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heme/themeOverride1.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8"/>
  </p:notesMasterIdLst>
  <p:sldIdLst>
    <p:sldId id="480" r:id="rId5"/>
    <p:sldId id="585" r:id="rId6"/>
    <p:sldId id="592" r:id="rId7"/>
    <p:sldId id="593" r:id="rId8"/>
    <p:sldId id="666" r:id="rId9"/>
    <p:sldId id="667" r:id="rId10"/>
    <p:sldId id="668" r:id="rId11"/>
    <p:sldId id="594" r:id="rId12"/>
    <p:sldId id="669" r:id="rId13"/>
    <p:sldId id="670" r:id="rId14"/>
    <p:sldId id="671" r:id="rId15"/>
    <p:sldId id="672" r:id="rId16"/>
    <p:sldId id="673" r:id="rId17"/>
    <p:sldId id="674" r:id="rId18"/>
    <p:sldId id="675" r:id="rId19"/>
    <p:sldId id="676" r:id="rId20"/>
    <p:sldId id="677" r:id="rId21"/>
    <p:sldId id="678" r:id="rId22"/>
    <p:sldId id="679" r:id="rId23"/>
    <p:sldId id="680" r:id="rId24"/>
    <p:sldId id="681" r:id="rId25"/>
    <p:sldId id="682" r:id="rId26"/>
    <p:sldId id="683" r:id="rId27"/>
    <p:sldId id="684" r:id="rId28"/>
    <p:sldId id="685" r:id="rId29"/>
    <p:sldId id="687" r:id="rId30"/>
    <p:sldId id="686" r:id="rId31"/>
    <p:sldId id="688" r:id="rId32"/>
    <p:sldId id="689" r:id="rId33"/>
    <p:sldId id="690" r:id="rId34"/>
    <p:sldId id="691" r:id="rId35"/>
    <p:sldId id="692" r:id="rId36"/>
    <p:sldId id="693" r:id="rId37"/>
    <p:sldId id="694" r:id="rId38"/>
    <p:sldId id="695" r:id="rId39"/>
    <p:sldId id="696" r:id="rId40"/>
    <p:sldId id="697" r:id="rId41"/>
    <p:sldId id="698" r:id="rId42"/>
    <p:sldId id="699" r:id="rId43"/>
    <p:sldId id="700" r:id="rId44"/>
    <p:sldId id="701" r:id="rId45"/>
    <p:sldId id="702" r:id="rId46"/>
    <p:sldId id="349" r:id="rId47"/>
  </p:sldIdLst>
  <p:sldSz cx="12192000" cy="6858000"/>
  <p:notesSz cx="6858000" cy="9144000"/>
  <p:embeddedFontLst>
    <p:embeddedFont>
      <p:font typeface="Alexandria" pitchFamily="2" charset="-78"/>
      <p:regular r:id="rId49"/>
      <p:bold r:id="rId50"/>
    </p:embeddedFont>
    <p:embeddedFont>
      <p:font typeface="Alexandria Black" pitchFamily="2" charset="-78"/>
      <p:bold r:id="rId51"/>
    </p:embeddedFont>
    <p:embeddedFont>
      <p:font typeface="Alexandria Light" pitchFamily="2" charset="-78"/>
      <p:regular r:id="rId5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85"/>
            <p14:sldId id="592"/>
            <p14:sldId id="593"/>
            <p14:sldId id="666"/>
            <p14:sldId id="667"/>
            <p14:sldId id="668"/>
            <p14:sldId id="594"/>
            <p14:sldId id="669"/>
            <p14:sldId id="670"/>
            <p14:sldId id="671"/>
            <p14:sldId id="672"/>
            <p14:sldId id="673"/>
            <p14:sldId id="674"/>
            <p14:sldId id="675"/>
            <p14:sldId id="676"/>
            <p14:sldId id="677"/>
            <p14:sldId id="678"/>
            <p14:sldId id="679"/>
            <p14:sldId id="680"/>
            <p14:sldId id="681"/>
            <p14:sldId id="682"/>
            <p14:sldId id="683"/>
            <p14:sldId id="684"/>
            <p14:sldId id="685"/>
            <p14:sldId id="687"/>
            <p14:sldId id="686"/>
            <p14:sldId id="688"/>
            <p14:sldId id="689"/>
            <p14:sldId id="690"/>
            <p14:sldId id="691"/>
            <p14:sldId id="692"/>
            <p14:sldId id="693"/>
            <p14:sldId id="694"/>
            <p14:sldId id="695"/>
            <p14:sldId id="696"/>
            <p14:sldId id="697"/>
            <p14:sldId id="698"/>
            <p14:sldId id="699"/>
            <p14:sldId id="700"/>
            <p14:sldId id="701"/>
            <p14:sldId id="7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0000"/>
    <a:srgbClr val="00AEEF"/>
    <a:srgbClr val="259F6C"/>
    <a:srgbClr val="FFD200"/>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34" autoAdjust="0"/>
    <p:restoredTop sz="84994" autoAdjust="0"/>
  </p:normalViewPr>
  <p:slideViewPr>
    <p:cSldViewPr snapToGrid="0">
      <p:cViewPr>
        <p:scale>
          <a:sx n="66" d="100"/>
          <a:sy n="66" d="100"/>
        </p:scale>
        <p:origin x="446"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2.fntdata"/><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font" Target="fonts/font3.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4D4F9B-7A13-6C47-FB88-3171B0A419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C44017-B242-9465-09B6-D3246CA1B3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AB52DE-D509-57FF-16A1-DE7AF80AC6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24AF47-E38A-A053-B2BF-4342BB87A0A3}"/>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9728842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509521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22752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79F2E8-7209-BCFC-D8BA-ED5B207B89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517AC3-F2F3-3FEA-4F78-3412EF5DEF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244C86-63A7-DDC8-0421-A5455D3847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11670C-FC75-46BA-8BC8-FEC192A08FA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9578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4DA9B9-C2EA-E573-0E36-38BE05AB97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1881C5-0B2A-9256-F3F5-1C780D5D1E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6BA356-8142-98C6-B893-B6234912D2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DB35CA-EDE3-6EBD-D37A-DC27D8A70F15}"/>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770460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DFAE6C-F130-BC2E-50F3-2ACE9E24A0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D1016F-DA64-AD1F-ABE6-50FFCEC846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254D74-C709-9E13-D41B-8C0142100E2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EA5135-5616-C47F-E8E5-137AE59C3F18}"/>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6802301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6918289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96CAAD-D401-D083-1C02-B6EDB68361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FFA191-076A-F5DC-61A9-21FA753496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423BCD-FB5D-5C53-9F06-5043E54B22B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3D7151-2DB9-BD94-1A45-345B1D032188}"/>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41058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9EEC13-7BF7-2294-AED7-37E4A96C38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73E190-36FF-C169-4A29-468D1815A4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631E10-9DB8-206E-6172-5B983D33D9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357566-B862-0A69-ADA1-F2B9AC38B36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439035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956C8-1A14-37AB-7136-60EAB31A5C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A75CAD-6738-CA1D-5A85-46EA7777D0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3A5463-2934-6C4C-3367-42C83F07B1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CC2AE0-E6BD-3F83-0A34-625A5CFE8A24}"/>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6771659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1267900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2740E-AFB7-F15B-E109-E8AAB5B02B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E63C3C-49D8-AAA8-39FB-D64726CDB7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9B0FD1-2EAF-5616-42F0-BC385E956B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A738757-846B-DA7C-E005-131A1E5816E9}"/>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713913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13.png"/></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1" y="1804750"/>
            <a:ext cx="6096000"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Business Ethics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03</a:t>
            </a:r>
          </a:p>
        </p:txBody>
      </p:sp>
      <p:sp>
        <p:nvSpPr>
          <p:cNvPr id="46" name="TextBox 45"/>
          <p:cNvSpPr txBox="1"/>
          <p:nvPr/>
        </p:nvSpPr>
        <p:spPr>
          <a:xfrm>
            <a:off x="329269" y="5104240"/>
            <a:ext cx="1345240" cy="400110"/>
          </a:xfrm>
          <a:prstGeom prst="rect">
            <a:avLst/>
          </a:prstGeom>
          <a:noFill/>
        </p:spPr>
        <p:txBody>
          <a:bodyPr wrap="none" rtlCol="0">
            <a:spAutoFit/>
          </a:bodyPr>
          <a:lstStyle/>
          <a:p>
            <a:r>
              <a:rPr lang="en-US" sz="2000" dirty="0">
                <a:latin typeface="Alexandria" charset="0"/>
                <a:cs typeface="Alexandria" charset="0"/>
              </a:rPr>
              <a:t>PMG 750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067F9-29B5-A3B7-56AA-565E836DD0D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F0B4DC-FFFC-ACEF-48B8-1E9C1F55C1F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86BD109-BBE0-E5AB-3567-358C377413CB}"/>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BAE4735-2925-437B-EF25-948812B01A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BDA2A76F-6BEB-43FD-03B1-4A844C266407}"/>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3</a:t>
            </a:r>
            <a:r>
              <a:rPr lang="en-US" sz="2400" dirty="0">
                <a:latin typeface="Alexandria" pitchFamily="2" charset="-78"/>
                <a:ea typeface="Times New Roman" panose="02020603050405020304" pitchFamily="18" charset="0"/>
                <a:cs typeface="Alexandria" pitchFamily="2" charset="-78"/>
              </a:rPr>
              <a:t>: EMERGING BUSINESS ETHICS ISSUES</a:t>
            </a:r>
          </a:p>
        </p:txBody>
      </p:sp>
      <p:sp>
        <p:nvSpPr>
          <p:cNvPr id="3" name="Rectangle: Rounded Corners 2">
            <a:extLst>
              <a:ext uri="{FF2B5EF4-FFF2-40B4-BE49-F238E27FC236}">
                <a16:creationId xmlns:a16="http://schemas.microsoft.com/office/drawing/2014/main" id="{78008F53-7836-D4C4-5D94-7C2E726BEF54}"/>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118F8AD-4CFF-60FA-ADFC-9D688C7B237A}"/>
              </a:ext>
            </a:extLst>
          </p:cNvPr>
          <p:cNvSpPr/>
          <p:nvPr/>
        </p:nvSpPr>
        <p:spPr>
          <a:xfrm>
            <a:off x="478733" y="1864180"/>
            <a:ext cx="5766618" cy="4939109"/>
          </a:xfrm>
          <a:prstGeom prst="rect">
            <a:avLst/>
          </a:prstGeom>
        </p:spPr>
        <p:txBody>
          <a:bodyPr wrap="square">
            <a:spAutoFit/>
          </a:bodyPr>
          <a:lstStyle/>
          <a:p>
            <a:pPr algn="just">
              <a:lnSpc>
                <a:spcPct val="150000"/>
              </a:lnSpc>
            </a:pPr>
            <a:r>
              <a:rPr lang="en-US" sz="1600" dirty="0">
                <a:solidFill>
                  <a:srgbClr val="002060"/>
                </a:solidFill>
                <a:latin typeface="Alexandria Light" pitchFamily="2" charset="-78"/>
                <a:cs typeface="Alexandria Light" pitchFamily="2" charset="-78"/>
              </a:rPr>
              <a:t>CHAPTER OBJECTIVES:</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Define</a:t>
            </a:r>
            <a:r>
              <a:rPr lang="en-US" sz="1600" dirty="0">
                <a:latin typeface="Alexandria Light" pitchFamily="2" charset="-78"/>
                <a:cs typeface="Alexandria Light" pitchFamily="2" charset="-78"/>
              </a:rPr>
              <a:t> ethical issues in the context of organizational ethics.</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Examine</a:t>
            </a:r>
            <a:r>
              <a:rPr lang="en-US" sz="1600" dirty="0">
                <a:latin typeface="Alexandria Light" pitchFamily="2" charset="-78"/>
                <a:cs typeface="Alexandria Light" pitchFamily="2" charset="-78"/>
              </a:rPr>
              <a:t> ethical issues as they relate to the basic values of honesty, fairness, and integrity.</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Delineate</a:t>
            </a:r>
            <a:r>
              <a:rPr lang="en-US" sz="1600" dirty="0">
                <a:latin typeface="Alexandria Light" pitchFamily="2" charset="-78"/>
                <a:cs typeface="Alexandria Light" pitchFamily="2" charset="-78"/>
              </a:rPr>
              <a:t> misuse of company resources, abusive and intimidating behavior, lying, conflicts of interest, bribery, corporate intelligence, discrimination, sexual harassment, fraud, financial misconduct, insider trading, intellectual property rights, and privacy as business ethics issues.</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Examine</a:t>
            </a:r>
            <a:r>
              <a:rPr lang="en-US" sz="1600" dirty="0">
                <a:latin typeface="Alexandria Light" pitchFamily="2" charset="-78"/>
                <a:cs typeface="Alexandria Light" pitchFamily="2" charset="-78"/>
              </a:rPr>
              <a:t> the challenge of determining an ethical issue in business.</a:t>
            </a:r>
          </a:p>
        </p:txBody>
      </p:sp>
      <p:pic>
        <p:nvPicPr>
          <p:cNvPr id="3074" name="Picture 2" descr="ARC MGMT 374 Week 1 Presentation | PPT">
            <a:extLst>
              <a:ext uri="{FF2B5EF4-FFF2-40B4-BE49-F238E27FC236}">
                <a16:creationId xmlns:a16="http://schemas.microsoft.com/office/drawing/2014/main" id="{B608EAAB-172F-7363-F8F8-9CA6A9126E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97910" y="1691865"/>
            <a:ext cx="5615431" cy="49622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4932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689925"/>
            <a:ext cx="10909029" cy="461665"/>
          </a:xfrm>
          <a:prstGeom prst="rect">
            <a:avLst/>
          </a:prstGeom>
        </p:spPr>
        <p:txBody>
          <a:bodyPr wrap="square">
            <a:spAutoFit/>
          </a:bodyPr>
          <a:lstStyle/>
          <a:p>
            <a:r>
              <a:rPr lang="en-US" sz="2400" b="1" dirty="0">
                <a:solidFill>
                  <a:srgbClr val="00B0F0"/>
                </a:solidFill>
                <a:latin typeface="Alexandria" charset="0"/>
                <a:cs typeface="Alexandria" charset="0"/>
              </a:rPr>
              <a:t>EMERGING BUSINESS ETHICS ISSUES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288351C-DDA5-004E-F074-3BE4FF502A4E}"/>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RECOGNIZING AN ETHICAL ISSUE (ETHICAL AWARENESS)</a:t>
            </a:r>
          </a:p>
        </p:txBody>
      </p:sp>
      <p:pic>
        <p:nvPicPr>
          <p:cNvPr id="3" name="Picture 2" descr="National Ethics Awareness Month Banner, Promoting Integrity and Ethical  Practices 56710382 Vector Art at Vecteezy">
            <a:extLst>
              <a:ext uri="{FF2B5EF4-FFF2-40B4-BE49-F238E27FC236}">
                <a16:creationId xmlns:a16="http://schemas.microsoft.com/office/drawing/2014/main" id="{11F99204-3A69-7498-24A4-26E4E14248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0571" y="2031064"/>
            <a:ext cx="8403772" cy="4780026"/>
          </a:xfrm>
          <a:prstGeom prst="rect">
            <a:avLst/>
          </a:prstGeom>
          <a:ln>
            <a:noFill/>
          </a:ln>
          <a:effectLst>
            <a:softEdge rad="112500"/>
          </a:effectLst>
        </p:spPr>
      </p:pic>
    </p:spTree>
    <p:extLst>
      <p:ext uri="{BB962C8B-B14F-4D97-AF65-F5344CB8AC3E}">
        <p14:creationId xmlns:p14="http://schemas.microsoft.com/office/powerpoint/2010/main" val="1449166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EMERGING BUSINESS ETHICS ISSUES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Recognizing An Ethical Issue (Ethical Awareness)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Some ethical issues are difficult to recognize because they are gray areas that are hard to navigate.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Our personal morals or values issues are easier to define and control but the complexity of the work environment, however, makes it harder to define and reduce ethical issues.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Business decisions, like personal decisions, may involve a dilemma.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People make decisions and then recognize that a particular issue or situation has an ethical component; therefore, a first step toward understanding business ethics is to develop </a:t>
            </a:r>
            <a:r>
              <a:rPr lang="en-US" sz="2000" b="1" dirty="0">
                <a:solidFill>
                  <a:schemeClr val="accent6">
                    <a:lumMod val="50000"/>
                  </a:schemeClr>
                </a:solidFill>
                <a:latin typeface="Alexandria Light" pitchFamily="2" charset="-78"/>
                <a:cs typeface="Alexandria Light" pitchFamily="2" charset="-78"/>
              </a:rPr>
              <a:t>ethical issue awareness</a:t>
            </a:r>
            <a:r>
              <a:rPr lang="en-US" sz="2000" dirty="0">
                <a:latin typeface="Alexandria Light" pitchFamily="2" charset="-78"/>
                <a:cs typeface="Alexandria Light" pitchFamily="2" charset="-78"/>
              </a:rPr>
              <a:t>.</a:t>
            </a:r>
          </a:p>
        </p:txBody>
      </p:sp>
    </p:spTree>
    <p:extLst>
      <p:ext uri="{BB962C8B-B14F-4D97-AF65-F5344CB8AC3E}">
        <p14:creationId xmlns:p14="http://schemas.microsoft.com/office/powerpoint/2010/main" val="415777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0E458-2184-97F2-87A4-C7F1AC7A761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38C3AD-45B1-D4FE-2248-371D486A3F8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114097-A626-2623-09B7-8033FE054A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C837DD3-EB32-7E26-B3EA-296DCB3C5AFB}"/>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EMERGING BUSINESS ETHICS ISSUES</a:t>
            </a:r>
          </a:p>
        </p:txBody>
      </p:sp>
      <p:sp>
        <p:nvSpPr>
          <p:cNvPr id="3" name="Rectangle: Rounded Corners 2">
            <a:extLst>
              <a:ext uri="{FF2B5EF4-FFF2-40B4-BE49-F238E27FC236}">
                <a16:creationId xmlns:a16="http://schemas.microsoft.com/office/drawing/2014/main" id="{ADE260A2-8723-6B71-9A3F-7E8D47275572}"/>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AFE658C-EA4F-BBD0-31CA-C73EB160CD42}"/>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Recognizing An Ethical Issue (Ethical Awareness)</a:t>
            </a:r>
          </a:p>
        </p:txBody>
      </p:sp>
      <p:sp>
        <p:nvSpPr>
          <p:cNvPr id="8" name="Rectangle 7">
            <a:extLst>
              <a:ext uri="{FF2B5EF4-FFF2-40B4-BE49-F238E27FC236}">
                <a16:creationId xmlns:a16="http://schemas.microsoft.com/office/drawing/2014/main" id="{281BA7E2-0E38-B9CF-2E15-8B111E1DE43D}"/>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Some ethical issues are difficult to recognize because they are gray areas that are hard to navigate.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Ethical issues typically arise because of conflicts among individuals’ morals and the core values and culture of the organizations where they work.</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a dilemma all of the alternatives have negative consequences, so the less harmful choice is made.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An ethical issue in business is simply a situation involving a group, a problem, or even an opportunity that requires thought, discussion, or investigation before a decision can be made.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Because the business world is dynamic, new ethical issues emerge all the time.</a:t>
            </a:r>
          </a:p>
        </p:txBody>
      </p:sp>
    </p:spTree>
    <p:extLst>
      <p:ext uri="{BB962C8B-B14F-4D97-AF65-F5344CB8AC3E}">
        <p14:creationId xmlns:p14="http://schemas.microsoft.com/office/powerpoint/2010/main" val="384645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F7F5D2-101D-823A-3542-19870D4401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B5997E-9E7D-369C-E483-46CEFC96508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4101E5-A564-628B-CC57-BABCED9E7D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06EA511-814C-AFEF-7CD9-083F5146729D}"/>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EMERGING BUSINESS ETHICS ISSUES</a:t>
            </a:r>
          </a:p>
        </p:txBody>
      </p:sp>
      <p:sp>
        <p:nvSpPr>
          <p:cNvPr id="6" name="Rectangle 5">
            <a:extLst>
              <a:ext uri="{FF2B5EF4-FFF2-40B4-BE49-F238E27FC236}">
                <a16:creationId xmlns:a16="http://schemas.microsoft.com/office/drawing/2014/main" id="{7828802F-6138-DFC7-8120-95B6912CC656}"/>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Recognizing An Ethical Issue (Ethical Awareness)</a:t>
            </a:r>
          </a:p>
        </p:txBody>
      </p:sp>
      <p:pic>
        <p:nvPicPr>
          <p:cNvPr id="7" name="Picture 6">
            <a:extLst>
              <a:ext uri="{FF2B5EF4-FFF2-40B4-BE49-F238E27FC236}">
                <a16:creationId xmlns:a16="http://schemas.microsoft.com/office/drawing/2014/main" id="{2740FBAE-5732-726F-4DBE-CDF601FAC984}"/>
              </a:ext>
            </a:extLst>
          </p:cNvPr>
          <p:cNvPicPr>
            <a:picLocks noChangeAspect="1"/>
          </p:cNvPicPr>
          <p:nvPr/>
        </p:nvPicPr>
        <p:blipFill>
          <a:blip r:embed="rId4"/>
          <a:srcRect b="5142"/>
          <a:stretch>
            <a:fillRect/>
          </a:stretch>
        </p:blipFill>
        <p:spPr>
          <a:xfrm>
            <a:off x="1633278" y="1295776"/>
            <a:ext cx="8570841" cy="5562224"/>
          </a:xfrm>
          <a:prstGeom prst="rect">
            <a:avLst/>
          </a:prstGeom>
        </p:spPr>
      </p:pic>
    </p:spTree>
    <p:extLst>
      <p:ext uri="{BB962C8B-B14F-4D97-AF65-F5344CB8AC3E}">
        <p14:creationId xmlns:p14="http://schemas.microsoft.com/office/powerpoint/2010/main" val="17374394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B4040-99A8-2516-D249-81BC220954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A88844-2175-1AC0-A652-66F2090106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148EDE9-FFA3-7BB0-F6B6-0160C4DABD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EF78756-B30F-7F31-F660-9584551A4580}"/>
              </a:ext>
            </a:extLst>
          </p:cNvPr>
          <p:cNvSpPr/>
          <p:nvPr/>
        </p:nvSpPr>
        <p:spPr>
          <a:xfrm>
            <a:off x="522970" y="689925"/>
            <a:ext cx="10909029" cy="461665"/>
          </a:xfrm>
          <a:prstGeom prst="rect">
            <a:avLst/>
          </a:prstGeom>
        </p:spPr>
        <p:txBody>
          <a:bodyPr wrap="square">
            <a:spAutoFit/>
          </a:bodyPr>
          <a:lstStyle/>
          <a:p>
            <a:r>
              <a:rPr lang="en-US" sz="2400" b="1" dirty="0">
                <a:solidFill>
                  <a:srgbClr val="00B0F0"/>
                </a:solidFill>
                <a:latin typeface="Alexandria" charset="0"/>
                <a:cs typeface="Alexandria" charset="0"/>
              </a:rPr>
              <a:t>EMERGING BUSINESS ETHICS ISSUES</a:t>
            </a:r>
          </a:p>
        </p:txBody>
      </p:sp>
      <p:sp>
        <p:nvSpPr>
          <p:cNvPr id="4" name="Rectangle: Rounded Corners 3">
            <a:extLst>
              <a:ext uri="{FF2B5EF4-FFF2-40B4-BE49-F238E27FC236}">
                <a16:creationId xmlns:a16="http://schemas.microsoft.com/office/drawing/2014/main" id="{DB5CA18F-B4B0-67C1-1EAD-001F3411B99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A8D7D16-CB7E-DEC3-E796-C2EB102D258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FOUNDATIONAL VALUES FOR IDENTIFYING ETHICAL ISSUES</a:t>
            </a:r>
          </a:p>
        </p:txBody>
      </p:sp>
      <p:pic>
        <p:nvPicPr>
          <p:cNvPr id="8" name="Picture 7">
            <a:extLst>
              <a:ext uri="{FF2B5EF4-FFF2-40B4-BE49-F238E27FC236}">
                <a16:creationId xmlns:a16="http://schemas.microsoft.com/office/drawing/2014/main" id="{C9122F4E-FF16-1571-B0A1-AF87098B3C39}"/>
              </a:ext>
            </a:extLst>
          </p:cNvPr>
          <p:cNvPicPr>
            <a:picLocks noChangeAspect="1"/>
          </p:cNvPicPr>
          <p:nvPr/>
        </p:nvPicPr>
        <p:blipFill>
          <a:blip r:embed="rId4"/>
          <a:srcRect l="2413" r="12310"/>
          <a:stretch>
            <a:fillRect/>
          </a:stretch>
        </p:blipFill>
        <p:spPr>
          <a:xfrm>
            <a:off x="2634516" y="2011122"/>
            <a:ext cx="6172028" cy="4846878"/>
          </a:xfrm>
          <a:prstGeom prst="rect">
            <a:avLst/>
          </a:prstGeom>
          <a:ln>
            <a:noFill/>
          </a:ln>
          <a:effectLst>
            <a:softEdge rad="112500"/>
          </a:effectLst>
        </p:spPr>
      </p:pic>
    </p:spTree>
    <p:extLst>
      <p:ext uri="{BB962C8B-B14F-4D97-AF65-F5344CB8AC3E}">
        <p14:creationId xmlns:p14="http://schemas.microsoft.com/office/powerpoint/2010/main" val="39276343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0B7ECB-34CD-DA7F-E3D7-87E3552DE6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2BD6A2-928A-9C56-CB77-C55367ACAF0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1D583E1-0E7A-50BA-6C76-85A41F719D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A162D230-C361-A2BE-23A9-6748D2BF764D}"/>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928FD236-E606-05C5-0725-504D46D6CA84}"/>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Stakeholders Define Ethical Issues In Business</a:t>
            </a:r>
          </a:p>
        </p:txBody>
      </p:sp>
      <p:sp>
        <p:nvSpPr>
          <p:cNvPr id="8" name="Rectangle 7">
            <a:extLst>
              <a:ext uri="{FF2B5EF4-FFF2-40B4-BE49-F238E27FC236}">
                <a16:creationId xmlns:a16="http://schemas.microsoft.com/office/drawing/2014/main" id="{8BEBC8B1-0C71-4A3B-D435-13D01B750A08}"/>
              </a:ext>
            </a:extLst>
          </p:cNvPr>
          <p:cNvSpPr/>
          <p:nvPr/>
        </p:nvSpPr>
        <p:spPr>
          <a:xfrm>
            <a:off x="845574" y="2010190"/>
            <a:ext cx="10411706" cy="3271921"/>
          </a:xfrm>
          <a:prstGeom prst="rect">
            <a:avLst/>
          </a:prstGeom>
        </p:spPr>
        <p:txBody>
          <a:bodyPr wrap="square">
            <a:spAutoFit/>
          </a:bodyPr>
          <a:lstStyle/>
          <a:p>
            <a:pPr algn="just">
              <a:lnSpc>
                <a:spcPct val="150000"/>
              </a:lnSpc>
            </a:pPr>
            <a:r>
              <a:rPr lang="en-US" sz="2000" b="1" dirty="0">
                <a:solidFill>
                  <a:schemeClr val="accent6">
                    <a:lumMod val="50000"/>
                  </a:schemeClr>
                </a:solidFill>
                <a:latin typeface="Alexandria Black" pitchFamily="2" charset="-78"/>
                <a:cs typeface="Alexandria Black" pitchFamily="2" charset="-78"/>
              </a:rPr>
              <a:t>Integrity</a:t>
            </a:r>
            <a:r>
              <a:rPr lang="en-US" sz="2000" b="1" dirty="0">
                <a:solidFill>
                  <a:srgbClr val="002060"/>
                </a:solidFill>
                <a:latin typeface="Alexandria Light" pitchFamily="2" charset="-78"/>
                <a:cs typeface="Alexandria Light" pitchFamily="2" charset="-78"/>
              </a:rPr>
              <a:t>, </a:t>
            </a:r>
            <a:r>
              <a:rPr lang="en-US" sz="2000" b="1" dirty="0">
                <a:solidFill>
                  <a:schemeClr val="accent6">
                    <a:lumMod val="50000"/>
                  </a:schemeClr>
                </a:solidFill>
                <a:latin typeface="Alexandria Black" pitchFamily="2" charset="-78"/>
                <a:cs typeface="Alexandria Black" pitchFamily="2" charset="-78"/>
              </a:rPr>
              <a:t>honesty</a:t>
            </a:r>
            <a:r>
              <a:rPr lang="en-US" sz="2000" b="1" dirty="0">
                <a:solidFill>
                  <a:srgbClr val="002060"/>
                </a:solidFill>
                <a:latin typeface="Alexandria Light" pitchFamily="2" charset="-78"/>
                <a:cs typeface="Alexandria Light" pitchFamily="2" charset="-78"/>
              </a:rPr>
              <a:t>, and </a:t>
            </a:r>
            <a:r>
              <a:rPr lang="en-US" sz="2000" b="1" dirty="0">
                <a:solidFill>
                  <a:schemeClr val="accent6">
                    <a:lumMod val="50000"/>
                  </a:schemeClr>
                </a:solidFill>
                <a:latin typeface="Alexandria Black" pitchFamily="2" charset="-78"/>
                <a:cs typeface="Alexandria Black" pitchFamily="2" charset="-78"/>
              </a:rPr>
              <a:t>fairness</a:t>
            </a:r>
            <a:r>
              <a:rPr lang="en-US" sz="2000" b="1" dirty="0">
                <a:solidFill>
                  <a:srgbClr val="002060"/>
                </a:solidFill>
                <a:latin typeface="Alexandria Light" pitchFamily="2" charset="-78"/>
                <a:cs typeface="Alexandria Light" pitchFamily="2" charset="-78"/>
              </a:rPr>
              <a:t> are widely used values for evaluating activities that could become ethical issues.</a:t>
            </a:r>
            <a:r>
              <a:rPr lang="en-US" sz="2000" dirty="0">
                <a:latin typeface="Alexandria Light" pitchFamily="2" charset="-78"/>
                <a:cs typeface="Alexandria Light" pitchFamily="2" charset="-78"/>
              </a:rPr>
              <a:t>.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Ethical issues can emerge from almost any decision made in an organization.</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Understanding these foundational values can help identify and develop discussions and a constructive dialogue on appropriate conduct.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It is just as important to emphasize appropriate conduct associated with these values as it is to discover inappropriate conduct.</a:t>
            </a:r>
          </a:p>
        </p:txBody>
      </p:sp>
      <p:sp>
        <p:nvSpPr>
          <p:cNvPr id="4" name="Rectangle 3">
            <a:extLst>
              <a:ext uri="{FF2B5EF4-FFF2-40B4-BE49-F238E27FC236}">
                <a16:creationId xmlns:a16="http://schemas.microsoft.com/office/drawing/2014/main" id="{E64C9B4A-3FD8-7B20-2560-28FFF7D8BBC3}"/>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1629287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BD455-0AA7-51B4-1F87-4F93D0589C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5CD3F8-EAA6-9A02-E0A1-3246787AC34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0505B55-2DCE-B7D6-D697-1DB3EBFD25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DB8A9E58-D673-97AB-B1B3-1F2EE6AE4B6C}"/>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7A7B5F0-7489-A2B5-0B17-AD0496301921}"/>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Stakeholders Define Ethical Issues In Business</a:t>
            </a:r>
          </a:p>
        </p:txBody>
      </p:sp>
      <p:sp>
        <p:nvSpPr>
          <p:cNvPr id="8" name="Rectangle 7">
            <a:extLst>
              <a:ext uri="{FF2B5EF4-FFF2-40B4-BE49-F238E27FC236}">
                <a16:creationId xmlns:a16="http://schemas.microsoft.com/office/drawing/2014/main" id="{F77AB700-73A1-C5A8-AAB2-6212BD229161}"/>
              </a:ext>
            </a:extLst>
          </p:cNvPr>
          <p:cNvSpPr/>
          <p:nvPr/>
        </p:nvSpPr>
        <p:spPr>
          <a:xfrm>
            <a:off x="845574" y="2010190"/>
            <a:ext cx="10411706" cy="4428648"/>
          </a:xfrm>
          <a:prstGeom prst="rect">
            <a:avLst/>
          </a:prstGeom>
        </p:spPr>
        <p:txBody>
          <a:bodyPr wrap="square">
            <a:spAutoFit/>
          </a:bodyPr>
          <a:lstStyle/>
          <a:p>
            <a:pPr marL="457200" indent="-457200" algn="just">
              <a:lnSpc>
                <a:spcPct val="150000"/>
              </a:lnSpc>
              <a:buFont typeface="+mj-lt"/>
              <a:buAutoNum type="arabicPeriod"/>
            </a:pPr>
            <a:r>
              <a:rPr lang="en-US" sz="1900" b="1" dirty="0">
                <a:solidFill>
                  <a:schemeClr val="accent6">
                    <a:lumMod val="50000"/>
                  </a:schemeClr>
                </a:solidFill>
                <a:latin typeface="Alexandria Black" pitchFamily="2" charset="-78"/>
                <a:cs typeface="Alexandria Black" pitchFamily="2" charset="-78"/>
              </a:rPr>
              <a:t>Integrity </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Integrity is one of the most important and oft-cited elements of virtue and refers to being whole, sound, and in an unimpaired condition.</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Integrity relates to product quality, open communication, transparency, and relationships. Therefore, it is a foundational value for managers to build an ethical internal organizational culture.</a:t>
            </a:r>
          </a:p>
          <a:p>
            <a:pPr algn="just">
              <a:lnSpc>
                <a:spcPct val="150000"/>
              </a:lnSpc>
            </a:pPr>
            <a:r>
              <a:rPr lang="en-US" sz="1900" b="1" dirty="0">
                <a:solidFill>
                  <a:srgbClr val="002060"/>
                </a:solidFill>
                <a:latin typeface="Alexandria Light" pitchFamily="2" charset="-78"/>
                <a:cs typeface="Alexandria Light" pitchFamily="2" charset="-78"/>
              </a:rPr>
              <a:t>In an organization, integrity means uncompromising adherence to a set or group of values.</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An organization’s integrity usually rests on its enduring values and unwillingness to deviate from standards of behavior as defined by the firm and industry.</a:t>
            </a:r>
          </a:p>
        </p:txBody>
      </p:sp>
      <p:sp>
        <p:nvSpPr>
          <p:cNvPr id="4" name="Rectangle 3">
            <a:extLst>
              <a:ext uri="{FF2B5EF4-FFF2-40B4-BE49-F238E27FC236}">
                <a16:creationId xmlns:a16="http://schemas.microsoft.com/office/drawing/2014/main" id="{F8F3386D-368D-6FE4-6482-A9C168E9D833}"/>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599133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0D4A85-EB57-0EF1-1E8B-5BA5C4B7C2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722A1D-88FC-F1E1-BCD3-EC9663C34EA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2C300EB-038F-3A30-7563-F96F4BA437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DB9E0E78-F0B7-98CC-2DBB-A02618493217}"/>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97A5390-20B9-208F-1E49-33C4A315001D}"/>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Stakeholders Define Ethical Issues In Business</a:t>
            </a:r>
          </a:p>
        </p:txBody>
      </p:sp>
      <p:sp>
        <p:nvSpPr>
          <p:cNvPr id="8" name="Rectangle 7">
            <a:extLst>
              <a:ext uri="{FF2B5EF4-FFF2-40B4-BE49-F238E27FC236}">
                <a16:creationId xmlns:a16="http://schemas.microsoft.com/office/drawing/2014/main" id="{5060AA63-6648-5AB6-C133-C08A69421356}"/>
              </a:ext>
            </a:extLst>
          </p:cNvPr>
          <p:cNvSpPr/>
          <p:nvPr/>
        </p:nvSpPr>
        <p:spPr>
          <a:xfrm>
            <a:off x="845574" y="2010190"/>
            <a:ext cx="10411706" cy="4428648"/>
          </a:xfrm>
          <a:prstGeom prst="rect">
            <a:avLst/>
          </a:prstGeom>
        </p:spPr>
        <p:txBody>
          <a:bodyPr wrap="square">
            <a:spAutoFit/>
          </a:bodyPr>
          <a:lstStyle/>
          <a:p>
            <a:pPr marL="457200" indent="-457200" algn="just">
              <a:lnSpc>
                <a:spcPct val="150000"/>
              </a:lnSpc>
              <a:buFont typeface="+mj-lt"/>
              <a:buAutoNum type="arabicPeriod"/>
            </a:pPr>
            <a:r>
              <a:rPr lang="en-US" sz="1900" b="1" dirty="0">
                <a:solidFill>
                  <a:schemeClr val="accent6">
                    <a:lumMod val="50000"/>
                  </a:schemeClr>
                </a:solidFill>
                <a:latin typeface="Alexandria Black" pitchFamily="2" charset="-78"/>
                <a:cs typeface="Alexandria Black" pitchFamily="2" charset="-78"/>
              </a:rPr>
              <a:t>Integrity </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At a minimum, businesses are expected to follow laws and regulations. In addition, organizations should not knowingly harm customers, clients, employees, or even other competitors through deception, misrepresentation, or coercion. </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Although they often act in their own economic self-interest, business relations should be grounded in integrity. </a:t>
            </a:r>
          </a:p>
          <a:p>
            <a:pPr algn="just">
              <a:lnSpc>
                <a:spcPct val="150000"/>
              </a:lnSpc>
            </a:pPr>
            <a:r>
              <a:rPr lang="en-US" sz="1900" b="1" dirty="0">
                <a:solidFill>
                  <a:srgbClr val="002060"/>
                </a:solidFill>
                <a:latin typeface="Alexandria Light" pitchFamily="2" charset="-78"/>
                <a:cs typeface="Alexandria Light" pitchFamily="2" charset="-78"/>
              </a:rPr>
              <a:t>Failure to live up to this expectation or abide by laws and standards destroys trust and makes it difficult, if not impossible, to continue business exchanges. </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Integrity complements honesty, which becomes the glue that holds business relationships together to make everything else more effective and efficient.</a:t>
            </a:r>
          </a:p>
        </p:txBody>
      </p:sp>
      <p:sp>
        <p:nvSpPr>
          <p:cNvPr id="4" name="Rectangle 3">
            <a:extLst>
              <a:ext uri="{FF2B5EF4-FFF2-40B4-BE49-F238E27FC236}">
                <a16:creationId xmlns:a16="http://schemas.microsoft.com/office/drawing/2014/main" id="{8CA86F46-FF3C-6C1B-0353-68DCBE5647AE}"/>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500150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A43A2-7452-433A-7F9E-80EC5E1D03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E9B2AE-78CC-114A-1955-B0B98CC4993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F6E43A8-BDAE-5CFC-5B34-7309622E1A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BAD8BB94-5A10-989C-E327-78F814762411}"/>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9517F7B-97F2-1E9B-39D2-6903D1591C6A}"/>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Stakeholders Define Ethical Issues In Business</a:t>
            </a:r>
          </a:p>
        </p:txBody>
      </p:sp>
      <p:sp>
        <p:nvSpPr>
          <p:cNvPr id="8" name="Rectangle 7">
            <a:extLst>
              <a:ext uri="{FF2B5EF4-FFF2-40B4-BE49-F238E27FC236}">
                <a16:creationId xmlns:a16="http://schemas.microsoft.com/office/drawing/2014/main" id="{DCCB5E3D-54D1-6EB1-DB18-CABBFCCBF793}"/>
              </a:ext>
            </a:extLst>
          </p:cNvPr>
          <p:cNvSpPr/>
          <p:nvPr/>
        </p:nvSpPr>
        <p:spPr>
          <a:xfrm>
            <a:off x="845574" y="2010190"/>
            <a:ext cx="10411706" cy="4867230"/>
          </a:xfrm>
          <a:prstGeom prst="rect">
            <a:avLst/>
          </a:prstGeom>
        </p:spPr>
        <p:txBody>
          <a:bodyPr wrap="square">
            <a:spAutoFit/>
          </a:bodyPr>
          <a:lstStyle/>
          <a:p>
            <a:pPr marL="457200" indent="-457200" algn="just">
              <a:lnSpc>
                <a:spcPct val="150000"/>
              </a:lnSpc>
              <a:buFont typeface="+mj-lt"/>
              <a:buAutoNum type="arabicPeriod" startAt="2"/>
            </a:pPr>
            <a:r>
              <a:rPr lang="en-US" sz="1900" b="1" dirty="0">
                <a:solidFill>
                  <a:schemeClr val="accent6">
                    <a:lumMod val="50000"/>
                  </a:schemeClr>
                </a:solidFill>
                <a:latin typeface="Alexandria Black" pitchFamily="2" charset="-78"/>
                <a:cs typeface="Alexandria Black" pitchFamily="2" charset="-78"/>
              </a:rPr>
              <a:t>Honesty </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Honesty refers to truthfulness or trustworthiness. To be honest is to tell the truth to the best of your knowledge without hiding anything.. </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Although they often act in their own economic self-interest, business relations should be grounded in integrity. </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Many argue that because people are not economically self-sufficient, they cannot withdraw from the relationships of business. </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Therefore, business must not only make clear what rules apply but also develop rules appropriate to the involuntary nature of its many participants. </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Such rules should contain the value of honesty.</a:t>
            </a:r>
          </a:p>
          <a:p>
            <a:pPr marL="457200" indent="-457200" algn="just">
              <a:lnSpc>
                <a:spcPct val="150000"/>
              </a:lnSpc>
              <a:buFont typeface="Arial" panose="020B0604020202020204" pitchFamily="34" charset="0"/>
              <a:buChar char="•"/>
            </a:pPr>
            <a:endParaRPr lang="en-US" sz="1900" dirty="0">
              <a:latin typeface="Alexandria Light" pitchFamily="2" charset="-78"/>
              <a:cs typeface="Alexandria Light" pitchFamily="2" charset="-78"/>
            </a:endParaRPr>
          </a:p>
        </p:txBody>
      </p:sp>
      <p:sp>
        <p:nvSpPr>
          <p:cNvPr id="4" name="Rectangle 3">
            <a:extLst>
              <a:ext uri="{FF2B5EF4-FFF2-40B4-BE49-F238E27FC236}">
                <a16:creationId xmlns:a16="http://schemas.microsoft.com/office/drawing/2014/main" id="{E98B83B3-9408-DAEB-5927-BB43406B64EB}"/>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2013740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AC13B-242F-8CC8-15F7-EB530CDCA69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9C2637-24E4-1952-FC1F-6E622C68462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A790B50-CED0-CE78-78E2-FED96E732D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A873C784-E801-6A93-0857-0EF9E533AAC2}"/>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3E1C47E-DD99-09FA-E5EB-EC34BDA29580}"/>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Stakeholders Define Ethical Issues In Business</a:t>
            </a:r>
          </a:p>
        </p:txBody>
      </p:sp>
      <p:sp>
        <p:nvSpPr>
          <p:cNvPr id="8" name="Rectangle 7">
            <a:extLst>
              <a:ext uri="{FF2B5EF4-FFF2-40B4-BE49-F238E27FC236}">
                <a16:creationId xmlns:a16="http://schemas.microsoft.com/office/drawing/2014/main" id="{18ECD516-7F4F-75AE-B87A-85E633A06C32}"/>
              </a:ext>
            </a:extLst>
          </p:cNvPr>
          <p:cNvSpPr/>
          <p:nvPr/>
        </p:nvSpPr>
        <p:spPr>
          <a:xfrm>
            <a:off x="845574" y="2010190"/>
            <a:ext cx="10411706" cy="3990067"/>
          </a:xfrm>
          <a:prstGeom prst="rect">
            <a:avLst/>
          </a:prstGeom>
        </p:spPr>
        <p:txBody>
          <a:bodyPr wrap="square">
            <a:spAutoFit/>
          </a:bodyPr>
          <a:lstStyle/>
          <a:p>
            <a:pPr marL="457200" indent="-457200" algn="just">
              <a:lnSpc>
                <a:spcPct val="150000"/>
              </a:lnSpc>
              <a:buFont typeface="+mj-lt"/>
              <a:buAutoNum type="arabicPeriod" startAt="2"/>
            </a:pPr>
            <a:r>
              <a:rPr lang="en-US" sz="1900" b="1" dirty="0">
                <a:solidFill>
                  <a:schemeClr val="accent6">
                    <a:lumMod val="50000"/>
                  </a:schemeClr>
                </a:solidFill>
                <a:latin typeface="Alexandria Black" pitchFamily="2" charset="-78"/>
                <a:cs typeface="Alexandria Black" pitchFamily="2" charset="-78"/>
              </a:rPr>
              <a:t>Honesty </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The opposite of honesty is dishonesty. </a:t>
            </a:r>
          </a:p>
          <a:p>
            <a:pPr algn="just">
              <a:lnSpc>
                <a:spcPct val="150000"/>
              </a:lnSpc>
            </a:pPr>
            <a:r>
              <a:rPr lang="en-US" sz="1900" b="1" dirty="0">
                <a:solidFill>
                  <a:schemeClr val="accent6">
                    <a:lumMod val="50000"/>
                  </a:schemeClr>
                </a:solidFill>
                <a:latin typeface="Alexandria Black" pitchFamily="2" charset="-78"/>
                <a:cs typeface="Alexandria Black" pitchFamily="2" charset="-78"/>
              </a:rPr>
              <a:t>Dishonesty</a:t>
            </a:r>
            <a:r>
              <a:rPr lang="en-US" sz="1900" dirty="0">
                <a:latin typeface="Alexandria Light" pitchFamily="2" charset="-78"/>
                <a:cs typeface="Alexandria Light" pitchFamily="2" charset="-78"/>
              </a:rPr>
              <a:t> </a:t>
            </a:r>
            <a:r>
              <a:rPr lang="en-US" sz="1900" b="1" dirty="0">
                <a:solidFill>
                  <a:srgbClr val="002060"/>
                </a:solidFill>
                <a:latin typeface="Alexandria Light" pitchFamily="2" charset="-78"/>
                <a:cs typeface="Alexandria Light" pitchFamily="2" charset="-78"/>
              </a:rPr>
              <a:t>can be broadly defined as a lack or absence of integrity, incomplete disclosure, and an unwillingness to tell the truth</a:t>
            </a:r>
            <a:r>
              <a:rPr lang="en-US" sz="1900" dirty="0">
                <a:latin typeface="Alexandria Light" pitchFamily="2" charset="-78"/>
                <a:cs typeface="Alexandria Light" pitchFamily="2" charset="-78"/>
              </a:rPr>
              <a:t>. </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Lying, cheating, and stealing are actions usually associated with dishonest conduct.</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The causes of dishonesty are complex and relate to both individual and organizational pressures. </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Many employees lie to help achieve performance objectives.</a:t>
            </a:r>
          </a:p>
          <a:p>
            <a:pPr marL="457200" indent="-457200" algn="just">
              <a:lnSpc>
                <a:spcPct val="150000"/>
              </a:lnSpc>
              <a:buFont typeface="Arial" panose="020B0604020202020204" pitchFamily="34" charset="0"/>
              <a:buChar char="•"/>
            </a:pPr>
            <a:endParaRPr lang="en-US" sz="1900" dirty="0">
              <a:latin typeface="Alexandria Light" pitchFamily="2" charset="-78"/>
              <a:cs typeface="Alexandria Light" pitchFamily="2" charset="-78"/>
            </a:endParaRPr>
          </a:p>
        </p:txBody>
      </p:sp>
      <p:sp>
        <p:nvSpPr>
          <p:cNvPr id="4" name="Rectangle 3">
            <a:extLst>
              <a:ext uri="{FF2B5EF4-FFF2-40B4-BE49-F238E27FC236}">
                <a16:creationId xmlns:a16="http://schemas.microsoft.com/office/drawing/2014/main" id="{CF8F9F50-E37A-8EC8-0DB6-ED44D8E8ED54}"/>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1687931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A3E8FF-BC77-F431-2E89-95D0D9C212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28FB89-6602-F05E-2F1E-1260BB089DB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BBC9530-9D16-7F13-A983-AAEC3C8D1C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6B6E874F-EAEF-ED36-661F-6959C481267A}"/>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6A9566A-6EBB-20E8-FC0F-704CA7B0AF8C}"/>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Stakeholders Define Ethical Issues In Business</a:t>
            </a:r>
          </a:p>
        </p:txBody>
      </p:sp>
      <p:sp>
        <p:nvSpPr>
          <p:cNvPr id="8" name="Rectangle 7">
            <a:extLst>
              <a:ext uri="{FF2B5EF4-FFF2-40B4-BE49-F238E27FC236}">
                <a16:creationId xmlns:a16="http://schemas.microsoft.com/office/drawing/2014/main" id="{B5264AE7-C098-0668-02EB-C264924336AE}"/>
              </a:ext>
            </a:extLst>
          </p:cNvPr>
          <p:cNvSpPr/>
          <p:nvPr/>
        </p:nvSpPr>
        <p:spPr>
          <a:xfrm>
            <a:off x="845574" y="2010190"/>
            <a:ext cx="10411706" cy="4428648"/>
          </a:xfrm>
          <a:prstGeom prst="rect">
            <a:avLst/>
          </a:prstGeom>
        </p:spPr>
        <p:txBody>
          <a:bodyPr wrap="square">
            <a:spAutoFit/>
          </a:bodyPr>
          <a:lstStyle/>
          <a:p>
            <a:pPr marL="457200" indent="-457200" algn="just">
              <a:lnSpc>
                <a:spcPct val="150000"/>
              </a:lnSpc>
              <a:buFont typeface="+mj-lt"/>
              <a:buAutoNum type="arabicPeriod" startAt="3"/>
            </a:pPr>
            <a:r>
              <a:rPr lang="en-US" sz="1900" b="1" dirty="0">
                <a:solidFill>
                  <a:schemeClr val="accent6">
                    <a:lumMod val="50000"/>
                  </a:schemeClr>
                </a:solidFill>
                <a:latin typeface="Alexandria Black" pitchFamily="2" charset="-78"/>
                <a:cs typeface="Alexandria Black" pitchFamily="2" charset="-78"/>
              </a:rPr>
              <a:t>Fairness </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Fairness is the quality of being just, equitable, and impartial. </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Fairness clearly overlaps with the concepts of justice, equity, and equality. </a:t>
            </a:r>
          </a:p>
          <a:p>
            <a:pPr algn="just">
              <a:lnSpc>
                <a:spcPct val="150000"/>
              </a:lnSpc>
            </a:pPr>
            <a:r>
              <a:rPr lang="en-US" sz="1900" b="1" dirty="0">
                <a:solidFill>
                  <a:srgbClr val="002060"/>
                </a:solidFill>
                <a:latin typeface="Alexandria Light" pitchFamily="2" charset="-78"/>
                <a:cs typeface="Alexandria Light" pitchFamily="2" charset="-78"/>
              </a:rPr>
              <a:t>There are three fundamental elements that motivate people to be fair: </a:t>
            </a:r>
            <a:r>
              <a:rPr lang="en-US" sz="1900" b="1" dirty="0">
                <a:solidFill>
                  <a:schemeClr val="accent6">
                    <a:lumMod val="50000"/>
                  </a:schemeClr>
                </a:solidFill>
                <a:latin typeface="Alexandria Black" pitchFamily="2" charset="-78"/>
                <a:cs typeface="Alexandria Black" pitchFamily="2" charset="-78"/>
              </a:rPr>
              <a:t>equality</a:t>
            </a:r>
            <a:r>
              <a:rPr lang="en-US" sz="1900" b="1" dirty="0">
                <a:solidFill>
                  <a:srgbClr val="002060"/>
                </a:solidFill>
                <a:latin typeface="Alexandria Light" pitchFamily="2" charset="-78"/>
                <a:cs typeface="Alexandria Light" pitchFamily="2" charset="-78"/>
              </a:rPr>
              <a:t>, </a:t>
            </a:r>
            <a:r>
              <a:rPr lang="en-US" sz="1900" b="1" dirty="0">
                <a:solidFill>
                  <a:schemeClr val="accent6">
                    <a:lumMod val="50000"/>
                  </a:schemeClr>
                </a:solidFill>
                <a:latin typeface="Alexandria Black" pitchFamily="2" charset="-78"/>
                <a:cs typeface="Alexandria Black" pitchFamily="2" charset="-78"/>
              </a:rPr>
              <a:t>reciprocity</a:t>
            </a:r>
            <a:r>
              <a:rPr lang="en-US" sz="1900" b="1" dirty="0">
                <a:solidFill>
                  <a:srgbClr val="002060"/>
                </a:solidFill>
                <a:latin typeface="Alexandria Light" pitchFamily="2" charset="-78"/>
                <a:cs typeface="Alexandria Light" pitchFamily="2" charset="-78"/>
              </a:rPr>
              <a:t>, and </a:t>
            </a:r>
            <a:r>
              <a:rPr lang="en-US" sz="1900" b="1" dirty="0">
                <a:solidFill>
                  <a:schemeClr val="accent6">
                    <a:lumMod val="50000"/>
                  </a:schemeClr>
                </a:solidFill>
                <a:latin typeface="Alexandria Black" pitchFamily="2" charset="-78"/>
                <a:cs typeface="Alexandria Black" pitchFamily="2" charset="-78"/>
              </a:rPr>
              <a:t>optimization</a:t>
            </a:r>
            <a:r>
              <a:rPr lang="en-US" sz="1900" b="1" dirty="0">
                <a:solidFill>
                  <a:srgbClr val="002060"/>
                </a:solidFill>
                <a:latin typeface="Alexandria Light" pitchFamily="2" charset="-78"/>
                <a:cs typeface="Alexandria Light" pitchFamily="2" charset="-78"/>
              </a:rPr>
              <a:t>. </a:t>
            </a:r>
          </a:p>
          <a:p>
            <a:pPr marL="457200" indent="-457200" algn="just">
              <a:lnSpc>
                <a:spcPct val="150000"/>
              </a:lnSpc>
              <a:buFont typeface="Arial" panose="020B0604020202020204" pitchFamily="34" charset="0"/>
              <a:buChar char="•"/>
            </a:pPr>
            <a:r>
              <a:rPr lang="en-US" sz="1900" b="1" dirty="0">
                <a:solidFill>
                  <a:srgbClr val="FF0000"/>
                </a:solidFill>
                <a:latin typeface="Alexandria Light" pitchFamily="2" charset="-78"/>
                <a:cs typeface="Alexandria Light" pitchFamily="2" charset="-78"/>
              </a:rPr>
              <a:t>Equality</a:t>
            </a:r>
            <a:r>
              <a:rPr lang="en-US" sz="1900" dirty="0">
                <a:latin typeface="Alexandria Light" pitchFamily="2" charset="-78"/>
                <a:cs typeface="Alexandria Light" pitchFamily="2" charset="-78"/>
              </a:rPr>
              <a:t> is about the distribution of benefits and resources. This distribution could be applied to stakeholders or the greater society. </a:t>
            </a:r>
          </a:p>
          <a:p>
            <a:pPr marL="457200" indent="-457200" algn="just">
              <a:lnSpc>
                <a:spcPct val="150000"/>
              </a:lnSpc>
              <a:buFont typeface="Arial" panose="020B0604020202020204" pitchFamily="34" charset="0"/>
              <a:buChar char="•"/>
            </a:pPr>
            <a:r>
              <a:rPr lang="en-US" sz="1900" b="1" dirty="0">
                <a:solidFill>
                  <a:srgbClr val="FF0000"/>
                </a:solidFill>
                <a:latin typeface="Alexandria Light" pitchFamily="2" charset="-78"/>
                <a:cs typeface="Alexandria Light" pitchFamily="2" charset="-78"/>
              </a:rPr>
              <a:t>Reciprocity</a:t>
            </a:r>
            <a:r>
              <a:rPr lang="en-US" sz="1900" dirty="0">
                <a:latin typeface="Alexandria Light" pitchFamily="2" charset="-78"/>
                <a:cs typeface="Alexandria Light" pitchFamily="2" charset="-78"/>
              </a:rPr>
              <a:t> is an interchange of giving and receiving in social relationships. Reciprocity occurs when an action that has an effect upon another is reciprocated with an action that has an approximately equal effect. </a:t>
            </a:r>
          </a:p>
        </p:txBody>
      </p:sp>
      <p:sp>
        <p:nvSpPr>
          <p:cNvPr id="4" name="Rectangle 3">
            <a:extLst>
              <a:ext uri="{FF2B5EF4-FFF2-40B4-BE49-F238E27FC236}">
                <a16:creationId xmlns:a16="http://schemas.microsoft.com/office/drawing/2014/main" id="{82301A1C-9D82-F169-FE65-55ADFAD9D984}"/>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2589434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0C7A90-1F2D-224E-6BB5-0334351584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38653F3-7AE8-F0F6-52FF-A15D0C08090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08C965F-8C58-66BE-B0CB-6462777F21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EE86B558-BA92-AD67-5495-5D3BFD756D31}"/>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E129DAE-3079-C274-7C07-AD478FC65E51}"/>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Stakeholders Define Ethical Issues In Business</a:t>
            </a:r>
          </a:p>
        </p:txBody>
      </p:sp>
      <p:sp>
        <p:nvSpPr>
          <p:cNvPr id="8" name="Rectangle 7">
            <a:extLst>
              <a:ext uri="{FF2B5EF4-FFF2-40B4-BE49-F238E27FC236}">
                <a16:creationId xmlns:a16="http://schemas.microsoft.com/office/drawing/2014/main" id="{6F675A58-6958-BF35-77FD-AE5EEBEEA336}"/>
              </a:ext>
            </a:extLst>
          </p:cNvPr>
          <p:cNvSpPr/>
          <p:nvPr/>
        </p:nvSpPr>
        <p:spPr>
          <a:xfrm>
            <a:off x="845574" y="2010190"/>
            <a:ext cx="10411706" cy="3990067"/>
          </a:xfrm>
          <a:prstGeom prst="rect">
            <a:avLst/>
          </a:prstGeom>
        </p:spPr>
        <p:txBody>
          <a:bodyPr wrap="square">
            <a:spAutoFit/>
          </a:bodyPr>
          <a:lstStyle/>
          <a:p>
            <a:pPr marL="457200" indent="-457200" algn="just">
              <a:lnSpc>
                <a:spcPct val="150000"/>
              </a:lnSpc>
              <a:buFont typeface="+mj-lt"/>
              <a:buAutoNum type="arabicPeriod" startAt="3"/>
            </a:pPr>
            <a:r>
              <a:rPr lang="en-US" sz="1900" b="1" dirty="0">
                <a:solidFill>
                  <a:schemeClr val="accent6">
                    <a:lumMod val="50000"/>
                  </a:schemeClr>
                </a:solidFill>
                <a:latin typeface="Alexandria Black" pitchFamily="2" charset="-78"/>
                <a:cs typeface="Alexandria Black" pitchFamily="2" charset="-78"/>
              </a:rPr>
              <a:t>Fairness </a:t>
            </a:r>
          </a:p>
          <a:p>
            <a:pPr algn="just">
              <a:lnSpc>
                <a:spcPct val="150000"/>
              </a:lnSpc>
            </a:pPr>
            <a:r>
              <a:rPr lang="en-US" sz="1900" b="1" dirty="0">
                <a:solidFill>
                  <a:srgbClr val="002060"/>
                </a:solidFill>
                <a:latin typeface="Alexandria Light" pitchFamily="2" charset="-78"/>
                <a:cs typeface="Alexandria Light" pitchFamily="2" charset="-78"/>
              </a:rPr>
              <a:t>There are three fundamental elements that motivate people to be fair: </a:t>
            </a:r>
            <a:r>
              <a:rPr lang="en-US" sz="1900" b="1" dirty="0">
                <a:solidFill>
                  <a:schemeClr val="accent6">
                    <a:lumMod val="50000"/>
                  </a:schemeClr>
                </a:solidFill>
                <a:latin typeface="Alexandria Black" pitchFamily="2" charset="-78"/>
                <a:cs typeface="Alexandria Black" pitchFamily="2" charset="-78"/>
              </a:rPr>
              <a:t>equality</a:t>
            </a:r>
            <a:r>
              <a:rPr lang="en-US" sz="1900" b="1" dirty="0">
                <a:solidFill>
                  <a:srgbClr val="002060"/>
                </a:solidFill>
                <a:latin typeface="Alexandria Light" pitchFamily="2" charset="-78"/>
                <a:cs typeface="Alexandria Light" pitchFamily="2" charset="-78"/>
              </a:rPr>
              <a:t>, </a:t>
            </a:r>
            <a:r>
              <a:rPr lang="en-US" sz="1900" b="1" dirty="0">
                <a:solidFill>
                  <a:schemeClr val="accent6">
                    <a:lumMod val="50000"/>
                  </a:schemeClr>
                </a:solidFill>
                <a:latin typeface="Alexandria Black" pitchFamily="2" charset="-78"/>
                <a:cs typeface="Alexandria Black" pitchFamily="2" charset="-78"/>
              </a:rPr>
              <a:t>reciprocity</a:t>
            </a:r>
            <a:r>
              <a:rPr lang="en-US" sz="1900" b="1" dirty="0">
                <a:solidFill>
                  <a:srgbClr val="002060"/>
                </a:solidFill>
                <a:latin typeface="Alexandria Light" pitchFamily="2" charset="-78"/>
                <a:cs typeface="Alexandria Light" pitchFamily="2" charset="-78"/>
              </a:rPr>
              <a:t>, and </a:t>
            </a:r>
            <a:r>
              <a:rPr lang="en-US" sz="1900" b="1" dirty="0">
                <a:solidFill>
                  <a:schemeClr val="accent6">
                    <a:lumMod val="50000"/>
                  </a:schemeClr>
                </a:solidFill>
                <a:latin typeface="Alexandria Black" pitchFamily="2" charset="-78"/>
                <a:cs typeface="Alexandria Black" pitchFamily="2" charset="-78"/>
              </a:rPr>
              <a:t>optimization</a:t>
            </a:r>
            <a:r>
              <a:rPr lang="en-US" sz="1900" b="1" dirty="0">
                <a:solidFill>
                  <a:srgbClr val="002060"/>
                </a:solidFill>
                <a:latin typeface="Alexandria Light" pitchFamily="2" charset="-78"/>
                <a:cs typeface="Alexandria Light" pitchFamily="2" charset="-78"/>
              </a:rPr>
              <a:t>. </a:t>
            </a:r>
          </a:p>
          <a:p>
            <a:pPr marL="457200" indent="-457200" algn="just">
              <a:lnSpc>
                <a:spcPct val="150000"/>
              </a:lnSpc>
              <a:buFont typeface="Arial" panose="020B0604020202020204" pitchFamily="34" charset="0"/>
              <a:buChar char="•"/>
            </a:pPr>
            <a:r>
              <a:rPr lang="en-US" sz="1900" b="1" dirty="0">
                <a:solidFill>
                  <a:srgbClr val="FF0000"/>
                </a:solidFill>
                <a:latin typeface="Alexandria Light" pitchFamily="2" charset="-78"/>
                <a:cs typeface="Alexandria Light" pitchFamily="2" charset="-78"/>
              </a:rPr>
              <a:t>Optimization</a:t>
            </a:r>
            <a:r>
              <a:rPr lang="en-US" sz="1900" dirty="0">
                <a:latin typeface="Alexandria Light" pitchFamily="2" charset="-78"/>
                <a:cs typeface="Alexandria Light" pitchFamily="2" charset="-78"/>
              </a:rPr>
              <a:t> is the trade-off between equity (equality) and efficiency (maximum productivity). Discriminating on the basis of gender, race, or religion is generally considered unfair because these qualities have little bearing upon a person’s ability to do a job.</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The optimal way to hire is to choose the employee who is the most talented, proficient, educated, and able.</a:t>
            </a:r>
          </a:p>
        </p:txBody>
      </p:sp>
      <p:sp>
        <p:nvSpPr>
          <p:cNvPr id="4" name="Rectangle 3">
            <a:extLst>
              <a:ext uri="{FF2B5EF4-FFF2-40B4-BE49-F238E27FC236}">
                <a16:creationId xmlns:a16="http://schemas.microsoft.com/office/drawing/2014/main" id="{ABAFC8AF-A3CB-A113-0001-3EAF4E81E833}"/>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502877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72AAD-057D-8745-E9A8-9F7D2C2C26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80B25AC-C6E6-F4A0-F1E2-B9405CCE0D4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858F0FB-FF5D-62C0-D66B-8E9D3F7335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6F29266-2407-A423-10D9-D8B0E60E873E}"/>
              </a:ext>
            </a:extLst>
          </p:cNvPr>
          <p:cNvSpPr/>
          <p:nvPr/>
        </p:nvSpPr>
        <p:spPr>
          <a:xfrm>
            <a:off x="522970" y="689925"/>
            <a:ext cx="10909029" cy="461665"/>
          </a:xfrm>
          <a:prstGeom prst="rect">
            <a:avLst/>
          </a:prstGeom>
        </p:spPr>
        <p:txBody>
          <a:bodyPr wrap="square">
            <a:spAutoFit/>
          </a:bodyPr>
          <a:lstStyle/>
          <a:p>
            <a:r>
              <a:rPr lang="en-US" sz="2400" b="1" dirty="0">
                <a:solidFill>
                  <a:srgbClr val="00B0F0"/>
                </a:solidFill>
                <a:latin typeface="Alexandria" charset="0"/>
                <a:cs typeface="Alexandria" charset="0"/>
              </a:rPr>
              <a:t>EMERGING BUSINESS ETHICS ISSUES</a:t>
            </a:r>
          </a:p>
        </p:txBody>
      </p:sp>
      <p:sp>
        <p:nvSpPr>
          <p:cNvPr id="4" name="Rectangle: Rounded Corners 3">
            <a:extLst>
              <a:ext uri="{FF2B5EF4-FFF2-40B4-BE49-F238E27FC236}">
                <a16:creationId xmlns:a16="http://schemas.microsoft.com/office/drawing/2014/main" id="{D1FACCF4-86B3-A3D5-A077-2CFCB0DB80A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69EF3B7-F728-4EDD-69D3-57C844FCC335}"/>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ETHICAL ISSUES AND DILEMMAS IN BUSINESS</a:t>
            </a:r>
          </a:p>
        </p:txBody>
      </p:sp>
      <p:pic>
        <p:nvPicPr>
          <p:cNvPr id="2050" name="Picture 2">
            <a:extLst>
              <a:ext uri="{FF2B5EF4-FFF2-40B4-BE49-F238E27FC236}">
                <a16:creationId xmlns:a16="http://schemas.microsoft.com/office/drawing/2014/main" id="{D10A947D-9910-3CAB-8CE4-37E475DA26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7419" y="1995949"/>
            <a:ext cx="8686038" cy="4784107"/>
          </a:xfrm>
          <a:prstGeom prst="rect">
            <a:avLst/>
          </a:prstGeom>
          <a:ln>
            <a:noFill/>
          </a:ln>
          <a:effectLst>
            <a:softEdge rad="112500"/>
          </a:effectLst>
        </p:spPr>
      </p:pic>
    </p:spTree>
    <p:extLst>
      <p:ext uri="{BB962C8B-B14F-4D97-AF65-F5344CB8AC3E}">
        <p14:creationId xmlns:p14="http://schemas.microsoft.com/office/powerpoint/2010/main" val="31466357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4B3E8C-59AF-EC24-CD68-C69588348E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BEA2F2E-6562-8EAA-7A93-834E7CF54D9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4D0550B-5998-DCB8-8458-3B3314AFB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F9E2A2BD-B884-893D-3E70-CBE8F70258BB}"/>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4767E92-45DF-66C2-1CF2-6C2E39DFB205}"/>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Ethical Issues And Dilemmas In Business</a:t>
            </a:r>
          </a:p>
        </p:txBody>
      </p:sp>
      <p:sp>
        <p:nvSpPr>
          <p:cNvPr id="8" name="Rectangle 7">
            <a:extLst>
              <a:ext uri="{FF2B5EF4-FFF2-40B4-BE49-F238E27FC236}">
                <a16:creationId xmlns:a16="http://schemas.microsoft.com/office/drawing/2014/main" id="{53D6697D-2903-4988-4B54-AF3A39B1D782}"/>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An </a:t>
            </a:r>
            <a:r>
              <a:rPr lang="en-US" sz="2000" b="1" dirty="0">
                <a:solidFill>
                  <a:schemeClr val="accent6">
                    <a:lumMod val="50000"/>
                  </a:schemeClr>
                </a:solidFill>
                <a:latin typeface="Alexandria Black" pitchFamily="2" charset="-78"/>
                <a:cs typeface="Alexandria Black" pitchFamily="2" charset="-78"/>
              </a:rPr>
              <a:t>ethical issue </a:t>
            </a:r>
            <a:r>
              <a:rPr lang="en-US" sz="2000" b="1" dirty="0">
                <a:solidFill>
                  <a:srgbClr val="002060"/>
                </a:solidFill>
                <a:latin typeface="Alexandria Light" pitchFamily="2" charset="-78"/>
                <a:cs typeface="Alexandria Light" pitchFamily="2" charset="-78"/>
              </a:rPr>
              <a:t>is a problem, situation, or opportunity that requires an individual, group, or organization to choose among several actions that must be evaluated as right or wrong, ethical or unethical.</a:t>
            </a:r>
          </a:p>
          <a:p>
            <a:pPr algn="just">
              <a:lnSpc>
                <a:spcPct val="150000"/>
              </a:lnSpc>
            </a:pPr>
            <a:r>
              <a:rPr lang="en-US" sz="2000" b="1" dirty="0">
                <a:solidFill>
                  <a:srgbClr val="002060"/>
                </a:solidFill>
                <a:latin typeface="Alexandria Light" pitchFamily="2" charset="-78"/>
                <a:cs typeface="Alexandria Light" pitchFamily="2" charset="-78"/>
              </a:rPr>
              <a:t>An </a:t>
            </a:r>
            <a:r>
              <a:rPr lang="en-US" sz="2000" b="1" dirty="0">
                <a:solidFill>
                  <a:schemeClr val="accent6">
                    <a:lumMod val="50000"/>
                  </a:schemeClr>
                </a:solidFill>
                <a:latin typeface="Alexandria Black" pitchFamily="2" charset="-78"/>
                <a:cs typeface="Alexandria Black" pitchFamily="2" charset="-78"/>
              </a:rPr>
              <a:t>ethical dilemma </a:t>
            </a:r>
            <a:r>
              <a:rPr lang="en-US" sz="2000" b="1" dirty="0">
                <a:solidFill>
                  <a:srgbClr val="002060"/>
                </a:solidFill>
                <a:latin typeface="Alexandria Light" pitchFamily="2" charset="-78"/>
                <a:cs typeface="Alexandria Light" pitchFamily="2" charset="-78"/>
              </a:rPr>
              <a:t>is a problem, situation, or opportunity that requires an individual, group, or organization to choose among several actions that have negative outcomes.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There is not a right or ethical choice in a dilemma, only less unethical or illegal choices as perceived by any and all stakeholders.</a:t>
            </a:r>
          </a:p>
          <a:p>
            <a:pPr algn="just">
              <a:lnSpc>
                <a:spcPct val="150000"/>
              </a:lnSpc>
            </a:pPr>
            <a:r>
              <a:rPr lang="en-US" sz="2000" b="1" dirty="0">
                <a:solidFill>
                  <a:srgbClr val="FF0000"/>
                </a:solidFill>
                <a:latin typeface="Alexandria Light" pitchFamily="2" charset="-78"/>
                <a:cs typeface="Alexandria Light" pitchFamily="2" charset="-78"/>
              </a:rPr>
              <a:t>ETHICAL ISSUES AND DILEMMAS IN BUSINESS INCLUDE:</a:t>
            </a:r>
          </a:p>
        </p:txBody>
      </p:sp>
      <p:sp>
        <p:nvSpPr>
          <p:cNvPr id="4" name="Rectangle 3">
            <a:extLst>
              <a:ext uri="{FF2B5EF4-FFF2-40B4-BE49-F238E27FC236}">
                <a16:creationId xmlns:a16="http://schemas.microsoft.com/office/drawing/2014/main" id="{B7A9E722-1D8E-46E6-70AA-C01BCF23885E}"/>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EMERGING BUSINESS ETHICS ISSUES</a:t>
            </a:r>
          </a:p>
        </p:txBody>
      </p:sp>
    </p:spTree>
    <p:extLst>
      <p:ext uri="{BB962C8B-B14F-4D97-AF65-F5344CB8AC3E}">
        <p14:creationId xmlns:p14="http://schemas.microsoft.com/office/powerpoint/2010/main" val="1831866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31221-49C7-990B-57EE-8B1A55B908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0F0DCE-360F-D741-5575-32FBC5B0484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BA2EF50-437F-8F20-FC30-C24EFC7AC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42931566-FBCB-FC63-0EE6-EEF495D20C82}"/>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E4582E8-ED28-5E9F-3A29-FB3F4A319746}"/>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ED38324F-D345-88A0-672F-A5C179BAEDC3}"/>
              </a:ext>
            </a:extLst>
          </p:cNvPr>
          <p:cNvSpPr/>
          <p:nvPr/>
        </p:nvSpPr>
        <p:spPr>
          <a:xfrm>
            <a:off x="845574" y="2010190"/>
            <a:ext cx="10411706" cy="4195251"/>
          </a:xfrm>
          <a:prstGeom prst="rect">
            <a:avLst/>
          </a:prstGeom>
        </p:spPr>
        <p:txBody>
          <a:bodyPr wrap="square">
            <a:spAutoFit/>
          </a:bodyPr>
          <a:lstStyle/>
          <a:p>
            <a:pPr marL="457200" indent="-457200" algn="just">
              <a:lnSpc>
                <a:spcPct val="150000"/>
              </a:lnSpc>
              <a:buFont typeface="+mj-lt"/>
              <a:buAutoNum type="arabicPeriod"/>
            </a:pPr>
            <a:r>
              <a:rPr lang="en-US" sz="2000" b="1" dirty="0">
                <a:solidFill>
                  <a:schemeClr val="accent6">
                    <a:lumMod val="50000"/>
                  </a:schemeClr>
                </a:solidFill>
                <a:latin typeface="Alexandria Black" pitchFamily="2" charset="-78"/>
                <a:cs typeface="Alexandria Black" pitchFamily="2" charset="-78"/>
              </a:rPr>
              <a:t>Misuse of Company Time and Resources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Time theft can be difficult to measure but is estimated to cost companies hundreds of billions of dollars annually.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It is widely believed the average employee “steals” 4.25 hours per week with late arrivals, leaving early, long lunch breaks, inappropriate sick days, excessive socializing, and engaging in personal activities such as online shopping, watching sports, or texting while on the job. </a:t>
            </a:r>
          </a:p>
          <a:p>
            <a:pPr algn="just">
              <a:lnSpc>
                <a:spcPct val="150000"/>
              </a:lnSpc>
            </a:pPr>
            <a:r>
              <a:rPr lang="en-US" sz="2000" b="1" dirty="0">
                <a:solidFill>
                  <a:srgbClr val="002060"/>
                </a:solidFill>
                <a:latin typeface="Alexandria Light" pitchFamily="2" charset="-78"/>
                <a:cs typeface="Alexandria Light" pitchFamily="2" charset="-78"/>
              </a:rPr>
              <a:t>One of the greatest ways that employees misuse their work time and company resources is by using the company computer for personal uses.</a:t>
            </a:r>
          </a:p>
        </p:txBody>
      </p:sp>
      <p:sp>
        <p:nvSpPr>
          <p:cNvPr id="4" name="Rectangle 3">
            <a:extLst>
              <a:ext uri="{FF2B5EF4-FFF2-40B4-BE49-F238E27FC236}">
                <a16:creationId xmlns:a16="http://schemas.microsoft.com/office/drawing/2014/main" id="{850F9171-2C16-4EC2-F979-6ED69CA54522}"/>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3726923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172E6-8082-D5CD-8D17-D92F6E6E63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F80097F-A983-DFEA-28C6-8B428543736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68901C7-FC44-DD63-CA77-8DD4E9631B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9C463662-41A6-BE9C-414F-522EAB5DB96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C7FDE99-B177-1A31-557E-2ED4D5B457EA}"/>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9A5B95BC-9496-92EE-C588-302BEB4623B1}"/>
              </a:ext>
            </a:extLst>
          </p:cNvPr>
          <p:cNvSpPr/>
          <p:nvPr/>
        </p:nvSpPr>
        <p:spPr>
          <a:xfrm>
            <a:off x="845574" y="2010190"/>
            <a:ext cx="10411706" cy="4656916"/>
          </a:xfrm>
          <a:prstGeom prst="rect">
            <a:avLst/>
          </a:prstGeom>
        </p:spPr>
        <p:txBody>
          <a:bodyPr wrap="square">
            <a:spAutoFit/>
          </a:bodyPr>
          <a:lstStyle/>
          <a:p>
            <a:pPr marL="457200" indent="-457200" algn="just">
              <a:lnSpc>
                <a:spcPct val="150000"/>
              </a:lnSpc>
              <a:buFont typeface="+mj-lt"/>
              <a:buAutoNum type="arabicPeriod"/>
            </a:pPr>
            <a:r>
              <a:rPr lang="en-US" sz="2000" b="1" dirty="0">
                <a:solidFill>
                  <a:schemeClr val="accent6">
                    <a:lumMod val="50000"/>
                  </a:schemeClr>
                </a:solidFill>
                <a:latin typeface="Alexandria Black" pitchFamily="2" charset="-78"/>
                <a:cs typeface="Alexandria Black" pitchFamily="2" charset="-78"/>
              </a:rPr>
              <a:t>Misuse of Company Time and Resources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Many employees observe others using their computers for personal reasons or violating internet policies.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Often lax enforcement of company policies creates the impression among employees that they are entitled to certain company resources, including how they spend their time at work.</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Such misuse can range from unauthorized equipment usage to misuse of financial resources.</a:t>
            </a:r>
          </a:p>
          <a:p>
            <a:pPr algn="just">
              <a:lnSpc>
                <a:spcPct val="150000"/>
              </a:lnSpc>
            </a:pPr>
            <a:r>
              <a:rPr lang="en-US" sz="2000" b="1" dirty="0">
                <a:solidFill>
                  <a:srgbClr val="002060"/>
                </a:solidFill>
                <a:latin typeface="Alexandria Light" pitchFamily="2" charset="-78"/>
                <a:cs typeface="Alexandria Light" pitchFamily="2" charset="-78"/>
              </a:rPr>
              <a:t>Using company computer software and Internet services for personal business is one of the most common ways employees misuse company resources.</a:t>
            </a:r>
          </a:p>
        </p:txBody>
      </p:sp>
      <p:sp>
        <p:nvSpPr>
          <p:cNvPr id="4" name="Rectangle 3">
            <a:extLst>
              <a:ext uri="{FF2B5EF4-FFF2-40B4-BE49-F238E27FC236}">
                <a16:creationId xmlns:a16="http://schemas.microsoft.com/office/drawing/2014/main" id="{12FB1941-F6C5-3920-A7EF-97BDF454BC1B}"/>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2242146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B0704-398E-1F25-3168-3E5EBDCD74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595AF2-2A85-25E4-ECF5-6F9AC1D36D0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258349E-BE8C-3A7B-863F-1CC3B09A69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CCA0FC7C-7BD1-9192-F29E-68B6FC94BBD8}"/>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FF105B6-A9C4-F4D2-B447-E7CF7B9A1D36}"/>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76240D39-57D4-A691-ECE0-91DCE7DE6186}"/>
              </a:ext>
            </a:extLst>
          </p:cNvPr>
          <p:cNvSpPr/>
          <p:nvPr/>
        </p:nvSpPr>
        <p:spPr>
          <a:xfrm>
            <a:off x="845574" y="2010190"/>
            <a:ext cx="10411706" cy="4195251"/>
          </a:xfrm>
          <a:prstGeom prst="rect">
            <a:avLst/>
          </a:prstGeom>
        </p:spPr>
        <p:txBody>
          <a:bodyPr wrap="square">
            <a:spAutoFit/>
          </a:bodyPr>
          <a:lstStyle/>
          <a:p>
            <a:pPr marL="457200" indent="-457200" algn="just">
              <a:lnSpc>
                <a:spcPct val="150000"/>
              </a:lnSpc>
              <a:buFont typeface="+mj-lt"/>
              <a:buAutoNum type="arabicPeriod"/>
            </a:pPr>
            <a:r>
              <a:rPr lang="en-US" sz="2000" b="1" dirty="0">
                <a:solidFill>
                  <a:schemeClr val="accent6">
                    <a:lumMod val="50000"/>
                  </a:schemeClr>
                </a:solidFill>
                <a:latin typeface="Alexandria Black" pitchFamily="2" charset="-78"/>
                <a:cs typeface="Alexandria Black" pitchFamily="2" charset="-78"/>
              </a:rPr>
              <a:t>Misuse of Company Time and Resources </a:t>
            </a:r>
          </a:p>
          <a:p>
            <a:pPr algn="just">
              <a:lnSpc>
                <a:spcPct val="150000"/>
              </a:lnSpc>
            </a:pPr>
            <a:r>
              <a:rPr lang="en-US" sz="2000" b="1" dirty="0">
                <a:solidFill>
                  <a:srgbClr val="002060"/>
                </a:solidFill>
                <a:latin typeface="Alexandria Light" pitchFamily="2" charset="-78"/>
                <a:cs typeface="Alexandria Light" pitchFamily="2" charset="-78"/>
              </a:rPr>
              <a:t>Typical examples of using a computer to abuse company time include sending personal emails, shopping, downloading music, doing personal banking, surfing the Internet for information about sports or romance or visiting social networking sites such as Facebook.</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Such misuse can range from unauthorized equipment usage to misuse of financial resources.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Employees are expected to use their judgment to determine when personal activities might be detracting too much from work responsibilities.</a:t>
            </a:r>
          </a:p>
        </p:txBody>
      </p:sp>
      <p:sp>
        <p:nvSpPr>
          <p:cNvPr id="4" name="Rectangle 3">
            <a:extLst>
              <a:ext uri="{FF2B5EF4-FFF2-40B4-BE49-F238E27FC236}">
                <a16:creationId xmlns:a16="http://schemas.microsoft.com/office/drawing/2014/main" id="{D4648631-2698-9A95-46CA-869740420DBE}"/>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160461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10B12-3A00-3A18-4F55-7B1662B78C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A08338-CD88-665C-EC19-F6E28B5CD20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C956B69-2742-E029-583D-91A99AB437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1FA0FA8D-BFA2-8801-79AF-774E62975BF8}"/>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D541C-A2B0-F5CF-674B-8B6CA99EC5FD}"/>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9E0F12AE-EA69-65E9-815E-ABCEE4780A99}"/>
              </a:ext>
            </a:extLst>
          </p:cNvPr>
          <p:cNvSpPr/>
          <p:nvPr/>
        </p:nvSpPr>
        <p:spPr>
          <a:xfrm>
            <a:off x="845574" y="2010190"/>
            <a:ext cx="10411706" cy="4615944"/>
          </a:xfrm>
          <a:prstGeom prst="rect">
            <a:avLst/>
          </a:prstGeom>
        </p:spPr>
        <p:txBody>
          <a:bodyPr wrap="square">
            <a:spAutoFit/>
          </a:bodyPr>
          <a:lstStyle/>
          <a:p>
            <a:pPr marL="457200" indent="-457200" algn="just">
              <a:lnSpc>
                <a:spcPct val="150000"/>
              </a:lnSpc>
              <a:buFont typeface="+mj-lt"/>
              <a:buAutoNum type="arabicPeriod" startAt="2"/>
            </a:pPr>
            <a:r>
              <a:rPr lang="en-US" b="1" dirty="0">
                <a:solidFill>
                  <a:schemeClr val="accent6">
                    <a:lumMod val="50000"/>
                  </a:schemeClr>
                </a:solidFill>
                <a:latin typeface="Alexandria Black" pitchFamily="2" charset="-78"/>
                <a:cs typeface="Alexandria Black" pitchFamily="2" charset="-78"/>
              </a:rPr>
              <a:t>Abusive or Intimidating Behavior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Abusive or intimidating behavior is another common ethical problem for employees, but what does it mean to be abusive or intimidating?</a:t>
            </a:r>
          </a:p>
          <a:p>
            <a:pPr algn="just">
              <a:lnSpc>
                <a:spcPct val="150000"/>
              </a:lnSpc>
            </a:pPr>
            <a:r>
              <a:rPr lang="en-US" b="1" dirty="0">
                <a:solidFill>
                  <a:srgbClr val="002060"/>
                </a:solidFill>
                <a:latin typeface="Alexandria Light" pitchFamily="2" charset="-78"/>
                <a:cs typeface="Alexandria Light" pitchFamily="2" charset="-78"/>
              </a:rPr>
              <a:t>These terms refer to many things—physical threats, false accusations, being annoying, profanity, insults, yelling, harshness, ignoring someone, and unreasonableness—and their meaning differs from person to person.</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For example, behavior one person might define as yelling could be another’s definition of normal speech.</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Wage theft is another way that employers create an abusive environment. Employees are increasingly claiming that companies are failing to pay them overtime for working extra hours.</a:t>
            </a:r>
          </a:p>
        </p:txBody>
      </p:sp>
      <p:sp>
        <p:nvSpPr>
          <p:cNvPr id="4" name="Rectangle 3">
            <a:extLst>
              <a:ext uri="{FF2B5EF4-FFF2-40B4-BE49-F238E27FC236}">
                <a16:creationId xmlns:a16="http://schemas.microsoft.com/office/drawing/2014/main" id="{A7F9373D-8253-3E92-73AE-FD4B8E15ABBC}"/>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1219322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356DA-56F6-11D3-2F32-2D8CB20A35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8F5905-BC29-494D-FEF8-C908CCA8A17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785C3D3-1CCD-ED92-3284-53F1A00BC9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B99865E5-07B3-F302-96C0-9ACAB96EF6D6}"/>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207F0F9-E5F4-2C48-2AC1-62C7FF0AB23C}"/>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2959E23A-3E9C-E2E7-6462-53E4DAA7F17C}"/>
              </a:ext>
            </a:extLst>
          </p:cNvPr>
          <p:cNvSpPr/>
          <p:nvPr/>
        </p:nvSpPr>
        <p:spPr>
          <a:xfrm>
            <a:off x="845574" y="2010190"/>
            <a:ext cx="10411706" cy="4195251"/>
          </a:xfrm>
          <a:prstGeom prst="rect">
            <a:avLst/>
          </a:prstGeom>
        </p:spPr>
        <p:txBody>
          <a:bodyPr wrap="square">
            <a:spAutoFit/>
          </a:bodyPr>
          <a:lstStyle/>
          <a:p>
            <a:pPr marL="457200" indent="-457200" algn="just">
              <a:lnSpc>
                <a:spcPct val="150000"/>
              </a:lnSpc>
              <a:buFont typeface="+mj-lt"/>
              <a:buAutoNum type="arabicPeriod" startAt="2"/>
            </a:pPr>
            <a:r>
              <a:rPr lang="en-US" sz="2000" b="1" dirty="0">
                <a:solidFill>
                  <a:schemeClr val="accent6">
                    <a:lumMod val="50000"/>
                  </a:schemeClr>
                </a:solidFill>
                <a:latin typeface="Alexandria Black" pitchFamily="2" charset="-78"/>
                <a:cs typeface="Alexandria Black" pitchFamily="2" charset="-78"/>
              </a:rPr>
              <a:t>Abusive or Intimidating Behavior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Bullying is associated with a hostile workplace where someone (or a group) considered a target is threatened, harassed, belittled, verbally abused, or overly criticized?</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Bullying also occurs between companies that are in intense competition.</a:t>
            </a:r>
          </a:p>
          <a:p>
            <a:pPr algn="just">
              <a:lnSpc>
                <a:spcPct val="150000"/>
              </a:lnSpc>
            </a:pPr>
            <a:r>
              <a:rPr lang="en-US" sz="2000" b="1" dirty="0">
                <a:solidFill>
                  <a:srgbClr val="002060"/>
                </a:solidFill>
                <a:latin typeface="Alexandria Light" pitchFamily="2" charset="-78"/>
                <a:cs typeface="Alexandria Light" pitchFamily="2" charset="-78"/>
              </a:rPr>
              <a:t>In many cases, the alleged misconduct can not only have monetary and legal implications but also threaten reputation, investor confidence, and customer loyalty.</a:t>
            </a:r>
          </a:p>
          <a:p>
            <a:pPr marL="457200" indent="-4572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
        <p:nvSpPr>
          <p:cNvPr id="4" name="Rectangle 3">
            <a:extLst>
              <a:ext uri="{FF2B5EF4-FFF2-40B4-BE49-F238E27FC236}">
                <a16:creationId xmlns:a16="http://schemas.microsoft.com/office/drawing/2014/main" id="{9F14F3C7-09CE-4D77-CB43-58AFA62A5A76}"/>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3975487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03214-FB9A-79CF-4A68-761A10A51B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13C22A-D524-DBF0-E19C-01B68009662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AF4AF4E-3185-F260-2347-8E3611C13F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14E55537-CD78-E10D-D659-E337E582810A}"/>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B0560F5-5039-7B20-B647-081F67188B39}"/>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950F3A96-9369-FC85-90B3-4BB0836F48D0}"/>
              </a:ext>
            </a:extLst>
          </p:cNvPr>
          <p:cNvSpPr/>
          <p:nvPr/>
        </p:nvSpPr>
        <p:spPr>
          <a:xfrm>
            <a:off x="845574" y="2010190"/>
            <a:ext cx="10411706" cy="4615944"/>
          </a:xfrm>
          <a:prstGeom prst="rect">
            <a:avLst/>
          </a:prstGeom>
        </p:spPr>
        <p:txBody>
          <a:bodyPr wrap="square">
            <a:spAutoFit/>
          </a:bodyPr>
          <a:lstStyle/>
          <a:p>
            <a:pPr marL="457200" indent="-457200" algn="just">
              <a:lnSpc>
                <a:spcPct val="150000"/>
              </a:lnSpc>
              <a:buFont typeface="+mj-lt"/>
              <a:buAutoNum type="arabicPeriod" startAt="3"/>
            </a:pPr>
            <a:r>
              <a:rPr lang="en-US" b="1" dirty="0">
                <a:solidFill>
                  <a:schemeClr val="accent6">
                    <a:lumMod val="50000"/>
                  </a:schemeClr>
                </a:solidFill>
                <a:latin typeface="Alexandria Black" pitchFamily="2" charset="-78"/>
                <a:cs typeface="Alexandria Black" pitchFamily="2" charset="-78"/>
              </a:rPr>
              <a:t>Lying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Two forms of lying can become troublesome for businesses:</a:t>
            </a:r>
          </a:p>
          <a:p>
            <a:pPr marL="342900" indent="-342900" algn="just">
              <a:lnSpc>
                <a:spcPct val="150000"/>
              </a:lnSpc>
              <a:buFont typeface="+mj-lt"/>
              <a:buAutoNum type="alphaLcParenR"/>
            </a:pPr>
            <a:r>
              <a:rPr lang="en-US" b="1" dirty="0">
                <a:solidFill>
                  <a:srgbClr val="FF0000"/>
                </a:solidFill>
                <a:latin typeface="Alexandria Light" pitchFamily="2" charset="-78"/>
                <a:cs typeface="Alexandria Light" pitchFamily="2" charset="-78"/>
              </a:rPr>
              <a:t>Commission lying </a:t>
            </a:r>
            <a:r>
              <a:rPr lang="en-US" b="1" dirty="0">
                <a:solidFill>
                  <a:srgbClr val="002060"/>
                </a:solidFill>
                <a:latin typeface="Alexandria Light" pitchFamily="2" charset="-78"/>
                <a:cs typeface="Alexandria Light" pitchFamily="2" charset="-78"/>
              </a:rPr>
              <a:t>is creating a perception or belief by words that intentionally deceive the receiver of the message</a:t>
            </a:r>
            <a:r>
              <a:rPr lang="en-US" dirty="0">
                <a:latin typeface="Alexandria Light" pitchFamily="2" charset="-78"/>
                <a:cs typeface="Alexandria Light" pitchFamily="2" charset="-78"/>
              </a:rPr>
              <a:t>.</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For example, lying about being at work, expense reports, or carrying out work assignments.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Commission lying also entails intentionally creating “noise” within the communication that knowingly confuses or deceives the receiver.</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Lying by commission can involve complex forms, procedures, contracts, words that are spelled the same but have different meanings or refuting the truth with a false statement.</a:t>
            </a:r>
          </a:p>
        </p:txBody>
      </p:sp>
      <p:sp>
        <p:nvSpPr>
          <p:cNvPr id="4" name="Rectangle 3">
            <a:extLst>
              <a:ext uri="{FF2B5EF4-FFF2-40B4-BE49-F238E27FC236}">
                <a16:creationId xmlns:a16="http://schemas.microsoft.com/office/drawing/2014/main" id="{9E87B49C-71D4-7FB5-AC7D-D62791294B44}"/>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350796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DA97EF-7484-A4B6-F327-8E605C4D313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3E917B5-F724-974E-8E30-AC0E1436E61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1DBB2BE-4634-E11D-56A2-08428A606C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EB419DF2-0DB4-356E-C95A-D6BBBECEF480}"/>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10BE5ED-3150-82C4-A118-CCCF7886EE5B}"/>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0EA5CB0F-5B81-19EF-89E3-F3F5137E4320}"/>
              </a:ext>
            </a:extLst>
          </p:cNvPr>
          <p:cNvSpPr/>
          <p:nvPr/>
        </p:nvSpPr>
        <p:spPr>
          <a:xfrm>
            <a:off x="845574" y="2010190"/>
            <a:ext cx="10411706" cy="4656916"/>
          </a:xfrm>
          <a:prstGeom prst="rect">
            <a:avLst/>
          </a:prstGeom>
        </p:spPr>
        <p:txBody>
          <a:bodyPr wrap="square">
            <a:spAutoFit/>
          </a:bodyPr>
          <a:lstStyle/>
          <a:p>
            <a:pPr marL="457200" indent="-457200" algn="just">
              <a:lnSpc>
                <a:spcPct val="150000"/>
              </a:lnSpc>
              <a:buFont typeface="+mj-lt"/>
              <a:buAutoNum type="arabicPeriod" startAt="3"/>
            </a:pPr>
            <a:r>
              <a:rPr lang="en-US" sz="2000" b="1" dirty="0">
                <a:solidFill>
                  <a:schemeClr val="accent6">
                    <a:lumMod val="50000"/>
                  </a:schemeClr>
                </a:solidFill>
                <a:latin typeface="Alexandria Black" pitchFamily="2" charset="-78"/>
                <a:cs typeface="Alexandria Black" pitchFamily="2" charset="-78"/>
              </a:rPr>
              <a:t>Lying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Two forms of lying can become troublesome for businesses:</a:t>
            </a:r>
          </a:p>
          <a:p>
            <a:pPr marL="342900" indent="-342900" algn="just">
              <a:lnSpc>
                <a:spcPct val="150000"/>
              </a:lnSpc>
              <a:buFont typeface="+mj-lt"/>
              <a:buAutoNum type="alphaLcParenR" startAt="2"/>
            </a:pPr>
            <a:r>
              <a:rPr lang="en-US" sz="2000" b="1" dirty="0">
                <a:solidFill>
                  <a:srgbClr val="FF0000"/>
                </a:solidFill>
                <a:latin typeface="Alexandria Light" pitchFamily="2" charset="-78"/>
                <a:cs typeface="Alexandria Light" pitchFamily="2" charset="-78"/>
              </a:rPr>
              <a:t>Omission lying </a:t>
            </a:r>
            <a:r>
              <a:rPr lang="en-US" sz="2000" b="1" dirty="0">
                <a:solidFill>
                  <a:srgbClr val="002060"/>
                </a:solidFill>
                <a:latin typeface="Alexandria Light" pitchFamily="2" charset="-78"/>
                <a:cs typeface="Alexandria Light" pitchFamily="2" charset="-78"/>
              </a:rPr>
              <a:t>is intentionally not informing others of any differences, problems, safety warnings, or negative issues relating to the product or company that significantly affect awareness, intention, or behavior</a:t>
            </a:r>
            <a:r>
              <a:rPr lang="en-US" sz="2000" dirty="0">
                <a:latin typeface="Alexandria Light" pitchFamily="2" charset="-78"/>
                <a:cs typeface="Alexandria Light" pitchFamily="2" charset="-78"/>
              </a:rPr>
              <a:t>.</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classic example of omission lying was in the tobacco manufacturers’ decades-long refusal to allow negative research about the effects of tobacco to appear on cigarettes and cigars.</a:t>
            </a:r>
          </a:p>
          <a:p>
            <a:pPr algn="just">
              <a:lnSpc>
                <a:spcPct val="150000"/>
              </a:lnSpc>
            </a:pPr>
            <a:r>
              <a:rPr lang="en-US" sz="2000" b="1" dirty="0">
                <a:solidFill>
                  <a:srgbClr val="002060"/>
                </a:solidFill>
                <a:latin typeface="Alexandria Light" pitchFamily="2" charset="-78"/>
                <a:cs typeface="Alexandria Light" pitchFamily="2" charset="-78"/>
              </a:rPr>
              <a:t>The point at which a lie becomes unethical in business is based on the context of the statement and its intent to distort the truth.</a:t>
            </a:r>
          </a:p>
        </p:txBody>
      </p:sp>
      <p:sp>
        <p:nvSpPr>
          <p:cNvPr id="4" name="Rectangle 3">
            <a:extLst>
              <a:ext uri="{FF2B5EF4-FFF2-40B4-BE49-F238E27FC236}">
                <a16:creationId xmlns:a16="http://schemas.microsoft.com/office/drawing/2014/main" id="{57DC9D1B-B79A-B672-0BE7-13BD06F790A4}"/>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214926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546A8F-EE90-D6D1-929E-3BB4DA1666E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CA8F19E-FD38-05FF-59DC-30009F668C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B37C05B-9FC1-C6F0-CB35-0373F71FB9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182EA63B-B7BB-F357-43A2-83283E57860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9EF7930-E494-0C4E-BDCE-522B336D131B}"/>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A9846966-9B76-E25F-4E47-A1CF35A7802E}"/>
              </a:ext>
            </a:extLst>
          </p:cNvPr>
          <p:cNvSpPr/>
          <p:nvPr/>
        </p:nvSpPr>
        <p:spPr>
          <a:xfrm>
            <a:off x="845574" y="2010190"/>
            <a:ext cx="10411706" cy="4195251"/>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Black" pitchFamily="2" charset="-78"/>
                <a:cs typeface="Alexandria Black" pitchFamily="2" charset="-78"/>
              </a:rPr>
              <a:t>Conflicts of Interest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conflict of interest exists when an individual must choose whether to advance his or her own interests, those of the organization, or those of some other group.</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To avoid conflicts of interest, employees must be able to separate their private interests from their business dealings.</a:t>
            </a:r>
          </a:p>
          <a:p>
            <a:pPr algn="just">
              <a:lnSpc>
                <a:spcPct val="150000"/>
              </a:lnSpc>
            </a:pPr>
            <a:r>
              <a:rPr lang="en-US" sz="2000" b="1" dirty="0">
                <a:solidFill>
                  <a:srgbClr val="002060"/>
                </a:solidFill>
                <a:latin typeface="Alexandria Light" pitchFamily="2" charset="-78"/>
                <a:cs typeface="Alexandria Light" pitchFamily="2" charset="-78"/>
              </a:rPr>
              <a:t>Conflicts of interest usually relate to hiring friends, relatives, or retired military officers to enhance the probability of getting a contract.</a:t>
            </a:r>
          </a:p>
          <a:p>
            <a:pPr marL="457200" indent="-4572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
        <p:nvSpPr>
          <p:cNvPr id="4" name="Rectangle 3">
            <a:extLst>
              <a:ext uri="{FF2B5EF4-FFF2-40B4-BE49-F238E27FC236}">
                <a16:creationId xmlns:a16="http://schemas.microsoft.com/office/drawing/2014/main" id="{FB0214A8-5390-D975-20C5-AD351491FFDC}"/>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99719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D16F21-F045-96AA-AE28-EBC784795EB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682121-861E-056E-D1F3-2A5274CB4F1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AD99D41-1EDE-8EA6-737B-AC422CE1FE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44A1DD41-0694-A78F-92C8-4C9F54125596}"/>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55676FA9-C3C8-282A-28E2-921301EDC154}"/>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5AB15D8F-5434-8D42-E035-20F859DCEAC4}"/>
              </a:ext>
            </a:extLst>
          </p:cNvPr>
          <p:cNvSpPr/>
          <p:nvPr/>
        </p:nvSpPr>
        <p:spPr>
          <a:xfrm>
            <a:off x="845574" y="2010190"/>
            <a:ext cx="10411706" cy="4656916"/>
          </a:xfrm>
          <a:prstGeom prst="rect">
            <a:avLst/>
          </a:prstGeom>
        </p:spPr>
        <p:txBody>
          <a:bodyPr wrap="square">
            <a:spAutoFit/>
          </a:bodyPr>
          <a:lstStyle/>
          <a:p>
            <a:pPr marL="457200" indent="-457200" algn="just">
              <a:lnSpc>
                <a:spcPct val="150000"/>
              </a:lnSpc>
              <a:buFont typeface="+mj-lt"/>
              <a:buAutoNum type="arabicPeriod" startAt="5"/>
            </a:pPr>
            <a:r>
              <a:rPr lang="en-US" sz="2000" b="1" dirty="0">
                <a:solidFill>
                  <a:schemeClr val="accent6">
                    <a:lumMod val="50000"/>
                  </a:schemeClr>
                </a:solidFill>
                <a:latin typeface="Alexandria Black" pitchFamily="2" charset="-78"/>
                <a:cs typeface="Alexandria Black" pitchFamily="2" charset="-78"/>
              </a:rPr>
              <a:t>Bribery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Bribery is the practice of offering something (often money) in order to gain an illicit advantage from someone in authority. Gifts, entertainment, and travel can also be used as bribes.</a:t>
            </a:r>
          </a:p>
          <a:p>
            <a:pPr algn="just">
              <a:lnSpc>
                <a:spcPct val="150000"/>
              </a:lnSpc>
            </a:pPr>
            <a:r>
              <a:rPr lang="en-US" sz="2000" b="1" dirty="0">
                <a:solidFill>
                  <a:srgbClr val="002060"/>
                </a:solidFill>
                <a:latin typeface="Alexandria Light" pitchFamily="2" charset="-78"/>
                <a:cs typeface="Alexandria Light" pitchFamily="2" charset="-78"/>
              </a:rPr>
              <a:t>The key issue regarding whether or not something is considered bribery is whether it is used to gain an advantage in a relationship.</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Bribery can be defined as an unlawful act, but it can also be a business ethics issue in that an industry or even national culture may include such payments as standard practice.</a:t>
            </a:r>
          </a:p>
          <a:p>
            <a:pPr marL="457200" indent="-4572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
        <p:nvSpPr>
          <p:cNvPr id="4" name="Rectangle 3">
            <a:extLst>
              <a:ext uri="{FF2B5EF4-FFF2-40B4-BE49-F238E27FC236}">
                <a16:creationId xmlns:a16="http://schemas.microsoft.com/office/drawing/2014/main" id="{27ED84BF-FFBF-3687-8BCB-CEED87BE3068}"/>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1504179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64A6B-D76A-AC24-963B-777ABCEED2D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D32831-1308-A0D6-74E4-985E387779E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0280531-0C94-CFEC-2A57-996D3E1D6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A10BF732-D3E9-B1F6-5630-38A86D77A0C3}"/>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083A0CE-B62D-407E-640E-2FA63AADF49A}"/>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74E734BA-1C73-D7DC-724A-17BACEA03FBE}"/>
              </a:ext>
            </a:extLst>
          </p:cNvPr>
          <p:cNvSpPr/>
          <p:nvPr/>
        </p:nvSpPr>
        <p:spPr>
          <a:xfrm>
            <a:off x="845574" y="2010190"/>
            <a:ext cx="10411706" cy="4615944"/>
          </a:xfrm>
          <a:prstGeom prst="rect">
            <a:avLst/>
          </a:prstGeom>
        </p:spPr>
        <p:txBody>
          <a:bodyPr wrap="square">
            <a:spAutoFit/>
          </a:bodyPr>
          <a:lstStyle/>
          <a:p>
            <a:pPr marL="457200" indent="-457200" algn="just">
              <a:lnSpc>
                <a:spcPct val="150000"/>
              </a:lnSpc>
              <a:buFont typeface="+mj-lt"/>
              <a:buAutoNum type="arabicPeriod" startAt="5"/>
            </a:pPr>
            <a:r>
              <a:rPr lang="en-US" b="1" dirty="0">
                <a:solidFill>
                  <a:schemeClr val="accent6">
                    <a:lumMod val="50000"/>
                  </a:schemeClr>
                </a:solidFill>
                <a:latin typeface="Alexandria Black" pitchFamily="2" charset="-78"/>
                <a:cs typeface="Alexandria Black" pitchFamily="2" charset="-78"/>
              </a:rPr>
              <a:t>Bribery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Related to the ethics of bribery is the concept of active corruption or </a:t>
            </a:r>
            <a:r>
              <a:rPr lang="en-US" b="1" dirty="0">
                <a:solidFill>
                  <a:srgbClr val="FF0000"/>
                </a:solidFill>
                <a:latin typeface="Alexandria Light" pitchFamily="2" charset="-78"/>
                <a:cs typeface="Alexandria Light" pitchFamily="2" charset="-78"/>
              </a:rPr>
              <a:t>active bribery</a:t>
            </a:r>
            <a:r>
              <a:rPr lang="en-US" dirty="0">
                <a:latin typeface="Alexandria Light" pitchFamily="2" charset="-78"/>
                <a:cs typeface="Alexandria Light" pitchFamily="2" charset="-78"/>
              </a:rPr>
              <a:t>, meaning the person who promises or gives the bribe commits the offense. </a:t>
            </a:r>
          </a:p>
          <a:p>
            <a:pPr marL="457200"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Passive bribery </a:t>
            </a:r>
            <a:r>
              <a:rPr lang="en-US" dirty="0">
                <a:latin typeface="Alexandria Light" pitchFamily="2" charset="-78"/>
                <a:cs typeface="Alexandria Light" pitchFamily="2" charset="-78"/>
              </a:rPr>
              <a:t>is an offense committed by the official who receives the bribe.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It is not an offense, however, if the advantage was permitted or required by the written law or regulation of the foreign public official’s country, including case law.</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When a government official accepts a bribe, it is usually from a business that seeks some advantage, perhaps to obtain business or the opportunity to avoid regulation.</a:t>
            </a:r>
          </a:p>
          <a:p>
            <a:pPr algn="just">
              <a:lnSpc>
                <a:spcPct val="150000"/>
              </a:lnSpc>
            </a:pPr>
            <a:r>
              <a:rPr lang="en-US" b="1" dirty="0">
                <a:solidFill>
                  <a:srgbClr val="002060"/>
                </a:solidFill>
                <a:latin typeface="Alexandria Light" pitchFamily="2" charset="-78"/>
                <a:cs typeface="Alexandria Light" pitchFamily="2" charset="-78"/>
              </a:rPr>
              <a:t>Bribes have been associated with the downfall of many managers, legislators, and government officials. It is also not limited to rogue employees—approximately</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Giving bribes to legislators or public officials is both a legal and a business ethics issue.</a:t>
            </a:r>
          </a:p>
        </p:txBody>
      </p:sp>
      <p:sp>
        <p:nvSpPr>
          <p:cNvPr id="4" name="Rectangle 3">
            <a:extLst>
              <a:ext uri="{FF2B5EF4-FFF2-40B4-BE49-F238E27FC236}">
                <a16:creationId xmlns:a16="http://schemas.microsoft.com/office/drawing/2014/main" id="{2FA407FE-8DB1-E4F1-704A-DC1C5E345BAE}"/>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1032292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DC6FB-3413-5FA2-F2CA-FE67953888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60ADDA-C57C-CCD5-2792-3455DAB3349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DFD8F59-365D-0286-4926-793A8D3B2A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92E7B2E5-F928-BC4F-ED96-B35C9A4DB3AF}"/>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AF382D8F-3360-DD9D-FC35-357FFF380F3F}"/>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85721F7D-87CF-32C8-AB98-B3D30AD9AFDE}"/>
              </a:ext>
            </a:extLst>
          </p:cNvPr>
          <p:cNvSpPr/>
          <p:nvPr/>
        </p:nvSpPr>
        <p:spPr>
          <a:xfrm>
            <a:off x="845574" y="2010190"/>
            <a:ext cx="10411706" cy="4616007"/>
          </a:xfrm>
          <a:prstGeom prst="rect">
            <a:avLst/>
          </a:prstGeom>
        </p:spPr>
        <p:txBody>
          <a:bodyPr wrap="square">
            <a:spAutoFit/>
          </a:bodyPr>
          <a:lstStyle/>
          <a:p>
            <a:pPr marL="457200" indent="-457200" algn="just">
              <a:lnSpc>
                <a:spcPct val="150000"/>
              </a:lnSpc>
              <a:buFont typeface="+mj-lt"/>
              <a:buAutoNum type="arabicPeriod" startAt="6"/>
            </a:pPr>
            <a:r>
              <a:rPr lang="en-US" b="1" dirty="0">
                <a:solidFill>
                  <a:schemeClr val="accent6">
                    <a:lumMod val="50000"/>
                  </a:schemeClr>
                </a:solidFill>
                <a:latin typeface="Alexandria Black" pitchFamily="2" charset="-78"/>
                <a:cs typeface="Alexandria Black" pitchFamily="2" charset="-78"/>
              </a:rPr>
              <a:t>Corporate Intelligence (CI) </a:t>
            </a:r>
          </a:p>
          <a:p>
            <a:pPr marL="457200" indent="-4572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Corporate intelligence (CI) </a:t>
            </a:r>
            <a:r>
              <a:rPr lang="en-US" dirty="0">
                <a:latin typeface="Alexandria Light" pitchFamily="2" charset="-78"/>
                <a:cs typeface="Alexandria Light" pitchFamily="2" charset="-78"/>
              </a:rPr>
              <a:t>is the collection and analysis of information on markets, technologies, customers, and competitors, as well as on socioeconomic and external political trends.</a:t>
            </a:r>
          </a:p>
          <a:p>
            <a:pPr marL="457200" indent="-4572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There are three distinct types of intelligence models: </a:t>
            </a:r>
          </a:p>
          <a:p>
            <a:pPr marL="914400" lvl="1"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A passive monitoring system for early warning, </a:t>
            </a:r>
          </a:p>
          <a:p>
            <a:pPr marL="914400" lvl="1"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Tactical field support, and </a:t>
            </a:r>
          </a:p>
          <a:p>
            <a:pPr marL="914400" lvl="1"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Support dedicated to top-management strategy.</a:t>
            </a:r>
          </a:p>
          <a:p>
            <a:pPr algn="just">
              <a:lnSpc>
                <a:spcPct val="150000"/>
              </a:lnSpc>
            </a:pPr>
            <a:r>
              <a:rPr lang="en-US" b="1" dirty="0">
                <a:solidFill>
                  <a:srgbClr val="002060"/>
                </a:solidFill>
                <a:latin typeface="Alexandria Light" pitchFamily="2" charset="-78"/>
                <a:cs typeface="Alexandria Light" pitchFamily="2" charset="-78"/>
              </a:rPr>
              <a:t>CI involves an in-depth discovery of information from corporate records, court documents, regulatory filings, and press releases, as well as any other background information about a company or its executives.</a:t>
            </a:r>
          </a:p>
        </p:txBody>
      </p:sp>
      <p:sp>
        <p:nvSpPr>
          <p:cNvPr id="4" name="Rectangle 3">
            <a:extLst>
              <a:ext uri="{FF2B5EF4-FFF2-40B4-BE49-F238E27FC236}">
                <a16:creationId xmlns:a16="http://schemas.microsoft.com/office/drawing/2014/main" id="{B7F2F83C-F411-27D9-E81A-EE83201378CD}"/>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1395156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93E06F-BC2D-C159-E139-5446776BF71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E06CB2-254E-C6C4-F3A2-82A537C08F6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1B651D3-53DC-3D01-3C1A-53A0EC8FAD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FC50DE57-80A9-25A6-9534-D2017A71FFB0}"/>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E5617A25-58AA-8FC8-8FD7-B90A49D69AEB}"/>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74C3A7AD-1805-78C1-428B-16A8FD84462D}"/>
              </a:ext>
            </a:extLst>
          </p:cNvPr>
          <p:cNvSpPr/>
          <p:nvPr/>
        </p:nvSpPr>
        <p:spPr>
          <a:xfrm>
            <a:off x="845574" y="2010190"/>
            <a:ext cx="10411706" cy="4195251"/>
          </a:xfrm>
          <a:prstGeom prst="rect">
            <a:avLst/>
          </a:prstGeom>
        </p:spPr>
        <p:txBody>
          <a:bodyPr wrap="square">
            <a:spAutoFit/>
          </a:bodyPr>
          <a:lstStyle/>
          <a:p>
            <a:pPr marL="457200" indent="-457200" algn="just">
              <a:lnSpc>
                <a:spcPct val="150000"/>
              </a:lnSpc>
              <a:buFont typeface="+mj-lt"/>
              <a:buAutoNum type="arabicPeriod" startAt="6"/>
            </a:pPr>
            <a:r>
              <a:rPr lang="en-US" sz="2000" b="1" dirty="0">
                <a:solidFill>
                  <a:schemeClr val="accent6">
                    <a:lumMod val="50000"/>
                  </a:schemeClr>
                </a:solidFill>
                <a:latin typeface="Alexandria Black" pitchFamily="2" charset="-78"/>
                <a:cs typeface="Alexandria Black" pitchFamily="2" charset="-78"/>
              </a:rPr>
              <a:t>Corporate Intelligence (CI)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CI can be a legitimate inquiry into meaningful information used in staying competitive. For instance, it is legal for a software company to monitor its competitor’s online activities such as blogs and Facebook posts.</a:t>
            </a:r>
          </a:p>
          <a:p>
            <a:pPr algn="just">
              <a:lnSpc>
                <a:spcPct val="150000"/>
              </a:lnSpc>
            </a:pPr>
            <a:r>
              <a:rPr lang="en-US" sz="2000" b="1" dirty="0">
                <a:solidFill>
                  <a:srgbClr val="002060"/>
                </a:solidFill>
                <a:latin typeface="Alexandria Light" pitchFamily="2" charset="-78"/>
                <a:cs typeface="Alexandria Light" pitchFamily="2" charset="-78"/>
              </a:rPr>
              <a:t>If the company learns from monitoring its competitor’s public postings it is likely planning to launch a new product the company could use this intelligence to release the product first and beat the competition. Such an activity is acceptable.</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CI has its own set of procedures. For example, can you tell which of the following are acceptable strategies and practices in CI?</a:t>
            </a:r>
          </a:p>
        </p:txBody>
      </p:sp>
      <p:sp>
        <p:nvSpPr>
          <p:cNvPr id="4" name="Rectangle 3">
            <a:extLst>
              <a:ext uri="{FF2B5EF4-FFF2-40B4-BE49-F238E27FC236}">
                <a16:creationId xmlns:a16="http://schemas.microsoft.com/office/drawing/2014/main" id="{752DEAD0-DD00-31FB-1C75-4C9E9066CC71}"/>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1358601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61017-F169-D961-3C06-EE22A658032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FF68F0-3CC2-864F-6386-664B53614E9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A143C22-4D56-35F5-13DC-5913E8B9E5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6" name="Rectangle 5">
            <a:extLst>
              <a:ext uri="{FF2B5EF4-FFF2-40B4-BE49-F238E27FC236}">
                <a16:creationId xmlns:a16="http://schemas.microsoft.com/office/drawing/2014/main" id="{9B932D5F-AF15-4922-CC8B-7C730D3A3C74}"/>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4" name="Rectangle 3">
            <a:extLst>
              <a:ext uri="{FF2B5EF4-FFF2-40B4-BE49-F238E27FC236}">
                <a16:creationId xmlns:a16="http://schemas.microsoft.com/office/drawing/2014/main" id="{90D59EDA-A675-3B4D-7C52-520C672F134A}"/>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pic>
        <p:nvPicPr>
          <p:cNvPr id="7" name="Picture 6">
            <a:extLst>
              <a:ext uri="{FF2B5EF4-FFF2-40B4-BE49-F238E27FC236}">
                <a16:creationId xmlns:a16="http://schemas.microsoft.com/office/drawing/2014/main" id="{9A830C80-4F80-187A-B71D-E9C7FAFDFB1E}"/>
              </a:ext>
            </a:extLst>
          </p:cNvPr>
          <p:cNvPicPr>
            <a:picLocks noChangeAspect="1"/>
          </p:cNvPicPr>
          <p:nvPr/>
        </p:nvPicPr>
        <p:blipFill>
          <a:blip r:embed="rId3"/>
          <a:stretch>
            <a:fillRect/>
          </a:stretch>
        </p:blipFill>
        <p:spPr>
          <a:xfrm>
            <a:off x="596396" y="2237129"/>
            <a:ext cx="10773936" cy="3879605"/>
          </a:xfrm>
          <a:prstGeom prst="rect">
            <a:avLst/>
          </a:prstGeom>
        </p:spPr>
      </p:pic>
    </p:spTree>
    <p:extLst>
      <p:ext uri="{BB962C8B-B14F-4D97-AF65-F5344CB8AC3E}">
        <p14:creationId xmlns:p14="http://schemas.microsoft.com/office/powerpoint/2010/main" val="28369011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51D199-F650-82ED-5670-9C3EE4310F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4EB8799-E0E5-92F2-96A6-1937DFB07B1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46B4657-519D-5DA8-E67F-8FF01AE47D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6" name="Rectangle 5">
            <a:extLst>
              <a:ext uri="{FF2B5EF4-FFF2-40B4-BE49-F238E27FC236}">
                <a16:creationId xmlns:a16="http://schemas.microsoft.com/office/drawing/2014/main" id="{130A3618-343B-5728-2978-9F29C940DC64}"/>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4" name="Rectangle 3">
            <a:extLst>
              <a:ext uri="{FF2B5EF4-FFF2-40B4-BE49-F238E27FC236}">
                <a16:creationId xmlns:a16="http://schemas.microsoft.com/office/drawing/2014/main" id="{1013FE76-D024-C1BA-8698-8E1F79F6F652}"/>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pic>
        <p:nvPicPr>
          <p:cNvPr id="3" name="Picture 2">
            <a:extLst>
              <a:ext uri="{FF2B5EF4-FFF2-40B4-BE49-F238E27FC236}">
                <a16:creationId xmlns:a16="http://schemas.microsoft.com/office/drawing/2014/main" id="{D5944759-C596-9EE7-31AE-980AD1A7D2BE}"/>
              </a:ext>
            </a:extLst>
          </p:cNvPr>
          <p:cNvPicPr>
            <a:picLocks noChangeAspect="1"/>
          </p:cNvPicPr>
          <p:nvPr/>
        </p:nvPicPr>
        <p:blipFill>
          <a:blip r:embed="rId3"/>
          <a:stretch>
            <a:fillRect/>
          </a:stretch>
        </p:blipFill>
        <p:spPr>
          <a:xfrm>
            <a:off x="872881" y="2085787"/>
            <a:ext cx="10659852" cy="3415998"/>
          </a:xfrm>
          <a:prstGeom prst="rect">
            <a:avLst/>
          </a:prstGeom>
        </p:spPr>
      </p:pic>
    </p:spTree>
    <p:extLst>
      <p:ext uri="{BB962C8B-B14F-4D97-AF65-F5344CB8AC3E}">
        <p14:creationId xmlns:p14="http://schemas.microsoft.com/office/powerpoint/2010/main" val="12432186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9A284-BE9A-CEF3-FFD1-F8ED34B0C33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D02509-A752-F186-9F5E-296CB4C2C5F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AD62C7A-3500-B052-13A5-09D0FF076E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0AD54B26-1FBD-AB42-7EE1-01C204A33AE6}"/>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5DB644A3-9686-E022-AC0A-7A1636F581F1}"/>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A7662407-7F8B-D9B8-166E-2B8BDD90D5E1}"/>
              </a:ext>
            </a:extLst>
          </p:cNvPr>
          <p:cNvSpPr/>
          <p:nvPr/>
        </p:nvSpPr>
        <p:spPr>
          <a:xfrm>
            <a:off x="845574" y="2010190"/>
            <a:ext cx="10411706" cy="4656916"/>
          </a:xfrm>
          <a:prstGeom prst="rect">
            <a:avLst/>
          </a:prstGeom>
        </p:spPr>
        <p:txBody>
          <a:bodyPr wrap="square">
            <a:spAutoFit/>
          </a:bodyPr>
          <a:lstStyle/>
          <a:p>
            <a:pPr marL="457200" indent="-457200" algn="just">
              <a:lnSpc>
                <a:spcPct val="150000"/>
              </a:lnSpc>
              <a:buFont typeface="+mj-lt"/>
              <a:buAutoNum type="arabicPeriod" startAt="6"/>
            </a:pPr>
            <a:r>
              <a:rPr lang="en-US" sz="2000" b="1" dirty="0">
                <a:solidFill>
                  <a:schemeClr val="accent6">
                    <a:lumMod val="50000"/>
                  </a:schemeClr>
                </a:solidFill>
                <a:latin typeface="Alexandria Black" pitchFamily="2" charset="-78"/>
                <a:cs typeface="Alexandria Black" pitchFamily="2" charset="-78"/>
              </a:rPr>
              <a:t>Corporate Intelligence (CI)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However, corporate intelligence, like other areas in business, can be abused if due diligence is not taken to maintain legal and ethical methods of discovery.</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Computers, local-area networks (LANs), and the Internet have made the theft of trade secrets very easy.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Proprietary information like secret formulas, manufacturing schematics, merger or acquisition plans, and marketing strategies all have tremendous value.</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lack of security and proper training allows a person to use a variety of techniques to gain access to a company’s vital information.</a:t>
            </a:r>
          </a:p>
        </p:txBody>
      </p:sp>
      <p:sp>
        <p:nvSpPr>
          <p:cNvPr id="4" name="Rectangle 3">
            <a:extLst>
              <a:ext uri="{FF2B5EF4-FFF2-40B4-BE49-F238E27FC236}">
                <a16:creationId xmlns:a16="http://schemas.microsoft.com/office/drawing/2014/main" id="{A302D361-B544-CDA9-1A69-8B9C08B01508}"/>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1620321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CAE2DAD-BA86-38AC-703B-F2F74CF92D3F}"/>
            </a:ext>
          </a:extLst>
        </p:cNvPr>
        <p:cNvGrpSpPr/>
        <p:nvPr/>
      </p:nvGrpSpPr>
      <p:grpSpPr>
        <a:xfrm>
          <a:off x="0" y="0"/>
          <a:ext cx="0" cy="0"/>
          <a:chOff x="0" y="0"/>
          <a:chExt cx="0" cy="0"/>
        </a:xfrm>
      </p:grpSpPr>
      <p:sp>
        <p:nvSpPr>
          <p:cNvPr id="15" name="Rectangle 14">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78648C9F-514F-417E-435A-BDE892917758}"/>
              </a:ext>
            </a:extLst>
          </p:cNvPr>
          <p:cNvPicPr>
            <a:picLocks noChangeAspect="1"/>
          </p:cNvPicPr>
          <p:nvPr/>
        </p:nvPicPr>
        <p:blipFill>
          <a:blip r:embed="rId2"/>
          <a:srcRect b="15808"/>
          <a:stretch>
            <a:fillRect/>
          </a:stretch>
        </p:blipFill>
        <p:spPr>
          <a:xfrm>
            <a:off x="307775" y="261437"/>
            <a:ext cx="11576450" cy="6335126"/>
          </a:xfrm>
          <a:prstGeom prst="rect">
            <a:avLst/>
          </a:prstGeom>
        </p:spPr>
      </p:pic>
    </p:spTree>
    <p:extLst>
      <p:ext uri="{BB962C8B-B14F-4D97-AF65-F5344CB8AC3E}">
        <p14:creationId xmlns:p14="http://schemas.microsoft.com/office/powerpoint/2010/main" val="13353942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604568-F260-9E29-D58E-9815B6B400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CCFF99-9DC4-EA55-13B9-B30DD3DECE1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A394111-99A4-96DA-3BBA-C520F45239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61BA1CD5-66A0-A209-EFDE-35BED1C2DAF7}"/>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4F06532-0FCC-A30E-FD1E-BBDA8B9030E3}"/>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B38D54C0-AA44-56D8-598C-D0D7FDA4240A}"/>
              </a:ext>
            </a:extLst>
          </p:cNvPr>
          <p:cNvSpPr/>
          <p:nvPr/>
        </p:nvSpPr>
        <p:spPr>
          <a:xfrm>
            <a:off x="845574" y="2010190"/>
            <a:ext cx="10411706" cy="4615944"/>
          </a:xfrm>
          <a:prstGeom prst="rect">
            <a:avLst/>
          </a:prstGeom>
        </p:spPr>
        <p:txBody>
          <a:bodyPr wrap="square">
            <a:spAutoFit/>
          </a:bodyPr>
          <a:lstStyle/>
          <a:p>
            <a:pPr marL="457200" indent="-457200" algn="just">
              <a:lnSpc>
                <a:spcPct val="150000"/>
              </a:lnSpc>
              <a:buFont typeface="+mj-lt"/>
              <a:buAutoNum type="arabicPeriod" startAt="7"/>
            </a:pPr>
            <a:r>
              <a:rPr lang="en-US" b="1" dirty="0">
                <a:solidFill>
                  <a:schemeClr val="accent6">
                    <a:lumMod val="50000"/>
                  </a:schemeClr>
                </a:solidFill>
                <a:latin typeface="Alexandria Black" pitchFamily="2" charset="-78"/>
                <a:cs typeface="Alexandria Black" pitchFamily="2" charset="-78"/>
              </a:rPr>
              <a:t>Discrimination </a:t>
            </a:r>
          </a:p>
          <a:p>
            <a:pPr algn="just">
              <a:lnSpc>
                <a:spcPct val="150000"/>
              </a:lnSpc>
            </a:pPr>
            <a:r>
              <a:rPr lang="en-US" b="1" dirty="0">
                <a:solidFill>
                  <a:srgbClr val="002060"/>
                </a:solidFill>
                <a:latin typeface="Alexandria Light" pitchFamily="2" charset="-78"/>
                <a:cs typeface="Alexandria Light" pitchFamily="2" charset="-78"/>
              </a:rPr>
              <a:t>Discrimination on the basis of race, color, religion, sex, marital status, sexual orientation, public assistance status, disability, age, national origin, or veteran status is illegal in most countries.</a:t>
            </a:r>
          </a:p>
          <a:p>
            <a:pPr algn="just">
              <a:lnSpc>
                <a:spcPct val="150000"/>
              </a:lnSpc>
            </a:pPr>
            <a:r>
              <a:rPr lang="en-US" b="1" dirty="0">
                <a:solidFill>
                  <a:srgbClr val="002060"/>
                </a:solidFill>
                <a:latin typeface="Alexandria Light" pitchFamily="2" charset="-78"/>
                <a:cs typeface="Alexandria Light" pitchFamily="2" charset="-78"/>
              </a:rPr>
              <a:t>Discrimination on the basis of political opinions or affiliation with a union is defined as harassment</a:t>
            </a:r>
            <a:r>
              <a:rPr lang="en-US" dirty="0">
                <a:latin typeface="Alexandria Light" pitchFamily="2" charset="-78"/>
                <a:cs typeface="Alexandria Light" pitchFamily="2" charset="-78"/>
              </a:rPr>
              <a:t>.</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Discrimination can also be an ethical issue in business when companies use race or other personal factors to discriminate against specific groups of customers. Many companies have been accused of using race, disabilities, gender, or age to deny service or to charge higher prices to certain ethnic groups. Employees have also been terminated or denied jobs due to discrimination.</a:t>
            </a:r>
          </a:p>
        </p:txBody>
      </p:sp>
      <p:sp>
        <p:nvSpPr>
          <p:cNvPr id="4" name="Rectangle 3">
            <a:extLst>
              <a:ext uri="{FF2B5EF4-FFF2-40B4-BE49-F238E27FC236}">
                <a16:creationId xmlns:a16="http://schemas.microsoft.com/office/drawing/2014/main" id="{37272154-B8FC-2DDA-28E9-3AC38839C88E}"/>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3144214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65CEE-78CD-F98E-3B1C-414FD0616F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D866B26-A441-767C-802D-6951869084C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34E2ABE-3DC3-38B4-D9BA-EF4FC8CE8E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1E80F072-8EC0-4673-31FC-E27BE4A8784F}"/>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538E0B9-CD2F-839B-0408-5241BFDAC215}"/>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23FFE4A5-BD18-B2AC-92FC-350F2ABBCD1F}"/>
              </a:ext>
            </a:extLst>
          </p:cNvPr>
          <p:cNvSpPr/>
          <p:nvPr/>
        </p:nvSpPr>
        <p:spPr>
          <a:xfrm>
            <a:off x="845574" y="2010190"/>
            <a:ext cx="10411706" cy="3733586"/>
          </a:xfrm>
          <a:prstGeom prst="rect">
            <a:avLst/>
          </a:prstGeom>
        </p:spPr>
        <p:txBody>
          <a:bodyPr wrap="square">
            <a:spAutoFit/>
          </a:bodyPr>
          <a:lstStyle/>
          <a:p>
            <a:pPr marL="457200" indent="-457200" algn="just">
              <a:lnSpc>
                <a:spcPct val="150000"/>
              </a:lnSpc>
              <a:buFont typeface="+mj-lt"/>
              <a:buAutoNum type="arabicPeriod" startAt="8"/>
            </a:pPr>
            <a:r>
              <a:rPr lang="en-US" sz="2000" b="1" dirty="0">
                <a:solidFill>
                  <a:schemeClr val="accent6">
                    <a:lumMod val="50000"/>
                  </a:schemeClr>
                </a:solidFill>
                <a:latin typeface="Alexandria Black" pitchFamily="2" charset="-78"/>
                <a:cs typeface="Alexandria Black" pitchFamily="2" charset="-78"/>
              </a:rPr>
              <a:t>Sexual Harassment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Sexual harassment can be defined as any repeated, unwanted behavior of a sexual nature perpetrated upon one individual by another. It may be verbal, visual, written, or physical and can occur between people of different genders or those of the same gender.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Displaying sexually explicit materials “may create a hostile work environment or constitute harassment, even though the private possession, reading, and consensual sharing of such materials is protected under the Constitution.</a:t>
            </a:r>
          </a:p>
        </p:txBody>
      </p:sp>
      <p:sp>
        <p:nvSpPr>
          <p:cNvPr id="4" name="Rectangle 3">
            <a:extLst>
              <a:ext uri="{FF2B5EF4-FFF2-40B4-BE49-F238E27FC236}">
                <a16:creationId xmlns:a16="http://schemas.microsoft.com/office/drawing/2014/main" id="{ABA4544D-3FA0-E266-BA3E-81836F6EEDAB}"/>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2536130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DB67C-0686-ABBA-2C96-7E361CD772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958B0-858D-A950-2526-BE518AB1E97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E65585F-1607-BC09-DFDE-72D7618912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A94026A6-C704-0377-278E-C509B018A972}"/>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5ADB623A-A5AD-4071-6D9C-FA42CEB6B758}"/>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21643241-2418-4FA3-3121-2BDB54A1FAFC}"/>
              </a:ext>
            </a:extLst>
          </p:cNvPr>
          <p:cNvSpPr/>
          <p:nvPr/>
        </p:nvSpPr>
        <p:spPr>
          <a:xfrm>
            <a:off x="845574" y="2010190"/>
            <a:ext cx="10411706" cy="4615944"/>
          </a:xfrm>
          <a:prstGeom prst="rect">
            <a:avLst/>
          </a:prstGeom>
        </p:spPr>
        <p:txBody>
          <a:bodyPr wrap="square">
            <a:spAutoFit/>
          </a:bodyPr>
          <a:lstStyle/>
          <a:p>
            <a:pPr marL="457200" indent="-457200" algn="just">
              <a:lnSpc>
                <a:spcPct val="150000"/>
              </a:lnSpc>
              <a:buFont typeface="+mj-lt"/>
              <a:buAutoNum type="arabicPeriod" startAt="8"/>
            </a:pPr>
            <a:r>
              <a:rPr lang="en-US" b="1" dirty="0">
                <a:solidFill>
                  <a:schemeClr val="accent6">
                    <a:lumMod val="50000"/>
                  </a:schemeClr>
                </a:solidFill>
                <a:latin typeface="Alexandria Black" pitchFamily="2" charset="-78"/>
                <a:cs typeface="Alexandria Black" pitchFamily="2" charset="-78"/>
              </a:rPr>
              <a:t>Sexual Harassment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To establish sexual harassment, an employee must understand the definition of a hostile work environment, for which three criteria must be met: </a:t>
            </a:r>
          </a:p>
          <a:p>
            <a:pPr marL="914400" lvl="1" indent="-457200" algn="just">
              <a:lnSpc>
                <a:spcPct val="150000"/>
              </a:lnSpc>
              <a:buFont typeface="+mj-lt"/>
              <a:buAutoNum type="alphaLcParenR"/>
            </a:pPr>
            <a:r>
              <a:rPr lang="en-US" dirty="0">
                <a:solidFill>
                  <a:srgbClr val="002060"/>
                </a:solidFill>
                <a:latin typeface="Alexandria Light" pitchFamily="2" charset="-78"/>
                <a:cs typeface="Alexandria Light" pitchFamily="2" charset="-78"/>
              </a:rPr>
              <a:t>The conduct was unwelcome;</a:t>
            </a:r>
          </a:p>
          <a:p>
            <a:pPr marL="914400" lvl="1" indent="-457200" algn="just">
              <a:lnSpc>
                <a:spcPct val="150000"/>
              </a:lnSpc>
              <a:buFont typeface="+mj-lt"/>
              <a:buAutoNum type="alphaLcParenR"/>
            </a:pPr>
            <a:r>
              <a:rPr lang="en-US" dirty="0">
                <a:solidFill>
                  <a:srgbClr val="002060"/>
                </a:solidFill>
                <a:latin typeface="Alexandria Light" pitchFamily="2" charset="-78"/>
                <a:cs typeface="Alexandria Light" pitchFamily="2" charset="-78"/>
              </a:rPr>
              <a:t>The conduct was severe, pervasive, and regarded by the claimant as so hostile or offensive as to alter his or her conditions of employment; and </a:t>
            </a:r>
          </a:p>
          <a:p>
            <a:pPr marL="914400" lvl="1" indent="-457200" algn="just">
              <a:lnSpc>
                <a:spcPct val="150000"/>
              </a:lnSpc>
              <a:buFont typeface="+mj-lt"/>
              <a:buAutoNum type="alphaLcParenR"/>
            </a:pPr>
            <a:r>
              <a:rPr lang="en-US" dirty="0">
                <a:solidFill>
                  <a:srgbClr val="002060"/>
                </a:solidFill>
                <a:latin typeface="Alexandria Light" pitchFamily="2" charset="-78"/>
                <a:cs typeface="Alexandria Light" pitchFamily="2" charset="-78"/>
              </a:rPr>
              <a:t>The conduct was such that a reasonable person would find it hostile or offensive.</a:t>
            </a:r>
            <a:endParaRPr lang="en-US" dirty="0">
              <a:latin typeface="Alexandria Light" pitchFamily="2" charset="-78"/>
              <a:cs typeface="Alexandria Light" pitchFamily="2" charset="-78"/>
            </a:endParaRPr>
          </a:p>
          <a:p>
            <a:pPr marL="0" lvl="1" algn="just">
              <a:lnSpc>
                <a:spcPct val="150000"/>
              </a:lnSpc>
            </a:pPr>
            <a:r>
              <a:rPr lang="en-US" b="1" dirty="0">
                <a:solidFill>
                  <a:srgbClr val="002060"/>
                </a:solidFill>
                <a:latin typeface="Alexandria Light" pitchFamily="2" charset="-78"/>
                <a:cs typeface="Alexandria Light" pitchFamily="2" charset="-78"/>
              </a:rPr>
              <a:t>Sexual harassment includes unwanted sexual approaches (including touching, feeling, or groping) and/or repeated unpleasant, degrading, or sexist remarks directed toward an employee with the implied suggestion that the target’s employment status, promotion, or favorable treatment depend on a positive response and/or cooperation.</a:t>
            </a:r>
          </a:p>
        </p:txBody>
      </p:sp>
      <p:sp>
        <p:nvSpPr>
          <p:cNvPr id="4" name="Rectangle 3">
            <a:extLst>
              <a:ext uri="{FF2B5EF4-FFF2-40B4-BE49-F238E27FC236}">
                <a16:creationId xmlns:a16="http://schemas.microsoft.com/office/drawing/2014/main" id="{2C5B953C-708C-A935-1853-9E892E4C5FFD}"/>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1134245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9573B5-5777-5B24-B8D9-5FDF49AFCB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7FF7FE4-0D0C-E177-1870-47EDC9B5523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C677F3E-0EF2-C3C4-78EA-C089E5EE0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53A605EF-D08A-5E88-BB6B-2D83E0511A07}"/>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A6AE5FD-0276-85F0-BA0B-8FA0A0385EAA}"/>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A8E14538-0399-648F-4943-E09B2390E5FE}"/>
              </a:ext>
            </a:extLst>
          </p:cNvPr>
          <p:cNvSpPr/>
          <p:nvPr/>
        </p:nvSpPr>
        <p:spPr>
          <a:xfrm>
            <a:off x="845574" y="2010190"/>
            <a:ext cx="10411706" cy="4615944"/>
          </a:xfrm>
          <a:prstGeom prst="rect">
            <a:avLst/>
          </a:prstGeom>
        </p:spPr>
        <p:txBody>
          <a:bodyPr wrap="square">
            <a:spAutoFit/>
          </a:bodyPr>
          <a:lstStyle/>
          <a:p>
            <a:pPr marL="457200" indent="-457200" algn="just">
              <a:lnSpc>
                <a:spcPct val="150000"/>
              </a:lnSpc>
              <a:buFont typeface="+mj-lt"/>
              <a:buAutoNum type="arabicPeriod" startAt="9"/>
            </a:pPr>
            <a:r>
              <a:rPr lang="en-US" b="1" dirty="0">
                <a:solidFill>
                  <a:schemeClr val="accent6">
                    <a:lumMod val="50000"/>
                  </a:schemeClr>
                </a:solidFill>
                <a:latin typeface="Alexandria Black" pitchFamily="2" charset="-78"/>
                <a:cs typeface="Alexandria Black" pitchFamily="2" charset="-78"/>
              </a:rPr>
              <a:t>Fraud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When individuals engage in intentional deceptive practices to advance their own interests over those of the organization or some other group, they are committing fraud.</a:t>
            </a:r>
          </a:p>
          <a:p>
            <a:pPr algn="just">
              <a:lnSpc>
                <a:spcPct val="150000"/>
              </a:lnSpc>
            </a:pPr>
            <a:r>
              <a:rPr lang="en-US" b="1" dirty="0">
                <a:solidFill>
                  <a:srgbClr val="002060"/>
                </a:solidFill>
                <a:latin typeface="Alexandria Light" pitchFamily="2" charset="-78"/>
                <a:cs typeface="Alexandria Light" pitchFamily="2" charset="-78"/>
              </a:rPr>
              <a:t>In general, </a:t>
            </a:r>
            <a:r>
              <a:rPr lang="en-US" b="1" dirty="0">
                <a:solidFill>
                  <a:schemeClr val="accent6">
                    <a:lumMod val="50000"/>
                  </a:schemeClr>
                </a:solidFill>
                <a:latin typeface="Alexandria Black" pitchFamily="2" charset="-78"/>
                <a:cs typeface="Alexandria Black" pitchFamily="2" charset="-78"/>
              </a:rPr>
              <a:t>fraud</a:t>
            </a:r>
            <a:r>
              <a:rPr lang="en-US" b="1" dirty="0">
                <a:solidFill>
                  <a:srgbClr val="002060"/>
                </a:solidFill>
                <a:latin typeface="Alexandria Light" pitchFamily="2" charset="-78"/>
                <a:cs typeface="Alexandria Light" pitchFamily="2" charset="-78"/>
              </a:rPr>
              <a:t> is any purposeful communication that deceives, manipulates, or conceals facts in order to harm others. Fraud can be a crime, and convictions may result in fines, imprisonment, or both.</a:t>
            </a:r>
          </a:p>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Black" pitchFamily="2" charset="-78"/>
                <a:cs typeface="Alexandria Black" pitchFamily="2" charset="-78"/>
              </a:rPr>
              <a:t>Accounting fraud </a:t>
            </a:r>
            <a:r>
              <a:rPr lang="en-US" dirty="0">
                <a:latin typeface="Alexandria Light" pitchFamily="2" charset="-78"/>
                <a:cs typeface="Alexandria Light" pitchFamily="2" charset="-78"/>
              </a:rPr>
              <a:t>usually involves a corporation’s financial reports, in which companies provide important information on which investors and others base decisions involving millions of dollars.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If the documents contain inaccurate information, intentional or not, lawsuits and criminal penalties may result..</a:t>
            </a:r>
          </a:p>
        </p:txBody>
      </p:sp>
      <p:sp>
        <p:nvSpPr>
          <p:cNvPr id="4" name="Rectangle 3">
            <a:extLst>
              <a:ext uri="{FF2B5EF4-FFF2-40B4-BE49-F238E27FC236}">
                <a16:creationId xmlns:a16="http://schemas.microsoft.com/office/drawing/2014/main" id="{61159701-2E0E-1EE0-22FD-F812AC2218F4}"/>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372166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A4F5A86-5C59-F7F1-C8CB-7C8C317E53B9}"/>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E763BB1-BC5A-979F-CAF6-196A81EE2C0F}"/>
              </a:ext>
            </a:extLst>
          </p:cNvPr>
          <p:cNvPicPr>
            <a:picLocks noChangeAspect="1"/>
          </p:cNvPicPr>
          <p:nvPr/>
        </p:nvPicPr>
        <p:blipFill>
          <a:blip r:embed="rId4"/>
          <a:stretch>
            <a:fillRect/>
          </a:stretch>
        </p:blipFill>
        <p:spPr>
          <a:xfrm>
            <a:off x="261257" y="457200"/>
            <a:ext cx="11680371" cy="5943600"/>
          </a:xfrm>
          <a:prstGeom prst="rect">
            <a:avLst/>
          </a:prstGeom>
        </p:spPr>
      </p:pic>
    </p:spTree>
    <p:extLst>
      <p:ext uri="{BB962C8B-B14F-4D97-AF65-F5344CB8AC3E}">
        <p14:creationId xmlns:p14="http://schemas.microsoft.com/office/powerpoint/2010/main" val="11114667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0D6C7-45A4-3D5E-E4ED-0237E09F01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2DC5296-C5F9-63D4-A5CF-DFF754A7960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1979EAB-0F25-65D6-C0D5-8B54188B47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56CDF6A8-8B6B-BB72-1420-F57E4DDECF6E}"/>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905A5757-AD36-48E0-0F28-627B8F81239C}"/>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37A0F4D5-2C12-BF77-D86A-E5A96118BE23}"/>
              </a:ext>
            </a:extLst>
          </p:cNvPr>
          <p:cNvSpPr/>
          <p:nvPr/>
        </p:nvSpPr>
        <p:spPr>
          <a:xfrm>
            <a:off x="845574" y="2010190"/>
            <a:ext cx="10411706" cy="3784947"/>
          </a:xfrm>
          <a:prstGeom prst="rect">
            <a:avLst/>
          </a:prstGeom>
        </p:spPr>
        <p:txBody>
          <a:bodyPr wrap="square">
            <a:spAutoFit/>
          </a:bodyPr>
          <a:lstStyle/>
          <a:p>
            <a:pPr marL="457200" indent="-457200" algn="just">
              <a:lnSpc>
                <a:spcPct val="150000"/>
              </a:lnSpc>
              <a:buFont typeface="+mj-lt"/>
              <a:buAutoNum type="arabicPeriod" startAt="10"/>
            </a:pPr>
            <a:r>
              <a:rPr lang="en-US" b="1" dirty="0">
                <a:solidFill>
                  <a:schemeClr val="accent6">
                    <a:lumMod val="50000"/>
                  </a:schemeClr>
                </a:solidFill>
                <a:latin typeface="Alexandria Black" pitchFamily="2" charset="-78"/>
                <a:cs typeface="Alexandria Black" pitchFamily="2" charset="-78"/>
              </a:rPr>
              <a:t>Consumer Fraud </a:t>
            </a:r>
          </a:p>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Black" pitchFamily="2" charset="-78"/>
                <a:cs typeface="Alexandria Black" pitchFamily="2" charset="-78"/>
              </a:rPr>
              <a:t>Consumer fraud </a:t>
            </a:r>
            <a:r>
              <a:rPr lang="en-US" dirty="0">
                <a:latin typeface="Alexandria Light" pitchFamily="2" charset="-78"/>
                <a:cs typeface="Alexandria Light" pitchFamily="2" charset="-78"/>
              </a:rPr>
              <a:t>occurs when consumers attempt to deceive businesses for their own gain.</a:t>
            </a:r>
          </a:p>
          <a:p>
            <a:pPr algn="just">
              <a:lnSpc>
                <a:spcPct val="150000"/>
              </a:lnSpc>
            </a:pPr>
            <a:r>
              <a:rPr lang="en-US" b="1" dirty="0">
                <a:solidFill>
                  <a:srgbClr val="002060"/>
                </a:solidFill>
                <a:latin typeface="Alexandria Light" pitchFamily="2" charset="-78"/>
                <a:cs typeface="Alexandria Light" pitchFamily="2" charset="-78"/>
              </a:rPr>
              <a:t>Consumers engage in many other forms of fraud against businesses, including price tag switching, item switching, lying to obtain age-related and other discounts, and taking advantage of generous return policies by returning used items, especially clothing that has been worn (with the price tags still attached).</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Consumer fraud involves intentional deception to derive an unfair economic advantage by an individual or group over an organization.</a:t>
            </a:r>
          </a:p>
        </p:txBody>
      </p:sp>
      <p:sp>
        <p:nvSpPr>
          <p:cNvPr id="4" name="Rectangle 3">
            <a:extLst>
              <a:ext uri="{FF2B5EF4-FFF2-40B4-BE49-F238E27FC236}">
                <a16:creationId xmlns:a16="http://schemas.microsoft.com/office/drawing/2014/main" id="{83682019-8845-67B5-7CF8-F6466F706AA7}"/>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450899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83B14E2-DDFA-EA0B-77A8-D748365A6BF4}"/>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149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F9222DF-74D3-F47A-B625-E2BB05EB89BC}"/>
              </a:ext>
            </a:extLst>
          </p:cNvPr>
          <p:cNvPicPr>
            <a:picLocks noChangeAspect="1"/>
          </p:cNvPicPr>
          <p:nvPr/>
        </p:nvPicPr>
        <p:blipFill>
          <a:blip r:embed="rId3"/>
          <a:stretch>
            <a:fillRect/>
          </a:stretch>
        </p:blipFill>
        <p:spPr>
          <a:xfrm>
            <a:off x="643467" y="1002622"/>
            <a:ext cx="10905066" cy="4852755"/>
          </a:xfrm>
          <a:prstGeom prst="rect">
            <a:avLst/>
          </a:prstGeom>
        </p:spPr>
      </p:pic>
    </p:spTree>
    <p:extLst>
      <p:ext uri="{BB962C8B-B14F-4D97-AF65-F5344CB8AC3E}">
        <p14:creationId xmlns:p14="http://schemas.microsoft.com/office/powerpoint/2010/main" val="25843783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C0EE9-4634-7AD7-07BF-766E972C01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DD87741-11D5-4EEF-1638-E360CF25650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D86CEB9-29D3-A5C2-D054-FF627D8D7A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9D55F90A-C664-38B7-859D-61287DA1658D}"/>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9F08BF88-8201-C4CE-346B-8E95912F3127}"/>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E16FB10C-15BF-FAA9-6C7A-EFE63745326E}"/>
              </a:ext>
            </a:extLst>
          </p:cNvPr>
          <p:cNvSpPr/>
          <p:nvPr/>
        </p:nvSpPr>
        <p:spPr>
          <a:xfrm>
            <a:off x="845574" y="2010190"/>
            <a:ext cx="10411706" cy="2810256"/>
          </a:xfrm>
          <a:prstGeom prst="rect">
            <a:avLst/>
          </a:prstGeom>
        </p:spPr>
        <p:txBody>
          <a:bodyPr wrap="square">
            <a:spAutoFit/>
          </a:bodyPr>
          <a:lstStyle/>
          <a:p>
            <a:pPr marL="457200" indent="-457200" algn="just">
              <a:lnSpc>
                <a:spcPct val="150000"/>
              </a:lnSpc>
              <a:buFont typeface="+mj-lt"/>
              <a:buAutoNum type="arabicPeriod" startAt="11"/>
            </a:pPr>
            <a:r>
              <a:rPr lang="en-US" sz="2000" b="1" dirty="0">
                <a:solidFill>
                  <a:schemeClr val="accent6">
                    <a:lumMod val="50000"/>
                  </a:schemeClr>
                </a:solidFill>
                <a:latin typeface="Alexandria Black" pitchFamily="2" charset="-78"/>
                <a:cs typeface="Alexandria Black" pitchFamily="2" charset="-78"/>
              </a:rPr>
              <a:t>Intellectual Property Rights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Intellectual property rights involve the legal protection of intellectual property such as music, books, and movies.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While intellectual property rights’ infringement always poses a threat to companies that risk losing profits and reputation, it can also threaten the health and well-being of consumers.</a:t>
            </a:r>
          </a:p>
        </p:txBody>
      </p:sp>
      <p:sp>
        <p:nvSpPr>
          <p:cNvPr id="4" name="Rectangle 3">
            <a:extLst>
              <a:ext uri="{FF2B5EF4-FFF2-40B4-BE49-F238E27FC236}">
                <a16:creationId xmlns:a16="http://schemas.microsoft.com/office/drawing/2014/main" id="{0A81D63C-76F9-63F5-F6BD-E68B736770A9}"/>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389596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7465E-0C63-C72C-34A1-C1FDBF3804A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22E609-8D90-8449-A839-FE86CE874FF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5946CDA-D88B-03E0-DF8B-E2F78AE499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01E7CF09-C075-0732-33E5-745AC4D7EA13}"/>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9D54E08-96C0-24C1-B724-C1C57A6C270D}"/>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EF08A29E-4E6B-4508-56CA-2EDD828F659D}"/>
              </a:ext>
            </a:extLst>
          </p:cNvPr>
          <p:cNvSpPr/>
          <p:nvPr/>
        </p:nvSpPr>
        <p:spPr>
          <a:xfrm>
            <a:off x="845574" y="2010190"/>
            <a:ext cx="10411706" cy="4195251"/>
          </a:xfrm>
          <a:prstGeom prst="rect">
            <a:avLst/>
          </a:prstGeom>
        </p:spPr>
        <p:txBody>
          <a:bodyPr wrap="square">
            <a:spAutoFit/>
          </a:bodyPr>
          <a:lstStyle/>
          <a:p>
            <a:pPr marL="457200" indent="-457200" algn="just">
              <a:lnSpc>
                <a:spcPct val="150000"/>
              </a:lnSpc>
              <a:buFont typeface="+mj-lt"/>
              <a:buAutoNum type="arabicPeriod" startAt="12"/>
            </a:pPr>
            <a:r>
              <a:rPr lang="en-US" sz="2000" b="1" dirty="0">
                <a:solidFill>
                  <a:schemeClr val="accent6">
                    <a:lumMod val="50000"/>
                  </a:schemeClr>
                </a:solidFill>
                <a:latin typeface="Alexandria Black" pitchFamily="2" charset="-78"/>
                <a:cs typeface="Alexandria Black" pitchFamily="2" charset="-78"/>
              </a:rPr>
              <a:t>Privacy Issues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Consumer advocates continue to warn consumers about new threats to their privacy, especially within the health care and Internet industries. As the number of people using the Internet increases, the areas of concern related to its use increase as well.</a:t>
            </a:r>
          </a:p>
          <a:p>
            <a:pPr algn="just">
              <a:lnSpc>
                <a:spcPct val="150000"/>
              </a:lnSpc>
            </a:pPr>
            <a:r>
              <a:rPr lang="en-US" sz="2000" b="1" dirty="0">
                <a:solidFill>
                  <a:srgbClr val="002060"/>
                </a:solidFill>
                <a:latin typeface="Alexandria Light" pitchFamily="2" charset="-78"/>
                <a:cs typeface="Alexandria Light" pitchFamily="2" charset="-78"/>
              </a:rPr>
              <a:t>Some privacy issues that must be addressed by businesses include the monitoring of employees’ use of available technology and consumer privacy.</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challenge for companies today is meeting their business needs while protecting employees’ desire for privacy.</a:t>
            </a:r>
          </a:p>
        </p:txBody>
      </p:sp>
      <p:sp>
        <p:nvSpPr>
          <p:cNvPr id="4" name="Rectangle 3">
            <a:extLst>
              <a:ext uri="{FF2B5EF4-FFF2-40B4-BE49-F238E27FC236}">
                <a16:creationId xmlns:a16="http://schemas.microsoft.com/office/drawing/2014/main" id="{5D6F9966-E9DF-9671-A8DB-5D87A16DB89D}"/>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123032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A10DED-CB0F-5E81-D827-A864EBD33A0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AAE281-281C-4F2F-B0A5-B50877BF317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F98FC6B-05F0-FD28-79D5-3799166AF3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E49073C9-F295-A24E-E81E-92C5AA657B1E}"/>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4032514-E874-3D10-6297-FF3783C4F2B3}"/>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ISSUES AND DILEMMAS IN BUSINESS INCLUDE:</a:t>
            </a:r>
          </a:p>
        </p:txBody>
      </p:sp>
      <p:sp>
        <p:nvSpPr>
          <p:cNvPr id="8" name="Rectangle 7">
            <a:extLst>
              <a:ext uri="{FF2B5EF4-FFF2-40B4-BE49-F238E27FC236}">
                <a16:creationId xmlns:a16="http://schemas.microsoft.com/office/drawing/2014/main" id="{6C07CB38-8088-C3B9-8230-FFABBB8D012E}"/>
              </a:ext>
            </a:extLst>
          </p:cNvPr>
          <p:cNvSpPr/>
          <p:nvPr/>
        </p:nvSpPr>
        <p:spPr>
          <a:xfrm>
            <a:off x="845574" y="2010190"/>
            <a:ext cx="10411706" cy="4656916"/>
          </a:xfrm>
          <a:prstGeom prst="rect">
            <a:avLst/>
          </a:prstGeom>
        </p:spPr>
        <p:txBody>
          <a:bodyPr wrap="square">
            <a:spAutoFit/>
          </a:bodyPr>
          <a:lstStyle/>
          <a:p>
            <a:pPr marL="457200" indent="-457200" algn="just">
              <a:lnSpc>
                <a:spcPct val="150000"/>
              </a:lnSpc>
              <a:buFont typeface="+mj-lt"/>
              <a:buAutoNum type="arabicPeriod" startAt="12"/>
            </a:pPr>
            <a:r>
              <a:rPr lang="en-US" sz="2000" b="1" dirty="0">
                <a:solidFill>
                  <a:schemeClr val="accent6">
                    <a:lumMod val="50000"/>
                  </a:schemeClr>
                </a:solidFill>
                <a:latin typeface="Alexandria Black" pitchFamily="2" charset="-78"/>
                <a:cs typeface="Alexandria Black" pitchFamily="2" charset="-78"/>
              </a:rPr>
              <a:t>Privacy Issues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From computer monitoring and telephone taping to video surveillance and GPS satellite tracking, employers are using technology to manage their productivity and protect their resources.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ability to gather and use data about employee behavior creates an ethical issue related to trust and responsibility.</a:t>
            </a:r>
          </a:p>
          <a:p>
            <a:pPr algn="just">
              <a:lnSpc>
                <a:spcPct val="150000"/>
              </a:lnSpc>
            </a:pPr>
            <a:r>
              <a:rPr lang="en-US" sz="2000" b="1" dirty="0">
                <a:solidFill>
                  <a:srgbClr val="002060"/>
                </a:solidFill>
                <a:latin typeface="Alexandria Light" pitchFamily="2" charset="-78"/>
                <a:cs typeface="Alexandria Light" pitchFamily="2" charset="-78"/>
              </a:rPr>
              <a:t>There is an ethical responsibility to protect consumer’s personal information from cybercrime. Any organization needs to develop a compliance system to stop or create a greater risk to deter cybercriminals. Also, every organization needs a recovery plan for when a hacker steals personal data</a:t>
            </a:r>
          </a:p>
        </p:txBody>
      </p:sp>
      <p:sp>
        <p:nvSpPr>
          <p:cNvPr id="4" name="Rectangle 3">
            <a:extLst>
              <a:ext uri="{FF2B5EF4-FFF2-40B4-BE49-F238E27FC236}">
                <a16:creationId xmlns:a16="http://schemas.microsoft.com/office/drawing/2014/main" id="{BBE035E9-C7C5-3061-89D9-B7EEF134D363}"/>
              </a:ext>
            </a:extLst>
          </p:cNvPr>
          <p:cNvSpPr/>
          <p:nvPr/>
        </p:nvSpPr>
        <p:spPr>
          <a:xfrm>
            <a:off x="597223" y="741266"/>
            <a:ext cx="109355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EMERGING BUSINESS ETHICS ISSUES</a:t>
            </a:r>
          </a:p>
        </p:txBody>
      </p:sp>
    </p:spTree>
    <p:extLst>
      <p:ext uri="{BB962C8B-B14F-4D97-AF65-F5344CB8AC3E}">
        <p14:creationId xmlns:p14="http://schemas.microsoft.com/office/powerpoint/2010/main" val="2185664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66A3A0CA-AE0A-46E1-A548-442811F3A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emplate/>
  <TotalTime>5306</TotalTime>
  <Words>3560</Words>
  <Application>Microsoft Office PowerPoint</Application>
  <PresentationFormat>Widescreen</PresentationFormat>
  <Paragraphs>245</Paragraphs>
  <Slides>43</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Alexandria Black</vt:lpstr>
      <vt:lpstr>Alexandria</vt:lpstr>
      <vt:lpstr>Calibri</vt:lpstr>
      <vt:lpstr>Alexandria Light</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439</cp:revision>
  <dcterms:created xsi:type="dcterms:W3CDTF">2023-04-29T09:08:00Z</dcterms:created>
  <dcterms:modified xsi:type="dcterms:W3CDTF">2025-06-22T12:06:25Z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