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  <p:sldMasterId id="2147483686" r:id="rId6"/>
  </p:sldMasterIdLst>
  <p:notesMasterIdLst>
    <p:notesMasterId r:id="rId53"/>
  </p:notesMasterIdLst>
  <p:sldIdLst>
    <p:sldId id="496" r:id="rId7"/>
    <p:sldId id="313" r:id="rId8"/>
    <p:sldId id="497" r:id="rId9"/>
    <p:sldId id="498" r:id="rId10"/>
    <p:sldId id="276" r:id="rId11"/>
    <p:sldId id="256" r:id="rId12"/>
    <p:sldId id="499" r:id="rId13"/>
    <p:sldId id="500" r:id="rId14"/>
    <p:sldId id="501" r:id="rId15"/>
    <p:sldId id="502" r:id="rId16"/>
    <p:sldId id="503" r:id="rId17"/>
    <p:sldId id="504" r:id="rId18"/>
    <p:sldId id="505" r:id="rId19"/>
    <p:sldId id="506" r:id="rId20"/>
    <p:sldId id="507" r:id="rId21"/>
    <p:sldId id="508" r:id="rId22"/>
    <p:sldId id="509" r:id="rId23"/>
    <p:sldId id="510" r:id="rId24"/>
    <p:sldId id="511" r:id="rId25"/>
    <p:sldId id="512" r:id="rId26"/>
    <p:sldId id="513" r:id="rId27"/>
    <p:sldId id="514" r:id="rId28"/>
    <p:sldId id="515" r:id="rId29"/>
    <p:sldId id="516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531" r:id="rId45"/>
    <p:sldId id="532" r:id="rId46"/>
    <p:sldId id="533" r:id="rId47"/>
    <p:sldId id="534" r:id="rId48"/>
    <p:sldId id="535" r:id="rId49"/>
    <p:sldId id="536" r:id="rId50"/>
    <p:sldId id="537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313"/>
            <p14:sldId id="497"/>
            <p14:sldId id="498"/>
            <p14:sldId id="276"/>
            <p14:sldId id="25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microsoft.com/office/2015/10/relationships/revisionInfo" Target="revisionInfo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183B0-72B3-75F5-E40E-FED35DEB7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1380B3-4681-15B9-203C-5D540BEAE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6EE56-8C85-F82B-4AFC-E8A9DFDC31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082A96-A094-787C-0429-E65BC23ABA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206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7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20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9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84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38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64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164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2025-06-11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723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40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513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09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19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94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248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15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70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98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45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1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3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75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956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768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69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35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61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3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4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0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2025-06-11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252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2025-06-11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8545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Lecture-Intro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2921457"/>
            <a:ext cx="6791468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Security Threats to OS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lang="en-US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origins of Linux are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security works in the open-source world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distributions of Linux exist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C-I-A triad is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Linux operates as a security device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Linux’s place in the enterprise is</a:t>
            </a:r>
            <a:endParaRPr lang="en-US" b="1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some examples of recent security issues are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basics of security in an open-source world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various roles of Linux systems in the IT architecture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Differentiate between Linux and the operating environment that runs on top of Linux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threats that can target Linux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203DC-18DC-14A7-E7FF-DC1DF0439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68032F4-5D67-40C4-1FB1-D284C1B9FFF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B4A159B-40DA-6E93-B262-2C52E281FE4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5F95FE3-C4DA-CEA0-BF9C-198433ACB6E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C10E44-E9A2-2A24-0DC2-A8DA1C811F16}"/>
              </a:ext>
            </a:extLst>
          </p:cNvPr>
          <p:cNvSpPr txBox="1"/>
          <p:nvPr/>
        </p:nvSpPr>
        <p:spPr>
          <a:xfrm>
            <a:off x="4689258" y="1412953"/>
            <a:ext cx="5684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Key Concepts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B832525-054E-9649-1291-E8476A03DAD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7B68B02-DACF-62A7-7507-49E1AE9F7B7C}"/>
              </a:ext>
            </a:extLst>
          </p:cNvPr>
          <p:cNvSpPr txBox="1"/>
          <p:nvPr/>
        </p:nvSpPr>
        <p:spPr>
          <a:xfrm>
            <a:off x="3753441" y="2445314"/>
            <a:ext cx="841732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Key Concepts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The origins of Linux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Open-source software security considerations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The confidentiality, integrity, and availability (C-I-A) triad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Linux distributions 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000000"/>
                </a:solidFill>
                <a:latin typeface="Calibri"/>
                <a:cs typeface="Calibri"/>
                <a:sym typeface="Calibri"/>
              </a:rPr>
              <a:t>Linux security and security threats</a:t>
            </a:r>
            <a:endParaRPr lang="en-US" sz="2400" b="1" kern="0" dirty="0">
              <a:solidFill>
                <a:srgbClr val="000000"/>
              </a:solidFill>
              <a:latin typeface="Calibri"/>
              <a:cs typeface="Calibri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2E14CF-3241-B8BC-B3BD-3F6E7E1300A4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C53627E-D3DB-B812-800A-09B62233935C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5123AE-7D2B-FD40-591F-066974218C90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F458B51-E937-6F48-77CC-7DAEA82C35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82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12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55954"/>
            <a:ext cx="10541000" cy="4505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Computer security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is about provisions and policies adopted to protect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Hardware, Software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,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information and property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from theft, corruption, or natural disaster</a:t>
            </a:r>
          </a:p>
          <a:p>
            <a:pPr marL="228600" marR="0" lvl="0" indent="-139700" algn="l" defTabSz="914400" rtl="0" eaLnBrk="1" fontAlgn="auto" latinLnBrk="0" hangingPunct="1">
              <a:lnSpc>
                <a:spcPct val="9285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421005" marR="163830" lvl="0" indent="0" algn="just" defTabSz="914400" rtl="0" eaLnBrk="1" fontAlgn="auto" latinLnBrk="0" hangingPunct="1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– 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while allowing the information and property to remain accessible and productive to its intended users.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ahoma"/>
              <a:cs typeface="Times New Roman" panose="02020603050405020304" pitchFamily="18" charset="0"/>
              <a:sym typeface="Tahoma"/>
            </a:endParaRPr>
          </a:p>
          <a:p>
            <a:pPr marL="228600" marR="0" lvl="0" indent="-161925" algn="l" defTabSz="914400" rtl="0" eaLnBrk="1" fontAlgn="auto" latinLnBrk="0" hangingPunct="1">
              <a:lnSpc>
                <a:spcPct val="95238"/>
              </a:lnSpc>
              <a:spcBef>
                <a:spcPts val="1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17500" marR="36830" lvl="0" indent="-304800" algn="l" defTabSz="914400" rtl="0" eaLnBrk="1" fontAlgn="auto" latinLnBrk="0" hangingPunct="1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security of computers against intruders (e.g. </a:t>
            </a:r>
            <a:r>
              <a:rPr lang="en-US" sz="3200" kern="0" dirty="0">
                <a:solidFill>
                  <a:srgbClr val="000000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ttackers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) and malicious software (e.g., viruses).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Assets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Google Shape;662;p15" descr="fig01-02.eps">
            <a:extLst>
              <a:ext uri="{FF2B5EF4-FFF2-40B4-BE49-F238E27FC236}">
                <a16:creationId xmlns:a16="http://schemas.microsoft.com/office/drawing/2014/main" id="{95A65ED0-89A6-AD37-C83A-FBF57744E94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67327" y="1307510"/>
            <a:ext cx="6674851" cy="4081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8603B-775A-0CCD-FA8A-B9E463198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B9F759-BABA-2484-8BEF-5ACE7AC07F7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405C35-8C11-A328-C7FD-6BC42C4431BA}"/>
              </a:ext>
            </a:extLst>
          </p:cNvPr>
          <p:cNvSpPr txBox="1"/>
          <p:nvPr/>
        </p:nvSpPr>
        <p:spPr>
          <a:xfrm>
            <a:off x="2513149" y="1019069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need security at the OS level?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2CC2EA-00C7-94CB-17E3-70E0980948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28FEB4-D0D5-FF0C-8FFA-04C0896324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C48C95-FF56-805E-E76E-F287FC6BB2C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341A55-89F2-82A2-07AC-8C8D5B7C8B92}"/>
              </a:ext>
            </a:extLst>
          </p:cNvPr>
          <p:cNvSpPr txBox="1"/>
          <p:nvPr/>
        </p:nvSpPr>
        <p:spPr>
          <a:xfrm>
            <a:off x="942308" y="2255954"/>
            <a:ext cx="10541000" cy="4505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No more standalone computer system environments.</a:t>
            </a:r>
          </a:p>
          <a:p>
            <a:pPr marL="317500" marR="100965" lvl="0" indent="-304800" algn="l" rtl="0">
              <a:lnSpc>
                <a:spcPct val="116666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Any system can be globally accessible through a set of vast inter and intra-network connections.</a:t>
            </a:r>
          </a:p>
          <a:p>
            <a:pPr marL="317500" marR="0" lvl="0" indent="-3048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Transition motivated by the need to work remotely,</a:t>
            </a:r>
          </a:p>
          <a:p>
            <a:pPr marL="5334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Char char="o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	</a:t>
            </a: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convenience in accessing personal records, online shopping etc.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7500" marR="12700" lvl="0" indent="-304800" algn="l" rtl="0">
              <a:lnSpc>
                <a:spcPct val="93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  <a:sym typeface="Tahoma"/>
              </a:rPr>
              <a:t>A single security vulnerability in the OS design and implementation known to a malicious attacker could do serious damage.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9AE928-1AFF-ED1B-92C5-4707181068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88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0A6E8-6881-0EAF-3323-905AD211A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FDCFF8-F61D-1E45-9DDC-A85A44CD74AF}"/>
              </a:ext>
            </a:extLst>
          </p:cNvPr>
          <p:cNvSpPr/>
          <p:nvPr/>
        </p:nvSpPr>
        <p:spPr>
          <a:xfrm>
            <a:off x="300477" y="1518120"/>
            <a:ext cx="11591045" cy="49660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E78E0-78AC-F77B-03A6-AD48D24071C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 attackers?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BF08122-7D2A-0412-A89C-B55E1E40A971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3FEB589-7E12-FF60-E73F-F9388B3A0B7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155955E-5F2E-22E0-CD99-0D775A83E92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4F96C2-EE46-CC26-47FD-32D1B887C0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4032EF3-DB82-7774-3BF5-0C75E4BE0AB3}"/>
              </a:ext>
            </a:extLst>
          </p:cNvPr>
          <p:cNvSpPr txBox="1"/>
          <p:nvPr/>
        </p:nvSpPr>
        <p:spPr>
          <a:xfrm>
            <a:off x="467893" y="1557208"/>
            <a:ext cx="1198771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Vandals (Hackers, crackers) driven by intellectual challenge.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7373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Insiders: employees or customers seeking revenge or gain informal benefits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Natural disasters: flooding, fire, storms, earthquake…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Criminals seeking financial gain.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Organized crime seeking gain or hiding criminal activities.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32194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Organized terrorist groups or nation states trying to influence national policy.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694055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Foreign agents seeking information (spying) for economic, political, or military purposes.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9"/>
              </a:spcBef>
              <a:spcAft>
                <a:spcPts val="0"/>
              </a:spcAft>
              <a:buClr>
                <a:srgbClr val="000000"/>
              </a:buClr>
              <a:buSzPts val="55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Tactical countermeasures intended to disrupt military capability.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Times New Roman"/>
              <a:buNone/>
              <a:tabLst/>
              <a:defRPr/>
            </a:pPr>
            <a:endParaRPr kumimoji="0" lang="en-US" sz="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Large organized terrorist groups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41ABB9-EE0B-1609-2DFB-9C5FF0B16E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6F055-48E4-F793-95D1-CFD10A4A5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CD1610C-2DEA-B812-BCFC-521B1E3DDBB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420B06-FA5C-B0C7-043A-3E2539AF717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2CB9D1-C906-D27D-4F9F-A38112D3376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EB84DFF-48A1-1C9C-EDC5-A427125068E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C73BD10-BE09-E055-60B7-3F9BE34E242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EB3B84D-AF07-085B-B956-72DDE1D3578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1752849-5CDD-DE8A-C0E7-5854C04C9413}"/>
              </a:ext>
            </a:extLst>
          </p:cNvPr>
          <p:cNvSpPr txBox="1"/>
          <p:nvPr/>
        </p:nvSpPr>
        <p:spPr>
          <a:xfrm>
            <a:off x="557588" y="1722593"/>
            <a:ext cx="10925720" cy="458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Physical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Computer can be stolen)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Natural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Earthquake)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Hardware and Software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Failures)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9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Media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Hard disks can be stolen)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7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</a:pPr>
            <a:endParaRPr lang="en-US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625475" lvl="0" indent="-306705" algn="l" rtl="0">
              <a:lnSpc>
                <a:spcPct val="1112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Communication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(Ex. Wires can be tapped)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Human 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vulnerabilities (</a:t>
            </a:r>
            <a:r>
              <a:rPr lang="en-US" sz="2400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Insiders)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46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Poorly chosen passwords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Software bugs (non reliability of software)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"/>
              </a:spcBef>
              <a:spcAft>
                <a:spcPts val="0"/>
              </a:spcAft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2100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	</a:t>
            </a:r>
            <a:r>
              <a:rPr lang="en-US" sz="18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buffer overflow attacks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F47EE7-79C8-5CD0-C4EE-A73614C5B4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1F6E1-D621-BDAF-9571-A8E85EF7A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2467FC-E6C6-50EA-1453-3A1D91E1AA06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C53550-9C93-A661-6797-881AE6208E50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vulnerabilities?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1FC106D-D65C-9A7A-A089-151973D6B14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B00242-743C-6EB3-96FF-C585926AF48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B914B09-9C5D-BDF0-50F3-DD15EC9BE1D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8F6B66-6BEA-6F41-5FAE-42B93F0A4B9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9B6E8827-BF37-33DB-B74D-A8B18417340E}"/>
              </a:ext>
            </a:extLst>
          </p:cNvPr>
          <p:cNvSpPr txBox="1"/>
          <p:nvPr/>
        </p:nvSpPr>
        <p:spPr>
          <a:xfrm>
            <a:off x="633139" y="1946324"/>
            <a:ext cx="10925720" cy="330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8770" marR="12700" lvl="0" indent="-306705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Automatically running active content: active-x, scripts, Java programs (applet)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9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5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Open ports: telnet, HTTP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9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Incorrect configuration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5640" marR="0" lvl="1" indent="-25463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file permissions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5640" marR="0" lvl="1" indent="-25463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administrative privileges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6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8770" marR="0" lvl="0" indent="-30670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lang="en-US" sz="24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Untrained users/system administrators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0DDD90-9771-9DD6-CBEA-D6A779BA0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46145-E839-F542-2237-BB57F5134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BFF895-A8E4-5C76-1BC5-FEEF8EEA1D87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A3353-07EB-E3DF-153A-246B56A4D91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Operating System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2959B79-3506-20EF-3832-15A1C036C48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3B4DAD6-F914-2A44-58A7-1AB9A8BD630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C1B2FB9-59CE-DC54-4DE4-77FA4646F626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590180-BBE7-7741-ED9B-37665D32941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9A6CFC7-38BD-361C-7436-BFE8FDC9DAF2}"/>
              </a:ext>
            </a:extLst>
          </p:cNvPr>
          <p:cNvSpPr txBox="1"/>
          <p:nvPr/>
        </p:nvSpPr>
        <p:spPr>
          <a:xfrm>
            <a:off x="557588" y="1703142"/>
            <a:ext cx="10925720" cy="4306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268605" lvl="0" indent="-3048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An operating system manages and controls access to hardware components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7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</a:pPr>
            <a:endParaRPr lang="en-US"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661035" lvl="0" indent="-3048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Older operating systems focused on ensuring data confidentiality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"/>
              </a:spcBef>
              <a:spcAft>
                <a:spcPts val="0"/>
              </a:spcAft>
              <a:buClr>
                <a:schemeClr val="dk1"/>
              </a:buClr>
              <a:buSzPts val="950"/>
              <a:buFont typeface="Times New Roman"/>
              <a:buNone/>
            </a:pPr>
            <a:endParaRPr lang="en-US" sz="95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500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Modern operating systems support four basic functions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Positively identify a user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44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Restrict access to authorized resources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Record user activity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28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281940" lvl="1" indent="-253365" algn="l" rtl="0">
              <a:lnSpc>
                <a:spcPct val="108181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</a:pPr>
            <a:r>
              <a:rPr lang="en-US" sz="2200" b="0" i="0" u="none" strike="noStrike" cap="none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Ensure proper communications with other computers and devices (sending and receiving data)</a:t>
            </a:r>
            <a:endParaRPr lang="en-US" sz="2200" b="0" i="0" u="none" strike="noStrike" cap="none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3CBA6E-4F87-533A-4C63-68FB7048D6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5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9C3C8-A20C-6453-1FB2-222ACF548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08D8AD-BB3F-FF62-E3EF-2B12E5DBAC87}"/>
              </a:ext>
            </a:extLst>
          </p:cNvPr>
          <p:cNvSpPr/>
          <p:nvPr/>
        </p:nvSpPr>
        <p:spPr>
          <a:xfrm>
            <a:off x="300477" y="1399592"/>
            <a:ext cx="11591045" cy="4785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2A4224-2E40-78E0-A816-7D010A8A8E0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B34CE0D-1D11-AD28-8B45-7B94B496E55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64C2C1F-11FC-3916-0B22-8AFF3B187CF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1DA0621-87A9-AA5C-D6C1-BD927300E5C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B7EB0A5-E1CA-E70A-0E55-4AEDDA61C6D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D46010E-A84F-D34C-4783-304D1B2D5820}"/>
              </a:ext>
            </a:extLst>
          </p:cNvPr>
          <p:cNvSpPr txBox="1"/>
          <p:nvPr/>
        </p:nvSpPr>
        <p:spPr>
          <a:xfrm>
            <a:off x="557588" y="1450214"/>
            <a:ext cx="1092572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Authentication of users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2795" marR="0" lvl="1" indent="-35369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password comparison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Protection of memory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6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user space, paging, segmentations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File and I/O device access control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access control matrix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8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Allocation &amp; access control to general objects</a:t>
            </a:r>
            <a:endParaRPr lang="en-US" sz="2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0AC971-D2CC-7B05-D6BF-C98B9E07BC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9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C0B2-50FD-CD5E-9E8C-66EBBA694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52DCF41-8002-E42B-E4DE-729A203A7E84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0A1F9D-F892-01EB-5108-726A89B10FB4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55A186-505F-2EDF-278A-FD7D72037FE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6E407D-FD21-5C3B-88BF-B069D891877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FD0F677-54E7-28AF-5212-C78F4D8275D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3F793AF-9410-C09A-8FAD-51B2DDEFAC6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CE43618-48BF-F325-86F7-5F00A6127413}"/>
              </a:ext>
            </a:extLst>
          </p:cNvPr>
          <p:cNvSpPr txBox="1"/>
          <p:nvPr/>
        </p:nvSpPr>
        <p:spPr>
          <a:xfrm>
            <a:off x="557588" y="1673951"/>
            <a:ext cx="10925720" cy="4456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Enforcement of sharing resources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To preserve integrity and consistency (critical section)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Fair service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no starvation and deadlock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Inter-process communication &amp; synchronization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Shared variable (</a:t>
            </a:r>
            <a:r>
              <a:rPr lang="en-US" sz="2500" b="0" i="0" u="none" strike="noStrike" cap="none" dirty="0" err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e.g</a:t>
            </a: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, using semaphores)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chemeClr val="dk1"/>
              </a:buClr>
              <a:buSzPts val="750"/>
              <a:buFont typeface="Times New Roman"/>
              <a:buNone/>
            </a:pPr>
            <a:endParaRPr lang="en-US" sz="7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</a:pPr>
            <a:r>
              <a:rPr lang="en-US" sz="2900" dirty="0">
                <a:solidFill>
                  <a:srgbClr val="BF0000"/>
                </a:solidFill>
                <a:latin typeface="Tahoma"/>
                <a:ea typeface="Tahoma"/>
                <a:cs typeface="Tahoma"/>
                <a:sym typeface="Tahoma"/>
              </a:rPr>
              <a:t>Protection of data</a:t>
            </a:r>
            <a:endParaRPr lang="en-US" sz="29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3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endParaRPr lang="en-US" sz="1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72465" marR="0" lvl="1" indent="-253365" algn="l" rtl="0">
              <a:lnSpc>
                <a:spcPct val="119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–"/>
            </a:pPr>
            <a:r>
              <a:rPr lang="en-US" sz="2500" b="0" i="0" u="none" strike="noStrike" cap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encryption, isolation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1049E0-7421-F653-96D8-B241157157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2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6D394-EE22-FC20-4A04-2D889327D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0035FD-5CE6-C90F-DA0D-04510788F4ED}"/>
              </a:ext>
            </a:extLst>
          </p:cNvPr>
          <p:cNvSpPr/>
          <p:nvPr/>
        </p:nvSpPr>
        <p:spPr>
          <a:xfrm>
            <a:off x="300477" y="1438500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288CE5-B23D-CB24-4168-107198DE01C8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features in ordinary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CB216AC-2190-FFFC-D934-63BD080288B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4EDAE1E-4A37-D6EF-C3B0-21BE2643EB2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7335A3-5F4A-325D-322A-8AA0406D5A9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A80A982-F821-E29D-5A8B-A0E5CB72532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A0209CE8-1F06-43EA-C914-D5174F60E95A}"/>
              </a:ext>
            </a:extLst>
          </p:cNvPr>
          <p:cNvSpPr txBox="1"/>
          <p:nvPr/>
        </p:nvSpPr>
        <p:spPr>
          <a:xfrm>
            <a:off x="557588" y="1450214"/>
            <a:ext cx="10925720" cy="4750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Identification and Authentication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9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1270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Mandatory Access Control (enforce multilevel security by classifying the data and users into various security classes)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Discretionary Access Control (grant privileges to users)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Object use and reuse protection (Subject and object)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Anti-virus scan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2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Accountability and Audit (security log)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oto Sans Symbols"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Firewall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8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Noto Sans Symbols"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17500" marR="172720" lvl="0" indent="-304800" algn="l" defTabSz="914400" rtl="0" eaLnBrk="1" fontAlgn="auto" latinLnBrk="0" hangingPunct="1">
              <a:lnSpc>
                <a:spcPct val="11166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Intrusion detection (patterns of normal system usages, anomalies)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B65201-F20B-4CD2-42C2-89DC58FCE5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30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00102-0640-1B4E-F945-7F9CBF403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070BB3-9EC7-263E-C118-1979276DAE4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Operating Systems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17AFE1D-236F-3445-0273-8DD6BFC8F5C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5CD8A58-A315-FAFB-D6DF-440909F699C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802BA60-F8A9-8680-F181-4B8EEC387C3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96EBC1E-C4C2-7713-B63C-48C412640B48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92F90C4B-DD10-62A2-12E4-F4678F5767E9}"/>
              </a:ext>
            </a:extLst>
          </p:cNvPr>
          <p:cNvSpPr txBox="1"/>
          <p:nvPr/>
        </p:nvSpPr>
        <p:spPr>
          <a:xfrm>
            <a:off x="163450" y="2002007"/>
            <a:ext cx="7026714" cy="4465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First, an entire computer was dedicated to one program at a time, but this approach proved wasteful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The first operating systems saved startup, loading, and shutdown time and made much better use of limited resources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The first personal computers took a major step back, as they were dedicated to single users and effectively one program at a time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ahoma"/>
                <a:ea typeface="Tahoma"/>
                <a:cs typeface="Tahoma"/>
                <a:sym typeface="Calibri"/>
              </a:rPr>
              <a:t>Multitasking returned to the mainstream in the 1990s, and with it came all the lessons of the early shared computers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ABE3AA-84E4-7AA3-ADB6-01252CDF7E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29BDD9-C278-0B31-D9C6-21A0E9293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0164" y="1454905"/>
            <a:ext cx="4977371" cy="513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3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B5F30-7C37-C608-26CA-2EC3FAAFA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DE898B-9DE4-8C51-D9AB-A77B8084AED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Layered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05617BD-F0CA-86B9-CAC0-2FDBC7082E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14A1785-F849-D5CE-E34C-F33B631A44E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DFA9401-20CC-052D-2B96-9B311C9BBF5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BBE4CBF-61F9-F5EF-C9D6-A0B83C3E9FB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599B5558-43D5-08A8-0E53-8C38578A3F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804;p25" descr="fig05-02.eps">
            <a:extLst>
              <a:ext uri="{FF2B5EF4-FFF2-40B4-BE49-F238E27FC236}">
                <a16:creationId xmlns:a16="http://schemas.microsoft.com/office/drawing/2014/main" id="{86BC8FE4-0D73-26FA-C23E-E9A9F8FFBBE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-536" b="-463"/>
          <a:stretch/>
        </p:blipFill>
        <p:spPr>
          <a:xfrm>
            <a:off x="2843808" y="1513168"/>
            <a:ext cx="6662378" cy="507681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A94BE519-D611-9D4C-9219-66397226339B}"/>
              </a:ext>
            </a:extLst>
          </p:cNvPr>
          <p:cNvSpPr txBox="1"/>
          <p:nvPr/>
        </p:nvSpPr>
        <p:spPr>
          <a:xfrm>
            <a:off x="211899" y="1744286"/>
            <a:ext cx="451775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Operating system visualized in layers, from most critical (bottom) to least critical.</a:t>
            </a:r>
            <a:endParaRPr sz="2400" dirty="0">
              <a:solidFill>
                <a:srgbClr val="262E3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558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0DDFE-B402-41BB-3EEE-32478E0EB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D9133B-0B55-3EAC-2A3E-B7744F24ED5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Modular OS Design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8E4F1E-590F-49CA-AE74-65EA6E78ACE7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27736A7-C02C-383B-423C-125D3090962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1A50027-16F6-E369-2A4D-E39C6ACF231D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2858B89-4794-60C1-B955-A21000B7F303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3BDD088-7D9E-1053-9298-EB5D3EBC29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9383DF5F-8694-A615-711B-D8F02162FD61}"/>
              </a:ext>
            </a:extLst>
          </p:cNvPr>
          <p:cNvSpPr txBox="1"/>
          <p:nvPr/>
        </p:nvSpPr>
        <p:spPr>
          <a:xfrm>
            <a:off x="211899" y="1744286"/>
            <a:ext cx="3650653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Modern OSs are </a:t>
            </a:r>
            <a:r>
              <a:rPr lang="en-US" sz="2400" b="1" u="sng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built from discrete modules</a:t>
            </a:r>
            <a:r>
              <a:rPr lang="en-US" sz="2400" dirty="0">
                <a:solidFill>
                  <a:srgbClr val="262E3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. These modules generally come from a variety of sources and are subject to updating/overwriting, so they cannot trust one another.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1C5EA5-F4B4-2F40-1F4B-616DD0E13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552" y="1504338"/>
            <a:ext cx="7944129" cy="50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3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BF9DC-4E5B-6043-0CEF-35BE73B10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672B60C-8E54-E234-87B9-794DB0F90B83}"/>
              </a:ext>
            </a:extLst>
          </p:cNvPr>
          <p:cNvSpPr/>
          <p:nvPr/>
        </p:nvSpPr>
        <p:spPr>
          <a:xfrm>
            <a:off x="300477" y="1526052"/>
            <a:ext cx="11591045" cy="4115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14170-7BF4-9C45-6F69-A8570FAD155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Protected Objects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2550C6-3BC5-E878-B710-54F2660D728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AC7ADF-A77E-4659-3845-841F6A7E5046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3DA6150-4805-814B-A063-A6BF6C949B8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7350E2-DA51-9B45-D309-F9FE42742CC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A006E99-1143-0A11-F440-CE2961ADAB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0E916BFC-A17E-F7FF-BEA1-C4AA4F858F7F}"/>
              </a:ext>
            </a:extLst>
          </p:cNvPr>
          <p:cNvSpPr txBox="1"/>
          <p:nvPr/>
        </p:nvSpPr>
        <p:spPr>
          <a:xfrm>
            <a:off x="1440710" y="1905526"/>
            <a:ext cx="9846501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These are some of the common objects that need protection by and in OSs.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Memory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I/O devices, such as disks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Serially reusable I/O devices, such as printers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programs and sub procedures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Networks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Sharable data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37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DE4ED-DFB5-EB1B-F86F-31FA9069D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5706CD5-9187-9630-E7AD-0E5F5FE172D8}"/>
              </a:ext>
            </a:extLst>
          </p:cNvPr>
          <p:cNvSpPr/>
          <p:nvPr/>
        </p:nvSpPr>
        <p:spPr>
          <a:xfrm>
            <a:off x="300477" y="1457956"/>
            <a:ext cx="11591045" cy="5018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71ADAD-C469-DC77-06E7-E4E8255A2D2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B11AD3E-EA2D-8497-694F-33A0AD7F6EF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04C9218-07F8-5AFB-F9AB-F216B0D9571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837B900-67AF-470F-E371-E8C8F7A5FD3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3B00A0F-2CB7-0170-D21C-C97390892437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069FEC8-4C81-ADA8-03A4-C4C39035B3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805;p25">
            <a:extLst>
              <a:ext uri="{FF2B5EF4-FFF2-40B4-BE49-F238E27FC236}">
                <a16:creationId xmlns:a16="http://schemas.microsoft.com/office/drawing/2014/main" id="{932D6A53-75E4-A903-442C-E4EC12B935F0}"/>
              </a:ext>
            </a:extLst>
          </p:cNvPr>
          <p:cNvSpPr txBox="1"/>
          <p:nvPr/>
        </p:nvSpPr>
        <p:spPr>
          <a:xfrm>
            <a:off x="467893" y="1570781"/>
            <a:ext cx="11273391" cy="4716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Noto Sans Symbols"/>
              <a:buChar char="⮚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First critical step in securing a system is to secure the base operating system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Basic steps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Install and patch the operating system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Harden and configure the operating system to adequately address the identified security needs of the system by: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Removing unnecessary services, applications, and protocols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Configuring users, groups, and permissions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Configuring resource controls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Install and configure additional security controls, such as anti-virus, host-based firewalls, and intrusion detection system (IDS)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Test the security of the basic operating system to ensure that the steps taken adequately address its security needs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44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8E8DC-E53F-40B1-D443-C71A4FB3B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277C79-B4AE-C24C-AF31-BEB61CCFB68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59DD755-37FA-2A2C-AF7D-FB2AEF4D832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C71111-A959-6AF9-07C2-0BEFB7DB7171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902C4A-FD1A-75EA-A6BB-7312A167CAE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BAD03F-908B-05A3-4AEB-6879651FF64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A936BED-F091-350C-3B37-3B4CC41C1A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43889F-9418-04A6-0213-DD86CF272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648813"/>
            <a:ext cx="11069591" cy="458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8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680F2-84B7-FA3A-AE04-9FF7866F4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1262436-27CC-8BB4-C26F-249103BDBC08}"/>
              </a:ext>
            </a:extLst>
          </p:cNvPr>
          <p:cNvSpPr/>
          <p:nvPr/>
        </p:nvSpPr>
        <p:spPr>
          <a:xfrm>
            <a:off x="300477" y="1457956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560D52-22C7-F028-E955-2BB1B045FBB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 Hardening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FA2F73F-4613-3701-00DF-0CE36134D8D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2DB34A0-CFE1-AA23-0E8D-6D80D8CFEC4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8BEE136-6183-0020-31E4-8699E098BDE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34DE5B6-1702-4679-AC84-D7193965BB7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330B5A2F-92B5-D922-A7FC-1E2BED60E9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CD2E418-4A5E-D7FC-C459-755CE806592A}"/>
              </a:ext>
            </a:extLst>
          </p:cNvPr>
          <p:cNvSpPr txBox="1"/>
          <p:nvPr/>
        </p:nvSpPr>
        <p:spPr>
          <a:xfrm>
            <a:off x="1440710" y="1644777"/>
            <a:ext cx="9774620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System planning process should consider: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3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Categories of users on the system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Privileges they have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Types of information they can access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and where they are defined and authenticated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Default accounts included as part of the system installation should be secured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1300"/>
              </a:spcBef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Those that are not required should be either removed or disabled</a:t>
            </a:r>
            <a:endParaRPr lang="en-US" sz="20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1600"/>
              </a:spcBef>
              <a:buClr>
                <a:srgbClr val="FF7417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Policies that apply to authentication credentials configured</a:t>
            </a:r>
            <a:endParaRPr lang="en-US" sz="20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6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410A2-6A40-3D6F-A315-C11DDA4CD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2800D88-EB29-72CA-72BE-CBFE0AA7115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008FDE-F300-7C80-3F1D-B8407A85A45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Configuration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0FAFB85-EC38-9B8D-EBFE-4213DEEF1AC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FDB57B5-7B4E-055D-EDA3-FAC5EE9F6A4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E1D53CF-2501-AE43-B7FA-CE2D3F28877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AA4B3E7-E130-6775-0B71-F2A21A9E68A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D125832-667C-172A-9A9D-76408965F4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1FC684-F22C-B3A2-CE3A-C30C64D340F6}"/>
              </a:ext>
            </a:extLst>
          </p:cNvPr>
          <p:cNvSpPr txBox="1"/>
          <p:nvPr/>
        </p:nvSpPr>
        <p:spPr>
          <a:xfrm>
            <a:off x="977463" y="1644777"/>
            <a:ext cx="10878206" cy="47300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2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May include:</a:t>
            </a: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Creating and specifying appropriate data storage areas for the application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Making appropriate changes to the application or service default configuration details</a:t>
            </a: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chemeClr val="dk1"/>
              </a:buClr>
              <a:buSzPts val="312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Some applications or services may include:</a:t>
            </a:r>
            <a:endParaRPr lang="en-US" sz="24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Default data, Scripts and User accounts of particular concern with remotely accessed services such as Web and file transfer services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16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Risk from this form of attack is reduced by ensuring that </a:t>
            </a:r>
            <a:r>
              <a:rPr lang="en-US" sz="2400" b="0" i="0" u="sng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most of the files can only be read, but not written, by the server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49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4CB90-ED6A-284A-E585-26D29EA19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2D26A8-F9B7-B31E-B442-516BE3838BDC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9E37F3-E217-0A0E-FE69-D14BDE1532E1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Maintenance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4D5A42B-7EC8-79E3-2AED-C4F2F88DA5FF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98463A8-1E46-8074-85DC-2F3DDF74799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59D55EA-2409-B049-C504-7EFE113A136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DE896F-C838-8FEC-CF63-A84490A3C1F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24F4958-7496-5802-5B83-E72D9FFD2B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10FEAD-4FB7-01AE-5C78-723F0B744DDB}"/>
              </a:ext>
            </a:extLst>
          </p:cNvPr>
          <p:cNvSpPr txBox="1"/>
          <p:nvPr/>
        </p:nvSpPr>
        <p:spPr>
          <a:xfrm>
            <a:off x="300477" y="1644777"/>
            <a:ext cx="11226800" cy="4474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8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Process of maintaining security is continuous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8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maintenance includes: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Monitoring and analyzing logging information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Performing regular backups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Regularly testing system security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A8D08C"/>
              </a:buClr>
              <a:buSzPts val="2400"/>
              <a:buFont typeface="Arial"/>
              <a:buChar char="•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Using appropriate software maintenance processes to patch and update all critical software, and to monitor and revise configuration as needed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rtl="0">
              <a:spcBef>
                <a:spcPts val="1600"/>
              </a:spcBef>
              <a:spcAft>
                <a:spcPts val="0"/>
              </a:spcAft>
              <a:buClr>
                <a:srgbClr val="FF7417"/>
              </a:buClr>
              <a:buSzPts val="2000"/>
              <a:buFont typeface="Courier New"/>
              <a:buChar char="o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1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D386E-9ACC-0CB8-48F6-CB7820A98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3292CF49-3C14-27F4-5106-E4AD90B23A63}"/>
              </a:ext>
            </a:extLst>
          </p:cNvPr>
          <p:cNvSpPr/>
          <p:nvPr/>
        </p:nvSpPr>
        <p:spPr>
          <a:xfrm>
            <a:off x="5912632" y="1514223"/>
            <a:ext cx="614539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78125B-917D-D169-559D-F704C275DB7B}"/>
              </a:ext>
            </a:extLst>
          </p:cNvPr>
          <p:cNvSpPr/>
          <p:nvPr/>
        </p:nvSpPr>
        <p:spPr>
          <a:xfrm>
            <a:off x="133973" y="1526052"/>
            <a:ext cx="5609351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28C575-0F2C-8567-7AEB-6E73E7F19D6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Maintenance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26BA865-05B9-A3DC-11E4-AB387F57473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8823BEB-B3FA-ABF0-A11C-B436E22C77F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C032A2A-DD01-AC9F-D995-04B70B3C0E3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80A24EC-473D-38C8-2B86-56BBA7030B02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1C9CC45-F4A8-1682-C296-89FD65F83F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4" name="Google Shape;946;p33">
            <a:extLst>
              <a:ext uri="{FF2B5EF4-FFF2-40B4-BE49-F238E27FC236}">
                <a16:creationId xmlns:a16="http://schemas.microsoft.com/office/drawing/2014/main" id="{7B54CBC6-D405-FCEE-E87F-460A619AF65B}"/>
              </a:ext>
            </a:extLst>
          </p:cNvPr>
          <p:cNvGrpSpPr/>
          <p:nvPr/>
        </p:nvGrpSpPr>
        <p:grpSpPr>
          <a:xfrm>
            <a:off x="237578" y="2270746"/>
            <a:ext cx="5417861" cy="2868362"/>
            <a:chOff x="0" y="65924"/>
            <a:chExt cx="4392487" cy="2745305"/>
          </a:xfrm>
        </p:grpSpPr>
        <p:sp>
          <p:nvSpPr>
            <p:cNvPr id="8" name="Google Shape;947;p33">
              <a:extLst>
                <a:ext uri="{FF2B5EF4-FFF2-40B4-BE49-F238E27FC236}">
                  <a16:creationId xmlns:a16="http://schemas.microsoft.com/office/drawing/2014/main" id="{C713A014-25D6-9FCC-6AF2-8A91B7A90111}"/>
                </a:ext>
              </a:extLst>
            </p:cNvPr>
            <p:cNvSpPr/>
            <p:nvPr/>
          </p:nvSpPr>
          <p:spPr>
            <a:xfrm>
              <a:off x="0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48;p33">
              <a:extLst>
                <a:ext uri="{FF2B5EF4-FFF2-40B4-BE49-F238E27FC236}">
                  <a16:creationId xmlns:a16="http://schemas.microsoft.com/office/drawing/2014/main" id="{A871D067-D0B2-48E3-F547-FA0C22247E77}"/>
                </a:ext>
              </a:extLst>
            </p:cNvPr>
            <p:cNvSpPr txBox="1"/>
            <p:nvPr/>
          </p:nvSpPr>
          <p:spPr>
            <a:xfrm>
              <a:off x="0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Can only inform you about bad things that have already happened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949;p33">
              <a:extLst>
                <a:ext uri="{FF2B5EF4-FFF2-40B4-BE49-F238E27FC236}">
                  <a16:creationId xmlns:a16="http://schemas.microsoft.com/office/drawing/2014/main" id="{72290117-63B4-ECA8-5F86-B88544404043}"/>
                </a:ext>
              </a:extLst>
            </p:cNvPr>
            <p:cNvSpPr/>
            <p:nvPr/>
          </p:nvSpPr>
          <p:spPr>
            <a:xfrm>
              <a:off x="1509917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950;p33">
              <a:extLst>
                <a:ext uri="{FF2B5EF4-FFF2-40B4-BE49-F238E27FC236}">
                  <a16:creationId xmlns:a16="http://schemas.microsoft.com/office/drawing/2014/main" id="{E7C95E1F-2289-9862-D1BA-2DD60CD3A752}"/>
                </a:ext>
              </a:extLst>
            </p:cNvPr>
            <p:cNvSpPr txBox="1"/>
            <p:nvPr/>
          </p:nvSpPr>
          <p:spPr>
            <a:xfrm>
              <a:off x="1509917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 the event of a system breach or failure, system administrators can more quickly identify what happened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951;p33">
              <a:extLst>
                <a:ext uri="{FF2B5EF4-FFF2-40B4-BE49-F238E27FC236}">
                  <a16:creationId xmlns:a16="http://schemas.microsoft.com/office/drawing/2014/main" id="{7B8F779D-491E-E722-15C0-5A629C2F5917}"/>
                </a:ext>
              </a:extLst>
            </p:cNvPr>
            <p:cNvSpPr/>
            <p:nvPr/>
          </p:nvSpPr>
          <p:spPr>
            <a:xfrm>
              <a:off x="3019835" y="65924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952;p33">
              <a:extLst>
                <a:ext uri="{FF2B5EF4-FFF2-40B4-BE49-F238E27FC236}">
                  <a16:creationId xmlns:a16="http://schemas.microsoft.com/office/drawing/2014/main" id="{C25780D9-2563-FBB9-6C43-8E3896E9F096}"/>
                </a:ext>
              </a:extLst>
            </p:cNvPr>
            <p:cNvSpPr txBox="1"/>
            <p:nvPr/>
          </p:nvSpPr>
          <p:spPr>
            <a:xfrm>
              <a:off x="3019835" y="65924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Key is to ensure you capture the correct data and then appropriately monitor and analyze this data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953;p33">
              <a:extLst>
                <a:ext uri="{FF2B5EF4-FFF2-40B4-BE49-F238E27FC236}">
                  <a16:creationId xmlns:a16="http://schemas.microsoft.com/office/drawing/2014/main" id="{DB6CD2A4-3D09-C652-C5DC-831ADA9F08AF}"/>
                </a:ext>
              </a:extLst>
            </p:cNvPr>
            <p:cNvSpPr/>
            <p:nvPr/>
          </p:nvSpPr>
          <p:spPr>
            <a:xfrm>
              <a:off x="0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954;p33">
              <a:extLst>
                <a:ext uri="{FF2B5EF4-FFF2-40B4-BE49-F238E27FC236}">
                  <a16:creationId xmlns:a16="http://schemas.microsoft.com/office/drawing/2014/main" id="{8E0A1631-5526-0E78-1467-0E27FB6B1F0A}"/>
                </a:ext>
              </a:extLst>
            </p:cNvPr>
            <p:cNvSpPr txBox="1"/>
            <p:nvPr/>
          </p:nvSpPr>
          <p:spPr>
            <a:xfrm>
              <a:off x="0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Information can be generated by the system, network and applications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955;p33">
              <a:extLst>
                <a:ext uri="{FF2B5EF4-FFF2-40B4-BE49-F238E27FC236}">
                  <a16:creationId xmlns:a16="http://schemas.microsoft.com/office/drawing/2014/main" id="{E83F75C3-B97B-089B-2E5E-DC485E984060}"/>
                </a:ext>
              </a:extLst>
            </p:cNvPr>
            <p:cNvSpPr/>
            <p:nvPr/>
          </p:nvSpPr>
          <p:spPr>
            <a:xfrm>
              <a:off x="1509917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956;p33">
              <a:extLst>
                <a:ext uri="{FF2B5EF4-FFF2-40B4-BE49-F238E27FC236}">
                  <a16:creationId xmlns:a16="http://schemas.microsoft.com/office/drawing/2014/main" id="{3A520FEA-3666-118F-8E58-4758DEDFC8B5}"/>
                </a:ext>
              </a:extLst>
            </p:cNvPr>
            <p:cNvSpPr txBox="1"/>
            <p:nvPr/>
          </p:nvSpPr>
          <p:spPr>
            <a:xfrm>
              <a:off x="1509917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Range of data acquired should be determined during the system planning stage</a:t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957;p33">
              <a:extLst>
                <a:ext uri="{FF2B5EF4-FFF2-40B4-BE49-F238E27FC236}">
                  <a16:creationId xmlns:a16="http://schemas.microsoft.com/office/drawing/2014/main" id="{C345AD23-F821-7A86-4179-9A16B971B811}"/>
                </a:ext>
              </a:extLst>
            </p:cNvPr>
            <p:cNvSpPr/>
            <p:nvPr/>
          </p:nvSpPr>
          <p:spPr>
            <a:xfrm>
              <a:off x="3019835" y="1026781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958;p33">
              <a:extLst>
                <a:ext uri="{FF2B5EF4-FFF2-40B4-BE49-F238E27FC236}">
                  <a16:creationId xmlns:a16="http://schemas.microsoft.com/office/drawing/2014/main" id="{7C187F61-4E49-A03C-FAE0-452B3B88C9CA}"/>
                </a:ext>
              </a:extLst>
            </p:cNvPr>
            <p:cNvSpPr txBox="1"/>
            <p:nvPr/>
          </p:nvSpPr>
          <p:spPr>
            <a:xfrm>
              <a:off x="3019835" y="1026781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Generates significant volumes of information and it is important that sufficient space is allocated for them</a:t>
              </a:r>
              <a:endParaRPr/>
            </a:p>
          </p:txBody>
        </p:sp>
        <p:sp>
          <p:nvSpPr>
            <p:cNvPr id="22" name="Google Shape;959;p33">
              <a:extLst>
                <a:ext uri="{FF2B5EF4-FFF2-40B4-BE49-F238E27FC236}">
                  <a16:creationId xmlns:a16="http://schemas.microsoft.com/office/drawing/2014/main" id="{FD3481D4-335F-E8DD-A9A7-0D975FC2C013}"/>
                </a:ext>
              </a:extLst>
            </p:cNvPr>
            <p:cNvSpPr/>
            <p:nvPr/>
          </p:nvSpPr>
          <p:spPr>
            <a:xfrm>
              <a:off x="1509917" y="1987638"/>
              <a:ext cx="1372652" cy="823591"/>
            </a:xfrm>
            <a:prstGeom prst="rect">
              <a:avLst/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960;p33">
              <a:extLst>
                <a:ext uri="{FF2B5EF4-FFF2-40B4-BE49-F238E27FC236}">
                  <a16:creationId xmlns:a16="http://schemas.microsoft.com/office/drawing/2014/main" id="{AF65B097-EC4D-FD82-9D5D-F21A6358EC6F}"/>
                </a:ext>
              </a:extLst>
            </p:cNvPr>
            <p:cNvSpPr txBox="1"/>
            <p:nvPr/>
          </p:nvSpPr>
          <p:spPr>
            <a:xfrm>
              <a:off x="1509917" y="1987638"/>
              <a:ext cx="1372652" cy="823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275" tIns="34275" rIns="342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Automated analysis is preferred</a:t>
              </a:r>
              <a:endParaRPr/>
            </a:p>
          </p:txBody>
        </p:sp>
      </p:grpSp>
      <p:grpSp>
        <p:nvGrpSpPr>
          <p:cNvPr id="24" name="Google Shape;961;p33">
            <a:extLst>
              <a:ext uri="{FF2B5EF4-FFF2-40B4-BE49-F238E27FC236}">
                <a16:creationId xmlns:a16="http://schemas.microsoft.com/office/drawing/2014/main" id="{2D14FF0C-408A-937F-024D-95D6F0ECEE1F}"/>
              </a:ext>
            </a:extLst>
          </p:cNvPr>
          <p:cNvGrpSpPr/>
          <p:nvPr/>
        </p:nvGrpSpPr>
        <p:grpSpPr>
          <a:xfrm>
            <a:off x="6096000" y="2017986"/>
            <a:ext cx="5887991" cy="3645259"/>
            <a:chOff x="1140" y="216086"/>
            <a:chExt cx="4018731" cy="3096279"/>
          </a:xfrm>
        </p:grpSpPr>
        <p:sp>
          <p:nvSpPr>
            <p:cNvPr id="25" name="Google Shape;962;p33">
              <a:extLst>
                <a:ext uri="{FF2B5EF4-FFF2-40B4-BE49-F238E27FC236}">
                  <a16:creationId xmlns:a16="http://schemas.microsoft.com/office/drawing/2014/main" id="{361DE780-A96A-BF81-99D2-248BAD4A836C}"/>
                </a:ext>
              </a:extLst>
            </p:cNvPr>
            <p:cNvSpPr/>
            <p:nvPr/>
          </p:nvSpPr>
          <p:spPr>
            <a:xfrm>
              <a:off x="1140" y="216086"/>
              <a:ext cx="854066" cy="173156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963;p33">
              <a:extLst>
                <a:ext uri="{FF2B5EF4-FFF2-40B4-BE49-F238E27FC236}">
                  <a16:creationId xmlns:a16="http://schemas.microsoft.com/office/drawing/2014/main" id="{C3A9E9F2-0C4E-B4DA-5EE5-6C6589D09F21}"/>
                </a:ext>
              </a:extLst>
            </p:cNvPr>
            <p:cNvSpPr txBox="1"/>
            <p:nvPr/>
          </p:nvSpPr>
          <p:spPr>
            <a:xfrm>
              <a:off x="26155" y="241101"/>
              <a:ext cx="804036" cy="16815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Performing regular backups of data is a critical control that assists with maintaining the integrity of the system and user data</a:t>
              </a:r>
              <a:endParaRPr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964;p33">
              <a:extLst>
                <a:ext uri="{FF2B5EF4-FFF2-40B4-BE49-F238E27FC236}">
                  <a16:creationId xmlns:a16="http://schemas.microsoft.com/office/drawing/2014/main" id="{EDD36A40-FC81-094A-7136-FF6EF8C2C62D}"/>
                </a:ext>
              </a:extLst>
            </p:cNvPr>
            <p:cNvSpPr/>
            <p:nvPr/>
          </p:nvSpPr>
          <p:spPr>
            <a:xfrm>
              <a:off x="40826" y="1947654"/>
              <a:ext cx="91440" cy="68517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65374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Google Shape;965;p33">
              <a:extLst>
                <a:ext uri="{FF2B5EF4-FFF2-40B4-BE49-F238E27FC236}">
                  <a16:creationId xmlns:a16="http://schemas.microsoft.com/office/drawing/2014/main" id="{79A35182-8551-444F-D375-F4192F2DF6AC}"/>
                </a:ext>
              </a:extLst>
            </p:cNvPr>
            <p:cNvSpPr/>
            <p:nvPr/>
          </p:nvSpPr>
          <p:spPr>
            <a:xfrm>
              <a:off x="90642" y="2239763"/>
              <a:ext cx="889665" cy="7861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966;p33">
              <a:extLst>
                <a:ext uri="{FF2B5EF4-FFF2-40B4-BE49-F238E27FC236}">
                  <a16:creationId xmlns:a16="http://schemas.microsoft.com/office/drawing/2014/main" id="{402CEF9E-7668-ED3D-7D7F-8237C50520E0}"/>
                </a:ext>
              </a:extLst>
            </p:cNvPr>
            <p:cNvSpPr txBox="1"/>
            <p:nvPr/>
          </p:nvSpPr>
          <p:spPr>
            <a:xfrm>
              <a:off x="113667" y="2262788"/>
              <a:ext cx="843615" cy="7400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2700" rIns="1905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May be legal or operational requirements for the retention of data</a:t>
              </a:r>
              <a:endParaRPr sz="1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967;p33">
              <a:extLst>
                <a:ext uri="{FF2B5EF4-FFF2-40B4-BE49-F238E27FC236}">
                  <a16:creationId xmlns:a16="http://schemas.microsoft.com/office/drawing/2014/main" id="{1CE3D469-49ED-9633-D522-ED51518D1FBB}"/>
                </a:ext>
              </a:extLst>
            </p:cNvPr>
            <p:cNvSpPr/>
            <p:nvPr/>
          </p:nvSpPr>
          <p:spPr>
            <a:xfrm>
              <a:off x="1095918" y="216086"/>
              <a:ext cx="686008" cy="78461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968;p33">
              <a:extLst>
                <a:ext uri="{FF2B5EF4-FFF2-40B4-BE49-F238E27FC236}">
                  <a16:creationId xmlns:a16="http://schemas.microsoft.com/office/drawing/2014/main" id="{634FEBDD-7D3F-D17E-C3A0-472711142029}"/>
                </a:ext>
              </a:extLst>
            </p:cNvPr>
            <p:cNvSpPr txBox="1"/>
            <p:nvPr/>
          </p:nvSpPr>
          <p:spPr>
            <a:xfrm>
              <a:off x="1116010" y="236178"/>
              <a:ext cx="645824" cy="7444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0475" tIns="20300" rIns="30475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Backup</a:t>
              </a:r>
              <a:endParaRPr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969;p33">
              <a:extLst>
                <a:ext uri="{FF2B5EF4-FFF2-40B4-BE49-F238E27FC236}">
                  <a16:creationId xmlns:a16="http://schemas.microsoft.com/office/drawing/2014/main" id="{AC550CFC-3F40-4554-89DF-B302207658B5}"/>
                </a:ext>
              </a:extLst>
            </p:cNvPr>
            <p:cNvSpPr/>
            <p:nvPr/>
          </p:nvSpPr>
          <p:spPr>
            <a:xfrm>
              <a:off x="1118799" y="1000705"/>
              <a:ext cx="91440" cy="793927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142407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Google Shape;970;p33">
              <a:extLst>
                <a:ext uri="{FF2B5EF4-FFF2-40B4-BE49-F238E27FC236}">
                  <a16:creationId xmlns:a16="http://schemas.microsoft.com/office/drawing/2014/main" id="{30E8516A-D07C-2FBF-C9F8-C8D867CB1833}"/>
                </a:ext>
              </a:extLst>
            </p:cNvPr>
            <p:cNvSpPr/>
            <p:nvPr/>
          </p:nvSpPr>
          <p:spPr>
            <a:xfrm>
              <a:off x="1227314" y="1254501"/>
              <a:ext cx="548806" cy="1080264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971;p33">
              <a:extLst>
                <a:ext uri="{FF2B5EF4-FFF2-40B4-BE49-F238E27FC236}">
                  <a16:creationId xmlns:a16="http://schemas.microsoft.com/office/drawing/2014/main" id="{68FBA927-2DE4-036F-BFFF-90CC43C728B1}"/>
                </a:ext>
              </a:extLst>
            </p:cNvPr>
            <p:cNvSpPr txBox="1"/>
            <p:nvPr/>
          </p:nvSpPr>
          <p:spPr>
            <a:xfrm>
              <a:off x="1243388" y="1270575"/>
              <a:ext cx="516658" cy="10481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2700" rIns="19050" bIns="12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 process of making copies of data at regular intervals</a:t>
              </a:r>
              <a:endParaRPr/>
            </a:p>
          </p:txBody>
        </p:sp>
        <p:sp>
          <p:nvSpPr>
            <p:cNvPr id="35" name="Google Shape;972;p33">
              <a:extLst>
                <a:ext uri="{FF2B5EF4-FFF2-40B4-BE49-F238E27FC236}">
                  <a16:creationId xmlns:a16="http://schemas.microsoft.com/office/drawing/2014/main" id="{390BA8FB-8BE6-DE4F-0C05-010549641F7C}"/>
                </a:ext>
              </a:extLst>
            </p:cNvPr>
            <p:cNvSpPr/>
            <p:nvPr/>
          </p:nvSpPr>
          <p:spPr>
            <a:xfrm>
              <a:off x="1918930" y="234807"/>
              <a:ext cx="686008" cy="343004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973;p33">
              <a:extLst>
                <a:ext uri="{FF2B5EF4-FFF2-40B4-BE49-F238E27FC236}">
                  <a16:creationId xmlns:a16="http://schemas.microsoft.com/office/drawing/2014/main" id="{5151A53C-2E51-CC82-EB73-40928A0B743E}"/>
                </a:ext>
              </a:extLst>
            </p:cNvPr>
            <p:cNvSpPr txBox="1"/>
            <p:nvPr/>
          </p:nvSpPr>
          <p:spPr>
            <a:xfrm>
              <a:off x="1928976" y="244853"/>
              <a:ext cx="665916" cy="3229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Archive</a:t>
              </a:r>
              <a:endParaRPr sz="7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974;p33">
              <a:extLst>
                <a:ext uri="{FF2B5EF4-FFF2-40B4-BE49-F238E27FC236}">
                  <a16:creationId xmlns:a16="http://schemas.microsoft.com/office/drawing/2014/main" id="{BCC53063-3D50-3389-6EF2-309AF6F9E2EC}"/>
                </a:ext>
              </a:extLst>
            </p:cNvPr>
            <p:cNvSpPr/>
            <p:nvPr/>
          </p:nvSpPr>
          <p:spPr>
            <a:xfrm>
              <a:off x="1987530" y="577812"/>
              <a:ext cx="92403" cy="11264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Google Shape;975;p33">
              <a:extLst>
                <a:ext uri="{FF2B5EF4-FFF2-40B4-BE49-F238E27FC236}">
                  <a16:creationId xmlns:a16="http://schemas.microsoft.com/office/drawing/2014/main" id="{18AA9A72-5DDE-E293-3675-D7B97ADF595F}"/>
                </a:ext>
              </a:extLst>
            </p:cNvPr>
            <p:cNvSpPr/>
            <p:nvPr/>
          </p:nvSpPr>
          <p:spPr>
            <a:xfrm>
              <a:off x="2079934" y="927165"/>
              <a:ext cx="834674" cy="155420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976;p33">
              <a:extLst>
                <a:ext uri="{FF2B5EF4-FFF2-40B4-BE49-F238E27FC236}">
                  <a16:creationId xmlns:a16="http://schemas.microsoft.com/office/drawing/2014/main" id="{E7A6EDD5-4B18-CB32-89E8-96EB6ACB5D3D}"/>
                </a:ext>
              </a:extLst>
            </p:cNvPr>
            <p:cNvSpPr txBox="1"/>
            <p:nvPr/>
          </p:nvSpPr>
          <p:spPr>
            <a:xfrm>
              <a:off x="2104381" y="951612"/>
              <a:ext cx="785780" cy="1505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process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retaining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copies of data over extended periods of time in order to meet legal and operational requirements to access past data</a:t>
              </a:r>
              <a:endParaRPr/>
            </a:p>
          </p:txBody>
        </p:sp>
        <p:sp>
          <p:nvSpPr>
            <p:cNvPr id="40" name="Google Shape;977;p33">
              <a:extLst>
                <a:ext uri="{FF2B5EF4-FFF2-40B4-BE49-F238E27FC236}">
                  <a16:creationId xmlns:a16="http://schemas.microsoft.com/office/drawing/2014/main" id="{B2856D1D-B6B3-7E18-8A93-98605806CBE6}"/>
                </a:ext>
              </a:extLst>
            </p:cNvPr>
            <p:cNvSpPr/>
            <p:nvPr/>
          </p:nvSpPr>
          <p:spPr>
            <a:xfrm>
              <a:off x="3096807" y="216086"/>
              <a:ext cx="797443" cy="1627043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978;p33">
              <a:extLst>
                <a:ext uri="{FF2B5EF4-FFF2-40B4-BE49-F238E27FC236}">
                  <a16:creationId xmlns:a16="http://schemas.microsoft.com/office/drawing/2014/main" id="{A4113EF1-177E-7D90-2F36-34476FA95D23}"/>
                </a:ext>
              </a:extLst>
            </p:cNvPr>
            <p:cNvSpPr txBox="1"/>
            <p:nvPr/>
          </p:nvSpPr>
          <p:spPr>
            <a:xfrm>
              <a:off x="3120163" y="239442"/>
              <a:ext cx="750731" cy="1580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950" tIns="13950" rIns="20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Needs and policy relating to backup and archive should be determined during the system planning stage</a:t>
              </a:r>
              <a:endParaRPr/>
            </a:p>
          </p:txBody>
        </p:sp>
        <p:sp>
          <p:nvSpPr>
            <p:cNvPr id="42" name="Google Shape;979;p33">
              <a:extLst>
                <a:ext uri="{FF2B5EF4-FFF2-40B4-BE49-F238E27FC236}">
                  <a16:creationId xmlns:a16="http://schemas.microsoft.com/office/drawing/2014/main" id="{0905DF77-BEF9-181B-DF25-9FDD6F588A64}"/>
                </a:ext>
              </a:extLst>
            </p:cNvPr>
            <p:cNvSpPr/>
            <p:nvPr/>
          </p:nvSpPr>
          <p:spPr>
            <a:xfrm>
              <a:off x="3176552" y="1843130"/>
              <a:ext cx="127166" cy="301999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Google Shape;980;p33">
              <a:extLst>
                <a:ext uri="{FF2B5EF4-FFF2-40B4-BE49-F238E27FC236}">
                  <a16:creationId xmlns:a16="http://schemas.microsoft.com/office/drawing/2014/main" id="{80386FF0-1ED6-CE21-A40F-53F6687BE4A3}"/>
                </a:ext>
              </a:extLst>
            </p:cNvPr>
            <p:cNvSpPr/>
            <p:nvPr/>
          </p:nvSpPr>
          <p:spPr>
            <a:xfrm>
              <a:off x="3303719" y="1948847"/>
              <a:ext cx="548806" cy="392564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981;p33">
              <a:extLst>
                <a:ext uri="{FF2B5EF4-FFF2-40B4-BE49-F238E27FC236}">
                  <a16:creationId xmlns:a16="http://schemas.microsoft.com/office/drawing/2014/main" id="{593914BB-EE06-C5DF-9393-6498F57FAA85}"/>
                </a:ext>
              </a:extLst>
            </p:cNvPr>
            <p:cNvSpPr txBox="1"/>
            <p:nvPr/>
          </p:nvSpPr>
          <p:spPr>
            <a:xfrm>
              <a:off x="3315217" y="1960345"/>
              <a:ext cx="525810" cy="369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5715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Kept</a:t>
              </a:r>
              <a:r>
                <a:rPr lang="en-US" sz="4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105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online</a:t>
              </a:r>
              <a:r>
                <a:rPr lang="en-US" sz="6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</a:t>
              </a:r>
              <a:r>
                <a:rPr lang="en-US" sz="6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offline</a:t>
              </a:r>
              <a:endParaRPr/>
            </a:p>
          </p:txBody>
        </p:sp>
        <p:sp>
          <p:nvSpPr>
            <p:cNvPr id="45" name="Google Shape;982;p33">
              <a:extLst>
                <a:ext uri="{FF2B5EF4-FFF2-40B4-BE49-F238E27FC236}">
                  <a16:creationId xmlns:a16="http://schemas.microsoft.com/office/drawing/2014/main" id="{22466264-700C-2E9B-70BD-C6937DD0F0CC}"/>
                </a:ext>
              </a:extLst>
            </p:cNvPr>
            <p:cNvSpPr/>
            <p:nvPr/>
          </p:nvSpPr>
          <p:spPr>
            <a:xfrm>
              <a:off x="3130832" y="1843130"/>
              <a:ext cx="91440" cy="112469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  <a:lnTo>
                    <a:pt x="166147" y="120000"/>
                  </a:lnTo>
                </a:path>
              </a:pathLst>
            </a:custGeom>
            <a:noFill/>
            <a:ln w="9525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Google Shape;983;p33">
              <a:extLst>
                <a:ext uri="{FF2B5EF4-FFF2-40B4-BE49-F238E27FC236}">
                  <a16:creationId xmlns:a16="http://schemas.microsoft.com/office/drawing/2014/main" id="{36AC07F1-D74A-FE78-2BF8-1EFCA6470842}"/>
                </a:ext>
              </a:extLst>
            </p:cNvPr>
            <p:cNvSpPr/>
            <p:nvPr/>
          </p:nvSpPr>
          <p:spPr>
            <a:xfrm>
              <a:off x="3257436" y="2623284"/>
              <a:ext cx="762435" cy="68908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984;p33">
              <a:extLst>
                <a:ext uri="{FF2B5EF4-FFF2-40B4-BE49-F238E27FC236}">
                  <a16:creationId xmlns:a16="http://schemas.microsoft.com/office/drawing/2014/main" id="{EE9446BB-0AAB-558D-D324-2C4CE42B5221}"/>
                </a:ext>
              </a:extLst>
            </p:cNvPr>
            <p:cNvSpPr txBox="1"/>
            <p:nvPr/>
          </p:nvSpPr>
          <p:spPr>
            <a:xfrm>
              <a:off x="3277618" y="2643466"/>
              <a:ext cx="722071" cy="6487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125" tIns="11425" rIns="17125" bIns="11425" anchor="ctr" anchorCtr="0">
              <a:noAutofit/>
            </a:bodyPr>
            <a:lstStyle/>
            <a:p>
              <a:pPr marL="5715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Stored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locally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or</a:t>
              </a:r>
              <a:r>
                <a:rPr lang="en-US" sz="5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900" b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transported to a remote site</a:t>
              </a:r>
              <a:endParaRPr sz="9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" name="Google Shape;985;p33">
            <a:extLst>
              <a:ext uri="{FF2B5EF4-FFF2-40B4-BE49-F238E27FC236}">
                <a16:creationId xmlns:a16="http://schemas.microsoft.com/office/drawing/2014/main" id="{297B8BD5-E143-C411-B1F6-BBCDCB505247}"/>
              </a:ext>
            </a:extLst>
          </p:cNvPr>
          <p:cNvSpPr txBox="1"/>
          <p:nvPr/>
        </p:nvSpPr>
        <p:spPr>
          <a:xfrm>
            <a:off x="7403725" y="5546680"/>
            <a:ext cx="2880320" cy="648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241666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n-US" sz="2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Backup &amp; archive </a:t>
            </a:r>
            <a:endParaRPr dirty="0"/>
          </a:p>
        </p:txBody>
      </p:sp>
      <p:sp>
        <p:nvSpPr>
          <p:cNvPr id="49" name="Google Shape;986;p33">
            <a:extLst>
              <a:ext uri="{FF2B5EF4-FFF2-40B4-BE49-F238E27FC236}">
                <a16:creationId xmlns:a16="http://schemas.microsoft.com/office/drawing/2014/main" id="{00142E46-87FE-6086-2583-3DE7D4798A70}"/>
              </a:ext>
            </a:extLst>
          </p:cNvPr>
          <p:cNvSpPr txBox="1"/>
          <p:nvPr/>
        </p:nvSpPr>
        <p:spPr>
          <a:xfrm>
            <a:off x="1787515" y="5639485"/>
            <a:ext cx="1691680" cy="648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241666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n-US" sz="24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Logging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144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E8A91-D482-7836-B002-8CD08E04F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95D72C-50E5-8AE0-F0AD-93776558440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E7CF12-55AD-EE24-AF03-337802CA561E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Origins of Linux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ADE458-5E19-F412-C7BD-4062BB0F3A2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4FA42ED-680E-111F-13F3-8E2A04376C9E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3F0E8BC-5CE4-68D8-76B7-41754EB8887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C8BB17F-6F66-7CC1-63B8-C73D0ABBD67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B8FDA45-2856-944B-AD2C-8882623413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45BF2540-CD91-2136-410B-76721721055A}"/>
              </a:ext>
            </a:extLst>
          </p:cNvPr>
          <p:cNvSpPr txBox="1"/>
          <p:nvPr/>
        </p:nvSpPr>
        <p:spPr>
          <a:xfrm>
            <a:off x="557588" y="1599549"/>
            <a:ext cx="11203488" cy="4711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1964: MIT joins with GE and Bell Labs to create a multiuser, time-sharing operating system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Multiple Unix versions available from AT&amp;T, University of California .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1987: Unix-like operating system called MINIX released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1990s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1991: Torvalds releases Linux in October</a:t>
            </a:r>
            <a:endParaRPr dirty="0"/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Numerous open-source projects contributed to Linux over past 20 years.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1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00DF1-043B-0706-E9F8-34E6368B3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6D513A-15C9-3259-943F-12F3AE1E20FE}"/>
              </a:ext>
            </a:extLst>
          </p:cNvPr>
          <p:cNvSpPr/>
          <p:nvPr/>
        </p:nvSpPr>
        <p:spPr>
          <a:xfrm>
            <a:off x="300477" y="1526052"/>
            <a:ext cx="11591045" cy="37323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D871F6-C0FD-5B95-5233-67ECB624B45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Origins of Linux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8A1A726-5CC8-6FFA-827E-10FD948832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5965D4D-AD69-007F-8C2D-42DC7EF76810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1F5DE20-038B-9C4A-E259-5F502AE9A89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BAC3A55-B1C1-1F2B-B995-BD6E484FCB7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B0A81380-ED9B-E1D6-C568-BFB6DE1AF7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2554F7F6-6E04-4C2C-5893-F4DF6B8CCE75}"/>
              </a:ext>
            </a:extLst>
          </p:cNvPr>
          <p:cNvSpPr txBox="1"/>
          <p:nvPr/>
        </p:nvSpPr>
        <p:spPr>
          <a:xfrm>
            <a:off x="557588" y="1964987"/>
            <a:ext cx="10998872" cy="2791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Linux is a common operating system used for Internet infrastructure.</a:t>
            </a:r>
            <a:endParaRPr lang="en-US" sz="20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Linux, security is much more than just firewalls and permissions.</a:t>
            </a:r>
            <a:endParaRPr lang="en-US" sz="20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with any operating system, a Linux implementation requires strategies to harden it against attack.</a:t>
            </a:r>
            <a:endParaRPr lang="en-US"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091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66B54-71A7-3D94-FB4E-F514D1ABC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4427EF1-1DEB-8CF6-956F-B5998EA46598}"/>
              </a:ext>
            </a:extLst>
          </p:cNvPr>
          <p:cNvSpPr/>
          <p:nvPr/>
        </p:nvSpPr>
        <p:spPr>
          <a:xfrm>
            <a:off x="300477" y="1526052"/>
            <a:ext cx="11591045" cy="29583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766908-CFF9-9C59-0CDF-E54B6F1596D3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DDACEF0-8E6C-E6D9-1C84-ABA581E75430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D54A8B4-9A0B-4C01-F243-8656F20E897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F9CEFD9-CA2B-D9FE-A480-4A1670FC170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A34B16-CDC5-F17C-4B77-E24C75B6F5C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DC9D621-7A3E-F442-89E1-5F10A8951D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Google Shape;998;p34">
            <a:extLst>
              <a:ext uri="{FF2B5EF4-FFF2-40B4-BE49-F238E27FC236}">
                <a16:creationId xmlns:a16="http://schemas.microsoft.com/office/drawing/2014/main" id="{C0F1EEA3-8DF6-71C0-FF62-9F64EF5D4240}"/>
              </a:ext>
            </a:extLst>
          </p:cNvPr>
          <p:cNvSpPr txBox="1"/>
          <p:nvPr/>
        </p:nvSpPr>
        <p:spPr>
          <a:xfrm>
            <a:off x="557588" y="1599549"/>
            <a:ext cx="10241791" cy="4711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reality is that no operating system can be called secure.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Security results from appropriate controls and processes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Has evolved into one of the world's most popular operating systems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Free, Open-sourced</a:t>
            </a: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Available in a wide variety of distributions targeted at almost every usage scenario imaginable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980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ED3E6-DFEC-6AD5-B06E-AD68C330E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C810DE-EF21-0ACB-D8E9-C08995435A69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A7C50A2-7749-51F2-B5A9-A77F8933284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944ADB-53DB-EA9A-CBA3-14D6203E95D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A22F1AD-0F29-58E2-47DE-3DF69456E93E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0ACEE31-BB7F-90E8-999A-E082E502D44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DE28A5D-12A5-97DA-2AA7-3857EE1000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4" name="Google Shape;1044;p37">
            <a:extLst>
              <a:ext uri="{FF2B5EF4-FFF2-40B4-BE49-F238E27FC236}">
                <a16:creationId xmlns:a16="http://schemas.microsoft.com/office/drawing/2014/main" id="{3504D7ED-82D7-6BB2-69D8-E4394CFE8091}"/>
              </a:ext>
            </a:extLst>
          </p:cNvPr>
          <p:cNvGrpSpPr/>
          <p:nvPr/>
        </p:nvGrpSpPr>
        <p:grpSpPr>
          <a:xfrm>
            <a:off x="2234227" y="1556756"/>
            <a:ext cx="8707042" cy="4907106"/>
            <a:chOff x="0" y="0"/>
            <a:chExt cx="8229600" cy="4304781"/>
          </a:xfrm>
        </p:grpSpPr>
        <p:sp>
          <p:nvSpPr>
            <p:cNvPr id="8" name="Google Shape;1045;p37">
              <a:extLst>
                <a:ext uri="{FF2B5EF4-FFF2-40B4-BE49-F238E27FC236}">
                  <a16:creationId xmlns:a16="http://schemas.microsoft.com/office/drawing/2014/main" id="{EF68698F-07ED-C112-D315-53322424994D}"/>
                </a:ext>
              </a:extLst>
            </p:cNvPr>
            <p:cNvSpPr/>
            <p:nvPr/>
          </p:nvSpPr>
          <p:spPr>
            <a:xfrm>
              <a:off x="0" y="0"/>
              <a:ext cx="6583680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046;p37">
              <a:extLst>
                <a:ext uri="{FF2B5EF4-FFF2-40B4-BE49-F238E27FC236}">
                  <a16:creationId xmlns:a16="http://schemas.microsoft.com/office/drawing/2014/main" id="{47713315-1DA5-B284-DCF8-3A185FBA0A33}"/>
                </a:ext>
              </a:extLst>
            </p:cNvPr>
            <p:cNvSpPr txBox="1"/>
            <p:nvPr/>
          </p:nvSpPr>
          <p:spPr>
            <a:xfrm>
              <a:off x="28303" y="28303"/>
              <a:ext cx="5459260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traditional Linux security model can be summed up quite shortly:  People or processes with “root” privileges can do anything; other accounts can do  much less  </a:t>
              </a:r>
              <a:endParaRPr dirty="0"/>
            </a:p>
          </p:txBody>
        </p:sp>
        <p:sp>
          <p:nvSpPr>
            <p:cNvPr id="11" name="Google Shape;1047;p37">
              <a:extLst>
                <a:ext uri="{FF2B5EF4-FFF2-40B4-BE49-F238E27FC236}">
                  <a16:creationId xmlns:a16="http://schemas.microsoft.com/office/drawing/2014/main" id="{8A2CBA98-8191-3BFE-A637-638C121BE465}"/>
                </a:ext>
              </a:extLst>
            </p:cNvPr>
            <p:cNvSpPr/>
            <p:nvPr/>
          </p:nvSpPr>
          <p:spPr>
            <a:xfrm>
              <a:off x="133582" y="1142046"/>
              <a:ext cx="7419280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048;p37">
              <a:extLst>
                <a:ext uri="{FF2B5EF4-FFF2-40B4-BE49-F238E27FC236}">
                  <a16:creationId xmlns:a16="http://schemas.microsoft.com/office/drawing/2014/main" id="{C2F20368-1A49-6965-4D44-A087D6CEBFBB}"/>
                </a:ext>
              </a:extLst>
            </p:cNvPr>
            <p:cNvSpPr txBox="1"/>
            <p:nvPr/>
          </p:nvSpPr>
          <p:spPr>
            <a:xfrm>
              <a:off x="161885" y="1170349"/>
              <a:ext cx="6033462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From the attacker’s perspective the challenge in cracking a Linux system is gaining root privileges</a:t>
              </a:r>
              <a:endParaRPr/>
            </a:p>
          </p:txBody>
        </p:sp>
        <p:sp>
          <p:nvSpPr>
            <p:cNvPr id="14" name="Google Shape;1049;p37">
              <a:extLst>
                <a:ext uri="{FF2B5EF4-FFF2-40B4-BE49-F238E27FC236}">
                  <a16:creationId xmlns:a16="http://schemas.microsoft.com/office/drawing/2014/main" id="{62DDCB3A-857A-5E44-A482-9C9C801632BF}"/>
                </a:ext>
              </a:extLst>
            </p:cNvPr>
            <p:cNvSpPr/>
            <p:nvPr/>
          </p:nvSpPr>
          <p:spPr>
            <a:xfrm>
              <a:off x="737569" y="2284093"/>
              <a:ext cx="7297614" cy="966347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050;p37">
              <a:extLst>
                <a:ext uri="{FF2B5EF4-FFF2-40B4-BE49-F238E27FC236}">
                  <a16:creationId xmlns:a16="http://schemas.microsoft.com/office/drawing/2014/main" id="{EFADA08C-E1D6-7C11-F3BB-30ADD602CBCD}"/>
                </a:ext>
              </a:extLst>
            </p:cNvPr>
            <p:cNvSpPr txBox="1"/>
            <p:nvPr/>
          </p:nvSpPr>
          <p:spPr>
            <a:xfrm>
              <a:off x="765872" y="2312396"/>
              <a:ext cx="5942715" cy="9097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Once an attacker gains root privileges they can: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Char char="•"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Erase or edit logs &amp; hide their processes, files, and directories</a:t>
              </a:r>
              <a:endParaRPr/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Calibri"/>
                <a:buChar char="•"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Basically, redefine the reality of the system as experienced by its administrators and users</a:t>
              </a:r>
              <a:endParaRPr/>
            </a:p>
          </p:txBody>
        </p:sp>
        <p:sp>
          <p:nvSpPr>
            <p:cNvPr id="16" name="Google Shape;1051;p37">
              <a:extLst>
                <a:ext uri="{FF2B5EF4-FFF2-40B4-BE49-F238E27FC236}">
                  <a16:creationId xmlns:a16="http://schemas.microsoft.com/office/drawing/2014/main" id="{B3056A5E-595C-212A-E69A-D1CE5D58F47F}"/>
                </a:ext>
              </a:extLst>
            </p:cNvPr>
            <p:cNvSpPr/>
            <p:nvPr/>
          </p:nvSpPr>
          <p:spPr>
            <a:xfrm>
              <a:off x="1645920" y="3513846"/>
              <a:ext cx="6583680" cy="79093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52;p37">
              <a:extLst>
                <a:ext uri="{FF2B5EF4-FFF2-40B4-BE49-F238E27FC236}">
                  <a16:creationId xmlns:a16="http://schemas.microsoft.com/office/drawing/2014/main" id="{FB32DA81-D810-8118-D014-C43E1602A6B2}"/>
                </a:ext>
              </a:extLst>
            </p:cNvPr>
            <p:cNvSpPr txBox="1"/>
            <p:nvPr/>
          </p:nvSpPr>
          <p:spPr>
            <a:xfrm>
              <a:off x="1669086" y="3537012"/>
              <a:ext cx="5357839" cy="7446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Thus, Linux security (and UNIX security in general) is a game of “root takes all”</a:t>
              </a:r>
              <a:endParaRPr/>
            </a:p>
          </p:txBody>
        </p:sp>
        <p:sp>
          <p:nvSpPr>
            <p:cNvPr id="18" name="Google Shape;1053;p37">
              <a:extLst>
                <a:ext uri="{FF2B5EF4-FFF2-40B4-BE49-F238E27FC236}">
                  <a16:creationId xmlns:a16="http://schemas.microsoft.com/office/drawing/2014/main" id="{A9B6E63F-C5B0-B090-0D5C-28816E0421F7}"/>
                </a:ext>
              </a:extLst>
            </p:cNvPr>
            <p:cNvSpPr/>
            <p:nvPr/>
          </p:nvSpPr>
          <p:spPr>
            <a:xfrm>
              <a:off x="5955554" y="740134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54;p37">
              <a:extLst>
                <a:ext uri="{FF2B5EF4-FFF2-40B4-BE49-F238E27FC236}">
                  <a16:creationId xmlns:a16="http://schemas.microsoft.com/office/drawing/2014/main" id="{DB5A0EDC-89A3-72EE-58F8-837BCDAAD52C}"/>
                </a:ext>
              </a:extLst>
            </p:cNvPr>
            <p:cNvSpPr txBox="1"/>
            <p:nvPr/>
          </p:nvSpPr>
          <p:spPr>
            <a:xfrm>
              <a:off x="6096882" y="740134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055;p37">
              <a:extLst>
                <a:ext uri="{FF2B5EF4-FFF2-40B4-BE49-F238E27FC236}">
                  <a16:creationId xmlns:a16="http://schemas.microsoft.com/office/drawing/2014/main" id="{F929F5F1-05F7-55E2-670B-BF0E1A5DAA12}"/>
                </a:ext>
              </a:extLst>
            </p:cNvPr>
            <p:cNvSpPr/>
            <p:nvPr/>
          </p:nvSpPr>
          <p:spPr>
            <a:xfrm>
              <a:off x="6506937" y="1882181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056;p37">
              <a:extLst>
                <a:ext uri="{FF2B5EF4-FFF2-40B4-BE49-F238E27FC236}">
                  <a16:creationId xmlns:a16="http://schemas.microsoft.com/office/drawing/2014/main" id="{92D7F1C9-A67A-C12E-B48B-1E6D2A2155CC}"/>
                </a:ext>
              </a:extLst>
            </p:cNvPr>
            <p:cNvSpPr txBox="1"/>
            <p:nvPr/>
          </p:nvSpPr>
          <p:spPr>
            <a:xfrm>
              <a:off x="6648265" y="1882181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057;p37">
              <a:extLst>
                <a:ext uri="{FF2B5EF4-FFF2-40B4-BE49-F238E27FC236}">
                  <a16:creationId xmlns:a16="http://schemas.microsoft.com/office/drawing/2014/main" id="{B2B5AAB6-933F-F437-45F6-15007B586BC2}"/>
                </a:ext>
              </a:extLst>
            </p:cNvPr>
            <p:cNvSpPr/>
            <p:nvPr/>
          </p:nvSpPr>
          <p:spPr>
            <a:xfrm>
              <a:off x="7050091" y="3024227"/>
              <a:ext cx="628125" cy="62812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CFDEEF">
                <a:alpha val="89803"/>
              </a:srgbClr>
            </a:soli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58;p37">
              <a:extLst>
                <a:ext uri="{FF2B5EF4-FFF2-40B4-BE49-F238E27FC236}">
                  <a16:creationId xmlns:a16="http://schemas.microsoft.com/office/drawing/2014/main" id="{149C5CD8-3B2C-523F-F4C1-D415F5298CCE}"/>
                </a:ext>
              </a:extLst>
            </p:cNvPr>
            <p:cNvSpPr txBox="1"/>
            <p:nvPr/>
          </p:nvSpPr>
          <p:spPr>
            <a:xfrm>
              <a:off x="7191419" y="3024227"/>
              <a:ext cx="345469" cy="472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5550" tIns="35550" rIns="35550" bIns="355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2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4368D-58AD-692B-0A18-6B0A350C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00DC13F-6A5F-4854-1B7F-3B473932091F}"/>
              </a:ext>
            </a:extLst>
          </p:cNvPr>
          <p:cNvSpPr/>
          <p:nvPr/>
        </p:nvSpPr>
        <p:spPr>
          <a:xfrm>
            <a:off x="300477" y="1526052"/>
            <a:ext cx="11591045" cy="45148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FE78E-A826-C6A7-DB77-29FAB21A2C8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FBC3540-6187-D4F5-DD78-F42BE990A6E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D1E86B2-C09E-1934-D677-8994BF48211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827AD6A-801A-CB91-4109-085AAEE62B7D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C62DB2-8BA7-6C30-B138-CCD841DFC8F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849ED81-D38F-5EF3-2D69-5AA2D48575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F1C30E2-7D61-D9D6-158A-3D9933A0D2C3}"/>
              </a:ext>
            </a:extLst>
          </p:cNvPr>
          <p:cNvSpPr txBox="1"/>
          <p:nvPr/>
        </p:nvSpPr>
        <p:spPr>
          <a:xfrm>
            <a:off x="864229" y="1945268"/>
            <a:ext cx="11119762" cy="3190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Software developed by teams that provide access to the source code and all the programming language text from which the final executable is generated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ource code is open for anyone to see</a:t>
            </a:r>
          </a:p>
          <a:p>
            <a:pPr marR="0" lvl="1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Closed source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Commercial software developed by companies that ask you to pay for the program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6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21C79-89BC-FADA-1CB9-D2BCB7676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614C29-FE36-AFC8-2450-A7EEE8F69CFF}"/>
              </a:ext>
            </a:extLst>
          </p:cNvPr>
          <p:cNvSpPr/>
          <p:nvPr/>
        </p:nvSpPr>
        <p:spPr>
          <a:xfrm>
            <a:off x="300477" y="1526052"/>
            <a:ext cx="11591045" cy="44272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E079A-DE78-84DB-2C18-AD98C2CF5657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7780EC4-78BF-A6BE-3F30-B297053EC878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13A1DC2-3A7E-AEF3-8B8F-D2AAFA6B3668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91893C3-6AFA-79DF-ACFC-CDECA039B46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10226EF-2833-E103-43D6-66388B05774A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D3202492-9EA0-2138-39C9-374670D49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EAAFA58-1B92-2E44-15DA-752BC5A8F344}"/>
              </a:ext>
            </a:extLst>
          </p:cNvPr>
          <p:cNvSpPr txBox="1"/>
          <p:nvPr/>
        </p:nvSpPr>
        <p:spPr>
          <a:xfrm>
            <a:off x="467893" y="1945268"/>
            <a:ext cx="11516098" cy="320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Most open-source code is free and can be used without restriction.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Access to open source enables users to learn from source code, see what it does, and understand how a program operates.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 source provides the ability for anyone to pick up source code and fix it.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Enables speedy resolutions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Most open-source software is licensed in a way that requires changes to remain open as well.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578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8258C-75AC-143D-9708-7C457E45F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B149DF6-AADF-38B7-1AC1-0D375FD555EC}"/>
              </a:ext>
            </a:extLst>
          </p:cNvPr>
          <p:cNvSpPr/>
          <p:nvPr/>
        </p:nvSpPr>
        <p:spPr>
          <a:xfrm>
            <a:off x="300477" y="1526052"/>
            <a:ext cx="11591045" cy="37171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B83DD3-2B87-8C8B-1744-9134AB6CB84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an Open-Source World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E5781F-83CC-03F6-1312-8CD3F966D80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C318F11-FF64-A6DE-5911-848EE455C0C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1AD26EA-0C17-FAF5-87F2-D01F977D41F5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7B67CB-F070-478F-B449-20828B50FE4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A9B0C3F5-C137-29A1-FBAC-7CDBC4B8F5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5BE1E9E-F968-63F4-8134-555225A4618A}"/>
              </a:ext>
            </a:extLst>
          </p:cNvPr>
          <p:cNvSpPr txBox="1"/>
          <p:nvPr/>
        </p:nvSpPr>
        <p:spPr>
          <a:xfrm>
            <a:off x="864229" y="1945268"/>
            <a:ext cx="11119762" cy="2803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Open-source code may not be written securely.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Testing standards vary, and source code may not have sufficient security or regression testing.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Open-source projects are typically not process heavy.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If open-source code is modified by a user and then shared, there’s no guarantee of a quality fix.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297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94593-70EC-0E02-DFC1-E73DDC224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6F5C2C-9E68-ACAE-32DC-D17B4FE071F8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98E4B0-3D35-7B1B-0DDA-539BF96A6B3C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Distributions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1268FAC-BE53-4D96-431E-6B09144B6E2A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90A5227-6B0B-D686-0AF6-55F47D03E0F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81B578E-B681-D4A2-B59D-E60A4D6EC1A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1C71571-6C44-8354-79FA-80319379A490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7B5F21A-2931-0B99-9A19-A754BCAC85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5E5526C-6EFD-571E-26E3-68040AC9E1BC}"/>
              </a:ext>
            </a:extLst>
          </p:cNvPr>
          <p:cNvSpPr txBox="1"/>
          <p:nvPr/>
        </p:nvSpPr>
        <p:spPr>
          <a:xfrm>
            <a:off x="379379" y="1945268"/>
            <a:ext cx="11512143" cy="3633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RedHat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Red Hat Enterprise Linux (RHEL)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3C4743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Fedora Core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CentOS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was based on released versions of RHEL, now developed as CentOS Stream (non-Red Hat)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  <a:tabLst/>
              <a:defRPr/>
            </a:pPr>
            <a:r>
              <a:rPr lang="en-US" sz="2400" b="1" kern="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Debian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Created by Ian Murdock years ago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Debian is a merging of the name Ian with the name Debra (Ian’s girlfriend at the time)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Mint and Ubuntu are derivatives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305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FE499-1279-B5AD-893B-40796FAA6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30EE3F-077D-E7D5-1226-B5CC5074E944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CDFB9E-4578-F0BD-262D-93DD29D882D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Distributions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3BA9765-DDE7-4AA0-B8A1-9867C524F9B2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5FC67D6-56F7-3319-8EC9-6DC9B4CAC9A4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D91316E-D1C3-5481-D2CB-130960FE0F19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654039D-834D-815A-21FB-CD0CABD11A9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E7BDEFE8-A062-7ABE-59CD-944A0BE503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C6EDC0B-D5F1-BDA7-14D1-853B835474E7}"/>
              </a:ext>
            </a:extLst>
          </p:cNvPr>
          <p:cNvSpPr txBox="1"/>
          <p:nvPr/>
        </p:nvSpPr>
        <p:spPr>
          <a:xfrm>
            <a:off x="398835" y="1945268"/>
            <a:ext cx="11021438" cy="344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Advantages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Stable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Distributions have pre-compiled packages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Can avoid unnecessary packages by building your own Linux</a:t>
            </a:r>
          </a:p>
          <a:p>
            <a:pPr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800"/>
              <a:buFont typeface="Arial"/>
              <a:buChar char="•"/>
              <a:defRPr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Disadvantages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Distribution determines dependencies; may get packages you don’t want or need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Source-based distributions must be compiled from source each time, can be time-consuming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788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3F93A-54D5-AD8E-5911-4FBE1D9F1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20FD0F-7759-D221-C249-A0AE0630DC47}"/>
              </a:ext>
            </a:extLst>
          </p:cNvPr>
          <p:cNvSpPr/>
          <p:nvPr/>
        </p:nvSpPr>
        <p:spPr>
          <a:xfrm>
            <a:off x="2178996" y="1526052"/>
            <a:ext cx="7327190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438EFA-0D7A-0A2D-E5E4-C600D2ED00D6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C-I-A Triad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806E559-BFC8-EB2F-8200-5D52289DE1B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FFFD613-0E0A-F1CD-C304-EF0B52C22EC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545DDC0-297E-1E10-8E73-08BEAF56EAA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4371A5-3A66-4F9B-9D80-0FCF5240AF91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E4FC472B-2A5D-3B6A-FF04-0AF28CFC35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2" descr="The Confidentiality, Integrity, Availability (CIA) triad. | Download  Scientific Diagram">
            <a:extLst>
              <a:ext uri="{FF2B5EF4-FFF2-40B4-BE49-F238E27FC236}">
                <a16:creationId xmlns:a16="http://schemas.microsoft.com/office/drawing/2014/main" id="{43B3EFC5-F2C3-4D30-A08F-E1159F80DC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03906" y="1635868"/>
            <a:ext cx="3385226" cy="3385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6AFE0F-DE08-7780-65AF-33EBD7DFE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354" y="1635868"/>
            <a:ext cx="5475986" cy="472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9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8ED7F-5DA6-1F4C-4BEE-A6C53BB14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4AFFC04-358F-0D70-8219-43A073A0AF90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069251-A4ED-89DF-7571-A022AF369458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C-I-A Triad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D1539F-B306-91D9-4639-CCDD993AED7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C683AA-F864-1355-12E9-A8371CF0F142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34B5722-B919-BB18-8E79-C73CA86F225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A69641-4A00-694C-5BBF-4B5025A00ED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A06065B-E00B-5901-E2D5-E842D199FF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8D23062-553F-5714-6571-B914A8172E3A}"/>
              </a:ext>
            </a:extLst>
          </p:cNvPr>
          <p:cNvSpPr txBox="1"/>
          <p:nvPr/>
        </p:nvSpPr>
        <p:spPr>
          <a:xfrm>
            <a:off x="999149" y="1880339"/>
            <a:ext cx="9973652" cy="4078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Confidentiality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Calibri"/>
                <a:ea typeface="Calibri"/>
                <a:cs typeface="Calibri"/>
                <a:sym typeface="Calibri"/>
              </a:rPr>
              <a:t>Keeping secrets</a:t>
            </a:r>
            <a:endParaRPr lang="en-US" sz="2100" b="0" i="0" u="none" strike="noStrike" cap="none" dirty="0">
              <a:solidFill>
                <a:srgbClr val="3C47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Integrity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Ensuring that the data that are sent are the data that are received</a:t>
            </a:r>
            <a:endParaRPr lang="en-US" dirty="0"/>
          </a:p>
          <a:p>
            <a:pPr marL="228600" marR="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Availability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Ensuring use of a service, such as a networked application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Software that is buggy and crashes a lot affects availability</a:t>
            </a:r>
            <a:endParaRPr lang="en-US" dirty="0"/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100"/>
              <a:buFont typeface="Arial"/>
              <a:buChar char="•"/>
            </a:pPr>
            <a:r>
              <a:rPr lang="en-US" sz="2100" b="0" i="0" u="none" strike="noStrike" cap="none" dirty="0">
                <a:solidFill>
                  <a:srgbClr val="3C4743"/>
                </a:solidFill>
                <a:latin typeface="Arial"/>
                <a:ea typeface="Arial"/>
                <a:cs typeface="Arial"/>
                <a:sym typeface="Arial"/>
              </a:rPr>
              <a:t>A denial of service (DoS) attack is a specific and malicious form of a denial-of-service condition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18BB8-C4F9-D2FF-FCDA-B39484186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152222-F554-5C16-B768-D9D467DD8A8A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Parkerian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Hexad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A431230-9504-8FB3-0AFB-F43F56E42B9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C590E94-9A0C-37C1-F1EF-DEBBFAABFB07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1994653-1E24-AE53-5F1F-DA00978839B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DD98EE5-A9CB-484E-53ED-25FB2F6BF89D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9571F79C-3655-B020-B28A-F5F7227498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60F8208-7D80-8795-7C06-1CB31D9595BC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AB2360-B0F3-E68F-00CA-4A77E463AF09}"/>
              </a:ext>
            </a:extLst>
          </p:cNvPr>
          <p:cNvSpPr txBox="1"/>
          <p:nvPr/>
        </p:nvSpPr>
        <p:spPr>
          <a:xfrm>
            <a:off x="999148" y="1880339"/>
            <a:ext cx="10469763" cy="4173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 the late 1990s, Donn Parker, a security professional, proposed an expansion of the C-I-A triad to cover additional concepts he felt were critical to the realm of information security: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Confidentiality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Possession or control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Integrity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Authenticity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Availability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Utility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78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65ACB-F299-A788-F30B-0DFB7A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6493BC-53DF-22ED-F484-96A888E2683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as a Security Device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AA48717-3E0F-EF63-7935-DB0CE3D0F539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202C48F-C511-CE74-001B-06CCCB5AA70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82E096-DD3A-47BD-0AF2-58597D85A6B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5C43D58-97E6-19AB-4C81-E9F740235576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00DFDBAE-1CDD-EADB-452E-52EC3828C9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7AF261B-3BA8-4508-BED0-039DF941E88A}"/>
              </a:ext>
            </a:extLst>
          </p:cNvPr>
          <p:cNvSpPr/>
          <p:nvPr/>
        </p:nvSpPr>
        <p:spPr>
          <a:xfrm>
            <a:off x="300477" y="1526052"/>
            <a:ext cx="11591045" cy="43494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8CB04F-E2C1-2B76-3BC0-D1834464602A}"/>
              </a:ext>
            </a:extLst>
          </p:cNvPr>
          <p:cNvSpPr txBox="1"/>
          <p:nvPr/>
        </p:nvSpPr>
        <p:spPr>
          <a:xfrm>
            <a:off x="999148" y="1880339"/>
            <a:ext cx="11040185" cy="3144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Operating system hardening: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Limit the number of software packages installed.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Remove all but the most critical users from the system.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Restrict permissions on files and directories.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Remove all but necessary system services.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Can deploy a completely hardened operating system as a bastion host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A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bastion host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is a system that is presented to the outside world that can be used to protect other systems that are more sensitive.</a:t>
            </a:r>
          </a:p>
        </p:txBody>
      </p:sp>
    </p:spTree>
    <p:extLst>
      <p:ext uri="{BB962C8B-B14F-4D97-AF65-F5344CB8AC3E}">
        <p14:creationId xmlns:p14="http://schemas.microsoft.com/office/powerpoint/2010/main" val="241335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AFBB1-5C8C-FC41-9C13-B1414DDC4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17AA2F-2A8A-5ACF-FF0F-9AA7F18B3110}"/>
              </a:ext>
            </a:extLst>
          </p:cNvPr>
          <p:cNvSpPr/>
          <p:nvPr/>
        </p:nvSpPr>
        <p:spPr>
          <a:xfrm>
            <a:off x="378301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AB51F-F1A4-DBC7-CEE0-97F1F79F6E6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as a Security Device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4A36EC-751E-02FA-BC79-2B887B842586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AEC2B07-CDCB-3A6F-0106-B4EB3113AC69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0D754CC-14E3-5279-9DA3-5C2B28D07EA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469AC2-A721-AE17-795D-FEA0963A7725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2D73B676-3737-E752-B078-2CE581E6B8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8EC4425-461C-3454-CE12-8366DBFC1465}"/>
              </a:ext>
            </a:extLst>
          </p:cNvPr>
          <p:cNvSpPr txBox="1"/>
          <p:nvPr/>
        </p:nvSpPr>
        <p:spPr>
          <a:xfrm>
            <a:off x="999148" y="1880339"/>
            <a:ext cx="10284937" cy="3818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Firewall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Hardware or software capable of blocking networking communications based on established criteria, or rules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Common firewalls available for Linux are iptables and firewalled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You can set up firewall rules to allow, drop, or log specific packets from the network.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If there are multiple network interfaces and a network behind a Linux firewall, you can have it perform Network Address Translation (NAT), effectively hiding all the systems behind your Linux firewall.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On top of the firewall, you can deploy encryption services using Transport Layer Security (TLS).</a:t>
            </a:r>
          </a:p>
        </p:txBody>
      </p:sp>
    </p:spTree>
    <p:extLst>
      <p:ext uri="{BB962C8B-B14F-4D97-AF65-F5344CB8AC3E}">
        <p14:creationId xmlns:p14="http://schemas.microsoft.com/office/powerpoint/2010/main" val="357557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6838E-8A88-3BF5-E767-8FE1CF641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A42A4F-A0F4-7EDC-3609-92B197B0B479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BF7BDA-3EFC-835D-C4F7-C7CEEEA81B5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in the Enterprise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C660DEE-5D81-9246-0B77-88B02B90C02D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AF16497-D172-9013-F5AF-BAEBFF59C0CD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1B6D7E6-0DA4-FDCC-1DC7-2C13C0245C3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9C407A1-F87F-00F8-E012-FB3BD3DCC89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6B2B1FE-B1FC-B71B-8756-458A87B591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A907EBA-1515-2974-848A-7909819C688A}"/>
              </a:ext>
            </a:extLst>
          </p:cNvPr>
          <p:cNvSpPr txBox="1"/>
          <p:nvPr/>
        </p:nvSpPr>
        <p:spPr>
          <a:xfrm>
            <a:off x="999149" y="1880339"/>
            <a:ext cx="10100112" cy="3643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Web server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way customers get access to information, products, and services offered by businesses.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Application server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Software that provides a framework inside which applications can be written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Security systems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Firewalls and intrusion-detection systems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90000"/>
              </a:lnSpc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Operating systems</a:t>
            </a:r>
            <a:endParaRPr lang="en-US" sz="2400" b="1" dirty="0">
              <a:solidFill>
                <a:srgbClr val="3C47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Linux is operating system for many security-based appliances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You can use Linux as Proxy server or gateway, jump host, or bastion server</a:t>
            </a:r>
          </a:p>
        </p:txBody>
      </p:sp>
    </p:spTree>
    <p:extLst>
      <p:ext uri="{BB962C8B-B14F-4D97-AF65-F5344CB8AC3E}">
        <p14:creationId xmlns:p14="http://schemas.microsoft.com/office/powerpoint/2010/main" val="273369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BFCAB-FBE3-EC82-4EFD-C2602208B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9D3C26-E917-B420-DAC2-3D91A78324BE}"/>
              </a:ext>
            </a:extLst>
          </p:cNvPr>
          <p:cNvSpPr/>
          <p:nvPr/>
        </p:nvSpPr>
        <p:spPr>
          <a:xfrm>
            <a:off x="300477" y="1526052"/>
            <a:ext cx="11591045" cy="40187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3EB6DD-EE77-64BF-EEFF-3199FB73527B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Linux in the Enterprise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360CDF1-B9D0-B66E-CACB-E71253D5AB74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4298B31-9DB0-9D40-8D18-9ABBF442FAAA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8615A15-E861-3772-E5D4-252F40445F6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5994EA1-CBF5-6071-61E1-F5ABB082D1E4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459370A6-FBD5-88C3-99EF-8DA8E6A960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80F43-8863-A9C1-636F-F6B79089D0D9}"/>
              </a:ext>
            </a:extLst>
          </p:cNvPr>
          <p:cNvSpPr txBox="1"/>
          <p:nvPr/>
        </p:nvSpPr>
        <p:spPr>
          <a:xfrm>
            <a:off x="999148" y="1880339"/>
            <a:ext cx="11040185" cy="2923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Filtering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Between network segments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Remote Desktop Protocol (RDP) system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Many packages support functions commonly found on Windows systems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File server / file sharing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Makes use of Server Message Block (SMB) or Common Internet File System (CIFS) systems, or Network File System (NFS)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690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A45E5-A372-F99D-D969-072C6F5E5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121287-180E-D5EB-60A9-72FD25AFAC29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3B04A70-3B0C-05F3-21B3-2138EAF0B205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9AA8786-760E-4A5D-5670-0B71A7CFAD83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F608AC6-D664-DD9A-7BF4-59055ED2B0A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3CB2C72-2DF4-FBBA-AD89-9692EBD03C1B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65CD8E4C-ABAD-D2B9-276D-C20A7EFD62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48933B9-0ED6-CBC3-6900-7B98D8096261}"/>
              </a:ext>
            </a:extLst>
          </p:cNvPr>
          <p:cNvSpPr/>
          <p:nvPr/>
        </p:nvSpPr>
        <p:spPr>
          <a:xfrm>
            <a:off x="300477" y="1526052"/>
            <a:ext cx="11591045" cy="35615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CB13F5-01DA-7E0B-67BF-434773A5B436}"/>
              </a:ext>
            </a:extLst>
          </p:cNvPr>
          <p:cNvSpPr txBox="1"/>
          <p:nvPr/>
        </p:nvSpPr>
        <p:spPr>
          <a:xfrm>
            <a:off x="999148" y="1880339"/>
            <a:ext cx="11040185" cy="2923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Vulnerabilities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Addition of more functions to a system increases complexity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Increased complexity results in more potential for unforeseen problems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Testing is essential but cannot account for all user behaviors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8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Increased prevalence of notification laws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Businesses must notify customers of a breach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Customers have the right to know when their personal information is at risk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91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E3660-BD5A-F36F-12F1-D01E3446F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47488BB-F7E1-9945-3DF6-C724370BD573}"/>
              </a:ext>
            </a:extLst>
          </p:cNvPr>
          <p:cNvSpPr/>
          <p:nvPr/>
        </p:nvSpPr>
        <p:spPr>
          <a:xfrm>
            <a:off x="300477" y="1526052"/>
            <a:ext cx="11591045" cy="39408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EDCB38-BBBD-1772-4A27-BD54B8AFAC6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F7FE16-F256-EACF-607D-919EA54B0BFB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34F9327-293D-F50E-6707-CF8E1D894C1B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5E46A76-A1C3-CDA9-74A1-42E9C9FE46D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11FA69E-2585-CEEB-D63A-D71347D7E00C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8373D7B4-2F49-407E-1214-323567165B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96C430A-CDCA-03F8-1661-0EBB54AA3CA4}"/>
              </a:ext>
            </a:extLst>
          </p:cNvPr>
          <p:cNvSpPr txBox="1"/>
          <p:nvPr/>
        </p:nvSpPr>
        <p:spPr>
          <a:xfrm>
            <a:off x="999148" y="1880339"/>
            <a:ext cx="11040185" cy="3201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White-hat hacker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May use some of the same techniques as a black-hat hacker but is a good guy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b="1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Gray-hat hacker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r>
              <a:rPr lang="en-US" sz="2200" i="0" u="none" strike="noStrike" cap="none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Performs a range of actions that a white-hat hacker will not undertake; somewhere in between a white-hat hacker and a black-hat hacker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61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89DB1-8B20-56A4-E12F-B8F9EB891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BC0C398-F0CF-EB46-6DA6-5A17B6072D96}"/>
              </a:ext>
            </a:extLst>
          </p:cNvPr>
          <p:cNvSpPr/>
          <p:nvPr/>
        </p:nvSpPr>
        <p:spPr>
          <a:xfrm>
            <a:off x="300477" y="1526052"/>
            <a:ext cx="11591045" cy="37949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229F8F-8768-9365-7F8B-F39B678133F5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6CBB58A-2AB8-8EB0-D499-A2857773480C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BACEC06-35C2-E994-9ACC-14EB8BC8752C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909C0F5-AB7A-96B5-7DC0-4C34F2B87800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B38146D-BC22-45F0-9526-9C79E5E60F99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7B8E12A7-2425-014F-8823-D01C208FC3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C868CC-3705-C5C1-E98A-97C7752D5B66}"/>
              </a:ext>
            </a:extLst>
          </p:cNvPr>
          <p:cNvSpPr txBox="1"/>
          <p:nvPr/>
        </p:nvSpPr>
        <p:spPr>
          <a:xfrm>
            <a:off x="999148" y="1880339"/>
            <a:ext cx="9720733" cy="3321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Internet is filled with professional organizations and their skilled employees, running businesses that exist to steal information, extort money, or perform other illegal actions.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They may be related to the military for different countries, sometimes called nation-states.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</a:pPr>
            <a:r>
              <a:rPr lang="en-US" sz="2400" dirty="0">
                <a:solidFill>
                  <a:srgbClr val="3C474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Some attackers look for information, such as intellectual property, that could be sold. They also might engage in corporate espionage or inter-country espionage.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06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57CD5F-52CE-26C6-F516-5D587E1AF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D57DB9-FD16-6621-39A0-5F35B6444668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885EE4-0B2C-5765-6A79-957E52000F72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Security Issues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8F76638-3666-135C-66BB-F63DEAA2A45E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FB7932-9185-BED1-FE81-7B235E96847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8EB906-BEAA-9AC7-9749-7DA7A03691F0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4D11A3-7AEB-7660-A576-56B9E010D60F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59B2EF6F-D124-0D01-2157-FB30677BEE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ADD8882-DB37-4CEF-2812-C74D71A49BF4}"/>
              </a:ext>
            </a:extLst>
          </p:cNvPr>
          <p:cNvSpPr txBox="1"/>
          <p:nvPr/>
        </p:nvSpPr>
        <p:spPr>
          <a:xfrm>
            <a:off x="999148" y="1880339"/>
            <a:ext cx="10294665" cy="4042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C4743"/>
              </a:buClr>
              <a:buSzPts val="2800"/>
              <a:buFont typeface="Arial"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A malware attack may be launched to get more zombie hosts for a botnet.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This is also an attack for financial gain because the zombies may be running web server software as a front to an illegal storefront for, say, pharmaceuticals.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3C4743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The botnet may also be rented to an attacker for political or financial gain.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32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58C0-833D-243F-ABED-9538261E9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3AF8CF-E654-3501-D516-59CDD3588E4F}"/>
              </a:ext>
            </a:extLst>
          </p:cNvPr>
          <p:cNvSpPr/>
          <p:nvPr/>
        </p:nvSpPr>
        <p:spPr>
          <a:xfrm>
            <a:off x="300477" y="1526052"/>
            <a:ext cx="11591045" cy="49580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AC694-E439-F8F2-0A32-C04C19347DF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890876-6D55-4311-7F9A-C50D4BBAC11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191194-FB91-0136-22D8-082DB5BBF6A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5E34E-58B6-3956-0BD3-02E1DF09190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42693D-E217-9AD4-DDEB-C796CCA142A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01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7C3A-D403-91E8-5495-0248490E5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81D78-C9BE-569D-9774-388672A2D8D6}"/>
              </a:ext>
            </a:extLst>
          </p:cNvPr>
          <p:cNvSpPr txBox="1"/>
          <p:nvPr/>
        </p:nvSpPr>
        <p:spPr>
          <a:xfrm>
            <a:off x="620560" y="1771821"/>
            <a:ext cx="11571440" cy="481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Who are the attackers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are the vulnerabilities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features in Operating System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Operating Systems Hardening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Security Maintenance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origins of Linux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Open-source software security considerations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confidentiality, integrity, and availability (C-I-A) triad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Linux distributions, Linux security and security threats 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9C48897-F502-43E5-BC64-99F81DD9594D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2731</Words>
  <Application>Microsoft Office PowerPoint</Application>
  <PresentationFormat>Widescreen</PresentationFormat>
  <Paragraphs>459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Alexandria</vt:lpstr>
      <vt:lpstr>Andalus</vt:lpstr>
      <vt:lpstr>Arial</vt:lpstr>
      <vt:lpstr>Calibri</vt:lpstr>
      <vt:lpstr>Calibri Light</vt:lpstr>
      <vt:lpstr>Courier New</vt:lpstr>
      <vt:lpstr>Noto Sans Symbols</vt:lpstr>
      <vt:lpstr>Roboto Light</vt:lpstr>
      <vt:lpstr>Tahoma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25</cp:revision>
  <dcterms:created xsi:type="dcterms:W3CDTF">2023-04-29T09:08:00Z</dcterms:created>
  <dcterms:modified xsi:type="dcterms:W3CDTF">2025-06-11T08:47:04Z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