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537" r:id="rId5"/>
    <p:sldId id="592" r:id="rId6"/>
    <p:sldId id="506" r:id="rId7"/>
    <p:sldId id="604" r:id="rId8"/>
    <p:sldId id="603" r:id="rId9"/>
    <p:sldId id="607" r:id="rId10"/>
    <p:sldId id="605" r:id="rId11"/>
    <p:sldId id="595" r:id="rId12"/>
    <p:sldId id="596" r:id="rId13"/>
    <p:sldId id="602" r:id="rId14"/>
    <p:sldId id="598" r:id="rId15"/>
    <p:sldId id="606" r:id="rId16"/>
    <p:sldId id="599" r:id="rId17"/>
    <p:sldId id="611" r:id="rId18"/>
    <p:sldId id="610" r:id="rId19"/>
    <p:sldId id="608" r:id="rId20"/>
    <p:sldId id="612" r:id="rId21"/>
    <p:sldId id="609" r:id="rId22"/>
    <p:sldId id="600" r:id="rId23"/>
    <p:sldId id="613" r:id="rId24"/>
    <p:sldId id="614" r:id="rId25"/>
    <p:sldId id="594" r:id="rId26"/>
    <p:sldId id="601" r:id="rId27"/>
    <p:sldId id="627" r:id="rId28"/>
    <p:sldId id="615" r:id="rId29"/>
    <p:sldId id="597" r:id="rId30"/>
    <p:sldId id="620" r:id="rId31"/>
    <p:sldId id="621" r:id="rId32"/>
    <p:sldId id="619" r:id="rId33"/>
    <p:sldId id="623" r:id="rId34"/>
    <p:sldId id="624" r:id="rId35"/>
    <p:sldId id="625" r:id="rId36"/>
    <p:sldId id="626" r:id="rId37"/>
    <p:sldId id="622" r:id="rId38"/>
    <p:sldId id="632" r:id="rId39"/>
    <p:sldId id="633" r:id="rId40"/>
    <p:sldId id="630" r:id="rId41"/>
    <p:sldId id="617" r:id="rId42"/>
    <p:sldId id="618" r:id="rId43"/>
    <p:sldId id="631" r:id="rId44"/>
    <p:sldId id="629"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7"/>
            <p14:sldId id="592"/>
            <p14:sldId id="506"/>
            <p14:sldId id="604"/>
            <p14:sldId id="603"/>
            <p14:sldId id="607"/>
            <p14:sldId id="605"/>
            <p14:sldId id="595"/>
            <p14:sldId id="596"/>
            <p14:sldId id="602"/>
            <p14:sldId id="598"/>
            <p14:sldId id="606"/>
            <p14:sldId id="599"/>
            <p14:sldId id="611"/>
            <p14:sldId id="610"/>
            <p14:sldId id="608"/>
            <p14:sldId id="612"/>
            <p14:sldId id="609"/>
            <p14:sldId id="600"/>
            <p14:sldId id="613"/>
            <p14:sldId id="614"/>
            <p14:sldId id="594"/>
            <p14:sldId id="601"/>
            <p14:sldId id="627"/>
            <p14:sldId id="615"/>
            <p14:sldId id="597"/>
            <p14:sldId id="620"/>
            <p14:sldId id="621"/>
            <p14:sldId id="619"/>
            <p14:sldId id="623"/>
            <p14:sldId id="624"/>
            <p14:sldId id="625"/>
            <p14:sldId id="626"/>
            <p14:sldId id="622"/>
            <p14:sldId id="632"/>
            <p14:sldId id="633"/>
            <p14:sldId id="630"/>
            <p14:sldId id="617"/>
            <p14:sldId id="618"/>
            <p14:sldId id="631"/>
            <p14:sldId id="62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048"/>
    <p:restoredTop sz="93704" autoAdjust="0"/>
  </p:normalViewPr>
  <p:slideViewPr>
    <p:cSldViewPr snapToGrid="0">
      <p:cViewPr varScale="1">
        <p:scale>
          <a:sx n="85" d="100"/>
          <a:sy n="85" d="100"/>
        </p:scale>
        <p:origin x="192" y="7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662C1AE-4DA8-9B45-A5DD-78B82341493C}" type="doc">
      <dgm:prSet loTypeId="urn:microsoft.com/office/officeart/2005/8/layout/default" loCatId="" qsTypeId="urn:microsoft.com/office/officeart/2005/8/quickstyle/simple1" qsCatId="simple" csTypeId="urn:microsoft.com/office/officeart/2005/8/colors/accent1_5" csCatId="accent1" phldr="1"/>
      <dgm:spPr/>
      <dgm:t>
        <a:bodyPr/>
        <a:lstStyle/>
        <a:p>
          <a:endParaRPr lang="en-US"/>
        </a:p>
      </dgm:t>
    </dgm:pt>
    <dgm:pt modelId="{660EFC23-BEB1-5442-A388-A1E01B60B3C7}">
      <dgm:prSet phldrT="[Text]" custT="1"/>
      <dgm:spPr/>
      <dgm:t>
        <a:bodyPr/>
        <a:lstStyle/>
        <a:p>
          <a:pPr>
            <a:lnSpc>
              <a:spcPct val="150000"/>
            </a:lnSpc>
          </a:pPr>
          <a:r>
            <a:rPr lang="ar-EG" sz="1600" b="1" i="0" dirty="0">
              <a:latin typeface="Alexandria" pitchFamily="2" charset="-78"/>
              <a:cs typeface="Alexandria" pitchFamily="2" charset="-78"/>
            </a:rPr>
            <a:t>العلاقات العامة المستدامة</a:t>
          </a:r>
          <a:r>
            <a:rPr lang="ar-EG" sz="1600" b="0" i="0" dirty="0">
              <a:latin typeface="Alexandria" pitchFamily="2" charset="-78"/>
              <a:cs typeface="Alexandria" pitchFamily="2" charset="-78"/>
            </a:rPr>
            <a:t>: حيث تركز هذه الاتجاهات على تعزيز الاستدامة البيئية والاجتماعية والاقتصادية في جميع جوانب العمل التنظيمي.</a:t>
          </a:r>
          <a:endParaRPr lang="en-US" sz="1600" dirty="0">
            <a:latin typeface="Alexandria" pitchFamily="2" charset="-78"/>
            <a:cs typeface="Alexandria" pitchFamily="2" charset="-78"/>
          </a:endParaRPr>
        </a:p>
      </dgm:t>
    </dgm:pt>
    <dgm:pt modelId="{CA91D3B4-52DC-1847-A678-F2390E5F3664}" type="parTrans" cxnId="{F256C122-3303-4B4E-9330-23E52432632E}">
      <dgm:prSet/>
      <dgm:spPr/>
      <dgm:t>
        <a:bodyPr/>
        <a:lstStyle/>
        <a:p>
          <a:pPr>
            <a:lnSpc>
              <a:spcPct val="150000"/>
            </a:lnSpc>
          </a:pPr>
          <a:endParaRPr lang="en-US" sz="1600">
            <a:latin typeface="Alexandria" pitchFamily="2" charset="-78"/>
            <a:cs typeface="Alexandria" pitchFamily="2" charset="-78"/>
          </a:endParaRPr>
        </a:p>
      </dgm:t>
    </dgm:pt>
    <dgm:pt modelId="{68CDEEED-F451-2346-A1B6-E94B09D89947}" type="sibTrans" cxnId="{F256C122-3303-4B4E-9330-23E52432632E}">
      <dgm:prSet/>
      <dgm:spPr/>
      <dgm:t>
        <a:bodyPr/>
        <a:lstStyle/>
        <a:p>
          <a:pPr>
            <a:lnSpc>
              <a:spcPct val="150000"/>
            </a:lnSpc>
          </a:pPr>
          <a:endParaRPr lang="en-US" sz="1600">
            <a:latin typeface="Alexandria" pitchFamily="2" charset="-78"/>
            <a:cs typeface="Alexandria" pitchFamily="2" charset="-78"/>
          </a:endParaRPr>
        </a:p>
      </dgm:t>
    </dgm:pt>
    <dgm:pt modelId="{3895460C-1E12-444F-A4E9-FEC80DC531DC}">
      <dgm:prSet phldrT="[Text]" custT="1"/>
      <dgm:spPr/>
      <dgm:t>
        <a:bodyPr/>
        <a:lstStyle/>
        <a:p>
          <a:pPr>
            <a:lnSpc>
              <a:spcPct val="150000"/>
            </a:lnSpc>
          </a:pPr>
          <a:r>
            <a:rPr lang="ar-EG" sz="1600" b="1" i="0" dirty="0">
              <a:latin typeface="Alexandria" pitchFamily="2" charset="-78"/>
              <a:cs typeface="Alexandria" pitchFamily="2" charset="-78"/>
            </a:rPr>
            <a:t>العلاقات العامة التفاعلية</a:t>
          </a:r>
          <a:r>
            <a:rPr lang="ar-EG" sz="1600" b="0" i="0" dirty="0">
              <a:latin typeface="Alexandria" pitchFamily="2" charset="-78"/>
              <a:cs typeface="Alexandria" pitchFamily="2" charset="-78"/>
            </a:rPr>
            <a:t>: حيث يتم التركيز على تشجيع المشاركة والتواصل المتبادل مع الجمهور من خلال الاستجابة لتعليقاتهم واستفساراتهم.</a:t>
          </a:r>
          <a:endParaRPr lang="en-US" sz="1600" dirty="0">
            <a:latin typeface="Alexandria" pitchFamily="2" charset="-78"/>
            <a:cs typeface="Alexandria" pitchFamily="2" charset="-78"/>
          </a:endParaRPr>
        </a:p>
      </dgm:t>
    </dgm:pt>
    <dgm:pt modelId="{D9C46638-FCD6-4C4A-8D9B-9453D2AF546B}" type="parTrans" cxnId="{316AED86-7091-E44D-B2CF-2F7ECF15030F}">
      <dgm:prSet/>
      <dgm:spPr/>
      <dgm:t>
        <a:bodyPr/>
        <a:lstStyle/>
        <a:p>
          <a:pPr>
            <a:lnSpc>
              <a:spcPct val="150000"/>
            </a:lnSpc>
          </a:pPr>
          <a:endParaRPr lang="en-US" sz="1600">
            <a:latin typeface="Alexandria" pitchFamily="2" charset="-78"/>
            <a:cs typeface="Alexandria" pitchFamily="2" charset="-78"/>
          </a:endParaRPr>
        </a:p>
      </dgm:t>
    </dgm:pt>
    <dgm:pt modelId="{1E405F8F-CEA6-2348-BB66-002D36FBED35}" type="sibTrans" cxnId="{316AED86-7091-E44D-B2CF-2F7ECF15030F}">
      <dgm:prSet/>
      <dgm:spPr/>
      <dgm:t>
        <a:bodyPr/>
        <a:lstStyle/>
        <a:p>
          <a:pPr>
            <a:lnSpc>
              <a:spcPct val="150000"/>
            </a:lnSpc>
          </a:pPr>
          <a:endParaRPr lang="en-US" sz="1600">
            <a:latin typeface="Alexandria" pitchFamily="2" charset="-78"/>
            <a:cs typeface="Alexandria" pitchFamily="2" charset="-78"/>
          </a:endParaRPr>
        </a:p>
      </dgm:t>
    </dgm:pt>
    <dgm:pt modelId="{12F52EBF-0D6E-E04D-A3D5-C70477762D28}">
      <dgm:prSet phldrT="[Text]" custT="1"/>
      <dgm:spPr/>
      <dgm:t>
        <a:bodyPr/>
        <a:lstStyle/>
        <a:p>
          <a:pPr>
            <a:lnSpc>
              <a:spcPct val="150000"/>
            </a:lnSpc>
          </a:pPr>
          <a:r>
            <a:rPr lang="ar-EG" sz="1600" b="0" i="0" dirty="0">
              <a:latin typeface="Alexandria" pitchFamily="2" charset="-78"/>
              <a:cs typeface="Alexandria" pitchFamily="2" charset="-78"/>
            </a:rPr>
            <a:t> </a:t>
          </a:r>
          <a:r>
            <a:rPr lang="ar-EG" sz="1600" b="1" i="0" dirty="0">
              <a:latin typeface="Alexandria" pitchFamily="2" charset="-78"/>
              <a:cs typeface="Alexandria" pitchFamily="2" charset="-78"/>
            </a:rPr>
            <a:t>العلاقات العامة الرقمية</a:t>
          </a:r>
          <a:r>
            <a:rPr lang="ar-EG" sz="1600" b="0" i="0" dirty="0">
              <a:latin typeface="Alexandria" pitchFamily="2" charset="-78"/>
              <a:cs typeface="Alexandria" pitchFamily="2" charset="-78"/>
            </a:rPr>
            <a:t>: حيث يتم استخدام التكنولوجيا الرقمية ووسائل التواصل الاجتماعي لبناء علاقات وتواصل فعال مع الجمهور المستهدف.</a:t>
          </a:r>
          <a:endParaRPr lang="en-US" sz="1600" dirty="0">
            <a:latin typeface="Alexandria" pitchFamily="2" charset="-78"/>
            <a:cs typeface="Alexandria" pitchFamily="2" charset="-78"/>
          </a:endParaRPr>
        </a:p>
      </dgm:t>
    </dgm:pt>
    <dgm:pt modelId="{721CB09E-3D05-004A-B668-7E02922DE74A}" type="parTrans" cxnId="{FE600178-38E4-4940-9096-8FB5390E7FF7}">
      <dgm:prSet/>
      <dgm:spPr/>
      <dgm:t>
        <a:bodyPr/>
        <a:lstStyle/>
        <a:p>
          <a:pPr>
            <a:lnSpc>
              <a:spcPct val="150000"/>
            </a:lnSpc>
          </a:pPr>
          <a:endParaRPr lang="en-US" sz="1600">
            <a:latin typeface="Alexandria" pitchFamily="2" charset="-78"/>
            <a:cs typeface="Alexandria" pitchFamily="2" charset="-78"/>
          </a:endParaRPr>
        </a:p>
      </dgm:t>
    </dgm:pt>
    <dgm:pt modelId="{BCD9B795-83EB-AD47-9B3E-9221C59AE061}" type="sibTrans" cxnId="{FE600178-38E4-4940-9096-8FB5390E7FF7}">
      <dgm:prSet/>
      <dgm:spPr/>
      <dgm:t>
        <a:bodyPr/>
        <a:lstStyle/>
        <a:p>
          <a:pPr>
            <a:lnSpc>
              <a:spcPct val="150000"/>
            </a:lnSpc>
          </a:pPr>
          <a:endParaRPr lang="en-US" sz="1600">
            <a:latin typeface="Alexandria" pitchFamily="2" charset="-78"/>
            <a:cs typeface="Alexandria" pitchFamily="2" charset="-78"/>
          </a:endParaRPr>
        </a:p>
      </dgm:t>
    </dgm:pt>
    <dgm:pt modelId="{C248B6AE-FD36-474D-BDD9-4C6DB8A7BAA6}">
      <dgm:prSet phldrT="[Text]" custT="1"/>
      <dgm:spPr/>
      <dgm:t>
        <a:bodyPr/>
        <a:lstStyle/>
        <a:p>
          <a:pPr>
            <a:lnSpc>
              <a:spcPct val="150000"/>
            </a:lnSpc>
          </a:pPr>
          <a:r>
            <a:rPr lang="ar-EG" sz="1600" b="1" i="0" dirty="0">
              <a:latin typeface="Alexandria" pitchFamily="2" charset="-78"/>
              <a:cs typeface="Alexandria" pitchFamily="2" charset="-78"/>
            </a:rPr>
            <a:t>العلاقات العامة الدولية: </a:t>
          </a:r>
          <a:r>
            <a:rPr lang="ar-EG" sz="1600" b="0" i="0" dirty="0">
              <a:latin typeface="Alexandria" pitchFamily="2" charset="-78"/>
              <a:cs typeface="Alexandria" pitchFamily="2" charset="-78"/>
            </a:rPr>
            <a:t>حيث يتم التعامل مع التحديات والفرص الناشئة في الساحة العالمية وبناء علاقات قوية مع الجمهور العالمي</a:t>
          </a:r>
          <a:endParaRPr lang="en-US" sz="1600" dirty="0">
            <a:latin typeface="Alexandria" pitchFamily="2" charset="-78"/>
            <a:cs typeface="Alexandria" pitchFamily="2" charset="-78"/>
          </a:endParaRPr>
        </a:p>
      </dgm:t>
    </dgm:pt>
    <dgm:pt modelId="{F42B9B11-0032-C740-86A3-AF36F44B3CBB}" type="parTrans" cxnId="{45F840A7-89EC-4844-B214-79FF2E6AEECB}">
      <dgm:prSet/>
      <dgm:spPr/>
      <dgm:t>
        <a:bodyPr/>
        <a:lstStyle/>
        <a:p>
          <a:pPr>
            <a:lnSpc>
              <a:spcPct val="150000"/>
            </a:lnSpc>
          </a:pPr>
          <a:endParaRPr lang="en-US" sz="1600">
            <a:latin typeface="Alexandria" pitchFamily="2" charset="-78"/>
            <a:cs typeface="Alexandria" pitchFamily="2" charset="-78"/>
          </a:endParaRPr>
        </a:p>
      </dgm:t>
    </dgm:pt>
    <dgm:pt modelId="{AE589F58-3F73-C145-95AE-25DC4EAA3ABD}" type="sibTrans" cxnId="{45F840A7-89EC-4844-B214-79FF2E6AEECB}">
      <dgm:prSet/>
      <dgm:spPr/>
      <dgm:t>
        <a:bodyPr/>
        <a:lstStyle/>
        <a:p>
          <a:pPr>
            <a:lnSpc>
              <a:spcPct val="150000"/>
            </a:lnSpc>
          </a:pPr>
          <a:endParaRPr lang="en-US" sz="1600">
            <a:latin typeface="Alexandria" pitchFamily="2" charset="-78"/>
            <a:cs typeface="Alexandria" pitchFamily="2" charset="-78"/>
          </a:endParaRPr>
        </a:p>
      </dgm:t>
    </dgm:pt>
    <dgm:pt modelId="{D065D6E7-DFE4-1C4A-8D10-29362DF7C5E1}">
      <dgm:prSet phldrT="[Text]" custT="1"/>
      <dgm:spPr/>
      <dgm:t>
        <a:bodyPr/>
        <a:lstStyle/>
        <a:p>
          <a:pPr>
            <a:lnSpc>
              <a:spcPct val="150000"/>
            </a:lnSpc>
          </a:pPr>
          <a:r>
            <a:rPr lang="ar-EG" sz="1600" b="1" i="0" dirty="0">
              <a:latin typeface="Alexandria" pitchFamily="2" charset="-78"/>
              <a:cs typeface="Alexandria" pitchFamily="2" charset="-78"/>
            </a:rPr>
            <a:t>العلاقات العامة المؤثرة: </a:t>
          </a:r>
          <a:r>
            <a:rPr lang="ar-EG" sz="1600" b="0" i="0" dirty="0">
              <a:latin typeface="Alexandria" pitchFamily="2" charset="-78"/>
              <a:cs typeface="Alexandria" pitchFamily="2" charset="-78"/>
            </a:rPr>
            <a:t>حيث يتم التركيز على التعاون مع المؤثرين الرقميين والمشاهير للترويج للعلامات التجارية وبناء العلاقات مع الجمهور.</a:t>
          </a:r>
          <a:endParaRPr lang="en-US" sz="1600" dirty="0">
            <a:latin typeface="Alexandria" pitchFamily="2" charset="-78"/>
            <a:cs typeface="Alexandria" pitchFamily="2" charset="-78"/>
          </a:endParaRPr>
        </a:p>
      </dgm:t>
    </dgm:pt>
    <dgm:pt modelId="{ABAC3323-3173-5A45-AB66-BB22FAFAC6F1}" type="parTrans" cxnId="{A817C348-A187-D947-8215-00E30A190EEF}">
      <dgm:prSet/>
      <dgm:spPr/>
      <dgm:t>
        <a:bodyPr/>
        <a:lstStyle/>
        <a:p>
          <a:pPr>
            <a:lnSpc>
              <a:spcPct val="150000"/>
            </a:lnSpc>
          </a:pPr>
          <a:endParaRPr lang="en-US" sz="1600">
            <a:latin typeface="Alexandria" pitchFamily="2" charset="-78"/>
            <a:cs typeface="Alexandria" pitchFamily="2" charset="-78"/>
          </a:endParaRPr>
        </a:p>
      </dgm:t>
    </dgm:pt>
    <dgm:pt modelId="{F85D4738-7780-874C-912B-077784CC3EE9}" type="sibTrans" cxnId="{A817C348-A187-D947-8215-00E30A190EEF}">
      <dgm:prSet/>
      <dgm:spPr/>
      <dgm:t>
        <a:bodyPr/>
        <a:lstStyle/>
        <a:p>
          <a:pPr>
            <a:lnSpc>
              <a:spcPct val="150000"/>
            </a:lnSpc>
          </a:pPr>
          <a:endParaRPr lang="en-US" sz="1600">
            <a:latin typeface="Alexandria" pitchFamily="2" charset="-78"/>
            <a:cs typeface="Alexandria" pitchFamily="2" charset="-78"/>
          </a:endParaRPr>
        </a:p>
      </dgm:t>
    </dgm:pt>
    <dgm:pt modelId="{49A16E26-B2A8-FC4C-B344-99B014E93745}" type="pres">
      <dgm:prSet presAssocID="{6662C1AE-4DA8-9B45-A5DD-78B82341493C}" presName="diagram" presStyleCnt="0">
        <dgm:presLayoutVars>
          <dgm:dir/>
          <dgm:resizeHandles val="exact"/>
        </dgm:presLayoutVars>
      </dgm:prSet>
      <dgm:spPr/>
    </dgm:pt>
    <dgm:pt modelId="{1D00D709-2C9E-784B-87ED-6D558FB36600}" type="pres">
      <dgm:prSet presAssocID="{660EFC23-BEB1-5442-A388-A1E01B60B3C7}" presName="node" presStyleLbl="node1" presStyleIdx="0" presStyleCnt="5">
        <dgm:presLayoutVars>
          <dgm:bulletEnabled val="1"/>
        </dgm:presLayoutVars>
      </dgm:prSet>
      <dgm:spPr/>
    </dgm:pt>
    <dgm:pt modelId="{522D42CA-8006-4F4A-921B-5CCD0AFDC460}" type="pres">
      <dgm:prSet presAssocID="{68CDEEED-F451-2346-A1B6-E94B09D89947}" presName="sibTrans" presStyleCnt="0"/>
      <dgm:spPr/>
    </dgm:pt>
    <dgm:pt modelId="{BAB503E1-E443-3342-82C8-33024BE2DD11}" type="pres">
      <dgm:prSet presAssocID="{3895460C-1E12-444F-A4E9-FEC80DC531DC}" presName="node" presStyleLbl="node1" presStyleIdx="1" presStyleCnt="5">
        <dgm:presLayoutVars>
          <dgm:bulletEnabled val="1"/>
        </dgm:presLayoutVars>
      </dgm:prSet>
      <dgm:spPr/>
    </dgm:pt>
    <dgm:pt modelId="{B9093408-2EC5-074B-8DFC-95F9F6E1A7F4}" type="pres">
      <dgm:prSet presAssocID="{1E405F8F-CEA6-2348-BB66-002D36FBED35}" presName="sibTrans" presStyleCnt="0"/>
      <dgm:spPr/>
    </dgm:pt>
    <dgm:pt modelId="{5A2F4DB9-B13D-4D4F-AB06-2EFFCA5C0229}" type="pres">
      <dgm:prSet presAssocID="{12F52EBF-0D6E-E04D-A3D5-C70477762D28}" presName="node" presStyleLbl="node1" presStyleIdx="2" presStyleCnt="5">
        <dgm:presLayoutVars>
          <dgm:bulletEnabled val="1"/>
        </dgm:presLayoutVars>
      </dgm:prSet>
      <dgm:spPr/>
    </dgm:pt>
    <dgm:pt modelId="{6A8E8780-1F4B-3948-8ED3-DEC64D1F048B}" type="pres">
      <dgm:prSet presAssocID="{BCD9B795-83EB-AD47-9B3E-9221C59AE061}" presName="sibTrans" presStyleCnt="0"/>
      <dgm:spPr/>
    </dgm:pt>
    <dgm:pt modelId="{EE74544A-20D4-8D4E-9123-2CDBB56D401D}" type="pres">
      <dgm:prSet presAssocID="{C248B6AE-FD36-474D-BDD9-4C6DB8A7BAA6}" presName="node" presStyleLbl="node1" presStyleIdx="3" presStyleCnt="5">
        <dgm:presLayoutVars>
          <dgm:bulletEnabled val="1"/>
        </dgm:presLayoutVars>
      </dgm:prSet>
      <dgm:spPr/>
    </dgm:pt>
    <dgm:pt modelId="{C02CD715-93D1-BA47-AF25-6E0614625F49}" type="pres">
      <dgm:prSet presAssocID="{AE589F58-3F73-C145-95AE-25DC4EAA3ABD}" presName="sibTrans" presStyleCnt="0"/>
      <dgm:spPr/>
    </dgm:pt>
    <dgm:pt modelId="{3E710A23-1A87-774D-9AE7-75AE52D2CA50}" type="pres">
      <dgm:prSet presAssocID="{D065D6E7-DFE4-1C4A-8D10-29362DF7C5E1}" presName="node" presStyleLbl="node1" presStyleIdx="4" presStyleCnt="5">
        <dgm:presLayoutVars>
          <dgm:bulletEnabled val="1"/>
        </dgm:presLayoutVars>
      </dgm:prSet>
      <dgm:spPr/>
    </dgm:pt>
  </dgm:ptLst>
  <dgm:cxnLst>
    <dgm:cxn modelId="{F256C122-3303-4B4E-9330-23E52432632E}" srcId="{6662C1AE-4DA8-9B45-A5DD-78B82341493C}" destId="{660EFC23-BEB1-5442-A388-A1E01B60B3C7}" srcOrd="0" destOrd="0" parTransId="{CA91D3B4-52DC-1847-A678-F2390E5F3664}" sibTransId="{68CDEEED-F451-2346-A1B6-E94B09D89947}"/>
    <dgm:cxn modelId="{E04C962E-F460-A546-8CD4-F17C89868C41}" type="presOf" srcId="{660EFC23-BEB1-5442-A388-A1E01B60B3C7}" destId="{1D00D709-2C9E-784B-87ED-6D558FB36600}" srcOrd="0" destOrd="0" presId="urn:microsoft.com/office/officeart/2005/8/layout/default"/>
    <dgm:cxn modelId="{C3F3333D-E1C4-E249-BE1E-B3CE7F0B22EE}" type="presOf" srcId="{D065D6E7-DFE4-1C4A-8D10-29362DF7C5E1}" destId="{3E710A23-1A87-774D-9AE7-75AE52D2CA50}" srcOrd="0" destOrd="0" presId="urn:microsoft.com/office/officeart/2005/8/layout/default"/>
    <dgm:cxn modelId="{0B65A93D-C7B3-9640-AE50-4B514D79283A}" type="presOf" srcId="{C248B6AE-FD36-474D-BDD9-4C6DB8A7BAA6}" destId="{EE74544A-20D4-8D4E-9123-2CDBB56D401D}" srcOrd="0" destOrd="0" presId="urn:microsoft.com/office/officeart/2005/8/layout/default"/>
    <dgm:cxn modelId="{A817C348-A187-D947-8215-00E30A190EEF}" srcId="{6662C1AE-4DA8-9B45-A5DD-78B82341493C}" destId="{D065D6E7-DFE4-1C4A-8D10-29362DF7C5E1}" srcOrd="4" destOrd="0" parTransId="{ABAC3323-3173-5A45-AB66-BB22FAFAC6F1}" sibTransId="{F85D4738-7780-874C-912B-077784CC3EE9}"/>
    <dgm:cxn modelId="{EDCFB458-B1B8-1F4C-AB8F-880202FB4CDC}" type="presOf" srcId="{3895460C-1E12-444F-A4E9-FEC80DC531DC}" destId="{BAB503E1-E443-3342-82C8-33024BE2DD11}" srcOrd="0" destOrd="0" presId="urn:microsoft.com/office/officeart/2005/8/layout/default"/>
    <dgm:cxn modelId="{FE600178-38E4-4940-9096-8FB5390E7FF7}" srcId="{6662C1AE-4DA8-9B45-A5DD-78B82341493C}" destId="{12F52EBF-0D6E-E04D-A3D5-C70477762D28}" srcOrd="2" destOrd="0" parTransId="{721CB09E-3D05-004A-B668-7E02922DE74A}" sibTransId="{BCD9B795-83EB-AD47-9B3E-9221C59AE061}"/>
    <dgm:cxn modelId="{316AED86-7091-E44D-B2CF-2F7ECF15030F}" srcId="{6662C1AE-4DA8-9B45-A5DD-78B82341493C}" destId="{3895460C-1E12-444F-A4E9-FEC80DC531DC}" srcOrd="1" destOrd="0" parTransId="{D9C46638-FCD6-4C4A-8D9B-9453D2AF546B}" sibTransId="{1E405F8F-CEA6-2348-BB66-002D36FBED35}"/>
    <dgm:cxn modelId="{9C0D4BA5-92A5-DD47-BD4C-7D9073759E44}" type="presOf" srcId="{6662C1AE-4DA8-9B45-A5DD-78B82341493C}" destId="{49A16E26-B2A8-FC4C-B344-99B014E93745}" srcOrd="0" destOrd="0" presId="urn:microsoft.com/office/officeart/2005/8/layout/default"/>
    <dgm:cxn modelId="{45F840A7-89EC-4844-B214-79FF2E6AEECB}" srcId="{6662C1AE-4DA8-9B45-A5DD-78B82341493C}" destId="{C248B6AE-FD36-474D-BDD9-4C6DB8A7BAA6}" srcOrd="3" destOrd="0" parTransId="{F42B9B11-0032-C740-86A3-AF36F44B3CBB}" sibTransId="{AE589F58-3F73-C145-95AE-25DC4EAA3ABD}"/>
    <dgm:cxn modelId="{FF27CDC6-0D02-A549-A54A-5449A7E70C42}" type="presOf" srcId="{12F52EBF-0D6E-E04D-A3D5-C70477762D28}" destId="{5A2F4DB9-B13D-4D4F-AB06-2EFFCA5C0229}" srcOrd="0" destOrd="0" presId="urn:microsoft.com/office/officeart/2005/8/layout/default"/>
    <dgm:cxn modelId="{702092F1-19E8-4C41-8E16-13CF7DA80922}" type="presParOf" srcId="{49A16E26-B2A8-FC4C-B344-99B014E93745}" destId="{1D00D709-2C9E-784B-87ED-6D558FB36600}" srcOrd="0" destOrd="0" presId="urn:microsoft.com/office/officeart/2005/8/layout/default"/>
    <dgm:cxn modelId="{A46BC799-78BD-0D43-830F-52EF40E78423}" type="presParOf" srcId="{49A16E26-B2A8-FC4C-B344-99B014E93745}" destId="{522D42CA-8006-4F4A-921B-5CCD0AFDC460}" srcOrd="1" destOrd="0" presId="urn:microsoft.com/office/officeart/2005/8/layout/default"/>
    <dgm:cxn modelId="{C6BD6341-387E-7F41-A55E-F0F2D26B3F2E}" type="presParOf" srcId="{49A16E26-B2A8-FC4C-B344-99B014E93745}" destId="{BAB503E1-E443-3342-82C8-33024BE2DD11}" srcOrd="2" destOrd="0" presId="urn:microsoft.com/office/officeart/2005/8/layout/default"/>
    <dgm:cxn modelId="{1CB17A73-07A8-EB4E-B666-21118ACEAD24}" type="presParOf" srcId="{49A16E26-B2A8-FC4C-B344-99B014E93745}" destId="{B9093408-2EC5-074B-8DFC-95F9F6E1A7F4}" srcOrd="3" destOrd="0" presId="urn:microsoft.com/office/officeart/2005/8/layout/default"/>
    <dgm:cxn modelId="{CB2A183A-CA44-FB45-9F12-6103774E4DB2}" type="presParOf" srcId="{49A16E26-B2A8-FC4C-B344-99B014E93745}" destId="{5A2F4DB9-B13D-4D4F-AB06-2EFFCA5C0229}" srcOrd="4" destOrd="0" presId="urn:microsoft.com/office/officeart/2005/8/layout/default"/>
    <dgm:cxn modelId="{C7D312F3-0DE5-0048-A9AE-63F13FB71D49}" type="presParOf" srcId="{49A16E26-B2A8-FC4C-B344-99B014E93745}" destId="{6A8E8780-1F4B-3948-8ED3-DEC64D1F048B}" srcOrd="5" destOrd="0" presId="urn:microsoft.com/office/officeart/2005/8/layout/default"/>
    <dgm:cxn modelId="{91F63E26-D896-1143-A7FA-2A8A8D3DEEFD}" type="presParOf" srcId="{49A16E26-B2A8-FC4C-B344-99B014E93745}" destId="{EE74544A-20D4-8D4E-9123-2CDBB56D401D}" srcOrd="6" destOrd="0" presId="urn:microsoft.com/office/officeart/2005/8/layout/default"/>
    <dgm:cxn modelId="{C3F1ADF2-E036-3F49-8EFB-0D04E484FE2D}" type="presParOf" srcId="{49A16E26-B2A8-FC4C-B344-99B014E93745}" destId="{C02CD715-93D1-BA47-AF25-6E0614625F49}" srcOrd="7" destOrd="0" presId="urn:microsoft.com/office/officeart/2005/8/layout/default"/>
    <dgm:cxn modelId="{5A693DAB-6246-BC40-8709-74E4F4749D85}" type="presParOf" srcId="{49A16E26-B2A8-FC4C-B344-99B014E93745}" destId="{3E710A23-1A87-774D-9AE7-75AE52D2CA50}"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07828BB-A964-DA4F-BDCC-1E6FFDAFEE36}" type="doc">
      <dgm:prSet loTypeId="urn:microsoft.com/office/officeart/2008/layout/VerticalCurvedList" loCatId="" qsTypeId="urn:microsoft.com/office/officeart/2005/8/quickstyle/simple1" qsCatId="simple" csTypeId="urn:microsoft.com/office/officeart/2005/8/colors/colorful2" csCatId="colorful" phldr="1"/>
      <dgm:spPr/>
      <dgm:t>
        <a:bodyPr/>
        <a:lstStyle/>
        <a:p>
          <a:endParaRPr lang="en-US"/>
        </a:p>
      </dgm:t>
    </dgm:pt>
    <dgm:pt modelId="{1EE14981-DAEE-7E4E-B6DC-26377EAC76E0}">
      <dgm:prSet phldrT="[Text]" custT="1"/>
      <dgm:spPr/>
      <dgm:t>
        <a:bodyPr/>
        <a:lstStyle/>
        <a:p>
          <a:pPr algn="r">
            <a:lnSpc>
              <a:spcPct val="150000"/>
            </a:lnSpc>
            <a:buFont typeface="Arial" panose="020B0604020202020204" pitchFamily="34" charset="0"/>
            <a:buChar char="•"/>
          </a:pPr>
          <a:r>
            <a:rPr lang="ar-EG" sz="1400" b="1" i="0" dirty="0">
              <a:latin typeface="Alexandria" pitchFamily="2" charset="-78"/>
              <a:cs typeface="Alexandria" pitchFamily="2" charset="-78"/>
            </a:rPr>
            <a:t>الاستراتيجية: نمو شامل ونظيف وفعال.</a:t>
          </a:r>
          <a:endParaRPr lang="en-US" sz="1400" b="1" dirty="0">
            <a:latin typeface="Alexandria" pitchFamily="2" charset="-78"/>
            <a:cs typeface="Alexandria" pitchFamily="2" charset="-78"/>
          </a:endParaRPr>
        </a:p>
      </dgm:t>
    </dgm:pt>
    <dgm:pt modelId="{4DFC5C3D-9895-7C46-899B-16E9789A990F}" type="parTrans" cxnId="{D830B28C-283A-9646-B7C9-EA9DE35E5FE8}">
      <dgm:prSet/>
      <dgm:spPr/>
      <dgm:t>
        <a:bodyPr/>
        <a:lstStyle/>
        <a:p>
          <a:pPr algn="r">
            <a:lnSpc>
              <a:spcPct val="150000"/>
            </a:lnSpc>
          </a:pPr>
          <a:endParaRPr lang="en-US" sz="1400" b="1">
            <a:latin typeface="Alexandria" pitchFamily="2" charset="-78"/>
            <a:cs typeface="Alexandria" pitchFamily="2" charset="-78"/>
          </a:endParaRPr>
        </a:p>
      </dgm:t>
    </dgm:pt>
    <dgm:pt modelId="{007D9D86-F879-124D-B2FB-3123E269EFBB}" type="sibTrans" cxnId="{D830B28C-283A-9646-B7C9-EA9DE35E5FE8}">
      <dgm:prSet/>
      <dgm:spPr/>
      <dgm:t>
        <a:bodyPr/>
        <a:lstStyle/>
        <a:p>
          <a:pPr algn="r">
            <a:lnSpc>
              <a:spcPct val="150000"/>
            </a:lnSpc>
          </a:pPr>
          <a:endParaRPr lang="en-US" sz="1400" b="1">
            <a:latin typeface="Alexandria" pitchFamily="2" charset="-78"/>
            <a:cs typeface="Alexandria" pitchFamily="2" charset="-78"/>
          </a:endParaRPr>
        </a:p>
      </dgm:t>
    </dgm:pt>
    <dgm:pt modelId="{B785FA0E-C53D-0146-8CAF-FE5B7FBBA1B3}">
      <dgm:prSet phldrT="[Text]" custT="1"/>
      <dgm:spPr/>
      <dgm:t>
        <a:bodyPr/>
        <a:lstStyle/>
        <a:p>
          <a:pPr algn="r">
            <a:lnSpc>
              <a:spcPct val="150000"/>
            </a:lnSpc>
            <a:buFont typeface="Arial" panose="020B0604020202020204" pitchFamily="34" charset="0"/>
            <a:buChar char="•"/>
          </a:pPr>
          <a:r>
            <a:rPr lang="ar-EG" sz="1400" b="1" i="0" dirty="0">
              <a:latin typeface="Alexandria" pitchFamily="2" charset="-78"/>
              <a:cs typeface="Alexandria" pitchFamily="2" charset="-78"/>
            </a:rPr>
            <a:t>إدارة المخاطر: تهدف إلى مساعدة العملاء في تجنب وتخفيف الآثار السلبية وتفعيل إدارة المخاطر باعتبارها وسيلة لتحقيق استدامة الأعمال.</a:t>
          </a:r>
          <a:endParaRPr lang="en-US" sz="1400" b="1" dirty="0">
            <a:latin typeface="Alexandria" pitchFamily="2" charset="-78"/>
            <a:cs typeface="Alexandria" pitchFamily="2" charset="-78"/>
          </a:endParaRPr>
        </a:p>
      </dgm:t>
    </dgm:pt>
    <dgm:pt modelId="{E2B1337C-5F78-494F-95C6-74A783DEF861}" type="parTrans" cxnId="{9EBAB67A-BA74-4941-AEAF-71C85F390AAD}">
      <dgm:prSet/>
      <dgm:spPr/>
      <dgm:t>
        <a:bodyPr/>
        <a:lstStyle/>
        <a:p>
          <a:pPr algn="r">
            <a:lnSpc>
              <a:spcPct val="150000"/>
            </a:lnSpc>
          </a:pPr>
          <a:endParaRPr lang="en-US" sz="1400" b="1">
            <a:latin typeface="Alexandria" pitchFamily="2" charset="-78"/>
            <a:cs typeface="Alexandria" pitchFamily="2" charset="-78"/>
          </a:endParaRPr>
        </a:p>
      </dgm:t>
    </dgm:pt>
    <dgm:pt modelId="{6A8E8C4A-CC1B-6C47-986F-F7D1716EF0B4}" type="sibTrans" cxnId="{9EBAB67A-BA74-4941-AEAF-71C85F390AAD}">
      <dgm:prSet/>
      <dgm:spPr/>
      <dgm:t>
        <a:bodyPr/>
        <a:lstStyle/>
        <a:p>
          <a:pPr algn="r">
            <a:lnSpc>
              <a:spcPct val="150000"/>
            </a:lnSpc>
          </a:pPr>
          <a:endParaRPr lang="en-US" sz="1400" b="1">
            <a:latin typeface="Alexandria" pitchFamily="2" charset="-78"/>
            <a:cs typeface="Alexandria" pitchFamily="2" charset="-78"/>
          </a:endParaRPr>
        </a:p>
      </dgm:t>
    </dgm:pt>
    <dgm:pt modelId="{B26642F7-22AD-BC46-A2CD-664100C4B556}">
      <dgm:prSet phldrT="[Text]" custT="1"/>
      <dgm:spPr/>
      <dgm:t>
        <a:bodyPr/>
        <a:lstStyle/>
        <a:p>
          <a:pPr algn="r">
            <a:lnSpc>
              <a:spcPct val="150000"/>
            </a:lnSpc>
            <a:buFont typeface="Arial" panose="020B0604020202020204" pitchFamily="34" charset="0"/>
            <a:buChar char="•"/>
          </a:pPr>
          <a:r>
            <a:rPr lang="ar-EG" sz="1400" b="1" i="0" dirty="0">
              <a:latin typeface="Alexandria" pitchFamily="2" charset="-78"/>
              <a:cs typeface="Alexandria" pitchFamily="2" charset="-78"/>
            </a:rPr>
            <a:t>العملاء: الأخذ في الاعتبار المتطلبات البيئية والاجتماعية عند تطوير وطرح المنتجات والخدمات لتلبية احتياجات العملاء.</a:t>
          </a:r>
          <a:endParaRPr lang="en-US" sz="1400" b="1" dirty="0">
            <a:latin typeface="Alexandria" pitchFamily="2" charset="-78"/>
            <a:cs typeface="Alexandria" pitchFamily="2" charset="-78"/>
          </a:endParaRPr>
        </a:p>
      </dgm:t>
    </dgm:pt>
    <dgm:pt modelId="{5C6075E2-6B88-2246-AC12-8E0241C6447F}" type="parTrans" cxnId="{472BA10F-4134-DD48-852C-96757314BBE1}">
      <dgm:prSet/>
      <dgm:spPr/>
      <dgm:t>
        <a:bodyPr/>
        <a:lstStyle/>
        <a:p>
          <a:pPr algn="r">
            <a:lnSpc>
              <a:spcPct val="150000"/>
            </a:lnSpc>
          </a:pPr>
          <a:endParaRPr lang="en-US" sz="1400" b="1">
            <a:latin typeface="Alexandria" pitchFamily="2" charset="-78"/>
            <a:cs typeface="Alexandria" pitchFamily="2" charset="-78"/>
          </a:endParaRPr>
        </a:p>
      </dgm:t>
    </dgm:pt>
    <dgm:pt modelId="{8831B1C6-5AF6-854B-8B10-A1CEED9834EB}" type="sibTrans" cxnId="{472BA10F-4134-DD48-852C-96757314BBE1}">
      <dgm:prSet/>
      <dgm:spPr/>
      <dgm:t>
        <a:bodyPr/>
        <a:lstStyle/>
        <a:p>
          <a:pPr algn="r">
            <a:lnSpc>
              <a:spcPct val="150000"/>
            </a:lnSpc>
          </a:pPr>
          <a:endParaRPr lang="en-US" sz="1400" b="1">
            <a:latin typeface="Alexandria" pitchFamily="2" charset="-78"/>
            <a:cs typeface="Alexandria" pitchFamily="2" charset="-78"/>
          </a:endParaRPr>
        </a:p>
      </dgm:t>
    </dgm:pt>
    <dgm:pt modelId="{7201C26D-DE8C-DA48-AA12-387966A92A29}" type="pres">
      <dgm:prSet presAssocID="{807828BB-A964-DA4F-BDCC-1E6FFDAFEE36}" presName="Name0" presStyleCnt="0">
        <dgm:presLayoutVars>
          <dgm:chMax val="7"/>
          <dgm:chPref val="7"/>
          <dgm:dir/>
        </dgm:presLayoutVars>
      </dgm:prSet>
      <dgm:spPr/>
    </dgm:pt>
    <dgm:pt modelId="{310DB448-48E3-DF4C-8564-92B9EDC5E353}" type="pres">
      <dgm:prSet presAssocID="{807828BB-A964-DA4F-BDCC-1E6FFDAFEE36}" presName="Name1" presStyleCnt="0"/>
      <dgm:spPr/>
    </dgm:pt>
    <dgm:pt modelId="{24C7E980-E614-A648-A1F1-5F6028F7A8E8}" type="pres">
      <dgm:prSet presAssocID="{807828BB-A964-DA4F-BDCC-1E6FFDAFEE36}" presName="cycle" presStyleCnt="0"/>
      <dgm:spPr/>
    </dgm:pt>
    <dgm:pt modelId="{3262D114-EBD4-E94E-8995-5E1324B8E82E}" type="pres">
      <dgm:prSet presAssocID="{807828BB-A964-DA4F-BDCC-1E6FFDAFEE36}" presName="srcNode" presStyleLbl="node1" presStyleIdx="0" presStyleCnt="3"/>
      <dgm:spPr/>
    </dgm:pt>
    <dgm:pt modelId="{6874AA17-AFE4-0E4E-8866-A68E826DA24B}" type="pres">
      <dgm:prSet presAssocID="{807828BB-A964-DA4F-BDCC-1E6FFDAFEE36}" presName="conn" presStyleLbl="parChTrans1D2" presStyleIdx="0" presStyleCnt="1"/>
      <dgm:spPr/>
    </dgm:pt>
    <dgm:pt modelId="{72E744C8-5AD6-4D41-AED3-890D5DF1245B}" type="pres">
      <dgm:prSet presAssocID="{807828BB-A964-DA4F-BDCC-1E6FFDAFEE36}" presName="extraNode" presStyleLbl="node1" presStyleIdx="0" presStyleCnt="3"/>
      <dgm:spPr/>
    </dgm:pt>
    <dgm:pt modelId="{8F7C5C95-0441-BC42-95E2-84AD1344C195}" type="pres">
      <dgm:prSet presAssocID="{807828BB-A964-DA4F-BDCC-1E6FFDAFEE36}" presName="dstNode" presStyleLbl="node1" presStyleIdx="0" presStyleCnt="3"/>
      <dgm:spPr/>
    </dgm:pt>
    <dgm:pt modelId="{F7D03AF9-A7F2-154B-B7E9-981996D98466}" type="pres">
      <dgm:prSet presAssocID="{1EE14981-DAEE-7E4E-B6DC-26377EAC76E0}" presName="text_1" presStyleLbl="node1" presStyleIdx="0" presStyleCnt="3">
        <dgm:presLayoutVars>
          <dgm:bulletEnabled val="1"/>
        </dgm:presLayoutVars>
      </dgm:prSet>
      <dgm:spPr/>
    </dgm:pt>
    <dgm:pt modelId="{277D47B2-39DC-3E4B-AB1F-367939471B8B}" type="pres">
      <dgm:prSet presAssocID="{1EE14981-DAEE-7E4E-B6DC-26377EAC76E0}" presName="accent_1" presStyleCnt="0"/>
      <dgm:spPr/>
    </dgm:pt>
    <dgm:pt modelId="{B94534F6-763B-2542-9712-802D77900F64}" type="pres">
      <dgm:prSet presAssocID="{1EE14981-DAEE-7E4E-B6DC-26377EAC76E0}" presName="accentRepeatNode" presStyleLbl="solidFgAcc1" presStyleIdx="0" presStyleCnt="3"/>
      <dgm:spPr/>
    </dgm:pt>
    <dgm:pt modelId="{1408E6A8-1FB4-5D42-942E-467DBA84304B}" type="pres">
      <dgm:prSet presAssocID="{B785FA0E-C53D-0146-8CAF-FE5B7FBBA1B3}" presName="text_2" presStyleLbl="node1" presStyleIdx="1" presStyleCnt="3">
        <dgm:presLayoutVars>
          <dgm:bulletEnabled val="1"/>
        </dgm:presLayoutVars>
      </dgm:prSet>
      <dgm:spPr/>
    </dgm:pt>
    <dgm:pt modelId="{7468FDC7-D8E0-FA45-81A9-48BDC11F64A7}" type="pres">
      <dgm:prSet presAssocID="{B785FA0E-C53D-0146-8CAF-FE5B7FBBA1B3}" presName="accent_2" presStyleCnt="0"/>
      <dgm:spPr/>
    </dgm:pt>
    <dgm:pt modelId="{6AD415CD-CC3F-D94F-9917-5231382E45B3}" type="pres">
      <dgm:prSet presAssocID="{B785FA0E-C53D-0146-8CAF-FE5B7FBBA1B3}" presName="accentRepeatNode" presStyleLbl="solidFgAcc1" presStyleIdx="1" presStyleCnt="3"/>
      <dgm:spPr/>
    </dgm:pt>
    <dgm:pt modelId="{BCF4B9C0-697A-DB47-ADE2-64C290ACDD8F}" type="pres">
      <dgm:prSet presAssocID="{B26642F7-22AD-BC46-A2CD-664100C4B556}" presName="text_3" presStyleLbl="node1" presStyleIdx="2" presStyleCnt="3">
        <dgm:presLayoutVars>
          <dgm:bulletEnabled val="1"/>
        </dgm:presLayoutVars>
      </dgm:prSet>
      <dgm:spPr/>
    </dgm:pt>
    <dgm:pt modelId="{1E3DFB12-0C9E-EC4C-A87A-A3E654EEC0A0}" type="pres">
      <dgm:prSet presAssocID="{B26642F7-22AD-BC46-A2CD-664100C4B556}" presName="accent_3" presStyleCnt="0"/>
      <dgm:spPr/>
    </dgm:pt>
    <dgm:pt modelId="{75BD0A24-08CF-A74B-9BDB-A194EC04F623}" type="pres">
      <dgm:prSet presAssocID="{B26642F7-22AD-BC46-A2CD-664100C4B556}" presName="accentRepeatNode" presStyleLbl="solidFgAcc1" presStyleIdx="2" presStyleCnt="3"/>
      <dgm:spPr/>
    </dgm:pt>
  </dgm:ptLst>
  <dgm:cxnLst>
    <dgm:cxn modelId="{472BA10F-4134-DD48-852C-96757314BBE1}" srcId="{807828BB-A964-DA4F-BDCC-1E6FFDAFEE36}" destId="{B26642F7-22AD-BC46-A2CD-664100C4B556}" srcOrd="2" destOrd="0" parTransId="{5C6075E2-6B88-2246-AC12-8E0241C6447F}" sibTransId="{8831B1C6-5AF6-854B-8B10-A1CEED9834EB}"/>
    <dgm:cxn modelId="{6126601E-496B-E245-9772-7A8986719623}" type="presOf" srcId="{807828BB-A964-DA4F-BDCC-1E6FFDAFEE36}" destId="{7201C26D-DE8C-DA48-AA12-387966A92A29}" srcOrd="0" destOrd="0" presId="urn:microsoft.com/office/officeart/2008/layout/VerticalCurvedList"/>
    <dgm:cxn modelId="{9A552A5B-5F83-B040-ADE7-46C3925025E3}" type="presOf" srcId="{B26642F7-22AD-BC46-A2CD-664100C4B556}" destId="{BCF4B9C0-697A-DB47-ADE2-64C290ACDD8F}" srcOrd="0" destOrd="0" presId="urn:microsoft.com/office/officeart/2008/layout/VerticalCurvedList"/>
    <dgm:cxn modelId="{9EBAB67A-BA74-4941-AEAF-71C85F390AAD}" srcId="{807828BB-A964-DA4F-BDCC-1E6FFDAFEE36}" destId="{B785FA0E-C53D-0146-8CAF-FE5B7FBBA1B3}" srcOrd="1" destOrd="0" parTransId="{E2B1337C-5F78-494F-95C6-74A783DEF861}" sibTransId="{6A8E8C4A-CC1B-6C47-986F-F7D1716EF0B4}"/>
    <dgm:cxn modelId="{D830B28C-283A-9646-B7C9-EA9DE35E5FE8}" srcId="{807828BB-A964-DA4F-BDCC-1E6FFDAFEE36}" destId="{1EE14981-DAEE-7E4E-B6DC-26377EAC76E0}" srcOrd="0" destOrd="0" parTransId="{4DFC5C3D-9895-7C46-899B-16E9789A990F}" sibTransId="{007D9D86-F879-124D-B2FB-3123E269EFBB}"/>
    <dgm:cxn modelId="{AC4F76AD-9B87-0F43-A47D-89D5DC0E51FF}" type="presOf" srcId="{B785FA0E-C53D-0146-8CAF-FE5B7FBBA1B3}" destId="{1408E6A8-1FB4-5D42-942E-467DBA84304B}" srcOrd="0" destOrd="0" presId="urn:microsoft.com/office/officeart/2008/layout/VerticalCurvedList"/>
    <dgm:cxn modelId="{F4C679DD-CACD-4F41-8F6D-1925FF4893B9}" type="presOf" srcId="{007D9D86-F879-124D-B2FB-3123E269EFBB}" destId="{6874AA17-AFE4-0E4E-8866-A68E826DA24B}" srcOrd="0" destOrd="0" presId="urn:microsoft.com/office/officeart/2008/layout/VerticalCurvedList"/>
    <dgm:cxn modelId="{849DBFE7-E087-1342-9A01-D0CA07AC53CF}" type="presOf" srcId="{1EE14981-DAEE-7E4E-B6DC-26377EAC76E0}" destId="{F7D03AF9-A7F2-154B-B7E9-981996D98466}" srcOrd="0" destOrd="0" presId="urn:microsoft.com/office/officeart/2008/layout/VerticalCurvedList"/>
    <dgm:cxn modelId="{7A34C365-A69D-1F42-B606-D65904DBEAA6}" type="presParOf" srcId="{7201C26D-DE8C-DA48-AA12-387966A92A29}" destId="{310DB448-48E3-DF4C-8564-92B9EDC5E353}" srcOrd="0" destOrd="0" presId="urn:microsoft.com/office/officeart/2008/layout/VerticalCurvedList"/>
    <dgm:cxn modelId="{81F1E25B-54D0-E94D-8531-EA7126A35476}" type="presParOf" srcId="{310DB448-48E3-DF4C-8564-92B9EDC5E353}" destId="{24C7E980-E614-A648-A1F1-5F6028F7A8E8}" srcOrd="0" destOrd="0" presId="urn:microsoft.com/office/officeart/2008/layout/VerticalCurvedList"/>
    <dgm:cxn modelId="{5FB2E569-DECD-A74E-A71D-CBFDC22190E0}" type="presParOf" srcId="{24C7E980-E614-A648-A1F1-5F6028F7A8E8}" destId="{3262D114-EBD4-E94E-8995-5E1324B8E82E}" srcOrd="0" destOrd="0" presId="urn:microsoft.com/office/officeart/2008/layout/VerticalCurvedList"/>
    <dgm:cxn modelId="{0E232A80-154B-9442-8276-EEB5FFAD102B}" type="presParOf" srcId="{24C7E980-E614-A648-A1F1-5F6028F7A8E8}" destId="{6874AA17-AFE4-0E4E-8866-A68E826DA24B}" srcOrd="1" destOrd="0" presId="urn:microsoft.com/office/officeart/2008/layout/VerticalCurvedList"/>
    <dgm:cxn modelId="{B725DBA1-1324-BE4D-98F6-8F90C4C78B41}" type="presParOf" srcId="{24C7E980-E614-A648-A1F1-5F6028F7A8E8}" destId="{72E744C8-5AD6-4D41-AED3-890D5DF1245B}" srcOrd="2" destOrd="0" presId="urn:microsoft.com/office/officeart/2008/layout/VerticalCurvedList"/>
    <dgm:cxn modelId="{8540560E-C49A-804C-9498-0E970DAFCD81}" type="presParOf" srcId="{24C7E980-E614-A648-A1F1-5F6028F7A8E8}" destId="{8F7C5C95-0441-BC42-95E2-84AD1344C195}" srcOrd="3" destOrd="0" presId="urn:microsoft.com/office/officeart/2008/layout/VerticalCurvedList"/>
    <dgm:cxn modelId="{7C801CE3-37F0-7945-8AEE-B13727823326}" type="presParOf" srcId="{310DB448-48E3-DF4C-8564-92B9EDC5E353}" destId="{F7D03AF9-A7F2-154B-B7E9-981996D98466}" srcOrd="1" destOrd="0" presId="urn:microsoft.com/office/officeart/2008/layout/VerticalCurvedList"/>
    <dgm:cxn modelId="{D020D27F-8951-A142-8B22-4CB14BF65873}" type="presParOf" srcId="{310DB448-48E3-DF4C-8564-92B9EDC5E353}" destId="{277D47B2-39DC-3E4B-AB1F-367939471B8B}" srcOrd="2" destOrd="0" presId="urn:microsoft.com/office/officeart/2008/layout/VerticalCurvedList"/>
    <dgm:cxn modelId="{0FCCC098-A974-1547-B627-85C0DD93CEC8}" type="presParOf" srcId="{277D47B2-39DC-3E4B-AB1F-367939471B8B}" destId="{B94534F6-763B-2542-9712-802D77900F64}" srcOrd="0" destOrd="0" presId="urn:microsoft.com/office/officeart/2008/layout/VerticalCurvedList"/>
    <dgm:cxn modelId="{A3A1C072-1EA0-8247-A125-0C3099FBFBA3}" type="presParOf" srcId="{310DB448-48E3-DF4C-8564-92B9EDC5E353}" destId="{1408E6A8-1FB4-5D42-942E-467DBA84304B}" srcOrd="3" destOrd="0" presId="urn:microsoft.com/office/officeart/2008/layout/VerticalCurvedList"/>
    <dgm:cxn modelId="{FC8B7152-D544-9F4B-8518-F95962ECEA80}" type="presParOf" srcId="{310DB448-48E3-DF4C-8564-92B9EDC5E353}" destId="{7468FDC7-D8E0-FA45-81A9-48BDC11F64A7}" srcOrd="4" destOrd="0" presId="urn:microsoft.com/office/officeart/2008/layout/VerticalCurvedList"/>
    <dgm:cxn modelId="{89A76518-9388-0948-998A-16E5F32ED4A1}" type="presParOf" srcId="{7468FDC7-D8E0-FA45-81A9-48BDC11F64A7}" destId="{6AD415CD-CC3F-D94F-9917-5231382E45B3}" srcOrd="0" destOrd="0" presId="urn:microsoft.com/office/officeart/2008/layout/VerticalCurvedList"/>
    <dgm:cxn modelId="{CB478D5A-4883-3940-9C9F-5FCCC33E40DA}" type="presParOf" srcId="{310DB448-48E3-DF4C-8564-92B9EDC5E353}" destId="{BCF4B9C0-697A-DB47-ADE2-64C290ACDD8F}" srcOrd="5" destOrd="0" presId="urn:microsoft.com/office/officeart/2008/layout/VerticalCurvedList"/>
    <dgm:cxn modelId="{AAE6340B-7ADB-1547-B3A3-E3703EB96C3D}" type="presParOf" srcId="{310DB448-48E3-DF4C-8564-92B9EDC5E353}" destId="{1E3DFB12-0C9E-EC4C-A87A-A3E654EEC0A0}" srcOrd="6" destOrd="0" presId="urn:microsoft.com/office/officeart/2008/layout/VerticalCurvedList"/>
    <dgm:cxn modelId="{78016C58-E98D-BE46-AA8A-11266EA13F0C}" type="presParOf" srcId="{1E3DFB12-0C9E-EC4C-A87A-A3E654EEC0A0}" destId="{75BD0A24-08CF-A74B-9BDB-A194EC04F623}"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07828BB-A964-DA4F-BDCC-1E6FFDAFEE36}" type="doc">
      <dgm:prSet loTypeId="urn:microsoft.com/office/officeart/2008/layout/VerticalCurvedList" loCatId="" qsTypeId="urn:microsoft.com/office/officeart/2005/8/quickstyle/simple1" qsCatId="simple" csTypeId="urn:microsoft.com/office/officeart/2005/8/colors/colorful2" csCatId="colorful" phldr="1"/>
      <dgm:spPr/>
      <dgm:t>
        <a:bodyPr/>
        <a:lstStyle/>
        <a:p>
          <a:endParaRPr lang="en-US"/>
        </a:p>
      </dgm:t>
    </dgm:pt>
    <dgm:pt modelId="{1EE14981-DAEE-7E4E-B6DC-26377EAC76E0}">
      <dgm:prSet phldrT="[Text]" custT="1"/>
      <dgm:spPr/>
      <dgm:t>
        <a:bodyPr/>
        <a:lstStyle/>
        <a:p>
          <a:pPr algn="just" rtl="1">
            <a:lnSpc>
              <a:spcPct val="150000"/>
            </a:lnSpc>
          </a:pPr>
          <a:r>
            <a:rPr lang="ar-EG" sz="1400" b="1" i="0" dirty="0">
              <a:latin typeface="Alexandria" pitchFamily="2" charset="-78"/>
              <a:cs typeface="Alexandria" pitchFamily="2" charset="-78"/>
            </a:rPr>
            <a:t>الموظفين: إدماج الموظفين في جهود الاستدامة، وبيئة العمل، والموازنة بين الحياة الشخصية والمهنية. الالتزام بجذب والاحتفاظ بالموظفين وتطوير مهاراتهم.</a:t>
          </a:r>
          <a:endParaRPr lang="en-US" sz="1400" b="1" dirty="0">
            <a:latin typeface="Alexandria" pitchFamily="2" charset="-78"/>
            <a:cs typeface="Alexandria" pitchFamily="2" charset="-78"/>
          </a:endParaRPr>
        </a:p>
      </dgm:t>
    </dgm:pt>
    <dgm:pt modelId="{4DFC5C3D-9895-7C46-899B-16E9789A990F}" type="parTrans" cxnId="{D830B28C-283A-9646-B7C9-EA9DE35E5FE8}">
      <dgm:prSet/>
      <dgm:spPr/>
      <dgm:t>
        <a:bodyPr/>
        <a:lstStyle/>
        <a:p>
          <a:pPr algn="just" rtl="1">
            <a:lnSpc>
              <a:spcPct val="150000"/>
            </a:lnSpc>
          </a:pPr>
          <a:endParaRPr lang="en-US" sz="1400" b="1">
            <a:latin typeface="Alexandria" pitchFamily="2" charset="-78"/>
            <a:cs typeface="Alexandria" pitchFamily="2" charset="-78"/>
          </a:endParaRPr>
        </a:p>
      </dgm:t>
    </dgm:pt>
    <dgm:pt modelId="{007D9D86-F879-124D-B2FB-3123E269EFBB}" type="sibTrans" cxnId="{D830B28C-283A-9646-B7C9-EA9DE35E5FE8}">
      <dgm:prSet/>
      <dgm:spPr/>
      <dgm:t>
        <a:bodyPr/>
        <a:lstStyle/>
        <a:p>
          <a:pPr algn="just" rtl="1">
            <a:lnSpc>
              <a:spcPct val="150000"/>
            </a:lnSpc>
          </a:pPr>
          <a:endParaRPr lang="en-US" sz="1400" b="1">
            <a:latin typeface="Alexandria" pitchFamily="2" charset="-78"/>
            <a:cs typeface="Alexandria" pitchFamily="2" charset="-78"/>
          </a:endParaRPr>
        </a:p>
      </dgm:t>
    </dgm:pt>
    <dgm:pt modelId="{B785FA0E-C53D-0146-8CAF-FE5B7FBBA1B3}">
      <dgm:prSet phldrT="[Text]" custT="1"/>
      <dgm:spPr/>
      <dgm:t>
        <a:bodyPr/>
        <a:lstStyle/>
        <a:p>
          <a:pPr algn="just" rtl="1">
            <a:lnSpc>
              <a:spcPct val="150000"/>
            </a:lnSpc>
            <a:buFont typeface="Arial" panose="020B0604020202020204" pitchFamily="34" charset="0"/>
            <a:buChar char="•"/>
          </a:pPr>
          <a:r>
            <a:rPr lang="ar-EG" sz="1400" b="1" i="0" dirty="0">
              <a:latin typeface="Alexandria" pitchFamily="2" charset="-78"/>
              <a:cs typeface="Alexandria" pitchFamily="2" charset="-78"/>
            </a:rPr>
            <a:t>المسئولية الاجتماعية للشركات: خلق مجتمعات مستدامة عبر الاستثمار في مشروعات التنمية الاجتماعية من خلال الأنشطة والجهود والمبادرات الاجتماعية الأخرى. </a:t>
          </a:r>
          <a:endParaRPr lang="en-US" sz="1400" b="1" dirty="0">
            <a:latin typeface="Alexandria" pitchFamily="2" charset="-78"/>
            <a:cs typeface="Alexandria" pitchFamily="2" charset="-78"/>
          </a:endParaRPr>
        </a:p>
      </dgm:t>
    </dgm:pt>
    <dgm:pt modelId="{E2B1337C-5F78-494F-95C6-74A783DEF861}" type="parTrans" cxnId="{9EBAB67A-BA74-4941-AEAF-71C85F390AAD}">
      <dgm:prSet/>
      <dgm:spPr/>
      <dgm:t>
        <a:bodyPr/>
        <a:lstStyle/>
        <a:p>
          <a:pPr algn="just" rtl="1">
            <a:lnSpc>
              <a:spcPct val="150000"/>
            </a:lnSpc>
          </a:pPr>
          <a:endParaRPr lang="en-US" sz="1400" b="1">
            <a:latin typeface="Alexandria" pitchFamily="2" charset="-78"/>
            <a:cs typeface="Alexandria" pitchFamily="2" charset="-78"/>
          </a:endParaRPr>
        </a:p>
      </dgm:t>
    </dgm:pt>
    <dgm:pt modelId="{6A8E8C4A-CC1B-6C47-986F-F7D1716EF0B4}" type="sibTrans" cxnId="{9EBAB67A-BA74-4941-AEAF-71C85F390AAD}">
      <dgm:prSet/>
      <dgm:spPr/>
      <dgm:t>
        <a:bodyPr/>
        <a:lstStyle/>
        <a:p>
          <a:pPr algn="just" rtl="1">
            <a:lnSpc>
              <a:spcPct val="150000"/>
            </a:lnSpc>
          </a:pPr>
          <a:endParaRPr lang="en-US" sz="1400" b="1">
            <a:latin typeface="Alexandria" pitchFamily="2" charset="-78"/>
            <a:cs typeface="Alexandria" pitchFamily="2" charset="-78"/>
          </a:endParaRPr>
        </a:p>
      </dgm:t>
    </dgm:pt>
    <dgm:pt modelId="{B26642F7-22AD-BC46-A2CD-664100C4B556}">
      <dgm:prSet phldrT="[Text]" custT="1"/>
      <dgm:spPr/>
      <dgm:t>
        <a:bodyPr/>
        <a:lstStyle/>
        <a:p>
          <a:pPr algn="just" rtl="1">
            <a:lnSpc>
              <a:spcPct val="150000"/>
            </a:lnSpc>
            <a:buFont typeface="Arial" panose="020B0604020202020204" pitchFamily="34" charset="0"/>
            <a:buChar char="•"/>
          </a:pPr>
          <a:r>
            <a:rPr lang="ar-EG" sz="1400" b="1" i="0" dirty="0">
              <a:latin typeface="Alexandria" pitchFamily="2" charset="-78"/>
              <a:cs typeface="Alexandria" pitchFamily="2" charset="-78"/>
            </a:rPr>
            <a:t>العمليات المستدامة: التأكد من أن المؤسسة ووحداتها تتبع الاحتياطات البيئية المتطورة، وذلك في الأنشطة المتعلقة بالمباني واستخدام والتخلص من الإمدادات والمياه والورق واستهلاك الطاقة وإدارة المخلفات.</a:t>
          </a:r>
          <a:endParaRPr lang="en-US" sz="1400" b="1" dirty="0">
            <a:latin typeface="Alexandria" pitchFamily="2" charset="-78"/>
            <a:cs typeface="Alexandria" pitchFamily="2" charset="-78"/>
          </a:endParaRPr>
        </a:p>
      </dgm:t>
    </dgm:pt>
    <dgm:pt modelId="{5C6075E2-6B88-2246-AC12-8E0241C6447F}" type="parTrans" cxnId="{472BA10F-4134-DD48-852C-96757314BBE1}">
      <dgm:prSet/>
      <dgm:spPr/>
      <dgm:t>
        <a:bodyPr/>
        <a:lstStyle/>
        <a:p>
          <a:pPr algn="just" rtl="1">
            <a:lnSpc>
              <a:spcPct val="150000"/>
            </a:lnSpc>
          </a:pPr>
          <a:endParaRPr lang="en-US" sz="1400" b="1">
            <a:latin typeface="Alexandria" pitchFamily="2" charset="-78"/>
            <a:cs typeface="Alexandria" pitchFamily="2" charset="-78"/>
          </a:endParaRPr>
        </a:p>
      </dgm:t>
    </dgm:pt>
    <dgm:pt modelId="{8831B1C6-5AF6-854B-8B10-A1CEED9834EB}" type="sibTrans" cxnId="{472BA10F-4134-DD48-852C-96757314BBE1}">
      <dgm:prSet/>
      <dgm:spPr/>
      <dgm:t>
        <a:bodyPr/>
        <a:lstStyle/>
        <a:p>
          <a:pPr algn="just" rtl="1">
            <a:lnSpc>
              <a:spcPct val="150000"/>
            </a:lnSpc>
          </a:pPr>
          <a:endParaRPr lang="en-US" sz="1400" b="1">
            <a:latin typeface="Alexandria" pitchFamily="2" charset="-78"/>
            <a:cs typeface="Alexandria" pitchFamily="2" charset="-78"/>
          </a:endParaRPr>
        </a:p>
      </dgm:t>
    </dgm:pt>
    <dgm:pt modelId="{7201C26D-DE8C-DA48-AA12-387966A92A29}" type="pres">
      <dgm:prSet presAssocID="{807828BB-A964-DA4F-BDCC-1E6FFDAFEE36}" presName="Name0" presStyleCnt="0">
        <dgm:presLayoutVars>
          <dgm:chMax val="7"/>
          <dgm:chPref val="7"/>
          <dgm:dir/>
        </dgm:presLayoutVars>
      </dgm:prSet>
      <dgm:spPr/>
    </dgm:pt>
    <dgm:pt modelId="{310DB448-48E3-DF4C-8564-92B9EDC5E353}" type="pres">
      <dgm:prSet presAssocID="{807828BB-A964-DA4F-BDCC-1E6FFDAFEE36}" presName="Name1" presStyleCnt="0"/>
      <dgm:spPr/>
    </dgm:pt>
    <dgm:pt modelId="{24C7E980-E614-A648-A1F1-5F6028F7A8E8}" type="pres">
      <dgm:prSet presAssocID="{807828BB-A964-DA4F-BDCC-1E6FFDAFEE36}" presName="cycle" presStyleCnt="0"/>
      <dgm:spPr/>
    </dgm:pt>
    <dgm:pt modelId="{3262D114-EBD4-E94E-8995-5E1324B8E82E}" type="pres">
      <dgm:prSet presAssocID="{807828BB-A964-DA4F-BDCC-1E6FFDAFEE36}" presName="srcNode" presStyleLbl="node1" presStyleIdx="0" presStyleCnt="3"/>
      <dgm:spPr/>
    </dgm:pt>
    <dgm:pt modelId="{6874AA17-AFE4-0E4E-8866-A68E826DA24B}" type="pres">
      <dgm:prSet presAssocID="{807828BB-A964-DA4F-BDCC-1E6FFDAFEE36}" presName="conn" presStyleLbl="parChTrans1D2" presStyleIdx="0" presStyleCnt="1"/>
      <dgm:spPr/>
    </dgm:pt>
    <dgm:pt modelId="{72E744C8-5AD6-4D41-AED3-890D5DF1245B}" type="pres">
      <dgm:prSet presAssocID="{807828BB-A964-DA4F-BDCC-1E6FFDAFEE36}" presName="extraNode" presStyleLbl="node1" presStyleIdx="0" presStyleCnt="3"/>
      <dgm:spPr/>
    </dgm:pt>
    <dgm:pt modelId="{8F7C5C95-0441-BC42-95E2-84AD1344C195}" type="pres">
      <dgm:prSet presAssocID="{807828BB-A964-DA4F-BDCC-1E6FFDAFEE36}" presName="dstNode" presStyleLbl="node1" presStyleIdx="0" presStyleCnt="3"/>
      <dgm:spPr/>
    </dgm:pt>
    <dgm:pt modelId="{F7D03AF9-A7F2-154B-B7E9-981996D98466}" type="pres">
      <dgm:prSet presAssocID="{1EE14981-DAEE-7E4E-B6DC-26377EAC76E0}" presName="text_1" presStyleLbl="node1" presStyleIdx="0" presStyleCnt="3">
        <dgm:presLayoutVars>
          <dgm:bulletEnabled val="1"/>
        </dgm:presLayoutVars>
      </dgm:prSet>
      <dgm:spPr/>
    </dgm:pt>
    <dgm:pt modelId="{277D47B2-39DC-3E4B-AB1F-367939471B8B}" type="pres">
      <dgm:prSet presAssocID="{1EE14981-DAEE-7E4E-B6DC-26377EAC76E0}" presName="accent_1" presStyleCnt="0"/>
      <dgm:spPr/>
    </dgm:pt>
    <dgm:pt modelId="{B94534F6-763B-2542-9712-802D77900F64}" type="pres">
      <dgm:prSet presAssocID="{1EE14981-DAEE-7E4E-B6DC-26377EAC76E0}" presName="accentRepeatNode" presStyleLbl="solidFgAcc1" presStyleIdx="0" presStyleCnt="3"/>
      <dgm:spPr/>
    </dgm:pt>
    <dgm:pt modelId="{1408E6A8-1FB4-5D42-942E-467DBA84304B}" type="pres">
      <dgm:prSet presAssocID="{B785FA0E-C53D-0146-8CAF-FE5B7FBBA1B3}" presName="text_2" presStyleLbl="node1" presStyleIdx="1" presStyleCnt="3">
        <dgm:presLayoutVars>
          <dgm:bulletEnabled val="1"/>
        </dgm:presLayoutVars>
      </dgm:prSet>
      <dgm:spPr/>
    </dgm:pt>
    <dgm:pt modelId="{7468FDC7-D8E0-FA45-81A9-48BDC11F64A7}" type="pres">
      <dgm:prSet presAssocID="{B785FA0E-C53D-0146-8CAF-FE5B7FBBA1B3}" presName="accent_2" presStyleCnt="0"/>
      <dgm:spPr/>
    </dgm:pt>
    <dgm:pt modelId="{6AD415CD-CC3F-D94F-9917-5231382E45B3}" type="pres">
      <dgm:prSet presAssocID="{B785FA0E-C53D-0146-8CAF-FE5B7FBBA1B3}" presName="accentRepeatNode" presStyleLbl="solidFgAcc1" presStyleIdx="1" presStyleCnt="3"/>
      <dgm:spPr/>
    </dgm:pt>
    <dgm:pt modelId="{BCF4B9C0-697A-DB47-ADE2-64C290ACDD8F}" type="pres">
      <dgm:prSet presAssocID="{B26642F7-22AD-BC46-A2CD-664100C4B556}" presName="text_3" presStyleLbl="node1" presStyleIdx="2" presStyleCnt="3">
        <dgm:presLayoutVars>
          <dgm:bulletEnabled val="1"/>
        </dgm:presLayoutVars>
      </dgm:prSet>
      <dgm:spPr/>
    </dgm:pt>
    <dgm:pt modelId="{1E3DFB12-0C9E-EC4C-A87A-A3E654EEC0A0}" type="pres">
      <dgm:prSet presAssocID="{B26642F7-22AD-BC46-A2CD-664100C4B556}" presName="accent_3" presStyleCnt="0"/>
      <dgm:spPr/>
    </dgm:pt>
    <dgm:pt modelId="{75BD0A24-08CF-A74B-9BDB-A194EC04F623}" type="pres">
      <dgm:prSet presAssocID="{B26642F7-22AD-BC46-A2CD-664100C4B556}" presName="accentRepeatNode" presStyleLbl="solidFgAcc1" presStyleIdx="2" presStyleCnt="3"/>
      <dgm:spPr/>
    </dgm:pt>
  </dgm:ptLst>
  <dgm:cxnLst>
    <dgm:cxn modelId="{472BA10F-4134-DD48-852C-96757314BBE1}" srcId="{807828BB-A964-DA4F-BDCC-1E6FFDAFEE36}" destId="{B26642F7-22AD-BC46-A2CD-664100C4B556}" srcOrd="2" destOrd="0" parTransId="{5C6075E2-6B88-2246-AC12-8E0241C6447F}" sibTransId="{8831B1C6-5AF6-854B-8B10-A1CEED9834EB}"/>
    <dgm:cxn modelId="{6126601E-496B-E245-9772-7A8986719623}" type="presOf" srcId="{807828BB-A964-DA4F-BDCC-1E6FFDAFEE36}" destId="{7201C26D-DE8C-DA48-AA12-387966A92A29}" srcOrd="0" destOrd="0" presId="urn:microsoft.com/office/officeart/2008/layout/VerticalCurvedList"/>
    <dgm:cxn modelId="{9A552A5B-5F83-B040-ADE7-46C3925025E3}" type="presOf" srcId="{B26642F7-22AD-BC46-A2CD-664100C4B556}" destId="{BCF4B9C0-697A-DB47-ADE2-64C290ACDD8F}" srcOrd="0" destOrd="0" presId="urn:microsoft.com/office/officeart/2008/layout/VerticalCurvedList"/>
    <dgm:cxn modelId="{9EBAB67A-BA74-4941-AEAF-71C85F390AAD}" srcId="{807828BB-A964-DA4F-BDCC-1E6FFDAFEE36}" destId="{B785FA0E-C53D-0146-8CAF-FE5B7FBBA1B3}" srcOrd="1" destOrd="0" parTransId="{E2B1337C-5F78-494F-95C6-74A783DEF861}" sibTransId="{6A8E8C4A-CC1B-6C47-986F-F7D1716EF0B4}"/>
    <dgm:cxn modelId="{D830B28C-283A-9646-B7C9-EA9DE35E5FE8}" srcId="{807828BB-A964-DA4F-BDCC-1E6FFDAFEE36}" destId="{1EE14981-DAEE-7E4E-B6DC-26377EAC76E0}" srcOrd="0" destOrd="0" parTransId="{4DFC5C3D-9895-7C46-899B-16E9789A990F}" sibTransId="{007D9D86-F879-124D-B2FB-3123E269EFBB}"/>
    <dgm:cxn modelId="{AC4F76AD-9B87-0F43-A47D-89D5DC0E51FF}" type="presOf" srcId="{B785FA0E-C53D-0146-8CAF-FE5B7FBBA1B3}" destId="{1408E6A8-1FB4-5D42-942E-467DBA84304B}" srcOrd="0" destOrd="0" presId="urn:microsoft.com/office/officeart/2008/layout/VerticalCurvedList"/>
    <dgm:cxn modelId="{F4C679DD-CACD-4F41-8F6D-1925FF4893B9}" type="presOf" srcId="{007D9D86-F879-124D-B2FB-3123E269EFBB}" destId="{6874AA17-AFE4-0E4E-8866-A68E826DA24B}" srcOrd="0" destOrd="0" presId="urn:microsoft.com/office/officeart/2008/layout/VerticalCurvedList"/>
    <dgm:cxn modelId="{849DBFE7-E087-1342-9A01-D0CA07AC53CF}" type="presOf" srcId="{1EE14981-DAEE-7E4E-B6DC-26377EAC76E0}" destId="{F7D03AF9-A7F2-154B-B7E9-981996D98466}" srcOrd="0" destOrd="0" presId="urn:microsoft.com/office/officeart/2008/layout/VerticalCurvedList"/>
    <dgm:cxn modelId="{7A34C365-A69D-1F42-B606-D65904DBEAA6}" type="presParOf" srcId="{7201C26D-DE8C-DA48-AA12-387966A92A29}" destId="{310DB448-48E3-DF4C-8564-92B9EDC5E353}" srcOrd="0" destOrd="0" presId="urn:microsoft.com/office/officeart/2008/layout/VerticalCurvedList"/>
    <dgm:cxn modelId="{81F1E25B-54D0-E94D-8531-EA7126A35476}" type="presParOf" srcId="{310DB448-48E3-DF4C-8564-92B9EDC5E353}" destId="{24C7E980-E614-A648-A1F1-5F6028F7A8E8}" srcOrd="0" destOrd="0" presId="urn:microsoft.com/office/officeart/2008/layout/VerticalCurvedList"/>
    <dgm:cxn modelId="{5FB2E569-DECD-A74E-A71D-CBFDC22190E0}" type="presParOf" srcId="{24C7E980-E614-A648-A1F1-5F6028F7A8E8}" destId="{3262D114-EBD4-E94E-8995-5E1324B8E82E}" srcOrd="0" destOrd="0" presId="urn:microsoft.com/office/officeart/2008/layout/VerticalCurvedList"/>
    <dgm:cxn modelId="{0E232A80-154B-9442-8276-EEB5FFAD102B}" type="presParOf" srcId="{24C7E980-E614-A648-A1F1-5F6028F7A8E8}" destId="{6874AA17-AFE4-0E4E-8866-A68E826DA24B}" srcOrd="1" destOrd="0" presId="urn:microsoft.com/office/officeart/2008/layout/VerticalCurvedList"/>
    <dgm:cxn modelId="{B725DBA1-1324-BE4D-98F6-8F90C4C78B41}" type="presParOf" srcId="{24C7E980-E614-A648-A1F1-5F6028F7A8E8}" destId="{72E744C8-5AD6-4D41-AED3-890D5DF1245B}" srcOrd="2" destOrd="0" presId="urn:microsoft.com/office/officeart/2008/layout/VerticalCurvedList"/>
    <dgm:cxn modelId="{8540560E-C49A-804C-9498-0E970DAFCD81}" type="presParOf" srcId="{24C7E980-E614-A648-A1F1-5F6028F7A8E8}" destId="{8F7C5C95-0441-BC42-95E2-84AD1344C195}" srcOrd="3" destOrd="0" presId="urn:microsoft.com/office/officeart/2008/layout/VerticalCurvedList"/>
    <dgm:cxn modelId="{7C801CE3-37F0-7945-8AEE-B13727823326}" type="presParOf" srcId="{310DB448-48E3-DF4C-8564-92B9EDC5E353}" destId="{F7D03AF9-A7F2-154B-B7E9-981996D98466}" srcOrd="1" destOrd="0" presId="urn:microsoft.com/office/officeart/2008/layout/VerticalCurvedList"/>
    <dgm:cxn modelId="{D020D27F-8951-A142-8B22-4CB14BF65873}" type="presParOf" srcId="{310DB448-48E3-DF4C-8564-92B9EDC5E353}" destId="{277D47B2-39DC-3E4B-AB1F-367939471B8B}" srcOrd="2" destOrd="0" presId="urn:microsoft.com/office/officeart/2008/layout/VerticalCurvedList"/>
    <dgm:cxn modelId="{0FCCC098-A974-1547-B627-85C0DD93CEC8}" type="presParOf" srcId="{277D47B2-39DC-3E4B-AB1F-367939471B8B}" destId="{B94534F6-763B-2542-9712-802D77900F64}" srcOrd="0" destOrd="0" presId="urn:microsoft.com/office/officeart/2008/layout/VerticalCurvedList"/>
    <dgm:cxn modelId="{A3A1C072-1EA0-8247-A125-0C3099FBFBA3}" type="presParOf" srcId="{310DB448-48E3-DF4C-8564-92B9EDC5E353}" destId="{1408E6A8-1FB4-5D42-942E-467DBA84304B}" srcOrd="3" destOrd="0" presId="urn:microsoft.com/office/officeart/2008/layout/VerticalCurvedList"/>
    <dgm:cxn modelId="{FC8B7152-D544-9F4B-8518-F95962ECEA80}" type="presParOf" srcId="{310DB448-48E3-DF4C-8564-92B9EDC5E353}" destId="{7468FDC7-D8E0-FA45-81A9-48BDC11F64A7}" srcOrd="4" destOrd="0" presId="urn:microsoft.com/office/officeart/2008/layout/VerticalCurvedList"/>
    <dgm:cxn modelId="{89A76518-9388-0948-998A-16E5F32ED4A1}" type="presParOf" srcId="{7468FDC7-D8E0-FA45-81A9-48BDC11F64A7}" destId="{6AD415CD-CC3F-D94F-9917-5231382E45B3}" srcOrd="0" destOrd="0" presId="urn:microsoft.com/office/officeart/2008/layout/VerticalCurvedList"/>
    <dgm:cxn modelId="{CB478D5A-4883-3940-9C9F-5FCCC33E40DA}" type="presParOf" srcId="{310DB448-48E3-DF4C-8564-92B9EDC5E353}" destId="{BCF4B9C0-697A-DB47-ADE2-64C290ACDD8F}" srcOrd="5" destOrd="0" presId="urn:microsoft.com/office/officeart/2008/layout/VerticalCurvedList"/>
    <dgm:cxn modelId="{AAE6340B-7ADB-1547-B3A3-E3703EB96C3D}" type="presParOf" srcId="{310DB448-48E3-DF4C-8564-92B9EDC5E353}" destId="{1E3DFB12-0C9E-EC4C-A87A-A3E654EEC0A0}" srcOrd="6" destOrd="0" presId="urn:microsoft.com/office/officeart/2008/layout/VerticalCurvedList"/>
    <dgm:cxn modelId="{78016C58-E98D-BE46-AA8A-11266EA13F0C}" type="presParOf" srcId="{1E3DFB12-0C9E-EC4C-A87A-A3E654EEC0A0}" destId="{75BD0A24-08CF-A74B-9BDB-A194EC04F623}"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79A8E1C-540C-994B-BBA3-7BBBA0B9C96E}" type="doc">
      <dgm:prSet loTypeId="urn:microsoft.com/office/officeart/2005/8/layout/matrix1" loCatId="" qsTypeId="urn:microsoft.com/office/officeart/2005/8/quickstyle/simple1" qsCatId="simple" csTypeId="urn:microsoft.com/office/officeart/2005/8/colors/colorful5" csCatId="colorful" phldr="1"/>
      <dgm:spPr/>
      <dgm:t>
        <a:bodyPr/>
        <a:lstStyle/>
        <a:p>
          <a:endParaRPr lang="en-US"/>
        </a:p>
      </dgm:t>
    </dgm:pt>
    <dgm:pt modelId="{56492831-4FDA-3849-8248-A043713097FA}">
      <dgm:prSet phldrT="[Text]" custT="1"/>
      <dgm:spPr/>
      <dgm:t>
        <a:bodyPr/>
        <a:lstStyle/>
        <a:p>
          <a:pPr rtl="1">
            <a:lnSpc>
              <a:spcPct val="150000"/>
            </a:lnSpc>
          </a:pPr>
          <a:r>
            <a:rPr lang="ar-SA" sz="1600" b="1" dirty="0">
              <a:latin typeface="Alexandria" pitchFamily="2" charset="-78"/>
              <a:cs typeface="Alexandria" pitchFamily="2" charset="-78"/>
            </a:rPr>
            <a:t>دور العلاقات العامة</a:t>
          </a:r>
          <a:endParaRPr lang="en-US" sz="1600" b="1" dirty="0">
            <a:latin typeface="Alexandria" pitchFamily="2" charset="-78"/>
            <a:cs typeface="Alexandria" pitchFamily="2" charset="-78"/>
          </a:endParaRPr>
        </a:p>
      </dgm:t>
    </dgm:pt>
    <dgm:pt modelId="{84F70F62-C339-0D43-B983-8EACA1A8809C}" type="parTrans" cxnId="{7E8F3F57-2873-F540-9ABD-83242EFCA21E}">
      <dgm:prSet/>
      <dgm:spPr/>
      <dgm:t>
        <a:bodyPr/>
        <a:lstStyle/>
        <a:p>
          <a:pPr>
            <a:lnSpc>
              <a:spcPct val="150000"/>
            </a:lnSpc>
          </a:pPr>
          <a:endParaRPr lang="en-US" sz="1600">
            <a:latin typeface="Alexandria" pitchFamily="2" charset="-78"/>
            <a:cs typeface="Alexandria" pitchFamily="2" charset="-78"/>
          </a:endParaRPr>
        </a:p>
      </dgm:t>
    </dgm:pt>
    <dgm:pt modelId="{1F501C52-3EB5-F544-AD49-24C36A106B8D}" type="sibTrans" cxnId="{7E8F3F57-2873-F540-9ABD-83242EFCA21E}">
      <dgm:prSet/>
      <dgm:spPr/>
      <dgm:t>
        <a:bodyPr/>
        <a:lstStyle/>
        <a:p>
          <a:pPr>
            <a:lnSpc>
              <a:spcPct val="150000"/>
            </a:lnSpc>
          </a:pPr>
          <a:endParaRPr lang="en-US" sz="1600">
            <a:latin typeface="Alexandria" pitchFamily="2" charset="-78"/>
            <a:cs typeface="Alexandria" pitchFamily="2" charset="-78"/>
          </a:endParaRPr>
        </a:p>
      </dgm:t>
    </dgm:pt>
    <dgm:pt modelId="{3E77408F-FA65-BE4D-80B2-BB5500138E46}">
      <dgm:prSet phldrT="[Text]" custT="1"/>
      <dgm:spPr/>
      <dgm:t>
        <a:bodyPr/>
        <a:lstStyle/>
        <a:p>
          <a:pPr>
            <a:lnSpc>
              <a:spcPct val="150000"/>
            </a:lnSpc>
          </a:pPr>
          <a:r>
            <a:rPr lang="ar-EG" sz="1600" b="1" dirty="0">
              <a:latin typeface="Alexandria" pitchFamily="2" charset="-78"/>
              <a:cs typeface="Alexandria" pitchFamily="2" charset="-78"/>
            </a:rPr>
            <a:t>التواصل مع المعنيين:</a:t>
          </a:r>
          <a:r>
            <a:rPr lang="ar-EG" sz="1600" dirty="0">
              <a:latin typeface="Alexandria" pitchFamily="2" charset="-78"/>
              <a:cs typeface="Alexandria" pitchFamily="2" charset="-78"/>
            </a:rPr>
            <a:t> تبني العلاقات العامة جسور التواصل بين الشركات والمنظمات والجمهور، بما في ذلك الموظفين والموردين والمجتمعات المحلية، لبناء شراكات استراتيجية لدعم الاستدامة.</a:t>
          </a:r>
          <a:endParaRPr lang="en-US" sz="1600" dirty="0">
            <a:latin typeface="Alexandria" pitchFamily="2" charset="-78"/>
            <a:cs typeface="Alexandria" pitchFamily="2" charset="-78"/>
          </a:endParaRPr>
        </a:p>
      </dgm:t>
    </dgm:pt>
    <dgm:pt modelId="{5A6AFB4D-E4C3-3544-89AE-2051ED570E76}" type="parTrans" cxnId="{F3934F89-AAF0-4843-A45B-94E369517688}">
      <dgm:prSet/>
      <dgm:spPr/>
      <dgm:t>
        <a:bodyPr/>
        <a:lstStyle/>
        <a:p>
          <a:pPr>
            <a:lnSpc>
              <a:spcPct val="150000"/>
            </a:lnSpc>
          </a:pPr>
          <a:endParaRPr lang="en-US" sz="1600">
            <a:latin typeface="Alexandria" pitchFamily="2" charset="-78"/>
            <a:cs typeface="Alexandria" pitchFamily="2" charset="-78"/>
          </a:endParaRPr>
        </a:p>
      </dgm:t>
    </dgm:pt>
    <dgm:pt modelId="{7B3D2A91-84F2-B941-B914-F7C4CA1D7345}" type="sibTrans" cxnId="{F3934F89-AAF0-4843-A45B-94E369517688}">
      <dgm:prSet/>
      <dgm:spPr/>
      <dgm:t>
        <a:bodyPr/>
        <a:lstStyle/>
        <a:p>
          <a:pPr>
            <a:lnSpc>
              <a:spcPct val="150000"/>
            </a:lnSpc>
          </a:pPr>
          <a:endParaRPr lang="en-US" sz="1600">
            <a:latin typeface="Alexandria" pitchFamily="2" charset="-78"/>
            <a:cs typeface="Alexandria" pitchFamily="2" charset="-78"/>
          </a:endParaRPr>
        </a:p>
      </dgm:t>
    </dgm:pt>
    <dgm:pt modelId="{57408065-36DE-0B46-98E8-11EEA20D2B12}">
      <dgm:prSet phldrT="[Text]" custT="1"/>
      <dgm:spPr/>
      <dgm:t>
        <a:bodyPr/>
        <a:lstStyle/>
        <a:p>
          <a:pPr>
            <a:lnSpc>
              <a:spcPct val="150000"/>
            </a:lnSpc>
          </a:pPr>
          <a:r>
            <a:rPr lang="ar-EG" sz="1600" b="1" dirty="0">
              <a:latin typeface="Alexandria" pitchFamily="2" charset="-78"/>
              <a:cs typeface="Alexandria" pitchFamily="2" charset="-78"/>
            </a:rPr>
            <a:t>بناء صورة إيجابية</a:t>
          </a:r>
          <a:r>
            <a:rPr lang="ar-EG" sz="1600" b="0" dirty="0">
              <a:latin typeface="Alexandria" pitchFamily="2" charset="-78"/>
              <a:cs typeface="Alexandria" pitchFamily="2" charset="-78"/>
            </a:rPr>
            <a:t>: </a:t>
          </a:r>
          <a:r>
            <a:rPr lang="ar-EG" sz="1600" dirty="0">
              <a:latin typeface="Alexandria" pitchFamily="2" charset="-78"/>
              <a:cs typeface="Alexandria" pitchFamily="2" charset="-78"/>
            </a:rPr>
            <a:t>تساهم العلاقات العامة في بناء صورة إيجابية للشركات والمنظمات التي تتبنى ممارسات مستدامة، مما يعزز ثقة العملاء والمستثمرين والجمهور العام.</a:t>
          </a:r>
          <a:endParaRPr lang="en-US" sz="1600" dirty="0">
            <a:latin typeface="Alexandria" pitchFamily="2" charset="-78"/>
            <a:cs typeface="Alexandria" pitchFamily="2" charset="-78"/>
          </a:endParaRPr>
        </a:p>
      </dgm:t>
    </dgm:pt>
    <dgm:pt modelId="{C8571E67-839E-0942-AB95-A3118884C03B}" type="parTrans" cxnId="{F5992B14-B21C-E545-96FE-ED273B79ADD0}">
      <dgm:prSet/>
      <dgm:spPr/>
      <dgm:t>
        <a:bodyPr/>
        <a:lstStyle/>
        <a:p>
          <a:pPr>
            <a:lnSpc>
              <a:spcPct val="150000"/>
            </a:lnSpc>
          </a:pPr>
          <a:endParaRPr lang="en-US" sz="1600">
            <a:latin typeface="Alexandria" pitchFamily="2" charset="-78"/>
            <a:cs typeface="Alexandria" pitchFamily="2" charset="-78"/>
          </a:endParaRPr>
        </a:p>
      </dgm:t>
    </dgm:pt>
    <dgm:pt modelId="{497EE229-C335-B346-885D-B563D26CE27E}" type="sibTrans" cxnId="{F5992B14-B21C-E545-96FE-ED273B79ADD0}">
      <dgm:prSet/>
      <dgm:spPr/>
      <dgm:t>
        <a:bodyPr/>
        <a:lstStyle/>
        <a:p>
          <a:pPr>
            <a:lnSpc>
              <a:spcPct val="150000"/>
            </a:lnSpc>
          </a:pPr>
          <a:endParaRPr lang="en-US" sz="1600">
            <a:latin typeface="Alexandria" pitchFamily="2" charset="-78"/>
            <a:cs typeface="Alexandria" pitchFamily="2" charset="-78"/>
          </a:endParaRPr>
        </a:p>
      </dgm:t>
    </dgm:pt>
    <dgm:pt modelId="{BCE9AF0A-1A79-564C-AE0F-EC8AD8FAC605}">
      <dgm:prSet phldrT="[Text]" custT="1"/>
      <dgm:spPr/>
      <dgm:t>
        <a:bodyPr/>
        <a:lstStyle/>
        <a:p>
          <a:pPr>
            <a:lnSpc>
              <a:spcPct val="150000"/>
            </a:lnSpc>
          </a:pPr>
          <a:r>
            <a:rPr lang="ar-EG" sz="1600" b="1" dirty="0">
              <a:latin typeface="Alexandria" pitchFamily="2" charset="-78"/>
              <a:cs typeface="Alexandria" pitchFamily="2" charset="-78"/>
            </a:rPr>
            <a:t>إدارة الأزمات:</a:t>
          </a:r>
          <a:r>
            <a:rPr lang="ar-EG" sz="1600" dirty="0">
              <a:latin typeface="Alexandria" pitchFamily="2" charset="-78"/>
              <a:cs typeface="Alexandria" pitchFamily="2" charset="-78"/>
            </a:rPr>
            <a:t> تساعد العلاقات العامة في إدارة الأزمات البيئية والاجتماعية التي قد تواجه الشركات، وحماية سمعتها.</a:t>
          </a:r>
          <a:endParaRPr lang="en-US" sz="1600" dirty="0">
            <a:latin typeface="Alexandria" pitchFamily="2" charset="-78"/>
            <a:cs typeface="Alexandria" pitchFamily="2" charset="-78"/>
          </a:endParaRPr>
        </a:p>
      </dgm:t>
    </dgm:pt>
    <dgm:pt modelId="{9FB36471-F356-EF49-9D5E-406EEB690D44}" type="parTrans" cxnId="{DB333828-BA63-484C-8BC5-DB31FAC4106F}">
      <dgm:prSet/>
      <dgm:spPr/>
      <dgm:t>
        <a:bodyPr/>
        <a:lstStyle/>
        <a:p>
          <a:pPr>
            <a:lnSpc>
              <a:spcPct val="150000"/>
            </a:lnSpc>
          </a:pPr>
          <a:endParaRPr lang="en-US" sz="1600">
            <a:latin typeface="Alexandria" pitchFamily="2" charset="-78"/>
            <a:cs typeface="Alexandria" pitchFamily="2" charset="-78"/>
          </a:endParaRPr>
        </a:p>
      </dgm:t>
    </dgm:pt>
    <dgm:pt modelId="{98998A20-E180-4045-A31A-80B689F56CA4}" type="sibTrans" cxnId="{DB333828-BA63-484C-8BC5-DB31FAC4106F}">
      <dgm:prSet/>
      <dgm:spPr/>
      <dgm:t>
        <a:bodyPr/>
        <a:lstStyle/>
        <a:p>
          <a:pPr>
            <a:lnSpc>
              <a:spcPct val="150000"/>
            </a:lnSpc>
          </a:pPr>
          <a:endParaRPr lang="en-US" sz="1600">
            <a:latin typeface="Alexandria" pitchFamily="2" charset="-78"/>
            <a:cs typeface="Alexandria" pitchFamily="2" charset="-78"/>
          </a:endParaRPr>
        </a:p>
      </dgm:t>
    </dgm:pt>
    <dgm:pt modelId="{B18ADFBA-31F1-0642-AF7F-73FD6AF8DC96}">
      <dgm:prSet phldrT="[Text]" custT="1"/>
      <dgm:spPr/>
      <dgm:t>
        <a:bodyPr/>
        <a:lstStyle/>
        <a:p>
          <a:pPr>
            <a:lnSpc>
              <a:spcPct val="150000"/>
            </a:lnSpc>
          </a:pPr>
          <a:r>
            <a:rPr lang="ar-EG" sz="1600" b="1" dirty="0">
              <a:latin typeface="Alexandria" pitchFamily="2" charset="-78"/>
              <a:cs typeface="Alexandria" pitchFamily="2" charset="-78"/>
            </a:rPr>
            <a:t>نشر الوعي:</a:t>
          </a:r>
          <a:r>
            <a:rPr lang="ar-EG" sz="1600" dirty="0">
              <a:latin typeface="Alexandria" pitchFamily="2" charset="-78"/>
              <a:cs typeface="Alexandria" pitchFamily="2" charset="-78"/>
            </a:rPr>
            <a:t> تعمل العلاقات العامة على نشر الوعي بأهمية الاستدامة والتحديات البيئية، وتشجيع الأفراد والمجتمعات على تبني سلوكيات صديقة للبيئة.</a:t>
          </a:r>
          <a:endParaRPr lang="en-US" sz="1600" dirty="0">
            <a:latin typeface="Alexandria" pitchFamily="2" charset="-78"/>
            <a:cs typeface="Alexandria" pitchFamily="2" charset="-78"/>
          </a:endParaRPr>
        </a:p>
      </dgm:t>
    </dgm:pt>
    <dgm:pt modelId="{23A3B81C-0D41-B94C-98B2-5A8016CE99F3}" type="parTrans" cxnId="{D6C875D1-8213-BF4A-94A1-D33CDFB714CC}">
      <dgm:prSet/>
      <dgm:spPr/>
      <dgm:t>
        <a:bodyPr/>
        <a:lstStyle/>
        <a:p>
          <a:pPr>
            <a:lnSpc>
              <a:spcPct val="150000"/>
            </a:lnSpc>
          </a:pPr>
          <a:endParaRPr lang="en-US" sz="1600">
            <a:latin typeface="Alexandria" pitchFamily="2" charset="-78"/>
            <a:cs typeface="Alexandria" pitchFamily="2" charset="-78"/>
          </a:endParaRPr>
        </a:p>
      </dgm:t>
    </dgm:pt>
    <dgm:pt modelId="{E917998F-E6A5-744C-B0E3-59DD7CBA84F5}" type="sibTrans" cxnId="{D6C875D1-8213-BF4A-94A1-D33CDFB714CC}">
      <dgm:prSet/>
      <dgm:spPr/>
      <dgm:t>
        <a:bodyPr/>
        <a:lstStyle/>
        <a:p>
          <a:pPr>
            <a:lnSpc>
              <a:spcPct val="150000"/>
            </a:lnSpc>
          </a:pPr>
          <a:endParaRPr lang="en-US" sz="1600">
            <a:latin typeface="Alexandria" pitchFamily="2" charset="-78"/>
            <a:cs typeface="Alexandria" pitchFamily="2" charset="-78"/>
          </a:endParaRPr>
        </a:p>
      </dgm:t>
    </dgm:pt>
    <dgm:pt modelId="{6D5DC36C-D0DE-614F-8667-DE0292523DF6}" type="pres">
      <dgm:prSet presAssocID="{B79A8E1C-540C-994B-BBA3-7BBBA0B9C96E}" presName="diagram" presStyleCnt="0">
        <dgm:presLayoutVars>
          <dgm:chMax val="1"/>
          <dgm:dir/>
          <dgm:animLvl val="ctr"/>
          <dgm:resizeHandles val="exact"/>
        </dgm:presLayoutVars>
      </dgm:prSet>
      <dgm:spPr/>
    </dgm:pt>
    <dgm:pt modelId="{9897CF58-2A94-AD40-B146-1FA52FBA0C13}" type="pres">
      <dgm:prSet presAssocID="{B79A8E1C-540C-994B-BBA3-7BBBA0B9C96E}" presName="matrix" presStyleCnt="0"/>
      <dgm:spPr/>
    </dgm:pt>
    <dgm:pt modelId="{CA1E0666-EC94-C640-BC20-1863E908DE37}" type="pres">
      <dgm:prSet presAssocID="{B79A8E1C-540C-994B-BBA3-7BBBA0B9C96E}" presName="tile1" presStyleLbl="node1" presStyleIdx="0" presStyleCnt="4"/>
      <dgm:spPr/>
    </dgm:pt>
    <dgm:pt modelId="{A5BE59A9-40CF-FA4A-BF30-C5C90946F445}" type="pres">
      <dgm:prSet presAssocID="{B79A8E1C-540C-994B-BBA3-7BBBA0B9C96E}" presName="tile1text" presStyleLbl="node1" presStyleIdx="0" presStyleCnt="4">
        <dgm:presLayoutVars>
          <dgm:chMax val="0"/>
          <dgm:chPref val="0"/>
          <dgm:bulletEnabled val="1"/>
        </dgm:presLayoutVars>
      </dgm:prSet>
      <dgm:spPr/>
    </dgm:pt>
    <dgm:pt modelId="{1892E770-6A1A-8048-89EE-A869E276E63F}" type="pres">
      <dgm:prSet presAssocID="{B79A8E1C-540C-994B-BBA3-7BBBA0B9C96E}" presName="tile2" presStyleLbl="node1" presStyleIdx="1" presStyleCnt="4"/>
      <dgm:spPr/>
    </dgm:pt>
    <dgm:pt modelId="{FAC28DDC-ED12-364C-85B5-C06279D095B3}" type="pres">
      <dgm:prSet presAssocID="{B79A8E1C-540C-994B-BBA3-7BBBA0B9C96E}" presName="tile2text" presStyleLbl="node1" presStyleIdx="1" presStyleCnt="4">
        <dgm:presLayoutVars>
          <dgm:chMax val="0"/>
          <dgm:chPref val="0"/>
          <dgm:bulletEnabled val="1"/>
        </dgm:presLayoutVars>
      </dgm:prSet>
      <dgm:spPr/>
    </dgm:pt>
    <dgm:pt modelId="{06A333F8-8661-394D-9654-FCF1E938D85B}" type="pres">
      <dgm:prSet presAssocID="{B79A8E1C-540C-994B-BBA3-7BBBA0B9C96E}" presName="tile3" presStyleLbl="node1" presStyleIdx="2" presStyleCnt="4"/>
      <dgm:spPr/>
    </dgm:pt>
    <dgm:pt modelId="{C660C7B7-539C-3B4F-BAF3-3517242A30EA}" type="pres">
      <dgm:prSet presAssocID="{B79A8E1C-540C-994B-BBA3-7BBBA0B9C96E}" presName="tile3text" presStyleLbl="node1" presStyleIdx="2" presStyleCnt="4">
        <dgm:presLayoutVars>
          <dgm:chMax val="0"/>
          <dgm:chPref val="0"/>
          <dgm:bulletEnabled val="1"/>
        </dgm:presLayoutVars>
      </dgm:prSet>
      <dgm:spPr/>
    </dgm:pt>
    <dgm:pt modelId="{52E889AD-840B-EA4B-89C6-C556D803F7C9}" type="pres">
      <dgm:prSet presAssocID="{B79A8E1C-540C-994B-BBA3-7BBBA0B9C96E}" presName="tile4" presStyleLbl="node1" presStyleIdx="3" presStyleCnt="4"/>
      <dgm:spPr/>
    </dgm:pt>
    <dgm:pt modelId="{7F8D191F-BD1A-2540-973A-14D8D36F6E7D}" type="pres">
      <dgm:prSet presAssocID="{B79A8E1C-540C-994B-BBA3-7BBBA0B9C96E}" presName="tile4text" presStyleLbl="node1" presStyleIdx="3" presStyleCnt="4">
        <dgm:presLayoutVars>
          <dgm:chMax val="0"/>
          <dgm:chPref val="0"/>
          <dgm:bulletEnabled val="1"/>
        </dgm:presLayoutVars>
      </dgm:prSet>
      <dgm:spPr/>
    </dgm:pt>
    <dgm:pt modelId="{F2B77EB5-E81A-4247-B4FD-D1DC366D32D5}" type="pres">
      <dgm:prSet presAssocID="{B79A8E1C-540C-994B-BBA3-7BBBA0B9C96E}" presName="centerTile" presStyleLbl="fgShp" presStyleIdx="0" presStyleCnt="1">
        <dgm:presLayoutVars>
          <dgm:chMax val="0"/>
          <dgm:chPref val="0"/>
        </dgm:presLayoutVars>
      </dgm:prSet>
      <dgm:spPr/>
    </dgm:pt>
  </dgm:ptLst>
  <dgm:cxnLst>
    <dgm:cxn modelId="{F5992B14-B21C-E545-96FE-ED273B79ADD0}" srcId="{56492831-4FDA-3849-8248-A043713097FA}" destId="{57408065-36DE-0B46-98E8-11EEA20D2B12}" srcOrd="1" destOrd="0" parTransId="{C8571E67-839E-0942-AB95-A3118884C03B}" sibTransId="{497EE229-C335-B346-885D-B563D26CE27E}"/>
    <dgm:cxn modelId="{DB333828-BA63-484C-8BC5-DB31FAC4106F}" srcId="{56492831-4FDA-3849-8248-A043713097FA}" destId="{BCE9AF0A-1A79-564C-AE0F-EC8AD8FAC605}" srcOrd="2" destOrd="0" parTransId="{9FB36471-F356-EF49-9D5E-406EEB690D44}" sibTransId="{98998A20-E180-4045-A31A-80B689F56CA4}"/>
    <dgm:cxn modelId="{DDC8C42B-05DA-CA4D-A351-5E2AC1151357}" type="presOf" srcId="{BCE9AF0A-1A79-564C-AE0F-EC8AD8FAC605}" destId="{C660C7B7-539C-3B4F-BAF3-3517242A30EA}" srcOrd="1" destOrd="0" presId="urn:microsoft.com/office/officeart/2005/8/layout/matrix1"/>
    <dgm:cxn modelId="{952EAC3B-9B73-354E-B0FF-A5B3482D8325}" type="presOf" srcId="{B18ADFBA-31F1-0642-AF7F-73FD6AF8DC96}" destId="{52E889AD-840B-EA4B-89C6-C556D803F7C9}" srcOrd="0" destOrd="0" presId="urn:microsoft.com/office/officeart/2005/8/layout/matrix1"/>
    <dgm:cxn modelId="{0EDD7154-C7FC-B04E-BCD7-22F65233E234}" type="presOf" srcId="{B18ADFBA-31F1-0642-AF7F-73FD6AF8DC96}" destId="{7F8D191F-BD1A-2540-973A-14D8D36F6E7D}" srcOrd="1" destOrd="0" presId="urn:microsoft.com/office/officeart/2005/8/layout/matrix1"/>
    <dgm:cxn modelId="{7E8F3F57-2873-F540-9ABD-83242EFCA21E}" srcId="{B79A8E1C-540C-994B-BBA3-7BBBA0B9C96E}" destId="{56492831-4FDA-3849-8248-A043713097FA}" srcOrd="0" destOrd="0" parTransId="{84F70F62-C339-0D43-B983-8EACA1A8809C}" sibTransId="{1F501C52-3EB5-F544-AD49-24C36A106B8D}"/>
    <dgm:cxn modelId="{FBA26F62-DD77-8C4E-A8AC-2A6D52F54AD9}" type="presOf" srcId="{BCE9AF0A-1A79-564C-AE0F-EC8AD8FAC605}" destId="{06A333F8-8661-394D-9654-FCF1E938D85B}" srcOrd="0" destOrd="0" presId="urn:microsoft.com/office/officeart/2005/8/layout/matrix1"/>
    <dgm:cxn modelId="{156EB77A-AA4B-6C44-903B-E11BFCFB45B2}" type="presOf" srcId="{57408065-36DE-0B46-98E8-11EEA20D2B12}" destId="{1892E770-6A1A-8048-89EE-A869E276E63F}" srcOrd="0" destOrd="0" presId="urn:microsoft.com/office/officeart/2005/8/layout/matrix1"/>
    <dgm:cxn modelId="{88822F87-C0D2-674E-9CD7-E421B381D590}" type="presOf" srcId="{B79A8E1C-540C-994B-BBA3-7BBBA0B9C96E}" destId="{6D5DC36C-D0DE-614F-8667-DE0292523DF6}" srcOrd="0" destOrd="0" presId="urn:microsoft.com/office/officeart/2005/8/layout/matrix1"/>
    <dgm:cxn modelId="{F3934F89-AAF0-4843-A45B-94E369517688}" srcId="{56492831-4FDA-3849-8248-A043713097FA}" destId="{3E77408F-FA65-BE4D-80B2-BB5500138E46}" srcOrd="0" destOrd="0" parTransId="{5A6AFB4D-E4C3-3544-89AE-2051ED570E76}" sibTransId="{7B3D2A91-84F2-B941-B914-F7C4CA1D7345}"/>
    <dgm:cxn modelId="{5F23B091-A579-7B45-9828-377559FE90D3}" type="presOf" srcId="{3E77408F-FA65-BE4D-80B2-BB5500138E46}" destId="{A5BE59A9-40CF-FA4A-BF30-C5C90946F445}" srcOrd="1" destOrd="0" presId="urn:microsoft.com/office/officeart/2005/8/layout/matrix1"/>
    <dgm:cxn modelId="{87955393-3C3A-E246-99C9-5C17179E7EC0}" type="presOf" srcId="{57408065-36DE-0B46-98E8-11EEA20D2B12}" destId="{FAC28DDC-ED12-364C-85B5-C06279D095B3}" srcOrd="1" destOrd="0" presId="urn:microsoft.com/office/officeart/2005/8/layout/matrix1"/>
    <dgm:cxn modelId="{14E730BE-6193-7E47-B098-CAEB44CD3715}" type="presOf" srcId="{56492831-4FDA-3849-8248-A043713097FA}" destId="{F2B77EB5-E81A-4247-B4FD-D1DC366D32D5}" srcOrd="0" destOrd="0" presId="urn:microsoft.com/office/officeart/2005/8/layout/matrix1"/>
    <dgm:cxn modelId="{D6C875D1-8213-BF4A-94A1-D33CDFB714CC}" srcId="{56492831-4FDA-3849-8248-A043713097FA}" destId="{B18ADFBA-31F1-0642-AF7F-73FD6AF8DC96}" srcOrd="3" destOrd="0" parTransId="{23A3B81C-0D41-B94C-98B2-5A8016CE99F3}" sibTransId="{E917998F-E6A5-744C-B0E3-59DD7CBA84F5}"/>
    <dgm:cxn modelId="{67BBB2FE-0721-9641-9FDE-F86252045362}" type="presOf" srcId="{3E77408F-FA65-BE4D-80B2-BB5500138E46}" destId="{CA1E0666-EC94-C640-BC20-1863E908DE37}" srcOrd="0" destOrd="0" presId="urn:microsoft.com/office/officeart/2005/8/layout/matrix1"/>
    <dgm:cxn modelId="{196E6428-7BA3-8A4C-95EA-23160E01517A}" type="presParOf" srcId="{6D5DC36C-D0DE-614F-8667-DE0292523DF6}" destId="{9897CF58-2A94-AD40-B146-1FA52FBA0C13}" srcOrd="0" destOrd="0" presId="urn:microsoft.com/office/officeart/2005/8/layout/matrix1"/>
    <dgm:cxn modelId="{B7D18985-BC28-F54E-BFB3-9B39A04C7C9E}" type="presParOf" srcId="{9897CF58-2A94-AD40-B146-1FA52FBA0C13}" destId="{CA1E0666-EC94-C640-BC20-1863E908DE37}" srcOrd="0" destOrd="0" presId="urn:microsoft.com/office/officeart/2005/8/layout/matrix1"/>
    <dgm:cxn modelId="{54FEB368-5674-6341-BFF4-FE433C9A0364}" type="presParOf" srcId="{9897CF58-2A94-AD40-B146-1FA52FBA0C13}" destId="{A5BE59A9-40CF-FA4A-BF30-C5C90946F445}" srcOrd="1" destOrd="0" presId="urn:microsoft.com/office/officeart/2005/8/layout/matrix1"/>
    <dgm:cxn modelId="{902DE0A0-4E35-9848-A786-9581AC2D39EB}" type="presParOf" srcId="{9897CF58-2A94-AD40-B146-1FA52FBA0C13}" destId="{1892E770-6A1A-8048-89EE-A869E276E63F}" srcOrd="2" destOrd="0" presId="urn:microsoft.com/office/officeart/2005/8/layout/matrix1"/>
    <dgm:cxn modelId="{6A8DB975-473E-7248-BA90-570CAEF9CF82}" type="presParOf" srcId="{9897CF58-2A94-AD40-B146-1FA52FBA0C13}" destId="{FAC28DDC-ED12-364C-85B5-C06279D095B3}" srcOrd="3" destOrd="0" presId="urn:microsoft.com/office/officeart/2005/8/layout/matrix1"/>
    <dgm:cxn modelId="{AD43D1CE-E84D-B041-A35B-C54354EC7FCF}" type="presParOf" srcId="{9897CF58-2A94-AD40-B146-1FA52FBA0C13}" destId="{06A333F8-8661-394D-9654-FCF1E938D85B}" srcOrd="4" destOrd="0" presId="urn:microsoft.com/office/officeart/2005/8/layout/matrix1"/>
    <dgm:cxn modelId="{EA13E6FE-C7DD-474F-97D1-560B7E5A22D4}" type="presParOf" srcId="{9897CF58-2A94-AD40-B146-1FA52FBA0C13}" destId="{C660C7B7-539C-3B4F-BAF3-3517242A30EA}" srcOrd="5" destOrd="0" presId="urn:microsoft.com/office/officeart/2005/8/layout/matrix1"/>
    <dgm:cxn modelId="{E80803F8-F9A1-7A46-91F7-863A870580B8}" type="presParOf" srcId="{9897CF58-2A94-AD40-B146-1FA52FBA0C13}" destId="{52E889AD-840B-EA4B-89C6-C556D803F7C9}" srcOrd="6" destOrd="0" presId="urn:microsoft.com/office/officeart/2005/8/layout/matrix1"/>
    <dgm:cxn modelId="{7CF83F7A-1540-2945-9011-544CB35CD059}" type="presParOf" srcId="{9897CF58-2A94-AD40-B146-1FA52FBA0C13}" destId="{7F8D191F-BD1A-2540-973A-14D8D36F6E7D}" srcOrd="7" destOrd="0" presId="urn:microsoft.com/office/officeart/2005/8/layout/matrix1"/>
    <dgm:cxn modelId="{96C9F784-9AAA-EF4A-96A4-2C1A3C54F11A}" type="presParOf" srcId="{6D5DC36C-D0DE-614F-8667-DE0292523DF6}" destId="{F2B77EB5-E81A-4247-B4FD-D1DC366D32D5}"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897EC94-7565-4945-A577-DABD9B386A3A}" type="doc">
      <dgm:prSet loTypeId="urn:microsoft.com/office/officeart/2005/8/layout/cycle8" loCatId="" qsTypeId="urn:microsoft.com/office/officeart/2005/8/quickstyle/simple1" qsCatId="simple" csTypeId="urn:microsoft.com/office/officeart/2005/8/colors/accent1_2" csCatId="accent1" phldr="1"/>
      <dgm:spPr/>
    </dgm:pt>
    <dgm:pt modelId="{AA55ED46-962E-5344-92C6-9394A36D8751}">
      <dgm:prSet phldrT="[Text]" custT="1"/>
      <dgm:spPr/>
      <dgm:t>
        <a:bodyPr/>
        <a:lstStyle/>
        <a:p>
          <a:pPr rtl="1">
            <a:lnSpc>
              <a:spcPct val="100000"/>
            </a:lnSpc>
          </a:pPr>
          <a:r>
            <a:rPr lang="ar-SA" sz="1400" dirty="0">
              <a:latin typeface="Alexandria" pitchFamily="2" charset="-78"/>
              <a:cs typeface="Alexandria" pitchFamily="2" charset="-78"/>
            </a:rPr>
            <a:t>نقص الثقة في مزاعم المؤسسة فيما يخص تحقيق الاستدامة</a:t>
          </a:r>
          <a:endParaRPr lang="en-US" sz="1400" dirty="0">
            <a:latin typeface="Alexandria" pitchFamily="2" charset="-78"/>
            <a:cs typeface="Alexandria" pitchFamily="2" charset="-78"/>
          </a:endParaRPr>
        </a:p>
      </dgm:t>
    </dgm:pt>
    <dgm:pt modelId="{2A1993D2-8772-C94C-9C7B-EE125E50A1BA}" type="parTrans" cxnId="{EEE79BB2-DA27-9546-825C-201EE71772BF}">
      <dgm:prSet/>
      <dgm:spPr/>
      <dgm:t>
        <a:bodyPr/>
        <a:lstStyle/>
        <a:p>
          <a:pPr>
            <a:lnSpc>
              <a:spcPct val="100000"/>
            </a:lnSpc>
          </a:pPr>
          <a:endParaRPr lang="en-US" sz="1400">
            <a:latin typeface="Alexandria" pitchFamily="2" charset="-78"/>
            <a:cs typeface="Alexandria" pitchFamily="2" charset="-78"/>
          </a:endParaRPr>
        </a:p>
      </dgm:t>
    </dgm:pt>
    <dgm:pt modelId="{518C52B0-412C-BC45-8906-65CEF45949CB}" type="sibTrans" cxnId="{EEE79BB2-DA27-9546-825C-201EE71772BF}">
      <dgm:prSet/>
      <dgm:spPr/>
      <dgm:t>
        <a:bodyPr/>
        <a:lstStyle/>
        <a:p>
          <a:pPr>
            <a:lnSpc>
              <a:spcPct val="100000"/>
            </a:lnSpc>
          </a:pPr>
          <a:endParaRPr lang="en-US" sz="1400">
            <a:latin typeface="Alexandria" pitchFamily="2" charset="-78"/>
            <a:cs typeface="Alexandria" pitchFamily="2" charset="-78"/>
          </a:endParaRPr>
        </a:p>
      </dgm:t>
    </dgm:pt>
    <dgm:pt modelId="{711DF5D4-A0BE-7E41-A1DE-FB9ED34D4A2F}">
      <dgm:prSet phldrT="[Text]" custT="1"/>
      <dgm:spPr/>
      <dgm:t>
        <a:bodyPr/>
        <a:lstStyle/>
        <a:p>
          <a:pPr rtl="1">
            <a:lnSpc>
              <a:spcPct val="100000"/>
            </a:lnSpc>
          </a:pPr>
          <a:r>
            <a:rPr lang="ar-SA" sz="1400" dirty="0">
              <a:latin typeface="Alexandria" pitchFamily="2" charset="-78"/>
              <a:cs typeface="Alexandria" pitchFamily="2" charset="-78"/>
            </a:rPr>
            <a:t>التركيز على المدى القصير المتمثل في الربح وغيره بينما تأثير الاستدامة يحتاج الى وقت طويل</a:t>
          </a:r>
          <a:endParaRPr lang="en-US" sz="1400" dirty="0">
            <a:latin typeface="Alexandria" pitchFamily="2" charset="-78"/>
            <a:cs typeface="Alexandria" pitchFamily="2" charset="-78"/>
          </a:endParaRPr>
        </a:p>
      </dgm:t>
    </dgm:pt>
    <dgm:pt modelId="{9A25E4A8-CA95-BB43-8856-54EB712F4F5A}" type="parTrans" cxnId="{BD4A796B-DFAC-EA49-A415-F21C2BE4F68C}">
      <dgm:prSet/>
      <dgm:spPr/>
      <dgm:t>
        <a:bodyPr/>
        <a:lstStyle/>
        <a:p>
          <a:pPr>
            <a:lnSpc>
              <a:spcPct val="100000"/>
            </a:lnSpc>
          </a:pPr>
          <a:endParaRPr lang="en-US" sz="1400">
            <a:latin typeface="Alexandria" pitchFamily="2" charset="-78"/>
            <a:cs typeface="Alexandria" pitchFamily="2" charset="-78"/>
          </a:endParaRPr>
        </a:p>
      </dgm:t>
    </dgm:pt>
    <dgm:pt modelId="{4E48B914-F30E-8744-AD4F-EED09BC32D6B}" type="sibTrans" cxnId="{BD4A796B-DFAC-EA49-A415-F21C2BE4F68C}">
      <dgm:prSet/>
      <dgm:spPr/>
      <dgm:t>
        <a:bodyPr/>
        <a:lstStyle/>
        <a:p>
          <a:pPr>
            <a:lnSpc>
              <a:spcPct val="100000"/>
            </a:lnSpc>
          </a:pPr>
          <a:endParaRPr lang="en-US" sz="1400">
            <a:latin typeface="Alexandria" pitchFamily="2" charset="-78"/>
            <a:cs typeface="Alexandria" pitchFamily="2" charset="-78"/>
          </a:endParaRPr>
        </a:p>
      </dgm:t>
    </dgm:pt>
    <dgm:pt modelId="{2E1CBD3C-10AB-D14E-8036-E9AAB030B331}">
      <dgm:prSet phldrT="[Text]" custT="1"/>
      <dgm:spPr/>
      <dgm:t>
        <a:bodyPr/>
        <a:lstStyle/>
        <a:p>
          <a:pPr rtl="1">
            <a:lnSpc>
              <a:spcPct val="100000"/>
            </a:lnSpc>
          </a:pPr>
          <a:r>
            <a:rPr lang="ar-SA" sz="1400" dirty="0">
              <a:latin typeface="Alexandria" pitchFamily="2" charset="-78"/>
              <a:cs typeface="Alexandria" pitchFamily="2" charset="-78"/>
            </a:rPr>
            <a:t>تعقيد القضايا فيصعب التواصل مع الجماهير حولها وشرحها</a:t>
          </a:r>
          <a:endParaRPr lang="en-US" sz="1400" dirty="0">
            <a:latin typeface="Alexandria" pitchFamily="2" charset="-78"/>
            <a:cs typeface="Alexandria" pitchFamily="2" charset="-78"/>
          </a:endParaRPr>
        </a:p>
      </dgm:t>
    </dgm:pt>
    <dgm:pt modelId="{610DB344-1F7A-C54B-90C2-3F01584B51C7}" type="parTrans" cxnId="{21288D2D-2211-A948-B041-FBBF6B697377}">
      <dgm:prSet/>
      <dgm:spPr/>
      <dgm:t>
        <a:bodyPr/>
        <a:lstStyle/>
        <a:p>
          <a:pPr>
            <a:lnSpc>
              <a:spcPct val="100000"/>
            </a:lnSpc>
          </a:pPr>
          <a:endParaRPr lang="en-US" sz="1400">
            <a:latin typeface="Alexandria" pitchFamily="2" charset="-78"/>
            <a:cs typeface="Alexandria" pitchFamily="2" charset="-78"/>
          </a:endParaRPr>
        </a:p>
      </dgm:t>
    </dgm:pt>
    <dgm:pt modelId="{47413F07-1AD2-C245-A36A-4C21F18F7793}" type="sibTrans" cxnId="{21288D2D-2211-A948-B041-FBBF6B697377}">
      <dgm:prSet/>
      <dgm:spPr/>
      <dgm:t>
        <a:bodyPr/>
        <a:lstStyle/>
        <a:p>
          <a:pPr>
            <a:lnSpc>
              <a:spcPct val="100000"/>
            </a:lnSpc>
          </a:pPr>
          <a:endParaRPr lang="en-US" sz="1400">
            <a:latin typeface="Alexandria" pitchFamily="2" charset="-78"/>
            <a:cs typeface="Alexandria" pitchFamily="2" charset="-78"/>
          </a:endParaRPr>
        </a:p>
      </dgm:t>
    </dgm:pt>
    <dgm:pt modelId="{7E565257-6CC2-1340-987D-494AD4FB5CC9}" type="pres">
      <dgm:prSet presAssocID="{5897EC94-7565-4945-A577-DABD9B386A3A}" presName="compositeShape" presStyleCnt="0">
        <dgm:presLayoutVars>
          <dgm:chMax val="7"/>
          <dgm:dir/>
          <dgm:resizeHandles val="exact"/>
        </dgm:presLayoutVars>
      </dgm:prSet>
      <dgm:spPr/>
    </dgm:pt>
    <dgm:pt modelId="{7DC0AE20-76DA-1048-9DD5-696A490BF11B}" type="pres">
      <dgm:prSet presAssocID="{5897EC94-7565-4945-A577-DABD9B386A3A}" presName="wedge1" presStyleLbl="node1" presStyleIdx="0" presStyleCnt="3"/>
      <dgm:spPr/>
    </dgm:pt>
    <dgm:pt modelId="{B48E5B49-B555-094D-BBCB-68EE9586ED23}" type="pres">
      <dgm:prSet presAssocID="{5897EC94-7565-4945-A577-DABD9B386A3A}" presName="dummy1a" presStyleCnt="0"/>
      <dgm:spPr/>
    </dgm:pt>
    <dgm:pt modelId="{EB0628AB-4CC1-FB4C-A7BF-96DD59F23E2C}" type="pres">
      <dgm:prSet presAssocID="{5897EC94-7565-4945-A577-DABD9B386A3A}" presName="dummy1b" presStyleCnt="0"/>
      <dgm:spPr/>
    </dgm:pt>
    <dgm:pt modelId="{18EC2B83-FB45-1348-B247-A2F3BE94D82C}" type="pres">
      <dgm:prSet presAssocID="{5897EC94-7565-4945-A577-DABD9B386A3A}" presName="wedge1Tx" presStyleLbl="node1" presStyleIdx="0" presStyleCnt="3">
        <dgm:presLayoutVars>
          <dgm:chMax val="0"/>
          <dgm:chPref val="0"/>
          <dgm:bulletEnabled val="1"/>
        </dgm:presLayoutVars>
      </dgm:prSet>
      <dgm:spPr/>
    </dgm:pt>
    <dgm:pt modelId="{EE2C1099-1E85-3748-97C3-0E25A798185A}" type="pres">
      <dgm:prSet presAssocID="{5897EC94-7565-4945-A577-DABD9B386A3A}" presName="wedge2" presStyleLbl="node1" presStyleIdx="1" presStyleCnt="3"/>
      <dgm:spPr/>
    </dgm:pt>
    <dgm:pt modelId="{A67A762C-7A4D-C64A-B527-79E5445274C8}" type="pres">
      <dgm:prSet presAssocID="{5897EC94-7565-4945-A577-DABD9B386A3A}" presName="dummy2a" presStyleCnt="0"/>
      <dgm:spPr/>
    </dgm:pt>
    <dgm:pt modelId="{B224C8B7-F213-B64A-8A74-754D214E4B49}" type="pres">
      <dgm:prSet presAssocID="{5897EC94-7565-4945-A577-DABD9B386A3A}" presName="dummy2b" presStyleCnt="0"/>
      <dgm:spPr/>
    </dgm:pt>
    <dgm:pt modelId="{E0BD7878-F839-B744-B6DC-A10CC236C2A4}" type="pres">
      <dgm:prSet presAssocID="{5897EC94-7565-4945-A577-DABD9B386A3A}" presName="wedge2Tx" presStyleLbl="node1" presStyleIdx="1" presStyleCnt="3">
        <dgm:presLayoutVars>
          <dgm:chMax val="0"/>
          <dgm:chPref val="0"/>
          <dgm:bulletEnabled val="1"/>
        </dgm:presLayoutVars>
      </dgm:prSet>
      <dgm:spPr/>
    </dgm:pt>
    <dgm:pt modelId="{36C6C2C0-EDD9-EB43-AC0D-34A68899AEA9}" type="pres">
      <dgm:prSet presAssocID="{5897EC94-7565-4945-A577-DABD9B386A3A}" presName="wedge3" presStyleLbl="node1" presStyleIdx="2" presStyleCnt="3"/>
      <dgm:spPr/>
    </dgm:pt>
    <dgm:pt modelId="{8DF5D786-F0F7-D745-8FCA-5293937E3438}" type="pres">
      <dgm:prSet presAssocID="{5897EC94-7565-4945-A577-DABD9B386A3A}" presName="dummy3a" presStyleCnt="0"/>
      <dgm:spPr/>
    </dgm:pt>
    <dgm:pt modelId="{7EA04CF5-1227-1947-A336-95A834F087B6}" type="pres">
      <dgm:prSet presAssocID="{5897EC94-7565-4945-A577-DABD9B386A3A}" presName="dummy3b" presStyleCnt="0"/>
      <dgm:spPr/>
    </dgm:pt>
    <dgm:pt modelId="{62E5B8FB-4785-4C45-87CC-575F402A2B5B}" type="pres">
      <dgm:prSet presAssocID="{5897EC94-7565-4945-A577-DABD9B386A3A}" presName="wedge3Tx" presStyleLbl="node1" presStyleIdx="2" presStyleCnt="3">
        <dgm:presLayoutVars>
          <dgm:chMax val="0"/>
          <dgm:chPref val="0"/>
          <dgm:bulletEnabled val="1"/>
        </dgm:presLayoutVars>
      </dgm:prSet>
      <dgm:spPr/>
    </dgm:pt>
    <dgm:pt modelId="{EC095885-CFCC-6146-9C02-61C92ED15A2D}" type="pres">
      <dgm:prSet presAssocID="{518C52B0-412C-BC45-8906-65CEF45949CB}" presName="arrowWedge1" presStyleLbl="fgSibTrans2D1" presStyleIdx="0" presStyleCnt="3"/>
      <dgm:spPr/>
    </dgm:pt>
    <dgm:pt modelId="{9AA7BF46-E6C9-A149-B2BC-18D08696FD3E}" type="pres">
      <dgm:prSet presAssocID="{4E48B914-F30E-8744-AD4F-EED09BC32D6B}" presName="arrowWedge2" presStyleLbl="fgSibTrans2D1" presStyleIdx="1" presStyleCnt="3"/>
      <dgm:spPr/>
    </dgm:pt>
    <dgm:pt modelId="{31E5AF24-2474-4C4E-95ED-A4BAFFF0E668}" type="pres">
      <dgm:prSet presAssocID="{47413F07-1AD2-C245-A36A-4C21F18F7793}" presName="arrowWedge3" presStyleLbl="fgSibTrans2D1" presStyleIdx="2" presStyleCnt="3"/>
      <dgm:spPr/>
    </dgm:pt>
  </dgm:ptLst>
  <dgm:cxnLst>
    <dgm:cxn modelId="{32C22802-4090-684D-AC13-685201BFE182}" type="presOf" srcId="{711DF5D4-A0BE-7E41-A1DE-FB9ED34D4A2F}" destId="{E0BD7878-F839-B744-B6DC-A10CC236C2A4}" srcOrd="1" destOrd="0" presId="urn:microsoft.com/office/officeart/2005/8/layout/cycle8"/>
    <dgm:cxn modelId="{F66AEF04-DB45-784E-A105-D4F60484D063}" type="presOf" srcId="{AA55ED46-962E-5344-92C6-9394A36D8751}" destId="{7DC0AE20-76DA-1048-9DD5-696A490BF11B}" srcOrd="0" destOrd="0" presId="urn:microsoft.com/office/officeart/2005/8/layout/cycle8"/>
    <dgm:cxn modelId="{6200D006-E76E-6E44-B8FA-CE5E6DE2B771}" type="presOf" srcId="{2E1CBD3C-10AB-D14E-8036-E9AAB030B331}" destId="{62E5B8FB-4785-4C45-87CC-575F402A2B5B}" srcOrd="1" destOrd="0" presId="urn:microsoft.com/office/officeart/2005/8/layout/cycle8"/>
    <dgm:cxn modelId="{21288D2D-2211-A948-B041-FBBF6B697377}" srcId="{5897EC94-7565-4945-A577-DABD9B386A3A}" destId="{2E1CBD3C-10AB-D14E-8036-E9AAB030B331}" srcOrd="2" destOrd="0" parTransId="{610DB344-1F7A-C54B-90C2-3F01584B51C7}" sibTransId="{47413F07-1AD2-C245-A36A-4C21F18F7793}"/>
    <dgm:cxn modelId="{E9AD2555-299C-494E-8C53-DAF61BA2D993}" type="presOf" srcId="{711DF5D4-A0BE-7E41-A1DE-FB9ED34D4A2F}" destId="{EE2C1099-1E85-3748-97C3-0E25A798185A}" srcOrd="0" destOrd="0" presId="urn:microsoft.com/office/officeart/2005/8/layout/cycle8"/>
    <dgm:cxn modelId="{BD4A796B-DFAC-EA49-A415-F21C2BE4F68C}" srcId="{5897EC94-7565-4945-A577-DABD9B386A3A}" destId="{711DF5D4-A0BE-7E41-A1DE-FB9ED34D4A2F}" srcOrd="1" destOrd="0" parTransId="{9A25E4A8-CA95-BB43-8856-54EB712F4F5A}" sibTransId="{4E48B914-F30E-8744-AD4F-EED09BC32D6B}"/>
    <dgm:cxn modelId="{C66BA890-47C5-BF48-A832-188D99BF771A}" type="presOf" srcId="{5897EC94-7565-4945-A577-DABD9B386A3A}" destId="{7E565257-6CC2-1340-987D-494AD4FB5CC9}" srcOrd="0" destOrd="0" presId="urn:microsoft.com/office/officeart/2005/8/layout/cycle8"/>
    <dgm:cxn modelId="{E35B1E9A-2E45-D041-8ECB-186CDEC8B2F8}" type="presOf" srcId="{AA55ED46-962E-5344-92C6-9394A36D8751}" destId="{18EC2B83-FB45-1348-B247-A2F3BE94D82C}" srcOrd="1" destOrd="0" presId="urn:microsoft.com/office/officeart/2005/8/layout/cycle8"/>
    <dgm:cxn modelId="{EEE79BB2-DA27-9546-825C-201EE71772BF}" srcId="{5897EC94-7565-4945-A577-DABD9B386A3A}" destId="{AA55ED46-962E-5344-92C6-9394A36D8751}" srcOrd="0" destOrd="0" parTransId="{2A1993D2-8772-C94C-9C7B-EE125E50A1BA}" sibTransId="{518C52B0-412C-BC45-8906-65CEF45949CB}"/>
    <dgm:cxn modelId="{E1A021D9-BA9D-6644-8B7F-8B348B4C1829}" type="presOf" srcId="{2E1CBD3C-10AB-D14E-8036-E9AAB030B331}" destId="{36C6C2C0-EDD9-EB43-AC0D-34A68899AEA9}" srcOrd="0" destOrd="0" presId="urn:microsoft.com/office/officeart/2005/8/layout/cycle8"/>
    <dgm:cxn modelId="{B1944A83-69F6-FD47-B716-21812C4F4C75}" type="presParOf" srcId="{7E565257-6CC2-1340-987D-494AD4FB5CC9}" destId="{7DC0AE20-76DA-1048-9DD5-696A490BF11B}" srcOrd="0" destOrd="0" presId="urn:microsoft.com/office/officeart/2005/8/layout/cycle8"/>
    <dgm:cxn modelId="{B6513A9A-71A6-E547-A832-63F6F1598986}" type="presParOf" srcId="{7E565257-6CC2-1340-987D-494AD4FB5CC9}" destId="{B48E5B49-B555-094D-BBCB-68EE9586ED23}" srcOrd="1" destOrd="0" presId="urn:microsoft.com/office/officeart/2005/8/layout/cycle8"/>
    <dgm:cxn modelId="{85B5B43B-11AF-0F4D-9557-2A42E7EDE51B}" type="presParOf" srcId="{7E565257-6CC2-1340-987D-494AD4FB5CC9}" destId="{EB0628AB-4CC1-FB4C-A7BF-96DD59F23E2C}" srcOrd="2" destOrd="0" presId="urn:microsoft.com/office/officeart/2005/8/layout/cycle8"/>
    <dgm:cxn modelId="{0A653675-AF7A-E04A-A11B-9D2EF6748297}" type="presParOf" srcId="{7E565257-6CC2-1340-987D-494AD4FB5CC9}" destId="{18EC2B83-FB45-1348-B247-A2F3BE94D82C}" srcOrd="3" destOrd="0" presId="urn:microsoft.com/office/officeart/2005/8/layout/cycle8"/>
    <dgm:cxn modelId="{5779B0A3-B4DD-6548-9657-34C58D154F6E}" type="presParOf" srcId="{7E565257-6CC2-1340-987D-494AD4FB5CC9}" destId="{EE2C1099-1E85-3748-97C3-0E25A798185A}" srcOrd="4" destOrd="0" presId="urn:microsoft.com/office/officeart/2005/8/layout/cycle8"/>
    <dgm:cxn modelId="{28F00D90-C082-0F4D-B1E2-707B8DDD82F1}" type="presParOf" srcId="{7E565257-6CC2-1340-987D-494AD4FB5CC9}" destId="{A67A762C-7A4D-C64A-B527-79E5445274C8}" srcOrd="5" destOrd="0" presId="urn:microsoft.com/office/officeart/2005/8/layout/cycle8"/>
    <dgm:cxn modelId="{D7430E15-B891-B943-A266-46DDDFCDC363}" type="presParOf" srcId="{7E565257-6CC2-1340-987D-494AD4FB5CC9}" destId="{B224C8B7-F213-B64A-8A74-754D214E4B49}" srcOrd="6" destOrd="0" presId="urn:microsoft.com/office/officeart/2005/8/layout/cycle8"/>
    <dgm:cxn modelId="{9A5E2A46-7484-174E-89D1-87DA5AD64D4D}" type="presParOf" srcId="{7E565257-6CC2-1340-987D-494AD4FB5CC9}" destId="{E0BD7878-F839-B744-B6DC-A10CC236C2A4}" srcOrd="7" destOrd="0" presId="urn:microsoft.com/office/officeart/2005/8/layout/cycle8"/>
    <dgm:cxn modelId="{843FD4A5-A603-9C4A-AFF5-171924F5A8B9}" type="presParOf" srcId="{7E565257-6CC2-1340-987D-494AD4FB5CC9}" destId="{36C6C2C0-EDD9-EB43-AC0D-34A68899AEA9}" srcOrd="8" destOrd="0" presId="urn:microsoft.com/office/officeart/2005/8/layout/cycle8"/>
    <dgm:cxn modelId="{0134BC1D-75E5-A746-BF52-A270EC2D4469}" type="presParOf" srcId="{7E565257-6CC2-1340-987D-494AD4FB5CC9}" destId="{8DF5D786-F0F7-D745-8FCA-5293937E3438}" srcOrd="9" destOrd="0" presId="urn:microsoft.com/office/officeart/2005/8/layout/cycle8"/>
    <dgm:cxn modelId="{EEAE7506-ECA2-0E4B-B821-21813D7284BC}" type="presParOf" srcId="{7E565257-6CC2-1340-987D-494AD4FB5CC9}" destId="{7EA04CF5-1227-1947-A336-95A834F087B6}" srcOrd="10" destOrd="0" presId="urn:microsoft.com/office/officeart/2005/8/layout/cycle8"/>
    <dgm:cxn modelId="{BFFEF5D8-4717-7C4E-9B5F-1505063C8E61}" type="presParOf" srcId="{7E565257-6CC2-1340-987D-494AD4FB5CC9}" destId="{62E5B8FB-4785-4C45-87CC-575F402A2B5B}" srcOrd="11" destOrd="0" presId="urn:microsoft.com/office/officeart/2005/8/layout/cycle8"/>
    <dgm:cxn modelId="{3081D1C7-FC81-9B43-9397-F44462BEC9AA}" type="presParOf" srcId="{7E565257-6CC2-1340-987D-494AD4FB5CC9}" destId="{EC095885-CFCC-6146-9C02-61C92ED15A2D}" srcOrd="12" destOrd="0" presId="urn:microsoft.com/office/officeart/2005/8/layout/cycle8"/>
    <dgm:cxn modelId="{BFDC2435-FEC5-0D49-948F-0379411E59CA}" type="presParOf" srcId="{7E565257-6CC2-1340-987D-494AD4FB5CC9}" destId="{9AA7BF46-E6C9-A149-B2BC-18D08696FD3E}" srcOrd="13" destOrd="0" presId="urn:microsoft.com/office/officeart/2005/8/layout/cycle8"/>
    <dgm:cxn modelId="{751F19B3-CAB2-DB41-BFE3-199884D5E8A5}" type="presParOf" srcId="{7E565257-6CC2-1340-987D-494AD4FB5CC9}" destId="{31E5AF24-2474-4C4E-95ED-A4BAFFF0E668}" srcOrd="14"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00D709-2C9E-784B-87ED-6D558FB36600}">
      <dsp:nvSpPr>
        <dsp:cNvPr id="0" name=""/>
        <dsp:cNvSpPr/>
      </dsp:nvSpPr>
      <dsp:spPr>
        <a:xfrm>
          <a:off x="495302" y="222"/>
          <a:ext cx="3228308" cy="1936985"/>
        </a:xfrm>
        <a:prstGeom prst="rect">
          <a:avLst/>
        </a:prstGeom>
        <a:solidFill>
          <a:schemeClr val="accent1">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EG" sz="1600" b="1" i="0" kern="1200" dirty="0">
              <a:latin typeface="Alexandria" pitchFamily="2" charset="-78"/>
              <a:cs typeface="Alexandria" pitchFamily="2" charset="-78"/>
            </a:rPr>
            <a:t>العلاقات العامة المستدامة</a:t>
          </a:r>
          <a:r>
            <a:rPr lang="ar-EG" sz="1600" b="0" i="0" kern="1200" dirty="0">
              <a:latin typeface="Alexandria" pitchFamily="2" charset="-78"/>
              <a:cs typeface="Alexandria" pitchFamily="2" charset="-78"/>
            </a:rPr>
            <a:t>: حيث تركز هذه الاتجاهات على تعزيز الاستدامة البيئية والاجتماعية والاقتصادية في جميع جوانب العمل التنظيمي.</a:t>
          </a:r>
          <a:endParaRPr lang="en-US" sz="1600" kern="1200" dirty="0">
            <a:latin typeface="Alexandria" pitchFamily="2" charset="-78"/>
            <a:cs typeface="Alexandria" pitchFamily="2" charset="-78"/>
          </a:endParaRPr>
        </a:p>
      </dsp:txBody>
      <dsp:txXfrm>
        <a:off x="495302" y="222"/>
        <a:ext cx="3228308" cy="1936985"/>
      </dsp:txXfrm>
    </dsp:sp>
    <dsp:sp modelId="{BAB503E1-E443-3342-82C8-33024BE2DD11}">
      <dsp:nvSpPr>
        <dsp:cNvPr id="0" name=""/>
        <dsp:cNvSpPr/>
      </dsp:nvSpPr>
      <dsp:spPr>
        <a:xfrm>
          <a:off x="4046441" y="222"/>
          <a:ext cx="3228308" cy="1936985"/>
        </a:xfrm>
        <a:prstGeom prst="rect">
          <a:avLst/>
        </a:prstGeom>
        <a:solidFill>
          <a:schemeClr val="accent1">
            <a:alpha val="90000"/>
            <a:hueOff val="0"/>
            <a:satOff val="0"/>
            <a:lumOff val="0"/>
            <a:alphaOff val="-1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EG" sz="1600" b="1" i="0" kern="1200" dirty="0">
              <a:latin typeface="Alexandria" pitchFamily="2" charset="-78"/>
              <a:cs typeface="Alexandria" pitchFamily="2" charset="-78"/>
            </a:rPr>
            <a:t>العلاقات العامة التفاعلية</a:t>
          </a:r>
          <a:r>
            <a:rPr lang="ar-EG" sz="1600" b="0" i="0" kern="1200" dirty="0">
              <a:latin typeface="Alexandria" pitchFamily="2" charset="-78"/>
              <a:cs typeface="Alexandria" pitchFamily="2" charset="-78"/>
            </a:rPr>
            <a:t>: حيث يتم التركيز على تشجيع المشاركة والتواصل المتبادل مع الجمهور من خلال الاستجابة لتعليقاتهم واستفساراتهم.</a:t>
          </a:r>
          <a:endParaRPr lang="en-US" sz="1600" kern="1200" dirty="0">
            <a:latin typeface="Alexandria" pitchFamily="2" charset="-78"/>
            <a:cs typeface="Alexandria" pitchFamily="2" charset="-78"/>
          </a:endParaRPr>
        </a:p>
      </dsp:txBody>
      <dsp:txXfrm>
        <a:off x="4046441" y="222"/>
        <a:ext cx="3228308" cy="1936985"/>
      </dsp:txXfrm>
    </dsp:sp>
    <dsp:sp modelId="{5A2F4DB9-B13D-4D4F-AB06-2EFFCA5C0229}">
      <dsp:nvSpPr>
        <dsp:cNvPr id="0" name=""/>
        <dsp:cNvSpPr/>
      </dsp:nvSpPr>
      <dsp:spPr>
        <a:xfrm>
          <a:off x="7597581" y="222"/>
          <a:ext cx="3228308" cy="1936985"/>
        </a:xfrm>
        <a:prstGeom prst="rect">
          <a:avLst/>
        </a:prstGeom>
        <a:solidFill>
          <a:schemeClr val="accent1">
            <a:alpha val="90000"/>
            <a:hueOff val="0"/>
            <a:satOff val="0"/>
            <a:lumOff val="0"/>
            <a:alphaOff val="-2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EG" sz="1600" b="0" i="0" kern="1200" dirty="0">
              <a:latin typeface="Alexandria" pitchFamily="2" charset="-78"/>
              <a:cs typeface="Alexandria" pitchFamily="2" charset="-78"/>
            </a:rPr>
            <a:t> </a:t>
          </a:r>
          <a:r>
            <a:rPr lang="ar-EG" sz="1600" b="1" i="0" kern="1200" dirty="0">
              <a:latin typeface="Alexandria" pitchFamily="2" charset="-78"/>
              <a:cs typeface="Alexandria" pitchFamily="2" charset="-78"/>
            </a:rPr>
            <a:t>العلاقات العامة الرقمية</a:t>
          </a:r>
          <a:r>
            <a:rPr lang="ar-EG" sz="1600" b="0" i="0" kern="1200" dirty="0">
              <a:latin typeface="Alexandria" pitchFamily="2" charset="-78"/>
              <a:cs typeface="Alexandria" pitchFamily="2" charset="-78"/>
            </a:rPr>
            <a:t>: حيث يتم استخدام التكنولوجيا الرقمية ووسائل التواصل الاجتماعي لبناء علاقات وتواصل فعال مع الجمهور المستهدف.</a:t>
          </a:r>
          <a:endParaRPr lang="en-US" sz="1600" kern="1200" dirty="0">
            <a:latin typeface="Alexandria" pitchFamily="2" charset="-78"/>
            <a:cs typeface="Alexandria" pitchFamily="2" charset="-78"/>
          </a:endParaRPr>
        </a:p>
      </dsp:txBody>
      <dsp:txXfrm>
        <a:off x="7597581" y="222"/>
        <a:ext cx="3228308" cy="1936985"/>
      </dsp:txXfrm>
    </dsp:sp>
    <dsp:sp modelId="{EE74544A-20D4-8D4E-9123-2CDBB56D401D}">
      <dsp:nvSpPr>
        <dsp:cNvPr id="0" name=""/>
        <dsp:cNvSpPr/>
      </dsp:nvSpPr>
      <dsp:spPr>
        <a:xfrm>
          <a:off x="2270871" y="2260038"/>
          <a:ext cx="3228308" cy="1936985"/>
        </a:xfrm>
        <a:prstGeom prst="rect">
          <a:avLst/>
        </a:prstGeom>
        <a:solidFill>
          <a:schemeClr val="accent1">
            <a:alpha val="90000"/>
            <a:hueOff val="0"/>
            <a:satOff val="0"/>
            <a:lumOff val="0"/>
            <a:alphaOff val="-3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EG" sz="1600" b="1" i="0" kern="1200" dirty="0">
              <a:latin typeface="Alexandria" pitchFamily="2" charset="-78"/>
              <a:cs typeface="Alexandria" pitchFamily="2" charset="-78"/>
            </a:rPr>
            <a:t>العلاقات العامة الدولية: </a:t>
          </a:r>
          <a:r>
            <a:rPr lang="ar-EG" sz="1600" b="0" i="0" kern="1200" dirty="0">
              <a:latin typeface="Alexandria" pitchFamily="2" charset="-78"/>
              <a:cs typeface="Alexandria" pitchFamily="2" charset="-78"/>
            </a:rPr>
            <a:t>حيث يتم التعامل مع التحديات والفرص الناشئة في الساحة العالمية وبناء علاقات قوية مع الجمهور العالمي</a:t>
          </a:r>
          <a:endParaRPr lang="en-US" sz="1600" kern="1200" dirty="0">
            <a:latin typeface="Alexandria" pitchFamily="2" charset="-78"/>
            <a:cs typeface="Alexandria" pitchFamily="2" charset="-78"/>
          </a:endParaRPr>
        </a:p>
      </dsp:txBody>
      <dsp:txXfrm>
        <a:off x="2270871" y="2260038"/>
        <a:ext cx="3228308" cy="1936985"/>
      </dsp:txXfrm>
    </dsp:sp>
    <dsp:sp modelId="{3E710A23-1A87-774D-9AE7-75AE52D2CA50}">
      <dsp:nvSpPr>
        <dsp:cNvPr id="0" name=""/>
        <dsp:cNvSpPr/>
      </dsp:nvSpPr>
      <dsp:spPr>
        <a:xfrm>
          <a:off x="5822011" y="2260038"/>
          <a:ext cx="3228308" cy="1936985"/>
        </a:xfrm>
        <a:prstGeom prst="rect">
          <a:avLst/>
        </a:prstGeom>
        <a:solidFill>
          <a:schemeClr val="accent1">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EG" sz="1600" b="1" i="0" kern="1200" dirty="0">
              <a:latin typeface="Alexandria" pitchFamily="2" charset="-78"/>
              <a:cs typeface="Alexandria" pitchFamily="2" charset="-78"/>
            </a:rPr>
            <a:t>العلاقات العامة المؤثرة: </a:t>
          </a:r>
          <a:r>
            <a:rPr lang="ar-EG" sz="1600" b="0" i="0" kern="1200" dirty="0">
              <a:latin typeface="Alexandria" pitchFamily="2" charset="-78"/>
              <a:cs typeface="Alexandria" pitchFamily="2" charset="-78"/>
            </a:rPr>
            <a:t>حيث يتم التركيز على التعاون مع المؤثرين الرقميين والمشاهير للترويج للعلامات التجارية وبناء العلاقات مع الجمهور.</a:t>
          </a:r>
          <a:endParaRPr lang="en-US" sz="1600" kern="1200" dirty="0">
            <a:latin typeface="Alexandria" pitchFamily="2" charset="-78"/>
            <a:cs typeface="Alexandria" pitchFamily="2" charset="-78"/>
          </a:endParaRPr>
        </a:p>
      </dsp:txBody>
      <dsp:txXfrm>
        <a:off x="5822011" y="2260038"/>
        <a:ext cx="3228308" cy="19369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74AA17-AFE4-0E4E-8866-A68E826DA24B}">
      <dsp:nvSpPr>
        <dsp:cNvPr id="0" name=""/>
        <dsp:cNvSpPr/>
      </dsp:nvSpPr>
      <dsp:spPr>
        <a:xfrm>
          <a:off x="-4847749" y="-742933"/>
          <a:ext cx="5773853" cy="5773853"/>
        </a:xfrm>
        <a:prstGeom prst="blockArc">
          <a:avLst>
            <a:gd name="adj1" fmla="val 18900000"/>
            <a:gd name="adj2" fmla="val 2700000"/>
            <a:gd name="adj3" fmla="val 374"/>
          </a:avLst>
        </a:pr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7D03AF9-A7F2-154B-B7E9-981996D98466}">
      <dsp:nvSpPr>
        <dsp:cNvPr id="0" name=""/>
        <dsp:cNvSpPr/>
      </dsp:nvSpPr>
      <dsp:spPr>
        <a:xfrm>
          <a:off x="595622" y="428798"/>
          <a:ext cx="10693207" cy="85759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0718" tIns="35560" rIns="35560" bIns="35560" numCol="1" spcCol="1270" anchor="ctr" anchorCtr="0">
          <a:noAutofit/>
        </a:bodyPr>
        <a:lstStyle/>
        <a:p>
          <a:pPr marL="0" lvl="0" indent="0" algn="r" defTabSz="622300">
            <a:lnSpc>
              <a:spcPct val="150000"/>
            </a:lnSpc>
            <a:spcBef>
              <a:spcPct val="0"/>
            </a:spcBef>
            <a:spcAft>
              <a:spcPct val="35000"/>
            </a:spcAft>
            <a:buFont typeface="Arial" panose="020B0604020202020204" pitchFamily="34" charset="0"/>
            <a:buNone/>
          </a:pPr>
          <a:r>
            <a:rPr lang="ar-EG" sz="1400" b="1" i="0" kern="1200" dirty="0">
              <a:latin typeface="Alexandria" pitchFamily="2" charset="-78"/>
              <a:cs typeface="Alexandria" pitchFamily="2" charset="-78"/>
            </a:rPr>
            <a:t>الاستراتيجية: نمو شامل ونظيف وفعال.</a:t>
          </a:r>
          <a:endParaRPr lang="en-US" sz="1400" b="1" kern="1200" dirty="0">
            <a:latin typeface="Alexandria" pitchFamily="2" charset="-78"/>
            <a:cs typeface="Alexandria" pitchFamily="2" charset="-78"/>
          </a:endParaRPr>
        </a:p>
      </dsp:txBody>
      <dsp:txXfrm>
        <a:off x="595622" y="428798"/>
        <a:ext cx="10693207" cy="857597"/>
      </dsp:txXfrm>
    </dsp:sp>
    <dsp:sp modelId="{B94534F6-763B-2542-9712-802D77900F64}">
      <dsp:nvSpPr>
        <dsp:cNvPr id="0" name=""/>
        <dsp:cNvSpPr/>
      </dsp:nvSpPr>
      <dsp:spPr>
        <a:xfrm>
          <a:off x="59624" y="321598"/>
          <a:ext cx="1071996" cy="1071996"/>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408E6A8-1FB4-5D42-942E-467DBA84304B}">
      <dsp:nvSpPr>
        <dsp:cNvPr id="0" name=""/>
        <dsp:cNvSpPr/>
      </dsp:nvSpPr>
      <dsp:spPr>
        <a:xfrm>
          <a:off x="907359" y="1715194"/>
          <a:ext cx="10381470" cy="857597"/>
        </a:xfrm>
        <a:prstGeom prst="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0718" tIns="35560" rIns="35560" bIns="35560" numCol="1" spcCol="1270" anchor="ctr" anchorCtr="0">
          <a:noAutofit/>
        </a:bodyPr>
        <a:lstStyle/>
        <a:p>
          <a:pPr marL="0" lvl="0" indent="0" algn="r" defTabSz="622300">
            <a:lnSpc>
              <a:spcPct val="150000"/>
            </a:lnSpc>
            <a:spcBef>
              <a:spcPct val="0"/>
            </a:spcBef>
            <a:spcAft>
              <a:spcPct val="35000"/>
            </a:spcAft>
            <a:buFont typeface="Arial" panose="020B0604020202020204" pitchFamily="34" charset="0"/>
            <a:buNone/>
          </a:pPr>
          <a:r>
            <a:rPr lang="ar-EG" sz="1400" b="1" i="0" kern="1200" dirty="0">
              <a:latin typeface="Alexandria" pitchFamily="2" charset="-78"/>
              <a:cs typeface="Alexandria" pitchFamily="2" charset="-78"/>
            </a:rPr>
            <a:t>إدارة المخاطر: تهدف إلى مساعدة العملاء في تجنب وتخفيف الآثار السلبية وتفعيل إدارة المخاطر باعتبارها وسيلة لتحقيق استدامة الأعمال.</a:t>
          </a:r>
          <a:endParaRPr lang="en-US" sz="1400" b="1" kern="1200" dirty="0">
            <a:latin typeface="Alexandria" pitchFamily="2" charset="-78"/>
            <a:cs typeface="Alexandria" pitchFamily="2" charset="-78"/>
          </a:endParaRPr>
        </a:p>
      </dsp:txBody>
      <dsp:txXfrm>
        <a:off x="907359" y="1715194"/>
        <a:ext cx="10381470" cy="857597"/>
      </dsp:txXfrm>
    </dsp:sp>
    <dsp:sp modelId="{6AD415CD-CC3F-D94F-9917-5231382E45B3}">
      <dsp:nvSpPr>
        <dsp:cNvPr id="0" name=""/>
        <dsp:cNvSpPr/>
      </dsp:nvSpPr>
      <dsp:spPr>
        <a:xfrm>
          <a:off x="371360" y="1607994"/>
          <a:ext cx="1071996" cy="1071996"/>
        </a:xfrm>
        <a:prstGeom prst="ellipse">
          <a:avLst/>
        </a:prstGeom>
        <a:solidFill>
          <a:schemeClr val="lt1">
            <a:hueOff val="0"/>
            <a:satOff val="0"/>
            <a:lumOff val="0"/>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dsp:style>
    </dsp:sp>
    <dsp:sp modelId="{BCF4B9C0-697A-DB47-ADE2-64C290ACDD8F}">
      <dsp:nvSpPr>
        <dsp:cNvPr id="0" name=""/>
        <dsp:cNvSpPr/>
      </dsp:nvSpPr>
      <dsp:spPr>
        <a:xfrm>
          <a:off x="595622" y="3001590"/>
          <a:ext cx="10693207" cy="857597"/>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0718" tIns="35560" rIns="35560" bIns="35560" numCol="1" spcCol="1270" anchor="ctr" anchorCtr="0">
          <a:noAutofit/>
        </a:bodyPr>
        <a:lstStyle/>
        <a:p>
          <a:pPr marL="0" lvl="0" indent="0" algn="r" defTabSz="622300">
            <a:lnSpc>
              <a:spcPct val="150000"/>
            </a:lnSpc>
            <a:spcBef>
              <a:spcPct val="0"/>
            </a:spcBef>
            <a:spcAft>
              <a:spcPct val="35000"/>
            </a:spcAft>
            <a:buFont typeface="Arial" panose="020B0604020202020204" pitchFamily="34" charset="0"/>
            <a:buNone/>
          </a:pPr>
          <a:r>
            <a:rPr lang="ar-EG" sz="1400" b="1" i="0" kern="1200" dirty="0">
              <a:latin typeface="Alexandria" pitchFamily="2" charset="-78"/>
              <a:cs typeface="Alexandria" pitchFamily="2" charset="-78"/>
            </a:rPr>
            <a:t>العملاء: الأخذ في الاعتبار المتطلبات البيئية والاجتماعية عند تطوير وطرح المنتجات والخدمات لتلبية احتياجات العملاء.</a:t>
          </a:r>
          <a:endParaRPr lang="en-US" sz="1400" b="1" kern="1200" dirty="0">
            <a:latin typeface="Alexandria" pitchFamily="2" charset="-78"/>
            <a:cs typeface="Alexandria" pitchFamily="2" charset="-78"/>
          </a:endParaRPr>
        </a:p>
      </dsp:txBody>
      <dsp:txXfrm>
        <a:off x="595622" y="3001590"/>
        <a:ext cx="10693207" cy="857597"/>
      </dsp:txXfrm>
    </dsp:sp>
    <dsp:sp modelId="{75BD0A24-08CF-A74B-9BDB-A194EC04F623}">
      <dsp:nvSpPr>
        <dsp:cNvPr id="0" name=""/>
        <dsp:cNvSpPr/>
      </dsp:nvSpPr>
      <dsp:spPr>
        <a:xfrm>
          <a:off x="59624" y="2894390"/>
          <a:ext cx="1071996" cy="1071996"/>
        </a:xfrm>
        <a:prstGeom prst="ellipse">
          <a:avLst/>
        </a:prstGeom>
        <a:solidFill>
          <a:schemeClr val="lt1">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74AA17-AFE4-0E4E-8866-A68E826DA24B}">
      <dsp:nvSpPr>
        <dsp:cNvPr id="0" name=""/>
        <dsp:cNvSpPr/>
      </dsp:nvSpPr>
      <dsp:spPr>
        <a:xfrm>
          <a:off x="-5453109" y="-835058"/>
          <a:ext cx="6493711" cy="6493711"/>
        </a:xfrm>
        <a:prstGeom prst="blockArc">
          <a:avLst>
            <a:gd name="adj1" fmla="val 18900000"/>
            <a:gd name="adj2" fmla="val 2700000"/>
            <a:gd name="adj3" fmla="val 333"/>
          </a:avLst>
        </a:pr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7D03AF9-A7F2-154B-B7E9-981996D98466}">
      <dsp:nvSpPr>
        <dsp:cNvPr id="0" name=""/>
        <dsp:cNvSpPr/>
      </dsp:nvSpPr>
      <dsp:spPr>
        <a:xfrm>
          <a:off x="669514" y="482359"/>
          <a:ext cx="10904900" cy="96471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5746" tIns="35560" rIns="35560" bIns="35560" numCol="1" spcCol="1270" anchor="ctr" anchorCtr="0">
          <a:noAutofit/>
        </a:bodyPr>
        <a:lstStyle/>
        <a:p>
          <a:pPr marL="0" lvl="0" indent="0" algn="just" defTabSz="622300" rtl="1">
            <a:lnSpc>
              <a:spcPct val="150000"/>
            </a:lnSpc>
            <a:spcBef>
              <a:spcPct val="0"/>
            </a:spcBef>
            <a:spcAft>
              <a:spcPct val="35000"/>
            </a:spcAft>
            <a:buNone/>
          </a:pPr>
          <a:r>
            <a:rPr lang="ar-EG" sz="1400" b="1" i="0" kern="1200" dirty="0">
              <a:latin typeface="Alexandria" pitchFamily="2" charset="-78"/>
              <a:cs typeface="Alexandria" pitchFamily="2" charset="-78"/>
            </a:rPr>
            <a:t>الموظفين: إدماج الموظفين في جهود الاستدامة، وبيئة العمل، والموازنة بين الحياة الشخصية والمهنية. الالتزام بجذب والاحتفاظ بالموظفين وتطوير مهاراتهم.</a:t>
          </a:r>
          <a:endParaRPr lang="en-US" sz="1400" b="1" kern="1200" dirty="0">
            <a:latin typeface="Alexandria" pitchFamily="2" charset="-78"/>
            <a:cs typeface="Alexandria" pitchFamily="2" charset="-78"/>
          </a:endParaRPr>
        </a:p>
      </dsp:txBody>
      <dsp:txXfrm>
        <a:off x="669514" y="482359"/>
        <a:ext cx="10904900" cy="964719"/>
      </dsp:txXfrm>
    </dsp:sp>
    <dsp:sp modelId="{B94534F6-763B-2542-9712-802D77900F64}">
      <dsp:nvSpPr>
        <dsp:cNvPr id="0" name=""/>
        <dsp:cNvSpPr/>
      </dsp:nvSpPr>
      <dsp:spPr>
        <a:xfrm>
          <a:off x="66565" y="361769"/>
          <a:ext cx="1205898" cy="1205898"/>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408E6A8-1FB4-5D42-942E-467DBA84304B}">
      <dsp:nvSpPr>
        <dsp:cNvPr id="0" name=""/>
        <dsp:cNvSpPr/>
      </dsp:nvSpPr>
      <dsp:spPr>
        <a:xfrm>
          <a:off x="1020190" y="1929438"/>
          <a:ext cx="10554225" cy="964719"/>
        </a:xfrm>
        <a:prstGeom prst="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5746" tIns="35560" rIns="35560" bIns="35560" numCol="1" spcCol="1270" anchor="ctr" anchorCtr="0">
          <a:noAutofit/>
        </a:bodyPr>
        <a:lstStyle/>
        <a:p>
          <a:pPr marL="0" lvl="0" indent="0" algn="just" defTabSz="622300" rtl="1">
            <a:lnSpc>
              <a:spcPct val="150000"/>
            </a:lnSpc>
            <a:spcBef>
              <a:spcPct val="0"/>
            </a:spcBef>
            <a:spcAft>
              <a:spcPct val="35000"/>
            </a:spcAft>
            <a:buFont typeface="Arial" panose="020B0604020202020204" pitchFamily="34" charset="0"/>
            <a:buNone/>
          </a:pPr>
          <a:r>
            <a:rPr lang="ar-EG" sz="1400" b="1" i="0" kern="1200" dirty="0">
              <a:latin typeface="Alexandria" pitchFamily="2" charset="-78"/>
              <a:cs typeface="Alexandria" pitchFamily="2" charset="-78"/>
            </a:rPr>
            <a:t>المسئولية الاجتماعية للشركات: خلق مجتمعات مستدامة عبر الاستثمار في مشروعات التنمية الاجتماعية من خلال الأنشطة والجهود والمبادرات الاجتماعية الأخرى. </a:t>
          </a:r>
          <a:endParaRPr lang="en-US" sz="1400" b="1" kern="1200" dirty="0">
            <a:latin typeface="Alexandria" pitchFamily="2" charset="-78"/>
            <a:cs typeface="Alexandria" pitchFamily="2" charset="-78"/>
          </a:endParaRPr>
        </a:p>
      </dsp:txBody>
      <dsp:txXfrm>
        <a:off x="1020190" y="1929438"/>
        <a:ext cx="10554225" cy="964719"/>
      </dsp:txXfrm>
    </dsp:sp>
    <dsp:sp modelId="{6AD415CD-CC3F-D94F-9917-5231382E45B3}">
      <dsp:nvSpPr>
        <dsp:cNvPr id="0" name=""/>
        <dsp:cNvSpPr/>
      </dsp:nvSpPr>
      <dsp:spPr>
        <a:xfrm>
          <a:off x="417240" y="1808848"/>
          <a:ext cx="1205898" cy="1205898"/>
        </a:xfrm>
        <a:prstGeom prst="ellipse">
          <a:avLst/>
        </a:prstGeom>
        <a:solidFill>
          <a:schemeClr val="lt1">
            <a:hueOff val="0"/>
            <a:satOff val="0"/>
            <a:lumOff val="0"/>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dsp:style>
    </dsp:sp>
    <dsp:sp modelId="{BCF4B9C0-697A-DB47-ADE2-64C290ACDD8F}">
      <dsp:nvSpPr>
        <dsp:cNvPr id="0" name=""/>
        <dsp:cNvSpPr/>
      </dsp:nvSpPr>
      <dsp:spPr>
        <a:xfrm>
          <a:off x="669514" y="3376516"/>
          <a:ext cx="10904900" cy="964719"/>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5746" tIns="35560" rIns="35560" bIns="35560" numCol="1" spcCol="1270" anchor="ctr" anchorCtr="0">
          <a:noAutofit/>
        </a:bodyPr>
        <a:lstStyle/>
        <a:p>
          <a:pPr marL="0" lvl="0" indent="0" algn="just" defTabSz="622300" rtl="1">
            <a:lnSpc>
              <a:spcPct val="150000"/>
            </a:lnSpc>
            <a:spcBef>
              <a:spcPct val="0"/>
            </a:spcBef>
            <a:spcAft>
              <a:spcPct val="35000"/>
            </a:spcAft>
            <a:buFont typeface="Arial" panose="020B0604020202020204" pitchFamily="34" charset="0"/>
            <a:buNone/>
          </a:pPr>
          <a:r>
            <a:rPr lang="ar-EG" sz="1400" b="1" i="0" kern="1200" dirty="0">
              <a:latin typeface="Alexandria" pitchFamily="2" charset="-78"/>
              <a:cs typeface="Alexandria" pitchFamily="2" charset="-78"/>
            </a:rPr>
            <a:t>العمليات المستدامة: التأكد من أن المؤسسة ووحداتها تتبع الاحتياطات البيئية المتطورة، وذلك في الأنشطة المتعلقة بالمباني واستخدام والتخلص من الإمدادات والمياه والورق واستهلاك الطاقة وإدارة المخلفات.</a:t>
          </a:r>
          <a:endParaRPr lang="en-US" sz="1400" b="1" kern="1200" dirty="0">
            <a:latin typeface="Alexandria" pitchFamily="2" charset="-78"/>
            <a:cs typeface="Alexandria" pitchFamily="2" charset="-78"/>
          </a:endParaRPr>
        </a:p>
      </dsp:txBody>
      <dsp:txXfrm>
        <a:off x="669514" y="3376516"/>
        <a:ext cx="10904900" cy="964719"/>
      </dsp:txXfrm>
    </dsp:sp>
    <dsp:sp modelId="{75BD0A24-08CF-A74B-9BDB-A194EC04F623}">
      <dsp:nvSpPr>
        <dsp:cNvPr id="0" name=""/>
        <dsp:cNvSpPr/>
      </dsp:nvSpPr>
      <dsp:spPr>
        <a:xfrm>
          <a:off x="66565" y="3255926"/>
          <a:ext cx="1205898" cy="1205898"/>
        </a:xfrm>
        <a:prstGeom prst="ellipse">
          <a:avLst/>
        </a:prstGeom>
        <a:solidFill>
          <a:schemeClr val="lt1">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1E0666-EC94-C640-BC20-1863E908DE37}">
      <dsp:nvSpPr>
        <dsp:cNvPr id="0" name=""/>
        <dsp:cNvSpPr/>
      </dsp:nvSpPr>
      <dsp:spPr>
        <a:xfrm rot="16200000">
          <a:off x="1791877" y="-1791877"/>
          <a:ext cx="2060041" cy="5643796"/>
        </a:xfrm>
        <a:prstGeom prst="round1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150000"/>
            </a:lnSpc>
            <a:spcBef>
              <a:spcPct val="0"/>
            </a:spcBef>
            <a:spcAft>
              <a:spcPct val="35000"/>
            </a:spcAft>
            <a:buNone/>
          </a:pPr>
          <a:r>
            <a:rPr lang="ar-EG" sz="1600" b="1" kern="1200" dirty="0">
              <a:latin typeface="Alexandria" pitchFamily="2" charset="-78"/>
              <a:cs typeface="Alexandria" pitchFamily="2" charset="-78"/>
            </a:rPr>
            <a:t>التواصل مع المعنيين:</a:t>
          </a:r>
          <a:r>
            <a:rPr lang="ar-EG" sz="1600" kern="1200" dirty="0">
              <a:latin typeface="Alexandria" pitchFamily="2" charset="-78"/>
              <a:cs typeface="Alexandria" pitchFamily="2" charset="-78"/>
            </a:rPr>
            <a:t> تبني العلاقات العامة جسور التواصل بين الشركات والمنظمات والجمهور، بما في ذلك الموظفين والموردين والمجتمعات المحلية، لبناء شراكات استراتيجية لدعم الاستدامة.</a:t>
          </a:r>
          <a:endParaRPr lang="en-US" sz="1600" kern="1200" dirty="0">
            <a:latin typeface="Alexandria" pitchFamily="2" charset="-78"/>
            <a:cs typeface="Alexandria" pitchFamily="2" charset="-78"/>
          </a:endParaRPr>
        </a:p>
      </dsp:txBody>
      <dsp:txXfrm rot="5400000">
        <a:off x="-1" y="1"/>
        <a:ext cx="5643796" cy="1545030"/>
      </dsp:txXfrm>
    </dsp:sp>
    <dsp:sp modelId="{1892E770-6A1A-8048-89EE-A869E276E63F}">
      <dsp:nvSpPr>
        <dsp:cNvPr id="0" name=""/>
        <dsp:cNvSpPr/>
      </dsp:nvSpPr>
      <dsp:spPr>
        <a:xfrm>
          <a:off x="5643796" y="0"/>
          <a:ext cx="5643796" cy="2060041"/>
        </a:xfrm>
        <a:prstGeom prst="round1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150000"/>
            </a:lnSpc>
            <a:spcBef>
              <a:spcPct val="0"/>
            </a:spcBef>
            <a:spcAft>
              <a:spcPct val="35000"/>
            </a:spcAft>
            <a:buNone/>
          </a:pPr>
          <a:r>
            <a:rPr lang="ar-EG" sz="1600" b="1" kern="1200" dirty="0">
              <a:latin typeface="Alexandria" pitchFamily="2" charset="-78"/>
              <a:cs typeface="Alexandria" pitchFamily="2" charset="-78"/>
            </a:rPr>
            <a:t>بناء صورة إيجابية</a:t>
          </a:r>
          <a:r>
            <a:rPr lang="ar-EG" sz="1600" b="0" kern="1200" dirty="0">
              <a:latin typeface="Alexandria" pitchFamily="2" charset="-78"/>
              <a:cs typeface="Alexandria" pitchFamily="2" charset="-78"/>
            </a:rPr>
            <a:t>: </a:t>
          </a:r>
          <a:r>
            <a:rPr lang="ar-EG" sz="1600" kern="1200" dirty="0">
              <a:latin typeface="Alexandria" pitchFamily="2" charset="-78"/>
              <a:cs typeface="Alexandria" pitchFamily="2" charset="-78"/>
            </a:rPr>
            <a:t>تساهم العلاقات العامة في بناء صورة إيجابية للشركات والمنظمات التي تتبنى ممارسات مستدامة، مما يعزز ثقة العملاء والمستثمرين والجمهور العام.</a:t>
          </a:r>
          <a:endParaRPr lang="en-US" sz="1600" kern="1200" dirty="0">
            <a:latin typeface="Alexandria" pitchFamily="2" charset="-78"/>
            <a:cs typeface="Alexandria" pitchFamily="2" charset="-78"/>
          </a:endParaRPr>
        </a:p>
      </dsp:txBody>
      <dsp:txXfrm>
        <a:off x="5643796" y="0"/>
        <a:ext cx="5643796" cy="1545030"/>
      </dsp:txXfrm>
    </dsp:sp>
    <dsp:sp modelId="{06A333F8-8661-394D-9654-FCF1E938D85B}">
      <dsp:nvSpPr>
        <dsp:cNvPr id="0" name=""/>
        <dsp:cNvSpPr/>
      </dsp:nvSpPr>
      <dsp:spPr>
        <a:xfrm rot="10800000">
          <a:off x="0" y="2060041"/>
          <a:ext cx="5643796" cy="2060041"/>
        </a:xfrm>
        <a:prstGeom prst="round1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150000"/>
            </a:lnSpc>
            <a:spcBef>
              <a:spcPct val="0"/>
            </a:spcBef>
            <a:spcAft>
              <a:spcPct val="35000"/>
            </a:spcAft>
            <a:buNone/>
          </a:pPr>
          <a:r>
            <a:rPr lang="ar-EG" sz="1600" b="1" kern="1200" dirty="0">
              <a:latin typeface="Alexandria" pitchFamily="2" charset="-78"/>
              <a:cs typeface="Alexandria" pitchFamily="2" charset="-78"/>
            </a:rPr>
            <a:t>إدارة الأزمات:</a:t>
          </a:r>
          <a:r>
            <a:rPr lang="ar-EG" sz="1600" kern="1200" dirty="0">
              <a:latin typeface="Alexandria" pitchFamily="2" charset="-78"/>
              <a:cs typeface="Alexandria" pitchFamily="2" charset="-78"/>
            </a:rPr>
            <a:t> تساعد العلاقات العامة في إدارة الأزمات البيئية والاجتماعية التي قد تواجه الشركات، وحماية سمعتها.</a:t>
          </a:r>
          <a:endParaRPr lang="en-US" sz="1600" kern="1200" dirty="0">
            <a:latin typeface="Alexandria" pitchFamily="2" charset="-78"/>
            <a:cs typeface="Alexandria" pitchFamily="2" charset="-78"/>
          </a:endParaRPr>
        </a:p>
      </dsp:txBody>
      <dsp:txXfrm rot="10800000">
        <a:off x="0" y="2575051"/>
        <a:ext cx="5643796" cy="1545030"/>
      </dsp:txXfrm>
    </dsp:sp>
    <dsp:sp modelId="{52E889AD-840B-EA4B-89C6-C556D803F7C9}">
      <dsp:nvSpPr>
        <dsp:cNvPr id="0" name=""/>
        <dsp:cNvSpPr/>
      </dsp:nvSpPr>
      <dsp:spPr>
        <a:xfrm rot="5400000">
          <a:off x="7435674" y="268163"/>
          <a:ext cx="2060041" cy="5643796"/>
        </a:xfrm>
        <a:prstGeom prst="round1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150000"/>
            </a:lnSpc>
            <a:spcBef>
              <a:spcPct val="0"/>
            </a:spcBef>
            <a:spcAft>
              <a:spcPct val="35000"/>
            </a:spcAft>
            <a:buNone/>
          </a:pPr>
          <a:r>
            <a:rPr lang="ar-EG" sz="1600" b="1" kern="1200" dirty="0">
              <a:latin typeface="Alexandria" pitchFamily="2" charset="-78"/>
              <a:cs typeface="Alexandria" pitchFamily="2" charset="-78"/>
            </a:rPr>
            <a:t>نشر الوعي:</a:t>
          </a:r>
          <a:r>
            <a:rPr lang="ar-EG" sz="1600" kern="1200" dirty="0">
              <a:latin typeface="Alexandria" pitchFamily="2" charset="-78"/>
              <a:cs typeface="Alexandria" pitchFamily="2" charset="-78"/>
            </a:rPr>
            <a:t> تعمل العلاقات العامة على نشر الوعي بأهمية الاستدامة والتحديات البيئية، وتشجيع الأفراد والمجتمعات على تبني سلوكيات صديقة للبيئة.</a:t>
          </a:r>
          <a:endParaRPr lang="en-US" sz="1600" kern="1200" dirty="0">
            <a:latin typeface="Alexandria" pitchFamily="2" charset="-78"/>
            <a:cs typeface="Alexandria" pitchFamily="2" charset="-78"/>
          </a:endParaRPr>
        </a:p>
      </dsp:txBody>
      <dsp:txXfrm rot="-5400000">
        <a:off x="5643796" y="2575051"/>
        <a:ext cx="5643796" cy="1545030"/>
      </dsp:txXfrm>
    </dsp:sp>
    <dsp:sp modelId="{F2B77EB5-E81A-4247-B4FD-D1DC366D32D5}">
      <dsp:nvSpPr>
        <dsp:cNvPr id="0" name=""/>
        <dsp:cNvSpPr/>
      </dsp:nvSpPr>
      <dsp:spPr>
        <a:xfrm>
          <a:off x="3950657" y="1545030"/>
          <a:ext cx="3386277" cy="1030020"/>
        </a:xfrm>
        <a:prstGeom prst="roundRect">
          <a:avLst/>
        </a:prstGeom>
        <a:solidFill>
          <a:schemeClr val="accent5">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دور العلاقات العامة</a:t>
          </a:r>
          <a:endParaRPr lang="en-US" sz="1600" b="1" kern="1200" dirty="0">
            <a:latin typeface="Alexandria" pitchFamily="2" charset="-78"/>
            <a:cs typeface="Alexandria" pitchFamily="2" charset="-78"/>
          </a:endParaRPr>
        </a:p>
      </dsp:txBody>
      <dsp:txXfrm>
        <a:off x="4000938" y="1595311"/>
        <a:ext cx="3285715" cy="92945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C0AE20-76DA-1048-9DD5-696A490BF11B}">
      <dsp:nvSpPr>
        <dsp:cNvPr id="0" name=""/>
        <dsp:cNvSpPr/>
      </dsp:nvSpPr>
      <dsp:spPr>
        <a:xfrm>
          <a:off x="3563148" y="274340"/>
          <a:ext cx="3545328" cy="3545328"/>
        </a:xfrm>
        <a:prstGeom prst="pie">
          <a:avLst>
            <a:gd name="adj1" fmla="val 16200000"/>
            <a:gd name="adj2" fmla="val 18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00000"/>
            </a:lnSpc>
            <a:spcBef>
              <a:spcPct val="0"/>
            </a:spcBef>
            <a:spcAft>
              <a:spcPct val="35000"/>
            </a:spcAft>
            <a:buNone/>
          </a:pPr>
          <a:r>
            <a:rPr lang="ar-SA" sz="1400" kern="1200" dirty="0">
              <a:latin typeface="Alexandria" pitchFamily="2" charset="-78"/>
              <a:cs typeface="Alexandria" pitchFamily="2" charset="-78"/>
            </a:rPr>
            <a:t>نقص الثقة في مزاعم المؤسسة فيما يخص تحقيق الاستدامة</a:t>
          </a:r>
          <a:endParaRPr lang="en-US" sz="1400" kern="1200" dirty="0">
            <a:latin typeface="Alexandria" pitchFamily="2" charset="-78"/>
            <a:cs typeface="Alexandria" pitchFamily="2" charset="-78"/>
          </a:endParaRPr>
        </a:p>
      </dsp:txBody>
      <dsp:txXfrm>
        <a:off x="5431621" y="1025612"/>
        <a:ext cx="1266188" cy="1055157"/>
      </dsp:txXfrm>
    </dsp:sp>
    <dsp:sp modelId="{EE2C1099-1E85-3748-97C3-0E25A798185A}">
      <dsp:nvSpPr>
        <dsp:cNvPr id="0" name=""/>
        <dsp:cNvSpPr/>
      </dsp:nvSpPr>
      <dsp:spPr>
        <a:xfrm>
          <a:off x="3490131" y="400959"/>
          <a:ext cx="3545328" cy="3545328"/>
        </a:xfrm>
        <a:prstGeom prst="pie">
          <a:avLst>
            <a:gd name="adj1" fmla="val 1800000"/>
            <a:gd name="adj2" fmla="val 90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00000"/>
            </a:lnSpc>
            <a:spcBef>
              <a:spcPct val="0"/>
            </a:spcBef>
            <a:spcAft>
              <a:spcPct val="35000"/>
            </a:spcAft>
            <a:buNone/>
          </a:pPr>
          <a:r>
            <a:rPr lang="ar-SA" sz="1400" kern="1200" dirty="0">
              <a:latin typeface="Alexandria" pitchFamily="2" charset="-78"/>
              <a:cs typeface="Alexandria" pitchFamily="2" charset="-78"/>
            </a:rPr>
            <a:t>التركيز على المدى القصير المتمثل في الربح وغيره بينما تأثير الاستدامة يحتاج الى وقت طويل</a:t>
          </a:r>
          <a:endParaRPr lang="en-US" sz="1400" kern="1200" dirty="0">
            <a:latin typeface="Alexandria" pitchFamily="2" charset="-78"/>
            <a:cs typeface="Alexandria" pitchFamily="2" charset="-78"/>
          </a:endParaRPr>
        </a:p>
      </dsp:txBody>
      <dsp:txXfrm>
        <a:off x="4334257" y="2701202"/>
        <a:ext cx="1899283" cy="928538"/>
      </dsp:txXfrm>
    </dsp:sp>
    <dsp:sp modelId="{36C6C2C0-EDD9-EB43-AC0D-34A68899AEA9}">
      <dsp:nvSpPr>
        <dsp:cNvPr id="0" name=""/>
        <dsp:cNvSpPr/>
      </dsp:nvSpPr>
      <dsp:spPr>
        <a:xfrm>
          <a:off x="3417114" y="274340"/>
          <a:ext cx="3545328" cy="3545328"/>
        </a:xfrm>
        <a:prstGeom prst="pie">
          <a:avLst>
            <a:gd name="adj1" fmla="val 90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00000"/>
            </a:lnSpc>
            <a:spcBef>
              <a:spcPct val="0"/>
            </a:spcBef>
            <a:spcAft>
              <a:spcPct val="35000"/>
            </a:spcAft>
            <a:buNone/>
          </a:pPr>
          <a:r>
            <a:rPr lang="ar-SA" sz="1400" kern="1200" dirty="0">
              <a:latin typeface="Alexandria" pitchFamily="2" charset="-78"/>
              <a:cs typeface="Alexandria" pitchFamily="2" charset="-78"/>
            </a:rPr>
            <a:t>تعقيد القضايا فيصعب التواصل مع الجماهير حولها وشرحها</a:t>
          </a:r>
          <a:endParaRPr lang="en-US" sz="1400" kern="1200" dirty="0">
            <a:latin typeface="Alexandria" pitchFamily="2" charset="-78"/>
            <a:cs typeface="Alexandria" pitchFamily="2" charset="-78"/>
          </a:endParaRPr>
        </a:p>
      </dsp:txBody>
      <dsp:txXfrm>
        <a:off x="3827782" y="1025612"/>
        <a:ext cx="1266188" cy="1055157"/>
      </dsp:txXfrm>
    </dsp:sp>
    <dsp:sp modelId="{EC095885-CFCC-6146-9C02-61C92ED15A2D}">
      <dsp:nvSpPr>
        <dsp:cNvPr id="0" name=""/>
        <dsp:cNvSpPr/>
      </dsp:nvSpPr>
      <dsp:spPr>
        <a:xfrm>
          <a:off x="3343968" y="54868"/>
          <a:ext cx="3984273" cy="3984273"/>
        </a:xfrm>
        <a:prstGeom prst="circularArrow">
          <a:avLst>
            <a:gd name="adj1" fmla="val 5085"/>
            <a:gd name="adj2" fmla="val 327528"/>
            <a:gd name="adj3" fmla="val 1472472"/>
            <a:gd name="adj4" fmla="val 16199432"/>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AA7BF46-E6C9-A149-B2BC-18D08696FD3E}">
      <dsp:nvSpPr>
        <dsp:cNvPr id="0" name=""/>
        <dsp:cNvSpPr/>
      </dsp:nvSpPr>
      <dsp:spPr>
        <a:xfrm>
          <a:off x="3270659" y="181262"/>
          <a:ext cx="3984273" cy="3984273"/>
        </a:xfrm>
        <a:prstGeom prst="circularArrow">
          <a:avLst>
            <a:gd name="adj1" fmla="val 5085"/>
            <a:gd name="adj2" fmla="val 327528"/>
            <a:gd name="adj3" fmla="val 8671970"/>
            <a:gd name="adj4" fmla="val 1800502"/>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1E5AF24-2474-4C4E-95ED-A4BAFFF0E668}">
      <dsp:nvSpPr>
        <dsp:cNvPr id="0" name=""/>
        <dsp:cNvSpPr/>
      </dsp:nvSpPr>
      <dsp:spPr>
        <a:xfrm>
          <a:off x="3197349" y="54868"/>
          <a:ext cx="3984273" cy="3984273"/>
        </a:xfrm>
        <a:prstGeom prst="circularArrow">
          <a:avLst>
            <a:gd name="adj1" fmla="val 5085"/>
            <a:gd name="adj2" fmla="val 327528"/>
            <a:gd name="adj3" fmla="val 15873039"/>
            <a:gd name="adj4" fmla="val 900000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5.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49925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0" name="TextBox 29"/>
          <p:cNvSpPr txBox="1"/>
          <p:nvPr/>
        </p:nvSpPr>
        <p:spPr>
          <a:xfrm>
            <a:off x="763270" y="3794125"/>
            <a:ext cx="5216525" cy="646331"/>
          </a:xfrm>
          <a:prstGeom prst="rect">
            <a:avLst/>
          </a:prstGeom>
          <a:noFill/>
        </p:spPr>
        <p:txBody>
          <a:bodyPr wrap="square" rtlCol="0">
            <a:spAutoFit/>
          </a:bodyPr>
          <a:lstStyle/>
          <a:p>
            <a:pPr algn="r"/>
            <a:r>
              <a:rPr lang="ar-SA" b="1" dirty="0">
                <a:latin typeface="Alexandria" charset="0"/>
                <a:cs typeface="Alexandria" charset="0"/>
              </a:rPr>
              <a:t>المحاضر: </a:t>
            </a:r>
          </a:p>
          <a:p>
            <a:pPr algn="r"/>
            <a:r>
              <a:rPr lang="ar-SA" b="1" dirty="0" err="1">
                <a:latin typeface="Alexandria" charset="0"/>
                <a:cs typeface="Alexandria" charset="0"/>
              </a:rPr>
              <a:t>ا.د</a:t>
            </a:r>
            <a:r>
              <a:rPr lang="ar-SA" b="1" dirty="0">
                <a:latin typeface="Alexandria" charset="0"/>
                <a:cs typeface="Alexandria" charset="0"/>
              </a:rPr>
              <a:t>/ إيناس عبد الحميد</a:t>
            </a:r>
            <a:endParaRPr lang="en-US" b="1" dirty="0">
              <a:latin typeface="Alexandria" charset="0"/>
              <a:cs typeface="Alexandria" charset="0"/>
            </a:endParaRPr>
          </a:p>
        </p:txBody>
      </p:sp>
      <p:sp>
        <p:nvSpPr>
          <p:cNvPr id="31" name="TextBox 30"/>
          <p:cNvSpPr txBox="1"/>
          <p:nvPr/>
        </p:nvSpPr>
        <p:spPr>
          <a:xfrm>
            <a:off x="673669" y="2424037"/>
            <a:ext cx="4214615"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أخلاقيات العلاقات العامة</a:t>
            </a:r>
            <a:endParaRPr lang="en-US" sz="2800" b="1" dirty="0">
              <a:solidFill>
                <a:srgbClr val="00B0F0"/>
              </a:solidFill>
              <a:latin typeface="Alexandria" charset="0"/>
              <a:cs typeface="Alexandria" charset="0"/>
            </a:endParaRPr>
          </a:p>
        </p:txBody>
      </p:sp>
      <p:sp>
        <p:nvSpPr>
          <p:cNvPr id="34" name="Rectangle: Rounded Corners 33"/>
          <p:cNvSpPr/>
          <p:nvPr/>
        </p:nvSpPr>
        <p:spPr>
          <a:xfrm>
            <a:off x="329269" y="5929382"/>
            <a:ext cx="321403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b="1" dirty="0">
                <a:solidFill>
                  <a:schemeClr val="bg1"/>
                </a:solidFill>
                <a:latin typeface="Alexandria" charset="0"/>
                <a:cs typeface="Alexandria" charset="0"/>
              </a:rPr>
              <a:t>المحاضرة ٩</a:t>
            </a:r>
            <a:endParaRPr lang="en-US" b="1" dirty="0">
              <a:solidFill>
                <a:schemeClr val="bg1"/>
              </a:solidFill>
              <a:latin typeface="Alexandria" charset="0"/>
              <a:cs typeface="Alexandria" charset="0"/>
            </a:endParaRPr>
          </a:p>
        </p:txBody>
      </p:sp>
      <p:sp>
        <p:nvSpPr>
          <p:cNvPr id="46" name="TextBox 45"/>
          <p:cNvSpPr txBox="1"/>
          <p:nvPr/>
        </p:nvSpPr>
        <p:spPr>
          <a:xfrm>
            <a:off x="329269" y="5104240"/>
            <a:ext cx="3038011" cy="646331"/>
          </a:xfrm>
          <a:prstGeom prst="rect">
            <a:avLst/>
          </a:prstGeom>
          <a:noFill/>
        </p:spPr>
        <p:txBody>
          <a:bodyPr wrap="none" rtlCol="0">
            <a:spAutoFit/>
          </a:bodyPr>
          <a:lstStyle/>
          <a:p>
            <a:r>
              <a:rPr lang="en-US" b="1" dirty="0">
                <a:latin typeface="Alexandria" charset="0"/>
              </a:rPr>
              <a:t>PRL637 </a:t>
            </a:r>
            <a:endParaRPr lang="ar-SA" b="1" dirty="0">
              <a:latin typeface="Alexandria" charset="0"/>
            </a:endParaRPr>
          </a:p>
          <a:p>
            <a:r>
              <a:rPr lang="ar-SA" b="1" dirty="0">
                <a:latin typeface="Alexandria" charset="0"/>
              </a:rPr>
              <a:t>برنامج الماجستير في  </a:t>
            </a:r>
            <a:r>
              <a:rPr lang="ar-EG" b="1" dirty="0">
                <a:latin typeface="Alexandria" charset="0"/>
              </a:rPr>
              <a:t>العلاقات العامة </a:t>
            </a:r>
            <a:endParaRPr lang="en-US" b="1" dirty="0">
              <a:latin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3321630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3569" y="1182720"/>
            <a:ext cx="11860422" cy="5109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sz="1600" b="0" i="0" dirty="0">
                <a:solidFill>
                  <a:schemeClr val="tx1"/>
                </a:solidFill>
                <a:effectLst/>
                <a:latin typeface="Alexandria" pitchFamily="2" charset="-78"/>
                <a:cs typeface="Alexandria" pitchFamily="2" charset="-78"/>
              </a:rPr>
              <a:t>مقدمة في العلاقات العامة في المنظمات الحكومية : في الماضي والحاضر.</a:t>
            </a:r>
          </a:p>
          <a:p>
            <a:pPr algn="r" rtl="1">
              <a:lnSpc>
                <a:spcPct val="200000"/>
              </a:lnSpc>
            </a:pPr>
            <a:r>
              <a:rPr lang="ar-EG" sz="1600" dirty="0">
                <a:solidFill>
                  <a:schemeClr val="tx1"/>
                </a:solidFill>
                <a:latin typeface="Alexandria" pitchFamily="2" charset="-78"/>
                <a:cs typeface="Alexandria" pitchFamily="2" charset="-78"/>
              </a:rPr>
              <a:t>أهداف العلاقات العامة في المؤسسات الحكومية.</a:t>
            </a:r>
          </a:p>
          <a:p>
            <a:pPr algn="r" rtl="1">
              <a:lnSpc>
                <a:spcPct val="200000"/>
              </a:lnSpc>
            </a:pPr>
            <a:r>
              <a:rPr lang="ar-EG" sz="1600" b="0" i="0" dirty="0">
                <a:solidFill>
                  <a:schemeClr val="tx1"/>
                </a:solidFill>
                <a:effectLst/>
                <a:latin typeface="Alexandria" pitchFamily="2" charset="-78"/>
                <a:cs typeface="Alexandria" pitchFamily="2" charset="-78"/>
              </a:rPr>
              <a:t>وظائف العلاقات العامة في المؤسسات الحكومية.</a:t>
            </a:r>
          </a:p>
          <a:p>
            <a:pPr algn="r" rtl="1">
              <a:lnSpc>
                <a:spcPct val="200000"/>
              </a:lnSpc>
            </a:pPr>
            <a:r>
              <a:rPr lang="ar-EG" sz="1600" dirty="0">
                <a:solidFill>
                  <a:schemeClr val="tx1"/>
                </a:solidFill>
                <a:latin typeface="Alexandria" pitchFamily="2" charset="-78"/>
                <a:cs typeface="Alexandria" pitchFamily="2" charset="-78"/>
              </a:rPr>
              <a:t>المبادئ الأخلاقية التي تعتمد عليها العلاقات العامة في المؤسسات الحكومية.</a:t>
            </a:r>
          </a:p>
          <a:p>
            <a:pPr algn="r" rtl="1">
              <a:lnSpc>
                <a:spcPct val="200000"/>
              </a:lnSpc>
            </a:pPr>
            <a:r>
              <a:rPr lang="ar-EG" sz="1600" b="0" i="0" dirty="0">
                <a:solidFill>
                  <a:schemeClr val="tx1"/>
                </a:solidFill>
                <a:effectLst/>
                <a:latin typeface="Alexandria" pitchFamily="2" charset="-78"/>
                <a:cs typeface="Alexandria" pitchFamily="2" charset="-78"/>
              </a:rPr>
              <a:t>النماذج الاتصالية لممارسات العلاقات العامة في المؤسسات الحكومية</a:t>
            </a:r>
          </a:p>
          <a:p>
            <a:pPr algn="r" rtl="1">
              <a:lnSpc>
                <a:spcPct val="200000"/>
              </a:lnSpc>
            </a:pPr>
            <a:r>
              <a:rPr lang="ar-EG" sz="1600" dirty="0">
                <a:solidFill>
                  <a:schemeClr val="tx1"/>
                </a:solidFill>
                <a:latin typeface="Alexandria" pitchFamily="2" charset="-78"/>
                <a:cs typeface="Alexandria" pitchFamily="2" charset="-78"/>
              </a:rPr>
              <a:t>التحديات التي تواجه الممارسات الأخلاقية للعلاقات العامة في المؤسسات الحكومية.</a:t>
            </a:r>
            <a:endParaRPr lang="ar-EG" sz="1600" b="0" i="0" dirty="0">
              <a:solidFill>
                <a:schemeClr val="tx1"/>
              </a:solidFill>
              <a:effectLst/>
              <a:latin typeface="Alexandria" pitchFamily="2" charset="-78"/>
              <a:cs typeface="Alexandria" pitchFamily="2" charset="-78"/>
            </a:endParaRPr>
          </a:p>
          <a:p>
            <a:pPr algn="r" rtl="1">
              <a:lnSpc>
                <a:spcPct val="200000"/>
              </a:lnSpc>
            </a:pPr>
            <a:endParaRPr lang="ar-EG" sz="1600" b="0" i="0" dirty="0">
              <a:solidFill>
                <a:schemeClr val="tx1"/>
              </a:solidFill>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91F866A-FFF8-63F2-B6E8-EEFA036A145F}"/>
              </a:ext>
            </a:extLst>
          </p:cNvPr>
          <p:cNvSpPr txBox="1"/>
          <p:nvPr/>
        </p:nvSpPr>
        <p:spPr>
          <a:xfrm>
            <a:off x="3090442" y="1182720"/>
            <a:ext cx="7840150" cy="461024"/>
          </a:xfrm>
          <a:prstGeom prst="rect">
            <a:avLst/>
          </a:prstGeom>
          <a:noFill/>
        </p:spPr>
        <p:txBody>
          <a:bodyPr wrap="square" rtlCol="0">
            <a:spAutoFit/>
          </a:bodyPr>
          <a:lstStyle/>
          <a:p>
            <a:pPr algn="r" rtl="1">
              <a:lnSpc>
                <a:spcPct val="150000"/>
              </a:lnSpc>
            </a:pPr>
            <a:r>
              <a:rPr lang="ar-SA" b="1" dirty="0">
                <a:latin typeface="Alexandria" pitchFamily="2" charset="-78"/>
                <a:cs typeface="Alexandria" pitchFamily="2" charset="-78"/>
              </a:rPr>
              <a:t>تناولنا في المحاضرة السابقة عددا من الموضوعات الهامة:</a:t>
            </a:r>
            <a:endParaRPr lang="en-US" b="1" dirty="0">
              <a:latin typeface="Alexandria" pitchFamily="2" charset="-78"/>
              <a:cs typeface="Alexandria" pitchFamily="2" charset="-78"/>
            </a:endParaRPr>
          </a:p>
        </p:txBody>
      </p:sp>
    </p:spTree>
    <p:extLst>
      <p:ext uri="{BB962C8B-B14F-4D97-AF65-F5344CB8AC3E}">
        <p14:creationId xmlns:p14="http://schemas.microsoft.com/office/powerpoint/2010/main" val="2919877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الأسبوع </a:t>
            </a:r>
            <a:endParaRPr lang="en-US" b="1" dirty="0">
              <a:solidFill>
                <a:schemeClr val="bg1"/>
              </a:solidFill>
              <a:latin typeface="Alexandria" charset="0"/>
              <a:cs typeface="Alexandria" charset="0"/>
            </a:endParaRPr>
          </a:p>
        </p:txBody>
      </p:sp>
      <p:sp>
        <p:nvSpPr>
          <p:cNvPr id="23" name="TextBox 22"/>
          <p:cNvSpPr txBox="1"/>
          <p:nvPr/>
        </p:nvSpPr>
        <p:spPr>
          <a:xfrm>
            <a:off x="5705281" y="3987606"/>
            <a:ext cx="1078150"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العاشر</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912429"/>
          </a:xfrm>
          <a:prstGeom prst="rect">
            <a:avLst/>
          </a:prstGeom>
          <a:noFill/>
        </p:spPr>
        <p:txBody>
          <a:bodyPr wrap="square" rtlCol="0">
            <a:spAutoFit/>
          </a:bodyPr>
          <a:lstStyle/>
          <a:p>
            <a:pPr algn="r" rtl="1"/>
            <a:r>
              <a:rPr lang="ar-SA" sz="1600" b="1" dirty="0">
                <a:latin typeface="Alexandria" pitchFamily="2" charset="-78"/>
                <a:cs typeface="Alexandria" pitchFamily="2" charset="-78"/>
              </a:rPr>
              <a:t>اتجاهات حديثة في الممارسات الأخلاقية للعلاقات العامة:</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pic>
        <p:nvPicPr>
          <p:cNvPr id="12" name="Picture 11">
            <a:extLst>
              <a:ext uri="{FF2B5EF4-FFF2-40B4-BE49-F238E27FC236}">
                <a16:creationId xmlns:a16="http://schemas.microsoft.com/office/drawing/2014/main" id="{2557A4C7-6048-A44B-A2B5-FB9C01394A9E}"/>
              </a:ext>
            </a:extLst>
          </p:cNvPr>
          <p:cNvPicPr>
            <a:picLocks noChangeAspect="1"/>
          </p:cNvPicPr>
          <p:nvPr/>
        </p:nvPicPr>
        <p:blipFill rotWithShape="1">
          <a:blip r:embed="rId4">
            <a:extLst>
              <a:ext uri="{28A0092B-C50C-407E-A947-70E740481C1C}">
                <a14:useLocalDpi xmlns:a14="http://schemas.microsoft.com/office/drawing/2010/main" val="0"/>
              </a:ext>
            </a:extLst>
          </a:blip>
          <a:srcRect l="-1" t="62156" r="-2108"/>
          <a:stretch/>
        </p:blipFill>
        <p:spPr>
          <a:xfrm>
            <a:off x="-237066" y="2353650"/>
            <a:ext cx="3546099" cy="1230606"/>
          </a:xfrm>
          <a:prstGeom prst="rect">
            <a:avLst/>
          </a:prstGeom>
        </p:spPr>
      </p:pic>
      <p:sp>
        <p:nvSpPr>
          <p:cNvPr id="2" name="TextBox 1">
            <a:extLst>
              <a:ext uri="{FF2B5EF4-FFF2-40B4-BE49-F238E27FC236}">
                <a16:creationId xmlns:a16="http://schemas.microsoft.com/office/drawing/2014/main" id="{F80970C8-1D68-4A47-8FAE-34536FE0E6E2}"/>
              </a:ext>
            </a:extLst>
          </p:cNvPr>
          <p:cNvSpPr txBox="1"/>
          <p:nvPr/>
        </p:nvSpPr>
        <p:spPr>
          <a:xfrm>
            <a:off x="660401" y="2743200"/>
            <a:ext cx="4931158" cy="338554"/>
          </a:xfrm>
          <a:prstGeom prst="rect">
            <a:avLst/>
          </a:prstGeom>
          <a:noFill/>
        </p:spPr>
        <p:txBody>
          <a:bodyPr wrap="none" rtlCol="0">
            <a:spAutoFit/>
          </a:bodyPr>
          <a:lstStyle/>
          <a:p>
            <a:pPr algn="r" rtl="1"/>
            <a:r>
              <a:rPr lang="ar-SA" sz="1600" dirty="0">
                <a:latin typeface="Alexandria" pitchFamily="2" charset="-78"/>
                <a:cs typeface="Alexandria" pitchFamily="2" charset="-78"/>
              </a:rPr>
              <a:t>ممارسات العلاقات العامة في دعم جهود الاستدامة. </a:t>
            </a:r>
            <a:endParaRPr lang="en-US" sz="1600" dirty="0">
              <a:latin typeface="Alexandria" pitchFamily="2" charset="-78"/>
              <a:cs typeface="Alexandria" pitchFamily="2" charset="-78"/>
            </a:endParaRPr>
          </a:p>
        </p:txBody>
      </p:sp>
      <p:pic>
        <p:nvPicPr>
          <p:cNvPr id="14" name="Picture 13">
            <a:extLst>
              <a:ext uri="{FF2B5EF4-FFF2-40B4-BE49-F238E27FC236}">
                <a16:creationId xmlns:a16="http://schemas.microsoft.com/office/drawing/2014/main" id="{FC557CAC-3C9B-6840-BC26-37D1FA3726FF}"/>
              </a:ext>
            </a:extLst>
          </p:cNvPr>
          <p:cNvPicPr>
            <a:picLocks noChangeAspect="1"/>
          </p:cNvPicPr>
          <p:nvPr/>
        </p:nvPicPr>
        <p:blipFill rotWithShape="1">
          <a:blip r:embed="rId4">
            <a:extLst>
              <a:ext uri="{28A0092B-C50C-407E-A947-70E740481C1C}">
                <a14:useLocalDpi xmlns:a14="http://schemas.microsoft.com/office/drawing/2010/main" val="0"/>
              </a:ext>
            </a:extLst>
          </a:blip>
          <a:srcRect l="-1" r="-3104" b="64150"/>
          <a:stretch/>
        </p:blipFill>
        <p:spPr>
          <a:xfrm>
            <a:off x="-332866" y="3421715"/>
            <a:ext cx="3580668" cy="1165778"/>
          </a:xfrm>
          <a:prstGeom prst="rect">
            <a:avLst/>
          </a:prstGeom>
        </p:spPr>
      </p:pic>
      <p:sp>
        <p:nvSpPr>
          <p:cNvPr id="6" name="TextBox 5">
            <a:extLst>
              <a:ext uri="{FF2B5EF4-FFF2-40B4-BE49-F238E27FC236}">
                <a16:creationId xmlns:a16="http://schemas.microsoft.com/office/drawing/2014/main" id="{620CE824-DFF6-C54A-B330-15717C70C716}"/>
              </a:ext>
            </a:extLst>
          </p:cNvPr>
          <p:cNvSpPr txBox="1"/>
          <p:nvPr/>
        </p:nvSpPr>
        <p:spPr>
          <a:xfrm>
            <a:off x="334508" y="4639733"/>
            <a:ext cx="5942717" cy="584775"/>
          </a:xfrm>
          <a:prstGeom prst="rect">
            <a:avLst/>
          </a:prstGeom>
          <a:noFill/>
        </p:spPr>
        <p:txBody>
          <a:bodyPr wrap="none" rtlCol="0">
            <a:spAutoFit/>
          </a:bodyPr>
          <a:lstStyle/>
          <a:p>
            <a:pPr algn="r" rtl="1"/>
            <a:r>
              <a:rPr lang="ar-SA" sz="1600" dirty="0">
                <a:latin typeface="Alexandria" pitchFamily="2" charset="-78"/>
                <a:cs typeface="Alexandria" pitchFamily="2" charset="-78"/>
              </a:rPr>
              <a:t>استراتيجيات القيادة الأخلاقية لبناء الثقة داخل مجموعات العمل.</a:t>
            </a:r>
            <a:endParaRPr lang="en-US" sz="1600" dirty="0">
              <a:latin typeface="Alexandria" pitchFamily="2" charset="-78"/>
              <a:cs typeface="Alexandria" pitchFamily="2" charset="-78"/>
            </a:endParaRPr>
          </a:p>
          <a:p>
            <a:pPr algn="r" rtl="1"/>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D60CF8CC-2F28-5444-A266-7759832F369D}"/>
              </a:ext>
            </a:extLst>
          </p:cNvPr>
          <p:cNvSpPr txBox="1"/>
          <p:nvPr/>
        </p:nvSpPr>
        <p:spPr>
          <a:xfrm>
            <a:off x="409713" y="6290767"/>
            <a:ext cx="3013967" cy="338554"/>
          </a:xfrm>
          <a:prstGeom prst="rect">
            <a:avLst/>
          </a:prstGeom>
          <a:noFill/>
        </p:spPr>
        <p:txBody>
          <a:bodyPr wrap="none" rtlCol="0">
            <a:spAutoFit/>
          </a:bodyPr>
          <a:lstStyle/>
          <a:p>
            <a:pPr algn="r" rtl="1"/>
            <a:r>
              <a:rPr lang="ar-SA" sz="1600" dirty="0">
                <a:latin typeface="Alexandria" pitchFamily="2" charset="-78"/>
                <a:cs typeface="Alexandria" pitchFamily="2" charset="-78"/>
              </a:rPr>
              <a:t>القيادة بالقدوة في المنظمات.</a:t>
            </a:r>
            <a:r>
              <a:rPr lang="en-US" sz="1600" dirty="0">
                <a:latin typeface="Alexandria" pitchFamily="2" charset="-78"/>
                <a:cs typeface="Alexandria" pitchFamily="2" charset="-78"/>
              </a:rPr>
              <a:t> </a:t>
            </a:r>
          </a:p>
        </p:txBody>
      </p:sp>
      <p:pic>
        <p:nvPicPr>
          <p:cNvPr id="20" name="Picture 19">
            <a:extLst>
              <a:ext uri="{FF2B5EF4-FFF2-40B4-BE49-F238E27FC236}">
                <a16:creationId xmlns:a16="http://schemas.microsoft.com/office/drawing/2014/main" id="{1CEAFC1F-5C33-2745-A2A0-56784210807B}"/>
              </a:ext>
            </a:extLst>
          </p:cNvPr>
          <p:cNvPicPr>
            <a:picLocks noChangeAspect="1"/>
          </p:cNvPicPr>
          <p:nvPr/>
        </p:nvPicPr>
        <p:blipFill rotWithShape="1">
          <a:blip r:embed="rId4">
            <a:extLst>
              <a:ext uri="{28A0092B-C50C-407E-A947-70E740481C1C}">
                <a14:useLocalDpi xmlns:a14="http://schemas.microsoft.com/office/drawing/2010/main" val="0"/>
              </a:ext>
            </a:extLst>
          </a:blip>
          <a:srcRect t="46943" r="2922" b="38234"/>
          <a:stretch/>
        </p:blipFill>
        <p:spPr>
          <a:xfrm>
            <a:off x="-374199" y="5681706"/>
            <a:ext cx="3371406" cy="482025"/>
          </a:xfrm>
          <a:prstGeom prst="rect">
            <a:avLst/>
          </a:prstGeom>
        </p:spPr>
      </p:pic>
    </p:spTree>
    <p:extLst>
      <p:ext uri="{BB962C8B-B14F-4D97-AF65-F5344CB8AC3E}">
        <p14:creationId xmlns:p14="http://schemas.microsoft.com/office/powerpoint/2010/main" val="1850450399"/>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3102963" y="952845"/>
            <a:ext cx="898117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11175" y="2052401"/>
            <a:ext cx="115696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r>
              <a:rPr lang="ar-EG" b="0" i="0" dirty="0">
                <a:solidFill>
                  <a:srgbClr val="333333"/>
                </a:solidFill>
                <a:effectLst/>
                <a:latin typeface="Alexandria" pitchFamily="2" charset="-78"/>
                <a:cs typeface="Alexandria" pitchFamily="2" charset="-78"/>
              </a:rPr>
              <a:t>تؤدي العلاقات العامة دورًا في غاية الأهمية لدى المنظمات المختلفة، نظرًا لدورها الفعال في تكوين الصورة الذهنية الايجابية، حيث تسعى العلاقات العامة إلى إدارة السمعة للمؤسسة وبذل كل الجهود الخلاقة من أجل تكوين الانطباعات الذهنية الجيدة لدى الجمهور عن مؤسسات ومنظمات المجتمع، بما يدعم من قيمة المؤسسة في المجتمع.</a:t>
            </a:r>
            <a:br>
              <a:rPr lang="ar-EG" dirty="0">
                <a:latin typeface="Alexandria" pitchFamily="2" charset="-78"/>
                <a:cs typeface="Alexandria" pitchFamily="2" charset="-78"/>
              </a:rPr>
            </a:br>
            <a:br>
              <a:rPr lang="ar-EG" dirty="0">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ومما زاد من أهمية العلاقات العامة الآن، التطورات التي طرأت على المجتمعات، وتزايد قوة الرأي العام، والتطور الحادث في وسائل الاتصال لذلك أصبحت العلاقات العامة أحد أهم مقومات التطور في تلك المؤسسات سواء كانت حكومية أو غير حكومية.</a:t>
            </a:r>
            <a:endParaRPr lang="en-US" dirty="0">
              <a:latin typeface="Alexandria" pitchFamily="2" charset="-78"/>
              <a:cs typeface="Alexandria" pitchFamily="2" charset="-78"/>
            </a:endParaRPr>
          </a:p>
        </p:txBody>
      </p:sp>
      <p:sp>
        <p:nvSpPr>
          <p:cNvPr id="24" name="TextBox 23"/>
          <p:cNvSpPr txBox="1"/>
          <p:nvPr/>
        </p:nvSpPr>
        <p:spPr>
          <a:xfrm>
            <a:off x="2878111" y="1017112"/>
            <a:ext cx="9206029" cy="707886"/>
          </a:xfrm>
          <a:prstGeom prst="rect">
            <a:avLst/>
          </a:prstGeom>
          <a:noFill/>
        </p:spPr>
        <p:txBody>
          <a:bodyPr wrap="square" rtlCol="0">
            <a:spAutoFit/>
          </a:bodyPr>
          <a:lstStyle/>
          <a:p>
            <a:pPr algn="r" rtl="1"/>
            <a:endParaRPr lang="en-US" sz="2000" b="1" dirty="0">
              <a:solidFill>
                <a:schemeClr val="bg1"/>
              </a:solidFill>
              <a:latin typeface="Alexandria" pitchFamily="2" charset="-78"/>
              <a:cs typeface="Alexandria" pitchFamily="2" charset="-78"/>
            </a:endParaRPr>
          </a:p>
          <a:p>
            <a:pPr algn="r" rtl="1"/>
            <a:r>
              <a:rPr lang="ar-SA" sz="2000" b="1" dirty="0">
                <a:solidFill>
                  <a:schemeClr val="bg1"/>
                </a:solidFill>
                <a:latin typeface="Alexandria" pitchFamily="2" charset="-78"/>
                <a:cs typeface="Alexandria" pitchFamily="2" charset="-78"/>
              </a:rPr>
              <a:t>مقدمة في الاتجاهات الحديثة في الممارسات الأخلاقية للعلاقات العامة: </a:t>
            </a:r>
            <a:endParaRPr lang="en-US" sz="2000" b="1" dirty="0">
              <a:solidFill>
                <a:schemeClr val="bg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17144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94873" y="1685495"/>
            <a:ext cx="11685952"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Diagram 8">
            <a:extLst>
              <a:ext uri="{FF2B5EF4-FFF2-40B4-BE49-F238E27FC236}">
                <a16:creationId xmlns:a16="http://schemas.microsoft.com/office/drawing/2014/main" id="{C4C4A659-DD0A-9856-4E9F-C5526C2434AE}"/>
              </a:ext>
            </a:extLst>
          </p:cNvPr>
          <p:cNvGraphicFramePr/>
          <p:nvPr>
            <p:extLst>
              <p:ext uri="{D42A27DB-BD31-4B8C-83A1-F6EECF244321}">
                <p14:modId xmlns:p14="http://schemas.microsoft.com/office/powerpoint/2010/main" val="2587169535"/>
              </p:ext>
            </p:extLst>
          </p:nvPr>
        </p:nvGraphicFramePr>
        <p:xfrm>
          <a:off x="311175" y="1918741"/>
          <a:ext cx="11321192" cy="41972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B0EB6D27-BD63-E68E-FAF1-073662BF8543}"/>
              </a:ext>
            </a:extLst>
          </p:cNvPr>
          <p:cNvSpPr txBox="1"/>
          <p:nvPr/>
        </p:nvSpPr>
        <p:spPr>
          <a:xfrm>
            <a:off x="2983041" y="1244182"/>
            <a:ext cx="8784236" cy="646331"/>
          </a:xfrm>
          <a:prstGeom prst="rect">
            <a:avLst/>
          </a:prstGeom>
          <a:noFill/>
        </p:spPr>
        <p:txBody>
          <a:bodyPr wrap="square" rtlCol="0">
            <a:spAutoFit/>
          </a:bodyPr>
          <a:lstStyle/>
          <a:p>
            <a:pPr algn="r" rtl="1"/>
            <a:r>
              <a:rPr lang="ar-EG" b="1" i="0" dirty="0">
                <a:solidFill>
                  <a:srgbClr val="333333"/>
                </a:solidFill>
                <a:effectLst/>
                <a:latin typeface="Alexandria" pitchFamily="2" charset="-78"/>
                <a:cs typeface="Alexandria" pitchFamily="2" charset="-78"/>
              </a:rPr>
              <a:t>توجد عدة اتجاهات حديثة في مجال العلاقات العامة، ومنها:</a:t>
            </a:r>
            <a:br>
              <a:rPr lang="ar-EG" b="1" dirty="0">
                <a:latin typeface="Alexandria" pitchFamily="2" charset="-78"/>
                <a:cs typeface="Alexandria" pitchFamily="2" charset="-78"/>
              </a:rPr>
            </a:br>
            <a:endParaRPr lang="en-US" b="1" dirty="0">
              <a:latin typeface="Alexandria" pitchFamily="2" charset="-78"/>
              <a:cs typeface="Alexandria" pitchFamily="2" charset="-78"/>
            </a:endParaRPr>
          </a:p>
        </p:txBody>
      </p:sp>
    </p:spTree>
    <p:extLst>
      <p:ext uri="{BB962C8B-B14F-4D97-AF65-F5344CB8AC3E}">
        <p14:creationId xmlns:p14="http://schemas.microsoft.com/office/powerpoint/2010/main" val="11474288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r>
              <a:rPr lang="ar-SA" dirty="0">
                <a:solidFill>
                  <a:schemeClr val="tx1"/>
                </a:solidFill>
                <a:latin typeface="Alexandria" pitchFamily="2" charset="-78"/>
                <a:cs typeface="Alexandria" pitchFamily="2" charset="-78"/>
              </a:rPr>
              <a:t>تؤكد الممارسات الأخلاقيات للعلاقات العامة على السلوكيات الإيجابية التي تحقق المصلحة العامة. وتعد برامج المسئولية المجتمعية أحد الأنشطة الهامة التي يمكن من خلالها للمؤسسات تحقيق مصلحة المجتمع وتطويره. </a:t>
            </a:r>
          </a:p>
          <a:p>
            <a:pPr marL="0" algn="just" defTabSz="914400" rtl="1" eaLnBrk="1" latinLnBrk="0" hangingPunct="1">
              <a:lnSpc>
                <a:spcPct val="150000"/>
              </a:lnSpc>
            </a:pPr>
            <a:r>
              <a:rPr lang="ar-SA" dirty="0">
                <a:solidFill>
                  <a:schemeClr val="tx1"/>
                </a:solidFill>
                <a:latin typeface="Alexandria" pitchFamily="2" charset="-78"/>
                <a:cs typeface="Alexandria" pitchFamily="2" charset="-78"/>
              </a:rPr>
              <a:t>ان اهتمام ممارسي العلاقات العامة باختيار وتنفيذ برامج المسئولية المجتمعية المرتبطة بالاستدامة هو أحد الاتجاهات الحديثة والتي تؤكد على حرص المؤسسات على تحقيق مصلحة المجتمع والقيام بممارسات أخلاقية تحسن من صورتها الذهنية.  </a:t>
            </a:r>
            <a:endParaRPr lang="en-US" dirty="0">
              <a:solidFill>
                <a:schemeClr val="tx1"/>
              </a:solidFill>
              <a:latin typeface="Alexandria" pitchFamily="2" charset="-78"/>
              <a:cs typeface="Alexandria" pitchFamily="2" charset="-78"/>
            </a:endParaRPr>
          </a:p>
        </p:txBody>
      </p:sp>
      <p:sp>
        <p:nvSpPr>
          <p:cNvPr id="3" name="TextBox 2"/>
          <p:cNvSpPr txBox="1"/>
          <p:nvPr/>
        </p:nvSpPr>
        <p:spPr>
          <a:xfrm>
            <a:off x="5621311" y="1258909"/>
            <a:ext cx="5530761" cy="369332"/>
          </a:xfrm>
          <a:prstGeom prst="rect">
            <a:avLst/>
          </a:prstGeom>
          <a:noFill/>
        </p:spPr>
        <p:txBody>
          <a:bodyPr wrap="square" rtlCol="0">
            <a:spAutoFit/>
          </a:bodyPr>
          <a:lstStyle/>
          <a:p>
            <a:pPr algn="r" rtl="1"/>
            <a:r>
              <a:rPr lang="ar-SA" b="1" dirty="0">
                <a:latin typeface="Alexandria" charset="0"/>
                <a:cs typeface="Alexandria" charset="0"/>
              </a:rPr>
              <a:t>الاستدامة وعلاقتها بأخلاقيات العلاقات العامة</a:t>
            </a:r>
            <a:endParaRPr lang="en-US"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645188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428527" y="952845"/>
            <a:ext cx="676347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11175" y="2052401"/>
            <a:ext cx="115696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3666820" y="1541764"/>
            <a:ext cx="8417320" cy="400110"/>
          </a:xfrm>
          <a:prstGeom prst="rect">
            <a:avLst/>
          </a:prstGeom>
          <a:noFill/>
        </p:spPr>
        <p:txBody>
          <a:bodyPr wrap="square" rtlCol="0">
            <a:spAutoFit/>
          </a:bodyPr>
          <a:lstStyle/>
          <a:p>
            <a:pPr algn="r" rtl="1"/>
            <a:r>
              <a:rPr lang="ar-SA" sz="2000" b="1" dirty="0">
                <a:solidFill>
                  <a:schemeClr val="bg1"/>
                </a:solidFill>
                <a:latin typeface="Alexandria" charset="0"/>
                <a:cs typeface="Alexandria" charset="0"/>
              </a:rPr>
              <a:t>مقدمة في التنمية المستدامة</a:t>
            </a: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7">
            <a:extLst>
              <a:ext uri="{FF2B5EF4-FFF2-40B4-BE49-F238E27FC236}">
                <a16:creationId xmlns:a16="http://schemas.microsoft.com/office/drawing/2014/main" id="{368E0443-53C0-67EE-918E-2F7804D9A873}"/>
              </a:ext>
            </a:extLst>
          </p:cNvPr>
          <p:cNvSpPr txBox="1">
            <a:spLocks/>
          </p:cNvSpPr>
          <p:nvPr/>
        </p:nvSpPr>
        <p:spPr>
          <a:xfrm>
            <a:off x="311175" y="2052401"/>
            <a:ext cx="5784825" cy="4240230"/>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28600" indent="-228600" algn="r" rtl="1">
              <a:lnSpc>
                <a:spcPct val="150000"/>
              </a:lnSpc>
              <a:buFont typeface="Arial" panose="020B0604020202020204" pitchFamily="34" charset="0"/>
              <a:buChar char="•"/>
            </a:pPr>
            <a:r>
              <a:rPr lang="ar-EG" sz="1800" dirty="0">
                <a:solidFill>
                  <a:srgbClr val="474747"/>
                </a:solidFill>
                <a:latin typeface="Alexandria" pitchFamily="2" charset="-78"/>
                <a:cs typeface="Alexandria" pitchFamily="2" charset="-78"/>
              </a:rPr>
              <a:t>هي </a:t>
            </a:r>
            <a:r>
              <a:rPr lang="ar-EG" sz="1800" dirty="0">
                <a:solidFill>
                  <a:srgbClr val="040C28"/>
                </a:solidFill>
                <a:latin typeface="Alexandria" pitchFamily="2" charset="-78"/>
                <a:cs typeface="Alexandria" pitchFamily="2" charset="-78"/>
              </a:rPr>
              <a:t>التي تلبي احتياجات الحاضر دون المساس بقدرة الأجيال المقبلة على تلبية إحتياجاتهم الخاصة والمستقبلية</a:t>
            </a:r>
            <a:r>
              <a:rPr lang="ar-EG" sz="1800" dirty="0">
                <a:solidFill>
                  <a:srgbClr val="474747"/>
                </a:solidFill>
                <a:latin typeface="Alexandria" pitchFamily="2" charset="-78"/>
                <a:cs typeface="Alexandria" pitchFamily="2" charset="-78"/>
              </a:rPr>
              <a:t>.</a:t>
            </a:r>
          </a:p>
          <a:p>
            <a:pPr marL="228600" indent="-228600" algn="r" rtl="1">
              <a:lnSpc>
                <a:spcPct val="150000"/>
              </a:lnSpc>
              <a:buFont typeface="Arial" panose="020B0604020202020204" pitchFamily="34" charset="0"/>
              <a:buChar char="•"/>
            </a:pPr>
            <a:endParaRPr lang="ar-EG" sz="1800" dirty="0">
              <a:solidFill>
                <a:srgbClr val="474747"/>
              </a:solidFill>
              <a:latin typeface="Alexandria" pitchFamily="2" charset="-78"/>
              <a:cs typeface="Alexandria" pitchFamily="2" charset="-78"/>
            </a:endParaRPr>
          </a:p>
          <a:p>
            <a:pPr marL="228600" indent="-228600" algn="r" rtl="1">
              <a:lnSpc>
                <a:spcPct val="150000"/>
              </a:lnSpc>
              <a:buFont typeface="Arial" panose="020B0604020202020204" pitchFamily="34" charset="0"/>
              <a:buChar char="•"/>
            </a:pPr>
            <a:r>
              <a:rPr lang="ar-EG" sz="1800" dirty="0">
                <a:solidFill>
                  <a:srgbClr val="1F1F1F"/>
                </a:solidFill>
                <a:latin typeface="Alexandria" pitchFamily="2" charset="-78"/>
                <a:cs typeface="Alexandria" pitchFamily="2" charset="-78"/>
              </a:rPr>
              <a:t>أهداف التنمية المستدامة هي </a:t>
            </a:r>
            <a:r>
              <a:rPr lang="ar-EG" sz="1800" dirty="0">
                <a:solidFill>
                  <a:srgbClr val="040C28"/>
                </a:solidFill>
                <a:latin typeface="Alexandria" pitchFamily="2" charset="-78"/>
                <a:cs typeface="Alexandria" pitchFamily="2" charset="-78"/>
              </a:rPr>
              <a:t>عبارة عن مجموعة من </a:t>
            </a:r>
            <a:r>
              <a:rPr lang="ar-EG" sz="1800" b="1" dirty="0">
                <a:solidFill>
                  <a:srgbClr val="00AEEF"/>
                </a:solidFill>
                <a:latin typeface="Alexandria" pitchFamily="2" charset="-78"/>
                <a:cs typeface="Alexandria" pitchFamily="2" charset="-78"/>
              </a:rPr>
              <a:t>17 هدفاً مترابطاً </a:t>
            </a:r>
            <a:r>
              <a:rPr lang="ar-EG" sz="1800" dirty="0">
                <a:solidFill>
                  <a:srgbClr val="040C28"/>
                </a:solidFill>
                <a:latin typeface="Alexandria" pitchFamily="2" charset="-78"/>
                <a:cs typeface="Alexandria" pitchFamily="2" charset="-78"/>
              </a:rPr>
              <a:t>صممت لتشكل "خارطة طريق لتحقيق مستقبل أفضل وأكثر استدامة لكافة البشر"</a:t>
            </a:r>
            <a:r>
              <a:rPr lang="ar-EG" sz="1800" dirty="0">
                <a:solidFill>
                  <a:srgbClr val="1F1F1F"/>
                </a:solidFill>
                <a:latin typeface="Alexandria" pitchFamily="2" charset="-78"/>
                <a:cs typeface="Alexandria" pitchFamily="2" charset="-78"/>
              </a:rPr>
              <a:t>. أهداف التنمية المستدامة، التي وضعتها الجمعية العامة للأمم المتحدة في عام 2015 والمراد تحقيقها بحلول عام 2030،</a:t>
            </a:r>
            <a:endParaRPr lang="en-EG" sz="1800" dirty="0">
              <a:latin typeface="Alexandria" pitchFamily="2" charset="-78"/>
              <a:cs typeface="Alexandria" pitchFamily="2" charset="-78"/>
            </a:endParaRPr>
          </a:p>
        </p:txBody>
      </p:sp>
      <p:pic>
        <p:nvPicPr>
          <p:cNvPr id="4" name="Picture 2" descr="‫التنمية المستدامة: مفهوم عالمي برؤية إماراتية - مجلة المنال‬‎">
            <a:extLst>
              <a:ext uri="{FF2B5EF4-FFF2-40B4-BE49-F238E27FC236}">
                <a16:creationId xmlns:a16="http://schemas.microsoft.com/office/drawing/2014/main" id="{D86F9482-8A5D-5D4F-FE66-30562FBAFE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97367" y="2106171"/>
            <a:ext cx="4683176" cy="4250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84702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r>
              <a:rPr lang="ar-SA" b="1" dirty="0">
                <a:solidFill>
                  <a:schemeClr val="tx1"/>
                </a:solidFill>
                <a:latin typeface="Alexandria" pitchFamily="2" charset="-78"/>
                <a:cs typeface="Alexandria" pitchFamily="2" charset="-78"/>
              </a:rPr>
              <a:t>من أمثلة الاستدامة:</a:t>
            </a:r>
          </a:p>
          <a:p>
            <a:pPr marL="0" algn="just" defTabSz="914400" rtl="1" eaLnBrk="1" latinLnBrk="0" hangingPunct="1">
              <a:lnSpc>
                <a:spcPct val="150000"/>
              </a:lnSpc>
            </a:pPr>
            <a:endParaRPr lang="ar-SA" b="1" dirty="0">
              <a:solidFill>
                <a:schemeClr val="tx1"/>
              </a:solidFill>
              <a:latin typeface="Alexandria" pitchFamily="2" charset="-78"/>
              <a:cs typeface="Alexandria" pitchFamily="2" charset="-78"/>
            </a:endParaRPr>
          </a:p>
          <a:p>
            <a:pPr marL="285750" indent="-285750" algn="just" defTabSz="914400" rtl="1" eaLnBrk="1" latinLnBrk="0" hangingPunct="1">
              <a:lnSpc>
                <a:spcPct val="150000"/>
              </a:lnSpc>
              <a:buFontTx/>
              <a:buChar char="-"/>
            </a:pPr>
            <a:r>
              <a:rPr lang="ar-SA" dirty="0">
                <a:solidFill>
                  <a:schemeClr val="tx1"/>
                </a:solidFill>
                <a:latin typeface="Alexandria" pitchFamily="2" charset="-78"/>
                <a:cs typeface="Alexandria" pitchFamily="2" charset="-78"/>
              </a:rPr>
              <a:t>تشجيع انتاج وشراء</a:t>
            </a:r>
            <a:r>
              <a:rPr lang="ar-SA" b="1" dirty="0">
                <a:solidFill>
                  <a:schemeClr val="tx1"/>
                </a:solidFill>
                <a:latin typeface="Alexandria" pitchFamily="2" charset="-78"/>
                <a:cs typeface="Alexandria" pitchFamily="2" charset="-78"/>
              </a:rPr>
              <a:t> السيارات الكهربائية </a:t>
            </a:r>
            <a:r>
              <a:rPr lang="ar-SA" dirty="0">
                <a:solidFill>
                  <a:schemeClr val="tx1"/>
                </a:solidFill>
                <a:latin typeface="Alexandria" pitchFamily="2" charset="-78"/>
                <a:cs typeface="Alexandria" pitchFamily="2" charset="-78"/>
              </a:rPr>
              <a:t>والتي </a:t>
            </a:r>
            <a:r>
              <a:rPr lang="ar-EG" b="0" i="0" dirty="0">
                <a:solidFill>
                  <a:srgbClr val="142638"/>
                </a:solidFill>
                <a:effectLst/>
                <a:latin typeface="Alexandria" pitchFamily="2" charset="-78"/>
                <a:cs typeface="Alexandria" pitchFamily="2" charset="-78"/>
              </a:rPr>
              <a:t> ينتج عنها انخفاض انبعاثات ثاني أكسيد الكربون.</a:t>
            </a:r>
          </a:p>
          <a:p>
            <a:pPr marL="285750" indent="-285750" algn="just" defTabSz="914400" rtl="1" eaLnBrk="1" latinLnBrk="0" hangingPunct="1">
              <a:lnSpc>
                <a:spcPct val="150000"/>
              </a:lnSpc>
              <a:buFontTx/>
              <a:buChar char="-"/>
            </a:pPr>
            <a:r>
              <a:rPr lang="ar-EG" b="0" i="0" dirty="0">
                <a:solidFill>
                  <a:srgbClr val="142638"/>
                </a:solidFill>
                <a:effectLst/>
                <a:latin typeface="Alexandria" pitchFamily="2" charset="-78"/>
                <a:cs typeface="Alexandria" pitchFamily="2" charset="-78"/>
              </a:rPr>
              <a:t>مبادرات </a:t>
            </a:r>
            <a:r>
              <a:rPr lang="ar-EG" b="1" i="0" dirty="0">
                <a:solidFill>
                  <a:srgbClr val="142638"/>
                </a:solidFill>
                <a:effectLst/>
                <a:latin typeface="Alexandria" pitchFamily="2" charset="-78"/>
                <a:cs typeface="Alexandria" pitchFamily="2" charset="-78"/>
              </a:rPr>
              <a:t>بنوك الطعام </a:t>
            </a:r>
            <a:r>
              <a:rPr lang="ar-EG" b="0" i="0" dirty="0">
                <a:solidFill>
                  <a:srgbClr val="142638"/>
                </a:solidFill>
                <a:effectLst/>
                <a:latin typeface="Alexandria" pitchFamily="2" charset="-78"/>
                <a:cs typeface="Alexandria" pitchFamily="2" charset="-78"/>
              </a:rPr>
              <a:t>في مدن مختلفة، حيث تساهم هذه البنوك في التقليل من الهدر الغذائي عبر جمعها بالتعاون مع المطاعم والمراكز الغذائية المحلية ومن ثم إعادة توزيعها. وتأتي هذه المبادرات في ظل ارتفاع كمية النفايات الغذائية. </a:t>
            </a:r>
          </a:p>
          <a:p>
            <a:pPr marL="285750" indent="-285750" algn="just" defTabSz="914400" rtl="1" eaLnBrk="1" latinLnBrk="0" hangingPunct="1">
              <a:lnSpc>
                <a:spcPct val="150000"/>
              </a:lnSpc>
              <a:buFontTx/>
              <a:buChar char="-"/>
            </a:pPr>
            <a:r>
              <a:rPr lang="ar-EG" b="0" i="0" dirty="0">
                <a:solidFill>
                  <a:srgbClr val="142638"/>
                </a:solidFill>
                <a:effectLst/>
                <a:latin typeface="Alexandria" pitchFamily="2" charset="-78"/>
                <a:cs typeface="Alexandria" pitchFamily="2" charset="-78"/>
              </a:rPr>
              <a:t>إعادة تدوير </a:t>
            </a:r>
            <a:r>
              <a:rPr lang="ar-EG" b="1" i="0" dirty="0">
                <a:solidFill>
                  <a:srgbClr val="142638"/>
                </a:solidFill>
                <a:effectLst/>
                <a:latin typeface="Alexandria" pitchFamily="2" charset="-78"/>
                <a:cs typeface="Alexandria" pitchFamily="2" charset="-78"/>
              </a:rPr>
              <a:t>عبوات المشروبات المستعملة المصنوعة من البلاستيك</a:t>
            </a:r>
            <a:r>
              <a:rPr lang="ar-EG" b="0" i="0" dirty="0">
                <a:solidFill>
                  <a:srgbClr val="142638"/>
                </a:solidFill>
                <a:effectLst/>
                <a:latin typeface="Alexandria" pitchFamily="2" charset="-78"/>
                <a:cs typeface="Alexandria" pitchFamily="2" charset="-78"/>
              </a:rPr>
              <a:t>،  وبالتالي التقليل من التلوث البيئي والقمامة البحرية.</a:t>
            </a:r>
            <a:endParaRPr lang="ar-SA" dirty="0">
              <a:solidFill>
                <a:schemeClr val="tx1"/>
              </a:solidFill>
              <a:latin typeface="Alexandria" pitchFamily="2" charset="-78"/>
              <a:cs typeface="Alexandria" pitchFamily="2" charset="-78"/>
            </a:endParaRPr>
          </a:p>
          <a:p>
            <a:pPr algn="just" defTabSz="914400" rtl="1" eaLnBrk="1" latinLnBrk="0" hangingPunct="1">
              <a:lnSpc>
                <a:spcPct val="150000"/>
              </a:lnSpc>
            </a:pP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64015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200000"/>
              </a:lnSpc>
            </a:pPr>
            <a:r>
              <a:rPr lang="ar-SA" b="1" dirty="0">
                <a:solidFill>
                  <a:schemeClr val="tx1"/>
                </a:solidFill>
                <a:latin typeface="Alexandria" pitchFamily="2" charset="-78"/>
                <a:cs typeface="Alexandria" pitchFamily="2" charset="-78"/>
              </a:rPr>
              <a:t>الاستدامة المؤسسية: </a:t>
            </a:r>
          </a:p>
          <a:p>
            <a:pPr marL="0" algn="r" defTabSz="914400" rtl="1" eaLnBrk="1" latinLnBrk="0" hangingPunct="1">
              <a:lnSpc>
                <a:spcPct val="200000"/>
              </a:lnSpc>
            </a:pPr>
            <a:r>
              <a:rPr lang="ar-EG" dirty="0">
                <a:solidFill>
                  <a:srgbClr val="333333"/>
                </a:solidFill>
                <a:latin typeface="Alexandria" pitchFamily="2" charset="-78"/>
                <a:cs typeface="Alexandria" pitchFamily="2" charset="-78"/>
              </a:rPr>
              <a:t>ا</a:t>
            </a:r>
            <a:r>
              <a:rPr lang="ar-EG" b="0" i="0" dirty="0">
                <a:solidFill>
                  <a:srgbClr val="333333"/>
                </a:solidFill>
                <a:effectLst/>
                <a:latin typeface="Alexandria" pitchFamily="2" charset="-78"/>
                <a:cs typeface="Alexandria" pitchFamily="2" charset="-78"/>
              </a:rPr>
              <a:t>لتزام المؤسسات بأفضل ممارسات ومعايير الاستدامة البيئية والاجتماعية ومبادئ الحوكمة في عملياتها اليومية، إيمانًا بمسؤوليتها تجاه تعزيز ممارسات الاستدامة بالمجتمعات المحيطة بأعمالها.</a:t>
            </a:r>
          </a:p>
          <a:p>
            <a:pPr marL="0" algn="r" defTabSz="914400" rtl="1" eaLnBrk="1" latinLnBrk="0" hangingPunct="1">
              <a:lnSpc>
                <a:spcPct val="200000"/>
              </a:lnSpc>
            </a:pPr>
            <a:endParaRPr lang="ar-EG" b="1" dirty="0">
              <a:solidFill>
                <a:srgbClr val="333333"/>
              </a:solidFill>
              <a:latin typeface="Alexandria" pitchFamily="2" charset="-78"/>
              <a:cs typeface="Alexandria" pitchFamily="2" charset="-78"/>
            </a:endParaRPr>
          </a:p>
          <a:p>
            <a:pPr marL="0" algn="r" defTabSz="914400" rtl="1" eaLnBrk="1" latinLnBrk="0" hangingPunct="1">
              <a:lnSpc>
                <a:spcPct val="200000"/>
              </a:lnSpc>
            </a:pPr>
            <a:r>
              <a:rPr lang="ar-EG" b="1" i="0" dirty="0">
                <a:solidFill>
                  <a:srgbClr val="333333"/>
                </a:solidFill>
                <a:effectLst/>
                <a:latin typeface="Alexandria" pitchFamily="2" charset="-78"/>
                <a:cs typeface="Alexandria" pitchFamily="2" charset="-78"/>
              </a:rPr>
              <a:t> وهناك عدد من المجالات الرئيسية لتحقيق الاستدامة في عمليات المؤسسات:</a:t>
            </a:r>
            <a:endParaRPr lang="en-US" b="1"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953951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4793" y="1685495"/>
            <a:ext cx="1156603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298AFF8A-8D75-CE3D-978D-070042AF6E63}"/>
              </a:ext>
            </a:extLst>
          </p:cNvPr>
          <p:cNvGraphicFramePr/>
          <p:nvPr>
            <p:extLst>
              <p:ext uri="{D42A27DB-BD31-4B8C-83A1-F6EECF244321}">
                <p14:modId xmlns:p14="http://schemas.microsoft.com/office/powerpoint/2010/main" val="3223713110"/>
              </p:ext>
            </p:extLst>
          </p:nvPr>
        </p:nvGraphicFramePr>
        <p:xfrm>
          <a:off x="419725" y="1767921"/>
          <a:ext cx="11347554" cy="42879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712565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9843" y="1345306"/>
            <a:ext cx="11744148"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lnSpc>
                <a:spcPct val="150000"/>
              </a:lnSpc>
            </a:pP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298AFF8A-8D75-CE3D-978D-070042AF6E63}"/>
              </a:ext>
            </a:extLst>
          </p:cNvPr>
          <p:cNvGraphicFramePr/>
          <p:nvPr>
            <p:extLst>
              <p:ext uri="{D42A27DB-BD31-4B8C-83A1-F6EECF244321}">
                <p14:modId xmlns:p14="http://schemas.microsoft.com/office/powerpoint/2010/main" val="2039741533"/>
              </p:ext>
            </p:extLst>
          </p:nvPr>
        </p:nvGraphicFramePr>
        <p:xfrm>
          <a:off x="239843" y="1469036"/>
          <a:ext cx="11640981" cy="48235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722947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090348" y="548113"/>
            <a:ext cx="504169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11175" y="2052401"/>
            <a:ext cx="115696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5428526" y="567411"/>
            <a:ext cx="6655613" cy="707886"/>
          </a:xfrm>
          <a:prstGeom prst="rect">
            <a:avLst/>
          </a:prstGeom>
          <a:noFill/>
        </p:spPr>
        <p:txBody>
          <a:bodyPr wrap="square" rtlCol="0">
            <a:spAutoFit/>
          </a:bodyPr>
          <a:lstStyle/>
          <a:p>
            <a:pPr algn="r" rtl="1"/>
            <a:endParaRPr lang="en-US" sz="2000" b="1" dirty="0">
              <a:solidFill>
                <a:schemeClr val="bg1"/>
              </a:solidFill>
              <a:latin typeface="Alexandria" charset="0"/>
              <a:cs typeface="Alexandria" charset="0"/>
            </a:endParaRPr>
          </a:p>
          <a:p>
            <a:pPr algn="r" rtl="1"/>
            <a:r>
              <a:rPr lang="ar-SA" sz="2000" b="1" dirty="0">
                <a:solidFill>
                  <a:schemeClr val="bg1"/>
                </a:solidFill>
                <a:latin typeface="Alexandria" charset="0"/>
                <a:cs typeface="Alexandria" charset="0"/>
              </a:rPr>
              <a:t>العلاقات العامة ودعم جهود الاستدامة </a:t>
            </a: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2F46A9AF-51EF-39C5-CE3E-7287B6AEAF75}"/>
              </a:ext>
            </a:extLst>
          </p:cNvPr>
          <p:cNvGraphicFramePr/>
          <p:nvPr>
            <p:extLst>
              <p:ext uri="{D42A27DB-BD31-4B8C-83A1-F6EECF244321}">
                <p14:modId xmlns:p14="http://schemas.microsoft.com/office/powerpoint/2010/main" val="3401728036"/>
              </p:ext>
            </p:extLst>
          </p:nvPr>
        </p:nvGraphicFramePr>
        <p:xfrm>
          <a:off x="449705" y="2112475"/>
          <a:ext cx="11287593" cy="41200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280576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dirty="0">
                <a:solidFill>
                  <a:schemeClr val="tx1"/>
                </a:solidFill>
                <a:latin typeface="Alexandria" pitchFamily="2" charset="-78"/>
                <a:cs typeface="Alexandria" pitchFamily="2" charset="-78"/>
              </a:rPr>
              <a:t>هناك العديد من الممارسات التي يمكن للعلاقات العامة اعتمادها لدعم الاستدامة، منها:</a:t>
            </a:r>
          </a:p>
          <a:p>
            <a:pPr algn="r" rtl="1">
              <a:lnSpc>
                <a:spcPct val="200000"/>
              </a:lnSpc>
              <a:buFont typeface="Arial" panose="020B0604020202020204" pitchFamily="34" charset="0"/>
              <a:buChar char="•"/>
            </a:pPr>
            <a:r>
              <a:rPr lang="ar-EG" b="1" dirty="0">
                <a:solidFill>
                  <a:schemeClr val="tx1"/>
                </a:solidFill>
                <a:latin typeface="Alexandria" pitchFamily="2" charset="-78"/>
                <a:cs typeface="Alexandria" pitchFamily="2" charset="-78"/>
              </a:rPr>
              <a:t>تطوير استراتيجية اتصالات مستدامة:</a:t>
            </a:r>
            <a:r>
              <a:rPr lang="ar-EG" dirty="0">
                <a:solidFill>
                  <a:schemeClr val="tx1"/>
                </a:solidFill>
                <a:latin typeface="Alexandria" pitchFamily="2" charset="-78"/>
                <a:cs typeface="Alexandria" pitchFamily="2" charset="-78"/>
              </a:rPr>
              <a:t> يجب أن تكون استراتيجية الاتصالات متوافقة مع أهداف الاستدامة الشاملة للشركة، وتشمل تحديد الجمهور المستهدف، ورسائل الاتصال الرئيسية، وقنوات التواصل المناسبة.</a:t>
            </a:r>
          </a:p>
          <a:p>
            <a:pPr algn="r" rtl="1">
              <a:lnSpc>
                <a:spcPct val="200000"/>
              </a:lnSpc>
            </a:pPr>
            <a:r>
              <a:rPr lang="ar-EG" dirty="0">
                <a:solidFill>
                  <a:schemeClr val="tx1"/>
                </a:solidFill>
                <a:latin typeface="Alexandria" pitchFamily="2" charset="-78"/>
                <a:cs typeface="Alexandria" pitchFamily="2" charset="-78"/>
              </a:rPr>
              <a:t>.</a:t>
            </a:r>
          </a:p>
        </p:txBody>
      </p:sp>
      <p:sp>
        <p:nvSpPr>
          <p:cNvPr id="3" name="TextBox 2"/>
          <p:cNvSpPr txBox="1"/>
          <p:nvPr/>
        </p:nvSpPr>
        <p:spPr>
          <a:xfrm>
            <a:off x="2603090" y="1288889"/>
            <a:ext cx="8522546" cy="400110"/>
          </a:xfrm>
          <a:prstGeom prst="rect">
            <a:avLst/>
          </a:prstGeom>
          <a:noFill/>
        </p:spPr>
        <p:txBody>
          <a:bodyPr wrap="square" rtlCol="0">
            <a:spAutoFit/>
          </a:bodyPr>
          <a:lstStyle/>
          <a:p>
            <a:pPr algn="r" rtl="1"/>
            <a:r>
              <a:rPr lang="ar-SA" sz="2000" b="1" dirty="0">
                <a:latin typeface="Alexandria" charset="0"/>
                <a:cs typeface="Alexandria" charset="0"/>
              </a:rPr>
              <a:t>ممارسات العلاقات العامة لدعم الاستدامة: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1156304" y="1139190"/>
            <a:ext cx="966228" cy="768350"/>
          </a:xfrm>
          <a:prstGeom prst="rect">
            <a:avLst/>
          </a:prstGeom>
          <a:noFill/>
        </p:spPr>
        <p:txBody>
          <a:bodyPr wrap="square" rtlCol="0">
            <a:spAutoFit/>
          </a:bodyPr>
          <a:lstStyle/>
          <a:p>
            <a:pPr marL="0" algn="ctr" defTabSz="914400" rtl="1" eaLnBrk="1" latinLnBrk="0" hangingPunct="1"/>
            <a:r>
              <a:rPr lang="ar-SA" sz="4400" b="1" dirty="0">
                <a:solidFill>
                  <a:schemeClr val="bg1"/>
                </a:solidFill>
                <a:latin typeface="Alexandria" charset="0"/>
                <a:cs typeface="Alexandria" charset="0"/>
              </a:rPr>
              <a:t>٩</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152956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9823" y="1685495"/>
            <a:ext cx="1171416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EG" b="1" dirty="0">
              <a:solidFill>
                <a:schemeClr val="tx1"/>
              </a:solidFill>
              <a:latin typeface="Alexandria" pitchFamily="2" charset="-78"/>
              <a:cs typeface="Alexandria" pitchFamily="2" charset="-78"/>
            </a:endParaRPr>
          </a:p>
          <a:p>
            <a:pPr algn="r" rtl="1">
              <a:lnSpc>
                <a:spcPct val="200000"/>
              </a:lnSpc>
            </a:pPr>
            <a:endParaRPr lang="ar-EG" b="1" dirty="0">
              <a:solidFill>
                <a:schemeClr val="tx1"/>
              </a:solidFill>
              <a:latin typeface="Alexandria" pitchFamily="2" charset="-78"/>
              <a:cs typeface="Alexandria" pitchFamily="2" charset="-78"/>
            </a:endParaRPr>
          </a:p>
          <a:p>
            <a:pPr algn="r" rtl="1">
              <a:lnSpc>
                <a:spcPct val="200000"/>
              </a:lnSpc>
            </a:pPr>
            <a:r>
              <a:rPr lang="ar-EG" b="1" dirty="0">
                <a:solidFill>
                  <a:schemeClr val="tx1"/>
                </a:solidFill>
                <a:latin typeface="Alexandria" pitchFamily="2" charset="-78"/>
                <a:cs typeface="Alexandria" pitchFamily="2" charset="-78"/>
              </a:rPr>
              <a:t>بناء شراكات استراتيجية:</a:t>
            </a:r>
          </a:p>
          <a:p>
            <a:pPr algn="r" rtl="1">
              <a:lnSpc>
                <a:spcPct val="200000"/>
              </a:lnSpc>
              <a:buFont typeface="Arial" panose="020B0604020202020204" pitchFamily="34" charset="0"/>
              <a:buChar char="•"/>
            </a:pPr>
            <a:r>
              <a:rPr lang="ar-EG" b="1" dirty="0">
                <a:solidFill>
                  <a:schemeClr val="tx1"/>
                </a:solidFill>
                <a:latin typeface="Alexandria" pitchFamily="2" charset="-78"/>
                <a:cs typeface="Alexandria" pitchFamily="2" charset="-78"/>
              </a:rPr>
              <a:t>التعاون مع المنظمات غير الحكومية:</a:t>
            </a:r>
            <a:r>
              <a:rPr lang="ar-EG" dirty="0">
                <a:solidFill>
                  <a:schemeClr val="tx1"/>
                </a:solidFill>
                <a:latin typeface="Alexandria" pitchFamily="2" charset="-78"/>
                <a:cs typeface="Alexandria" pitchFamily="2" charset="-78"/>
              </a:rPr>
              <a:t> يمكن للشركات التعاون مع المنظمات غير الحكومية العاملة في مجال البيئة لتطوير مشاريع مستدامة.</a:t>
            </a:r>
          </a:p>
          <a:p>
            <a:pPr algn="r" rtl="1">
              <a:lnSpc>
                <a:spcPct val="200000"/>
              </a:lnSpc>
              <a:buFont typeface="Arial" panose="020B0604020202020204" pitchFamily="34" charset="0"/>
              <a:buChar char="•"/>
            </a:pPr>
            <a:r>
              <a:rPr lang="ar-EG" b="1" dirty="0">
                <a:solidFill>
                  <a:schemeClr val="tx1"/>
                </a:solidFill>
                <a:latin typeface="Alexandria" pitchFamily="2" charset="-78"/>
                <a:cs typeface="Alexandria" pitchFamily="2" charset="-78"/>
              </a:rPr>
              <a:t>الشراكات مع الموردين:</a:t>
            </a:r>
            <a:r>
              <a:rPr lang="ar-EG" dirty="0">
                <a:solidFill>
                  <a:schemeClr val="tx1"/>
                </a:solidFill>
                <a:latin typeface="Alexandria" pitchFamily="2" charset="-78"/>
                <a:cs typeface="Alexandria" pitchFamily="2" charset="-78"/>
              </a:rPr>
              <a:t> العمل مع الموردين لضمان أن سلاسل التوريد مستدامة.</a:t>
            </a:r>
          </a:p>
          <a:p>
            <a:pPr algn="r" rtl="1">
              <a:lnSpc>
                <a:spcPct val="200000"/>
              </a:lnSpc>
              <a:buFont typeface="Arial" panose="020B0604020202020204" pitchFamily="34" charset="0"/>
              <a:buChar char="•"/>
            </a:pPr>
            <a:r>
              <a:rPr lang="ar-EG" b="1" dirty="0">
                <a:solidFill>
                  <a:schemeClr val="tx1"/>
                </a:solidFill>
                <a:latin typeface="Alexandria" pitchFamily="2" charset="-78"/>
                <a:cs typeface="Alexandria" pitchFamily="2" charset="-78"/>
              </a:rPr>
              <a:t>الشراكات مع الجامعات والمؤسسات البحثية:</a:t>
            </a:r>
            <a:r>
              <a:rPr lang="ar-EG" dirty="0">
                <a:solidFill>
                  <a:schemeClr val="tx1"/>
                </a:solidFill>
                <a:latin typeface="Alexandria" pitchFamily="2" charset="-78"/>
                <a:cs typeface="Alexandria" pitchFamily="2" charset="-78"/>
              </a:rPr>
              <a:t> دعم البحوث والتطوير في مجال الاستدامة.</a:t>
            </a:r>
            <a:endParaRPr lang="ar-EG" b="1" dirty="0">
              <a:solidFill>
                <a:schemeClr val="tx1"/>
              </a:solidFill>
              <a:latin typeface="Alexandria" pitchFamily="2" charset="-78"/>
              <a:cs typeface="Alexandria" pitchFamily="2" charset="-78"/>
            </a:endParaRPr>
          </a:p>
          <a:p>
            <a:pPr algn="r" rtl="1">
              <a:lnSpc>
                <a:spcPct val="200000"/>
              </a:lnSpc>
            </a:pPr>
            <a:endParaRPr lang="ar-EG" sz="1000" b="1" dirty="0">
              <a:solidFill>
                <a:schemeClr val="tx1"/>
              </a:solidFill>
              <a:latin typeface="Alexandria" pitchFamily="2" charset="-78"/>
              <a:cs typeface="Alexandria" pitchFamily="2" charset="-78"/>
            </a:endParaRPr>
          </a:p>
          <a:p>
            <a:pPr algn="r" rtl="1">
              <a:lnSpc>
                <a:spcPct val="200000"/>
              </a:lnSpc>
            </a:pPr>
            <a:r>
              <a:rPr lang="ar-EG" b="1" dirty="0">
                <a:solidFill>
                  <a:schemeClr val="tx1"/>
                </a:solidFill>
                <a:latin typeface="Alexandria" pitchFamily="2" charset="-78"/>
                <a:cs typeface="Alexandria" pitchFamily="2" charset="-78"/>
              </a:rPr>
              <a:t>مثال:</a:t>
            </a:r>
            <a:r>
              <a:rPr lang="ar-EG" dirty="0">
                <a:solidFill>
                  <a:schemeClr val="tx1"/>
                </a:solidFill>
                <a:latin typeface="Alexandria" pitchFamily="2" charset="-78"/>
                <a:cs typeface="Alexandria" pitchFamily="2" charset="-78"/>
              </a:rPr>
              <a:t>  شراكة بين شركة أديداس ومنظمة </a:t>
            </a:r>
            <a:r>
              <a:rPr lang="en-US" dirty="0">
                <a:solidFill>
                  <a:schemeClr val="tx1"/>
                </a:solidFill>
                <a:latin typeface="Alexandria" pitchFamily="2" charset="-78"/>
                <a:cs typeface="Alexandria" pitchFamily="2" charset="-78"/>
              </a:rPr>
              <a:t> Parley for the Oceans </a:t>
            </a:r>
            <a:r>
              <a:rPr lang="ar-SA" dirty="0">
                <a:solidFill>
                  <a:schemeClr val="tx1"/>
                </a:solidFill>
                <a:latin typeface="Alexandria" pitchFamily="2" charset="-78"/>
                <a:cs typeface="Alexandria" pitchFamily="2" charset="-78"/>
              </a:rPr>
              <a:t>غير الربحية والتي تعمل في مجال حماية البيئة والمحيطات ، </a:t>
            </a:r>
            <a:r>
              <a:rPr lang="ar-EG" dirty="0">
                <a:solidFill>
                  <a:schemeClr val="tx1"/>
                </a:solidFill>
                <a:latin typeface="Alexandria" pitchFamily="2" charset="-78"/>
                <a:cs typeface="Alexandria" pitchFamily="2" charset="-78"/>
              </a:rPr>
              <a:t>لتصنيع أحذية رياضية مصنوعة من البلاستيك المستخرج من المحيطات.</a:t>
            </a:r>
          </a:p>
          <a:p>
            <a:pPr algn="r" rtl="1">
              <a:lnSpc>
                <a:spcPct val="200000"/>
              </a:lnSpc>
            </a:pPr>
            <a:endParaRPr lang="ar-EG" dirty="0">
              <a:solidFill>
                <a:schemeClr val="tx1"/>
              </a:solidFill>
              <a:latin typeface="Alexandria" pitchFamily="2" charset="-78"/>
              <a:cs typeface="Alexandria" pitchFamily="2" charset="-78"/>
            </a:endParaRPr>
          </a:p>
          <a:p>
            <a:pPr algn="r" rtl="1">
              <a:lnSpc>
                <a:spcPct val="200000"/>
              </a:lnSpc>
            </a:pPr>
            <a:endParaRPr lang="ar-EG" dirty="0">
              <a:solidFill>
                <a:schemeClr val="tx1"/>
              </a:solidFill>
              <a:latin typeface="Alexandria" pitchFamily="2" charset="-78"/>
              <a:cs typeface="Alexandria" pitchFamily="2" charset="-78"/>
            </a:endParaRPr>
          </a:p>
        </p:txBody>
      </p:sp>
      <p:sp>
        <p:nvSpPr>
          <p:cNvPr id="3" name="TextBox 2"/>
          <p:cNvSpPr txBox="1"/>
          <p:nvPr/>
        </p:nvSpPr>
        <p:spPr>
          <a:xfrm>
            <a:off x="3142734" y="1183959"/>
            <a:ext cx="8522546" cy="400110"/>
          </a:xfrm>
          <a:prstGeom prst="rect">
            <a:avLst/>
          </a:prstGeom>
          <a:noFill/>
        </p:spPr>
        <p:txBody>
          <a:bodyPr wrap="square" rtlCol="0">
            <a:spAutoFit/>
          </a:bodyPr>
          <a:lstStyle/>
          <a:p>
            <a:pPr algn="r" rtl="1"/>
            <a:r>
              <a:rPr lang="ar-SA" sz="2000" b="1" dirty="0">
                <a:latin typeface="Alexandria" charset="0"/>
                <a:cs typeface="Alexandria" charset="0"/>
              </a:rPr>
              <a:t>ممارسات العلاقات العامة لدعم الاستدامة:</a:t>
            </a:r>
            <a:endParaRPr lang="en-US" sz="2000"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982865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4931" y="1598261"/>
            <a:ext cx="11879059" cy="4694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إعداد تقارير الاستدامة:</a:t>
            </a:r>
            <a:r>
              <a:rPr lang="ar-EG" dirty="0">
                <a:solidFill>
                  <a:schemeClr val="tx1"/>
                </a:solidFill>
                <a:latin typeface="Alexandria" pitchFamily="2" charset="-78"/>
                <a:cs typeface="Alexandria" pitchFamily="2" charset="-78"/>
              </a:rPr>
              <a:t> تساعد تقارير الاستدامة الشفافة والموثوقة في إبلاغ المعنيين عن التقدم المحرز في مجال الاستدامة، وتعزيز الشفافية والمساءلة. </a:t>
            </a:r>
          </a:p>
          <a:p>
            <a:pPr algn="r" rtl="1">
              <a:lnSpc>
                <a:spcPct val="150000"/>
              </a:lnSpc>
            </a:pPr>
            <a:r>
              <a:rPr lang="ar-EG" sz="1600" dirty="0">
                <a:solidFill>
                  <a:schemeClr val="tx1"/>
                </a:solidFill>
                <a:latin typeface="Alexandria" pitchFamily="2" charset="-78"/>
                <a:cs typeface="Alexandria" pitchFamily="2" charset="-78"/>
              </a:rPr>
              <a:t>معايير تقارير الاستدامة التي تتسم بالشفافية:</a:t>
            </a:r>
          </a:p>
          <a:p>
            <a:pPr lvl="1" algn="r" rtl="1">
              <a:lnSpc>
                <a:spcPct val="150000"/>
              </a:lnSpc>
              <a:buFont typeface="Arial" panose="020B0604020202020204" pitchFamily="34" charset="0"/>
              <a:buChar char="•"/>
            </a:pPr>
            <a:r>
              <a:rPr lang="ar-EG" sz="1600" b="1" dirty="0">
                <a:solidFill>
                  <a:schemeClr val="tx1"/>
                </a:solidFill>
                <a:latin typeface="Alexandria" pitchFamily="2" charset="-78"/>
                <a:cs typeface="Alexandria" pitchFamily="2" charset="-78"/>
              </a:rPr>
              <a:t>لغة واضحة:</a:t>
            </a:r>
            <a:r>
              <a:rPr lang="ar-EG" sz="1600" dirty="0">
                <a:solidFill>
                  <a:schemeClr val="tx1"/>
                </a:solidFill>
                <a:latin typeface="Alexandria" pitchFamily="2" charset="-78"/>
                <a:cs typeface="Alexandria" pitchFamily="2" charset="-78"/>
              </a:rPr>
              <a:t> تجنب المصطلحات التقنية المعقدة وركز على لغة سهلة الفهم حتى يتمكن الجميع من الاطلاع على التقرير.</a:t>
            </a:r>
          </a:p>
          <a:p>
            <a:pPr lvl="1" algn="r" rtl="1">
              <a:lnSpc>
                <a:spcPct val="150000"/>
              </a:lnSpc>
              <a:buFont typeface="Arial" panose="020B0604020202020204" pitchFamily="34" charset="0"/>
              <a:buChar char="•"/>
            </a:pPr>
            <a:r>
              <a:rPr lang="ar-EG" sz="1600" b="1" dirty="0">
                <a:solidFill>
                  <a:schemeClr val="tx1"/>
                </a:solidFill>
                <a:latin typeface="Alexandria" pitchFamily="2" charset="-78"/>
                <a:cs typeface="Alexandria" pitchFamily="2" charset="-78"/>
              </a:rPr>
              <a:t>التركيز على الإنجازات:</a:t>
            </a:r>
            <a:r>
              <a:rPr lang="ar-EG" sz="1600" dirty="0">
                <a:solidFill>
                  <a:schemeClr val="tx1"/>
                </a:solidFill>
                <a:latin typeface="Alexandria" pitchFamily="2" charset="-78"/>
                <a:cs typeface="Alexandria" pitchFamily="2" charset="-78"/>
              </a:rPr>
              <a:t> إبراز الإنجازات المحققة في مجال الاستدامة، مثل خفض انبعاثات الكربون، أو ترشيد استهلاك المياه، أو دعم المجتمعات المحلية.</a:t>
            </a:r>
          </a:p>
          <a:p>
            <a:pPr lvl="1" algn="r" rtl="1">
              <a:lnSpc>
                <a:spcPct val="150000"/>
              </a:lnSpc>
              <a:buFont typeface="Arial" panose="020B0604020202020204" pitchFamily="34" charset="0"/>
              <a:buChar char="•"/>
            </a:pPr>
            <a:r>
              <a:rPr lang="ar-EG" sz="1600" b="1" dirty="0">
                <a:solidFill>
                  <a:schemeClr val="tx1"/>
                </a:solidFill>
                <a:latin typeface="Alexandria" pitchFamily="2" charset="-78"/>
                <a:cs typeface="Alexandria" pitchFamily="2" charset="-78"/>
              </a:rPr>
              <a:t>مقارنة الأداء:</a:t>
            </a:r>
            <a:r>
              <a:rPr lang="ar-EG" sz="1600" dirty="0">
                <a:solidFill>
                  <a:schemeClr val="tx1"/>
                </a:solidFill>
                <a:latin typeface="Alexandria" pitchFamily="2" charset="-78"/>
                <a:cs typeface="Alexandria" pitchFamily="2" charset="-78"/>
              </a:rPr>
              <a:t> مقارنة الأداء الحالي بالأهداف المحددة سابقاً لإظهار التقدم المحرز.</a:t>
            </a:r>
          </a:p>
          <a:p>
            <a:pPr lvl="1" algn="r" rtl="1">
              <a:lnSpc>
                <a:spcPct val="150000"/>
              </a:lnSpc>
              <a:buFont typeface="Arial" panose="020B0604020202020204" pitchFamily="34" charset="0"/>
              <a:buChar char="•"/>
            </a:pPr>
            <a:r>
              <a:rPr lang="ar-EG" sz="1600" b="1" dirty="0">
                <a:solidFill>
                  <a:schemeClr val="tx1"/>
                </a:solidFill>
                <a:latin typeface="Alexandria" pitchFamily="2" charset="-78"/>
                <a:cs typeface="Alexandria" pitchFamily="2" charset="-78"/>
              </a:rPr>
              <a:t>نشر التقرير على نطاق واسع:</a:t>
            </a:r>
            <a:r>
              <a:rPr lang="ar-EG" sz="1600" dirty="0">
                <a:solidFill>
                  <a:schemeClr val="tx1"/>
                </a:solidFill>
                <a:latin typeface="Alexandria" pitchFamily="2" charset="-78"/>
                <a:cs typeface="Alexandria" pitchFamily="2" charset="-78"/>
              </a:rPr>
              <a:t> نشر التقرير على موقع الشركة ووسائل التواصل الاجتماعي، وتوزيعه على الشركاء والمساهمين.</a:t>
            </a:r>
          </a:p>
          <a:p>
            <a:pPr algn="r" rtl="1">
              <a:lnSpc>
                <a:spcPct val="150000"/>
              </a:lnSpc>
            </a:pPr>
            <a:r>
              <a:rPr lang="ar-EG" sz="1600" b="1" dirty="0">
                <a:solidFill>
                  <a:schemeClr val="tx1"/>
                </a:solidFill>
                <a:latin typeface="Alexandria" pitchFamily="2" charset="-78"/>
                <a:cs typeface="Alexandria" pitchFamily="2" charset="-78"/>
              </a:rPr>
              <a:t>مثال:</a:t>
            </a:r>
            <a:r>
              <a:rPr lang="ar-EG" sz="1600" dirty="0">
                <a:solidFill>
                  <a:schemeClr val="tx1"/>
                </a:solidFill>
                <a:latin typeface="Alexandria" pitchFamily="2" charset="-78"/>
                <a:cs typeface="Alexandria" pitchFamily="2" charset="-78"/>
              </a:rPr>
              <a:t> تقرير الاستدامة الذي تصدره شركة نستله والذي يوضح جهودها في مجال الزراعة المستدامة، وإدارة المياه، وتغذية الأطفال.</a:t>
            </a:r>
          </a:p>
          <a:p>
            <a:pPr algn="r" rtl="1">
              <a:lnSpc>
                <a:spcPct val="150000"/>
              </a:lnSpc>
              <a:buFont typeface="Arial" panose="020B0604020202020204" pitchFamily="34" charset="0"/>
              <a:buChar char="•"/>
            </a:pPr>
            <a:endParaRPr lang="ar-EG" sz="1600" dirty="0">
              <a:solidFill>
                <a:schemeClr val="tx1"/>
              </a:solidFill>
              <a:latin typeface="Alexandria" pitchFamily="2" charset="-78"/>
              <a:cs typeface="Alexandria" pitchFamily="2" charset="-78"/>
            </a:endParaRPr>
          </a:p>
        </p:txBody>
      </p:sp>
      <p:sp>
        <p:nvSpPr>
          <p:cNvPr id="3" name="TextBox 2"/>
          <p:cNvSpPr txBox="1"/>
          <p:nvPr/>
        </p:nvSpPr>
        <p:spPr>
          <a:xfrm>
            <a:off x="3172714" y="1228929"/>
            <a:ext cx="8522546" cy="369332"/>
          </a:xfrm>
          <a:prstGeom prst="rect">
            <a:avLst/>
          </a:prstGeom>
          <a:noFill/>
        </p:spPr>
        <p:txBody>
          <a:bodyPr wrap="square" rtlCol="0">
            <a:spAutoFit/>
          </a:bodyPr>
          <a:lstStyle/>
          <a:p>
            <a:pPr algn="r" rtl="1"/>
            <a:r>
              <a:rPr lang="ar-SA" b="1" dirty="0">
                <a:latin typeface="Alexandria" charset="0"/>
                <a:cs typeface="Alexandria" charset="0"/>
              </a:rPr>
              <a:t>ممارسات العلاقات العامة لدعم الاستدامة:</a:t>
            </a:r>
            <a:endParaRPr lang="en-US"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403779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1966" y="1538301"/>
            <a:ext cx="12010054" cy="47543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تنظيم الحملات التوعوية:</a:t>
            </a:r>
            <a:r>
              <a:rPr lang="ar-EG" dirty="0">
                <a:solidFill>
                  <a:schemeClr val="tx1"/>
                </a:solidFill>
                <a:latin typeface="Alexandria" pitchFamily="2" charset="-78"/>
                <a:cs typeface="Alexandria" pitchFamily="2" charset="-78"/>
              </a:rPr>
              <a:t> يمكن تنظيم حملات توعوية مبتكرة لإشراك الجمهور في قضايا الاستدامة، مثل الحملات الرقمية، والفعاليات المجتمعية، والشراكات مع المؤثرين.</a:t>
            </a:r>
          </a:p>
          <a:p>
            <a:pPr lvl="1" algn="r" rtl="1">
              <a:lnSpc>
                <a:spcPct val="150000"/>
              </a:lnSpc>
              <a:buFont typeface="Arial" panose="020B0604020202020204" pitchFamily="34" charset="0"/>
              <a:buChar char="•"/>
            </a:pPr>
            <a:r>
              <a:rPr lang="ar-EG" sz="1600" b="1" dirty="0">
                <a:solidFill>
                  <a:schemeClr val="tx1"/>
                </a:solidFill>
                <a:latin typeface="Alexandria" pitchFamily="2" charset="-78"/>
                <a:cs typeface="Alexandria" pitchFamily="2" charset="-78"/>
              </a:rPr>
              <a:t>نشر قصص ملهمة:</a:t>
            </a:r>
            <a:r>
              <a:rPr lang="ar-EG" sz="1600" dirty="0">
                <a:solidFill>
                  <a:schemeClr val="tx1"/>
                </a:solidFill>
                <a:latin typeface="Alexandria" pitchFamily="2" charset="-78"/>
                <a:cs typeface="Alexandria" pitchFamily="2" charset="-78"/>
              </a:rPr>
              <a:t> يمكن للشركات أن تروي قصصاً حقيقية عن موظفين أو عملاء ساهموا في تحقيق أهداف الاستدامة، مما يلهم الآخرين ويحفزهم على المشاركة.</a:t>
            </a:r>
          </a:p>
          <a:p>
            <a:pPr lvl="1" algn="r" rtl="1">
              <a:lnSpc>
                <a:spcPct val="150000"/>
              </a:lnSpc>
              <a:buFont typeface="Arial" panose="020B0604020202020204" pitchFamily="34" charset="0"/>
              <a:buChar char="•"/>
            </a:pPr>
            <a:r>
              <a:rPr lang="ar-EG" sz="1600" b="1" dirty="0">
                <a:solidFill>
                  <a:schemeClr val="tx1"/>
                </a:solidFill>
                <a:latin typeface="Alexandria" pitchFamily="2" charset="-78"/>
                <a:cs typeface="Alexandria" pitchFamily="2" charset="-78"/>
              </a:rPr>
              <a:t>استخدام لغة بسيطة:</a:t>
            </a:r>
            <a:r>
              <a:rPr lang="ar-EG" sz="1600" dirty="0">
                <a:solidFill>
                  <a:schemeClr val="tx1"/>
                </a:solidFill>
                <a:latin typeface="Alexandria" pitchFamily="2" charset="-78"/>
                <a:cs typeface="Alexandria" pitchFamily="2" charset="-78"/>
              </a:rPr>
              <a:t> تجنب المصطلحات المعقدة والتركيز على لغة واضحة ومباشرة تصل إلى جميع شرائح المجتمع.</a:t>
            </a:r>
          </a:p>
          <a:p>
            <a:pPr lvl="1" algn="r" rtl="1">
              <a:lnSpc>
                <a:spcPct val="150000"/>
              </a:lnSpc>
              <a:buFont typeface="Arial" panose="020B0604020202020204" pitchFamily="34" charset="0"/>
              <a:buChar char="•"/>
            </a:pPr>
            <a:r>
              <a:rPr lang="ar-EG" sz="1600" b="1" dirty="0">
                <a:solidFill>
                  <a:schemeClr val="tx1"/>
                </a:solidFill>
                <a:latin typeface="Alexandria" pitchFamily="2" charset="-78"/>
                <a:cs typeface="Alexandria" pitchFamily="2" charset="-78"/>
              </a:rPr>
              <a:t>التعاون مع المؤثرين:</a:t>
            </a:r>
            <a:r>
              <a:rPr lang="ar-EG" sz="1600" dirty="0">
                <a:solidFill>
                  <a:schemeClr val="tx1"/>
                </a:solidFill>
                <a:latin typeface="Alexandria" pitchFamily="2" charset="-78"/>
                <a:cs typeface="Alexandria" pitchFamily="2" charset="-78"/>
              </a:rPr>
              <a:t> يمكن للشركات التعاون مع المؤثرين في مختلف المجالات لنشر رسائل الاستدامة وزيادة وعي الجمهور.</a:t>
            </a:r>
          </a:p>
          <a:p>
            <a:pPr lvl="1" algn="r" rtl="1">
              <a:lnSpc>
                <a:spcPct val="150000"/>
              </a:lnSpc>
              <a:buFont typeface="Arial" panose="020B0604020202020204" pitchFamily="34" charset="0"/>
              <a:buChar char="•"/>
            </a:pPr>
            <a:r>
              <a:rPr lang="ar-EG" sz="1600" b="1" dirty="0">
                <a:solidFill>
                  <a:schemeClr val="tx1"/>
                </a:solidFill>
                <a:latin typeface="Alexandria" pitchFamily="2" charset="-78"/>
                <a:cs typeface="Alexandria" pitchFamily="2" charset="-78"/>
              </a:rPr>
              <a:t>استخدام الوسائط المتعددة:</a:t>
            </a:r>
            <a:r>
              <a:rPr lang="ar-EG" sz="1600" dirty="0">
                <a:solidFill>
                  <a:schemeClr val="tx1"/>
                </a:solidFill>
                <a:latin typeface="Alexandria" pitchFamily="2" charset="-78"/>
                <a:cs typeface="Alexandria" pitchFamily="2" charset="-78"/>
              </a:rPr>
              <a:t> يمكن استخدام مقاطع الفيديو والإنفوجرافيكس والصور المتحركة لتبسيط المعلومات المعقدة حول الاستدامة.</a:t>
            </a:r>
          </a:p>
          <a:p>
            <a:pPr lvl="1"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r>
              <a:rPr lang="ar-EG" sz="1600" b="1" dirty="0">
                <a:solidFill>
                  <a:schemeClr val="tx1"/>
                </a:solidFill>
                <a:latin typeface="Alexandria" pitchFamily="2" charset="-78"/>
                <a:cs typeface="Alexandria" pitchFamily="2" charset="-78"/>
              </a:rPr>
              <a:t>مثال:</a:t>
            </a:r>
            <a:r>
              <a:rPr lang="ar-EG" sz="1600" dirty="0">
                <a:solidFill>
                  <a:schemeClr val="tx1"/>
                </a:solidFill>
                <a:latin typeface="Alexandria" pitchFamily="2" charset="-78"/>
                <a:cs typeface="Alexandria" pitchFamily="2" charset="-78"/>
              </a:rPr>
              <a:t> حملة " ساعة الأرض" التي تنظمها منظمة </a:t>
            </a:r>
            <a:r>
              <a:rPr lang="en-US" sz="1600" dirty="0">
                <a:solidFill>
                  <a:schemeClr val="tx1"/>
                </a:solidFill>
                <a:latin typeface="Alexandria" pitchFamily="2" charset="-78"/>
                <a:cs typeface="Alexandria" pitchFamily="2" charset="-78"/>
              </a:rPr>
              <a:t>WWF </a:t>
            </a:r>
            <a:r>
              <a:rPr lang="ar-EG" sz="1600" dirty="0">
                <a:solidFill>
                  <a:schemeClr val="tx1"/>
                </a:solidFill>
                <a:latin typeface="Alexandria" pitchFamily="2" charset="-78"/>
                <a:cs typeface="Alexandria" pitchFamily="2" charset="-78"/>
              </a:rPr>
              <a:t>والتي تشجع الأفراد والمؤسسات على إطفاء الأنوار لمدة ساعة واحدة سنوياً للتعبير عن التزامهم بحماية كوكب الأرض</a:t>
            </a:r>
            <a:r>
              <a:rPr lang="ar-EG" sz="1600" dirty="0">
                <a:solidFill>
                  <a:schemeClr val="tx1"/>
                </a:solidFill>
              </a:rPr>
              <a:t>.</a:t>
            </a:r>
            <a:endParaRPr lang="ar-EG" sz="1600" dirty="0">
              <a:solidFill>
                <a:schemeClr val="tx1"/>
              </a:solidFill>
              <a:latin typeface="Alexandria" pitchFamily="2" charset="-78"/>
              <a:cs typeface="Alexandria" pitchFamily="2" charset="-78"/>
            </a:endParaRPr>
          </a:p>
        </p:txBody>
      </p:sp>
      <p:sp>
        <p:nvSpPr>
          <p:cNvPr id="3" name="TextBox 2"/>
          <p:cNvSpPr txBox="1"/>
          <p:nvPr/>
        </p:nvSpPr>
        <p:spPr>
          <a:xfrm>
            <a:off x="3487508" y="1168969"/>
            <a:ext cx="8522546" cy="369332"/>
          </a:xfrm>
          <a:prstGeom prst="rect">
            <a:avLst/>
          </a:prstGeom>
          <a:noFill/>
        </p:spPr>
        <p:txBody>
          <a:bodyPr wrap="square" rtlCol="0">
            <a:spAutoFit/>
          </a:bodyPr>
          <a:lstStyle/>
          <a:p>
            <a:pPr algn="r" rtl="1"/>
            <a:r>
              <a:rPr lang="ar-SA" b="1" dirty="0">
                <a:latin typeface="Alexandria" charset="0"/>
                <a:cs typeface="Alexandria" charset="0"/>
              </a:rPr>
              <a:t>ممارسات العلاقات العامة لدعم الاستدامة:</a:t>
            </a:r>
            <a:endParaRPr lang="en-US"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892240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1966" y="1538301"/>
            <a:ext cx="12010054" cy="47543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تنظيم فعاليات مجتمعية:</a:t>
            </a:r>
          </a:p>
          <a:p>
            <a:pPr lvl="1" algn="r" rtl="1">
              <a:lnSpc>
                <a:spcPct val="200000"/>
              </a:lnSpc>
              <a:buFont typeface="Arial" panose="020B0604020202020204" pitchFamily="34" charset="0"/>
              <a:buChar char="•"/>
            </a:pPr>
            <a:r>
              <a:rPr lang="ar-EG" sz="1600" b="1" dirty="0">
                <a:solidFill>
                  <a:schemeClr val="tx1"/>
                </a:solidFill>
                <a:latin typeface="Alexandria" pitchFamily="2" charset="-78"/>
                <a:cs typeface="Alexandria" pitchFamily="2" charset="-78"/>
              </a:rPr>
              <a:t>فعاليات التنظيف:</a:t>
            </a:r>
            <a:r>
              <a:rPr lang="ar-EG" sz="1600" dirty="0">
                <a:solidFill>
                  <a:schemeClr val="tx1"/>
                </a:solidFill>
                <a:latin typeface="Alexandria" pitchFamily="2" charset="-78"/>
                <a:cs typeface="Alexandria" pitchFamily="2" charset="-78"/>
              </a:rPr>
              <a:t> تنظيم فعاليات لتنظيف الشواطئ والحدائق.</a:t>
            </a:r>
          </a:p>
          <a:p>
            <a:pPr lvl="1" algn="r" rtl="1">
              <a:lnSpc>
                <a:spcPct val="200000"/>
              </a:lnSpc>
              <a:buFont typeface="Arial" panose="020B0604020202020204" pitchFamily="34" charset="0"/>
              <a:buChar char="•"/>
            </a:pPr>
            <a:r>
              <a:rPr lang="ar-EG" sz="1600" b="1" dirty="0">
                <a:solidFill>
                  <a:schemeClr val="tx1"/>
                </a:solidFill>
                <a:latin typeface="Alexandria" pitchFamily="2" charset="-78"/>
                <a:cs typeface="Alexandria" pitchFamily="2" charset="-78"/>
              </a:rPr>
              <a:t>ورش العمل التعليمية:</a:t>
            </a:r>
            <a:r>
              <a:rPr lang="ar-EG" sz="1600" dirty="0">
                <a:solidFill>
                  <a:schemeClr val="tx1"/>
                </a:solidFill>
                <a:latin typeface="Alexandria" pitchFamily="2" charset="-78"/>
                <a:cs typeface="Alexandria" pitchFamily="2" charset="-78"/>
              </a:rPr>
              <a:t> تنظيم ورش عمل حول إعادة التدوير وإدارة النفايات.</a:t>
            </a:r>
          </a:p>
          <a:p>
            <a:pPr lvl="1" algn="r" rtl="1">
              <a:lnSpc>
                <a:spcPct val="200000"/>
              </a:lnSpc>
              <a:buFont typeface="Arial" panose="020B0604020202020204" pitchFamily="34" charset="0"/>
              <a:buChar char="•"/>
            </a:pPr>
            <a:r>
              <a:rPr lang="ar-EG" sz="1600" b="1" dirty="0">
                <a:solidFill>
                  <a:schemeClr val="tx1"/>
                </a:solidFill>
                <a:latin typeface="Alexandria" pitchFamily="2" charset="-78"/>
                <a:cs typeface="Alexandria" pitchFamily="2" charset="-78"/>
              </a:rPr>
              <a:t>المشاركة في المعارض والمؤتمرات:</a:t>
            </a:r>
            <a:r>
              <a:rPr lang="ar-EG" sz="1600" dirty="0">
                <a:solidFill>
                  <a:schemeClr val="tx1"/>
                </a:solidFill>
                <a:latin typeface="Alexandria" pitchFamily="2" charset="-78"/>
                <a:cs typeface="Alexandria" pitchFamily="2" charset="-78"/>
              </a:rPr>
              <a:t> المشاركة في المعارض والمؤتمرات المتعلقة بالاستدامة لعرض المنتجات والخدمات المستدامة.</a:t>
            </a:r>
          </a:p>
          <a:p>
            <a:pPr lvl="1" algn="r" rtl="1">
              <a:lnSpc>
                <a:spcPct val="200000"/>
              </a:lnSpc>
            </a:pPr>
            <a:endParaRPr lang="ar-EG" sz="1600" dirty="0">
              <a:solidFill>
                <a:schemeClr val="tx1"/>
              </a:solidFill>
              <a:latin typeface="Alexandria" pitchFamily="2" charset="-78"/>
              <a:cs typeface="Alexandria" pitchFamily="2" charset="-78"/>
            </a:endParaRPr>
          </a:p>
          <a:p>
            <a:pPr algn="r" rtl="1">
              <a:lnSpc>
                <a:spcPct val="200000"/>
              </a:lnSpc>
            </a:pPr>
            <a:r>
              <a:rPr lang="ar-EG" sz="1600" b="1" dirty="0">
                <a:solidFill>
                  <a:schemeClr val="tx1"/>
                </a:solidFill>
                <a:latin typeface="Alexandria" pitchFamily="2" charset="-78"/>
                <a:cs typeface="Alexandria" pitchFamily="2" charset="-78"/>
              </a:rPr>
              <a:t>مثال:</a:t>
            </a:r>
            <a:r>
              <a:rPr lang="ar-EG" sz="1600" dirty="0">
                <a:solidFill>
                  <a:schemeClr val="tx1"/>
                </a:solidFill>
                <a:latin typeface="Alexandria" pitchFamily="2" charset="-78"/>
                <a:cs typeface="Alexandria" pitchFamily="2" charset="-78"/>
              </a:rPr>
              <a:t> تنظيم يوم بيئي في الشركة يشمل فعاليات متنوعة تهدف إلى نشر الوعي البيئي بين الموظفين وعائلاتهم.</a:t>
            </a:r>
          </a:p>
          <a:p>
            <a:pPr algn="r" rtl="1">
              <a:lnSpc>
                <a:spcPct val="200000"/>
              </a:lnSpc>
            </a:pPr>
            <a:endParaRPr lang="ar-EG" sz="1600" dirty="0">
              <a:solidFill>
                <a:schemeClr val="tx1"/>
              </a:solidFill>
              <a:latin typeface="Alexandria" pitchFamily="2" charset="-78"/>
              <a:cs typeface="Alexandria" pitchFamily="2" charset="-78"/>
            </a:endParaRPr>
          </a:p>
        </p:txBody>
      </p:sp>
      <p:sp>
        <p:nvSpPr>
          <p:cNvPr id="3" name="TextBox 2"/>
          <p:cNvSpPr txBox="1"/>
          <p:nvPr/>
        </p:nvSpPr>
        <p:spPr>
          <a:xfrm>
            <a:off x="3487508" y="1168969"/>
            <a:ext cx="8522546" cy="369332"/>
          </a:xfrm>
          <a:prstGeom prst="rect">
            <a:avLst/>
          </a:prstGeom>
          <a:noFill/>
        </p:spPr>
        <p:txBody>
          <a:bodyPr wrap="square" rtlCol="0">
            <a:spAutoFit/>
          </a:bodyPr>
          <a:lstStyle/>
          <a:p>
            <a:pPr algn="r" rtl="1"/>
            <a:r>
              <a:rPr lang="ar-SA" b="1" dirty="0">
                <a:latin typeface="Alexandria" charset="0"/>
                <a:cs typeface="Alexandria" charset="0"/>
              </a:rPr>
              <a:t>ممارسات العلاقات العامة لدعم الاستدامة:</a:t>
            </a:r>
            <a:endParaRPr lang="en-US"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203342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685495"/>
            <a:ext cx="11672815"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buFont typeface="Arial" panose="020B0604020202020204" pitchFamily="34" charset="0"/>
              <a:buChar char="•"/>
            </a:pPr>
            <a:r>
              <a:rPr lang="ar-EG" sz="1600" b="1" dirty="0">
                <a:solidFill>
                  <a:schemeClr val="tx1"/>
                </a:solidFill>
                <a:latin typeface="Alexandria" pitchFamily="2" charset="-78"/>
                <a:cs typeface="Alexandria" pitchFamily="2" charset="-78"/>
              </a:rPr>
              <a:t>بناء علاقات قوية مع وسائل الإعلام:</a:t>
            </a:r>
            <a:r>
              <a:rPr lang="ar-EG" sz="1600" dirty="0">
                <a:solidFill>
                  <a:schemeClr val="tx1"/>
                </a:solidFill>
                <a:latin typeface="Alexandria" pitchFamily="2" charset="-78"/>
                <a:cs typeface="Alexandria" pitchFamily="2" charset="-78"/>
              </a:rPr>
              <a:t> يمكن بناء علاقات قوية مع وسائل الإعلام لنشر قصص إيجابية حول ممارسات الاستدامة، والحصول على تغطية إعلامية واسعة النطاق.</a:t>
            </a: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buFont typeface="Arial" panose="020B0604020202020204" pitchFamily="34" charset="0"/>
              <a:buChar char="•"/>
            </a:pPr>
            <a:r>
              <a:rPr lang="ar-EG" sz="1600" b="1" dirty="0">
                <a:solidFill>
                  <a:schemeClr val="tx1"/>
                </a:solidFill>
                <a:latin typeface="Alexandria" pitchFamily="2" charset="-78"/>
                <a:cs typeface="Alexandria" pitchFamily="2" charset="-78"/>
              </a:rPr>
              <a:t>الاستفادة من وسائل التواصل الاجتماعي:</a:t>
            </a:r>
            <a:r>
              <a:rPr lang="ar-EG" sz="1600" dirty="0">
                <a:solidFill>
                  <a:schemeClr val="tx1"/>
                </a:solidFill>
                <a:latin typeface="Alexandria" pitchFamily="2" charset="-78"/>
                <a:cs typeface="Alexandria" pitchFamily="2" charset="-78"/>
              </a:rPr>
              <a:t> توفر وسائل التواصل الاجتماعي منصة قوية لنشر الوعي حول الاستدامة والتفاعل مع الجمهور، وبناء مجتمع من المؤيدين.</a:t>
            </a:r>
          </a:p>
          <a:p>
            <a:pPr lvl="1" algn="r" rtl="1">
              <a:lnSpc>
                <a:spcPct val="150000"/>
              </a:lnSpc>
              <a:buFont typeface="Arial" panose="020B0604020202020204" pitchFamily="34" charset="0"/>
              <a:buChar char="•"/>
            </a:pPr>
            <a:r>
              <a:rPr lang="ar-EG" sz="1600" b="1" dirty="0">
                <a:solidFill>
                  <a:schemeClr val="tx1"/>
                </a:solidFill>
                <a:latin typeface="Alexandria" pitchFamily="2" charset="-78"/>
                <a:cs typeface="Alexandria" pitchFamily="2" charset="-78"/>
              </a:rPr>
              <a:t>إنشاء صفحات مخصصة للاستدامة:</a:t>
            </a:r>
            <a:r>
              <a:rPr lang="ar-EG" sz="1600" dirty="0">
                <a:solidFill>
                  <a:schemeClr val="tx1"/>
                </a:solidFill>
                <a:latin typeface="Alexandria" pitchFamily="2" charset="-78"/>
                <a:cs typeface="Alexandria" pitchFamily="2" charset="-78"/>
              </a:rPr>
              <a:t> تخصيص صفحات على مواقع التواصل الاجتماعي لنشر المحتوى المتعلق بالاستدامة.</a:t>
            </a:r>
          </a:p>
          <a:p>
            <a:pPr lvl="1" algn="r" rtl="1">
              <a:lnSpc>
                <a:spcPct val="150000"/>
              </a:lnSpc>
              <a:buFont typeface="Arial" panose="020B0604020202020204" pitchFamily="34" charset="0"/>
              <a:buChar char="•"/>
            </a:pPr>
            <a:r>
              <a:rPr lang="ar-EG" sz="1600" b="1" dirty="0">
                <a:solidFill>
                  <a:schemeClr val="tx1"/>
                </a:solidFill>
                <a:latin typeface="Alexandria" pitchFamily="2" charset="-78"/>
                <a:cs typeface="Alexandria" pitchFamily="2" charset="-78"/>
              </a:rPr>
              <a:t>التفاعل مع الجمهور:</a:t>
            </a:r>
            <a:r>
              <a:rPr lang="ar-EG" sz="1600" dirty="0">
                <a:solidFill>
                  <a:schemeClr val="tx1"/>
                </a:solidFill>
                <a:latin typeface="Alexandria" pitchFamily="2" charset="-78"/>
                <a:cs typeface="Alexandria" pitchFamily="2" charset="-78"/>
              </a:rPr>
              <a:t> الرد على استفسارات الجمهور وتعليقاتهم، وبناء علاقات قوية معهم.</a:t>
            </a:r>
          </a:p>
          <a:p>
            <a:pPr lvl="1" algn="r" rtl="1">
              <a:lnSpc>
                <a:spcPct val="150000"/>
              </a:lnSpc>
              <a:buFont typeface="Arial" panose="020B0604020202020204" pitchFamily="34" charset="0"/>
              <a:buChar char="•"/>
            </a:pPr>
            <a:r>
              <a:rPr lang="ar-EG" sz="1600" b="1" dirty="0">
                <a:solidFill>
                  <a:schemeClr val="tx1"/>
                </a:solidFill>
                <a:latin typeface="Alexandria" pitchFamily="2" charset="-78"/>
                <a:cs typeface="Alexandria" pitchFamily="2" charset="-78"/>
              </a:rPr>
              <a:t>بث فعاليات مباشرة:</a:t>
            </a:r>
            <a:r>
              <a:rPr lang="ar-EG" sz="1600" dirty="0">
                <a:solidFill>
                  <a:schemeClr val="tx1"/>
                </a:solidFill>
                <a:latin typeface="Alexandria" pitchFamily="2" charset="-78"/>
                <a:cs typeface="Alexandria" pitchFamily="2" charset="-78"/>
              </a:rPr>
              <a:t> بث فعاليات تتعلق بالاستدامة على الهواء مباشرة، مثل ورش العمل والندوات.</a:t>
            </a:r>
          </a:p>
          <a:p>
            <a:pPr algn="r" rtl="1">
              <a:lnSpc>
                <a:spcPct val="150000"/>
              </a:lnSpc>
            </a:pPr>
            <a:r>
              <a:rPr lang="ar-EG" sz="1600" b="1" dirty="0">
                <a:solidFill>
                  <a:schemeClr val="tx1"/>
                </a:solidFill>
                <a:latin typeface="Alexandria" pitchFamily="2" charset="-78"/>
                <a:cs typeface="Alexandria" pitchFamily="2" charset="-78"/>
              </a:rPr>
              <a:t>مثال:</a:t>
            </a:r>
            <a:r>
              <a:rPr lang="ar-EG" sz="1600" dirty="0">
                <a:solidFill>
                  <a:schemeClr val="tx1"/>
                </a:solidFill>
                <a:latin typeface="Alexandria" pitchFamily="2" charset="-78"/>
                <a:cs typeface="Alexandria" pitchFamily="2" charset="-78"/>
              </a:rPr>
              <a:t> استخدام هاشتاغ #</a:t>
            </a:r>
            <a:r>
              <a:rPr lang="en-US" sz="1600" dirty="0">
                <a:solidFill>
                  <a:schemeClr val="tx1"/>
                </a:solidFill>
                <a:latin typeface="Alexandria" pitchFamily="2" charset="-78"/>
                <a:cs typeface="Alexandria" pitchFamily="2" charset="-78"/>
              </a:rPr>
              <a:t>sustainability </a:t>
            </a:r>
            <a:r>
              <a:rPr lang="ar-EG" sz="1600" dirty="0">
                <a:solidFill>
                  <a:schemeClr val="tx1"/>
                </a:solidFill>
                <a:latin typeface="Alexandria" pitchFamily="2" charset="-78"/>
                <a:cs typeface="Alexandria" pitchFamily="2" charset="-78"/>
              </a:rPr>
              <a:t>على منصات التواصل الاجتماعي لزيادة وعي الجمهور بقضايا الاستدامة.</a:t>
            </a:r>
          </a:p>
          <a:p>
            <a:pPr algn="r" rtl="1">
              <a:lnSpc>
                <a:spcPct val="150000"/>
              </a:lnSpc>
              <a:buFont typeface="Arial" panose="020B0604020202020204" pitchFamily="34" charset="0"/>
              <a:buChar char="•"/>
            </a:pPr>
            <a:endParaRPr lang="ar-EG" sz="1600" dirty="0">
              <a:solidFill>
                <a:schemeClr val="tx1"/>
              </a:solidFill>
              <a:latin typeface="Alexandria" pitchFamily="2" charset="-78"/>
              <a:cs typeface="Alexandria" pitchFamily="2" charset="-78"/>
            </a:endParaRPr>
          </a:p>
        </p:txBody>
      </p:sp>
      <p:sp>
        <p:nvSpPr>
          <p:cNvPr id="3" name="TextBox 2"/>
          <p:cNvSpPr txBox="1"/>
          <p:nvPr/>
        </p:nvSpPr>
        <p:spPr>
          <a:xfrm>
            <a:off x="2603090" y="1288889"/>
            <a:ext cx="8522546" cy="369332"/>
          </a:xfrm>
          <a:prstGeom prst="rect">
            <a:avLst/>
          </a:prstGeom>
          <a:noFill/>
        </p:spPr>
        <p:txBody>
          <a:bodyPr wrap="square" rtlCol="0">
            <a:spAutoFit/>
          </a:bodyPr>
          <a:lstStyle/>
          <a:p>
            <a:pPr algn="r" rtl="1"/>
            <a:r>
              <a:rPr lang="ar-SA" b="1" dirty="0">
                <a:latin typeface="Alexandria" charset="0"/>
                <a:cs typeface="Alexandria" charset="0"/>
              </a:rPr>
              <a:t>ممارسات العلاقات العامة لدعم الاستدامة:</a:t>
            </a:r>
            <a:endParaRPr lang="en-US"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460107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200000"/>
              </a:lnSpc>
            </a:pPr>
            <a:r>
              <a:rPr lang="ar-SA" b="1" dirty="0">
                <a:solidFill>
                  <a:schemeClr val="tx1"/>
                </a:solidFill>
                <a:latin typeface="Alexandria" pitchFamily="2" charset="-78"/>
                <a:cs typeface="Alexandria" pitchFamily="2" charset="-78"/>
              </a:rPr>
              <a:t>أمثلة</a:t>
            </a:r>
            <a:r>
              <a:rPr lang="ar-SA" dirty="0">
                <a:solidFill>
                  <a:schemeClr val="tx1"/>
                </a:solidFill>
                <a:latin typeface="Alexandria" pitchFamily="2" charset="-78"/>
                <a:cs typeface="Alexandria" pitchFamily="2" charset="-78"/>
              </a:rPr>
              <a:t> : </a:t>
            </a:r>
          </a:p>
          <a:p>
            <a:pPr marL="0" algn="r" defTabSz="914400" rtl="1" eaLnBrk="1" latinLnBrk="0" hangingPunct="1">
              <a:lnSpc>
                <a:spcPct val="200000"/>
              </a:lnSpc>
            </a:pPr>
            <a:r>
              <a:rPr lang="ar-EG" b="1" dirty="0">
                <a:solidFill>
                  <a:schemeClr val="tx1"/>
                </a:solidFill>
                <a:latin typeface="Alexandria" pitchFamily="2" charset="-78"/>
                <a:cs typeface="Alexandria" pitchFamily="2" charset="-78"/>
              </a:rPr>
              <a:t>شركات الأزياء المستدامة:</a:t>
            </a:r>
            <a:r>
              <a:rPr lang="ar-EG" dirty="0">
                <a:solidFill>
                  <a:schemeClr val="tx1"/>
                </a:solidFill>
                <a:latin typeface="Alexandria" pitchFamily="2" charset="-78"/>
                <a:cs typeface="Alexandria" pitchFamily="2" charset="-78"/>
              </a:rPr>
              <a:t> تقوم العديد من شركات الأزياء بتطوير خطوط إنتاج مستدامة باستخدام مواد طبيعية ومعاد تدويرها، وتنظم حملات توعية حول أهمية الموضة المستدامة.</a:t>
            </a:r>
          </a:p>
          <a:p>
            <a:pPr marL="0" algn="r" defTabSz="914400" rtl="1" eaLnBrk="1" latinLnBrk="0" hangingPunct="1">
              <a:lnSpc>
                <a:spcPct val="200000"/>
              </a:lnSpc>
            </a:pPr>
            <a:endParaRPr lang="ar-EG" b="1" dirty="0">
              <a:solidFill>
                <a:schemeClr val="tx1"/>
              </a:solidFill>
              <a:latin typeface="Alexandria" pitchFamily="2" charset="-78"/>
              <a:cs typeface="Alexandria" pitchFamily="2" charset="-78"/>
            </a:endParaRPr>
          </a:p>
          <a:p>
            <a:pPr marL="0" algn="r" defTabSz="914400" rtl="1" eaLnBrk="1" latinLnBrk="0" hangingPunct="1">
              <a:lnSpc>
                <a:spcPct val="200000"/>
              </a:lnSpc>
            </a:pPr>
            <a:r>
              <a:rPr lang="ar-EG" b="1" dirty="0">
                <a:solidFill>
                  <a:schemeClr val="tx1"/>
                </a:solidFill>
                <a:latin typeface="Alexandria" pitchFamily="2" charset="-78"/>
                <a:cs typeface="Alexandria" pitchFamily="2" charset="-78"/>
              </a:rPr>
              <a:t>شركات التكنولوجيا:</a:t>
            </a:r>
            <a:r>
              <a:rPr lang="ar-EG" dirty="0">
                <a:solidFill>
                  <a:schemeClr val="tx1"/>
                </a:solidFill>
                <a:latin typeface="Alexandria" pitchFamily="2" charset="-78"/>
                <a:cs typeface="Alexandria" pitchFamily="2" charset="-78"/>
              </a:rPr>
              <a:t> تساهم شركات التكنولوجيا في تطوير حلول تكنولوجية مبتكرة لدعم الاستدامة، مثل الطاقة المتجددة، وإدارة النفايات الذكية.</a:t>
            </a:r>
          </a:p>
          <a:p>
            <a:pPr marL="0" algn="r" defTabSz="914400" rtl="1" eaLnBrk="1" latinLnBrk="0" hangingPunct="1">
              <a:lnSpc>
                <a:spcPct val="200000"/>
              </a:lnSpc>
            </a:pP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349341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150000"/>
              </a:lnSpc>
            </a:pPr>
            <a:r>
              <a:rPr lang="ar-SA" sz="1600" dirty="0">
                <a:solidFill>
                  <a:schemeClr val="tx1"/>
                </a:solidFill>
                <a:latin typeface="Alexandria" pitchFamily="2" charset="-78"/>
                <a:cs typeface="Alexandria" pitchFamily="2" charset="-78"/>
              </a:rPr>
              <a:t>أمثلة : </a:t>
            </a:r>
          </a:p>
          <a:p>
            <a:pPr marL="0" algn="r" defTabSz="914400" rtl="1" eaLnBrk="1" latinLnBrk="0" hangingPunct="1">
              <a:lnSpc>
                <a:spcPct val="150000"/>
              </a:lnSpc>
            </a:pPr>
            <a:r>
              <a:rPr lang="ar-EG" sz="1600" b="1" dirty="0">
                <a:solidFill>
                  <a:schemeClr val="tx1"/>
                </a:solidFill>
                <a:latin typeface="Alexandria" pitchFamily="2" charset="-78"/>
                <a:cs typeface="Alexandria" pitchFamily="2" charset="-78"/>
              </a:rPr>
              <a:t>شركات السيارات:</a:t>
            </a:r>
            <a:r>
              <a:rPr lang="ar-EG" sz="1600" dirty="0">
                <a:solidFill>
                  <a:schemeClr val="tx1"/>
                </a:solidFill>
                <a:latin typeface="Alexandria" pitchFamily="2" charset="-78"/>
                <a:cs typeface="Alexandria" pitchFamily="2" charset="-78"/>
              </a:rPr>
              <a:t> تعمل شركات السيارات على تطوير سيارات كهربائية وهجينة، وتشجيع استخدام وسائل النقل المستدامة.</a:t>
            </a:r>
          </a:p>
          <a:p>
            <a:pPr marL="0" algn="r" defTabSz="914400" rtl="1" eaLnBrk="1" latinLnBrk="0" hangingPunct="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r>
              <a:rPr lang="ar-EG" sz="1600" b="1" dirty="0">
                <a:solidFill>
                  <a:schemeClr val="tx1"/>
                </a:solidFill>
                <a:latin typeface="Alexandria" pitchFamily="2" charset="-78"/>
                <a:cs typeface="Alexandria" pitchFamily="2" charset="-78"/>
              </a:rPr>
              <a:t>قطاع الطاقة:</a:t>
            </a:r>
          </a:p>
          <a:p>
            <a:pPr lvl="1" algn="r" rtl="1">
              <a:lnSpc>
                <a:spcPct val="150000"/>
              </a:lnSpc>
              <a:buFont typeface="Arial" panose="020B0604020202020204" pitchFamily="34" charset="0"/>
              <a:buChar char="•"/>
            </a:pPr>
            <a:r>
              <a:rPr lang="ar-EG" sz="1600" b="1" dirty="0">
                <a:solidFill>
                  <a:schemeClr val="tx1"/>
                </a:solidFill>
                <a:latin typeface="Alexandria" pitchFamily="2" charset="-78"/>
                <a:cs typeface="Alexandria" pitchFamily="2" charset="-78"/>
              </a:rPr>
              <a:t>الحملات التوعوية:</a:t>
            </a:r>
            <a:r>
              <a:rPr lang="ar-EG" sz="1600" dirty="0">
                <a:solidFill>
                  <a:schemeClr val="tx1"/>
                </a:solidFill>
                <a:latin typeface="Alexandria" pitchFamily="2" charset="-78"/>
                <a:cs typeface="Alexandria" pitchFamily="2" charset="-78"/>
              </a:rPr>
              <a:t> تنظيم حملات توعية بأهمية ترشيد استهلاك الطاقة والانتقال إلى مصادر الطاقة المتجددة.</a:t>
            </a:r>
          </a:p>
          <a:p>
            <a:pPr lvl="1" algn="r" rtl="1">
              <a:lnSpc>
                <a:spcPct val="150000"/>
              </a:lnSpc>
              <a:buFont typeface="Arial" panose="020B0604020202020204" pitchFamily="34" charset="0"/>
              <a:buChar char="•"/>
            </a:pPr>
            <a:r>
              <a:rPr lang="ar-EG" sz="1600" b="1" dirty="0">
                <a:solidFill>
                  <a:schemeClr val="tx1"/>
                </a:solidFill>
                <a:latin typeface="Alexandria" pitchFamily="2" charset="-78"/>
                <a:cs typeface="Alexandria" pitchFamily="2" charset="-78"/>
              </a:rPr>
              <a:t>الشراكات مع الحكومات:</a:t>
            </a:r>
            <a:r>
              <a:rPr lang="ar-EG" sz="1600" dirty="0">
                <a:solidFill>
                  <a:schemeClr val="tx1"/>
                </a:solidFill>
                <a:latin typeface="Alexandria" pitchFamily="2" charset="-78"/>
                <a:cs typeface="Alexandria" pitchFamily="2" charset="-78"/>
              </a:rPr>
              <a:t> التعاون مع الحكومات لتطوير السياسات الداعمة للطاقة المتجددة.</a:t>
            </a:r>
          </a:p>
          <a:p>
            <a:pPr lvl="1" algn="r" rtl="1">
              <a:lnSpc>
                <a:spcPct val="150000"/>
              </a:lnSpc>
              <a:buFont typeface="Arial" panose="020B0604020202020204" pitchFamily="34" charset="0"/>
              <a:buChar char="•"/>
            </a:pPr>
            <a:r>
              <a:rPr lang="ar-EG" sz="1600" b="1" dirty="0">
                <a:solidFill>
                  <a:schemeClr val="tx1"/>
                </a:solidFill>
                <a:latin typeface="Alexandria" pitchFamily="2" charset="-78"/>
                <a:cs typeface="Alexandria" pitchFamily="2" charset="-78"/>
              </a:rPr>
              <a:t>بناء مشاريع مجتمعية:</a:t>
            </a:r>
            <a:r>
              <a:rPr lang="ar-EG" sz="1600" dirty="0">
                <a:solidFill>
                  <a:schemeClr val="tx1"/>
                </a:solidFill>
                <a:latin typeface="Alexandria" pitchFamily="2" charset="-78"/>
                <a:cs typeface="Alexandria" pitchFamily="2" charset="-78"/>
              </a:rPr>
              <a:t> دعم المشاريع المجتمعية التي تهدف إلى توفير الطاقة النظيفة للمناطق النائية.</a:t>
            </a:r>
          </a:p>
          <a:p>
            <a:pPr marL="0" algn="r" defTabSz="914400" rtl="1" eaLnBrk="1" latinLnBrk="0" hangingPunct="1">
              <a:lnSpc>
                <a:spcPct val="150000"/>
              </a:lnSpc>
            </a:pPr>
            <a:endParaRPr lang="ar-SA" sz="1600" dirty="0">
              <a:solidFill>
                <a:schemeClr val="tx1"/>
              </a:solidFill>
              <a:latin typeface="Alexandria" pitchFamily="2" charset="-78"/>
              <a:cs typeface="Alexandria" pitchFamily="2" charset="-78"/>
            </a:endParaRPr>
          </a:p>
          <a:p>
            <a:pPr marL="0" algn="r" defTabSz="914400" rtl="1" eaLnBrk="1" latinLnBrk="0" hangingPunct="1">
              <a:lnSpc>
                <a:spcPct val="150000"/>
              </a:lnSpc>
            </a:pPr>
            <a:endParaRPr lang="en-US" sz="1600"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57857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150000"/>
              </a:lnSpc>
            </a:pPr>
            <a:r>
              <a:rPr lang="ar-SA" sz="1600" b="1" dirty="0">
                <a:solidFill>
                  <a:schemeClr val="tx1"/>
                </a:solidFill>
                <a:latin typeface="Alexandria" pitchFamily="2" charset="-78"/>
                <a:cs typeface="Alexandria" pitchFamily="2" charset="-78"/>
              </a:rPr>
              <a:t>أمثلة : </a:t>
            </a:r>
          </a:p>
          <a:p>
            <a:pPr algn="r" rtl="1">
              <a:lnSpc>
                <a:spcPct val="150000"/>
              </a:lnSpc>
            </a:pPr>
            <a:r>
              <a:rPr lang="ar-EG" sz="1600" b="1" dirty="0">
                <a:solidFill>
                  <a:schemeClr val="tx1"/>
                </a:solidFill>
                <a:latin typeface="Alexandria" pitchFamily="2" charset="-78"/>
                <a:cs typeface="Alexandria" pitchFamily="2" charset="-78"/>
              </a:rPr>
              <a:t>قطاع السياحة:</a:t>
            </a:r>
          </a:p>
          <a:p>
            <a:pPr algn="r" rtl="1">
              <a:lnSpc>
                <a:spcPct val="150000"/>
              </a:lnSpc>
              <a:buFont typeface="Arial" panose="020B0604020202020204" pitchFamily="34" charset="0"/>
              <a:buChar char="•"/>
            </a:pPr>
            <a:r>
              <a:rPr lang="ar-EG" sz="1600" dirty="0">
                <a:solidFill>
                  <a:schemeClr val="tx1"/>
                </a:solidFill>
                <a:latin typeface="Alexandria" pitchFamily="2" charset="-78"/>
                <a:cs typeface="Alexandria" pitchFamily="2" charset="-78"/>
              </a:rPr>
              <a:t>السياحة المستدامة: تشجيع السياحة المستدامة التي تحافظ على البيئة والثقافة المحلية.</a:t>
            </a:r>
          </a:p>
          <a:p>
            <a:pPr algn="r" rtl="1">
              <a:lnSpc>
                <a:spcPct val="150000"/>
              </a:lnSpc>
              <a:buFont typeface="Arial" panose="020B0604020202020204" pitchFamily="34" charset="0"/>
              <a:buChar char="•"/>
            </a:pPr>
            <a:r>
              <a:rPr lang="ar-EG" sz="1600" dirty="0">
                <a:solidFill>
                  <a:schemeClr val="tx1"/>
                </a:solidFill>
                <a:latin typeface="Alexandria" pitchFamily="2" charset="-78"/>
                <a:cs typeface="Alexandria" pitchFamily="2" charset="-78"/>
              </a:rPr>
              <a:t>الفنادق الخضراء: تشجيع الفنادق على تبني ممارسات صديقة للبيئة.</a:t>
            </a:r>
          </a:p>
          <a:p>
            <a:pPr algn="r" rtl="1">
              <a:lnSpc>
                <a:spcPct val="150000"/>
              </a:lnSpc>
              <a:buFont typeface="Arial" panose="020B0604020202020204" pitchFamily="34" charset="0"/>
              <a:buChar char="•"/>
            </a:pPr>
            <a:r>
              <a:rPr lang="ar-EG" sz="1600" dirty="0">
                <a:solidFill>
                  <a:schemeClr val="tx1"/>
                </a:solidFill>
                <a:latin typeface="Alexandria" pitchFamily="2" charset="-78"/>
                <a:cs typeface="Alexandria" pitchFamily="2" charset="-78"/>
              </a:rPr>
              <a:t>التوعية السياحية: توعية السياح بأهمية الحفاظ على البيئة.</a:t>
            </a:r>
          </a:p>
          <a:p>
            <a:pPr algn="r" rtl="1">
              <a:lnSpc>
                <a:spcPct val="150000"/>
              </a:lnSpc>
              <a:buFont typeface="Arial" panose="020B0604020202020204" pitchFamily="34" charset="0"/>
              <a:buChar char="•"/>
            </a:pPr>
            <a:endParaRPr lang="ar-EG" sz="1600" dirty="0">
              <a:solidFill>
                <a:schemeClr val="tx1"/>
              </a:solidFill>
              <a:latin typeface="Alexandria" pitchFamily="2" charset="-78"/>
              <a:cs typeface="Alexandria" pitchFamily="2" charset="-78"/>
            </a:endParaRPr>
          </a:p>
          <a:p>
            <a:pPr algn="r" rtl="1">
              <a:lnSpc>
                <a:spcPct val="150000"/>
              </a:lnSpc>
            </a:pPr>
            <a:r>
              <a:rPr lang="ar-EG" sz="1600" b="1" dirty="0">
                <a:solidFill>
                  <a:schemeClr val="tx1"/>
                </a:solidFill>
                <a:latin typeface="Alexandria" pitchFamily="2" charset="-78"/>
                <a:cs typeface="Alexandria" pitchFamily="2" charset="-78"/>
              </a:rPr>
              <a:t>قطاع الصناعة:</a:t>
            </a:r>
          </a:p>
          <a:p>
            <a:pPr algn="r" rtl="1">
              <a:lnSpc>
                <a:spcPct val="150000"/>
              </a:lnSpc>
              <a:buFont typeface="Arial" panose="020B0604020202020204" pitchFamily="34" charset="0"/>
              <a:buChar char="•"/>
            </a:pPr>
            <a:r>
              <a:rPr lang="ar-EG" sz="1600" dirty="0">
                <a:solidFill>
                  <a:schemeClr val="tx1"/>
                </a:solidFill>
                <a:latin typeface="Alexandria" pitchFamily="2" charset="-78"/>
                <a:cs typeface="Alexandria" pitchFamily="2" charset="-78"/>
              </a:rPr>
              <a:t>تقارير الاستدامة الشفافة: إعداد تقارير تفصيلية حول الأداء البيئي والاجتماعي للشركة.</a:t>
            </a:r>
          </a:p>
          <a:p>
            <a:pPr algn="r" rtl="1">
              <a:lnSpc>
                <a:spcPct val="150000"/>
              </a:lnSpc>
              <a:buFont typeface="Arial" panose="020B0604020202020204" pitchFamily="34" charset="0"/>
              <a:buChar char="•"/>
            </a:pPr>
            <a:r>
              <a:rPr lang="ar-EG" sz="1600" dirty="0">
                <a:solidFill>
                  <a:schemeClr val="tx1"/>
                </a:solidFill>
                <a:latin typeface="Alexandria" pitchFamily="2" charset="-78"/>
                <a:cs typeface="Alexandria" pitchFamily="2" charset="-78"/>
              </a:rPr>
              <a:t>برامج التدوير: تشجيع الموظفين والعملاء على إعادة تدوير النفايات.</a:t>
            </a:r>
          </a:p>
          <a:p>
            <a:pPr algn="r" rtl="1">
              <a:lnSpc>
                <a:spcPct val="150000"/>
              </a:lnSpc>
              <a:buFont typeface="Arial" panose="020B0604020202020204" pitchFamily="34" charset="0"/>
              <a:buChar char="•"/>
            </a:pPr>
            <a:r>
              <a:rPr lang="ar-EG" sz="1600" dirty="0">
                <a:solidFill>
                  <a:schemeClr val="tx1"/>
                </a:solidFill>
                <a:latin typeface="Alexandria" pitchFamily="2" charset="-78"/>
                <a:cs typeface="Alexandria" pitchFamily="2" charset="-78"/>
              </a:rPr>
              <a:t>المنتجات المستدامة: تطوير منتجات صديقة للبيئة وتسويقها بشكل فعال.</a:t>
            </a:r>
          </a:p>
          <a:p>
            <a:pPr marL="0" algn="r" defTabSz="914400" rtl="1" eaLnBrk="1" latinLnBrk="0" hangingPunct="1">
              <a:lnSpc>
                <a:spcPct val="150000"/>
              </a:lnSpc>
            </a:pPr>
            <a:endParaRPr lang="ar-SA" sz="1600" dirty="0">
              <a:solidFill>
                <a:schemeClr val="tx1"/>
              </a:solidFill>
              <a:latin typeface="Alexandria" pitchFamily="2" charset="-78"/>
              <a:cs typeface="Alexandria" pitchFamily="2" charset="-78"/>
            </a:endParaRPr>
          </a:p>
          <a:p>
            <a:pPr marL="0" algn="r" defTabSz="914400" rtl="1" eaLnBrk="1" latinLnBrk="0" hangingPunct="1">
              <a:lnSpc>
                <a:spcPct val="150000"/>
              </a:lnSpc>
            </a:pPr>
            <a:endParaRPr lang="en-US" sz="1600"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141081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428527" y="952845"/>
            <a:ext cx="676347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11175" y="2052401"/>
            <a:ext cx="115696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r>
              <a:rPr lang="ar-SA" dirty="0">
                <a:solidFill>
                  <a:schemeClr val="tx1"/>
                </a:solidFill>
                <a:latin typeface="Alexandria" pitchFamily="2" charset="-78"/>
                <a:cs typeface="Alexandria" pitchFamily="2" charset="-78"/>
              </a:rPr>
              <a:t>يتواصل ممارسو العلاقات العامة في المؤسسات مع الجماهير المختلفة فيما يخص موضوع الاستدامة ، هذا التواصل ي</a:t>
            </a:r>
            <a:r>
              <a:rPr lang="ar-EG" dirty="0">
                <a:solidFill>
                  <a:schemeClr val="tx1"/>
                </a:solidFill>
                <a:latin typeface="Alexandria" pitchFamily="2" charset="-78"/>
                <a:cs typeface="Alexandria" pitchFamily="2" charset="-78"/>
              </a:rPr>
              <a:t>هدف إلى</a:t>
            </a:r>
            <a:r>
              <a:rPr lang="en-US" dirty="0">
                <a:solidFill>
                  <a:schemeClr val="tx1"/>
                </a:solidFill>
                <a:latin typeface="Alexandria" pitchFamily="2" charset="-78"/>
                <a:cs typeface="Alexandria" pitchFamily="2" charset="-78"/>
              </a:rPr>
              <a:t>;</a:t>
            </a:r>
          </a:p>
          <a:p>
            <a:pPr marL="285750" indent="-285750" algn="just" defTabSz="914400" rtl="1" eaLnBrk="1" latinLnBrk="0" hangingPunct="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نشر الوعي </a:t>
            </a:r>
            <a:r>
              <a:rPr lang="ar-EG" dirty="0">
                <a:solidFill>
                  <a:schemeClr val="tx1"/>
                </a:solidFill>
                <a:latin typeface="Alexandria" pitchFamily="2" charset="-78"/>
                <a:cs typeface="Alexandria" pitchFamily="2" charset="-78"/>
              </a:rPr>
              <a:t>بأهمية الاستدامة البيئية والاجتماعية، </a:t>
            </a:r>
            <a:endParaRPr lang="en-US" dirty="0">
              <a:solidFill>
                <a:schemeClr val="tx1"/>
              </a:solidFill>
              <a:latin typeface="Alexandria" pitchFamily="2" charset="-78"/>
              <a:cs typeface="Alexandria" pitchFamily="2" charset="-78"/>
            </a:endParaRPr>
          </a:p>
          <a:p>
            <a:pPr marL="285750" indent="-285750" algn="just" defTabSz="914400" rtl="1" eaLnBrk="1" latinLnBrk="0" hangingPunct="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وحشد الدعم </a:t>
            </a:r>
            <a:r>
              <a:rPr lang="ar-EG" dirty="0">
                <a:solidFill>
                  <a:schemeClr val="tx1"/>
                </a:solidFill>
                <a:latin typeface="Alexandria" pitchFamily="2" charset="-78"/>
                <a:cs typeface="Alexandria" pitchFamily="2" charset="-78"/>
              </a:rPr>
              <a:t>لتبني ممارسات مستدامة، </a:t>
            </a:r>
            <a:endParaRPr lang="en-US" dirty="0">
              <a:solidFill>
                <a:schemeClr val="tx1"/>
              </a:solidFill>
              <a:latin typeface="Alexandria" pitchFamily="2" charset="-78"/>
              <a:cs typeface="Alexandria" pitchFamily="2" charset="-78"/>
            </a:endParaRPr>
          </a:p>
          <a:p>
            <a:pPr marL="285750" indent="-285750" algn="just" defTabSz="914400" rtl="1" eaLnBrk="1" latinLnBrk="0" hangingPunct="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وبناء شراكات </a:t>
            </a:r>
            <a:r>
              <a:rPr lang="ar-EG" dirty="0">
                <a:solidFill>
                  <a:schemeClr val="tx1"/>
                </a:solidFill>
                <a:latin typeface="Alexandria" pitchFamily="2" charset="-78"/>
                <a:cs typeface="Alexandria" pitchFamily="2" charset="-78"/>
              </a:rPr>
              <a:t>لتحقيق أهداف التنمية المستدامة. </a:t>
            </a:r>
            <a:endParaRPr lang="en-US" dirty="0">
              <a:solidFill>
                <a:schemeClr val="tx1"/>
              </a:solidFill>
              <a:latin typeface="Alexandria" pitchFamily="2" charset="-78"/>
              <a:cs typeface="Alexandria" pitchFamily="2" charset="-78"/>
            </a:endParaRPr>
          </a:p>
          <a:p>
            <a:pPr marL="0" algn="just" defTabSz="914400" rtl="1" eaLnBrk="1" latinLnBrk="0" hangingPunct="1">
              <a:lnSpc>
                <a:spcPct val="150000"/>
              </a:lnSpc>
            </a:pPr>
            <a:r>
              <a:rPr lang="ar-EG" dirty="0">
                <a:solidFill>
                  <a:schemeClr val="tx1"/>
                </a:solidFill>
                <a:latin typeface="Alexandria" pitchFamily="2" charset="-78"/>
                <a:cs typeface="Alexandria" pitchFamily="2" charset="-78"/>
              </a:rPr>
              <a:t>إنها أكثر من مجرد حملة إعلانية، بل هي نهج شامل يدمج قيم الاستدامة في كل جوانب عمل المؤسسة.</a:t>
            </a:r>
            <a:endParaRPr lang="en-US" dirty="0">
              <a:solidFill>
                <a:schemeClr val="tx1"/>
              </a:solidFill>
              <a:latin typeface="Alexandria" pitchFamily="2" charset="-78"/>
              <a:cs typeface="Alexandria" pitchFamily="2" charset="-78"/>
            </a:endParaRPr>
          </a:p>
        </p:txBody>
      </p:sp>
      <p:sp>
        <p:nvSpPr>
          <p:cNvPr id="24" name="TextBox 23"/>
          <p:cNvSpPr txBox="1"/>
          <p:nvPr/>
        </p:nvSpPr>
        <p:spPr>
          <a:xfrm>
            <a:off x="7884826" y="1017112"/>
            <a:ext cx="4199314" cy="707886"/>
          </a:xfrm>
          <a:prstGeom prst="rect">
            <a:avLst/>
          </a:prstGeom>
          <a:noFill/>
        </p:spPr>
        <p:txBody>
          <a:bodyPr wrap="square" rtlCol="0">
            <a:spAutoFit/>
          </a:bodyPr>
          <a:lstStyle/>
          <a:p>
            <a:pPr algn="r" rtl="1"/>
            <a:endParaRPr lang="en-US" sz="2000" b="1" dirty="0">
              <a:solidFill>
                <a:schemeClr val="bg1"/>
              </a:solidFill>
              <a:latin typeface="Alexandria" charset="0"/>
              <a:cs typeface="Alexandria" charset="0"/>
            </a:endParaRPr>
          </a:p>
          <a:p>
            <a:pPr algn="r" rtl="1"/>
            <a:r>
              <a:rPr lang="ar-SA" sz="2000" b="1" dirty="0">
                <a:solidFill>
                  <a:schemeClr val="bg1"/>
                </a:solidFill>
                <a:latin typeface="Alexandria" charset="0"/>
                <a:cs typeface="Alexandria" charset="0"/>
              </a:rPr>
              <a:t>اتصالات الاستدامة</a:t>
            </a: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786726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كيف تبني برنامج اتصالات استدامة ناجح؟</a:t>
            </a:r>
          </a:p>
          <a:p>
            <a:pPr algn="r" rtl="1">
              <a:lnSpc>
                <a:spcPct val="200000"/>
              </a:lnSpc>
              <a:buFont typeface="+mj-lt"/>
              <a:buAutoNum type="arabicPeriod"/>
            </a:pPr>
            <a:r>
              <a:rPr lang="ar-EG" dirty="0">
                <a:solidFill>
                  <a:schemeClr val="tx1"/>
                </a:solidFill>
                <a:latin typeface="Alexandria" pitchFamily="2" charset="-78"/>
                <a:cs typeface="Alexandria" pitchFamily="2" charset="-78"/>
              </a:rPr>
              <a:t>تحديد الأهداف: تحديد الأهداف الاستراتيجية المتعلقة بالاستدامة.</a:t>
            </a:r>
          </a:p>
          <a:p>
            <a:pPr algn="r" rtl="1">
              <a:lnSpc>
                <a:spcPct val="200000"/>
              </a:lnSpc>
              <a:buFont typeface="+mj-lt"/>
              <a:buAutoNum type="arabicPeriod"/>
            </a:pPr>
            <a:r>
              <a:rPr lang="ar-EG" dirty="0">
                <a:solidFill>
                  <a:schemeClr val="tx1"/>
                </a:solidFill>
                <a:latin typeface="Alexandria" pitchFamily="2" charset="-78"/>
                <a:cs typeface="Alexandria" pitchFamily="2" charset="-78"/>
              </a:rPr>
              <a:t>بناء فريق عمل: تشكيل فريق عمل متخصص بالاستدامة.</a:t>
            </a:r>
          </a:p>
          <a:p>
            <a:pPr algn="r" rtl="1">
              <a:lnSpc>
                <a:spcPct val="200000"/>
              </a:lnSpc>
              <a:buFont typeface="+mj-lt"/>
              <a:buAutoNum type="arabicPeriod"/>
            </a:pPr>
            <a:r>
              <a:rPr lang="ar-EG" dirty="0">
                <a:solidFill>
                  <a:schemeClr val="tx1"/>
                </a:solidFill>
                <a:latin typeface="Alexandria" pitchFamily="2" charset="-78"/>
                <a:cs typeface="Alexandria" pitchFamily="2" charset="-78"/>
              </a:rPr>
              <a:t>تطوير استراتيجية اتصالات: وضع خطة واضحة للاتصال حول مبادرات الاستدامة.</a:t>
            </a:r>
          </a:p>
          <a:p>
            <a:pPr algn="r" rtl="1">
              <a:lnSpc>
                <a:spcPct val="200000"/>
              </a:lnSpc>
              <a:buFont typeface="+mj-lt"/>
              <a:buAutoNum type="arabicPeriod"/>
            </a:pPr>
            <a:r>
              <a:rPr lang="ar-EG" dirty="0">
                <a:solidFill>
                  <a:schemeClr val="tx1"/>
                </a:solidFill>
                <a:latin typeface="Alexandria" pitchFamily="2" charset="-78"/>
                <a:cs typeface="Alexandria" pitchFamily="2" charset="-78"/>
              </a:rPr>
              <a:t>قياس الأداء: متابعة التقدم المحرز نحو تحقيق الأهداف.</a:t>
            </a:r>
          </a:p>
          <a:p>
            <a:pPr algn="r" rtl="1">
              <a:lnSpc>
                <a:spcPct val="200000"/>
              </a:lnSpc>
              <a:buFont typeface="+mj-lt"/>
              <a:buAutoNum type="arabicPeriod"/>
            </a:pPr>
            <a:r>
              <a:rPr lang="ar-EG" dirty="0">
                <a:solidFill>
                  <a:schemeClr val="tx1"/>
                </a:solidFill>
                <a:latin typeface="Alexandria" pitchFamily="2" charset="-78"/>
                <a:cs typeface="Alexandria" pitchFamily="2" charset="-78"/>
              </a:rPr>
              <a:t>التعاون مع الشركاء: بناء شراكات مع المنظمات الحكومية والخاصة والمنظمات غير الحكومية.</a:t>
            </a:r>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TITLE OF SLIDE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11490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dirty="0">
                <a:solidFill>
                  <a:schemeClr val="tx1"/>
                </a:solidFill>
                <a:latin typeface="Alexandria" pitchFamily="2" charset="-78"/>
                <a:cs typeface="Alexandria" pitchFamily="2" charset="-78"/>
              </a:rPr>
              <a:t>وعند الحديث عن الاستدامة والاتصالات يجب التأكيد على ضرورة أن تكون المواد المستخدمة في اتصالات الاستدامة غير ضارة بالبيئة.</a:t>
            </a:r>
          </a:p>
          <a:p>
            <a:pPr algn="r" rtl="1">
              <a:lnSpc>
                <a:spcPct val="200000"/>
              </a:lnSpc>
            </a:pPr>
            <a:endParaRPr lang="ar-EG" dirty="0">
              <a:solidFill>
                <a:schemeClr val="tx1"/>
              </a:solidFill>
              <a:latin typeface="Alexandria" pitchFamily="2" charset="-78"/>
              <a:cs typeface="Alexandria" pitchFamily="2" charset="-78"/>
            </a:endParaRPr>
          </a:p>
          <a:p>
            <a:pPr algn="r" rtl="1">
              <a:lnSpc>
                <a:spcPct val="200000"/>
              </a:lnSpc>
            </a:pPr>
            <a:r>
              <a:rPr lang="ar-EG" dirty="0">
                <a:solidFill>
                  <a:schemeClr val="tx1"/>
                </a:solidFill>
                <a:latin typeface="Alexandria" pitchFamily="2" charset="-78"/>
                <a:cs typeface="Alexandria" pitchFamily="2" charset="-78"/>
              </a:rPr>
              <a:t>فلايجب أن تعتمد على المواد الضارة مثل البلاستيك والأحبار .</a:t>
            </a:r>
          </a:p>
          <a:p>
            <a:pPr algn="r" rtl="1">
              <a:lnSpc>
                <a:spcPct val="200000"/>
              </a:lnSpc>
            </a:pPr>
            <a:r>
              <a:rPr lang="ar-EG" dirty="0">
                <a:solidFill>
                  <a:schemeClr val="tx1"/>
                </a:solidFill>
                <a:latin typeface="Alexandria" pitchFamily="2" charset="-78"/>
                <a:cs typeface="Alexandria" pitchFamily="2" charset="-78"/>
              </a:rPr>
              <a:t>أيضا عند استخدام اللافتات المضيئة يفضل استخدام تلك التي تعتمد على الطاقة الشمسية.</a:t>
            </a:r>
          </a:p>
          <a:p>
            <a:pPr algn="r" rtl="1">
              <a:lnSpc>
                <a:spcPct val="200000"/>
              </a:lnSpc>
            </a:pPr>
            <a:r>
              <a:rPr lang="ar-EG" dirty="0">
                <a:solidFill>
                  <a:schemeClr val="tx1"/>
                </a:solidFill>
                <a:latin typeface="Alexandria" pitchFamily="2" charset="-78"/>
                <a:cs typeface="Alexandria" pitchFamily="2" charset="-78"/>
              </a:rPr>
              <a:t>هذا بالإضافة الى تجنب اهدار الورق.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6866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5151415" y="1258909"/>
            <a:ext cx="6001263" cy="400110"/>
          </a:xfrm>
          <a:prstGeom prst="rect">
            <a:avLst/>
          </a:prstGeom>
          <a:noFill/>
        </p:spPr>
        <p:txBody>
          <a:bodyPr wrap="square" rtlCol="0">
            <a:spAutoFit/>
          </a:bodyPr>
          <a:lstStyle/>
          <a:p>
            <a:pPr algn="r" rtl="1"/>
            <a:r>
              <a:rPr lang="ar-EG" sz="2000" b="1" dirty="0">
                <a:latin typeface="Alexandria" pitchFamily="2" charset="-78"/>
                <a:cs typeface="Alexandria" pitchFamily="2" charset="-78"/>
              </a:rPr>
              <a:t>التحديات التي تواجه اتصالات الاستدامة:</a:t>
            </a:r>
            <a:endParaRPr lang="en-US" sz="2000" b="1"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2DE0B70D-304E-5DE4-6E2F-8791C3C0D232}"/>
              </a:ext>
            </a:extLst>
          </p:cNvPr>
          <p:cNvGraphicFramePr/>
          <p:nvPr>
            <p:extLst>
              <p:ext uri="{D42A27DB-BD31-4B8C-83A1-F6EECF244321}">
                <p14:modId xmlns:p14="http://schemas.microsoft.com/office/powerpoint/2010/main" val="1819244825"/>
              </p:ext>
            </p:extLst>
          </p:nvPr>
        </p:nvGraphicFramePr>
        <p:xfrm>
          <a:off x="762001" y="1685495"/>
          <a:ext cx="10525592" cy="4220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207863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3747541" y="952845"/>
            <a:ext cx="84444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11175" y="1653533"/>
            <a:ext cx="11569650" cy="46864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fontAlgn="base">
              <a:lnSpc>
                <a:spcPct val="150000"/>
              </a:lnSpc>
            </a:pPr>
            <a:r>
              <a:rPr lang="ar-EG" b="1" i="0" dirty="0">
                <a:solidFill>
                  <a:schemeClr val="tx1"/>
                </a:solidFill>
                <a:effectLst/>
                <a:latin typeface="Alexandria" pitchFamily="2" charset="-78"/>
                <a:cs typeface="Alexandria" pitchFamily="2" charset="-78"/>
              </a:rPr>
              <a:t>القيادة الأخلاقية </a:t>
            </a:r>
            <a:r>
              <a:rPr lang="ar-EG" b="0" i="0" dirty="0">
                <a:solidFill>
                  <a:schemeClr val="tx1"/>
                </a:solidFill>
                <a:effectLst/>
                <a:latin typeface="Alexandria" pitchFamily="2" charset="-78"/>
                <a:cs typeface="Alexandria" pitchFamily="2" charset="-78"/>
              </a:rPr>
              <a:t>هي نوع من القيادة يركز على القيم والمبادئ الأخلاقية في </a:t>
            </a:r>
            <a:r>
              <a:rPr lang="ar-EG" b="1" i="0" dirty="0">
                <a:solidFill>
                  <a:schemeClr val="tx1"/>
                </a:solidFill>
                <a:effectLst/>
                <a:latin typeface="Alexandria" pitchFamily="2" charset="-78"/>
                <a:cs typeface="Alexandria" pitchFamily="2" charset="-78"/>
              </a:rPr>
              <a:t>اتخاذ القرارات وتوجيه الفريق</a:t>
            </a:r>
            <a:r>
              <a:rPr lang="ar-EG" b="0" i="0" dirty="0">
                <a:solidFill>
                  <a:schemeClr val="tx1"/>
                </a:solidFill>
                <a:effectLst/>
                <a:latin typeface="Alexandria" pitchFamily="2" charset="-78"/>
                <a:cs typeface="Alexandria" pitchFamily="2" charset="-78"/>
              </a:rPr>
              <a:t>. </a:t>
            </a:r>
          </a:p>
          <a:p>
            <a:pPr algn="r" rtl="1" fontAlgn="base">
              <a:lnSpc>
                <a:spcPct val="150000"/>
              </a:lnSpc>
            </a:pPr>
            <a:endParaRPr lang="ar-EG" dirty="0">
              <a:solidFill>
                <a:schemeClr val="tx1"/>
              </a:solidFill>
              <a:latin typeface="Alexandria" pitchFamily="2" charset="-78"/>
              <a:cs typeface="Alexandria" pitchFamily="2" charset="-78"/>
            </a:endParaRPr>
          </a:p>
          <a:p>
            <a:pPr algn="r" rtl="1" fontAlgn="base">
              <a:lnSpc>
                <a:spcPct val="150000"/>
              </a:lnSpc>
            </a:pPr>
            <a:r>
              <a:rPr lang="ar-EG" b="0" i="0" dirty="0">
                <a:solidFill>
                  <a:schemeClr val="tx1"/>
                </a:solidFill>
                <a:effectLst/>
                <a:latin typeface="Alexandria" pitchFamily="2" charset="-78"/>
                <a:cs typeface="Alexandria" pitchFamily="2" charset="-78"/>
              </a:rPr>
              <a:t>تعتبر القيادة الأخلاقية أحد الأسس الهامة لنجاح أي منظمة أو فريق عمل وتطبيقها يمكن أن يساهم في:</a:t>
            </a:r>
          </a:p>
          <a:p>
            <a:pPr algn="r" rtl="1" fontAlgn="base">
              <a:lnSpc>
                <a:spcPct val="150000"/>
              </a:lnSpc>
            </a:pPr>
            <a:r>
              <a:rPr lang="ar-EG" dirty="0">
                <a:solidFill>
                  <a:schemeClr val="tx1"/>
                </a:solidFill>
                <a:latin typeface="Alexandria" pitchFamily="2" charset="-78"/>
                <a:cs typeface="Alexandria" pitchFamily="2" charset="-78"/>
              </a:rPr>
              <a:t>	-</a:t>
            </a:r>
            <a:r>
              <a:rPr lang="ar-EG" b="0" i="0" dirty="0">
                <a:solidFill>
                  <a:schemeClr val="tx1"/>
                </a:solidFill>
                <a:effectLst/>
                <a:latin typeface="Alexandria" pitchFamily="2" charset="-78"/>
                <a:cs typeface="Alexandria" pitchFamily="2" charset="-78"/>
              </a:rPr>
              <a:t> </a:t>
            </a:r>
            <a:r>
              <a:rPr lang="ar-EG" b="1" i="0" dirty="0">
                <a:solidFill>
                  <a:schemeClr val="tx1"/>
                </a:solidFill>
                <a:effectLst/>
                <a:latin typeface="Alexandria" pitchFamily="2" charset="-78"/>
                <a:cs typeface="Alexandria" pitchFamily="2" charset="-78"/>
              </a:rPr>
              <a:t>بناء بيئة عمل إيجابية ومترابطة، </a:t>
            </a:r>
          </a:p>
          <a:p>
            <a:pPr algn="r" rtl="1" fontAlgn="base">
              <a:lnSpc>
                <a:spcPct val="150000"/>
              </a:lnSpc>
            </a:pPr>
            <a:r>
              <a:rPr lang="ar-EG" b="1" dirty="0">
                <a:solidFill>
                  <a:schemeClr val="tx1"/>
                </a:solidFill>
                <a:latin typeface="Alexandria" pitchFamily="2" charset="-78"/>
                <a:cs typeface="Alexandria" pitchFamily="2" charset="-78"/>
              </a:rPr>
              <a:t>	-</a:t>
            </a:r>
            <a:r>
              <a:rPr lang="ar-EG" b="1" i="0" dirty="0">
                <a:solidFill>
                  <a:schemeClr val="tx1"/>
                </a:solidFill>
                <a:effectLst/>
                <a:latin typeface="Alexandria" pitchFamily="2" charset="-78"/>
                <a:cs typeface="Alexandria" pitchFamily="2" charset="-78"/>
              </a:rPr>
              <a:t>وتعزيز الثقة في القائد وقراراته </a:t>
            </a:r>
          </a:p>
          <a:p>
            <a:pPr algn="r" rtl="1" fontAlgn="base">
              <a:lnSpc>
                <a:spcPct val="150000"/>
              </a:lnSpc>
            </a:pPr>
            <a:r>
              <a:rPr lang="ar-EG" b="1" dirty="0">
                <a:solidFill>
                  <a:schemeClr val="tx1"/>
                </a:solidFill>
                <a:latin typeface="Alexandria" pitchFamily="2" charset="-78"/>
                <a:cs typeface="Alexandria" pitchFamily="2" charset="-78"/>
              </a:rPr>
              <a:t>	- </a:t>
            </a:r>
            <a:r>
              <a:rPr lang="ar-EG" b="1" i="0" dirty="0">
                <a:solidFill>
                  <a:schemeClr val="tx1"/>
                </a:solidFill>
                <a:effectLst/>
                <a:latin typeface="Alexandria" pitchFamily="2" charset="-78"/>
                <a:cs typeface="Alexandria" pitchFamily="2" charset="-78"/>
              </a:rPr>
              <a:t>التعاون والتفاعل الإيجابي بين أعضاء الفريق</a:t>
            </a:r>
            <a:r>
              <a:rPr lang="ar-EG" b="0" i="0" dirty="0">
                <a:solidFill>
                  <a:schemeClr val="tx1"/>
                </a:solidFill>
                <a:effectLst/>
                <a:latin typeface="Alexandria" pitchFamily="2" charset="-78"/>
                <a:cs typeface="Alexandria" pitchFamily="2" charset="-78"/>
              </a:rPr>
              <a:t>.</a:t>
            </a:r>
          </a:p>
          <a:p>
            <a:pPr algn="r" rtl="1" fontAlgn="base">
              <a:lnSpc>
                <a:spcPct val="150000"/>
              </a:lnSpc>
            </a:pPr>
            <a:r>
              <a:rPr lang="ar-EG" dirty="0">
                <a:solidFill>
                  <a:schemeClr val="tx1"/>
                </a:solidFill>
                <a:latin typeface="Alexandria" pitchFamily="2" charset="-78"/>
                <a:cs typeface="Alexandria" pitchFamily="2" charset="-78"/>
              </a:rPr>
              <a:t>	- </a:t>
            </a:r>
            <a:r>
              <a:rPr lang="ar-EG" b="1" i="0" dirty="0">
                <a:solidFill>
                  <a:schemeClr val="tx1"/>
                </a:solidFill>
                <a:effectLst/>
                <a:latin typeface="Alexandria" pitchFamily="2" charset="-78"/>
                <a:cs typeface="Alexandria" pitchFamily="2" charset="-78"/>
              </a:rPr>
              <a:t>تحسين العلاقات الشخصية والمهنية بين أعضاء الفريق. </a:t>
            </a:r>
          </a:p>
          <a:p>
            <a:pPr algn="r" rtl="1" fontAlgn="base">
              <a:lnSpc>
                <a:spcPct val="150000"/>
              </a:lnSpc>
            </a:pPr>
            <a:r>
              <a:rPr lang="ar-EG" dirty="0">
                <a:solidFill>
                  <a:schemeClr val="tx1"/>
                </a:solidFill>
                <a:latin typeface="Alexandria" pitchFamily="2" charset="-78"/>
                <a:cs typeface="Alexandria" pitchFamily="2" charset="-78"/>
              </a:rPr>
              <a:t>	- </a:t>
            </a:r>
            <a:r>
              <a:rPr lang="ar-EG" b="1" i="0" dirty="0">
                <a:solidFill>
                  <a:schemeClr val="tx1"/>
                </a:solidFill>
                <a:effectLst/>
                <a:latin typeface="Alexandria" pitchFamily="2" charset="-78"/>
                <a:cs typeface="Alexandria" pitchFamily="2" charset="-78"/>
              </a:rPr>
              <a:t>تحقيق الأهداف المشتركة بشكل أفضل.</a:t>
            </a:r>
          </a:p>
          <a:p>
            <a:pPr algn="r" rtl="1" fontAlgn="base">
              <a:lnSpc>
                <a:spcPct val="150000"/>
              </a:lnSpc>
            </a:pPr>
            <a:endParaRPr lang="ar-EG" b="0" i="0" dirty="0">
              <a:solidFill>
                <a:schemeClr val="tx1"/>
              </a:solidFill>
              <a:effectLst/>
              <a:latin typeface="Alexandria" pitchFamily="2" charset="-78"/>
              <a:cs typeface="Alexandria" pitchFamily="2" charset="-78"/>
            </a:endParaRPr>
          </a:p>
        </p:txBody>
      </p:sp>
      <p:sp>
        <p:nvSpPr>
          <p:cNvPr id="24" name="TextBox 23"/>
          <p:cNvSpPr txBox="1"/>
          <p:nvPr/>
        </p:nvSpPr>
        <p:spPr>
          <a:xfrm>
            <a:off x="3747541" y="1017112"/>
            <a:ext cx="8336599" cy="400110"/>
          </a:xfrm>
          <a:prstGeom prst="rect">
            <a:avLst/>
          </a:prstGeom>
          <a:noFill/>
        </p:spPr>
        <p:txBody>
          <a:bodyPr wrap="square" rtlCol="0">
            <a:spAutoFit/>
          </a:bodyPr>
          <a:lstStyle/>
          <a:p>
            <a:pPr algn="r" rtl="1"/>
            <a:r>
              <a:rPr lang="ar-SA" sz="2000" b="1" dirty="0">
                <a:solidFill>
                  <a:schemeClr val="bg1"/>
                </a:solidFill>
                <a:latin typeface="Alexandria" pitchFamily="2" charset="-78"/>
                <a:cs typeface="Alexandria" pitchFamily="2" charset="-78"/>
              </a:rPr>
              <a:t>استراتيجيات القيادة الأخلاقية لبناء الثقة داخل مجموعات العمل:</a:t>
            </a: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532075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fontAlgn="base">
              <a:lnSpc>
                <a:spcPct val="200000"/>
              </a:lnSpc>
            </a:pPr>
            <a:r>
              <a:rPr lang="ar-EG" b="0" i="0" dirty="0">
                <a:solidFill>
                  <a:schemeClr val="tx1"/>
                </a:solidFill>
                <a:effectLst/>
                <a:latin typeface="Alexandria" pitchFamily="2" charset="-78"/>
                <a:cs typeface="Alexandria" pitchFamily="2" charset="-78"/>
              </a:rPr>
              <a:t>تعتمد القيادة الأخلاقية على مجموعة من </a:t>
            </a:r>
            <a:r>
              <a:rPr lang="ar-EG" b="1" i="0" dirty="0">
                <a:solidFill>
                  <a:schemeClr val="tx1"/>
                </a:solidFill>
                <a:effectLst/>
                <a:latin typeface="Alexandria" pitchFamily="2" charset="-78"/>
                <a:cs typeface="Alexandria" pitchFamily="2" charset="-78"/>
              </a:rPr>
              <a:t>القيم والمبادئ</a:t>
            </a:r>
            <a:r>
              <a:rPr lang="ar-EG" b="0" i="0" dirty="0">
                <a:solidFill>
                  <a:schemeClr val="tx1"/>
                </a:solidFill>
                <a:effectLst/>
                <a:latin typeface="Alexandria" pitchFamily="2" charset="-78"/>
                <a:cs typeface="Alexandria" pitchFamily="2" charset="-78"/>
              </a:rPr>
              <a:t> التي يجب أن يتبناها القائد. من بين هذه القيم:</a:t>
            </a:r>
          </a:p>
          <a:p>
            <a:pPr algn="r" rtl="1" fontAlgn="base">
              <a:lnSpc>
                <a:spcPct val="200000"/>
              </a:lnSpc>
            </a:pPr>
            <a:r>
              <a:rPr lang="ar-EG" b="0" i="0" dirty="0">
                <a:solidFill>
                  <a:schemeClr val="tx1"/>
                </a:solidFill>
                <a:effectLst/>
                <a:latin typeface="Alexandria" pitchFamily="2" charset="-78"/>
                <a:cs typeface="Alexandria" pitchFamily="2" charset="-78"/>
              </a:rPr>
              <a:t> 	</a:t>
            </a:r>
            <a:r>
              <a:rPr lang="ar-EG" dirty="0">
                <a:solidFill>
                  <a:schemeClr val="tx1"/>
                </a:solidFill>
                <a:latin typeface="Alexandria" pitchFamily="2" charset="-78"/>
                <a:cs typeface="Alexandria" pitchFamily="2" charset="-78"/>
              </a:rPr>
              <a:t>-</a:t>
            </a:r>
            <a:r>
              <a:rPr lang="ar-EG" b="0" i="0" dirty="0">
                <a:solidFill>
                  <a:schemeClr val="tx1"/>
                </a:solidFill>
                <a:effectLst/>
                <a:latin typeface="Alexandria" pitchFamily="2" charset="-78"/>
                <a:cs typeface="Alexandria" pitchFamily="2" charset="-78"/>
              </a:rPr>
              <a:t>يجب أن يكون </a:t>
            </a:r>
            <a:r>
              <a:rPr lang="ar-EG" b="1" i="0" dirty="0">
                <a:solidFill>
                  <a:schemeClr val="tx1"/>
                </a:solidFill>
                <a:effectLst/>
                <a:latin typeface="Alexandria" pitchFamily="2" charset="-78"/>
                <a:cs typeface="Alexandria" pitchFamily="2" charset="-78"/>
              </a:rPr>
              <a:t>القائد قدوة </a:t>
            </a:r>
            <a:r>
              <a:rPr lang="ar-EG" i="0" dirty="0">
                <a:solidFill>
                  <a:schemeClr val="tx1"/>
                </a:solidFill>
                <a:effectLst/>
                <a:latin typeface="Alexandria" pitchFamily="2" charset="-78"/>
                <a:cs typeface="Alexandria" pitchFamily="2" charset="-78"/>
              </a:rPr>
              <a:t>حسنة للفريق </a:t>
            </a:r>
            <a:r>
              <a:rPr lang="ar-EG" b="1" i="0" dirty="0">
                <a:solidFill>
                  <a:schemeClr val="tx1"/>
                </a:solidFill>
                <a:effectLst/>
                <a:latin typeface="Alexandria" pitchFamily="2" charset="-78"/>
                <a:cs typeface="Alexandria" pitchFamily="2" charset="-78"/>
              </a:rPr>
              <a:t>(القيادة بالقدوة)</a:t>
            </a:r>
            <a:endParaRPr lang="ar-EG" dirty="0">
              <a:solidFill>
                <a:schemeClr val="tx1"/>
              </a:solidFill>
              <a:latin typeface="Alexandria" pitchFamily="2" charset="-78"/>
              <a:cs typeface="Alexandria" pitchFamily="2" charset="-78"/>
            </a:endParaRPr>
          </a:p>
          <a:p>
            <a:pPr algn="r" rtl="1" fontAlgn="base">
              <a:lnSpc>
                <a:spcPct val="200000"/>
              </a:lnSpc>
            </a:pPr>
            <a:r>
              <a:rPr lang="ar-EG" b="0" i="0" dirty="0">
                <a:solidFill>
                  <a:schemeClr val="tx1"/>
                </a:solidFill>
                <a:effectLst/>
                <a:latin typeface="Alexandria" pitchFamily="2" charset="-78"/>
                <a:cs typeface="Alexandria" pitchFamily="2" charset="-78"/>
              </a:rPr>
              <a:t>	-أن يتصرف القائد </a:t>
            </a:r>
            <a:r>
              <a:rPr lang="ar-EG" b="1" i="0" dirty="0">
                <a:solidFill>
                  <a:schemeClr val="tx1"/>
                </a:solidFill>
                <a:effectLst/>
                <a:latin typeface="Alexandria" pitchFamily="2" charset="-78"/>
                <a:cs typeface="Alexandria" pitchFamily="2" charset="-78"/>
              </a:rPr>
              <a:t>بنزاهة وصدق </a:t>
            </a:r>
            <a:r>
              <a:rPr lang="ar-EG" b="0" i="0" dirty="0">
                <a:solidFill>
                  <a:schemeClr val="tx1"/>
                </a:solidFill>
                <a:effectLst/>
                <a:latin typeface="Alexandria" pitchFamily="2" charset="-78"/>
                <a:cs typeface="Alexandria" pitchFamily="2" charset="-78"/>
              </a:rPr>
              <a:t>في جميع الأوقات. </a:t>
            </a:r>
          </a:p>
          <a:p>
            <a:pPr algn="r" rtl="1" fontAlgn="base">
              <a:lnSpc>
                <a:spcPct val="200000"/>
              </a:lnSpc>
            </a:pPr>
            <a:r>
              <a:rPr lang="ar-EG" dirty="0">
                <a:solidFill>
                  <a:schemeClr val="tx1"/>
                </a:solidFill>
                <a:latin typeface="Alexandria" pitchFamily="2" charset="-78"/>
                <a:cs typeface="Alexandria" pitchFamily="2" charset="-78"/>
              </a:rPr>
              <a:t>	-</a:t>
            </a:r>
            <a:r>
              <a:rPr lang="ar-EG" b="0" i="0" dirty="0">
                <a:solidFill>
                  <a:schemeClr val="tx1"/>
                </a:solidFill>
                <a:effectLst/>
                <a:latin typeface="Alexandria" pitchFamily="2" charset="-78"/>
                <a:cs typeface="Alexandria" pitchFamily="2" charset="-78"/>
              </a:rPr>
              <a:t>يجب أن يكون القائد </a:t>
            </a:r>
            <a:r>
              <a:rPr lang="ar-EG" b="1" i="0" dirty="0">
                <a:solidFill>
                  <a:schemeClr val="tx1"/>
                </a:solidFill>
                <a:effectLst/>
                <a:latin typeface="Alexandria" pitchFamily="2" charset="-78"/>
                <a:cs typeface="Alexandria" pitchFamily="2" charset="-78"/>
              </a:rPr>
              <a:t>شفافًا </a:t>
            </a:r>
            <a:r>
              <a:rPr lang="ar-EG" b="0" i="0" dirty="0">
                <a:solidFill>
                  <a:schemeClr val="tx1"/>
                </a:solidFill>
                <a:effectLst/>
                <a:latin typeface="Alexandria" pitchFamily="2" charset="-78"/>
                <a:cs typeface="Alexandria" pitchFamily="2" charset="-78"/>
              </a:rPr>
              <a:t>في توجيهاته واتخاذ القرارات، </a:t>
            </a:r>
          </a:p>
          <a:p>
            <a:pPr algn="r" rtl="1" fontAlgn="base">
              <a:lnSpc>
                <a:spcPct val="200000"/>
              </a:lnSpc>
            </a:pPr>
            <a:r>
              <a:rPr lang="ar-EG" dirty="0">
                <a:solidFill>
                  <a:schemeClr val="tx1"/>
                </a:solidFill>
                <a:latin typeface="Alexandria" pitchFamily="2" charset="-78"/>
                <a:cs typeface="Alexandria" pitchFamily="2" charset="-78"/>
              </a:rPr>
              <a:t>	-</a:t>
            </a:r>
            <a:r>
              <a:rPr lang="ar-EG" b="0" i="0" dirty="0">
                <a:solidFill>
                  <a:schemeClr val="tx1"/>
                </a:solidFill>
                <a:effectLst/>
                <a:latin typeface="Alexandria" pitchFamily="2" charset="-78"/>
                <a:cs typeface="Alexandria" pitchFamily="2" charset="-78"/>
              </a:rPr>
              <a:t>أن يحترم القائد </a:t>
            </a:r>
            <a:r>
              <a:rPr lang="ar-EG" b="1" i="0" dirty="0">
                <a:solidFill>
                  <a:schemeClr val="tx1"/>
                </a:solidFill>
                <a:effectLst/>
                <a:latin typeface="Alexandria" pitchFamily="2" charset="-78"/>
                <a:cs typeface="Alexandria" pitchFamily="2" charset="-78"/>
              </a:rPr>
              <a:t>وجهات نظر الآخرين </a:t>
            </a:r>
            <a:r>
              <a:rPr lang="ar-EG" b="0" i="0" dirty="0">
                <a:solidFill>
                  <a:schemeClr val="tx1"/>
                </a:solidFill>
                <a:effectLst/>
                <a:latin typeface="Alexandria" pitchFamily="2" charset="-78"/>
                <a:cs typeface="Alexandria" pitchFamily="2" charset="-78"/>
              </a:rPr>
              <a:t>ويعاملهم بعدالة.</a:t>
            </a:r>
          </a:p>
          <a:p>
            <a:pPr algn="r" rtl="1" fontAlgn="base">
              <a:lnSpc>
                <a:spcPct val="200000"/>
              </a:lnSpc>
            </a:pPr>
            <a:r>
              <a:rPr lang="ar-EG" dirty="0">
                <a:solidFill>
                  <a:schemeClr val="tx1"/>
                </a:solidFill>
                <a:latin typeface="Alexandria" pitchFamily="2" charset="-78"/>
                <a:cs typeface="Alexandria" pitchFamily="2" charset="-78"/>
              </a:rPr>
              <a:t>	-</a:t>
            </a:r>
            <a:r>
              <a:rPr lang="ar-EG" dirty="0">
                <a:solidFill>
                  <a:schemeClr val="tx1"/>
                </a:solidFill>
                <a:latin typeface="Cairo"/>
                <a:cs typeface="Alexandria" pitchFamily="2" charset="-78"/>
              </a:rPr>
              <a:t> </a:t>
            </a:r>
            <a:r>
              <a:rPr lang="ar-EG" b="1" dirty="0">
                <a:solidFill>
                  <a:schemeClr val="tx1"/>
                </a:solidFill>
                <a:latin typeface="Cairo"/>
                <a:cs typeface="Alexandria" pitchFamily="2" charset="-78"/>
              </a:rPr>
              <a:t>الاستماع</a:t>
            </a:r>
            <a:r>
              <a:rPr lang="ar-EG" dirty="0">
                <a:solidFill>
                  <a:schemeClr val="tx1"/>
                </a:solidFill>
                <a:latin typeface="Cairo"/>
                <a:cs typeface="Alexandria" pitchFamily="2" charset="-78"/>
              </a:rPr>
              <a:t> </a:t>
            </a:r>
            <a:r>
              <a:rPr lang="ar-EG" dirty="0">
                <a:solidFill>
                  <a:schemeClr val="tx1"/>
                </a:solidFill>
                <a:latin typeface="Alexandria" pitchFamily="2" charset="-78"/>
                <a:cs typeface="Alexandria" pitchFamily="2" charset="-78"/>
              </a:rPr>
              <a:t>ل</a:t>
            </a:r>
            <a:r>
              <a:rPr lang="ar-EG" b="0" i="0" dirty="0">
                <a:solidFill>
                  <a:schemeClr val="tx1"/>
                </a:solidFill>
                <a:effectLst/>
                <a:latin typeface="Alexandria" pitchFamily="2" charset="-78"/>
                <a:cs typeface="Alexandria" pitchFamily="2" charset="-78"/>
              </a:rPr>
              <a:t>لمشاكل والصعوبات التي يواجهها أعضاء الفريق.</a:t>
            </a:r>
            <a:br>
              <a:rPr lang="ar-EG" dirty="0">
                <a:solidFill>
                  <a:schemeClr val="tx1"/>
                </a:solidFill>
                <a:latin typeface="Alexandria" pitchFamily="2" charset="-78"/>
                <a:cs typeface="Alexandria" pitchFamily="2" charset="-78"/>
              </a:rPr>
            </a:br>
            <a:endParaRPr lang="ar-EG" b="0" i="0" dirty="0">
              <a:solidFill>
                <a:schemeClr val="tx1"/>
              </a:solidFill>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56025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fontAlgn="base">
              <a:lnSpc>
                <a:spcPct val="200000"/>
              </a:lnSpc>
            </a:pPr>
            <a:r>
              <a:rPr lang="ar-EG" dirty="0">
                <a:solidFill>
                  <a:schemeClr val="tx1"/>
                </a:solidFill>
                <a:latin typeface="Alexandria" pitchFamily="2" charset="-78"/>
                <a:cs typeface="Alexandria" pitchFamily="2" charset="-78"/>
              </a:rPr>
              <a:t>	- </a:t>
            </a:r>
            <a:r>
              <a:rPr lang="ar-EG" i="0" dirty="0">
                <a:solidFill>
                  <a:schemeClr val="tx1"/>
                </a:solidFill>
                <a:effectLst/>
                <a:latin typeface="Alexandria" pitchFamily="2" charset="-78"/>
                <a:cs typeface="Alexandria" pitchFamily="2" charset="-78"/>
              </a:rPr>
              <a:t> قادر على </a:t>
            </a:r>
            <a:r>
              <a:rPr lang="ar-EG" b="1" i="0" dirty="0">
                <a:solidFill>
                  <a:schemeClr val="tx1"/>
                </a:solidFill>
                <a:effectLst/>
                <a:latin typeface="Alexandria" pitchFamily="2" charset="-78"/>
                <a:cs typeface="Alexandria" pitchFamily="2" charset="-78"/>
              </a:rPr>
              <a:t>اتخاذ القرارات الصعبة </a:t>
            </a:r>
            <a:r>
              <a:rPr lang="ar-EG" i="0" dirty="0">
                <a:solidFill>
                  <a:schemeClr val="tx1"/>
                </a:solidFill>
                <a:effectLst/>
                <a:latin typeface="Alexandria" pitchFamily="2" charset="-78"/>
                <a:cs typeface="Alexandria" pitchFamily="2" charset="-78"/>
              </a:rPr>
              <a:t>بناءً على المبادئ الأخلاقية وتقييم تأثيرها على الفريق.</a:t>
            </a:r>
          </a:p>
          <a:p>
            <a:pPr algn="r" rtl="1" fontAlgn="base">
              <a:lnSpc>
                <a:spcPct val="200000"/>
              </a:lnSpc>
            </a:pPr>
            <a:r>
              <a:rPr lang="ar-EG" dirty="0">
                <a:solidFill>
                  <a:schemeClr val="tx1"/>
                </a:solidFill>
                <a:latin typeface="Alexandria" pitchFamily="2" charset="-78"/>
                <a:cs typeface="Alexandria" pitchFamily="2" charset="-78"/>
              </a:rPr>
              <a:t>	- </a:t>
            </a:r>
            <a:r>
              <a:rPr lang="ar-EG" b="1" i="0" dirty="0">
                <a:solidFill>
                  <a:schemeClr val="tx1"/>
                </a:solidFill>
                <a:effectLst/>
                <a:latin typeface="Alexandria" pitchFamily="2" charset="-78"/>
                <a:cs typeface="Alexandria" pitchFamily="2" charset="-78"/>
              </a:rPr>
              <a:t>تعزيز القيم الأخلاقية</a:t>
            </a:r>
            <a:r>
              <a:rPr lang="ar-EG" b="0" i="0" dirty="0">
                <a:solidFill>
                  <a:schemeClr val="tx1"/>
                </a:solidFill>
                <a:effectLst/>
                <a:latin typeface="Alexandria" pitchFamily="2" charset="-78"/>
                <a:cs typeface="Alexandria" pitchFamily="2" charset="-78"/>
              </a:rPr>
              <a:t> في العمل الجماعي.</a:t>
            </a:r>
          </a:p>
          <a:p>
            <a:pPr algn="r" rtl="1" fontAlgn="base">
              <a:lnSpc>
                <a:spcPct val="200000"/>
              </a:lnSpc>
            </a:pPr>
            <a:r>
              <a:rPr lang="ar-EG" dirty="0">
                <a:solidFill>
                  <a:schemeClr val="tx1"/>
                </a:solidFill>
                <a:latin typeface="Alexandria" pitchFamily="2" charset="-78"/>
                <a:cs typeface="Alexandria" pitchFamily="2" charset="-78"/>
              </a:rPr>
              <a:t>	- </a:t>
            </a:r>
            <a:r>
              <a:rPr lang="ar-EG" b="0" i="0" dirty="0">
                <a:solidFill>
                  <a:schemeClr val="tx1"/>
                </a:solidFill>
                <a:effectLst/>
                <a:latin typeface="Alexandria" pitchFamily="2" charset="-78"/>
                <a:cs typeface="Alexandria" pitchFamily="2" charset="-78"/>
              </a:rPr>
              <a:t>توفير </a:t>
            </a:r>
            <a:r>
              <a:rPr lang="ar-EG" b="1" i="0" dirty="0">
                <a:solidFill>
                  <a:schemeClr val="tx1"/>
                </a:solidFill>
                <a:effectLst/>
                <a:latin typeface="Alexandria" pitchFamily="2" charset="-78"/>
                <a:cs typeface="Alexandria" pitchFamily="2" charset="-78"/>
              </a:rPr>
              <a:t>التدريب والتوجيه </a:t>
            </a:r>
            <a:r>
              <a:rPr lang="ar-EG" b="0" i="0" dirty="0">
                <a:solidFill>
                  <a:schemeClr val="tx1"/>
                </a:solidFill>
                <a:effectLst/>
                <a:latin typeface="Alexandria" pitchFamily="2" charset="-78"/>
                <a:cs typeface="Alexandria" pitchFamily="2" charset="-78"/>
              </a:rPr>
              <a:t>لأعضاء الفريق حول القيم الأخلاقية وكيفية تطبيقها في العمل 			اليومي.</a:t>
            </a:r>
          </a:p>
          <a:p>
            <a:pPr algn="r" rtl="1" fontAlgn="base">
              <a:lnSpc>
                <a:spcPct val="200000"/>
              </a:lnSpc>
            </a:pPr>
            <a:r>
              <a:rPr lang="ar-EG" dirty="0">
                <a:solidFill>
                  <a:schemeClr val="tx1"/>
                </a:solidFill>
                <a:latin typeface="Alexandria" pitchFamily="2" charset="-78"/>
                <a:cs typeface="Alexandria" pitchFamily="2" charset="-78"/>
              </a:rPr>
              <a:t>	- </a:t>
            </a:r>
            <a:r>
              <a:rPr lang="ar-EG" b="0" i="0" dirty="0">
                <a:solidFill>
                  <a:schemeClr val="tx1"/>
                </a:solidFill>
                <a:effectLst/>
                <a:latin typeface="Alexandria" pitchFamily="2" charset="-78"/>
                <a:cs typeface="Alexandria" pitchFamily="2" charset="-78"/>
              </a:rPr>
              <a:t> قادرين على </a:t>
            </a:r>
            <a:r>
              <a:rPr lang="ar-EG" b="1" i="0" dirty="0">
                <a:solidFill>
                  <a:schemeClr val="tx1"/>
                </a:solidFill>
                <a:effectLst/>
                <a:latin typeface="Alexandria" pitchFamily="2" charset="-78"/>
                <a:cs typeface="Alexandria" pitchFamily="2" charset="-78"/>
              </a:rPr>
              <a:t>التعامل مع التحديات الأخلاقية </a:t>
            </a:r>
            <a:r>
              <a:rPr lang="ar-EG" b="0" i="0" dirty="0">
                <a:solidFill>
                  <a:schemeClr val="tx1"/>
                </a:solidFill>
                <a:effectLst/>
                <a:latin typeface="Alexandria" pitchFamily="2" charset="-78"/>
                <a:cs typeface="Alexandria" pitchFamily="2" charset="-78"/>
              </a:rPr>
              <a:t>التي قد تواجههم في العمل. </a:t>
            </a:r>
          </a:p>
          <a:p>
            <a:pPr algn="r" rtl="1" fontAlgn="base">
              <a:lnSpc>
                <a:spcPct val="200000"/>
              </a:lnSpc>
            </a:pPr>
            <a:r>
              <a:rPr lang="ar-EG" dirty="0">
                <a:solidFill>
                  <a:schemeClr val="tx1"/>
                </a:solidFill>
                <a:latin typeface="Alexandria" pitchFamily="2" charset="-78"/>
                <a:cs typeface="Alexandria" pitchFamily="2" charset="-78"/>
              </a:rPr>
              <a:t>	- قادرين على </a:t>
            </a:r>
            <a:r>
              <a:rPr lang="ar-EG" b="1" i="0" dirty="0">
                <a:solidFill>
                  <a:schemeClr val="tx1"/>
                </a:solidFill>
                <a:effectLst/>
                <a:latin typeface="Alexandria" pitchFamily="2" charset="-78"/>
                <a:cs typeface="Alexandria" pitchFamily="2" charset="-78"/>
              </a:rPr>
              <a:t>الدفاع عن القيم الأخلاقية</a:t>
            </a:r>
            <a:r>
              <a:rPr lang="ar-EG" b="0" i="0" dirty="0">
                <a:solidFill>
                  <a:schemeClr val="tx1"/>
                </a:solidFill>
                <a:effectLst/>
                <a:latin typeface="Alexandria" pitchFamily="2" charset="-78"/>
                <a:cs typeface="Alexandria" pitchFamily="2" charset="-78"/>
              </a:rPr>
              <a:t>.</a:t>
            </a:r>
            <a:endParaRPr lang="ar-EG" i="0" dirty="0">
              <a:solidFill>
                <a:schemeClr val="tx1"/>
              </a:solidFill>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047777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3420688" y="952845"/>
            <a:ext cx="877131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11175" y="1671332"/>
            <a:ext cx="11569650" cy="50214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fontAlgn="base">
              <a:lnSpc>
                <a:spcPct val="200000"/>
              </a:lnSpc>
            </a:pPr>
            <a:r>
              <a:rPr lang="ar-EG" i="0" dirty="0">
                <a:solidFill>
                  <a:schemeClr val="tx1"/>
                </a:solidFill>
                <a:effectLst/>
                <a:latin typeface="Alexandria" pitchFamily="2" charset="-78"/>
                <a:cs typeface="Alexandria" pitchFamily="2" charset="-78"/>
              </a:rPr>
              <a:t>تؤكد</a:t>
            </a:r>
            <a:r>
              <a:rPr lang="ar-EG" b="1" i="0" dirty="0">
                <a:solidFill>
                  <a:schemeClr val="tx1"/>
                </a:solidFill>
                <a:effectLst/>
                <a:latin typeface="Alexandria" pitchFamily="2" charset="-78"/>
                <a:cs typeface="Alexandria" pitchFamily="2" charset="-78"/>
              </a:rPr>
              <a:t> القيادة الأخلاقية </a:t>
            </a:r>
            <a:r>
              <a:rPr lang="ar-EG" i="0" dirty="0">
                <a:solidFill>
                  <a:schemeClr val="tx1"/>
                </a:solidFill>
                <a:effectLst/>
                <a:latin typeface="Alexandria" pitchFamily="2" charset="-78"/>
                <a:cs typeface="Alexandria" pitchFamily="2" charset="-78"/>
              </a:rPr>
              <a:t>على</a:t>
            </a:r>
            <a:r>
              <a:rPr lang="ar-EG" b="1" i="0" dirty="0">
                <a:solidFill>
                  <a:schemeClr val="tx1"/>
                </a:solidFill>
                <a:effectLst/>
                <a:latin typeface="Alexandria" pitchFamily="2" charset="-78"/>
                <a:cs typeface="Alexandria" pitchFamily="2" charset="-78"/>
              </a:rPr>
              <a:t> </a:t>
            </a:r>
            <a:r>
              <a:rPr lang="ar-EG" b="0" i="0" dirty="0">
                <a:solidFill>
                  <a:schemeClr val="tx1"/>
                </a:solidFill>
                <a:effectLst/>
                <a:latin typeface="Alexandria" pitchFamily="2" charset="-78"/>
                <a:cs typeface="Alexandria" pitchFamily="2" charset="-78"/>
              </a:rPr>
              <a:t>القدرة على توجيه وتحفيز الآخرين بناءً على قيم ومبادئ أخلاقية، ولها </a:t>
            </a:r>
            <a:r>
              <a:rPr lang="ar-EG" dirty="0">
                <a:solidFill>
                  <a:schemeClr val="tx1"/>
                </a:solidFill>
                <a:latin typeface="Alexandria" pitchFamily="2" charset="-78"/>
                <a:cs typeface="Alexandria" pitchFamily="2" charset="-78"/>
              </a:rPr>
              <a:t>دورًا حاسمًا في بناء الثقة والنزاهة داخل المؤسسات والمجتمع. </a:t>
            </a:r>
          </a:p>
          <a:p>
            <a:pPr algn="r" rtl="1" fontAlgn="base">
              <a:lnSpc>
                <a:spcPct val="200000"/>
              </a:lnSpc>
            </a:pPr>
            <a:r>
              <a:rPr lang="ar-EG" b="0" i="0" dirty="0">
                <a:solidFill>
                  <a:schemeClr val="tx1"/>
                </a:solidFill>
                <a:effectLst/>
                <a:latin typeface="Alexandria" pitchFamily="2" charset="-78"/>
                <a:cs typeface="Alexandria" pitchFamily="2" charset="-78"/>
              </a:rPr>
              <a:t>فهي أحد أهم الجوانب في بناء بيئة عمل صحية ومستدامة. </a:t>
            </a:r>
          </a:p>
          <a:p>
            <a:pPr algn="r" rtl="1" fontAlgn="base">
              <a:lnSpc>
                <a:spcPct val="200000"/>
              </a:lnSpc>
            </a:pPr>
            <a:endParaRPr lang="ar-EG" sz="1000" b="0" i="0" dirty="0">
              <a:solidFill>
                <a:schemeClr val="tx1"/>
              </a:solidFill>
              <a:effectLst/>
              <a:latin typeface="Alexandria" pitchFamily="2" charset="-78"/>
              <a:cs typeface="Alexandria" pitchFamily="2" charset="-78"/>
            </a:endParaRPr>
          </a:p>
          <a:p>
            <a:pPr algn="r" rtl="1" fontAlgn="base">
              <a:lnSpc>
                <a:spcPct val="200000"/>
              </a:lnSpc>
            </a:pPr>
            <a:r>
              <a:rPr lang="ar-EG" dirty="0">
                <a:solidFill>
                  <a:schemeClr val="tx1"/>
                </a:solidFill>
                <a:latin typeface="Alexandria" pitchFamily="2" charset="-78"/>
                <a:cs typeface="Alexandria" pitchFamily="2" charset="-78"/>
              </a:rPr>
              <a:t>وينظر الى القيادة الأخلاقية على أنها حجر الزاوية لتعزيز الثقافة التنظيمية الإيجابية وتعزيز السلوك المسؤول. </a:t>
            </a:r>
          </a:p>
          <a:p>
            <a:pPr algn="r" rtl="1" fontAlgn="base">
              <a:lnSpc>
                <a:spcPct val="200000"/>
              </a:lnSpc>
            </a:pPr>
            <a:endParaRPr lang="ar-EG" sz="1000" dirty="0">
              <a:solidFill>
                <a:schemeClr val="tx1"/>
              </a:solidFill>
              <a:latin typeface="Alexandria" pitchFamily="2" charset="-78"/>
              <a:cs typeface="Alexandria" pitchFamily="2" charset="-78"/>
            </a:endParaRPr>
          </a:p>
        </p:txBody>
      </p:sp>
      <p:sp>
        <p:nvSpPr>
          <p:cNvPr id="24" name="TextBox 23"/>
          <p:cNvSpPr txBox="1"/>
          <p:nvPr/>
        </p:nvSpPr>
        <p:spPr>
          <a:xfrm>
            <a:off x="3312826" y="1062082"/>
            <a:ext cx="8771314" cy="400110"/>
          </a:xfrm>
          <a:prstGeom prst="rect">
            <a:avLst/>
          </a:prstGeom>
          <a:noFill/>
        </p:spPr>
        <p:txBody>
          <a:bodyPr wrap="square" rtlCol="0">
            <a:spAutoFit/>
          </a:bodyPr>
          <a:lstStyle/>
          <a:p>
            <a:pPr algn="r" rtl="1" fontAlgn="base"/>
            <a:r>
              <a:rPr lang="ar-EG" sz="2000" b="1" i="0" cap="all" dirty="0">
                <a:solidFill>
                  <a:schemeClr val="bg1"/>
                </a:solidFill>
                <a:effectLst/>
                <a:latin typeface="Alexandria" pitchFamily="2" charset="-78"/>
                <a:cs typeface="Alexandria" pitchFamily="2" charset="-78"/>
              </a:rPr>
              <a:t>القيادة بالقدوة وتعزيز القيادة الأخلاقية في فرق العمل والمؤسسات:</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810243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1175" y="1080040"/>
            <a:ext cx="11569650" cy="52599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b="1" dirty="0">
                <a:solidFill>
                  <a:schemeClr val="tx1"/>
                </a:solidFill>
                <a:latin typeface="Alexandria" pitchFamily="2" charset="-78"/>
                <a:cs typeface="Alexandria" pitchFamily="2" charset="-78"/>
              </a:rPr>
              <a:t>فالقيادة الأخلاقية : </a:t>
            </a:r>
          </a:p>
          <a:p>
            <a:pPr algn="r" rtl="1">
              <a:lnSpc>
                <a:spcPct val="200000"/>
              </a:lnSpc>
            </a:pPr>
            <a:r>
              <a:rPr lang="ar-EG" b="0" i="0" dirty="0">
                <a:solidFill>
                  <a:srgbClr val="333333"/>
                </a:solidFill>
                <a:effectLst/>
                <a:latin typeface="Alexandria" pitchFamily="2" charset="-78"/>
                <a:cs typeface="Alexandria" pitchFamily="2" charset="-78"/>
              </a:rPr>
              <a:t>- </a:t>
            </a:r>
            <a:r>
              <a:rPr lang="ar-EG" b="1" i="0" dirty="0">
                <a:solidFill>
                  <a:srgbClr val="333333"/>
                </a:solidFill>
                <a:effectLst/>
                <a:latin typeface="Alexandria" pitchFamily="2" charset="-78"/>
                <a:cs typeface="Alexandria" pitchFamily="2" charset="-78"/>
              </a:rPr>
              <a:t>تعزز الشفافية والمساءلة</a:t>
            </a:r>
            <a:r>
              <a:rPr lang="ar-EG" b="0" i="0" dirty="0">
                <a:solidFill>
                  <a:srgbClr val="333333"/>
                </a:solidFill>
                <a:effectLst/>
                <a:latin typeface="Alexandria" pitchFamily="2" charset="-78"/>
                <a:cs typeface="Alexandria" pitchFamily="2" charset="-78"/>
              </a:rPr>
              <a:t>. ومن خلال تقديم مثال قوي، يلهم القادة فرقهم للعمل بنزاهة وتحمل المسؤولية عن أفعالهم. وهذا يخلق ثقافة الثقة، حيث يشعر الأفراد بالمسئولية للإبلاغ عن أي سلوك غير الأخلاقي ومعالجة المشكلات على الفور.</a:t>
            </a:r>
          </a:p>
          <a:p>
            <a:pPr algn="r" rtl="1">
              <a:lnSpc>
                <a:spcPct val="200000"/>
              </a:lnSpc>
            </a:pPr>
            <a:r>
              <a:rPr lang="ar-EG" b="0" i="0" dirty="0">
                <a:solidFill>
                  <a:srgbClr val="333333"/>
                </a:solidFill>
                <a:effectLst/>
                <a:latin typeface="Alexandria" pitchFamily="2" charset="-78"/>
                <a:cs typeface="Alexandria" pitchFamily="2" charset="-78"/>
              </a:rPr>
              <a:t>- </a:t>
            </a:r>
            <a:r>
              <a:rPr lang="ar-EG" dirty="0">
                <a:solidFill>
                  <a:srgbClr val="333333"/>
                </a:solidFill>
                <a:latin typeface="Alexandria" pitchFamily="2" charset="-78"/>
                <a:cs typeface="Alexandria" pitchFamily="2" charset="-78"/>
              </a:rPr>
              <a:t>ت</a:t>
            </a:r>
            <a:r>
              <a:rPr lang="ar-EG" b="0" i="0" dirty="0">
                <a:solidFill>
                  <a:srgbClr val="333333"/>
                </a:solidFill>
                <a:effectLst/>
                <a:latin typeface="Alexandria" pitchFamily="2" charset="-78"/>
                <a:cs typeface="Alexandria" pitchFamily="2" charset="-78"/>
              </a:rPr>
              <a:t>عطي الأولوية </a:t>
            </a:r>
            <a:r>
              <a:rPr lang="ar-EG" b="1" i="0" dirty="0">
                <a:solidFill>
                  <a:srgbClr val="333333"/>
                </a:solidFill>
                <a:effectLst/>
                <a:latin typeface="Alexandria" pitchFamily="2" charset="-78"/>
                <a:cs typeface="Alexandria" pitchFamily="2" charset="-78"/>
              </a:rPr>
              <a:t>للإنصاف والعدالة</a:t>
            </a:r>
            <a:r>
              <a:rPr lang="ar-EG" b="0" i="0" dirty="0">
                <a:solidFill>
                  <a:srgbClr val="333333"/>
                </a:solidFill>
                <a:effectLst/>
                <a:latin typeface="Alexandria" pitchFamily="2" charset="-78"/>
                <a:cs typeface="Alexandria" pitchFamily="2" charset="-78"/>
              </a:rPr>
              <a:t>. فيتم معاملة جميع الأفراد باحترام </a:t>
            </a:r>
            <a:r>
              <a:rPr lang="ar-EG" dirty="0">
                <a:solidFill>
                  <a:srgbClr val="333333"/>
                </a:solidFill>
                <a:latin typeface="Alexandria" pitchFamily="2" charset="-78"/>
                <a:cs typeface="Alexandria" pitchFamily="2" charset="-78"/>
              </a:rPr>
              <a:t>مع ضمان</a:t>
            </a:r>
            <a:r>
              <a:rPr lang="ar-EG" b="0" i="0" dirty="0">
                <a:solidFill>
                  <a:srgbClr val="333333"/>
                </a:solidFill>
                <a:effectLst/>
                <a:latin typeface="Alexandria" pitchFamily="2" charset="-78"/>
                <a:cs typeface="Alexandria" pitchFamily="2" charset="-78"/>
              </a:rPr>
              <a:t> تكافؤ الفرص للنمو والتطور. وهذا يعزز الشعور بالانتماء وبيئة عمل متناغمة.</a:t>
            </a:r>
          </a:p>
          <a:p>
            <a:pPr marL="285750" indent="-285750" algn="r" rtl="1">
              <a:lnSpc>
                <a:spcPct val="200000"/>
              </a:lnSpc>
              <a:buFontTx/>
              <a:buChar char="-"/>
            </a:pPr>
            <a:r>
              <a:rPr lang="ar-EG" dirty="0">
                <a:solidFill>
                  <a:srgbClr val="333333"/>
                </a:solidFill>
                <a:latin typeface="Alexandria" pitchFamily="2" charset="-78"/>
                <a:cs typeface="Alexandria" pitchFamily="2" charset="-78"/>
              </a:rPr>
              <a:t>التشجيع على اتخاذ قرارات أخلاقية تتوافق مع المعايير والقيم الأخلاقية مع وزن العواقب المحتملة .</a:t>
            </a:r>
          </a:p>
          <a:p>
            <a:pPr algn="just" rtl="1">
              <a:lnSpc>
                <a:spcPct val="200000"/>
              </a:lnSpc>
            </a:pPr>
            <a:endParaRPr lang="ar-EG" b="1" i="0" dirty="0">
              <a:solidFill>
                <a:schemeClr val="tx1"/>
              </a:solidFill>
              <a:effectLst/>
              <a:latin typeface="Alexandria" pitchFamily="2" charset="-78"/>
              <a:cs typeface="Alexandria" pitchFamily="2" charset="-78"/>
            </a:endParaRPr>
          </a:p>
          <a:p>
            <a:pPr algn="just" rtl="1">
              <a:lnSpc>
                <a:spcPct val="200000"/>
              </a:lnSpc>
            </a:pPr>
            <a:r>
              <a:rPr lang="ar-EG" b="1" i="0" dirty="0">
                <a:solidFill>
                  <a:schemeClr val="tx1"/>
                </a:solidFill>
                <a:effectLst/>
                <a:latin typeface="Alexandria" pitchFamily="2" charset="-78"/>
                <a:cs typeface="Alexandria" pitchFamily="2" charset="-78"/>
              </a:rPr>
              <a:t>ويمكن تعزيز القيادة الأخلاقية من خلال:</a:t>
            </a:r>
          </a:p>
          <a:p>
            <a:pPr algn="just" rtl="1">
              <a:lnSpc>
                <a:spcPct val="200000"/>
              </a:lnSpc>
            </a:pPr>
            <a:endParaRPr lang="ar-EG" b="0" i="0" dirty="0">
              <a:solidFill>
                <a:schemeClr val="tx1"/>
              </a:solidFill>
              <a:effectLst/>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921161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8009" y="1139252"/>
            <a:ext cx="11672815" cy="5153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EG" dirty="0">
              <a:solidFill>
                <a:srgbClr val="333333"/>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429FF38-BFF8-1C29-1999-6115529C81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685" y="1345306"/>
            <a:ext cx="11182663" cy="2462196"/>
          </a:xfrm>
          <a:prstGeom prst="rect">
            <a:avLst/>
          </a:prstGeom>
        </p:spPr>
      </p:pic>
      <p:sp>
        <p:nvSpPr>
          <p:cNvPr id="5" name="TextBox 4">
            <a:extLst>
              <a:ext uri="{FF2B5EF4-FFF2-40B4-BE49-F238E27FC236}">
                <a16:creationId xmlns:a16="http://schemas.microsoft.com/office/drawing/2014/main" id="{281687D3-7755-DADC-C2B8-4A4955341DE3}"/>
              </a:ext>
            </a:extLst>
          </p:cNvPr>
          <p:cNvSpPr txBox="1"/>
          <p:nvPr/>
        </p:nvSpPr>
        <p:spPr>
          <a:xfrm>
            <a:off x="8409481" y="3627620"/>
            <a:ext cx="3317827" cy="2636043"/>
          </a:xfrm>
          <a:prstGeom prst="rect">
            <a:avLst/>
          </a:prstGeom>
          <a:noFill/>
        </p:spPr>
        <p:txBody>
          <a:bodyPr wrap="square" rtlCol="0">
            <a:spAutoFit/>
          </a:bodyPr>
          <a:lstStyle/>
          <a:p>
            <a:pPr marL="285750" indent="-285750" algn="r" rtl="1">
              <a:lnSpc>
                <a:spcPct val="150000"/>
              </a:lnSpc>
              <a:buFont typeface="Courier New" panose="02070309020205020404" pitchFamily="49" charset="0"/>
              <a:buChar char="o"/>
            </a:pPr>
            <a:r>
              <a:rPr lang="ar-EG" sz="1600" b="0" i="0" dirty="0">
                <a:solidFill>
                  <a:srgbClr val="333333"/>
                </a:solidFill>
                <a:effectLst/>
                <a:latin typeface="Alexandria" pitchFamily="2" charset="-78"/>
                <a:cs typeface="Alexandria" pitchFamily="2" charset="-78"/>
              </a:rPr>
              <a:t>يشاركون المعلومات بشكل علني</a:t>
            </a:r>
          </a:p>
          <a:p>
            <a:pPr marL="285750" indent="-285750" algn="r" rtl="1">
              <a:lnSpc>
                <a:spcPct val="150000"/>
              </a:lnSpc>
              <a:buFont typeface="Courier New" panose="02070309020205020404" pitchFamily="49" charset="0"/>
              <a:buChar char="o"/>
            </a:pPr>
            <a:r>
              <a:rPr lang="ar-EG" sz="1600" b="0" i="0" dirty="0">
                <a:solidFill>
                  <a:srgbClr val="333333"/>
                </a:solidFill>
                <a:effectLst/>
                <a:latin typeface="Alexandria" pitchFamily="2" charset="-78"/>
                <a:cs typeface="Alexandria" pitchFamily="2" charset="-78"/>
              </a:rPr>
              <a:t>يعترفون بنقاط الضعف لديهم أو في الخطط الموضوعة.</a:t>
            </a:r>
            <a:endParaRPr lang="ar-EG" sz="1600" dirty="0">
              <a:solidFill>
                <a:srgbClr val="333333"/>
              </a:solidFill>
              <a:latin typeface="Alexandria" pitchFamily="2" charset="-78"/>
              <a:cs typeface="Alexandria" pitchFamily="2" charset="-78"/>
            </a:endParaRPr>
          </a:p>
          <a:p>
            <a:pPr marL="285750" indent="-285750" algn="r" rtl="1">
              <a:lnSpc>
                <a:spcPct val="150000"/>
              </a:lnSpc>
              <a:buFont typeface="Courier New" panose="02070309020205020404" pitchFamily="49" charset="0"/>
              <a:buChar char="o"/>
            </a:pPr>
            <a:r>
              <a:rPr lang="ar-EG" sz="1600" b="0" i="0" dirty="0">
                <a:solidFill>
                  <a:srgbClr val="333333"/>
                </a:solidFill>
                <a:effectLst/>
                <a:latin typeface="Alexandria" pitchFamily="2" charset="-78"/>
                <a:cs typeface="Alexandria" pitchFamily="2" charset="-78"/>
              </a:rPr>
              <a:t>يشركون الآخرين في صنع القرار</a:t>
            </a:r>
          </a:p>
          <a:p>
            <a:pPr marL="285750" indent="-285750" algn="r" rtl="1">
              <a:lnSpc>
                <a:spcPct val="150000"/>
              </a:lnSpc>
              <a:buFont typeface="Courier New" panose="02070309020205020404" pitchFamily="49" charset="0"/>
              <a:buChar char="o"/>
            </a:pPr>
            <a:r>
              <a:rPr lang="ar-EG" sz="1600" b="0" i="0" dirty="0">
                <a:solidFill>
                  <a:srgbClr val="333333"/>
                </a:solidFill>
                <a:effectLst/>
                <a:latin typeface="Alexandria" pitchFamily="2" charset="-78"/>
                <a:cs typeface="Alexandria" pitchFamily="2" charset="-78"/>
              </a:rPr>
              <a:t>يعززون ثقافة </a:t>
            </a:r>
            <a:r>
              <a:rPr lang="ar-SA" sz="1600" b="0" i="0" dirty="0">
                <a:solidFill>
                  <a:srgbClr val="333333"/>
                </a:solidFill>
                <a:effectLst/>
                <a:latin typeface="Alexandria" pitchFamily="2" charset="-78"/>
                <a:cs typeface="Alexandria" pitchFamily="2" charset="-78"/>
              </a:rPr>
              <a:t>المشاركة والحوار.</a:t>
            </a:r>
          </a:p>
          <a:p>
            <a:pPr algn="r" rtl="1">
              <a:lnSpc>
                <a:spcPct val="150000"/>
              </a:lnSpc>
            </a:pPr>
            <a:endParaRPr lang="en-EG"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ED84C78D-EBFB-252F-8B14-6151B2FD665C}"/>
              </a:ext>
            </a:extLst>
          </p:cNvPr>
          <p:cNvSpPr txBox="1"/>
          <p:nvPr/>
        </p:nvSpPr>
        <p:spPr>
          <a:xfrm>
            <a:off x="5831173" y="3687582"/>
            <a:ext cx="2660337" cy="2266711"/>
          </a:xfrm>
          <a:prstGeom prst="rect">
            <a:avLst/>
          </a:prstGeom>
          <a:noFill/>
        </p:spPr>
        <p:txBody>
          <a:bodyPr wrap="square" rtlCol="0">
            <a:spAutoFit/>
          </a:bodyPr>
          <a:lstStyle/>
          <a:p>
            <a:pPr marL="285750" indent="-285750" algn="r" rtl="1">
              <a:lnSpc>
                <a:spcPct val="150000"/>
              </a:lnSpc>
              <a:buFont typeface="Courier New" panose="02070309020205020404" pitchFamily="49" charset="0"/>
              <a:buChar char="o"/>
            </a:pPr>
            <a:r>
              <a:rPr lang="ar-EG" sz="1600" b="0" dirty="0">
                <a:solidFill>
                  <a:srgbClr val="333333"/>
                </a:solidFill>
                <a:effectLst/>
                <a:latin typeface="Alexandria" pitchFamily="2" charset="-78"/>
                <a:cs typeface="Alexandria" pitchFamily="2" charset="-78"/>
              </a:rPr>
              <a:t>يحاسب القادة أنفسهم على أفعالهم</a:t>
            </a:r>
          </a:p>
          <a:p>
            <a:pPr marL="285750" indent="-285750" algn="r" rtl="1">
              <a:lnSpc>
                <a:spcPct val="150000"/>
              </a:lnSpc>
              <a:buFont typeface="Courier New" panose="02070309020205020404" pitchFamily="49" charset="0"/>
              <a:buChar char="o"/>
            </a:pPr>
            <a:r>
              <a:rPr lang="ar-EG" sz="1600" b="0" dirty="0">
                <a:solidFill>
                  <a:srgbClr val="333333"/>
                </a:solidFill>
                <a:effectLst/>
                <a:latin typeface="Alexandria" pitchFamily="2" charset="-78"/>
                <a:cs typeface="Alexandria" pitchFamily="2" charset="-78"/>
              </a:rPr>
              <a:t>يبحثون بنشاط عن الحلول</a:t>
            </a:r>
            <a:r>
              <a:rPr lang="ar-EG" sz="1600" dirty="0">
                <a:solidFill>
                  <a:srgbClr val="333333"/>
                </a:solidFill>
                <a:latin typeface="Alexandria" pitchFamily="2" charset="-78"/>
                <a:cs typeface="Alexandria" pitchFamily="2" charset="-78"/>
              </a:rPr>
              <a:t> في حالة اخفاقهم</a:t>
            </a:r>
          </a:p>
          <a:p>
            <a:pPr marL="285750" indent="-285750" algn="r" rtl="1">
              <a:lnSpc>
                <a:spcPct val="150000"/>
              </a:lnSpc>
              <a:buFont typeface="Courier New" panose="02070309020205020404" pitchFamily="49" charset="0"/>
              <a:buChar char="o"/>
            </a:pPr>
            <a:r>
              <a:rPr lang="ar-EG" sz="1600" b="0" dirty="0">
                <a:solidFill>
                  <a:srgbClr val="333333"/>
                </a:solidFill>
                <a:effectLst/>
                <a:latin typeface="Alexandria" pitchFamily="2" charset="-78"/>
                <a:cs typeface="Alexandria" pitchFamily="2" charset="-78"/>
              </a:rPr>
              <a:t>يظهرون المرونة والالتزام</a:t>
            </a:r>
            <a:endParaRPr lang="en-EG"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C594C802-B0C8-802A-C3C4-1BA692ED5A86}"/>
              </a:ext>
            </a:extLst>
          </p:cNvPr>
          <p:cNvSpPr txBox="1"/>
          <p:nvPr/>
        </p:nvSpPr>
        <p:spPr>
          <a:xfrm>
            <a:off x="8719276" y="2866069"/>
            <a:ext cx="2178573" cy="419987"/>
          </a:xfrm>
          <a:prstGeom prst="rect">
            <a:avLst/>
          </a:prstGeom>
          <a:noFill/>
        </p:spPr>
        <p:txBody>
          <a:bodyPr wrap="square" rtlCol="0">
            <a:spAutoFit/>
          </a:bodyPr>
          <a:lstStyle/>
          <a:p>
            <a:pPr algn="r" rtl="1">
              <a:lnSpc>
                <a:spcPct val="150000"/>
              </a:lnSpc>
            </a:pPr>
            <a:r>
              <a:rPr lang="ar-SA" sz="1600" b="1" dirty="0">
                <a:latin typeface="Alexandria" pitchFamily="2" charset="-78"/>
                <a:cs typeface="Alexandria" pitchFamily="2" charset="-78"/>
              </a:rPr>
              <a:t>الشفافية والتواصل </a:t>
            </a:r>
          </a:p>
        </p:txBody>
      </p:sp>
      <p:sp>
        <p:nvSpPr>
          <p:cNvPr id="9" name="TextBox 8">
            <a:extLst>
              <a:ext uri="{FF2B5EF4-FFF2-40B4-BE49-F238E27FC236}">
                <a16:creationId xmlns:a16="http://schemas.microsoft.com/office/drawing/2014/main" id="{97B94F67-EEC2-FBFD-2202-F721F0A771AF}"/>
              </a:ext>
            </a:extLst>
          </p:cNvPr>
          <p:cNvSpPr txBox="1"/>
          <p:nvPr/>
        </p:nvSpPr>
        <p:spPr>
          <a:xfrm>
            <a:off x="6205929" y="2743201"/>
            <a:ext cx="2034600" cy="1162113"/>
          </a:xfrm>
          <a:prstGeom prst="rect">
            <a:avLst/>
          </a:prstGeom>
          <a:noFill/>
        </p:spPr>
        <p:txBody>
          <a:bodyPr wrap="square" rtlCol="0">
            <a:spAutoFit/>
          </a:bodyPr>
          <a:lstStyle/>
          <a:p>
            <a:pPr algn="ctr" rtl="1">
              <a:lnSpc>
                <a:spcPct val="150000"/>
              </a:lnSpc>
            </a:pPr>
            <a:r>
              <a:rPr lang="ar-EG" sz="1600" b="1" dirty="0">
                <a:solidFill>
                  <a:srgbClr val="333333"/>
                </a:solidFill>
                <a:effectLst/>
                <a:latin typeface="Alexandria" pitchFamily="2" charset="-78"/>
                <a:cs typeface="Alexandria" pitchFamily="2" charset="-78"/>
              </a:rPr>
              <a:t>المساءلة والمسؤولية</a:t>
            </a:r>
          </a:p>
          <a:p>
            <a:pPr algn="ctr" rtl="1">
              <a:lnSpc>
                <a:spcPct val="150000"/>
              </a:lnSpc>
            </a:pPr>
            <a:endParaRPr lang="en-EG" sz="1600" b="1" dirty="0"/>
          </a:p>
        </p:txBody>
      </p:sp>
      <p:sp>
        <p:nvSpPr>
          <p:cNvPr id="10" name="TextBox 9">
            <a:extLst>
              <a:ext uri="{FF2B5EF4-FFF2-40B4-BE49-F238E27FC236}">
                <a16:creationId xmlns:a16="http://schemas.microsoft.com/office/drawing/2014/main" id="{277F7D4B-DBB9-909C-C660-75C25E41B93C}"/>
              </a:ext>
            </a:extLst>
          </p:cNvPr>
          <p:cNvSpPr txBox="1"/>
          <p:nvPr/>
        </p:nvSpPr>
        <p:spPr>
          <a:xfrm>
            <a:off x="3567659" y="2863120"/>
            <a:ext cx="2159523" cy="338554"/>
          </a:xfrm>
          <a:prstGeom prst="rect">
            <a:avLst/>
          </a:prstGeom>
          <a:noFill/>
        </p:spPr>
        <p:txBody>
          <a:bodyPr wrap="square" rtlCol="0">
            <a:spAutoFit/>
          </a:bodyPr>
          <a:lstStyle/>
          <a:p>
            <a:pPr algn="ctr"/>
            <a:r>
              <a:rPr lang="ar-SA" sz="1600" b="1" dirty="0">
                <a:latin typeface="Alexandria" pitchFamily="2" charset="-78"/>
                <a:cs typeface="Alexandria" pitchFamily="2" charset="-78"/>
              </a:rPr>
              <a:t>التعاطف والرحمة</a:t>
            </a:r>
            <a:endParaRPr lang="en-EG" sz="1600" b="1"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9259F399-2102-9761-955F-E7D05682B251}"/>
              </a:ext>
            </a:extLst>
          </p:cNvPr>
          <p:cNvSpPr txBox="1"/>
          <p:nvPr/>
        </p:nvSpPr>
        <p:spPr>
          <a:xfrm>
            <a:off x="2979318" y="3627620"/>
            <a:ext cx="3023585" cy="1158715"/>
          </a:xfrm>
          <a:prstGeom prst="rect">
            <a:avLst/>
          </a:prstGeom>
          <a:noFill/>
        </p:spPr>
        <p:txBody>
          <a:bodyPr wrap="none" rtlCol="0">
            <a:spAutoFit/>
          </a:bodyPr>
          <a:lstStyle/>
          <a:p>
            <a:pPr marL="285750" indent="-285750" algn="r" rtl="1">
              <a:lnSpc>
                <a:spcPct val="150000"/>
              </a:lnSpc>
              <a:buFont typeface="Courier New" panose="02070309020205020404" pitchFamily="49" charset="0"/>
              <a:buChar char="o"/>
            </a:pPr>
            <a:r>
              <a:rPr lang="ar-SA" sz="1600" dirty="0">
                <a:latin typeface="Alexandria" pitchFamily="2" charset="-78"/>
                <a:cs typeface="Alexandria" pitchFamily="2" charset="-78"/>
              </a:rPr>
              <a:t>تفهم وجهات النظر المختلفة</a:t>
            </a:r>
          </a:p>
          <a:p>
            <a:pPr marL="285750" indent="-285750" algn="r" rtl="1">
              <a:lnSpc>
                <a:spcPct val="150000"/>
              </a:lnSpc>
              <a:buFont typeface="Courier New" panose="02070309020205020404" pitchFamily="49" charset="0"/>
              <a:buChar char="o"/>
            </a:pPr>
            <a:r>
              <a:rPr lang="ar-SA" sz="1600" dirty="0">
                <a:latin typeface="Alexandria" pitchFamily="2" charset="-78"/>
                <a:cs typeface="Alexandria" pitchFamily="2" charset="-78"/>
              </a:rPr>
              <a:t>خلق بيئة متعاونة مريحة</a:t>
            </a:r>
          </a:p>
          <a:p>
            <a:pPr algn="r" rtl="1">
              <a:lnSpc>
                <a:spcPct val="150000"/>
              </a:lnSpc>
            </a:pPr>
            <a:r>
              <a:rPr lang="ar-SA" sz="1600" dirty="0">
                <a:latin typeface="Alexandria" pitchFamily="2" charset="-78"/>
                <a:cs typeface="Alexandria" pitchFamily="2" charset="-78"/>
              </a:rPr>
              <a:t> </a:t>
            </a:r>
            <a:endParaRPr lang="en-EG" sz="16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20160860-F164-1F96-F30F-5F10BA7F07DA}"/>
              </a:ext>
            </a:extLst>
          </p:cNvPr>
          <p:cNvSpPr txBox="1"/>
          <p:nvPr/>
        </p:nvSpPr>
        <p:spPr>
          <a:xfrm>
            <a:off x="899415" y="2863120"/>
            <a:ext cx="2319866" cy="307777"/>
          </a:xfrm>
          <a:prstGeom prst="rect">
            <a:avLst/>
          </a:prstGeom>
          <a:noFill/>
        </p:spPr>
        <p:txBody>
          <a:bodyPr wrap="none" rtlCol="0">
            <a:spAutoFit/>
          </a:bodyPr>
          <a:lstStyle/>
          <a:p>
            <a:r>
              <a:rPr lang="ar-SA" sz="1400" b="1" dirty="0">
                <a:latin typeface="Alexandria" pitchFamily="2" charset="-78"/>
                <a:cs typeface="Alexandria" pitchFamily="2" charset="-78"/>
              </a:rPr>
              <a:t>الشجاعة وتحمل المخاطر</a:t>
            </a:r>
            <a:endParaRPr lang="en-EG" sz="1400" b="1" dirty="0">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FE015A5C-2090-7D06-48B4-10EB57A58B8F}"/>
              </a:ext>
            </a:extLst>
          </p:cNvPr>
          <p:cNvSpPr txBox="1"/>
          <p:nvPr/>
        </p:nvSpPr>
        <p:spPr>
          <a:xfrm>
            <a:off x="544646" y="3597642"/>
            <a:ext cx="2539725" cy="1528047"/>
          </a:xfrm>
          <a:prstGeom prst="rect">
            <a:avLst/>
          </a:prstGeom>
          <a:noFill/>
        </p:spPr>
        <p:txBody>
          <a:bodyPr wrap="square" rtlCol="0">
            <a:spAutoFit/>
          </a:bodyPr>
          <a:lstStyle/>
          <a:p>
            <a:pPr marL="285750" indent="-285750" algn="r" rtl="1">
              <a:lnSpc>
                <a:spcPct val="150000"/>
              </a:lnSpc>
              <a:buFont typeface="Courier New" panose="02070309020205020404" pitchFamily="49" charset="0"/>
              <a:buChar char="o"/>
            </a:pPr>
            <a:r>
              <a:rPr lang="ar-SA" sz="1600" dirty="0">
                <a:latin typeface="Alexandria" pitchFamily="2" charset="-78"/>
                <a:cs typeface="Alexandria" pitchFamily="2" charset="-78"/>
              </a:rPr>
              <a:t>اتخاذ القرارات الصعبة</a:t>
            </a:r>
          </a:p>
          <a:p>
            <a:pPr marL="285750" indent="-285750" algn="r" rtl="1">
              <a:lnSpc>
                <a:spcPct val="150000"/>
              </a:lnSpc>
              <a:buFont typeface="Courier New" panose="02070309020205020404" pitchFamily="49" charset="0"/>
              <a:buChar char="o"/>
            </a:pPr>
            <a:r>
              <a:rPr lang="ar-SA" sz="1600" dirty="0">
                <a:latin typeface="Alexandria" pitchFamily="2" charset="-78"/>
                <a:cs typeface="Alexandria" pitchFamily="2" charset="-78"/>
              </a:rPr>
              <a:t>تحمل المخاطر لتعزيز رؤيتهم</a:t>
            </a:r>
          </a:p>
          <a:p>
            <a:pPr marL="285750" indent="-285750" algn="r" rtl="1">
              <a:lnSpc>
                <a:spcPct val="150000"/>
              </a:lnSpc>
              <a:buFont typeface="Courier New" panose="02070309020205020404" pitchFamily="49" charset="0"/>
              <a:buChar char="o"/>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6840768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EG" dirty="0">
              <a:solidFill>
                <a:srgbClr val="333333"/>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429FF38-BFF8-1C29-1999-6115529C8139}"/>
              </a:ext>
            </a:extLst>
          </p:cNvPr>
          <p:cNvPicPr>
            <a:picLocks noChangeAspect="1"/>
          </p:cNvPicPr>
          <p:nvPr/>
        </p:nvPicPr>
        <p:blipFill rotWithShape="1">
          <a:blip r:embed="rId3">
            <a:extLst>
              <a:ext uri="{28A0092B-C50C-407E-A947-70E740481C1C}">
                <a14:useLocalDpi xmlns:a14="http://schemas.microsoft.com/office/drawing/2010/main" val="0"/>
              </a:ext>
            </a:extLst>
          </a:blip>
          <a:srcRect r="26869"/>
          <a:stretch/>
        </p:blipFill>
        <p:spPr>
          <a:xfrm>
            <a:off x="762000" y="1345306"/>
            <a:ext cx="10345711" cy="2462196"/>
          </a:xfrm>
          <a:prstGeom prst="rect">
            <a:avLst/>
          </a:prstGeom>
        </p:spPr>
      </p:pic>
      <p:sp>
        <p:nvSpPr>
          <p:cNvPr id="3" name="TextBox 2">
            <a:extLst>
              <a:ext uri="{FF2B5EF4-FFF2-40B4-BE49-F238E27FC236}">
                <a16:creationId xmlns:a16="http://schemas.microsoft.com/office/drawing/2014/main" id="{BC07D8D1-4356-6FF9-97EB-6F7FE52E8439}"/>
              </a:ext>
            </a:extLst>
          </p:cNvPr>
          <p:cNvSpPr txBox="1"/>
          <p:nvPr/>
        </p:nvSpPr>
        <p:spPr>
          <a:xfrm>
            <a:off x="8314137" y="2893102"/>
            <a:ext cx="2089033" cy="369332"/>
          </a:xfrm>
          <a:prstGeom prst="rect">
            <a:avLst/>
          </a:prstGeom>
          <a:noFill/>
        </p:spPr>
        <p:txBody>
          <a:bodyPr wrap="none" rtlCol="0">
            <a:spAutoFit/>
          </a:bodyPr>
          <a:lstStyle/>
          <a:p>
            <a:pPr marL="0" algn="r" defTabSz="914400" rtl="1" eaLnBrk="1" latinLnBrk="0" hangingPunct="1"/>
            <a:r>
              <a:rPr lang="ar-SA" b="1" dirty="0">
                <a:latin typeface="Alexandria" pitchFamily="2" charset="-78"/>
                <a:cs typeface="Alexandria" pitchFamily="2" charset="-78"/>
              </a:rPr>
              <a:t>الأصالة والاتساق</a:t>
            </a:r>
            <a:endParaRPr lang="en-EG" b="1"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A3CD0827-8D17-08AC-9D5B-C02E4DAF91D5}"/>
              </a:ext>
            </a:extLst>
          </p:cNvPr>
          <p:cNvSpPr txBox="1"/>
          <p:nvPr/>
        </p:nvSpPr>
        <p:spPr>
          <a:xfrm>
            <a:off x="7490290" y="3657600"/>
            <a:ext cx="3617421" cy="1897379"/>
          </a:xfrm>
          <a:prstGeom prst="rect">
            <a:avLst/>
          </a:prstGeom>
          <a:noFill/>
        </p:spPr>
        <p:txBody>
          <a:bodyPr wrap="square" rtlCol="0">
            <a:spAutoFit/>
          </a:bodyPr>
          <a:lstStyle/>
          <a:p>
            <a:pPr marL="285750" indent="-285750" algn="r" rtl="1">
              <a:lnSpc>
                <a:spcPct val="150000"/>
              </a:lnSpc>
              <a:buFont typeface="Courier New" panose="02070309020205020404" pitchFamily="49" charset="0"/>
              <a:buChar char="o"/>
            </a:pPr>
            <a:r>
              <a:rPr lang="ar-SA" sz="1600" dirty="0">
                <a:latin typeface="Alexandria" pitchFamily="2" charset="-78"/>
                <a:cs typeface="Alexandria" pitchFamily="2" charset="-78"/>
              </a:rPr>
              <a:t>أن يكونوا قدوة للموظفين وأصحاب المصالح.</a:t>
            </a:r>
          </a:p>
          <a:p>
            <a:pPr marL="285750" indent="-285750" algn="r" rtl="1">
              <a:lnSpc>
                <a:spcPct val="150000"/>
              </a:lnSpc>
              <a:buFont typeface="Courier New" panose="02070309020205020404" pitchFamily="49" charset="0"/>
              <a:buChar char="o"/>
            </a:pPr>
            <a:r>
              <a:rPr lang="ar-SA" sz="1600" dirty="0">
                <a:latin typeface="Alexandria" pitchFamily="2" charset="-78"/>
                <a:cs typeface="Alexandria" pitchFamily="2" charset="-78"/>
              </a:rPr>
              <a:t>تأصيل الصفات الإيجابية في القائد القدوة في الثقافة التنظيمية.</a:t>
            </a:r>
          </a:p>
          <a:p>
            <a:pPr marL="285750" indent="-285750" algn="r" rtl="1">
              <a:lnSpc>
                <a:spcPct val="150000"/>
              </a:lnSpc>
              <a:buFont typeface="Courier New" panose="02070309020205020404" pitchFamily="49" charset="0"/>
              <a:buChar char="o"/>
            </a:pPr>
            <a:endParaRPr lang="en-EG"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503BDB7B-D8F6-D108-159F-9EC6239A9052}"/>
              </a:ext>
            </a:extLst>
          </p:cNvPr>
          <p:cNvSpPr txBox="1"/>
          <p:nvPr/>
        </p:nvSpPr>
        <p:spPr>
          <a:xfrm>
            <a:off x="4851821" y="2893102"/>
            <a:ext cx="2361544" cy="369332"/>
          </a:xfrm>
          <a:prstGeom prst="rect">
            <a:avLst/>
          </a:prstGeom>
          <a:noFill/>
        </p:spPr>
        <p:txBody>
          <a:bodyPr wrap="none" rtlCol="0">
            <a:spAutoFit/>
          </a:bodyPr>
          <a:lstStyle/>
          <a:p>
            <a:r>
              <a:rPr lang="ar-SA" b="1" dirty="0">
                <a:latin typeface="Alexandria" pitchFamily="2" charset="-78"/>
                <a:cs typeface="Alexandria" pitchFamily="2" charset="-78"/>
              </a:rPr>
              <a:t>اتخاذ القرار الأخلاقي</a:t>
            </a:r>
            <a:endParaRPr lang="en-EG" b="1"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058BCAF7-AF59-9251-35B6-F622A383770A}"/>
              </a:ext>
            </a:extLst>
          </p:cNvPr>
          <p:cNvSpPr txBox="1"/>
          <p:nvPr/>
        </p:nvSpPr>
        <p:spPr>
          <a:xfrm>
            <a:off x="4152275" y="3642610"/>
            <a:ext cx="3338015" cy="2266711"/>
          </a:xfrm>
          <a:prstGeom prst="rect">
            <a:avLst/>
          </a:prstGeom>
          <a:noFill/>
        </p:spPr>
        <p:txBody>
          <a:bodyPr wrap="square" rtlCol="0">
            <a:spAutoFit/>
          </a:bodyPr>
          <a:lstStyle/>
          <a:p>
            <a:pPr marL="285750" indent="-285750" algn="r" rtl="1">
              <a:lnSpc>
                <a:spcPct val="150000"/>
              </a:lnSpc>
              <a:buFont typeface="Courier New" panose="02070309020205020404" pitchFamily="49" charset="0"/>
              <a:buChar char="o"/>
            </a:pPr>
            <a:r>
              <a:rPr lang="ar-SA" sz="1600" dirty="0">
                <a:latin typeface="Alexandria" pitchFamily="2" charset="-78"/>
                <a:cs typeface="Alexandria" pitchFamily="2" charset="-78"/>
              </a:rPr>
              <a:t>الالتزام بالقرارات الأخلاقية ليكونوا قدوة للآخرين.</a:t>
            </a:r>
          </a:p>
          <a:p>
            <a:pPr marL="285750" indent="-285750" algn="r" rtl="1">
              <a:lnSpc>
                <a:spcPct val="150000"/>
              </a:lnSpc>
              <a:buFont typeface="Courier New" panose="02070309020205020404" pitchFamily="49" charset="0"/>
              <a:buChar char="o"/>
            </a:pPr>
            <a:r>
              <a:rPr lang="ar-SA" sz="1600" dirty="0">
                <a:latin typeface="Alexandria" pitchFamily="2" charset="-78"/>
                <a:cs typeface="Alexandria" pitchFamily="2" charset="-78"/>
              </a:rPr>
              <a:t>حساب </a:t>
            </a:r>
            <a:r>
              <a:rPr lang="ar-EG" sz="1600" b="0" i="0" dirty="0">
                <a:solidFill>
                  <a:srgbClr val="333333"/>
                </a:solidFill>
                <a:effectLst/>
                <a:latin typeface="Alexandria" pitchFamily="2" charset="-78"/>
                <a:cs typeface="Alexandria" pitchFamily="2" charset="-78"/>
              </a:rPr>
              <a:t>تأثير القرارات على أصحاب المصلحة.</a:t>
            </a:r>
            <a:endParaRPr lang="ar-SA" sz="1600" b="0" i="0" dirty="0">
              <a:solidFill>
                <a:srgbClr val="333333"/>
              </a:solidFill>
              <a:effectLst/>
              <a:latin typeface="Alexandria" pitchFamily="2" charset="-78"/>
              <a:cs typeface="Alexandria" pitchFamily="2" charset="-78"/>
            </a:endParaRPr>
          </a:p>
          <a:p>
            <a:pPr marL="285750" indent="-285750" algn="r" rtl="1">
              <a:lnSpc>
                <a:spcPct val="150000"/>
              </a:lnSpc>
              <a:buFont typeface="Courier New" panose="02070309020205020404" pitchFamily="49" charset="0"/>
              <a:buChar char="o"/>
            </a:pPr>
            <a:r>
              <a:rPr lang="ar-SA" sz="1600" dirty="0">
                <a:solidFill>
                  <a:srgbClr val="333333"/>
                </a:solidFill>
                <a:latin typeface="Alexandria" pitchFamily="2" charset="-78"/>
                <a:cs typeface="Alexandria" pitchFamily="2" charset="-78"/>
              </a:rPr>
              <a:t>دراسة </a:t>
            </a:r>
            <a:r>
              <a:rPr lang="ar-EG" sz="1600" b="0" i="0" dirty="0">
                <a:solidFill>
                  <a:srgbClr val="333333"/>
                </a:solidFill>
                <a:effectLst/>
                <a:latin typeface="Alexandria" pitchFamily="2" charset="-78"/>
                <a:cs typeface="Alexandria" pitchFamily="2" charset="-78"/>
              </a:rPr>
              <a:t>العواقب طويلة المدى.</a:t>
            </a:r>
            <a:endParaRPr lang="ar-SA" sz="1600" dirty="0">
              <a:solidFill>
                <a:srgbClr val="333333"/>
              </a:solidFill>
              <a:latin typeface="Alexandria" pitchFamily="2" charset="-78"/>
              <a:cs typeface="Alexandria" pitchFamily="2" charset="-78"/>
            </a:endParaRPr>
          </a:p>
          <a:p>
            <a:pPr marL="285750" indent="-285750" algn="r" rtl="1">
              <a:lnSpc>
                <a:spcPct val="150000"/>
              </a:lnSpc>
              <a:buFont typeface="Courier New" panose="02070309020205020404" pitchFamily="49" charset="0"/>
              <a:buChar char="o"/>
            </a:pPr>
            <a:r>
              <a:rPr lang="ar-EG" sz="1600" b="0" i="0" dirty="0">
                <a:solidFill>
                  <a:srgbClr val="333333"/>
                </a:solidFill>
                <a:effectLst/>
                <a:latin typeface="Alexandria" pitchFamily="2" charset="-78"/>
                <a:cs typeface="Alexandria" pitchFamily="2" charset="-78"/>
              </a:rPr>
              <a:t>المواءمة مع القيم التنظيمية.</a:t>
            </a:r>
            <a:endParaRPr lang="en-EG" sz="16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2D7CC807-B2D8-F244-0989-0BBC45A59077}"/>
              </a:ext>
            </a:extLst>
          </p:cNvPr>
          <p:cNvSpPr txBox="1"/>
          <p:nvPr/>
        </p:nvSpPr>
        <p:spPr>
          <a:xfrm>
            <a:off x="1573971" y="2893102"/>
            <a:ext cx="2358338" cy="369332"/>
          </a:xfrm>
          <a:prstGeom prst="rect">
            <a:avLst/>
          </a:prstGeom>
          <a:noFill/>
        </p:spPr>
        <p:txBody>
          <a:bodyPr wrap="none" rtlCol="0">
            <a:spAutoFit/>
          </a:bodyPr>
          <a:lstStyle/>
          <a:p>
            <a:r>
              <a:rPr lang="ar-SA" b="1" dirty="0">
                <a:latin typeface="Alexandria" pitchFamily="2" charset="-78"/>
                <a:cs typeface="Alexandria" pitchFamily="2" charset="-78"/>
              </a:rPr>
              <a:t>الرؤية طويلة المدى</a:t>
            </a:r>
            <a:endParaRPr lang="en-EG" b="1"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7F7DBD9C-7D0C-16C4-177E-5337F7A04F88}"/>
              </a:ext>
            </a:extLst>
          </p:cNvPr>
          <p:cNvSpPr txBox="1"/>
          <p:nvPr/>
        </p:nvSpPr>
        <p:spPr>
          <a:xfrm>
            <a:off x="1109273" y="3642610"/>
            <a:ext cx="3177913" cy="1528047"/>
          </a:xfrm>
          <a:prstGeom prst="rect">
            <a:avLst/>
          </a:prstGeom>
          <a:noFill/>
        </p:spPr>
        <p:txBody>
          <a:bodyPr wrap="square" rtlCol="0">
            <a:spAutoFit/>
          </a:bodyPr>
          <a:lstStyle/>
          <a:p>
            <a:pPr marL="285750" indent="-285750" algn="r" defTabSz="914400" rtl="1" eaLnBrk="1" latinLnBrk="0" hangingPunct="1">
              <a:lnSpc>
                <a:spcPct val="150000"/>
              </a:lnSpc>
              <a:buFont typeface="Courier New" panose="02070309020205020404" pitchFamily="49" charset="0"/>
              <a:buChar char="o"/>
            </a:pPr>
            <a:r>
              <a:rPr lang="ar-SA" sz="1600" dirty="0">
                <a:latin typeface="Alexandria" pitchFamily="2" charset="-78"/>
                <a:cs typeface="Alexandria" pitchFamily="2" charset="-78"/>
              </a:rPr>
              <a:t>عدم التركيز على المكاسب القريبة.</a:t>
            </a:r>
          </a:p>
          <a:p>
            <a:pPr marL="285750" indent="-285750" algn="r" defTabSz="914400" rtl="1" eaLnBrk="1" latinLnBrk="0" hangingPunct="1">
              <a:lnSpc>
                <a:spcPct val="150000"/>
              </a:lnSpc>
              <a:buFont typeface="Courier New" panose="02070309020205020404" pitchFamily="49" charset="0"/>
              <a:buChar char="o"/>
            </a:pPr>
            <a:r>
              <a:rPr lang="ar-EG" sz="1600" b="0" i="0" dirty="0">
                <a:solidFill>
                  <a:srgbClr val="333333"/>
                </a:solidFill>
                <a:effectLst/>
                <a:latin typeface="Alexandria" pitchFamily="2" charset="-78"/>
                <a:cs typeface="Alexandria" pitchFamily="2" charset="-78"/>
              </a:rPr>
              <a:t>يركز القادة على الممارسات المستدامة ويتركون إرثًا إيجابيًا.</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6414744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r" rtl="1">
              <a:lnSpc>
                <a:spcPct val="200000"/>
              </a:lnSpc>
              <a:buFont typeface="Courier New" panose="02070309020205020404" pitchFamily="49" charset="0"/>
              <a:buChar char="o"/>
            </a:pPr>
            <a:r>
              <a:rPr lang="ar-EG" b="0" i="0" dirty="0">
                <a:solidFill>
                  <a:srgbClr val="333333"/>
                </a:solidFill>
                <a:effectLst/>
                <a:latin typeface="Alexandria" pitchFamily="2" charset="-78"/>
                <a:cs typeface="Alexandria" pitchFamily="2" charset="-78"/>
              </a:rPr>
              <a:t>رئيسًا أو مديرا يعترف علنًا بالأخطاء، ويتعلم منها، ويعامل الموظفين باحترام. هذه الأصالة تعزز الثقة وتشجع الآخرين على أن يحذوا حذوها.</a:t>
            </a:r>
          </a:p>
          <a:p>
            <a:pPr marL="285750" indent="-285750" algn="r" rtl="1">
              <a:lnSpc>
                <a:spcPct val="200000"/>
              </a:lnSpc>
              <a:buFont typeface="Courier New" panose="02070309020205020404" pitchFamily="49" charset="0"/>
              <a:buChar char="o"/>
            </a:pPr>
            <a:r>
              <a:rPr lang="ar-EG" b="0" i="0" dirty="0">
                <a:solidFill>
                  <a:srgbClr val="333333"/>
                </a:solidFill>
                <a:effectLst/>
                <a:latin typeface="Alexandria" pitchFamily="2" charset="-78"/>
                <a:cs typeface="Alexandria" pitchFamily="2" charset="-78"/>
              </a:rPr>
              <a:t> اختار أحد المديرين إعطاء الأولوية للاستدامة البيئية على الأرباح قصيرة المدى، مما ألهم الفريق بأكمله لتبني</a:t>
            </a:r>
            <a:r>
              <a:rPr lang="ar-EG" dirty="0">
                <a:solidFill>
                  <a:srgbClr val="333333"/>
                </a:solidFill>
                <a:latin typeface="Alexandria" pitchFamily="2" charset="-78"/>
                <a:cs typeface="Alexandria" pitchFamily="2" charset="-78"/>
              </a:rPr>
              <a:t> ممارسات صديقة للبيئة.</a:t>
            </a:r>
          </a:p>
          <a:p>
            <a:pPr marL="285750" indent="-285750" algn="r" rtl="1">
              <a:lnSpc>
                <a:spcPct val="200000"/>
              </a:lnSpc>
              <a:buFont typeface="Courier New" panose="02070309020205020404" pitchFamily="49" charset="0"/>
              <a:buChar char="o"/>
            </a:pPr>
            <a:r>
              <a:rPr lang="ar-EG" b="0" i="0" dirty="0">
                <a:solidFill>
                  <a:srgbClr val="333333"/>
                </a:solidFill>
                <a:effectLst/>
                <a:latin typeface="Alexandria" pitchFamily="2" charset="-78"/>
                <a:cs typeface="Alexandria" pitchFamily="2" charset="-78"/>
              </a:rPr>
              <a:t>أثناء الأزمة، يتواصل مسؤول حكومي بأمانة بشأن التحديات، ويطمئن المواطنين ويشجع التعاون.</a:t>
            </a:r>
          </a:p>
          <a:p>
            <a:pPr marL="285750" indent="-285750" algn="r" rtl="1">
              <a:lnSpc>
                <a:spcPct val="200000"/>
              </a:lnSpc>
              <a:buFont typeface="Courier New" panose="02070309020205020404" pitchFamily="49" charset="0"/>
              <a:buChar char="o"/>
            </a:pPr>
            <a:r>
              <a:rPr lang="ar-EG" dirty="0">
                <a:solidFill>
                  <a:srgbClr val="333333"/>
                </a:solidFill>
                <a:latin typeface="Alexandria" pitchFamily="2" charset="-78"/>
                <a:cs typeface="Alexandria" pitchFamily="2" charset="-78"/>
              </a:rPr>
              <a:t>رفض </a:t>
            </a:r>
            <a:r>
              <a:rPr lang="ar-EG" b="0" i="0" dirty="0">
                <a:solidFill>
                  <a:srgbClr val="333333"/>
                </a:solidFill>
                <a:effectLst/>
                <a:latin typeface="Alexandria" pitchFamily="2" charset="-78"/>
                <a:cs typeface="Alexandria" pitchFamily="2" charset="-78"/>
              </a:rPr>
              <a:t>التنازل عن معايير السلامة، حتى لو أدى ذلك إلى تأخير إطلاق المنتج، مما يضمن ثقة العملاء.</a:t>
            </a:r>
            <a:endParaRPr lang="ar-EG" dirty="0">
              <a:solidFill>
                <a:srgbClr val="333333"/>
              </a:solidFill>
              <a:latin typeface="Alexandria" pitchFamily="2" charset="-78"/>
              <a:cs typeface="Alexandria" pitchFamily="2" charset="-78"/>
            </a:endParaRPr>
          </a:p>
          <a:p>
            <a:pPr marL="285750" indent="-285750" algn="r" rtl="1">
              <a:lnSpc>
                <a:spcPct val="200000"/>
              </a:lnSpc>
              <a:buFont typeface="Courier New" panose="02070309020205020404" pitchFamily="49" charset="0"/>
              <a:buChar char="o"/>
            </a:pPr>
            <a:r>
              <a:rPr lang="ar-EG" b="0" i="0" dirty="0">
                <a:solidFill>
                  <a:srgbClr val="333333"/>
                </a:solidFill>
                <a:effectLst/>
                <a:latin typeface="Alexandria" pitchFamily="2" charset="-78"/>
                <a:cs typeface="Alexandria" pitchFamily="2" charset="-78"/>
              </a:rPr>
              <a:t>يستثمر المسئول عن مجتمع ما في البنية التحتية الخضراء، مع العلم أنها ستفيد الأجيال القادمة.</a:t>
            </a:r>
            <a:endParaRPr lang="ar-EG" dirty="0">
              <a:solidFill>
                <a:schemeClr val="tx1"/>
              </a:solidFill>
              <a:latin typeface="Alexandria" pitchFamily="2" charset="-78"/>
              <a:cs typeface="Alexandria" pitchFamily="2" charset="-78"/>
            </a:endParaRPr>
          </a:p>
        </p:txBody>
      </p:sp>
      <p:sp>
        <p:nvSpPr>
          <p:cNvPr id="3" name="TextBox 2"/>
          <p:cNvSpPr txBox="1"/>
          <p:nvPr/>
        </p:nvSpPr>
        <p:spPr>
          <a:xfrm>
            <a:off x="7315609" y="1219231"/>
            <a:ext cx="3902032" cy="369332"/>
          </a:xfrm>
          <a:prstGeom prst="rect">
            <a:avLst/>
          </a:prstGeom>
          <a:noFill/>
        </p:spPr>
        <p:txBody>
          <a:bodyPr wrap="square" rtlCol="0">
            <a:spAutoFit/>
          </a:bodyPr>
          <a:lstStyle/>
          <a:p>
            <a:pPr marL="0" algn="r" defTabSz="914400" rtl="1" eaLnBrk="1" latinLnBrk="0" hangingPunct="1"/>
            <a:r>
              <a:rPr lang="ar-SA" b="1" dirty="0">
                <a:latin typeface="Alexandria" charset="0"/>
                <a:cs typeface="Alexandria" charset="0"/>
              </a:rPr>
              <a:t>أمثلة للقيادة بالقدوة:</a:t>
            </a:r>
            <a:endParaRPr lang="en-US"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086426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27991" y="952845"/>
            <a:ext cx="463402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11175" y="1671332"/>
            <a:ext cx="11569650" cy="46686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fontAlgn="base">
              <a:lnSpc>
                <a:spcPct val="150000"/>
              </a:lnSpc>
            </a:pPr>
            <a:r>
              <a:rPr lang="ar-EG" b="0" i="0" dirty="0">
                <a:solidFill>
                  <a:schemeClr val="tx1"/>
                </a:solidFill>
                <a:effectLst/>
                <a:latin typeface="Alexandria" pitchFamily="2" charset="-78"/>
                <a:cs typeface="Alexandria" pitchFamily="2" charset="-78"/>
              </a:rPr>
              <a:t>يعد بناء ثقافة اتخاذ القرار الأخلاقي </a:t>
            </a:r>
            <a:r>
              <a:rPr lang="ar-EG" b="0" i="0" dirty="0">
                <a:solidFill>
                  <a:srgbClr val="333333"/>
                </a:solidFill>
                <a:effectLst/>
                <a:latin typeface="Alexandria" pitchFamily="2" charset="-78"/>
                <a:cs typeface="Alexandria" pitchFamily="2" charset="-78"/>
              </a:rPr>
              <a:t>جانبًا حاسمًا لتعزيز الثقة والنزاهة في كل من قطاع الأعمال والمجتمع. إنها تنطوي على خلق بيئة يتم فيها تشجيع الأفراد على اتخاذ خيارات أخلاقية ويتم فيها تقدير السلوك الأخلاقي ومكافأته.</a:t>
            </a:r>
          </a:p>
          <a:p>
            <a:pPr algn="r" rtl="1" fontAlgn="base">
              <a:lnSpc>
                <a:spcPct val="150000"/>
              </a:lnSpc>
            </a:pPr>
            <a:endParaRPr lang="ar-EG" dirty="0">
              <a:solidFill>
                <a:srgbClr val="333333"/>
              </a:solidFill>
              <a:latin typeface="Alexandria" pitchFamily="2" charset="-78"/>
              <a:cs typeface="Alexandria" pitchFamily="2" charset="-78"/>
            </a:endParaRPr>
          </a:p>
          <a:p>
            <a:pPr algn="r" rtl="1" fontAlgn="base">
              <a:lnSpc>
                <a:spcPct val="150000"/>
              </a:lnSpc>
            </a:pPr>
            <a:r>
              <a:rPr lang="ar-EG" b="0" i="0" dirty="0">
                <a:solidFill>
                  <a:srgbClr val="333333"/>
                </a:solidFill>
                <a:effectLst/>
                <a:latin typeface="Alexandria" pitchFamily="2" charset="-78"/>
                <a:cs typeface="Alexandria" pitchFamily="2" charset="-78"/>
              </a:rPr>
              <a:t>القادة الأخلاقيون لهم دورًا محوريًا في تحديد الأسلوب ووضع المعايير الأخلاقية داخل المؤسسات. إنهم بمثابة قدوة ويعززون السلوك الأخلاقي من خلال أفعالهم وقراراتهم.</a:t>
            </a:r>
          </a:p>
          <a:p>
            <a:pPr algn="r" rtl="1" fontAlgn="base">
              <a:lnSpc>
                <a:spcPct val="150000"/>
              </a:lnSpc>
            </a:pPr>
            <a:endParaRPr lang="ar-EG" dirty="0">
              <a:solidFill>
                <a:srgbClr val="333333"/>
              </a:solidFill>
              <a:latin typeface="Alexandria" pitchFamily="2" charset="-78"/>
              <a:cs typeface="Alexandria" pitchFamily="2" charset="-78"/>
            </a:endParaRPr>
          </a:p>
          <a:p>
            <a:pPr algn="r" rtl="1" fontAlgn="base">
              <a:lnSpc>
                <a:spcPct val="150000"/>
              </a:lnSpc>
            </a:pPr>
            <a:r>
              <a:rPr lang="ar-EG" b="1" i="0" dirty="0">
                <a:solidFill>
                  <a:srgbClr val="333333"/>
                </a:solidFill>
                <a:effectLst/>
                <a:latin typeface="Alexandria" pitchFamily="2" charset="-78"/>
                <a:cs typeface="Alexandria" pitchFamily="2" charset="-78"/>
              </a:rPr>
              <a:t>وهناك عدة خطوات لبناء ثقافة اتخاذ القرار الأخلاقي:</a:t>
            </a:r>
            <a:endParaRPr lang="ar-EG" b="1" i="0" dirty="0">
              <a:solidFill>
                <a:schemeClr val="tx1"/>
              </a:solidFill>
              <a:effectLst/>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5430940-C111-6235-06A2-82BF85615AE5}"/>
              </a:ext>
            </a:extLst>
          </p:cNvPr>
          <p:cNvSpPr txBox="1"/>
          <p:nvPr/>
        </p:nvSpPr>
        <p:spPr>
          <a:xfrm>
            <a:off x="7450110" y="1062082"/>
            <a:ext cx="4634029" cy="400110"/>
          </a:xfrm>
          <a:prstGeom prst="rect">
            <a:avLst/>
          </a:prstGeom>
          <a:noFill/>
        </p:spPr>
        <p:txBody>
          <a:bodyPr wrap="square" rtlCol="0">
            <a:spAutoFit/>
          </a:bodyPr>
          <a:lstStyle/>
          <a:p>
            <a:pPr algn="r" rtl="1" fontAlgn="base"/>
            <a:r>
              <a:rPr lang="ar-EG" sz="2000" b="1" i="0" cap="all" dirty="0">
                <a:solidFill>
                  <a:schemeClr val="bg1"/>
                </a:solidFill>
                <a:effectLst/>
                <a:latin typeface="Alexandria" pitchFamily="2" charset="-78"/>
                <a:cs typeface="Alexandria" pitchFamily="2" charset="-78"/>
              </a:rPr>
              <a:t>بناء ثقافة اتخاذ القرار الأخلاقي:</a:t>
            </a:r>
          </a:p>
        </p:txBody>
      </p:sp>
    </p:spTree>
    <p:extLst>
      <p:ext uri="{BB962C8B-B14F-4D97-AF65-F5344CB8AC3E}">
        <p14:creationId xmlns:p14="http://schemas.microsoft.com/office/powerpoint/2010/main" val="2965453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802094"/>
            <a:ext cx="11569650" cy="60559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EG" dirty="0">
              <a:solidFill>
                <a:schemeClr val="tx1"/>
              </a:solidFill>
              <a:latin typeface="Alexandria" pitchFamily="2" charset="-78"/>
              <a:cs typeface="Alexandria" pitchFamily="2" charset="-78"/>
            </a:endParaRPr>
          </a:p>
        </p:txBody>
      </p:sp>
      <p:sp>
        <p:nvSpPr>
          <p:cNvPr id="4" name="TextBox 3"/>
          <p:cNvSpPr txBox="1"/>
          <p:nvPr/>
        </p:nvSpPr>
        <p:spPr>
          <a:xfrm>
            <a:off x="5363185" y="649075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1175" y="-51442"/>
            <a:ext cx="2305141" cy="1076343"/>
          </a:xfrm>
          <a:prstGeom prst="rect">
            <a:avLst/>
          </a:prstGeom>
        </p:spPr>
      </p:pic>
      <p:pic>
        <p:nvPicPr>
          <p:cNvPr id="2" name="Picture 1">
            <a:extLst>
              <a:ext uri="{FF2B5EF4-FFF2-40B4-BE49-F238E27FC236}">
                <a16:creationId xmlns:a16="http://schemas.microsoft.com/office/drawing/2014/main" id="{CD4FAADF-DAA7-FD85-5DF4-9CB3EF19831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42610" y="1813809"/>
            <a:ext cx="4572000" cy="4242097"/>
          </a:xfrm>
          <a:prstGeom prst="rect">
            <a:avLst/>
          </a:prstGeom>
        </p:spPr>
      </p:pic>
      <p:sp>
        <p:nvSpPr>
          <p:cNvPr id="5" name="TextBox 4">
            <a:extLst>
              <a:ext uri="{FF2B5EF4-FFF2-40B4-BE49-F238E27FC236}">
                <a16:creationId xmlns:a16="http://schemas.microsoft.com/office/drawing/2014/main" id="{FE791A05-CCF0-671C-5DAF-FEA738A78791}"/>
              </a:ext>
            </a:extLst>
          </p:cNvPr>
          <p:cNvSpPr txBox="1"/>
          <p:nvPr/>
        </p:nvSpPr>
        <p:spPr>
          <a:xfrm>
            <a:off x="5331788" y="908910"/>
            <a:ext cx="6458819" cy="1707455"/>
          </a:xfrm>
          <a:prstGeom prst="rect">
            <a:avLst/>
          </a:prstGeom>
          <a:noFill/>
        </p:spPr>
        <p:txBody>
          <a:bodyPr wrap="none" rtlCol="0">
            <a:spAutoFit/>
          </a:bodyPr>
          <a:lstStyle/>
          <a:p>
            <a:pPr algn="r" rtl="1">
              <a:lnSpc>
                <a:spcPct val="150000"/>
              </a:lnSpc>
            </a:pPr>
            <a:r>
              <a:rPr lang="ar-SA" b="1" dirty="0">
                <a:latin typeface="Alexandria" pitchFamily="2" charset="-78"/>
                <a:cs typeface="Alexandria" pitchFamily="2" charset="-78"/>
              </a:rPr>
              <a:t>وضع معايير أخلاقية واضحة:</a:t>
            </a:r>
          </a:p>
          <a:p>
            <a:pPr marL="285750" indent="-285750" algn="r" rtl="1">
              <a:lnSpc>
                <a:spcPct val="150000"/>
              </a:lnSpc>
              <a:buFont typeface="Courier New" panose="02070309020205020404" pitchFamily="49" charset="0"/>
              <a:buChar char="o"/>
            </a:pPr>
            <a:r>
              <a:rPr lang="ar-SA" dirty="0">
                <a:latin typeface="Alexandria" pitchFamily="2" charset="-78"/>
                <a:cs typeface="Alexandria" pitchFamily="2" charset="-78"/>
              </a:rPr>
              <a:t>لتوجيه عمليات صنع القرار .</a:t>
            </a:r>
          </a:p>
          <a:p>
            <a:pPr marL="285750" indent="-285750" algn="r" rtl="1">
              <a:lnSpc>
                <a:spcPct val="150000"/>
              </a:lnSpc>
              <a:buFont typeface="Courier New" panose="02070309020205020404" pitchFamily="49" charset="0"/>
              <a:buChar char="o"/>
            </a:pPr>
            <a:r>
              <a:rPr lang="ar-SA" dirty="0">
                <a:latin typeface="Alexandria" pitchFamily="2" charset="-78"/>
                <a:cs typeface="Alexandria" pitchFamily="2" charset="-78"/>
              </a:rPr>
              <a:t>توافق هذه المعايير مع قيم ومبادئ المنظمة.</a:t>
            </a:r>
          </a:p>
          <a:p>
            <a:pPr marL="285750" indent="-285750" algn="r" rtl="1">
              <a:lnSpc>
                <a:spcPct val="150000"/>
              </a:lnSpc>
              <a:buFont typeface="Courier New" panose="02070309020205020404" pitchFamily="49" charset="0"/>
              <a:buChar char="o"/>
            </a:pPr>
            <a:r>
              <a:rPr lang="ar-SA" dirty="0">
                <a:latin typeface="Alexandria" pitchFamily="2" charset="-78"/>
                <a:cs typeface="Alexandria" pitchFamily="2" charset="-78"/>
              </a:rPr>
              <a:t>توفير اطار عمل يمكن الموظفين من اتخاذ خيارات مستنيرة .</a:t>
            </a:r>
            <a:endParaRPr lang="en-EG"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75F0B5BE-95C9-4395-41E8-A2DDB25488DC}"/>
              </a:ext>
            </a:extLst>
          </p:cNvPr>
          <p:cNvSpPr txBox="1"/>
          <p:nvPr/>
        </p:nvSpPr>
        <p:spPr>
          <a:xfrm>
            <a:off x="7629993" y="2597790"/>
            <a:ext cx="4042552" cy="1291957"/>
          </a:xfrm>
          <a:prstGeom prst="rect">
            <a:avLst/>
          </a:prstGeom>
          <a:noFill/>
        </p:spPr>
        <p:txBody>
          <a:bodyPr wrap="square" rtlCol="0">
            <a:spAutoFit/>
          </a:bodyPr>
          <a:lstStyle/>
          <a:p>
            <a:pPr algn="r" rtl="1">
              <a:lnSpc>
                <a:spcPct val="150000"/>
              </a:lnSpc>
            </a:pPr>
            <a:r>
              <a:rPr lang="ar-SA" b="1" dirty="0">
                <a:latin typeface="Alexandria" pitchFamily="2" charset="-78"/>
                <a:cs typeface="Alexandria" pitchFamily="2" charset="-78"/>
              </a:rPr>
              <a:t>التدريب والتعليم:</a:t>
            </a:r>
          </a:p>
          <a:p>
            <a:pPr marL="285750" indent="-285750" algn="r" rtl="1">
              <a:lnSpc>
                <a:spcPct val="150000"/>
              </a:lnSpc>
              <a:buFont typeface="Courier New" panose="02070309020205020404" pitchFamily="49" charset="0"/>
              <a:buChar char="o"/>
            </a:pPr>
            <a:r>
              <a:rPr lang="ar-EG" b="0" i="0" dirty="0">
                <a:solidFill>
                  <a:srgbClr val="333333"/>
                </a:solidFill>
                <a:effectLst/>
                <a:latin typeface="Alexandria" pitchFamily="2" charset="-78"/>
                <a:cs typeface="Alexandria" pitchFamily="2" charset="-78"/>
              </a:rPr>
              <a:t>تزويد الموظفين بالتدريب والتعليم. </a:t>
            </a:r>
            <a:r>
              <a:rPr lang="ar-EG" dirty="0">
                <a:solidFill>
                  <a:srgbClr val="333333"/>
                </a:solidFill>
                <a:latin typeface="Alexandria" pitchFamily="2" charset="-78"/>
                <a:cs typeface="Alexandria" pitchFamily="2" charset="-78"/>
              </a:rPr>
              <a:t>الورش والندوات والدورات التدريبية. </a:t>
            </a:r>
            <a:r>
              <a:rPr lang="ar-SA" dirty="0">
                <a:latin typeface="Alexandria" pitchFamily="2" charset="-78"/>
                <a:cs typeface="Alexandria" pitchFamily="2" charset="-78"/>
              </a:rPr>
              <a:t> </a:t>
            </a:r>
            <a:endParaRPr lang="en-EG"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90D36D17-2108-FE44-D946-996C7D9EDBE7}"/>
              </a:ext>
            </a:extLst>
          </p:cNvPr>
          <p:cNvSpPr txBox="1"/>
          <p:nvPr/>
        </p:nvSpPr>
        <p:spPr>
          <a:xfrm>
            <a:off x="422219" y="4432337"/>
            <a:ext cx="4042552" cy="2122953"/>
          </a:xfrm>
          <a:prstGeom prst="rect">
            <a:avLst/>
          </a:prstGeom>
          <a:noFill/>
        </p:spPr>
        <p:txBody>
          <a:bodyPr wrap="square" rtlCol="0">
            <a:spAutoFit/>
          </a:bodyPr>
          <a:lstStyle/>
          <a:p>
            <a:pPr algn="r" rtl="1">
              <a:lnSpc>
                <a:spcPct val="150000"/>
              </a:lnSpc>
            </a:pPr>
            <a:r>
              <a:rPr lang="ar-SA" b="1" dirty="0">
                <a:latin typeface="Alexandria" pitchFamily="2" charset="-78"/>
                <a:cs typeface="Alexandria" pitchFamily="2" charset="-78"/>
              </a:rPr>
              <a:t>وضع نماذج صنع القرار الأخلاقية:</a:t>
            </a:r>
          </a:p>
          <a:p>
            <a:pPr marL="285750" indent="-285750" algn="r" rtl="1">
              <a:lnSpc>
                <a:spcPct val="150000"/>
              </a:lnSpc>
              <a:buFont typeface="Courier New" panose="02070309020205020404" pitchFamily="49" charset="0"/>
              <a:buChar char="o"/>
            </a:pPr>
            <a:r>
              <a:rPr lang="ar-SA" dirty="0">
                <a:latin typeface="Alexandria" pitchFamily="2" charset="-78"/>
                <a:cs typeface="Alexandria" pitchFamily="2" charset="-78"/>
              </a:rPr>
              <a:t>تساعد الموظفين في التعامل مع المواقف المعقدة.</a:t>
            </a:r>
          </a:p>
          <a:p>
            <a:pPr marL="285750" indent="-285750" algn="r" rtl="1">
              <a:lnSpc>
                <a:spcPct val="150000"/>
              </a:lnSpc>
              <a:buFont typeface="Courier New" panose="02070309020205020404" pitchFamily="49" charset="0"/>
              <a:buChar char="o"/>
            </a:pPr>
            <a:endParaRPr lang="ar-SA" dirty="0">
              <a:latin typeface="Alexandria" pitchFamily="2" charset="-78"/>
              <a:cs typeface="Alexandria" pitchFamily="2" charset="-78"/>
            </a:endParaRPr>
          </a:p>
          <a:p>
            <a:pPr algn="r" rtl="1">
              <a:lnSpc>
                <a:spcPct val="150000"/>
              </a:lnSpc>
            </a:pPr>
            <a:endParaRPr lang="ar-SA" b="1"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BF0FD718-1F74-D3B7-6A9B-0D7E158C463A}"/>
              </a:ext>
            </a:extLst>
          </p:cNvPr>
          <p:cNvSpPr txBox="1"/>
          <p:nvPr/>
        </p:nvSpPr>
        <p:spPr>
          <a:xfrm>
            <a:off x="7015591" y="4219976"/>
            <a:ext cx="4572000" cy="2953950"/>
          </a:xfrm>
          <a:prstGeom prst="rect">
            <a:avLst/>
          </a:prstGeom>
          <a:noFill/>
        </p:spPr>
        <p:txBody>
          <a:bodyPr wrap="square" rtlCol="0">
            <a:spAutoFit/>
          </a:bodyPr>
          <a:lstStyle/>
          <a:p>
            <a:pPr algn="r" rtl="1">
              <a:lnSpc>
                <a:spcPct val="150000"/>
              </a:lnSpc>
            </a:pPr>
            <a:r>
              <a:rPr lang="ar-SA" b="1" dirty="0">
                <a:latin typeface="Alexandria" pitchFamily="2" charset="-78"/>
                <a:cs typeface="Alexandria" pitchFamily="2" charset="-78"/>
              </a:rPr>
              <a:t>تشجيع التواصل المفتوح:</a:t>
            </a:r>
          </a:p>
          <a:p>
            <a:pPr marL="285750" indent="-285750" algn="r" rtl="1">
              <a:lnSpc>
                <a:spcPct val="150000"/>
              </a:lnSpc>
              <a:buFont typeface="Courier New" panose="02070309020205020404" pitchFamily="49" charset="0"/>
              <a:buChar char="o"/>
            </a:pPr>
            <a:r>
              <a:rPr lang="ar-SA" dirty="0">
                <a:latin typeface="Alexandria" pitchFamily="2" charset="-78"/>
                <a:cs typeface="Alexandria" pitchFamily="2" charset="-78"/>
              </a:rPr>
              <a:t>لإشعار الموظفين بالراحة عند مناقشة الأمور الأخلاقية.</a:t>
            </a:r>
          </a:p>
          <a:p>
            <a:pPr marL="285750" indent="-285750" algn="r" rtl="1">
              <a:lnSpc>
                <a:spcPct val="150000"/>
              </a:lnSpc>
              <a:buFont typeface="Courier New" panose="02070309020205020404" pitchFamily="49" charset="0"/>
              <a:buChar char="o"/>
            </a:pPr>
            <a:r>
              <a:rPr lang="ar-SA" dirty="0">
                <a:latin typeface="Alexandria" pitchFamily="2" charset="-78"/>
                <a:cs typeface="Alexandria" pitchFamily="2" charset="-78"/>
              </a:rPr>
              <a:t>إمكانية طرح الأسئلة وطلب التوجيه والابلاغ عن السلوكيات غير الأخلاقية.</a:t>
            </a:r>
          </a:p>
          <a:p>
            <a:pPr marL="285750" indent="-285750" algn="r" rtl="1">
              <a:lnSpc>
                <a:spcPct val="150000"/>
              </a:lnSpc>
              <a:buFont typeface="Courier New" panose="02070309020205020404" pitchFamily="49" charset="0"/>
              <a:buChar char="o"/>
            </a:pPr>
            <a:endParaRPr lang="ar-SA" dirty="0">
              <a:latin typeface="Alexandria" pitchFamily="2" charset="-78"/>
              <a:cs typeface="Alexandria" pitchFamily="2" charset="-78"/>
            </a:endParaRPr>
          </a:p>
          <a:p>
            <a:pPr algn="r" rtl="1">
              <a:lnSpc>
                <a:spcPct val="150000"/>
              </a:lnSpc>
            </a:pPr>
            <a:endParaRPr lang="ar-SA" b="1" dirty="0">
              <a:latin typeface="Alexandria" pitchFamily="2" charset="-78"/>
              <a:cs typeface="Alexandria" pitchFamily="2" charset="-78"/>
            </a:endParaRPr>
          </a:p>
        </p:txBody>
      </p:sp>
      <p:pic>
        <p:nvPicPr>
          <p:cNvPr id="3" name="Audio Recording 6 Aug 2024 at 9:21:25 PM">
            <a:hlinkClick r:id="" action="ppaction://media"/>
            <a:extLst>
              <a:ext uri="{FF2B5EF4-FFF2-40B4-BE49-F238E27FC236}">
                <a16:creationId xmlns:a16="http://schemas.microsoft.com/office/drawing/2014/main" id="{09D43A30-F9AF-48D5-1F5D-CBBD499C7A5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176410" y="6767526"/>
            <a:ext cx="812800" cy="812800"/>
          </a:xfrm>
          <a:prstGeom prst="rect">
            <a:avLst/>
          </a:prstGeom>
        </p:spPr>
      </p:pic>
    </p:spTree>
    <p:extLst>
      <p:ext uri="{BB962C8B-B14F-4D97-AF65-F5344CB8AC3E}">
        <p14:creationId xmlns:p14="http://schemas.microsoft.com/office/powerpoint/2010/main" val="2057695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644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139252"/>
            <a:ext cx="11569650" cy="54497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EG"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D4FAADF-DAA7-FD85-5DF4-9CB3EF19831E}"/>
              </a:ext>
            </a:extLst>
          </p:cNvPr>
          <p:cNvPicPr>
            <a:picLocks noChangeAspect="1"/>
          </p:cNvPicPr>
          <p:nvPr/>
        </p:nvPicPr>
        <p:blipFill rotWithShape="1">
          <a:blip r:embed="rId5">
            <a:extLst>
              <a:ext uri="{28A0092B-C50C-407E-A947-70E740481C1C}">
                <a14:useLocalDpi xmlns:a14="http://schemas.microsoft.com/office/drawing/2010/main" val="0"/>
              </a:ext>
            </a:extLst>
          </a:blip>
          <a:srcRect r="4409" b="55707"/>
          <a:stretch/>
        </p:blipFill>
        <p:spPr>
          <a:xfrm>
            <a:off x="5021705" y="2353454"/>
            <a:ext cx="4370422" cy="1878949"/>
          </a:xfrm>
          <a:prstGeom prst="rect">
            <a:avLst/>
          </a:prstGeom>
        </p:spPr>
      </p:pic>
      <p:sp>
        <p:nvSpPr>
          <p:cNvPr id="5" name="TextBox 4">
            <a:extLst>
              <a:ext uri="{FF2B5EF4-FFF2-40B4-BE49-F238E27FC236}">
                <a16:creationId xmlns:a16="http://schemas.microsoft.com/office/drawing/2014/main" id="{FE791A05-CCF0-671C-5DAF-FEA738A78791}"/>
              </a:ext>
            </a:extLst>
          </p:cNvPr>
          <p:cNvSpPr txBox="1"/>
          <p:nvPr/>
        </p:nvSpPr>
        <p:spPr>
          <a:xfrm>
            <a:off x="344773" y="1871809"/>
            <a:ext cx="6250899" cy="2122953"/>
          </a:xfrm>
          <a:prstGeom prst="rect">
            <a:avLst/>
          </a:prstGeom>
          <a:noFill/>
        </p:spPr>
        <p:txBody>
          <a:bodyPr wrap="square" rtlCol="0">
            <a:spAutoFit/>
          </a:bodyPr>
          <a:lstStyle/>
          <a:p>
            <a:pPr algn="r" rtl="1">
              <a:lnSpc>
                <a:spcPct val="150000"/>
              </a:lnSpc>
            </a:pPr>
            <a:r>
              <a:rPr lang="ar-SA" b="1" dirty="0">
                <a:latin typeface="Alexandria" pitchFamily="2" charset="-78"/>
                <a:cs typeface="Alexandria" pitchFamily="2" charset="-78"/>
              </a:rPr>
              <a:t>المساءلة والعواقب:</a:t>
            </a:r>
          </a:p>
          <a:p>
            <a:pPr marL="285750" indent="-285750" algn="r" rtl="1">
              <a:lnSpc>
                <a:spcPct val="150000"/>
              </a:lnSpc>
              <a:buFont typeface="Courier New" panose="02070309020205020404" pitchFamily="49" charset="0"/>
              <a:buChar char="o"/>
            </a:pPr>
            <a:r>
              <a:rPr lang="ar-SA" dirty="0">
                <a:latin typeface="Alexandria" pitchFamily="2" charset="-78"/>
                <a:cs typeface="Alexandria" pitchFamily="2" charset="-78"/>
              </a:rPr>
              <a:t>التأكيد على مساءلة الأفراد  عن أفعالهم لتعزيز </a:t>
            </a:r>
            <a:r>
              <a:rPr lang="ar-EG" b="0" i="0" dirty="0">
                <a:solidFill>
                  <a:srgbClr val="333333"/>
                </a:solidFill>
                <a:effectLst/>
                <a:latin typeface="Alexandria" pitchFamily="2" charset="-78"/>
                <a:cs typeface="Alexandria" pitchFamily="2" charset="-78"/>
              </a:rPr>
              <a:t> أهمية اتخاذ القرارات الأخلاقية.</a:t>
            </a:r>
          </a:p>
          <a:p>
            <a:pPr marL="285750" indent="-285750" algn="r" rtl="1">
              <a:lnSpc>
                <a:spcPct val="150000"/>
              </a:lnSpc>
              <a:buFont typeface="Courier New" panose="02070309020205020404" pitchFamily="49" charset="0"/>
              <a:buChar char="o"/>
            </a:pPr>
            <a:r>
              <a:rPr lang="ar-EG" dirty="0">
                <a:solidFill>
                  <a:srgbClr val="333333"/>
                </a:solidFill>
                <a:latin typeface="Alexandria" pitchFamily="2" charset="-78"/>
                <a:cs typeface="Alexandria" pitchFamily="2" charset="-78"/>
              </a:rPr>
              <a:t>تحديد العواقب المترتبة على السلوك غير الأخلاقي، ويوجه رسالة واضحة بعدم التسامح مع الانتهاكات الأخلاقية.</a:t>
            </a:r>
            <a:endParaRPr lang="en-EG"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75F0B5BE-95C9-4395-41E8-A2DDB25488DC}"/>
              </a:ext>
            </a:extLst>
          </p:cNvPr>
          <p:cNvSpPr txBox="1"/>
          <p:nvPr/>
        </p:nvSpPr>
        <p:spPr>
          <a:xfrm>
            <a:off x="7030387" y="3381523"/>
            <a:ext cx="4642158" cy="2953950"/>
          </a:xfrm>
          <a:prstGeom prst="rect">
            <a:avLst/>
          </a:prstGeom>
          <a:noFill/>
        </p:spPr>
        <p:txBody>
          <a:bodyPr wrap="square" rtlCol="0">
            <a:spAutoFit/>
          </a:bodyPr>
          <a:lstStyle/>
          <a:p>
            <a:pPr algn="r" rtl="1">
              <a:lnSpc>
                <a:spcPct val="150000"/>
              </a:lnSpc>
            </a:pPr>
            <a:r>
              <a:rPr lang="ar-SA" b="1" dirty="0">
                <a:latin typeface="Alexandria" pitchFamily="2" charset="-78"/>
                <a:cs typeface="Alexandria" pitchFamily="2" charset="-78"/>
              </a:rPr>
              <a:t>القيادة الأخلاقية :</a:t>
            </a:r>
          </a:p>
          <a:p>
            <a:pPr marL="285750" indent="-285750" algn="r" rtl="1">
              <a:lnSpc>
                <a:spcPct val="150000"/>
              </a:lnSpc>
              <a:buFont typeface="Courier New" panose="02070309020205020404" pitchFamily="49" charset="0"/>
              <a:buChar char="o"/>
            </a:pPr>
            <a:r>
              <a:rPr lang="ar-SA" dirty="0">
                <a:latin typeface="Alexandria" pitchFamily="2" charset="-78"/>
                <a:cs typeface="Alexandria" pitchFamily="2" charset="-78"/>
              </a:rPr>
              <a:t>يقودون بالقدوة.</a:t>
            </a:r>
            <a:r>
              <a:rPr lang="ar-SA" b="1" dirty="0">
                <a:latin typeface="Alexandria" pitchFamily="2" charset="-78"/>
                <a:cs typeface="Alexandria" pitchFamily="2" charset="-78"/>
              </a:rPr>
              <a:t> </a:t>
            </a:r>
          </a:p>
          <a:p>
            <a:pPr marL="285750" indent="-285750" algn="r" rtl="1">
              <a:lnSpc>
                <a:spcPct val="150000"/>
              </a:lnSpc>
              <a:buFont typeface="Courier New" panose="02070309020205020404" pitchFamily="49" charset="0"/>
              <a:buChar char="o"/>
            </a:pPr>
            <a:r>
              <a:rPr lang="ar-EG" b="0" i="0" dirty="0">
                <a:solidFill>
                  <a:srgbClr val="333333"/>
                </a:solidFill>
                <a:effectLst/>
                <a:latin typeface="Alexandria" pitchFamily="2" charset="-78"/>
                <a:cs typeface="Alexandria" pitchFamily="2" charset="-78"/>
              </a:rPr>
              <a:t>يظهرون النزاهة، </a:t>
            </a:r>
          </a:p>
          <a:p>
            <a:pPr marL="285750" indent="-285750" algn="r" rtl="1">
              <a:lnSpc>
                <a:spcPct val="150000"/>
              </a:lnSpc>
              <a:buFont typeface="Courier New" panose="02070309020205020404" pitchFamily="49" charset="0"/>
              <a:buChar char="o"/>
            </a:pPr>
            <a:r>
              <a:rPr lang="ar-EG" dirty="0">
                <a:solidFill>
                  <a:srgbClr val="333333"/>
                </a:solidFill>
                <a:latin typeface="Alexandria" pitchFamily="2" charset="-78"/>
                <a:cs typeface="Alexandria" pitchFamily="2" charset="-78"/>
              </a:rPr>
              <a:t>ي</a:t>
            </a:r>
            <a:r>
              <a:rPr lang="ar-EG" b="0" i="0" dirty="0">
                <a:solidFill>
                  <a:srgbClr val="333333"/>
                </a:solidFill>
                <a:effectLst/>
                <a:latin typeface="Alexandria" pitchFamily="2" charset="-78"/>
                <a:cs typeface="Alexandria" pitchFamily="2" charset="-78"/>
              </a:rPr>
              <a:t>عطون الأولوية للاعتبارات الأخلاقية في عمليات صنع القرار.</a:t>
            </a:r>
          </a:p>
          <a:p>
            <a:pPr marL="285750" indent="-285750" algn="r" rtl="1">
              <a:lnSpc>
                <a:spcPct val="150000"/>
              </a:lnSpc>
              <a:buFont typeface="Courier New" panose="02070309020205020404" pitchFamily="49" charset="0"/>
              <a:buChar char="o"/>
            </a:pPr>
            <a:r>
              <a:rPr lang="ar-EG" b="0" i="0" dirty="0">
                <a:solidFill>
                  <a:srgbClr val="333333"/>
                </a:solidFill>
                <a:effectLst/>
                <a:latin typeface="Alexandria" pitchFamily="2" charset="-78"/>
                <a:cs typeface="Alexandria" pitchFamily="2" charset="-78"/>
              </a:rPr>
              <a:t>أفعالهم تلهم الآخرين أن يحذوا حذوهم.</a:t>
            </a:r>
            <a:endParaRPr lang="ar-SA" b="1" dirty="0">
              <a:latin typeface="Alexandria" pitchFamily="2" charset="-78"/>
              <a:cs typeface="Alexandria" pitchFamily="2" charset="-78"/>
            </a:endParaRPr>
          </a:p>
          <a:p>
            <a:pPr algn="r" rtl="1">
              <a:lnSpc>
                <a:spcPct val="150000"/>
              </a:lnSpc>
            </a:pPr>
            <a:r>
              <a:rPr lang="ar-SA" b="1" dirty="0">
                <a:latin typeface="Alexandria" pitchFamily="2" charset="-78"/>
                <a:cs typeface="Alexandria" pitchFamily="2" charset="-78"/>
              </a:rPr>
              <a:t> </a:t>
            </a:r>
            <a:endParaRPr lang="en-EG" dirty="0">
              <a:latin typeface="Alexandria" pitchFamily="2" charset="-78"/>
              <a:cs typeface="Alexandria" pitchFamily="2" charset="-78"/>
            </a:endParaRPr>
          </a:p>
        </p:txBody>
      </p:sp>
      <p:pic>
        <p:nvPicPr>
          <p:cNvPr id="3" name="Audio Recording 6 Aug 2024 at 9:24:41 PM">
            <a:hlinkClick r:id="" action="ppaction://media"/>
            <a:extLst>
              <a:ext uri="{FF2B5EF4-FFF2-40B4-BE49-F238E27FC236}">
                <a16:creationId xmlns:a16="http://schemas.microsoft.com/office/drawing/2014/main" id="{DE8F8160-C73E-2ADD-1A69-C18444738A6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615305" y="5718748"/>
            <a:ext cx="812800" cy="812800"/>
          </a:xfrm>
          <a:prstGeom prst="rect">
            <a:avLst/>
          </a:prstGeom>
        </p:spPr>
      </p:pic>
    </p:spTree>
    <p:extLst>
      <p:ext uri="{BB962C8B-B14F-4D97-AF65-F5344CB8AC3E}">
        <p14:creationId xmlns:p14="http://schemas.microsoft.com/office/powerpoint/2010/main" val="2997465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371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27991" y="952845"/>
            <a:ext cx="463402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11175" y="1671332"/>
            <a:ext cx="11569650" cy="46686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fontAlgn="base">
              <a:lnSpc>
                <a:spcPct val="200000"/>
              </a:lnSpc>
            </a:pPr>
            <a:r>
              <a:rPr lang="ar-EG" b="1" i="0" dirty="0">
                <a:solidFill>
                  <a:schemeClr val="tx1"/>
                </a:solidFill>
                <a:effectLst/>
                <a:latin typeface="Alexandria" pitchFamily="2" charset="-78"/>
                <a:cs typeface="Alexandria" pitchFamily="2" charset="-78"/>
              </a:rPr>
              <a:t>١- تعزيز السمعة : </a:t>
            </a:r>
          </a:p>
          <a:p>
            <a:pPr algn="r" rtl="1" fontAlgn="base">
              <a:lnSpc>
                <a:spcPct val="200000"/>
              </a:lnSpc>
            </a:pPr>
            <a:r>
              <a:rPr lang="ar-EG" b="0" i="0" dirty="0">
                <a:solidFill>
                  <a:srgbClr val="333333"/>
                </a:solidFill>
                <a:effectLst/>
                <a:latin typeface="Alexandria" pitchFamily="2" charset="-78"/>
                <a:cs typeface="Alexandria" pitchFamily="2" charset="-78"/>
              </a:rPr>
              <a:t>يعطي القادة الأخلاقيون الأولوية للشفافية والعدالة والمساءلة. ومن خلال الالتزام المستمر بالمعايير الأخلاقية، فإنهم يبنون سمعة تتجاوز المقاييس المالية.</a:t>
            </a:r>
            <a:r>
              <a:rPr lang="ar-EG" b="1" dirty="0">
                <a:solidFill>
                  <a:schemeClr val="tx1"/>
                </a:solidFill>
                <a:latin typeface="Alexandria" pitchFamily="2" charset="-78"/>
                <a:cs typeface="Alexandria" pitchFamily="2" charset="-78"/>
              </a:rPr>
              <a:t> فمن خلال القيادة الأخلاقية يمكن:</a:t>
            </a:r>
          </a:p>
          <a:p>
            <a:pPr marL="285750" indent="-285750" algn="r" rtl="1" fontAlgn="base">
              <a:lnSpc>
                <a:spcPct val="200000"/>
              </a:lnSpc>
              <a:buFont typeface="Courier New" panose="02070309020205020404" pitchFamily="49" charset="0"/>
              <a:buChar char="o"/>
            </a:pPr>
            <a:r>
              <a:rPr lang="ar-EG" b="1" i="0" dirty="0">
                <a:solidFill>
                  <a:schemeClr val="tx1"/>
                </a:solidFill>
                <a:effectLst/>
                <a:latin typeface="Alexandria" pitchFamily="2" charset="-78"/>
                <a:cs typeface="Alexandria" pitchFamily="2" charset="-78"/>
              </a:rPr>
              <a:t>	بناء قاعدة عملاء </a:t>
            </a:r>
            <a:r>
              <a:rPr lang="ar-EG" b="1" dirty="0">
                <a:solidFill>
                  <a:schemeClr val="tx1"/>
                </a:solidFill>
                <a:latin typeface="Alexandria" pitchFamily="2" charset="-78"/>
                <a:cs typeface="Alexandria" pitchFamily="2" charset="-78"/>
              </a:rPr>
              <a:t>مخلصين .</a:t>
            </a:r>
          </a:p>
          <a:p>
            <a:pPr marL="285750" indent="-285750" algn="r" rtl="1" fontAlgn="base">
              <a:lnSpc>
                <a:spcPct val="200000"/>
              </a:lnSpc>
              <a:buFont typeface="Courier New" panose="02070309020205020404" pitchFamily="49" charset="0"/>
              <a:buChar char="o"/>
            </a:pPr>
            <a:r>
              <a:rPr lang="ar-EG" b="1" i="0" dirty="0">
                <a:solidFill>
                  <a:schemeClr val="tx1"/>
                </a:solidFill>
                <a:effectLst/>
                <a:latin typeface="Alexandria" pitchFamily="2" charset="-78"/>
                <a:cs typeface="Alexandria" pitchFamily="2" charset="-78"/>
              </a:rPr>
              <a:t>	هوية علامة تجارية قوية</a:t>
            </a:r>
            <a:r>
              <a:rPr lang="ar-EG" b="1" dirty="0">
                <a:solidFill>
                  <a:schemeClr val="tx1"/>
                </a:solidFill>
                <a:latin typeface="Alexandria" pitchFamily="2" charset="-78"/>
                <a:cs typeface="Alexandria" pitchFamily="2" charset="-78"/>
              </a:rPr>
              <a:t> لتصبح خيارا موثوقا به للمستهلكين الواعيين.</a:t>
            </a:r>
            <a:endParaRPr lang="ar-EG" b="1" i="0" dirty="0">
              <a:solidFill>
                <a:schemeClr val="tx1"/>
              </a:solidFill>
              <a:effectLst/>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5430940-C111-6235-06A2-82BF85615AE5}"/>
              </a:ext>
            </a:extLst>
          </p:cNvPr>
          <p:cNvSpPr txBox="1"/>
          <p:nvPr/>
        </p:nvSpPr>
        <p:spPr>
          <a:xfrm>
            <a:off x="7450110" y="1062082"/>
            <a:ext cx="4634029" cy="400110"/>
          </a:xfrm>
          <a:prstGeom prst="rect">
            <a:avLst/>
          </a:prstGeom>
          <a:noFill/>
        </p:spPr>
        <p:txBody>
          <a:bodyPr wrap="square" rtlCol="0">
            <a:spAutoFit/>
          </a:bodyPr>
          <a:lstStyle/>
          <a:p>
            <a:pPr algn="r" rtl="1" fontAlgn="base"/>
            <a:r>
              <a:rPr lang="ar-EG" sz="2000" b="1" cap="all" dirty="0">
                <a:solidFill>
                  <a:schemeClr val="bg1"/>
                </a:solidFill>
                <a:latin typeface="Alexandria" pitchFamily="2" charset="-78"/>
                <a:cs typeface="Alexandria" pitchFamily="2" charset="-78"/>
              </a:rPr>
              <a:t>فوائد</a:t>
            </a:r>
            <a:r>
              <a:rPr lang="ar-EG" sz="2000" b="1" i="0" cap="all" dirty="0">
                <a:solidFill>
                  <a:schemeClr val="bg1"/>
                </a:solidFill>
                <a:effectLst/>
                <a:latin typeface="Alexandria" pitchFamily="2" charset="-78"/>
                <a:cs typeface="Alexandria" pitchFamily="2" charset="-78"/>
              </a:rPr>
              <a:t> القيادة الأخلاقية:</a:t>
            </a:r>
          </a:p>
        </p:txBody>
      </p:sp>
    </p:spTree>
    <p:extLst>
      <p:ext uri="{BB962C8B-B14F-4D97-AF65-F5344CB8AC3E}">
        <p14:creationId xmlns:p14="http://schemas.microsoft.com/office/powerpoint/2010/main" val="15255568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9843" y="1345306"/>
            <a:ext cx="11640981"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٢- مشاركة الموظفين والاحتفاظ بهم </a:t>
            </a:r>
            <a:r>
              <a:rPr lang="ar-EG" dirty="0">
                <a:solidFill>
                  <a:schemeClr val="tx1"/>
                </a:solidFill>
                <a:latin typeface="Alexandria" pitchFamily="2" charset="-78"/>
                <a:cs typeface="Alexandria" pitchFamily="2" charset="-78"/>
              </a:rPr>
              <a:t>:</a:t>
            </a:r>
          </a:p>
          <a:p>
            <a:pPr algn="r" rtl="1">
              <a:lnSpc>
                <a:spcPct val="200000"/>
              </a:lnSpc>
            </a:pPr>
            <a:r>
              <a:rPr lang="ar-EG" dirty="0">
                <a:solidFill>
                  <a:schemeClr val="tx1"/>
                </a:solidFill>
                <a:latin typeface="Alexandria" pitchFamily="2" charset="-78"/>
                <a:cs typeface="Alexandria" pitchFamily="2" charset="-78"/>
              </a:rPr>
              <a:t>فمن خلال القيادة الأخلاقية تنشأ ثقافة التقدير والاحترام داخل بيئة العمل .</a:t>
            </a:r>
          </a:p>
          <a:p>
            <a:pPr algn="r" rtl="1">
              <a:lnSpc>
                <a:spcPct val="200000"/>
              </a:lnSpc>
            </a:pPr>
            <a:endParaRPr lang="ar-EG" dirty="0">
              <a:solidFill>
                <a:schemeClr val="tx1"/>
              </a:solidFill>
              <a:latin typeface="Alexandria" pitchFamily="2" charset="-78"/>
              <a:cs typeface="Alexandria" pitchFamily="2" charset="-78"/>
            </a:endParaRPr>
          </a:p>
          <a:p>
            <a:pPr algn="r" rtl="1">
              <a:lnSpc>
                <a:spcPct val="200000"/>
              </a:lnSpc>
            </a:pPr>
            <a:r>
              <a:rPr lang="ar-EG" b="1" dirty="0">
                <a:solidFill>
                  <a:schemeClr val="tx1"/>
                </a:solidFill>
                <a:latin typeface="Alexandria" pitchFamily="2" charset="-78"/>
                <a:cs typeface="Alexandria" pitchFamily="2" charset="-78"/>
              </a:rPr>
              <a:t>٣- تخفيف المخاطر والامتثال القانوني: </a:t>
            </a:r>
          </a:p>
          <a:p>
            <a:pPr algn="r" rtl="1">
              <a:lnSpc>
                <a:spcPct val="200000"/>
              </a:lnSpc>
            </a:pPr>
            <a:r>
              <a:rPr lang="ar-EG" dirty="0">
                <a:solidFill>
                  <a:schemeClr val="tx1"/>
                </a:solidFill>
                <a:latin typeface="Alexandria" pitchFamily="2" charset="-78"/>
                <a:cs typeface="Alexandria" pitchFamily="2" charset="-78"/>
              </a:rPr>
              <a:t>من خلال الالتزام بالمبادئ الأخلاقية ييجنب المؤسسات الدعاوي القضائية والغرامات والإضرار بصورتها.</a:t>
            </a:r>
          </a:p>
          <a:p>
            <a:pPr algn="r" rtl="1">
              <a:lnSpc>
                <a:spcPct val="200000"/>
              </a:lnSpc>
            </a:pPr>
            <a:endParaRPr lang="ar-EG" dirty="0">
              <a:solidFill>
                <a:schemeClr val="tx1"/>
              </a:solidFill>
              <a:latin typeface="Alexandria" pitchFamily="2" charset="-78"/>
              <a:cs typeface="Alexandria" pitchFamily="2" charset="-78"/>
            </a:endParaRPr>
          </a:p>
          <a:p>
            <a:pPr algn="r" rtl="1">
              <a:lnSpc>
                <a:spcPct val="200000"/>
              </a:lnSpc>
            </a:pPr>
            <a:r>
              <a:rPr lang="ar-EG" b="1" dirty="0">
                <a:solidFill>
                  <a:schemeClr val="tx1"/>
                </a:solidFill>
                <a:latin typeface="Alexandria" pitchFamily="2" charset="-78"/>
                <a:cs typeface="Alexandria" pitchFamily="2" charset="-78"/>
              </a:rPr>
              <a:t>٤- ثقة أصحاب المصالح: </a:t>
            </a:r>
          </a:p>
          <a:p>
            <a:pPr algn="r" rtl="1">
              <a:lnSpc>
                <a:spcPct val="200000"/>
              </a:lnSpc>
            </a:pPr>
            <a:r>
              <a:rPr lang="ar-EG" dirty="0">
                <a:solidFill>
                  <a:schemeClr val="tx1"/>
                </a:solidFill>
                <a:latin typeface="Alexandria" pitchFamily="2" charset="-78"/>
                <a:cs typeface="Alexandria" pitchFamily="2" charset="-78"/>
              </a:rPr>
              <a:t>حيث يدرك القادة الأخلاقيون أهمية أصحاب المصالح للمؤسسة ويسعون لاجتذابهم والحفاظ على ولائهم.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125406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٥- الابتكار والقدرة على التكيف:</a:t>
            </a:r>
          </a:p>
          <a:p>
            <a:pPr algn="r" rtl="1">
              <a:lnSpc>
                <a:spcPct val="200000"/>
              </a:lnSpc>
            </a:pPr>
            <a:r>
              <a:rPr lang="ar-EG" dirty="0">
                <a:solidFill>
                  <a:schemeClr val="tx1"/>
                </a:solidFill>
                <a:latin typeface="Alexandria" pitchFamily="2" charset="-78"/>
                <a:cs typeface="Alexandria" pitchFamily="2" charset="-78"/>
              </a:rPr>
              <a:t>يعزز القادة الأخلاقيون بيئة يزدهر فيها الابداع، لشعور العاملين بالأمان و التقدير.</a:t>
            </a:r>
          </a:p>
          <a:p>
            <a:pPr algn="r" rtl="1">
              <a:lnSpc>
                <a:spcPct val="200000"/>
              </a:lnSpc>
            </a:pPr>
            <a:endParaRPr lang="ar-EG" dirty="0">
              <a:solidFill>
                <a:schemeClr val="tx1"/>
              </a:solidFill>
              <a:latin typeface="Alexandria" pitchFamily="2" charset="-78"/>
              <a:cs typeface="Alexandria" pitchFamily="2" charset="-78"/>
            </a:endParaRPr>
          </a:p>
          <a:p>
            <a:pPr algn="r" rtl="1">
              <a:lnSpc>
                <a:spcPct val="200000"/>
              </a:lnSpc>
            </a:pPr>
            <a:r>
              <a:rPr lang="ar-EG" b="1" dirty="0">
                <a:solidFill>
                  <a:schemeClr val="tx1"/>
                </a:solidFill>
                <a:latin typeface="Alexandria" pitchFamily="2" charset="-78"/>
                <a:cs typeface="Alexandria" pitchFamily="2" charset="-78"/>
              </a:rPr>
              <a:t>٦- التأثير المجتمعي والمسئولية الاجتماعية:</a:t>
            </a:r>
          </a:p>
          <a:p>
            <a:pPr algn="r" rtl="1">
              <a:lnSpc>
                <a:spcPct val="200000"/>
              </a:lnSpc>
            </a:pPr>
            <a:r>
              <a:rPr lang="ar-EG" dirty="0">
                <a:solidFill>
                  <a:schemeClr val="tx1"/>
                </a:solidFill>
                <a:latin typeface="Alexandria" pitchFamily="2" charset="-78"/>
                <a:cs typeface="Alexandria" pitchFamily="2" charset="-78"/>
              </a:rPr>
              <a:t>تمتد القيادة الأخلاقية الى ما هو أبعد من الحدود التنظيمية.  القادة الذين يعطون الأولوية للمسؤولية الاجتماعية يساهمون بشكل إيجابي في مجتمعاتهم، مثل التزامهم بالمصادر المستدامة، وتقليل النفايات،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886466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3215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r>
              <a:rPr lang="ar-EG" b="1" dirty="0">
                <a:solidFill>
                  <a:schemeClr val="tx1"/>
                </a:solidFill>
                <a:latin typeface="Alexandria" pitchFamily="2" charset="-78"/>
                <a:cs typeface="Alexandria" pitchFamily="2" charset="-78"/>
              </a:rPr>
              <a:t>الملخص: </a:t>
            </a:r>
          </a:p>
          <a:p>
            <a:pPr algn="r" rtl="1">
              <a:lnSpc>
                <a:spcPct val="150000"/>
              </a:lnSpc>
            </a:pPr>
            <a:r>
              <a:rPr lang="ar-EG" dirty="0">
                <a:solidFill>
                  <a:schemeClr val="tx1"/>
                </a:solidFill>
                <a:latin typeface="Alexandria" pitchFamily="2" charset="-78"/>
                <a:cs typeface="Alexandria" pitchFamily="2" charset="-78"/>
              </a:rPr>
              <a:t>تناولنا في المحاضرة عدد من الموضوعات ذات الصلة بالاتجاهات الحديثة في أخلاقيات العلاقات العامة ومنها :</a:t>
            </a:r>
            <a:endParaRPr lang="en-US" sz="1800" dirty="0">
              <a:solidFill>
                <a:schemeClr val="tx1"/>
              </a:solidFill>
              <a:latin typeface="Alexandria" pitchFamily="2" charset="-78"/>
              <a:cs typeface="Alexandria" pitchFamily="2" charset="-78"/>
            </a:endParaRPr>
          </a:p>
          <a:p>
            <a:pPr marL="285750" indent="-285750" algn="r" rtl="1">
              <a:lnSpc>
                <a:spcPct val="150000"/>
              </a:lnSpc>
              <a:buFontTx/>
              <a:buChar char="-"/>
            </a:pPr>
            <a:r>
              <a:rPr lang="ar-SA" sz="1800" dirty="0">
                <a:solidFill>
                  <a:schemeClr val="tx1"/>
                </a:solidFill>
                <a:latin typeface="Alexandria" pitchFamily="2" charset="-78"/>
                <a:cs typeface="Alexandria" pitchFamily="2" charset="-78"/>
              </a:rPr>
              <a:t>مقدمة في الاتجاهات الحديثة في الممارسات الأخلاقية للعلاقات العامة.</a:t>
            </a:r>
          </a:p>
          <a:p>
            <a:pPr marL="285750" indent="-285750" algn="r" rtl="1">
              <a:lnSpc>
                <a:spcPct val="150000"/>
              </a:lnSpc>
              <a:buFontTx/>
              <a:buChar char="-"/>
            </a:pPr>
            <a:r>
              <a:rPr lang="ar-SA" dirty="0">
                <a:solidFill>
                  <a:schemeClr val="tx1"/>
                </a:solidFill>
                <a:latin typeface="Alexandria" charset="0"/>
                <a:cs typeface="Alexandria" charset="0"/>
              </a:rPr>
              <a:t>الاستدامة وعلاقتها بأخلاقيات العلاقات العامة.</a:t>
            </a:r>
          </a:p>
          <a:p>
            <a:pPr marL="285750" indent="-285750" algn="r" rtl="1">
              <a:lnSpc>
                <a:spcPct val="150000"/>
              </a:lnSpc>
              <a:buFontTx/>
              <a:buChar char="-"/>
            </a:pPr>
            <a:r>
              <a:rPr lang="ar-SA" dirty="0">
                <a:solidFill>
                  <a:schemeClr val="tx1"/>
                </a:solidFill>
                <a:latin typeface="Alexandria" charset="0"/>
                <a:cs typeface="Alexandria" charset="0"/>
              </a:rPr>
              <a:t>مجالات الاستدامة المؤسسية.</a:t>
            </a:r>
          </a:p>
          <a:p>
            <a:pPr marL="285750" indent="-285750" algn="r" rtl="1">
              <a:lnSpc>
                <a:spcPct val="150000"/>
              </a:lnSpc>
              <a:buFontTx/>
              <a:buChar char="-"/>
            </a:pPr>
            <a:r>
              <a:rPr lang="ar-SA" sz="1800" dirty="0">
                <a:solidFill>
                  <a:schemeClr val="tx1"/>
                </a:solidFill>
                <a:latin typeface="Alexandria" charset="0"/>
                <a:cs typeface="Alexandria" charset="0"/>
              </a:rPr>
              <a:t>العلاقات العامة ودعم جهود الاستدامة. </a:t>
            </a:r>
          </a:p>
          <a:p>
            <a:pPr marL="285750" indent="-285750" algn="r" rtl="1">
              <a:lnSpc>
                <a:spcPct val="150000"/>
              </a:lnSpc>
              <a:buFontTx/>
              <a:buChar char="-"/>
            </a:pPr>
            <a:r>
              <a:rPr lang="ar-SA" sz="1800" dirty="0">
                <a:solidFill>
                  <a:schemeClr val="tx1"/>
                </a:solidFill>
                <a:latin typeface="Alexandria" charset="0"/>
                <a:cs typeface="Alexandria" charset="0"/>
              </a:rPr>
              <a:t>اتصالات الاستدامة.</a:t>
            </a:r>
          </a:p>
          <a:p>
            <a:pPr marL="285750" indent="-285750" algn="r" rtl="1">
              <a:lnSpc>
                <a:spcPct val="150000"/>
              </a:lnSpc>
              <a:buFontTx/>
              <a:buChar char="-"/>
            </a:pPr>
            <a:r>
              <a:rPr lang="ar-SA" sz="1800" dirty="0">
                <a:solidFill>
                  <a:schemeClr val="tx1"/>
                </a:solidFill>
                <a:latin typeface="Alexandria" pitchFamily="2" charset="-78"/>
                <a:cs typeface="Alexandria" pitchFamily="2" charset="-78"/>
              </a:rPr>
              <a:t>استراتيجيات القيادة الأخلاقية لبناء الثقة داخل مجموعات العمل.</a:t>
            </a:r>
          </a:p>
          <a:p>
            <a:pPr marL="285750" indent="-285750" algn="r" rtl="1">
              <a:lnSpc>
                <a:spcPct val="150000"/>
              </a:lnSpc>
              <a:buFontTx/>
              <a:buChar char="-"/>
            </a:pPr>
            <a:r>
              <a:rPr lang="ar-EG" sz="1800" i="0" cap="all" dirty="0">
                <a:solidFill>
                  <a:schemeClr val="tx1"/>
                </a:solidFill>
                <a:effectLst/>
                <a:latin typeface="Alexandria" pitchFamily="2" charset="-78"/>
                <a:cs typeface="Alexandria" pitchFamily="2" charset="-78"/>
              </a:rPr>
              <a:t>القيادة بالقدوة وتعزيز القيادة الأخلاقية في فرق العمل والمؤسسات.</a:t>
            </a:r>
          </a:p>
          <a:p>
            <a:pPr marL="285750" indent="-285750" algn="r" rtl="1">
              <a:lnSpc>
                <a:spcPct val="150000"/>
              </a:lnSpc>
              <a:buFontTx/>
              <a:buChar char="-"/>
            </a:pPr>
            <a:r>
              <a:rPr lang="ar-EG" sz="1800" i="0" cap="all" dirty="0">
                <a:solidFill>
                  <a:schemeClr val="tx1"/>
                </a:solidFill>
                <a:effectLst/>
                <a:latin typeface="Alexandria" pitchFamily="2" charset="-78"/>
                <a:cs typeface="Alexandria" pitchFamily="2" charset="-78"/>
              </a:rPr>
              <a:t>بناء ثقافة اتخاذ القرار الأخلاقي.</a:t>
            </a:r>
          </a:p>
          <a:p>
            <a:pPr marL="285750" indent="-285750" algn="r" rtl="1">
              <a:lnSpc>
                <a:spcPct val="150000"/>
              </a:lnSpc>
              <a:buFontTx/>
              <a:buChar char="-"/>
            </a:pPr>
            <a:r>
              <a:rPr lang="ar-EG" sz="1800" cap="all" dirty="0">
                <a:solidFill>
                  <a:schemeClr val="tx1"/>
                </a:solidFill>
                <a:latin typeface="Alexandria" pitchFamily="2" charset="-78"/>
                <a:cs typeface="Alexandria" pitchFamily="2" charset="-78"/>
              </a:rPr>
              <a:t>فوائد</a:t>
            </a:r>
            <a:r>
              <a:rPr lang="ar-EG" sz="1800" i="0" cap="all" dirty="0">
                <a:solidFill>
                  <a:schemeClr val="tx1"/>
                </a:solidFill>
                <a:effectLst/>
                <a:latin typeface="Alexandria" pitchFamily="2" charset="-78"/>
                <a:cs typeface="Alexandria" pitchFamily="2" charset="-78"/>
              </a:rPr>
              <a:t> القيادة الأخلاقية.</a:t>
            </a:r>
            <a:endParaRPr lang="ar-SA" b="1" dirty="0">
              <a:solidFill>
                <a:schemeClr val="tx1"/>
              </a:solidFill>
              <a:latin typeface="Alexandria" charset="0"/>
              <a:cs typeface="Alexandria" charset="0"/>
            </a:endParaRPr>
          </a:p>
          <a:p>
            <a:pPr marL="285750" indent="-285750" algn="r" rtl="1">
              <a:lnSpc>
                <a:spcPct val="150000"/>
              </a:lnSpc>
              <a:buFontTx/>
              <a:buChar char="-"/>
            </a:pPr>
            <a:endParaRPr lang="ar-SA" b="1" dirty="0">
              <a:solidFill>
                <a:schemeClr val="tx1"/>
              </a:solidFill>
              <a:latin typeface="Alexandria" charset="0"/>
              <a:cs typeface="Alexandria" charset="0"/>
            </a:endParaRPr>
          </a:p>
          <a:p>
            <a:pPr marL="285750" indent="-285750" algn="r" rtl="1">
              <a:lnSpc>
                <a:spcPct val="150000"/>
              </a:lnSpc>
              <a:buFontTx/>
              <a:buChar char="-"/>
            </a:pPr>
            <a:endParaRPr lang="ar-SA" b="1" dirty="0">
              <a:solidFill>
                <a:schemeClr val="tx1"/>
              </a:solidFill>
              <a:latin typeface="Alexandria" charset="0"/>
              <a:cs typeface="Alexandria" charset="0"/>
            </a:endParaRPr>
          </a:p>
          <a:p>
            <a:pPr marL="285750" indent="-285750" algn="r" rtl="1">
              <a:lnSpc>
                <a:spcPct val="150000"/>
              </a:lnSpc>
              <a:buFontTx/>
              <a:buChar char="-"/>
            </a:pPr>
            <a:endParaRPr lang="en-US" b="1" dirty="0">
              <a:solidFill>
                <a:schemeClr val="tx1"/>
              </a:solidFill>
              <a:latin typeface="Alexandria" charset="0"/>
              <a:cs typeface="Alexandria" charset="0"/>
            </a:endParaRPr>
          </a:p>
          <a:p>
            <a:pPr marL="285750" indent="-285750" algn="r" rtl="1">
              <a:lnSpc>
                <a:spcPct val="150000"/>
              </a:lnSpc>
              <a:buFontTx/>
              <a:buChar char="-"/>
            </a:pPr>
            <a:endParaRPr lang="ar-SA" sz="1800" b="1" dirty="0">
              <a:solidFill>
                <a:schemeClr val="tx1"/>
              </a:solidFill>
              <a:latin typeface="Alexandria" pitchFamily="2" charset="-78"/>
              <a:cs typeface="Alexandria" pitchFamily="2" charset="-78"/>
            </a:endParaRPr>
          </a:p>
          <a:p>
            <a:pPr marL="285750" indent="-285750" algn="r" rtl="1">
              <a:lnSpc>
                <a:spcPct val="150000"/>
              </a:lnSpc>
              <a:buFontTx/>
              <a:buChar char="-"/>
            </a:pPr>
            <a:endParaRPr lang="ar-EG" b="1" dirty="0">
              <a:solidFill>
                <a:schemeClr val="tx1"/>
              </a:solidFill>
              <a:latin typeface="Alexandria" pitchFamily="2" charset="-78"/>
              <a:cs typeface="Alexandria" pitchFamily="2" charset="-78"/>
            </a:endParaRPr>
          </a:p>
          <a:p>
            <a:pPr algn="r" rtl="1">
              <a:lnSpc>
                <a:spcPct val="150000"/>
              </a:lnSpc>
            </a:pPr>
            <a:endParaRPr lang="ar-EG"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3557912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dirty="0">
                <a:solidFill>
                  <a:schemeClr val="tx1"/>
                </a:solidFill>
                <a:latin typeface="Alexandria" pitchFamily="2" charset="-78"/>
                <a:cs typeface="Alexandria" pitchFamily="2" charset="-78"/>
              </a:rPr>
              <a:t>تم الاستعانة بعدد من المراجع والمقالات الأكاديمية منها :</a:t>
            </a:r>
          </a:p>
          <a:p>
            <a:pPr algn="r" rtl="1">
              <a:lnSpc>
                <a:spcPct val="200000"/>
              </a:lnSpc>
            </a:pPr>
            <a:r>
              <a:rPr lang="ar-EG" dirty="0">
                <a:solidFill>
                  <a:schemeClr val="tx1"/>
                </a:solidFill>
                <a:latin typeface="Alexandria" pitchFamily="2" charset="-78"/>
                <a:cs typeface="Alexandria" pitchFamily="2" charset="-78"/>
              </a:rPr>
              <a:t>القيادة الأخلاقية: كيفية بناء الثقة والنزاهة في عملك ومجتمعك، ٢٠٢٤، </a:t>
            </a:r>
            <a:r>
              <a:rPr lang="en-US" dirty="0" err="1">
                <a:solidFill>
                  <a:schemeClr val="tx1"/>
                </a:solidFill>
                <a:latin typeface="Alexandria" pitchFamily="2" charset="-78"/>
                <a:cs typeface="Alexandria" pitchFamily="2" charset="-78"/>
              </a:rPr>
              <a:t>FasterCapotal</a:t>
            </a:r>
            <a:endParaRPr lang="ar-EG" dirty="0">
              <a:solidFill>
                <a:schemeClr val="tx1"/>
              </a:solidFill>
              <a:latin typeface="Alexandria" pitchFamily="2" charset="-78"/>
              <a:cs typeface="Alexandria" pitchFamily="2" charset="-78"/>
            </a:endParaRPr>
          </a:p>
          <a:p>
            <a:pPr algn="r" rtl="1">
              <a:lnSpc>
                <a:spcPct val="200000"/>
              </a:lnSpc>
            </a:pPr>
            <a:endParaRPr lang="ar-EG"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221057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32480A4-AEC3-48DD-94E6-6705C6CD45C3}"/>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5004</TotalTime>
  <Words>3132</Words>
  <Application>Microsoft Macintosh PowerPoint</Application>
  <PresentationFormat>Widescreen</PresentationFormat>
  <Paragraphs>319</Paragraphs>
  <Slides>42</Slides>
  <Notes>1</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Arial</vt:lpstr>
      <vt:lpstr>Cairo</vt:lpstr>
      <vt:lpstr>Calibri</vt:lpstr>
      <vt:lpstr>Calibri Light</vt:lpstr>
      <vt:lpstr>Courier New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161</cp:revision>
  <dcterms:created xsi:type="dcterms:W3CDTF">2023-04-29T09:08:00Z</dcterms:created>
  <dcterms:modified xsi:type="dcterms:W3CDTF">2024-08-06T18:32:20Z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