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497" r:id="rId6"/>
    <p:sldId id="313" r:id="rId7"/>
    <p:sldId id="276" r:id="rId8"/>
    <p:sldId id="527" r:id="rId9"/>
    <p:sldId id="500" r:id="rId10"/>
    <p:sldId id="498" r:id="rId11"/>
    <p:sldId id="563" r:id="rId12"/>
    <p:sldId id="529" r:id="rId13"/>
    <p:sldId id="256" r:id="rId14"/>
    <p:sldId id="564" r:id="rId15"/>
    <p:sldId id="530" r:id="rId16"/>
    <p:sldId id="531" r:id="rId17"/>
    <p:sldId id="532" r:id="rId18"/>
    <p:sldId id="534" r:id="rId19"/>
    <p:sldId id="535" r:id="rId20"/>
    <p:sldId id="536" r:id="rId21"/>
    <p:sldId id="538" r:id="rId22"/>
    <p:sldId id="539" r:id="rId23"/>
    <p:sldId id="540" r:id="rId24"/>
    <p:sldId id="501" r:id="rId25"/>
    <p:sldId id="502" r:id="rId26"/>
    <p:sldId id="537" r:id="rId27"/>
    <p:sldId id="542" r:id="rId28"/>
    <p:sldId id="543" r:id="rId29"/>
    <p:sldId id="548" r:id="rId30"/>
    <p:sldId id="545" r:id="rId31"/>
    <p:sldId id="546" r:id="rId32"/>
    <p:sldId id="547" r:id="rId33"/>
    <p:sldId id="544" r:id="rId34"/>
    <p:sldId id="549" r:id="rId35"/>
    <p:sldId id="550" r:id="rId36"/>
    <p:sldId id="551" r:id="rId37"/>
    <p:sldId id="552" r:id="rId38"/>
    <p:sldId id="558" r:id="rId39"/>
    <p:sldId id="565" r:id="rId40"/>
    <p:sldId id="566" r:id="rId41"/>
    <p:sldId id="567" r:id="rId42"/>
    <p:sldId id="568" r:id="rId43"/>
    <p:sldId id="553" r:id="rId44"/>
    <p:sldId id="559" r:id="rId45"/>
    <p:sldId id="499" r:id="rId46"/>
    <p:sldId id="560" r:id="rId47"/>
    <p:sldId id="561" r:id="rId48"/>
    <p:sldId id="562" r:id="rId49"/>
    <p:sldId id="524" r:id="rId50"/>
    <p:sldId id="52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7"/>
            <p14:sldId id="313"/>
            <p14:sldId id="276"/>
            <p14:sldId id="527"/>
            <p14:sldId id="500"/>
            <p14:sldId id="498"/>
            <p14:sldId id="563"/>
            <p14:sldId id="529"/>
            <p14:sldId id="256"/>
            <p14:sldId id="564"/>
            <p14:sldId id="530"/>
            <p14:sldId id="531"/>
            <p14:sldId id="532"/>
            <p14:sldId id="534"/>
            <p14:sldId id="535"/>
            <p14:sldId id="536"/>
            <p14:sldId id="538"/>
            <p14:sldId id="539"/>
            <p14:sldId id="540"/>
            <p14:sldId id="501"/>
            <p14:sldId id="502"/>
            <p14:sldId id="537"/>
            <p14:sldId id="542"/>
            <p14:sldId id="543"/>
            <p14:sldId id="548"/>
            <p14:sldId id="545"/>
            <p14:sldId id="546"/>
            <p14:sldId id="547"/>
            <p14:sldId id="544"/>
            <p14:sldId id="549"/>
            <p14:sldId id="550"/>
            <p14:sldId id="551"/>
            <p14:sldId id="552"/>
            <p14:sldId id="558"/>
            <p14:sldId id="565"/>
            <p14:sldId id="566"/>
            <p14:sldId id="567"/>
            <p14:sldId id="568"/>
            <p14:sldId id="553"/>
            <p14:sldId id="559"/>
            <p14:sldId id="499"/>
            <p14:sldId id="560"/>
            <p14:sldId id="561"/>
            <p14:sldId id="562"/>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7" d="100"/>
          <a:sy n="67" d="100"/>
        </p:scale>
        <p:origin x="836"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sv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4.svg"/><Relationship Id="rId5" Type="http://schemas.openxmlformats.org/officeDocument/2006/relationships/image" Target="../media/image23.svg"/><Relationship Id="rId4" Type="http://schemas.openxmlformats.org/officeDocument/2006/relationships/image" Target="../media/image22.sv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1.svg"/><Relationship Id="rId5" Type="http://schemas.openxmlformats.org/officeDocument/2006/relationships/image" Target="../media/image30.png"/><Relationship Id="rId10" Type="http://schemas.openxmlformats.org/officeDocument/2006/relationships/image" Target="../media/image35.svg"/><Relationship Id="rId4" Type="http://schemas.openxmlformats.org/officeDocument/2006/relationships/image" Target="../media/image29.svg"/><Relationship Id="rId9"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39.svg"/></Relationships>
</file>

<file path=ppt/slides/_rels/slide30.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41.sv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16.xml"/><Relationship Id="rId7" Type="http://schemas.openxmlformats.org/officeDocument/2006/relationships/image" Target="../media/image4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6.png"/><Relationship Id="rId5" Type="http://schemas.openxmlformats.org/officeDocument/2006/relationships/image" Target="../media/image45.svg"/><Relationship Id="rId4" Type="http://schemas.openxmlformats.org/officeDocument/2006/relationships/image" Target="../media/image4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520996" y="2360751"/>
            <a:ext cx="541021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الاتصالات التنظيمية </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194617" y="5104886"/>
            <a:ext cx="422583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PRL</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6</a:t>
            </a:r>
            <a:r>
              <a:rPr kumimoji="0" lang="ar-EG"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15</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Organizational Communication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10622"/>
    </mc:Choice>
    <mc:Fallback xmlns="">
      <p:transition spd="slow" advTm="1062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848455"/>
          </a:xfrm>
          <a:prstGeom prst="rect">
            <a:avLst/>
          </a:prstGeom>
          <a:noFill/>
        </p:spPr>
        <p:txBody>
          <a:bodyPr wrap="square" rtlCol="0">
            <a:spAutoFit/>
          </a:bodyPr>
          <a:lstStyle/>
          <a:p>
            <a:pPr algn="ctr">
              <a:lnSpc>
                <a:spcPct val="200000"/>
              </a:lnSpc>
            </a:pPr>
            <a:r>
              <a:rPr lang="ar-EG" sz="2000" b="1">
                <a:solidFill>
                  <a:srgbClr val="00B0F0"/>
                </a:solidFill>
                <a:latin typeface="Alexandria" pitchFamily="2" charset="-78"/>
                <a:cs typeface="Alexandria" pitchFamily="2" charset="-78"/>
              </a:rPr>
              <a:t>المحاضرة التعريفية</a:t>
            </a:r>
          </a:p>
          <a:p>
            <a:pPr algn="ctr">
              <a:lnSpc>
                <a:spcPct val="200000"/>
              </a:lnSpc>
            </a:pPr>
            <a:r>
              <a:rPr lang="ar-EG" sz="2000" b="1">
                <a:solidFill>
                  <a:srgbClr val="00B0F0"/>
                </a:solidFill>
                <a:latin typeface="Alexandria" pitchFamily="2" charset="-78"/>
                <a:cs typeface="Alexandria" pitchFamily="2" charset="-78"/>
              </a:rPr>
              <a:t>نظريات ونماذج الاتصال التنظيمي وأبرز معوقاته وأساليب التغلب عليها</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475"/>
    </mc:Choice>
    <mc:Fallback xmlns="">
      <p:transition spd="slow" advTm="104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a:extLst>
              <a:ext uri="{FF2B5EF4-FFF2-40B4-BE49-F238E27FC236}">
                <a16:creationId xmlns:a16="http://schemas.microsoft.com/office/drawing/2014/main" id="{BDB56C89-0CFE-1E77-40F8-E30D7E10799B}"/>
              </a:ext>
            </a:extLst>
          </p:cNvPr>
          <p:cNvPicPr>
            <a:picLocks noChangeAspect="1"/>
          </p:cNvPicPr>
          <p:nvPr/>
        </p:nvPicPr>
        <p:blipFill>
          <a:blip r:embed="rId3"/>
          <a:stretch>
            <a:fillRect/>
          </a:stretch>
        </p:blipFill>
        <p:spPr>
          <a:xfrm>
            <a:off x="6864277" y="2284351"/>
            <a:ext cx="685578" cy="1173816"/>
          </a:xfrm>
          <a:prstGeom prst="rect">
            <a:avLst/>
          </a:prstGeom>
        </p:spPr>
      </p:pic>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934222" y="1205137"/>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6</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7" name="Group 26">
            <a:extLst>
              <a:ext uri="{FF2B5EF4-FFF2-40B4-BE49-F238E27FC236}">
                <a16:creationId xmlns:a16="http://schemas.microsoft.com/office/drawing/2014/main" id="{AE19E416-3DE6-B3B5-EB54-BF10763E7F1B}"/>
              </a:ext>
            </a:extLst>
          </p:cNvPr>
          <p:cNvGrpSpPr/>
          <p:nvPr/>
        </p:nvGrpSpPr>
        <p:grpSpPr>
          <a:xfrm>
            <a:off x="3571580" y="2316448"/>
            <a:ext cx="3978275" cy="3894409"/>
            <a:chOff x="6495391" y="3018383"/>
            <a:chExt cx="2130464" cy="1756768"/>
          </a:xfrm>
        </p:grpSpPr>
        <p:sp>
          <p:nvSpPr>
            <p:cNvPr id="29" name="Text 15"/>
            <p:cNvSpPr/>
            <p:nvPr/>
          </p:nvSpPr>
          <p:spPr>
            <a:xfrm>
              <a:off x="8364289" y="3119437"/>
              <a:ext cx="142652" cy="178371"/>
            </a:xfrm>
            <a:prstGeom prst="rect">
              <a:avLst/>
            </a:prstGeom>
            <a:noFill/>
            <a:ln/>
          </p:spPr>
          <p:txBody>
            <a:bodyPr wrap="none" lIns="0" tIns="0" rIns="0" bIns="0" rtlCol="0" anchor="ct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Text 16"/>
            <p:cNvSpPr/>
            <p:nvPr/>
          </p:nvSpPr>
          <p:spPr>
            <a:xfrm>
              <a:off x="6960022" y="3018383"/>
              <a:ext cx="1215554" cy="14153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نظرية الثقافة التنظيمية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1" name="Text 17"/>
            <p:cNvSpPr/>
            <p:nvPr/>
          </p:nvSpPr>
          <p:spPr>
            <a:xfrm>
              <a:off x="6495393" y="3201813"/>
              <a:ext cx="1680182" cy="283295"/>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تأثير القيم والمعاني في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5" name="Shape 18"/>
            <p:cNvSpPr/>
            <p:nvPr/>
          </p:nvSpPr>
          <p:spPr>
            <a:xfrm>
              <a:off x="8245376" y="3563838"/>
              <a:ext cx="380479" cy="570756"/>
            </a:xfrm>
            <a:prstGeom prst="roundRect">
              <a:avLst>
                <a:gd name="adj" fmla="val 36005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2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36" name="Text 19"/>
            <p:cNvSpPr/>
            <p:nvPr/>
          </p:nvSpPr>
          <p:spPr>
            <a:xfrm>
              <a:off x="8364289" y="3759994"/>
              <a:ext cx="142652" cy="178371"/>
            </a:xfrm>
            <a:prstGeom prst="rect">
              <a:avLst/>
            </a:prstGeom>
            <a:noFill/>
            <a:ln/>
          </p:spPr>
          <p:txBody>
            <a:bodyPr wrap="none" lIns="0" tIns="0" rIns="0" bIns="0" rtlCol="0" anchor="ct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5</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7" name="Text 20"/>
            <p:cNvSpPr/>
            <p:nvPr/>
          </p:nvSpPr>
          <p:spPr>
            <a:xfrm>
              <a:off x="7016725" y="3658939"/>
              <a:ext cx="1158850" cy="14153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نظرية أصحاب المصلحة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8" name="Text 21"/>
            <p:cNvSpPr/>
            <p:nvPr/>
          </p:nvSpPr>
          <p:spPr>
            <a:xfrm>
              <a:off x="6495391" y="3842369"/>
              <a:ext cx="1680183" cy="283295"/>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الجماهير المتعددة والرسائل المتنوعة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9" name="Shape 22"/>
            <p:cNvSpPr/>
            <p:nvPr/>
          </p:nvSpPr>
          <p:spPr>
            <a:xfrm>
              <a:off x="8245376" y="4204395"/>
              <a:ext cx="380479" cy="570756"/>
            </a:xfrm>
            <a:prstGeom prst="roundRect">
              <a:avLst>
                <a:gd name="adj" fmla="val 36005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2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0" name="Text 23"/>
            <p:cNvSpPr/>
            <p:nvPr/>
          </p:nvSpPr>
          <p:spPr>
            <a:xfrm>
              <a:off x="8364289" y="4400550"/>
              <a:ext cx="142652" cy="178371"/>
            </a:xfrm>
            <a:prstGeom prst="rect">
              <a:avLst/>
            </a:prstGeom>
            <a:noFill/>
            <a:ln/>
          </p:spPr>
          <p:txBody>
            <a:bodyPr wrap="none" lIns="0" tIns="0" rIns="0" bIns="0" rtlCol="0" anchor="ct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6</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1" name="Text 24"/>
            <p:cNvSpPr/>
            <p:nvPr/>
          </p:nvSpPr>
          <p:spPr>
            <a:xfrm>
              <a:off x="6913736" y="4299496"/>
              <a:ext cx="1261839" cy="14153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معوقات الاتصال وحلولها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2" name="Text 25"/>
            <p:cNvSpPr/>
            <p:nvPr/>
          </p:nvSpPr>
          <p:spPr>
            <a:xfrm>
              <a:off x="6613633" y="4482925"/>
              <a:ext cx="1561941" cy="292225"/>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التشخيص والمعالجة العملية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45" name="Group 44">
            <a:extLst>
              <a:ext uri="{FF2B5EF4-FFF2-40B4-BE49-F238E27FC236}">
                <a16:creationId xmlns:a16="http://schemas.microsoft.com/office/drawing/2014/main" id="{78E40BAF-0338-491B-8115-AEEFB84A1A4F}"/>
              </a:ext>
            </a:extLst>
          </p:cNvPr>
          <p:cNvGrpSpPr/>
          <p:nvPr/>
        </p:nvGrpSpPr>
        <p:grpSpPr>
          <a:xfrm>
            <a:off x="7954310" y="2242773"/>
            <a:ext cx="3899436" cy="4124573"/>
            <a:chOff x="6487509" y="1001613"/>
            <a:chExt cx="2138346" cy="1851869"/>
          </a:xfrm>
        </p:grpSpPr>
        <p:sp>
          <p:nvSpPr>
            <p:cNvPr id="46" name="Shape 2"/>
            <p:cNvSpPr/>
            <p:nvPr/>
          </p:nvSpPr>
          <p:spPr>
            <a:xfrm>
              <a:off x="8245376" y="1001613"/>
              <a:ext cx="380479" cy="570756"/>
            </a:xfrm>
            <a:prstGeom prst="roundRect">
              <a:avLst>
                <a:gd name="adj" fmla="val 36005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2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7" name="Text 3"/>
            <p:cNvSpPr/>
            <p:nvPr/>
          </p:nvSpPr>
          <p:spPr>
            <a:xfrm>
              <a:off x="8364289" y="1197769"/>
              <a:ext cx="142652" cy="178371"/>
            </a:xfrm>
            <a:prstGeom prst="rect">
              <a:avLst/>
            </a:prstGeom>
            <a:noFill/>
            <a:ln/>
          </p:spPr>
          <p:txBody>
            <a:bodyPr wrap="none" lIns="0" tIns="0" rIns="0" bIns="0" rtlCol="0" anchor="ct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8" name="Text 4"/>
            <p:cNvSpPr/>
            <p:nvPr/>
          </p:nvSpPr>
          <p:spPr>
            <a:xfrm>
              <a:off x="6901681" y="1096714"/>
              <a:ext cx="1273894" cy="14153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مفهوم النموذج والنظرية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9" name="Text 5"/>
            <p:cNvSpPr/>
            <p:nvPr/>
          </p:nvSpPr>
          <p:spPr>
            <a:xfrm>
              <a:off x="6487509" y="1280145"/>
              <a:ext cx="1688065" cy="31536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التعريفات والفروق والوظائف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0" name="Shape 6"/>
            <p:cNvSpPr/>
            <p:nvPr/>
          </p:nvSpPr>
          <p:spPr>
            <a:xfrm>
              <a:off x="8245376" y="1642170"/>
              <a:ext cx="380479" cy="570756"/>
            </a:xfrm>
            <a:prstGeom prst="roundRect">
              <a:avLst>
                <a:gd name="adj" fmla="val 36005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2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51" name="Text 7"/>
            <p:cNvSpPr/>
            <p:nvPr/>
          </p:nvSpPr>
          <p:spPr>
            <a:xfrm>
              <a:off x="8364289" y="1838325"/>
              <a:ext cx="142652" cy="178371"/>
            </a:xfrm>
            <a:prstGeom prst="rect">
              <a:avLst/>
            </a:prstGeom>
            <a:noFill/>
            <a:ln/>
          </p:spPr>
          <p:txBody>
            <a:bodyPr wrap="none" lIns="0" tIns="0" rIns="0" bIns="0" rtlCol="0" anchor="ct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2" name="Text 8"/>
            <p:cNvSpPr/>
            <p:nvPr/>
          </p:nvSpPr>
          <p:spPr>
            <a:xfrm>
              <a:off x="7043068" y="1737271"/>
              <a:ext cx="1132508" cy="14153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نماذج الاتصال الكبرى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3" name="Text 9"/>
            <p:cNvSpPr/>
            <p:nvPr/>
          </p:nvSpPr>
          <p:spPr>
            <a:xfrm>
              <a:off x="6487509" y="1920701"/>
              <a:ext cx="1688066" cy="28329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شانون وويفر، لاسويل، التفاعلي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4" name="Shape 10"/>
            <p:cNvSpPr/>
            <p:nvPr/>
          </p:nvSpPr>
          <p:spPr>
            <a:xfrm>
              <a:off x="8245376" y="2282726"/>
              <a:ext cx="380479" cy="570756"/>
            </a:xfrm>
            <a:prstGeom prst="roundRect">
              <a:avLst>
                <a:gd name="adj" fmla="val 36005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25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55" name="Text 11"/>
            <p:cNvSpPr/>
            <p:nvPr/>
          </p:nvSpPr>
          <p:spPr>
            <a:xfrm>
              <a:off x="8364289" y="2478881"/>
              <a:ext cx="142652" cy="178371"/>
            </a:xfrm>
            <a:prstGeom prst="rect">
              <a:avLst/>
            </a:prstGeom>
            <a:noFill/>
            <a:ln/>
          </p:spPr>
          <p:txBody>
            <a:bodyPr wrap="none" lIns="0" tIns="0" rIns="0" bIns="0" rtlCol="0" anchor="ct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6" name="Text 12"/>
            <p:cNvSpPr/>
            <p:nvPr/>
          </p:nvSpPr>
          <p:spPr>
            <a:xfrm>
              <a:off x="7043068" y="2377827"/>
              <a:ext cx="1132508" cy="141536"/>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نظرية النظم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7" name="Text 13"/>
            <p:cNvSpPr/>
            <p:nvPr/>
          </p:nvSpPr>
          <p:spPr>
            <a:xfrm>
              <a:off x="7016725" y="2561258"/>
              <a:ext cx="1158850" cy="62880"/>
            </a:xfrm>
            <a:prstGeom prst="rect">
              <a:avLst/>
            </a:prstGeom>
            <a:noFill/>
            <a:ln/>
          </p:spPr>
          <p:txBody>
            <a:bodyPr wrap="none" lIns="0" tIns="0" rIns="0" bIns="0" rtlCol="0" anchor="t"/>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المؤسسة كنظام متكامل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49361"/>
    </mc:Choice>
    <mc:Fallback xmlns="">
      <p:transition spd="slow" advTm="4936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9141" y="1685495"/>
            <a:ext cx="11396547"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531521" y="935396"/>
            <a:ext cx="3902032" cy="521970"/>
          </a:xfrm>
          <a:prstGeom prst="rect">
            <a:avLst/>
          </a:prstGeom>
          <a:noFill/>
        </p:spPr>
        <p:txBody>
          <a:bodyPr wrap="square" rtlCol="0">
            <a:spAutoFit/>
          </a:bodyPr>
          <a:lstStyle/>
          <a:p>
            <a:pPr algn="ctr"/>
            <a:r>
              <a:rPr lang="ar-EG" sz="2800" b="1">
                <a:latin typeface="Alexandria" charset="0"/>
                <a:cs typeface="Alexandria" charset="0"/>
              </a:rPr>
              <a:t>مقدمة</a:t>
            </a:r>
            <a:endParaRPr lang="en-US" sz="2800" b="1">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886EB58-4C63-8007-6E8E-67971E258C90}"/>
              </a:ext>
            </a:extLst>
          </p:cNvPr>
          <p:cNvSpPr txBox="1"/>
          <p:nvPr/>
        </p:nvSpPr>
        <p:spPr>
          <a:xfrm>
            <a:off x="591015" y="2095405"/>
            <a:ext cx="11051807" cy="4482702"/>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تُعد دراسة النماذج والنظريات في الاتصال التنظيمي مدخلًا أساسيًا لفهم طبيعة الاتصال داخل المؤسسات، إذ تساعد على تفسير كيفية انتقال الرسائل والمعلومات بين المستويات الإدارية المختلفة، والكشف عن العوامل التي تؤثر في وضوح الاتصال وفاعليته. كما تسهم هذه الدراسة في بناء تصور علمي منظم لطبيعة العلاقات الاتصالية داخل التنظيم، بما يتيح فهمًا أعمق لدور الاتصال في تحقيق الانسجام والتنسيق بين الأفراد والجماعات.</a:t>
            </a:r>
          </a:p>
          <a:p>
            <a:pPr algn="just" rtl="1">
              <a:lnSpc>
                <a:spcPct val="150000"/>
              </a:lnSpc>
            </a:pPr>
            <a:r>
              <a:rPr lang="ar-EG" sz="1600">
                <a:latin typeface="Alexandria" pitchFamily="2" charset="-78"/>
                <a:cs typeface="Alexandria" pitchFamily="2" charset="-78"/>
              </a:rPr>
              <a:t>وتبرز أهمية النماذج والنظريات في الاتصال التنظيمي من كونها توفر أطرًا تحليلية تساعد الباحث على دراسة الظواهر الاتصالية بطريقة أكثر دقة وموضوعية. فهي تمكّنه من تحديد مكونات العملية الاتصالية، وفهم العلاقات بين المتغيرات المؤثرة فيها، وتحليل المشكلات التي قد تعيق تدفق المعلومات داخل المؤسسة. وبذلك يصبح الاتصال التنظيمي مجالًا قابلًا للفهم والتفسير والتحليل، بدلًا من التعامل معه بوصفه ممارسة إدارية عامة أو تلقائية.</a:t>
            </a:r>
          </a:p>
          <a:p>
            <a:pPr algn="just" rtl="1">
              <a:lnSpc>
                <a:spcPct val="150000"/>
              </a:lnSpc>
            </a:pPr>
            <a:r>
              <a:rPr lang="ar-EG" sz="1600">
                <a:latin typeface="Alexandria" pitchFamily="2" charset="-78"/>
                <a:cs typeface="Alexandria" pitchFamily="2" charset="-78"/>
              </a:rPr>
              <a:t>كما تسهم دراسة النماذج والنظريات في تطوير الممارسات الاتصالية داخل المؤسسات، من خلال توجيه التفكير نحو تحسين قنوات الاتصال، وتعزيز المشاركة، وتقليل سوء الفهم، ورفع مستوى التنسيق بين العاملين. ومن هنا، فإن الإلمام بهذه النماذج والنظريات لا يقتصر على الجانب المعرفي فقط، بل يمتد إلى الجانب التطبيقي، حيث يساعد على بناء بيئة تنظيمية أكثر وضوحًا وفاعلية وقدرة على تحقيق أهداف المؤسسة.</a:t>
            </a:r>
            <a:endParaRPr lang="ar-EG" sz="16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advTm="141310"/>
    </mc:Choice>
    <mc:Fallback xmlns="">
      <p:transition advTm="14131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8" y="1685495"/>
            <a:ext cx="11463454" cy="475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499257" y="649543"/>
            <a:ext cx="576190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المفهوم</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807664" y="1861307"/>
            <a:ext cx="10811907" cy="420570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1" i="0" u="none" strike="noStrike" kern="1200" cap="none" spc="0" normalizeH="0" baseline="0" noProof="0">
                <a:ln>
                  <a:noFill/>
                </a:ln>
                <a:solidFill>
                  <a:schemeClr val="accent1">
                    <a:lumMod val="75000"/>
                  </a:schemeClr>
                </a:solidFill>
                <a:effectLst/>
                <a:uLnTx/>
                <a:uFillTx/>
                <a:latin typeface="Alexandria" pitchFamily="2" charset="-78"/>
                <a:ea typeface="+mn-ea"/>
                <a:cs typeface="Alexandria" pitchFamily="2" charset="-78"/>
              </a:rPr>
              <a:t>تعريف النظرية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تُعرَّف النظرية بأنها بناء علمي منظم يضم مجموعة من المفاهيم والافتراضات والمبادئ التي تُستخدم في تفسير ظاهرة معينة تفسيرًا شاملًا، والكشف عن العوامل المؤثرة فيها والعلاقات القائمة بين متغيراتها.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كما تُعرَّف النظرية بأنها إطار فكري يساعد الباحث على فهم الظواهر وتحليلها بصورة علمية، من خلال تقديم تفسيرات مترابطة ومنطقية يمكن الاعتماد عليها في دراسة الظاهرة وتوجيه البحث العلمي.</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1600">
              <a:solidFill>
                <a:prstClr val="black"/>
              </a:solidFill>
              <a:latin typeface="Alexandria" pitchFamily="2" charset="-78"/>
              <a:cs typeface="Alexandria" pitchFamily="2" charset="-78"/>
            </a:endParaRPr>
          </a:p>
          <a:p>
            <a:pPr algn="just" rtl="1">
              <a:lnSpc>
                <a:spcPct val="150000"/>
              </a:lnSpc>
              <a:defRPr/>
            </a:pPr>
            <a:r>
              <a:rPr lang="ar-EG" b="1">
                <a:solidFill>
                  <a:schemeClr val="accent1">
                    <a:lumMod val="75000"/>
                  </a:schemeClr>
                </a:solidFill>
                <a:latin typeface="Alexandria" pitchFamily="2" charset="-78"/>
                <a:cs typeface="Alexandria" pitchFamily="2" charset="-78"/>
              </a:rPr>
              <a:t>تعريف النموذج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ويُعرَّف النموذج بأنه تمثيل مبسط لظاهرة أو نظام أو موقف معين، يهدف إلى توضيح مكوناته الأساسية والعلاقات القائمة بينها بطريقة تساعد على الفهم والتحليل.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كما يُعرَّف النموذج بأنه أداة علمية تُستخدم لتقريب الظواهر المعقدة إلى صورة أكثر وضوحًا، بما يسمح بتحليل المتغيرات، وتفسير العلاقات بينها، والتنبؤ بالنتائج المحتملة في ظروف مختلفة.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1431308"/>
      </p:ext>
    </p:extLst>
  </p:cSld>
  <p:clrMapOvr>
    <a:masterClrMapping/>
  </p:clrMapOvr>
  <mc:AlternateContent xmlns:mc="http://schemas.openxmlformats.org/markup-compatibility/2006" xmlns:p14="http://schemas.microsoft.com/office/powerpoint/2010/main">
    <mc:Choice Requires="p14">
      <p:transition p14:dur="10" advTm="88493"/>
    </mc:Choice>
    <mc:Fallback xmlns="">
      <p:transition advTm="884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345C6A-BB81-C851-8396-0ADFB9EAA8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2A502A-B092-4A2A-CC06-ACC618BD96E3}"/>
              </a:ext>
            </a:extLst>
          </p:cNvPr>
          <p:cNvSpPr/>
          <p:nvPr/>
        </p:nvSpPr>
        <p:spPr>
          <a:xfrm>
            <a:off x="301085" y="1736061"/>
            <a:ext cx="11411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79DCD4D-F3DA-5579-702F-F5BCDBDC6FFD}"/>
              </a:ext>
            </a:extLst>
          </p:cNvPr>
          <p:cNvSpPr txBox="1"/>
          <p:nvPr/>
        </p:nvSpPr>
        <p:spPr>
          <a:xfrm>
            <a:off x="4070195" y="863004"/>
            <a:ext cx="4664440" cy="523220"/>
          </a:xfrm>
          <a:prstGeom prst="rect">
            <a:avLst/>
          </a:prstGeom>
          <a:noFill/>
        </p:spPr>
        <p:txBody>
          <a:bodyPr wrap="square" rtlCol="0">
            <a:spAutoFit/>
          </a:bodyPr>
          <a:lstStyle/>
          <a:p>
            <a:pPr algn="ctr"/>
            <a:r>
              <a:rPr lang="ar-EG" sz="2800" b="1">
                <a:latin typeface="Alexandria" charset="0"/>
                <a:cs typeface="Alexandria" charset="0"/>
              </a:rPr>
              <a:t>وظائف النموذج الاتصالي</a:t>
            </a:r>
          </a:p>
        </p:txBody>
      </p:sp>
      <p:sp>
        <p:nvSpPr>
          <p:cNvPr id="5" name="Rectangle 4">
            <a:extLst>
              <a:ext uri="{FF2B5EF4-FFF2-40B4-BE49-F238E27FC236}">
                <a16:creationId xmlns:a16="http://schemas.microsoft.com/office/drawing/2014/main" id="{70E69005-38CA-AD47-3CFB-1064AD4EDB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3526A4-0638-045D-AE05-BFDDF65FD6B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F764C0-C987-BBFC-0D4E-E3365B25107F}"/>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A3C3F8DD-4A8C-819B-1233-28B144D166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4" name="Group 23">
            <a:extLst>
              <a:ext uri="{FF2B5EF4-FFF2-40B4-BE49-F238E27FC236}">
                <a16:creationId xmlns:a16="http://schemas.microsoft.com/office/drawing/2014/main" id="{7EBA6EAA-A01A-E169-AFF6-E88FB6990012}"/>
              </a:ext>
            </a:extLst>
          </p:cNvPr>
          <p:cNvGrpSpPr/>
          <p:nvPr/>
        </p:nvGrpSpPr>
        <p:grpSpPr>
          <a:xfrm>
            <a:off x="373912" y="2000139"/>
            <a:ext cx="11011209" cy="3626072"/>
            <a:chOff x="-12932" y="1388566"/>
            <a:chExt cx="8638787" cy="3010868"/>
          </a:xfrm>
        </p:grpSpPr>
        <p:sp>
          <p:nvSpPr>
            <p:cNvPr id="2" name="Text 1"/>
            <p:cNvSpPr/>
            <p:nvPr/>
          </p:nvSpPr>
          <p:spPr>
            <a:xfrm>
              <a:off x="60945" y="1388566"/>
              <a:ext cx="8564910"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يؤدي النموذج وظائف عملية جوهرية تجعله أداة لا غنى عنها في تحليل الاتصال التنظيمي وتحسينه.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4636740" y="1741512"/>
              <a:ext cx="3989115" cy="1264221"/>
            </a:xfrm>
            <a:prstGeom prst="roundRect">
              <a:avLst>
                <a:gd name="adj" fmla="val 430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3"/>
            <p:cNvSpPr/>
            <p:nvPr/>
          </p:nvSpPr>
          <p:spPr>
            <a:xfrm>
              <a:off x="8103022" y="1875755"/>
              <a:ext cx="388590" cy="388590"/>
            </a:xfrm>
            <a:prstGeom prst="ellipse">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9"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209880" y="1982539"/>
              <a:ext cx="174873" cy="174873"/>
            </a:xfrm>
            <a:prstGeom prst="rect">
              <a:avLst/>
            </a:prstGeom>
          </p:spPr>
        </p:pic>
        <p:sp>
          <p:nvSpPr>
            <p:cNvPr id="11" name="Text 4"/>
            <p:cNvSpPr/>
            <p:nvPr/>
          </p:nvSpPr>
          <p:spPr>
            <a:xfrm>
              <a:off x="6410879" y="2042737"/>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التبسيط</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4770983" y="2331237"/>
              <a:ext cx="3720629" cy="597931"/>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يختزل تعقيد العملية الاتصالية في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صورة واضحة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a:t>
              </a: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ويجعلها أكثر بساطة ووضوح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6"/>
            <p:cNvSpPr/>
            <p:nvPr/>
          </p:nvSpPr>
          <p:spPr>
            <a:xfrm>
              <a:off x="-12932" y="1741512"/>
              <a:ext cx="4520192" cy="1264221"/>
            </a:xfrm>
            <a:prstGeom prst="roundRect">
              <a:avLst>
                <a:gd name="adj" fmla="val 430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Shape 7"/>
            <p:cNvSpPr/>
            <p:nvPr/>
          </p:nvSpPr>
          <p:spPr>
            <a:xfrm>
              <a:off x="3984427" y="1875755"/>
              <a:ext cx="388590" cy="388590"/>
            </a:xfrm>
            <a:prstGeom prst="ellipse">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091285" y="1982539"/>
              <a:ext cx="174873" cy="174873"/>
            </a:xfrm>
            <a:prstGeom prst="rect">
              <a:avLst/>
            </a:prstGeom>
          </p:spPr>
        </p:pic>
        <p:sp>
          <p:nvSpPr>
            <p:cNvPr id="16" name="Text 8"/>
            <p:cNvSpPr/>
            <p:nvPr/>
          </p:nvSpPr>
          <p:spPr>
            <a:xfrm>
              <a:off x="2300466" y="1964679"/>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تحديد العناصر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9"/>
            <p:cNvSpPr/>
            <p:nvPr/>
          </p:nvSpPr>
          <p:spPr>
            <a:xfrm>
              <a:off x="209673" y="2292576"/>
              <a:ext cx="4163345" cy="70002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يرصد كل مكون في العملية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بدقة ووضوح</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بما يسمح بالتعامل</a:t>
              </a: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معها بالشكل الصحيح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0"/>
            <p:cNvSpPr/>
            <p:nvPr/>
          </p:nvSpPr>
          <p:spPr>
            <a:xfrm>
              <a:off x="4636740" y="3135213"/>
              <a:ext cx="3989115" cy="1264221"/>
            </a:xfrm>
            <a:prstGeom prst="roundRect">
              <a:avLst>
                <a:gd name="adj" fmla="val 430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Shape 11"/>
            <p:cNvSpPr/>
            <p:nvPr/>
          </p:nvSpPr>
          <p:spPr>
            <a:xfrm>
              <a:off x="8103022" y="3269456"/>
              <a:ext cx="388590" cy="388590"/>
            </a:xfrm>
            <a:prstGeom prst="ellipse">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209880" y="3376240"/>
              <a:ext cx="174873" cy="174873"/>
            </a:xfrm>
            <a:prstGeom prst="rect">
              <a:avLst/>
            </a:prstGeom>
          </p:spPr>
        </p:pic>
        <p:sp>
          <p:nvSpPr>
            <p:cNvPr id="21" name="Text 12"/>
            <p:cNvSpPr/>
            <p:nvPr/>
          </p:nvSpPr>
          <p:spPr>
            <a:xfrm>
              <a:off x="6304021" y="3348384"/>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اكتشاف الخلل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3"/>
            <p:cNvSpPr/>
            <p:nvPr/>
          </p:nvSpPr>
          <p:spPr>
            <a:xfrm>
              <a:off x="4759005" y="3722363"/>
              <a:ext cx="3720629" cy="600506"/>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يساعد على تحديد أين انهار الاتصال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وتشوهت الرسالة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lang="ar-EG" sz="1600" kern="0">
                  <a:solidFill>
                    <a:srgbClr val="15213F"/>
                  </a:solidFill>
                  <a:latin typeface="Alexandria" pitchFamily="2" charset="-78"/>
                  <a:cs typeface="Alexandria" pitchFamily="2" charset="-78"/>
                </a:rPr>
                <a:t>لوضع الحلول المناسبة وطرق العلاج</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Shape 14"/>
            <p:cNvSpPr/>
            <p:nvPr/>
          </p:nvSpPr>
          <p:spPr>
            <a:xfrm>
              <a:off x="13528" y="3135213"/>
              <a:ext cx="4493732" cy="1264221"/>
            </a:xfrm>
            <a:prstGeom prst="roundRect">
              <a:avLst>
                <a:gd name="adj" fmla="val 4304"/>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6" name="Shape 15"/>
            <p:cNvSpPr/>
            <p:nvPr/>
          </p:nvSpPr>
          <p:spPr>
            <a:xfrm>
              <a:off x="3984427" y="3269456"/>
              <a:ext cx="388590" cy="388590"/>
            </a:xfrm>
            <a:prstGeom prst="ellipse">
              <a:avLst/>
            </a:prstGeom>
            <a:solidFill>
              <a:srgbClr val="476FD6"/>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091285" y="3376240"/>
              <a:ext cx="174873" cy="174873"/>
            </a:xfrm>
            <a:prstGeom prst="rect">
              <a:avLst/>
            </a:prstGeom>
          </p:spPr>
        </p:pic>
        <p:sp>
          <p:nvSpPr>
            <p:cNvPr id="28" name="Text 16"/>
            <p:cNvSpPr/>
            <p:nvPr/>
          </p:nvSpPr>
          <p:spPr>
            <a:xfrm>
              <a:off x="2335411" y="3403848"/>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تحليل سوء الفهم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17"/>
            <p:cNvSpPr/>
            <p:nvPr/>
          </p:nvSpPr>
          <p:spPr>
            <a:xfrm>
              <a:off x="13529" y="3823059"/>
              <a:ext cx="4337402" cy="576375"/>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يكشف عن الأسباب المحتملة لسوء الفهم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بين الأطراف</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اخل او </a:t>
              </a: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خارج التنظيم بما يسمح بعلاجها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095960563"/>
      </p:ext>
    </p:extLst>
  </p:cSld>
  <p:clrMapOvr>
    <a:masterClrMapping/>
  </p:clrMapOvr>
  <mc:AlternateContent xmlns:mc="http://schemas.openxmlformats.org/markup-compatibility/2006" xmlns:p14="http://schemas.microsoft.com/office/powerpoint/2010/main">
    <mc:Choice Requires="p14">
      <p:transition p14:dur="10" advTm="118227"/>
    </mc:Choice>
    <mc:Fallback xmlns="">
      <p:transition advTm="11822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3DF8A-730F-B6D3-78C0-D1B36F07E0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C98838-C5CD-8B16-787A-C54B5E01E017}"/>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F7709D5-6649-DADD-4BFD-01D325A8D973}"/>
              </a:ext>
            </a:extLst>
          </p:cNvPr>
          <p:cNvSpPr txBox="1"/>
          <p:nvPr/>
        </p:nvSpPr>
        <p:spPr>
          <a:xfrm>
            <a:off x="2629734" y="527491"/>
            <a:ext cx="7049116" cy="523220"/>
          </a:xfrm>
          <a:prstGeom prst="rect">
            <a:avLst/>
          </a:prstGeom>
          <a:noFill/>
        </p:spPr>
        <p:txBody>
          <a:bodyPr wrap="square" rtlCol="0">
            <a:spAutoFit/>
          </a:bodyPr>
          <a:lstStyle/>
          <a:p>
            <a:r>
              <a:rPr lang="ar-EG" sz="2800" b="1">
                <a:latin typeface="Alexandria" charset="0"/>
                <a:cs typeface="Alexandria" charset="0"/>
              </a:rPr>
              <a:t>وظائف النظرية في الاتصال التنظيمي</a:t>
            </a:r>
          </a:p>
        </p:txBody>
      </p:sp>
      <p:sp>
        <p:nvSpPr>
          <p:cNvPr id="5" name="Rectangle 4">
            <a:extLst>
              <a:ext uri="{FF2B5EF4-FFF2-40B4-BE49-F238E27FC236}">
                <a16:creationId xmlns:a16="http://schemas.microsoft.com/office/drawing/2014/main" id="{4642DEB1-5CC6-7A22-7B59-0C5D5B26B213}"/>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C182ED-0909-1944-AFA7-11C25F43174A}"/>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3AC1F4-8443-0E4E-A5C0-AE22B1847D23}"/>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6363833A-282C-6DC5-0C85-9EA34E994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5ABF8E2A-384E-8EB7-8E86-953C98D0AA9B}"/>
              </a:ext>
            </a:extLst>
          </p:cNvPr>
          <p:cNvGrpSpPr/>
          <p:nvPr/>
        </p:nvGrpSpPr>
        <p:grpSpPr>
          <a:xfrm>
            <a:off x="624468" y="1753330"/>
            <a:ext cx="10967611" cy="4316194"/>
            <a:chOff x="518145" y="1586061"/>
            <a:chExt cx="8107710" cy="2615878"/>
          </a:xfrm>
        </p:grpSpPr>
        <p:pic>
          <p:nvPicPr>
            <p:cNvPr id="2"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6740" y="1586061"/>
              <a:ext cx="3989115" cy="1139577"/>
            </a:xfrm>
            <a:prstGeom prst="rect">
              <a:avLst/>
            </a:prstGeom>
          </p:spPr>
        </p:pic>
        <p:sp>
          <p:nvSpPr>
            <p:cNvPr id="4" name="Text 1"/>
            <p:cNvSpPr/>
            <p:nvPr/>
          </p:nvSpPr>
          <p:spPr>
            <a:xfrm>
              <a:off x="6553572" y="1683172"/>
              <a:ext cx="155451" cy="194295"/>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2"/>
            <p:cNvSpPr/>
            <p:nvPr/>
          </p:nvSpPr>
          <p:spPr>
            <a:xfrm>
              <a:off x="6939929" y="1927250"/>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التفسير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4721589" y="2111626"/>
              <a:ext cx="3701579" cy="48959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فهم لماذا تسير الأمور على نحو معين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داخل المؤسسة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lang="ar-EG" sz="1600" kern="0">
                  <a:solidFill>
                    <a:srgbClr val="15213F"/>
                  </a:solidFill>
                  <a:latin typeface="Alexandria" pitchFamily="2" charset="-78"/>
                  <a:cs typeface="Alexandria" pitchFamily="2" charset="-78"/>
                </a:rPr>
                <a:t>والعمل على علاجها بالأساليب الصحيحة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8145" y="1586061"/>
              <a:ext cx="3989115" cy="1139577"/>
            </a:xfrm>
            <a:prstGeom prst="rect">
              <a:avLst/>
            </a:prstGeom>
          </p:spPr>
        </p:pic>
        <p:sp>
          <p:nvSpPr>
            <p:cNvPr id="12" name="Text 4"/>
            <p:cNvSpPr/>
            <p:nvPr/>
          </p:nvSpPr>
          <p:spPr>
            <a:xfrm>
              <a:off x="2434977" y="1683172"/>
              <a:ext cx="155451" cy="194295"/>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2798916" y="1935821"/>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التحليل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6"/>
            <p:cNvSpPr/>
            <p:nvPr/>
          </p:nvSpPr>
          <p:spPr>
            <a:xfrm>
              <a:off x="702686" y="2176882"/>
              <a:ext cx="3701579" cy="469816"/>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دراسة العلاقات بين المتغيرات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التنظيمية والاتصالية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وتحليل</a:t>
              </a:r>
            </a:p>
            <a:p>
              <a:pPr marL="0" marR="0" lvl="0" indent="0" algn="r" defTabSz="914400" rtl="1" eaLnBrk="1" fontAlgn="auto" latinLnBrk="0" hangingPunct="1">
                <a:lnSpc>
                  <a:spcPct val="133000"/>
                </a:lnSpc>
                <a:spcBef>
                  <a:spcPts val="0"/>
                </a:spcBef>
                <a:spcAft>
                  <a:spcPts val="0"/>
                </a:spcAft>
                <a:buClrTx/>
                <a:buSzTx/>
                <a:buFontTx/>
                <a:buNone/>
                <a:tabLst/>
                <a:defRPr/>
              </a:pPr>
              <a:r>
                <a:rPr lang="ar-EG" sz="1600" kern="0">
                  <a:solidFill>
                    <a:srgbClr val="15213F"/>
                  </a:solidFill>
                  <a:latin typeface="Alexandria" pitchFamily="2" charset="-78"/>
                  <a:cs typeface="Alexandria" pitchFamily="2" charset="-78"/>
                </a:rPr>
                <a:t>العلاقات بين المتغيرات والخروج بنتائج واضحة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5"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6740" y="2855119"/>
              <a:ext cx="3989115" cy="1346820"/>
            </a:xfrm>
            <a:prstGeom prst="rect">
              <a:avLst/>
            </a:prstGeom>
          </p:spPr>
        </p:pic>
        <p:sp>
          <p:nvSpPr>
            <p:cNvPr id="16" name="Text 7"/>
            <p:cNvSpPr/>
            <p:nvPr/>
          </p:nvSpPr>
          <p:spPr>
            <a:xfrm>
              <a:off x="6553572" y="2952229"/>
              <a:ext cx="155451" cy="194295"/>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8"/>
            <p:cNvSpPr/>
            <p:nvPr/>
          </p:nvSpPr>
          <p:spPr>
            <a:xfrm>
              <a:off x="6939929" y="3251203"/>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التنبؤ</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9"/>
            <p:cNvSpPr/>
            <p:nvPr/>
          </p:nvSpPr>
          <p:spPr>
            <a:xfrm>
              <a:off x="4746651" y="3512072"/>
              <a:ext cx="3701579" cy="47838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استشراف نتائج القرارات الاتصالية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قبل اتخاذه</a:t>
              </a:r>
              <a:r>
                <a:rPr lang="ar-EG" altLang="en-US" sz="1600" kern="0">
                  <a:solidFill>
                    <a:srgbClr val="15213F"/>
                  </a:solidFill>
                  <a:latin typeface="Alexandria" pitchFamily="2" charset="-78"/>
                  <a:ea typeface="Alexandria Medium" pitchFamily="34" charset="-122"/>
                  <a:cs typeface="Alexandria" pitchFamily="2" charset="-78"/>
                </a:rPr>
                <a:t>ا في ضوء</a:t>
              </a:r>
            </a:p>
            <a:p>
              <a:pPr marL="0" marR="0" lvl="0" indent="0" algn="just" defTabSz="914400" rtl="1" eaLnBrk="1" fontAlgn="auto" latinLnBrk="0" hangingPunct="1">
                <a:lnSpc>
                  <a:spcPct val="133000"/>
                </a:lnSpc>
                <a:spcBef>
                  <a:spcPts val="0"/>
                </a:spcBef>
                <a:spcAft>
                  <a:spcPts val="0"/>
                </a:spcAft>
                <a:buClrTx/>
                <a:buSzTx/>
                <a:buFontTx/>
                <a:buNone/>
                <a:tabLst/>
                <a:defRPr/>
              </a:pPr>
              <a:r>
                <a:rPr lang="ar-EG" altLang="en-US" sz="1600" kern="0">
                  <a:solidFill>
                    <a:srgbClr val="15213F"/>
                  </a:solidFill>
                  <a:latin typeface="Alexandria" pitchFamily="2" charset="-78"/>
                  <a:ea typeface="Alexandria Medium" pitchFamily="34" charset="-122"/>
                  <a:cs typeface="Alexandria" pitchFamily="2" charset="-78"/>
                </a:rPr>
                <a:t> النتائج والبيانات التحليلية.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0"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18145" y="2855119"/>
              <a:ext cx="3989115" cy="1346820"/>
            </a:xfrm>
            <a:prstGeom prst="rect">
              <a:avLst/>
            </a:prstGeom>
          </p:spPr>
        </p:pic>
        <p:sp>
          <p:nvSpPr>
            <p:cNvPr id="21" name="Text 10"/>
            <p:cNvSpPr/>
            <p:nvPr/>
          </p:nvSpPr>
          <p:spPr>
            <a:xfrm>
              <a:off x="2434977" y="2952229"/>
              <a:ext cx="155451" cy="194295"/>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1"/>
            <p:cNvSpPr/>
            <p:nvPr/>
          </p:nvSpPr>
          <p:spPr>
            <a:xfrm>
              <a:off x="2816995" y="3220093"/>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بناء الحلول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2"/>
            <p:cNvSpPr/>
            <p:nvPr/>
          </p:nvSpPr>
          <p:spPr>
            <a:xfrm>
              <a:off x="677624" y="3466989"/>
              <a:ext cx="3701579" cy="734950"/>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اقتراح تدخلات عملية لتحسين الاتصال في ضوء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المشكلات المشخّصة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وحتى الحد من حدوثها في المستقبل.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21932563"/>
      </p:ext>
    </p:extLst>
  </p:cSld>
  <p:clrMapOvr>
    <a:masterClrMapping/>
  </p:clrMapOvr>
  <mc:AlternateContent xmlns:mc="http://schemas.openxmlformats.org/markup-compatibility/2006" xmlns:p14="http://schemas.microsoft.com/office/powerpoint/2010/main">
    <mc:Choice Requires="p14">
      <p:transition p14:dur="10" advTm="60738"/>
    </mc:Choice>
    <mc:Fallback xmlns="">
      <p:transition advTm="607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90108-2FEB-FDD5-EE1C-43615BEAF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8F914C-DA69-8459-26C0-5D1A6F74D279}"/>
              </a:ext>
            </a:extLst>
          </p:cNvPr>
          <p:cNvSpPr/>
          <p:nvPr/>
        </p:nvSpPr>
        <p:spPr>
          <a:xfrm>
            <a:off x="6826291" y="663794"/>
            <a:ext cx="5272781" cy="5960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E3A4C2A-1F53-9AC6-06B7-D47F79A85AF2}"/>
              </a:ext>
            </a:extLst>
          </p:cNvPr>
          <p:cNvSpPr txBox="1"/>
          <p:nvPr/>
        </p:nvSpPr>
        <p:spPr>
          <a:xfrm>
            <a:off x="7780616" y="104399"/>
            <a:ext cx="433782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الفرق بين </a:t>
            </a: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النموذج </a:t>
            </a:r>
            <a:r>
              <a:rPr lang="ar-EG" sz="2400" b="1">
                <a:solidFill>
                  <a:prstClr val="black"/>
                </a:solidFill>
                <a:latin typeface="Alexandria" pitchFamily="2" charset="-78"/>
                <a:cs typeface="Alexandria" pitchFamily="2" charset="-78"/>
              </a:rPr>
              <a:t> </a:t>
            </a: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والنظرية</a:t>
            </a:r>
            <a:endPar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63E70BAD-C9BF-ABB7-61B8-9363ED133C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76AF1C2-60E9-B29B-F574-6BF23EE8B998}"/>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9C63540-A943-3E33-0759-8C685D12710D}"/>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F2E78AD6-34BD-FB8B-D6BD-794CB7906291}"/>
              </a:ext>
            </a:extLst>
          </p:cNvPr>
          <p:cNvSpPr txBox="1"/>
          <p:nvPr/>
        </p:nvSpPr>
        <p:spPr>
          <a:xfrm>
            <a:off x="6826291" y="761524"/>
            <a:ext cx="5210497" cy="559069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يُستخدم النموذج غالبًا لتسهيل فهم الظواهر المعقدة، من خلال اختزالها في صورة أو بناء منطقي يساعد على تحليلها ودراستها بصورة أكثر وضوحًا.وبناءً على ذلك، يمكن القول إن النظرية تقدّم تفسيرًا واسعًا وعميقًا للظاهرة، بينما يقدّم النموذج تصورًا مبسطًا لها، يُستخدم في توضيح العلاقات بين المتغيرات، وتحليل البيانات، والتنبؤ بالنتائج المحتملة في ظروف مختلفة.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تتميّز النظرية بقدرتها على تقديم تفسير شامل ومتكامل للظاهرة موضع الدراسة، إذ لا تكتفي بوصفها، بل تسعى إلى الكشف عن أسبابها والعوامل المؤثرة فيها. كما توضّح النظرية طبيعة العلاقات القائمة بين المتغيرات المختلفة، وتساعد الباحث على فهم الظاهرة في إطار علمي منظم.أما النموذج، فيُعدّ تمثيلًا مبسطًا للظاهرة، يهدف إلى توضيح مكوناتها الأساسية والعلاقات التي تربط بينها. </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4" name="Picture 3">
            <a:extLst>
              <a:ext uri="{FF2B5EF4-FFF2-40B4-BE49-F238E27FC236}">
                <a16:creationId xmlns:a16="http://schemas.microsoft.com/office/drawing/2014/main" id="{19D924CC-6E58-891C-6F08-E54CB20FA8D2}"/>
              </a:ext>
            </a:extLst>
          </p:cNvPr>
          <p:cNvPicPr>
            <a:picLocks noChangeAspect="1"/>
          </p:cNvPicPr>
          <p:nvPr/>
        </p:nvPicPr>
        <p:blipFill>
          <a:blip r:embed="rId2"/>
          <a:srcRect l="2427" r="2014"/>
          <a:stretch>
            <a:fillRect/>
          </a:stretch>
        </p:blipFill>
        <p:spPr>
          <a:xfrm>
            <a:off x="0" y="494691"/>
            <a:ext cx="6765261" cy="6129133"/>
          </a:xfrm>
          <a:prstGeom prst="rect">
            <a:avLst/>
          </a:prstGeom>
        </p:spPr>
      </p:pic>
    </p:spTree>
    <p:extLst>
      <p:ext uri="{BB962C8B-B14F-4D97-AF65-F5344CB8AC3E}">
        <p14:creationId xmlns:p14="http://schemas.microsoft.com/office/powerpoint/2010/main" val="467760779"/>
      </p:ext>
    </p:extLst>
  </p:cSld>
  <p:clrMapOvr>
    <a:masterClrMapping/>
  </p:clrMapOvr>
  <mc:AlternateContent xmlns:mc="http://schemas.openxmlformats.org/markup-compatibility/2006" xmlns:p14="http://schemas.microsoft.com/office/powerpoint/2010/main">
    <mc:Choice Requires="p14">
      <p:transition p14:dur="10" advTm="266513"/>
    </mc:Choice>
    <mc:Fallback xmlns="">
      <p:transition advTm="26651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E2343-522E-AA9A-2F6E-1A3C9E6396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F7FA66-8DC1-08CE-CDE6-29B5AA79DF7E}"/>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DC3BB4A-D2DE-1583-3365-7D6199243893}"/>
              </a:ext>
            </a:extLst>
          </p:cNvPr>
          <p:cNvSpPr txBox="1"/>
          <p:nvPr/>
        </p:nvSpPr>
        <p:spPr>
          <a:xfrm>
            <a:off x="4059045" y="527491"/>
            <a:ext cx="5296828" cy="523220"/>
          </a:xfrm>
          <a:prstGeom prst="rect">
            <a:avLst/>
          </a:prstGeom>
          <a:noFill/>
        </p:spPr>
        <p:txBody>
          <a:bodyPr wrap="square" rtlCol="0">
            <a:spAutoFit/>
          </a:bodyPr>
          <a:lstStyle/>
          <a:p>
            <a:r>
              <a:rPr lang="ar-EG" sz="2800" b="1">
                <a:latin typeface="Alexandria" charset="0"/>
                <a:cs typeface="Alexandria" charset="0"/>
              </a:rPr>
              <a:t>الفرق بين النموذج والنظرية</a:t>
            </a:r>
          </a:p>
        </p:txBody>
      </p:sp>
      <p:sp>
        <p:nvSpPr>
          <p:cNvPr id="5" name="Rectangle 4">
            <a:extLst>
              <a:ext uri="{FF2B5EF4-FFF2-40B4-BE49-F238E27FC236}">
                <a16:creationId xmlns:a16="http://schemas.microsoft.com/office/drawing/2014/main" id="{A330E78E-3E89-57D8-EA06-31BADA95698C}"/>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6C28F5-7765-B8A8-04DF-B1CF43692E9C}"/>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6CFFDF-B5BE-ED1D-9C43-8DA5E73A7C9D}"/>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59CA79AA-8332-0937-DD95-C9AD7FB83D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9897FE5D-42D0-C6AB-D6F1-A21250F21740}"/>
              </a:ext>
            </a:extLst>
          </p:cNvPr>
          <p:cNvGrpSpPr/>
          <p:nvPr/>
        </p:nvGrpSpPr>
        <p:grpSpPr>
          <a:xfrm>
            <a:off x="479502" y="1809996"/>
            <a:ext cx="11034519" cy="4088999"/>
            <a:chOff x="195337" y="1760934"/>
            <a:chExt cx="8430518" cy="2266206"/>
          </a:xfrm>
        </p:grpSpPr>
        <p:sp>
          <p:nvSpPr>
            <p:cNvPr id="4" name="Shape 1"/>
            <p:cNvSpPr/>
            <p:nvPr/>
          </p:nvSpPr>
          <p:spPr>
            <a:xfrm>
              <a:off x="518145" y="1760934"/>
              <a:ext cx="8107710" cy="2266206"/>
            </a:xfrm>
            <a:prstGeom prst="roundRect">
              <a:avLst>
                <a:gd name="adj" fmla="val 2401"/>
              </a:avLst>
            </a:prstGeom>
            <a:noFill/>
            <a:ln w="4763">
              <a:solidFill>
                <a:srgbClr val="000000">
                  <a:alpha val="8000"/>
                </a:srgbClr>
              </a:solidFill>
              <a:prstDash val="solid"/>
            </a:ln>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2"/>
            <p:cNvSpPr/>
            <p:nvPr/>
          </p:nvSpPr>
          <p:spPr>
            <a:xfrm>
              <a:off x="523056" y="1765697"/>
              <a:ext cx="2024509" cy="374526"/>
            </a:xfrm>
            <a:prstGeom prst="rect">
              <a:avLst/>
            </a:prstGeom>
            <a:solidFill>
              <a:srgbClr val="3257B8"/>
            </a:solidFill>
            <a:ln/>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195337" y="1848148"/>
              <a:ext cx="2222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وجه المقارنة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4"/>
            <p:cNvSpPr/>
            <p:nvPr/>
          </p:nvSpPr>
          <p:spPr>
            <a:xfrm>
              <a:off x="2547565" y="1765697"/>
              <a:ext cx="2996282" cy="374526"/>
            </a:xfrm>
            <a:prstGeom prst="rect">
              <a:avLst/>
            </a:prstGeom>
            <a:solidFill>
              <a:srgbClr val="3257B8"/>
            </a:solidFill>
            <a:ln/>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2219846" y="1848148"/>
              <a:ext cx="3194521"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النموذج</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6"/>
            <p:cNvSpPr/>
            <p:nvPr/>
          </p:nvSpPr>
          <p:spPr>
            <a:xfrm>
              <a:off x="5543848" y="1765697"/>
              <a:ext cx="3077245" cy="374526"/>
            </a:xfrm>
            <a:prstGeom prst="rect">
              <a:avLst/>
            </a:prstGeom>
            <a:solidFill>
              <a:srgbClr val="3257B8"/>
            </a:solidFill>
            <a:ln/>
          </p:spPr>
          <p:txBody>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7"/>
            <p:cNvSpPr/>
            <p:nvPr/>
          </p:nvSpPr>
          <p:spPr>
            <a:xfrm>
              <a:off x="5216128" y="1848148"/>
              <a:ext cx="327548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النظرية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8"/>
            <p:cNvSpPr/>
            <p:nvPr/>
          </p:nvSpPr>
          <p:spPr>
            <a:xfrm>
              <a:off x="195337" y="2225055"/>
              <a:ext cx="2222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الهدف الأساسي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9"/>
            <p:cNvSpPr/>
            <p:nvPr/>
          </p:nvSpPr>
          <p:spPr>
            <a:xfrm>
              <a:off x="2219846" y="2225055"/>
              <a:ext cx="3194521"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وصف العملية وتبسيطها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0"/>
            <p:cNvSpPr/>
            <p:nvPr/>
          </p:nvSpPr>
          <p:spPr>
            <a:xfrm>
              <a:off x="5216128" y="2225055"/>
              <a:ext cx="327548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تفسير الظاهرة وكشف أسبابها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1"/>
            <p:cNvSpPr/>
            <p:nvPr/>
          </p:nvSpPr>
          <p:spPr>
            <a:xfrm>
              <a:off x="195337" y="2601962"/>
              <a:ext cx="2222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السؤال الذي يجيب عنه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2"/>
            <p:cNvSpPr/>
            <p:nvPr/>
          </p:nvSpPr>
          <p:spPr>
            <a:xfrm>
              <a:off x="2219846" y="2601962"/>
              <a:ext cx="3194521"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كيف يحدث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3"/>
            <p:cNvSpPr/>
            <p:nvPr/>
          </p:nvSpPr>
          <p:spPr>
            <a:xfrm>
              <a:off x="5216128" y="2601962"/>
              <a:ext cx="327548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لماذا ينجح أو يفشل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4"/>
            <p:cNvSpPr/>
            <p:nvPr/>
          </p:nvSpPr>
          <p:spPr>
            <a:xfrm>
              <a:off x="195337" y="2978869"/>
              <a:ext cx="2222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طبيعة التمثيل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5"/>
            <p:cNvSpPr/>
            <p:nvPr/>
          </p:nvSpPr>
          <p:spPr>
            <a:xfrm>
              <a:off x="2219846" y="2978869"/>
              <a:ext cx="3194521"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مرئي ومبسّط وقابل للرسم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6"/>
            <p:cNvSpPr/>
            <p:nvPr/>
          </p:nvSpPr>
          <p:spPr>
            <a:xfrm>
              <a:off x="5216128" y="2978869"/>
              <a:ext cx="327548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مفاهيمي وتحليلي وعميق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17"/>
            <p:cNvSpPr/>
            <p:nvPr/>
          </p:nvSpPr>
          <p:spPr>
            <a:xfrm>
              <a:off x="195337" y="3355777"/>
              <a:ext cx="2222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مستوى التجريد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8"/>
            <p:cNvSpPr/>
            <p:nvPr/>
          </p:nvSpPr>
          <p:spPr>
            <a:xfrm>
              <a:off x="2219846" y="3355777"/>
              <a:ext cx="3194521"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منخفض — أكثر تحديدًا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7" name="Text 19"/>
            <p:cNvSpPr/>
            <p:nvPr/>
          </p:nvSpPr>
          <p:spPr>
            <a:xfrm>
              <a:off x="5216128" y="3355777"/>
              <a:ext cx="327548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مرتفع — أكثر شمولًا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8" name="Text 20"/>
            <p:cNvSpPr/>
            <p:nvPr/>
          </p:nvSpPr>
          <p:spPr>
            <a:xfrm>
              <a:off x="195337" y="3732684"/>
              <a:ext cx="2222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الاستخدام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21"/>
            <p:cNvSpPr/>
            <p:nvPr/>
          </p:nvSpPr>
          <p:spPr>
            <a:xfrm>
              <a:off x="2219846" y="3732684"/>
              <a:ext cx="3194521"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تحليل مسار الرسالة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Text 22"/>
            <p:cNvSpPr/>
            <p:nvPr/>
          </p:nvSpPr>
          <p:spPr>
            <a:xfrm>
              <a:off x="5216128" y="3732684"/>
              <a:ext cx="327548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فهم السلوك التنظيمي وتوجيهه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547946559"/>
      </p:ext>
    </p:extLst>
  </p:cSld>
  <p:clrMapOvr>
    <a:masterClrMapping/>
  </p:clrMapOvr>
  <mc:AlternateContent xmlns:mc="http://schemas.openxmlformats.org/markup-compatibility/2006" xmlns:p14="http://schemas.microsoft.com/office/powerpoint/2010/main">
    <mc:Choice Requires="p14">
      <p:transition p14:dur="10" advTm="98495"/>
    </mc:Choice>
    <mc:Fallback xmlns="">
      <p:transition advTm="9849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96411466-7770-EB5B-4881-33B5A61348D0}"/>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1600">
                <a:latin typeface="Alexandria" pitchFamily="2" charset="-78"/>
                <a:cs typeface="Alexandria" pitchFamily="2" charset="-78"/>
              </a:rPr>
              <a:t>نشاط</a:t>
            </a:r>
            <a:endParaRPr lang="en-US" sz="1600">
              <a:latin typeface="Alexandria" pitchFamily="2" charset="-78"/>
              <a:cs typeface="Alexandria" pitchFamily="2" charset="-78"/>
            </a:endParaRPr>
          </a:p>
        </p:txBody>
      </p:sp>
      <p:sp>
        <p:nvSpPr>
          <p:cNvPr id="3" name="Text 1"/>
          <p:cNvSpPr/>
          <p:nvPr/>
        </p:nvSpPr>
        <p:spPr>
          <a:xfrm>
            <a:off x="561278" y="2609384"/>
            <a:ext cx="9303189" cy="2274849"/>
          </a:xfrm>
          <a:prstGeom prst="rect">
            <a:avLst/>
          </a:prstGeom>
          <a:noFill/>
          <a:ln/>
        </p:spPr>
        <p:txBody>
          <a:bodyPr wrap="non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FF0000"/>
                </a:solidFill>
                <a:effectLst/>
                <a:uLnTx/>
                <a:uFillTx/>
                <a:latin typeface="Alexandria Bold" pitchFamily="34" charset="0"/>
                <a:ea typeface="Alexandria Bold" pitchFamily="34" charset="-122"/>
                <a:cs typeface="Alexandria Bold" pitchFamily="34" charset="-120"/>
              </a:rPr>
              <a:t>الموقف</a:t>
            </a:r>
            <a:r>
              <a:rPr kumimoji="0" lang="ar-SA" altLang="en-US" sz="2000" b="1" i="0" u="none" strike="noStrike" kern="0" cap="none" spc="0" normalizeH="0" baseline="0" noProof="0">
                <a:ln>
                  <a:noFill/>
                </a:ln>
                <a:solidFill>
                  <a:srgbClr val="FF0000"/>
                </a:solidFill>
                <a:effectLst/>
                <a:uLnTx/>
                <a:uFillTx/>
                <a:latin typeface="Alexandria Bold" pitchFamily="34" charset="0"/>
                <a:ea typeface="Alexandria Bold" pitchFamily="34" charset="-122"/>
                <a:cs typeface="Alexandria Bold" pitchFamily="34" charset="-120"/>
              </a:rPr>
              <a:t>:</a:t>
            </a:r>
            <a:r>
              <a:rPr kumimoji="0" lang="ar-SA" altLang="en-US" sz="2000" b="0" i="0" u="none" strike="noStrike" kern="0" cap="none" spc="0" normalizeH="0" baseline="0" noProof="0">
                <a:ln>
                  <a:noFill/>
                </a:ln>
                <a:solidFill>
                  <a:srgbClr val="FF0000"/>
                </a:solidFill>
                <a:effectLst/>
                <a:uLnTx/>
                <a:uFillTx/>
                <a:latin typeface="Alexandria Medium" pitchFamily="34" charset="0"/>
                <a:ea typeface="Alexandria Medium" pitchFamily="34" charset="-122"/>
                <a:cs typeface="Alexandria Medium" pitchFamily="34" charset="-120"/>
              </a:rPr>
              <a:t> </a:t>
            </a:r>
            <a:endParaRPr kumimoji="0" lang="ar-EG" altLang="en-US" sz="2000" b="0" i="0" u="none" strike="noStrike" kern="0" cap="none" spc="0" normalizeH="0" baseline="0" noProof="0">
              <a:ln>
                <a:noFill/>
              </a:ln>
              <a:solidFill>
                <a:srgbClr val="FF0000"/>
              </a:solidFill>
              <a:effectLst/>
              <a:uLnTx/>
              <a:uFillTx/>
              <a:latin typeface="Alexandria Medium" pitchFamily="34" charset="0"/>
              <a:ea typeface="Alexandria Medium" pitchFamily="34" charset="-122"/>
              <a:cs typeface="Alexandria Medium" pitchFamily="34" charset="-120"/>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20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أرسلت </a:t>
            </a:r>
            <a:r>
              <a:rPr kumimoji="0" lang="ar-SA" altLang="en-US" sz="20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إدارة مدرسة تعميمًا ورقيًا للمعلمين بشأن تعديل في </a:t>
            </a:r>
            <a:r>
              <a:rPr kumimoji="0" lang="ar-SA" altLang="en-US" sz="20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جدول الحصص</a:t>
            </a:r>
            <a:r>
              <a:rPr lang="ar-EG" altLang="en-US" sz="2000" kern="0">
                <a:solidFill>
                  <a:srgbClr val="15213F"/>
                </a:solidFill>
                <a:latin typeface="Alexandria Medium" pitchFamily="34" charset="0"/>
                <a:ea typeface="Alexandria Medium" pitchFamily="34" charset="-122"/>
                <a:cs typeface="Alexandria Medium" pitchFamily="34" charset="-120"/>
              </a:rPr>
              <a:t>، </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20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غير </a:t>
            </a:r>
            <a:r>
              <a:rPr kumimoji="0" lang="ar-SA" altLang="en-US" sz="20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أن كثيرًا منهم لم يفهموا التعديل بشكل صحيح.</a:t>
            </a:r>
            <a:endParaRPr kumimoji="0" lang="ar-SA" sz="2000" b="0" i="0" u="none" strike="noStrike" kern="0" cap="none" spc="0" normalizeH="0" baseline="0" noProof="0" dirty="0">
              <a:ln>
                <a:noFill/>
              </a:ln>
              <a:solidFill>
                <a:prstClr val="black"/>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34143"/>
    </mc:Choice>
    <mc:Fallback xmlns="">
      <p:transition spd="slow" advTm="341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1B998-B3D7-EC94-E3BF-0A06BEFA5E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31963A-9B53-88E9-8F62-0B62C2618E40}"/>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9D9BF2-51AD-0795-F989-34B34C0F3900}"/>
              </a:ext>
            </a:extLst>
          </p:cNvPr>
          <p:cNvSpPr/>
          <p:nvPr/>
        </p:nvSpPr>
        <p:spPr>
          <a:xfrm>
            <a:off x="8607914" y="952845"/>
            <a:ext cx="340365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31C319A-0FB3-07A8-FB84-72D76F2E27B5}"/>
              </a:ext>
            </a:extLst>
          </p:cNvPr>
          <p:cNvSpPr/>
          <p:nvPr/>
        </p:nvSpPr>
        <p:spPr>
          <a:xfrm>
            <a:off x="180432" y="1285191"/>
            <a:ext cx="10011784" cy="481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210D4B-7F2F-0FEA-8351-CDA7C4B284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60E45E11-BBDE-F304-F6DE-248A8DAC530B}"/>
              </a:ext>
            </a:extLst>
          </p:cNvPr>
          <p:cNvSpPr/>
          <p:nvPr/>
        </p:nvSpPr>
        <p:spPr>
          <a:xfrm>
            <a:off x="10337180" y="2609385"/>
            <a:ext cx="1293542" cy="1405054"/>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1600">
                <a:latin typeface="Alexandria" pitchFamily="2" charset="-78"/>
                <a:cs typeface="Alexandria" pitchFamily="2" charset="-78"/>
              </a:rPr>
              <a:t>نشاط</a:t>
            </a:r>
            <a:endParaRPr lang="en-US" sz="1600">
              <a:latin typeface="Alexandria" pitchFamily="2" charset="-78"/>
              <a:cs typeface="Alexandria" pitchFamily="2" charset="-78"/>
            </a:endParaRPr>
          </a:p>
        </p:txBody>
      </p:sp>
      <p:sp>
        <p:nvSpPr>
          <p:cNvPr id="3" name="Text 1">
            <a:extLst>
              <a:ext uri="{FF2B5EF4-FFF2-40B4-BE49-F238E27FC236}">
                <a16:creationId xmlns:a16="http://schemas.microsoft.com/office/drawing/2014/main" id="{5DA3F441-D5D1-0507-04D5-752D2D01C42D}"/>
              </a:ext>
            </a:extLst>
          </p:cNvPr>
          <p:cNvSpPr/>
          <p:nvPr/>
        </p:nvSpPr>
        <p:spPr>
          <a:xfrm>
            <a:off x="653143" y="1562095"/>
            <a:ext cx="9303189" cy="1335484"/>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الموقف</a:t>
            </a:r>
            <a:r>
              <a:rPr kumimoji="0" lang="ar-SA"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أرسلت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إدارة مدرسة تعميمًا ورقيًا للمعلمين بشأن تعديل في جدول الحصص</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غير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أن كثيرًا منهم لم يفهموا التعديل بشكل صحيح.</a:t>
            </a:r>
            <a:endParaRPr kumimoji="0" lang="ar-SA" sz="1600" b="0" i="0" u="none" strike="noStrike" kern="0" cap="none" spc="0" normalizeH="0" baseline="0" noProof="0" dirty="0">
              <a:ln>
                <a:noFill/>
              </a:ln>
              <a:solidFill>
                <a:prstClr val="black"/>
              </a:solidFill>
              <a:effectLst/>
              <a:uLnTx/>
              <a:uFillTx/>
            </a:endParaRPr>
          </a:p>
        </p:txBody>
      </p:sp>
      <p:grpSp>
        <p:nvGrpSpPr>
          <p:cNvPr id="4" name="Group 3">
            <a:extLst>
              <a:ext uri="{FF2B5EF4-FFF2-40B4-BE49-F238E27FC236}">
                <a16:creationId xmlns:a16="http://schemas.microsoft.com/office/drawing/2014/main" id="{7F59D1E2-11C4-0F06-636D-547F728258DA}"/>
              </a:ext>
            </a:extLst>
          </p:cNvPr>
          <p:cNvGrpSpPr/>
          <p:nvPr/>
        </p:nvGrpSpPr>
        <p:grpSpPr>
          <a:xfrm>
            <a:off x="5332021" y="2930018"/>
            <a:ext cx="4507258" cy="2746387"/>
            <a:chOff x="2097056" y="2213223"/>
            <a:chExt cx="2410203" cy="1714500"/>
          </a:xfrm>
        </p:grpSpPr>
        <p:sp>
          <p:nvSpPr>
            <p:cNvPr id="6" name="Shape 2">
              <a:extLst>
                <a:ext uri="{FF2B5EF4-FFF2-40B4-BE49-F238E27FC236}">
                  <a16:creationId xmlns:a16="http://schemas.microsoft.com/office/drawing/2014/main" id="{8FDFA13C-F33F-8873-339D-00D45EADB398}"/>
                </a:ext>
              </a:extLst>
            </p:cNvPr>
            <p:cNvSpPr/>
            <p:nvPr/>
          </p:nvSpPr>
          <p:spPr>
            <a:xfrm>
              <a:off x="2436904" y="2213223"/>
              <a:ext cx="2070355" cy="1714500"/>
            </a:xfrm>
            <a:prstGeom prst="roundRect">
              <a:avLst>
                <a:gd name="adj" fmla="val 5440"/>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7" name="Text 3">
              <a:extLst>
                <a:ext uri="{FF2B5EF4-FFF2-40B4-BE49-F238E27FC236}">
                  <a16:creationId xmlns:a16="http://schemas.microsoft.com/office/drawing/2014/main" id="{5C7A395B-E268-B8CE-0D86-53AB9A95F23D}"/>
                </a:ext>
              </a:extLst>
            </p:cNvPr>
            <p:cNvSpPr/>
            <p:nvPr/>
          </p:nvSpPr>
          <p:spPr>
            <a:xfrm>
              <a:off x="2378422" y="2342704"/>
              <a:ext cx="19993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تحليل بالنموذج</a:t>
              </a:r>
              <a:endParaRPr kumimoji="0" lang="ar-SA" sz="16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4">
              <a:extLst>
                <a:ext uri="{FF2B5EF4-FFF2-40B4-BE49-F238E27FC236}">
                  <a16:creationId xmlns:a16="http://schemas.microsoft.com/office/drawing/2014/main" id="{85CEACE0-23C3-69E0-7E73-D252FF4FCE13}"/>
                </a:ext>
              </a:extLst>
            </p:cNvPr>
            <p:cNvSpPr/>
            <p:nvPr/>
          </p:nvSpPr>
          <p:spPr>
            <a:xfrm>
              <a:off x="2097056" y="2664916"/>
              <a:ext cx="2280725" cy="1217488"/>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المرسل:</a:t>
              </a: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الإدارة المدرسية</a:t>
              </a:r>
              <a:r>
                <a:rPr kumimoji="0" lang="ar-EG"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الرسالة:</a:t>
              </a: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تعديل الجدول</a:t>
              </a:r>
              <a:r>
                <a:rPr kumimoji="0" lang="ar-EG"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القناة:</a:t>
              </a: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تعميم ورقي</a:t>
              </a:r>
              <a:r>
                <a:rPr kumimoji="0" lang="ar-EG"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المستقبل</a:t>
              </a:r>
              <a:r>
                <a:rPr kumimoji="0" lang="ar-SA" altLang="en-US" sz="1600" b="1" i="0" u="none" strike="noStrike" kern="0" cap="none" spc="0" normalizeH="0" baseline="0" noProof="0">
                  <a:ln>
                    <a:noFill/>
                  </a:ln>
                  <a:solidFill>
                    <a:srgbClr val="FFFFFF"/>
                  </a:solidFill>
                  <a:effectLst/>
                  <a:uLnTx/>
                  <a:uFillTx/>
                  <a:latin typeface="Alexandria" pitchFamily="2" charset="-78"/>
                  <a:ea typeface="Alexandria Bold" pitchFamily="34" charset="-122"/>
                  <a:cs typeface="Alexandria" pitchFamily="2" charset="-78"/>
                </a:rPr>
                <a:t>:</a:t>
              </a:r>
              <a:r>
                <a:rPr kumimoji="0" lang="ar-SA"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 المعلمون</a:t>
              </a:r>
              <a:r>
                <a:rPr kumimoji="0" lang="ar-EG"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التشويش:</a:t>
              </a: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غموض الصياغة</a:t>
              </a:r>
              <a:r>
                <a:rPr kumimoji="0" lang="ar-EG" altLang="en-US" sz="1600" b="0" i="0" u="none" strike="noStrike" kern="0" cap="none" spc="0" normalizeH="0" baseline="0" noProof="0">
                  <a:ln>
                    <a:noFill/>
                  </a:ln>
                  <a:solidFill>
                    <a:srgbClr val="FFFFF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1FAE38B7-B2A7-7908-2B0A-33285A2FD4B0}"/>
              </a:ext>
            </a:extLst>
          </p:cNvPr>
          <p:cNvGrpSpPr/>
          <p:nvPr/>
        </p:nvGrpSpPr>
        <p:grpSpPr>
          <a:xfrm>
            <a:off x="940784" y="2992581"/>
            <a:ext cx="3738945" cy="2580228"/>
            <a:chOff x="6164316" y="2342704"/>
            <a:chExt cx="2466301" cy="1287139"/>
          </a:xfrm>
        </p:grpSpPr>
        <p:sp>
          <p:nvSpPr>
            <p:cNvPr id="9" name="Text 5">
              <a:extLst>
                <a:ext uri="{FF2B5EF4-FFF2-40B4-BE49-F238E27FC236}">
                  <a16:creationId xmlns:a16="http://schemas.microsoft.com/office/drawing/2014/main" id="{A8D3D34E-DBE7-FD8F-815D-959C0B9698F6}"/>
                </a:ext>
              </a:extLst>
            </p:cNvPr>
            <p:cNvSpPr/>
            <p:nvPr/>
          </p:nvSpPr>
          <p:spPr>
            <a:xfrm>
              <a:off x="6631260" y="2342704"/>
              <a:ext cx="19993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تحليل بالنظرية</a:t>
              </a:r>
              <a:endParaRPr kumimoji="0" lang="ar-SA" sz="16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0" name="Text 6">
              <a:extLst>
                <a:ext uri="{FF2B5EF4-FFF2-40B4-BE49-F238E27FC236}">
                  <a16:creationId xmlns:a16="http://schemas.microsoft.com/office/drawing/2014/main" id="{551EE052-7DB0-DC29-3863-D39BD1EC9978}"/>
                </a:ext>
              </a:extLst>
            </p:cNvPr>
            <p:cNvSpPr/>
            <p:nvPr/>
          </p:nvSpPr>
          <p:spPr>
            <a:xfrm>
              <a:off x="6164316" y="2664916"/>
              <a:ext cx="2466301"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ضعف ثقافة التواصل المفتوح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غياب قناة للتغذية الراجعة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مركزية القرار دون مشاركة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5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ضعف الثقة بين الإدارة والمعلمين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80325402"/>
      </p:ext>
    </p:extLst>
  </p:cSld>
  <p:clrMapOvr>
    <a:masterClrMapping/>
  </p:clrMapOvr>
  <mc:AlternateContent xmlns:mc="http://schemas.openxmlformats.org/markup-compatibility/2006" xmlns:p14="http://schemas.microsoft.com/office/powerpoint/2010/main">
    <mc:Choice Requires="p14">
      <p:transition spd="slow" p14:dur="2000" advTm="68012"/>
    </mc:Choice>
    <mc:Fallback xmlns="">
      <p:transition spd="slow" advTm="6801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FA22A-0122-BDA4-89B4-8D3F8DD8E7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289490-936B-CA92-2981-216FE00DF4A5}"/>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C22D91-00E4-B5F5-389E-23C94A4F913A}"/>
              </a:ext>
            </a:extLst>
          </p:cNvPr>
          <p:cNvSpPr txBox="1"/>
          <p:nvPr/>
        </p:nvSpPr>
        <p:spPr>
          <a:xfrm>
            <a:off x="3301361" y="527491"/>
            <a:ext cx="5652634" cy="523220"/>
          </a:xfrm>
          <a:prstGeom prst="rect">
            <a:avLst/>
          </a:prstGeom>
          <a:noFill/>
        </p:spPr>
        <p:txBody>
          <a:bodyPr wrap="square" rtlCol="0">
            <a:spAutoFit/>
          </a:bodyPr>
          <a:lstStyle/>
          <a:p>
            <a:r>
              <a:rPr lang="ar-EG" sz="2800" b="1">
                <a:latin typeface="Alexandria" charset="0"/>
                <a:cs typeface="Alexandria" charset="0"/>
              </a:rPr>
              <a:t>مدخل إلى نماذج الاتصال الكبرى</a:t>
            </a:r>
          </a:p>
        </p:txBody>
      </p:sp>
      <p:sp>
        <p:nvSpPr>
          <p:cNvPr id="5" name="Rectangle 4">
            <a:extLst>
              <a:ext uri="{FF2B5EF4-FFF2-40B4-BE49-F238E27FC236}">
                <a16:creationId xmlns:a16="http://schemas.microsoft.com/office/drawing/2014/main" id="{CF3099EF-2A32-6352-9F69-BEF3B506595D}"/>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B19C1A-0150-6A6F-3DB2-209B93E6F68B}"/>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AA0FDF-DE4F-B26B-4E52-5B8EA32ABF2A}"/>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C7DB84F8-BCFD-CEAB-96E9-D3DB158B29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04E3525C-225E-BE0E-BCE3-99FF217471BD}"/>
              </a:ext>
            </a:extLst>
          </p:cNvPr>
          <p:cNvGrpSpPr/>
          <p:nvPr/>
        </p:nvGrpSpPr>
        <p:grpSpPr>
          <a:xfrm>
            <a:off x="665018" y="1884164"/>
            <a:ext cx="10925299" cy="3780366"/>
            <a:chOff x="3947145" y="1884164"/>
            <a:chExt cx="4678710" cy="2250207"/>
          </a:xfrm>
        </p:grpSpPr>
        <p:sp>
          <p:nvSpPr>
            <p:cNvPr id="2" name="Text 3"/>
            <p:cNvSpPr/>
            <p:nvPr/>
          </p:nvSpPr>
          <p:spPr>
            <a:xfrm>
              <a:off x="3947145" y="1884164"/>
              <a:ext cx="4678710"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نماذج الاتصال هي أدوات تحليلية تساعدنا على فهم حركة الرسالة داخل المؤسسة، وتحديد نقاط القوة والضعف في كل مرحلة من مراحل العملية الاتصالية.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3947145" y="2651596"/>
              <a:ext cx="4678710" cy="1482775"/>
            </a:xfrm>
            <a:prstGeom prst="roundRect">
              <a:avLst>
                <a:gd name="adj" fmla="val 3669"/>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5"/>
            <p:cNvSpPr/>
            <p:nvPr/>
          </p:nvSpPr>
          <p:spPr>
            <a:xfrm>
              <a:off x="6286500" y="2656359"/>
              <a:ext cx="2334592" cy="736625"/>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6949455" y="2785839"/>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نموذج شانون وويفر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7"/>
            <p:cNvSpPr/>
            <p:nvPr/>
          </p:nvSpPr>
          <p:spPr>
            <a:xfrm>
              <a:off x="6415980" y="3056260"/>
              <a:ext cx="2075631"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النموذج الخطي الكلاسيكي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8"/>
            <p:cNvSpPr/>
            <p:nvPr/>
          </p:nvSpPr>
          <p:spPr>
            <a:xfrm>
              <a:off x="3951908" y="2656359"/>
              <a:ext cx="2334592" cy="736625"/>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Shape 9"/>
            <p:cNvSpPr/>
            <p:nvPr/>
          </p:nvSpPr>
          <p:spPr>
            <a:xfrm>
              <a:off x="3951908" y="2656359"/>
              <a:ext cx="14288" cy="736625"/>
            </a:xfrm>
            <a:prstGeom prst="roundRect">
              <a:avLst>
                <a:gd name="adj" fmla="val 380804"/>
              </a:avLst>
            </a:prstGeom>
            <a:solidFill>
              <a:srgbClr val="CFD2D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10"/>
            <p:cNvSpPr/>
            <p:nvPr/>
          </p:nvSpPr>
          <p:spPr>
            <a:xfrm>
              <a:off x="4614863" y="2785839"/>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نموذج لاسويل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4081388" y="3056260"/>
              <a:ext cx="2075631"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نموذج الأسئلة الخمسة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12"/>
            <p:cNvSpPr/>
            <p:nvPr/>
          </p:nvSpPr>
          <p:spPr>
            <a:xfrm>
              <a:off x="3951908" y="3392984"/>
              <a:ext cx="4669185" cy="736625"/>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3951908" y="3392984"/>
              <a:ext cx="4669185" cy="14288"/>
            </a:xfrm>
            <a:prstGeom prst="roundRect">
              <a:avLst>
                <a:gd name="adj" fmla="val 380804"/>
              </a:avLst>
            </a:prstGeom>
            <a:solidFill>
              <a:srgbClr val="CFD2D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6949455" y="3522464"/>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النموذج التفاعلي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5"/>
            <p:cNvSpPr/>
            <p:nvPr/>
          </p:nvSpPr>
          <p:spPr>
            <a:xfrm>
              <a:off x="4081388" y="3792885"/>
              <a:ext cx="441022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الاتصال كعملية تبادلية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199193494"/>
      </p:ext>
    </p:extLst>
  </p:cSld>
  <p:clrMapOvr>
    <a:masterClrMapping/>
  </p:clrMapOvr>
  <mc:AlternateContent xmlns:mc="http://schemas.openxmlformats.org/markup-compatibility/2006" xmlns:p14="http://schemas.microsoft.com/office/powerpoint/2010/main">
    <mc:Choice Requires="p14">
      <p:transition p14:dur="10" advTm="49218"/>
    </mc:Choice>
    <mc:Fallback xmlns="">
      <p:transition advTm="4921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EFF062-0261-8FBD-9A5B-E99570D9F1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88BD0F-B1EA-FBA3-975F-B26AE71A3CF3}"/>
              </a:ext>
            </a:extLst>
          </p:cNvPr>
          <p:cNvSpPr/>
          <p:nvPr/>
        </p:nvSpPr>
        <p:spPr>
          <a:xfrm>
            <a:off x="334537" y="1345306"/>
            <a:ext cx="11508057"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6B1A83-CD0B-31E1-939A-C3EAED1AD8DC}"/>
              </a:ext>
            </a:extLst>
          </p:cNvPr>
          <p:cNvSpPr txBox="1"/>
          <p:nvPr/>
        </p:nvSpPr>
        <p:spPr>
          <a:xfrm>
            <a:off x="4486916" y="527491"/>
            <a:ext cx="3902032" cy="521970"/>
          </a:xfrm>
          <a:prstGeom prst="rect">
            <a:avLst/>
          </a:prstGeom>
          <a:noFill/>
        </p:spPr>
        <p:txBody>
          <a:bodyPr wrap="square" rtlCol="0">
            <a:spAutoFit/>
          </a:bodyPr>
          <a:lstStyle/>
          <a:p>
            <a:r>
              <a:rPr lang="ar-EG" sz="2800" b="1">
                <a:latin typeface="Alexandria" charset="0"/>
                <a:cs typeface="Alexandria" charset="0"/>
              </a:rPr>
              <a:t>نموذج شانون وويفر</a:t>
            </a:r>
          </a:p>
        </p:txBody>
      </p:sp>
      <p:sp>
        <p:nvSpPr>
          <p:cNvPr id="5" name="Rectangle 4">
            <a:extLst>
              <a:ext uri="{FF2B5EF4-FFF2-40B4-BE49-F238E27FC236}">
                <a16:creationId xmlns:a16="http://schemas.microsoft.com/office/drawing/2014/main" id="{E774557A-7238-33F0-807A-0E16959F9A27}"/>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F7096B-8792-88EB-95D0-8AFFC237D427}"/>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5AAFC1-718E-5014-6C7F-AE0E7F999F0A}"/>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2879907-B03C-DA63-7D22-F40C95873F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2" name="Group 21">
            <a:extLst>
              <a:ext uri="{FF2B5EF4-FFF2-40B4-BE49-F238E27FC236}">
                <a16:creationId xmlns:a16="http://schemas.microsoft.com/office/drawing/2014/main" id="{F59B09B5-BD57-5EC7-9AF6-DCD28E8E43F9}"/>
              </a:ext>
            </a:extLst>
          </p:cNvPr>
          <p:cNvGrpSpPr/>
          <p:nvPr/>
        </p:nvGrpSpPr>
        <p:grpSpPr>
          <a:xfrm>
            <a:off x="558140" y="1611055"/>
            <a:ext cx="10882167" cy="4765005"/>
            <a:chOff x="481831" y="890669"/>
            <a:chExt cx="8144024" cy="3870045"/>
          </a:xfrm>
        </p:grpSpPr>
        <p:sp>
          <p:nvSpPr>
            <p:cNvPr id="2" name="Text 1"/>
            <p:cNvSpPr/>
            <p:nvPr/>
          </p:nvSpPr>
          <p:spPr>
            <a:xfrm>
              <a:off x="518145" y="890669"/>
              <a:ext cx="8107710" cy="551104"/>
            </a:xfrm>
            <a:prstGeom prst="rect">
              <a:avLst/>
            </a:prstGeom>
            <a:noFill/>
            <a:ln/>
          </p:spPr>
          <p:txBody>
            <a:bodyPr wrap="square" lIns="0" tIns="0" rIns="0" bIns="0" rtlCol="0" anchor="t">
              <a:noAutofit/>
            </a:bodyPr>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طوّر عالما الاتصال </a:t>
              </a:r>
              <a:r>
                <a:rPr lang="ar-SA" altLang="en-US" sz="1600" b="1" dirty="0">
                  <a:solidFill>
                    <a:srgbClr val="15213F"/>
                  </a:solidFill>
                  <a:latin typeface="Alexandria" pitchFamily="2" charset="-78"/>
                  <a:ea typeface="Alexandria Bold" pitchFamily="34" charset="-122"/>
                  <a:cs typeface="Alexandria" pitchFamily="2" charset="-78"/>
                </a:rPr>
                <a:t>كلود </a:t>
              </a:r>
              <a:r>
                <a:rPr lang="ar-SA" altLang="en-US" sz="1600" b="1">
                  <a:solidFill>
                    <a:srgbClr val="15213F"/>
                  </a:solidFill>
                  <a:latin typeface="Alexandria" pitchFamily="2" charset="-78"/>
                  <a:ea typeface="Alexandria Bold" pitchFamily="34" charset="-122"/>
                  <a:cs typeface="Alexandria" pitchFamily="2" charset="-78"/>
                </a:rPr>
                <a:t>شانون وورن ويفر</a:t>
              </a:r>
              <a:r>
                <a:rPr lang="ar-SA" altLang="en-US" sz="1600">
                  <a:solidFill>
                    <a:srgbClr val="15213F"/>
                  </a:solidFill>
                  <a:latin typeface="Alexandria" pitchFamily="2" charset="-78"/>
                  <a:ea typeface="Alexandria Medium" pitchFamily="34" charset="-122"/>
                  <a:cs typeface="Alexandria" pitchFamily="2" charset="-78"/>
                </a:rPr>
                <a:t> </a:t>
              </a:r>
              <a:r>
                <a:rPr lang="ar-SA" altLang="en-US" sz="1600" dirty="0">
                  <a:solidFill>
                    <a:srgbClr val="15213F"/>
                  </a:solidFill>
                  <a:latin typeface="Alexandria" pitchFamily="2" charset="-78"/>
                  <a:ea typeface="Alexandria Medium" pitchFamily="34" charset="-122"/>
                  <a:cs typeface="Alexandria" pitchFamily="2" charset="-78"/>
                </a:rPr>
                <a:t>هذا النموذج عام 1949م. يُعدّ من أبرز النماذج الكلاسيكية في دراسة الاتصال، ويصف العملية الاتصالية بوصفها عملية خطية أحادية الاتجاه.</a:t>
              </a:r>
              <a:endParaRPr lang="ar-SA" sz="1600" dirty="0">
                <a:solidFill>
                  <a:prstClr val="black"/>
                </a:solidFill>
                <a:latin typeface="Alexandria" pitchFamily="2" charset="-78"/>
                <a:cs typeface="Alexandria" pitchFamily="2" charset="-78"/>
              </a:endParaRPr>
            </a:p>
          </p:txBody>
        </p:sp>
        <p:pic>
          <p:nvPicPr>
            <p:cNvPr id="4" name="Image 0" descr="preencoded.png"/>
            <p:cNvPicPr>
              <a:picLocks noChangeAspect="1"/>
            </p:cNvPicPr>
            <p:nvPr/>
          </p:nvPicPr>
          <p:blipFill>
            <a:blip r:embed="rId3"/>
            <a:stretch>
              <a:fillRect/>
            </a:stretch>
          </p:blipFill>
          <p:spPr>
            <a:xfrm>
              <a:off x="5923285" y="1587475"/>
              <a:ext cx="2702570" cy="518145"/>
            </a:xfrm>
            <a:prstGeom prst="rect">
              <a:avLst/>
            </a:prstGeom>
          </p:spPr>
        </p:pic>
        <p:sp>
          <p:nvSpPr>
            <p:cNvPr id="8" name="Text 2"/>
            <p:cNvSpPr/>
            <p:nvPr/>
          </p:nvSpPr>
          <p:spPr>
            <a:xfrm>
              <a:off x="6954217" y="2235101"/>
              <a:ext cx="1542157" cy="192732"/>
            </a:xfrm>
            <a:prstGeom prst="rect">
              <a:avLst/>
            </a:prstGeom>
            <a:noFill/>
            <a:ln/>
          </p:spPr>
          <p:txBody>
            <a:bodyPr wrap="none" lIns="0" tIns="0" rIns="0" bIns="0" rtlCol="0" anchor="t"/>
            <a:lstStyle/>
            <a:p>
              <a:pPr algn="r" rtl="1">
                <a:lnSpc>
                  <a:spcPct val="104000"/>
                </a:lnSpc>
              </a:pPr>
              <a:r>
                <a:rPr lang="ar-SA" altLang="en-US" sz="1600" dirty="0">
                  <a:solidFill>
                    <a:srgbClr val="15213F"/>
                  </a:solidFill>
                  <a:latin typeface="Alexandria" pitchFamily="2" charset="-78"/>
                  <a:ea typeface="Alexandria" pitchFamily="34" charset="-122"/>
                  <a:cs typeface="Alexandria" pitchFamily="2" charset="-78"/>
                </a:rPr>
                <a:t>المصدر</a:t>
              </a:r>
              <a:endParaRPr lang="ar-SA" sz="1600" dirty="0">
                <a:solidFill>
                  <a:prstClr val="black"/>
                </a:solidFill>
                <a:latin typeface="Alexandria" pitchFamily="2" charset="-78"/>
                <a:cs typeface="Alexandria" pitchFamily="2" charset="-78"/>
              </a:endParaRPr>
            </a:p>
          </p:txBody>
        </p:sp>
        <p:sp>
          <p:nvSpPr>
            <p:cNvPr id="9" name="Text 3"/>
            <p:cNvSpPr/>
            <p:nvPr/>
          </p:nvSpPr>
          <p:spPr>
            <a:xfrm>
              <a:off x="6052765" y="2505521"/>
              <a:ext cx="2443609"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الفكرة أو القرار الأصلي</a:t>
              </a:r>
              <a:endParaRPr lang="ar-SA" sz="1600" dirty="0">
                <a:solidFill>
                  <a:prstClr val="black"/>
                </a:solidFill>
                <a:latin typeface="Alexandria" pitchFamily="2" charset="-78"/>
                <a:cs typeface="Alexandria" pitchFamily="2" charset="-78"/>
              </a:endParaRPr>
            </a:p>
          </p:txBody>
        </p:sp>
        <p:pic>
          <p:nvPicPr>
            <p:cNvPr id="11" name="Image 1" descr="preencoded.png"/>
            <p:cNvPicPr>
              <a:picLocks noChangeAspect="1"/>
            </p:cNvPicPr>
            <p:nvPr/>
          </p:nvPicPr>
          <p:blipFill>
            <a:blip r:embed="rId4"/>
            <a:stretch>
              <a:fillRect/>
            </a:stretch>
          </p:blipFill>
          <p:spPr>
            <a:xfrm>
              <a:off x="3220715" y="1587475"/>
              <a:ext cx="2702570" cy="518145"/>
            </a:xfrm>
            <a:prstGeom prst="rect">
              <a:avLst/>
            </a:prstGeom>
          </p:spPr>
        </p:pic>
        <p:sp>
          <p:nvSpPr>
            <p:cNvPr id="12" name="Text 4"/>
            <p:cNvSpPr/>
            <p:nvPr/>
          </p:nvSpPr>
          <p:spPr>
            <a:xfrm>
              <a:off x="4251647" y="2235101"/>
              <a:ext cx="1542157" cy="192732"/>
            </a:xfrm>
            <a:prstGeom prst="rect">
              <a:avLst/>
            </a:prstGeom>
            <a:noFill/>
            <a:ln/>
          </p:spPr>
          <p:txBody>
            <a:bodyPr wrap="none" lIns="0" tIns="0" rIns="0" bIns="0" rtlCol="0" anchor="t"/>
            <a:lstStyle/>
            <a:p>
              <a:pPr algn="r" rtl="1">
                <a:lnSpc>
                  <a:spcPct val="104000"/>
                </a:lnSpc>
              </a:pPr>
              <a:r>
                <a:rPr lang="ar-SA" altLang="en-US" sz="1600" dirty="0">
                  <a:solidFill>
                    <a:srgbClr val="15213F"/>
                  </a:solidFill>
                  <a:latin typeface="Alexandria" pitchFamily="2" charset="-78"/>
                  <a:ea typeface="Alexandria" pitchFamily="34" charset="-122"/>
                  <a:cs typeface="Alexandria" pitchFamily="2" charset="-78"/>
                </a:rPr>
                <a:t>المرسل</a:t>
              </a:r>
              <a:endParaRPr lang="ar-SA" sz="1600" dirty="0">
                <a:solidFill>
                  <a:prstClr val="black"/>
                </a:solidFill>
                <a:latin typeface="Alexandria" pitchFamily="2" charset="-78"/>
                <a:cs typeface="Alexandria" pitchFamily="2" charset="-78"/>
              </a:endParaRPr>
            </a:p>
          </p:txBody>
        </p:sp>
        <p:sp>
          <p:nvSpPr>
            <p:cNvPr id="13" name="Text 5"/>
            <p:cNvSpPr/>
            <p:nvPr/>
          </p:nvSpPr>
          <p:spPr>
            <a:xfrm>
              <a:off x="3350196" y="2505521"/>
              <a:ext cx="2443609"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من يُرمّز الرسالة ويبثها</a:t>
              </a:r>
              <a:endParaRPr lang="ar-SA" sz="1600" dirty="0">
                <a:solidFill>
                  <a:prstClr val="black"/>
                </a:solidFill>
                <a:latin typeface="Alexandria" pitchFamily="2" charset="-78"/>
                <a:cs typeface="Alexandria" pitchFamily="2" charset="-78"/>
              </a:endParaRPr>
            </a:p>
          </p:txBody>
        </p:sp>
        <p:pic>
          <p:nvPicPr>
            <p:cNvPr id="14" name="Image 2" descr="preencoded.png"/>
            <p:cNvPicPr>
              <a:picLocks noChangeAspect="1"/>
            </p:cNvPicPr>
            <p:nvPr/>
          </p:nvPicPr>
          <p:blipFill>
            <a:blip r:embed="rId5"/>
            <a:stretch>
              <a:fillRect/>
            </a:stretch>
          </p:blipFill>
          <p:spPr>
            <a:xfrm>
              <a:off x="518145" y="1587475"/>
              <a:ext cx="2702570" cy="518145"/>
            </a:xfrm>
            <a:prstGeom prst="rect">
              <a:avLst/>
            </a:prstGeom>
          </p:spPr>
        </p:pic>
        <p:sp>
          <p:nvSpPr>
            <p:cNvPr id="15" name="Text 6"/>
            <p:cNvSpPr/>
            <p:nvPr/>
          </p:nvSpPr>
          <p:spPr>
            <a:xfrm>
              <a:off x="1549078" y="2235101"/>
              <a:ext cx="1542157" cy="192732"/>
            </a:xfrm>
            <a:prstGeom prst="rect">
              <a:avLst/>
            </a:prstGeom>
            <a:noFill/>
            <a:ln/>
          </p:spPr>
          <p:txBody>
            <a:bodyPr wrap="none" lIns="0" tIns="0" rIns="0" bIns="0" rtlCol="0" anchor="t"/>
            <a:lstStyle/>
            <a:p>
              <a:pPr algn="r" rtl="1">
                <a:lnSpc>
                  <a:spcPct val="104000"/>
                </a:lnSpc>
              </a:pPr>
              <a:r>
                <a:rPr lang="ar-SA" altLang="en-US" sz="1600" dirty="0">
                  <a:solidFill>
                    <a:srgbClr val="15213F"/>
                  </a:solidFill>
                  <a:latin typeface="Alexandria" pitchFamily="2" charset="-78"/>
                  <a:ea typeface="Alexandria" pitchFamily="34" charset="-122"/>
                  <a:cs typeface="Alexandria" pitchFamily="2" charset="-78"/>
                </a:rPr>
                <a:t>القناة</a:t>
              </a:r>
              <a:endParaRPr lang="ar-SA" sz="1600" dirty="0">
                <a:solidFill>
                  <a:prstClr val="black"/>
                </a:solidFill>
                <a:latin typeface="Alexandria" pitchFamily="2" charset="-78"/>
                <a:cs typeface="Alexandria" pitchFamily="2" charset="-78"/>
              </a:endParaRPr>
            </a:p>
          </p:txBody>
        </p:sp>
        <p:sp>
          <p:nvSpPr>
            <p:cNvPr id="16" name="Text 7"/>
            <p:cNvSpPr/>
            <p:nvPr/>
          </p:nvSpPr>
          <p:spPr>
            <a:xfrm>
              <a:off x="647626" y="2505521"/>
              <a:ext cx="2443609"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وسيلة نقل الرسالة</a:t>
              </a:r>
              <a:endParaRPr lang="ar-SA" sz="1600" dirty="0">
                <a:solidFill>
                  <a:prstClr val="black"/>
                </a:solidFill>
                <a:latin typeface="Alexandria" pitchFamily="2" charset="-78"/>
                <a:cs typeface="Alexandria" pitchFamily="2" charset="-78"/>
              </a:endParaRPr>
            </a:p>
          </p:txBody>
        </p:sp>
        <p:pic>
          <p:nvPicPr>
            <p:cNvPr id="17" name="Image 3" descr="preencoded.png"/>
            <p:cNvPicPr>
              <a:picLocks noChangeAspect="1"/>
            </p:cNvPicPr>
            <p:nvPr/>
          </p:nvPicPr>
          <p:blipFill>
            <a:blip r:embed="rId6"/>
            <a:stretch>
              <a:fillRect/>
            </a:stretch>
          </p:blipFill>
          <p:spPr>
            <a:xfrm>
              <a:off x="3220715" y="2842245"/>
              <a:ext cx="2702570" cy="518145"/>
            </a:xfrm>
            <a:prstGeom prst="rect">
              <a:avLst/>
            </a:prstGeom>
          </p:spPr>
        </p:pic>
        <p:sp>
          <p:nvSpPr>
            <p:cNvPr id="18" name="Text 8"/>
            <p:cNvSpPr/>
            <p:nvPr/>
          </p:nvSpPr>
          <p:spPr>
            <a:xfrm>
              <a:off x="4251647" y="3489871"/>
              <a:ext cx="1542157" cy="192732"/>
            </a:xfrm>
            <a:prstGeom prst="rect">
              <a:avLst/>
            </a:prstGeom>
            <a:noFill/>
            <a:ln/>
          </p:spPr>
          <p:txBody>
            <a:bodyPr wrap="none" lIns="0" tIns="0" rIns="0" bIns="0" rtlCol="0" anchor="t"/>
            <a:lstStyle/>
            <a:p>
              <a:pPr algn="r" rtl="1">
                <a:lnSpc>
                  <a:spcPct val="104000"/>
                </a:lnSpc>
              </a:pPr>
              <a:r>
                <a:rPr lang="ar-SA" altLang="en-US" sz="1600" dirty="0">
                  <a:solidFill>
                    <a:srgbClr val="15213F"/>
                  </a:solidFill>
                  <a:latin typeface="Alexandria" pitchFamily="2" charset="-78"/>
                  <a:ea typeface="Alexandria" pitchFamily="34" charset="-122"/>
                  <a:cs typeface="Alexandria" pitchFamily="2" charset="-78"/>
                </a:rPr>
                <a:t>المستقبل</a:t>
              </a:r>
              <a:endParaRPr lang="ar-SA" sz="1600" dirty="0">
                <a:solidFill>
                  <a:prstClr val="black"/>
                </a:solidFill>
                <a:latin typeface="Alexandria" pitchFamily="2" charset="-78"/>
                <a:cs typeface="Alexandria" pitchFamily="2" charset="-78"/>
              </a:endParaRPr>
            </a:p>
          </p:txBody>
        </p:sp>
        <p:sp>
          <p:nvSpPr>
            <p:cNvPr id="19" name="Text 9"/>
            <p:cNvSpPr/>
            <p:nvPr/>
          </p:nvSpPr>
          <p:spPr>
            <a:xfrm>
              <a:off x="3350196" y="3760291"/>
              <a:ext cx="2443609"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من يفكّ رموز الرسالة</a:t>
              </a:r>
              <a:endParaRPr lang="ar-SA" sz="1600" dirty="0">
                <a:solidFill>
                  <a:prstClr val="black"/>
                </a:solidFill>
                <a:latin typeface="Alexandria" pitchFamily="2" charset="-78"/>
                <a:cs typeface="Alexandria" pitchFamily="2" charset="-78"/>
              </a:endParaRPr>
            </a:p>
          </p:txBody>
        </p:sp>
        <p:pic>
          <p:nvPicPr>
            <p:cNvPr id="20" name="Image 4" descr="preencoded.png"/>
            <p:cNvPicPr>
              <a:picLocks noChangeAspect="1"/>
            </p:cNvPicPr>
            <p:nvPr/>
          </p:nvPicPr>
          <p:blipFill>
            <a:blip r:embed="rId7"/>
            <a:stretch>
              <a:fillRect/>
            </a:stretch>
          </p:blipFill>
          <p:spPr>
            <a:xfrm>
              <a:off x="518145" y="2842245"/>
              <a:ext cx="2702570" cy="518145"/>
            </a:xfrm>
            <a:prstGeom prst="rect">
              <a:avLst/>
            </a:prstGeom>
          </p:spPr>
        </p:pic>
        <p:sp>
          <p:nvSpPr>
            <p:cNvPr id="21" name="Text 10"/>
            <p:cNvSpPr/>
            <p:nvPr/>
          </p:nvSpPr>
          <p:spPr>
            <a:xfrm>
              <a:off x="1549078" y="3489871"/>
              <a:ext cx="1542157" cy="192732"/>
            </a:xfrm>
            <a:prstGeom prst="rect">
              <a:avLst/>
            </a:prstGeom>
            <a:noFill/>
            <a:ln/>
          </p:spPr>
          <p:txBody>
            <a:bodyPr wrap="none" lIns="0" tIns="0" rIns="0" bIns="0" rtlCol="0" anchor="t"/>
            <a:lstStyle/>
            <a:p>
              <a:pPr algn="r" rtl="1">
                <a:lnSpc>
                  <a:spcPct val="104000"/>
                </a:lnSpc>
              </a:pPr>
              <a:r>
                <a:rPr lang="ar-SA" altLang="en-US" sz="1600" dirty="0">
                  <a:solidFill>
                    <a:srgbClr val="15213F"/>
                  </a:solidFill>
                  <a:latin typeface="Alexandria" pitchFamily="2" charset="-78"/>
                  <a:ea typeface="Alexandria" pitchFamily="34" charset="-122"/>
                  <a:cs typeface="Alexandria" pitchFamily="2" charset="-78"/>
                </a:rPr>
                <a:t>الوجهة</a:t>
              </a:r>
              <a:endParaRPr lang="ar-SA" sz="1600" dirty="0">
                <a:solidFill>
                  <a:prstClr val="black"/>
                </a:solidFill>
                <a:latin typeface="Alexandria" pitchFamily="2" charset="-78"/>
                <a:cs typeface="Alexandria" pitchFamily="2" charset="-78"/>
              </a:endParaRPr>
            </a:p>
          </p:txBody>
        </p:sp>
        <p:sp>
          <p:nvSpPr>
            <p:cNvPr id="23" name="Text 11"/>
            <p:cNvSpPr/>
            <p:nvPr/>
          </p:nvSpPr>
          <p:spPr>
            <a:xfrm>
              <a:off x="647626" y="3760291"/>
              <a:ext cx="2443609"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الجمهور المستهدف النهائي</a:t>
              </a:r>
              <a:endParaRPr lang="ar-SA" sz="1600" dirty="0">
                <a:solidFill>
                  <a:prstClr val="black"/>
                </a:solidFill>
                <a:latin typeface="Alexandria" pitchFamily="2" charset="-78"/>
                <a:cs typeface="Alexandria" pitchFamily="2" charset="-78"/>
              </a:endParaRPr>
            </a:p>
          </p:txBody>
        </p:sp>
        <p:sp>
          <p:nvSpPr>
            <p:cNvPr id="24" name="Shape 12"/>
            <p:cNvSpPr/>
            <p:nvPr/>
          </p:nvSpPr>
          <p:spPr>
            <a:xfrm>
              <a:off x="518145" y="4242718"/>
              <a:ext cx="8107710" cy="517996"/>
            </a:xfrm>
            <a:prstGeom prst="roundRect">
              <a:avLst>
                <a:gd name="adj" fmla="val 10504"/>
              </a:avLst>
            </a:prstGeom>
            <a:solidFill>
              <a:srgbClr val="D7DFF4"/>
            </a:solidFill>
            <a:ln/>
          </p:spPr>
          <p:txBody>
            <a:bodyPr/>
            <a:lstStyle/>
            <a:p>
              <a:endParaRPr lang="en-US" sz="1600">
                <a:solidFill>
                  <a:prstClr val="black"/>
                </a:solidFill>
                <a:latin typeface="Alexandria" pitchFamily="2" charset="-78"/>
                <a:cs typeface="Alexandria" pitchFamily="2" charset="-78"/>
              </a:endParaRPr>
            </a:p>
          </p:txBody>
        </p:sp>
        <p:pic>
          <p:nvPicPr>
            <p:cNvPr id="26" name="Image 5" descr="preencoded.png"/>
            <p:cNvPicPr>
              <a:picLocks noChangeAspect="1"/>
            </p:cNvPicPr>
            <p:nvPr/>
          </p:nvPicPr>
          <p:blipFill>
            <a:blip r:embed="rId8"/>
            <a:stretch>
              <a:fillRect/>
            </a:stretch>
          </p:blipFill>
          <p:spPr>
            <a:xfrm>
              <a:off x="647626" y="4429348"/>
              <a:ext cx="161925" cy="129480"/>
            </a:xfrm>
            <a:prstGeom prst="rect">
              <a:avLst/>
            </a:prstGeom>
          </p:spPr>
        </p:pic>
        <p:sp>
          <p:nvSpPr>
            <p:cNvPr id="27" name="Text 13"/>
            <p:cNvSpPr/>
            <p:nvPr/>
          </p:nvSpPr>
          <p:spPr>
            <a:xfrm>
              <a:off x="481831" y="4404568"/>
              <a:ext cx="8014543" cy="207243"/>
            </a:xfrm>
            <a:prstGeom prst="rect">
              <a:avLst/>
            </a:prstGeom>
            <a:noFill/>
            <a:ln/>
          </p:spPr>
          <p:txBody>
            <a:bodyPr wrap="none" lIns="0" tIns="0" rIns="0" bIns="0" rtlCol="0" anchor="t"/>
            <a:lstStyle/>
            <a:p>
              <a:pPr algn="r" rtl="1">
                <a:lnSpc>
                  <a:spcPct val="133000"/>
                </a:lnSpc>
              </a:pPr>
              <a:r>
                <a:rPr lang="ar-SA" altLang="en-US" sz="1600" dirty="0">
                  <a:solidFill>
                    <a:srgbClr val="000000"/>
                  </a:solidFill>
                  <a:latin typeface="Alexandria" pitchFamily="2" charset="-78"/>
                  <a:ea typeface="Alexandria Medium" pitchFamily="34" charset="-122"/>
                  <a:cs typeface="Alexandria" pitchFamily="2" charset="-78"/>
                </a:rPr>
                <a:t>التشويش (Noise) يمكن أن يعترض الرسالة في أي مرحلة من هذه المراحل.</a:t>
              </a:r>
              <a:endParaRPr lang="ar-SA"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4106135496"/>
      </p:ext>
    </p:extLst>
  </p:cSld>
  <p:clrMapOvr>
    <a:masterClrMapping/>
  </p:clrMapOvr>
  <mc:AlternateContent xmlns:mc="http://schemas.openxmlformats.org/markup-compatibility/2006" xmlns:p14="http://schemas.microsoft.com/office/powerpoint/2010/main">
    <mc:Choice Requires="p14">
      <p:transition p14:dur="10" advTm="84938"/>
    </mc:Choice>
    <mc:Fallback xmlns="">
      <p:transition advTm="8493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1A416-155F-D3EC-0758-D7CA19DC1D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851D28-D04B-1872-21BE-33B421F14F3B}"/>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9EC4E8-76B1-5BB0-EDAA-29B4C9D12787}"/>
              </a:ext>
            </a:extLst>
          </p:cNvPr>
          <p:cNvSpPr txBox="1"/>
          <p:nvPr/>
        </p:nvSpPr>
        <p:spPr>
          <a:xfrm>
            <a:off x="3195939" y="527491"/>
            <a:ext cx="6341513" cy="523220"/>
          </a:xfrm>
          <a:prstGeom prst="rect">
            <a:avLst/>
          </a:prstGeom>
          <a:noFill/>
        </p:spPr>
        <p:txBody>
          <a:bodyPr wrap="square" rtlCol="0">
            <a:spAutoFit/>
          </a:bodyPr>
          <a:lstStyle/>
          <a:p>
            <a:r>
              <a:rPr lang="ar-EG" sz="2800" b="1">
                <a:latin typeface="Alexandria" charset="0"/>
                <a:cs typeface="Alexandria" charset="0"/>
              </a:rPr>
              <a:t>التشويش في نموذج شانون وويفر</a:t>
            </a:r>
          </a:p>
        </p:txBody>
      </p:sp>
      <p:sp>
        <p:nvSpPr>
          <p:cNvPr id="5" name="Rectangle 4">
            <a:extLst>
              <a:ext uri="{FF2B5EF4-FFF2-40B4-BE49-F238E27FC236}">
                <a16:creationId xmlns:a16="http://schemas.microsoft.com/office/drawing/2014/main" id="{9449AD7D-2576-AFA1-4FD0-AD15AD529E9E}"/>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C3B1C1-3B96-82E9-AD1B-B55AE3BA5C59}"/>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287B52-AB6D-4B63-C00F-399405FE9AE3}"/>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57D0ADA-6411-7EA6-97B9-3DA4BA9B36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65CCF3A4-1F58-24DD-3BC9-B57629BCDB7A}"/>
              </a:ext>
            </a:extLst>
          </p:cNvPr>
          <p:cNvGrpSpPr/>
          <p:nvPr/>
        </p:nvGrpSpPr>
        <p:grpSpPr>
          <a:xfrm>
            <a:off x="334536" y="1839341"/>
            <a:ext cx="11318487" cy="3948142"/>
            <a:chOff x="-10659" y="1699394"/>
            <a:chExt cx="8636514" cy="2389212"/>
          </a:xfrm>
        </p:grpSpPr>
        <p:sp>
          <p:nvSpPr>
            <p:cNvPr id="2" name="Text 1"/>
            <p:cNvSpPr/>
            <p:nvPr/>
          </p:nvSpPr>
          <p:spPr>
            <a:xfrm>
              <a:off x="518145" y="1699394"/>
              <a:ext cx="8107710"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يُعدّ التشويش (</a:t>
              </a:r>
              <a:r>
                <a:rPr kumimoji="0" lang="ar-SA" altLang="en-US" sz="1600" b="0" i="1"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Noise</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المحور الجوهري في هذا النموذج؛ فهو يمثل أي عامل يعترض انتقال الرسالة أو يشوّه معناها. وفي بيئة العمل المؤسسي، يأخذ التشويش أشكالًا متعددة:</a:t>
              </a:r>
              <a:endParaRPr kumimoji="0" lang="ar-SA" sz="1600" b="0" i="0" u="none" strike="noStrike" kern="0" cap="none" spc="0" normalizeH="0" baseline="0" noProof="0" dirty="0">
                <a:ln>
                  <a:noFill/>
                </a:ln>
                <a:solidFill>
                  <a:prstClr val="black"/>
                </a:solidFill>
                <a:effectLst/>
                <a:uLnTx/>
                <a:uFillTx/>
              </a:endParaRPr>
            </a:p>
          </p:txBody>
        </p:sp>
        <p:sp>
          <p:nvSpPr>
            <p:cNvPr id="4" name="Shape 2"/>
            <p:cNvSpPr/>
            <p:nvPr/>
          </p:nvSpPr>
          <p:spPr>
            <a:xfrm>
              <a:off x="6009605" y="2259583"/>
              <a:ext cx="2616250" cy="953393"/>
            </a:xfrm>
            <a:prstGeom prst="roundRect">
              <a:avLst>
                <a:gd name="adj" fmla="val 570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8" name="Text 3"/>
            <p:cNvSpPr/>
            <p:nvPr/>
          </p:nvSpPr>
          <p:spPr>
            <a:xfrm>
              <a:off x="6949455" y="2393826"/>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لغوي</a:t>
              </a:r>
              <a:endParaRPr kumimoji="0" lang="ar-SA" sz="1600" b="0" i="0" u="none" strike="noStrike" kern="0" cap="none" spc="0" normalizeH="0" baseline="0" noProof="0" dirty="0">
                <a:ln>
                  <a:noFill/>
                </a:ln>
                <a:solidFill>
                  <a:prstClr val="black"/>
                </a:solidFill>
                <a:effectLst/>
                <a:uLnTx/>
                <a:uFillTx/>
              </a:endParaRPr>
            </a:p>
          </p:txBody>
        </p:sp>
        <p:sp>
          <p:nvSpPr>
            <p:cNvPr id="9" name="Text 4"/>
            <p:cNvSpPr/>
            <p:nvPr/>
          </p:nvSpPr>
          <p:spPr>
            <a:xfrm>
              <a:off x="6143848" y="2664247"/>
              <a:ext cx="234776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غموض المصطلحات أو استخدام مفردات غير مألوفة للمستقبل</a:t>
              </a:r>
              <a:endParaRPr kumimoji="0" lang="ar-SA" sz="1600" b="0" i="0" u="none" strike="noStrike" kern="0" cap="none" spc="0" normalizeH="0" baseline="0" noProof="0" dirty="0">
                <a:ln>
                  <a:noFill/>
                </a:ln>
                <a:solidFill>
                  <a:prstClr val="black"/>
                </a:solidFill>
                <a:effectLst/>
                <a:uLnTx/>
                <a:uFillTx/>
              </a:endParaRPr>
            </a:p>
          </p:txBody>
        </p:sp>
        <p:sp>
          <p:nvSpPr>
            <p:cNvPr id="11" name="Shape 5"/>
            <p:cNvSpPr/>
            <p:nvPr/>
          </p:nvSpPr>
          <p:spPr>
            <a:xfrm>
              <a:off x="3263875" y="2259583"/>
              <a:ext cx="2616250" cy="953393"/>
            </a:xfrm>
            <a:prstGeom prst="roundRect">
              <a:avLst>
                <a:gd name="adj" fmla="val 570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2" name="Text 6"/>
            <p:cNvSpPr/>
            <p:nvPr/>
          </p:nvSpPr>
          <p:spPr>
            <a:xfrm>
              <a:off x="4203725" y="2393826"/>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تقني</a:t>
              </a:r>
              <a:endParaRPr kumimoji="0" lang="ar-SA" sz="1600" b="0" i="0" u="none" strike="noStrike" kern="0" cap="none" spc="0" normalizeH="0" baseline="0" noProof="0" dirty="0">
                <a:ln>
                  <a:noFill/>
                </a:ln>
                <a:solidFill>
                  <a:prstClr val="black"/>
                </a:solidFill>
                <a:effectLst/>
                <a:uLnTx/>
                <a:uFillTx/>
              </a:endParaRPr>
            </a:p>
          </p:txBody>
        </p:sp>
        <p:sp>
          <p:nvSpPr>
            <p:cNvPr id="13" name="Text 7"/>
            <p:cNvSpPr/>
            <p:nvPr/>
          </p:nvSpPr>
          <p:spPr>
            <a:xfrm>
              <a:off x="3398118" y="2664247"/>
              <a:ext cx="234776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خلل في الأجهزة أو الشبكات أو منصات التواصل المؤسسي</a:t>
              </a:r>
              <a:endParaRPr kumimoji="0" lang="ar-SA" sz="1600" b="0" i="0" u="none" strike="noStrike" kern="0" cap="none" spc="0" normalizeH="0" baseline="0" noProof="0" dirty="0">
                <a:ln>
                  <a:noFill/>
                </a:ln>
                <a:solidFill>
                  <a:prstClr val="black"/>
                </a:solidFill>
                <a:effectLst/>
                <a:uLnTx/>
                <a:uFillTx/>
              </a:endParaRPr>
            </a:p>
          </p:txBody>
        </p:sp>
        <p:sp>
          <p:nvSpPr>
            <p:cNvPr id="14" name="Shape 8"/>
            <p:cNvSpPr/>
            <p:nvPr/>
          </p:nvSpPr>
          <p:spPr>
            <a:xfrm>
              <a:off x="1048" y="2259583"/>
              <a:ext cx="3133347" cy="953393"/>
            </a:xfrm>
            <a:prstGeom prst="roundRect">
              <a:avLst>
                <a:gd name="adj" fmla="val 570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5" name="Text 9"/>
            <p:cNvSpPr/>
            <p:nvPr/>
          </p:nvSpPr>
          <p:spPr>
            <a:xfrm>
              <a:off x="1457995" y="2393826"/>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نفسي</a:t>
              </a:r>
              <a:endParaRPr kumimoji="0" lang="ar-SA" sz="1600" b="0" i="0" u="none" strike="noStrike" kern="0" cap="none" spc="0" normalizeH="0" baseline="0" noProof="0" dirty="0">
                <a:ln>
                  <a:noFill/>
                </a:ln>
                <a:solidFill>
                  <a:prstClr val="black"/>
                </a:solidFill>
                <a:effectLst/>
                <a:uLnTx/>
                <a:uFillTx/>
              </a:endParaRPr>
            </a:p>
          </p:txBody>
        </p:sp>
        <p:sp>
          <p:nvSpPr>
            <p:cNvPr id="16" name="Text 10"/>
            <p:cNvSpPr/>
            <p:nvPr/>
          </p:nvSpPr>
          <p:spPr>
            <a:xfrm>
              <a:off x="145339" y="2664247"/>
              <a:ext cx="285481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الأحكام المسبقة، والضغط النفسي، وضعف الانتباه</a:t>
              </a:r>
              <a:endParaRPr kumimoji="0" lang="ar-SA" sz="1600" b="0" i="0" u="none" strike="noStrike" kern="0" cap="none" spc="0" normalizeH="0" baseline="0" noProof="0" dirty="0">
                <a:ln>
                  <a:noFill/>
                </a:ln>
                <a:solidFill>
                  <a:prstClr val="black"/>
                </a:solidFill>
                <a:effectLst/>
                <a:uLnTx/>
                <a:uFillTx/>
              </a:endParaRPr>
            </a:p>
          </p:txBody>
        </p:sp>
        <p:sp>
          <p:nvSpPr>
            <p:cNvPr id="17" name="Shape 11"/>
            <p:cNvSpPr/>
            <p:nvPr/>
          </p:nvSpPr>
          <p:spPr>
            <a:xfrm>
              <a:off x="4636740" y="3342456"/>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8" name="Text 12"/>
            <p:cNvSpPr/>
            <p:nvPr/>
          </p:nvSpPr>
          <p:spPr>
            <a:xfrm>
              <a:off x="6949455" y="3476699"/>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إداري</a:t>
              </a:r>
              <a:endParaRPr kumimoji="0" lang="ar-SA" sz="1600" b="0" i="0" u="none" strike="noStrike" kern="0" cap="none" spc="0" normalizeH="0" baseline="0" noProof="0" dirty="0">
                <a:ln>
                  <a:noFill/>
                </a:ln>
                <a:solidFill>
                  <a:prstClr val="black"/>
                </a:solidFill>
                <a:effectLst/>
                <a:uLnTx/>
                <a:uFillTx/>
              </a:endParaRPr>
            </a:p>
          </p:txBody>
        </p:sp>
        <p:sp>
          <p:nvSpPr>
            <p:cNvPr id="20" name="Text 13"/>
            <p:cNvSpPr/>
            <p:nvPr/>
          </p:nvSpPr>
          <p:spPr>
            <a:xfrm>
              <a:off x="4770983" y="3747120"/>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تعدد المستويات الإدارية وضعف تدفق المعلومات بينها</a:t>
              </a:r>
              <a:endParaRPr kumimoji="0" lang="ar-SA" sz="1600" b="0" i="0" u="none" strike="noStrike" kern="0" cap="none" spc="0" normalizeH="0" baseline="0" noProof="0" dirty="0">
                <a:ln>
                  <a:noFill/>
                </a:ln>
                <a:solidFill>
                  <a:prstClr val="black"/>
                </a:solidFill>
                <a:effectLst/>
                <a:uLnTx/>
                <a:uFillTx/>
              </a:endParaRPr>
            </a:p>
          </p:txBody>
        </p:sp>
        <p:sp>
          <p:nvSpPr>
            <p:cNvPr id="21" name="Shape 14"/>
            <p:cNvSpPr/>
            <p:nvPr/>
          </p:nvSpPr>
          <p:spPr>
            <a:xfrm>
              <a:off x="-10659" y="3342456"/>
              <a:ext cx="4545490"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2" name="Text 15"/>
            <p:cNvSpPr/>
            <p:nvPr/>
          </p:nvSpPr>
          <p:spPr>
            <a:xfrm>
              <a:off x="2830860" y="3476699"/>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ثقافي</a:t>
              </a:r>
              <a:endParaRPr kumimoji="0" lang="ar-SA" sz="1600" b="0" i="0" u="none" strike="noStrike" kern="0" cap="none" spc="0" normalizeH="0" baseline="0" noProof="0" dirty="0">
                <a:ln>
                  <a:noFill/>
                </a:ln>
                <a:solidFill>
                  <a:prstClr val="black"/>
                </a:solidFill>
                <a:effectLst/>
                <a:uLnTx/>
                <a:uFillTx/>
              </a:endParaRPr>
            </a:p>
          </p:txBody>
        </p:sp>
        <p:sp>
          <p:nvSpPr>
            <p:cNvPr id="23" name="Text 16"/>
            <p:cNvSpPr/>
            <p:nvPr/>
          </p:nvSpPr>
          <p:spPr>
            <a:xfrm>
              <a:off x="652388" y="3747120"/>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اختلاف الخلفيات والقيم والتفسيرات بين المرسل والمستقبل</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667903638"/>
      </p:ext>
    </p:extLst>
  </p:cSld>
  <p:clrMapOvr>
    <a:masterClrMapping/>
  </p:clrMapOvr>
  <mc:AlternateContent xmlns:mc="http://schemas.openxmlformats.org/markup-compatibility/2006" xmlns:p14="http://schemas.microsoft.com/office/powerpoint/2010/main">
    <mc:Choice Requires="p14">
      <p:transition p14:dur="10" advTm="95172"/>
    </mc:Choice>
    <mc:Fallback xmlns="">
      <p:transition advTm="951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629872-30E2-A568-FA48-93AFA51E77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C52596-FC01-EC0D-D1F6-2796618021E8}"/>
              </a:ext>
            </a:extLst>
          </p:cNvPr>
          <p:cNvSpPr/>
          <p:nvPr/>
        </p:nvSpPr>
        <p:spPr>
          <a:xfrm>
            <a:off x="334537" y="1581117"/>
            <a:ext cx="11508057" cy="51444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899066C-E6E3-8327-274D-5C20C4D5C947}"/>
              </a:ext>
            </a:extLst>
          </p:cNvPr>
          <p:cNvSpPr txBox="1"/>
          <p:nvPr/>
        </p:nvSpPr>
        <p:spPr>
          <a:xfrm>
            <a:off x="2915529" y="132399"/>
            <a:ext cx="6763321" cy="1312154"/>
          </a:xfrm>
          <a:prstGeom prst="rect">
            <a:avLst/>
          </a:prstGeom>
          <a:noFill/>
        </p:spPr>
        <p:txBody>
          <a:bodyPr wrap="square" rtlCol="0">
            <a:spAutoFit/>
          </a:bodyPr>
          <a:lstStyle/>
          <a:p>
            <a:pPr algn="ctr">
              <a:lnSpc>
                <a:spcPct val="150000"/>
              </a:lnSpc>
            </a:pPr>
            <a:r>
              <a:rPr lang="ar-EG" sz="2800" b="1">
                <a:latin typeface="Alexandria" charset="0"/>
                <a:cs typeface="Alexandria" charset="0"/>
              </a:rPr>
              <a:t>تطبيق نموذج شانون وويفر في الاتصال التنظيمي</a:t>
            </a:r>
          </a:p>
        </p:txBody>
      </p:sp>
      <p:sp>
        <p:nvSpPr>
          <p:cNvPr id="5" name="Rectangle 4">
            <a:extLst>
              <a:ext uri="{FF2B5EF4-FFF2-40B4-BE49-F238E27FC236}">
                <a16:creationId xmlns:a16="http://schemas.microsoft.com/office/drawing/2014/main" id="{2FA43B11-B6CC-435C-6583-55A33417A856}"/>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235C90-8DC3-A132-B1E2-92BD9CA1530E}"/>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EBCC47-D766-403A-F991-71410E5BC0BA}"/>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B1C9ADE5-8551-BBE8-8497-D87D93D776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Group 25">
            <a:extLst>
              <a:ext uri="{FF2B5EF4-FFF2-40B4-BE49-F238E27FC236}">
                <a16:creationId xmlns:a16="http://schemas.microsoft.com/office/drawing/2014/main" id="{DEAEEF6E-9B39-076A-2DBC-3F7557E14005}"/>
              </a:ext>
            </a:extLst>
          </p:cNvPr>
          <p:cNvGrpSpPr/>
          <p:nvPr/>
        </p:nvGrpSpPr>
        <p:grpSpPr>
          <a:xfrm>
            <a:off x="154379" y="1693392"/>
            <a:ext cx="11337936" cy="4895646"/>
            <a:chOff x="60945" y="1062237"/>
            <a:chExt cx="8564910" cy="3180555"/>
          </a:xfrm>
        </p:grpSpPr>
        <p:sp>
          <p:nvSpPr>
            <p:cNvPr id="2" name="Text 1"/>
            <p:cNvSpPr/>
            <p:nvPr/>
          </p:nvSpPr>
          <p:spPr>
            <a:xfrm>
              <a:off x="438116" y="1062237"/>
              <a:ext cx="8187738" cy="690288"/>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الموقف:</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أرسل مدير الموارد البشرية قرارًا بتعديل ساعات العمل عبر البريد الإلكتروني، فأساء بعض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الموظفين فهمه</a:t>
              </a:r>
              <a:r>
                <a:rPr lang="ar-EG" altLang="en-US" sz="1600" kern="0">
                  <a:solidFill>
                    <a:srgbClr val="15213F"/>
                  </a:solidFill>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وظنوا</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أنه يمس رواتبهم.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518145" y="2894037"/>
              <a:ext cx="8107710" cy="14288"/>
            </a:xfrm>
            <a:prstGeom prst="roundRect">
              <a:avLst>
                <a:gd name="adj" fmla="val 380804"/>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3"/>
            <p:cNvSpPr/>
            <p:nvPr/>
          </p:nvSpPr>
          <p:spPr>
            <a:xfrm>
              <a:off x="7045747" y="2505447"/>
              <a:ext cx="14288" cy="388590"/>
            </a:xfrm>
            <a:prstGeom prst="roundRect">
              <a:avLst>
                <a:gd name="adj" fmla="val 380804"/>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Shape 4"/>
            <p:cNvSpPr/>
            <p:nvPr/>
          </p:nvSpPr>
          <p:spPr>
            <a:xfrm>
              <a:off x="6907188" y="2748335"/>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5"/>
            <p:cNvSpPr/>
            <p:nvPr/>
          </p:nvSpPr>
          <p:spPr>
            <a:xfrm>
              <a:off x="6960394" y="2778398"/>
              <a:ext cx="184993" cy="2312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6"/>
            <p:cNvSpPr/>
            <p:nvPr/>
          </p:nvSpPr>
          <p:spPr>
            <a:xfrm>
              <a:off x="6281812" y="1898228"/>
              <a:ext cx="1542157" cy="192732"/>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المصدر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7"/>
            <p:cNvSpPr/>
            <p:nvPr/>
          </p:nvSpPr>
          <p:spPr>
            <a:xfrm>
              <a:off x="5609406" y="2168649"/>
              <a:ext cx="288696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قرار تعديل ساعات العمل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8"/>
            <p:cNvSpPr/>
            <p:nvPr/>
          </p:nvSpPr>
          <p:spPr>
            <a:xfrm>
              <a:off x="5391820" y="2894037"/>
              <a:ext cx="14288" cy="388590"/>
            </a:xfrm>
            <a:prstGeom prst="roundRect">
              <a:avLst>
                <a:gd name="adj" fmla="val 380804"/>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Shape 9"/>
            <p:cNvSpPr/>
            <p:nvPr/>
          </p:nvSpPr>
          <p:spPr>
            <a:xfrm>
              <a:off x="5253261" y="2748335"/>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10"/>
            <p:cNvSpPr/>
            <p:nvPr/>
          </p:nvSpPr>
          <p:spPr>
            <a:xfrm>
              <a:off x="5306467" y="2778398"/>
              <a:ext cx="184993" cy="2312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1"/>
            <p:cNvSpPr/>
            <p:nvPr/>
          </p:nvSpPr>
          <p:spPr>
            <a:xfrm>
              <a:off x="4627885" y="3412182"/>
              <a:ext cx="1542157" cy="192732"/>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القناة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2"/>
            <p:cNvSpPr/>
            <p:nvPr/>
          </p:nvSpPr>
          <p:spPr>
            <a:xfrm>
              <a:off x="3955479" y="3682603"/>
              <a:ext cx="288696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بريد إلكتروني رسمي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3"/>
            <p:cNvSpPr/>
            <p:nvPr/>
          </p:nvSpPr>
          <p:spPr>
            <a:xfrm>
              <a:off x="3737893" y="2505447"/>
              <a:ext cx="14288" cy="388590"/>
            </a:xfrm>
            <a:prstGeom prst="roundRect">
              <a:avLst>
                <a:gd name="adj" fmla="val 380804"/>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Shape 14"/>
            <p:cNvSpPr/>
            <p:nvPr/>
          </p:nvSpPr>
          <p:spPr>
            <a:xfrm>
              <a:off x="3599334" y="2748335"/>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1" name="Text 15"/>
            <p:cNvSpPr/>
            <p:nvPr/>
          </p:nvSpPr>
          <p:spPr>
            <a:xfrm>
              <a:off x="3652540" y="2778398"/>
              <a:ext cx="184993" cy="2312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6"/>
            <p:cNvSpPr/>
            <p:nvPr/>
          </p:nvSpPr>
          <p:spPr>
            <a:xfrm>
              <a:off x="2973958" y="1898228"/>
              <a:ext cx="1542157" cy="192732"/>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التشويش</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7"/>
            <p:cNvSpPr/>
            <p:nvPr/>
          </p:nvSpPr>
          <p:spPr>
            <a:xfrm>
              <a:off x="2301553" y="2168649"/>
              <a:ext cx="288696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غموض الصياغة + ضعف مستوى القراءة النقدية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Shape 18"/>
            <p:cNvSpPr/>
            <p:nvPr/>
          </p:nvSpPr>
          <p:spPr>
            <a:xfrm>
              <a:off x="2083966" y="2894037"/>
              <a:ext cx="14288" cy="388590"/>
            </a:xfrm>
            <a:prstGeom prst="roundRect">
              <a:avLst>
                <a:gd name="adj" fmla="val 380804"/>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7" name="Shape 19"/>
            <p:cNvSpPr/>
            <p:nvPr/>
          </p:nvSpPr>
          <p:spPr>
            <a:xfrm>
              <a:off x="1945407" y="2748335"/>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8" name="Text 20"/>
            <p:cNvSpPr/>
            <p:nvPr/>
          </p:nvSpPr>
          <p:spPr>
            <a:xfrm>
              <a:off x="1998613" y="2778398"/>
              <a:ext cx="184993" cy="231279"/>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21"/>
            <p:cNvSpPr/>
            <p:nvPr/>
          </p:nvSpPr>
          <p:spPr>
            <a:xfrm>
              <a:off x="1320031" y="3412182"/>
              <a:ext cx="1542157" cy="192732"/>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الأثر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Text 22"/>
            <p:cNvSpPr/>
            <p:nvPr/>
          </p:nvSpPr>
          <p:spPr>
            <a:xfrm>
              <a:off x="647626" y="3682603"/>
              <a:ext cx="288696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سوء فهم وقلق غير مبرر لدى الموظفين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1" name="Text 23"/>
            <p:cNvSpPr/>
            <p:nvPr/>
          </p:nvSpPr>
          <p:spPr>
            <a:xfrm>
              <a:off x="60945" y="4035549"/>
              <a:ext cx="8564910"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يكشف هذا المثال أن اختيار القناة وضعف صياغة الرسالة يمثلان مصدرين رئيسيين للتشويش في الاتصال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927808004"/>
      </p:ext>
    </p:extLst>
  </p:cSld>
  <p:clrMapOvr>
    <a:masterClrMapping/>
  </p:clrMapOvr>
  <mc:AlternateContent xmlns:mc="http://schemas.openxmlformats.org/markup-compatibility/2006" xmlns:p14="http://schemas.microsoft.com/office/powerpoint/2010/main">
    <mc:Choice Requires="p14">
      <p:transition p14:dur="10" advTm="100532"/>
    </mc:Choice>
    <mc:Fallback xmlns="">
      <p:transition advTm="10053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D4600-50F3-B22A-570C-F68BCDB581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79D1D1-CFC4-57A2-4F91-3B14874642E3}"/>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D1E631-8CB0-F8D8-AD57-4FCA13188FAC}"/>
              </a:ext>
            </a:extLst>
          </p:cNvPr>
          <p:cNvSpPr txBox="1"/>
          <p:nvPr/>
        </p:nvSpPr>
        <p:spPr>
          <a:xfrm>
            <a:off x="4203865" y="527491"/>
            <a:ext cx="4185083" cy="521970"/>
          </a:xfrm>
          <a:prstGeom prst="rect">
            <a:avLst/>
          </a:prstGeom>
          <a:noFill/>
        </p:spPr>
        <p:txBody>
          <a:bodyPr wrap="square" rtlCol="0">
            <a:spAutoFit/>
          </a:bodyPr>
          <a:lstStyle/>
          <a:p>
            <a:pPr algn="ctr"/>
            <a:r>
              <a:rPr lang="ar-EG" sz="2800" b="1">
                <a:latin typeface="Alexandria" charset="0"/>
                <a:cs typeface="Alexandria" charset="0"/>
              </a:rPr>
              <a:t>نموذج لاسويل</a:t>
            </a:r>
          </a:p>
        </p:txBody>
      </p:sp>
      <p:sp>
        <p:nvSpPr>
          <p:cNvPr id="5" name="Rectangle 4">
            <a:extLst>
              <a:ext uri="{FF2B5EF4-FFF2-40B4-BE49-F238E27FC236}">
                <a16:creationId xmlns:a16="http://schemas.microsoft.com/office/drawing/2014/main" id="{440C1E25-4EC7-D316-47CC-E9505F648C07}"/>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FFDC77-5FC5-71C1-FDFE-8ADA32A54E33}"/>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A7A570-C3BE-D021-4490-445CD0585C78}"/>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5F21AD6C-C2B8-9BFE-7CCD-96FFD6B7F6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4" name="Group 23">
            <a:extLst>
              <a:ext uri="{FF2B5EF4-FFF2-40B4-BE49-F238E27FC236}">
                <a16:creationId xmlns:a16="http://schemas.microsoft.com/office/drawing/2014/main" id="{7E710587-FCB6-66B7-5448-C12C3FC4ACBE}"/>
              </a:ext>
            </a:extLst>
          </p:cNvPr>
          <p:cNvGrpSpPr/>
          <p:nvPr/>
        </p:nvGrpSpPr>
        <p:grpSpPr>
          <a:xfrm>
            <a:off x="629392" y="1641151"/>
            <a:ext cx="10846541" cy="4320262"/>
            <a:chOff x="518220" y="1333277"/>
            <a:chExt cx="8107635" cy="2991966"/>
          </a:xfrm>
        </p:grpSpPr>
        <p:sp>
          <p:nvSpPr>
            <p:cNvPr id="2" name="Text 1"/>
            <p:cNvSpPr/>
            <p:nvPr/>
          </p:nvSpPr>
          <p:spPr>
            <a:xfrm>
              <a:off x="1300655" y="1333277"/>
              <a:ext cx="7325200" cy="244449"/>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اقترح عالم السياسة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هارولد لاسويل</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عام 1948م نموذجًا يُحلّل العملية الاتصالية من خلال خمسة أسئلة جوهرية متسلسلة.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4636815" y="2010073"/>
              <a:ext cx="3794745" cy="129480"/>
            </a:xfrm>
            <a:prstGeom prst="roundRect">
              <a:avLst>
                <a:gd name="adj" fmla="val 4202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3"/>
            <p:cNvSpPr/>
            <p:nvPr/>
          </p:nvSpPr>
          <p:spPr>
            <a:xfrm>
              <a:off x="8237265" y="1880518"/>
              <a:ext cx="388590" cy="388590"/>
            </a:xfrm>
            <a:prstGeom prst="ellipse">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9"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4449" y="1977628"/>
              <a:ext cx="194295" cy="194295"/>
            </a:xfrm>
            <a:prstGeom prst="rect">
              <a:avLst/>
            </a:prstGeom>
          </p:spPr>
        </p:pic>
        <p:sp>
          <p:nvSpPr>
            <p:cNvPr id="11" name="Text 4"/>
            <p:cNvSpPr/>
            <p:nvPr/>
          </p:nvSpPr>
          <p:spPr>
            <a:xfrm>
              <a:off x="6954217" y="2398588"/>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من يقول؟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5"/>
            <p:cNvSpPr/>
            <p:nvPr/>
          </p:nvSpPr>
          <p:spPr>
            <a:xfrm>
              <a:off x="4766221" y="2669009"/>
              <a:ext cx="3730154"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المرسل أو المصدر: إدارة، قسم، موظف، 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6"/>
            <p:cNvSpPr/>
            <p:nvPr/>
          </p:nvSpPr>
          <p:spPr>
            <a:xfrm>
              <a:off x="518220" y="1815778"/>
              <a:ext cx="3794745" cy="129480"/>
            </a:xfrm>
            <a:prstGeom prst="roundRect">
              <a:avLst>
                <a:gd name="adj" fmla="val 4202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Shape 7"/>
            <p:cNvSpPr/>
            <p:nvPr/>
          </p:nvSpPr>
          <p:spPr>
            <a:xfrm>
              <a:off x="4118670" y="1686223"/>
              <a:ext cx="388590" cy="388590"/>
            </a:xfrm>
            <a:prstGeom prst="ellipse">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5"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15854" y="1783333"/>
              <a:ext cx="194295" cy="194295"/>
            </a:xfrm>
            <a:prstGeom prst="rect">
              <a:avLst/>
            </a:prstGeom>
          </p:spPr>
        </p:pic>
        <p:sp>
          <p:nvSpPr>
            <p:cNvPr id="16" name="Text 8"/>
            <p:cNvSpPr/>
            <p:nvPr/>
          </p:nvSpPr>
          <p:spPr>
            <a:xfrm>
              <a:off x="2835622" y="2204293"/>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ماذا يقول؟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9"/>
            <p:cNvSpPr/>
            <p:nvPr/>
          </p:nvSpPr>
          <p:spPr>
            <a:xfrm>
              <a:off x="647626" y="2474714"/>
              <a:ext cx="3730154"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مضمون الرسالة ومحتواها وصياغتها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0"/>
            <p:cNvSpPr/>
            <p:nvPr/>
          </p:nvSpPr>
          <p:spPr>
            <a:xfrm>
              <a:off x="4636815" y="3459063"/>
              <a:ext cx="3794745" cy="129480"/>
            </a:xfrm>
            <a:prstGeom prst="roundRect">
              <a:avLst>
                <a:gd name="adj" fmla="val 4202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Shape 11"/>
            <p:cNvSpPr/>
            <p:nvPr/>
          </p:nvSpPr>
          <p:spPr>
            <a:xfrm>
              <a:off x="8237265" y="3329508"/>
              <a:ext cx="388590" cy="388590"/>
            </a:xfrm>
            <a:prstGeom prst="ellipse">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0"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4449" y="3426619"/>
              <a:ext cx="194295" cy="194295"/>
            </a:xfrm>
            <a:prstGeom prst="rect">
              <a:avLst/>
            </a:prstGeom>
          </p:spPr>
        </p:pic>
        <p:sp>
          <p:nvSpPr>
            <p:cNvPr id="21" name="Text 12"/>
            <p:cNvSpPr/>
            <p:nvPr/>
          </p:nvSpPr>
          <p:spPr>
            <a:xfrm>
              <a:off x="6954217" y="3847579"/>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بأي وسيلة؟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3"/>
            <p:cNvSpPr/>
            <p:nvPr/>
          </p:nvSpPr>
          <p:spPr>
            <a:xfrm>
              <a:off x="4766221" y="4118000"/>
              <a:ext cx="3730154"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القناة المستخدمة: اجتماع، بريد، لوحة إعلانات، تطبيق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Shape 14"/>
            <p:cNvSpPr/>
            <p:nvPr/>
          </p:nvSpPr>
          <p:spPr>
            <a:xfrm>
              <a:off x="518220" y="3264768"/>
              <a:ext cx="3794745" cy="129480"/>
            </a:xfrm>
            <a:prstGeom prst="roundRect">
              <a:avLst>
                <a:gd name="adj" fmla="val 4202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6" name="Shape 15"/>
            <p:cNvSpPr/>
            <p:nvPr/>
          </p:nvSpPr>
          <p:spPr>
            <a:xfrm>
              <a:off x="4118670" y="3135213"/>
              <a:ext cx="388590" cy="388590"/>
            </a:xfrm>
            <a:prstGeom prst="ellipse">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7"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15854" y="3232324"/>
              <a:ext cx="194295" cy="194295"/>
            </a:xfrm>
            <a:prstGeom prst="rect">
              <a:avLst/>
            </a:prstGeom>
          </p:spPr>
        </p:pic>
        <p:sp>
          <p:nvSpPr>
            <p:cNvPr id="28" name="Text 16"/>
            <p:cNvSpPr/>
            <p:nvPr/>
          </p:nvSpPr>
          <p:spPr>
            <a:xfrm>
              <a:off x="2835622" y="3653284"/>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لمن؟ وبأي أثر؟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17"/>
            <p:cNvSpPr/>
            <p:nvPr/>
          </p:nvSpPr>
          <p:spPr>
            <a:xfrm>
              <a:off x="647626" y="3923705"/>
              <a:ext cx="3730154"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الجمهور المستهدف والنتيجة المحققة على أرض الواقع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23417597"/>
      </p:ext>
    </p:extLst>
  </p:cSld>
  <p:clrMapOvr>
    <a:masterClrMapping/>
  </p:clrMapOvr>
  <mc:AlternateContent xmlns:mc="http://schemas.openxmlformats.org/markup-compatibility/2006" xmlns:p14="http://schemas.microsoft.com/office/powerpoint/2010/main">
    <mc:Choice Requires="p14">
      <p:transition p14:dur="10" advTm="102419"/>
    </mc:Choice>
    <mc:Fallback xmlns="">
      <p:transition advTm="1024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93F25A-5E40-95AE-D927-74936CBABB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3878C2-AEC4-8BDB-E8BA-208B17312657}"/>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CDABEE-3C78-D18E-DEF0-AC482C21AAD0}"/>
              </a:ext>
            </a:extLst>
          </p:cNvPr>
          <p:cNvSpPr txBox="1"/>
          <p:nvPr/>
        </p:nvSpPr>
        <p:spPr>
          <a:xfrm>
            <a:off x="3509493" y="526866"/>
            <a:ext cx="5704916" cy="523220"/>
          </a:xfrm>
          <a:prstGeom prst="rect">
            <a:avLst/>
          </a:prstGeom>
          <a:noFill/>
        </p:spPr>
        <p:txBody>
          <a:bodyPr wrap="square" rtlCol="0">
            <a:spAutoFit/>
          </a:bodyPr>
          <a:lstStyle/>
          <a:p>
            <a:r>
              <a:rPr lang="ar-EG" sz="2800" b="1">
                <a:latin typeface="Alexandria" charset="0"/>
                <a:cs typeface="Alexandria" charset="0"/>
              </a:rPr>
              <a:t>تطبيق نموذج لاسويل تنظيميًا</a:t>
            </a:r>
          </a:p>
        </p:txBody>
      </p:sp>
      <p:sp>
        <p:nvSpPr>
          <p:cNvPr id="5" name="Rectangle 4">
            <a:extLst>
              <a:ext uri="{FF2B5EF4-FFF2-40B4-BE49-F238E27FC236}">
                <a16:creationId xmlns:a16="http://schemas.microsoft.com/office/drawing/2014/main" id="{1553860E-BD28-BD34-EAFC-A506193FC9E7}"/>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36138F-40EC-C989-36BE-F03801593F19}"/>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F38585-71F4-5B9E-098F-4D0E472043AA}"/>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FF6B0396-2D26-EDCD-48D6-CAA7D9635E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EA1AA210-AC49-8EFA-E420-EC8351C8433E}"/>
              </a:ext>
            </a:extLst>
          </p:cNvPr>
          <p:cNvGrpSpPr/>
          <p:nvPr/>
        </p:nvGrpSpPr>
        <p:grpSpPr>
          <a:xfrm>
            <a:off x="349406" y="1839341"/>
            <a:ext cx="11186917" cy="4037352"/>
            <a:chOff x="60945" y="1596330"/>
            <a:chExt cx="8564910" cy="2595339"/>
          </a:xfrm>
        </p:grpSpPr>
        <p:sp>
          <p:nvSpPr>
            <p:cNvPr id="4" name="Text 1"/>
            <p:cNvSpPr/>
            <p:nvPr/>
          </p:nvSpPr>
          <p:spPr>
            <a:xfrm>
              <a:off x="60945" y="1596330"/>
              <a:ext cx="8564910"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الموقف:</a:t>
              </a:r>
              <a:r>
                <a:rPr lang="ar-SA" altLang="en-US" sz="1600" dirty="0">
                  <a:solidFill>
                    <a:srgbClr val="15213F"/>
                  </a:solidFill>
                  <a:latin typeface="Alexandria" pitchFamily="2" charset="-78"/>
                  <a:ea typeface="Alexandria Medium" pitchFamily="34" charset="-122"/>
                  <a:cs typeface="Alexandria" pitchFamily="2" charset="-78"/>
                </a:rPr>
                <a:t> خطاب إداري موجّه للموظفين يشرح سياسة العمل عن بُعد الجديدة في المؤسسة.</a:t>
              </a:r>
              <a:endParaRPr lang="ar-SA" sz="1600" dirty="0">
                <a:solidFill>
                  <a:prstClr val="black"/>
                </a:solidFill>
                <a:latin typeface="Alexandria" pitchFamily="2" charset="-78"/>
                <a:cs typeface="Alexandria" pitchFamily="2" charset="-78"/>
              </a:endParaRPr>
            </a:p>
          </p:txBody>
        </p:sp>
        <p:sp>
          <p:nvSpPr>
            <p:cNvPr id="8" name="Shape 2"/>
            <p:cNvSpPr/>
            <p:nvPr/>
          </p:nvSpPr>
          <p:spPr>
            <a:xfrm>
              <a:off x="518145" y="1949276"/>
              <a:ext cx="8107710" cy="2242393"/>
            </a:xfrm>
            <a:prstGeom prst="roundRect">
              <a:avLst>
                <a:gd name="adj" fmla="val 2426"/>
              </a:avLst>
            </a:prstGeom>
            <a:noFill/>
            <a:ln w="4763">
              <a:solidFill>
                <a:srgbClr val="000000">
                  <a:alpha val="8000"/>
                </a:srgbClr>
              </a:solidFill>
              <a:prstDash val="solid"/>
            </a:ln>
          </p:spPr>
          <p:txBody>
            <a:bodyPr/>
            <a:lstStyle/>
            <a:p>
              <a:endParaRPr lang="en-US" sz="1600">
                <a:solidFill>
                  <a:prstClr val="black"/>
                </a:solidFill>
                <a:latin typeface="Alexandria" pitchFamily="2" charset="-78"/>
                <a:cs typeface="Alexandria" pitchFamily="2" charset="-78"/>
              </a:endParaRPr>
            </a:p>
          </p:txBody>
        </p:sp>
        <p:sp>
          <p:nvSpPr>
            <p:cNvPr id="9" name="Shape 3"/>
            <p:cNvSpPr/>
            <p:nvPr/>
          </p:nvSpPr>
          <p:spPr>
            <a:xfrm>
              <a:off x="522908" y="1954039"/>
              <a:ext cx="8098185" cy="372145"/>
            </a:xfrm>
            <a:prstGeom prst="rect">
              <a:avLst/>
            </a:prstGeom>
            <a:solidFill>
              <a:srgbClr val="FFFFFF">
                <a:alpha val="4000"/>
              </a:srgbClr>
            </a:solidFill>
            <a:ln/>
          </p:spPr>
          <p:txBody>
            <a:bodyPr/>
            <a:lstStyle/>
            <a:p>
              <a:endParaRPr lang="en-US" sz="1600">
                <a:solidFill>
                  <a:prstClr val="black"/>
                </a:solidFill>
                <a:latin typeface="Alexandria" pitchFamily="2" charset="-78"/>
                <a:cs typeface="Alexandria" pitchFamily="2" charset="-78"/>
              </a:endParaRPr>
            </a:p>
          </p:txBody>
        </p:sp>
        <p:sp>
          <p:nvSpPr>
            <p:cNvPr id="11" name="Shape 4"/>
            <p:cNvSpPr/>
            <p:nvPr/>
          </p:nvSpPr>
          <p:spPr>
            <a:xfrm>
              <a:off x="522982" y="1954039"/>
              <a:ext cx="2429396" cy="372145"/>
            </a:xfrm>
            <a:prstGeom prst="rect">
              <a:avLst/>
            </a:prstGeom>
            <a:solidFill>
              <a:srgbClr val="3257B8"/>
            </a:solidFill>
            <a:ln/>
          </p:spPr>
          <p:txBody>
            <a:bodyPr/>
            <a:lstStyle/>
            <a:p>
              <a:endParaRPr lang="en-US" sz="1600">
                <a:solidFill>
                  <a:prstClr val="black"/>
                </a:solidFill>
                <a:latin typeface="Alexandria" pitchFamily="2" charset="-78"/>
                <a:cs typeface="Alexandria" pitchFamily="2" charset="-78"/>
              </a:endParaRPr>
            </a:p>
          </p:txBody>
        </p:sp>
        <p:sp>
          <p:nvSpPr>
            <p:cNvPr id="12" name="Text 5"/>
            <p:cNvSpPr/>
            <p:nvPr/>
          </p:nvSpPr>
          <p:spPr>
            <a:xfrm>
              <a:off x="195263" y="2036490"/>
              <a:ext cx="2625254"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سؤال لاسويل</a:t>
              </a:r>
              <a:endParaRPr lang="ar-SA" sz="1600" dirty="0">
                <a:solidFill>
                  <a:prstClr val="black"/>
                </a:solidFill>
                <a:latin typeface="Alexandria" pitchFamily="2" charset="-78"/>
                <a:cs typeface="Alexandria" pitchFamily="2" charset="-78"/>
              </a:endParaRPr>
            </a:p>
          </p:txBody>
        </p:sp>
        <p:sp>
          <p:nvSpPr>
            <p:cNvPr id="13" name="Shape 6"/>
            <p:cNvSpPr/>
            <p:nvPr/>
          </p:nvSpPr>
          <p:spPr>
            <a:xfrm>
              <a:off x="2952378" y="1954039"/>
              <a:ext cx="5668714" cy="372145"/>
            </a:xfrm>
            <a:prstGeom prst="rect">
              <a:avLst/>
            </a:prstGeom>
            <a:solidFill>
              <a:srgbClr val="3257B8"/>
            </a:solidFill>
            <a:ln/>
          </p:spPr>
          <p:txBody>
            <a:bodyPr/>
            <a:lstStyle/>
            <a:p>
              <a:endParaRPr lang="en-US" sz="1600">
                <a:solidFill>
                  <a:prstClr val="black"/>
                </a:solidFill>
                <a:latin typeface="Alexandria" pitchFamily="2" charset="-78"/>
                <a:cs typeface="Alexandria" pitchFamily="2" charset="-78"/>
              </a:endParaRPr>
            </a:p>
          </p:txBody>
        </p:sp>
        <p:sp>
          <p:nvSpPr>
            <p:cNvPr id="14" name="Text 7"/>
            <p:cNvSpPr/>
            <p:nvPr/>
          </p:nvSpPr>
          <p:spPr>
            <a:xfrm>
              <a:off x="2627040" y="2036490"/>
              <a:ext cx="5864572"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التطبيق في المثال</a:t>
              </a:r>
              <a:endParaRPr lang="ar-SA" sz="1600" dirty="0">
                <a:solidFill>
                  <a:prstClr val="black"/>
                </a:solidFill>
                <a:latin typeface="Alexandria" pitchFamily="2" charset="-78"/>
                <a:cs typeface="Alexandria" pitchFamily="2" charset="-78"/>
              </a:endParaRPr>
            </a:p>
          </p:txBody>
        </p:sp>
        <p:sp>
          <p:nvSpPr>
            <p:cNvPr id="15" name="Shape 8"/>
            <p:cNvSpPr/>
            <p:nvPr/>
          </p:nvSpPr>
          <p:spPr>
            <a:xfrm>
              <a:off x="522908" y="2326184"/>
              <a:ext cx="8098185" cy="372145"/>
            </a:xfrm>
            <a:prstGeom prst="rect">
              <a:avLst/>
            </a:prstGeom>
            <a:solidFill>
              <a:srgbClr val="000000">
                <a:alpha val="4000"/>
              </a:srgbClr>
            </a:solidFill>
            <a:ln/>
          </p:spPr>
          <p:txBody>
            <a:bodyPr/>
            <a:lstStyle/>
            <a:p>
              <a:endParaRPr lang="en-US" sz="1600">
                <a:solidFill>
                  <a:prstClr val="black"/>
                </a:solidFill>
                <a:latin typeface="Alexandria" pitchFamily="2" charset="-78"/>
                <a:cs typeface="Alexandria" pitchFamily="2" charset="-78"/>
              </a:endParaRPr>
            </a:p>
          </p:txBody>
        </p:sp>
        <p:sp>
          <p:nvSpPr>
            <p:cNvPr id="16" name="Text 9"/>
            <p:cNvSpPr/>
            <p:nvPr/>
          </p:nvSpPr>
          <p:spPr>
            <a:xfrm>
              <a:off x="195263" y="2408634"/>
              <a:ext cx="2625254"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من يقول؟</a:t>
              </a:r>
              <a:endParaRPr lang="ar-SA" sz="1600" dirty="0">
                <a:solidFill>
                  <a:prstClr val="black"/>
                </a:solidFill>
                <a:latin typeface="Alexandria" pitchFamily="2" charset="-78"/>
                <a:cs typeface="Alexandria" pitchFamily="2" charset="-78"/>
              </a:endParaRPr>
            </a:p>
          </p:txBody>
        </p:sp>
        <p:sp>
          <p:nvSpPr>
            <p:cNvPr id="17" name="Text 10"/>
            <p:cNvSpPr/>
            <p:nvPr/>
          </p:nvSpPr>
          <p:spPr>
            <a:xfrm>
              <a:off x="2627040" y="2408634"/>
              <a:ext cx="5864572"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المدير العام أو مدير الموارد البشرية</a:t>
              </a:r>
              <a:endParaRPr lang="ar-SA" sz="1600" dirty="0">
                <a:solidFill>
                  <a:prstClr val="black"/>
                </a:solidFill>
                <a:latin typeface="Alexandria" pitchFamily="2" charset="-78"/>
                <a:cs typeface="Alexandria" pitchFamily="2" charset="-78"/>
              </a:endParaRPr>
            </a:p>
          </p:txBody>
        </p:sp>
        <p:sp>
          <p:nvSpPr>
            <p:cNvPr id="18" name="Shape 11"/>
            <p:cNvSpPr/>
            <p:nvPr/>
          </p:nvSpPr>
          <p:spPr>
            <a:xfrm>
              <a:off x="522908" y="2698328"/>
              <a:ext cx="8098185" cy="372145"/>
            </a:xfrm>
            <a:prstGeom prst="rect">
              <a:avLst/>
            </a:prstGeom>
            <a:solidFill>
              <a:srgbClr val="FFFFFF">
                <a:alpha val="4000"/>
              </a:srgbClr>
            </a:solidFill>
            <a:ln/>
          </p:spPr>
          <p:txBody>
            <a:bodyPr/>
            <a:lstStyle/>
            <a:p>
              <a:endParaRPr lang="en-US" sz="1600">
                <a:solidFill>
                  <a:prstClr val="black"/>
                </a:solidFill>
                <a:latin typeface="Alexandria" pitchFamily="2" charset="-78"/>
                <a:cs typeface="Alexandria" pitchFamily="2" charset="-78"/>
              </a:endParaRPr>
            </a:p>
          </p:txBody>
        </p:sp>
        <p:sp>
          <p:nvSpPr>
            <p:cNvPr id="19" name="Text 12"/>
            <p:cNvSpPr/>
            <p:nvPr/>
          </p:nvSpPr>
          <p:spPr>
            <a:xfrm>
              <a:off x="195263" y="2780779"/>
              <a:ext cx="2625254"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ماذا يقول؟</a:t>
              </a:r>
              <a:endParaRPr lang="ar-SA" sz="1600" dirty="0">
                <a:solidFill>
                  <a:prstClr val="black"/>
                </a:solidFill>
                <a:latin typeface="Alexandria" pitchFamily="2" charset="-78"/>
                <a:cs typeface="Alexandria" pitchFamily="2" charset="-78"/>
              </a:endParaRPr>
            </a:p>
          </p:txBody>
        </p:sp>
        <p:sp>
          <p:nvSpPr>
            <p:cNvPr id="20" name="Text 13"/>
            <p:cNvSpPr/>
            <p:nvPr/>
          </p:nvSpPr>
          <p:spPr>
            <a:xfrm>
              <a:off x="2627040" y="2780779"/>
              <a:ext cx="5864572"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آلية تطبيق سياسة العمل عن بُعد وشروطها</a:t>
              </a:r>
              <a:endParaRPr lang="ar-SA" sz="1600" dirty="0">
                <a:solidFill>
                  <a:prstClr val="black"/>
                </a:solidFill>
                <a:latin typeface="Alexandria" pitchFamily="2" charset="-78"/>
                <a:cs typeface="Alexandria" pitchFamily="2" charset="-78"/>
              </a:endParaRPr>
            </a:p>
          </p:txBody>
        </p:sp>
        <p:sp>
          <p:nvSpPr>
            <p:cNvPr id="21" name="Shape 14"/>
            <p:cNvSpPr/>
            <p:nvPr/>
          </p:nvSpPr>
          <p:spPr>
            <a:xfrm>
              <a:off x="522908" y="3070473"/>
              <a:ext cx="8098185" cy="372145"/>
            </a:xfrm>
            <a:prstGeom prst="rect">
              <a:avLst/>
            </a:prstGeom>
            <a:solidFill>
              <a:srgbClr val="000000">
                <a:alpha val="4000"/>
              </a:srgbClr>
            </a:solidFill>
            <a:ln/>
          </p:spPr>
          <p:txBody>
            <a:bodyPr/>
            <a:lstStyle/>
            <a:p>
              <a:endParaRPr lang="en-US" sz="1600">
                <a:solidFill>
                  <a:prstClr val="black"/>
                </a:solidFill>
                <a:latin typeface="Alexandria" pitchFamily="2" charset="-78"/>
                <a:cs typeface="Alexandria" pitchFamily="2" charset="-78"/>
              </a:endParaRPr>
            </a:p>
          </p:txBody>
        </p:sp>
        <p:sp>
          <p:nvSpPr>
            <p:cNvPr id="22" name="Text 15"/>
            <p:cNvSpPr/>
            <p:nvPr/>
          </p:nvSpPr>
          <p:spPr>
            <a:xfrm>
              <a:off x="195263" y="3152924"/>
              <a:ext cx="2625254"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بأي وسيلة؟</a:t>
              </a:r>
              <a:endParaRPr lang="ar-SA" sz="1600" dirty="0">
                <a:solidFill>
                  <a:prstClr val="black"/>
                </a:solidFill>
                <a:latin typeface="Alexandria" pitchFamily="2" charset="-78"/>
                <a:cs typeface="Alexandria" pitchFamily="2" charset="-78"/>
              </a:endParaRPr>
            </a:p>
          </p:txBody>
        </p:sp>
        <p:sp>
          <p:nvSpPr>
            <p:cNvPr id="23" name="Text 16"/>
            <p:cNvSpPr/>
            <p:nvPr/>
          </p:nvSpPr>
          <p:spPr>
            <a:xfrm>
              <a:off x="2627040" y="3152924"/>
              <a:ext cx="5864572"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خطاب رسمي + بريد إلكتروني + اجتماع توضيحي</a:t>
              </a:r>
              <a:endParaRPr lang="ar-SA" sz="1600" dirty="0">
                <a:solidFill>
                  <a:prstClr val="black"/>
                </a:solidFill>
                <a:latin typeface="Alexandria" pitchFamily="2" charset="-78"/>
                <a:cs typeface="Alexandria" pitchFamily="2" charset="-78"/>
              </a:endParaRPr>
            </a:p>
          </p:txBody>
        </p:sp>
        <p:sp>
          <p:nvSpPr>
            <p:cNvPr id="24" name="Shape 17"/>
            <p:cNvSpPr/>
            <p:nvPr/>
          </p:nvSpPr>
          <p:spPr>
            <a:xfrm>
              <a:off x="522908" y="3442618"/>
              <a:ext cx="8098185" cy="372145"/>
            </a:xfrm>
            <a:prstGeom prst="rect">
              <a:avLst/>
            </a:prstGeom>
            <a:solidFill>
              <a:srgbClr val="FFFFFF">
                <a:alpha val="4000"/>
              </a:srgbClr>
            </a:solidFill>
            <a:ln/>
          </p:spPr>
          <p:txBody>
            <a:bodyPr/>
            <a:lstStyle/>
            <a:p>
              <a:endParaRPr lang="en-US" sz="1600">
                <a:solidFill>
                  <a:prstClr val="black"/>
                </a:solidFill>
                <a:latin typeface="Alexandria" pitchFamily="2" charset="-78"/>
                <a:cs typeface="Alexandria" pitchFamily="2" charset="-78"/>
              </a:endParaRPr>
            </a:p>
          </p:txBody>
        </p:sp>
        <p:sp>
          <p:nvSpPr>
            <p:cNvPr id="26" name="Text 18"/>
            <p:cNvSpPr/>
            <p:nvPr/>
          </p:nvSpPr>
          <p:spPr>
            <a:xfrm>
              <a:off x="195263" y="3525069"/>
              <a:ext cx="2625254"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لمن؟</a:t>
              </a:r>
              <a:endParaRPr lang="ar-SA" sz="1600" dirty="0">
                <a:solidFill>
                  <a:prstClr val="black"/>
                </a:solidFill>
                <a:latin typeface="Alexandria" pitchFamily="2" charset="-78"/>
                <a:cs typeface="Alexandria" pitchFamily="2" charset="-78"/>
              </a:endParaRPr>
            </a:p>
          </p:txBody>
        </p:sp>
        <p:sp>
          <p:nvSpPr>
            <p:cNvPr id="27" name="Text 19"/>
            <p:cNvSpPr/>
            <p:nvPr/>
          </p:nvSpPr>
          <p:spPr>
            <a:xfrm>
              <a:off x="2627040" y="3525069"/>
              <a:ext cx="5864572"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جميع الموظفين في الأقسام المختلفة</a:t>
              </a:r>
              <a:endParaRPr lang="ar-SA" sz="1600" dirty="0">
                <a:solidFill>
                  <a:prstClr val="black"/>
                </a:solidFill>
                <a:latin typeface="Alexandria" pitchFamily="2" charset="-78"/>
                <a:cs typeface="Alexandria" pitchFamily="2" charset="-78"/>
              </a:endParaRPr>
            </a:p>
          </p:txBody>
        </p:sp>
        <p:sp>
          <p:nvSpPr>
            <p:cNvPr id="28" name="Shape 20"/>
            <p:cNvSpPr/>
            <p:nvPr/>
          </p:nvSpPr>
          <p:spPr>
            <a:xfrm>
              <a:off x="522908" y="3814763"/>
              <a:ext cx="8098185" cy="372145"/>
            </a:xfrm>
            <a:prstGeom prst="rect">
              <a:avLst/>
            </a:prstGeom>
            <a:solidFill>
              <a:srgbClr val="000000">
                <a:alpha val="4000"/>
              </a:srgbClr>
            </a:solidFill>
            <a:ln/>
          </p:spPr>
          <p:txBody>
            <a:bodyPr/>
            <a:lstStyle/>
            <a:p>
              <a:endParaRPr lang="en-US" sz="1600">
                <a:solidFill>
                  <a:prstClr val="black"/>
                </a:solidFill>
                <a:latin typeface="Alexandria" pitchFamily="2" charset="-78"/>
                <a:cs typeface="Alexandria" pitchFamily="2" charset="-78"/>
              </a:endParaRPr>
            </a:p>
          </p:txBody>
        </p:sp>
        <p:sp>
          <p:nvSpPr>
            <p:cNvPr id="29" name="Text 21"/>
            <p:cNvSpPr/>
            <p:nvPr/>
          </p:nvSpPr>
          <p:spPr>
            <a:xfrm>
              <a:off x="195263" y="3897213"/>
              <a:ext cx="2625254" cy="207243"/>
            </a:xfrm>
            <a:prstGeom prst="rect">
              <a:avLst/>
            </a:prstGeom>
            <a:noFill/>
            <a:ln/>
          </p:spPr>
          <p:txBody>
            <a:bodyPr wrap="none" lIns="0" tIns="0" rIns="0" bIns="0" rtlCol="0" anchor="t"/>
            <a:lstStyle/>
            <a:p>
              <a:pPr algn="r" rtl="1">
                <a:lnSpc>
                  <a:spcPct val="133000"/>
                </a:lnSpc>
              </a:pPr>
              <a:r>
                <a:rPr lang="ar-SA" altLang="en-US" sz="1600" b="1" dirty="0">
                  <a:solidFill>
                    <a:srgbClr val="15213F"/>
                  </a:solidFill>
                  <a:latin typeface="Alexandria" pitchFamily="2" charset="-78"/>
                  <a:ea typeface="Alexandria Bold" pitchFamily="34" charset="-122"/>
                  <a:cs typeface="Alexandria" pitchFamily="2" charset="-78"/>
                </a:rPr>
                <a:t>بأي أثر؟</a:t>
              </a:r>
              <a:endParaRPr lang="ar-SA" sz="1600" dirty="0">
                <a:solidFill>
                  <a:prstClr val="black"/>
                </a:solidFill>
                <a:latin typeface="Alexandria" pitchFamily="2" charset="-78"/>
                <a:cs typeface="Alexandria" pitchFamily="2" charset="-78"/>
              </a:endParaRPr>
            </a:p>
          </p:txBody>
        </p:sp>
        <p:sp>
          <p:nvSpPr>
            <p:cNvPr id="30" name="Text 22"/>
            <p:cNvSpPr/>
            <p:nvPr/>
          </p:nvSpPr>
          <p:spPr>
            <a:xfrm>
              <a:off x="2627040" y="3897213"/>
              <a:ext cx="5864572" cy="207243"/>
            </a:xfrm>
            <a:prstGeom prst="rect">
              <a:avLst/>
            </a:prstGeom>
            <a:noFill/>
            <a:ln/>
          </p:spPr>
          <p:txBody>
            <a:bodyPr wrap="none" lIns="0" tIns="0" rIns="0" bIns="0" rtlCol="0" anchor="t"/>
            <a:lstStyle/>
            <a:p>
              <a:pPr algn="r" rtl="1">
                <a:lnSpc>
                  <a:spcPct val="133000"/>
                </a:lnSpc>
              </a:pPr>
              <a:r>
                <a:rPr lang="ar-SA" altLang="en-US" sz="1600" dirty="0">
                  <a:solidFill>
                    <a:srgbClr val="15213F"/>
                  </a:solidFill>
                  <a:latin typeface="Alexandria" pitchFamily="2" charset="-78"/>
                  <a:ea typeface="Alexandria Medium" pitchFamily="34" charset="-122"/>
                  <a:cs typeface="Alexandria" pitchFamily="2" charset="-78"/>
                </a:rPr>
                <a:t>الالتزام بالسياسة أو الارتباك والمقاومة</a:t>
              </a:r>
              <a:endParaRPr lang="ar-SA" sz="1600" dirty="0">
                <a:solidFill>
                  <a:prstClr val="black"/>
                </a:solidFill>
                <a:latin typeface="Alexandria" pitchFamily="2" charset="-78"/>
                <a:cs typeface="Alexandria" pitchFamily="2" charset="-78"/>
              </a:endParaRPr>
            </a:p>
          </p:txBody>
        </p:sp>
      </p:grpSp>
    </p:spTree>
    <p:extLst>
      <p:ext uri="{BB962C8B-B14F-4D97-AF65-F5344CB8AC3E}">
        <p14:creationId xmlns:p14="http://schemas.microsoft.com/office/powerpoint/2010/main" val="985158925"/>
      </p:ext>
    </p:extLst>
  </p:cSld>
  <p:clrMapOvr>
    <a:masterClrMapping/>
  </p:clrMapOvr>
  <mc:AlternateContent xmlns:mc="http://schemas.openxmlformats.org/markup-compatibility/2006" xmlns:p14="http://schemas.microsoft.com/office/powerpoint/2010/main">
    <mc:Choice Requires="p14">
      <p:transition p14:dur="10" advTm="130142"/>
    </mc:Choice>
    <mc:Fallback xmlns="">
      <p:transition advTm="13014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8F102-88C3-2968-A1E7-1A5EB993E7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AC551E-B0A8-73FE-31ED-A2D90E6639F6}"/>
              </a:ext>
            </a:extLst>
          </p:cNvPr>
          <p:cNvSpPr/>
          <p:nvPr/>
        </p:nvSpPr>
        <p:spPr>
          <a:xfrm>
            <a:off x="367990" y="1404827"/>
            <a:ext cx="11616001" cy="5354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D4D430-C3CA-ADC6-9951-1196A0B4FA3F}"/>
              </a:ext>
            </a:extLst>
          </p:cNvPr>
          <p:cNvSpPr txBox="1"/>
          <p:nvPr/>
        </p:nvSpPr>
        <p:spPr>
          <a:xfrm>
            <a:off x="3757961" y="575069"/>
            <a:ext cx="5118409" cy="523220"/>
          </a:xfrm>
          <a:prstGeom prst="rect">
            <a:avLst/>
          </a:prstGeom>
          <a:noFill/>
        </p:spPr>
        <p:txBody>
          <a:bodyPr wrap="square" rtlCol="0">
            <a:spAutoFit/>
          </a:bodyPr>
          <a:lstStyle/>
          <a:p>
            <a:pPr algn="ctr"/>
            <a:r>
              <a:rPr lang="ar-EG" sz="2800" b="1">
                <a:latin typeface="Alexandria" charset="0"/>
                <a:cs typeface="Alexandria" charset="0"/>
              </a:rPr>
              <a:t>النموذج التفاعلي للاتصال</a:t>
            </a:r>
          </a:p>
        </p:txBody>
      </p:sp>
      <p:sp>
        <p:nvSpPr>
          <p:cNvPr id="5" name="Rectangle 4">
            <a:extLst>
              <a:ext uri="{FF2B5EF4-FFF2-40B4-BE49-F238E27FC236}">
                <a16:creationId xmlns:a16="http://schemas.microsoft.com/office/drawing/2014/main" id="{106377D4-FE62-514A-6DC3-840F75F865F9}"/>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9D80FD-E8C0-B191-87B4-FC48D2426812}"/>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473584-9580-6FFC-E9C9-E91531C37214}"/>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53D46367-D970-E542-9FEA-6D7EC8E4CB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Image 0" descr="preencoded.png"/>
          <p:cNvPicPr>
            <a:picLocks noChangeAspect="1"/>
          </p:cNvPicPr>
          <p:nvPr/>
        </p:nvPicPr>
        <p:blipFill>
          <a:blip r:embed="rId3"/>
          <a:stretch>
            <a:fillRect/>
          </a:stretch>
        </p:blipFill>
        <p:spPr>
          <a:xfrm>
            <a:off x="3432716" y="2595775"/>
            <a:ext cx="5768898" cy="3219850"/>
          </a:xfrm>
          <a:prstGeom prst="rect">
            <a:avLst/>
          </a:prstGeom>
        </p:spPr>
      </p:pic>
      <p:sp>
        <p:nvSpPr>
          <p:cNvPr id="2" name="Text 1"/>
          <p:cNvSpPr/>
          <p:nvPr/>
        </p:nvSpPr>
        <p:spPr>
          <a:xfrm>
            <a:off x="501805" y="1664200"/>
            <a:ext cx="11168333" cy="510432"/>
          </a:xfrm>
          <a:prstGeom prst="rect">
            <a:avLst/>
          </a:prstGeom>
          <a:noFill/>
          <a:ln/>
        </p:spPr>
        <p:txBody>
          <a:bodyPr wrap="none" lIns="0" tIns="0" rIns="0" bIns="0" rtlCol="0" anchor="t"/>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يتجاوز النموذج التفاعلي محدودية النماذج الخطية؛ إذ يرى أن الاتصال ليس خطًا أحادي الاتجاه، بل </a:t>
            </a: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عملية </a:t>
            </a:r>
            <a:r>
              <a:rPr kumimoji="0" lang="ar-SA"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تبادلية ديناميكية</a:t>
            </a:r>
            <a:endParaRPr kumimoji="0" lang="ar-EG"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تقوم على الاستجابة المتبادلة والتغذية الراجعة المستمرة بين طرفي التواصل.</a:t>
            </a:r>
            <a:endParaRPr kumimoji="0" lang="ar-SA" sz="1600" b="0" i="0" u="none" strike="noStrike" kern="0" cap="none" spc="0" normalizeH="0" baseline="0" noProof="0" dirty="0">
              <a:ln>
                <a:noFill/>
              </a:ln>
              <a:solidFill>
                <a:prstClr val="black"/>
              </a:solidFill>
              <a:effectLst/>
              <a:uLnTx/>
              <a:uFillTx/>
            </a:endParaRPr>
          </a:p>
        </p:txBody>
      </p:sp>
      <p:sp>
        <p:nvSpPr>
          <p:cNvPr id="8" name="Text 2"/>
          <p:cNvSpPr/>
          <p:nvPr/>
        </p:nvSpPr>
        <p:spPr>
          <a:xfrm>
            <a:off x="3870433" y="6024181"/>
            <a:ext cx="7773300" cy="510433"/>
          </a:xfrm>
          <a:prstGeom prst="rect">
            <a:avLst/>
          </a:prstGeom>
          <a:noFill/>
          <a:ln/>
        </p:spPr>
        <p:txBody>
          <a:bodyPr wrap="none" lIns="0" tIns="0" rIns="0" bIns="0" rtlCol="0" anchor="t"/>
          <a:lstStyle/>
          <a:p>
            <a:pPr marL="0" marR="0" lvl="0" indent="0" algn="r" defTabSz="914400" rtl="1" eaLnBrk="1" fontAlgn="auto" latinLnBrk="0" hangingPunct="1">
              <a:lnSpc>
                <a:spcPct val="11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في بيئة العمل المؤسسي، النموذج التفاعلي هو الأقرب للواقع؛ فكل طرف يكون مرسلًا ومستقبلًا في آنٍ واحد.</a:t>
            </a:r>
            <a:endParaRPr kumimoji="0" lang="ar-SA"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524202940"/>
      </p:ext>
    </p:extLst>
  </p:cSld>
  <p:clrMapOvr>
    <a:masterClrMapping/>
  </p:clrMapOvr>
  <mc:AlternateContent xmlns:mc="http://schemas.openxmlformats.org/markup-compatibility/2006" xmlns:p14="http://schemas.microsoft.com/office/powerpoint/2010/main">
    <mc:Choice Requires="p14">
      <p:transition p14:dur="10" advTm="165622"/>
    </mc:Choice>
    <mc:Fallback xmlns="">
      <p:transition advTm="16562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FD0F0-BC6D-E3D9-ED21-D9E26B2D05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F93027-4579-C521-F6DB-A438DF7E5832}"/>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1BA8D6E-F62F-8CEC-F7D3-F8C6F413262D}"/>
              </a:ext>
            </a:extLst>
          </p:cNvPr>
          <p:cNvSpPr txBox="1"/>
          <p:nvPr/>
        </p:nvSpPr>
        <p:spPr>
          <a:xfrm>
            <a:off x="2776655" y="527491"/>
            <a:ext cx="6683080" cy="523220"/>
          </a:xfrm>
          <a:prstGeom prst="rect">
            <a:avLst/>
          </a:prstGeom>
          <a:noFill/>
        </p:spPr>
        <p:txBody>
          <a:bodyPr wrap="square" rtlCol="0">
            <a:spAutoFit/>
          </a:bodyPr>
          <a:lstStyle/>
          <a:p>
            <a:r>
              <a:rPr lang="ar-EG" sz="2800" b="1">
                <a:latin typeface="Alexandria" charset="0"/>
                <a:cs typeface="Alexandria" charset="0"/>
              </a:rPr>
              <a:t>التغذية الراجعة في الاتصال التنظيمي</a:t>
            </a:r>
          </a:p>
        </p:txBody>
      </p:sp>
      <p:sp>
        <p:nvSpPr>
          <p:cNvPr id="5" name="Rectangle 4">
            <a:extLst>
              <a:ext uri="{FF2B5EF4-FFF2-40B4-BE49-F238E27FC236}">
                <a16:creationId xmlns:a16="http://schemas.microsoft.com/office/drawing/2014/main" id="{1ADEDDFC-5D13-ED97-D410-184409A7CF09}"/>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ED14D9-1C99-5D6F-178D-FD727F62744E}"/>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897B17-E319-DDE3-284D-835834CA5176}"/>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312613D8-050A-FD44-244D-04D942411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
          <p:cNvSpPr/>
          <p:nvPr/>
        </p:nvSpPr>
        <p:spPr>
          <a:xfrm>
            <a:off x="349406" y="1753566"/>
            <a:ext cx="11247862" cy="587645"/>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التغذية الراجعة (</a:t>
            </a:r>
            <a:r>
              <a:rPr kumimoji="0" lang="ar-SA" altLang="en-US" sz="1600" b="0" i="1"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Feedback</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هي الاستجابة التي يُرسلها المستقبل للمرسل، وهي المحك الحقيقي لنجاح الاتصال أو فشله.</a:t>
            </a:r>
            <a:endParaRPr kumimoji="0" lang="ar-SA" sz="1600" b="0" i="0" u="none" strike="noStrike" kern="0" cap="none" spc="0" normalizeH="0" baseline="0" noProof="0" dirty="0">
              <a:ln>
                <a:noFill/>
              </a:ln>
              <a:solidFill>
                <a:prstClr val="black"/>
              </a:solidFill>
              <a:effectLst/>
              <a:uLnTx/>
              <a:uFillTx/>
            </a:endParaRPr>
          </a:p>
        </p:txBody>
      </p:sp>
      <p:grpSp>
        <p:nvGrpSpPr>
          <p:cNvPr id="4" name="Group 3">
            <a:extLst>
              <a:ext uri="{FF2B5EF4-FFF2-40B4-BE49-F238E27FC236}">
                <a16:creationId xmlns:a16="http://schemas.microsoft.com/office/drawing/2014/main" id="{91C505E7-0755-99FD-9067-892395FEFCC8}"/>
              </a:ext>
            </a:extLst>
          </p:cNvPr>
          <p:cNvGrpSpPr/>
          <p:nvPr/>
        </p:nvGrpSpPr>
        <p:grpSpPr>
          <a:xfrm>
            <a:off x="554385" y="2339504"/>
            <a:ext cx="5233098" cy="3615247"/>
            <a:chOff x="554385" y="2339504"/>
            <a:chExt cx="3744504" cy="1461939"/>
          </a:xfrm>
        </p:grpSpPr>
        <p:sp>
          <p:nvSpPr>
            <p:cNvPr id="8" name="Shape 2"/>
            <p:cNvSpPr/>
            <p:nvPr/>
          </p:nvSpPr>
          <p:spPr>
            <a:xfrm>
              <a:off x="554385" y="2339504"/>
              <a:ext cx="3744504" cy="1461939"/>
            </a:xfrm>
            <a:prstGeom prst="roundRect">
              <a:avLst>
                <a:gd name="adj" fmla="val 6380"/>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1559421" y="2468984"/>
              <a:ext cx="2649885"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غياب التغذية الراجعة يُفضي إلى: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4"/>
            <p:cNvSpPr/>
            <p:nvPr/>
          </p:nvSpPr>
          <p:spPr>
            <a:xfrm>
              <a:off x="554385" y="2791197"/>
              <a:ext cx="3654921"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سوء فهم مستمر وتراكم الأخطاء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ضعف مشاركة الموظفين في القرارات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انفصال الإدارة عن الواقع التشغيلي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فقدان الثقة بين المستويات الإدارية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2" name="Group 11">
            <a:extLst>
              <a:ext uri="{FF2B5EF4-FFF2-40B4-BE49-F238E27FC236}">
                <a16:creationId xmlns:a16="http://schemas.microsoft.com/office/drawing/2014/main" id="{D97F036B-827E-080E-67E1-F7691770F5DA}"/>
              </a:ext>
            </a:extLst>
          </p:cNvPr>
          <p:cNvGrpSpPr/>
          <p:nvPr/>
        </p:nvGrpSpPr>
        <p:grpSpPr>
          <a:xfrm>
            <a:off x="6568068" y="2550766"/>
            <a:ext cx="4564649" cy="3125205"/>
            <a:chOff x="5722883" y="2468984"/>
            <a:chExt cx="2907734" cy="1287140"/>
          </a:xfrm>
        </p:grpSpPr>
        <p:sp>
          <p:nvSpPr>
            <p:cNvPr id="13" name="Text 5"/>
            <p:cNvSpPr/>
            <p:nvPr/>
          </p:nvSpPr>
          <p:spPr>
            <a:xfrm>
              <a:off x="6988715" y="2468984"/>
              <a:ext cx="1641902" cy="192732"/>
            </a:xfrm>
            <a:prstGeom prst="rect">
              <a:avLst/>
            </a:prstGeom>
            <a:noFill/>
            <a:ln/>
          </p:spPr>
          <p:txBody>
            <a:bodyPr wrap="non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لبناء ثقافة التغذية الراجعة: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6"/>
            <p:cNvSpPr/>
            <p:nvPr/>
          </p:nvSpPr>
          <p:spPr>
            <a:xfrm>
              <a:off x="5722883" y="2791197"/>
              <a:ext cx="2907734"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فتح قنوات تواصل مباشرة وآمنة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تشجيع الموظفين على إبداء آرائهم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الاستجابة الجادة للملاحظات المرفوعة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تقدير من يُشارك بملاحظات بنّاءة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215099152"/>
      </p:ext>
    </p:extLst>
  </p:cSld>
  <p:clrMapOvr>
    <a:masterClrMapping/>
  </p:clrMapOvr>
  <mc:AlternateContent xmlns:mc="http://schemas.openxmlformats.org/markup-compatibility/2006" xmlns:p14="http://schemas.microsoft.com/office/powerpoint/2010/main">
    <mc:Choice Requires="p14">
      <p:transition p14:dur="10" advTm="98023"/>
    </mc:Choice>
    <mc:Fallback xmlns="">
      <p:transition advTm="9802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64340-3A8B-BA4A-D29A-40683F9E20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229CB4-E531-0902-37EF-930C16256AC2}"/>
              </a:ext>
            </a:extLst>
          </p:cNvPr>
          <p:cNvSpPr/>
          <p:nvPr/>
        </p:nvSpPr>
        <p:spPr>
          <a:xfrm>
            <a:off x="475934"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9C5FB2-A0DC-9FD8-3AF3-C059C613D21D}"/>
              </a:ext>
            </a:extLst>
          </p:cNvPr>
          <p:cNvSpPr txBox="1"/>
          <p:nvPr/>
        </p:nvSpPr>
        <p:spPr>
          <a:xfrm>
            <a:off x="4185832" y="585744"/>
            <a:ext cx="4612479" cy="523220"/>
          </a:xfrm>
          <a:prstGeom prst="rect">
            <a:avLst/>
          </a:prstGeom>
          <a:noFill/>
        </p:spPr>
        <p:txBody>
          <a:bodyPr wrap="square" rtlCol="0">
            <a:spAutoFit/>
          </a:bodyPr>
          <a:lstStyle/>
          <a:p>
            <a:r>
              <a:rPr lang="ar-EG" sz="2800" b="1">
                <a:latin typeface="Alexandria" charset="0"/>
                <a:cs typeface="Alexandria" charset="0"/>
              </a:rPr>
              <a:t>مقارنة بين النماذج الثلاثة</a:t>
            </a:r>
          </a:p>
        </p:txBody>
      </p:sp>
      <p:sp>
        <p:nvSpPr>
          <p:cNvPr id="5" name="Rectangle 4">
            <a:extLst>
              <a:ext uri="{FF2B5EF4-FFF2-40B4-BE49-F238E27FC236}">
                <a16:creationId xmlns:a16="http://schemas.microsoft.com/office/drawing/2014/main" id="{109F999D-1D26-0F08-12C7-5DB65DEFB779}"/>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21D24C5-6B81-80BC-9A7E-7E8A57AE81A5}"/>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49CE3E0-0EB1-BDB3-FF31-42B1F84061E7}"/>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2BF44DDD-B75A-BB87-17EA-A657FB0B29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8" name="Group 27">
            <a:extLst>
              <a:ext uri="{FF2B5EF4-FFF2-40B4-BE49-F238E27FC236}">
                <a16:creationId xmlns:a16="http://schemas.microsoft.com/office/drawing/2014/main" id="{A557FC26-957D-B55C-62E5-2B67EF626406}"/>
              </a:ext>
            </a:extLst>
          </p:cNvPr>
          <p:cNvGrpSpPr/>
          <p:nvPr/>
        </p:nvGrpSpPr>
        <p:grpSpPr>
          <a:xfrm>
            <a:off x="676686" y="2009436"/>
            <a:ext cx="10604483" cy="4039597"/>
            <a:chOff x="195337" y="1949351"/>
            <a:chExt cx="8430518" cy="1889299"/>
          </a:xfrm>
        </p:grpSpPr>
        <p:sp>
          <p:nvSpPr>
            <p:cNvPr id="2" name="Shape 1"/>
            <p:cNvSpPr/>
            <p:nvPr/>
          </p:nvSpPr>
          <p:spPr>
            <a:xfrm>
              <a:off x="518145" y="1949351"/>
              <a:ext cx="8107710" cy="1889299"/>
            </a:xfrm>
            <a:prstGeom prst="roundRect">
              <a:avLst>
                <a:gd name="adj" fmla="val 2880"/>
              </a:avLst>
            </a:prstGeom>
            <a:noFill/>
            <a:ln w="4763">
              <a:solidFill>
                <a:srgbClr val="000000">
                  <a:alpha val="8000"/>
                </a:srgbClr>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Shape 2"/>
            <p:cNvSpPr/>
            <p:nvPr/>
          </p:nvSpPr>
          <p:spPr>
            <a:xfrm>
              <a:off x="523056" y="1954113"/>
              <a:ext cx="2024509" cy="374526"/>
            </a:xfrm>
            <a:prstGeom prst="rect">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195337" y="2036564"/>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المعيار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4"/>
            <p:cNvSpPr/>
            <p:nvPr/>
          </p:nvSpPr>
          <p:spPr>
            <a:xfrm>
              <a:off x="2547565" y="1954113"/>
              <a:ext cx="2024509" cy="374526"/>
            </a:xfrm>
            <a:prstGeom prst="rect">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5"/>
            <p:cNvSpPr/>
            <p:nvPr/>
          </p:nvSpPr>
          <p:spPr>
            <a:xfrm>
              <a:off x="2222227" y="2036564"/>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شانون وويفر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6"/>
            <p:cNvSpPr/>
            <p:nvPr/>
          </p:nvSpPr>
          <p:spPr>
            <a:xfrm>
              <a:off x="4572074" y="1954113"/>
              <a:ext cx="2024509" cy="374526"/>
            </a:xfrm>
            <a:prstGeom prst="rect">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7"/>
            <p:cNvSpPr/>
            <p:nvPr/>
          </p:nvSpPr>
          <p:spPr>
            <a:xfrm>
              <a:off x="4246736" y="2036564"/>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لاسويل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8"/>
            <p:cNvSpPr/>
            <p:nvPr/>
          </p:nvSpPr>
          <p:spPr>
            <a:xfrm>
              <a:off x="6596583" y="1954113"/>
              <a:ext cx="2024509" cy="374526"/>
            </a:xfrm>
            <a:prstGeom prst="rect">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9"/>
            <p:cNvSpPr/>
            <p:nvPr/>
          </p:nvSpPr>
          <p:spPr>
            <a:xfrm>
              <a:off x="6271245" y="2036564"/>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التفاعلي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0"/>
            <p:cNvSpPr/>
            <p:nvPr/>
          </p:nvSpPr>
          <p:spPr>
            <a:xfrm>
              <a:off x="195337" y="2413471"/>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الاتجاه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1"/>
            <p:cNvSpPr/>
            <p:nvPr/>
          </p:nvSpPr>
          <p:spPr>
            <a:xfrm>
              <a:off x="2222227" y="2413471"/>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خطي أحادي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2"/>
            <p:cNvSpPr/>
            <p:nvPr/>
          </p:nvSpPr>
          <p:spPr>
            <a:xfrm>
              <a:off x="4246736" y="2413471"/>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خطي أحادي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3"/>
            <p:cNvSpPr/>
            <p:nvPr/>
          </p:nvSpPr>
          <p:spPr>
            <a:xfrm>
              <a:off x="6271245" y="2413471"/>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ثنائي تبادلي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4"/>
            <p:cNvSpPr/>
            <p:nvPr/>
          </p:nvSpPr>
          <p:spPr>
            <a:xfrm>
              <a:off x="195337" y="2790379"/>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التغذية الراجعة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5"/>
            <p:cNvSpPr/>
            <p:nvPr/>
          </p:nvSpPr>
          <p:spPr>
            <a:xfrm>
              <a:off x="2222227" y="2790379"/>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غائبة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6"/>
            <p:cNvSpPr/>
            <p:nvPr/>
          </p:nvSpPr>
          <p:spPr>
            <a:xfrm>
              <a:off x="4246736" y="2790379"/>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ضعيفة (الأثر فقط)</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7"/>
            <p:cNvSpPr/>
            <p:nvPr/>
          </p:nvSpPr>
          <p:spPr>
            <a:xfrm>
              <a:off x="6271245" y="2790379"/>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ركيزة أساسية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18"/>
            <p:cNvSpPr/>
            <p:nvPr/>
          </p:nvSpPr>
          <p:spPr>
            <a:xfrm>
              <a:off x="195337" y="3167286"/>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التشويش</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9"/>
            <p:cNvSpPr/>
            <p:nvPr/>
          </p:nvSpPr>
          <p:spPr>
            <a:xfrm>
              <a:off x="2222227" y="3167286"/>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محور رئيسي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7" name="Text 20"/>
            <p:cNvSpPr/>
            <p:nvPr/>
          </p:nvSpPr>
          <p:spPr>
            <a:xfrm>
              <a:off x="4246736" y="3167286"/>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غير مُشار إليه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21"/>
            <p:cNvSpPr/>
            <p:nvPr/>
          </p:nvSpPr>
          <p:spPr>
            <a:xfrm>
              <a:off x="6271245" y="3167286"/>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عنصر ضمني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Text 22"/>
            <p:cNvSpPr/>
            <p:nvPr/>
          </p:nvSpPr>
          <p:spPr>
            <a:xfrm>
              <a:off x="195337" y="3544193"/>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الأنسب لـ</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1" name="Text 23"/>
            <p:cNvSpPr/>
            <p:nvPr/>
          </p:nvSpPr>
          <p:spPr>
            <a:xfrm>
              <a:off x="2222227" y="3544193"/>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الرسائل الرسمية الأحادية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2" name="Text 24"/>
            <p:cNvSpPr/>
            <p:nvPr/>
          </p:nvSpPr>
          <p:spPr>
            <a:xfrm>
              <a:off x="4246736" y="3544193"/>
              <a:ext cx="2217986"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تحليل حملة 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3" name="Text 25"/>
            <p:cNvSpPr/>
            <p:nvPr/>
          </p:nvSpPr>
          <p:spPr>
            <a:xfrm>
              <a:off x="6271245" y="3544193"/>
              <a:ext cx="222036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الحوار والاجتماعات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689289579"/>
      </p:ext>
    </p:extLst>
  </p:cSld>
  <p:clrMapOvr>
    <a:masterClrMapping/>
  </p:clrMapOvr>
  <mc:AlternateContent xmlns:mc="http://schemas.openxmlformats.org/markup-compatibility/2006" xmlns:p14="http://schemas.microsoft.com/office/powerpoint/2010/main">
    <mc:Choice Requires="p14">
      <p:transition p14:dur="10" advTm="157300"/>
    </mc:Choice>
    <mc:Fallback xmlns="">
      <p:transition advTm="1573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0BCC2-23E2-5C5B-7FA7-AB040B26FF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4603AD-27C9-6EC9-6C5E-B14AE58205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A229258-7712-BC3C-8440-2C8770462696}"/>
              </a:ext>
            </a:extLst>
          </p:cNvPr>
          <p:cNvSpPr/>
          <p:nvPr/>
        </p:nvSpPr>
        <p:spPr>
          <a:xfrm>
            <a:off x="8607914" y="952845"/>
            <a:ext cx="3403655" cy="57044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D91E130-4B8F-0131-8C55-9EC833484264}"/>
              </a:ext>
            </a:extLst>
          </p:cNvPr>
          <p:cNvSpPr/>
          <p:nvPr/>
        </p:nvSpPr>
        <p:spPr>
          <a:xfrm>
            <a:off x="640235" y="1302482"/>
            <a:ext cx="9509547" cy="49594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ED891B-59DF-41B3-1CEF-E20E6E1D1C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Cloud 1">
            <a:extLst>
              <a:ext uri="{FF2B5EF4-FFF2-40B4-BE49-F238E27FC236}">
                <a16:creationId xmlns:a16="http://schemas.microsoft.com/office/drawing/2014/main" id="{998BB961-3374-A40D-ECC6-97B5C84BAC86}"/>
              </a:ext>
            </a:extLst>
          </p:cNvPr>
          <p:cNvSpPr/>
          <p:nvPr/>
        </p:nvSpPr>
        <p:spPr>
          <a:xfrm>
            <a:off x="10281423" y="2754351"/>
            <a:ext cx="1416205" cy="1661532"/>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a:latin typeface="Alexandria" pitchFamily="2" charset="-78"/>
                <a:cs typeface="Alexandria" pitchFamily="2" charset="-78"/>
              </a:rPr>
              <a:t>نشاط</a:t>
            </a:r>
            <a:endParaRPr lang="en-US" b="1">
              <a:latin typeface="Alexandria" pitchFamily="2" charset="-78"/>
              <a:cs typeface="Alexandria" pitchFamily="2" charset="-78"/>
            </a:endParaRPr>
          </a:p>
        </p:txBody>
      </p:sp>
      <p:grpSp>
        <p:nvGrpSpPr>
          <p:cNvPr id="11" name="Group 10">
            <a:extLst>
              <a:ext uri="{FF2B5EF4-FFF2-40B4-BE49-F238E27FC236}">
                <a16:creationId xmlns:a16="http://schemas.microsoft.com/office/drawing/2014/main" id="{A06DFF76-3DC6-1BF4-938A-2C1398F7C92E}"/>
              </a:ext>
            </a:extLst>
          </p:cNvPr>
          <p:cNvGrpSpPr/>
          <p:nvPr/>
        </p:nvGrpSpPr>
        <p:grpSpPr>
          <a:xfrm>
            <a:off x="724395" y="1706463"/>
            <a:ext cx="9173516" cy="2580921"/>
            <a:chOff x="60945" y="2150418"/>
            <a:chExt cx="8564910" cy="1058837"/>
          </a:xfrm>
        </p:grpSpPr>
        <p:sp>
          <p:nvSpPr>
            <p:cNvPr id="3" name="Shape 3"/>
            <p:cNvSpPr/>
            <p:nvPr/>
          </p:nvSpPr>
          <p:spPr>
            <a:xfrm>
              <a:off x="8611567" y="2150418"/>
              <a:ext cx="14288" cy="705892"/>
            </a:xfrm>
            <a:prstGeom prst="roundRect">
              <a:avLst>
                <a:gd name="adj" fmla="val 59998"/>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6" name="Text 4"/>
            <p:cNvSpPr/>
            <p:nvPr/>
          </p:nvSpPr>
          <p:spPr>
            <a:xfrm>
              <a:off x="518145" y="2296120"/>
              <a:ext cx="791341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أرسلت إدارة الجامعة قرارًا عبر البريد الإلكتروني بشأن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تغيير موعد اختبارات منتصف الفصل</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غير أن عددًا كبيرًا من الطلاب لم يفهموا القرار بشكل صحيح؛ فحضر بعضهم في الموعد القديم، وأرجأ آخرون استعدادهم.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7" name="Text 5"/>
            <p:cNvSpPr/>
            <p:nvPr/>
          </p:nvSpPr>
          <p:spPr>
            <a:xfrm>
              <a:off x="60945" y="3002012"/>
              <a:ext cx="85649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المطلوب:</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تحليل هذا الموقف وفق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نموذج شانون وويفر</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أو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نموذج لاسويل</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مع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تحديد مواضع الخلل واقتراح تحسينات عملية.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850590172"/>
      </p:ext>
    </p:extLst>
  </p:cSld>
  <p:clrMapOvr>
    <a:masterClrMapping/>
  </p:clrMapOvr>
  <mc:AlternateContent xmlns:mc="http://schemas.openxmlformats.org/markup-compatibility/2006" xmlns:p14="http://schemas.microsoft.com/office/powerpoint/2010/main">
    <mc:Choice Requires="p14">
      <p:transition spd="slow" p14:dur="2000" advTm="53787"/>
    </mc:Choice>
    <mc:Fallback xmlns="">
      <p:transition spd="slow" advTm="537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D19B24-59EB-13C8-5087-39A2AFA85B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B238944-0E99-988E-6788-08C809DB660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98D3788-7880-2BA3-B091-9ABC013FA23B}"/>
              </a:ext>
            </a:extLst>
          </p:cNvPr>
          <p:cNvSpPr/>
          <p:nvPr/>
        </p:nvSpPr>
        <p:spPr>
          <a:xfrm>
            <a:off x="8607914" y="675942"/>
            <a:ext cx="3584086" cy="595791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B18DF7A-12B4-979E-C586-07FCC53B1FE0}"/>
              </a:ext>
            </a:extLst>
          </p:cNvPr>
          <p:cNvSpPr/>
          <p:nvPr/>
        </p:nvSpPr>
        <p:spPr>
          <a:xfrm>
            <a:off x="501806" y="1155869"/>
            <a:ext cx="11039706" cy="51555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4000"/>
              </a:lnSpc>
            </a:pPr>
            <a:r>
              <a:rPr lang="ar-SA" altLang="en-US">
                <a:solidFill>
                  <a:srgbClr val="3257B8"/>
                </a:solidFill>
                <a:latin typeface="Alexandria" pitchFamily="34" charset="0"/>
                <a:ea typeface="Alexandria" pitchFamily="34" charset="-122"/>
                <a:cs typeface="Alexandria" pitchFamily="34" charset="-120"/>
              </a:rPr>
              <a:t>أسئلة النشاط الأول</a:t>
            </a:r>
            <a:endParaRPr lang="ar-SA" dirty="0"/>
          </a:p>
        </p:txBody>
      </p:sp>
      <p:pic>
        <p:nvPicPr>
          <p:cNvPr id="5" name="Graphic 21">
            <a:extLst>
              <a:ext uri="{FF2B5EF4-FFF2-40B4-BE49-F238E27FC236}">
                <a16:creationId xmlns:a16="http://schemas.microsoft.com/office/drawing/2014/main" id="{EC649535-F056-2040-B28C-E77619C6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 name="Group 1">
            <a:extLst>
              <a:ext uri="{FF2B5EF4-FFF2-40B4-BE49-F238E27FC236}">
                <a16:creationId xmlns:a16="http://schemas.microsoft.com/office/drawing/2014/main" id="{DE7C41B2-7A61-AFB7-9ECB-F247ECFAE398}"/>
              </a:ext>
            </a:extLst>
          </p:cNvPr>
          <p:cNvGrpSpPr/>
          <p:nvPr/>
        </p:nvGrpSpPr>
        <p:grpSpPr>
          <a:xfrm>
            <a:off x="780585" y="1285192"/>
            <a:ext cx="8129239" cy="4896866"/>
            <a:chOff x="4430105" y="910307"/>
            <a:chExt cx="4195750" cy="3871764"/>
          </a:xfrm>
        </p:grpSpPr>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30109" y="910307"/>
              <a:ext cx="4195745" cy="692200"/>
            </a:xfrm>
            <a:prstGeom prst="rect">
              <a:avLst/>
            </a:prstGeom>
          </p:spPr>
        </p:pic>
        <p:sp>
          <p:nvSpPr>
            <p:cNvPr id="4" name="Text 1"/>
            <p:cNvSpPr/>
            <p:nvPr/>
          </p:nvSpPr>
          <p:spPr>
            <a:xfrm>
              <a:off x="8291959" y="1148209"/>
              <a:ext cx="173013" cy="216322"/>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Text 2"/>
            <p:cNvSpPr/>
            <p:nvPr/>
          </p:nvSpPr>
          <p:spPr>
            <a:xfrm>
              <a:off x="6673974" y="1039937"/>
              <a:ext cx="1373460"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من المرسل؟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7" name="Text 3"/>
            <p:cNvSpPr/>
            <p:nvPr/>
          </p:nvSpPr>
          <p:spPr>
            <a:xfrm>
              <a:off x="4485290" y="1273225"/>
              <a:ext cx="3562144" cy="216322"/>
            </a:xfrm>
            <a:prstGeom prst="rect">
              <a:avLst/>
            </a:prstGeom>
            <a:noFill/>
            <a:ln/>
          </p:spPr>
          <p:txBody>
            <a:bodyPr wrap="none" lIns="0" tIns="0" rIns="0" bIns="0" rtlCol="0" anchor="t"/>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موقعه في الهيكل التنظيمي وما صلاحياته؟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8"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30109" y="1705198"/>
              <a:ext cx="4195746" cy="692200"/>
            </a:xfrm>
            <a:prstGeom prst="rect">
              <a:avLst/>
            </a:prstGeom>
          </p:spPr>
        </p:pic>
        <p:sp>
          <p:nvSpPr>
            <p:cNvPr id="9" name="Text 4"/>
            <p:cNvSpPr/>
            <p:nvPr/>
          </p:nvSpPr>
          <p:spPr>
            <a:xfrm>
              <a:off x="8291959" y="1943100"/>
              <a:ext cx="173013" cy="216322"/>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0" name="Text 5"/>
            <p:cNvSpPr/>
            <p:nvPr/>
          </p:nvSpPr>
          <p:spPr>
            <a:xfrm>
              <a:off x="6673974" y="1834828"/>
              <a:ext cx="1373460"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الرسالة؟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6"/>
            <p:cNvSpPr/>
            <p:nvPr/>
          </p:nvSpPr>
          <p:spPr>
            <a:xfrm>
              <a:off x="4721772" y="2068116"/>
              <a:ext cx="3325662" cy="154855"/>
            </a:xfrm>
            <a:prstGeom prst="rect">
              <a:avLst/>
            </a:prstGeom>
            <a:noFill/>
            <a:ln/>
          </p:spPr>
          <p:txBody>
            <a:bodyPr wrap="none" lIns="0" tIns="0" rIns="0" bIns="0" rtlCol="0" anchor="t"/>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هل كانت واضحة؟ هل احتوت على التفاصيل الكافية؟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2"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30107" y="2500089"/>
              <a:ext cx="4195747" cy="692200"/>
            </a:xfrm>
            <a:prstGeom prst="rect">
              <a:avLst/>
            </a:prstGeom>
          </p:spPr>
        </p:pic>
        <p:sp>
          <p:nvSpPr>
            <p:cNvPr id="13" name="Text 7"/>
            <p:cNvSpPr/>
            <p:nvPr/>
          </p:nvSpPr>
          <p:spPr>
            <a:xfrm>
              <a:off x="8291959" y="2737991"/>
              <a:ext cx="173013" cy="216322"/>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8"/>
            <p:cNvSpPr/>
            <p:nvPr/>
          </p:nvSpPr>
          <p:spPr>
            <a:xfrm>
              <a:off x="6673974" y="2629719"/>
              <a:ext cx="1373460"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القناة والمستقبل؟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9"/>
            <p:cNvSpPr/>
            <p:nvPr/>
          </p:nvSpPr>
          <p:spPr>
            <a:xfrm>
              <a:off x="4926724" y="2863008"/>
              <a:ext cx="3120710" cy="91306"/>
            </a:xfrm>
            <a:prstGeom prst="rect">
              <a:avLst/>
            </a:prstGeom>
            <a:noFill/>
            <a:ln/>
          </p:spPr>
          <p:txBody>
            <a:bodyPr wrap="none" lIns="0" tIns="0" rIns="0" bIns="0" rtlCol="0" anchor="t"/>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هل كانت البريد الإلكتروني الوسيلة المثلى لهذا 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6"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30107" y="3294980"/>
              <a:ext cx="4195748" cy="692200"/>
            </a:xfrm>
            <a:prstGeom prst="rect">
              <a:avLst/>
            </a:prstGeom>
          </p:spPr>
        </p:pic>
        <p:sp>
          <p:nvSpPr>
            <p:cNvPr id="17" name="Text 10"/>
            <p:cNvSpPr/>
            <p:nvPr/>
          </p:nvSpPr>
          <p:spPr>
            <a:xfrm>
              <a:off x="8291959" y="3532882"/>
              <a:ext cx="173013" cy="216322"/>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1"/>
            <p:cNvSpPr/>
            <p:nvPr/>
          </p:nvSpPr>
          <p:spPr>
            <a:xfrm>
              <a:off x="6673974" y="3424610"/>
              <a:ext cx="1373460"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أين حدث التشويش؟</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2"/>
            <p:cNvSpPr/>
            <p:nvPr/>
          </p:nvSpPr>
          <p:spPr>
            <a:xfrm>
              <a:off x="4721772" y="3657898"/>
              <a:ext cx="3325662" cy="174427"/>
            </a:xfrm>
            <a:prstGeom prst="rect">
              <a:avLst/>
            </a:prstGeom>
            <a:noFill/>
            <a:ln/>
          </p:spPr>
          <p:txBody>
            <a:bodyPr wrap="none" lIns="0" tIns="0" rIns="0" bIns="0" rtlCol="0" anchor="t"/>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حدّد نوع التشويش: لغوي، تقني، إداري، أو ثقافي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1"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30105" y="4089871"/>
              <a:ext cx="4195749" cy="692200"/>
            </a:xfrm>
            <a:prstGeom prst="rect">
              <a:avLst/>
            </a:prstGeom>
          </p:spPr>
        </p:pic>
        <p:sp>
          <p:nvSpPr>
            <p:cNvPr id="22" name="Text 13"/>
            <p:cNvSpPr/>
            <p:nvPr/>
          </p:nvSpPr>
          <p:spPr>
            <a:xfrm>
              <a:off x="8291959" y="4327773"/>
              <a:ext cx="173013" cy="216322"/>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5</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4"/>
            <p:cNvSpPr/>
            <p:nvPr/>
          </p:nvSpPr>
          <p:spPr>
            <a:xfrm>
              <a:off x="6241033" y="4219501"/>
              <a:ext cx="1806401" cy="17167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الأثر؟ وكيف نحسّن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7" name="Text 15"/>
            <p:cNvSpPr/>
            <p:nvPr/>
          </p:nvSpPr>
          <p:spPr>
            <a:xfrm>
              <a:off x="4721772" y="4452789"/>
              <a:ext cx="3325662" cy="257546"/>
            </a:xfrm>
            <a:prstGeom prst="rect">
              <a:avLst/>
            </a:prstGeom>
            <a:noFill/>
            <a:ln/>
          </p:spPr>
          <p:txBody>
            <a:bodyPr wrap="none" lIns="0" tIns="0" rIns="0" bIns="0" rtlCol="0" anchor="t"/>
            <a:lstStyle/>
            <a:p>
              <a:pPr marL="0" marR="0" lvl="0" indent="0" algn="r" defTabSz="914400" rtl="1" eaLnBrk="1" fontAlgn="auto" latinLnBrk="0" hangingPunct="1">
                <a:lnSpc>
                  <a:spcPct val="126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اقترح قناة بديلة وصياغة أوضح لمنع تكرار المشكلة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29" name="Picture 28">
            <a:extLst>
              <a:ext uri="{FF2B5EF4-FFF2-40B4-BE49-F238E27FC236}">
                <a16:creationId xmlns:a16="http://schemas.microsoft.com/office/drawing/2014/main" id="{D3BFC7FC-8AA9-F9E2-26AA-63AAE6C7F80C}"/>
              </a:ext>
            </a:extLst>
          </p:cNvPr>
          <p:cNvPicPr>
            <a:picLocks noChangeAspect="1"/>
          </p:cNvPicPr>
          <p:nvPr/>
        </p:nvPicPr>
        <p:blipFill>
          <a:blip r:embed="rId4"/>
          <a:stretch>
            <a:fillRect/>
          </a:stretch>
        </p:blipFill>
        <p:spPr>
          <a:xfrm>
            <a:off x="9416892" y="4055302"/>
            <a:ext cx="2036027" cy="2036027"/>
          </a:xfrm>
          <a:prstGeom prst="rect">
            <a:avLst/>
          </a:prstGeom>
        </p:spPr>
      </p:pic>
    </p:spTree>
    <p:extLst>
      <p:ext uri="{BB962C8B-B14F-4D97-AF65-F5344CB8AC3E}">
        <p14:creationId xmlns:p14="http://schemas.microsoft.com/office/powerpoint/2010/main" val="391004191"/>
      </p:ext>
    </p:extLst>
  </p:cSld>
  <p:clrMapOvr>
    <a:masterClrMapping/>
  </p:clrMapOvr>
  <mc:AlternateContent xmlns:mc="http://schemas.openxmlformats.org/markup-compatibility/2006" xmlns:p14="http://schemas.microsoft.com/office/powerpoint/2010/main">
    <mc:Choice Requires="p14">
      <p:transition spd="slow" p14:dur="2000" advTm="126186"/>
    </mc:Choice>
    <mc:Fallback xmlns="">
      <p:transition spd="slow" advTm="1261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382A7-CA10-2F1C-ACB2-865E8F2B11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0D0AE8-62EA-0713-C268-9FCD5F26042B}"/>
              </a:ext>
            </a:extLst>
          </p:cNvPr>
          <p:cNvSpPr/>
          <p:nvPr/>
        </p:nvSpPr>
        <p:spPr>
          <a:xfrm>
            <a:off x="208009" y="1345306"/>
            <a:ext cx="11775982" cy="54011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DDD969-E755-5398-9AEF-20EA7B278E9B}"/>
              </a:ext>
            </a:extLst>
          </p:cNvPr>
          <p:cNvSpPr txBox="1"/>
          <p:nvPr/>
        </p:nvSpPr>
        <p:spPr>
          <a:xfrm>
            <a:off x="3936380" y="527491"/>
            <a:ext cx="4452568" cy="523220"/>
          </a:xfrm>
          <a:prstGeom prst="rect">
            <a:avLst/>
          </a:prstGeom>
          <a:noFill/>
        </p:spPr>
        <p:txBody>
          <a:bodyPr wrap="square" rtlCol="0">
            <a:spAutoFit/>
          </a:bodyPr>
          <a:lstStyle/>
          <a:p>
            <a:r>
              <a:rPr lang="ar-EG" sz="2800" b="1">
                <a:latin typeface="Alexandria" charset="0"/>
                <a:cs typeface="Alexandria" charset="0"/>
              </a:rPr>
              <a:t>مدخل إلى نظرية النظم</a:t>
            </a:r>
          </a:p>
        </p:txBody>
      </p:sp>
      <p:sp>
        <p:nvSpPr>
          <p:cNvPr id="5" name="Rectangle 4">
            <a:extLst>
              <a:ext uri="{FF2B5EF4-FFF2-40B4-BE49-F238E27FC236}">
                <a16:creationId xmlns:a16="http://schemas.microsoft.com/office/drawing/2014/main" id="{86FF3DD1-8ECC-4CBF-9C16-944FBA4DA332}"/>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D6A163-7864-BE8F-576D-63AF05CB0EBA}"/>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65E62D-0F54-CF84-435B-C2D7B58B32B6}"/>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9D41F8CF-57F5-8900-A2C5-9AA934EB10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p:cNvSpPr/>
          <p:nvPr/>
        </p:nvSpPr>
        <p:spPr>
          <a:xfrm>
            <a:off x="457201" y="1556825"/>
            <a:ext cx="11240726" cy="481923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طوّرت نظرية النُّظُم العامّة </a:t>
            </a:r>
            <a:r>
              <a:rPr kumimoji="0" lang="en-US"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Systems Theory) </a:t>
            </a:r>
            <a:r>
              <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 </a:t>
            </a: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على يد لودفيغ فون، وتنظر إلى المؤسّسة بوصفها نظامًا حيًّا ومتكاملًا، لا يعمل من خلال عناصر منفصلة، بل من خلال مجموعة من الأجزاء المترابطة التي تتفاعل فيما بينها ومع البيئة المحيطة بها. ووفقًا لهذه النظرية، فإن أي مؤسسة لا يمكن فهمها أو تقييم أدائها من خلال النظر إلى قسم واحد أو عنصر واحد فقط، بل يجب دراسة العلاقات المتبادلة بين جميع مكوّناتها، مثل الإدارة، والعاملين، والجمهور، والموارد، والرسائل الاتصالية، والبيئة الخارجية.</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وفي إطار هذه النظرية، لا يُفهم الاتصال التنظيمي بمعزل عن سياقه، لأنه يمثل أحد المداخل الأساسية التي تربط بين أجزاء النظام المختلفة. فكل عملية اتصالية داخل المؤسسة تؤثر في تدفق المعلومات، وفي وضوح الأدوار، وفي سرعة اتخاذ القرار، وفي قدرة المؤسسة على التكيف مع التغيرات المحيطة. كما أن الخلل في الاتصال بين أي جزء من أجزاء النظام قد ينعكس على بقية الأجزاء، مما يؤدي إلى ضعف التنسيق، أو تراجع الأداء، أو حدوث سوء فهم داخل المؤسسة.</a:t>
            </a:r>
            <a:endParaRPr kumimoji="0" lang="ar-EG"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وتساعد هذه النظرية في تفسير كيفية تأثر المؤسسة ببيئتها الخارجية، مثل الجمهور، والمنافسين، والتغيرات الاجتماعية والتكنولوجية، كما توضّح كيف تستجيب المؤسسة لهذه المؤثرات من خلال تعديل سياساتها وأساليب عملها. لذلك، فإن الاتصال التنظيمي يُعدّ عنصرًا محوريًا في بقاء النظام المؤسسي متوازنًا وفعّالًا، لأنه يضمن انتقال المعلومات بين المستويات الإدارية المختلفة، ويساعد على تحقيق الانسجام بين أهداف المؤسسة واحتياجات البيئة المحيطة بها.</a:t>
            </a:r>
            <a:endParaRPr kumimoji="0" lang="ar-SA"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379499964"/>
      </p:ext>
    </p:extLst>
  </p:cSld>
  <p:clrMapOvr>
    <a:masterClrMapping/>
  </p:clrMapOvr>
  <mc:AlternateContent xmlns:mc="http://schemas.openxmlformats.org/markup-compatibility/2006" xmlns:p14="http://schemas.microsoft.com/office/powerpoint/2010/main">
    <mc:Choice Requires="p14">
      <p:transition p14:dur="10" advTm="214483"/>
    </mc:Choice>
    <mc:Fallback xmlns="">
      <p:transition advTm="2144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0B734-271E-A075-AA71-58B424148E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0A3A68-B90B-DFD6-A531-91BF2F245111}"/>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3EF08F8-425F-C852-9AE2-D240771D7156}"/>
              </a:ext>
            </a:extLst>
          </p:cNvPr>
          <p:cNvSpPr txBox="1"/>
          <p:nvPr/>
        </p:nvSpPr>
        <p:spPr>
          <a:xfrm>
            <a:off x="4192859" y="527491"/>
            <a:ext cx="4527395" cy="523220"/>
          </a:xfrm>
          <a:prstGeom prst="rect">
            <a:avLst/>
          </a:prstGeom>
          <a:noFill/>
        </p:spPr>
        <p:txBody>
          <a:bodyPr wrap="square" rtlCol="0">
            <a:spAutoFit/>
          </a:bodyPr>
          <a:lstStyle/>
          <a:p>
            <a:r>
              <a:rPr lang="ar-EG" sz="2800" b="1">
                <a:latin typeface="Alexandria" charset="0"/>
                <a:cs typeface="Alexandria" charset="0"/>
              </a:rPr>
              <a:t>المنظمة كنظام مفتوح</a:t>
            </a:r>
          </a:p>
        </p:txBody>
      </p:sp>
      <p:sp>
        <p:nvSpPr>
          <p:cNvPr id="5" name="Rectangle 4">
            <a:extLst>
              <a:ext uri="{FF2B5EF4-FFF2-40B4-BE49-F238E27FC236}">
                <a16:creationId xmlns:a16="http://schemas.microsoft.com/office/drawing/2014/main" id="{3387F585-CA6B-E87E-6855-BEF317021BA5}"/>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0C6EF7-95A0-8026-A8EC-C286C0E4330B}"/>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2AF59C0-C94E-7FA0-C592-485A5843EF0F}"/>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84BA736C-E226-3013-657B-39D9AD4C48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1"/>
          <p:cNvSpPr/>
          <p:nvPr/>
        </p:nvSpPr>
        <p:spPr>
          <a:xfrm>
            <a:off x="550863" y="1615217"/>
            <a:ext cx="11090274" cy="725994"/>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تُعدّ المؤسسة </a:t>
            </a: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نظامًا مفتوحًا</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 لأنها تتفاعل باستمرار مع بيئتها الداخلية والخارجية؛ تستقبل الموارد والمعلومات وتعالجها وتُخرج منتجات وخدمات ومعرفة.</a:t>
            </a:r>
            <a:endParaRPr kumimoji="0" lang="ar-SA" sz="1600" b="0" i="0" u="none" strike="noStrike" kern="0" cap="none" spc="0" normalizeH="0" baseline="0" noProof="0" dirty="0">
              <a:ln>
                <a:noFill/>
              </a:ln>
              <a:solidFill>
                <a:prstClr val="black"/>
              </a:solidFill>
              <a:effectLst/>
              <a:uLnTx/>
              <a:uFillTx/>
            </a:endParaRPr>
          </a:p>
        </p:txBody>
      </p:sp>
      <p:grpSp>
        <p:nvGrpSpPr>
          <p:cNvPr id="20" name="Group 19">
            <a:extLst>
              <a:ext uri="{FF2B5EF4-FFF2-40B4-BE49-F238E27FC236}">
                <a16:creationId xmlns:a16="http://schemas.microsoft.com/office/drawing/2014/main" id="{E63E87DB-F619-A98F-F419-E2564066E9F2}"/>
              </a:ext>
            </a:extLst>
          </p:cNvPr>
          <p:cNvGrpSpPr/>
          <p:nvPr/>
        </p:nvGrpSpPr>
        <p:grpSpPr>
          <a:xfrm>
            <a:off x="550864" y="2611122"/>
            <a:ext cx="10873948" cy="3354780"/>
            <a:chOff x="518145" y="1755279"/>
            <a:chExt cx="8107710" cy="2837631"/>
          </a:xfrm>
        </p:grpSpPr>
        <p:sp>
          <p:nvSpPr>
            <p:cNvPr id="4" name="Text 2"/>
            <p:cNvSpPr/>
            <p:nvPr/>
          </p:nvSpPr>
          <p:spPr>
            <a:xfrm>
              <a:off x="6185074" y="2177281"/>
              <a:ext cx="1542157" cy="192732"/>
            </a:xfrm>
            <a:prstGeom prst="rect">
              <a:avLst/>
            </a:prstGeom>
            <a:noFill/>
            <a:ln/>
          </p:spPr>
          <p:txBody>
            <a:bodyPr wrap="none" lIns="0" tIns="0" rIns="0" bIns="0" rtlCol="0" anchor="t"/>
            <a:lstStyle/>
            <a:p>
              <a:pPr marL="0" marR="0" lvl="0" indent="0"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المدخلات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3"/>
            <p:cNvSpPr/>
            <p:nvPr/>
          </p:nvSpPr>
          <p:spPr>
            <a:xfrm>
              <a:off x="6185074" y="2447702"/>
              <a:ext cx="2440781" cy="207243"/>
            </a:xfrm>
            <a:prstGeom prst="rect">
              <a:avLst/>
            </a:prstGeom>
            <a:noFill/>
            <a:ln/>
          </p:spPr>
          <p:txBody>
            <a:bodyPr wrap="none" lIns="0" tIns="0" rIns="0" bIns="0" rtlCol="0" anchor="t"/>
            <a:lstStyle/>
            <a:p>
              <a:pPr marL="0" marR="0" lvl="0" indent="0"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موارد، معلومات، قرارات، طلبات البيئة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9" name="Image 0" descr="preencoded.png"/>
            <p:cNvPicPr>
              <a:picLocks noChangeAspect="1"/>
            </p:cNvPicPr>
            <p:nvPr/>
          </p:nvPicPr>
          <p:blipFill>
            <a:blip r:embed="rId3"/>
            <a:stretch>
              <a:fillRect/>
            </a:stretch>
          </p:blipFill>
          <p:spPr>
            <a:xfrm>
              <a:off x="3153147" y="1755279"/>
              <a:ext cx="2837631" cy="2837631"/>
            </a:xfrm>
            <a:prstGeom prst="rect">
              <a:avLst/>
            </a:prstGeom>
          </p:spPr>
        </p:pic>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046092" y="2264569"/>
              <a:ext cx="193774" cy="193774"/>
            </a:xfrm>
            <a:prstGeom prst="rect">
              <a:avLst/>
            </a:prstGeom>
          </p:spPr>
        </p:pic>
        <p:sp>
          <p:nvSpPr>
            <p:cNvPr id="12" name="Text 4"/>
            <p:cNvSpPr/>
            <p:nvPr/>
          </p:nvSpPr>
          <p:spPr>
            <a:xfrm>
              <a:off x="1416695" y="2177281"/>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العمليات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518145" y="2447702"/>
              <a:ext cx="244070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التنسيق، الاتصال، اتخاذ القرار، التنفيذ</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4" name="Image 2" descr="preencoded.png"/>
            <p:cNvPicPr>
              <a:picLocks noChangeAspect="1"/>
            </p:cNvPicPr>
            <p:nvPr/>
          </p:nvPicPr>
          <p:blipFill>
            <a:blip r:embed="rId5"/>
            <a:stretch>
              <a:fillRect/>
            </a:stretch>
          </p:blipFill>
          <p:spPr>
            <a:xfrm>
              <a:off x="3153147" y="1755279"/>
              <a:ext cx="2837631" cy="2837631"/>
            </a:xfrm>
            <a:prstGeom prst="rect">
              <a:avLst/>
            </a:prstGeom>
          </p:spPr>
        </p:pic>
        <p:pic>
          <p:nvPicPr>
            <p:cNvPr id="1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662511" y="2506042"/>
              <a:ext cx="193774" cy="193774"/>
            </a:xfrm>
            <a:prstGeom prst="rect">
              <a:avLst/>
            </a:prstGeom>
          </p:spPr>
        </p:pic>
        <p:sp>
          <p:nvSpPr>
            <p:cNvPr id="16" name="Text 6"/>
            <p:cNvSpPr/>
            <p:nvPr/>
          </p:nvSpPr>
          <p:spPr>
            <a:xfrm>
              <a:off x="1416695" y="3693244"/>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المخرجات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7"/>
            <p:cNvSpPr/>
            <p:nvPr/>
          </p:nvSpPr>
          <p:spPr>
            <a:xfrm>
              <a:off x="518145" y="3963665"/>
              <a:ext cx="2440707"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خدمات، قرارات، تقارير، علاقات 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8" name="Image 4" descr="preencoded.png"/>
            <p:cNvPicPr>
              <a:picLocks noChangeAspect="1"/>
            </p:cNvPicPr>
            <p:nvPr/>
          </p:nvPicPr>
          <p:blipFill>
            <a:blip r:embed="rId7"/>
            <a:stretch>
              <a:fillRect/>
            </a:stretch>
          </p:blipFill>
          <p:spPr>
            <a:xfrm>
              <a:off x="3153147" y="1755279"/>
              <a:ext cx="2837631" cy="2837631"/>
            </a:xfrm>
            <a:prstGeom prst="rect">
              <a:avLst/>
            </a:prstGeom>
          </p:spPr>
        </p:pic>
        <p:pic>
          <p:nvPicPr>
            <p:cNvPr id="19"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3903985" y="3889623"/>
              <a:ext cx="193774" cy="193774"/>
            </a:xfrm>
            <a:prstGeom prst="rect">
              <a:avLst/>
            </a:prstGeom>
          </p:spPr>
        </p:pic>
        <p:sp>
          <p:nvSpPr>
            <p:cNvPr id="21" name="Text 8"/>
            <p:cNvSpPr/>
            <p:nvPr/>
          </p:nvSpPr>
          <p:spPr>
            <a:xfrm>
              <a:off x="6185074" y="3693244"/>
              <a:ext cx="1542157" cy="192732"/>
            </a:xfrm>
            <a:prstGeom prst="rect">
              <a:avLst/>
            </a:prstGeom>
            <a:noFill/>
            <a:ln/>
          </p:spPr>
          <p:txBody>
            <a:bodyPr wrap="none" lIns="0" tIns="0" rIns="0" bIns="0" rtlCol="0" anchor="t"/>
            <a:lstStyle/>
            <a:p>
              <a:pPr marL="0" marR="0" lvl="0" indent="0"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التغذية الراجعة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9"/>
            <p:cNvSpPr/>
            <p:nvPr/>
          </p:nvSpPr>
          <p:spPr>
            <a:xfrm>
              <a:off x="6185074" y="3963665"/>
              <a:ext cx="2440781" cy="207243"/>
            </a:xfrm>
            <a:prstGeom prst="rect">
              <a:avLst/>
            </a:prstGeom>
            <a:noFill/>
            <a:ln/>
          </p:spPr>
          <p:txBody>
            <a:bodyPr wrap="none" lIns="0" tIns="0" rIns="0" bIns="0" rtlCol="0" anchor="t"/>
            <a:lstStyle/>
            <a:p>
              <a:pPr marL="0" marR="0" lvl="0" indent="0"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تقييم النتائج وتصحيح المسار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3" name="Image 6" descr="preencoded.png"/>
            <p:cNvPicPr>
              <a:picLocks noChangeAspect="1"/>
            </p:cNvPicPr>
            <p:nvPr/>
          </p:nvPicPr>
          <p:blipFill>
            <a:blip r:embed="rId9"/>
            <a:stretch>
              <a:fillRect/>
            </a:stretch>
          </p:blipFill>
          <p:spPr>
            <a:xfrm>
              <a:off x="3153147" y="1755279"/>
              <a:ext cx="2837631" cy="2837631"/>
            </a:xfrm>
            <a:prstGeom prst="rect">
              <a:avLst/>
            </a:prstGeom>
          </p:spPr>
        </p:pic>
        <p:pic>
          <p:nvPicPr>
            <p:cNvPr id="24" name="Image 7" descr="preencoded.png"/>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5287566" y="3648149"/>
              <a:ext cx="193774" cy="193774"/>
            </a:xfrm>
            <a:prstGeom prst="rect">
              <a:avLst/>
            </a:prstGeom>
          </p:spPr>
        </p:pic>
      </p:grpSp>
    </p:spTree>
    <p:extLst>
      <p:ext uri="{BB962C8B-B14F-4D97-AF65-F5344CB8AC3E}">
        <p14:creationId xmlns:p14="http://schemas.microsoft.com/office/powerpoint/2010/main" val="4280910517"/>
      </p:ext>
    </p:extLst>
  </p:cSld>
  <p:clrMapOvr>
    <a:masterClrMapping/>
  </p:clrMapOvr>
  <mc:AlternateContent xmlns:mc="http://schemas.openxmlformats.org/markup-compatibility/2006" xmlns:p14="http://schemas.microsoft.com/office/powerpoint/2010/main">
    <mc:Choice Requires="p14">
      <p:transition p14:dur="10" advTm="127740"/>
    </mc:Choice>
    <mc:Fallback xmlns="">
      <p:transition advTm="12774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5FA4E-9763-A389-6786-4E610C60FE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E1CB8B-E0D8-3459-136D-85C1845061A9}"/>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63AC45F-5916-FC1D-4EA7-08D864202133}"/>
              </a:ext>
            </a:extLst>
          </p:cNvPr>
          <p:cNvSpPr txBox="1"/>
          <p:nvPr/>
        </p:nvSpPr>
        <p:spPr>
          <a:xfrm>
            <a:off x="4270917" y="527491"/>
            <a:ext cx="4850781" cy="523220"/>
          </a:xfrm>
          <a:prstGeom prst="rect">
            <a:avLst/>
          </a:prstGeom>
          <a:noFill/>
        </p:spPr>
        <p:txBody>
          <a:bodyPr wrap="square" rtlCol="0">
            <a:spAutoFit/>
          </a:bodyPr>
          <a:lstStyle/>
          <a:p>
            <a:r>
              <a:rPr lang="ar-EG" sz="2800" b="1">
                <a:latin typeface="Alexandria" charset="0"/>
                <a:cs typeface="Alexandria" charset="0"/>
              </a:rPr>
              <a:t>عناصر النظام التنظيمي</a:t>
            </a:r>
          </a:p>
        </p:txBody>
      </p:sp>
      <p:sp>
        <p:nvSpPr>
          <p:cNvPr id="5" name="Rectangle 4">
            <a:extLst>
              <a:ext uri="{FF2B5EF4-FFF2-40B4-BE49-F238E27FC236}">
                <a16:creationId xmlns:a16="http://schemas.microsoft.com/office/drawing/2014/main" id="{657DFB60-E9C5-12D8-A480-D7496C91F9A8}"/>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3B1788-C620-2552-731A-E44FD7956538}"/>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889D65-9DA8-36B2-DD22-C3A518F361D8}"/>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E189C60B-4941-54C1-F585-CD862401B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Image 0" descr="preencoded.png"/>
          <p:cNvPicPr>
            <a:picLocks noChangeAspect="1"/>
          </p:cNvPicPr>
          <p:nvPr/>
        </p:nvPicPr>
        <p:blipFill>
          <a:blip r:embed="rId3"/>
          <a:stretch>
            <a:fillRect/>
          </a:stretch>
        </p:blipFill>
        <p:spPr>
          <a:xfrm>
            <a:off x="2947231" y="1544746"/>
            <a:ext cx="6553200" cy="3657600"/>
          </a:xfrm>
          <a:prstGeom prst="rect">
            <a:avLst/>
          </a:prstGeom>
        </p:spPr>
      </p:pic>
      <p:sp>
        <p:nvSpPr>
          <p:cNvPr id="4" name="Text 1"/>
          <p:cNvSpPr/>
          <p:nvPr/>
        </p:nvSpPr>
        <p:spPr>
          <a:xfrm>
            <a:off x="1225277" y="5549669"/>
            <a:ext cx="10333349" cy="360477"/>
          </a:xfrm>
          <a:prstGeom prst="rect">
            <a:avLst/>
          </a:prstGeom>
          <a:noFill/>
          <a:ln/>
        </p:spPr>
        <p:txBody>
          <a:bodyPr wrap="none" lIns="0" tIns="0" rIns="0" bIns="0" rtlCol="0" anchor="t"/>
          <a:lstStyle/>
          <a:p>
            <a:pPr marL="0" marR="0" lvl="0" indent="0" algn="r" defTabSz="914400" rtl="1" eaLnBrk="1" fontAlgn="auto" latinLnBrk="0" hangingPunct="1">
              <a:lnSpc>
                <a:spcPct val="12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الاتصال </a:t>
            </a: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ليس عنصرًا منفصلًا، بل هو الرابط الذي يجمع جميع عناصر النظام ويضمن تدفق المعلومات بينها.</a:t>
            </a:r>
            <a:endParaRPr kumimoji="0" lang="ar-SA"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929963194"/>
      </p:ext>
    </p:extLst>
  </p:cSld>
  <p:clrMapOvr>
    <a:masterClrMapping/>
  </p:clrMapOvr>
  <mc:AlternateContent xmlns:mc="http://schemas.openxmlformats.org/markup-compatibility/2006" xmlns:p14="http://schemas.microsoft.com/office/powerpoint/2010/main">
    <mc:Choice Requires="p14">
      <p:transition p14:dur="10" advTm="80025"/>
    </mc:Choice>
    <mc:Fallback xmlns="">
      <p:transition advTm="8002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19307C-E28A-A1D0-54EA-008E314190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EB8E3E-E9DB-6E42-9C89-04DD674DFDF5}"/>
              </a:ext>
            </a:extLst>
          </p:cNvPr>
          <p:cNvSpPr/>
          <p:nvPr/>
        </p:nvSpPr>
        <p:spPr>
          <a:xfrm>
            <a:off x="334537" y="1345306"/>
            <a:ext cx="11508057"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258E3A1-F22D-4C0E-6BDB-F2341127FA64}"/>
              </a:ext>
            </a:extLst>
          </p:cNvPr>
          <p:cNvSpPr txBox="1"/>
          <p:nvPr/>
        </p:nvSpPr>
        <p:spPr>
          <a:xfrm>
            <a:off x="4270917" y="527491"/>
            <a:ext cx="4850781" cy="523220"/>
          </a:xfrm>
          <a:prstGeom prst="rect">
            <a:avLst/>
          </a:prstGeom>
          <a:noFill/>
        </p:spPr>
        <p:txBody>
          <a:bodyPr wrap="square" rtlCol="0">
            <a:spAutoFit/>
          </a:bodyPr>
          <a:lstStyle/>
          <a:p>
            <a:r>
              <a:rPr lang="ar-EG" sz="2800" b="1">
                <a:latin typeface="Alexandria" charset="0"/>
                <a:cs typeface="Alexandria" charset="0"/>
              </a:rPr>
              <a:t>عناصر النظام التنظيمي</a:t>
            </a:r>
          </a:p>
        </p:txBody>
      </p:sp>
      <p:sp>
        <p:nvSpPr>
          <p:cNvPr id="5" name="Rectangle 4">
            <a:extLst>
              <a:ext uri="{FF2B5EF4-FFF2-40B4-BE49-F238E27FC236}">
                <a16:creationId xmlns:a16="http://schemas.microsoft.com/office/drawing/2014/main" id="{E8030C94-21C6-6E5B-28CC-2659BEFD5E36}"/>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79D76B-9704-938C-626D-A1EE7A2CE59D}"/>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EECC3E-EB49-93A1-B2F3-1DFA07110232}"/>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EC1A8BF4-157E-064A-F2ED-B7524BEF1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1E3DF08-1BE7-7B1F-F185-2273DF31C7E6}"/>
              </a:ext>
            </a:extLst>
          </p:cNvPr>
          <p:cNvSpPr txBox="1"/>
          <p:nvPr/>
        </p:nvSpPr>
        <p:spPr>
          <a:xfrm>
            <a:off x="585438" y="1386142"/>
            <a:ext cx="11006254" cy="4944367"/>
          </a:xfrm>
          <a:prstGeom prst="rect">
            <a:avLst/>
          </a:prstGeom>
          <a:noFill/>
        </p:spPr>
        <p:txBody>
          <a:bodyPr wrap="square" rtlCol="0">
            <a:spAutoFit/>
          </a:bodyPr>
          <a:lstStyle/>
          <a:p>
            <a:pPr algn="just" rtl="1">
              <a:lnSpc>
                <a:spcPct val="200000"/>
              </a:lnSpc>
              <a:buNone/>
            </a:pPr>
            <a:r>
              <a:rPr lang="en-US" sz="1600">
                <a:latin typeface="Alexandria" pitchFamily="2" charset="-78"/>
                <a:cs typeface="Alexandria" pitchFamily="2" charset="-78"/>
              </a:rPr>
              <a:t>تقوم نظرية النظم العامة على فهم المؤسسة بوصفها نظامًا مفتوحًا يتكون من عناصر مترابطة تعمل بصورة تكاملية لتحقيق أهداف محددة. تبدأ هذه العناصر بـ </a:t>
            </a:r>
            <a:r>
              <a:rPr lang="en-US" sz="1600" b="1">
                <a:latin typeface="Alexandria" pitchFamily="2" charset="-78"/>
                <a:cs typeface="Alexandria" pitchFamily="2" charset="-78"/>
              </a:rPr>
              <a:t>المدخلات</a:t>
            </a:r>
            <a:r>
              <a:rPr lang="en-US" sz="1600">
                <a:latin typeface="Alexandria" pitchFamily="2" charset="-78"/>
                <a:cs typeface="Alexandria" pitchFamily="2" charset="-78"/>
              </a:rPr>
              <a:t> التي تشمل الموارد البشرية والمادية والمعلوماتية، ثم تتحول هذه المدخلات من خلال </a:t>
            </a:r>
            <a:r>
              <a:rPr lang="en-US" sz="1600" b="1">
                <a:latin typeface="Alexandria" pitchFamily="2" charset="-78"/>
                <a:cs typeface="Alexandria" pitchFamily="2" charset="-78"/>
              </a:rPr>
              <a:t>العمليات التنظيمية</a:t>
            </a:r>
            <a:r>
              <a:rPr lang="en-US" sz="1600">
                <a:latin typeface="Alexandria" pitchFamily="2" charset="-78"/>
                <a:cs typeface="Alexandria" pitchFamily="2" charset="-78"/>
              </a:rPr>
              <a:t> مثل الاتصال، والتنسيق، واتخاذ القرارات، إلى </a:t>
            </a:r>
            <a:r>
              <a:rPr lang="en-US" sz="1600" b="1">
                <a:latin typeface="Alexandria" pitchFamily="2" charset="-78"/>
                <a:cs typeface="Alexandria" pitchFamily="2" charset="-78"/>
              </a:rPr>
              <a:t>مخرجات</a:t>
            </a:r>
            <a:r>
              <a:rPr lang="en-US" sz="1600">
                <a:latin typeface="Alexandria" pitchFamily="2" charset="-78"/>
                <a:cs typeface="Alexandria" pitchFamily="2" charset="-78"/>
              </a:rPr>
              <a:t> تتمثل في الخدمات والنتائج التي تقدمها المؤسسة.</a:t>
            </a:r>
          </a:p>
          <a:p>
            <a:pPr algn="just" rtl="1">
              <a:lnSpc>
                <a:spcPct val="200000"/>
              </a:lnSpc>
              <a:buNone/>
            </a:pPr>
            <a:r>
              <a:rPr lang="en-US" sz="1600">
                <a:latin typeface="Alexandria" pitchFamily="2" charset="-78"/>
                <a:cs typeface="Alexandria" pitchFamily="2" charset="-78"/>
              </a:rPr>
              <a:t>ولا تعمل المؤسسة بمعزل عن محيطها، بل تتفاعل باستمرار مع </a:t>
            </a:r>
            <a:r>
              <a:rPr lang="en-US" sz="1600" b="1">
                <a:latin typeface="Alexandria" pitchFamily="2" charset="-78"/>
                <a:cs typeface="Alexandria" pitchFamily="2" charset="-78"/>
              </a:rPr>
              <a:t>البيئة الخارجية</a:t>
            </a:r>
            <a:r>
              <a:rPr lang="en-US" sz="1600">
                <a:latin typeface="Alexandria" pitchFamily="2" charset="-78"/>
                <a:cs typeface="Alexandria" pitchFamily="2" charset="-78"/>
              </a:rPr>
              <a:t> بما تتضمنه من عوامل اجتماعية واقتصادية وتكنولوجية، وهي عوامل قد تؤثر في أداء المؤسسة وتفرض عليها ضرورة التكيف والتطوير. وتأتي </a:t>
            </a:r>
            <a:r>
              <a:rPr lang="en-US" sz="1600" b="1">
                <a:latin typeface="Alexandria" pitchFamily="2" charset="-78"/>
                <a:cs typeface="Alexandria" pitchFamily="2" charset="-78"/>
              </a:rPr>
              <a:t>التغذية الراجعة</a:t>
            </a:r>
            <a:r>
              <a:rPr lang="en-US" sz="1600">
                <a:latin typeface="Alexandria" pitchFamily="2" charset="-78"/>
                <a:cs typeface="Alexandria" pitchFamily="2" charset="-78"/>
              </a:rPr>
              <a:t> لتؤدي دورًا أساسيًا في تقييم المخرجات، واكتشاف نقاط القوة والضعف، ثم تحسين الأداء بصورة مستمرة.</a:t>
            </a:r>
          </a:p>
          <a:p>
            <a:pPr algn="just" rtl="1">
              <a:lnSpc>
                <a:spcPct val="200000"/>
              </a:lnSpc>
              <a:buNone/>
            </a:pPr>
            <a:r>
              <a:rPr lang="en-US" sz="1600">
                <a:latin typeface="Alexandria" pitchFamily="2" charset="-78"/>
                <a:cs typeface="Alexandria" pitchFamily="2" charset="-78"/>
              </a:rPr>
              <a:t>ومن هذا المنطلق، يُعد الاتصال التنظيمي عنصرًا محوريًا داخل النظام المؤسسي؛ لأنه يربط بين المدخلات والعمليات والمخرجات، ويساعد على تحقيق التنسيق بين الأجزاء المختلفة، بما يضمن توازن المؤسسة وقدرتها على الاستجابة للتغيرات وتحقيق أهدافها بكفاءة.</a:t>
            </a:r>
          </a:p>
        </p:txBody>
      </p:sp>
    </p:spTree>
    <p:extLst>
      <p:ext uri="{BB962C8B-B14F-4D97-AF65-F5344CB8AC3E}">
        <p14:creationId xmlns:p14="http://schemas.microsoft.com/office/powerpoint/2010/main" val="4038338295"/>
      </p:ext>
    </p:extLst>
  </p:cSld>
  <p:clrMapOvr>
    <a:masterClrMapping/>
  </p:clrMapOvr>
  <mc:AlternateContent xmlns:mc="http://schemas.openxmlformats.org/markup-compatibility/2006" xmlns:p14="http://schemas.microsoft.com/office/powerpoint/2010/main">
    <mc:Choice Requires="p14">
      <p:transition p14:dur="10" advTm="57321"/>
    </mc:Choice>
    <mc:Fallback xmlns="">
      <p:transition advTm="573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0B2CF-3C0E-6F08-04CA-0D6F683ED8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F821EB-5D28-A29E-C3AD-74FB3EED8B55}"/>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AF442F1-C2C3-DEEC-A5E4-17921AE1E6B1}"/>
              </a:ext>
            </a:extLst>
          </p:cNvPr>
          <p:cNvSpPr txBox="1"/>
          <p:nvPr/>
        </p:nvSpPr>
        <p:spPr>
          <a:xfrm>
            <a:off x="3195939" y="527491"/>
            <a:ext cx="6159933" cy="523220"/>
          </a:xfrm>
          <a:prstGeom prst="rect">
            <a:avLst/>
          </a:prstGeom>
          <a:noFill/>
        </p:spPr>
        <p:txBody>
          <a:bodyPr wrap="square" rtlCol="0">
            <a:spAutoFit/>
          </a:bodyPr>
          <a:lstStyle/>
          <a:p>
            <a:r>
              <a:rPr lang="ar-EG" sz="2800" b="1">
                <a:latin typeface="Alexandria" charset="0"/>
                <a:cs typeface="Alexandria" charset="0"/>
              </a:rPr>
              <a:t>الاتصال كآلية تنسيق داخل النظام</a:t>
            </a:r>
          </a:p>
        </p:txBody>
      </p:sp>
      <p:sp>
        <p:nvSpPr>
          <p:cNvPr id="5" name="Rectangle 4">
            <a:extLst>
              <a:ext uri="{FF2B5EF4-FFF2-40B4-BE49-F238E27FC236}">
                <a16:creationId xmlns:a16="http://schemas.microsoft.com/office/drawing/2014/main" id="{2D98CE61-B488-B27B-4C7C-26D5FD0269F6}"/>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EEBD46-938B-48E5-6F67-42E59A1A8169}"/>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82EC37-FABD-318A-E817-6CCC262DD4BA}"/>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68286B4A-25BC-275F-6CB4-F755DA8F8E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130B4BEF-D7C9-8596-98C0-95ABD7FEFE6F}"/>
              </a:ext>
            </a:extLst>
          </p:cNvPr>
          <p:cNvGrpSpPr/>
          <p:nvPr/>
        </p:nvGrpSpPr>
        <p:grpSpPr>
          <a:xfrm>
            <a:off x="691376" y="1758447"/>
            <a:ext cx="10805531" cy="4107093"/>
            <a:chOff x="518145" y="1803053"/>
            <a:chExt cx="8107710" cy="2181969"/>
          </a:xfrm>
        </p:grpSpPr>
        <p:sp>
          <p:nvSpPr>
            <p:cNvPr id="4" name="Text 1">
              <a:extLst>
                <a:ext uri="{FF2B5EF4-FFF2-40B4-BE49-F238E27FC236}">
                  <a16:creationId xmlns:a16="http://schemas.microsoft.com/office/drawing/2014/main" id="{76CF9D66-74F9-C27D-B363-DA697EA78F8B}"/>
                </a:ext>
              </a:extLst>
            </p:cNvPr>
            <p:cNvSpPr/>
            <p:nvPr/>
          </p:nvSpPr>
          <p:spPr>
            <a:xfrm>
              <a:off x="518145" y="1803053"/>
              <a:ext cx="8107710"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الاتصال هو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الغراء</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الذي يُلصق أجزاء المؤسسة ببعضها. بدون اتصال فعّال تتحول الأقسام إلى جُزر معزولة لا تخدم أهداف المؤسسة المشتركة.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2">
              <a:extLst>
                <a:ext uri="{FF2B5EF4-FFF2-40B4-BE49-F238E27FC236}">
                  <a16:creationId xmlns:a16="http://schemas.microsoft.com/office/drawing/2014/main" id="{451B6B79-4989-7F6C-E87F-94A29301CB92}"/>
                </a:ext>
              </a:extLst>
            </p:cNvPr>
            <p:cNvSpPr/>
            <p:nvPr/>
          </p:nvSpPr>
          <p:spPr>
            <a:xfrm>
              <a:off x="4636740" y="2363242"/>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D270971F-F56C-BA1E-F379-DABB5E6DAE3B}"/>
                </a:ext>
              </a:extLst>
            </p:cNvPr>
            <p:cNvSpPr/>
            <p:nvPr/>
          </p:nvSpPr>
          <p:spPr>
            <a:xfrm>
              <a:off x="6949455" y="2497485"/>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الإدارة العليا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4">
              <a:extLst>
                <a:ext uri="{FF2B5EF4-FFF2-40B4-BE49-F238E27FC236}">
                  <a16:creationId xmlns:a16="http://schemas.microsoft.com/office/drawing/2014/main" id="{81D210AC-02BF-5D9A-B3A5-5C00B595F1DF}"/>
                </a:ext>
              </a:extLst>
            </p:cNvPr>
            <p:cNvSpPr/>
            <p:nvPr/>
          </p:nvSpPr>
          <p:spPr>
            <a:xfrm>
              <a:off x="4770983" y="2767905"/>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تُرسل التوجيهات الاستراتيجية والقرارات المصيرية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5">
              <a:extLst>
                <a:ext uri="{FF2B5EF4-FFF2-40B4-BE49-F238E27FC236}">
                  <a16:creationId xmlns:a16="http://schemas.microsoft.com/office/drawing/2014/main" id="{192DBF86-EFD2-7814-85C7-FB102E6E56E2}"/>
                </a:ext>
              </a:extLst>
            </p:cNvPr>
            <p:cNvSpPr/>
            <p:nvPr/>
          </p:nvSpPr>
          <p:spPr>
            <a:xfrm>
              <a:off x="518145" y="2363242"/>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6">
              <a:extLst>
                <a:ext uri="{FF2B5EF4-FFF2-40B4-BE49-F238E27FC236}">
                  <a16:creationId xmlns:a16="http://schemas.microsoft.com/office/drawing/2014/main" id="{A052E21E-106B-F487-C912-37FDAE3D7B49}"/>
                </a:ext>
              </a:extLst>
            </p:cNvPr>
            <p:cNvSpPr/>
            <p:nvPr/>
          </p:nvSpPr>
          <p:spPr>
            <a:xfrm>
              <a:off x="2830860" y="2497485"/>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الأقسام الوسيطة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7">
              <a:extLst>
                <a:ext uri="{FF2B5EF4-FFF2-40B4-BE49-F238E27FC236}">
                  <a16:creationId xmlns:a16="http://schemas.microsoft.com/office/drawing/2014/main" id="{28819F86-1D6C-DDD9-D0F1-32DF8B67441C}"/>
                </a:ext>
              </a:extLst>
            </p:cNvPr>
            <p:cNvSpPr/>
            <p:nvPr/>
          </p:nvSpPr>
          <p:spPr>
            <a:xfrm>
              <a:off x="652388" y="2767905"/>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تُترجم التوجيهات وتنسّق بين الفرق التشغيلية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8">
              <a:extLst>
                <a:ext uri="{FF2B5EF4-FFF2-40B4-BE49-F238E27FC236}">
                  <a16:creationId xmlns:a16="http://schemas.microsoft.com/office/drawing/2014/main" id="{DBD31AB1-3EF0-3EB2-44CA-30FBCE4CC554}"/>
                </a:ext>
              </a:extLst>
            </p:cNvPr>
            <p:cNvSpPr/>
            <p:nvPr/>
          </p:nvSpPr>
          <p:spPr>
            <a:xfrm>
              <a:off x="4636740" y="3238872"/>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9">
              <a:extLst>
                <a:ext uri="{FF2B5EF4-FFF2-40B4-BE49-F238E27FC236}">
                  <a16:creationId xmlns:a16="http://schemas.microsoft.com/office/drawing/2014/main" id="{E21CD9FE-1379-3791-FA3B-6A7CDC18C083}"/>
                </a:ext>
              </a:extLst>
            </p:cNvPr>
            <p:cNvSpPr/>
            <p:nvPr/>
          </p:nvSpPr>
          <p:spPr>
            <a:xfrm>
              <a:off x="6949455" y="3373115"/>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العاملون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0">
              <a:extLst>
                <a:ext uri="{FF2B5EF4-FFF2-40B4-BE49-F238E27FC236}">
                  <a16:creationId xmlns:a16="http://schemas.microsoft.com/office/drawing/2014/main" id="{FB336130-1CC5-91A2-5565-3F7D16EF1704}"/>
                </a:ext>
              </a:extLst>
            </p:cNvPr>
            <p:cNvSpPr/>
            <p:nvPr/>
          </p:nvSpPr>
          <p:spPr>
            <a:xfrm>
              <a:off x="4770983" y="3643536"/>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يُنفّذون ويُرسلون تغذية راجعة عن التحديات الميدانية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1">
              <a:extLst>
                <a:ext uri="{FF2B5EF4-FFF2-40B4-BE49-F238E27FC236}">
                  <a16:creationId xmlns:a16="http://schemas.microsoft.com/office/drawing/2014/main" id="{37BBCEEB-A2C2-B62D-A9E1-48E6C8F2D055}"/>
                </a:ext>
              </a:extLst>
            </p:cNvPr>
            <p:cNvSpPr/>
            <p:nvPr/>
          </p:nvSpPr>
          <p:spPr>
            <a:xfrm>
              <a:off x="518145" y="3238872"/>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Text 12">
              <a:extLst>
                <a:ext uri="{FF2B5EF4-FFF2-40B4-BE49-F238E27FC236}">
                  <a16:creationId xmlns:a16="http://schemas.microsoft.com/office/drawing/2014/main" id="{C6CE4F44-1E50-13F1-44D9-0C48B7C2642B}"/>
                </a:ext>
              </a:extLst>
            </p:cNvPr>
            <p:cNvSpPr/>
            <p:nvPr/>
          </p:nvSpPr>
          <p:spPr>
            <a:xfrm>
              <a:off x="2830860" y="3373115"/>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البيئة الخارجية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3">
              <a:extLst>
                <a:ext uri="{FF2B5EF4-FFF2-40B4-BE49-F238E27FC236}">
                  <a16:creationId xmlns:a16="http://schemas.microsoft.com/office/drawing/2014/main" id="{BBD8DC9E-4AE2-280F-5591-FA18A8E4275E}"/>
                </a:ext>
              </a:extLst>
            </p:cNvPr>
            <p:cNvSpPr/>
            <p:nvPr/>
          </p:nvSpPr>
          <p:spPr>
            <a:xfrm>
              <a:off x="652388" y="3643536"/>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تُوجّه المؤسسة وتتأثر بمخرجاتها ورسائلها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132942616"/>
      </p:ext>
    </p:extLst>
  </p:cSld>
  <p:clrMapOvr>
    <a:masterClrMapping/>
  </p:clrMapOvr>
  <mc:AlternateContent xmlns:mc="http://schemas.openxmlformats.org/markup-compatibility/2006" xmlns:p14="http://schemas.microsoft.com/office/powerpoint/2010/main">
    <mc:Choice Requires="p14">
      <p:transition p14:dur="10" advTm="75618"/>
    </mc:Choice>
    <mc:Fallback xmlns="">
      <p:transition advTm="7561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2A655-6367-6419-5B48-F53B63F64A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FA4A1-4A31-C60C-F1C6-7D19D06C893A}"/>
              </a:ext>
            </a:extLst>
          </p:cNvPr>
          <p:cNvSpPr/>
          <p:nvPr/>
        </p:nvSpPr>
        <p:spPr>
          <a:xfrm>
            <a:off x="334537" y="1237785"/>
            <a:ext cx="11508057" cy="52708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5FF43AE-4B5A-A41B-D94D-8BA070268D7F}"/>
              </a:ext>
            </a:extLst>
          </p:cNvPr>
          <p:cNvSpPr txBox="1"/>
          <p:nvPr/>
        </p:nvSpPr>
        <p:spPr>
          <a:xfrm>
            <a:off x="2665711" y="585744"/>
            <a:ext cx="6907718" cy="523220"/>
          </a:xfrm>
          <a:prstGeom prst="rect">
            <a:avLst/>
          </a:prstGeom>
          <a:noFill/>
        </p:spPr>
        <p:txBody>
          <a:bodyPr wrap="square" rtlCol="0">
            <a:spAutoFit/>
          </a:bodyPr>
          <a:lstStyle/>
          <a:p>
            <a:r>
              <a:rPr lang="ar-EG" sz="2800" b="1">
                <a:latin typeface="Alexandria" charset="0"/>
                <a:cs typeface="Alexandria" charset="0"/>
              </a:rPr>
              <a:t>فشل الاتصال من منظور نظرية النظم</a:t>
            </a:r>
          </a:p>
        </p:txBody>
      </p:sp>
      <p:sp>
        <p:nvSpPr>
          <p:cNvPr id="5" name="Rectangle 4">
            <a:extLst>
              <a:ext uri="{FF2B5EF4-FFF2-40B4-BE49-F238E27FC236}">
                <a16:creationId xmlns:a16="http://schemas.microsoft.com/office/drawing/2014/main" id="{BE61B290-4B61-E4A3-C9E9-975766646F32}"/>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DE0421-BED2-A533-01E9-1B53D0A0831E}"/>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88BF741-9DD4-E8BE-B312-7502C2808619}"/>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3612E068-0F4B-9037-F4FD-DBCC5CA2E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5337C39D-0C2C-20CF-4FB1-71968BECB0E2}"/>
              </a:ext>
            </a:extLst>
          </p:cNvPr>
          <p:cNvGrpSpPr/>
          <p:nvPr/>
        </p:nvGrpSpPr>
        <p:grpSpPr>
          <a:xfrm>
            <a:off x="605642" y="4003287"/>
            <a:ext cx="10913423" cy="2066235"/>
            <a:chOff x="60945" y="2375074"/>
            <a:chExt cx="8564910" cy="1037852"/>
          </a:xfrm>
        </p:grpSpPr>
        <p:sp>
          <p:nvSpPr>
            <p:cNvPr id="2" name="Text 1"/>
            <p:cNvSpPr/>
            <p:nvPr/>
          </p:nvSpPr>
          <p:spPr>
            <a:xfrm>
              <a:off x="60945" y="2375074"/>
              <a:ext cx="85649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83042" y="2732038"/>
              <a:ext cx="194295" cy="194295"/>
            </a:xfrm>
            <a:prstGeom prst="rect">
              <a:avLst/>
            </a:prstGeom>
          </p:spPr>
        </p:pic>
        <p:sp>
          <p:nvSpPr>
            <p:cNvPr id="8" name="Text 2"/>
            <p:cNvSpPr/>
            <p:nvPr/>
          </p:nvSpPr>
          <p:spPr>
            <a:xfrm>
              <a:off x="6357938" y="2728020"/>
              <a:ext cx="1847031"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ضعف الاتصال بين الأقسام</a:t>
              </a:r>
              <a:endParaRPr kumimoji="0" lang="ar-SA" sz="1600" b="0" i="0" u="none" strike="noStrike" kern="0" cap="none" spc="0" normalizeH="0" baseline="0" noProof="0" dirty="0">
                <a:ln>
                  <a:noFill/>
                </a:ln>
                <a:solidFill>
                  <a:prstClr val="black"/>
                </a:solidFill>
                <a:effectLst/>
                <a:uLnTx/>
                <a:uFillTx/>
              </a:endParaRPr>
            </a:p>
          </p:txBody>
        </p:sp>
        <p:sp>
          <p:nvSpPr>
            <p:cNvPr id="9" name="Text 3"/>
            <p:cNvSpPr/>
            <p:nvPr/>
          </p:nvSpPr>
          <p:spPr>
            <a:xfrm>
              <a:off x="6031260" y="2998440"/>
              <a:ext cx="217370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يؤدي إلى تعارض في الأولويات وازدواجية في الجهود</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626522" y="2732038"/>
              <a:ext cx="194295" cy="194295"/>
            </a:xfrm>
            <a:prstGeom prst="rect">
              <a:avLst/>
            </a:prstGeom>
          </p:spPr>
        </p:pic>
        <p:sp>
          <p:nvSpPr>
            <p:cNvPr id="12" name="Text 4"/>
            <p:cNvSpPr/>
            <p:nvPr/>
          </p:nvSpPr>
          <p:spPr>
            <a:xfrm>
              <a:off x="3571056" y="2728020"/>
              <a:ext cx="1877392"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غياب التغذية الراجعة للإدارة</a:t>
              </a:r>
              <a:endParaRPr kumimoji="0" lang="ar-SA" sz="1600" b="0" i="0" u="none" strike="noStrike" kern="0" cap="none" spc="0" normalizeH="0" baseline="0" noProof="0" dirty="0">
                <a:ln>
                  <a:noFill/>
                </a:ln>
                <a:solidFill>
                  <a:prstClr val="black"/>
                </a:solidFill>
                <a:effectLst/>
                <a:uLnTx/>
                <a:uFillTx/>
              </a:endParaRPr>
            </a:p>
          </p:txBody>
        </p:sp>
        <p:sp>
          <p:nvSpPr>
            <p:cNvPr id="14" name="Text 5"/>
            <p:cNvSpPr/>
            <p:nvPr/>
          </p:nvSpPr>
          <p:spPr>
            <a:xfrm>
              <a:off x="3274740" y="2998440"/>
              <a:ext cx="217370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يُبقي القرارات بعيدة عن الواقع التشغيلي الفعلي</a:t>
              </a:r>
              <a:endParaRPr kumimoji="0" lang="ar-SA" sz="1600" b="0" i="0" u="none" strike="noStrike" kern="0" cap="none" spc="0" normalizeH="0" baseline="0" noProof="0" dirty="0">
                <a:ln>
                  <a:noFill/>
                </a:ln>
                <a:solidFill>
                  <a:prstClr val="black"/>
                </a:solidFill>
                <a:effectLst/>
                <a:uLnTx/>
                <a:uFillTx/>
              </a:endParaRPr>
            </a:p>
          </p:txBody>
        </p:sp>
        <p:pic>
          <p:nvPicPr>
            <p:cNvPr id="15"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870002" y="2732038"/>
              <a:ext cx="194295" cy="194295"/>
            </a:xfrm>
            <a:prstGeom prst="rect">
              <a:avLst/>
            </a:prstGeom>
          </p:spPr>
        </p:pic>
        <p:sp>
          <p:nvSpPr>
            <p:cNvPr id="16" name="Text 6"/>
            <p:cNvSpPr/>
            <p:nvPr/>
          </p:nvSpPr>
          <p:spPr>
            <a:xfrm>
              <a:off x="850478" y="2728020"/>
              <a:ext cx="1841450"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انقطاع التدفق المعلوماتي</a:t>
              </a:r>
              <a:endParaRPr kumimoji="0" lang="ar-SA" sz="1600" b="0" i="0" u="none" strike="noStrike" kern="0" cap="none" spc="0" normalizeH="0" baseline="0" noProof="0" dirty="0">
                <a:ln>
                  <a:noFill/>
                </a:ln>
                <a:solidFill>
                  <a:prstClr val="black"/>
                </a:solidFill>
                <a:effectLst/>
                <a:uLnTx/>
                <a:uFillTx/>
              </a:endParaRPr>
            </a:p>
          </p:txBody>
        </p:sp>
        <p:sp>
          <p:nvSpPr>
            <p:cNvPr id="17" name="Text 7"/>
            <p:cNvSpPr/>
            <p:nvPr/>
          </p:nvSpPr>
          <p:spPr>
            <a:xfrm>
              <a:off x="60946" y="2998440"/>
              <a:ext cx="263098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يُفقد النظام توازنه ويُعرّضه للأزمات الداخلية</a:t>
              </a:r>
              <a:endParaRPr kumimoji="0" lang="ar-SA" sz="1600" b="0" i="0" u="none" strike="noStrike" kern="0" cap="none" spc="0" normalizeH="0" baseline="0" noProof="0" dirty="0">
                <a:ln>
                  <a:noFill/>
                </a:ln>
                <a:solidFill>
                  <a:prstClr val="black"/>
                </a:solidFill>
                <a:effectLst/>
                <a:uLnTx/>
                <a:uFillTx/>
              </a:endParaRPr>
            </a:p>
          </p:txBody>
        </p:sp>
      </p:grpSp>
      <p:sp>
        <p:nvSpPr>
          <p:cNvPr id="18" name="TextBox 17">
            <a:extLst>
              <a:ext uri="{FF2B5EF4-FFF2-40B4-BE49-F238E27FC236}">
                <a16:creationId xmlns:a16="http://schemas.microsoft.com/office/drawing/2014/main" id="{2498C146-1B52-8DA4-56FD-CD2D5DC44195}"/>
              </a:ext>
            </a:extLst>
          </p:cNvPr>
          <p:cNvSpPr txBox="1"/>
          <p:nvPr/>
        </p:nvSpPr>
        <p:spPr>
          <a:xfrm>
            <a:off x="605642" y="1639229"/>
            <a:ext cx="11066207" cy="2636043"/>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نظرية النظم تنظر إلى المؤسسة أو المنظمة على أنها نظام مترابط، وليس مجموعة أجزاء منفصلة. فكل قسم داخل المؤسسة يؤثر في الأقسام الأخرى ويتأثر بها؛ لذلك فإن أي خلل يحدث في جزء واحد لا يبقى محصورًا في هذا الجزء، بل يمتد أثره إلى باقي النظام.فعندما تضعف عملية الاتصال بين قسمين داخل المؤسسة، فإن المشكلة لا تكون مجرد تأخر رسالة أو سوء فهم بسيط، بل قد تتحول إلى خلل عام في سير العمل. ويمكن تشبيه ذلك بانسداد وعاء دموي داخل جسم الإنسان؛ فالانسداد قد يحدث في نقطة محددة، لكنه يؤثر في تدفق الدم إلى مناطق أخرى، وقد يهدد توازن الجسم كله. وبالطريقة نفسها، ضعف الاتصال بين قسمين يؤدي إلى تعطّل تدفق المعلومات داخل المؤسسة، فتتأخر القرارات، وتتكرر الجهود، وتظهر التعارضات بين الأقسام.</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1825305014"/>
      </p:ext>
    </p:extLst>
  </p:cSld>
  <p:clrMapOvr>
    <a:masterClrMapping/>
  </p:clrMapOvr>
  <mc:AlternateContent xmlns:mc="http://schemas.openxmlformats.org/markup-compatibility/2006" xmlns:p14="http://schemas.microsoft.com/office/powerpoint/2010/main">
    <mc:Choice Requires="p14">
      <p:transition p14:dur="10" advTm="124151"/>
    </mc:Choice>
    <mc:Fallback xmlns="">
      <p:transition advTm="12415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820F8-9CC4-866B-FD06-E44717C65E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1F8849-F8CF-7C65-A1F9-ABA9286324EF}"/>
              </a:ext>
            </a:extLst>
          </p:cNvPr>
          <p:cNvSpPr/>
          <p:nvPr/>
        </p:nvSpPr>
        <p:spPr>
          <a:xfrm>
            <a:off x="208009" y="1345306"/>
            <a:ext cx="11775982"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D5526F-4240-4677-CB90-C679DA9C652F}"/>
              </a:ext>
            </a:extLst>
          </p:cNvPr>
          <p:cNvSpPr txBox="1"/>
          <p:nvPr/>
        </p:nvSpPr>
        <p:spPr>
          <a:xfrm>
            <a:off x="2771132" y="545525"/>
            <a:ext cx="6907718" cy="523220"/>
          </a:xfrm>
          <a:prstGeom prst="rect">
            <a:avLst/>
          </a:prstGeom>
          <a:noFill/>
        </p:spPr>
        <p:txBody>
          <a:bodyPr wrap="square" rtlCol="0">
            <a:spAutoFit/>
          </a:bodyPr>
          <a:lstStyle/>
          <a:p>
            <a:r>
              <a:rPr lang="ar-EG" sz="2800" b="1">
                <a:latin typeface="Alexandria" charset="0"/>
                <a:cs typeface="Alexandria" charset="0"/>
              </a:rPr>
              <a:t>تطبيق نظرية النظم: مؤسسة تعليمية</a:t>
            </a:r>
          </a:p>
        </p:txBody>
      </p:sp>
      <p:sp>
        <p:nvSpPr>
          <p:cNvPr id="5" name="Rectangle 4">
            <a:extLst>
              <a:ext uri="{FF2B5EF4-FFF2-40B4-BE49-F238E27FC236}">
                <a16:creationId xmlns:a16="http://schemas.microsoft.com/office/drawing/2014/main" id="{761CD043-D194-B33E-3265-477F809F345D}"/>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BB9E76-2BC9-3114-A8CC-61C511695448}"/>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A70BAA-0CCA-FE26-29AB-B86F91EC707E}"/>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42384691-F12F-0942-F946-B369429389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04C69F4B-D4D6-027C-EFB2-66D33F7BD4A9}"/>
              </a:ext>
            </a:extLst>
          </p:cNvPr>
          <p:cNvGrpSpPr/>
          <p:nvPr/>
        </p:nvGrpSpPr>
        <p:grpSpPr>
          <a:xfrm>
            <a:off x="591015" y="1839340"/>
            <a:ext cx="11084312" cy="4104259"/>
            <a:chOff x="60945" y="1784003"/>
            <a:chExt cx="8564910" cy="2220069"/>
          </a:xfrm>
        </p:grpSpPr>
        <p:sp>
          <p:nvSpPr>
            <p:cNvPr id="4" name="Text 1">
              <a:extLst>
                <a:ext uri="{FF2B5EF4-FFF2-40B4-BE49-F238E27FC236}">
                  <a16:creationId xmlns:a16="http://schemas.microsoft.com/office/drawing/2014/main" id="{AE95E3B1-CFE9-5889-3AAC-6E6B2EDE9B1A}"/>
                </a:ext>
              </a:extLst>
            </p:cNvPr>
            <p:cNvSpPr/>
            <p:nvPr/>
          </p:nvSpPr>
          <p:spPr>
            <a:xfrm>
              <a:off x="60945" y="1784003"/>
              <a:ext cx="85649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الموقف:</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أصدرت جامعة قرارًا بتغيير آلية تسجيل المقررات، لكن ضعف التنسيق بين الأقسام الثلاثة أوجد ارتباكًا واسعًا.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8" name="Image 0" descr="preencoded.png">
              <a:extLst>
                <a:ext uri="{FF2B5EF4-FFF2-40B4-BE49-F238E27FC236}">
                  <a16:creationId xmlns:a16="http://schemas.microsoft.com/office/drawing/2014/main" id="{32D298F4-CF7D-4A75-605F-04BCBC42BB0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6740" y="2136949"/>
              <a:ext cx="3989115" cy="765200"/>
            </a:xfrm>
            <a:prstGeom prst="rect">
              <a:avLst/>
            </a:prstGeom>
          </p:spPr>
        </p:pic>
        <p:sp>
          <p:nvSpPr>
            <p:cNvPr id="9" name="Text 2">
              <a:extLst>
                <a:ext uri="{FF2B5EF4-FFF2-40B4-BE49-F238E27FC236}">
                  <a16:creationId xmlns:a16="http://schemas.microsoft.com/office/drawing/2014/main" id="{CC0D142E-CD64-B022-0763-C8B59196B4BB}"/>
                </a:ext>
              </a:extLst>
            </p:cNvPr>
            <p:cNvSpPr/>
            <p:nvPr/>
          </p:nvSpPr>
          <p:spPr>
            <a:xfrm>
              <a:off x="6882780" y="2280717"/>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الإدارة الأكاديمية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3">
              <a:extLst>
                <a:ext uri="{FF2B5EF4-FFF2-40B4-BE49-F238E27FC236}">
                  <a16:creationId xmlns:a16="http://schemas.microsoft.com/office/drawing/2014/main" id="{98AE26C4-39F5-A849-3EF3-E172D06424CD}"/>
                </a:ext>
              </a:extLst>
            </p:cNvPr>
            <p:cNvSpPr/>
            <p:nvPr/>
          </p:nvSpPr>
          <p:spPr>
            <a:xfrm>
              <a:off x="4780508" y="2551137"/>
              <a:ext cx="36444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أصدرت القرار دون إعلام شؤون الطلاب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بالتفاصيل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التنفيذية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2" name="Image 1" descr="preencoded.png">
              <a:extLst>
                <a:ext uri="{FF2B5EF4-FFF2-40B4-BE49-F238E27FC236}">
                  <a16:creationId xmlns:a16="http://schemas.microsoft.com/office/drawing/2014/main" id="{BF2D4D7A-8134-7022-0AC1-1B9B01BC079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946" y="2136949"/>
              <a:ext cx="4446315" cy="765200"/>
            </a:xfrm>
            <a:prstGeom prst="rect">
              <a:avLst/>
            </a:prstGeom>
          </p:spPr>
        </p:pic>
        <p:sp>
          <p:nvSpPr>
            <p:cNvPr id="13" name="Text 4">
              <a:extLst>
                <a:ext uri="{FF2B5EF4-FFF2-40B4-BE49-F238E27FC236}">
                  <a16:creationId xmlns:a16="http://schemas.microsoft.com/office/drawing/2014/main" id="{4A02E69C-C561-247A-CFED-7E4449C749A3}"/>
                </a:ext>
              </a:extLst>
            </p:cNvPr>
            <p:cNvSpPr/>
            <p:nvPr/>
          </p:nvSpPr>
          <p:spPr>
            <a:xfrm>
              <a:off x="2764185" y="2280717"/>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شؤون الطلاب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5">
              <a:extLst>
                <a:ext uri="{FF2B5EF4-FFF2-40B4-BE49-F238E27FC236}">
                  <a16:creationId xmlns:a16="http://schemas.microsoft.com/office/drawing/2014/main" id="{A2146619-ED30-49E6-BCE6-FCDAAB389906}"/>
                </a:ext>
              </a:extLst>
            </p:cNvPr>
            <p:cNvSpPr/>
            <p:nvPr/>
          </p:nvSpPr>
          <p:spPr>
            <a:xfrm>
              <a:off x="661913" y="2551137"/>
              <a:ext cx="36444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لم تتلقَّ تعليمات واضحة وأصدرت معلومات متضاربة للطلاب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5" name="Image 2" descr="preencoded.png">
              <a:extLst>
                <a:ext uri="{FF2B5EF4-FFF2-40B4-BE49-F238E27FC236}">
                  <a16:creationId xmlns:a16="http://schemas.microsoft.com/office/drawing/2014/main" id="{D378AB30-CC2E-3454-9D60-11E8089A530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6740" y="3031629"/>
              <a:ext cx="3989115" cy="972443"/>
            </a:xfrm>
            <a:prstGeom prst="rect">
              <a:avLst/>
            </a:prstGeom>
          </p:spPr>
        </p:pic>
        <p:sp>
          <p:nvSpPr>
            <p:cNvPr id="16" name="Text 6">
              <a:extLst>
                <a:ext uri="{FF2B5EF4-FFF2-40B4-BE49-F238E27FC236}">
                  <a16:creationId xmlns:a16="http://schemas.microsoft.com/office/drawing/2014/main" id="{C051AF70-2BE8-0C18-B134-90837613AD81}"/>
                </a:ext>
              </a:extLst>
            </p:cNvPr>
            <p:cNvSpPr/>
            <p:nvPr/>
          </p:nvSpPr>
          <p:spPr>
            <a:xfrm>
              <a:off x="6882780" y="3175397"/>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أعضاء هيئة التدريس</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7">
              <a:extLst>
                <a:ext uri="{FF2B5EF4-FFF2-40B4-BE49-F238E27FC236}">
                  <a16:creationId xmlns:a16="http://schemas.microsoft.com/office/drawing/2014/main" id="{845AFDC3-FD18-0375-9706-FC2638E67AF2}"/>
                </a:ext>
              </a:extLst>
            </p:cNvPr>
            <p:cNvSpPr/>
            <p:nvPr/>
          </p:nvSpPr>
          <p:spPr>
            <a:xfrm>
              <a:off x="4780508" y="3445818"/>
              <a:ext cx="36444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اكتشفوا التغيير في آخر لحظة مما أثار استياءهم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وأربك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جداولهم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8" name="Image 3" descr="preencoded.png">
              <a:extLst>
                <a:ext uri="{FF2B5EF4-FFF2-40B4-BE49-F238E27FC236}">
                  <a16:creationId xmlns:a16="http://schemas.microsoft.com/office/drawing/2014/main" id="{206AEE5C-1206-6DD5-978C-BFEF3E33D54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0946" y="3031629"/>
              <a:ext cx="4446315" cy="972443"/>
            </a:xfrm>
            <a:prstGeom prst="rect">
              <a:avLst/>
            </a:prstGeom>
          </p:spPr>
        </p:pic>
        <p:sp>
          <p:nvSpPr>
            <p:cNvPr id="19" name="Text 8">
              <a:extLst>
                <a:ext uri="{FF2B5EF4-FFF2-40B4-BE49-F238E27FC236}">
                  <a16:creationId xmlns:a16="http://schemas.microsoft.com/office/drawing/2014/main" id="{123B924D-B585-E1D0-4A97-642B3A748ABC}"/>
                </a:ext>
              </a:extLst>
            </p:cNvPr>
            <p:cNvSpPr/>
            <p:nvPr/>
          </p:nvSpPr>
          <p:spPr>
            <a:xfrm>
              <a:off x="2636937" y="3175397"/>
              <a:ext cx="166940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التشخيص بمنظور النظم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9">
              <a:extLst>
                <a:ext uri="{FF2B5EF4-FFF2-40B4-BE49-F238E27FC236}">
                  <a16:creationId xmlns:a16="http://schemas.microsoft.com/office/drawing/2014/main" id="{EB737C22-7C48-D4C6-4D78-8CDAA850B19A}"/>
                </a:ext>
              </a:extLst>
            </p:cNvPr>
            <p:cNvSpPr/>
            <p:nvPr/>
          </p:nvSpPr>
          <p:spPr>
            <a:xfrm>
              <a:off x="204419" y="3445818"/>
              <a:ext cx="4101923"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خلل في التدفق المعلوماتي بين أجزاء النظام أفضى إلى اضطراب مؤسسي شامل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62020675"/>
      </p:ext>
    </p:extLst>
  </p:cSld>
  <p:clrMapOvr>
    <a:masterClrMapping/>
  </p:clrMapOvr>
  <mc:AlternateContent xmlns:mc="http://schemas.openxmlformats.org/markup-compatibility/2006" xmlns:p14="http://schemas.microsoft.com/office/powerpoint/2010/main">
    <mc:Choice Requires="p14">
      <p:transition p14:dur="10" advTm="93874"/>
    </mc:Choice>
    <mc:Fallback xmlns="">
      <p:transition advTm="9387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85685-FEB4-9F24-277A-4C7488ADA9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CA1C2A-FB98-7DA4-B1C2-1FB1532B12F2}"/>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3B8D71-2628-2985-18B1-20C106B3D291}"/>
              </a:ext>
            </a:extLst>
          </p:cNvPr>
          <p:cNvSpPr txBox="1"/>
          <p:nvPr/>
        </p:nvSpPr>
        <p:spPr>
          <a:xfrm>
            <a:off x="3423425" y="527491"/>
            <a:ext cx="6150004" cy="523220"/>
          </a:xfrm>
          <a:prstGeom prst="rect">
            <a:avLst/>
          </a:prstGeom>
          <a:noFill/>
        </p:spPr>
        <p:txBody>
          <a:bodyPr wrap="square" rtlCol="0">
            <a:spAutoFit/>
          </a:bodyPr>
          <a:lstStyle/>
          <a:p>
            <a:r>
              <a:rPr lang="ar-EG" sz="2800" b="1">
                <a:latin typeface="Alexandria" charset="0"/>
                <a:cs typeface="Alexandria" charset="0"/>
              </a:rPr>
              <a:t>الاتصال ليس عملية منفصلة</a:t>
            </a:r>
          </a:p>
        </p:txBody>
      </p:sp>
      <p:sp>
        <p:nvSpPr>
          <p:cNvPr id="5" name="Rectangle 4">
            <a:extLst>
              <a:ext uri="{FF2B5EF4-FFF2-40B4-BE49-F238E27FC236}">
                <a16:creationId xmlns:a16="http://schemas.microsoft.com/office/drawing/2014/main" id="{433F6A6B-8DDB-8B32-8734-35B3F36EC94D}"/>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04804B-7EEA-AEEF-8F1B-07137901878C}"/>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37245D-B387-B81F-1ABE-8F6445B7B16D}"/>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FCC82E5-2FD4-C20C-8ED7-ECCF7F3DB7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681B2A49-4D3F-84CB-9674-DC0156BEDA80}"/>
              </a:ext>
            </a:extLst>
          </p:cNvPr>
          <p:cNvGrpSpPr/>
          <p:nvPr/>
        </p:nvGrpSpPr>
        <p:grpSpPr>
          <a:xfrm>
            <a:off x="691376" y="1567606"/>
            <a:ext cx="10839759" cy="4501917"/>
            <a:chOff x="518145" y="2056810"/>
            <a:chExt cx="8107710" cy="1667242"/>
          </a:xfrm>
        </p:grpSpPr>
        <p:sp>
          <p:nvSpPr>
            <p:cNvPr id="4" name="Text 1">
              <a:extLst>
                <a:ext uri="{FF2B5EF4-FFF2-40B4-BE49-F238E27FC236}">
                  <a16:creationId xmlns:a16="http://schemas.microsoft.com/office/drawing/2014/main" id="{C1006890-F54B-E605-9C1F-F7926665312C}"/>
                </a:ext>
              </a:extLst>
            </p:cNvPr>
            <p:cNvSpPr/>
            <p:nvPr/>
          </p:nvSpPr>
          <p:spPr>
            <a:xfrm>
              <a:off x="518145" y="2056810"/>
              <a:ext cx="8107710" cy="56814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Medium" pitchFamily="34" charset="0"/>
                  <a:ea typeface="Alexandria Medium" pitchFamily="34" charset="-122"/>
                  <a:cs typeface="Alexandria Medium" pitchFamily="34" charset="-120"/>
                </a:rPr>
                <a:t>الاتصال ليس مجرد عملية تبادل رسائل بين الأفراد أو الأقسام، بل هو عنصر أساسي في بقاء المؤسسة متماسكة وقادرة على العمل. فالمؤسسة تشبه النظام الحي؛ كل جزء فيها يؤدي وظيفة محددة، لكنه لا يستطيع أن يعمل بكفاءة بمعزل عن الأجزاء الأخرى. لذلك، عندما يكون الاتصال واضحًا ومنتظمًا وسريعًا، تنتقل المعلومات بين الأقسام بسلاسة، وتفهم كل جهة دورها، وتتناسق الجهود، وتصبح القرارات أكثر قربًا من الواقع.</a:t>
              </a:r>
              <a:endParaRPr kumimoji="0" lang="ar-SA" sz="1600" b="0" i="0" u="none" strike="noStrike" kern="0" cap="none" spc="0" normalizeH="0" baseline="0" noProof="0" dirty="0">
                <a:ln>
                  <a:noFill/>
                </a:ln>
                <a:solidFill>
                  <a:prstClr val="black"/>
                </a:solidFill>
                <a:effectLst/>
                <a:uLnTx/>
                <a:uFillTx/>
              </a:endParaRPr>
            </a:p>
          </p:txBody>
        </p:sp>
        <p:sp>
          <p:nvSpPr>
            <p:cNvPr id="8" name="Shape 2">
              <a:extLst>
                <a:ext uri="{FF2B5EF4-FFF2-40B4-BE49-F238E27FC236}">
                  <a16:creationId xmlns:a16="http://schemas.microsoft.com/office/drawing/2014/main" id="{239D2AA4-1708-2BB5-EE4A-CA1221529891}"/>
                </a:ext>
              </a:extLst>
            </p:cNvPr>
            <p:cNvSpPr/>
            <p:nvPr/>
          </p:nvSpPr>
          <p:spPr>
            <a:xfrm>
              <a:off x="518145" y="2770659"/>
              <a:ext cx="8107710" cy="953393"/>
            </a:xfrm>
            <a:prstGeom prst="roundRect">
              <a:avLst>
                <a:gd name="adj" fmla="val 570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9" name="Shape 3">
              <a:extLst>
                <a:ext uri="{FF2B5EF4-FFF2-40B4-BE49-F238E27FC236}">
                  <a16:creationId xmlns:a16="http://schemas.microsoft.com/office/drawing/2014/main" id="{866F1CE9-5949-241E-D565-3645877229BB}"/>
                </a:ext>
              </a:extLst>
            </p:cNvPr>
            <p:cNvSpPr/>
            <p:nvPr/>
          </p:nvSpPr>
          <p:spPr>
            <a:xfrm>
              <a:off x="5921722" y="2775421"/>
              <a:ext cx="2699370" cy="943868"/>
            </a:xfrm>
            <a:prstGeom prst="rect">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1" name="Shape 4">
              <a:extLst>
                <a:ext uri="{FF2B5EF4-FFF2-40B4-BE49-F238E27FC236}">
                  <a16:creationId xmlns:a16="http://schemas.microsoft.com/office/drawing/2014/main" id="{3BD82550-D9C9-6D3D-1644-FB61909860DD}"/>
                </a:ext>
              </a:extLst>
            </p:cNvPr>
            <p:cNvSpPr/>
            <p:nvPr/>
          </p:nvSpPr>
          <p:spPr>
            <a:xfrm>
              <a:off x="5921722" y="2775421"/>
              <a:ext cx="14288" cy="943868"/>
            </a:xfrm>
            <a:prstGeom prst="roundRect">
              <a:avLst>
                <a:gd name="adj" fmla="val 380804"/>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2" name="Text 5">
              <a:extLst>
                <a:ext uri="{FF2B5EF4-FFF2-40B4-BE49-F238E27FC236}">
                  <a16:creationId xmlns:a16="http://schemas.microsoft.com/office/drawing/2014/main" id="{BF4BED33-6A16-8BB7-30E7-B0C4BB91A1E4}"/>
                </a:ext>
              </a:extLst>
            </p:cNvPr>
            <p:cNvSpPr/>
            <p:nvPr/>
          </p:nvSpPr>
          <p:spPr>
            <a:xfrm>
              <a:off x="6949455" y="2904902"/>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توازن النظام</a:t>
              </a:r>
              <a:endParaRPr kumimoji="0" lang="ar-SA" sz="1600" b="0" i="0" u="none" strike="noStrike" kern="0" cap="none" spc="0" normalizeH="0" baseline="0" noProof="0" dirty="0">
                <a:ln>
                  <a:noFill/>
                </a:ln>
                <a:solidFill>
                  <a:prstClr val="black"/>
                </a:solidFill>
                <a:effectLst/>
                <a:uLnTx/>
                <a:uFillTx/>
              </a:endParaRPr>
            </a:p>
          </p:txBody>
        </p:sp>
        <p:sp>
          <p:nvSpPr>
            <p:cNvPr id="13" name="Text 6">
              <a:extLst>
                <a:ext uri="{FF2B5EF4-FFF2-40B4-BE49-F238E27FC236}">
                  <a16:creationId xmlns:a16="http://schemas.microsoft.com/office/drawing/2014/main" id="{C9C15AF3-A793-1F73-8EB6-458F9CB6AB62}"/>
                </a:ext>
              </a:extLst>
            </p:cNvPr>
            <p:cNvSpPr/>
            <p:nvPr/>
          </p:nvSpPr>
          <p:spPr>
            <a:xfrm>
              <a:off x="6245572" y="3175322"/>
              <a:ext cx="2246040"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اتصال فعّال = تنسيق سلس بين جميع الأجزاء</a:t>
              </a:r>
              <a:endParaRPr kumimoji="0" lang="ar-SA" sz="1600" b="0" i="0" u="none" strike="noStrike" kern="0" cap="none" spc="0" normalizeH="0" baseline="0" noProof="0" dirty="0">
                <a:ln>
                  <a:noFill/>
                </a:ln>
                <a:solidFill>
                  <a:prstClr val="black"/>
                </a:solidFill>
                <a:effectLst/>
                <a:uLnTx/>
                <a:uFillTx/>
              </a:endParaRPr>
            </a:p>
          </p:txBody>
        </p:sp>
        <p:sp>
          <p:nvSpPr>
            <p:cNvPr id="14" name="Shape 7">
              <a:extLst>
                <a:ext uri="{FF2B5EF4-FFF2-40B4-BE49-F238E27FC236}">
                  <a16:creationId xmlns:a16="http://schemas.microsoft.com/office/drawing/2014/main" id="{A93FA4D4-8B72-948E-15E0-F0CE47E47DED}"/>
                </a:ext>
              </a:extLst>
            </p:cNvPr>
            <p:cNvSpPr/>
            <p:nvPr/>
          </p:nvSpPr>
          <p:spPr>
            <a:xfrm>
              <a:off x="5759797" y="3085430"/>
              <a:ext cx="323850" cy="323850"/>
            </a:xfrm>
            <a:prstGeom prst="roundRect">
              <a:avLst>
                <a:gd name="adj" fmla="val 16801"/>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5" name="Image 0" descr="preencoded.png">
              <a:extLst>
                <a:ext uri="{FF2B5EF4-FFF2-40B4-BE49-F238E27FC236}">
                  <a16:creationId xmlns:a16="http://schemas.microsoft.com/office/drawing/2014/main" id="{0DC84953-CB46-BEA6-9724-A73CE7C858B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40760" y="3166393"/>
              <a:ext cx="161925" cy="161925"/>
            </a:xfrm>
            <a:prstGeom prst="rect">
              <a:avLst/>
            </a:prstGeom>
          </p:spPr>
        </p:pic>
        <p:sp>
          <p:nvSpPr>
            <p:cNvPr id="16" name="Shape 8">
              <a:extLst>
                <a:ext uri="{FF2B5EF4-FFF2-40B4-BE49-F238E27FC236}">
                  <a16:creationId xmlns:a16="http://schemas.microsoft.com/office/drawing/2014/main" id="{96D43B03-935E-A835-F3A2-27B25FFBA281}"/>
                </a:ext>
              </a:extLst>
            </p:cNvPr>
            <p:cNvSpPr/>
            <p:nvPr/>
          </p:nvSpPr>
          <p:spPr>
            <a:xfrm>
              <a:off x="3222352" y="2775421"/>
              <a:ext cx="2699370" cy="943868"/>
            </a:xfrm>
            <a:prstGeom prst="rect">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7" name="Shape 9">
              <a:extLst>
                <a:ext uri="{FF2B5EF4-FFF2-40B4-BE49-F238E27FC236}">
                  <a16:creationId xmlns:a16="http://schemas.microsoft.com/office/drawing/2014/main" id="{839B987E-C6C6-518C-66E6-6CEE9CE8FD76}"/>
                </a:ext>
              </a:extLst>
            </p:cNvPr>
            <p:cNvSpPr/>
            <p:nvPr/>
          </p:nvSpPr>
          <p:spPr>
            <a:xfrm>
              <a:off x="3222352" y="2775421"/>
              <a:ext cx="14288" cy="943868"/>
            </a:xfrm>
            <a:prstGeom prst="roundRect">
              <a:avLst>
                <a:gd name="adj" fmla="val 380804"/>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8" name="Text 10">
              <a:extLst>
                <a:ext uri="{FF2B5EF4-FFF2-40B4-BE49-F238E27FC236}">
                  <a16:creationId xmlns:a16="http://schemas.microsoft.com/office/drawing/2014/main" id="{46641AA8-1C0F-AC54-7BCA-68E0FDB55E12}"/>
                </a:ext>
              </a:extLst>
            </p:cNvPr>
            <p:cNvSpPr/>
            <p:nvPr/>
          </p:nvSpPr>
          <p:spPr>
            <a:xfrm>
              <a:off x="4055715" y="2904902"/>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lang="ar-EG" altLang="en-US" sz="1600" kern="0">
                  <a:solidFill>
                    <a:srgbClr val="15213F"/>
                  </a:solidFill>
                  <a:latin typeface="Alexandria" pitchFamily="34" charset="0"/>
                  <a:ea typeface="Alexandria" pitchFamily="34" charset="-122"/>
                  <a:cs typeface="Alexandria" pitchFamily="34" charset="-120"/>
                </a:rPr>
                <a:t>علاج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خلل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النظام</a:t>
              </a:r>
              <a:endParaRPr kumimoji="0" lang="ar-SA" sz="1600" b="0" i="0" u="none" strike="noStrike" kern="0" cap="none" spc="0" normalizeH="0" baseline="0" noProof="0" dirty="0">
                <a:ln>
                  <a:noFill/>
                </a:ln>
                <a:solidFill>
                  <a:prstClr val="black"/>
                </a:solidFill>
                <a:effectLst/>
                <a:uLnTx/>
                <a:uFillTx/>
              </a:endParaRPr>
            </a:p>
          </p:txBody>
        </p:sp>
        <p:sp>
          <p:nvSpPr>
            <p:cNvPr id="19" name="Text 11">
              <a:extLst>
                <a:ext uri="{FF2B5EF4-FFF2-40B4-BE49-F238E27FC236}">
                  <a16:creationId xmlns:a16="http://schemas.microsoft.com/office/drawing/2014/main" id="{BEC23C37-4252-2B0E-24B2-573BE16F0F2D}"/>
                </a:ext>
              </a:extLst>
            </p:cNvPr>
            <p:cNvSpPr/>
            <p:nvPr/>
          </p:nvSpPr>
          <p:spPr>
            <a:xfrm>
              <a:off x="3546202" y="3175322"/>
              <a:ext cx="2051670"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اتصال ضعيف = اضطراب يطال المؤسسة بأكملها</a:t>
              </a:r>
              <a:endParaRPr kumimoji="0" lang="ar-SA" sz="1600" b="0" i="0" u="none" strike="noStrike" kern="0" cap="none" spc="0" normalizeH="0" baseline="0" noProof="0" dirty="0">
                <a:ln>
                  <a:noFill/>
                </a:ln>
                <a:solidFill>
                  <a:prstClr val="black"/>
                </a:solidFill>
                <a:effectLst/>
                <a:uLnTx/>
                <a:uFillTx/>
              </a:endParaRPr>
            </a:p>
          </p:txBody>
        </p:sp>
        <p:sp>
          <p:nvSpPr>
            <p:cNvPr id="20" name="Shape 12">
              <a:extLst>
                <a:ext uri="{FF2B5EF4-FFF2-40B4-BE49-F238E27FC236}">
                  <a16:creationId xmlns:a16="http://schemas.microsoft.com/office/drawing/2014/main" id="{CA20220A-263C-76AA-4221-9937F973C8EB}"/>
                </a:ext>
              </a:extLst>
            </p:cNvPr>
            <p:cNvSpPr/>
            <p:nvPr/>
          </p:nvSpPr>
          <p:spPr>
            <a:xfrm>
              <a:off x="3060427" y="3085430"/>
              <a:ext cx="323850" cy="323850"/>
            </a:xfrm>
            <a:prstGeom prst="roundRect">
              <a:avLst>
                <a:gd name="adj" fmla="val 16801"/>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21" name="Image 1" descr="preencoded.png">
              <a:extLst>
                <a:ext uri="{FF2B5EF4-FFF2-40B4-BE49-F238E27FC236}">
                  <a16:creationId xmlns:a16="http://schemas.microsoft.com/office/drawing/2014/main" id="{C28882B2-13BE-79B4-4EDC-3A057E8A075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141390" y="3166393"/>
              <a:ext cx="161925" cy="161925"/>
            </a:xfrm>
            <a:prstGeom prst="rect">
              <a:avLst/>
            </a:prstGeom>
          </p:spPr>
        </p:pic>
        <p:sp>
          <p:nvSpPr>
            <p:cNvPr id="22" name="Shape 13">
              <a:extLst>
                <a:ext uri="{FF2B5EF4-FFF2-40B4-BE49-F238E27FC236}">
                  <a16:creationId xmlns:a16="http://schemas.microsoft.com/office/drawing/2014/main" id="{BE0285EF-9D08-3E96-4E27-5F381F1520C2}"/>
                </a:ext>
              </a:extLst>
            </p:cNvPr>
            <p:cNvSpPr/>
            <p:nvPr/>
          </p:nvSpPr>
          <p:spPr>
            <a:xfrm>
              <a:off x="522982" y="2775421"/>
              <a:ext cx="2699370" cy="943868"/>
            </a:xfrm>
            <a:prstGeom prst="rect">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3" name="Text 14">
              <a:extLst>
                <a:ext uri="{FF2B5EF4-FFF2-40B4-BE49-F238E27FC236}">
                  <a16:creationId xmlns:a16="http://schemas.microsoft.com/office/drawing/2014/main" id="{2875B35F-602B-B32A-939C-1D749AA7DEA3}"/>
                </a:ext>
              </a:extLst>
            </p:cNvPr>
            <p:cNvSpPr/>
            <p:nvPr/>
          </p:nvSpPr>
          <p:spPr>
            <a:xfrm>
              <a:off x="1356345" y="2904902"/>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إصلاح النظام</a:t>
              </a:r>
              <a:endParaRPr kumimoji="0" lang="ar-SA" sz="1600" b="0" i="0" u="none" strike="noStrike" kern="0" cap="none" spc="0" normalizeH="0" baseline="0" noProof="0" dirty="0">
                <a:ln>
                  <a:noFill/>
                </a:ln>
                <a:solidFill>
                  <a:prstClr val="black"/>
                </a:solidFill>
                <a:effectLst/>
                <a:uLnTx/>
                <a:uFillTx/>
              </a:endParaRPr>
            </a:p>
          </p:txBody>
        </p:sp>
        <p:sp>
          <p:nvSpPr>
            <p:cNvPr id="24" name="Text 15">
              <a:extLst>
                <a:ext uri="{FF2B5EF4-FFF2-40B4-BE49-F238E27FC236}">
                  <a16:creationId xmlns:a16="http://schemas.microsoft.com/office/drawing/2014/main" id="{E72B1533-DB81-0EA5-F22A-AC5AF980A65F}"/>
                </a:ext>
              </a:extLst>
            </p:cNvPr>
            <p:cNvSpPr/>
            <p:nvPr/>
          </p:nvSpPr>
          <p:spPr>
            <a:xfrm>
              <a:off x="652463" y="3175322"/>
              <a:ext cx="2246040"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تحسين قنوات الاتصال يُستعاد به التوازن المؤسسي</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517628307"/>
      </p:ext>
    </p:extLst>
  </p:cSld>
  <p:clrMapOvr>
    <a:masterClrMapping/>
  </p:clrMapOvr>
  <mc:AlternateContent xmlns:mc="http://schemas.openxmlformats.org/markup-compatibility/2006" xmlns:p14="http://schemas.microsoft.com/office/powerpoint/2010/main">
    <mc:Choice Requires="p14">
      <p:transition p14:dur="10" advTm="125095"/>
    </mc:Choice>
    <mc:Fallback xmlns="">
      <p:transition advTm="12509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B1DB4-3F28-F87A-6BED-84270188D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F349EC-3F14-77BF-A721-16BDC7E01B70}"/>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473B2E1-A896-6CDE-861F-5A3209578FF9}"/>
              </a:ext>
            </a:extLst>
          </p:cNvPr>
          <p:cNvSpPr txBox="1"/>
          <p:nvPr/>
        </p:nvSpPr>
        <p:spPr>
          <a:xfrm>
            <a:off x="4174681" y="649431"/>
            <a:ext cx="4523269" cy="523220"/>
          </a:xfrm>
          <a:prstGeom prst="rect">
            <a:avLst/>
          </a:prstGeom>
          <a:noFill/>
        </p:spPr>
        <p:txBody>
          <a:bodyPr wrap="square" rtlCol="0">
            <a:spAutoFit/>
          </a:bodyPr>
          <a:lstStyle/>
          <a:p>
            <a:r>
              <a:rPr lang="ar-EG" sz="2800" b="1">
                <a:latin typeface="Alexandria" charset="0"/>
                <a:cs typeface="Alexandria" charset="0"/>
              </a:rPr>
              <a:t>نظرية أصحاب المصلحة</a:t>
            </a:r>
          </a:p>
        </p:txBody>
      </p:sp>
      <p:sp>
        <p:nvSpPr>
          <p:cNvPr id="5" name="Rectangle 4">
            <a:extLst>
              <a:ext uri="{FF2B5EF4-FFF2-40B4-BE49-F238E27FC236}">
                <a16:creationId xmlns:a16="http://schemas.microsoft.com/office/drawing/2014/main" id="{B4F64CB3-D98A-B5ED-887C-047EBD54B955}"/>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C1BE64-0800-6748-FAA3-C59AF5C80BC5}"/>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FA53B2-69F0-7DD1-0E6D-85BDEBB210AD}"/>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38A32C90-86BE-90BC-FD80-F72BB5818D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p:cNvSpPr/>
          <p:nvPr/>
        </p:nvSpPr>
        <p:spPr>
          <a:xfrm>
            <a:off x="680224" y="1641151"/>
            <a:ext cx="10961649" cy="4689358"/>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تُقرّر نظرية أصحاب المصلحة (</a:t>
            </a:r>
            <a:r>
              <a:rPr kumimoji="0" lang="ar-SA" altLang="en-US" sz="1600" b="0" i="1"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Stakeholder Theory</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أن المؤسسة لا تتواصل مع جمهور واحد متجانس، بل مع </a:t>
            </a: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جماهير متعددة</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تتباين مصالحها واحتياجاتها وتوقعاتها ومستوى تأثيرها على المؤسسة.</a:t>
            </a:r>
            <a:endParaRPr kumimoji="0" lang="ar-SA" sz="1600" b="0" i="0" u="none" strike="noStrike" kern="0" cap="none" spc="0" normalizeH="0" baseline="0" noProof="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تتُشير نظرية أصحاب المصلحة إلى أن المؤسسة لا تتعامل مع جمهور واحد متشابه في احتياجاته وتوقعاته، بل تتعامل مع أطراف متعددة، لكل طرف مصلحة مختلفة وتأثير مختلف في نجاح المؤسسة واستمرارها. فقد يكون من أصحاب المصلحة: العاملون، الإدارة، العملاء، الشركاء، الموردون، الجهات الرسمية، المجتمع المحلي، أو حتى وسائل الإعلام. لذلك لا يمكن للمؤسسة أن تستخدم رسالة اتصالية واحدة وتفترض أنها مناسبة للجميع، لأن كل فئة تنظر إلى المؤسسة من زاوية مختلفة، وتنتظر منها نوعًا محددًا من المعلومات أو القرارات أو الخدمات.</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ومن هنا يصبح الاتصال المؤسسي الناجح قائمًا على فهم هذه الاختلافات وإدارة العلاقة مع كل طرف بطريقة مناسبة. أما فشل الاتصال فيظهر عندما لا تميّز المؤسسة بين جماهيرها، أو عندما ترسل رسائل عامة لا تعبّر عن احتياجات كل فئة، مما يؤدي إلى ضعف الثقة، وسوء الفهم، وتراجع الدعم للمؤسسة. لذلك تؤكد هذه النظرية أن الاتصال الفعّال لا يعني كثرة الرسائل فقط، بل يعني توجيه الرسالة الصحيحة إلى الجمهور الصحيح، وبالطريقة التي تراعي مصالحه وتوقعاته ودوره في المؤسسة.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2272333023"/>
      </p:ext>
    </p:extLst>
  </p:cSld>
  <p:clrMapOvr>
    <a:masterClrMapping/>
  </p:clrMapOvr>
  <mc:AlternateContent xmlns:mc="http://schemas.openxmlformats.org/markup-compatibility/2006" xmlns:p14="http://schemas.microsoft.com/office/powerpoint/2010/main">
    <mc:Choice Requires="p14">
      <p:transition p14:dur="10" advTm="205350"/>
    </mc:Choice>
    <mc:Fallback xmlns="">
      <p:transition advTm="20535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2956B-AEBC-0F62-DFB5-B8A2A185AD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24E6D0-BDBC-89B5-F0ED-B719D3C2F9B9}"/>
              </a:ext>
            </a:extLst>
          </p:cNvPr>
          <p:cNvSpPr/>
          <p:nvPr/>
        </p:nvSpPr>
        <p:spPr>
          <a:xfrm>
            <a:off x="341971" y="1390858"/>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9A4015-A358-7B67-3B03-69BC68F0511F}"/>
              </a:ext>
            </a:extLst>
          </p:cNvPr>
          <p:cNvSpPr txBox="1"/>
          <p:nvPr/>
        </p:nvSpPr>
        <p:spPr>
          <a:xfrm>
            <a:off x="2629734" y="527491"/>
            <a:ext cx="7049115" cy="523220"/>
          </a:xfrm>
          <a:prstGeom prst="rect">
            <a:avLst/>
          </a:prstGeom>
          <a:noFill/>
        </p:spPr>
        <p:txBody>
          <a:bodyPr wrap="square" rtlCol="0">
            <a:spAutoFit/>
          </a:bodyPr>
          <a:lstStyle/>
          <a:p>
            <a:r>
              <a:rPr lang="ar-EG" sz="2800" b="1">
                <a:latin typeface="Alexandria" charset="0"/>
                <a:cs typeface="Alexandria" charset="0"/>
              </a:rPr>
              <a:t>أصحاب المصلحة في الاتصال التنظيمي</a:t>
            </a:r>
          </a:p>
        </p:txBody>
      </p:sp>
      <p:sp>
        <p:nvSpPr>
          <p:cNvPr id="5" name="Rectangle 4">
            <a:extLst>
              <a:ext uri="{FF2B5EF4-FFF2-40B4-BE49-F238E27FC236}">
                <a16:creationId xmlns:a16="http://schemas.microsoft.com/office/drawing/2014/main" id="{D2E39617-9C09-C149-D99F-D2CE46BBF904}"/>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EF29C0C-8220-B9D3-68FF-39B141D987AF}"/>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4596F1-0958-5F53-C65A-561C2B06D8A9}"/>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E288A60D-8A54-0A2C-B1AE-2EA70639CA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886A9170-34B5-8D3D-2F7D-B245D35FD8F5}"/>
              </a:ext>
            </a:extLst>
          </p:cNvPr>
          <p:cNvPicPr>
            <a:picLocks noChangeAspect="1"/>
          </p:cNvPicPr>
          <p:nvPr/>
        </p:nvPicPr>
        <p:blipFill>
          <a:blip r:embed="rId3"/>
          <a:stretch>
            <a:fillRect/>
          </a:stretch>
        </p:blipFill>
        <p:spPr>
          <a:xfrm>
            <a:off x="3125081" y="1720912"/>
            <a:ext cx="6553768" cy="3657917"/>
          </a:xfrm>
          <a:prstGeom prst="rect">
            <a:avLst/>
          </a:prstGeom>
        </p:spPr>
      </p:pic>
      <p:sp>
        <p:nvSpPr>
          <p:cNvPr id="8" name="Text 1"/>
          <p:cNvSpPr/>
          <p:nvPr/>
        </p:nvSpPr>
        <p:spPr>
          <a:xfrm>
            <a:off x="5788443" y="5708883"/>
            <a:ext cx="5669821" cy="409868"/>
          </a:xfrm>
          <a:prstGeom prst="rect">
            <a:avLst/>
          </a:prstGeom>
          <a:noFill/>
          <a:ln/>
        </p:spPr>
        <p:txBody>
          <a:bodyPr wrap="none" lIns="0" tIns="0" rIns="0" bIns="0" rtlCol="0" anchor="t"/>
          <a:lstStyle/>
          <a:p>
            <a:pPr marL="0" marR="0" lvl="0" indent="0" algn="r" defTabSz="914400" rtl="1" eaLnBrk="1" fontAlgn="auto" latinLnBrk="0" hangingPunct="1">
              <a:lnSpc>
                <a:spcPct val="12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Medium" pitchFamily="34" charset="0"/>
                <a:ea typeface="Alexandria Medium" pitchFamily="34" charset="-122"/>
                <a:cs typeface="Alexandria Medium" pitchFamily="34" charset="-120"/>
              </a:rPr>
              <a:t>كل فئة من هؤلاء لها احتياجات اتصالية مختلفة، وتستجيب لرسائل مُصمَّمة بأساليب مخصصة لطبيعتها وسياقها.</a:t>
            </a:r>
            <a:endParaRPr kumimoji="0" lang="ar-SA" sz="16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389418025"/>
      </p:ext>
    </p:extLst>
  </p:cSld>
  <p:clrMapOvr>
    <a:masterClrMapping/>
  </p:clrMapOvr>
  <mc:AlternateContent xmlns:mc="http://schemas.openxmlformats.org/markup-compatibility/2006" xmlns:p14="http://schemas.microsoft.com/office/powerpoint/2010/main">
    <mc:Choice Requires="p14">
      <p:transition p14:dur="10" advTm="87147"/>
    </mc:Choice>
    <mc:Fallback xmlns="">
      <p:transition advTm="8714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315DC1-B3C8-1634-0555-CB0DCB1939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737A55-16D0-CEF0-FA60-A14868C4689E}"/>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EFE398-F3B8-AFF6-45AD-7D5C1CDAB67B}"/>
              </a:ext>
            </a:extLst>
          </p:cNvPr>
          <p:cNvSpPr txBox="1"/>
          <p:nvPr/>
        </p:nvSpPr>
        <p:spPr>
          <a:xfrm>
            <a:off x="3082245" y="189551"/>
            <a:ext cx="6491183" cy="954107"/>
          </a:xfrm>
          <a:prstGeom prst="rect">
            <a:avLst/>
          </a:prstGeom>
          <a:noFill/>
        </p:spPr>
        <p:txBody>
          <a:bodyPr wrap="square" rtlCol="0">
            <a:spAutoFit/>
          </a:bodyPr>
          <a:lstStyle/>
          <a:p>
            <a:pPr algn="ctr"/>
            <a:r>
              <a:rPr lang="ar-EG" sz="2800" b="1">
                <a:latin typeface="Alexandria" charset="0"/>
                <a:cs typeface="Alexandria" charset="0"/>
              </a:rPr>
              <a:t>فشل الاتصال بسبب تجاهل أصحاب المصلحة</a:t>
            </a:r>
          </a:p>
        </p:txBody>
      </p:sp>
      <p:sp>
        <p:nvSpPr>
          <p:cNvPr id="5" name="Rectangle 4">
            <a:extLst>
              <a:ext uri="{FF2B5EF4-FFF2-40B4-BE49-F238E27FC236}">
                <a16:creationId xmlns:a16="http://schemas.microsoft.com/office/drawing/2014/main" id="{1F3B0A55-3068-AF97-1C55-E48D8F037AF5}"/>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14E238-17B3-5A96-1921-3159282731C2}"/>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21D6C3C-4C59-0E0C-C301-AC1EDFC8A247}"/>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39E4A16F-0AA2-75AD-ED37-C0ED72BF9F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CF88A507-5E47-5AA1-95CB-D9A88BCEC876}"/>
              </a:ext>
            </a:extLst>
          </p:cNvPr>
          <p:cNvGrpSpPr/>
          <p:nvPr/>
        </p:nvGrpSpPr>
        <p:grpSpPr>
          <a:xfrm>
            <a:off x="349406" y="1515402"/>
            <a:ext cx="11134298" cy="4554122"/>
            <a:chOff x="60945" y="1028402"/>
            <a:chExt cx="8579198" cy="3731196"/>
          </a:xfrm>
        </p:grpSpPr>
        <p:sp>
          <p:nvSpPr>
            <p:cNvPr id="4" name="Text 1">
              <a:extLst>
                <a:ext uri="{FF2B5EF4-FFF2-40B4-BE49-F238E27FC236}">
                  <a16:creationId xmlns:a16="http://schemas.microsoft.com/office/drawing/2014/main" id="{47F822B0-2669-213D-281B-365585F4C978}"/>
                </a:ext>
              </a:extLst>
            </p:cNvPr>
            <p:cNvSpPr/>
            <p:nvPr/>
          </p:nvSpPr>
          <p:spPr>
            <a:xfrm>
              <a:off x="60945" y="1028402"/>
              <a:ext cx="85649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الموقف:</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أعلنت جامعة عن تطبيق نظام تقييم جديد للطلاب دون إشراكهم أو إعلامهم بالتفاصيل مسبقًا.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2">
              <a:extLst>
                <a:ext uri="{FF2B5EF4-FFF2-40B4-BE49-F238E27FC236}">
                  <a16:creationId xmlns:a16="http://schemas.microsoft.com/office/drawing/2014/main" id="{FB014362-B4DA-E4CF-54BD-6C2E8177904D}"/>
                </a:ext>
              </a:extLst>
            </p:cNvPr>
            <p:cNvSpPr/>
            <p:nvPr/>
          </p:nvSpPr>
          <p:spPr>
            <a:xfrm>
              <a:off x="4564856" y="1381348"/>
              <a:ext cx="14288" cy="3378250"/>
            </a:xfrm>
            <a:prstGeom prst="roundRect">
              <a:avLst>
                <a:gd name="adj" fmla="val 380804"/>
              </a:avLst>
            </a:prstGeom>
            <a:solidFill>
              <a:srgbClr val="CFD2D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Shape 3">
              <a:extLst>
                <a:ext uri="{FF2B5EF4-FFF2-40B4-BE49-F238E27FC236}">
                  <a16:creationId xmlns:a16="http://schemas.microsoft.com/office/drawing/2014/main" id="{42388FF6-66F8-B302-8471-B68C0A31318A}"/>
                </a:ext>
              </a:extLst>
            </p:cNvPr>
            <p:cNvSpPr/>
            <p:nvPr/>
          </p:nvSpPr>
          <p:spPr>
            <a:xfrm>
              <a:off x="4586288" y="1381348"/>
              <a:ext cx="4053855" cy="953393"/>
            </a:xfrm>
            <a:prstGeom prst="rect">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4">
              <a:extLst>
                <a:ext uri="{FF2B5EF4-FFF2-40B4-BE49-F238E27FC236}">
                  <a16:creationId xmlns:a16="http://schemas.microsoft.com/office/drawing/2014/main" id="{A6C7C09C-A279-7D1A-C6FD-895B6475B02A}"/>
                </a:ext>
              </a:extLst>
            </p:cNvPr>
            <p:cNvSpPr/>
            <p:nvPr/>
          </p:nvSpPr>
          <p:spPr>
            <a:xfrm>
              <a:off x="4715768" y="1381348"/>
              <a:ext cx="3790130" cy="32697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الذي حدث؟</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5">
              <a:extLst>
                <a:ext uri="{FF2B5EF4-FFF2-40B4-BE49-F238E27FC236}">
                  <a16:creationId xmlns:a16="http://schemas.microsoft.com/office/drawing/2014/main" id="{94D61DFA-6135-A1DD-BFC1-412E51AD7743}"/>
                </a:ext>
              </a:extLst>
            </p:cNvPr>
            <p:cNvSpPr/>
            <p:nvPr/>
          </p:nvSpPr>
          <p:spPr>
            <a:xfrm>
              <a:off x="4715768" y="1786012"/>
              <a:ext cx="3790131"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الطلاب فوجئوا بالنظام ولم يفهموا معايير التقييم، فنشأ قلق وسخط واسع النطاق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6">
              <a:extLst>
                <a:ext uri="{FF2B5EF4-FFF2-40B4-BE49-F238E27FC236}">
                  <a16:creationId xmlns:a16="http://schemas.microsoft.com/office/drawing/2014/main" id="{9BCF1FFC-76C4-D7EB-4BFC-D74B95DCE8DE}"/>
                </a:ext>
              </a:extLst>
            </p:cNvPr>
            <p:cNvSpPr/>
            <p:nvPr/>
          </p:nvSpPr>
          <p:spPr>
            <a:xfrm>
              <a:off x="75234" y="2467757"/>
              <a:ext cx="4482481" cy="1232113"/>
            </a:xfrm>
            <a:prstGeom prst="rect">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7">
              <a:extLst>
                <a:ext uri="{FF2B5EF4-FFF2-40B4-BE49-F238E27FC236}">
                  <a16:creationId xmlns:a16="http://schemas.microsoft.com/office/drawing/2014/main" id="{62781A93-F99A-95F9-B706-D5FDA63B245C}"/>
                </a:ext>
              </a:extLst>
            </p:cNvPr>
            <p:cNvSpPr/>
            <p:nvPr/>
          </p:nvSpPr>
          <p:spPr>
            <a:xfrm>
              <a:off x="2886075" y="2728020"/>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أثر أولياء الأمور؟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8">
              <a:extLst>
                <a:ext uri="{FF2B5EF4-FFF2-40B4-BE49-F238E27FC236}">
                  <a16:creationId xmlns:a16="http://schemas.microsoft.com/office/drawing/2014/main" id="{7B36B45D-AA05-1D17-BC34-C5979D93279E}"/>
                </a:ext>
              </a:extLst>
            </p:cNvPr>
            <p:cNvSpPr/>
            <p:nvPr/>
          </p:nvSpPr>
          <p:spPr>
            <a:xfrm>
              <a:off x="227325" y="2998440"/>
              <a:ext cx="4200908"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اتصالات متكررة باستفسارات لم تكن الإدارة مستعدة للإجابة عنها بصورة موحّدة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9">
              <a:extLst>
                <a:ext uri="{FF2B5EF4-FFF2-40B4-BE49-F238E27FC236}">
                  <a16:creationId xmlns:a16="http://schemas.microsoft.com/office/drawing/2014/main" id="{FE1C0211-A26C-7687-D7E8-5CA667625400}"/>
                </a:ext>
              </a:extLst>
            </p:cNvPr>
            <p:cNvSpPr/>
            <p:nvPr/>
          </p:nvSpPr>
          <p:spPr>
            <a:xfrm>
              <a:off x="4586288" y="3806205"/>
              <a:ext cx="4053855" cy="953393"/>
            </a:xfrm>
            <a:prstGeom prst="rect">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0">
              <a:extLst>
                <a:ext uri="{FF2B5EF4-FFF2-40B4-BE49-F238E27FC236}">
                  <a16:creationId xmlns:a16="http://schemas.microsoft.com/office/drawing/2014/main" id="{3BEAF18A-DC48-1427-186D-D4A342D12DCB}"/>
                </a:ext>
              </a:extLst>
            </p:cNvPr>
            <p:cNvSpPr/>
            <p:nvPr/>
          </p:nvSpPr>
          <p:spPr>
            <a:xfrm>
              <a:off x="4715768" y="3806205"/>
              <a:ext cx="3790131" cy="326975"/>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درس نظرية أصحاب المصلحة؟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1">
              <a:extLst>
                <a:ext uri="{FF2B5EF4-FFF2-40B4-BE49-F238E27FC236}">
                  <a16:creationId xmlns:a16="http://schemas.microsoft.com/office/drawing/2014/main" id="{B06F6739-67DF-2C65-00DA-A148B6F6F670}"/>
                </a:ext>
              </a:extLst>
            </p:cNvPr>
            <p:cNvSpPr/>
            <p:nvPr/>
          </p:nvSpPr>
          <p:spPr>
            <a:xfrm>
              <a:off x="4715768" y="4210869"/>
              <a:ext cx="3790131"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الإشراك المبكر لأصحاب المصلحة يمنع الأزمات ويبني الشرعية للقرار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240181110"/>
      </p:ext>
    </p:extLst>
  </p:cSld>
  <p:clrMapOvr>
    <a:masterClrMapping/>
  </p:clrMapOvr>
  <mc:AlternateContent xmlns:mc="http://schemas.openxmlformats.org/markup-compatibility/2006" xmlns:p14="http://schemas.microsoft.com/office/powerpoint/2010/main">
    <mc:Choice Requires="p14">
      <p:transition p14:dur="10" advTm="112368"/>
    </mc:Choice>
    <mc:Fallback xmlns="">
      <p:transition advTm="11236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7F33E-FCDD-0B78-40AA-8DA6C7393A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1AD692-3FCA-6D28-B1BF-54A591BB94BF}"/>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EF951CE-1EA4-4A76-6E0F-06464EEF2305}"/>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ED8C34-D759-D9D8-D3CF-7D8F3249FCB7}"/>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1DC36C-1AF2-31DD-C526-41C393D34CFD}"/>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A063BE73-D79F-4F4B-511F-FA7F37BF6A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722336E-8FD4-9330-AAB7-0E72CC1B568E}"/>
              </a:ext>
            </a:extLst>
          </p:cNvPr>
          <p:cNvGrpSpPr/>
          <p:nvPr/>
        </p:nvGrpSpPr>
        <p:grpSpPr>
          <a:xfrm>
            <a:off x="193140" y="1768442"/>
            <a:ext cx="11320881" cy="4085948"/>
            <a:chOff x="60945" y="1137865"/>
            <a:chExt cx="8564910" cy="2867770"/>
          </a:xfrm>
        </p:grpSpPr>
        <p:sp>
          <p:nvSpPr>
            <p:cNvPr id="4" name="Text 0">
              <a:extLst>
                <a:ext uri="{FF2B5EF4-FFF2-40B4-BE49-F238E27FC236}">
                  <a16:creationId xmlns:a16="http://schemas.microsoft.com/office/drawing/2014/main" id="{E9BE51A0-C2F5-43C7-FE72-9909AB522365}"/>
                </a:ext>
              </a:extLst>
            </p:cNvPr>
            <p:cNvSpPr/>
            <p:nvPr/>
          </p:nvSpPr>
          <p:spPr>
            <a:xfrm>
              <a:off x="1760637" y="1137865"/>
              <a:ext cx="6865218" cy="38553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تطبيق نظرية أصحاب المصلحة: رسائل مخصّصة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1">
              <a:extLst>
                <a:ext uri="{FF2B5EF4-FFF2-40B4-BE49-F238E27FC236}">
                  <a16:creationId xmlns:a16="http://schemas.microsoft.com/office/drawing/2014/main" id="{1878F694-9E25-5C68-7AFE-8A5C317781AE}"/>
                </a:ext>
              </a:extLst>
            </p:cNvPr>
            <p:cNvSpPr/>
            <p:nvPr/>
          </p:nvSpPr>
          <p:spPr>
            <a:xfrm>
              <a:off x="60945" y="1782440"/>
              <a:ext cx="85649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المؤسسة الذكية تُصمّم رسائل مختلفة لكل فئة من أصحاب المصلحة، بدلًا من رسالة واحدة تُرسَل للجميع.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2">
              <a:extLst>
                <a:ext uri="{FF2B5EF4-FFF2-40B4-BE49-F238E27FC236}">
                  <a16:creationId xmlns:a16="http://schemas.microsoft.com/office/drawing/2014/main" id="{C7882734-93C0-EDA4-6D90-87C5E4785D10}"/>
                </a:ext>
              </a:extLst>
            </p:cNvPr>
            <p:cNvSpPr/>
            <p:nvPr/>
          </p:nvSpPr>
          <p:spPr>
            <a:xfrm>
              <a:off x="518145" y="2135386"/>
              <a:ext cx="8107710" cy="1870249"/>
            </a:xfrm>
            <a:prstGeom prst="roundRect">
              <a:avLst>
                <a:gd name="adj" fmla="val 2909"/>
              </a:avLst>
            </a:prstGeom>
            <a:noFill/>
            <a:ln w="4763">
              <a:solidFill>
                <a:srgbClr val="000000">
                  <a:alpha val="8000"/>
                </a:srgbClr>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Shape 3">
              <a:extLst>
                <a:ext uri="{FF2B5EF4-FFF2-40B4-BE49-F238E27FC236}">
                  <a16:creationId xmlns:a16="http://schemas.microsoft.com/office/drawing/2014/main" id="{7CF2C154-2003-65DA-8582-4A3D5CF684CF}"/>
                </a:ext>
              </a:extLst>
            </p:cNvPr>
            <p:cNvSpPr/>
            <p:nvPr/>
          </p:nvSpPr>
          <p:spPr>
            <a:xfrm>
              <a:off x="522908" y="2140148"/>
              <a:ext cx="8098185" cy="372145"/>
            </a:xfrm>
            <a:prstGeom prst="rect">
              <a:avLst/>
            </a:prstGeom>
            <a:solidFill>
              <a:srgbClr val="FFFFFF">
                <a:alpha val="4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Shape 4">
              <a:extLst>
                <a:ext uri="{FF2B5EF4-FFF2-40B4-BE49-F238E27FC236}">
                  <a16:creationId xmlns:a16="http://schemas.microsoft.com/office/drawing/2014/main" id="{CBA29490-E0B3-FBDF-E412-952498B652A3}"/>
                </a:ext>
              </a:extLst>
            </p:cNvPr>
            <p:cNvSpPr/>
            <p:nvPr/>
          </p:nvSpPr>
          <p:spPr>
            <a:xfrm>
              <a:off x="522982" y="2140148"/>
              <a:ext cx="2024509" cy="372145"/>
            </a:xfrm>
            <a:prstGeom prst="rect">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5">
              <a:extLst>
                <a:ext uri="{FF2B5EF4-FFF2-40B4-BE49-F238E27FC236}">
                  <a16:creationId xmlns:a16="http://schemas.microsoft.com/office/drawing/2014/main" id="{466F65E2-32F0-5018-5A6C-2AEABA066CC0}"/>
                </a:ext>
              </a:extLst>
            </p:cNvPr>
            <p:cNvSpPr/>
            <p:nvPr/>
          </p:nvSpPr>
          <p:spPr>
            <a:xfrm>
              <a:off x="195263" y="2222599"/>
              <a:ext cx="2220367"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فئة المصلحة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6">
              <a:extLst>
                <a:ext uri="{FF2B5EF4-FFF2-40B4-BE49-F238E27FC236}">
                  <a16:creationId xmlns:a16="http://schemas.microsoft.com/office/drawing/2014/main" id="{5ACB8DD6-2228-5884-7EF8-18D3CC34026C}"/>
                </a:ext>
              </a:extLst>
            </p:cNvPr>
            <p:cNvSpPr/>
            <p:nvPr/>
          </p:nvSpPr>
          <p:spPr>
            <a:xfrm>
              <a:off x="2547491" y="2140148"/>
              <a:ext cx="2834357" cy="372145"/>
            </a:xfrm>
            <a:prstGeom prst="rect">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7">
              <a:extLst>
                <a:ext uri="{FF2B5EF4-FFF2-40B4-BE49-F238E27FC236}">
                  <a16:creationId xmlns:a16="http://schemas.microsoft.com/office/drawing/2014/main" id="{4E6F2111-20EC-974E-7707-F1372633D9F5}"/>
                </a:ext>
              </a:extLst>
            </p:cNvPr>
            <p:cNvSpPr/>
            <p:nvPr/>
          </p:nvSpPr>
          <p:spPr>
            <a:xfrm>
              <a:off x="2222153" y="2222599"/>
              <a:ext cx="302783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اهتمامها الأساسي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8">
              <a:extLst>
                <a:ext uri="{FF2B5EF4-FFF2-40B4-BE49-F238E27FC236}">
                  <a16:creationId xmlns:a16="http://schemas.microsoft.com/office/drawing/2014/main" id="{1D88244F-FF98-F5FA-4E4F-18B12ED0A173}"/>
                </a:ext>
              </a:extLst>
            </p:cNvPr>
            <p:cNvSpPr/>
            <p:nvPr/>
          </p:nvSpPr>
          <p:spPr>
            <a:xfrm>
              <a:off x="5381848" y="2140148"/>
              <a:ext cx="3239244" cy="372145"/>
            </a:xfrm>
            <a:prstGeom prst="rect">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9">
              <a:extLst>
                <a:ext uri="{FF2B5EF4-FFF2-40B4-BE49-F238E27FC236}">
                  <a16:creationId xmlns:a16="http://schemas.microsoft.com/office/drawing/2014/main" id="{DFC2C805-C2C7-AD50-DF27-9966651B2465}"/>
                </a:ext>
              </a:extLst>
            </p:cNvPr>
            <p:cNvSpPr/>
            <p:nvPr/>
          </p:nvSpPr>
          <p:spPr>
            <a:xfrm>
              <a:off x="5056510" y="2222599"/>
              <a:ext cx="3435102"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نوع الرسالة المناسبة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0">
              <a:extLst>
                <a:ext uri="{FF2B5EF4-FFF2-40B4-BE49-F238E27FC236}">
                  <a16:creationId xmlns:a16="http://schemas.microsoft.com/office/drawing/2014/main" id="{E23C52CD-F9B9-2E2B-638E-9B07DAA832A2}"/>
                </a:ext>
              </a:extLst>
            </p:cNvPr>
            <p:cNvSpPr/>
            <p:nvPr/>
          </p:nvSpPr>
          <p:spPr>
            <a:xfrm>
              <a:off x="522908" y="2512293"/>
              <a:ext cx="8098185" cy="372145"/>
            </a:xfrm>
            <a:prstGeom prst="rect">
              <a:avLst/>
            </a:prstGeom>
            <a:solidFill>
              <a:srgbClr val="000000">
                <a:alpha val="4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Text 11">
              <a:extLst>
                <a:ext uri="{FF2B5EF4-FFF2-40B4-BE49-F238E27FC236}">
                  <a16:creationId xmlns:a16="http://schemas.microsoft.com/office/drawing/2014/main" id="{A370E6D3-3EE6-C289-4DB2-4AC6BA859B14}"/>
                </a:ext>
              </a:extLst>
            </p:cNvPr>
            <p:cNvSpPr/>
            <p:nvPr/>
          </p:nvSpPr>
          <p:spPr>
            <a:xfrm>
              <a:off x="195263" y="2594744"/>
              <a:ext cx="2220367"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الموظفون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2">
              <a:extLst>
                <a:ext uri="{FF2B5EF4-FFF2-40B4-BE49-F238E27FC236}">
                  <a16:creationId xmlns:a16="http://schemas.microsoft.com/office/drawing/2014/main" id="{9A056F51-4F1C-37AB-BB6A-5DAD6C4C1F93}"/>
                </a:ext>
              </a:extLst>
            </p:cNvPr>
            <p:cNvSpPr/>
            <p:nvPr/>
          </p:nvSpPr>
          <p:spPr>
            <a:xfrm>
              <a:off x="2222153" y="2594744"/>
              <a:ext cx="302783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الأمان الوظيفي، التوجيهات التشغيلية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3">
              <a:extLst>
                <a:ext uri="{FF2B5EF4-FFF2-40B4-BE49-F238E27FC236}">
                  <a16:creationId xmlns:a16="http://schemas.microsoft.com/office/drawing/2014/main" id="{EEF59562-95E0-5DDE-B33B-856F2EDF5DA2}"/>
                </a:ext>
              </a:extLst>
            </p:cNvPr>
            <p:cNvSpPr/>
            <p:nvPr/>
          </p:nvSpPr>
          <p:spPr>
            <a:xfrm>
              <a:off x="5056510" y="2594744"/>
              <a:ext cx="3435102"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بريد رسمي + اجتماع مباشر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Shape 14">
              <a:extLst>
                <a:ext uri="{FF2B5EF4-FFF2-40B4-BE49-F238E27FC236}">
                  <a16:creationId xmlns:a16="http://schemas.microsoft.com/office/drawing/2014/main" id="{6D6588C3-80DB-8220-EEA0-B579410B1DB2}"/>
                </a:ext>
              </a:extLst>
            </p:cNvPr>
            <p:cNvSpPr/>
            <p:nvPr/>
          </p:nvSpPr>
          <p:spPr>
            <a:xfrm>
              <a:off x="522908" y="2884438"/>
              <a:ext cx="8098185" cy="372145"/>
            </a:xfrm>
            <a:prstGeom prst="rect">
              <a:avLst/>
            </a:prstGeom>
            <a:solidFill>
              <a:srgbClr val="FFFFFF">
                <a:alpha val="4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3" name="Text 15">
              <a:extLst>
                <a:ext uri="{FF2B5EF4-FFF2-40B4-BE49-F238E27FC236}">
                  <a16:creationId xmlns:a16="http://schemas.microsoft.com/office/drawing/2014/main" id="{9BCC97E7-03A7-B2D9-632F-6252476410E4}"/>
                </a:ext>
              </a:extLst>
            </p:cNvPr>
            <p:cNvSpPr/>
            <p:nvPr/>
          </p:nvSpPr>
          <p:spPr>
            <a:xfrm>
              <a:off x="195263" y="2966889"/>
              <a:ext cx="2220367"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الطلاب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16">
              <a:extLst>
                <a:ext uri="{FF2B5EF4-FFF2-40B4-BE49-F238E27FC236}">
                  <a16:creationId xmlns:a16="http://schemas.microsoft.com/office/drawing/2014/main" id="{8100AB15-14D9-3D95-3CCA-7E58642B5F56}"/>
                </a:ext>
              </a:extLst>
            </p:cNvPr>
            <p:cNvSpPr/>
            <p:nvPr/>
          </p:nvSpPr>
          <p:spPr>
            <a:xfrm>
              <a:off x="2222153" y="2966889"/>
              <a:ext cx="302783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الخدمات الأكاديمية والإجراءات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7">
              <a:extLst>
                <a:ext uri="{FF2B5EF4-FFF2-40B4-BE49-F238E27FC236}">
                  <a16:creationId xmlns:a16="http://schemas.microsoft.com/office/drawing/2014/main" id="{6E47DB2E-A63B-438E-204B-00F4378DCB56}"/>
                </a:ext>
              </a:extLst>
            </p:cNvPr>
            <p:cNvSpPr/>
            <p:nvPr/>
          </p:nvSpPr>
          <p:spPr>
            <a:xfrm>
              <a:off x="5056510" y="2966889"/>
              <a:ext cx="3435102"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إعلانات مبسّطة + منصات رقمية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7" name="Shape 18">
              <a:extLst>
                <a:ext uri="{FF2B5EF4-FFF2-40B4-BE49-F238E27FC236}">
                  <a16:creationId xmlns:a16="http://schemas.microsoft.com/office/drawing/2014/main" id="{DA6722AE-FB49-E303-5F25-499B868265D3}"/>
                </a:ext>
              </a:extLst>
            </p:cNvPr>
            <p:cNvSpPr/>
            <p:nvPr/>
          </p:nvSpPr>
          <p:spPr>
            <a:xfrm>
              <a:off x="522908" y="3256583"/>
              <a:ext cx="8098185" cy="372145"/>
            </a:xfrm>
            <a:prstGeom prst="rect">
              <a:avLst/>
            </a:prstGeom>
            <a:solidFill>
              <a:srgbClr val="000000">
                <a:alpha val="4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8" name="Text 19">
              <a:extLst>
                <a:ext uri="{FF2B5EF4-FFF2-40B4-BE49-F238E27FC236}">
                  <a16:creationId xmlns:a16="http://schemas.microsoft.com/office/drawing/2014/main" id="{46175F3A-1B92-16AC-5224-13F29F57919D}"/>
                </a:ext>
              </a:extLst>
            </p:cNvPr>
            <p:cNvSpPr/>
            <p:nvPr/>
          </p:nvSpPr>
          <p:spPr>
            <a:xfrm>
              <a:off x="195263" y="3339033"/>
              <a:ext cx="2220367"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أولياء الأمور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20">
              <a:extLst>
                <a:ext uri="{FF2B5EF4-FFF2-40B4-BE49-F238E27FC236}">
                  <a16:creationId xmlns:a16="http://schemas.microsoft.com/office/drawing/2014/main" id="{FD4A5DEB-7BFE-C8BD-EF56-8BF9BA7DCEE3}"/>
                </a:ext>
              </a:extLst>
            </p:cNvPr>
            <p:cNvSpPr/>
            <p:nvPr/>
          </p:nvSpPr>
          <p:spPr>
            <a:xfrm>
              <a:off x="2222153" y="3339033"/>
              <a:ext cx="302783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تحصيل أبنائهم وسلامتهم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0" name="Text 21">
              <a:extLst>
                <a:ext uri="{FF2B5EF4-FFF2-40B4-BE49-F238E27FC236}">
                  <a16:creationId xmlns:a16="http://schemas.microsoft.com/office/drawing/2014/main" id="{5F5C7BDA-847A-7803-1FC4-4F492BCF7A54}"/>
                </a:ext>
              </a:extLst>
            </p:cNvPr>
            <p:cNvSpPr/>
            <p:nvPr/>
          </p:nvSpPr>
          <p:spPr>
            <a:xfrm>
              <a:off x="5056510" y="3339033"/>
              <a:ext cx="3435102"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رسائل دورية + لقاءات توعوية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1" name="Shape 22">
              <a:extLst>
                <a:ext uri="{FF2B5EF4-FFF2-40B4-BE49-F238E27FC236}">
                  <a16:creationId xmlns:a16="http://schemas.microsoft.com/office/drawing/2014/main" id="{578C5F07-B2B9-F0A6-897A-86504B141A8F}"/>
                </a:ext>
              </a:extLst>
            </p:cNvPr>
            <p:cNvSpPr/>
            <p:nvPr/>
          </p:nvSpPr>
          <p:spPr>
            <a:xfrm>
              <a:off x="522908" y="3628727"/>
              <a:ext cx="8098185" cy="372145"/>
            </a:xfrm>
            <a:prstGeom prst="rect">
              <a:avLst/>
            </a:prstGeom>
            <a:solidFill>
              <a:srgbClr val="FFFFFF">
                <a:alpha val="4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32" name="Text 23">
              <a:extLst>
                <a:ext uri="{FF2B5EF4-FFF2-40B4-BE49-F238E27FC236}">
                  <a16:creationId xmlns:a16="http://schemas.microsoft.com/office/drawing/2014/main" id="{51364245-7D0D-5110-AF9C-22D3541F94F4}"/>
                </a:ext>
              </a:extLst>
            </p:cNvPr>
            <p:cNvSpPr/>
            <p:nvPr/>
          </p:nvSpPr>
          <p:spPr>
            <a:xfrm>
              <a:off x="195263" y="3711178"/>
              <a:ext cx="2220367"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الجهات الرسمية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3" name="Text 24">
              <a:extLst>
                <a:ext uri="{FF2B5EF4-FFF2-40B4-BE49-F238E27FC236}">
                  <a16:creationId xmlns:a16="http://schemas.microsoft.com/office/drawing/2014/main" id="{AE0364F2-9129-6081-DB2C-8965A8D45CBD}"/>
                </a:ext>
              </a:extLst>
            </p:cNvPr>
            <p:cNvSpPr/>
            <p:nvPr/>
          </p:nvSpPr>
          <p:spPr>
            <a:xfrm>
              <a:off x="2222153" y="3711178"/>
              <a:ext cx="3027834"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الامتثال والإنجازات المؤسسية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4" name="Text 25">
              <a:extLst>
                <a:ext uri="{FF2B5EF4-FFF2-40B4-BE49-F238E27FC236}">
                  <a16:creationId xmlns:a16="http://schemas.microsoft.com/office/drawing/2014/main" id="{CD6A5F3F-685A-B235-C007-5B62AE4086CC}"/>
                </a:ext>
              </a:extLst>
            </p:cNvPr>
            <p:cNvSpPr/>
            <p:nvPr/>
          </p:nvSpPr>
          <p:spPr>
            <a:xfrm>
              <a:off x="5056510" y="3711178"/>
              <a:ext cx="3435102"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تقارير رسمية وثيقة الصياغة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708300042"/>
      </p:ext>
    </p:extLst>
  </p:cSld>
  <p:clrMapOvr>
    <a:masterClrMapping/>
  </p:clrMapOvr>
  <mc:AlternateContent xmlns:mc="http://schemas.openxmlformats.org/markup-compatibility/2006" xmlns:p14="http://schemas.microsoft.com/office/powerpoint/2010/main">
    <mc:Choice Requires="p14">
      <p:transition p14:dur="10" advTm="150486"/>
    </mc:Choice>
    <mc:Fallback xmlns="">
      <p:transition advTm="1504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7269" y="1203874"/>
            <a:ext cx="11931804" cy="53685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726856" y="649543"/>
            <a:ext cx="6951993"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نظرية </a:t>
            </a: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العلاقات الإنسانية</a:t>
            </a:r>
          </a:p>
        </p:txBody>
      </p:sp>
      <p:sp>
        <p:nvSpPr>
          <p:cNvPr id="5" name="Rectangle 4"/>
          <p:cNvSpPr/>
          <p:nvPr/>
        </p:nvSpPr>
        <p:spPr>
          <a:xfrm>
            <a:off x="830554" y="2856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981075" y="40832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049669" y="6466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345688" y="1296539"/>
            <a:ext cx="11374244" cy="485203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العلاقات الإنسانية في الاتصال التنظيمي هي أحد النهج النظرية التي تركز على العلاقات البشرية والتفاعلات الاجتماعية في سياق المنظمات. تعتبر هذه النظرية جزءًا من المدرسة الإنسانية في الإدارة، والتي تؤكد أهمية التعاون والتفاعل الإيجابي بين الأفراد في المنظمة لتحقيق أهدافها.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تركز نظرية العلاقات الإنسانية على أن العوامل الاجتماعية والعاطفية تؤثر في أداء الموظفين ورضاهم الوظيفي وإنتاجيتهم. وتعتبر العلاقات الودية والمتعاونة بين الموظفين والمشرفين والزملاء عنصرًا أساسيًّا لتعزيز الأداء والرفاهية في المنظمة.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لقد جاءت مدرسة العلاقات الإنسانية بزعامة إلتون مايو (1926)، لتخطو خطوة إيجابية وتركز على الاهتمام بالعامل الإنساني، واكتشفت أهمية العلاقات النفسية الاجتماعية وكذا العلاقات غير الرسمية، كما أنها ترى أن قدرة المشرفين وتمكّنهم في مجال العلاقات يمكِّنهم من بث روح التعاون بين العمال.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وقد تميزت مدرسة العلاقات الإنسانية بعدد من القواعد أو الأساليب التي أُعدت لمساعدة المديرين في تحفيز العاملين</a:t>
            </a:r>
            <a:r>
              <a:rPr kumimoji="0" lang="ar-EG"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 وترتكز هذه الأساليب على ثلاث نشاطات إدارية رئيسية تتمثل في: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تشجيع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العاملين على المشاركة في القرارات الإدارية.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إعادة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تصميم الوظائف بطريقة توفر قدرًا أكبر من التحدي لقدرات العاملين، ومن المشاركة في نشاطات المنظمة.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تحسين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تدفق الاتصال بين الرؤساء والمرؤوسين.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11371"/>
            <a:ext cx="2305141" cy="1076343"/>
          </a:xfrm>
          <a:prstGeom prst="rect">
            <a:avLst/>
          </a:prstGeom>
        </p:spPr>
      </p:pic>
    </p:spTree>
    <p:extLst>
      <p:ext uri="{BB962C8B-B14F-4D97-AF65-F5344CB8AC3E}">
        <p14:creationId xmlns:p14="http://schemas.microsoft.com/office/powerpoint/2010/main" val="13421820"/>
      </p:ext>
    </p:extLst>
  </p:cSld>
  <p:clrMapOvr>
    <a:masterClrMapping/>
  </p:clrMapOvr>
  <mc:AlternateContent xmlns:mc="http://schemas.openxmlformats.org/markup-compatibility/2006" xmlns:p14="http://schemas.microsoft.com/office/powerpoint/2010/main">
    <mc:Choice Requires="p14">
      <p:transition p14:dur="10" advTm="172479"/>
    </mc:Choice>
    <mc:Fallback xmlns="">
      <p:transition advTm="17247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7269" y="1203874"/>
            <a:ext cx="11931804" cy="485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726856" y="649543"/>
            <a:ext cx="6951993"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نظرية </a:t>
            </a: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العلاقات الإنسانية</a:t>
            </a:r>
          </a:p>
        </p:txBody>
      </p:sp>
      <p:sp>
        <p:nvSpPr>
          <p:cNvPr id="5" name="Rectangle 4"/>
          <p:cNvSpPr/>
          <p:nvPr/>
        </p:nvSpPr>
        <p:spPr>
          <a:xfrm>
            <a:off x="830554" y="2856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981075" y="40832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049669" y="6466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208009" y="1296539"/>
            <a:ext cx="11775982" cy="448270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أهمية وأهداف نظرية العلاقات الإنسانية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تؤمن نظرية العلاقات الإنسانية بأن التواصل الجيد والمفتوح بين أفراد المنظمة يسهم في بناء الثقة وتعزيز التعاون وحل المشكلات بشكل فعال. وتشجع على تقاسم المعلومات والملاحظات والمشاعر بين الأعضاء لتعزيز الفهم المتبادل وخلق بيئة عمل إيجابية.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تهدف نظرية العلاقات الإنسانية إلى تحسين البيئة العملية والعلاقات بين الأفراد في المنظمة، من خلال تشجيع التعاون والتفاعل الإيجابي. وتعتبر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مبادؤها</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الأساسية، مثل التواصل الفعال والاهتمام بالاحتياجات والمشاعر البشرية، أدوات قوية لتحقيق النجاح المؤسسي وتعزيز رضا الموظفين والأداء العالي.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العلاقات الإنسانية هي إحدى النظريات الهامة في مجال الإدارة، وهي ترتكز على فهم العلاقات بين الإنسان والعمل وكيفية تأثير هذه العلاقات في الأداء والإنتاجية في المؤسسات والمنظمات. تم تطوير نظرية العلاقات الإنسانية في العقد العشرين كرد فعل على النهج التقني للإدارة العلمية السابقة، </a:t>
            </a:r>
            <a:r>
              <a:rPr kumimoji="0" lang="ar-EG"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وهي تسلط الضوء على عوامل إنسانية واجتماعية تؤثر في العمل والعاملين. وتركز النظرية على عدد من النقاط الرئيسية، من بينها: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التركيز على الإنسان: تعتبر نظرية العلاقات الإنسانية الإنسان واحدة من أهم موارد المؤسسة، وتركز على تحسين جودة الحياة في مكان العمل والعلاقات بين الموظفين.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11371"/>
            <a:ext cx="2305141" cy="1076343"/>
          </a:xfrm>
          <a:prstGeom prst="rect">
            <a:avLst/>
          </a:prstGeom>
        </p:spPr>
      </p:pic>
    </p:spTree>
    <p:extLst>
      <p:ext uri="{BB962C8B-B14F-4D97-AF65-F5344CB8AC3E}">
        <p14:creationId xmlns:p14="http://schemas.microsoft.com/office/powerpoint/2010/main" val="1598214384"/>
      </p:ext>
    </p:extLst>
  </p:cSld>
  <p:clrMapOvr>
    <a:masterClrMapping/>
  </p:clrMapOvr>
  <mc:AlternateContent xmlns:mc="http://schemas.openxmlformats.org/markup-compatibility/2006" xmlns:p14="http://schemas.microsoft.com/office/powerpoint/2010/main">
    <mc:Choice Requires="p14">
      <p:transition p14:dur="10" advTm="129022"/>
    </mc:Choice>
    <mc:Fallback xmlns="">
      <p:transition advTm="12902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7269" y="1203874"/>
            <a:ext cx="11931804" cy="53685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726856" y="649543"/>
            <a:ext cx="6951993"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نظرية </a:t>
            </a: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العلاقات الإنسانية</a:t>
            </a:r>
          </a:p>
        </p:txBody>
      </p:sp>
      <p:sp>
        <p:nvSpPr>
          <p:cNvPr id="5" name="Rectangle 4"/>
          <p:cNvSpPr/>
          <p:nvPr/>
        </p:nvSpPr>
        <p:spPr>
          <a:xfrm>
            <a:off x="830554" y="2856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981075" y="40832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049669" y="6466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490654" y="1296539"/>
            <a:ext cx="11218126" cy="522136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sng"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وهي تسلط الضوء على عوامل إنسانية واجتماعية تؤثر في العمل والعاملين. وتركز النظرية على عدد من النقاط الرئيسية، من بينها:</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التفاعل والعلاقات الاجتماعية: تؤمن هذه النظرية بأهمية التفاعل الاجتماعي بين الموظفين وبين المديرين والإدارة. تشجع على بناء علاقات إيجابية وصحية في مكان العمل.</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الإنسان كعضو في الفريق: تعتبر أن الإنسان يتأثر بشكل كبير بالفريق الذي يعمل فيه، ويجب أن يشعر بالانتماء والمشاركة في العمل الجماعي.</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الرضا والتحفيز: تهدف إلى تحقيق رضا الموظفين وزيادة تحفيزهم للعمل من خلال توفير بيئة عمل ملائمة وداعمة.</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والتفهم: تشجع على التواصل الجيد وفهم الاحتياجات والآراء والمشكلات لدى الموظفين.</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القيادة الديمقراطية: تؤيد نمط القيادة الديمقراطي الذي يشمل مشاركة الموظفين في اتخاذ القرارات وتوجيههم بشكل أكبر.</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الاهتمام بالجوانب النفسية: تعترف بأهمية الجوانب النفسية للموظفين وتأثيرها في أدائهم.</a:t>
            </a:r>
          </a:p>
          <a:p>
            <a:pPr marL="0" marR="0" lvl="0" indent="401638"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نظرية العلاقات الإنسانية أسهمت بشكل كبير في تطوير مجال إدارة الموارد البشرية والتركيز على تحسين العلاقات البينية في مكان العمل. يتميز هذا النهج بالتفهم والاهتمام بالإنسان ككيان اجتماعي ونفسي، وهو يعتبر العنصر البشري مركزيًّا في تحقيق أهداف المؤسسات والمنظمات.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49" y="111371"/>
            <a:ext cx="2305141" cy="1076343"/>
          </a:xfrm>
          <a:prstGeom prst="rect">
            <a:avLst/>
          </a:prstGeom>
        </p:spPr>
      </p:pic>
    </p:spTree>
    <p:extLst>
      <p:ext uri="{BB962C8B-B14F-4D97-AF65-F5344CB8AC3E}">
        <p14:creationId xmlns:p14="http://schemas.microsoft.com/office/powerpoint/2010/main" val="4138749404"/>
      </p:ext>
    </p:extLst>
  </p:cSld>
  <p:clrMapOvr>
    <a:masterClrMapping/>
  </p:clrMapOvr>
  <mc:AlternateContent xmlns:mc="http://schemas.openxmlformats.org/markup-compatibility/2006" xmlns:p14="http://schemas.microsoft.com/office/powerpoint/2010/main">
    <mc:Choice Requires="p14">
      <p:transition p14:dur="10" advTm="137710"/>
    </mc:Choice>
    <mc:Fallback xmlns="">
      <p:transition advTm="13771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0554" y="28560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981075" y="40832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049669" y="6466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932" y="2209855"/>
            <a:ext cx="2305141" cy="1076343"/>
          </a:xfrm>
          <a:prstGeom prst="rect">
            <a:avLst/>
          </a:prstGeom>
        </p:spPr>
      </p:pic>
      <p:pic>
        <p:nvPicPr>
          <p:cNvPr id="8" name="Picture 7">
            <a:extLst>
              <a:ext uri="{FF2B5EF4-FFF2-40B4-BE49-F238E27FC236}">
                <a16:creationId xmlns:a16="http://schemas.microsoft.com/office/drawing/2014/main" id="{F87D20DD-4678-9572-3D3C-5BB2309FCEBC}"/>
              </a:ext>
            </a:extLst>
          </p:cNvPr>
          <p:cNvPicPr>
            <a:picLocks noChangeAspect="1"/>
          </p:cNvPicPr>
          <p:nvPr/>
        </p:nvPicPr>
        <p:blipFill>
          <a:blip r:embed="rId3"/>
          <a:srcRect b="46667"/>
          <a:stretch>
            <a:fillRect/>
          </a:stretch>
        </p:blipFill>
        <p:spPr>
          <a:xfrm>
            <a:off x="650488" y="0"/>
            <a:ext cx="8705564" cy="6572397"/>
          </a:xfrm>
          <a:prstGeom prst="rect">
            <a:avLst/>
          </a:prstGeom>
        </p:spPr>
      </p:pic>
    </p:spTree>
    <p:extLst>
      <p:ext uri="{BB962C8B-B14F-4D97-AF65-F5344CB8AC3E}">
        <p14:creationId xmlns:p14="http://schemas.microsoft.com/office/powerpoint/2010/main" val="3773156396"/>
      </p:ext>
    </p:extLst>
  </p:cSld>
  <p:clrMapOvr>
    <a:masterClrMapping/>
  </p:clrMapOvr>
  <mc:AlternateContent xmlns:mc="http://schemas.openxmlformats.org/markup-compatibility/2006" xmlns:p14="http://schemas.microsoft.com/office/powerpoint/2010/main">
    <mc:Choice Requires="p14">
      <p:transition p14:dur="10" advTm="137710"/>
    </mc:Choice>
    <mc:Fallback xmlns="">
      <p:transition advTm="13771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B387A-2F5C-8950-7CD9-594E6ED803B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23C633A-BFB0-57FF-B334-96A4DFCD7CE0}"/>
              </a:ext>
            </a:extLst>
          </p:cNvPr>
          <p:cNvSpPr txBox="1"/>
          <p:nvPr/>
        </p:nvSpPr>
        <p:spPr>
          <a:xfrm>
            <a:off x="981075" y="40832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846B7926-2213-C1C5-89E1-40C64916F995}"/>
              </a:ext>
            </a:extLst>
          </p:cNvPr>
          <p:cNvSpPr txBox="1"/>
          <p:nvPr/>
        </p:nvSpPr>
        <p:spPr>
          <a:xfrm>
            <a:off x="1049669" y="646635"/>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3F25A0AC-D892-B541-6FCA-762E6A90FB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91083" y="3058164"/>
            <a:ext cx="2305141" cy="1076343"/>
          </a:xfrm>
          <a:prstGeom prst="rect">
            <a:avLst/>
          </a:prstGeom>
        </p:spPr>
      </p:pic>
      <p:pic>
        <p:nvPicPr>
          <p:cNvPr id="3" name="Picture 2">
            <a:extLst>
              <a:ext uri="{FF2B5EF4-FFF2-40B4-BE49-F238E27FC236}">
                <a16:creationId xmlns:a16="http://schemas.microsoft.com/office/drawing/2014/main" id="{34E5366C-ECEA-8EDD-6750-2C1242F0A5D2}"/>
              </a:ext>
            </a:extLst>
          </p:cNvPr>
          <p:cNvPicPr>
            <a:picLocks noChangeAspect="1"/>
          </p:cNvPicPr>
          <p:nvPr/>
        </p:nvPicPr>
        <p:blipFill>
          <a:blip r:embed="rId3"/>
          <a:srcRect t="53984"/>
          <a:stretch>
            <a:fillRect/>
          </a:stretch>
        </p:blipFill>
        <p:spPr>
          <a:xfrm>
            <a:off x="92927" y="490654"/>
            <a:ext cx="9535590" cy="6211365"/>
          </a:xfrm>
          <a:prstGeom prst="rect">
            <a:avLst/>
          </a:prstGeom>
        </p:spPr>
      </p:pic>
    </p:spTree>
    <p:extLst>
      <p:ext uri="{BB962C8B-B14F-4D97-AF65-F5344CB8AC3E}">
        <p14:creationId xmlns:p14="http://schemas.microsoft.com/office/powerpoint/2010/main" val="3441742937"/>
      </p:ext>
    </p:extLst>
  </p:cSld>
  <p:clrMapOvr>
    <a:masterClrMapping/>
  </p:clrMapOvr>
  <mc:AlternateContent xmlns:mc="http://schemas.openxmlformats.org/markup-compatibility/2006" xmlns:p14="http://schemas.microsoft.com/office/powerpoint/2010/main">
    <mc:Choice Requires="p14">
      <p:transition p14:dur="10" advTm="137710"/>
    </mc:Choice>
    <mc:Fallback xmlns="">
      <p:transition advTm="13771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7D512-C045-3427-4FB3-357B673930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74FC7F-CAED-429A-BE7A-5F055A86625C}"/>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414B9C4-B41D-29BE-9883-115DF9EBE2DD}"/>
              </a:ext>
            </a:extLst>
          </p:cNvPr>
          <p:cNvSpPr txBox="1"/>
          <p:nvPr/>
        </p:nvSpPr>
        <p:spPr>
          <a:xfrm>
            <a:off x="2720899" y="527491"/>
            <a:ext cx="6738836" cy="523220"/>
          </a:xfrm>
          <a:prstGeom prst="rect">
            <a:avLst/>
          </a:prstGeom>
          <a:noFill/>
        </p:spPr>
        <p:txBody>
          <a:bodyPr wrap="square" rtlCol="0">
            <a:spAutoFit/>
          </a:bodyPr>
          <a:lstStyle/>
          <a:p>
            <a:r>
              <a:rPr lang="ar-EG" sz="2800" b="1">
                <a:latin typeface="Alexandria" charset="0"/>
                <a:cs typeface="Alexandria" charset="0"/>
              </a:rPr>
              <a:t>مدخل إلى معوقات الاتصال التنظيمي</a:t>
            </a:r>
          </a:p>
        </p:txBody>
      </p:sp>
      <p:sp>
        <p:nvSpPr>
          <p:cNvPr id="5" name="Rectangle 4">
            <a:extLst>
              <a:ext uri="{FF2B5EF4-FFF2-40B4-BE49-F238E27FC236}">
                <a16:creationId xmlns:a16="http://schemas.microsoft.com/office/drawing/2014/main" id="{43A3BC42-D374-BC4E-0E16-F35AB898472C}"/>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F88E64-ED1A-4EE9-FAAB-C61552DD4E7D}"/>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8B99DD-ADE4-7109-953B-B450803B6B0E}"/>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0E72F2FA-51BF-D67E-77C5-F014D3F444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3B61864-738B-ADEE-DD5D-E1F6BE3A163E}"/>
              </a:ext>
            </a:extLst>
          </p:cNvPr>
          <p:cNvGrpSpPr/>
          <p:nvPr/>
        </p:nvGrpSpPr>
        <p:grpSpPr>
          <a:xfrm>
            <a:off x="501805" y="1639900"/>
            <a:ext cx="10967611" cy="4214489"/>
            <a:chOff x="3947145" y="2012305"/>
            <a:chExt cx="4678710" cy="2379538"/>
          </a:xfrm>
        </p:grpSpPr>
        <p:sp>
          <p:nvSpPr>
            <p:cNvPr id="4" name="Text 3">
              <a:extLst>
                <a:ext uri="{FF2B5EF4-FFF2-40B4-BE49-F238E27FC236}">
                  <a16:creationId xmlns:a16="http://schemas.microsoft.com/office/drawing/2014/main" id="{BC3D22D9-A82D-5F68-ECD4-3E804235FA15}"/>
                </a:ext>
              </a:extLst>
            </p:cNvPr>
            <p:cNvSpPr/>
            <p:nvPr/>
          </p:nvSpPr>
          <p:spPr>
            <a:xfrm>
              <a:off x="3947145" y="2012305"/>
              <a:ext cx="4678710" cy="1181919"/>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المعوقات (</a:t>
              </a:r>
              <a:r>
                <a:rPr kumimoji="0" lang="ar-SA" altLang="en-US" sz="16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Communication Barriers</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هي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العوامل التي تعطّل انتقال الرسالة، أو تُشوّه معناها، أو تمنع تحقيق أثرها المنشود</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في السياق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تنشأ هذه المعوقات في أي مرحلة من مراحل العملية الاتصالية، وقد تكون واضحة أو خفية، ومصدرها الفرد أو الهيكل التنظيمي أو البيئة المحيطة.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4">
              <a:extLst>
                <a:ext uri="{FF2B5EF4-FFF2-40B4-BE49-F238E27FC236}">
                  <a16:creationId xmlns:a16="http://schemas.microsoft.com/office/drawing/2014/main" id="{0647DF52-DCEA-99F4-E7C8-A93432799896}"/>
                </a:ext>
              </a:extLst>
            </p:cNvPr>
            <p:cNvSpPr/>
            <p:nvPr/>
          </p:nvSpPr>
          <p:spPr>
            <a:xfrm>
              <a:off x="7152605" y="3339926"/>
              <a:ext cx="1473250" cy="461218"/>
            </a:xfrm>
            <a:prstGeom prst="roundRect">
              <a:avLst>
                <a:gd name="adj" fmla="val 1179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5">
              <a:extLst>
                <a:ext uri="{FF2B5EF4-FFF2-40B4-BE49-F238E27FC236}">
                  <a16:creationId xmlns:a16="http://schemas.microsoft.com/office/drawing/2014/main" id="{69788FB1-68CD-0986-A397-3B75594A5A13}"/>
                </a:ext>
              </a:extLst>
            </p:cNvPr>
            <p:cNvSpPr/>
            <p:nvPr/>
          </p:nvSpPr>
          <p:spPr>
            <a:xfrm>
              <a:off x="7286848" y="3474169"/>
              <a:ext cx="120476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لغوية وثقافية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6">
              <a:extLst>
                <a:ext uri="{FF2B5EF4-FFF2-40B4-BE49-F238E27FC236}">
                  <a16:creationId xmlns:a16="http://schemas.microsoft.com/office/drawing/2014/main" id="{D1534B04-DECF-0295-2741-7DE8A851F81E}"/>
                </a:ext>
              </a:extLst>
            </p:cNvPr>
            <p:cNvSpPr/>
            <p:nvPr/>
          </p:nvSpPr>
          <p:spPr>
            <a:xfrm>
              <a:off x="5549875" y="3339926"/>
              <a:ext cx="1473250" cy="461218"/>
            </a:xfrm>
            <a:prstGeom prst="roundRect">
              <a:avLst>
                <a:gd name="adj" fmla="val 1179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7">
              <a:extLst>
                <a:ext uri="{FF2B5EF4-FFF2-40B4-BE49-F238E27FC236}">
                  <a16:creationId xmlns:a16="http://schemas.microsoft.com/office/drawing/2014/main" id="{C2445CD2-A6FF-4D02-9BAA-DE468F5A6EC6}"/>
                </a:ext>
              </a:extLst>
            </p:cNvPr>
            <p:cNvSpPr/>
            <p:nvPr/>
          </p:nvSpPr>
          <p:spPr>
            <a:xfrm>
              <a:off x="5684118" y="3474169"/>
              <a:ext cx="120476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نفسية وعاطفية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8">
              <a:extLst>
                <a:ext uri="{FF2B5EF4-FFF2-40B4-BE49-F238E27FC236}">
                  <a16:creationId xmlns:a16="http://schemas.microsoft.com/office/drawing/2014/main" id="{E1C9A96D-B9EB-3836-2753-C4CCDEF0C6E5}"/>
                </a:ext>
              </a:extLst>
            </p:cNvPr>
            <p:cNvSpPr/>
            <p:nvPr/>
          </p:nvSpPr>
          <p:spPr>
            <a:xfrm>
              <a:off x="3947145" y="3339926"/>
              <a:ext cx="1473250" cy="461218"/>
            </a:xfrm>
            <a:prstGeom prst="roundRect">
              <a:avLst>
                <a:gd name="adj" fmla="val 1179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9">
              <a:extLst>
                <a:ext uri="{FF2B5EF4-FFF2-40B4-BE49-F238E27FC236}">
                  <a16:creationId xmlns:a16="http://schemas.microsoft.com/office/drawing/2014/main" id="{5D3820D2-8C05-A2B0-F124-E81DED23A9FE}"/>
                </a:ext>
              </a:extLst>
            </p:cNvPr>
            <p:cNvSpPr/>
            <p:nvPr/>
          </p:nvSpPr>
          <p:spPr>
            <a:xfrm>
              <a:off x="4081388" y="3474169"/>
              <a:ext cx="120476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إدارية وهيكلية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10">
              <a:extLst>
                <a:ext uri="{FF2B5EF4-FFF2-40B4-BE49-F238E27FC236}">
                  <a16:creationId xmlns:a16="http://schemas.microsoft.com/office/drawing/2014/main" id="{34D8E49A-76B7-FCF6-7161-EEAAD1E921AD}"/>
                </a:ext>
              </a:extLst>
            </p:cNvPr>
            <p:cNvSpPr/>
            <p:nvPr/>
          </p:nvSpPr>
          <p:spPr>
            <a:xfrm>
              <a:off x="3947145" y="3930625"/>
              <a:ext cx="4678710" cy="461218"/>
            </a:xfrm>
            <a:prstGeom prst="roundRect">
              <a:avLst>
                <a:gd name="adj" fmla="val 1179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11">
              <a:extLst>
                <a:ext uri="{FF2B5EF4-FFF2-40B4-BE49-F238E27FC236}">
                  <a16:creationId xmlns:a16="http://schemas.microsoft.com/office/drawing/2014/main" id="{1FE3CBBD-E7D3-5EC9-00B4-F1ABCC340725}"/>
                </a:ext>
              </a:extLst>
            </p:cNvPr>
            <p:cNvSpPr/>
            <p:nvPr/>
          </p:nvSpPr>
          <p:spPr>
            <a:xfrm>
              <a:off x="6949455" y="4064868"/>
              <a:ext cx="15421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تكنولوجية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546953799"/>
      </p:ext>
    </p:extLst>
  </p:cSld>
  <p:clrMapOvr>
    <a:masterClrMapping/>
  </p:clrMapOvr>
  <mc:AlternateContent xmlns:mc="http://schemas.openxmlformats.org/markup-compatibility/2006" xmlns:p14="http://schemas.microsoft.com/office/powerpoint/2010/main">
    <mc:Choice Requires="p14">
      <p:transition p14:dur="10" advTm="71567"/>
    </mc:Choice>
    <mc:Fallback xmlns="">
      <p:transition advTm="7156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16C67F-5026-2284-FA7A-E6001BD52C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7DACDB-5CBE-F0D0-8A30-447D33A55EF5}"/>
              </a:ext>
            </a:extLst>
          </p:cNvPr>
          <p:cNvSpPr/>
          <p:nvPr/>
        </p:nvSpPr>
        <p:spPr>
          <a:xfrm>
            <a:off x="256478" y="152339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EF81E13-A390-681C-F3FB-B9E40E0993CA}"/>
              </a:ext>
            </a:extLst>
          </p:cNvPr>
          <p:cNvSpPr txBox="1"/>
          <p:nvPr/>
        </p:nvSpPr>
        <p:spPr>
          <a:xfrm>
            <a:off x="2999679" y="527491"/>
            <a:ext cx="6573750" cy="523220"/>
          </a:xfrm>
          <a:prstGeom prst="rect">
            <a:avLst/>
          </a:prstGeom>
          <a:noFill/>
        </p:spPr>
        <p:txBody>
          <a:bodyPr wrap="square" rtlCol="0">
            <a:spAutoFit/>
          </a:bodyPr>
          <a:lstStyle/>
          <a:p>
            <a:r>
              <a:rPr lang="ar-EG" sz="2800" b="1">
                <a:latin typeface="Alexandria" charset="0"/>
                <a:cs typeface="Alexandria" charset="0"/>
              </a:rPr>
              <a:t>المعوقات اللغوية والثقافية وحلولها</a:t>
            </a:r>
          </a:p>
        </p:txBody>
      </p:sp>
      <p:sp>
        <p:nvSpPr>
          <p:cNvPr id="5" name="Rectangle 4">
            <a:extLst>
              <a:ext uri="{FF2B5EF4-FFF2-40B4-BE49-F238E27FC236}">
                <a16:creationId xmlns:a16="http://schemas.microsoft.com/office/drawing/2014/main" id="{AF1F9F28-3A40-A37C-3C0B-D4E01D4FA962}"/>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924BC-0B73-4C0D-5FD3-185B2C979480}"/>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AC8EB0-14A8-DA5D-EBE0-CA4A0BAC6312}"/>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9B7E01AF-4F92-5F81-974F-98384A4C73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99675AA1-D407-E775-A5CF-9279AB1D1AB2}"/>
              </a:ext>
            </a:extLst>
          </p:cNvPr>
          <p:cNvGrpSpPr/>
          <p:nvPr/>
        </p:nvGrpSpPr>
        <p:grpSpPr>
          <a:xfrm>
            <a:off x="5731726" y="1690679"/>
            <a:ext cx="5835805" cy="3126648"/>
            <a:chOff x="424904" y="1798811"/>
            <a:chExt cx="4082355" cy="1461939"/>
          </a:xfrm>
        </p:grpSpPr>
        <p:sp>
          <p:nvSpPr>
            <p:cNvPr id="4" name="Shape 1">
              <a:extLst>
                <a:ext uri="{FF2B5EF4-FFF2-40B4-BE49-F238E27FC236}">
                  <a16:creationId xmlns:a16="http://schemas.microsoft.com/office/drawing/2014/main" id="{71F62EF2-A3E8-EBF7-A6ED-1DB6EAD91F79}"/>
                </a:ext>
              </a:extLst>
            </p:cNvPr>
            <p:cNvSpPr/>
            <p:nvPr/>
          </p:nvSpPr>
          <p:spPr>
            <a:xfrm>
              <a:off x="424904" y="1798811"/>
              <a:ext cx="4082355" cy="1461939"/>
            </a:xfrm>
            <a:prstGeom prst="roundRect">
              <a:avLst>
                <a:gd name="adj" fmla="val 6380"/>
              </a:avLst>
            </a:prstGeom>
            <a:solidFill>
              <a:srgbClr val="3257B8"/>
            </a:solidFill>
            <a:ln/>
          </p:spPr>
          <p:txBody>
            <a:bodyPr/>
            <a:lstStyle/>
            <a:p>
              <a:pPr marL="0" marR="0" lvl="0" indent="0" defTabSz="914400" eaLnBrk="1" fontAlgn="auto" latinLnBrk="0" hangingPunct="1">
                <a:lnSpc>
                  <a:spcPct val="2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2">
              <a:extLst>
                <a:ext uri="{FF2B5EF4-FFF2-40B4-BE49-F238E27FC236}">
                  <a16:creationId xmlns:a16="http://schemas.microsoft.com/office/drawing/2014/main" id="{F7B15A87-0142-FB19-B40E-14B699F49583}"/>
                </a:ext>
              </a:extLst>
            </p:cNvPr>
            <p:cNvSpPr/>
            <p:nvPr/>
          </p:nvSpPr>
          <p:spPr>
            <a:xfrm>
              <a:off x="2378422" y="1928292"/>
              <a:ext cx="1999357" cy="192732"/>
            </a:xfrm>
            <a:prstGeom prst="rect">
              <a:avLst/>
            </a:prstGeom>
            <a:noFill/>
            <a:ln/>
          </p:spPr>
          <p:txBody>
            <a:bodyPr wrap="non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المعوقات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8EA1D8A6-EA63-FBA6-46B9-CC081A1FF161}"/>
                </a:ext>
              </a:extLst>
            </p:cNvPr>
            <p:cNvSpPr/>
            <p:nvPr/>
          </p:nvSpPr>
          <p:spPr>
            <a:xfrm>
              <a:off x="554385" y="2250504"/>
              <a:ext cx="3823395"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غموض اللغة وتعقيد الصياغة القانونية أو التقنية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اختلاف تفسير المصطلحات بين الأقسام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تعدد الخلفيات الثقافية بين العاملين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الفجوة في المستوى التعليمي بين المرسل والمستقبل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4" name="Group 13">
            <a:extLst>
              <a:ext uri="{FF2B5EF4-FFF2-40B4-BE49-F238E27FC236}">
                <a16:creationId xmlns:a16="http://schemas.microsoft.com/office/drawing/2014/main" id="{51E13284-E5BA-4597-874D-676BF1C7D609}"/>
              </a:ext>
            </a:extLst>
          </p:cNvPr>
          <p:cNvGrpSpPr/>
          <p:nvPr/>
        </p:nvGrpSpPr>
        <p:grpSpPr>
          <a:xfrm>
            <a:off x="427465" y="2132998"/>
            <a:ext cx="4992028" cy="2806992"/>
            <a:chOff x="4734744" y="1928292"/>
            <a:chExt cx="3895874" cy="1287139"/>
          </a:xfrm>
        </p:grpSpPr>
        <p:sp>
          <p:nvSpPr>
            <p:cNvPr id="15" name="Text 4">
              <a:extLst>
                <a:ext uri="{FF2B5EF4-FFF2-40B4-BE49-F238E27FC236}">
                  <a16:creationId xmlns:a16="http://schemas.microsoft.com/office/drawing/2014/main" id="{B4476E8C-DC8B-5212-06E7-FD35E87E7ADC}"/>
                </a:ext>
              </a:extLst>
            </p:cNvPr>
            <p:cNvSpPr/>
            <p:nvPr/>
          </p:nvSpPr>
          <p:spPr>
            <a:xfrm>
              <a:off x="6631260" y="1928292"/>
              <a:ext cx="1999357" cy="192732"/>
            </a:xfrm>
            <a:prstGeom prst="rect">
              <a:avLst/>
            </a:prstGeom>
            <a:noFill/>
            <a:ln/>
          </p:spPr>
          <p:txBody>
            <a:bodyPr wrap="none" lIns="0" tIns="0" rIns="0" bIns="0" rtlCol="0" anchor="t"/>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الحلول العملية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5">
              <a:extLst>
                <a:ext uri="{FF2B5EF4-FFF2-40B4-BE49-F238E27FC236}">
                  <a16:creationId xmlns:a16="http://schemas.microsoft.com/office/drawing/2014/main" id="{F745B1CE-83AE-64E5-3AD4-0F40CB0CDDD3}"/>
                </a:ext>
              </a:extLst>
            </p:cNvPr>
            <p:cNvSpPr/>
            <p:nvPr/>
          </p:nvSpPr>
          <p:spPr>
            <a:xfrm>
              <a:off x="4734744" y="2250504"/>
              <a:ext cx="3895874" cy="964927"/>
            </a:xfrm>
            <a:prstGeom prst="rect">
              <a:avLst/>
            </a:prstGeom>
            <a:noFill/>
            <a:ln/>
          </p:spPr>
          <p:txBody>
            <a:bodyPr wrap="square" lIns="0" tIns="0" rIns="0" bIns="0" rtlCol="0" anchor="t">
              <a:noAutofit/>
            </a:bodyPr>
            <a:lstStyle/>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تبسيط لغة الرسائل الرسمية ومراجعتها قبل الإرسال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توحيد المصطلحات وإعداد دليل مصطلحات مؤسسي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مراعاة السياق الثقافي عند صياغة الرسائل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استخدام أمثلة محلية مألوفة للجمهور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916291486"/>
      </p:ext>
    </p:extLst>
  </p:cSld>
  <p:clrMapOvr>
    <a:masterClrMapping/>
  </p:clrMapOvr>
  <mc:AlternateContent xmlns:mc="http://schemas.openxmlformats.org/markup-compatibility/2006" xmlns:p14="http://schemas.microsoft.com/office/powerpoint/2010/main">
    <mc:Choice Requires="p14">
      <p:transition p14:dur="10" advTm="184387"/>
    </mc:Choice>
    <mc:Fallback xmlns="">
      <p:transition advTm="18438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D1031-F905-7FFA-2BB4-25D491174D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FCB19D-5447-8F61-6E1F-2CEABF94CDB2}"/>
              </a:ext>
            </a:extLst>
          </p:cNvPr>
          <p:cNvSpPr/>
          <p:nvPr/>
        </p:nvSpPr>
        <p:spPr>
          <a:xfrm>
            <a:off x="341971" y="1390858"/>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0B1D23-7338-EA68-7676-E999930FB36E}"/>
              </a:ext>
            </a:extLst>
          </p:cNvPr>
          <p:cNvSpPr txBox="1"/>
          <p:nvPr/>
        </p:nvSpPr>
        <p:spPr>
          <a:xfrm>
            <a:off x="2848850" y="527491"/>
            <a:ext cx="6830000" cy="523220"/>
          </a:xfrm>
          <a:prstGeom prst="rect">
            <a:avLst/>
          </a:prstGeom>
          <a:noFill/>
        </p:spPr>
        <p:txBody>
          <a:bodyPr wrap="square" rtlCol="0">
            <a:spAutoFit/>
          </a:bodyPr>
          <a:lstStyle/>
          <a:p>
            <a:r>
              <a:rPr lang="ar-EG" sz="2800" b="1">
                <a:latin typeface="Alexandria" charset="0"/>
                <a:cs typeface="Alexandria" charset="0"/>
              </a:rPr>
              <a:t>المعوقات النفسية والعاطفية وحلولها</a:t>
            </a:r>
          </a:p>
        </p:txBody>
      </p:sp>
      <p:sp>
        <p:nvSpPr>
          <p:cNvPr id="5" name="Rectangle 4">
            <a:extLst>
              <a:ext uri="{FF2B5EF4-FFF2-40B4-BE49-F238E27FC236}">
                <a16:creationId xmlns:a16="http://schemas.microsoft.com/office/drawing/2014/main" id="{D8FEBC58-4509-8127-C607-4F80825CE63E}"/>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2C4474-D7C8-62F9-E683-856C57A6CB0F}"/>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D23826-A73C-B1EE-F336-86BC8E24C961}"/>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101D9604-B464-E7E8-562D-8958947F2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D1A77837-999B-939A-3A2D-EAE94EF08E21}"/>
              </a:ext>
            </a:extLst>
          </p:cNvPr>
          <p:cNvGrpSpPr/>
          <p:nvPr/>
        </p:nvGrpSpPr>
        <p:grpSpPr>
          <a:xfrm>
            <a:off x="6251903" y="2216264"/>
            <a:ext cx="5477415" cy="3682731"/>
            <a:chOff x="-639551" y="1834225"/>
            <a:chExt cx="5477415" cy="1461939"/>
          </a:xfrm>
        </p:grpSpPr>
        <p:sp>
          <p:nvSpPr>
            <p:cNvPr id="4" name="Shape 1">
              <a:extLst>
                <a:ext uri="{FF2B5EF4-FFF2-40B4-BE49-F238E27FC236}">
                  <a16:creationId xmlns:a16="http://schemas.microsoft.com/office/drawing/2014/main" id="{8AAE1354-766A-0F60-FD9A-22718FA51756}"/>
                </a:ext>
              </a:extLst>
            </p:cNvPr>
            <p:cNvSpPr/>
            <p:nvPr/>
          </p:nvSpPr>
          <p:spPr>
            <a:xfrm>
              <a:off x="-639551" y="1834225"/>
              <a:ext cx="5477415" cy="1461939"/>
            </a:xfrm>
            <a:prstGeom prst="roundRect">
              <a:avLst>
                <a:gd name="adj" fmla="val 6380"/>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2">
              <a:extLst>
                <a:ext uri="{FF2B5EF4-FFF2-40B4-BE49-F238E27FC236}">
                  <a16:creationId xmlns:a16="http://schemas.microsoft.com/office/drawing/2014/main" id="{5EAF9A7E-5CB5-38F5-A47B-90CEF9F03025}"/>
                </a:ext>
              </a:extLst>
            </p:cNvPr>
            <p:cNvSpPr/>
            <p:nvPr/>
          </p:nvSpPr>
          <p:spPr>
            <a:xfrm>
              <a:off x="2378422" y="1928292"/>
              <a:ext cx="1999357"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المعوقات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72084454-BAB4-751B-7BE5-AB1FB8546321}"/>
                </a:ext>
              </a:extLst>
            </p:cNvPr>
            <p:cNvSpPr/>
            <p:nvPr/>
          </p:nvSpPr>
          <p:spPr>
            <a:xfrm>
              <a:off x="554385" y="2250504"/>
              <a:ext cx="3823395"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الخوف من النقد أو العقاب عند إبداء الرأي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الأحكام المسبقة تجاه المرسل أو الرسالة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القلق والضغط النفسي الذي يُضعف التركيز</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133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ضعف الثقة في مصداقية القيادة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D17B159E-F4D6-B6DD-8B60-DA630087590E}"/>
              </a:ext>
            </a:extLst>
          </p:cNvPr>
          <p:cNvGrpSpPr/>
          <p:nvPr/>
        </p:nvGrpSpPr>
        <p:grpSpPr>
          <a:xfrm>
            <a:off x="462682" y="2352901"/>
            <a:ext cx="5057171" cy="3114241"/>
            <a:chOff x="4734744" y="1928292"/>
            <a:chExt cx="3895874" cy="1287139"/>
          </a:xfrm>
        </p:grpSpPr>
        <p:sp>
          <p:nvSpPr>
            <p:cNvPr id="12" name="Text 4">
              <a:extLst>
                <a:ext uri="{FF2B5EF4-FFF2-40B4-BE49-F238E27FC236}">
                  <a16:creationId xmlns:a16="http://schemas.microsoft.com/office/drawing/2014/main" id="{DC5F2995-445C-A452-6550-DED24E5B8527}"/>
                </a:ext>
              </a:extLst>
            </p:cNvPr>
            <p:cNvSpPr/>
            <p:nvPr/>
          </p:nvSpPr>
          <p:spPr>
            <a:xfrm>
              <a:off x="6631260" y="1928292"/>
              <a:ext cx="1999357" cy="192732"/>
            </a:xfrm>
            <a:prstGeom prst="rect">
              <a:avLst/>
            </a:prstGeom>
            <a:noFill/>
            <a:ln/>
          </p:spPr>
          <p:txBody>
            <a:bodyPr wrap="non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الحلول العملية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a:extLst>
                <a:ext uri="{FF2B5EF4-FFF2-40B4-BE49-F238E27FC236}">
                  <a16:creationId xmlns:a16="http://schemas.microsoft.com/office/drawing/2014/main" id="{EEE2A4AB-2A84-64BC-15E5-B3875EF5958F}"/>
                </a:ext>
              </a:extLst>
            </p:cNvPr>
            <p:cNvSpPr/>
            <p:nvPr/>
          </p:nvSpPr>
          <p:spPr>
            <a:xfrm>
              <a:off x="4734744" y="2250504"/>
              <a:ext cx="3895874"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بناء مناخ نفسي آمن يُشجع على التعبير الحر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تدريب القيادات على الإصغاء الفعّال والتعاطف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الحوار الدوري وإتاحة قنوات للمقترحات المجهولة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تعزيز الثقة عبر الشفافية والاتساق في القرارات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172978113"/>
      </p:ext>
    </p:extLst>
  </p:cSld>
  <p:clrMapOvr>
    <a:masterClrMapping/>
  </p:clrMapOvr>
  <mc:AlternateContent xmlns:mc="http://schemas.openxmlformats.org/markup-compatibility/2006" xmlns:p14="http://schemas.microsoft.com/office/powerpoint/2010/main">
    <mc:Choice Requires="p14">
      <p:transition p14:dur="10" advTm="144948"/>
    </mc:Choice>
    <mc:Fallback xmlns="">
      <p:transition advTm="14494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B89FA-EC49-D991-4A85-91EE48CB59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941BC8-3559-A422-517F-AC7B2CA3A279}"/>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934970-F77D-8C56-87F9-4AC9DBB003FF}"/>
              </a:ext>
            </a:extLst>
          </p:cNvPr>
          <p:cNvSpPr txBox="1"/>
          <p:nvPr/>
        </p:nvSpPr>
        <p:spPr>
          <a:xfrm>
            <a:off x="2743201" y="527491"/>
            <a:ext cx="6794252" cy="523220"/>
          </a:xfrm>
          <a:prstGeom prst="rect">
            <a:avLst/>
          </a:prstGeom>
          <a:noFill/>
        </p:spPr>
        <p:txBody>
          <a:bodyPr wrap="square" rtlCol="0">
            <a:spAutoFit/>
          </a:bodyPr>
          <a:lstStyle/>
          <a:p>
            <a:pPr algn="ctr"/>
            <a:r>
              <a:rPr lang="ar-EG" sz="2800" b="1">
                <a:latin typeface="Alexandria" charset="0"/>
                <a:cs typeface="Alexandria" charset="0"/>
              </a:rPr>
              <a:t>المعوقات الإدارية والهيكلية وحلولها</a:t>
            </a:r>
          </a:p>
        </p:txBody>
      </p:sp>
      <p:sp>
        <p:nvSpPr>
          <p:cNvPr id="5" name="Rectangle 4">
            <a:extLst>
              <a:ext uri="{FF2B5EF4-FFF2-40B4-BE49-F238E27FC236}">
                <a16:creationId xmlns:a16="http://schemas.microsoft.com/office/drawing/2014/main" id="{F30D9262-5C84-DFA4-D786-5C895DD3F890}"/>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3F9B6B-C00C-F994-F6FA-F8BC03576A31}"/>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D7E565-6D05-422F-A3A4-D98110D69A5D}"/>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C9E45BAF-4DF7-1873-E665-7E09E419A3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6DEEDA2-99CD-2D1C-CC70-CF5DDEC312D6}"/>
              </a:ext>
            </a:extLst>
          </p:cNvPr>
          <p:cNvGrpSpPr/>
          <p:nvPr/>
        </p:nvGrpSpPr>
        <p:grpSpPr>
          <a:xfrm>
            <a:off x="6054839" y="1944423"/>
            <a:ext cx="5733893" cy="3786968"/>
            <a:chOff x="424904" y="1746945"/>
            <a:chExt cx="4082355" cy="1461939"/>
          </a:xfrm>
        </p:grpSpPr>
        <p:sp>
          <p:nvSpPr>
            <p:cNvPr id="4" name="Shape 1">
              <a:extLst>
                <a:ext uri="{FF2B5EF4-FFF2-40B4-BE49-F238E27FC236}">
                  <a16:creationId xmlns:a16="http://schemas.microsoft.com/office/drawing/2014/main" id="{79789564-22A3-D21E-F5BE-8039F987C3E8}"/>
                </a:ext>
              </a:extLst>
            </p:cNvPr>
            <p:cNvSpPr/>
            <p:nvPr/>
          </p:nvSpPr>
          <p:spPr>
            <a:xfrm>
              <a:off x="424904" y="1746945"/>
              <a:ext cx="4082355" cy="1461939"/>
            </a:xfrm>
            <a:prstGeom prst="roundRect">
              <a:avLst>
                <a:gd name="adj" fmla="val 6380"/>
              </a:avLst>
            </a:prstGeom>
            <a:solidFill>
              <a:srgbClr val="3257B8"/>
            </a:solidFill>
            <a:ln/>
          </p:spPr>
          <p:txBody>
            <a:bodyPr/>
            <a:lstStyle/>
            <a:p>
              <a:pPr marL="0" marR="0" lvl="0" indent="0" defTabSz="914400" eaLnBrk="1" fontAlgn="auto" latinLnBrk="0" hangingPunct="1">
                <a:lnSpc>
                  <a:spcPct val="2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2">
              <a:extLst>
                <a:ext uri="{FF2B5EF4-FFF2-40B4-BE49-F238E27FC236}">
                  <a16:creationId xmlns:a16="http://schemas.microsoft.com/office/drawing/2014/main" id="{EE78535D-8A73-7613-08AD-46CC238F0EBE}"/>
                </a:ext>
              </a:extLst>
            </p:cNvPr>
            <p:cNvSpPr/>
            <p:nvPr/>
          </p:nvSpPr>
          <p:spPr>
            <a:xfrm>
              <a:off x="2378422" y="1876425"/>
              <a:ext cx="1999357" cy="192732"/>
            </a:xfrm>
            <a:prstGeom prst="rect">
              <a:avLst/>
            </a:prstGeom>
            <a:noFill/>
            <a:ln/>
          </p:spPr>
          <p:txBody>
            <a:bodyPr wrap="non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المعوقات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7FBFC7F2-8037-4C1B-9B56-174F2AD50ECA}"/>
                </a:ext>
              </a:extLst>
            </p:cNvPr>
            <p:cNvSpPr/>
            <p:nvPr/>
          </p:nvSpPr>
          <p:spPr>
            <a:xfrm>
              <a:off x="554385" y="2198638"/>
              <a:ext cx="3823395"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المركزية الشديدة وتمركز القرار في يد فرد واحد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البيروقراطية وتعدد مستويات الموافقة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غموض الصلاحيات وتضارب الأدوار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تعدد الوسطاء الذين يُشوّهون الرسالة أثناء تصاعدها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C8C41025-BB31-515E-3A8A-6DE98D71B4F1}"/>
              </a:ext>
            </a:extLst>
          </p:cNvPr>
          <p:cNvGrpSpPr/>
          <p:nvPr/>
        </p:nvGrpSpPr>
        <p:grpSpPr>
          <a:xfrm>
            <a:off x="524108" y="2046615"/>
            <a:ext cx="5241072" cy="3317122"/>
            <a:chOff x="4734744" y="1876425"/>
            <a:chExt cx="3895874" cy="1287140"/>
          </a:xfrm>
        </p:grpSpPr>
        <p:sp>
          <p:nvSpPr>
            <p:cNvPr id="12" name="Text 4">
              <a:extLst>
                <a:ext uri="{FF2B5EF4-FFF2-40B4-BE49-F238E27FC236}">
                  <a16:creationId xmlns:a16="http://schemas.microsoft.com/office/drawing/2014/main" id="{EF4D2D44-9A60-8E97-89AC-4BF67009E060}"/>
                </a:ext>
              </a:extLst>
            </p:cNvPr>
            <p:cNvSpPr/>
            <p:nvPr/>
          </p:nvSpPr>
          <p:spPr>
            <a:xfrm>
              <a:off x="6631260" y="1876425"/>
              <a:ext cx="1999357" cy="192732"/>
            </a:xfrm>
            <a:prstGeom prst="rect">
              <a:avLst/>
            </a:prstGeom>
            <a:noFill/>
            <a:ln/>
          </p:spPr>
          <p:txBody>
            <a:bodyPr wrap="non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الحلول العملية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a:extLst>
                <a:ext uri="{FF2B5EF4-FFF2-40B4-BE49-F238E27FC236}">
                  <a16:creationId xmlns:a16="http://schemas.microsoft.com/office/drawing/2014/main" id="{1F2C24F1-F8FE-C553-D8E0-91888DC92CBA}"/>
                </a:ext>
              </a:extLst>
            </p:cNvPr>
            <p:cNvSpPr/>
            <p:nvPr/>
          </p:nvSpPr>
          <p:spPr>
            <a:xfrm>
              <a:off x="4734744" y="2198638"/>
              <a:ext cx="3895874"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تفويض الصلاحيات للمستويات التنفيذية الوسطى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تبسيط إجراءات التواصل وتقليل حلقات الوساطة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وضع هيكل اتصالي واضح بقنوات محددة ومعتمدة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اعتماد أدوات رقمية تتيح التواصل المباشر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029793550"/>
      </p:ext>
    </p:extLst>
  </p:cSld>
  <p:clrMapOvr>
    <a:masterClrMapping/>
  </p:clrMapOvr>
  <mc:AlternateContent xmlns:mc="http://schemas.openxmlformats.org/markup-compatibility/2006" xmlns:p14="http://schemas.microsoft.com/office/powerpoint/2010/main">
    <mc:Choice Requires="p14">
      <p:transition p14:dur="10" advTm="121964"/>
    </mc:Choice>
    <mc:Fallback xmlns="">
      <p:transition advTm="12196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6A1C90-049A-2EC1-87F0-3FDEA98C95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586866-B87D-F965-B706-6A1F13ABFBE1}"/>
              </a:ext>
            </a:extLst>
          </p:cNvPr>
          <p:cNvSpPr/>
          <p:nvPr/>
        </p:nvSpPr>
        <p:spPr>
          <a:xfrm>
            <a:off x="334537" y="1345306"/>
            <a:ext cx="11508057"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55AE64A-4C4B-B78E-FBB8-336F439ADFCE}"/>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80EABE-8EA2-E1B2-DB3D-34C1FA76EB44}"/>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E7C093-98B9-986D-6F53-96869A21A644}"/>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4ADDE9F5-4DC5-2431-6B5D-FA5BA8AB39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7D4374E1-895B-D8DB-5BEB-F477A2925112}"/>
              </a:ext>
            </a:extLst>
          </p:cNvPr>
          <p:cNvGrpSpPr/>
          <p:nvPr/>
        </p:nvGrpSpPr>
        <p:grpSpPr>
          <a:xfrm>
            <a:off x="724829" y="1647939"/>
            <a:ext cx="10827834" cy="4329115"/>
            <a:chOff x="60945" y="926976"/>
            <a:chExt cx="8564910" cy="3192363"/>
          </a:xfrm>
        </p:grpSpPr>
        <p:sp>
          <p:nvSpPr>
            <p:cNvPr id="4" name="Text 0">
              <a:extLst>
                <a:ext uri="{FF2B5EF4-FFF2-40B4-BE49-F238E27FC236}">
                  <a16:creationId xmlns:a16="http://schemas.microsoft.com/office/drawing/2014/main" id="{325695DF-222E-53F6-1973-6E672A538A5C}"/>
                </a:ext>
              </a:extLst>
            </p:cNvPr>
            <p:cNvSpPr/>
            <p:nvPr/>
          </p:nvSpPr>
          <p:spPr>
            <a:xfrm>
              <a:off x="3877940" y="926976"/>
              <a:ext cx="4747915" cy="38553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أسئلة للتفكير والمراجعة النقدية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1">
              <a:extLst>
                <a:ext uri="{FF2B5EF4-FFF2-40B4-BE49-F238E27FC236}">
                  <a16:creationId xmlns:a16="http://schemas.microsoft.com/office/drawing/2014/main" id="{AA2CE5DD-5BA2-EB92-76D4-C0545C816E15}"/>
                </a:ext>
              </a:extLst>
            </p:cNvPr>
            <p:cNvSpPr/>
            <p:nvPr/>
          </p:nvSpPr>
          <p:spPr>
            <a:xfrm>
              <a:off x="60945" y="1571551"/>
              <a:ext cx="85649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قبل الختام، تأمّل هذه الأسئلة وناقشها مع زملائك:</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2">
              <a:extLst>
                <a:ext uri="{FF2B5EF4-FFF2-40B4-BE49-F238E27FC236}">
                  <a16:creationId xmlns:a16="http://schemas.microsoft.com/office/drawing/2014/main" id="{08AD056A-8C03-2B56-35AE-55B7B85328F3}"/>
                </a:ext>
              </a:extLst>
            </p:cNvPr>
            <p:cNvSpPr/>
            <p:nvPr/>
          </p:nvSpPr>
          <p:spPr>
            <a:xfrm>
              <a:off x="8366820" y="1924496"/>
              <a:ext cx="259035"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3">
              <a:extLst>
                <a:ext uri="{FF2B5EF4-FFF2-40B4-BE49-F238E27FC236}">
                  <a16:creationId xmlns:a16="http://schemas.microsoft.com/office/drawing/2014/main" id="{80D7A994-DABE-640E-714E-D62A33C882CC}"/>
                </a:ext>
              </a:extLst>
            </p:cNvPr>
            <p:cNvSpPr/>
            <p:nvPr/>
          </p:nvSpPr>
          <p:spPr>
            <a:xfrm>
              <a:off x="4636740" y="2130400"/>
              <a:ext cx="3989115" cy="14288"/>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4">
              <a:extLst>
                <a:ext uri="{FF2B5EF4-FFF2-40B4-BE49-F238E27FC236}">
                  <a16:creationId xmlns:a16="http://schemas.microsoft.com/office/drawing/2014/main" id="{2D1ACCC1-756A-234E-DE44-5D085DA5B323}"/>
                </a:ext>
              </a:extLst>
            </p:cNvPr>
            <p:cNvSpPr/>
            <p:nvPr/>
          </p:nvSpPr>
          <p:spPr>
            <a:xfrm>
              <a:off x="7043738" y="2223715"/>
              <a:ext cx="158211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هل يكفي نموذج واحد؟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a:extLst>
                <a:ext uri="{FF2B5EF4-FFF2-40B4-BE49-F238E27FC236}">
                  <a16:creationId xmlns:a16="http://schemas.microsoft.com/office/drawing/2014/main" id="{EF47CF43-87F7-0A17-F60A-41101F29B7DF}"/>
                </a:ext>
              </a:extLst>
            </p:cNvPr>
            <p:cNvSpPr/>
            <p:nvPr/>
          </p:nvSpPr>
          <p:spPr>
            <a:xfrm>
              <a:off x="4636740" y="2494136"/>
              <a:ext cx="398911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لماذا لا يكفي نموذج شانون وويفر وحده لتفسير جميع مشكلات الاتصال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6">
              <a:extLst>
                <a:ext uri="{FF2B5EF4-FFF2-40B4-BE49-F238E27FC236}">
                  <a16:creationId xmlns:a16="http://schemas.microsoft.com/office/drawing/2014/main" id="{2F8A1926-AA72-283D-7332-04F9F255285A}"/>
                </a:ext>
              </a:extLst>
            </p:cNvPr>
            <p:cNvSpPr/>
            <p:nvPr/>
          </p:nvSpPr>
          <p:spPr>
            <a:xfrm>
              <a:off x="4248224" y="1924496"/>
              <a:ext cx="259035"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7">
              <a:extLst>
                <a:ext uri="{FF2B5EF4-FFF2-40B4-BE49-F238E27FC236}">
                  <a16:creationId xmlns:a16="http://schemas.microsoft.com/office/drawing/2014/main" id="{2670E769-43EA-28E7-A73E-1FE479285AE2}"/>
                </a:ext>
              </a:extLst>
            </p:cNvPr>
            <p:cNvSpPr/>
            <p:nvPr/>
          </p:nvSpPr>
          <p:spPr>
            <a:xfrm>
              <a:off x="518145" y="2130400"/>
              <a:ext cx="3989115" cy="14288"/>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8">
              <a:extLst>
                <a:ext uri="{FF2B5EF4-FFF2-40B4-BE49-F238E27FC236}">
                  <a16:creationId xmlns:a16="http://schemas.microsoft.com/office/drawing/2014/main" id="{A432A752-207C-F8D2-BB50-9DC70D438D93}"/>
                </a:ext>
              </a:extLst>
            </p:cNvPr>
            <p:cNvSpPr/>
            <p:nvPr/>
          </p:nvSpPr>
          <p:spPr>
            <a:xfrm>
              <a:off x="2248421" y="2223715"/>
              <a:ext cx="225883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متى تُغلق الثقافة أبواب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9">
              <a:extLst>
                <a:ext uri="{FF2B5EF4-FFF2-40B4-BE49-F238E27FC236}">
                  <a16:creationId xmlns:a16="http://schemas.microsoft.com/office/drawing/2014/main" id="{CFB3607A-9B8E-37EE-6DEC-EDEE6D8F6B51}"/>
                </a:ext>
              </a:extLst>
            </p:cNvPr>
            <p:cNvSpPr/>
            <p:nvPr/>
          </p:nvSpPr>
          <p:spPr>
            <a:xfrm>
              <a:off x="518145" y="2494136"/>
              <a:ext cx="398911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اذكر موقفًا من واقع مؤسسة تعرفها تعطّل فيها الاتصال بسبب الثقافة السائدة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0">
              <a:extLst>
                <a:ext uri="{FF2B5EF4-FFF2-40B4-BE49-F238E27FC236}">
                  <a16:creationId xmlns:a16="http://schemas.microsoft.com/office/drawing/2014/main" id="{2DA7A271-CFD4-987C-75B6-CDFECD3B5621}"/>
                </a:ext>
              </a:extLst>
            </p:cNvPr>
            <p:cNvSpPr/>
            <p:nvPr/>
          </p:nvSpPr>
          <p:spPr>
            <a:xfrm>
              <a:off x="8366820" y="3135213"/>
              <a:ext cx="259035"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1">
              <a:extLst>
                <a:ext uri="{FF2B5EF4-FFF2-40B4-BE49-F238E27FC236}">
                  <a16:creationId xmlns:a16="http://schemas.microsoft.com/office/drawing/2014/main" id="{3A8CB7B1-BDE0-15CC-E137-FB2B23A2BE19}"/>
                </a:ext>
              </a:extLst>
            </p:cNvPr>
            <p:cNvSpPr/>
            <p:nvPr/>
          </p:nvSpPr>
          <p:spPr>
            <a:xfrm>
              <a:off x="4636740" y="3328169"/>
              <a:ext cx="3989115" cy="14288"/>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2">
              <a:extLst>
                <a:ext uri="{FF2B5EF4-FFF2-40B4-BE49-F238E27FC236}">
                  <a16:creationId xmlns:a16="http://schemas.microsoft.com/office/drawing/2014/main" id="{C73A0100-0FAC-7516-9732-8122C6458297}"/>
                </a:ext>
              </a:extLst>
            </p:cNvPr>
            <p:cNvSpPr/>
            <p:nvPr/>
          </p:nvSpPr>
          <p:spPr>
            <a:xfrm>
              <a:off x="6820793" y="3434432"/>
              <a:ext cx="1805062"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أصعب معوق في رأيك؟</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3">
              <a:extLst>
                <a:ext uri="{FF2B5EF4-FFF2-40B4-BE49-F238E27FC236}">
                  <a16:creationId xmlns:a16="http://schemas.microsoft.com/office/drawing/2014/main" id="{3F34583E-8C3B-0BCC-A451-FAAE79A46C68}"/>
                </a:ext>
              </a:extLst>
            </p:cNvPr>
            <p:cNvSpPr/>
            <p:nvPr/>
          </p:nvSpPr>
          <p:spPr>
            <a:xfrm>
              <a:off x="4636740" y="3704853"/>
              <a:ext cx="398911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وما الأسباب التي تجعل بعض المعوقات أشد مقاومةً للحل من غيرها؟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4">
              <a:extLst>
                <a:ext uri="{FF2B5EF4-FFF2-40B4-BE49-F238E27FC236}">
                  <a16:creationId xmlns:a16="http://schemas.microsoft.com/office/drawing/2014/main" id="{381A51C0-D49E-5501-61CD-B129006870FA}"/>
                </a:ext>
              </a:extLst>
            </p:cNvPr>
            <p:cNvSpPr/>
            <p:nvPr/>
          </p:nvSpPr>
          <p:spPr>
            <a:xfrm>
              <a:off x="4248224" y="3135213"/>
              <a:ext cx="259035"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Shape 15">
              <a:extLst>
                <a:ext uri="{FF2B5EF4-FFF2-40B4-BE49-F238E27FC236}">
                  <a16:creationId xmlns:a16="http://schemas.microsoft.com/office/drawing/2014/main" id="{78B8F088-5870-549C-7F45-2942BDDE6861}"/>
                </a:ext>
              </a:extLst>
            </p:cNvPr>
            <p:cNvSpPr/>
            <p:nvPr/>
          </p:nvSpPr>
          <p:spPr>
            <a:xfrm>
              <a:off x="518145" y="3328169"/>
              <a:ext cx="3989115" cy="14288"/>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4" name="Text 16">
              <a:extLst>
                <a:ext uri="{FF2B5EF4-FFF2-40B4-BE49-F238E27FC236}">
                  <a16:creationId xmlns:a16="http://schemas.microsoft.com/office/drawing/2014/main" id="{9958F028-9065-6E79-956D-896DF451BEA0}"/>
                </a:ext>
              </a:extLst>
            </p:cNvPr>
            <p:cNvSpPr/>
            <p:nvPr/>
          </p:nvSpPr>
          <p:spPr>
            <a:xfrm>
              <a:off x="2142604" y="3434432"/>
              <a:ext cx="236465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كيف تصمم رسالة مؤسسية ناجحة؟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7">
              <a:extLst>
                <a:ext uri="{FF2B5EF4-FFF2-40B4-BE49-F238E27FC236}">
                  <a16:creationId xmlns:a16="http://schemas.microsoft.com/office/drawing/2014/main" id="{7B109284-E3A5-FC3E-4635-1EC4474A8A9F}"/>
                </a:ext>
              </a:extLst>
            </p:cNvPr>
            <p:cNvSpPr/>
            <p:nvPr/>
          </p:nvSpPr>
          <p:spPr>
            <a:xfrm>
              <a:off x="518145" y="3704853"/>
              <a:ext cx="398911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الخطوات التي ستتبعها لضمان وصول الرسالة بوضوح لجميع أصحاب المصلحة؟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4193703106"/>
      </p:ext>
    </p:extLst>
  </p:cSld>
  <p:clrMapOvr>
    <a:masterClrMapping/>
  </p:clrMapOvr>
  <mc:AlternateContent xmlns:mc="http://schemas.openxmlformats.org/markup-compatibility/2006" xmlns:p14="http://schemas.microsoft.com/office/powerpoint/2010/main">
    <mc:Choice Requires="p14">
      <p:transition p14:dur="10" advTm="71052"/>
    </mc:Choice>
    <mc:Fallback xmlns="">
      <p:transition advTm="7105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F5594-7910-363F-ED35-5A3CFB3153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A3DDEE-2542-08D3-D473-67AAF5AE9702}"/>
              </a:ext>
            </a:extLst>
          </p:cNvPr>
          <p:cNvSpPr/>
          <p:nvPr/>
        </p:nvSpPr>
        <p:spPr>
          <a:xfrm>
            <a:off x="165798" y="1238221"/>
            <a:ext cx="11860404" cy="4985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0E8D3F-97D7-49EE-8A0A-7B2BFCA583A8}"/>
              </a:ext>
            </a:extLst>
          </p:cNvPr>
          <p:cNvSpPr txBox="1"/>
          <p:nvPr/>
        </p:nvSpPr>
        <p:spPr>
          <a:xfrm>
            <a:off x="4486916" y="527491"/>
            <a:ext cx="3902032" cy="521970"/>
          </a:xfrm>
          <a:prstGeom prst="rect">
            <a:avLst/>
          </a:prstGeom>
          <a:noFill/>
        </p:spPr>
        <p:txBody>
          <a:bodyPr wrap="square" rtlCol="0">
            <a:spAutoFit/>
          </a:bodyPr>
          <a:lstStyle/>
          <a:p>
            <a:pPr algn="ctr"/>
            <a:r>
              <a:rPr lang="ar-EG" sz="2800" b="1">
                <a:latin typeface="Alexandria" charset="0"/>
                <a:cs typeface="Alexandria" charset="0"/>
              </a:rPr>
              <a:t>الخاتمة</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052A4BC9-66F4-1451-854A-77F2044DFE9C}"/>
              </a:ext>
            </a:extLst>
          </p:cNvPr>
          <p:cNvSpPr/>
          <p:nvPr/>
        </p:nvSpPr>
        <p:spPr>
          <a:xfrm>
            <a:off x="1006163"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6E22D3-6DA8-2998-5625-01BFF7C0A101}"/>
              </a:ext>
            </a:extLst>
          </p:cNvPr>
          <p:cNvSpPr txBox="1"/>
          <p:nvPr/>
        </p:nvSpPr>
        <p:spPr>
          <a:xfrm>
            <a:off x="1111583" y="481939"/>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96B492C-3C53-4DFB-BB6C-EE3851BC7DE3}"/>
              </a:ext>
            </a:extLst>
          </p:cNvPr>
          <p:cNvSpPr txBox="1"/>
          <p:nvPr/>
        </p:nvSpPr>
        <p:spPr>
          <a:xfrm>
            <a:off x="1225277" y="788476"/>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6</a:t>
            </a:r>
          </a:p>
        </p:txBody>
      </p:sp>
      <p:pic>
        <p:nvPicPr>
          <p:cNvPr id="7" name="Graphic 21">
            <a:extLst>
              <a:ext uri="{FF2B5EF4-FFF2-40B4-BE49-F238E27FC236}">
                <a16:creationId xmlns:a16="http://schemas.microsoft.com/office/drawing/2014/main" id="{8418E352-C30B-75D2-4B31-4F9B07BFE3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1EB65EBC-643D-7E4F-8FEB-3DB0EA1E1FC4}"/>
              </a:ext>
            </a:extLst>
          </p:cNvPr>
          <p:cNvGrpSpPr/>
          <p:nvPr/>
        </p:nvGrpSpPr>
        <p:grpSpPr>
          <a:xfrm>
            <a:off x="165798" y="1647938"/>
            <a:ext cx="11593549" cy="4239905"/>
            <a:chOff x="518145" y="1541711"/>
            <a:chExt cx="8107710" cy="2704653"/>
          </a:xfrm>
        </p:grpSpPr>
        <p:sp>
          <p:nvSpPr>
            <p:cNvPr id="4" name="Shape 1">
              <a:extLst>
                <a:ext uri="{FF2B5EF4-FFF2-40B4-BE49-F238E27FC236}">
                  <a16:creationId xmlns:a16="http://schemas.microsoft.com/office/drawing/2014/main" id="{0ECB1B58-490F-6C63-7983-A4055585E2DD}"/>
                </a:ext>
              </a:extLst>
            </p:cNvPr>
            <p:cNvSpPr/>
            <p:nvPr/>
          </p:nvSpPr>
          <p:spPr>
            <a:xfrm>
              <a:off x="4636740" y="1541711"/>
              <a:ext cx="3989115" cy="953393"/>
            </a:xfrm>
            <a:prstGeom prst="roundRect">
              <a:avLst>
                <a:gd name="adj" fmla="val 570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2">
              <a:extLst>
                <a:ext uri="{FF2B5EF4-FFF2-40B4-BE49-F238E27FC236}">
                  <a16:creationId xmlns:a16="http://schemas.microsoft.com/office/drawing/2014/main" id="{19736372-DBC8-FE46-BBB9-D5029317559F}"/>
                </a:ext>
              </a:extLst>
            </p:cNvPr>
            <p:cNvSpPr/>
            <p:nvPr/>
          </p:nvSpPr>
          <p:spPr>
            <a:xfrm>
              <a:off x="6949455" y="1675954"/>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النموذج والنظرية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44A7E0F6-54A7-84F7-CE89-D50547FB962C}"/>
                </a:ext>
              </a:extLst>
            </p:cNvPr>
            <p:cNvSpPr/>
            <p:nvPr/>
          </p:nvSpPr>
          <p:spPr>
            <a:xfrm>
              <a:off x="4770983" y="1946374"/>
              <a:ext cx="372062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النموذج يصف كيف يحدث الاتصال، والنظرية تفسر لماذا ينجح أو يفشل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4">
              <a:extLst>
                <a:ext uri="{FF2B5EF4-FFF2-40B4-BE49-F238E27FC236}">
                  <a16:creationId xmlns:a16="http://schemas.microsoft.com/office/drawing/2014/main" id="{BEE8C4DA-2321-89C1-1B51-B6FC9B7818FE}"/>
                </a:ext>
              </a:extLst>
            </p:cNvPr>
            <p:cNvSpPr/>
            <p:nvPr/>
          </p:nvSpPr>
          <p:spPr>
            <a:xfrm>
              <a:off x="518145" y="1541711"/>
              <a:ext cx="3989115" cy="953393"/>
            </a:xfrm>
            <a:prstGeom prst="roundRect">
              <a:avLst>
                <a:gd name="adj" fmla="val 570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5">
              <a:extLst>
                <a:ext uri="{FF2B5EF4-FFF2-40B4-BE49-F238E27FC236}">
                  <a16:creationId xmlns:a16="http://schemas.microsoft.com/office/drawing/2014/main" id="{9194D0B8-84B8-310B-B86B-6521032C8FC7}"/>
                </a:ext>
              </a:extLst>
            </p:cNvPr>
            <p:cNvSpPr/>
            <p:nvPr/>
          </p:nvSpPr>
          <p:spPr>
            <a:xfrm>
              <a:off x="2830860" y="1675954"/>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نماذج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6">
              <a:extLst>
                <a:ext uri="{FF2B5EF4-FFF2-40B4-BE49-F238E27FC236}">
                  <a16:creationId xmlns:a16="http://schemas.microsoft.com/office/drawing/2014/main" id="{535D3FDD-FBBF-D4F0-5AAF-E3973CE3578D}"/>
                </a:ext>
              </a:extLst>
            </p:cNvPr>
            <p:cNvSpPr/>
            <p:nvPr/>
          </p:nvSpPr>
          <p:spPr>
            <a:xfrm>
              <a:off x="652388" y="1946374"/>
              <a:ext cx="372062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شانون وويفر للتشويش، لاسويل للأسئلة الخمسة، التفاعلي للتبادل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7">
              <a:extLst>
                <a:ext uri="{FF2B5EF4-FFF2-40B4-BE49-F238E27FC236}">
                  <a16:creationId xmlns:a16="http://schemas.microsoft.com/office/drawing/2014/main" id="{6EC05B75-FB09-B677-9A17-577B267A0421}"/>
                </a:ext>
              </a:extLst>
            </p:cNvPr>
            <p:cNvSpPr/>
            <p:nvPr/>
          </p:nvSpPr>
          <p:spPr>
            <a:xfrm>
              <a:off x="4636740" y="2624584"/>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8">
              <a:extLst>
                <a:ext uri="{FF2B5EF4-FFF2-40B4-BE49-F238E27FC236}">
                  <a16:creationId xmlns:a16="http://schemas.microsoft.com/office/drawing/2014/main" id="{EFD2DC9B-5C53-641E-2DCD-F22FF4BAB8EC}"/>
                </a:ext>
              </a:extLst>
            </p:cNvPr>
            <p:cNvSpPr/>
            <p:nvPr/>
          </p:nvSpPr>
          <p:spPr>
            <a:xfrm>
              <a:off x="6949455" y="2758827"/>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نظرية النظم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9">
              <a:extLst>
                <a:ext uri="{FF2B5EF4-FFF2-40B4-BE49-F238E27FC236}">
                  <a16:creationId xmlns:a16="http://schemas.microsoft.com/office/drawing/2014/main" id="{B9026E02-93E5-1BEB-4213-F64F2B72EC29}"/>
                </a:ext>
              </a:extLst>
            </p:cNvPr>
            <p:cNvSpPr/>
            <p:nvPr/>
          </p:nvSpPr>
          <p:spPr>
            <a:xfrm>
              <a:off x="4770983" y="3029248"/>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المؤسسة نظام متكامل وكل خلل اتصالي يؤثر في النظام كله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0">
              <a:extLst>
                <a:ext uri="{FF2B5EF4-FFF2-40B4-BE49-F238E27FC236}">
                  <a16:creationId xmlns:a16="http://schemas.microsoft.com/office/drawing/2014/main" id="{AFEA8E21-C0A2-91A7-D7F7-AAEDEAB5629A}"/>
                </a:ext>
              </a:extLst>
            </p:cNvPr>
            <p:cNvSpPr/>
            <p:nvPr/>
          </p:nvSpPr>
          <p:spPr>
            <a:xfrm>
              <a:off x="518145" y="2624584"/>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1">
              <a:extLst>
                <a:ext uri="{FF2B5EF4-FFF2-40B4-BE49-F238E27FC236}">
                  <a16:creationId xmlns:a16="http://schemas.microsoft.com/office/drawing/2014/main" id="{A33F2FBA-A024-F559-950F-308BEB41F412}"/>
                </a:ext>
              </a:extLst>
            </p:cNvPr>
            <p:cNvSpPr/>
            <p:nvPr/>
          </p:nvSpPr>
          <p:spPr>
            <a:xfrm>
              <a:off x="2830860" y="2758827"/>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النظرية الإنسانية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2">
              <a:extLst>
                <a:ext uri="{FF2B5EF4-FFF2-40B4-BE49-F238E27FC236}">
                  <a16:creationId xmlns:a16="http://schemas.microsoft.com/office/drawing/2014/main" id="{1BEC120F-B740-A6AF-036B-B7B5684134A2}"/>
                </a:ext>
              </a:extLst>
            </p:cNvPr>
            <p:cNvSpPr/>
            <p:nvPr/>
          </p:nvSpPr>
          <p:spPr>
            <a:xfrm>
              <a:off x="652388" y="3029248"/>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الانسان هو محور الاهتمام والتركيز في أي 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Shape 13">
              <a:extLst>
                <a:ext uri="{FF2B5EF4-FFF2-40B4-BE49-F238E27FC236}">
                  <a16:creationId xmlns:a16="http://schemas.microsoft.com/office/drawing/2014/main" id="{F2BCD4C0-B3CF-13A8-EBBF-B3862D70CE89}"/>
                </a:ext>
              </a:extLst>
            </p:cNvPr>
            <p:cNvSpPr/>
            <p:nvPr/>
          </p:nvSpPr>
          <p:spPr>
            <a:xfrm>
              <a:off x="4636740" y="3500214"/>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1" name="Text 14">
              <a:extLst>
                <a:ext uri="{FF2B5EF4-FFF2-40B4-BE49-F238E27FC236}">
                  <a16:creationId xmlns:a16="http://schemas.microsoft.com/office/drawing/2014/main" id="{054E806A-C9BF-77CD-B583-9784D8D932FA}"/>
                </a:ext>
              </a:extLst>
            </p:cNvPr>
            <p:cNvSpPr/>
            <p:nvPr/>
          </p:nvSpPr>
          <p:spPr>
            <a:xfrm>
              <a:off x="6949455" y="3634457"/>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أصحاب المصلحة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5">
              <a:extLst>
                <a:ext uri="{FF2B5EF4-FFF2-40B4-BE49-F238E27FC236}">
                  <a16:creationId xmlns:a16="http://schemas.microsoft.com/office/drawing/2014/main" id="{853A4A2E-14B7-5C7A-7C26-58362411303A}"/>
                </a:ext>
              </a:extLst>
            </p:cNvPr>
            <p:cNvSpPr/>
            <p:nvPr/>
          </p:nvSpPr>
          <p:spPr>
            <a:xfrm>
              <a:off x="4770983" y="3904878"/>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كل جمهور يحتاج رسالة مُصمَّمة خصيصًا لاحتياجاته وتوقعاته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Shape 16">
              <a:extLst>
                <a:ext uri="{FF2B5EF4-FFF2-40B4-BE49-F238E27FC236}">
                  <a16:creationId xmlns:a16="http://schemas.microsoft.com/office/drawing/2014/main" id="{F065116E-6631-3D66-3E58-55A5F5D4598C}"/>
                </a:ext>
              </a:extLst>
            </p:cNvPr>
            <p:cNvSpPr/>
            <p:nvPr/>
          </p:nvSpPr>
          <p:spPr>
            <a:xfrm>
              <a:off x="518145" y="3500214"/>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4" name="Text 17">
              <a:extLst>
                <a:ext uri="{FF2B5EF4-FFF2-40B4-BE49-F238E27FC236}">
                  <a16:creationId xmlns:a16="http://schemas.microsoft.com/office/drawing/2014/main" id="{E940C6C2-033C-D41C-93C2-08928E9AA7EE}"/>
                </a:ext>
              </a:extLst>
            </p:cNvPr>
            <p:cNvSpPr/>
            <p:nvPr/>
          </p:nvSpPr>
          <p:spPr>
            <a:xfrm>
              <a:off x="2830860" y="3634457"/>
              <a:ext cx="1542157"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المعوقات والحلول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8">
              <a:extLst>
                <a:ext uri="{FF2B5EF4-FFF2-40B4-BE49-F238E27FC236}">
                  <a16:creationId xmlns:a16="http://schemas.microsoft.com/office/drawing/2014/main" id="{8A25D1CF-FC7A-3C6E-46C8-371F93A24CEB}"/>
                </a:ext>
              </a:extLst>
            </p:cNvPr>
            <p:cNvSpPr/>
            <p:nvPr/>
          </p:nvSpPr>
          <p:spPr>
            <a:xfrm>
              <a:off x="652388" y="3904878"/>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تشخيص المعوق الصحيح يقودنا للعلاج الصحيح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570092257"/>
      </p:ext>
    </p:extLst>
  </p:cSld>
  <p:clrMapOvr>
    <a:masterClrMapping/>
  </p:clrMapOvr>
  <mc:AlternateContent xmlns:mc="http://schemas.openxmlformats.org/markup-compatibility/2006" xmlns:p14="http://schemas.microsoft.com/office/powerpoint/2010/main">
    <mc:Choice Requires="p14">
      <p:transition p14:dur="10" advTm="93388"/>
    </mc:Choice>
    <mc:Fallback xmlns="">
      <p:transition advTm="93388"/>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74403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2007).</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محمود عودة، أساليب الاتصال والتغيير الاجتماعي، (بيروت: دار النهضة العربية، 1988).</a:t>
            </a: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مصطفى حجازي، الاتصال الفعال في العالقات الإنسانية والإدارة، (بيروت: دار الطليعة، 1982).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advTm="8830"/>
    </mc:Choice>
    <mc:Fallback xmlns="">
      <p:transition advTm="88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1129548" y="5776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314365" y="791308"/>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339086" y="987106"/>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advTm="9397"/>
    </mc:Choice>
    <mc:Fallback xmlns="">
      <p:transition advTm="939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Recorded Sound">
            <a:hlinkClick r:id="" action="ppaction://media"/>
            <a:extLst>
              <a:ext uri="{FF2B5EF4-FFF2-40B4-BE49-F238E27FC236}">
                <a16:creationId xmlns:a16="http://schemas.microsoft.com/office/drawing/2014/main" id="{8D726F7A-577E-EA03-725E-F58539B7F1F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354253" y="4599151"/>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690"/>
    </mc:Choice>
    <mc:Fallback xmlns="">
      <p:transition spd="slow" advTm="86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69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423656E0-AF4F-42BD-8340-3ACB8807C61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522</TotalTime>
  <Words>4410</Words>
  <Application>Microsoft Office PowerPoint</Application>
  <PresentationFormat>Widescreen</PresentationFormat>
  <Paragraphs>526</Paragraphs>
  <Slides>48</Slides>
  <Notes>2</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vt:lpstr>
      <vt:lpstr>Alexandria Bold</vt:lpstr>
      <vt:lpstr>Alexandria Medium</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cp:lastModifiedBy>
  <cp:revision>9</cp:revision>
  <dcterms:created xsi:type="dcterms:W3CDTF">2023-04-29T09:08:00Z</dcterms:created>
  <dcterms:modified xsi:type="dcterms:W3CDTF">2026-07-11T11:51:16Z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