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Lst>
  <p:sldSz cx="12192000" cy="6858000"/>
  <p:notesSz cx="6858000" cy="9144000"/>
  <p:embeddedFontLst>
    <p:embeddedFont>
      <p:font typeface="Adobe Caslon Pro" panose="0205050205050A020403" pitchFamily="18" charset="0"/>
      <p:regular r:id="rId52"/>
      <p:bold r:id="rId53"/>
      <p:italic r:id="rId54"/>
      <p:boldItalic r:id="rId55"/>
    </p:embeddedFont>
    <p:embeddedFont>
      <p:font typeface="Book Antiqua" panose="02040602050305030304" pitchFamily="18" charset="0"/>
      <p:regular r:id="rId56"/>
      <p:bold r:id="rId57"/>
      <p:italic r:id="rId58"/>
      <p:boldItalic r:id="rId59"/>
    </p:embeddedFont>
    <p:embeddedFont>
      <p:font typeface="Calibri" panose="020F0502020204030204" pitchFamily="34" charset="0"/>
      <p:regular r:id="rId60"/>
      <p:bold r:id="rId61"/>
      <p:italic r:id="rId62"/>
      <p:boldItalic r:id="rId63"/>
    </p:embeddedFont>
    <p:embeddedFont>
      <p:font typeface="Simplified Arabic" panose="02020603050405020304" pitchFamily="18" charset="-78"/>
      <p:regular r:id="rId64"/>
      <p:bold r:id="rId65"/>
    </p:embeddedFont>
    <p:embeddedFont>
      <p:font typeface="Tajawal ExtraBold" panose="020B0604020202020204" charset="-78"/>
      <p:bold r:id="rId66"/>
    </p:embeddedFont>
    <p:embeddedFont>
      <p:font typeface="Tajawal Medium" panose="00000600000000000000" charset="-78"/>
      <p:regular r:id="rId67"/>
      <p:bold r:id="rId6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9" roundtripDataSignature="AMtx7mgZfmqLAjA6jmC+NNqwsbK5lNHTf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5" d="100"/>
          <a:sy n="65" d="100"/>
        </p:scale>
        <p:origin x="83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12.fntdata"/><Relationship Id="rId68" Type="http://schemas.openxmlformats.org/officeDocument/2006/relationships/font" Target="fonts/font17.fntdata"/><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2.fntdata"/><Relationship Id="rId58" Type="http://schemas.openxmlformats.org/officeDocument/2006/relationships/font" Target="fonts/font7.fntdata"/><Relationship Id="rId66" Type="http://schemas.openxmlformats.org/officeDocument/2006/relationships/font" Target="fonts/font15.fntdata"/><Relationship Id="rId5" Type="http://schemas.openxmlformats.org/officeDocument/2006/relationships/slide" Target="slides/slide4.xml"/><Relationship Id="rId61" Type="http://schemas.openxmlformats.org/officeDocument/2006/relationships/font" Target="fonts/font10.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5.fntdata"/><Relationship Id="rId64" Type="http://schemas.openxmlformats.org/officeDocument/2006/relationships/font" Target="fonts/font13.fntdata"/><Relationship Id="rId69" Type="http://customschemas.google.com/relationships/presentationmetadata" Target="metadata"/><Relationship Id="rId8" Type="http://schemas.openxmlformats.org/officeDocument/2006/relationships/slide" Target="slides/slide7.xml"/><Relationship Id="rId51" Type="http://schemas.openxmlformats.org/officeDocument/2006/relationships/notesMaster" Target="notesMasters/notesMaster1.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8.fntdata"/><Relationship Id="rId67" Type="http://schemas.openxmlformats.org/officeDocument/2006/relationships/font" Target="fonts/font16.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3.fntdata"/><Relationship Id="rId62" Type="http://schemas.openxmlformats.org/officeDocument/2006/relationships/font" Target="fonts/font11.fntdata"/><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6.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1.fntdata"/><Relationship Id="rId60" Type="http://schemas.openxmlformats.org/officeDocument/2006/relationships/font" Target="fonts/font9.fntdata"/><Relationship Id="rId65" Type="http://schemas.openxmlformats.org/officeDocument/2006/relationships/font" Target="fonts/font14.fntdata"/><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font" Target="fonts/font4.fntdata"/><Relationship Id="rId7" Type="http://schemas.openxmlformats.org/officeDocument/2006/relationships/slide" Target="slides/slide6.xml"/><Relationship Id="rId7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ar-EG"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0" name="Google Shape;120;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2" name="Google Shape;132;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4" name="Google Shape;14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8" name="Google Shape;158;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6" name="Google Shape;176;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7" name="Google Shape;187;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8" name="Google Shape;198;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3" name="Google Shape;213;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7" name="Google Shape;227;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1" name="Google Shape;241;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6" name="Google Shape;256;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9" name="Google Shape;269;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0" name="Google Shape;270;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13</a:t>
            </a:fld>
            <a:endParaRPr>
              <a:solidFill>
                <a:srgbClr val="000000"/>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7" name="Google Shape;287;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3" name="Google Shape;303;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4" name="Google Shape;304;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15</a:t>
            </a:fld>
            <a:endParaRPr>
              <a:solidFill>
                <a:srgbClr val="000000"/>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3" name="Google Shape;323;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7" name="Google Shape;337;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8" name="Google Shape;338;p1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17</a:t>
            </a:fld>
            <a:endParaRPr>
              <a:solidFill>
                <a:srgbClr val="000000"/>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2" name="Google Shape;352;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Google Shape;362;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3" name="Google Shape;363;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4" name="Google Shape;364;p1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19</a:t>
            </a:fld>
            <a:endParaRPr>
              <a:solidFill>
                <a:srgbClr val="000000"/>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
        <p:cNvGrpSpPr/>
        <p:nvPr/>
      </p:nvGrpSpPr>
      <p:grpSpPr>
        <a:xfrm>
          <a:off x="0" y="0"/>
          <a:ext cx="0" cy="0"/>
          <a:chOff x="0" y="0"/>
          <a:chExt cx="0" cy="0"/>
        </a:xfrm>
      </p:grpSpPr>
      <p:sp>
        <p:nvSpPr>
          <p:cNvPr id="374" name="Google Shape;374;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5" name="Google Shape;375;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4"/>
        <p:cNvGrpSpPr/>
        <p:nvPr/>
      </p:nvGrpSpPr>
      <p:grpSpPr>
        <a:xfrm>
          <a:off x="0" y="0"/>
          <a:ext cx="0" cy="0"/>
          <a:chOff x="0" y="0"/>
          <a:chExt cx="0" cy="0"/>
        </a:xfrm>
      </p:grpSpPr>
      <p:sp>
        <p:nvSpPr>
          <p:cNvPr id="385" name="Google Shape;385;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6" name="Google Shape;386;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7" name="Google Shape;387;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21</a:t>
            </a:fld>
            <a:endParaRPr>
              <a:solidFill>
                <a:srgbClr val="000000"/>
              </a:solidFil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9" name="Google Shape;399;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0" name="Google Shape;400;p2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22</a:t>
            </a:fld>
            <a:endParaRPr>
              <a:solidFill>
                <a:srgbClr val="000000"/>
              </a:solidFil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3"/>
        <p:cNvGrpSpPr/>
        <p:nvPr/>
      </p:nvGrpSpPr>
      <p:grpSpPr>
        <a:xfrm>
          <a:off x="0" y="0"/>
          <a:ext cx="0" cy="0"/>
          <a:chOff x="0" y="0"/>
          <a:chExt cx="0" cy="0"/>
        </a:xfrm>
      </p:grpSpPr>
      <p:sp>
        <p:nvSpPr>
          <p:cNvPr id="414" name="Google Shape;414;p2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5" name="Google Shape;415;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7" name="Google Shape;427;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8" name="Google Shape;428;p2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24</a:t>
            </a:fld>
            <a:endParaRPr>
              <a:solidFill>
                <a:srgbClr val="000000"/>
              </a:solidFil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6"/>
        <p:cNvGrpSpPr/>
        <p:nvPr/>
      </p:nvGrpSpPr>
      <p:grpSpPr>
        <a:xfrm>
          <a:off x="0" y="0"/>
          <a:ext cx="0" cy="0"/>
          <a:chOff x="0" y="0"/>
          <a:chExt cx="0" cy="0"/>
        </a:xfrm>
      </p:grpSpPr>
      <p:sp>
        <p:nvSpPr>
          <p:cNvPr id="437" name="Google Shape;437;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8" name="Google Shape;438;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9" name="Google Shape;439;p2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25</a:t>
            </a:fld>
            <a:endParaRPr>
              <a:solidFill>
                <a:srgbClr val="000000"/>
              </a:solidFil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3"/>
        <p:cNvGrpSpPr/>
        <p:nvPr/>
      </p:nvGrpSpPr>
      <p:grpSpPr>
        <a:xfrm>
          <a:off x="0" y="0"/>
          <a:ext cx="0" cy="0"/>
          <a:chOff x="0" y="0"/>
          <a:chExt cx="0" cy="0"/>
        </a:xfrm>
      </p:grpSpPr>
      <p:sp>
        <p:nvSpPr>
          <p:cNvPr id="454" name="Google Shape;454;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5" name="Google Shape;455;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6" name="Google Shape;456;p2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26</a:t>
            </a:fld>
            <a:endParaRPr>
              <a:solidFill>
                <a:srgbClr val="000000"/>
              </a:solidFil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p2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6" name="Google Shape;466;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5"/>
        <p:cNvGrpSpPr/>
        <p:nvPr/>
      </p:nvGrpSpPr>
      <p:grpSpPr>
        <a:xfrm>
          <a:off x="0" y="0"/>
          <a:ext cx="0" cy="0"/>
          <a:chOff x="0" y="0"/>
          <a:chExt cx="0" cy="0"/>
        </a:xfrm>
      </p:grpSpPr>
      <p:sp>
        <p:nvSpPr>
          <p:cNvPr id="476" name="Google Shape;476;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7" name="Google Shape;477;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78" name="Google Shape;478;p2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28</a:t>
            </a:fld>
            <a:endParaRPr>
              <a:solidFill>
                <a:srgbClr val="000000"/>
              </a:solidFil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1"/>
        <p:cNvGrpSpPr/>
        <p:nvPr/>
      </p:nvGrpSpPr>
      <p:grpSpPr>
        <a:xfrm>
          <a:off x="0" y="0"/>
          <a:ext cx="0" cy="0"/>
          <a:chOff x="0" y="0"/>
          <a:chExt cx="0" cy="0"/>
        </a:xfrm>
      </p:grpSpPr>
      <p:sp>
        <p:nvSpPr>
          <p:cNvPr id="492" name="Google Shape;492;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3" name="Google Shape;493;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1"/>
        <p:cNvGrpSpPr/>
        <p:nvPr/>
      </p:nvGrpSpPr>
      <p:grpSpPr>
        <a:xfrm>
          <a:off x="0" y="0"/>
          <a:ext cx="0" cy="0"/>
          <a:chOff x="0" y="0"/>
          <a:chExt cx="0" cy="0"/>
        </a:xfrm>
      </p:grpSpPr>
      <p:sp>
        <p:nvSpPr>
          <p:cNvPr id="502" name="Google Shape;502;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03" name="Google Shape;503;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04" name="Google Shape;504;p3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30</a:t>
            </a:fld>
            <a:endParaRPr>
              <a:solidFill>
                <a:srgbClr val="000000"/>
              </a:solidFill>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8"/>
        <p:cNvGrpSpPr/>
        <p:nvPr/>
      </p:nvGrpSpPr>
      <p:grpSpPr>
        <a:xfrm>
          <a:off x="0" y="0"/>
          <a:ext cx="0" cy="0"/>
          <a:chOff x="0" y="0"/>
          <a:chExt cx="0" cy="0"/>
        </a:xfrm>
      </p:grpSpPr>
      <p:sp>
        <p:nvSpPr>
          <p:cNvPr id="519" name="Google Shape;519;p3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0" name="Google Shape;520;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9"/>
        <p:cNvGrpSpPr/>
        <p:nvPr/>
      </p:nvGrpSpPr>
      <p:grpSpPr>
        <a:xfrm>
          <a:off x="0" y="0"/>
          <a:ext cx="0" cy="0"/>
          <a:chOff x="0" y="0"/>
          <a:chExt cx="0" cy="0"/>
        </a:xfrm>
      </p:grpSpPr>
      <p:sp>
        <p:nvSpPr>
          <p:cNvPr id="530" name="Google Shape;530;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31" name="Google Shape;531;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2" name="Google Shape;532;p3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32</a:t>
            </a:fld>
            <a:endParaRPr>
              <a:solidFill>
                <a:srgbClr val="000000"/>
              </a:solidFill>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1"/>
        <p:cNvGrpSpPr/>
        <p:nvPr/>
      </p:nvGrpSpPr>
      <p:grpSpPr>
        <a:xfrm>
          <a:off x="0" y="0"/>
          <a:ext cx="0" cy="0"/>
          <a:chOff x="0" y="0"/>
          <a:chExt cx="0" cy="0"/>
        </a:xfrm>
      </p:grpSpPr>
      <p:sp>
        <p:nvSpPr>
          <p:cNvPr id="542" name="Google Shape;542;p3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3" name="Google Shape;543;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3"/>
        <p:cNvGrpSpPr/>
        <p:nvPr/>
      </p:nvGrpSpPr>
      <p:grpSpPr>
        <a:xfrm>
          <a:off x="0" y="0"/>
          <a:ext cx="0" cy="0"/>
          <a:chOff x="0" y="0"/>
          <a:chExt cx="0" cy="0"/>
        </a:xfrm>
      </p:grpSpPr>
      <p:sp>
        <p:nvSpPr>
          <p:cNvPr id="554" name="Google Shape;554;p3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55" name="Google Shape;555;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3"/>
        <p:cNvGrpSpPr/>
        <p:nvPr/>
      </p:nvGrpSpPr>
      <p:grpSpPr>
        <a:xfrm>
          <a:off x="0" y="0"/>
          <a:ext cx="0" cy="0"/>
          <a:chOff x="0" y="0"/>
          <a:chExt cx="0" cy="0"/>
        </a:xfrm>
      </p:grpSpPr>
      <p:sp>
        <p:nvSpPr>
          <p:cNvPr id="564" name="Google Shape;564;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5" name="Google Shape;565;p3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66" name="Google Shape;566;p3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35</a:t>
            </a:fld>
            <a:endParaRPr>
              <a:solidFill>
                <a:srgbClr val="000000"/>
              </a:solidFill>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9"/>
        <p:cNvGrpSpPr/>
        <p:nvPr/>
      </p:nvGrpSpPr>
      <p:grpSpPr>
        <a:xfrm>
          <a:off x="0" y="0"/>
          <a:ext cx="0" cy="0"/>
          <a:chOff x="0" y="0"/>
          <a:chExt cx="0" cy="0"/>
        </a:xfrm>
      </p:grpSpPr>
      <p:sp>
        <p:nvSpPr>
          <p:cNvPr id="580" name="Google Shape;580;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81" name="Google Shape;581;p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82" name="Google Shape;582;p3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36</a:t>
            </a:fld>
            <a:endParaRPr>
              <a:solidFill>
                <a:srgbClr val="000000"/>
              </a:solidFill>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2"/>
        <p:cNvGrpSpPr/>
        <p:nvPr/>
      </p:nvGrpSpPr>
      <p:grpSpPr>
        <a:xfrm>
          <a:off x="0" y="0"/>
          <a:ext cx="0" cy="0"/>
          <a:chOff x="0" y="0"/>
          <a:chExt cx="0" cy="0"/>
        </a:xfrm>
      </p:grpSpPr>
      <p:sp>
        <p:nvSpPr>
          <p:cNvPr id="593" name="Google Shape;593;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94" name="Google Shape;594;p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95" name="Google Shape;595;p3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37</a:t>
            </a:fld>
            <a:endParaRPr>
              <a:solidFill>
                <a:srgbClr val="000000"/>
              </a:solidFill>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8"/>
        <p:cNvGrpSpPr/>
        <p:nvPr/>
      </p:nvGrpSpPr>
      <p:grpSpPr>
        <a:xfrm>
          <a:off x="0" y="0"/>
          <a:ext cx="0" cy="0"/>
          <a:chOff x="0" y="0"/>
          <a:chExt cx="0" cy="0"/>
        </a:xfrm>
      </p:grpSpPr>
      <p:sp>
        <p:nvSpPr>
          <p:cNvPr id="609" name="Google Shape;609;p3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10" name="Google Shape;610;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0"/>
        <p:cNvGrpSpPr/>
        <p:nvPr/>
      </p:nvGrpSpPr>
      <p:grpSpPr>
        <a:xfrm>
          <a:off x="0" y="0"/>
          <a:ext cx="0" cy="0"/>
          <a:chOff x="0" y="0"/>
          <a:chExt cx="0" cy="0"/>
        </a:xfrm>
      </p:grpSpPr>
      <p:sp>
        <p:nvSpPr>
          <p:cNvPr id="621" name="Google Shape;621;p3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2" name="Google Shape;622;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1"/>
        <p:cNvGrpSpPr/>
        <p:nvPr/>
      </p:nvGrpSpPr>
      <p:grpSpPr>
        <a:xfrm>
          <a:off x="0" y="0"/>
          <a:ext cx="0" cy="0"/>
          <a:chOff x="0" y="0"/>
          <a:chExt cx="0" cy="0"/>
        </a:xfrm>
      </p:grpSpPr>
      <p:sp>
        <p:nvSpPr>
          <p:cNvPr id="632" name="Google Shape;632;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33" name="Google Shape;633;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3"/>
        <p:cNvGrpSpPr/>
        <p:nvPr/>
      </p:nvGrpSpPr>
      <p:grpSpPr>
        <a:xfrm>
          <a:off x="0" y="0"/>
          <a:ext cx="0" cy="0"/>
          <a:chOff x="0" y="0"/>
          <a:chExt cx="0" cy="0"/>
        </a:xfrm>
      </p:grpSpPr>
      <p:sp>
        <p:nvSpPr>
          <p:cNvPr id="644" name="Google Shape;644;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5" name="Google Shape;645;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4"/>
        <p:cNvGrpSpPr/>
        <p:nvPr/>
      </p:nvGrpSpPr>
      <p:grpSpPr>
        <a:xfrm>
          <a:off x="0" y="0"/>
          <a:ext cx="0" cy="0"/>
          <a:chOff x="0" y="0"/>
          <a:chExt cx="0" cy="0"/>
        </a:xfrm>
      </p:grpSpPr>
      <p:sp>
        <p:nvSpPr>
          <p:cNvPr id="655" name="Google Shape;655;p4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56" name="Google Shape;656;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5"/>
        <p:cNvGrpSpPr/>
        <p:nvPr/>
      </p:nvGrpSpPr>
      <p:grpSpPr>
        <a:xfrm>
          <a:off x="0" y="0"/>
          <a:ext cx="0" cy="0"/>
          <a:chOff x="0" y="0"/>
          <a:chExt cx="0" cy="0"/>
        </a:xfrm>
      </p:grpSpPr>
      <p:sp>
        <p:nvSpPr>
          <p:cNvPr id="666" name="Google Shape;666;p4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67" name="Google Shape;667;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6"/>
        <p:cNvGrpSpPr/>
        <p:nvPr/>
      </p:nvGrpSpPr>
      <p:grpSpPr>
        <a:xfrm>
          <a:off x="0" y="0"/>
          <a:ext cx="0" cy="0"/>
          <a:chOff x="0" y="0"/>
          <a:chExt cx="0" cy="0"/>
        </a:xfrm>
      </p:grpSpPr>
      <p:sp>
        <p:nvSpPr>
          <p:cNvPr id="677" name="Google Shape;677;p4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78" name="Google Shape;678;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7"/>
        <p:cNvGrpSpPr/>
        <p:nvPr/>
      </p:nvGrpSpPr>
      <p:grpSpPr>
        <a:xfrm>
          <a:off x="0" y="0"/>
          <a:ext cx="0" cy="0"/>
          <a:chOff x="0" y="0"/>
          <a:chExt cx="0" cy="0"/>
        </a:xfrm>
      </p:grpSpPr>
      <p:sp>
        <p:nvSpPr>
          <p:cNvPr id="688" name="Google Shape;688;p4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89" name="Google Shape;689;p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8"/>
        <p:cNvGrpSpPr/>
        <p:nvPr/>
      </p:nvGrpSpPr>
      <p:grpSpPr>
        <a:xfrm>
          <a:off x="0" y="0"/>
          <a:ext cx="0" cy="0"/>
          <a:chOff x="0" y="0"/>
          <a:chExt cx="0" cy="0"/>
        </a:xfrm>
      </p:grpSpPr>
      <p:sp>
        <p:nvSpPr>
          <p:cNvPr id="699" name="Google Shape;699;p4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00" name="Google Shape;700;p4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9"/>
        <p:cNvGrpSpPr/>
        <p:nvPr/>
      </p:nvGrpSpPr>
      <p:grpSpPr>
        <a:xfrm>
          <a:off x="0" y="0"/>
          <a:ext cx="0" cy="0"/>
          <a:chOff x="0" y="0"/>
          <a:chExt cx="0" cy="0"/>
        </a:xfrm>
      </p:grpSpPr>
      <p:sp>
        <p:nvSpPr>
          <p:cNvPr id="710" name="Google Shape;710;p4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11" name="Google Shape;711;p4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0"/>
        <p:cNvGrpSpPr/>
        <p:nvPr/>
      </p:nvGrpSpPr>
      <p:grpSpPr>
        <a:xfrm>
          <a:off x="0" y="0"/>
          <a:ext cx="0" cy="0"/>
          <a:chOff x="0" y="0"/>
          <a:chExt cx="0" cy="0"/>
        </a:xfrm>
      </p:grpSpPr>
      <p:sp>
        <p:nvSpPr>
          <p:cNvPr id="721" name="Google Shape;721;p4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22" name="Google Shape;722;p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2"/>
        <p:cNvGrpSpPr/>
        <p:nvPr/>
      </p:nvGrpSpPr>
      <p:grpSpPr>
        <a:xfrm>
          <a:off x="0" y="0"/>
          <a:ext cx="0" cy="0"/>
          <a:chOff x="0" y="0"/>
          <a:chExt cx="0" cy="0"/>
        </a:xfrm>
      </p:grpSpPr>
      <p:sp>
        <p:nvSpPr>
          <p:cNvPr id="733" name="Google Shape;733;p4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34" name="Google Shape;734;p4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51"/>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3_Title Slide">
  <p:cSld name="3_Title Slide">
    <p:bg>
      <p:bgPr>
        <a:gradFill>
          <a:gsLst>
            <a:gs pos="0">
              <a:schemeClr val="lt1"/>
            </a:gs>
            <a:gs pos="1000">
              <a:schemeClr val="lt1"/>
            </a:gs>
            <a:gs pos="100000">
              <a:srgbClr val="F5F5F5"/>
            </a:gs>
          </a:gsLst>
          <a:lin ang="5400000" scaled="0"/>
        </a:gradFill>
        <a:effectLst/>
      </p:bgPr>
    </p:bg>
    <p:spTree>
      <p:nvGrpSpPr>
        <p:cNvPr id="1" name="Shape 17"/>
        <p:cNvGrpSpPr/>
        <p:nvPr/>
      </p:nvGrpSpPr>
      <p:grpSpPr>
        <a:xfrm>
          <a:off x="0" y="0"/>
          <a:ext cx="0" cy="0"/>
          <a:chOff x="0" y="0"/>
          <a:chExt cx="0" cy="0"/>
        </a:xfrm>
      </p:grpSpPr>
      <p:sp>
        <p:nvSpPr>
          <p:cNvPr id="18" name="Google Shape;18;p52"/>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9"/>
        <p:cNvGrpSpPr/>
        <p:nvPr/>
      </p:nvGrpSpPr>
      <p:grpSpPr>
        <a:xfrm>
          <a:off x="0" y="0"/>
          <a:ext cx="0" cy="0"/>
          <a:chOff x="0" y="0"/>
          <a:chExt cx="0" cy="0"/>
        </a:xfrm>
      </p:grpSpPr>
      <p:sp>
        <p:nvSpPr>
          <p:cNvPr id="20" name="Google Shape;20;p53"/>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21"/>
        <p:cNvGrpSpPr/>
        <p:nvPr/>
      </p:nvGrpSpPr>
      <p:grpSpPr>
        <a:xfrm>
          <a:off x="0" y="0"/>
          <a:ext cx="0" cy="0"/>
          <a:chOff x="0" y="0"/>
          <a:chExt cx="0" cy="0"/>
        </a:xfrm>
      </p:grpSpPr>
      <p:sp>
        <p:nvSpPr>
          <p:cNvPr id="22" name="Google Shape;22;p54"/>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3"/>
        <p:cNvGrpSpPr/>
        <p:nvPr/>
      </p:nvGrpSpPr>
      <p:grpSpPr>
        <a:xfrm>
          <a:off x="0" y="0"/>
          <a:ext cx="0" cy="0"/>
          <a:chOff x="0" y="0"/>
          <a:chExt cx="0" cy="0"/>
        </a:xfrm>
      </p:grpSpPr>
      <p:sp>
        <p:nvSpPr>
          <p:cNvPr id="24" name="Google Shape;24;p55"/>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5"/>
        <p:cNvGrpSpPr/>
        <p:nvPr/>
      </p:nvGrpSpPr>
      <p:grpSpPr>
        <a:xfrm>
          <a:off x="0" y="0"/>
          <a:ext cx="0" cy="0"/>
          <a:chOff x="0" y="0"/>
          <a:chExt cx="0" cy="0"/>
        </a:xfrm>
      </p:grpSpPr>
      <p:sp>
        <p:nvSpPr>
          <p:cNvPr id="26" name="Google Shape;26;p56"/>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7"/>
        <p:cNvGrpSpPr/>
        <p:nvPr/>
      </p:nvGrpSpPr>
      <p:grpSpPr>
        <a:xfrm>
          <a:off x="0" y="0"/>
          <a:ext cx="0" cy="0"/>
          <a:chOff x="0" y="0"/>
          <a:chExt cx="0" cy="0"/>
        </a:xfrm>
      </p:grpSpPr>
      <p:sp>
        <p:nvSpPr>
          <p:cNvPr id="28" name="Google Shape;28;p5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5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0" name="Google Shape;30;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58"/>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5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5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6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6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6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6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6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6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6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6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6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6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6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6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6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6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6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6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6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6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6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6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6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6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6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6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6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6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6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6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6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6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66"/>
          <p:cNvSpPr>
            <a:spLocks noGrp="1"/>
          </p:cNvSpPr>
          <p:nvPr>
            <p:ph type="pic" idx="2"/>
          </p:nvPr>
        </p:nvSpPr>
        <p:spPr>
          <a:xfrm>
            <a:off x="5183188" y="987425"/>
            <a:ext cx="6172200" cy="4873625"/>
          </a:xfrm>
          <a:prstGeom prst="rect">
            <a:avLst/>
          </a:prstGeom>
          <a:noFill/>
          <a:ln>
            <a:noFill/>
          </a:ln>
        </p:spPr>
      </p:sp>
      <p:sp>
        <p:nvSpPr>
          <p:cNvPr id="82" name="Google Shape;82;p6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6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6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6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6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6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6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6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6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6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6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6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6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6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20">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5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5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jp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2.jpg"/><Relationship Id="rId7" Type="http://schemas.openxmlformats.org/officeDocument/2006/relationships/image" Target="../media/image13.jpg"/><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3.png"/><Relationship Id="rId7"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3.png"/><Relationship Id="rId7" Type="http://schemas.openxmlformats.org/officeDocument/2006/relationships/image" Target="../media/image19.jp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3.png"/><Relationship Id="rId7" Type="http://schemas.openxmlformats.org/officeDocument/2006/relationships/image" Target="../media/image22.jp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1.jpg"/><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8" Type="http://schemas.openxmlformats.org/officeDocument/2006/relationships/image" Target="../media/image26.jpg"/><Relationship Id="rId3" Type="http://schemas.openxmlformats.org/officeDocument/2006/relationships/image" Target="../media/image3.png"/><Relationship Id="rId7" Type="http://schemas.openxmlformats.org/officeDocument/2006/relationships/image" Target="../media/image25.jp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24.jpg"/><Relationship Id="rId5" Type="http://schemas.openxmlformats.org/officeDocument/2006/relationships/image" Target="../media/image7.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12.jpg"/><Relationship Id="rId7" Type="http://schemas.openxmlformats.org/officeDocument/2006/relationships/image" Target="../media/image27.png"/><Relationship Id="rId2" Type="http://schemas.openxmlformats.org/officeDocument/2006/relationships/notesSlide" Target="../notesSlides/notesSlide13.xml"/><Relationship Id="rId1" Type="http://schemas.openxmlformats.org/officeDocument/2006/relationships/slideLayout" Target="../slideLayouts/slideLayout5.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9.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12.jpg"/><Relationship Id="rId7" Type="http://schemas.openxmlformats.org/officeDocument/2006/relationships/image" Target="../media/image30.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3.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7.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9.jpg"/><Relationship Id="rId7" Type="http://schemas.openxmlformats.org/officeDocument/2006/relationships/image" Target="../media/image34.pn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9.xml"/><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9.jpg"/><Relationship Id="rId7" Type="http://schemas.openxmlformats.org/officeDocument/2006/relationships/image" Target="../media/image36.png"/><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4.xml"/><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5.xml"/><Relationship Id="rId1" Type="http://schemas.openxmlformats.org/officeDocument/2006/relationships/slideLayout" Target="../slideLayouts/slideLayout5.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6.xml"/><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12.jpg"/><Relationship Id="rId7" Type="http://schemas.openxmlformats.org/officeDocument/2006/relationships/image" Target="../media/image38.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9.jpg"/><Relationship Id="rId7" Type="http://schemas.openxmlformats.org/officeDocument/2006/relationships/image" Target="../media/image39.png"/><Relationship Id="rId2" Type="http://schemas.openxmlformats.org/officeDocument/2006/relationships/notesSlide" Target="../notesSlides/notesSlide32.xml"/><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35.xml"/><Relationship Id="rId1" Type="http://schemas.openxmlformats.org/officeDocument/2006/relationships/slideLayout" Target="../slideLayouts/slideLayout5.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9.jpg"/><Relationship Id="rId7" Type="http://schemas.openxmlformats.org/officeDocument/2006/relationships/image" Target="../media/image41.png"/><Relationship Id="rId2" Type="http://schemas.openxmlformats.org/officeDocument/2006/relationships/notesSlide" Target="../notesSlides/notesSlide36.xml"/><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37.xml"/><Relationship Id="rId1" Type="http://schemas.openxmlformats.org/officeDocument/2006/relationships/slideLayout" Target="../slideLayouts/slideLayout5.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image" Target="../media/image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9.xml"/><Relationship Id="rId1" Type="http://schemas.openxmlformats.org/officeDocument/2006/relationships/slideLayout" Target="../slideLayouts/slideLayout8.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grpSp>
        <p:nvGrpSpPr>
          <p:cNvPr id="103" name="Google Shape;103;p1"/>
          <p:cNvGrpSpPr/>
          <p:nvPr/>
        </p:nvGrpSpPr>
        <p:grpSpPr>
          <a:xfrm>
            <a:off x="321733" y="0"/>
            <a:ext cx="2024825" cy="1879600"/>
            <a:chOff x="321733" y="0"/>
            <a:chExt cx="2024825" cy="1879600"/>
          </a:xfrm>
        </p:grpSpPr>
        <p:sp>
          <p:nvSpPr>
            <p:cNvPr id="104" name="Google Shape;104;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5" name="Google Shape;105;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grpSp>
      <p:sp>
        <p:nvSpPr>
          <p:cNvPr id="106" name="Google Shape;106;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7" name="Google Shape;107;p1"/>
          <p:cNvSpPr/>
          <p:nvPr/>
        </p:nvSpPr>
        <p:spPr>
          <a:xfrm>
            <a:off x="-57150" y="-54000"/>
            <a:ext cx="6988892"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8" name="Google Shape;108;p1"/>
          <p:cNvSpPr txBox="1"/>
          <p:nvPr/>
        </p:nvSpPr>
        <p:spPr>
          <a:xfrm>
            <a:off x="6714406" y="2504494"/>
            <a:ext cx="3790200" cy="587813"/>
          </a:xfrm>
          <a:prstGeom prst="rect">
            <a:avLst/>
          </a:prstGeom>
          <a:noFill/>
          <a:ln>
            <a:noFill/>
          </a:ln>
        </p:spPr>
        <p:txBody>
          <a:bodyPr spcFirstLastPara="1" wrap="square" lIns="91425" tIns="45700" rIns="91425" bIns="45700" anchor="t" anchorCtr="0">
            <a:spAutoFit/>
          </a:bodyPr>
          <a:lstStyle/>
          <a:p>
            <a:pPr marL="0" marR="0" lvl="0" indent="0" algn="ctr" rtl="1">
              <a:lnSpc>
                <a:spcPct val="115000"/>
              </a:lnSpc>
              <a:spcBef>
                <a:spcPts val="0"/>
              </a:spcBef>
              <a:spcAft>
                <a:spcPts val="0"/>
              </a:spcAft>
              <a:buNone/>
            </a:pPr>
            <a:r>
              <a:rPr lang="ar-EG" sz="2800" i="0" u="none" strike="noStrike" cap="none" dirty="0">
                <a:solidFill>
                  <a:srgbClr val="0070C0"/>
                </a:solidFill>
                <a:latin typeface="Calibri"/>
                <a:ea typeface="Calibri"/>
                <a:cs typeface="mohammad bold art 1" pitchFamily="2" charset="-78"/>
                <a:sym typeface="Calibri"/>
              </a:rPr>
              <a:t>المحاضرة الأول</a:t>
            </a:r>
            <a:r>
              <a:rPr lang="ar-EG" sz="2800" dirty="0">
                <a:solidFill>
                  <a:srgbClr val="0070C0"/>
                </a:solidFill>
                <a:latin typeface="Calibri"/>
                <a:ea typeface="Calibri"/>
                <a:cs typeface="mohammad bold art 1" pitchFamily="2" charset="-78"/>
                <a:sym typeface="Calibri"/>
              </a:rPr>
              <a:t>ى</a:t>
            </a:r>
            <a:endParaRPr sz="2800" i="0" u="none" strike="noStrike" cap="none" dirty="0">
              <a:solidFill>
                <a:srgbClr val="0070C0"/>
              </a:solidFill>
              <a:latin typeface="Calibri"/>
              <a:ea typeface="Calibri"/>
              <a:cs typeface="mohammad bold art 1" pitchFamily="2" charset="-78"/>
              <a:sym typeface="Calibri"/>
            </a:endParaRPr>
          </a:p>
        </p:txBody>
      </p:sp>
      <p:pic>
        <p:nvPicPr>
          <p:cNvPr id="109" name="Google Shape;109;p1"/>
          <p:cNvPicPr preferRelativeResize="0"/>
          <p:nvPr/>
        </p:nvPicPr>
        <p:blipFill rotWithShape="1">
          <a:blip r:embed="rId4">
            <a:alphaModFix/>
          </a:blip>
          <a:srcRect/>
          <a:stretch/>
        </p:blipFill>
        <p:spPr>
          <a:xfrm>
            <a:off x="9677975" y="0"/>
            <a:ext cx="2395492" cy="841234"/>
          </a:xfrm>
          <a:prstGeom prst="rect">
            <a:avLst/>
          </a:prstGeom>
          <a:noFill/>
          <a:ln>
            <a:noFill/>
          </a:ln>
        </p:spPr>
      </p:pic>
      <p:sp>
        <p:nvSpPr>
          <p:cNvPr id="110" name="Google Shape;110;p1"/>
          <p:cNvSpPr/>
          <p:nvPr/>
        </p:nvSpPr>
        <p:spPr>
          <a:xfrm rot="4043456">
            <a:off x="-459862" y="6293391"/>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1" name="Google Shape;111;p1"/>
          <p:cNvSpPr/>
          <p:nvPr/>
        </p:nvSpPr>
        <p:spPr>
          <a:xfrm>
            <a:off x="-57150" y="1756704"/>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12" name="Google Shape;112;p1"/>
          <p:cNvPicPr preferRelativeResize="0"/>
          <p:nvPr/>
        </p:nvPicPr>
        <p:blipFill rotWithShape="1">
          <a:blip r:embed="rId5">
            <a:alphaModFix/>
          </a:blip>
          <a:srcRect/>
          <a:stretch/>
        </p:blipFill>
        <p:spPr>
          <a:xfrm>
            <a:off x="321733" y="149573"/>
            <a:ext cx="2457656" cy="670874"/>
          </a:xfrm>
          <a:prstGeom prst="rect">
            <a:avLst/>
          </a:prstGeom>
          <a:noFill/>
          <a:ln>
            <a:noFill/>
          </a:ln>
        </p:spPr>
      </p:pic>
      <p:sp>
        <p:nvSpPr>
          <p:cNvPr id="113" name="Google Shape;113;p1"/>
          <p:cNvSpPr/>
          <p:nvPr/>
        </p:nvSpPr>
        <p:spPr>
          <a:xfrm>
            <a:off x="6101644" y="1536596"/>
            <a:ext cx="5089186" cy="841234"/>
          </a:xfrm>
          <a:prstGeom prst="rect">
            <a:avLst/>
          </a:prstGeom>
          <a:noFill/>
          <a:ln>
            <a:noFill/>
          </a:ln>
        </p:spPr>
        <p:txBody>
          <a:bodyPr spcFirstLastPara="1" wrap="square" lIns="91425" tIns="45700" rIns="91425" bIns="45700" anchor="ctr" anchorCtr="0">
            <a:noAutofit/>
          </a:bodyPr>
          <a:lstStyle/>
          <a:p>
            <a:pPr marL="0" marR="0" lvl="0" indent="0" algn="ctr" rtl="1">
              <a:lnSpc>
                <a:spcPct val="115000"/>
              </a:lnSpc>
              <a:spcBef>
                <a:spcPts val="0"/>
              </a:spcBef>
              <a:spcAft>
                <a:spcPts val="0"/>
              </a:spcAft>
              <a:buNone/>
            </a:pPr>
            <a:r>
              <a:rPr lang="ar-EG" sz="3200" b="0" i="0" u="none" strike="noStrike" cap="none" dirty="0">
                <a:solidFill>
                  <a:srgbClr val="FF0000"/>
                </a:solidFill>
                <a:latin typeface="Calibri"/>
                <a:ea typeface="Calibri"/>
                <a:cs typeface="mohammad bold art 1" pitchFamily="2" charset="-78"/>
                <a:sym typeface="Calibri"/>
              </a:rPr>
              <a:t>نظريات الاتصال الإعلامي</a:t>
            </a:r>
            <a:endParaRPr sz="3200" b="0" i="0" u="none" strike="noStrike" cap="none" dirty="0">
              <a:solidFill>
                <a:srgbClr val="FF0000"/>
              </a:solidFill>
              <a:latin typeface="Calibri"/>
              <a:ea typeface="Calibri"/>
              <a:cs typeface="mohammad bold art 1" pitchFamily="2" charset="-78"/>
              <a:sym typeface="Calibri"/>
            </a:endParaRPr>
          </a:p>
        </p:txBody>
      </p:sp>
      <p:sp>
        <p:nvSpPr>
          <p:cNvPr id="114" name="Google Shape;114;p1"/>
          <p:cNvSpPr/>
          <p:nvPr/>
        </p:nvSpPr>
        <p:spPr>
          <a:xfrm>
            <a:off x="6830231" y="4076056"/>
            <a:ext cx="4277033" cy="1068658"/>
          </a:xfrm>
          <a:prstGeom prst="rect">
            <a:avLst/>
          </a:prstGeom>
          <a:noFill/>
          <a:ln>
            <a:noFill/>
          </a:ln>
        </p:spPr>
        <p:txBody>
          <a:bodyPr spcFirstLastPara="1" wrap="square" lIns="91425" tIns="45700" rIns="91425" bIns="45700" anchor="ctr" anchorCtr="0">
            <a:noAutofit/>
          </a:bodyPr>
          <a:lstStyle/>
          <a:p>
            <a:pPr marL="0" marR="0" lvl="0" indent="0" algn="ctr" rtl="1">
              <a:spcBef>
                <a:spcPts val="0"/>
              </a:spcBef>
              <a:spcAft>
                <a:spcPts val="0"/>
              </a:spcAft>
              <a:buNone/>
            </a:pPr>
            <a:r>
              <a:rPr lang="ar-EG" sz="2800" i="0" u="none" strike="noStrike" cap="none" dirty="0">
                <a:solidFill>
                  <a:srgbClr val="0070C0"/>
                </a:solidFill>
                <a:latin typeface="Calibri"/>
                <a:ea typeface="Calibri"/>
                <a:cs typeface="mohammad bold art 1" pitchFamily="2" charset="-78"/>
                <a:sym typeface="Calibri"/>
              </a:rPr>
              <a:t>إعــــداد</a:t>
            </a:r>
            <a:r>
              <a:rPr lang="ar-EG" sz="2800" i="0" u="none" strike="noStrike" cap="none" dirty="0">
                <a:solidFill>
                  <a:srgbClr val="0C0C0C"/>
                </a:solidFill>
                <a:latin typeface="Calibri"/>
                <a:ea typeface="Calibri"/>
                <a:cs typeface="mohammad bold art 1" pitchFamily="2" charset="-78"/>
                <a:sym typeface="Calibri"/>
              </a:rPr>
              <a:t> </a:t>
            </a:r>
            <a:endParaRPr sz="2800" i="0" u="none" strike="noStrike" cap="none" dirty="0">
              <a:solidFill>
                <a:srgbClr val="0C0C0C"/>
              </a:solidFill>
              <a:latin typeface="Calibri"/>
              <a:ea typeface="Calibri"/>
              <a:cs typeface="mohammad bold art 1" pitchFamily="2" charset="-78"/>
              <a:sym typeface="Calibri"/>
            </a:endParaRPr>
          </a:p>
          <a:p>
            <a:pPr marL="0" marR="0" lvl="0" indent="0" algn="ctr" rtl="1">
              <a:spcBef>
                <a:spcPts val="1000"/>
              </a:spcBef>
              <a:spcAft>
                <a:spcPts val="0"/>
              </a:spcAft>
              <a:buNone/>
            </a:pPr>
            <a:r>
              <a:rPr lang="ar-EG" sz="2800" i="0" u="none" strike="noStrike" cap="none" dirty="0">
                <a:solidFill>
                  <a:srgbClr val="FF0000"/>
                </a:solidFill>
                <a:latin typeface="Calibri"/>
                <a:ea typeface="Calibri"/>
                <a:cs typeface="mohammad bold art 1" pitchFamily="2" charset="-78"/>
                <a:sym typeface="Calibri"/>
              </a:rPr>
              <a:t>د/ شيرين فاروق ربيع </a:t>
            </a:r>
            <a:endParaRPr sz="2800" i="0" u="none" strike="noStrike" cap="none" dirty="0">
              <a:solidFill>
                <a:srgbClr val="FF0000"/>
              </a:solidFill>
              <a:latin typeface="Calibri"/>
              <a:ea typeface="Calibri"/>
              <a:cs typeface="mohammad bold art 1" pitchFamily="2" charset="-78"/>
              <a:sym typeface="Calibri"/>
            </a:endParaRPr>
          </a:p>
        </p:txBody>
      </p:sp>
      <p:sp>
        <p:nvSpPr>
          <p:cNvPr id="115" name="Google Shape;115;p1"/>
          <p:cNvSpPr/>
          <p:nvPr/>
        </p:nvSpPr>
        <p:spPr>
          <a:xfrm>
            <a:off x="9456821" y="5851954"/>
            <a:ext cx="2413446" cy="604684"/>
          </a:xfrm>
          <a:prstGeom prst="rect">
            <a:avLst/>
          </a:prstGeom>
          <a:noFill/>
          <a:ln>
            <a:noFill/>
          </a:ln>
        </p:spPr>
        <p:txBody>
          <a:bodyPr spcFirstLastPara="1" wrap="square" lIns="91425" tIns="45700" rIns="91425" bIns="45700" anchor="ctr" anchorCtr="0">
            <a:noAutofit/>
          </a:bodyPr>
          <a:lstStyle/>
          <a:p>
            <a:pPr marL="0" marR="0" lvl="0" indent="0" algn="ctr" rtl="1">
              <a:lnSpc>
                <a:spcPct val="115000"/>
              </a:lnSpc>
              <a:spcBef>
                <a:spcPts val="0"/>
              </a:spcBef>
              <a:spcAft>
                <a:spcPts val="0"/>
              </a:spcAft>
              <a:buNone/>
            </a:pPr>
            <a:r>
              <a:rPr lang="ar-EG" sz="2000" b="1" i="0" u="none" strike="noStrike" cap="none" dirty="0">
                <a:solidFill>
                  <a:srgbClr val="002060"/>
                </a:solidFill>
                <a:latin typeface="Calibri"/>
                <a:ea typeface="Calibri"/>
                <a:cs typeface="Calibri"/>
                <a:sym typeface="Calibri"/>
              </a:rPr>
              <a:t>كود المقرر:  </a:t>
            </a:r>
            <a:r>
              <a:rPr lang="ar-EG" sz="2000" b="1" i="0" u="none" strike="noStrike" cap="none" dirty="0">
                <a:solidFill>
                  <a:srgbClr val="002060"/>
                </a:solidFill>
                <a:latin typeface="Times New Roman"/>
                <a:ea typeface="Times New Roman"/>
                <a:cs typeface="Times New Roman"/>
                <a:sym typeface="Times New Roman"/>
              </a:rPr>
              <a:t>DGM</a:t>
            </a:r>
            <a:r>
              <a:rPr lang="en-US" sz="2000" b="1" i="0" u="none" strike="noStrike" cap="none" dirty="0">
                <a:solidFill>
                  <a:srgbClr val="002060"/>
                </a:solidFill>
                <a:latin typeface="Times New Roman"/>
                <a:ea typeface="Times New Roman"/>
                <a:cs typeface="Times New Roman"/>
                <a:sym typeface="Times New Roman"/>
              </a:rPr>
              <a:t> 122</a:t>
            </a:r>
            <a:endParaRPr sz="2000" b="0" i="0" u="none" strike="noStrike" cap="none" dirty="0">
              <a:solidFill>
                <a:srgbClr val="002060"/>
              </a:solidFill>
              <a:latin typeface="Calibri"/>
              <a:ea typeface="Calibri"/>
              <a:cs typeface="Calibri"/>
              <a:sym typeface="Calibri"/>
            </a:endParaRPr>
          </a:p>
        </p:txBody>
      </p:sp>
      <p:pic>
        <p:nvPicPr>
          <p:cNvPr id="116" name="Google Shape;116;p1" descr="C:\Users\NoteBook\Desktop\formal pic.png"/>
          <p:cNvPicPr preferRelativeResize="0"/>
          <p:nvPr/>
        </p:nvPicPr>
        <p:blipFill rotWithShape="1">
          <a:blip r:embed="rId6">
            <a:alphaModFix/>
          </a:blip>
          <a:srcRect/>
          <a:stretch/>
        </p:blipFill>
        <p:spPr>
          <a:xfrm>
            <a:off x="171676" y="1695797"/>
            <a:ext cx="1826120" cy="2623847"/>
          </a:xfrm>
          <a:prstGeom prst="roundRect">
            <a:avLst>
              <a:gd name="adj" fmla="val 8594"/>
            </a:avLst>
          </a:prstGeom>
          <a:solidFill>
            <a:srgbClr val="ECECEC"/>
          </a:solidFill>
          <a:ln>
            <a:noFill/>
          </a:ln>
          <a:effectLst>
            <a:reflection stA="38000" endPos="28000" dist="5000" dir="5400000" sy="-100000" algn="bl" rotWithShape="0"/>
          </a:effectLst>
        </p:spPr>
      </p:pic>
      <p:sp>
        <p:nvSpPr>
          <p:cNvPr id="117" name="Google Shape;117;p1"/>
          <p:cNvSpPr/>
          <p:nvPr/>
        </p:nvSpPr>
        <p:spPr>
          <a:xfrm>
            <a:off x="5383162" y="3254470"/>
            <a:ext cx="6187560" cy="639964"/>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i="0" u="none" strike="noStrike" cap="none" dirty="0">
                <a:solidFill>
                  <a:srgbClr val="FF0000"/>
                </a:solidFill>
                <a:latin typeface="Calibri"/>
                <a:ea typeface="Calibri"/>
                <a:cs typeface="mohammad bold art 1" pitchFamily="2" charset="-78"/>
                <a:sym typeface="Calibri"/>
              </a:rPr>
              <a:t>البيئة الاتصالية.... المفهوم وحدود التأثير.</a:t>
            </a:r>
            <a:endParaRPr sz="2800" i="0" u="none" strike="noStrike" cap="none" dirty="0">
              <a:solidFill>
                <a:srgbClr val="FF0000"/>
              </a:solidFill>
              <a:latin typeface="Calibri"/>
              <a:ea typeface="Calibri"/>
              <a:cs typeface="mohammad bold art 1" pitchFamily="2" charset="-78"/>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2"/>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8E5A6D"/>
              </a:solidFill>
              <a:latin typeface="Calibri"/>
              <a:ea typeface="Calibri"/>
              <a:cs typeface="Calibri"/>
              <a:sym typeface="Calibri"/>
            </a:endParaRPr>
          </a:p>
        </p:txBody>
      </p:sp>
      <p:sp>
        <p:nvSpPr>
          <p:cNvPr id="123" name="Google Shape;123;p2"/>
          <p:cNvSpPr/>
          <p:nvPr/>
        </p:nvSpPr>
        <p:spPr>
          <a:xfrm>
            <a:off x="1364043" y="1390355"/>
            <a:ext cx="10316071" cy="4066927"/>
          </a:xfrm>
          <a:prstGeom prst="roundRect">
            <a:avLst>
              <a:gd name="adj" fmla="val 6140"/>
            </a:avLst>
          </a:prstGeom>
          <a:solidFill>
            <a:schemeClr val="accent2">
              <a:lumMod val="20000"/>
              <a:lumOff val="80000"/>
            </a:schemeClr>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1">
              <a:lnSpc>
                <a:spcPct val="115000"/>
              </a:lnSpc>
              <a:spcBef>
                <a:spcPts val="0"/>
              </a:spcBef>
              <a:spcAft>
                <a:spcPts val="0"/>
              </a:spcAft>
              <a:buClr>
                <a:schemeClr val="lt1"/>
              </a:buClr>
              <a:buSzPts val="2400"/>
              <a:buFont typeface="Calibri"/>
              <a:buNone/>
            </a:pPr>
            <a:endParaRPr sz="2400" b="1" i="0" u="none" strike="noStrike" cap="none">
              <a:solidFill>
                <a:srgbClr val="852F4A"/>
              </a:solidFill>
              <a:latin typeface="Calibri"/>
              <a:ea typeface="Calibri"/>
              <a:cs typeface="Calibri"/>
              <a:sym typeface="Calibri"/>
            </a:endParaRPr>
          </a:p>
        </p:txBody>
      </p:sp>
      <p:sp>
        <p:nvSpPr>
          <p:cNvPr id="124" name="Google Shape;124;p2"/>
          <p:cNvSpPr/>
          <p:nvPr/>
        </p:nvSpPr>
        <p:spPr>
          <a:xfrm>
            <a:off x="280308" y="252917"/>
            <a:ext cx="1404457" cy="90223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25" name="Google Shape;125;p2"/>
          <p:cNvSpPr txBox="1"/>
          <p:nvPr/>
        </p:nvSpPr>
        <p:spPr>
          <a:xfrm>
            <a:off x="315083" y="324191"/>
            <a:ext cx="1316621" cy="83095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000"/>
              <a:buFont typeface="Tajawal Medium"/>
              <a:buNone/>
            </a:pPr>
            <a:r>
              <a:rPr lang="ar-EG" sz="2400" i="0" u="none" strike="noStrike" cap="none" dirty="0">
                <a:solidFill>
                  <a:srgbClr val="FFFFFF"/>
                </a:solidFill>
                <a:latin typeface="Tajawal Medium"/>
                <a:ea typeface="Tajawal Medium"/>
                <a:cs typeface="+mj-cs"/>
                <a:sym typeface="Tajawal Medium"/>
              </a:rPr>
              <a:t>المحاضرة</a:t>
            </a:r>
            <a:endParaRPr sz="2400" dirty="0">
              <a:cs typeface="+mj-cs"/>
            </a:endParaRPr>
          </a:p>
          <a:p>
            <a:pPr marL="0" marR="0" lvl="0" indent="0" algn="ctr" rtl="0">
              <a:lnSpc>
                <a:spcPct val="100000"/>
              </a:lnSpc>
              <a:spcBef>
                <a:spcPts val="0"/>
              </a:spcBef>
              <a:spcAft>
                <a:spcPts val="0"/>
              </a:spcAft>
              <a:buClr>
                <a:srgbClr val="FFFFFF"/>
              </a:buClr>
              <a:buSzPts val="2000"/>
              <a:buFont typeface="Tajawal Medium"/>
              <a:buNone/>
            </a:pPr>
            <a:r>
              <a:rPr lang="ar-EG" sz="2400" i="0" u="none" strike="noStrike" cap="none" dirty="0">
                <a:solidFill>
                  <a:srgbClr val="FFFFFF"/>
                </a:solidFill>
                <a:latin typeface="Tajawal Medium"/>
                <a:ea typeface="Tajawal Medium"/>
                <a:cs typeface="+mj-cs"/>
                <a:sym typeface="Tajawal Medium"/>
              </a:rPr>
              <a:t>الأول</a:t>
            </a:r>
            <a:r>
              <a:rPr lang="ar-EG" sz="2400" dirty="0">
                <a:solidFill>
                  <a:srgbClr val="FFFFFF"/>
                </a:solidFill>
                <a:latin typeface="Tajawal Medium"/>
                <a:ea typeface="Tajawal Medium"/>
                <a:cs typeface="+mj-cs"/>
                <a:sym typeface="Tajawal Medium"/>
              </a:rPr>
              <a:t>ى</a:t>
            </a:r>
            <a:r>
              <a:rPr lang="ar-EG" sz="2400" i="0" u="none" strike="noStrike" cap="none" dirty="0">
                <a:solidFill>
                  <a:srgbClr val="FFFFFF"/>
                </a:solidFill>
                <a:latin typeface="Tajawal Medium"/>
                <a:ea typeface="Tajawal Medium"/>
                <a:cs typeface="+mj-cs"/>
                <a:sym typeface="Tajawal Medium"/>
              </a:rPr>
              <a:t> </a:t>
            </a:r>
            <a:endParaRPr sz="2400" i="0" u="none" strike="noStrike" cap="none" dirty="0">
              <a:solidFill>
                <a:srgbClr val="FFFFFF"/>
              </a:solidFill>
              <a:latin typeface="Tajawal Medium"/>
              <a:ea typeface="Tajawal Medium"/>
              <a:cs typeface="+mj-cs"/>
              <a:sym typeface="Tajawal Medium"/>
            </a:endParaRPr>
          </a:p>
        </p:txBody>
      </p:sp>
      <p:pic>
        <p:nvPicPr>
          <p:cNvPr id="126" name="Google Shape;126;p2"/>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27" name="Google Shape;127;p2"/>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128" name="Google Shape;128;p2"/>
          <p:cNvPicPr preferRelativeResize="0"/>
          <p:nvPr/>
        </p:nvPicPr>
        <p:blipFill rotWithShape="1">
          <a:blip r:embed="rId5">
            <a:alphaModFix/>
          </a:blip>
          <a:srcRect/>
          <a:stretch/>
        </p:blipFill>
        <p:spPr>
          <a:xfrm>
            <a:off x="9923145" y="0"/>
            <a:ext cx="2093895" cy="803723"/>
          </a:xfrm>
          <a:prstGeom prst="rect">
            <a:avLst/>
          </a:prstGeom>
          <a:noFill/>
          <a:ln>
            <a:noFill/>
          </a:ln>
        </p:spPr>
      </p:pic>
      <p:sp>
        <p:nvSpPr>
          <p:cNvPr id="129" name="Google Shape;129;p2"/>
          <p:cNvSpPr/>
          <p:nvPr/>
        </p:nvSpPr>
        <p:spPr>
          <a:xfrm>
            <a:off x="2887579" y="2249905"/>
            <a:ext cx="7035566" cy="2129590"/>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i="0" u="none" strike="noStrike" cap="none" dirty="0">
                <a:solidFill>
                  <a:srgbClr val="852F4A"/>
                </a:solidFill>
                <a:latin typeface="Calibri"/>
                <a:ea typeface="Calibri"/>
                <a:cs typeface="mohammad bold art 1" pitchFamily="2" charset="-78"/>
                <a:sym typeface="Calibri"/>
              </a:rPr>
              <a:t>المحاضرة الأول</a:t>
            </a:r>
            <a:r>
              <a:rPr lang="ar-EG" sz="2800" dirty="0">
                <a:solidFill>
                  <a:srgbClr val="852F4A"/>
                </a:solidFill>
                <a:latin typeface="Calibri"/>
                <a:ea typeface="Calibri"/>
                <a:cs typeface="mohammad bold art 1" pitchFamily="2" charset="-78"/>
                <a:sym typeface="Calibri"/>
              </a:rPr>
              <a:t>ى</a:t>
            </a:r>
            <a:r>
              <a:rPr lang="ar-EG" sz="2800" i="0" u="none" strike="noStrike" cap="none" dirty="0">
                <a:solidFill>
                  <a:srgbClr val="852F4A"/>
                </a:solidFill>
                <a:latin typeface="Calibri"/>
                <a:ea typeface="Calibri"/>
                <a:cs typeface="mohammad bold art 1" pitchFamily="2" charset="-78"/>
                <a:sym typeface="Calibri"/>
              </a:rPr>
              <a:t> </a:t>
            </a:r>
            <a:endParaRPr dirty="0">
              <a:cs typeface="mohammad bold art 1" pitchFamily="2" charset="-78"/>
            </a:endParaRPr>
          </a:p>
          <a:p>
            <a:pPr marL="0" marR="0" lvl="0" indent="0" algn="ctr" rtl="0">
              <a:spcBef>
                <a:spcPts val="0"/>
              </a:spcBef>
              <a:spcAft>
                <a:spcPts val="0"/>
              </a:spcAft>
              <a:buNone/>
            </a:pPr>
            <a:r>
              <a:rPr lang="ar-EG" sz="2800" i="0" u="none" strike="noStrike" cap="none" dirty="0">
                <a:solidFill>
                  <a:srgbClr val="852F4A"/>
                </a:solidFill>
                <a:latin typeface="Calibri"/>
                <a:ea typeface="Calibri"/>
                <a:cs typeface="mohammad bold art 1" pitchFamily="2" charset="-78"/>
                <a:sym typeface="Calibri"/>
              </a:rPr>
              <a:t>البيئة الاتصالية.... المفهوم وحدود التأثير</a:t>
            </a:r>
            <a:endParaRPr dirty="0">
              <a:cs typeface="mohammad bold art 1"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pic>
        <p:nvPicPr>
          <p:cNvPr id="135" name="Google Shape;135;p3"/>
          <p:cNvPicPr preferRelativeResize="0">
            <a:picLocks noGrp="1"/>
          </p:cNvPicPr>
          <p:nvPr>
            <p:ph type="pic" idx="2"/>
          </p:nvPr>
        </p:nvPicPr>
        <p:blipFill rotWithShape="1">
          <a:blip r:embed="rId3">
            <a:alphaModFix/>
          </a:blip>
          <a:srcRect l="4175" r="4175"/>
          <a:stretch/>
        </p:blipFill>
        <p:spPr>
          <a:xfrm>
            <a:off x="0" y="-43542"/>
            <a:ext cx="4542503" cy="6901542"/>
          </a:xfrm>
          <a:prstGeom prst="rect">
            <a:avLst/>
          </a:prstGeom>
          <a:solidFill>
            <a:srgbClr val="D8D8D8">
              <a:alpha val="49803"/>
            </a:srgbClr>
          </a:solidFill>
          <a:ln>
            <a:noFill/>
          </a:ln>
        </p:spPr>
      </p:pic>
      <p:pic>
        <p:nvPicPr>
          <p:cNvPr id="136" name="Google Shape;136;p3"/>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137" name="Google Shape;137;p3"/>
          <p:cNvPicPr preferRelativeResize="0"/>
          <p:nvPr/>
        </p:nvPicPr>
        <p:blipFill rotWithShape="1">
          <a:blip r:embed="rId5">
            <a:alphaModFix/>
          </a:blip>
          <a:srcRect/>
          <a:stretch/>
        </p:blipFill>
        <p:spPr>
          <a:xfrm>
            <a:off x="0" y="117987"/>
            <a:ext cx="2457656" cy="670874"/>
          </a:xfrm>
          <a:prstGeom prst="rect">
            <a:avLst/>
          </a:prstGeom>
          <a:noFill/>
          <a:ln>
            <a:noFill/>
          </a:ln>
        </p:spPr>
      </p:pic>
      <p:pic>
        <p:nvPicPr>
          <p:cNvPr id="138" name="Google Shape;138;p3"/>
          <p:cNvPicPr preferRelativeResize="0"/>
          <p:nvPr/>
        </p:nvPicPr>
        <p:blipFill rotWithShape="1">
          <a:blip r:embed="rId6">
            <a:alphaModFix/>
          </a:blip>
          <a:srcRect/>
          <a:stretch/>
        </p:blipFill>
        <p:spPr>
          <a:xfrm>
            <a:off x="9752356" y="-43542"/>
            <a:ext cx="2297076" cy="882094"/>
          </a:xfrm>
          <a:prstGeom prst="rect">
            <a:avLst/>
          </a:prstGeom>
          <a:noFill/>
          <a:ln>
            <a:noFill/>
          </a:ln>
        </p:spPr>
      </p:pic>
      <p:sp>
        <p:nvSpPr>
          <p:cNvPr id="139" name="Google Shape;139;p3"/>
          <p:cNvSpPr/>
          <p:nvPr/>
        </p:nvSpPr>
        <p:spPr>
          <a:xfrm>
            <a:off x="2374490" y="1414509"/>
            <a:ext cx="9674942" cy="4896871"/>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40" name="Google Shape;140;p3" descr="C:\Users\NoteBook\Desktop\download.png"/>
          <p:cNvPicPr preferRelativeResize="0"/>
          <p:nvPr/>
        </p:nvPicPr>
        <p:blipFill rotWithShape="1">
          <a:blip r:embed="rId7">
            <a:alphaModFix/>
          </a:blip>
          <a:srcRect/>
          <a:stretch/>
        </p:blipFill>
        <p:spPr>
          <a:xfrm>
            <a:off x="5383239" y="117987"/>
            <a:ext cx="1615438" cy="1296521"/>
          </a:xfrm>
          <a:prstGeom prst="roundRect">
            <a:avLst>
              <a:gd name="adj" fmla="val 8594"/>
            </a:avLst>
          </a:prstGeom>
          <a:solidFill>
            <a:srgbClr val="ECECEC"/>
          </a:solidFill>
          <a:ln>
            <a:noFill/>
          </a:ln>
          <a:effectLst>
            <a:reflection stA="38000" endPos="28000" dist="5000" dir="5400000" sy="-100000" algn="bl" rotWithShape="0"/>
          </a:effectLst>
        </p:spPr>
      </p:pic>
      <p:sp>
        <p:nvSpPr>
          <p:cNvPr id="141" name="Google Shape;141;p3"/>
          <p:cNvSpPr/>
          <p:nvPr/>
        </p:nvSpPr>
        <p:spPr>
          <a:xfrm>
            <a:off x="2771335" y="1586956"/>
            <a:ext cx="9031459" cy="4551975"/>
          </a:xfrm>
          <a:prstGeom prst="rect">
            <a:avLst/>
          </a:prstGeom>
          <a:noFill/>
          <a:ln>
            <a:noFill/>
          </a:ln>
        </p:spPr>
        <p:txBody>
          <a:bodyPr spcFirstLastPara="1" wrap="square" lIns="91425" tIns="45700" rIns="91425" bIns="45700" anchor="t" anchorCtr="0">
            <a:spAutoFit/>
          </a:bodyPr>
          <a:lstStyle/>
          <a:p>
            <a:pPr marL="342900" marR="0" lvl="0" indent="-342900" algn="r" rtl="1">
              <a:lnSpc>
                <a:spcPct val="115000"/>
              </a:lnSpc>
              <a:spcBef>
                <a:spcPts val="0"/>
              </a:spcBef>
              <a:spcAft>
                <a:spcPts val="0"/>
              </a:spcAft>
              <a:buClr>
                <a:srgbClr val="FF0000"/>
              </a:buClr>
              <a:buSzPts val="2400"/>
              <a:buFont typeface="Noto Sans Symbols"/>
              <a:buChar char="•"/>
            </a:pPr>
            <a:r>
              <a:rPr lang="ar-EG" sz="2800" b="1" i="0" u="none" strike="noStrike" cap="none" dirty="0">
                <a:solidFill>
                  <a:srgbClr val="FF0000"/>
                </a:solidFill>
                <a:latin typeface="Calibri"/>
                <a:ea typeface="Calibri"/>
                <a:cs typeface="+mj-cs"/>
                <a:sym typeface="Calibri"/>
              </a:rPr>
              <a:t>المحاضرة السابقة تحدثنا فيها بشكل سريع وموجز حول النقاط التالية:-</a:t>
            </a:r>
            <a:endParaRPr sz="2800" b="0" i="0" u="none" strike="noStrike" cap="none" dirty="0">
              <a:solidFill>
                <a:schemeClr val="dk1"/>
              </a:solidFill>
              <a:latin typeface="Calibri"/>
              <a:ea typeface="Calibri"/>
              <a:cs typeface="+mj-cs"/>
              <a:sym typeface="Calibri"/>
            </a:endParaRPr>
          </a:p>
          <a:p>
            <a:pPr marL="342900" marR="0" lvl="0" indent="-342900" algn="r" rtl="1">
              <a:lnSpc>
                <a:spcPct val="115000"/>
              </a:lnSpc>
              <a:spcBef>
                <a:spcPts val="0"/>
              </a:spcBef>
              <a:spcAft>
                <a:spcPts val="0"/>
              </a:spcAft>
              <a:buClr>
                <a:srgbClr val="0070C0"/>
              </a:buClr>
              <a:buSzPts val="2400"/>
              <a:buFont typeface="Arial"/>
              <a:buChar char="-"/>
            </a:pPr>
            <a:r>
              <a:rPr lang="ar-EG" sz="2800" b="0" i="0" u="none" strike="noStrike" cap="none" dirty="0">
                <a:solidFill>
                  <a:srgbClr val="0070C0"/>
                </a:solidFill>
                <a:latin typeface="Calibri"/>
                <a:ea typeface="Calibri"/>
                <a:cs typeface="+mj-cs"/>
                <a:sym typeface="Calibri"/>
              </a:rPr>
              <a:t>توصيف المقرر.</a:t>
            </a:r>
            <a:endParaRPr sz="2800" b="0" i="0" u="none" strike="noStrike" cap="none" dirty="0">
              <a:solidFill>
                <a:schemeClr val="dk1"/>
              </a:solidFill>
              <a:latin typeface="Calibri"/>
              <a:ea typeface="Calibri"/>
              <a:cs typeface="+mj-cs"/>
              <a:sym typeface="Calibri"/>
            </a:endParaRPr>
          </a:p>
          <a:p>
            <a:pPr marL="342900" marR="0" lvl="0" indent="-342900" algn="r" rtl="1">
              <a:lnSpc>
                <a:spcPct val="115000"/>
              </a:lnSpc>
              <a:spcBef>
                <a:spcPts val="0"/>
              </a:spcBef>
              <a:spcAft>
                <a:spcPts val="0"/>
              </a:spcAft>
              <a:buClr>
                <a:srgbClr val="0070C0"/>
              </a:buClr>
              <a:buSzPts val="2400"/>
              <a:buFont typeface="Arial"/>
              <a:buChar char="-"/>
            </a:pPr>
            <a:r>
              <a:rPr lang="ar-EG" sz="2800" b="0" i="0" u="none" strike="noStrike" cap="none" dirty="0">
                <a:solidFill>
                  <a:srgbClr val="0070C0"/>
                </a:solidFill>
                <a:latin typeface="Calibri"/>
                <a:ea typeface="Calibri"/>
                <a:cs typeface="+mj-cs"/>
                <a:sym typeface="Calibri"/>
              </a:rPr>
              <a:t>أهداف المقرر.</a:t>
            </a:r>
            <a:endParaRPr sz="2800" b="0" i="0" u="none" strike="noStrike" cap="none" dirty="0">
              <a:solidFill>
                <a:schemeClr val="dk1"/>
              </a:solidFill>
              <a:latin typeface="Calibri"/>
              <a:ea typeface="Calibri"/>
              <a:cs typeface="+mj-cs"/>
              <a:sym typeface="Calibri"/>
            </a:endParaRPr>
          </a:p>
          <a:p>
            <a:pPr marL="342900" marR="0" lvl="0" indent="-342900" algn="r" rtl="1">
              <a:lnSpc>
                <a:spcPct val="115000"/>
              </a:lnSpc>
              <a:spcBef>
                <a:spcPts val="0"/>
              </a:spcBef>
              <a:spcAft>
                <a:spcPts val="0"/>
              </a:spcAft>
              <a:buClr>
                <a:srgbClr val="0070C0"/>
              </a:buClr>
              <a:buSzPts val="2400"/>
              <a:buFont typeface="Arial"/>
              <a:buChar char="-"/>
            </a:pPr>
            <a:r>
              <a:rPr lang="ar-EG" sz="2800" b="0" i="0" u="none" strike="noStrike" cap="none" dirty="0">
                <a:solidFill>
                  <a:srgbClr val="0070C0"/>
                </a:solidFill>
                <a:latin typeface="Calibri"/>
                <a:ea typeface="Calibri"/>
                <a:cs typeface="+mj-cs"/>
                <a:sym typeface="Calibri"/>
              </a:rPr>
              <a:t>عملية التقييم الطلابي.</a:t>
            </a:r>
            <a:endParaRPr sz="2800" b="0" i="0" u="none" strike="noStrike" cap="none" dirty="0">
              <a:solidFill>
                <a:schemeClr val="dk1"/>
              </a:solidFill>
              <a:latin typeface="Calibri"/>
              <a:ea typeface="Calibri"/>
              <a:cs typeface="+mj-cs"/>
              <a:sym typeface="Calibri"/>
            </a:endParaRPr>
          </a:p>
          <a:p>
            <a:pPr marL="342900" marR="0" lvl="0" indent="-342900" algn="r" rtl="1">
              <a:lnSpc>
                <a:spcPct val="115000"/>
              </a:lnSpc>
              <a:spcBef>
                <a:spcPts val="0"/>
              </a:spcBef>
              <a:spcAft>
                <a:spcPts val="0"/>
              </a:spcAft>
              <a:buClr>
                <a:srgbClr val="0070C0"/>
              </a:buClr>
              <a:buSzPts val="2400"/>
              <a:buFont typeface="Arial"/>
              <a:buChar char="-"/>
            </a:pPr>
            <a:r>
              <a:rPr lang="ar-EG" sz="2800" b="0" i="0" u="none" strike="noStrike" cap="none" dirty="0">
                <a:solidFill>
                  <a:srgbClr val="0070C0"/>
                </a:solidFill>
                <a:latin typeface="Calibri"/>
                <a:ea typeface="Calibri"/>
                <a:cs typeface="+mj-cs"/>
                <a:sym typeface="Calibri"/>
              </a:rPr>
              <a:t>موضوعات المقرر.</a:t>
            </a:r>
            <a:endParaRPr sz="2800" b="0" i="0" u="none" strike="noStrike" cap="none" dirty="0">
              <a:solidFill>
                <a:schemeClr val="dk1"/>
              </a:solidFill>
              <a:latin typeface="Calibri"/>
              <a:ea typeface="Calibri"/>
              <a:cs typeface="+mj-cs"/>
              <a:sym typeface="Calibri"/>
            </a:endParaRPr>
          </a:p>
          <a:p>
            <a:pPr marL="342900" marR="0" lvl="0" indent="-342900" algn="r" rtl="1">
              <a:lnSpc>
                <a:spcPct val="115000"/>
              </a:lnSpc>
              <a:spcBef>
                <a:spcPts val="0"/>
              </a:spcBef>
              <a:spcAft>
                <a:spcPts val="0"/>
              </a:spcAft>
              <a:buClr>
                <a:srgbClr val="0070C0"/>
              </a:buClr>
              <a:buSzPts val="2400"/>
              <a:buFont typeface="Arial"/>
              <a:buChar char="-"/>
            </a:pPr>
            <a:r>
              <a:rPr lang="ar-EG" sz="2800" b="0" i="0" u="none" strike="noStrike" cap="none" dirty="0">
                <a:solidFill>
                  <a:srgbClr val="0070C0"/>
                </a:solidFill>
                <a:latin typeface="Calibri"/>
                <a:ea typeface="Calibri"/>
                <a:cs typeface="+mj-cs"/>
                <a:sym typeface="Calibri"/>
              </a:rPr>
              <a:t>مفهوم الاتصال.</a:t>
            </a:r>
            <a:endParaRPr sz="2800" b="0" i="0" u="none" strike="noStrike" cap="none" dirty="0">
              <a:solidFill>
                <a:schemeClr val="dk1"/>
              </a:solidFill>
              <a:latin typeface="Calibri"/>
              <a:ea typeface="Calibri"/>
              <a:cs typeface="+mj-cs"/>
              <a:sym typeface="Calibri"/>
            </a:endParaRPr>
          </a:p>
          <a:p>
            <a:pPr marL="342900" marR="0" lvl="0" indent="-342900" algn="r" rtl="1">
              <a:lnSpc>
                <a:spcPct val="115000"/>
              </a:lnSpc>
              <a:spcBef>
                <a:spcPts val="0"/>
              </a:spcBef>
              <a:spcAft>
                <a:spcPts val="0"/>
              </a:spcAft>
              <a:buClr>
                <a:srgbClr val="0070C0"/>
              </a:buClr>
              <a:buSzPts val="2400"/>
              <a:buFont typeface="Arial"/>
              <a:buChar char="-"/>
            </a:pPr>
            <a:r>
              <a:rPr lang="ar-EG" sz="2800" b="0" i="0" u="none" strike="noStrike" cap="none" dirty="0">
                <a:solidFill>
                  <a:srgbClr val="0070C0"/>
                </a:solidFill>
                <a:latin typeface="Calibri"/>
                <a:ea typeface="Calibri"/>
                <a:cs typeface="+mj-cs"/>
                <a:sym typeface="Calibri"/>
              </a:rPr>
              <a:t>مراحل تطوره الإنساني.</a:t>
            </a:r>
            <a:endParaRPr sz="2800" b="0" i="0" u="none" strike="noStrike" cap="none" dirty="0">
              <a:solidFill>
                <a:schemeClr val="dk1"/>
              </a:solidFill>
              <a:latin typeface="Calibri"/>
              <a:ea typeface="Calibri"/>
              <a:cs typeface="+mj-cs"/>
              <a:sym typeface="Calibri"/>
            </a:endParaRPr>
          </a:p>
          <a:p>
            <a:pPr marL="342900" marR="0" lvl="0" indent="-342900" algn="r" rtl="1">
              <a:lnSpc>
                <a:spcPct val="115000"/>
              </a:lnSpc>
              <a:spcBef>
                <a:spcPts val="0"/>
              </a:spcBef>
              <a:spcAft>
                <a:spcPts val="0"/>
              </a:spcAft>
              <a:buClr>
                <a:srgbClr val="0070C0"/>
              </a:buClr>
              <a:buSzPts val="2400"/>
              <a:buFont typeface="Arial"/>
              <a:buChar char="-"/>
            </a:pPr>
            <a:r>
              <a:rPr lang="ar-EG" sz="2800" b="0" i="0" u="none" strike="noStrike" cap="none" dirty="0">
                <a:solidFill>
                  <a:srgbClr val="0070C0"/>
                </a:solidFill>
                <a:latin typeface="Calibri"/>
                <a:ea typeface="Calibri"/>
                <a:cs typeface="+mj-cs"/>
                <a:sym typeface="Calibri"/>
              </a:rPr>
              <a:t>عناصر العملية الاتصالية.</a:t>
            </a:r>
            <a:endParaRPr sz="2800" b="0" i="0" u="none" strike="noStrike" cap="none" dirty="0">
              <a:solidFill>
                <a:schemeClr val="dk1"/>
              </a:solidFill>
              <a:latin typeface="Calibri"/>
              <a:ea typeface="Calibri"/>
              <a:cs typeface="+mj-cs"/>
              <a:sym typeface="Calibri"/>
            </a:endParaRPr>
          </a:p>
          <a:p>
            <a:pPr marL="342900" marR="0" lvl="0" indent="-342900" algn="r" rtl="1">
              <a:lnSpc>
                <a:spcPct val="115000"/>
              </a:lnSpc>
              <a:spcBef>
                <a:spcPts val="0"/>
              </a:spcBef>
              <a:spcAft>
                <a:spcPts val="0"/>
              </a:spcAft>
              <a:buClr>
                <a:srgbClr val="0070C0"/>
              </a:buClr>
              <a:buSzPts val="2400"/>
              <a:buFont typeface="Arial"/>
              <a:buChar char="-"/>
            </a:pPr>
            <a:r>
              <a:rPr lang="ar-EG" sz="2800" b="0" i="0" u="none" strike="noStrike" cap="none" dirty="0">
                <a:solidFill>
                  <a:srgbClr val="0070C0"/>
                </a:solidFill>
                <a:latin typeface="Calibri"/>
                <a:ea typeface="Calibri"/>
                <a:cs typeface="+mj-cs"/>
                <a:sym typeface="Calibri"/>
              </a:rPr>
              <a:t>مفهوم النظرية العلمية الاتصالية وأوجه الاستفادة العلمية منها.</a:t>
            </a:r>
            <a:endParaRPr sz="2800" b="0" i="0" u="none" strike="noStrike" cap="none" dirty="0">
              <a:solidFill>
                <a:schemeClr val="dk1"/>
              </a:solidFill>
              <a:latin typeface="Calibri"/>
              <a:ea typeface="Calibri"/>
              <a:cs typeface="+mj-cs"/>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7" name="Google Shape;147;p4"/>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48" name="Google Shape;148;p4"/>
          <p:cNvPicPr preferRelativeResize="0">
            <a:picLocks noGrp="1"/>
          </p:cNvPicPr>
          <p:nvPr>
            <p:ph type="pic" idx="2"/>
          </p:nvPr>
        </p:nvPicPr>
        <p:blipFill rotWithShape="1">
          <a:blip r:embed="rId3">
            <a:alphaModFix/>
          </a:blip>
          <a:srcRect t="8679" b="8678"/>
          <a:stretch/>
        </p:blipFill>
        <p:spPr>
          <a:xfrm>
            <a:off x="1127760" y="1123950"/>
            <a:ext cx="9936480" cy="5343886"/>
          </a:xfrm>
          <a:prstGeom prst="rect">
            <a:avLst/>
          </a:prstGeom>
          <a:solidFill>
            <a:srgbClr val="D8D8D8">
              <a:alpha val="49803"/>
            </a:srgbClr>
          </a:solidFill>
          <a:ln>
            <a:noFill/>
          </a:ln>
        </p:spPr>
      </p:pic>
      <p:sp>
        <p:nvSpPr>
          <p:cNvPr id="149" name="Google Shape;149;p4"/>
          <p:cNvSpPr/>
          <p:nvPr/>
        </p:nvSpPr>
        <p:spPr>
          <a:xfrm rot="10800000" flipH="1">
            <a:off x="2626179" y="455180"/>
            <a:ext cx="9290518"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50" name="Google Shape;150;p4"/>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51" name="Google Shape;151;p4"/>
          <p:cNvSpPr txBox="1"/>
          <p:nvPr/>
        </p:nvSpPr>
        <p:spPr>
          <a:xfrm>
            <a:off x="4449804" y="856540"/>
            <a:ext cx="3344779" cy="461665"/>
          </a:xfrm>
          <a:prstGeom prst="rect">
            <a:avLst/>
          </a:prstGeom>
          <a:solidFill>
            <a:srgbClr val="FFC000"/>
          </a:solidFill>
          <a:ln>
            <a:noFill/>
          </a:ln>
          <a:effectLst>
            <a:outerShdw blurRad="50800" dist="38100" dir="5400000" algn="t" rotWithShape="0">
              <a:srgbClr val="000000">
                <a:alpha val="40000"/>
              </a:srgbClr>
            </a:outerShdw>
            <a:reflection stA="50000" endA="300" endPos="90000" sy="-100000" algn="bl" rotWithShape="0"/>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ar-EG" sz="2400" b="1" i="0" u="none" strike="noStrike" cap="none">
                <a:solidFill>
                  <a:srgbClr val="852F4A"/>
                </a:solidFill>
                <a:latin typeface="Calibri"/>
                <a:ea typeface="Calibri"/>
                <a:cs typeface="Calibri"/>
                <a:sym typeface="Calibri"/>
              </a:rPr>
              <a:t>المحاور الرئيسية </a:t>
            </a:r>
            <a:endParaRPr sz="2400" b="1" i="0" u="none" strike="noStrike" cap="none">
              <a:solidFill>
                <a:srgbClr val="852F4A"/>
              </a:solidFill>
              <a:latin typeface="Calibri"/>
              <a:ea typeface="Calibri"/>
              <a:cs typeface="Calibri"/>
              <a:sym typeface="Calibri"/>
            </a:endParaRPr>
          </a:p>
        </p:txBody>
      </p:sp>
      <p:pic>
        <p:nvPicPr>
          <p:cNvPr id="152" name="Google Shape;152;p4"/>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53" name="Google Shape;153;p4"/>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154" name="Google Shape;154;p4"/>
          <p:cNvSpPr/>
          <p:nvPr/>
        </p:nvSpPr>
        <p:spPr>
          <a:xfrm>
            <a:off x="9984658" y="527568"/>
            <a:ext cx="1932039" cy="634181"/>
          </a:xfrm>
          <a:prstGeom prst="roundRect">
            <a:avLst>
              <a:gd name="adj" fmla="val 16667"/>
            </a:avLst>
          </a:prstGeom>
          <a:solidFill>
            <a:schemeClr val="accent4"/>
          </a:solidFill>
          <a:ln>
            <a:noFill/>
          </a:ln>
          <a:effectLst>
            <a:reflection stA="50000" endA="300" endPos="55000" sy="-100000" algn="bl" rotWithShape="0"/>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ar-EG" sz="2400" b="1" i="0" u="none" strike="noStrike" cap="none">
                <a:solidFill>
                  <a:srgbClr val="852F4A"/>
                </a:solidFill>
                <a:latin typeface="Calibri"/>
                <a:ea typeface="Calibri"/>
                <a:cs typeface="Calibri"/>
                <a:sym typeface="Calibri"/>
              </a:rPr>
              <a:t>المحاضرة الأول</a:t>
            </a:r>
            <a:r>
              <a:rPr lang="ar-EG" sz="2400" b="1">
                <a:solidFill>
                  <a:srgbClr val="852F4A"/>
                </a:solidFill>
                <a:latin typeface="Calibri"/>
                <a:ea typeface="Calibri"/>
                <a:cs typeface="Calibri"/>
                <a:sym typeface="Calibri"/>
              </a:rPr>
              <a:t>ى</a:t>
            </a:r>
            <a:endParaRPr sz="2400" b="1" i="0" u="none" strike="noStrike" cap="none">
              <a:solidFill>
                <a:srgbClr val="852F4A"/>
              </a:solidFill>
              <a:latin typeface="Calibri"/>
              <a:ea typeface="Calibri"/>
              <a:cs typeface="Calibri"/>
              <a:sym typeface="Calibri"/>
            </a:endParaRPr>
          </a:p>
        </p:txBody>
      </p:sp>
      <p:sp>
        <p:nvSpPr>
          <p:cNvPr id="155" name="Google Shape;155;p4"/>
          <p:cNvSpPr/>
          <p:nvPr/>
        </p:nvSpPr>
        <p:spPr>
          <a:xfrm>
            <a:off x="1661725" y="1549425"/>
            <a:ext cx="9201244" cy="4146826"/>
          </a:xfrm>
          <a:prstGeom prst="roundRect">
            <a:avLst>
              <a:gd name="adj" fmla="val 16667"/>
            </a:avLst>
          </a:prstGeom>
          <a:solidFill>
            <a:srgbClr val="852F4A">
              <a:alpha val="54117"/>
            </a:srgbClr>
          </a:solidFill>
          <a:ln>
            <a:noFill/>
          </a:ln>
        </p:spPr>
        <p:txBody>
          <a:bodyPr spcFirstLastPara="1" wrap="square" lIns="91425" tIns="45700" rIns="91425" bIns="45700" anchor="ctr" anchorCtr="0">
            <a:noAutofit/>
          </a:bodyPr>
          <a:lstStyle/>
          <a:p>
            <a:pPr marL="342900" marR="0" lvl="0" indent="-342900" algn="r" rtl="1">
              <a:lnSpc>
                <a:spcPct val="115000"/>
              </a:lnSpc>
              <a:spcBef>
                <a:spcPts val="0"/>
              </a:spcBef>
              <a:spcAft>
                <a:spcPts val="0"/>
              </a:spcAft>
              <a:buClr>
                <a:schemeClr val="lt1"/>
              </a:buClr>
              <a:buSzPts val="2400"/>
              <a:buFont typeface="Calibri"/>
              <a:buAutoNum type="arabicPeriod"/>
            </a:pPr>
            <a:r>
              <a:rPr lang="ar-EG" sz="2400" b="1" i="0" u="none" strike="noStrike" cap="none" dirty="0">
                <a:solidFill>
                  <a:schemeClr val="lt1"/>
                </a:solidFill>
                <a:latin typeface="Calibri"/>
                <a:ea typeface="Calibri"/>
                <a:cs typeface="Calibri"/>
                <a:sym typeface="Calibri"/>
              </a:rPr>
              <a:t>مفهوم الاتصال.        </a:t>
            </a:r>
            <a:r>
              <a:rPr lang="ar-EG" sz="2400" b="1" i="0" u="none" strike="noStrike" cap="none" dirty="0">
                <a:solidFill>
                  <a:schemeClr val="lt1"/>
                </a:solidFill>
                <a:latin typeface="Adobe Caslon Pro" panose="0205050205050A020403" pitchFamily="18" charset="0"/>
                <a:ea typeface="Calibri"/>
                <a:cs typeface="Calibri"/>
                <a:sym typeface="Calibri"/>
              </a:rPr>
              <a:t>The Concept  of Communication </a:t>
            </a:r>
            <a:endParaRPr sz="1800" b="0" i="0" u="none" strike="noStrike" cap="none" dirty="0">
              <a:solidFill>
                <a:schemeClr val="lt1"/>
              </a:solidFill>
              <a:latin typeface="Adobe Caslon Pro" panose="0205050205050A020403" pitchFamily="18" charset="0"/>
              <a:ea typeface="Calibri"/>
              <a:cs typeface="Calibri"/>
              <a:sym typeface="Calibri"/>
            </a:endParaRPr>
          </a:p>
          <a:p>
            <a:pPr marL="342900" marR="0" lvl="0" indent="-342900" algn="r" rtl="1">
              <a:lnSpc>
                <a:spcPct val="115000"/>
              </a:lnSpc>
              <a:spcBef>
                <a:spcPts val="0"/>
              </a:spcBef>
              <a:spcAft>
                <a:spcPts val="0"/>
              </a:spcAft>
              <a:buClr>
                <a:schemeClr val="lt1"/>
              </a:buClr>
              <a:buSzPts val="2400"/>
              <a:buFont typeface="Calibri"/>
              <a:buAutoNum type="arabicPeriod"/>
            </a:pPr>
            <a:r>
              <a:rPr lang="ar-EG" sz="2400" b="1" i="0" u="none" strike="noStrike" cap="none" dirty="0">
                <a:solidFill>
                  <a:schemeClr val="lt1"/>
                </a:solidFill>
                <a:latin typeface="Calibri"/>
                <a:ea typeface="Calibri"/>
                <a:cs typeface="Calibri"/>
                <a:sym typeface="Calibri"/>
              </a:rPr>
              <a:t>مراحل تطوره الإنساني. </a:t>
            </a:r>
            <a:r>
              <a:rPr lang="en-US" sz="2400" b="1" i="0" u="none" strike="noStrike" cap="none" dirty="0">
                <a:solidFill>
                  <a:schemeClr val="lt1"/>
                </a:solidFill>
                <a:latin typeface="Calibri"/>
                <a:ea typeface="Calibri"/>
                <a:cs typeface="Calibri"/>
                <a:sym typeface="Calibri"/>
              </a:rPr>
              <a:t>The</a:t>
            </a:r>
            <a:r>
              <a:rPr lang="ar-EG" sz="2400" b="1" i="0" u="none" strike="noStrike" cap="none" dirty="0">
                <a:solidFill>
                  <a:schemeClr val="lt1"/>
                </a:solidFill>
                <a:latin typeface="Adobe Caslon Pro" panose="0205050205050A020403" pitchFamily="18" charset="0"/>
                <a:ea typeface="Calibri"/>
                <a:cs typeface="Calibri"/>
                <a:sym typeface="Calibri"/>
              </a:rPr>
              <a:t> History of Communication     </a:t>
            </a:r>
            <a:endParaRPr sz="1800" b="0" i="0" u="none" strike="noStrike" cap="none" dirty="0">
              <a:solidFill>
                <a:schemeClr val="lt1"/>
              </a:solidFill>
              <a:latin typeface="Adobe Caslon Pro" panose="0205050205050A020403" pitchFamily="18" charset="0"/>
              <a:ea typeface="Calibri"/>
              <a:cs typeface="Calibri"/>
              <a:sym typeface="Calibri"/>
            </a:endParaRPr>
          </a:p>
          <a:p>
            <a:pPr marL="342900" marR="0" lvl="0" indent="-342900" algn="r" rtl="1">
              <a:lnSpc>
                <a:spcPct val="115000"/>
              </a:lnSpc>
              <a:spcBef>
                <a:spcPts val="0"/>
              </a:spcBef>
              <a:spcAft>
                <a:spcPts val="0"/>
              </a:spcAft>
              <a:buClr>
                <a:schemeClr val="lt1"/>
              </a:buClr>
              <a:buSzPts val="2400"/>
              <a:buFont typeface="Calibri"/>
              <a:buAutoNum type="arabicPeriod"/>
            </a:pPr>
            <a:r>
              <a:rPr lang="ar-EG" sz="2400" b="1" i="0" u="none" strike="noStrike" cap="none" dirty="0">
                <a:solidFill>
                  <a:schemeClr val="lt1"/>
                </a:solidFill>
                <a:latin typeface="Calibri"/>
                <a:ea typeface="Calibri"/>
                <a:cs typeface="Calibri"/>
                <a:sym typeface="Calibri"/>
              </a:rPr>
              <a:t>أنواع الاتصال .</a:t>
            </a:r>
            <a:r>
              <a:rPr lang="ar-EG" sz="2400" b="1" i="0" u="none" strike="noStrike" cap="none" dirty="0">
                <a:solidFill>
                  <a:schemeClr val="lt1"/>
                </a:solidFill>
                <a:latin typeface="Adobe Caslon Pro" panose="0205050205050A020403" pitchFamily="18" charset="0"/>
                <a:ea typeface="Calibri"/>
                <a:cs typeface="Calibri"/>
                <a:sym typeface="Calibri"/>
              </a:rPr>
              <a:t>Types of Communication              </a:t>
            </a:r>
            <a:endParaRPr sz="1800" b="0" i="0" u="none" strike="noStrike" cap="none" dirty="0">
              <a:solidFill>
                <a:schemeClr val="lt1"/>
              </a:solidFill>
              <a:latin typeface="Adobe Caslon Pro" panose="0205050205050A020403" pitchFamily="18" charset="0"/>
              <a:ea typeface="Calibri"/>
              <a:cs typeface="Calibri"/>
              <a:sym typeface="Calibri"/>
            </a:endParaRPr>
          </a:p>
          <a:p>
            <a:pPr marL="342900" marR="0" lvl="0" indent="-342900" algn="r" rtl="1">
              <a:lnSpc>
                <a:spcPct val="115000"/>
              </a:lnSpc>
              <a:spcBef>
                <a:spcPts val="0"/>
              </a:spcBef>
              <a:spcAft>
                <a:spcPts val="0"/>
              </a:spcAft>
              <a:buClr>
                <a:schemeClr val="lt1"/>
              </a:buClr>
              <a:buSzPts val="2400"/>
              <a:buFont typeface="Calibri"/>
              <a:buAutoNum type="arabicPeriod"/>
            </a:pPr>
            <a:r>
              <a:rPr lang="ar-EG" sz="2400" b="1" i="0" u="none" strike="noStrike" cap="none" dirty="0">
                <a:solidFill>
                  <a:schemeClr val="lt1"/>
                </a:solidFill>
                <a:latin typeface="Calibri"/>
                <a:ea typeface="Calibri"/>
                <a:cs typeface="Calibri"/>
                <a:sym typeface="Calibri"/>
              </a:rPr>
              <a:t>وظائف الاتصال.  </a:t>
            </a:r>
            <a:r>
              <a:rPr lang="ar-EG" sz="2400" b="1" i="0" u="none" strike="noStrike" cap="none" dirty="0">
                <a:solidFill>
                  <a:schemeClr val="lt1"/>
                </a:solidFill>
                <a:latin typeface="Adobe Caslon Pro" panose="0205050205050A020403" pitchFamily="18" charset="0"/>
                <a:ea typeface="Calibri"/>
                <a:cs typeface="Calibri"/>
                <a:sym typeface="Calibri"/>
              </a:rPr>
              <a:t>Communication Functions       </a:t>
            </a:r>
            <a:endParaRPr sz="1800" b="0" i="0" u="none" strike="noStrike" cap="none" dirty="0">
              <a:solidFill>
                <a:schemeClr val="lt1"/>
              </a:solidFill>
              <a:latin typeface="Adobe Caslon Pro" panose="0205050205050A020403" pitchFamily="18" charset="0"/>
              <a:ea typeface="Calibri"/>
              <a:cs typeface="Calibri"/>
              <a:sym typeface="Calibri"/>
            </a:endParaRPr>
          </a:p>
          <a:p>
            <a:pPr marL="342900" marR="0" lvl="0" indent="-342900" algn="r" rtl="1">
              <a:lnSpc>
                <a:spcPct val="115000"/>
              </a:lnSpc>
              <a:spcBef>
                <a:spcPts val="0"/>
              </a:spcBef>
              <a:spcAft>
                <a:spcPts val="0"/>
              </a:spcAft>
              <a:buClr>
                <a:schemeClr val="lt1"/>
              </a:buClr>
              <a:buSzPts val="2400"/>
              <a:buFont typeface="Calibri"/>
              <a:buAutoNum type="arabicPeriod"/>
            </a:pPr>
            <a:r>
              <a:rPr lang="ar-EG" sz="2400" b="1" i="0" u="none" strike="noStrike" cap="none" dirty="0">
                <a:solidFill>
                  <a:schemeClr val="lt1"/>
                </a:solidFill>
                <a:latin typeface="Calibri"/>
                <a:ea typeface="Calibri"/>
                <a:cs typeface="Calibri"/>
                <a:sym typeface="Calibri"/>
              </a:rPr>
              <a:t>عناصر العملية الاتصالية.      </a:t>
            </a:r>
            <a:r>
              <a:rPr lang="ar-EG" sz="2400" b="1" i="0" u="none" strike="noStrike" cap="none" dirty="0">
                <a:solidFill>
                  <a:schemeClr val="lt1"/>
                </a:solidFill>
                <a:latin typeface="Adobe Caslon Pro" panose="0205050205050A020403" pitchFamily="18" charset="0"/>
                <a:ea typeface="Calibri"/>
                <a:cs typeface="Calibri"/>
                <a:sym typeface="Calibri"/>
              </a:rPr>
              <a:t>Elements of Communication Process</a:t>
            </a:r>
            <a:endParaRPr sz="1800" b="0" i="0" u="none" strike="noStrike" cap="none" dirty="0">
              <a:solidFill>
                <a:schemeClr val="lt1"/>
              </a:solidFill>
              <a:latin typeface="Adobe Caslon Pro" panose="0205050205050A020403" pitchFamily="18" charset="0"/>
              <a:ea typeface="Calibri"/>
              <a:cs typeface="Calibri"/>
              <a:sym typeface="Calibri"/>
            </a:endParaRPr>
          </a:p>
          <a:p>
            <a:pPr marL="342900" marR="0" lvl="0" indent="-342900" algn="r" rtl="1">
              <a:lnSpc>
                <a:spcPct val="115000"/>
              </a:lnSpc>
              <a:spcBef>
                <a:spcPts val="0"/>
              </a:spcBef>
              <a:spcAft>
                <a:spcPts val="0"/>
              </a:spcAft>
              <a:buClr>
                <a:schemeClr val="lt1"/>
              </a:buClr>
              <a:buSzPts val="2400"/>
              <a:buFont typeface="Calibri"/>
              <a:buAutoNum type="arabicPeriod"/>
            </a:pPr>
            <a:r>
              <a:rPr lang="ar-EG" sz="2400" b="1" i="0" u="none" strike="noStrike" cap="none" dirty="0">
                <a:solidFill>
                  <a:schemeClr val="lt1"/>
                </a:solidFill>
                <a:latin typeface="Calibri"/>
                <a:ea typeface="Calibri"/>
                <a:cs typeface="Calibri"/>
                <a:sym typeface="Calibri"/>
              </a:rPr>
              <a:t>شروط كفاءة العملية الاتصالية، وأهم معوقاتها</a:t>
            </a:r>
            <a:endParaRPr dirty="0"/>
          </a:p>
          <a:p>
            <a:pPr marL="228600" marR="0" lvl="0" indent="0" algn="l" rtl="1">
              <a:lnSpc>
                <a:spcPct val="115000"/>
              </a:lnSpc>
              <a:spcBef>
                <a:spcPts val="0"/>
              </a:spcBef>
              <a:spcAft>
                <a:spcPts val="0"/>
              </a:spcAft>
              <a:buNone/>
            </a:pPr>
            <a:r>
              <a:rPr lang="ar-EG" sz="2400" b="1" i="0" u="none" strike="noStrike" cap="none" dirty="0">
                <a:solidFill>
                  <a:schemeClr val="lt1"/>
                </a:solidFill>
                <a:latin typeface="Calibri"/>
                <a:ea typeface="Calibri"/>
                <a:cs typeface="+mj-cs"/>
                <a:sym typeface="Calibri"/>
              </a:rPr>
              <a:t>Effective) </a:t>
            </a:r>
            <a:r>
              <a:rPr lang="ar-EG" sz="2400" b="1" i="0" u="none" strike="noStrike" cap="none" dirty="0">
                <a:solidFill>
                  <a:schemeClr val="lt1"/>
                </a:solidFill>
                <a:latin typeface="Book Antiqua" panose="02040602050305030304" pitchFamily="18" charset="0"/>
                <a:ea typeface="Calibri"/>
                <a:cs typeface="+mj-cs"/>
                <a:sym typeface="Calibri"/>
              </a:rPr>
              <a:t>&amp;</a:t>
            </a:r>
            <a:r>
              <a:rPr lang="ar-EG" sz="2400" b="1" i="0" u="none" strike="noStrike" cap="none" dirty="0">
                <a:solidFill>
                  <a:schemeClr val="lt1"/>
                </a:solidFill>
                <a:latin typeface="Calibri"/>
                <a:ea typeface="Calibri"/>
                <a:cs typeface="+mj-cs"/>
                <a:sym typeface="Calibri"/>
              </a:rPr>
              <a:t> </a:t>
            </a:r>
            <a:r>
              <a:rPr lang="ar-EG" sz="2400" b="1" i="0" u="none" strike="noStrike" cap="none" dirty="0">
                <a:solidFill>
                  <a:schemeClr val="lt1"/>
                </a:solidFill>
                <a:latin typeface="Adobe Caslon Pro" panose="0205050205050A020403" pitchFamily="18" charset="0"/>
                <a:ea typeface="Calibri"/>
                <a:cs typeface="Calibri"/>
                <a:sym typeface="Calibri"/>
              </a:rPr>
              <a:t>obstacles </a:t>
            </a:r>
            <a:r>
              <a:rPr lang="en-US" sz="2400" b="1" i="0" u="none" strike="noStrike" cap="none" dirty="0">
                <a:solidFill>
                  <a:schemeClr val="lt1"/>
                </a:solidFill>
                <a:latin typeface="Adobe Caslon Pro" panose="0205050205050A020403" pitchFamily="18" charset="0"/>
                <a:ea typeface="Calibri"/>
                <a:cs typeface="Calibri"/>
                <a:sym typeface="Calibri"/>
              </a:rPr>
              <a:t>(</a:t>
            </a:r>
            <a:r>
              <a:rPr lang="ar-EG" sz="2400" b="1" i="0" u="none" strike="noStrike" cap="none" dirty="0">
                <a:solidFill>
                  <a:schemeClr val="lt1"/>
                </a:solidFill>
                <a:latin typeface="Adobe Caslon Pro" panose="0205050205050A020403" pitchFamily="18" charset="0"/>
                <a:ea typeface="Calibri"/>
                <a:cs typeface="Calibri"/>
                <a:sym typeface="Calibri"/>
              </a:rPr>
              <a:t> Communication Process </a:t>
            </a:r>
            <a:endParaRPr sz="2400" b="1" i="0" u="none" strike="noStrike" cap="none" dirty="0">
              <a:solidFill>
                <a:schemeClr val="lt1"/>
              </a:solidFill>
              <a:latin typeface="Adobe Caslon Pro" panose="0205050205050A020403" pitchFamily="18" charset="0"/>
              <a:ea typeface="Calibri"/>
              <a:cs typeface="Calibri"/>
              <a:sym typeface="Calibri"/>
            </a:endParaRPr>
          </a:p>
          <a:p>
            <a:pPr marR="0" lvl="0" indent="0" algn="r" rtl="1">
              <a:lnSpc>
                <a:spcPct val="115000"/>
              </a:lnSpc>
              <a:spcBef>
                <a:spcPts val="1000"/>
              </a:spcBef>
              <a:spcAft>
                <a:spcPts val="0"/>
              </a:spcAft>
              <a:buNone/>
            </a:pPr>
            <a:r>
              <a:rPr lang="ar-EG" sz="2400" b="1" i="0" u="none" strike="noStrike" cap="none" dirty="0">
                <a:solidFill>
                  <a:schemeClr val="lt1"/>
                </a:solidFill>
                <a:latin typeface="Calibri"/>
                <a:ea typeface="Calibri"/>
                <a:cs typeface="Calibri"/>
                <a:sym typeface="Calibri"/>
              </a:rPr>
              <a:t>7. الخلاصة.    </a:t>
            </a:r>
            <a:r>
              <a:rPr lang="ar-EG" sz="2400" b="1" i="0" u="none" strike="noStrike" cap="none" dirty="0">
                <a:solidFill>
                  <a:schemeClr val="lt1"/>
                </a:solidFill>
                <a:latin typeface="Book Antiqua" panose="02040602050305030304" pitchFamily="18" charset="0"/>
                <a:ea typeface="Calibri"/>
                <a:cs typeface="Calibri"/>
                <a:sym typeface="Calibri"/>
              </a:rPr>
              <a:t>Summary </a:t>
            </a:r>
            <a:endParaRPr sz="1600" b="0" i="0" u="none" strike="noStrike" cap="none" dirty="0">
              <a:solidFill>
                <a:schemeClr val="lt1"/>
              </a:solidFill>
              <a:latin typeface="Book Antiqua" panose="02040602050305030304" pitchFamily="18" charset="0"/>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7"/>
                                        </p:tgtEl>
                                        <p:attrNameLst>
                                          <p:attrName>style.visibility</p:attrName>
                                        </p:attrNameLst>
                                      </p:cBhvr>
                                      <p:to>
                                        <p:strVal val="visible"/>
                                      </p:to>
                                    </p:set>
                                    <p:animEffect transition="in" filter="fade">
                                      <p:cBhvr>
                                        <p:cTn id="7" dur="500"/>
                                        <p:tgtEl>
                                          <p:spTgt spid="147"/>
                                        </p:tgtEl>
                                      </p:cBhvr>
                                    </p:animEffect>
                                  </p:childTnLst>
                                </p:cTn>
                              </p:par>
                              <p:par>
                                <p:cTn id="8" presetID="10" presetClass="entr" presetSubtype="0" fill="hold" nodeType="withEffect">
                                  <p:stCondLst>
                                    <p:cond delay="250"/>
                                  </p:stCondLst>
                                  <p:childTnLst>
                                    <p:set>
                                      <p:cBhvr>
                                        <p:cTn id="9" dur="1" fill="hold">
                                          <p:stCondLst>
                                            <p:cond delay="0"/>
                                          </p:stCondLst>
                                        </p:cTn>
                                        <p:tgtEl>
                                          <p:spTgt spid="146"/>
                                        </p:tgtEl>
                                        <p:attrNameLst>
                                          <p:attrName>style.visibility</p:attrName>
                                        </p:attrNameLst>
                                      </p:cBhvr>
                                      <p:to>
                                        <p:strVal val="visible"/>
                                      </p:to>
                                    </p:set>
                                    <p:animEffect transition="in" filter="fade">
                                      <p:cBhvr>
                                        <p:cTn id="10" dur="500"/>
                                        <p:tgtEl>
                                          <p:spTgt spid="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pic>
        <p:nvPicPr>
          <p:cNvPr id="161" name="Google Shape;161;p5"/>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162" name="Google Shape;162;p5"/>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63" name="Google Shape;163;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669BBC"/>
              </a:solidFill>
              <a:latin typeface="Calibri"/>
              <a:ea typeface="Calibri"/>
              <a:cs typeface="Calibri"/>
              <a:sym typeface="Calibri"/>
            </a:endParaRPr>
          </a:p>
        </p:txBody>
      </p:sp>
      <p:sp>
        <p:nvSpPr>
          <p:cNvPr id="164" name="Google Shape;164;p5"/>
          <p:cNvSpPr txBox="1"/>
          <p:nvPr/>
        </p:nvSpPr>
        <p:spPr>
          <a:xfrm>
            <a:off x="3134641" y="711076"/>
            <a:ext cx="7956146" cy="1148351"/>
          </a:xfrm>
          <a:prstGeom prst="rect">
            <a:avLst/>
          </a:prstGeom>
          <a:noFill/>
          <a:ln>
            <a:noFill/>
          </a:ln>
        </p:spPr>
        <p:txBody>
          <a:bodyPr spcFirstLastPara="1" wrap="square" lIns="91425" tIns="45700" rIns="91425" bIns="45700" anchor="t" anchorCtr="0">
            <a:spAutoFit/>
          </a:bodyPr>
          <a:lstStyle/>
          <a:p>
            <a:pPr marL="0" marR="0" lvl="0" indent="0" algn="r" rtl="1">
              <a:lnSpc>
                <a:spcPct val="107000"/>
              </a:lnSpc>
              <a:spcBef>
                <a:spcPts val="0"/>
              </a:spcBef>
              <a:spcAft>
                <a:spcPts val="0"/>
              </a:spcAft>
              <a:buNone/>
            </a:pPr>
            <a:r>
              <a:rPr lang="ar-EG" sz="2000" b="1" i="0" u="none" strike="noStrike" cap="none" dirty="0">
                <a:solidFill>
                  <a:srgbClr val="852F4A"/>
                </a:solidFill>
                <a:latin typeface="Tajawal Medium"/>
                <a:ea typeface="Tajawal Medium"/>
                <a:cs typeface="Tajawal Medium"/>
                <a:sym typeface="Tajawal Medium"/>
              </a:rPr>
              <a:t> </a:t>
            </a:r>
            <a:r>
              <a:rPr lang="ar-EG" sz="2800" b="1" i="0" u="none" strike="noStrike" cap="none" dirty="0">
                <a:solidFill>
                  <a:srgbClr val="852F4A"/>
                </a:solidFill>
                <a:latin typeface="Book Antiqua" panose="02040602050305030304" pitchFamily="18" charset="0"/>
                <a:ea typeface="Tajawal Medium"/>
                <a:cs typeface="+mj-cs"/>
                <a:sym typeface="Tajawal Medium"/>
              </a:rPr>
              <a:t>أولاً: مفهوم الاتصال </a:t>
            </a:r>
            <a:r>
              <a:rPr lang="ar-EG" sz="2800" b="1" i="0" u="none" strike="noStrike" cap="none" dirty="0">
                <a:solidFill>
                  <a:srgbClr val="852F4A"/>
                </a:solidFill>
                <a:latin typeface="Book Antiqua" panose="02040602050305030304" pitchFamily="18" charset="0"/>
                <a:ea typeface="Calibri"/>
                <a:cs typeface="+mj-cs"/>
                <a:sym typeface="Calibri"/>
              </a:rPr>
              <a:t>The Concept of Communication </a:t>
            </a:r>
            <a:endParaRPr sz="2800" b="1" i="0" u="none" strike="noStrike" cap="none" dirty="0">
              <a:solidFill>
                <a:schemeClr val="dk1"/>
              </a:solidFill>
              <a:latin typeface="Book Antiqua" panose="02040602050305030304" pitchFamily="18" charset="0"/>
              <a:ea typeface="Calibri"/>
              <a:cs typeface="+mj-cs"/>
              <a:sym typeface="Calibri"/>
            </a:endParaRPr>
          </a:p>
          <a:p>
            <a:pPr marL="0" marR="0" lvl="0" indent="0" algn="ctr" rtl="1">
              <a:spcBef>
                <a:spcPts val="800"/>
              </a:spcBef>
              <a:spcAft>
                <a:spcPts val="0"/>
              </a:spcAft>
              <a:buNone/>
            </a:pPr>
            <a:endParaRPr sz="3200" b="1" i="0" u="none" strike="noStrike" cap="none" dirty="0">
              <a:solidFill>
                <a:srgbClr val="852F4A"/>
              </a:solidFill>
              <a:latin typeface="Tajawal Medium"/>
              <a:ea typeface="Tajawal Medium"/>
              <a:cs typeface="Tajawal Medium"/>
              <a:sym typeface="Tajawal Medium"/>
            </a:endParaRPr>
          </a:p>
        </p:txBody>
      </p:sp>
      <p:sp>
        <p:nvSpPr>
          <p:cNvPr id="165" name="Google Shape;165;p5"/>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66" name="Google Shape;166;p5"/>
          <p:cNvPicPr preferRelativeResize="0"/>
          <p:nvPr/>
        </p:nvPicPr>
        <p:blipFill rotWithShape="1">
          <a:blip r:embed="rId4">
            <a:alphaModFix/>
          </a:blip>
          <a:srcRect/>
          <a:stretch/>
        </p:blipFill>
        <p:spPr>
          <a:xfrm>
            <a:off x="10072658" y="-557617"/>
            <a:ext cx="2036258" cy="1800993"/>
          </a:xfrm>
          <a:prstGeom prst="rect">
            <a:avLst/>
          </a:prstGeom>
          <a:noFill/>
          <a:ln>
            <a:noFill/>
          </a:ln>
        </p:spPr>
      </p:pic>
      <p:sp>
        <p:nvSpPr>
          <p:cNvPr id="167" name="Google Shape;167;p5"/>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sp>
        <p:nvSpPr>
          <p:cNvPr id="168" name="Google Shape;168;p5"/>
          <p:cNvSpPr/>
          <p:nvPr/>
        </p:nvSpPr>
        <p:spPr>
          <a:xfrm>
            <a:off x="113111" y="80963"/>
            <a:ext cx="1214232" cy="630111"/>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169" name="Google Shape;169;p5"/>
          <p:cNvSpPr txBox="1"/>
          <p:nvPr/>
        </p:nvSpPr>
        <p:spPr>
          <a:xfrm>
            <a:off x="113111" y="42095"/>
            <a:ext cx="1114641"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chemeClr val="lt1"/>
                </a:solidFill>
                <a:latin typeface="Tajawal Medium"/>
                <a:ea typeface="Tajawal Medium"/>
                <a:cs typeface="+mj-cs"/>
                <a:sym typeface="Tajawal Medium"/>
              </a:rPr>
              <a:t>المحاضرة الأولى </a:t>
            </a:r>
            <a:endParaRPr sz="2000" b="1" dirty="0">
              <a:solidFill>
                <a:schemeClr val="lt1"/>
              </a:solidFill>
              <a:latin typeface="Tajawal Medium"/>
              <a:ea typeface="Tajawal Medium"/>
              <a:cs typeface="+mj-cs"/>
              <a:sym typeface="Tajawal Medium"/>
            </a:endParaRPr>
          </a:p>
        </p:txBody>
      </p:sp>
      <p:pic>
        <p:nvPicPr>
          <p:cNvPr id="170" name="Google Shape;170;p5"/>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71" name="Google Shape;171;p5"/>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172" name="Google Shape;172;p5"/>
          <p:cNvSpPr/>
          <p:nvPr/>
        </p:nvSpPr>
        <p:spPr>
          <a:xfrm flipH="1">
            <a:off x="2784302" y="1457416"/>
            <a:ext cx="9018492" cy="4801410"/>
          </a:xfrm>
          <a:prstGeom prst="roundRect">
            <a:avLst>
              <a:gd name="adj" fmla="val 16667"/>
            </a:avLst>
          </a:prstGeom>
          <a:solidFill>
            <a:srgbClr val="852F4A">
              <a:alpha val="67450"/>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Low" rtl="1">
              <a:lnSpc>
                <a:spcPct val="115000"/>
              </a:lnSpc>
              <a:spcBef>
                <a:spcPts val="0"/>
              </a:spcBef>
              <a:spcAft>
                <a:spcPts val="0"/>
              </a:spcAft>
              <a:buNone/>
            </a:pPr>
            <a:r>
              <a:rPr lang="ar-EG" sz="2400" b="1" dirty="0">
                <a:solidFill>
                  <a:schemeClr val="lt1"/>
                </a:solidFill>
                <a:latin typeface="Calibri"/>
                <a:ea typeface="Calibri"/>
                <a:cs typeface="+mj-cs"/>
                <a:sym typeface="Calibri"/>
              </a:rPr>
              <a:t>تعددت مفاهيم الاتصال بتعدد العلوم الإنسانية، ولا يعني تعدد تلك التعريفات إشارة لوجود خلاف فى المفهوم، بقدر ما يُشير إلى ثراء المعنى وتأكيد أهميته.. ويمكن تصنيفها على النحو التالي:-</a:t>
            </a:r>
            <a:endParaRPr sz="1800" dirty="0">
              <a:solidFill>
                <a:schemeClr val="lt1"/>
              </a:solidFill>
              <a:latin typeface="Calibri"/>
              <a:ea typeface="Calibri"/>
              <a:cs typeface="+mj-cs"/>
              <a:sym typeface="Calibri"/>
            </a:endParaRPr>
          </a:p>
          <a:p>
            <a:pPr marL="0" marR="0" lvl="0" indent="0" algn="justLow" rtl="1">
              <a:lnSpc>
                <a:spcPct val="115000"/>
              </a:lnSpc>
              <a:spcBef>
                <a:spcPts val="1000"/>
              </a:spcBef>
              <a:spcAft>
                <a:spcPts val="0"/>
              </a:spcAft>
              <a:buNone/>
            </a:pPr>
            <a:r>
              <a:rPr lang="ar-EG" sz="2800" b="1" dirty="0">
                <a:solidFill>
                  <a:schemeClr val="lt1"/>
                </a:solidFill>
                <a:latin typeface="Calibri"/>
                <a:ea typeface="Calibri"/>
                <a:cs typeface="+mj-cs"/>
                <a:sym typeface="Calibri"/>
              </a:rPr>
              <a:t>أولاً: </a:t>
            </a:r>
            <a:r>
              <a:rPr lang="ar-EG" sz="2400" dirty="0">
                <a:solidFill>
                  <a:schemeClr val="lt1"/>
                </a:solidFill>
                <a:latin typeface="Calibri"/>
                <a:ea typeface="Calibri"/>
                <a:cs typeface="+mj-cs"/>
                <a:sym typeface="Calibri"/>
              </a:rPr>
              <a:t>تعريفات اهتمت بالاشتقاق اللغوي للكلمة اللاتينية </a:t>
            </a:r>
            <a:r>
              <a:rPr lang="ar-EG" sz="2400" b="1" dirty="0">
                <a:solidFill>
                  <a:schemeClr val="lt1"/>
                </a:solidFill>
                <a:latin typeface="Times New Roman"/>
                <a:ea typeface="Times New Roman"/>
                <a:cs typeface="+mj-cs"/>
                <a:sym typeface="Times New Roman"/>
              </a:rPr>
              <a:t>Communicare</a:t>
            </a:r>
            <a:r>
              <a:rPr lang="ar-EG" sz="2400" dirty="0">
                <a:solidFill>
                  <a:schemeClr val="lt1"/>
                </a:solidFill>
                <a:latin typeface="Calibri"/>
                <a:ea typeface="Calibri"/>
                <a:cs typeface="+mj-cs"/>
                <a:sym typeface="Calibri"/>
              </a:rPr>
              <a:t> بمعنى يشيُع أو يصبح الشيء شائعاً، وبالتالي يتحقق الاتصال عندما تتوافر مشاركة عدد من الأفراد فى أمر ما. </a:t>
            </a:r>
            <a:endParaRPr sz="1800" dirty="0">
              <a:solidFill>
                <a:schemeClr val="lt1"/>
              </a:solidFill>
              <a:latin typeface="Calibri"/>
              <a:ea typeface="Calibri"/>
              <a:cs typeface="+mj-cs"/>
              <a:sym typeface="Calibri"/>
            </a:endParaRPr>
          </a:p>
          <a:p>
            <a:pPr marL="0" marR="0" lvl="0" indent="0" algn="justLow" rtl="1">
              <a:lnSpc>
                <a:spcPct val="115000"/>
              </a:lnSpc>
              <a:spcBef>
                <a:spcPts val="1000"/>
              </a:spcBef>
              <a:spcAft>
                <a:spcPts val="0"/>
              </a:spcAft>
              <a:buNone/>
            </a:pPr>
            <a:r>
              <a:rPr lang="ar-EG" sz="2400" dirty="0">
                <a:solidFill>
                  <a:schemeClr val="lt1"/>
                </a:solidFill>
                <a:latin typeface="Calibri"/>
                <a:ea typeface="Calibri"/>
                <a:cs typeface="+mj-cs"/>
                <a:sym typeface="Calibri"/>
              </a:rPr>
              <a:t>     </a:t>
            </a:r>
            <a:r>
              <a:rPr lang="ar-EG" sz="2400" u="sng" dirty="0">
                <a:solidFill>
                  <a:schemeClr val="lt1"/>
                </a:solidFill>
                <a:latin typeface="Calibri"/>
                <a:ea typeface="Calibri"/>
                <a:cs typeface="+mj-cs"/>
                <a:sym typeface="Calibri"/>
              </a:rPr>
              <a:t>هذه التعريفات وغيرها تأثرت إلى حداً ما بهذا الاشتقاق اللغوي، فقصرت الاتصال على مجرد نقل المعلومات من فرد إلى آخر، فيتحقق الشيوع والانتشار نتيجة النقل ، لكن هذا النوع من المفاهيم قصر الاتصال على اتجاه واحد من الفرد إلى فرد آخر أو آخرين وهو بذلك ( اتصال خطي).</a:t>
            </a:r>
            <a:endParaRPr sz="1800" dirty="0">
              <a:solidFill>
                <a:schemeClr val="lt1"/>
              </a:solidFill>
              <a:latin typeface="Calibri"/>
              <a:ea typeface="Calibri"/>
              <a:cs typeface="+mj-cs"/>
              <a:sym typeface="Calibri"/>
            </a:endParaRPr>
          </a:p>
        </p:txBody>
      </p:sp>
      <p:pic>
        <p:nvPicPr>
          <p:cNvPr id="173" name="Google Shape;173;p5" descr="C:\Users\NoteBook\Desktop\شغل تحضير\عناصر-عملية-الاتصال.jpg"/>
          <p:cNvPicPr preferRelativeResize="0"/>
          <p:nvPr/>
        </p:nvPicPr>
        <p:blipFill rotWithShape="1">
          <a:blip r:embed="rId7">
            <a:alphaModFix/>
          </a:blip>
          <a:srcRect/>
          <a:stretch/>
        </p:blipFill>
        <p:spPr>
          <a:xfrm>
            <a:off x="113111" y="3197800"/>
            <a:ext cx="2560888" cy="2149622"/>
          </a:xfrm>
          <a:prstGeom prst="roundRect">
            <a:avLst>
              <a:gd name="adj" fmla="val 8594"/>
            </a:avLst>
          </a:prstGeom>
          <a:solidFill>
            <a:srgbClr val="ECECEC"/>
          </a:solidFill>
          <a:ln>
            <a:noFill/>
          </a:ln>
          <a:effectLst>
            <a:reflection stA="38000" endPos="28000" dist="5000" dir="5400000" sy="-100000" algn="bl" rotWithShape="0"/>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6"/>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179" name="Google Shape;179;p6"/>
          <p:cNvSpPr/>
          <p:nvPr/>
        </p:nvSpPr>
        <p:spPr>
          <a:xfrm>
            <a:off x="1364043" y="1118684"/>
            <a:ext cx="10316071" cy="493608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Low" rtl="1">
              <a:lnSpc>
                <a:spcPct val="115000"/>
              </a:lnSpc>
              <a:spcBef>
                <a:spcPts val="0"/>
              </a:spcBef>
              <a:spcAft>
                <a:spcPts val="0"/>
              </a:spcAft>
              <a:buNone/>
            </a:pPr>
            <a:r>
              <a:rPr lang="ar-EG" sz="2400" b="1" dirty="0">
                <a:solidFill>
                  <a:srgbClr val="852F4A"/>
                </a:solidFill>
                <a:latin typeface="Calibri"/>
                <a:ea typeface="Calibri"/>
                <a:cs typeface="+mj-cs"/>
                <a:sym typeface="Calibri"/>
              </a:rPr>
              <a:t>ثانياً</a:t>
            </a:r>
            <a:r>
              <a:rPr lang="ar-EG" sz="2800" b="1" dirty="0">
                <a:solidFill>
                  <a:srgbClr val="852F4A"/>
                </a:solidFill>
                <a:latin typeface="Calibri"/>
                <a:ea typeface="Calibri"/>
                <a:cs typeface="+mj-cs"/>
                <a:sym typeface="Calibri"/>
              </a:rPr>
              <a:t>: </a:t>
            </a:r>
            <a:r>
              <a:rPr lang="ar-EG" sz="2400" b="1" dirty="0">
                <a:solidFill>
                  <a:srgbClr val="852F4A"/>
                </a:solidFill>
                <a:latin typeface="Calibri"/>
                <a:ea typeface="Calibri"/>
                <a:cs typeface="+mj-cs"/>
                <a:sym typeface="Calibri"/>
              </a:rPr>
              <a:t>تعريفات ركزت على مفهوم الاتصال باعتباره نشاطاً إنسانياً، قائم على العلاقة بين المنبه والاستجابة </a:t>
            </a:r>
            <a:r>
              <a:rPr lang="ar-EG" sz="2400" b="1" dirty="0">
                <a:solidFill>
                  <a:srgbClr val="852F4A"/>
                </a:solidFill>
                <a:latin typeface="Book Antiqua" panose="02040602050305030304" pitchFamily="18" charset="0"/>
                <a:ea typeface="Simplified Arabic"/>
                <a:cs typeface="+mj-cs"/>
                <a:sym typeface="Simplified Arabic"/>
              </a:rPr>
              <a:t>S-R</a:t>
            </a:r>
            <a:r>
              <a:rPr lang="ar-EG" sz="2400" b="1" dirty="0">
                <a:solidFill>
                  <a:srgbClr val="852F4A"/>
                </a:solidFill>
                <a:latin typeface="Book Antiqua" panose="02040602050305030304" pitchFamily="18" charset="0"/>
                <a:ea typeface="Calibri"/>
                <a:cs typeface="+mj-cs"/>
                <a:sym typeface="Calibri"/>
              </a:rPr>
              <a:t> </a:t>
            </a:r>
            <a:r>
              <a:rPr lang="ar-EG" sz="2400" b="1" dirty="0">
                <a:solidFill>
                  <a:srgbClr val="852F4A"/>
                </a:solidFill>
                <a:latin typeface="Calibri"/>
                <a:ea typeface="Calibri"/>
                <a:cs typeface="+mj-cs"/>
                <a:sym typeface="Calibri"/>
              </a:rPr>
              <a:t>والتي تُشير إلى الاتصال الهادف أو المقصود ومن أبرز تلك التعريفات:- </a:t>
            </a:r>
            <a:endParaRPr sz="1800" dirty="0">
              <a:solidFill>
                <a:srgbClr val="852F4A"/>
              </a:solidFill>
              <a:latin typeface="Calibri"/>
              <a:ea typeface="Calibri"/>
              <a:cs typeface="+mj-cs"/>
              <a:sym typeface="Calibri"/>
            </a:endParaRPr>
          </a:p>
          <a:p>
            <a:pPr marL="342900" marR="0" lvl="0" indent="-342900" algn="justLow" rtl="1">
              <a:lnSpc>
                <a:spcPct val="115000"/>
              </a:lnSpc>
              <a:spcBef>
                <a:spcPts val="1000"/>
              </a:spcBef>
              <a:spcAft>
                <a:spcPts val="0"/>
              </a:spcAft>
              <a:buClr>
                <a:srgbClr val="852F4A"/>
              </a:buClr>
              <a:buSzPts val="2400"/>
              <a:buFont typeface="Simplified Arabic"/>
              <a:buChar char="-"/>
            </a:pPr>
            <a:r>
              <a:rPr lang="ar-EG" sz="2400" b="1" dirty="0">
                <a:solidFill>
                  <a:srgbClr val="852F4A"/>
                </a:solidFill>
                <a:latin typeface="Calibri"/>
                <a:ea typeface="Calibri"/>
                <a:cs typeface="+mj-cs"/>
                <a:sym typeface="Calibri"/>
              </a:rPr>
              <a:t>كارل هوفلاند: </a:t>
            </a:r>
            <a:r>
              <a:rPr lang="ar-EG" sz="2000" b="1" dirty="0">
                <a:solidFill>
                  <a:srgbClr val="0070C0"/>
                </a:solidFill>
                <a:latin typeface="Book Antiqua" panose="02040602050305030304" pitchFamily="18" charset="0"/>
                <a:ea typeface="Simplified Arabic"/>
                <a:cs typeface="+mj-cs"/>
                <a:sym typeface="Simplified Arabic"/>
              </a:rPr>
              <a:t>C.Hovland</a:t>
            </a:r>
            <a:r>
              <a:rPr lang="ar-EG" sz="2400" b="1" dirty="0">
                <a:solidFill>
                  <a:srgbClr val="0070C0"/>
                </a:solidFill>
                <a:latin typeface="Book Antiqua" panose="02040602050305030304" pitchFamily="18" charset="0"/>
                <a:ea typeface="Simplified Arabic"/>
                <a:cs typeface="+mj-cs"/>
                <a:sym typeface="Simplified Arabic"/>
              </a:rPr>
              <a:t> </a:t>
            </a:r>
            <a:r>
              <a:rPr lang="ar-EG" sz="2400" b="1" dirty="0">
                <a:solidFill>
                  <a:srgbClr val="852F4A"/>
                </a:solidFill>
                <a:latin typeface="Book Antiqua" panose="02040602050305030304" pitchFamily="18" charset="0"/>
                <a:ea typeface="Simplified Arabic"/>
                <a:cs typeface="+mj-cs"/>
                <a:sym typeface="Simplified Arabic"/>
              </a:rPr>
              <a:t> </a:t>
            </a:r>
            <a:r>
              <a:rPr lang="ar-EG" sz="2400" b="1" dirty="0">
                <a:solidFill>
                  <a:srgbClr val="852F4A"/>
                </a:solidFill>
                <a:latin typeface="Calibri"/>
                <a:ea typeface="Calibri"/>
                <a:cs typeface="+mj-cs"/>
                <a:sym typeface="Calibri"/>
              </a:rPr>
              <a:t>والذى عرف الاتصال على أنه العملية التي يقوم الفرد من خلالها بإرسال مثير لفظي عادة لكي يعُدل أو يقوم من سلوك الآخرين.</a:t>
            </a:r>
            <a:endParaRPr sz="2400" b="1" dirty="0">
              <a:solidFill>
                <a:srgbClr val="852F4A"/>
              </a:solidFill>
              <a:latin typeface="Calibri"/>
              <a:ea typeface="Calibri"/>
              <a:cs typeface="+mj-cs"/>
              <a:sym typeface="Calibri"/>
            </a:endParaRPr>
          </a:p>
          <a:p>
            <a:pPr marL="342900" marR="0" lvl="0" indent="-342900" algn="justLow" rtl="1">
              <a:lnSpc>
                <a:spcPct val="115000"/>
              </a:lnSpc>
              <a:spcBef>
                <a:spcPts val="0"/>
              </a:spcBef>
              <a:spcAft>
                <a:spcPts val="0"/>
              </a:spcAft>
              <a:buClr>
                <a:srgbClr val="852F4A"/>
              </a:buClr>
              <a:buSzPts val="2400"/>
              <a:buFont typeface="Simplified Arabic"/>
              <a:buChar char="-"/>
            </a:pPr>
            <a:r>
              <a:rPr lang="ar-EG" sz="2400" b="1" dirty="0">
                <a:solidFill>
                  <a:srgbClr val="852F4A"/>
                </a:solidFill>
                <a:latin typeface="Calibri"/>
                <a:ea typeface="Calibri"/>
                <a:cs typeface="+mj-cs"/>
                <a:sym typeface="Calibri"/>
              </a:rPr>
              <a:t>بيرلو:  </a:t>
            </a:r>
            <a:r>
              <a:rPr lang="ar-EG" sz="2400" b="1" dirty="0">
                <a:solidFill>
                  <a:srgbClr val="4472C4"/>
                </a:solidFill>
                <a:latin typeface="Book Antiqua" panose="02040602050305030304" pitchFamily="18" charset="0"/>
                <a:ea typeface="Calibri"/>
                <a:cs typeface="+mj-cs"/>
                <a:sym typeface="Calibri"/>
              </a:rPr>
              <a:t>Berlo</a:t>
            </a:r>
            <a:r>
              <a:rPr lang="ar-EG" sz="2400" b="1" dirty="0">
                <a:solidFill>
                  <a:srgbClr val="852F4A"/>
                </a:solidFill>
                <a:latin typeface="Calibri"/>
                <a:ea typeface="Calibri"/>
                <a:cs typeface="+mj-cs"/>
                <a:sym typeface="Calibri"/>
              </a:rPr>
              <a:t> وقد عرف الاتصال بأنه السلوك الذي يهدف إلى الحصول على استجابة معينة من شخص ما، وهذا المفهوم يركز على ضرورة الاستجابة سواء كانت مقصودة أو غير مقصودة، ويتلقاها المرسل أو القائم بالاتصال فى شكل تغذية راجعة مرتدة </a:t>
            </a:r>
            <a:r>
              <a:rPr lang="ar-EG" sz="2400" b="1" dirty="0">
                <a:solidFill>
                  <a:srgbClr val="852F4A"/>
                </a:solidFill>
                <a:latin typeface="Book Antiqua" panose="02040602050305030304" pitchFamily="18" charset="0"/>
                <a:ea typeface="Calibri"/>
                <a:cs typeface="+mj-cs"/>
                <a:sym typeface="Calibri"/>
              </a:rPr>
              <a:t>Feedback</a:t>
            </a:r>
            <a:r>
              <a:rPr lang="ar-EG" sz="2400" b="1" dirty="0">
                <a:solidFill>
                  <a:srgbClr val="852F4A"/>
                </a:solidFill>
                <a:latin typeface="Calibri"/>
                <a:ea typeface="Calibri"/>
                <a:cs typeface="+mj-cs"/>
                <a:sym typeface="Calibri"/>
              </a:rPr>
              <a:t>  أو رجع الصدى.</a:t>
            </a:r>
            <a:endParaRPr dirty="0">
              <a:cs typeface="+mj-cs"/>
            </a:endParaRPr>
          </a:p>
          <a:p>
            <a:pPr marL="0" marR="0" lvl="0" indent="0" algn="justLow" rtl="1">
              <a:lnSpc>
                <a:spcPct val="115000"/>
              </a:lnSpc>
              <a:spcBef>
                <a:spcPts val="1000"/>
              </a:spcBef>
              <a:spcAft>
                <a:spcPts val="0"/>
              </a:spcAft>
              <a:buNone/>
            </a:pPr>
            <a:r>
              <a:rPr lang="ar-EG" sz="2400" b="1" dirty="0">
                <a:solidFill>
                  <a:srgbClr val="852F4A"/>
                </a:solidFill>
                <a:latin typeface="Calibri"/>
                <a:ea typeface="Calibri"/>
                <a:cs typeface="+mj-cs"/>
                <a:sym typeface="Calibri"/>
              </a:rPr>
              <a:t>وأصبح الاتصال بهذه الرؤيا يعمل فى اتجاه دائري من المرسل إلى المستقبل ( منبه) ثم رجع الصدى ( الاستجابة) من المستقبل إلى المرسل، وهذا ما حدا إلى وصف الاتصال بأنه عملية تفاعل </a:t>
            </a:r>
            <a:r>
              <a:rPr lang="ar-EG" sz="2400" b="1" dirty="0">
                <a:solidFill>
                  <a:srgbClr val="852F4A"/>
                </a:solidFill>
                <a:latin typeface="Book Antiqua" panose="02040602050305030304" pitchFamily="18" charset="0"/>
                <a:ea typeface="Calibri"/>
                <a:cs typeface="+mj-cs"/>
                <a:sym typeface="Calibri"/>
              </a:rPr>
              <a:t>Interaction</a:t>
            </a:r>
            <a:r>
              <a:rPr lang="ar-EG" sz="2400" b="1" dirty="0">
                <a:solidFill>
                  <a:srgbClr val="852F4A"/>
                </a:solidFill>
                <a:latin typeface="Calibri"/>
                <a:ea typeface="Calibri"/>
                <a:cs typeface="+mj-cs"/>
                <a:sym typeface="Calibri"/>
              </a:rPr>
              <a:t> بين المرسل والمستقبل من خلال اتجاه المثير والاستجابة. </a:t>
            </a:r>
            <a:endParaRPr sz="2400" b="1" dirty="0">
              <a:solidFill>
                <a:srgbClr val="852F4A"/>
              </a:solidFill>
              <a:latin typeface="Calibri"/>
              <a:ea typeface="Calibri"/>
              <a:cs typeface="+mj-cs"/>
              <a:sym typeface="Calibri"/>
            </a:endParaRPr>
          </a:p>
        </p:txBody>
      </p:sp>
      <p:sp>
        <p:nvSpPr>
          <p:cNvPr id="180" name="Google Shape;180;p6"/>
          <p:cNvSpPr/>
          <p:nvPr/>
        </p:nvSpPr>
        <p:spPr>
          <a:xfrm>
            <a:off x="280308" y="252917"/>
            <a:ext cx="1404457" cy="90223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1" name="Google Shape;181;p6"/>
          <p:cNvSpPr txBox="1"/>
          <p:nvPr/>
        </p:nvSpPr>
        <p:spPr>
          <a:xfrm>
            <a:off x="233954" y="289922"/>
            <a:ext cx="1404457"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400" b="1" dirty="0">
                <a:solidFill>
                  <a:schemeClr val="lt1"/>
                </a:solidFill>
                <a:latin typeface="Tajawal Medium"/>
                <a:ea typeface="Tajawal Medium"/>
                <a:cs typeface="+mj-cs"/>
                <a:sym typeface="Tajawal Medium"/>
              </a:rPr>
              <a:t>المحاضرة</a:t>
            </a:r>
            <a:endParaRPr sz="2400" b="1" dirty="0">
              <a:cs typeface="+mj-cs"/>
            </a:endParaRPr>
          </a:p>
          <a:p>
            <a:pPr marL="0" marR="0" lvl="0" indent="0" algn="ctr" rtl="0">
              <a:spcBef>
                <a:spcPts val="0"/>
              </a:spcBef>
              <a:spcAft>
                <a:spcPts val="0"/>
              </a:spcAft>
              <a:buNone/>
            </a:pPr>
            <a:r>
              <a:rPr lang="ar-EG" sz="2400" b="1" dirty="0">
                <a:solidFill>
                  <a:schemeClr val="lt1"/>
                </a:solidFill>
                <a:latin typeface="Tajawal Medium"/>
                <a:ea typeface="Tajawal Medium"/>
                <a:cs typeface="+mj-cs"/>
                <a:sym typeface="Tajawal Medium"/>
              </a:rPr>
              <a:t>الأولى </a:t>
            </a:r>
            <a:endParaRPr sz="2400" b="1" dirty="0">
              <a:solidFill>
                <a:schemeClr val="lt1"/>
              </a:solidFill>
              <a:latin typeface="Tajawal Medium"/>
              <a:ea typeface="Tajawal Medium"/>
              <a:cs typeface="+mj-cs"/>
              <a:sym typeface="Tajawal Medium"/>
            </a:endParaRPr>
          </a:p>
        </p:txBody>
      </p:sp>
      <p:pic>
        <p:nvPicPr>
          <p:cNvPr id="182" name="Google Shape;182;p6"/>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83" name="Google Shape;183;p6"/>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184" name="Google Shape;184;p6"/>
          <p:cNvPicPr preferRelativeResize="0"/>
          <p:nvPr/>
        </p:nvPicPr>
        <p:blipFill rotWithShape="1">
          <a:blip r:embed="rId5">
            <a:alphaModFix/>
          </a:blip>
          <a:srcRect/>
          <a:stretch/>
        </p:blipFill>
        <p:spPr>
          <a:xfrm>
            <a:off x="9748684" y="1"/>
            <a:ext cx="2268356" cy="86207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7"/>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190" name="Google Shape;190;p7"/>
          <p:cNvSpPr/>
          <p:nvPr/>
        </p:nvSpPr>
        <p:spPr>
          <a:xfrm>
            <a:off x="1091381" y="899652"/>
            <a:ext cx="10530348" cy="5144262"/>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Low" rtl="1">
              <a:spcBef>
                <a:spcPts val="0"/>
              </a:spcBef>
              <a:spcAft>
                <a:spcPts val="0"/>
              </a:spcAft>
              <a:buNone/>
            </a:pPr>
            <a:r>
              <a:rPr lang="ar-EG" sz="2400" b="1" dirty="0">
                <a:solidFill>
                  <a:srgbClr val="852F4A"/>
                </a:solidFill>
                <a:latin typeface="Calibri"/>
                <a:ea typeface="Calibri"/>
                <a:cs typeface="+mj-cs"/>
                <a:sym typeface="Calibri"/>
              </a:rPr>
              <a:t>ثالثاً: </a:t>
            </a:r>
            <a:r>
              <a:rPr lang="ar-EG" sz="2400" dirty="0">
                <a:solidFill>
                  <a:srgbClr val="852F4A"/>
                </a:solidFill>
                <a:latin typeface="Calibri"/>
                <a:ea typeface="Calibri"/>
                <a:cs typeface="+mj-cs"/>
                <a:sym typeface="Calibri"/>
              </a:rPr>
              <a:t>من جانب آخر ساهم علم اللغة وعلم النفس اللغوي بالتركيز على المعنى أو دلالة الرموز بين المرسل والمستقبل فى عملية الاتصال، وهو ما أخذ به ويلبور شرام ونيلسون وغيرهم. </a:t>
            </a:r>
            <a:endParaRPr sz="2400" dirty="0">
              <a:solidFill>
                <a:srgbClr val="852F4A"/>
              </a:solidFill>
              <a:latin typeface="Calibri"/>
              <a:ea typeface="Calibri"/>
              <a:cs typeface="+mj-cs"/>
              <a:sym typeface="Calibri"/>
            </a:endParaRPr>
          </a:p>
          <a:p>
            <a:pPr marL="0" marR="0" lvl="0" indent="0" algn="justLow" rtl="1">
              <a:spcBef>
                <a:spcPts val="1000"/>
              </a:spcBef>
              <a:spcAft>
                <a:spcPts val="0"/>
              </a:spcAft>
              <a:buNone/>
            </a:pPr>
            <a:r>
              <a:rPr lang="ar-EG" sz="2400" b="1" dirty="0">
                <a:solidFill>
                  <a:srgbClr val="852F4A"/>
                </a:solidFill>
                <a:latin typeface="Calibri"/>
                <a:ea typeface="Calibri"/>
                <a:cs typeface="+mj-cs"/>
                <a:sym typeface="Calibri"/>
              </a:rPr>
              <a:t>رابعاً:</a:t>
            </a:r>
            <a:r>
              <a:rPr lang="ar-EG" sz="2800" b="1" dirty="0">
                <a:solidFill>
                  <a:srgbClr val="852F4A"/>
                </a:solidFill>
                <a:latin typeface="Calibri"/>
                <a:ea typeface="Calibri"/>
                <a:cs typeface="+mj-cs"/>
                <a:sym typeface="Calibri"/>
              </a:rPr>
              <a:t> </a:t>
            </a:r>
            <a:r>
              <a:rPr lang="ar-EG" sz="2400" dirty="0">
                <a:solidFill>
                  <a:srgbClr val="852F4A"/>
                </a:solidFill>
                <a:latin typeface="Calibri"/>
                <a:ea typeface="Calibri"/>
                <a:cs typeface="+mj-cs"/>
                <a:sym typeface="Calibri"/>
              </a:rPr>
              <a:t>آخرون قدموا تعريفات للاتصال مركزين على مفهوم الاتصال عملية يقوم فيها طرف أول ( مرسل) بإرسال رسالة إلى طرف مقابل (مستقبل) بما يؤدي إلى أحداث اثر معين على متلقي الرسالة. ومن نماذج هذه التعريفات:</a:t>
            </a:r>
            <a:endParaRPr sz="2400" dirty="0">
              <a:solidFill>
                <a:srgbClr val="852F4A"/>
              </a:solidFill>
              <a:latin typeface="Calibri"/>
              <a:ea typeface="Calibri"/>
              <a:cs typeface="+mj-cs"/>
              <a:sym typeface="Calibri"/>
            </a:endParaRPr>
          </a:p>
          <a:p>
            <a:pPr marL="342900" marR="0" lvl="0" indent="-342900" algn="justLow" rtl="1">
              <a:spcBef>
                <a:spcPts val="1000"/>
              </a:spcBef>
              <a:spcAft>
                <a:spcPts val="0"/>
              </a:spcAft>
              <a:buClr>
                <a:srgbClr val="852F4A"/>
              </a:buClr>
              <a:buSzPts val="2400"/>
              <a:buFont typeface="Simplified Arabic"/>
              <a:buChar char="-"/>
            </a:pPr>
            <a:r>
              <a:rPr lang="ar-EG" sz="2400" b="1" dirty="0">
                <a:solidFill>
                  <a:srgbClr val="852F4A"/>
                </a:solidFill>
                <a:latin typeface="Calibri"/>
                <a:ea typeface="Calibri"/>
                <a:cs typeface="+mj-cs"/>
                <a:sym typeface="Calibri"/>
              </a:rPr>
              <a:t>جيهان رشتي </a:t>
            </a:r>
            <a:r>
              <a:rPr lang="ar-EG" sz="2400" dirty="0">
                <a:solidFill>
                  <a:srgbClr val="852F4A"/>
                </a:solidFill>
                <a:latin typeface="Calibri"/>
                <a:ea typeface="Calibri"/>
                <a:cs typeface="+mj-cs"/>
                <a:sym typeface="Calibri"/>
              </a:rPr>
              <a:t>عرفت الاتصال بكونه: عملية يتم بمقتضاها تفاعل بين مرسل ومستقبل ورسالة فى مضامين اجتماعية معينة، وفي هذا التفاعل يتم نقل أفكار ومعلومات ومنبهات بين الأفراد عن قضية أو معنى مجرد، أو واقع معين.</a:t>
            </a:r>
            <a:endParaRPr sz="2400" dirty="0">
              <a:solidFill>
                <a:srgbClr val="852F4A"/>
              </a:solidFill>
              <a:latin typeface="Calibri"/>
              <a:ea typeface="Calibri"/>
              <a:cs typeface="+mj-cs"/>
              <a:sym typeface="Calibri"/>
            </a:endParaRPr>
          </a:p>
          <a:p>
            <a:pPr marL="342900" marR="0" lvl="0" indent="-342900" algn="justLow" rtl="1">
              <a:spcBef>
                <a:spcPts val="0"/>
              </a:spcBef>
              <a:spcAft>
                <a:spcPts val="0"/>
              </a:spcAft>
              <a:buClr>
                <a:srgbClr val="852F4A"/>
              </a:buClr>
              <a:buSzPts val="2400"/>
              <a:buFont typeface="Simplified Arabic"/>
              <a:buChar char="-"/>
            </a:pPr>
            <a:r>
              <a:rPr lang="ar-EG" sz="2400" u="sng" dirty="0">
                <a:solidFill>
                  <a:srgbClr val="852F4A"/>
                </a:solidFill>
                <a:latin typeface="Calibri"/>
                <a:ea typeface="Calibri"/>
                <a:cs typeface="+mj-cs"/>
                <a:sym typeface="Calibri"/>
              </a:rPr>
              <a:t>ومع تعدد التعريفات </a:t>
            </a:r>
            <a:r>
              <a:rPr lang="ar-EG" sz="2400" u="sng" dirty="0" err="1">
                <a:solidFill>
                  <a:srgbClr val="852F4A"/>
                </a:solidFill>
                <a:latin typeface="Calibri"/>
                <a:ea typeface="Calibri"/>
                <a:cs typeface="+mj-cs"/>
                <a:sym typeface="Calibri"/>
              </a:rPr>
              <a:t>التى</a:t>
            </a:r>
            <a:r>
              <a:rPr lang="ar-EG" sz="2400" u="sng" dirty="0">
                <a:solidFill>
                  <a:srgbClr val="852F4A"/>
                </a:solidFill>
                <a:latin typeface="Calibri"/>
                <a:ea typeface="Calibri"/>
                <a:cs typeface="+mj-cs"/>
                <a:sym typeface="Calibri"/>
              </a:rPr>
              <a:t> وضعت من قبل الباحثين لمفهوم الاتصال فإننا يمكن أن نعتمد تعريفا مبسطاً وشاملاً للاتصال</a:t>
            </a:r>
            <a:r>
              <a:rPr lang="ar-EG" sz="2400" dirty="0">
                <a:solidFill>
                  <a:srgbClr val="852F4A"/>
                </a:solidFill>
                <a:latin typeface="Calibri"/>
                <a:ea typeface="Calibri"/>
                <a:cs typeface="+mj-cs"/>
                <a:sym typeface="Calibri"/>
              </a:rPr>
              <a:t> هو : ( </a:t>
            </a:r>
            <a:r>
              <a:rPr lang="ar-EG" sz="2400" dirty="0">
                <a:solidFill>
                  <a:schemeClr val="accent1"/>
                </a:solidFill>
                <a:latin typeface="Calibri"/>
                <a:ea typeface="Calibri"/>
                <a:cs typeface="+mj-cs"/>
                <a:sym typeface="Calibri"/>
              </a:rPr>
              <a:t>أن الاتصال عملية يتم بمقتضاها تفاعل بين مرسل ومستقبل ورسالة فى مضامين اجتماعية معينة، وفي هذا التفاعل يتم نقل أفكار ومعلومات ومنبهات بين الأفراد عن قضية، أو معنى مجرد أو واقع معين).</a:t>
            </a:r>
            <a:endParaRPr sz="2800" dirty="0">
              <a:solidFill>
                <a:schemeClr val="accent1"/>
              </a:solidFill>
              <a:latin typeface="Calibri"/>
              <a:ea typeface="Calibri"/>
              <a:cs typeface="+mj-cs"/>
              <a:sym typeface="Calibri"/>
            </a:endParaRPr>
          </a:p>
        </p:txBody>
      </p:sp>
      <p:sp>
        <p:nvSpPr>
          <p:cNvPr id="191" name="Google Shape;191;p7"/>
          <p:cNvSpPr/>
          <p:nvPr/>
        </p:nvSpPr>
        <p:spPr>
          <a:xfrm>
            <a:off x="271165" y="146971"/>
            <a:ext cx="1802828" cy="591661"/>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2" name="Google Shape;192;p7"/>
          <p:cNvSpPr txBox="1"/>
          <p:nvPr/>
        </p:nvSpPr>
        <p:spPr>
          <a:xfrm>
            <a:off x="455982" y="235721"/>
            <a:ext cx="1618011"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chemeClr val="lt1"/>
                </a:solidFill>
                <a:latin typeface="Tajawal Medium"/>
                <a:ea typeface="Tajawal Medium"/>
                <a:cs typeface="+mj-cs"/>
                <a:sym typeface="Tajawal Medium"/>
              </a:rPr>
              <a:t>المحاضرة الأولي </a:t>
            </a:r>
            <a:endParaRPr sz="2000" b="1" dirty="0">
              <a:solidFill>
                <a:schemeClr val="lt1"/>
              </a:solidFill>
              <a:latin typeface="Tajawal Medium"/>
              <a:ea typeface="Tajawal Medium"/>
              <a:cs typeface="+mj-cs"/>
              <a:sym typeface="Tajawal Medium"/>
            </a:endParaRPr>
          </a:p>
        </p:txBody>
      </p:sp>
      <p:pic>
        <p:nvPicPr>
          <p:cNvPr id="193" name="Google Shape;193;p7"/>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94" name="Google Shape;194;p7"/>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195" name="Google Shape;195;p7"/>
          <p:cNvPicPr preferRelativeResize="0"/>
          <p:nvPr/>
        </p:nvPicPr>
        <p:blipFill rotWithShape="1">
          <a:blip r:embed="rId5">
            <a:alphaModFix/>
          </a:blip>
          <a:srcRect/>
          <a:stretch/>
        </p:blipFill>
        <p:spPr>
          <a:xfrm>
            <a:off x="9763432" y="-104117"/>
            <a:ext cx="2201594" cy="918204"/>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8"/>
          <p:cNvSpPr/>
          <p:nvPr/>
        </p:nvSpPr>
        <p:spPr>
          <a:xfrm>
            <a:off x="481187" y="1105891"/>
            <a:ext cx="1565601" cy="688416"/>
          </a:xfrm>
          <a:prstGeom prst="roundRect">
            <a:avLst>
              <a:gd name="adj" fmla="val 16667"/>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201" name="Google Shape;201;p8"/>
          <p:cNvSpPr txBox="1"/>
          <p:nvPr/>
        </p:nvSpPr>
        <p:spPr>
          <a:xfrm>
            <a:off x="371484" y="1244310"/>
            <a:ext cx="1785009" cy="33855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600" b="1">
                <a:solidFill>
                  <a:schemeClr val="lt1"/>
                </a:solidFill>
                <a:latin typeface="Tajawal Medium"/>
                <a:ea typeface="Tajawal Medium"/>
                <a:cs typeface="Tajawal Medium"/>
                <a:sym typeface="Tajawal Medium"/>
              </a:rPr>
              <a:t>المحاضرة الأولى</a:t>
            </a:r>
            <a:endParaRPr sz="1600" b="1">
              <a:solidFill>
                <a:schemeClr val="lt1"/>
              </a:solidFill>
              <a:latin typeface="Tajawal Medium"/>
              <a:ea typeface="Tajawal Medium"/>
              <a:cs typeface="Tajawal Medium"/>
              <a:sym typeface="Tajawal Medium"/>
            </a:endParaRPr>
          </a:p>
        </p:txBody>
      </p:sp>
      <p:sp>
        <p:nvSpPr>
          <p:cNvPr id="202" name="Google Shape;202;p8"/>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03" name="Google Shape;203;p8"/>
          <p:cNvPicPr preferRelativeResize="0"/>
          <p:nvPr/>
        </p:nvPicPr>
        <p:blipFill rotWithShape="1">
          <a:blip r:embed="rId3">
            <a:alphaModFix/>
          </a:blip>
          <a:srcRect/>
          <a:stretch/>
        </p:blipFill>
        <p:spPr>
          <a:xfrm>
            <a:off x="156174" y="-475256"/>
            <a:ext cx="2036258" cy="1800993"/>
          </a:xfrm>
          <a:prstGeom prst="rect">
            <a:avLst/>
          </a:prstGeom>
          <a:noFill/>
          <a:ln>
            <a:noFill/>
          </a:ln>
        </p:spPr>
      </p:pic>
      <p:pic>
        <p:nvPicPr>
          <p:cNvPr id="204" name="Google Shape;204;p8"/>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205" name="Google Shape;205;p8"/>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206" name="Google Shape;206;p8"/>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207" name="Google Shape;207;p8"/>
          <p:cNvSpPr/>
          <p:nvPr/>
        </p:nvSpPr>
        <p:spPr>
          <a:xfrm>
            <a:off x="2447779" y="568116"/>
            <a:ext cx="8259550" cy="676194"/>
          </a:xfrm>
          <a:prstGeom prst="roundRect">
            <a:avLst>
              <a:gd name="adj" fmla="val 16667"/>
            </a:avLst>
          </a:prstGeom>
          <a:solidFill>
            <a:srgbClr val="6C263C"/>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1">
              <a:lnSpc>
                <a:spcPct val="115000"/>
              </a:lnSpc>
              <a:spcBef>
                <a:spcPts val="0"/>
              </a:spcBef>
              <a:spcAft>
                <a:spcPts val="0"/>
              </a:spcAft>
              <a:buNone/>
            </a:pPr>
            <a:r>
              <a:rPr lang="ar-EG" sz="2400" b="1" dirty="0">
                <a:solidFill>
                  <a:schemeClr val="lt1"/>
                </a:solidFill>
                <a:latin typeface="Calibri"/>
                <a:ea typeface="Calibri"/>
                <a:cs typeface="+mj-cs"/>
                <a:sym typeface="Calibri"/>
              </a:rPr>
              <a:t>ثانياً: مراحل تطور الاتصال الإنساني</a:t>
            </a:r>
            <a:r>
              <a:rPr lang="ar-EG" sz="2000" b="1" dirty="0">
                <a:solidFill>
                  <a:schemeClr val="lt1"/>
                </a:solidFill>
                <a:latin typeface="Calibri"/>
                <a:ea typeface="Calibri"/>
                <a:cs typeface="Calibri"/>
                <a:sym typeface="Calibri"/>
              </a:rPr>
              <a:t>: </a:t>
            </a:r>
            <a:r>
              <a:rPr lang="ar-EG" sz="2000" b="1" dirty="0">
                <a:solidFill>
                  <a:schemeClr val="lt1"/>
                </a:solidFill>
                <a:latin typeface="Book Antiqua" panose="02040602050305030304" pitchFamily="18" charset="0"/>
                <a:ea typeface="Calibri"/>
                <a:cs typeface="Calibri"/>
                <a:sym typeface="Calibri"/>
              </a:rPr>
              <a:t>The History of Communication </a:t>
            </a:r>
            <a:endParaRPr sz="1400" dirty="0">
              <a:solidFill>
                <a:schemeClr val="lt1"/>
              </a:solidFill>
              <a:latin typeface="Book Antiqua" panose="02040602050305030304" pitchFamily="18" charset="0"/>
              <a:ea typeface="Calibri"/>
              <a:cs typeface="Calibri"/>
              <a:sym typeface="Calibri"/>
            </a:endParaRPr>
          </a:p>
        </p:txBody>
      </p:sp>
      <p:sp>
        <p:nvSpPr>
          <p:cNvPr id="208" name="Google Shape;208;p8"/>
          <p:cNvSpPr/>
          <p:nvPr/>
        </p:nvSpPr>
        <p:spPr>
          <a:xfrm>
            <a:off x="6607277" y="1428065"/>
            <a:ext cx="5383162" cy="710451"/>
          </a:xfrm>
          <a:prstGeom prst="rect">
            <a:avLst/>
          </a:prstGeom>
          <a:solidFill>
            <a:srgbClr val="852F4A"/>
          </a:solidFill>
          <a:ln>
            <a:noFill/>
          </a:ln>
        </p:spPr>
        <p:txBody>
          <a:bodyPr spcFirstLastPara="1" wrap="square" lIns="91425" tIns="45700" rIns="91425" bIns="45700" anchor="ctr" anchorCtr="0">
            <a:noAutofit/>
          </a:bodyPr>
          <a:lstStyle/>
          <a:p>
            <a:pPr marL="0" marR="0" lvl="0" indent="0" algn="ctr" rtl="1">
              <a:lnSpc>
                <a:spcPct val="115000"/>
              </a:lnSpc>
              <a:spcBef>
                <a:spcPts val="0"/>
              </a:spcBef>
              <a:spcAft>
                <a:spcPts val="0"/>
              </a:spcAft>
              <a:buNone/>
            </a:pPr>
            <a:r>
              <a:rPr lang="ar-EG" sz="2000" b="1">
                <a:solidFill>
                  <a:schemeClr val="lt1"/>
                </a:solidFill>
                <a:latin typeface="Calibri"/>
                <a:ea typeface="Calibri"/>
                <a:cs typeface="Calibri"/>
                <a:sym typeface="Calibri"/>
              </a:rPr>
              <a:t>مر الاتصال الإنساني بعدة مراحل وهى على النحو التالي:-</a:t>
            </a:r>
            <a:endParaRPr sz="1400">
              <a:solidFill>
                <a:schemeClr val="lt1"/>
              </a:solidFill>
              <a:latin typeface="Calibri"/>
              <a:ea typeface="Calibri"/>
              <a:cs typeface="Calibri"/>
              <a:sym typeface="Calibri"/>
            </a:endParaRPr>
          </a:p>
        </p:txBody>
      </p:sp>
      <p:sp>
        <p:nvSpPr>
          <p:cNvPr id="209" name="Google Shape;209;p8"/>
          <p:cNvSpPr/>
          <p:nvPr/>
        </p:nvSpPr>
        <p:spPr>
          <a:xfrm>
            <a:off x="737418" y="2138516"/>
            <a:ext cx="10707329" cy="3701845"/>
          </a:xfrm>
          <a:prstGeom prst="roundRect">
            <a:avLst>
              <a:gd name="adj" fmla="val 16667"/>
            </a:avLst>
          </a:prstGeom>
          <a:solidFill>
            <a:srgbClr val="852F4A">
              <a:alpha val="80000"/>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0" name="Google Shape;210;p8"/>
          <p:cNvPicPr preferRelativeResize="0"/>
          <p:nvPr/>
        </p:nvPicPr>
        <p:blipFill rotWithShape="1">
          <a:blip r:embed="rId7">
            <a:alphaModFix/>
          </a:blip>
          <a:srcRect/>
          <a:stretch/>
        </p:blipFill>
        <p:spPr>
          <a:xfrm>
            <a:off x="1150374" y="2138515"/>
            <a:ext cx="9940413" cy="3905399"/>
          </a:xfrm>
          <a:prstGeom prst="rect">
            <a:avLst/>
          </a:prstGeom>
          <a:noFill/>
          <a:ln>
            <a:noFill/>
          </a:ln>
          <a:effectLst>
            <a:outerShdw blurRad="292100" dist="139700" dir="2700000" algn="tl" rotWithShape="0">
              <a:srgbClr val="333333">
                <a:alpha val="64705"/>
              </a:srgbClr>
            </a:outerShdw>
          </a:effectLst>
        </p:spPr>
      </p:pic>
    </p:spTree>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Google Shape;215;p9"/>
          <p:cNvSpPr/>
          <p:nvPr/>
        </p:nvSpPr>
        <p:spPr>
          <a:xfrm>
            <a:off x="19992" y="722671"/>
            <a:ext cx="1971077" cy="591662"/>
          </a:xfrm>
          <a:prstGeom prst="roundRect">
            <a:avLst>
              <a:gd name="adj" fmla="val 16667"/>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216" name="Google Shape;216;p9"/>
          <p:cNvSpPr txBox="1"/>
          <p:nvPr/>
        </p:nvSpPr>
        <p:spPr>
          <a:xfrm>
            <a:off x="19992" y="789246"/>
            <a:ext cx="1785009"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chemeClr val="lt1"/>
                </a:solidFill>
                <a:latin typeface="Tajawal Medium"/>
                <a:ea typeface="Tajawal Medium"/>
                <a:cs typeface="+mj-cs"/>
                <a:sym typeface="Tajawal Medium"/>
              </a:rPr>
              <a:t>المحاضرة الأولى  </a:t>
            </a:r>
            <a:endParaRPr sz="2000" b="1" dirty="0">
              <a:solidFill>
                <a:schemeClr val="lt1"/>
              </a:solidFill>
              <a:latin typeface="Tajawal Medium"/>
              <a:ea typeface="Tajawal Medium"/>
              <a:cs typeface="+mj-cs"/>
              <a:sym typeface="Tajawal Medium"/>
            </a:endParaRPr>
          </a:p>
        </p:txBody>
      </p:sp>
      <p:sp>
        <p:nvSpPr>
          <p:cNvPr id="217" name="Google Shape;217;p9"/>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8" name="Google Shape;218;p9"/>
          <p:cNvPicPr preferRelativeResize="0"/>
          <p:nvPr/>
        </p:nvPicPr>
        <p:blipFill rotWithShape="1">
          <a:blip r:embed="rId3">
            <a:alphaModFix/>
          </a:blip>
          <a:srcRect/>
          <a:stretch/>
        </p:blipFill>
        <p:spPr>
          <a:xfrm>
            <a:off x="245860" y="-436145"/>
            <a:ext cx="2036258" cy="1425446"/>
          </a:xfrm>
          <a:prstGeom prst="rect">
            <a:avLst/>
          </a:prstGeom>
          <a:noFill/>
          <a:ln>
            <a:noFill/>
          </a:ln>
        </p:spPr>
      </p:pic>
      <p:pic>
        <p:nvPicPr>
          <p:cNvPr id="219" name="Google Shape;219;p9"/>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220" name="Google Shape;220;p9"/>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221" name="Google Shape;221;p9"/>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222" name="Google Shape;222;p9"/>
          <p:cNvSpPr/>
          <p:nvPr/>
        </p:nvSpPr>
        <p:spPr>
          <a:xfrm>
            <a:off x="1991069" y="722671"/>
            <a:ext cx="9980249" cy="5588709"/>
          </a:xfrm>
          <a:prstGeom prst="roundRect">
            <a:avLst>
              <a:gd name="adj" fmla="val 16667"/>
            </a:avLst>
          </a:prstGeom>
          <a:solidFill>
            <a:srgbClr val="852F4A">
              <a:alpha val="80000"/>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342900" marR="0" lvl="0" indent="-342900" algn="justLow" rtl="1">
              <a:lnSpc>
                <a:spcPct val="115000"/>
              </a:lnSpc>
              <a:spcBef>
                <a:spcPts val="0"/>
              </a:spcBef>
              <a:spcAft>
                <a:spcPts val="0"/>
              </a:spcAft>
              <a:buClr>
                <a:srgbClr val="FFFF00"/>
              </a:buClr>
              <a:buSzPts val="2400"/>
              <a:buFont typeface="Noto Sans Symbols"/>
              <a:buChar char="▪"/>
            </a:pPr>
            <a:r>
              <a:rPr lang="ar-EG" sz="2400" b="1" dirty="0">
                <a:solidFill>
                  <a:srgbClr val="FFFF00"/>
                </a:solidFill>
                <a:latin typeface="Calibri"/>
                <a:ea typeface="Calibri"/>
                <a:cs typeface="+mj-cs"/>
                <a:sym typeface="Calibri"/>
              </a:rPr>
              <a:t>المرحلة الأولى مرحلة الإشارات: </a:t>
            </a:r>
            <a:endParaRPr sz="1800" b="1" dirty="0">
              <a:solidFill>
                <a:srgbClr val="FFFF00"/>
              </a:solidFill>
              <a:latin typeface="Calibri"/>
              <a:ea typeface="Calibri"/>
              <a:cs typeface="+mj-cs"/>
              <a:sym typeface="Calibri"/>
            </a:endParaRPr>
          </a:p>
          <a:p>
            <a:pPr marL="226695" marR="0" lvl="0" indent="0" algn="justLow" rtl="1">
              <a:lnSpc>
                <a:spcPct val="115000"/>
              </a:lnSpc>
              <a:spcBef>
                <a:spcPts val="0"/>
              </a:spcBef>
              <a:spcAft>
                <a:spcPts val="0"/>
              </a:spcAft>
              <a:buNone/>
            </a:pPr>
            <a:r>
              <a:rPr lang="ar-EG" sz="2400" dirty="0">
                <a:solidFill>
                  <a:schemeClr val="lt1"/>
                </a:solidFill>
                <a:latin typeface="Calibri"/>
                <a:ea typeface="Calibri"/>
                <a:cs typeface="+mj-cs"/>
                <a:sym typeface="Calibri"/>
              </a:rPr>
              <a:t>وهى المرحلة البدائية البسيطة التي كان يستخدم عدد محدود من الأصوات كالزمجرة والدمدمة والصراخ إضافة إلى لغة الجسد من حركات الأيدي والأرجل. هذا يعني أنّ الناس في عصر الإشارات والعلامات كان يتعين عليهم التمسك بأن تكون رسائلهم بسيطة وبأن ينقلوا هذه الرسائل بطريقة بطيئة.</a:t>
            </a:r>
            <a:endParaRPr sz="18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rgbClr val="FFFF00"/>
              </a:buClr>
              <a:buSzPts val="2400"/>
              <a:buFont typeface="Noto Sans Symbols"/>
              <a:buChar char="▪"/>
            </a:pPr>
            <a:r>
              <a:rPr lang="ar-EG" sz="2400" b="1" dirty="0">
                <a:solidFill>
                  <a:srgbClr val="FFFF00"/>
                </a:solidFill>
                <a:latin typeface="Calibri"/>
                <a:ea typeface="Calibri"/>
                <a:cs typeface="+mj-cs"/>
                <a:sym typeface="Calibri"/>
              </a:rPr>
              <a:t>المرحلة الثانية مرحلة التخاطب واستخدام اللغة:</a:t>
            </a:r>
            <a:endParaRPr sz="1800" dirty="0">
              <a:solidFill>
                <a:srgbClr val="FFFF00"/>
              </a:solidFill>
              <a:latin typeface="Calibri"/>
              <a:ea typeface="Calibri"/>
              <a:cs typeface="+mj-cs"/>
              <a:sym typeface="Calibri"/>
            </a:endParaRPr>
          </a:p>
          <a:p>
            <a:pPr marL="226695" marR="0" lvl="0" indent="0" algn="justLow" rtl="1">
              <a:lnSpc>
                <a:spcPct val="115000"/>
              </a:lnSpc>
              <a:spcBef>
                <a:spcPts val="0"/>
              </a:spcBef>
              <a:spcAft>
                <a:spcPts val="0"/>
              </a:spcAft>
              <a:buNone/>
            </a:pPr>
            <a:r>
              <a:rPr lang="ar-EG" sz="1800" dirty="0">
                <a:solidFill>
                  <a:srgbClr val="000000"/>
                </a:solidFill>
                <a:latin typeface="Calibri"/>
                <a:ea typeface="Calibri"/>
                <a:cs typeface="+mj-cs"/>
                <a:sym typeface="Calibri"/>
              </a:rPr>
              <a:t>  </a:t>
            </a:r>
            <a:r>
              <a:rPr lang="ar-EG" sz="2400" dirty="0">
                <a:solidFill>
                  <a:schemeClr val="lt1"/>
                </a:solidFill>
                <a:latin typeface="Calibri"/>
                <a:ea typeface="Calibri"/>
                <a:cs typeface="+mj-cs"/>
                <a:sym typeface="Calibri"/>
              </a:rPr>
              <a:t>أتاحت اللغة للأفراد قدرة أكبر على التواصل، فاللغة مخزون تراكمي هائل للمعاني والكلمات والتعبيرات. كما تُعد اللغة نظاماً يتسم بخاصية الاتصال وهذه الخاصية الاتصالية تقصر اللغة على أداء وظيفة واحدة هي الاتصال الإنساني وليس أي شيء آخر فالرسائل اللفظية المتبادلة بين الأفراد دائماً يكون هدفها توصيل أفكار معينة يتوصل من خلالها أطراف التفاعل إلى المعنى المشترك، ولكون اللغة تتميز بالمرونة والانفتاح وقابليتها للإثراء بإلحاق إشارات جديدة فهي قادرة على احتضان العبارات والكلمات المستحدثة نتيجة لحاجة الأفراد وما يُستجد في عالمهم من أحداث.</a:t>
            </a:r>
            <a:r>
              <a:rPr lang="ar-EG" sz="1800" dirty="0">
                <a:solidFill>
                  <a:schemeClr val="lt1"/>
                </a:solidFill>
                <a:latin typeface="Calibri"/>
                <a:ea typeface="Calibri"/>
                <a:cs typeface="+mj-cs"/>
                <a:sym typeface="Calibri"/>
              </a:rPr>
              <a:t> </a:t>
            </a:r>
            <a:endParaRPr sz="1400" dirty="0">
              <a:solidFill>
                <a:schemeClr val="lt1"/>
              </a:solidFill>
              <a:latin typeface="Calibri"/>
              <a:ea typeface="Calibri"/>
              <a:cs typeface="+mj-cs"/>
              <a:sym typeface="Calibri"/>
            </a:endParaRPr>
          </a:p>
        </p:txBody>
      </p:sp>
      <p:pic>
        <p:nvPicPr>
          <p:cNvPr id="223" name="Google Shape;223;p9" descr="C:\Users\NoteBook\Desktop\اشارات.png"/>
          <p:cNvPicPr preferRelativeResize="0"/>
          <p:nvPr/>
        </p:nvPicPr>
        <p:blipFill rotWithShape="1">
          <a:blip r:embed="rId7">
            <a:alphaModFix/>
          </a:blip>
          <a:srcRect/>
          <a:stretch/>
        </p:blipFill>
        <p:spPr>
          <a:xfrm>
            <a:off x="245860" y="1902079"/>
            <a:ext cx="1559141" cy="1343025"/>
          </a:xfrm>
          <a:prstGeom prst="roundRect">
            <a:avLst>
              <a:gd name="adj" fmla="val 8594"/>
            </a:avLst>
          </a:prstGeom>
          <a:solidFill>
            <a:srgbClr val="ECECEC"/>
          </a:solidFill>
          <a:ln>
            <a:noFill/>
          </a:ln>
          <a:effectLst>
            <a:reflection stA="38000" endPos="28000" dist="5000" dir="5400000" sy="-100000" algn="bl" rotWithShape="0"/>
          </a:effectLst>
        </p:spPr>
      </p:pic>
      <p:pic>
        <p:nvPicPr>
          <p:cNvPr id="224" name="Google Shape;224;p9" descr="C:\Users\NoteBook\Desktop\لغة.png"/>
          <p:cNvPicPr preferRelativeResize="0"/>
          <p:nvPr/>
        </p:nvPicPr>
        <p:blipFill rotWithShape="1">
          <a:blip r:embed="rId8">
            <a:alphaModFix/>
          </a:blip>
          <a:srcRect/>
          <a:stretch/>
        </p:blipFill>
        <p:spPr>
          <a:xfrm>
            <a:off x="245861" y="3517025"/>
            <a:ext cx="1559140" cy="1319332"/>
          </a:xfrm>
          <a:prstGeom prst="roundRect">
            <a:avLst>
              <a:gd name="adj" fmla="val 8594"/>
            </a:avLst>
          </a:prstGeom>
          <a:solidFill>
            <a:srgbClr val="ECECEC"/>
          </a:solidFill>
          <a:ln>
            <a:noFill/>
          </a:ln>
          <a:effectLst>
            <a:reflection stA="38000" endPos="28000" dist="5000" dir="5400000" sy="-100000" algn="bl" rotWithShape="0"/>
          </a:effectLst>
        </p:spPr>
      </p:pic>
    </p:spTree>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10"/>
          <p:cNvSpPr/>
          <p:nvPr/>
        </p:nvSpPr>
        <p:spPr>
          <a:xfrm>
            <a:off x="2626179" y="500900"/>
            <a:ext cx="9361177"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30" name="Google Shape;230;p10"/>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231" name="Google Shape;231;p10"/>
          <p:cNvSpPr/>
          <p:nvPr/>
        </p:nvSpPr>
        <p:spPr>
          <a:xfrm>
            <a:off x="7858934" y="786671"/>
            <a:ext cx="4128422" cy="4952309"/>
          </a:xfrm>
          <a:prstGeom prst="roundRect">
            <a:avLst>
              <a:gd name="adj" fmla="val 6140"/>
            </a:avLst>
          </a:prstGeom>
          <a:solidFill>
            <a:srgbClr val="8E5A6D">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232" name="Google Shape;232;p10"/>
          <p:cNvSpPr/>
          <p:nvPr/>
        </p:nvSpPr>
        <p:spPr>
          <a:xfrm>
            <a:off x="1676944" y="721231"/>
            <a:ext cx="9897004" cy="5322683"/>
          </a:xfrm>
          <a:prstGeom prst="roundRect">
            <a:avLst>
              <a:gd name="adj" fmla="val 6140"/>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226695" marR="0" lvl="0" indent="0" algn="just" rtl="1">
              <a:lnSpc>
                <a:spcPct val="115000"/>
              </a:lnSpc>
              <a:spcBef>
                <a:spcPts val="0"/>
              </a:spcBef>
              <a:spcAft>
                <a:spcPts val="0"/>
              </a:spcAft>
              <a:buNone/>
            </a:pPr>
            <a:r>
              <a:rPr lang="ar-EG" sz="1600" dirty="0">
                <a:solidFill>
                  <a:schemeClr val="dk1"/>
                </a:solidFill>
                <a:latin typeface="Simplified Arabic"/>
                <a:ea typeface="Simplified Arabic"/>
                <a:cs typeface="Simplified Arabic"/>
                <a:sym typeface="Simplified Arabic"/>
              </a:rPr>
              <a:t> </a:t>
            </a:r>
            <a:endParaRPr sz="1200" dirty="0">
              <a:solidFill>
                <a:schemeClr val="dk1"/>
              </a:solidFill>
              <a:latin typeface="Calibri"/>
              <a:ea typeface="Calibri"/>
              <a:cs typeface="Calibri"/>
              <a:sym typeface="Calibri"/>
            </a:endParaRPr>
          </a:p>
          <a:p>
            <a:pPr marL="342900" marR="0" lvl="0" indent="-342900" algn="just" rtl="1">
              <a:lnSpc>
                <a:spcPct val="115000"/>
              </a:lnSpc>
              <a:spcBef>
                <a:spcPts val="0"/>
              </a:spcBef>
              <a:spcAft>
                <a:spcPts val="0"/>
              </a:spcAft>
              <a:buClr>
                <a:srgbClr val="852F4A"/>
              </a:buClr>
              <a:buSzPts val="2400"/>
              <a:buFont typeface="Noto Sans Symbols"/>
              <a:buChar char="▪"/>
            </a:pPr>
            <a:r>
              <a:rPr lang="ar-EG" sz="2400" b="1" dirty="0">
                <a:solidFill>
                  <a:srgbClr val="852F4A"/>
                </a:solidFill>
                <a:latin typeface="Calibri"/>
                <a:ea typeface="Calibri"/>
                <a:cs typeface="Calibri"/>
                <a:sym typeface="Calibri"/>
              </a:rPr>
              <a:t>المرحلة الثالثة مرحلة ظهور الكتابة:</a:t>
            </a:r>
            <a:r>
              <a:rPr lang="ar-EG" sz="1800" b="1" dirty="0">
                <a:solidFill>
                  <a:srgbClr val="852F4A"/>
                </a:solidFill>
                <a:latin typeface="Calibri"/>
                <a:ea typeface="Calibri"/>
                <a:cs typeface="Calibri"/>
                <a:sym typeface="Calibri"/>
              </a:rPr>
              <a:t> </a:t>
            </a:r>
            <a:endParaRPr sz="1400" dirty="0">
              <a:solidFill>
                <a:srgbClr val="852F4A"/>
              </a:solidFill>
              <a:latin typeface="Calibri"/>
              <a:ea typeface="Calibri"/>
              <a:cs typeface="Calibri"/>
              <a:sym typeface="Calibri"/>
            </a:endParaRPr>
          </a:p>
          <a:p>
            <a:pPr marL="0" marR="0" lvl="0" indent="0" algn="justLow" rtl="1">
              <a:lnSpc>
                <a:spcPct val="115000"/>
              </a:lnSpc>
              <a:spcBef>
                <a:spcPts val="0"/>
              </a:spcBef>
              <a:spcAft>
                <a:spcPts val="0"/>
              </a:spcAft>
              <a:buNone/>
            </a:pPr>
            <a:r>
              <a:rPr lang="ar-EG" sz="1800" b="1" dirty="0">
                <a:solidFill>
                  <a:srgbClr val="852F4A"/>
                </a:solidFill>
                <a:latin typeface="Calibri"/>
                <a:ea typeface="Calibri"/>
                <a:cs typeface="Calibri"/>
                <a:sym typeface="Calibri"/>
              </a:rPr>
              <a:t>     </a:t>
            </a:r>
            <a:r>
              <a:rPr lang="ar-EG" sz="2400" dirty="0">
                <a:solidFill>
                  <a:srgbClr val="852F4A"/>
                </a:solidFill>
                <a:latin typeface="Calibri"/>
                <a:ea typeface="Calibri"/>
                <a:cs typeface="+mj-cs"/>
                <a:sym typeface="Calibri"/>
              </a:rPr>
              <a:t>إنّ القيمة الحقيقية للكتابة هي أنها أوجدت لدى الإنسان القدرة على أن يحفظ عبر الزمان ويوزع عبر المكان سجلات مادية للاتصال أكثر فاعلية من الحديث والكلام ...فالتأثير الأكبر لتطور الكتابة هو تخلص العقل البشري من عبء ضرورة تذكر كل شيء وإعادة تلاوته ليبقى حياً في ذاكرة الأجيال.  </a:t>
            </a:r>
            <a:r>
              <a:rPr lang="ar-EG" sz="2400" dirty="0">
                <a:solidFill>
                  <a:srgbClr val="852F4A"/>
                </a:solidFill>
                <a:latin typeface="Times New Roman"/>
                <a:ea typeface="Times New Roman"/>
                <a:cs typeface="+mj-cs"/>
                <a:sym typeface="Times New Roman"/>
              </a:rPr>
              <a:t>وكان السومريون أول من اخترع طريقة الكتابة سميت بالطريقة السومرية واستطاعوا الكتابة على الطين اللين وذلك منذ حوالي 3600 سنة ق. م وقد مرت الكتابة بدورها بالعديد من المراحل، حيث اخترع الفينيقيون الحروف الابجدية . ليكمل اليونانيون مسيرة تطوير الكتابة باختراعهم الابجدية التي تشتمل على حروف متحركة وذلك في القرن الثامن إلى القرن السادس ق.م وبالإضافة إلى الكتابة على الطين والحجر فقد كانت الكتابة كذلك على العظام والخشب. وقد اجتهد المصريون فاستخدما ورق البردي حوالي 2500 ق.م ثم تمكن الصينيون من اختراع الورق من لحاء شجر التوت حوالي عام 105 م، واستطاع المسلمون الحصول عليه بعدما امتدت فتوحاتهم ثم أنتجوا ورق من ألياف الكتان، ثم ظهور أول مصنع لإنتاج الورق في التاريخ في مدينة سمرقند .</a:t>
            </a:r>
            <a:endParaRPr sz="2000" dirty="0">
              <a:solidFill>
                <a:srgbClr val="852F4A"/>
              </a:solidFill>
              <a:latin typeface="Times New Roman"/>
              <a:ea typeface="Times New Roman"/>
              <a:cs typeface="+mj-cs"/>
              <a:sym typeface="Times New Roman"/>
            </a:endParaRPr>
          </a:p>
        </p:txBody>
      </p:sp>
      <p:pic>
        <p:nvPicPr>
          <p:cNvPr id="233" name="Google Shape;233;p10"/>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234" name="Google Shape;234;p10"/>
          <p:cNvPicPr preferRelativeResize="0"/>
          <p:nvPr/>
        </p:nvPicPr>
        <p:blipFill rotWithShape="1">
          <a:blip r:embed="rId5">
            <a:alphaModFix/>
          </a:blip>
          <a:srcRect/>
          <a:stretch/>
        </p:blipFill>
        <p:spPr>
          <a:xfrm>
            <a:off x="9923145" y="6311380"/>
            <a:ext cx="1879649" cy="309233"/>
          </a:xfrm>
          <a:prstGeom prst="rect">
            <a:avLst/>
          </a:prstGeom>
          <a:noFill/>
          <a:ln>
            <a:noFill/>
          </a:ln>
        </p:spPr>
      </p:pic>
      <p:pic>
        <p:nvPicPr>
          <p:cNvPr id="235" name="Google Shape;235;p10" descr="C:\Users\NoteBook\Desktop\الكتابة.png"/>
          <p:cNvPicPr preferRelativeResize="0"/>
          <p:nvPr/>
        </p:nvPicPr>
        <p:blipFill rotWithShape="1">
          <a:blip r:embed="rId6">
            <a:alphaModFix/>
          </a:blip>
          <a:srcRect/>
          <a:stretch/>
        </p:blipFill>
        <p:spPr>
          <a:xfrm>
            <a:off x="46573" y="988142"/>
            <a:ext cx="1628775" cy="1850921"/>
          </a:xfrm>
          <a:prstGeom prst="rect">
            <a:avLst/>
          </a:prstGeom>
          <a:noFill/>
          <a:ln>
            <a:noFill/>
          </a:ln>
        </p:spPr>
      </p:pic>
      <p:pic>
        <p:nvPicPr>
          <p:cNvPr id="236" name="Google Shape;236;p10" descr="C:\Users\NoteBook\Desktop\download.jpg"/>
          <p:cNvPicPr preferRelativeResize="0"/>
          <p:nvPr/>
        </p:nvPicPr>
        <p:blipFill rotWithShape="1">
          <a:blip r:embed="rId7">
            <a:alphaModFix/>
          </a:blip>
          <a:srcRect/>
          <a:stretch/>
        </p:blipFill>
        <p:spPr>
          <a:xfrm>
            <a:off x="46573" y="3481689"/>
            <a:ext cx="1577586" cy="2257291"/>
          </a:xfrm>
          <a:prstGeom prst="rect">
            <a:avLst/>
          </a:prstGeom>
          <a:noFill/>
          <a:ln>
            <a:noFill/>
          </a:ln>
        </p:spPr>
      </p:pic>
      <p:pic>
        <p:nvPicPr>
          <p:cNvPr id="237" name="Google Shape;237;p10"/>
          <p:cNvPicPr preferRelativeResize="0"/>
          <p:nvPr/>
        </p:nvPicPr>
        <p:blipFill rotWithShape="1">
          <a:blip r:embed="rId8">
            <a:alphaModFix/>
          </a:blip>
          <a:srcRect/>
          <a:stretch/>
        </p:blipFill>
        <p:spPr>
          <a:xfrm>
            <a:off x="3259394" y="546619"/>
            <a:ext cx="1835150" cy="749300"/>
          </a:xfrm>
          <a:prstGeom prst="rect">
            <a:avLst/>
          </a:prstGeom>
          <a:noFill/>
          <a:ln>
            <a:noFill/>
          </a:ln>
        </p:spPr>
      </p:pic>
      <p:sp>
        <p:nvSpPr>
          <p:cNvPr id="238" name="Google Shape;238;p10"/>
          <p:cNvSpPr/>
          <p:nvPr/>
        </p:nvSpPr>
        <p:spPr>
          <a:xfrm>
            <a:off x="2282118" y="181987"/>
            <a:ext cx="2073314" cy="603244"/>
          </a:xfrm>
          <a:prstGeom prst="roundRect">
            <a:avLst>
              <a:gd name="adj" fmla="val 16667"/>
            </a:avLst>
          </a:prstGeom>
          <a:solidFill>
            <a:srgbClr val="852F4A"/>
          </a:solidFill>
          <a:ln w="12700" cap="flat" cmpd="sng">
            <a:solidFill>
              <a:schemeClr val="l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400" b="1">
                <a:solidFill>
                  <a:schemeClr val="lt1"/>
                </a:solidFill>
                <a:latin typeface="Calibri"/>
                <a:ea typeface="Calibri"/>
                <a:cs typeface="Calibri"/>
                <a:sym typeface="Calibri"/>
              </a:rPr>
              <a:t>المحاضرة الأولى</a:t>
            </a:r>
            <a:endParaRPr sz="2400" b="1">
              <a:solidFill>
                <a:schemeClr val="lt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sp>
        <p:nvSpPr>
          <p:cNvPr id="243" name="Google Shape;243;p11"/>
          <p:cNvSpPr/>
          <p:nvPr/>
        </p:nvSpPr>
        <p:spPr>
          <a:xfrm>
            <a:off x="2626178" y="464612"/>
            <a:ext cx="9565822"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4" name="Google Shape;244;p11"/>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245" name="Google Shape;245;p11"/>
          <p:cNvSpPr/>
          <p:nvPr/>
        </p:nvSpPr>
        <p:spPr>
          <a:xfrm>
            <a:off x="7858934" y="786671"/>
            <a:ext cx="4128422" cy="4952309"/>
          </a:xfrm>
          <a:prstGeom prst="roundRect">
            <a:avLst>
              <a:gd name="adj" fmla="val 6140"/>
            </a:avLst>
          </a:prstGeom>
          <a:solidFill>
            <a:srgbClr val="8E5A6D">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246" name="Google Shape;246;p11"/>
          <p:cNvSpPr/>
          <p:nvPr/>
        </p:nvSpPr>
        <p:spPr>
          <a:xfrm>
            <a:off x="3111910" y="721231"/>
            <a:ext cx="8462038" cy="5083187"/>
          </a:xfrm>
          <a:prstGeom prst="roundRect">
            <a:avLst>
              <a:gd name="adj" fmla="val 6140"/>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342900" marR="0" lvl="0" indent="-342900" algn="justLow" rtl="1">
              <a:lnSpc>
                <a:spcPct val="115000"/>
              </a:lnSpc>
              <a:spcBef>
                <a:spcPts val="0"/>
              </a:spcBef>
              <a:spcAft>
                <a:spcPts val="0"/>
              </a:spcAft>
              <a:buClr>
                <a:srgbClr val="852F4A"/>
              </a:buClr>
              <a:buSzPts val="2400"/>
              <a:buFont typeface="Noto Sans Symbols"/>
              <a:buChar char="▪"/>
            </a:pPr>
            <a:r>
              <a:rPr lang="ar-EG" sz="2400" b="1" dirty="0">
                <a:solidFill>
                  <a:srgbClr val="852F4A"/>
                </a:solidFill>
                <a:latin typeface="Calibri"/>
                <a:ea typeface="Calibri"/>
                <a:cs typeface="+mj-cs"/>
                <a:sym typeface="Calibri"/>
              </a:rPr>
              <a:t>المرحلة الرابعة مرحلة الطباعة: </a:t>
            </a:r>
            <a:endParaRPr sz="1800" dirty="0">
              <a:solidFill>
                <a:srgbClr val="852F4A"/>
              </a:solidFill>
              <a:latin typeface="Calibri"/>
              <a:ea typeface="Calibri"/>
              <a:cs typeface="+mj-cs"/>
              <a:sym typeface="Calibri"/>
            </a:endParaRPr>
          </a:p>
          <a:p>
            <a:pPr marL="0" marR="0" lvl="0" indent="0" algn="justLow" rtl="1">
              <a:lnSpc>
                <a:spcPct val="115000"/>
              </a:lnSpc>
              <a:spcBef>
                <a:spcPts val="1000"/>
              </a:spcBef>
              <a:spcAft>
                <a:spcPts val="0"/>
              </a:spcAft>
              <a:buNone/>
            </a:pPr>
            <a:r>
              <a:rPr lang="ar-EG" sz="2400" dirty="0">
                <a:solidFill>
                  <a:srgbClr val="852F4A"/>
                </a:solidFill>
                <a:latin typeface="Simplified Arabic"/>
                <a:ea typeface="Simplified Arabic"/>
                <a:cs typeface="+mj-cs"/>
                <a:sym typeface="Simplified Arabic"/>
              </a:rPr>
              <a:t> أتاحت هذه المرحلة الفرصة لتعميم نمط اتصالي جديد عبر نشر مئات وآلاف النسخ من الصحف والمطبوعات. و</a:t>
            </a:r>
            <a:r>
              <a:rPr lang="ar-EG" sz="2400" dirty="0">
                <a:solidFill>
                  <a:srgbClr val="852F4A"/>
                </a:solidFill>
                <a:latin typeface="Calibri"/>
                <a:ea typeface="Calibri"/>
                <a:cs typeface="+mj-cs"/>
                <a:sym typeface="Calibri"/>
              </a:rPr>
              <a:t>يعتبر اختراع "يوحنا غوتنبرغ" لآلة الطباعة في منتصف القرن 15 بداية الانطلاق لانتشار المنتج الإعلامي والثقافي( الصحف، المجلات، الكتب...) وبروز المجتمع الجماهيري والثقافة الجماهيرية والنشر الجماهيري للدوريات.</a:t>
            </a:r>
            <a:endParaRPr sz="1800" dirty="0">
              <a:solidFill>
                <a:srgbClr val="852F4A"/>
              </a:solidFill>
              <a:latin typeface="Calibri"/>
              <a:ea typeface="Calibri"/>
              <a:cs typeface="+mj-cs"/>
              <a:sym typeface="Calibri"/>
            </a:endParaRPr>
          </a:p>
          <a:p>
            <a:pPr marL="342900" marR="0" lvl="0" indent="-342900" algn="justLow" rtl="1">
              <a:lnSpc>
                <a:spcPct val="115000"/>
              </a:lnSpc>
              <a:spcBef>
                <a:spcPts val="1000"/>
              </a:spcBef>
              <a:spcAft>
                <a:spcPts val="0"/>
              </a:spcAft>
              <a:buClr>
                <a:srgbClr val="852F4A"/>
              </a:buClr>
              <a:buSzPts val="2400"/>
              <a:buFont typeface="Noto Sans Symbols"/>
              <a:buChar char="▪"/>
            </a:pPr>
            <a:r>
              <a:rPr lang="ar-EG" sz="2400" b="1" dirty="0">
                <a:solidFill>
                  <a:srgbClr val="852F4A"/>
                </a:solidFill>
                <a:latin typeface="Calibri"/>
                <a:ea typeface="Calibri"/>
                <a:cs typeface="+mj-cs"/>
                <a:sym typeface="Calibri"/>
              </a:rPr>
              <a:t>المرحلة الخامسة عصر الإعلام:</a:t>
            </a:r>
            <a:endParaRPr sz="1800" dirty="0">
              <a:solidFill>
                <a:srgbClr val="852F4A"/>
              </a:solidFill>
              <a:latin typeface="Calibri"/>
              <a:ea typeface="Calibri"/>
              <a:cs typeface="+mj-cs"/>
              <a:sym typeface="Calibri"/>
            </a:endParaRPr>
          </a:p>
          <a:p>
            <a:pPr marL="0" marR="0" lvl="0" indent="0" algn="justLow" rtl="1">
              <a:lnSpc>
                <a:spcPct val="115000"/>
              </a:lnSpc>
              <a:spcBef>
                <a:spcPts val="1000"/>
              </a:spcBef>
              <a:spcAft>
                <a:spcPts val="0"/>
              </a:spcAft>
              <a:buNone/>
            </a:pPr>
            <a:r>
              <a:rPr lang="ar-EG" sz="2400" dirty="0">
                <a:solidFill>
                  <a:srgbClr val="852F4A"/>
                </a:solidFill>
                <a:latin typeface="Calibri"/>
                <a:ea typeface="Calibri"/>
                <a:cs typeface="+mj-cs"/>
                <a:sym typeface="Calibri"/>
              </a:rPr>
              <a:t>الذي بدأ بظهور الصحافة الجماهيرية ثم التلغراف الذي كان عنصراً مهماً في تكنولوجيا الاتصال وبعدها ظهرت السينما والإذاعة والتلفاز. وتجسدت هذه المرحلة بظهور السينما عام 1895، ثم الإذاعة عام 1923، ثم ظهور التليفزيون 1934.</a:t>
            </a:r>
            <a:endParaRPr sz="1800" dirty="0">
              <a:solidFill>
                <a:srgbClr val="852F4A"/>
              </a:solidFill>
              <a:latin typeface="Calibri"/>
              <a:ea typeface="Calibri"/>
              <a:cs typeface="+mj-cs"/>
              <a:sym typeface="Calibri"/>
            </a:endParaRPr>
          </a:p>
        </p:txBody>
      </p:sp>
      <p:pic>
        <p:nvPicPr>
          <p:cNvPr id="247" name="Google Shape;247;p11"/>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248" name="Google Shape;248;p11"/>
          <p:cNvPicPr preferRelativeResize="0"/>
          <p:nvPr/>
        </p:nvPicPr>
        <p:blipFill rotWithShape="1">
          <a:blip r:embed="rId5">
            <a:alphaModFix/>
          </a:blip>
          <a:srcRect/>
          <a:stretch/>
        </p:blipFill>
        <p:spPr>
          <a:xfrm>
            <a:off x="9923145" y="6311380"/>
            <a:ext cx="1879649" cy="309233"/>
          </a:xfrm>
          <a:prstGeom prst="rect">
            <a:avLst/>
          </a:prstGeom>
          <a:noFill/>
          <a:ln>
            <a:noFill/>
          </a:ln>
        </p:spPr>
      </p:pic>
      <p:pic>
        <p:nvPicPr>
          <p:cNvPr id="249" name="Google Shape;249;p11" descr="C:\Users\NoteBook\Desktop\download (1).jpg"/>
          <p:cNvPicPr preferRelativeResize="0"/>
          <p:nvPr/>
        </p:nvPicPr>
        <p:blipFill rotWithShape="1">
          <a:blip r:embed="rId6">
            <a:alphaModFix/>
          </a:blip>
          <a:srcRect/>
          <a:stretch/>
        </p:blipFill>
        <p:spPr>
          <a:xfrm>
            <a:off x="182256" y="2662643"/>
            <a:ext cx="2914678" cy="1557309"/>
          </a:xfrm>
          <a:prstGeom prst="rect">
            <a:avLst/>
          </a:prstGeom>
          <a:noFill/>
          <a:ln>
            <a:noFill/>
          </a:ln>
        </p:spPr>
      </p:pic>
      <p:pic>
        <p:nvPicPr>
          <p:cNvPr id="250" name="Google Shape;250;p11" descr="C:\Users\NoteBook\Desktop\download (2).jpg"/>
          <p:cNvPicPr preferRelativeResize="0"/>
          <p:nvPr/>
        </p:nvPicPr>
        <p:blipFill rotWithShape="1">
          <a:blip r:embed="rId7">
            <a:alphaModFix/>
          </a:blip>
          <a:srcRect/>
          <a:stretch/>
        </p:blipFill>
        <p:spPr>
          <a:xfrm>
            <a:off x="167281" y="943898"/>
            <a:ext cx="2944629" cy="1666568"/>
          </a:xfrm>
          <a:prstGeom prst="rect">
            <a:avLst/>
          </a:prstGeom>
          <a:noFill/>
          <a:ln>
            <a:noFill/>
          </a:ln>
        </p:spPr>
      </p:pic>
      <p:pic>
        <p:nvPicPr>
          <p:cNvPr id="251" name="Google Shape;251;p11" descr="C:\Users\NoteBook\Desktop\download (3).jpg"/>
          <p:cNvPicPr preferRelativeResize="0"/>
          <p:nvPr/>
        </p:nvPicPr>
        <p:blipFill rotWithShape="1">
          <a:blip r:embed="rId8">
            <a:alphaModFix/>
          </a:blip>
          <a:srcRect/>
          <a:stretch/>
        </p:blipFill>
        <p:spPr>
          <a:xfrm>
            <a:off x="245860" y="4272130"/>
            <a:ext cx="2754099" cy="1466850"/>
          </a:xfrm>
          <a:prstGeom prst="rect">
            <a:avLst/>
          </a:prstGeom>
          <a:noFill/>
          <a:ln>
            <a:noFill/>
          </a:ln>
        </p:spPr>
      </p:pic>
      <p:sp>
        <p:nvSpPr>
          <p:cNvPr id="252" name="Google Shape;252;p11"/>
          <p:cNvSpPr/>
          <p:nvPr/>
        </p:nvSpPr>
        <p:spPr>
          <a:xfrm>
            <a:off x="3111910" y="546619"/>
            <a:ext cx="1932038" cy="835652"/>
          </a:xfrm>
          <a:prstGeom prst="roundRect">
            <a:avLst>
              <a:gd name="adj" fmla="val 16667"/>
            </a:avLst>
          </a:prstGeom>
          <a:solidFill>
            <a:srgbClr val="852F4A"/>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53" name="Google Shape;253;p11"/>
          <p:cNvSpPr/>
          <p:nvPr/>
        </p:nvSpPr>
        <p:spPr>
          <a:xfrm>
            <a:off x="3332359" y="701814"/>
            <a:ext cx="1489587" cy="484167"/>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000" b="1">
                <a:solidFill>
                  <a:schemeClr val="lt1"/>
                </a:solidFill>
                <a:latin typeface="Calibri"/>
                <a:ea typeface="Calibri"/>
                <a:cs typeface="Calibri"/>
                <a:sym typeface="Calibri"/>
              </a:rPr>
              <a:t>المحاضرة الأولى </a:t>
            </a:r>
            <a:endParaRPr sz="2000" b="1">
              <a:solidFill>
                <a:schemeClr val="lt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Google Shape;258;p12"/>
          <p:cNvSpPr/>
          <p:nvPr/>
        </p:nvSpPr>
        <p:spPr>
          <a:xfrm>
            <a:off x="2626179" y="500900"/>
            <a:ext cx="9565822"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59" name="Google Shape;259;p12"/>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260" name="Google Shape;260;p12"/>
          <p:cNvSpPr/>
          <p:nvPr/>
        </p:nvSpPr>
        <p:spPr>
          <a:xfrm>
            <a:off x="7858934" y="786671"/>
            <a:ext cx="4128422" cy="4952309"/>
          </a:xfrm>
          <a:prstGeom prst="roundRect">
            <a:avLst>
              <a:gd name="adj" fmla="val 6140"/>
            </a:avLst>
          </a:prstGeom>
          <a:solidFill>
            <a:srgbClr val="8E5A6D">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261" name="Google Shape;261;p12"/>
          <p:cNvSpPr/>
          <p:nvPr/>
        </p:nvSpPr>
        <p:spPr>
          <a:xfrm>
            <a:off x="3111910" y="721231"/>
            <a:ext cx="8462038" cy="5083187"/>
          </a:xfrm>
          <a:prstGeom prst="roundRect">
            <a:avLst>
              <a:gd name="adj" fmla="val 6140"/>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342900" marR="0" lvl="0" indent="-342900" algn="just" rtl="1">
              <a:lnSpc>
                <a:spcPct val="115000"/>
              </a:lnSpc>
              <a:spcBef>
                <a:spcPts val="0"/>
              </a:spcBef>
              <a:spcAft>
                <a:spcPts val="0"/>
              </a:spcAft>
              <a:buClr>
                <a:srgbClr val="852F4A"/>
              </a:buClr>
              <a:buSzPts val="2400"/>
              <a:buFont typeface="Noto Sans Symbols"/>
              <a:buChar char="▪"/>
            </a:pPr>
            <a:r>
              <a:rPr lang="ar-EG" sz="2400" b="1" dirty="0">
                <a:solidFill>
                  <a:srgbClr val="852F4A"/>
                </a:solidFill>
                <a:latin typeface="Calibri"/>
                <a:ea typeface="Calibri"/>
                <a:cs typeface="Calibri"/>
                <a:sym typeface="Calibri"/>
              </a:rPr>
              <a:t>المرحلة السادسة عصر ثورة الاتصالات الحديثة:</a:t>
            </a:r>
            <a:endParaRPr sz="1800" dirty="0">
              <a:solidFill>
                <a:srgbClr val="852F4A"/>
              </a:solidFill>
              <a:latin typeface="Calibri"/>
              <a:ea typeface="Calibri"/>
              <a:cs typeface="Calibri"/>
              <a:sym typeface="Calibri"/>
            </a:endParaRPr>
          </a:p>
          <a:p>
            <a:pPr marL="0" marR="0" lvl="0" indent="0" algn="justLow" rtl="1">
              <a:lnSpc>
                <a:spcPct val="115000"/>
              </a:lnSpc>
              <a:spcBef>
                <a:spcPts val="1000"/>
              </a:spcBef>
              <a:spcAft>
                <a:spcPts val="0"/>
              </a:spcAft>
              <a:buNone/>
            </a:pPr>
            <a:r>
              <a:rPr lang="ar-EG" sz="2400" dirty="0">
                <a:solidFill>
                  <a:srgbClr val="852F4A"/>
                </a:solidFill>
                <a:latin typeface="Calibri"/>
                <a:ea typeface="Calibri"/>
                <a:cs typeface="+mj-cs"/>
                <a:sym typeface="Calibri"/>
              </a:rPr>
              <a:t>    شهد النصف الثاني من القرن العشرين من أشكال تكنولوجيا الاتصال ما يتضاءل أمامه كل ما تحقق في عدة قرون سابقة ولعلّ من أهم مظاهر هذه التكنولوجيا ذلك الاندماج الذي حدث بين تكنولوجيا الحاسبات الإلكترونية واستخدامها في تخزين واسترجاع خلاصة ما أنتجه الفكر البشري بأسرع وقت وبأقل حيز متاح. وقد كان لاستخدام الحاسوب في الإعلام تأثير كبير تجلى في الخروج من طبيعة وسائل الإعلام التقليدية إلى وسائل إعلام أكثر تفاعلية بين مصدر المعلومة والمستقبل كذلك يظهر دور استخدام الحاسوب في الإعلام في عملية تسريع نقل الرسائل الإعلامية من مكان لآخر في وقت محدد بسبب توافر شبكات الاتصال الحديثة. وحالياً نشهد نقلة نوعية فى مجال الإعلام الرقمي خاصة مع ظهور تقنيات الذكاء الاصطناعي وتعلم الآلة.</a:t>
            </a:r>
            <a:endParaRPr sz="1800" dirty="0">
              <a:solidFill>
                <a:srgbClr val="852F4A"/>
              </a:solidFill>
              <a:latin typeface="Calibri"/>
              <a:ea typeface="Calibri"/>
              <a:cs typeface="+mj-cs"/>
              <a:sym typeface="Calibri"/>
            </a:endParaRPr>
          </a:p>
        </p:txBody>
      </p:sp>
      <p:pic>
        <p:nvPicPr>
          <p:cNvPr id="262" name="Google Shape;262;p12"/>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263" name="Google Shape;263;p12"/>
          <p:cNvPicPr preferRelativeResize="0"/>
          <p:nvPr/>
        </p:nvPicPr>
        <p:blipFill rotWithShape="1">
          <a:blip r:embed="rId5">
            <a:alphaModFix/>
          </a:blip>
          <a:srcRect/>
          <a:stretch/>
        </p:blipFill>
        <p:spPr>
          <a:xfrm>
            <a:off x="9923145" y="6311380"/>
            <a:ext cx="1879649" cy="309233"/>
          </a:xfrm>
          <a:prstGeom prst="rect">
            <a:avLst/>
          </a:prstGeom>
          <a:noFill/>
          <a:ln>
            <a:noFill/>
          </a:ln>
        </p:spPr>
      </p:pic>
      <p:pic>
        <p:nvPicPr>
          <p:cNvPr id="264" name="Google Shape;264;p12" descr="C:\Users\NoteBook\Desktop\download (6).jpg"/>
          <p:cNvPicPr preferRelativeResize="0"/>
          <p:nvPr/>
        </p:nvPicPr>
        <p:blipFill rotWithShape="1">
          <a:blip r:embed="rId6">
            <a:alphaModFix/>
          </a:blip>
          <a:srcRect/>
          <a:stretch/>
        </p:blipFill>
        <p:spPr>
          <a:xfrm>
            <a:off x="156915" y="1016410"/>
            <a:ext cx="2861187" cy="1447800"/>
          </a:xfrm>
          <a:prstGeom prst="rect">
            <a:avLst/>
          </a:prstGeom>
          <a:noFill/>
          <a:ln>
            <a:noFill/>
          </a:ln>
        </p:spPr>
      </p:pic>
      <p:pic>
        <p:nvPicPr>
          <p:cNvPr id="265" name="Google Shape;265;p12" descr="C:\Users\NoteBook\Desktop\download (5).jpg"/>
          <p:cNvPicPr preferRelativeResize="0"/>
          <p:nvPr/>
        </p:nvPicPr>
        <p:blipFill rotWithShape="1">
          <a:blip r:embed="rId7">
            <a:alphaModFix/>
          </a:blip>
          <a:srcRect/>
          <a:stretch/>
        </p:blipFill>
        <p:spPr>
          <a:xfrm>
            <a:off x="156915" y="2690813"/>
            <a:ext cx="2861187" cy="1476375"/>
          </a:xfrm>
          <a:prstGeom prst="rect">
            <a:avLst/>
          </a:prstGeom>
          <a:noFill/>
          <a:ln>
            <a:noFill/>
          </a:ln>
        </p:spPr>
      </p:pic>
      <p:pic>
        <p:nvPicPr>
          <p:cNvPr id="266" name="Google Shape;266;p12" descr="C:\Users\NoteBook\Desktop\download (7).jpg"/>
          <p:cNvPicPr preferRelativeResize="0"/>
          <p:nvPr/>
        </p:nvPicPr>
        <p:blipFill rotWithShape="1">
          <a:blip r:embed="rId8">
            <a:alphaModFix/>
          </a:blip>
          <a:srcRect/>
          <a:stretch/>
        </p:blipFill>
        <p:spPr>
          <a:xfrm>
            <a:off x="156915" y="4356618"/>
            <a:ext cx="2831602" cy="14478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pic>
        <p:nvPicPr>
          <p:cNvPr id="272" name="Google Shape;272;p13"/>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273" name="Google Shape;273;p13"/>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274" name="Google Shape;274;p13"/>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75" name="Google Shape;275;p13"/>
          <p:cNvSpPr txBox="1"/>
          <p:nvPr/>
        </p:nvSpPr>
        <p:spPr>
          <a:xfrm>
            <a:off x="3996813" y="843980"/>
            <a:ext cx="6953580" cy="46162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400" b="1" dirty="0">
                <a:solidFill>
                  <a:srgbClr val="852F4A"/>
                </a:solidFill>
                <a:latin typeface="Book Antiqua" panose="02040602050305030304" pitchFamily="18" charset="0"/>
                <a:ea typeface="Tajawal Medium"/>
                <a:cs typeface="Tajawal Medium"/>
                <a:sym typeface="Tajawal Medium"/>
              </a:rPr>
              <a:t> </a:t>
            </a:r>
            <a:r>
              <a:rPr lang="ar-EG" sz="2400" b="1" dirty="0">
                <a:solidFill>
                  <a:srgbClr val="852F4A"/>
                </a:solidFill>
                <a:latin typeface="Book Antiqua" panose="02040602050305030304" pitchFamily="18" charset="0"/>
                <a:ea typeface="Arial Black"/>
                <a:cs typeface="Arial Black"/>
                <a:sym typeface="Arial Black"/>
              </a:rPr>
              <a:t>Types of  Communication </a:t>
            </a:r>
            <a:r>
              <a:rPr lang="ar-EG" sz="2400" b="1" dirty="0">
                <a:solidFill>
                  <a:srgbClr val="852F4A"/>
                </a:solidFill>
                <a:latin typeface="Tajawal Medium"/>
                <a:ea typeface="Tajawal Medium"/>
                <a:cs typeface="+mj-cs"/>
                <a:sym typeface="Tajawal Medium"/>
              </a:rPr>
              <a:t>ثالثاً: أنواع الاتصال    </a:t>
            </a:r>
            <a:endParaRPr sz="2400" b="1" dirty="0">
              <a:solidFill>
                <a:srgbClr val="852F4A"/>
              </a:solidFill>
              <a:latin typeface="Tajawal Medium"/>
              <a:ea typeface="Tajawal Medium"/>
              <a:cs typeface="+mj-cs"/>
              <a:sym typeface="Tajawal Medium"/>
            </a:endParaRPr>
          </a:p>
        </p:txBody>
      </p:sp>
      <p:sp>
        <p:nvSpPr>
          <p:cNvPr id="276" name="Google Shape;276;p13"/>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77" name="Google Shape;277;p13"/>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278" name="Google Shape;278;p13"/>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sp>
        <p:nvSpPr>
          <p:cNvPr id="279" name="Google Shape;279;p13"/>
          <p:cNvSpPr/>
          <p:nvPr/>
        </p:nvSpPr>
        <p:spPr>
          <a:xfrm>
            <a:off x="192504" y="225945"/>
            <a:ext cx="1091679" cy="646331"/>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rgbClr val="FFFFFF"/>
              </a:solidFill>
              <a:latin typeface="Calibri"/>
              <a:ea typeface="Calibri"/>
              <a:cs typeface="Calibri"/>
              <a:sym typeface="Calibri"/>
            </a:endParaRPr>
          </a:p>
        </p:txBody>
      </p:sp>
      <p:sp>
        <p:nvSpPr>
          <p:cNvPr id="280" name="Google Shape;280;p13"/>
          <p:cNvSpPr txBox="1"/>
          <p:nvPr/>
        </p:nvSpPr>
        <p:spPr>
          <a:xfrm>
            <a:off x="93583" y="225945"/>
            <a:ext cx="1374269"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الأولى </a:t>
            </a:r>
            <a:endParaRPr sz="2000" b="1" dirty="0">
              <a:solidFill>
                <a:srgbClr val="FFFFFF"/>
              </a:solidFill>
              <a:latin typeface="Tajawal Medium"/>
              <a:ea typeface="Tajawal Medium"/>
              <a:cs typeface="+mj-cs"/>
              <a:sym typeface="Tajawal Medium"/>
            </a:endParaRPr>
          </a:p>
        </p:txBody>
      </p:sp>
      <p:pic>
        <p:nvPicPr>
          <p:cNvPr id="281" name="Google Shape;281;p13"/>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282" name="Google Shape;282;p13"/>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283" name="Google Shape;283;p13"/>
          <p:cNvSpPr/>
          <p:nvPr/>
        </p:nvSpPr>
        <p:spPr>
          <a:xfrm flipH="1">
            <a:off x="3598250" y="1627460"/>
            <a:ext cx="8204544" cy="4683921"/>
          </a:xfrm>
          <a:prstGeom prst="roundRect">
            <a:avLst>
              <a:gd name="adj" fmla="val 16667"/>
            </a:avLst>
          </a:prstGeom>
          <a:solidFill>
            <a:srgbClr val="852F4A">
              <a:alpha val="67450"/>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 rtl="1">
              <a:lnSpc>
                <a:spcPct val="115000"/>
              </a:lnSpc>
              <a:spcBef>
                <a:spcPts val="0"/>
              </a:spcBef>
              <a:spcAft>
                <a:spcPts val="0"/>
              </a:spcAft>
              <a:buNone/>
            </a:pPr>
            <a:endParaRPr sz="1800">
              <a:solidFill>
                <a:srgbClr val="FFFFFF"/>
              </a:solidFill>
              <a:latin typeface="Calibri"/>
              <a:ea typeface="Calibri"/>
              <a:cs typeface="Calibri"/>
              <a:sym typeface="Calibri"/>
            </a:endParaRPr>
          </a:p>
        </p:txBody>
      </p:sp>
      <p:pic>
        <p:nvPicPr>
          <p:cNvPr id="284" name="Google Shape;284;p13" descr="C:\Users\NoteBook\Desktop\شغل تحضير\انواع الاتصال.png"/>
          <p:cNvPicPr preferRelativeResize="0"/>
          <p:nvPr/>
        </p:nvPicPr>
        <p:blipFill rotWithShape="1">
          <a:blip r:embed="rId7">
            <a:alphaModFix/>
          </a:blip>
          <a:srcRect/>
          <a:stretch/>
        </p:blipFill>
        <p:spPr>
          <a:xfrm>
            <a:off x="2055479" y="1357571"/>
            <a:ext cx="9438968" cy="4584863"/>
          </a:xfrm>
          <a:prstGeom prst="roundRect">
            <a:avLst>
              <a:gd name="adj" fmla="val 8594"/>
            </a:avLst>
          </a:prstGeom>
          <a:solidFill>
            <a:srgbClr val="ECECEC"/>
          </a:solidFill>
          <a:ln>
            <a:noFill/>
          </a:ln>
          <a:effectLst>
            <a:reflection stA="38000" endPos="28000" dist="5000" dir="5400000" sy="-100000" algn="bl" rotWithShape="0"/>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88"/>
        <p:cNvGrpSpPr/>
        <p:nvPr/>
      </p:nvGrpSpPr>
      <p:grpSpPr>
        <a:xfrm>
          <a:off x="0" y="0"/>
          <a:ext cx="0" cy="0"/>
          <a:chOff x="0" y="0"/>
          <a:chExt cx="0" cy="0"/>
        </a:xfrm>
      </p:grpSpPr>
      <p:sp>
        <p:nvSpPr>
          <p:cNvPr id="289" name="Google Shape;289;p14"/>
          <p:cNvSpPr/>
          <p:nvPr/>
        </p:nvSpPr>
        <p:spPr>
          <a:xfrm>
            <a:off x="2626179" y="500900"/>
            <a:ext cx="9565822"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0" name="Google Shape;290;p14"/>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291" name="Google Shape;291;p14"/>
          <p:cNvSpPr/>
          <p:nvPr/>
        </p:nvSpPr>
        <p:spPr>
          <a:xfrm>
            <a:off x="7670650" y="1337046"/>
            <a:ext cx="4128422" cy="1637071"/>
          </a:xfrm>
          <a:prstGeom prst="roundRect">
            <a:avLst>
              <a:gd name="adj" fmla="val 6140"/>
            </a:avLst>
          </a:prstGeom>
          <a:solidFill>
            <a:schemeClr val="lt1"/>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Low" rtl="1">
              <a:lnSpc>
                <a:spcPct val="115000"/>
              </a:lnSpc>
              <a:spcBef>
                <a:spcPts val="0"/>
              </a:spcBef>
              <a:spcAft>
                <a:spcPts val="0"/>
              </a:spcAft>
              <a:buNone/>
            </a:pPr>
            <a:r>
              <a:rPr lang="ar-EG" sz="2400" b="1" dirty="0">
                <a:solidFill>
                  <a:srgbClr val="6C263C"/>
                </a:solidFill>
                <a:latin typeface="Calibri"/>
                <a:ea typeface="Calibri"/>
                <a:cs typeface="Calibri"/>
                <a:sym typeface="Calibri"/>
              </a:rPr>
              <a:t>أ. اتصال لفظي: </a:t>
            </a:r>
            <a:r>
              <a:rPr lang="ar-EG" sz="2400" dirty="0">
                <a:solidFill>
                  <a:srgbClr val="6C263C"/>
                </a:solidFill>
                <a:latin typeface="Calibri"/>
                <a:ea typeface="Calibri"/>
                <a:cs typeface="+mj-cs"/>
                <a:sym typeface="Calibri"/>
              </a:rPr>
              <a:t>يستخدم اللغة المنطوقة أو المكتوبة بالمذكرات والتقارير والمؤتمرات والندوات.</a:t>
            </a:r>
            <a:endParaRPr sz="1800" dirty="0">
              <a:solidFill>
                <a:srgbClr val="6C263C"/>
              </a:solidFill>
              <a:latin typeface="Calibri"/>
              <a:ea typeface="Calibri"/>
              <a:cs typeface="+mj-cs"/>
              <a:sym typeface="Calibri"/>
            </a:endParaRPr>
          </a:p>
        </p:txBody>
      </p:sp>
      <p:sp>
        <p:nvSpPr>
          <p:cNvPr id="292" name="Google Shape;292;p14"/>
          <p:cNvSpPr/>
          <p:nvPr/>
        </p:nvSpPr>
        <p:spPr>
          <a:xfrm>
            <a:off x="1047135" y="1238865"/>
            <a:ext cx="3451123" cy="1725561"/>
          </a:xfrm>
          <a:prstGeom prst="roundRect">
            <a:avLst>
              <a:gd name="adj" fmla="val 6140"/>
            </a:avLst>
          </a:prstGeom>
          <a:solidFill>
            <a:schemeClr val="lt1"/>
          </a:solidFill>
          <a:ln>
            <a:noFill/>
          </a:ln>
        </p:spPr>
        <p:txBody>
          <a:bodyPr spcFirstLastPara="1" wrap="square" lIns="91425" tIns="45700" rIns="91425" bIns="45700" anchor="ctr" anchorCtr="0">
            <a:noAutofit/>
          </a:bodyPr>
          <a:lstStyle/>
          <a:p>
            <a:pPr marL="0" marR="0" lvl="0" indent="0" algn="justLow" rtl="1">
              <a:lnSpc>
                <a:spcPct val="115000"/>
              </a:lnSpc>
              <a:spcBef>
                <a:spcPts val="0"/>
              </a:spcBef>
              <a:spcAft>
                <a:spcPts val="0"/>
              </a:spcAft>
              <a:buNone/>
            </a:pPr>
            <a:r>
              <a:rPr lang="ar-EG" sz="2400" b="1" dirty="0">
                <a:solidFill>
                  <a:srgbClr val="8E5A6D"/>
                </a:solidFill>
                <a:latin typeface="Calibri"/>
                <a:ea typeface="Calibri"/>
                <a:cs typeface="Calibri"/>
                <a:sym typeface="Calibri"/>
              </a:rPr>
              <a:t>ب. </a:t>
            </a:r>
            <a:r>
              <a:rPr lang="ar-EG" sz="2400" b="1" dirty="0">
                <a:solidFill>
                  <a:srgbClr val="8E5A6D"/>
                </a:solidFill>
                <a:latin typeface="Calibri"/>
                <a:ea typeface="Calibri"/>
                <a:cs typeface="+mj-cs"/>
                <a:sym typeface="Calibri"/>
              </a:rPr>
              <a:t>اتصال غير لفظي: </a:t>
            </a:r>
            <a:r>
              <a:rPr lang="ar-EG" sz="2400" dirty="0">
                <a:solidFill>
                  <a:srgbClr val="8E5A6D"/>
                </a:solidFill>
                <a:latin typeface="Calibri"/>
                <a:ea typeface="Calibri"/>
                <a:cs typeface="+mj-cs"/>
                <a:sym typeface="Calibri"/>
              </a:rPr>
              <a:t>يستخدم لغة الإشارة والحركة والرموز والمظهر واللمس.</a:t>
            </a:r>
            <a:endParaRPr sz="1800" dirty="0">
              <a:solidFill>
                <a:srgbClr val="8E5A6D"/>
              </a:solidFill>
              <a:latin typeface="Calibri"/>
              <a:ea typeface="Calibri"/>
              <a:cs typeface="+mj-cs"/>
              <a:sym typeface="Calibri"/>
            </a:endParaRPr>
          </a:p>
        </p:txBody>
      </p:sp>
      <p:pic>
        <p:nvPicPr>
          <p:cNvPr id="293" name="Google Shape;293;p1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294" name="Google Shape;294;p1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295" name="Google Shape;295;p14"/>
          <p:cNvSpPr/>
          <p:nvPr/>
        </p:nvSpPr>
        <p:spPr>
          <a:xfrm>
            <a:off x="9734861" y="37142"/>
            <a:ext cx="1873499" cy="820903"/>
          </a:xfrm>
          <a:prstGeom prst="roundRect">
            <a:avLst>
              <a:gd name="adj" fmla="val 16667"/>
            </a:avLst>
          </a:prstGeom>
          <a:solidFill>
            <a:srgbClr val="852F4A"/>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000" b="1">
                <a:solidFill>
                  <a:schemeClr val="lt1"/>
                </a:solidFill>
                <a:latin typeface="Calibri"/>
                <a:ea typeface="Calibri"/>
                <a:cs typeface="Calibri"/>
                <a:sym typeface="Calibri"/>
              </a:rPr>
              <a:t>المحاضرة الأولى </a:t>
            </a:r>
            <a:endParaRPr sz="2000" b="1">
              <a:solidFill>
                <a:schemeClr val="lt1"/>
              </a:solidFill>
              <a:latin typeface="Calibri"/>
              <a:ea typeface="Calibri"/>
              <a:cs typeface="Calibri"/>
              <a:sym typeface="Calibri"/>
            </a:endParaRPr>
          </a:p>
        </p:txBody>
      </p:sp>
      <p:sp>
        <p:nvSpPr>
          <p:cNvPr id="296" name="Google Shape;296;p14"/>
          <p:cNvSpPr/>
          <p:nvPr/>
        </p:nvSpPr>
        <p:spPr>
          <a:xfrm>
            <a:off x="4163961" y="622109"/>
            <a:ext cx="3864077" cy="575188"/>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400" b="1" dirty="0">
                <a:solidFill>
                  <a:srgbClr val="852F4A"/>
                </a:solidFill>
                <a:latin typeface="Book Antiqua" panose="02040602050305030304" pitchFamily="18" charset="0"/>
                <a:ea typeface="Calibri"/>
                <a:cs typeface="Calibri"/>
                <a:sym typeface="Calibri"/>
              </a:rPr>
              <a:t>1</a:t>
            </a:r>
            <a:r>
              <a:rPr lang="ar-EG" sz="2400" b="1" dirty="0">
                <a:solidFill>
                  <a:srgbClr val="852F4A"/>
                </a:solidFill>
                <a:latin typeface="Calibri"/>
                <a:ea typeface="Calibri"/>
                <a:cs typeface="Calibri"/>
                <a:sym typeface="Calibri"/>
              </a:rPr>
              <a:t>. </a:t>
            </a:r>
            <a:r>
              <a:rPr lang="ar-EG" sz="2800" b="1" dirty="0">
                <a:solidFill>
                  <a:srgbClr val="852F4A"/>
                </a:solidFill>
                <a:latin typeface="Calibri"/>
                <a:ea typeface="Calibri"/>
                <a:cs typeface="+mj-cs"/>
                <a:sym typeface="Calibri"/>
              </a:rPr>
              <a:t>التقسيم حسب نمط الاتصال </a:t>
            </a:r>
            <a:endParaRPr sz="2800" b="1" dirty="0">
              <a:solidFill>
                <a:srgbClr val="852F4A"/>
              </a:solidFill>
              <a:latin typeface="Calibri"/>
              <a:ea typeface="Calibri"/>
              <a:cs typeface="+mj-cs"/>
              <a:sym typeface="Calibri"/>
            </a:endParaRPr>
          </a:p>
        </p:txBody>
      </p:sp>
      <p:pic>
        <p:nvPicPr>
          <p:cNvPr id="297" name="Google Shape;297;p14" descr="C:\Users\NoteBook\Desktop\11.png"/>
          <p:cNvPicPr preferRelativeResize="0"/>
          <p:nvPr/>
        </p:nvPicPr>
        <p:blipFill rotWithShape="1">
          <a:blip r:embed="rId6">
            <a:alphaModFix/>
          </a:blip>
          <a:srcRect/>
          <a:stretch/>
        </p:blipFill>
        <p:spPr>
          <a:xfrm>
            <a:off x="6550643" y="2993923"/>
            <a:ext cx="3729908" cy="3345821"/>
          </a:xfrm>
          <a:prstGeom prst="roundRect">
            <a:avLst>
              <a:gd name="adj" fmla="val 8594"/>
            </a:avLst>
          </a:prstGeom>
          <a:solidFill>
            <a:srgbClr val="ECECEC"/>
          </a:solidFill>
          <a:ln>
            <a:noFill/>
          </a:ln>
          <a:effectLst>
            <a:reflection stA="38000" endPos="28000" dist="5000" dir="5400000" sy="-100000" algn="bl" rotWithShape="0"/>
          </a:effectLst>
        </p:spPr>
      </p:pic>
      <p:sp>
        <p:nvSpPr>
          <p:cNvPr id="298" name="Google Shape;298;p14"/>
          <p:cNvSpPr/>
          <p:nvPr/>
        </p:nvSpPr>
        <p:spPr>
          <a:xfrm>
            <a:off x="10280551" y="2993923"/>
            <a:ext cx="824984" cy="1356851"/>
          </a:xfrm>
          <a:prstGeom prst="curvedLeftArrow">
            <a:avLst>
              <a:gd name="adj1" fmla="val 25000"/>
              <a:gd name="adj2" fmla="val 50000"/>
              <a:gd name="adj3" fmla="val 25000"/>
            </a:avLst>
          </a:prstGeom>
          <a:solidFill>
            <a:schemeClr val="accent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pic>
        <p:nvPicPr>
          <p:cNvPr id="299" name="Google Shape;299;p14" descr="C:\Users\NoteBook\Desktop\33.png"/>
          <p:cNvPicPr preferRelativeResize="0"/>
          <p:nvPr/>
        </p:nvPicPr>
        <p:blipFill rotWithShape="1">
          <a:blip r:embed="rId7">
            <a:alphaModFix/>
          </a:blip>
          <a:srcRect/>
          <a:stretch/>
        </p:blipFill>
        <p:spPr>
          <a:xfrm>
            <a:off x="2626179" y="3005994"/>
            <a:ext cx="3538647" cy="3333750"/>
          </a:xfrm>
          <a:prstGeom prst="roundRect">
            <a:avLst>
              <a:gd name="adj" fmla="val 8594"/>
            </a:avLst>
          </a:prstGeom>
          <a:solidFill>
            <a:srgbClr val="ECECEC"/>
          </a:solidFill>
          <a:ln>
            <a:noFill/>
          </a:ln>
          <a:effectLst>
            <a:reflection stA="38000" endPos="28000" dist="5000" dir="5400000" sy="-100000" algn="bl" rotWithShape="0"/>
          </a:effectLst>
        </p:spPr>
      </p:pic>
      <p:sp>
        <p:nvSpPr>
          <p:cNvPr id="300" name="Google Shape;300;p14"/>
          <p:cNvSpPr/>
          <p:nvPr/>
        </p:nvSpPr>
        <p:spPr>
          <a:xfrm>
            <a:off x="1364043" y="3005994"/>
            <a:ext cx="1262136" cy="813838"/>
          </a:xfrm>
          <a:prstGeom prst="curvedRightArrow">
            <a:avLst>
              <a:gd name="adj1" fmla="val 25000"/>
              <a:gd name="adj2" fmla="val 50000"/>
              <a:gd name="adj3" fmla="val 25000"/>
            </a:avLst>
          </a:prstGeom>
          <a:solidFill>
            <a:schemeClr val="accent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pic>
        <p:nvPicPr>
          <p:cNvPr id="306" name="Google Shape;306;p15"/>
          <p:cNvPicPr preferRelativeResize="0">
            <a:picLocks noGrp="1"/>
          </p:cNvPicPr>
          <p:nvPr>
            <p:ph type="pic" idx="2"/>
          </p:nvPr>
        </p:nvPicPr>
        <p:blipFill rotWithShape="1">
          <a:blip r:embed="rId3">
            <a:alphaModFix/>
          </a:blip>
          <a:srcRect l="13924" r="13924"/>
          <a:stretch/>
        </p:blipFill>
        <p:spPr>
          <a:xfrm>
            <a:off x="0" y="149608"/>
            <a:ext cx="5547685" cy="5573488"/>
          </a:xfrm>
          <a:prstGeom prst="rect">
            <a:avLst/>
          </a:prstGeom>
          <a:solidFill>
            <a:srgbClr val="D8D8D8">
              <a:alpha val="49803"/>
            </a:srgbClr>
          </a:solidFill>
          <a:ln>
            <a:noFill/>
          </a:ln>
        </p:spPr>
      </p:pic>
      <p:sp>
        <p:nvSpPr>
          <p:cNvPr id="307" name="Google Shape;307;p15"/>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308" name="Google Shape;308;p1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309" name="Google Shape;309;p15"/>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0" name="Google Shape;310;p15"/>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311" name="Google Shape;311;p15"/>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sp>
        <p:nvSpPr>
          <p:cNvPr id="312" name="Google Shape;312;p15"/>
          <p:cNvSpPr/>
          <p:nvPr/>
        </p:nvSpPr>
        <p:spPr>
          <a:xfrm>
            <a:off x="192638" y="106394"/>
            <a:ext cx="1280838" cy="814278"/>
          </a:xfrm>
          <a:prstGeom prst="rect">
            <a:avLst/>
          </a:prstGeom>
          <a:solidFill>
            <a:srgbClr val="852F4A"/>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rgbClr val="FFFFFF"/>
              </a:solidFill>
              <a:latin typeface="Calibri"/>
              <a:ea typeface="Calibri"/>
              <a:cs typeface="Calibri"/>
              <a:sym typeface="Calibri"/>
            </a:endParaRPr>
          </a:p>
        </p:txBody>
      </p:sp>
      <p:sp>
        <p:nvSpPr>
          <p:cNvPr id="313" name="Google Shape;313;p15"/>
          <p:cNvSpPr txBox="1"/>
          <p:nvPr/>
        </p:nvSpPr>
        <p:spPr>
          <a:xfrm>
            <a:off x="192637" y="106393"/>
            <a:ext cx="1280839"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الأولى</a:t>
            </a:r>
            <a:endParaRPr sz="2000" b="1" dirty="0">
              <a:solidFill>
                <a:srgbClr val="FFFFFF"/>
              </a:solidFill>
              <a:latin typeface="Tajawal Medium"/>
              <a:ea typeface="Tajawal Medium"/>
              <a:cs typeface="+mj-cs"/>
              <a:sym typeface="Tajawal Medium"/>
            </a:endParaRPr>
          </a:p>
        </p:txBody>
      </p:sp>
      <p:pic>
        <p:nvPicPr>
          <p:cNvPr id="314" name="Google Shape;314;p15"/>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315" name="Google Shape;315;p15"/>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316" name="Google Shape;316;p15"/>
          <p:cNvSpPr/>
          <p:nvPr/>
        </p:nvSpPr>
        <p:spPr>
          <a:xfrm flipH="1">
            <a:off x="7344696" y="1428063"/>
            <a:ext cx="4458094" cy="4883317"/>
          </a:xfrm>
          <a:prstGeom prst="roundRect">
            <a:avLst>
              <a:gd name="adj" fmla="val 16667"/>
            </a:avLst>
          </a:prstGeom>
          <a:solidFill>
            <a:srgbClr val="852F4A">
              <a:alpha val="67450"/>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 rtl="1">
              <a:spcBef>
                <a:spcPts val="0"/>
              </a:spcBef>
              <a:spcAft>
                <a:spcPts val="0"/>
              </a:spcAft>
              <a:buNone/>
            </a:pPr>
            <a:r>
              <a:rPr lang="ar-EG" sz="2400" b="1" dirty="0">
                <a:solidFill>
                  <a:schemeClr val="lt1"/>
                </a:solidFill>
                <a:latin typeface="Calibri"/>
                <a:ea typeface="Calibri"/>
                <a:cs typeface="Calibri"/>
                <a:sym typeface="Calibri"/>
              </a:rPr>
              <a:t>أ. الاتصال الذاتي:</a:t>
            </a:r>
            <a:r>
              <a:rPr lang="ar-EG" sz="2400" dirty="0">
                <a:solidFill>
                  <a:schemeClr val="lt1"/>
                </a:solidFill>
                <a:latin typeface="Calibri"/>
                <a:ea typeface="Calibri"/>
                <a:cs typeface="Calibri"/>
                <a:sym typeface="Calibri"/>
              </a:rPr>
              <a:t> </a:t>
            </a:r>
            <a:r>
              <a:rPr lang="ar-EG" sz="2400" b="1" dirty="0">
                <a:solidFill>
                  <a:schemeClr val="lt1"/>
                </a:solidFill>
                <a:latin typeface="Times New Roman"/>
                <a:ea typeface="Times New Roman"/>
                <a:cs typeface="Times New Roman"/>
                <a:sym typeface="Times New Roman"/>
              </a:rPr>
              <a:t>Intrapersonal Communication</a:t>
            </a:r>
            <a:r>
              <a:rPr lang="ar-EG" sz="2400" dirty="0">
                <a:solidFill>
                  <a:schemeClr val="lt1"/>
                </a:solidFill>
                <a:latin typeface="Simplified Arabic"/>
                <a:ea typeface="Simplified Arabic"/>
                <a:cs typeface="Simplified Arabic"/>
                <a:sym typeface="Simplified Arabic"/>
              </a:rPr>
              <a:t> </a:t>
            </a:r>
            <a:endParaRPr sz="1600" dirty="0">
              <a:solidFill>
                <a:schemeClr val="lt1"/>
              </a:solidFill>
              <a:latin typeface="Times New Roman"/>
              <a:ea typeface="Times New Roman"/>
              <a:cs typeface="Times New Roman"/>
              <a:sym typeface="Times New Roman"/>
            </a:endParaRPr>
          </a:p>
          <a:p>
            <a:pPr marL="228600" marR="0" lvl="0" indent="0" algn="justLow" rtl="1">
              <a:lnSpc>
                <a:spcPct val="115000"/>
              </a:lnSpc>
              <a:spcBef>
                <a:spcPts val="0"/>
              </a:spcBef>
              <a:spcAft>
                <a:spcPts val="0"/>
              </a:spcAft>
              <a:buNone/>
            </a:pPr>
            <a:r>
              <a:rPr lang="ar-EG" sz="2400" dirty="0">
                <a:solidFill>
                  <a:schemeClr val="lt1"/>
                </a:solidFill>
                <a:latin typeface="Calibri"/>
                <a:ea typeface="Calibri"/>
                <a:cs typeface="+mj-cs"/>
                <a:sym typeface="Calibri"/>
              </a:rPr>
              <a:t>وهو الاتصال الذي يجري بين الفرد ونفسه بهدف تنظيم فهمه وإدراكه لنفسه ولما يحيط به من أشخاص أو أشياء أو أحداث أو مفاهيم . ويُعد هذا الاتصال هو أساس كل أشكال الاتصال البشرية</a:t>
            </a:r>
            <a:r>
              <a:rPr lang="ar-EG" sz="2400" dirty="0">
                <a:solidFill>
                  <a:schemeClr val="lt1"/>
                </a:solidFill>
                <a:latin typeface="Calibri"/>
                <a:ea typeface="Calibri"/>
                <a:cs typeface="Calibri"/>
                <a:sym typeface="Calibri"/>
              </a:rPr>
              <a:t>.</a:t>
            </a:r>
            <a:endParaRPr sz="2400" dirty="0">
              <a:solidFill>
                <a:schemeClr val="lt1"/>
              </a:solidFill>
              <a:latin typeface="Calibri"/>
              <a:ea typeface="Calibri"/>
              <a:cs typeface="Calibri"/>
              <a:sym typeface="Calibri"/>
            </a:endParaRPr>
          </a:p>
          <a:p>
            <a:pPr marL="228600" marR="0" lvl="0" indent="0" algn="just" rtl="1">
              <a:lnSpc>
                <a:spcPct val="115000"/>
              </a:lnSpc>
              <a:spcBef>
                <a:spcPts val="1000"/>
              </a:spcBef>
              <a:spcAft>
                <a:spcPts val="0"/>
              </a:spcAft>
              <a:buNone/>
            </a:pPr>
            <a:endParaRPr sz="2400" dirty="0">
              <a:solidFill>
                <a:schemeClr val="lt1"/>
              </a:solidFill>
              <a:latin typeface="Times New Roman"/>
              <a:ea typeface="Times New Roman"/>
              <a:cs typeface="Times New Roman"/>
              <a:sym typeface="Times New Roman"/>
            </a:endParaRPr>
          </a:p>
          <a:p>
            <a:pPr marL="228600" marR="0" lvl="0" indent="0" algn="just" rtl="1">
              <a:lnSpc>
                <a:spcPct val="115000"/>
              </a:lnSpc>
              <a:spcBef>
                <a:spcPts val="1000"/>
              </a:spcBef>
              <a:spcAft>
                <a:spcPts val="0"/>
              </a:spcAft>
              <a:buNone/>
            </a:pPr>
            <a:endParaRPr sz="1600" dirty="0">
              <a:solidFill>
                <a:schemeClr val="lt1"/>
              </a:solidFill>
              <a:latin typeface="Times New Roman"/>
              <a:ea typeface="Times New Roman"/>
              <a:cs typeface="Times New Roman"/>
              <a:sym typeface="Times New Roman"/>
            </a:endParaRPr>
          </a:p>
        </p:txBody>
      </p:sp>
      <p:pic>
        <p:nvPicPr>
          <p:cNvPr id="317" name="Google Shape;317;p15" descr="C:\Users\NoteBook\Desktop\شغل تحضير\fghj.jpg"/>
          <p:cNvPicPr preferRelativeResize="0"/>
          <p:nvPr/>
        </p:nvPicPr>
        <p:blipFill rotWithShape="1">
          <a:blip r:embed="rId7">
            <a:alphaModFix/>
          </a:blip>
          <a:srcRect/>
          <a:stretch/>
        </p:blipFill>
        <p:spPr>
          <a:xfrm>
            <a:off x="7557817" y="4798275"/>
            <a:ext cx="1938751" cy="1476278"/>
          </a:xfrm>
          <a:prstGeom prst="roundRect">
            <a:avLst>
              <a:gd name="adj" fmla="val 16667"/>
            </a:avLst>
          </a:prstGeom>
          <a:noFill/>
          <a:ln>
            <a:noFill/>
          </a:ln>
          <a:effectLst>
            <a:outerShdw blurRad="76200" dist="38100" dir="7800000" algn="tl" rotWithShape="0">
              <a:srgbClr val="000000">
                <a:alpha val="40000"/>
              </a:srgbClr>
            </a:outerShdw>
          </a:effectLst>
        </p:spPr>
      </p:pic>
      <p:pic>
        <p:nvPicPr>
          <p:cNvPr id="318" name="Google Shape;318;p15" descr="C:\Users\NoteBook\Desktop\شغل تحضير\download.png"/>
          <p:cNvPicPr preferRelativeResize="0"/>
          <p:nvPr/>
        </p:nvPicPr>
        <p:blipFill rotWithShape="1">
          <a:blip r:embed="rId8">
            <a:alphaModFix/>
          </a:blip>
          <a:srcRect/>
          <a:stretch/>
        </p:blipFill>
        <p:spPr>
          <a:xfrm>
            <a:off x="895476" y="4915881"/>
            <a:ext cx="1780130" cy="934808"/>
          </a:xfrm>
          <a:prstGeom prst="rect">
            <a:avLst/>
          </a:prstGeom>
          <a:noFill/>
          <a:ln>
            <a:noFill/>
          </a:ln>
          <a:effectLst>
            <a:outerShdw blurRad="292100" dist="139700" dir="2700000" algn="tl" rotWithShape="0">
              <a:srgbClr val="333333">
                <a:alpha val="64705"/>
              </a:srgbClr>
            </a:outerShdw>
          </a:effectLst>
        </p:spPr>
      </p:pic>
      <p:sp>
        <p:nvSpPr>
          <p:cNvPr id="319" name="Google Shape;319;p15"/>
          <p:cNvSpPr/>
          <p:nvPr/>
        </p:nvSpPr>
        <p:spPr>
          <a:xfrm flipH="1">
            <a:off x="2695432" y="1428065"/>
            <a:ext cx="4458094" cy="5041886"/>
          </a:xfrm>
          <a:prstGeom prst="roundRect">
            <a:avLst>
              <a:gd name="adj" fmla="val 16667"/>
            </a:avLst>
          </a:prstGeom>
          <a:solidFill>
            <a:srgbClr val="852F4A">
              <a:alpha val="67450"/>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Low" rtl="1">
              <a:lnSpc>
                <a:spcPct val="115000"/>
              </a:lnSpc>
              <a:spcBef>
                <a:spcPts val="0"/>
              </a:spcBef>
              <a:spcAft>
                <a:spcPts val="0"/>
              </a:spcAft>
              <a:buNone/>
            </a:pPr>
            <a:r>
              <a:rPr lang="ar-EG" sz="2400" b="1" dirty="0">
                <a:solidFill>
                  <a:schemeClr val="lt1"/>
                </a:solidFill>
                <a:latin typeface="Calibri"/>
                <a:ea typeface="Calibri"/>
                <a:cs typeface="Calibri"/>
                <a:sym typeface="Calibri"/>
              </a:rPr>
              <a:t>ب. </a:t>
            </a:r>
            <a:r>
              <a:rPr lang="ar-EG" sz="2400" b="1" dirty="0">
                <a:solidFill>
                  <a:schemeClr val="lt1"/>
                </a:solidFill>
                <a:latin typeface="Calibri"/>
                <a:ea typeface="Calibri"/>
                <a:cs typeface="+mj-cs"/>
                <a:sym typeface="Calibri"/>
              </a:rPr>
              <a:t>الاتصال الشخصي Intrapersonal Communication </a:t>
            </a:r>
            <a:r>
              <a:rPr lang="ar-EG" sz="2400" dirty="0">
                <a:solidFill>
                  <a:schemeClr val="lt1"/>
                </a:solidFill>
                <a:latin typeface="Calibri"/>
                <a:ea typeface="Calibri"/>
                <a:cs typeface="+mj-cs"/>
                <a:sym typeface="Calibri"/>
              </a:rPr>
              <a:t>وهو الاتصال المباشر بين الأفراد، يتصف بالمواجهة بين شخصين فقط، على نحو ما يحدث بين الأصدقاء أو الأسرة أو بعض الزملاء، أو عبر الاتصالات الهاتفية أو الخطابات الشخصية المتبادلة</a:t>
            </a:r>
            <a:r>
              <a:rPr lang="ar-EG" sz="2400" dirty="0">
                <a:solidFill>
                  <a:schemeClr val="lt1"/>
                </a:solidFill>
                <a:latin typeface="Simplified Arabic"/>
                <a:ea typeface="Simplified Arabic"/>
                <a:cs typeface="+mj-cs"/>
                <a:sym typeface="Simplified Arabic"/>
              </a:rPr>
              <a:t>.</a:t>
            </a:r>
            <a:r>
              <a:rPr lang="ar-EG" sz="1400" dirty="0">
                <a:solidFill>
                  <a:schemeClr val="lt1"/>
                </a:solidFill>
                <a:latin typeface="Times New Roman"/>
                <a:ea typeface="Times New Roman"/>
                <a:cs typeface="+mj-cs"/>
                <a:sym typeface="Times New Roman"/>
              </a:rPr>
              <a:t> </a:t>
            </a:r>
            <a:r>
              <a:rPr lang="ar-EG" sz="2400" dirty="0">
                <a:solidFill>
                  <a:schemeClr val="lt1"/>
                </a:solidFill>
                <a:latin typeface="Calibri"/>
                <a:ea typeface="Calibri"/>
                <a:cs typeface="+mj-cs"/>
                <a:sym typeface="Calibri"/>
              </a:rPr>
              <a:t>ويمتاز هذا النوع من الاتصال بأن الفرد يمكنه أن يتلقى رجع الصدى فيه بشكل فوري، مما يُتيح الفرصة لتعديل الرسالة بناء على مجربات العملية الاتصالية.</a:t>
            </a:r>
            <a:endParaRPr sz="1400" dirty="0">
              <a:solidFill>
                <a:schemeClr val="lt1"/>
              </a:solidFill>
              <a:latin typeface="Times New Roman"/>
              <a:ea typeface="Times New Roman"/>
              <a:cs typeface="+mj-cs"/>
              <a:sym typeface="Times New Roman"/>
            </a:endParaRPr>
          </a:p>
        </p:txBody>
      </p:sp>
      <p:sp>
        <p:nvSpPr>
          <p:cNvPr id="320" name="Google Shape;320;p15"/>
          <p:cNvSpPr/>
          <p:nvPr/>
        </p:nvSpPr>
        <p:spPr>
          <a:xfrm>
            <a:off x="3938925" y="679866"/>
            <a:ext cx="4940710" cy="617992"/>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6C263C"/>
                </a:solidFill>
                <a:latin typeface="Calibri"/>
                <a:ea typeface="Calibri"/>
                <a:cs typeface="+mj-cs"/>
                <a:sym typeface="Calibri"/>
              </a:rPr>
              <a:t>2. تقسيم حسب المشاركين بالاتصال</a:t>
            </a:r>
            <a:endParaRPr sz="2800" b="1" dirty="0">
              <a:solidFill>
                <a:srgbClr val="6C263C"/>
              </a:solidFill>
              <a:latin typeface="Calibri"/>
              <a:ea typeface="Calibri"/>
              <a:cs typeface="+mj-cs"/>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5" name="Google Shape;325;p16"/>
          <p:cNvSpPr/>
          <p:nvPr/>
        </p:nvSpPr>
        <p:spPr>
          <a:xfrm>
            <a:off x="2626179" y="500900"/>
            <a:ext cx="9565822"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26" name="Google Shape;326;p16"/>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327" name="Google Shape;327;p16"/>
          <p:cNvSpPr/>
          <p:nvPr/>
        </p:nvSpPr>
        <p:spPr>
          <a:xfrm>
            <a:off x="7265670" y="1337046"/>
            <a:ext cx="4533402" cy="4706868"/>
          </a:xfrm>
          <a:prstGeom prst="roundRect">
            <a:avLst>
              <a:gd name="adj" fmla="val 6140"/>
            </a:avLst>
          </a:prstGeom>
          <a:solidFill>
            <a:schemeClr val="lt1"/>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1">
              <a:lnSpc>
                <a:spcPct val="115000"/>
              </a:lnSpc>
              <a:spcBef>
                <a:spcPts val="0"/>
              </a:spcBef>
              <a:spcAft>
                <a:spcPts val="0"/>
              </a:spcAft>
              <a:buNone/>
            </a:pPr>
            <a:r>
              <a:rPr lang="ar-EG" sz="2800" dirty="0">
                <a:solidFill>
                  <a:srgbClr val="C00000"/>
                </a:solidFill>
                <a:latin typeface="Calibri"/>
                <a:ea typeface="Calibri"/>
                <a:cs typeface="Calibri"/>
                <a:sym typeface="Calibri"/>
              </a:rPr>
              <a:t>ج</a:t>
            </a:r>
            <a:r>
              <a:rPr lang="ar-EG" sz="2400" b="1" dirty="0">
                <a:solidFill>
                  <a:srgbClr val="C00000"/>
                </a:solidFill>
                <a:latin typeface="Calibri"/>
                <a:ea typeface="Calibri"/>
                <a:cs typeface="Calibri"/>
                <a:sym typeface="Calibri"/>
              </a:rPr>
              <a:t>. اتصال جمعي </a:t>
            </a:r>
            <a:r>
              <a:rPr lang="ar-EG" sz="2400" b="1" dirty="0">
                <a:solidFill>
                  <a:srgbClr val="C00000"/>
                </a:solidFill>
                <a:latin typeface="Book Antiqua" panose="02040602050305030304" pitchFamily="18" charset="0"/>
                <a:ea typeface="Calibri"/>
                <a:cs typeface="Calibri"/>
                <a:sym typeface="Calibri"/>
              </a:rPr>
              <a:t>Macro Group</a:t>
            </a:r>
            <a:endParaRPr sz="2000" b="1" dirty="0">
              <a:solidFill>
                <a:srgbClr val="C00000"/>
              </a:solidFill>
              <a:latin typeface="Book Antiqua" panose="02040602050305030304" pitchFamily="18" charset="0"/>
              <a:ea typeface="Calibri"/>
              <a:cs typeface="Calibri"/>
              <a:sym typeface="Calibri"/>
            </a:endParaRPr>
          </a:p>
          <a:p>
            <a:pPr marL="0" marR="0" lvl="0" indent="0" algn="justLow" rtl="1">
              <a:lnSpc>
                <a:spcPct val="115000"/>
              </a:lnSpc>
              <a:spcBef>
                <a:spcPts val="0"/>
              </a:spcBef>
              <a:spcAft>
                <a:spcPts val="0"/>
              </a:spcAft>
              <a:buNone/>
            </a:pPr>
            <a:r>
              <a:rPr lang="ar-EG" sz="2400" dirty="0">
                <a:solidFill>
                  <a:srgbClr val="C00000"/>
                </a:solidFill>
                <a:latin typeface="Calibri"/>
                <a:ea typeface="Calibri"/>
                <a:cs typeface="+mj-cs"/>
                <a:sym typeface="Calibri"/>
              </a:rPr>
              <a:t>ويتماثل مع الاتصال الشخصي بين فردين؛ إلا أن عدد الأفراد الذين يجرون العملية الاتصالية أكثر من اثنين، مثل الفصل الدراسي أو حلقات النقاش العلمي والندوات المحدودة العدد أو كبيرة العدد وذات كثافة جماهيرية واسعة كما فى الخطب الجماهيرية أو المؤتمرات التي قد يحضرها الآلاف من المتلقين</a:t>
            </a:r>
            <a:r>
              <a:rPr lang="ar-EG" sz="2400" dirty="0">
                <a:solidFill>
                  <a:srgbClr val="C00000"/>
                </a:solidFill>
                <a:latin typeface="Simplified Arabic"/>
                <a:ea typeface="Simplified Arabic"/>
                <a:cs typeface="+mj-cs"/>
                <a:sym typeface="Simplified Arabic"/>
              </a:rPr>
              <a:t>.</a:t>
            </a:r>
            <a:endParaRPr dirty="0">
              <a:cs typeface="+mj-cs"/>
            </a:endParaRPr>
          </a:p>
          <a:p>
            <a:pPr marL="0" marR="0" lvl="0" indent="0" algn="just" rtl="1">
              <a:lnSpc>
                <a:spcPct val="115000"/>
              </a:lnSpc>
              <a:spcBef>
                <a:spcPts val="0"/>
              </a:spcBef>
              <a:spcAft>
                <a:spcPts val="0"/>
              </a:spcAft>
              <a:buNone/>
            </a:pPr>
            <a:endParaRPr sz="2400" dirty="0">
              <a:solidFill>
                <a:srgbClr val="C00000"/>
              </a:solidFill>
              <a:latin typeface="Simplified Arabic"/>
              <a:ea typeface="Simplified Arabic"/>
              <a:cs typeface="Simplified Arabic"/>
              <a:sym typeface="Simplified Arabic"/>
            </a:endParaRPr>
          </a:p>
          <a:p>
            <a:pPr marL="0" marR="0" lvl="0" indent="0" algn="just" rtl="1">
              <a:lnSpc>
                <a:spcPct val="115000"/>
              </a:lnSpc>
              <a:spcBef>
                <a:spcPts val="0"/>
              </a:spcBef>
              <a:spcAft>
                <a:spcPts val="0"/>
              </a:spcAft>
              <a:buNone/>
            </a:pPr>
            <a:endParaRPr sz="1800" dirty="0">
              <a:solidFill>
                <a:srgbClr val="6C263C"/>
              </a:solidFill>
              <a:latin typeface="Calibri"/>
              <a:ea typeface="Calibri"/>
              <a:cs typeface="Calibri"/>
              <a:sym typeface="Calibri"/>
            </a:endParaRPr>
          </a:p>
        </p:txBody>
      </p:sp>
      <p:sp>
        <p:nvSpPr>
          <p:cNvPr id="328" name="Google Shape;328;p16"/>
          <p:cNvSpPr/>
          <p:nvPr/>
        </p:nvSpPr>
        <p:spPr>
          <a:xfrm>
            <a:off x="1510510" y="1337046"/>
            <a:ext cx="5250426" cy="4710646"/>
          </a:xfrm>
          <a:prstGeom prst="roundRect">
            <a:avLst>
              <a:gd name="adj" fmla="val 6140"/>
            </a:avLst>
          </a:prstGeom>
          <a:solidFill>
            <a:schemeClr val="lt1"/>
          </a:solidFill>
          <a:ln w="12700"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Low" rtl="1">
              <a:spcBef>
                <a:spcPts val="0"/>
              </a:spcBef>
              <a:spcAft>
                <a:spcPts val="0"/>
              </a:spcAft>
              <a:buNone/>
            </a:pPr>
            <a:r>
              <a:rPr lang="ar-EG" sz="2400" dirty="0">
                <a:solidFill>
                  <a:srgbClr val="C00000"/>
                </a:solidFill>
                <a:latin typeface="Simplified Arabic"/>
                <a:ea typeface="Simplified Arabic"/>
                <a:cs typeface="Simplified Arabic"/>
                <a:sym typeface="Simplified Arabic"/>
              </a:rPr>
              <a:t> د. </a:t>
            </a:r>
            <a:r>
              <a:rPr lang="ar-EG" sz="2400" b="1" dirty="0">
                <a:solidFill>
                  <a:srgbClr val="C00000"/>
                </a:solidFill>
                <a:latin typeface="Calibri"/>
                <a:ea typeface="Calibri"/>
                <a:cs typeface="+mj-cs"/>
                <a:sym typeface="Calibri"/>
              </a:rPr>
              <a:t>اتصال جماهيري</a:t>
            </a:r>
            <a:r>
              <a:rPr lang="ar-EG" sz="2000" b="1" dirty="0">
                <a:solidFill>
                  <a:srgbClr val="C00000"/>
                </a:solidFill>
                <a:latin typeface="Calibri"/>
                <a:ea typeface="Calibri"/>
                <a:cs typeface="+mj-cs"/>
                <a:sym typeface="Calibri"/>
              </a:rPr>
              <a:t>:</a:t>
            </a:r>
            <a:r>
              <a:rPr lang="ar-EG" sz="2000" dirty="0">
                <a:solidFill>
                  <a:srgbClr val="C00000"/>
                </a:solidFill>
                <a:latin typeface="Calibri"/>
                <a:ea typeface="Calibri"/>
                <a:cs typeface="+mj-cs"/>
                <a:sym typeface="Calibri"/>
              </a:rPr>
              <a:t> </a:t>
            </a:r>
            <a:r>
              <a:rPr lang="ar-EG" sz="2000" b="1" dirty="0">
                <a:solidFill>
                  <a:srgbClr val="C00000"/>
                </a:solidFill>
                <a:latin typeface="Book Antiqua" panose="02040602050305030304" pitchFamily="18" charset="0"/>
                <a:ea typeface="Times New Roman"/>
                <a:cs typeface="+mj-cs"/>
                <a:sym typeface="Times New Roman"/>
              </a:rPr>
              <a:t>Mass Communication</a:t>
            </a:r>
            <a:endParaRPr sz="2000" dirty="0">
              <a:solidFill>
                <a:srgbClr val="C00000"/>
              </a:solidFill>
              <a:latin typeface="Book Antiqua" panose="02040602050305030304" pitchFamily="18" charset="0"/>
              <a:ea typeface="Times New Roman"/>
              <a:cs typeface="+mj-cs"/>
              <a:sym typeface="Times New Roman"/>
            </a:endParaRPr>
          </a:p>
          <a:p>
            <a:pPr marL="342900" marR="0" lvl="0" indent="-342900" algn="justLow" rtl="1">
              <a:spcBef>
                <a:spcPts val="0"/>
              </a:spcBef>
              <a:spcAft>
                <a:spcPts val="0"/>
              </a:spcAft>
              <a:buClr>
                <a:srgbClr val="C00000"/>
              </a:buClr>
              <a:buSzPts val="2400"/>
              <a:buFont typeface="Simplified Arabic"/>
              <a:buChar char="-"/>
            </a:pPr>
            <a:r>
              <a:rPr lang="ar-EG" sz="2400" dirty="0">
                <a:solidFill>
                  <a:srgbClr val="C00000"/>
                </a:solidFill>
                <a:latin typeface="Calibri"/>
                <a:ea typeface="Calibri"/>
                <a:cs typeface="+mj-cs"/>
                <a:sym typeface="Calibri"/>
              </a:rPr>
              <a:t>وهو عملية اتصال تقوم بها جهات أو أفراد بهدف الوصول إلى عدد كبير من الأفراد باستخدام وسائل الاتصال الجماهيري ( وسائل الإعلام) مثل الصحف، المجلات، الإذاعة، التليفزيون، السينما.. الخ و يمتاز باعتماده على تكنولوجيا حديثة، كما أنه عملية منظمة مدروسة يشترك فيها فريق عمل، ويُتيح الاتصال الجماهيري الوصول إلى آلاف وملايين الأفراد فى الوقت نفسه، إلا أنه لا يُتيح فرصة فورية لتعديل الرسالة الاتصالية، نظراً لضخامة عدد الجمهور، وعدم تجانسه فكرياً وثقافياً... الخ </a:t>
            </a:r>
            <a:endParaRPr sz="1600" dirty="0">
              <a:solidFill>
                <a:srgbClr val="C00000"/>
              </a:solidFill>
              <a:latin typeface="Times New Roman"/>
              <a:ea typeface="Times New Roman"/>
              <a:cs typeface="+mj-cs"/>
              <a:sym typeface="Times New Roman"/>
            </a:endParaRPr>
          </a:p>
        </p:txBody>
      </p:sp>
      <p:pic>
        <p:nvPicPr>
          <p:cNvPr id="329" name="Google Shape;329;p1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330" name="Google Shape;330;p16"/>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31" name="Google Shape;331;p16"/>
          <p:cNvSpPr/>
          <p:nvPr/>
        </p:nvSpPr>
        <p:spPr>
          <a:xfrm>
            <a:off x="9734861" y="37142"/>
            <a:ext cx="1873499" cy="820903"/>
          </a:xfrm>
          <a:prstGeom prst="roundRect">
            <a:avLst>
              <a:gd name="adj" fmla="val 16667"/>
            </a:avLst>
          </a:prstGeom>
          <a:solidFill>
            <a:srgbClr val="852F4A"/>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000" b="1">
                <a:solidFill>
                  <a:srgbClr val="FFFFFF"/>
                </a:solidFill>
                <a:latin typeface="Calibri"/>
                <a:ea typeface="Calibri"/>
                <a:cs typeface="Calibri"/>
                <a:sym typeface="Calibri"/>
              </a:rPr>
              <a:t>المحاضرة الأولى </a:t>
            </a:r>
            <a:endParaRPr sz="2000" b="1">
              <a:solidFill>
                <a:srgbClr val="FFFFFF"/>
              </a:solidFill>
              <a:latin typeface="Calibri"/>
              <a:ea typeface="Calibri"/>
              <a:cs typeface="Calibri"/>
              <a:sym typeface="Calibri"/>
            </a:endParaRPr>
          </a:p>
        </p:txBody>
      </p:sp>
      <p:sp>
        <p:nvSpPr>
          <p:cNvPr id="332" name="Google Shape;332;p16"/>
          <p:cNvSpPr/>
          <p:nvPr/>
        </p:nvSpPr>
        <p:spPr>
          <a:xfrm>
            <a:off x="3023419" y="663677"/>
            <a:ext cx="4527755" cy="575188"/>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400" b="1">
                <a:solidFill>
                  <a:srgbClr val="852F4A"/>
                </a:solidFill>
                <a:latin typeface="Calibri"/>
                <a:ea typeface="Calibri"/>
                <a:cs typeface="Calibri"/>
                <a:sym typeface="Calibri"/>
              </a:rPr>
              <a:t>التقسيم حسب المشاركين بالاتصال</a:t>
            </a:r>
            <a:endParaRPr sz="2400" b="1">
              <a:solidFill>
                <a:srgbClr val="852F4A"/>
              </a:solidFill>
              <a:latin typeface="Calibri"/>
              <a:ea typeface="Calibri"/>
              <a:cs typeface="Calibri"/>
              <a:sym typeface="Calibri"/>
            </a:endParaRPr>
          </a:p>
        </p:txBody>
      </p:sp>
      <p:pic>
        <p:nvPicPr>
          <p:cNvPr id="333" name="Google Shape;333;p16"/>
          <p:cNvPicPr preferRelativeResize="0"/>
          <p:nvPr/>
        </p:nvPicPr>
        <p:blipFill rotWithShape="1">
          <a:blip r:embed="rId6">
            <a:alphaModFix/>
          </a:blip>
          <a:srcRect/>
          <a:stretch/>
        </p:blipFill>
        <p:spPr>
          <a:xfrm>
            <a:off x="7077386" y="4473672"/>
            <a:ext cx="2657475" cy="2300748"/>
          </a:xfrm>
          <a:prstGeom prst="rect">
            <a:avLst/>
          </a:prstGeom>
          <a:noFill/>
          <a:ln>
            <a:noFill/>
          </a:ln>
        </p:spPr>
      </p:pic>
      <p:pic>
        <p:nvPicPr>
          <p:cNvPr id="334" name="Google Shape;334;p16" descr="C:\Users\NoteBook\Desktop\شغل تحضير\download.jpg"/>
          <p:cNvPicPr preferRelativeResize="0"/>
          <p:nvPr/>
        </p:nvPicPr>
        <p:blipFill rotWithShape="1">
          <a:blip r:embed="rId7">
            <a:alphaModFix/>
          </a:blip>
          <a:srcRect/>
          <a:stretch/>
        </p:blipFill>
        <p:spPr>
          <a:xfrm>
            <a:off x="0" y="4734232"/>
            <a:ext cx="1510511" cy="1308752"/>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39"/>
        <p:cNvGrpSpPr/>
        <p:nvPr/>
      </p:nvGrpSpPr>
      <p:grpSpPr>
        <a:xfrm>
          <a:off x="0" y="0"/>
          <a:ext cx="0" cy="0"/>
          <a:chOff x="0" y="0"/>
          <a:chExt cx="0" cy="0"/>
        </a:xfrm>
      </p:grpSpPr>
      <p:pic>
        <p:nvPicPr>
          <p:cNvPr id="340" name="Google Shape;340;p17"/>
          <p:cNvPicPr preferRelativeResize="0">
            <a:picLocks noGrp="1"/>
          </p:cNvPicPr>
          <p:nvPr>
            <p:ph type="pic" idx="2"/>
          </p:nvPr>
        </p:nvPicPr>
        <p:blipFill rotWithShape="1">
          <a:blip r:embed="rId3">
            <a:alphaModFix/>
          </a:blip>
          <a:srcRect l="4175" r="4175"/>
          <a:stretch/>
        </p:blipFill>
        <p:spPr>
          <a:xfrm>
            <a:off x="0" y="-43542"/>
            <a:ext cx="4542503" cy="5300798"/>
          </a:xfrm>
          <a:prstGeom prst="rect">
            <a:avLst/>
          </a:prstGeom>
          <a:solidFill>
            <a:srgbClr val="D8D8D8">
              <a:alpha val="49803"/>
            </a:srgbClr>
          </a:solidFill>
          <a:ln>
            <a:noFill/>
          </a:ln>
        </p:spPr>
      </p:pic>
      <p:pic>
        <p:nvPicPr>
          <p:cNvPr id="341" name="Google Shape;341;p17"/>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342" name="Google Shape;342;p17"/>
          <p:cNvPicPr preferRelativeResize="0"/>
          <p:nvPr/>
        </p:nvPicPr>
        <p:blipFill rotWithShape="1">
          <a:blip r:embed="rId5">
            <a:alphaModFix/>
          </a:blip>
          <a:srcRect/>
          <a:stretch/>
        </p:blipFill>
        <p:spPr>
          <a:xfrm>
            <a:off x="313679" y="372325"/>
            <a:ext cx="2457656" cy="670874"/>
          </a:xfrm>
          <a:prstGeom prst="rect">
            <a:avLst/>
          </a:prstGeom>
          <a:noFill/>
          <a:ln>
            <a:noFill/>
          </a:ln>
        </p:spPr>
      </p:pic>
      <p:pic>
        <p:nvPicPr>
          <p:cNvPr id="343" name="Google Shape;343;p17"/>
          <p:cNvPicPr preferRelativeResize="0"/>
          <p:nvPr/>
        </p:nvPicPr>
        <p:blipFill rotWithShape="1">
          <a:blip r:embed="rId6">
            <a:alphaModFix/>
          </a:blip>
          <a:srcRect/>
          <a:stretch/>
        </p:blipFill>
        <p:spPr>
          <a:xfrm>
            <a:off x="9923145" y="62853"/>
            <a:ext cx="2126287" cy="777805"/>
          </a:xfrm>
          <a:prstGeom prst="rect">
            <a:avLst/>
          </a:prstGeom>
          <a:noFill/>
          <a:ln>
            <a:noFill/>
          </a:ln>
        </p:spPr>
      </p:pic>
      <p:sp>
        <p:nvSpPr>
          <p:cNvPr id="344" name="Google Shape;344;p17"/>
          <p:cNvSpPr/>
          <p:nvPr/>
        </p:nvSpPr>
        <p:spPr>
          <a:xfrm>
            <a:off x="2374490" y="1414509"/>
            <a:ext cx="9674942" cy="4896871"/>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345" name="Google Shape;345;p17"/>
          <p:cNvSpPr/>
          <p:nvPr/>
        </p:nvSpPr>
        <p:spPr>
          <a:xfrm>
            <a:off x="4586748" y="501445"/>
            <a:ext cx="4424517" cy="913064"/>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0070C0"/>
                </a:solidFill>
                <a:latin typeface="Calibri"/>
                <a:ea typeface="Calibri"/>
                <a:cs typeface="+mj-cs"/>
                <a:sym typeface="Calibri"/>
              </a:rPr>
              <a:t>3. التقسيم حسب  درجة الرسمية</a:t>
            </a:r>
            <a:endParaRPr sz="2800" b="1" dirty="0">
              <a:solidFill>
                <a:srgbClr val="0070C0"/>
              </a:solidFill>
              <a:latin typeface="Calibri"/>
              <a:ea typeface="Calibri"/>
              <a:cs typeface="+mj-cs"/>
              <a:sym typeface="Calibri"/>
            </a:endParaRPr>
          </a:p>
        </p:txBody>
      </p:sp>
      <p:sp>
        <p:nvSpPr>
          <p:cNvPr id="346" name="Google Shape;346;p17"/>
          <p:cNvSpPr/>
          <p:nvPr/>
        </p:nvSpPr>
        <p:spPr>
          <a:xfrm>
            <a:off x="7772400" y="1633940"/>
            <a:ext cx="3786663" cy="4733303"/>
          </a:xfrm>
          <a:prstGeom prst="roundRect">
            <a:avLst>
              <a:gd name="adj" fmla="val 16667"/>
            </a:avLst>
          </a:prstGeom>
          <a:solidFill>
            <a:schemeClr val="lt1"/>
          </a:solidFill>
          <a:ln>
            <a:noFill/>
          </a:ln>
        </p:spPr>
        <p:txBody>
          <a:bodyPr spcFirstLastPara="1" wrap="square" lIns="91425" tIns="45700" rIns="91425" bIns="45700" anchor="ctr" anchorCtr="0">
            <a:noAutofit/>
          </a:bodyPr>
          <a:lstStyle/>
          <a:p>
            <a:pPr marL="0" marR="0" lvl="0" indent="0" algn="justLow" rtl="1">
              <a:lnSpc>
                <a:spcPct val="115000"/>
              </a:lnSpc>
              <a:spcBef>
                <a:spcPts val="0"/>
              </a:spcBef>
              <a:spcAft>
                <a:spcPts val="0"/>
              </a:spcAft>
              <a:buNone/>
            </a:pPr>
            <a:r>
              <a:rPr lang="ar-EG" sz="2400" b="1" dirty="0">
                <a:solidFill>
                  <a:srgbClr val="FF0000"/>
                </a:solidFill>
                <a:latin typeface="Calibri"/>
                <a:ea typeface="Calibri"/>
                <a:cs typeface="Calibri"/>
                <a:sym typeface="Calibri"/>
              </a:rPr>
              <a:t>أ</a:t>
            </a:r>
            <a:r>
              <a:rPr lang="ar-EG" sz="2400" b="1" dirty="0">
                <a:solidFill>
                  <a:srgbClr val="FF0000"/>
                </a:solidFill>
                <a:latin typeface="Calibri"/>
                <a:ea typeface="Calibri"/>
                <a:cs typeface="+mj-cs"/>
                <a:sym typeface="Calibri"/>
              </a:rPr>
              <a:t>. الاتصال الرسمي</a:t>
            </a:r>
            <a:r>
              <a:rPr lang="ar-EG" sz="2000" b="1" dirty="0">
                <a:solidFill>
                  <a:srgbClr val="000000"/>
                </a:solidFill>
                <a:latin typeface="Calibri"/>
                <a:ea typeface="Calibri"/>
                <a:cs typeface="+mj-cs"/>
                <a:sym typeface="Calibri"/>
              </a:rPr>
              <a:t>:</a:t>
            </a:r>
            <a:r>
              <a:rPr lang="ar-EG" sz="2800" b="1" dirty="0">
                <a:solidFill>
                  <a:srgbClr val="4472C4"/>
                </a:solidFill>
                <a:latin typeface="Calibri"/>
                <a:ea typeface="Calibri"/>
                <a:cs typeface="+mj-cs"/>
                <a:sym typeface="Calibri"/>
              </a:rPr>
              <a:t> </a:t>
            </a:r>
            <a:r>
              <a:rPr lang="ar-EG" sz="2400" dirty="0">
                <a:solidFill>
                  <a:srgbClr val="4472C4"/>
                </a:solidFill>
                <a:latin typeface="Calibri"/>
                <a:ea typeface="Calibri"/>
                <a:cs typeface="+mj-cs"/>
                <a:sym typeface="Calibri"/>
              </a:rPr>
              <a:t>وهو الاتصال الذي يتم بين إدارات مختلفة فى مؤسسة بالطرق الرسمية تعميمات، خطابات، مذكرات.</a:t>
            </a:r>
            <a:endParaRPr sz="2400" dirty="0">
              <a:solidFill>
                <a:srgbClr val="4472C4"/>
              </a:solidFill>
              <a:latin typeface="Calibri"/>
              <a:ea typeface="Calibri"/>
              <a:cs typeface="+mj-cs"/>
              <a:sym typeface="Calibri"/>
            </a:endParaRPr>
          </a:p>
          <a:p>
            <a:pPr marL="0" marR="0" lvl="0" indent="0" algn="just" rtl="1">
              <a:lnSpc>
                <a:spcPct val="115000"/>
              </a:lnSpc>
              <a:spcBef>
                <a:spcPts val="0"/>
              </a:spcBef>
              <a:spcAft>
                <a:spcPts val="0"/>
              </a:spcAft>
              <a:buNone/>
            </a:pPr>
            <a:endParaRPr sz="2400" dirty="0">
              <a:solidFill>
                <a:srgbClr val="4472C4"/>
              </a:solidFill>
              <a:latin typeface="Calibri"/>
              <a:ea typeface="Calibri"/>
              <a:cs typeface="Calibri"/>
              <a:sym typeface="Calibri"/>
            </a:endParaRPr>
          </a:p>
          <a:p>
            <a:pPr marL="0" marR="0" lvl="0" indent="0" algn="just" rtl="1">
              <a:lnSpc>
                <a:spcPct val="115000"/>
              </a:lnSpc>
              <a:spcBef>
                <a:spcPts val="0"/>
              </a:spcBef>
              <a:spcAft>
                <a:spcPts val="0"/>
              </a:spcAft>
              <a:buNone/>
            </a:pPr>
            <a:endParaRPr sz="2400" dirty="0">
              <a:solidFill>
                <a:srgbClr val="4472C4"/>
              </a:solidFill>
              <a:latin typeface="Calibri"/>
              <a:ea typeface="Calibri"/>
              <a:cs typeface="Calibri"/>
              <a:sym typeface="Calibri"/>
            </a:endParaRPr>
          </a:p>
          <a:p>
            <a:pPr marL="0" marR="0" lvl="0" indent="0" algn="just" rtl="1">
              <a:lnSpc>
                <a:spcPct val="115000"/>
              </a:lnSpc>
              <a:spcBef>
                <a:spcPts val="0"/>
              </a:spcBef>
              <a:spcAft>
                <a:spcPts val="0"/>
              </a:spcAft>
              <a:buNone/>
            </a:pPr>
            <a:endParaRPr sz="2400" dirty="0">
              <a:solidFill>
                <a:srgbClr val="4472C4"/>
              </a:solidFill>
              <a:latin typeface="Calibri"/>
              <a:ea typeface="Calibri"/>
              <a:cs typeface="Calibri"/>
              <a:sym typeface="Calibri"/>
            </a:endParaRPr>
          </a:p>
          <a:p>
            <a:pPr marL="0" marR="0" lvl="0" indent="0" algn="just" rtl="1">
              <a:lnSpc>
                <a:spcPct val="115000"/>
              </a:lnSpc>
              <a:spcBef>
                <a:spcPts val="0"/>
              </a:spcBef>
              <a:spcAft>
                <a:spcPts val="0"/>
              </a:spcAft>
              <a:buNone/>
            </a:pPr>
            <a:endParaRPr sz="2400" dirty="0">
              <a:solidFill>
                <a:srgbClr val="4472C4"/>
              </a:solidFill>
              <a:latin typeface="Calibri"/>
              <a:ea typeface="Calibri"/>
              <a:cs typeface="Calibri"/>
              <a:sym typeface="Calibri"/>
            </a:endParaRPr>
          </a:p>
          <a:p>
            <a:pPr marL="0" marR="0" lvl="0" indent="0" algn="just" rtl="1">
              <a:lnSpc>
                <a:spcPct val="115000"/>
              </a:lnSpc>
              <a:spcBef>
                <a:spcPts val="0"/>
              </a:spcBef>
              <a:spcAft>
                <a:spcPts val="0"/>
              </a:spcAft>
              <a:buNone/>
            </a:pPr>
            <a:endParaRPr sz="2400" dirty="0">
              <a:solidFill>
                <a:srgbClr val="4472C4"/>
              </a:solidFill>
              <a:latin typeface="Calibri"/>
              <a:ea typeface="Calibri"/>
              <a:cs typeface="Calibri"/>
              <a:sym typeface="Calibri"/>
            </a:endParaRPr>
          </a:p>
          <a:p>
            <a:pPr marL="0" marR="0" lvl="0" indent="0" algn="just" rtl="1">
              <a:lnSpc>
                <a:spcPct val="115000"/>
              </a:lnSpc>
              <a:spcBef>
                <a:spcPts val="0"/>
              </a:spcBef>
              <a:spcAft>
                <a:spcPts val="0"/>
              </a:spcAft>
              <a:buNone/>
            </a:pPr>
            <a:endParaRPr sz="1100" dirty="0">
              <a:solidFill>
                <a:schemeClr val="lt1"/>
              </a:solidFill>
              <a:latin typeface="Calibri"/>
              <a:ea typeface="Calibri"/>
              <a:cs typeface="Calibri"/>
              <a:sym typeface="Calibri"/>
            </a:endParaRPr>
          </a:p>
        </p:txBody>
      </p:sp>
      <p:sp>
        <p:nvSpPr>
          <p:cNvPr id="347" name="Google Shape;347;p17"/>
          <p:cNvSpPr/>
          <p:nvPr/>
        </p:nvSpPr>
        <p:spPr>
          <a:xfrm>
            <a:off x="3126658" y="1633940"/>
            <a:ext cx="3908323" cy="4641673"/>
          </a:xfrm>
          <a:prstGeom prst="roundRect">
            <a:avLst>
              <a:gd name="adj" fmla="val 16667"/>
            </a:avLst>
          </a:prstGeom>
          <a:solidFill>
            <a:schemeClr val="lt1"/>
          </a:solidFill>
          <a:ln>
            <a:noFill/>
          </a:ln>
        </p:spPr>
        <p:txBody>
          <a:bodyPr spcFirstLastPara="1" wrap="square" lIns="91425" tIns="45700" rIns="91425" bIns="45700" anchor="ctr" anchorCtr="0">
            <a:noAutofit/>
          </a:bodyPr>
          <a:lstStyle/>
          <a:p>
            <a:pPr marL="0" marR="0" lvl="0" indent="0" algn="justLow" rtl="1">
              <a:lnSpc>
                <a:spcPct val="115000"/>
              </a:lnSpc>
              <a:spcBef>
                <a:spcPts val="0"/>
              </a:spcBef>
              <a:spcAft>
                <a:spcPts val="0"/>
              </a:spcAft>
              <a:buNone/>
            </a:pPr>
            <a:r>
              <a:rPr lang="ar-EG" sz="2400" b="1" dirty="0">
                <a:solidFill>
                  <a:srgbClr val="FF0000"/>
                </a:solidFill>
                <a:latin typeface="Calibri"/>
                <a:ea typeface="Calibri"/>
                <a:cs typeface="+mj-cs"/>
                <a:sym typeface="Calibri"/>
              </a:rPr>
              <a:t>ب. الاتصال غير الرسمي</a:t>
            </a:r>
            <a:r>
              <a:rPr lang="ar-EG" sz="2400" dirty="0">
                <a:solidFill>
                  <a:srgbClr val="0070C0"/>
                </a:solidFill>
                <a:latin typeface="Calibri"/>
                <a:ea typeface="Calibri"/>
                <a:cs typeface="+mj-cs"/>
                <a:sym typeface="Calibri"/>
              </a:rPr>
              <a:t>: وهو الاتصال الذي يجري بين الأفراد العاملين فى إحدى المؤسسات خارج نطاق الاتصال الرسمي.</a:t>
            </a:r>
            <a:endParaRPr sz="2400" dirty="0">
              <a:solidFill>
                <a:srgbClr val="0070C0"/>
              </a:solidFill>
              <a:latin typeface="Calibri"/>
              <a:ea typeface="Calibri"/>
              <a:cs typeface="+mj-cs"/>
              <a:sym typeface="Calibri"/>
            </a:endParaRPr>
          </a:p>
          <a:p>
            <a:pPr marL="0" marR="0" lvl="0" indent="0" algn="just" rtl="1">
              <a:lnSpc>
                <a:spcPct val="115000"/>
              </a:lnSpc>
              <a:spcBef>
                <a:spcPts val="1000"/>
              </a:spcBef>
              <a:spcAft>
                <a:spcPts val="0"/>
              </a:spcAft>
              <a:buNone/>
            </a:pPr>
            <a:endParaRPr sz="2400" dirty="0">
              <a:solidFill>
                <a:srgbClr val="0070C0"/>
              </a:solidFill>
              <a:latin typeface="Calibri"/>
              <a:ea typeface="Calibri"/>
              <a:cs typeface="Calibri"/>
              <a:sym typeface="Calibri"/>
            </a:endParaRPr>
          </a:p>
          <a:p>
            <a:pPr marL="0" marR="0" lvl="0" indent="0" algn="just" rtl="1">
              <a:lnSpc>
                <a:spcPct val="115000"/>
              </a:lnSpc>
              <a:spcBef>
                <a:spcPts val="1000"/>
              </a:spcBef>
              <a:spcAft>
                <a:spcPts val="0"/>
              </a:spcAft>
              <a:buNone/>
            </a:pPr>
            <a:endParaRPr sz="2400" dirty="0">
              <a:solidFill>
                <a:srgbClr val="0070C0"/>
              </a:solidFill>
              <a:latin typeface="Calibri"/>
              <a:ea typeface="Calibri"/>
              <a:cs typeface="Calibri"/>
              <a:sym typeface="Calibri"/>
            </a:endParaRPr>
          </a:p>
          <a:p>
            <a:pPr marL="0" marR="0" lvl="0" indent="0" algn="just" rtl="1">
              <a:lnSpc>
                <a:spcPct val="115000"/>
              </a:lnSpc>
              <a:spcBef>
                <a:spcPts val="1000"/>
              </a:spcBef>
              <a:spcAft>
                <a:spcPts val="0"/>
              </a:spcAft>
              <a:buNone/>
            </a:pPr>
            <a:endParaRPr sz="2400" dirty="0">
              <a:solidFill>
                <a:srgbClr val="0070C0"/>
              </a:solidFill>
              <a:latin typeface="Calibri"/>
              <a:ea typeface="Calibri"/>
              <a:cs typeface="Calibri"/>
              <a:sym typeface="Calibri"/>
            </a:endParaRPr>
          </a:p>
          <a:p>
            <a:pPr marL="0" marR="0" lvl="0" indent="0" algn="just" rtl="1">
              <a:lnSpc>
                <a:spcPct val="115000"/>
              </a:lnSpc>
              <a:spcBef>
                <a:spcPts val="1000"/>
              </a:spcBef>
              <a:spcAft>
                <a:spcPts val="0"/>
              </a:spcAft>
              <a:buNone/>
            </a:pPr>
            <a:endParaRPr sz="2400" dirty="0">
              <a:solidFill>
                <a:srgbClr val="0070C0"/>
              </a:solidFill>
              <a:latin typeface="Calibri"/>
              <a:ea typeface="Calibri"/>
              <a:cs typeface="Calibri"/>
              <a:sym typeface="Calibri"/>
            </a:endParaRPr>
          </a:p>
          <a:p>
            <a:pPr marL="0" marR="0" lvl="0" indent="0" algn="just" rtl="1">
              <a:lnSpc>
                <a:spcPct val="115000"/>
              </a:lnSpc>
              <a:spcBef>
                <a:spcPts val="1000"/>
              </a:spcBef>
              <a:spcAft>
                <a:spcPts val="0"/>
              </a:spcAft>
              <a:buNone/>
            </a:pPr>
            <a:endParaRPr sz="1100" dirty="0">
              <a:solidFill>
                <a:schemeClr val="lt1"/>
              </a:solidFill>
              <a:latin typeface="Calibri"/>
              <a:ea typeface="Calibri"/>
              <a:cs typeface="Calibri"/>
              <a:sym typeface="Calibri"/>
            </a:endParaRPr>
          </a:p>
        </p:txBody>
      </p:sp>
      <p:pic>
        <p:nvPicPr>
          <p:cNvPr id="348" name="Google Shape;348;p17" descr="C:\Users\NoteBook\Desktop\99.png"/>
          <p:cNvPicPr preferRelativeResize="0"/>
          <p:nvPr/>
        </p:nvPicPr>
        <p:blipFill rotWithShape="1">
          <a:blip r:embed="rId7">
            <a:alphaModFix/>
          </a:blip>
          <a:srcRect/>
          <a:stretch/>
        </p:blipFill>
        <p:spPr>
          <a:xfrm>
            <a:off x="7383572" y="3764751"/>
            <a:ext cx="2928402" cy="2766060"/>
          </a:xfrm>
          <a:prstGeom prst="roundRect">
            <a:avLst>
              <a:gd name="adj" fmla="val 8594"/>
            </a:avLst>
          </a:prstGeom>
          <a:solidFill>
            <a:srgbClr val="ECECEC"/>
          </a:solidFill>
          <a:ln>
            <a:noFill/>
          </a:ln>
          <a:effectLst>
            <a:reflection stA="38000" endPos="28000" dist="5000" dir="5400000" sy="-100000" algn="bl" rotWithShape="0"/>
          </a:effectLst>
        </p:spPr>
      </p:pic>
      <p:pic>
        <p:nvPicPr>
          <p:cNvPr id="349" name="Google Shape;349;p17" descr="C:\Users\NoteBook\Desktop\7.png"/>
          <p:cNvPicPr preferRelativeResize="0"/>
          <p:nvPr/>
        </p:nvPicPr>
        <p:blipFill rotWithShape="1">
          <a:blip r:embed="rId8">
            <a:alphaModFix/>
          </a:blip>
          <a:srcRect/>
          <a:stretch/>
        </p:blipFill>
        <p:spPr>
          <a:xfrm>
            <a:off x="3185651" y="3611308"/>
            <a:ext cx="2952750" cy="2664306"/>
          </a:xfrm>
          <a:prstGeom prst="roundRect">
            <a:avLst>
              <a:gd name="adj" fmla="val 8594"/>
            </a:avLst>
          </a:prstGeom>
          <a:solidFill>
            <a:srgbClr val="ECECEC"/>
          </a:solidFill>
          <a:ln>
            <a:noFill/>
          </a:ln>
          <a:effectLst>
            <a:reflection stA="38000" endPos="28000" dist="5000" dir="5400000" sy="-100000" algn="bl" rotWithShape="0"/>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53"/>
        <p:cNvGrpSpPr/>
        <p:nvPr/>
      </p:nvGrpSpPr>
      <p:grpSpPr>
        <a:xfrm>
          <a:off x="0" y="0"/>
          <a:ext cx="0" cy="0"/>
          <a:chOff x="0" y="0"/>
          <a:chExt cx="0" cy="0"/>
        </a:xfrm>
      </p:grpSpPr>
      <p:sp>
        <p:nvSpPr>
          <p:cNvPr id="354" name="Google Shape;354;p18"/>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355" name="Google Shape;355;p18"/>
          <p:cNvSpPr/>
          <p:nvPr/>
        </p:nvSpPr>
        <p:spPr>
          <a:xfrm>
            <a:off x="1183569" y="1155418"/>
            <a:ext cx="10190893" cy="4854086"/>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R="0" lvl="0" indent="0" algn="justLow" rtl="1">
              <a:lnSpc>
                <a:spcPct val="115000"/>
              </a:lnSpc>
              <a:spcBef>
                <a:spcPts val="0"/>
              </a:spcBef>
              <a:spcAft>
                <a:spcPts val="0"/>
              </a:spcAft>
              <a:buNone/>
            </a:pPr>
            <a:r>
              <a:rPr lang="ar-EG" sz="2400" b="1" dirty="0">
                <a:solidFill>
                  <a:srgbClr val="852F4A"/>
                </a:solidFill>
                <a:latin typeface="Calibri"/>
                <a:ea typeface="Calibri"/>
                <a:cs typeface="+mj-cs"/>
                <a:sym typeface="Calibri"/>
              </a:rPr>
              <a:t>4. </a:t>
            </a:r>
            <a:r>
              <a:rPr lang="ar-EG" sz="2400" b="1" dirty="0">
                <a:solidFill>
                  <a:srgbClr val="0070C0"/>
                </a:solidFill>
                <a:latin typeface="Calibri"/>
                <a:ea typeface="Calibri"/>
                <a:cs typeface="+mj-cs"/>
                <a:sym typeface="Calibri"/>
              </a:rPr>
              <a:t>الاتصال حسب جهة الاتصال:</a:t>
            </a:r>
            <a:endParaRPr sz="1600" dirty="0">
              <a:solidFill>
                <a:srgbClr val="0070C0"/>
              </a:solidFill>
              <a:latin typeface="Calibri"/>
              <a:ea typeface="Calibri"/>
              <a:cs typeface="+mj-cs"/>
              <a:sym typeface="Calibri"/>
            </a:endParaRPr>
          </a:p>
          <a:p>
            <a:pPr marL="342900" marR="0" lvl="0" indent="-342900" algn="justLow" rtl="1">
              <a:lnSpc>
                <a:spcPct val="115000"/>
              </a:lnSpc>
              <a:spcBef>
                <a:spcPts val="0"/>
              </a:spcBef>
              <a:spcAft>
                <a:spcPts val="0"/>
              </a:spcAft>
              <a:buClr>
                <a:srgbClr val="0070C0"/>
              </a:buClr>
              <a:buSzPts val="2400"/>
              <a:buFont typeface="Arial"/>
              <a:buAutoNum type="arabicPeriod"/>
            </a:pPr>
            <a:r>
              <a:rPr lang="ar-EG" sz="2400" b="1" dirty="0">
                <a:solidFill>
                  <a:srgbClr val="0070C0"/>
                </a:solidFill>
                <a:latin typeface="Calibri"/>
                <a:ea typeface="Calibri"/>
                <a:cs typeface="+mj-cs"/>
                <a:sym typeface="Calibri"/>
              </a:rPr>
              <a:t>اتصال أفقي:</a:t>
            </a:r>
            <a:r>
              <a:rPr lang="ar-EG" sz="2400" b="1" dirty="0">
                <a:solidFill>
                  <a:srgbClr val="852F4A"/>
                </a:solidFill>
                <a:latin typeface="Calibri"/>
                <a:ea typeface="Calibri"/>
                <a:cs typeface="+mj-cs"/>
                <a:sym typeface="Calibri"/>
              </a:rPr>
              <a:t> </a:t>
            </a:r>
            <a:r>
              <a:rPr lang="ar-EG" sz="2400" dirty="0">
                <a:solidFill>
                  <a:srgbClr val="852F4A"/>
                </a:solidFill>
                <a:latin typeface="Calibri"/>
                <a:ea typeface="Calibri"/>
                <a:cs typeface="+mj-cs"/>
                <a:sym typeface="Calibri"/>
              </a:rPr>
              <a:t>وهو الذي يحدث بين فردين أو أكثر على المستوى نفسه وظيفياً ومهنياً، مثلاً الاتصال بين العاملين بالمؤسسة.</a:t>
            </a:r>
            <a:endParaRPr sz="1600" dirty="0">
              <a:solidFill>
                <a:srgbClr val="852F4A"/>
              </a:solidFill>
              <a:latin typeface="Calibri"/>
              <a:ea typeface="Calibri"/>
              <a:cs typeface="+mj-cs"/>
              <a:sym typeface="Calibri"/>
            </a:endParaRPr>
          </a:p>
          <a:p>
            <a:pPr marL="342900" marR="0" lvl="0" indent="-342900" algn="justLow" rtl="1">
              <a:lnSpc>
                <a:spcPct val="115000"/>
              </a:lnSpc>
              <a:spcBef>
                <a:spcPts val="0"/>
              </a:spcBef>
              <a:spcAft>
                <a:spcPts val="0"/>
              </a:spcAft>
              <a:buClr>
                <a:srgbClr val="0070C0"/>
              </a:buClr>
              <a:buSzPts val="2400"/>
              <a:buFont typeface="Arial"/>
              <a:buAutoNum type="arabicPeriod"/>
            </a:pPr>
            <a:r>
              <a:rPr lang="ar-EG" sz="2400" b="1" dirty="0">
                <a:solidFill>
                  <a:srgbClr val="0070C0"/>
                </a:solidFill>
                <a:latin typeface="Calibri"/>
                <a:ea typeface="Calibri"/>
                <a:cs typeface="+mj-cs"/>
                <a:sym typeface="Calibri"/>
              </a:rPr>
              <a:t>اتصال نازل: </a:t>
            </a:r>
            <a:r>
              <a:rPr lang="ar-EG" sz="2400" dirty="0">
                <a:solidFill>
                  <a:srgbClr val="852F4A"/>
                </a:solidFill>
                <a:latin typeface="Calibri"/>
                <a:ea typeface="Calibri"/>
                <a:cs typeface="+mj-cs"/>
                <a:sym typeface="Calibri"/>
              </a:rPr>
              <a:t>وهو الاتصال الذي يتم من أعلى التنظيم فى مؤسسة أو شركة إلى المرؤوسين، لنقل</a:t>
            </a:r>
            <a:r>
              <a:rPr lang="ar-EG" sz="2400" b="1" dirty="0">
                <a:solidFill>
                  <a:srgbClr val="852F4A"/>
                </a:solidFill>
                <a:latin typeface="Calibri"/>
                <a:ea typeface="Calibri"/>
                <a:cs typeface="+mj-cs"/>
                <a:sym typeface="Calibri"/>
              </a:rPr>
              <a:t> </a:t>
            </a:r>
            <a:r>
              <a:rPr lang="ar-EG" sz="2400" dirty="0">
                <a:solidFill>
                  <a:srgbClr val="852F4A"/>
                </a:solidFill>
                <a:latin typeface="Calibri"/>
                <a:ea typeface="Calibri"/>
                <a:cs typeface="+mj-cs"/>
                <a:sym typeface="Calibri"/>
              </a:rPr>
              <a:t>الأوامر والتعليمات والمنشورات، وغالباً ما يتصف هذا الاتصال بأنه لا يحمل تغذية عكسية أو رجع صدي.</a:t>
            </a:r>
            <a:endParaRPr sz="1600" dirty="0">
              <a:solidFill>
                <a:srgbClr val="852F4A"/>
              </a:solidFill>
              <a:latin typeface="Calibri"/>
              <a:ea typeface="Calibri"/>
              <a:cs typeface="+mj-cs"/>
              <a:sym typeface="Calibri"/>
            </a:endParaRPr>
          </a:p>
          <a:p>
            <a:pPr marL="342900" marR="0" lvl="0" indent="-342900" algn="justLow" rtl="1">
              <a:lnSpc>
                <a:spcPct val="115000"/>
              </a:lnSpc>
              <a:spcBef>
                <a:spcPts val="0"/>
              </a:spcBef>
              <a:spcAft>
                <a:spcPts val="0"/>
              </a:spcAft>
              <a:buClr>
                <a:srgbClr val="0070C0"/>
              </a:buClr>
              <a:buSzPts val="2400"/>
              <a:buFont typeface="Arial"/>
              <a:buAutoNum type="arabicPeriod"/>
            </a:pPr>
            <a:r>
              <a:rPr lang="ar-EG" sz="2400" b="1" dirty="0">
                <a:solidFill>
                  <a:srgbClr val="0070C0"/>
                </a:solidFill>
                <a:latin typeface="Calibri"/>
                <a:ea typeface="Calibri"/>
                <a:cs typeface="+mj-cs"/>
                <a:sym typeface="Calibri"/>
              </a:rPr>
              <a:t>اتصال صاعد:</a:t>
            </a:r>
            <a:r>
              <a:rPr lang="ar-EG" sz="2400" b="1" dirty="0">
                <a:solidFill>
                  <a:srgbClr val="852F4A"/>
                </a:solidFill>
                <a:latin typeface="Calibri"/>
                <a:ea typeface="Calibri"/>
                <a:cs typeface="+mj-cs"/>
                <a:sym typeface="Calibri"/>
              </a:rPr>
              <a:t> </a:t>
            </a:r>
            <a:r>
              <a:rPr lang="ar-EG" sz="2400" dirty="0">
                <a:solidFill>
                  <a:srgbClr val="852F4A"/>
                </a:solidFill>
                <a:latin typeface="Calibri"/>
                <a:ea typeface="Calibri"/>
                <a:cs typeface="+mj-cs"/>
                <a:sym typeface="Calibri"/>
              </a:rPr>
              <a:t>وهو الاتصال الصادر من المرؤوسين إلى رؤسائهم في العمل، ويتطلب هذا النوع من الاتصال تشجيعا من المدراء للمرؤوسين في المؤسسة وبالعكس.</a:t>
            </a:r>
            <a:endParaRPr sz="1600" dirty="0">
              <a:solidFill>
                <a:srgbClr val="852F4A"/>
              </a:solidFill>
              <a:latin typeface="Calibri"/>
              <a:ea typeface="Calibri"/>
              <a:cs typeface="+mj-cs"/>
              <a:sym typeface="Calibri"/>
            </a:endParaRPr>
          </a:p>
          <a:p>
            <a:pPr marL="342900" marR="0" lvl="0" indent="-342900" algn="justLow" rtl="1">
              <a:lnSpc>
                <a:spcPct val="115000"/>
              </a:lnSpc>
              <a:spcBef>
                <a:spcPts val="0"/>
              </a:spcBef>
              <a:spcAft>
                <a:spcPts val="0"/>
              </a:spcAft>
              <a:buClr>
                <a:srgbClr val="0070C0"/>
              </a:buClr>
              <a:buSzPts val="2400"/>
              <a:buFont typeface="Arial"/>
              <a:buAutoNum type="arabicPeriod"/>
            </a:pPr>
            <a:r>
              <a:rPr lang="ar-EG" sz="2400" b="1" dirty="0">
                <a:solidFill>
                  <a:srgbClr val="0070C0"/>
                </a:solidFill>
                <a:latin typeface="Calibri"/>
                <a:ea typeface="Calibri"/>
                <a:cs typeface="+mj-cs"/>
                <a:sym typeface="Calibri"/>
              </a:rPr>
              <a:t>اتصال صاعد نازل</a:t>
            </a:r>
            <a:r>
              <a:rPr lang="ar-EG" sz="2400" b="1" dirty="0">
                <a:solidFill>
                  <a:srgbClr val="852F4A"/>
                </a:solidFill>
                <a:latin typeface="Calibri"/>
                <a:ea typeface="Calibri"/>
                <a:cs typeface="+mj-cs"/>
                <a:sym typeface="Calibri"/>
              </a:rPr>
              <a:t>: </a:t>
            </a:r>
            <a:r>
              <a:rPr lang="ar-EG" sz="2400" dirty="0">
                <a:solidFill>
                  <a:srgbClr val="852F4A"/>
                </a:solidFill>
                <a:latin typeface="Calibri"/>
                <a:ea typeface="Calibri"/>
                <a:cs typeface="+mj-cs"/>
                <a:sym typeface="Calibri"/>
              </a:rPr>
              <a:t>وهو اتصال فى اتجاهين من المدراء والرؤساء إلى المرؤوسين فى المؤسسة وبالعكس.</a:t>
            </a:r>
            <a:endParaRPr sz="1600" dirty="0">
              <a:solidFill>
                <a:srgbClr val="852F4A"/>
              </a:solidFill>
              <a:latin typeface="Calibri"/>
              <a:ea typeface="Calibri"/>
              <a:cs typeface="+mj-cs"/>
              <a:sym typeface="Calibri"/>
            </a:endParaRPr>
          </a:p>
          <a:p>
            <a:pPr marL="457200" marR="0" lvl="0" indent="0" algn="just" rtl="1">
              <a:lnSpc>
                <a:spcPct val="115000"/>
              </a:lnSpc>
              <a:spcBef>
                <a:spcPts val="0"/>
              </a:spcBef>
              <a:spcAft>
                <a:spcPts val="0"/>
              </a:spcAft>
              <a:buNone/>
            </a:pPr>
            <a:r>
              <a:rPr lang="ar-EG" sz="2400" b="1" dirty="0">
                <a:solidFill>
                  <a:srgbClr val="852F4A"/>
                </a:solidFill>
                <a:latin typeface="Calibri"/>
                <a:ea typeface="Calibri"/>
                <a:cs typeface="Calibri"/>
                <a:sym typeface="Calibri"/>
              </a:rPr>
              <a:t> </a:t>
            </a:r>
            <a:endParaRPr sz="1600" dirty="0">
              <a:solidFill>
                <a:srgbClr val="852F4A"/>
              </a:solidFill>
              <a:latin typeface="Calibri"/>
              <a:ea typeface="Calibri"/>
              <a:cs typeface="Calibri"/>
              <a:sym typeface="Calibri"/>
            </a:endParaRPr>
          </a:p>
        </p:txBody>
      </p:sp>
      <p:sp>
        <p:nvSpPr>
          <p:cNvPr id="356" name="Google Shape;356;p18"/>
          <p:cNvSpPr/>
          <p:nvPr/>
        </p:nvSpPr>
        <p:spPr>
          <a:xfrm>
            <a:off x="271165" y="146971"/>
            <a:ext cx="1404457" cy="861478"/>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357" name="Google Shape;357;p18"/>
          <p:cNvSpPr txBox="1"/>
          <p:nvPr/>
        </p:nvSpPr>
        <p:spPr>
          <a:xfrm>
            <a:off x="455982" y="235721"/>
            <a:ext cx="1219639"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الأولى </a:t>
            </a:r>
            <a:endParaRPr sz="2000" b="1" dirty="0">
              <a:solidFill>
                <a:srgbClr val="FFFFFF"/>
              </a:solidFill>
              <a:latin typeface="Tajawal Medium"/>
              <a:ea typeface="Tajawal Medium"/>
              <a:cs typeface="+mj-cs"/>
              <a:sym typeface="Tajawal Medium"/>
            </a:endParaRPr>
          </a:p>
        </p:txBody>
      </p:sp>
      <p:pic>
        <p:nvPicPr>
          <p:cNvPr id="358" name="Google Shape;358;p18"/>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359" name="Google Shape;359;p18"/>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360" name="Google Shape;360;p18"/>
          <p:cNvPicPr preferRelativeResize="0"/>
          <p:nvPr/>
        </p:nvPicPr>
        <p:blipFill rotWithShape="1">
          <a:blip r:embed="rId5">
            <a:alphaModFix/>
          </a:blip>
          <a:srcRect/>
          <a:stretch/>
        </p:blipFill>
        <p:spPr>
          <a:xfrm>
            <a:off x="9923145" y="-84068"/>
            <a:ext cx="2129989" cy="861479"/>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pic>
        <p:nvPicPr>
          <p:cNvPr id="366" name="Google Shape;366;p19"/>
          <p:cNvPicPr preferRelativeResize="0">
            <a:picLocks noGrp="1"/>
          </p:cNvPicPr>
          <p:nvPr>
            <p:ph type="pic" idx="2"/>
          </p:nvPr>
        </p:nvPicPr>
        <p:blipFill rotWithShape="1">
          <a:blip r:embed="rId3">
            <a:alphaModFix/>
          </a:blip>
          <a:srcRect l="4175" r="4175"/>
          <a:stretch/>
        </p:blipFill>
        <p:spPr>
          <a:xfrm>
            <a:off x="0" y="37383"/>
            <a:ext cx="2580969" cy="6781070"/>
          </a:xfrm>
          <a:prstGeom prst="rect">
            <a:avLst/>
          </a:prstGeom>
          <a:solidFill>
            <a:srgbClr val="D8D8D8">
              <a:alpha val="49803"/>
            </a:srgbClr>
          </a:solidFill>
          <a:ln>
            <a:noFill/>
          </a:ln>
        </p:spPr>
      </p:pic>
      <p:pic>
        <p:nvPicPr>
          <p:cNvPr id="367" name="Google Shape;367;p19"/>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368" name="Google Shape;368;p19"/>
          <p:cNvPicPr preferRelativeResize="0"/>
          <p:nvPr/>
        </p:nvPicPr>
        <p:blipFill rotWithShape="1">
          <a:blip r:embed="rId5">
            <a:alphaModFix/>
          </a:blip>
          <a:srcRect/>
          <a:stretch/>
        </p:blipFill>
        <p:spPr>
          <a:xfrm>
            <a:off x="127819" y="211183"/>
            <a:ext cx="2457656" cy="670874"/>
          </a:xfrm>
          <a:prstGeom prst="rect">
            <a:avLst/>
          </a:prstGeom>
          <a:noFill/>
          <a:ln>
            <a:noFill/>
          </a:ln>
        </p:spPr>
      </p:pic>
      <p:pic>
        <p:nvPicPr>
          <p:cNvPr id="369" name="Google Shape;369;p19"/>
          <p:cNvPicPr preferRelativeResize="0"/>
          <p:nvPr/>
        </p:nvPicPr>
        <p:blipFill rotWithShape="1">
          <a:blip r:embed="rId6">
            <a:alphaModFix/>
          </a:blip>
          <a:srcRect/>
          <a:stretch/>
        </p:blipFill>
        <p:spPr>
          <a:xfrm>
            <a:off x="10028903" y="0"/>
            <a:ext cx="2035278" cy="812557"/>
          </a:xfrm>
          <a:prstGeom prst="rect">
            <a:avLst/>
          </a:prstGeom>
          <a:noFill/>
          <a:ln>
            <a:noFill/>
          </a:ln>
        </p:spPr>
      </p:pic>
      <p:sp>
        <p:nvSpPr>
          <p:cNvPr id="370" name="Google Shape;370;p19"/>
          <p:cNvSpPr/>
          <p:nvPr/>
        </p:nvSpPr>
        <p:spPr>
          <a:xfrm>
            <a:off x="2374490" y="1414509"/>
            <a:ext cx="9674942" cy="4896871"/>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371" name="Google Shape;371;p19"/>
          <p:cNvSpPr/>
          <p:nvPr/>
        </p:nvSpPr>
        <p:spPr>
          <a:xfrm>
            <a:off x="2580969" y="1421591"/>
            <a:ext cx="9221826" cy="5396862"/>
          </a:xfrm>
          <a:prstGeom prst="rect">
            <a:avLst/>
          </a:prstGeom>
          <a:noFill/>
          <a:ln>
            <a:noFill/>
          </a:ln>
        </p:spPr>
        <p:txBody>
          <a:bodyPr spcFirstLastPara="1" wrap="square" lIns="91425" tIns="45700" rIns="91425" bIns="45700" anchor="t" anchorCtr="0">
            <a:spAutoFit/>
          </a:bodyPr>
          <a:lstStyle/>
          <a:p>
            <a:pPr marL="0" marR="0" lvl="0" indent="0" algn="justLow" rtl="1">
              <a:lnSpc>
                <a:spcPct val="115000"/>
              </a:lnSpc>
              <a:spcBef>
                <a:spcPts val="0"/>
              </a:spcBef>
              <a:spcAft>
                <a:spcPts val="0"/>
              </a:spcAft>
              <a:buNone/>
            </a:pPr>
            <a:r>
              <a:rPr lang="ar-EG" sz="2400" b="1" dirty="0">
                <a:solidFill>
                  <a:srgbClr val="002060"/>
                </a:solidFill>
                <a:latin typeface="Calibri"/>
                <a:ea typeface="Calibri"/>
                <a:cs typeface="Calibri"/>
                <a:sym typeface="Calibri"/>
              </a:rPr>
              <a:t>يمكن تحديد عدة وظائف لوسائل الاتصال من خلال ما طرحه الباحثون والمهتمون بعلم الاتصال:</a:t>
            </a:r>
            <a:endParaRPr sz="1800" b="1" dirty="0">
              <a:solidFill>
                <a:srgbClr val="002060"/>
              </a:solidFill>
              <a:latin typeface="Calibri"/>
              <a:ea typeface="Calibri"/>
              <a:cs typeface="Calibri"/>
              <a:sym typeface="Calibri"/>
            </a:endParaRPr>
          </a:p>
          <a:p>
            <a:pPr marL="342900" marR="0" lvl="0" indent="-342900" algn="justLow" rtl="1">
              <a:lnSpc>
                <a:spcPct val="115000"/>
              </a:lnSpc>
              <a:spcBef>
                <a:spcPts val="1000"/>
              </a:spcBef>
              <a:spcAft>
                <a:spcPts val="0"/>
              </a:spcAft>
              <a:buClr>
                <a:srgbClr val="FF0000"/>
              </a:buClr>
              <a:buSzPts val="2400"/>
              <a:buFont typeface="Calibri"/>
              <a:buAutoNum type="arabicPeriod"/>
            </a:pPr>
            <a:r>
              <a:rPr lang="ar-EG" sz="2400" b="1" dirty="0">
                <a:solidFill>
                  <a:srgbClr val="FF0000"/>
                </a:solidFill>
                <a:latin typeface="Calibri"/>
                <a:ea typeface="Calibri"/>
                <a:cs typeface="Calibri"/>
                <a:sym typeface="Calibri"/>
              </a:rPr>
              <a:t>وظيفة الإخبار ومراقبة البيئة</a:t>
            </a:r>
            <a:r>
              <a:rPr lang="ar-EG" sz="2400" b="1" dirty="0">
                <a:solidFill>
                  <a:srgbClr val="002060"/>
                </a:solidFill>
                <a:latin typeface="Calibri"/>
                <a:ea typeface="Calibri"/>
                <a:cs typeface="Calibri"/>
                <a:sym typeface="Calibri"/>
              </a:rPr>
              <a:t>:</a:t>
            </a:r>
            <a:r>
              <a:rPr lang="ar-EG" sz="2400" dirty="0">
                <a:solidFill>
                  <a:srgbClr val="002060"/>
                </a:solidFill>
                <a:latin typeface="Calibri"/>
                <a:ea typeface="Calibri"/>
                <a:cs typeface="Calibri"/>
                <a:sym typeface="Calibri"/>
              </a:rPr>
              <a:t> وتتمثل بنقل الأخبار والمعلومات المحلية أو الإقليمية أو الدولية، مهما كان نوعها اقتصادية، أو سياسية أو اجتماعية أو فنية، لتزويد الفرد بمعلومات عما يجري حوله.</a:t>
            </a:r>
            <a:endParaRPr sz="1800" dirty="0">
              <a:solidFill>
                <a:srgbClr val="002060"/>
              </a:solidFill>
              <a:latin typeface="Calibri"/>
              <a:ea typeface="Calibri"/>
              <a:cs typeface="Calibri"/>
              <a:sym typeface="Calibri"/>
            </a:endParaRPr>
          </a:p>
          <a:p>
            <a:pPr marL="342900" marR="0" lvl="0" indent="-342900" algn="justLow" rtl="1">
              <a:lnSpc>
                <a:spcPct val="115000"/>
              </a:lnSpc>
              <a:spcBef>
                <a:spcPts val="0"/>
              </a:spcBef>
              <a:spcAft>
                <a:spcPts val="0"/>
              </a:spcAft>
              <a:buClr>
                <a:srgbClr val="FF0000"/>
              </a:buClr>
              <a:buSzPts val="2400"/>
              <a:buFont typeface="Calibri"/>
              <a:buAutoNum type="arabicPeriod"/>
            </a:pPr>
            <a:r>
              <a:rPr lang="ar-EG" sz="2400" b="1" dirty="0">
                <a:solidFill>
                  <a:srgbClr val="FF0000"/>
                </a:solidFill>
                <a:latin typeface="Calibri"/>
                <a:ea typeface="Calibri"/>
                <a:cs typeface="Calibri"/>
                <a:sym typeface="Calibri"/>
              </a:rPr>
              <a:t>الإعلام والتعليم</a:t>
            </a:r>
            <a:r>
              <a:rPr lang="ar-EG" sz="2400" b="1" dirty="0">
                <a:solidFill>
                  <a:srgbClr val="002060"/>
                </a:solidFill>
                <a:latin typeface="Calibri"/>
                <a:ea typeface="Calibri"/>
                <a:cs typeface="Calibri"/>
                <a:sym typeface="Calibri"/>
              </a:rPr>
              <a:t>:</a:t>
            </a:r>
            <a:r>
              <a:rPr lang="ar-EG" sz="2400" dirty="0">
                <a:solidFill>
                  <a:srgbClr val="002060"/>
                </a:solidFill>
                <a:latin typeface="Calibri"/>
                <a:ea typeface="Calibri"/>
                <a:cs typeface="Calibri"/>
                <a:sym typeface="Calibri"/>
              </a:rPr>
              <a:t> يُعد الإعلام والتعليم وظيفتان متكاملتان، فيما يقدم الإعلام للفرد المعلومات التي قد يستفيد منها فى حياته مادياً أو فكرياً أو اجتماعياً، فإن التعليم يقدم للفرد نوعاً من المعلومات المنهجية التي تقدم للفرد معلومات تكسبه مهارات فى إطار التعليم غير الرسمي.</a:t>
            </a:r>
            <a:endParaRPr dirty="0">
              <a:solidFill>
                <a:srgbClr val="002060"/>
              </a:solidFill>
            </a:endParaRPr>
          </a:p>
          <a:p>
            <a:pPr marL="342900" marR="0" lvl="0" indent="-342900" algn="justLow" rtl="1">
              <a:lnSpc>
                <a:spcPct val="115000"/>
              </a:lnSpc>
              <a:spcBef>
                <a:spcPts val="1000"/>
              </a:spcBef>
              <a:spcAft>
                <a:spcPts val="0"/>
              </a:spcAft>
              <a:buClr>
                <a:srgbClr val="FF0000"/>
              </a:buClr>
              <a:buSzPts val="2400"/>
              <a:buFont typeface="Calibri"/>
              <a:buAutoNum type="arabicPeriod"/>
            </a:pPr>
            <a:r>
              <a:rPr lang="ar-EG" sz="2400" b="1" dirty="0">
                <a:solidFill>
                  <a:srgbClr val="FF0000"/>
                </a:solidFill>
                <a:latin typeface="Calibri"/>
                <a:ea typeface="Calibri"/>
                <a:cs typeface="Calibri"/>
                <a:sym typeface="Calibri"/>
              </a:rPr>
              <a:t>وظيفة ترابط المجتمع ونقل تراثه</a:t>
            </a:r>
            <a:r>
              <a:rPr lang="ar-EG" sz="2400" b="1" dirty="0">
                <a:solidFill>
                  <a:srgbClr val="002060"/>
                </a:solidFill>
                <a:latin typeface="Calibri"/>
                <a:ea typeface="Calibri"/>
                <a:cs typeface="Calibri"/>
                <a:sym typeface="Calibri"/>
              </a:rPr>
              <a:t>:</a:t>
            </a:r>
            <a:r>
              <a:rPr lang="ar-EG" sz="2400" dirty="0">
                <a:solidFill>
                  <a:srgbClr val="002060"/>
                </a:solidFill>
                <a:latin typeface="Calibri"/>
                <a:ea typeface="Calibri"/>
                <a:cs typeface="Calibri"/>
                <a:sym typeface="Calibri"/>
              </a:rPr>
              <a:t> يلعب الاتصال دوراً فى ترابط أفراد المجتمع بعضهم ببعض، ويربط الشعب بحكوماته، فمن خلال الاتصال يتم تكوين الرأي العام، كما يلعب الاتصال دوراً فى نقل تراث المجتمع من قيم وعادات وتقاليد ولغة وثقافة وسلوك.</a:t>
            </a:r>
            <a:endParaRPr sz="1800" dirty="0">
              <a:solidFill>
                <a:srgbClr val="002060"/>
              </a:solidFill>
              <a:latin typeface="Calibri"/>
              <a:ea typeface="Calibri"/>
              <a:cs typeface="Calibri"/>
              <a:sym typeface="Calibri"/>
            </a:endParaRPr>
          </a:p>
          <a:p>
            <a:pPr marL="342900" marR="0" lvl="0" indent="-254000" algn="just" rtl="1">
              <a:lnSpc>
                <a:spcPct val="115000"/>
              </a:lnSpc>
              <a:spcBef>
                <a:spcPts val="1000"/>
              </a:spcBef>
              <a:spcAft>
                <a:spcPts val="0"/>
              </a:spcAft>
              <a:buClr>
                <a:schemeClr val="dk1"/>
              </a:buClr>
              <a:buSzPts val="1400"/>
              <a:buFont typeface="Calibri"/>
              <a:buNone/>
            </a:pPr>
            <a:endParaRPr sz="1400" dirty="0">
              <a:solidFill>
                <a:schemeClr val="dk1"/>
              </a:solidFill>
              <a:latin typeface="Calibri"/>
              <a:ea typeface="Calibri"/>
              <a:cs typeface="Calibri"/>
              <a:sym typeface="Calibri"/>
            </a:endParaRPr>
          </a:p>
        </p:txBody>
      </p:sp>
      <p:sp>
        <p:nvSpPr>
          <p:cNvPr id="372" name="Google Shape;372;p19"/>
          <p:cNvSpPr/>
          <p:nvPr/>
        </p:nvSpPr>
        <p:spPr>
          <a:xfrm>
            <a:off x="3846810" y="411195"/>
            <a:ext cx="6076335" cy="812556"/>
          </a:xfrm>
          <a:prstGeom prst="roundRect">
            <a:avLst>
              <a:gd name="adj" fmla="val 16667"/>
            </a:avLst>
          </a:prstGeom>
          <a:noFill/>
          <a:ln>
            <a:noFill/>
          </a:ln>
        </p:spPr>
        <p:txBody>
          <a:bodyPr spcFirstLastPara="1" wrap="square" lIns="91425" tIns="45700" rIns="91425" bIns="45700" anchor="ctr" anchorCtr="0">
            <a:noAutofit/>
          </a:bodyPr>
          <a:lstStyle/>
          <a:p>
            <a:pPr marL="228600" marR="0" lvl="0" indent="0" algn="ctr" rtl="1">
              <a:spcBef>
                <a:spcPts val="0"/>
              </a:spcBef>
              <a:spcAft>
                <a:spcPts val="0"/>
              </a:spcAft>
              <a:buNone/>
            </a:pPr>
            <a:r>
              <a:rPr lang="ar-EG" sz="2800" b="1" dirty="0">
                <a:solidFill>
                  <a:srgbClr val="0070C0"/>
                </a:solidFill>
                <a:latin typeface="Calibri"/>
                <a:ea typeface="Calibri"/>
                <a:cs typeface="+mj-cs"/>
                <a:sym typeface="Calibri"/>
              </a:rPr>
              <a:t>رابعاً: وظائف وسائل الاتصال</a:t>
            </a:r>
            <a:endParaRPr sz="2800" b="1" dirty="0">
              <a:solidFill>
                <a:srgbClr val="0070C0"/>
              </a:solidFill>
              <a:latin typeface="Calibri"/>
              <a:ea typeface="Calibri"/>
              <a:cs typeface="+mj-cs"/>
              <a:sym typeface="Calibri"/>
            </a:endParaRPr>
          </a:p>
          <a:p>
            <a:pPr marL="228600" marR="0" lvl="0" indent="0" algn="ctr" rtl="1">
              <a:spcBef>
                <a:spcPts val="1000"/>
              </a:spcBef>
              <a:spcAft>
                <a:spcPts val="0"/>
              </a:spcAft>
              <a:buNone/>
            </a:pPr>
            <a:r>
              <a:rPr lang="ar-EG" sz="2800" b="1" dirty="0">
                <a:solidFill>
                  <a:srgbClr val="FF0000"/>
                </a:solidFill>
                <a:latin typeface="Calibri"/>
                <a:ea typeface="Calibri"/>
                <a:cs typeface="Calibri"/>
                <a:sym typeface="Calibri"/>
              </a:rPr>
              <a:t>.</a:t>
            </a:r>
            <a:r>
              <a:rPr lang="ar-EG" sz="2800" b="1" dirty="0">
                <a:solidFill>
                  <a:srgbClr val="FF0000"/>
                </a:solidFill>
                <a:latin typeface="Book Antiqua" panose="02040602050305030304" pitchFamily="18" charset="0"/>
                <a:ea typeface="Calibri"/>
                <a:cs typeface="+mj-cs"/>
                <a:sym typeface="Calibri"/>
              </a:rPr>
              <a:t>Communication Functions</a:t>
            </a:r>
            <a:endParaRPr sz="1800" dirty="0">
              <a:solidFill>
                <a:srgbClr val="FF0000"/>
              </a:solidFill>
              <a:latin typeface="Book Antiqua" panose="02040602050305030304" pitchFamily="18" charset="0"/>
              <a:ea typeface="Calibri"/>
              <a:cs typeface="+mj-cs"/>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76"/>
        <p:cNvGrpSpPr/>
        <p:nvPr/>
      </p:nvGrpSpPr>
      <p:grpSpPr>
        <a:xfrm>
          <a:off x="0" y="0"/>
          <a:ext cx="0" cy="0"/>
          <a:chOff x="0" y="0"/>
          <a:chExt cx="0" cy="0"/>
        </a:xfrm>
      </p:grpSpPr>
      <p:sp>
        <p:nvSpPr>
          <p:cNvPr id="377" name="Google Shape;377;p20"/>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378" name="Google Shape;378;p20"/>
          <p:cNvSpPr/>
          <p:nvPr/>
        </p:nvSpPr>
        <p:spPr>
          <a:xfrm>
            <a:off x="1364043" y="1189828"/>
            <a:ext cx="10190893" cy="4854086"/>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marR="0" lvl="0" indent="-342900" algn="just" rtl="1">
              <a:lnSpc>
                <a:spcPct val="115000"/>
              </a:lnSpc>
              <a:spcBef>
                <a:spcPts val="0"/>
              </a:spcBef>
              <a:spcAft>
                <a:spcPts val="0"/>
              </a:spcAft>
              <a:buClr>
                <a:schemeClr val="lt1"/>
              </a:buClr>
              <a:buSzPts val="2000"/>
              <a:buFont typeface="Calibri"/>
              <a:buAutoNum type="arabicPeriod"/>
            </a:pPr>
            <a:r>
              <a:rPr lang="ar-EG" sz="2000" dirty="0">
                <a:solidFill>
                  <a:schemeClr val="lt1"/>
                </a:solidFill>
                <a:latin typeface="Simplified Arabic"/>
                <a:ea typeface="Simplified Arabic"/>
                <a:cs typeface="Simplified Arabic"/>
                <a:sym typeface="Simplified Arabic"/>
              </a:rPr>
              <a:t> </a:t>
            </a:r>
            <a:endParaRPr sz="1600" dirty="0">
              <a:solidFill>
                <a:schemeClr val="lt1"/>
              </a:solidFill>
              <a:latin typeface="Calibri"/>
              <a:ea typeface="Calibri"/>
              <a:cs typeface="Calibri"/>
              <a:sym typeface="Calibri"/>
            </a:endParaRPr>
          </a:p>
          <a:p>
            <a:pPr marL="0" marR="0" lvl="0" indent="0" algn="justLow" rtl="1">
              <a:lnSpc>
                <a:spcPct val="115000"/>
              </a:lnSpc>
              <a:spcBef>
                <a:spcPts val="0"/>
              </a:spcBef>
              <a:spcAft>
                <a:spcPts val="0"/>
              </a:spcAft>
              <a:buNone/>
            </a:pPr>
            <a:r>
              <a:rPr lang="ar-EG" sz="2400" b="1" dirty="0">
                <a:solidFill>
                  <a:srgbClr val="4472C4"/>
                </a:solidFill>
                <a:latin typeface="Calibri"/>
                <a:ea typeface="Calibri"/>
                <a:cs typeface="+mj-cs"/>
                <a:sym typeface="Calibri"/>
              </a:rPr>
              <a:t>4</a:t>
            </a:r>
            <a:r>
              <a:rPr lang="ar-EG" sz="2400" b="1" dirty="0">
                <a:solidFill>
                  <a:srgbClr val="FF0000"/>
                </a:solidFill>
                <a:latin typeface="Calibri"/>
                <a:ea typeface="Calibri"/>
                <a:cs typeface="+mj-cs"/>
                <a:sym typeface="Calibri"/>
              </a:rPr>
              <a:t>. وظيفة الوقاية:</a:t>
            </a:r>
            <a:r>
              <a:rPr lang="ar-EG" sz="2400" dirty="0">
                <a:solidFill>
                  <a:srgbClr val="FF0000"/>
                </a:solidFill>
                <a:latin typeface="Calibri"/>
                <a:ea typeface="Calibri"/>
                <a:cs typeface="+mj-cs"/>
                <a:sym typeface="Calibri"/>
              </a:rPr>
              <a:t> </a:t>
            </a:r>
            <a:r>
              <a:rPr lang="ar-EG" sz="2400" dirty="0">
                <a:solidFill>
                  <a:srgbClr val="0070C0"/>
                </a:solidFill>
                <a:latin typeface="Calibri"/>
                <a:ea typeface="Calibri"/>
                <a:cs typeface="+mj-cs"/>
                <a:sym typeface="Calibri"/>
              </a:rPr>
              <a:t>وهى وظيفة هامة لاستكشاف الآفاق، وإعداد التقارير عن الأخطار التي تواجه الأفراد والمجتمع، وبذلك يمكن أن تلعب وسائل الاتصال دوراً فى محاربة الفساد والدفاع عن مصالح المواطنين.</a:t>
            </a:r>
            <a:endParaRPr sz="1800" dirty="0">
              <a:solidFill>
                <a:schemeClr val="lt1"/>
              </a:solidFill>
              <a:latin typeface="Calibri"/>
              <a:ea typeface="Calibri"/>
              <a:cs typeface="+mj-cs"/>
              <a:sym typeface="Calibri"/>
            </a:endParaRPr>
          </a:p>
          <a:p>
            <a:pPr marL="0" marR="0" lvl="0" indent="0" algn="justLow" rtl="1">
              <a:lnSpc>
                <a:spcPct val="115000"/>
              </a:lnSpc>
              <a:spcBef>
                <a:spcPts val="0"/>
              </a:spcBef>
              <a:spcAft>
                <a:spcPts val="0"/>
              </a:spcAft>
              <a:buNone/>
            </a:pPr>
            <a:r>
              <a:rPr lang="ar-EG" sz="2400" b="1" dirty="0">
                <a:solidFill>
                  <a:srgbClr val="4472C4"/>
                </a:solidFill>
                <a:latin typeface="Calibri"/>
                <a:ea typeface="Calibri"/>
                <a:cs typeface="+mj-cs"/>
                <a:sym typeface="Calibri"/>
              </a:rPr>
              <a:t>5. </a:t>
            </a:r>
            <a:r>
              <a:rPr lang="ar-EG" sz="2400" b="1" dirty="0">
                <a:solidFill>
                  <a:srgbClr val="FF0000"/>
                </a:solidFill>
                <a:latin typeface="Calibri"/>
                <a:ea typeface="Calibri"/>
                <a:cs typeface="+mj-cs"/>
                <a:sym typeface="Calibri"/>
              </a:rPr>
              <a:t>الترفيه:</a:t>
            </a:r>
            <a:r>
              <a:rPr lang="ar-EG" sz="2400" dirty="0">
                <a:solidFill>
                  <a:srgbClr val="FF0000"/>
                </a:solidFill>
                <a:latin typeface="Calibri"/>
                <a:ea typeface="Calibri"/>
                <a:cs typeface="+mj-cs"/>
                <a:sym typeface="Calibri"/>
              </a:rPr>
              <a:t> </a:t>
            </a:r>
            <a:r>
              <a:rPr lang="ar-EG" sz="2400" dirty="0">
                <a:solidFill>
                  <a:srgbClr val="0070C0"/>
                </a:solidFill>
                <a:latin typeface="Calibri"/>
                <a:ea typeface="Calibri"/>
                <a:cs typeface="+mj-cs"/>
                <a:sym typeface="Calibri"/>
              </a:rPr>
              <a:t>وهي من أقدم الوظائف، التي لا تقل أهمية عن الوظائف الأخرى، وهى أساسية لتحقيق بعض الإشاعات النفسية والاجتماعية، ولإزالة التوتر الإنساني على مستوى الأفراد والجماعات.</a:t>
            </a:r>
            <a:endParaRPr sz="1800" dirty="0">
              <a:solidFill>
                <a:schemeClr val="lt1"/>
              </a:solidFill>
              <a:latin typeface="Calibri"/>
              <a:ea typeface="Calibri"/>
              <a:cs typeface="+mj-cs"/>
              <a:sym typeface="Calibri"/>
            </a:endParaRPr>
          </a:p>
          <a:p>
            <a:pPr marL="0" marR="0" lvl="0" indent="0" algn="justLow" rtl="1">
              <a:lnSpc>
                <a:spcPct val="115000"/>
              </a:lnSpc>
              <a:spcBef>
                <a:spcPts val="0"/>
              </a:spcBef>
              <a:spcAft>
                <a:spcPts val="0"/>
              </a:spcAft>
              <a:buNone/>
            </a:pPr>
            <a:r>
              <a:rPr lang="ar-EG" sz="2400" b="1" dirty="0">
                <a:solidFill>
                  <a:srgbClr val="4472C4"/>
                </a:solidFill>
                <a:latin typeface="Calibri"/>
                <a:ea typeface="Calibri"/>
                <a:cs typeface="+mj-cs"/>
                <a:sym typeface="Calibri"/>
              </a:rPr>
              <a:t>6. </a:t>
            </a:r>
            <a:r>
              <a:rPr lang="ar-EG" sz="2400" b="1" dirty="0">
                <a:solidFill>
                  <a:srgbClr val="FF0000"/>
                </a:solidFill>
                <a:latin typeface="Calibri"/>
                <a:ea typeface="Calibri"/>
                <a:cs typeface="+mj-cs"/>
                <a:sym typeface="Calibri"/>
              </a:rPr>
              <a:t>الإعلان والترويج:</a:t>
            </a:r>
            <a:r>
              <a:rPr lang="ar-EG" sz="2400" dirty="0">
                <a:solidFill>
                  <a:srgbClr val="FF0000"/>
                </a:solidFill>
                <a:latin typeface="Calibri"/>
                <a:ea typeface="Calibri"/>
                <a:cs typeface="+mj-cs"/>
                <a:sym typeface="Calibri"/>
              </a:rPr>
              <a:t> </a:t>
            </a:r>
            <a:r>
              <a:rPr lang="ar-EG" sz="2400" dirty="0">
                <a:solidFill>
                  <a:srgbClr val="0070C0"/>
                </a:solidFill>
                <a:latin typeface="Calibri"/>
                <a:ea typeface="Calibri"/>
                <a:cs typeface="+mj-cs"/>
                <a:sym typeface="Calibri"/>
              </a:rPr>
              <a:t>يعتبر  الإعلان جهداً مدفوع الأجر لعرض الأفكار والآراء وتفسيرها بغرض تسويقها بين الجماهير، بجانب استخدامه فى الجهود الترويجية للسلع والمنتجات بالاعتماد على الاستمالات المختلفة من عقلية وعاطفية.</a:t>
            </a:r>
            <a:endParaRPr sz="1800" dirty="0">
              <a:solidFill>
                <a:schemeClr val="lt1"/>
              </a:solidFill>
              <a:latin typeface="Calibri"/>
              <a:ea typeface="Calibri"/>
              <a:cs typeface="+mj-cs"/>
              <a:sym typeface="Calibri"/>
            </a:endParaRPr>
          </a:p>
          <a:p>
            <a:pPr marL="0" marR="0" lvl="0" indent="0" algn="justLow" rtl="1">
              <a:lnSpc>
                <a:spcPct val="115000"/>
              </a:lnSpc>
              <a:spcBef>
                <a:spcPts val="0"/>
              </a:spcBef>
              <a:spcAft>
                <a:spcPts val="0"/>
              </a:spcAft>
              <a:buNone/>
            </a:pPr>
            <a:r>
              <a:rPr lang="ar-EG" sz="2400" b="1" dirty="0">
                <a:solidFill>
                  <a:srgbClr val="4472C4"/>
                </a:solidFill>
                <a:latin typeface="Calibri"/>
                <a:ea typeface="Calibri"/>
                <a:cs typeface="+mj-cs"/>
                <a:sym typeface="Calibri"/>
              </a:rPr>
              <a:t>7. </a:t>
            </a:r>
            <a:r>
              <a:rPr lang="ar-EG" sz="2400" b="1" dirty="0">
                <a:solidFill>
                  <a:srgbClr val="FF0000"/>
                </a:solidFill>
                <a:latin typeface="Calibri"/>
                <a:ea typeface="Calibri"/>
                <a:cs typeface="+mj-cs"/>
                <a:sym typeface="Calibri"/>
              </a:rPr>
              <a:t>تكوين الآراء والاتجاهات:</a:t>
            </a:r>
            <a:r>
              <a:rPr lang="ar-EG" sz="2400" dirty="0">
                <a:solidFill>
                  <a:srgbClr val="FF0000"/>
                </a:solidFill>
                <a:latin typeface="Calibri"/>
                <a:ea typeface="Calibri"/>
                <a:cs typeface="+mj-cs"/>
                <a:sym typeface="Calibri"/>
              </a:rPr>
              <a:t> </a:t>
            </a:r>
            <a:r>
              <a:rPr lang="ar-EG" sz="2400" dirty="0">
                <a:solidFill>
                  <a:srgbClr val="0070C0"/>
                </a:solidFill>
                <a:latin typeface="Calibri"/>
                <a:ea typeface="Calibri"/>
                <a:cs typeface="+mj-cs"/>
                <a:sym typeface="Calibri"/>
              </a:rPr>
              <a:t>ترتبط هذه  الوظيفة بالوظائف الأخرى مثل الإعلام والتعليم والأخبار، وتكتسب  هذه الوظيفة أهمية بالغة لوسائل الإعلام الحكومية أو الخاصة.</a:t>
            </a:r>
            <a:endParaRPr dirty="0">
              <a:cs typeface="+mj-cs"/>
            </a:endParaRPr>
          </a:p>
          <a:p>
            <a:pPr marL="0" marR="0" lvl="0" indent="0" algn="just" rtl="1">
              <a:lnSpc>
                <a:spcPct val="115000"/>
              </a:lnSpc>
              <a:spcBef>
                <a:spcPts val="1000"/>
              </a:spcBef>
              <a:spcAft>
                <a:spcPts val="0"/>
              </a:spcAft>
              <a:buNone/>
            </a:pPr>
            <a:endParaRPr sz="1800" dirty="0">
              <a:solidFill>
                <a:schemeClr val="lt1"/>
              </a:solidFill>
              <a:latin typeface="Calibri"/>
              <a:ea typeface="Calibri"/>
              <a:cs typeface="Calibri"/>
              <a:sym typeface="Calibri"/>
            </a:endParaRPr>
          </a:p>
        </p:txBody>
      </p:sp>
      <p:sp>
        <p:nvSpPr>
          <p:cNvPr id="379" name="Google Shape;379;p20"/>
          <p:cNvSpPr/>
          <p:nvPr/>
        </p:nvSpPr>
        <p:spPr>
          <a:xfrm>
            <a:off x="455981" y="146971"/>
            <a:ext cx="1372817" cy="92384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380" name="Google Shape;380;p20"/>
          <p:cNvSpPr txBox="1"/>
          <p:nvPr/>
        </p:nvSpPr>
        <p:spPr>
          <a:xfrm>
            <a:off x="455982" y="235721"/>
            <a:ext cx="1372817"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الأولى </a:t>
            </a:r>
            <a:endParaRPr sz="2000" b="1" dirty="0">
              <a:solidFill>
                <a:srgbClr val="FFFFFF"/>
              </a:solidFill>
              <a:latin typeface="Tajawal Medium"/>
              <a:ea typeface="Tajawal Medium"/>
              <a:cs typeface="+mj-cs"/>
              <a:sym typeface="Tajawal Medium"/>
            </a:endParaRPr>
          </a:p>
        </p:txBody>
      </p:sp>
      <p:pic>
        <p:nvPicPr>
          <p:cNvPr id="381" name="Google Shape;381;p20"/>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382" name="Google Shape;382;p20"/>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383" name="Google Shape;383;p20"/>
          <p:cNvPicPr preferRelativeResize="0"/>
          <p:nvPr/>
        </p:nvPicPr>
        <p:blipFill rotWithShape="1">
          <a:blip r:embed="rId5">
            <a:alphaModFix/>
          </a:blip>
          <a:srcRect/>
          <a:stretch/>
        </p:blipFill>
        <p:spPr>
          <a:xfrm>
            <a:off x="9719187" y="85399"/>
            <a:ext cx="2154281" cy="728687"/>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pic>
        <p:nvPicPr>
          <p:cNvPr id="389" name="Google Shape;389;p21"/>
          <p:cNvPicPr preferRelativeResize="0">
            <a:picLocks noGrp="1"/>
          </p:cNvPicPr>
          <p:nvPr>
            <p:ph type="pic" idx="2"/>
          </p:nvPr>
        </p:nvPicPr>
        <p:blipFill rotWithShape="1">
          <a:blip r:embed="rId3">
            <a:alphaModFix/>
          </a:blip>
          <a:srcRect l="4175" r="4175"/>
          <a:stretch/>
        </p:blipFill>
        <p:spPr>
          <a:xfrm>
            <a:off x="0" y="-43542"/>
            <a:ext cx="4542503" cy="5300798"/>
          </a:xfrm>
          <a:prstGeom prst="rect">
            <a:avLst/>
          </a:prstGeom>
          <a:solidFill>
            <a:srgbClr val="D8D8D8">
              <a:alpha val="49803"/>
            </a:srgbClr>
          </a:solidFill>
          <a:ln>
            <a:noFill/>
          </a:ln>
        </p:spPr>
      </p:pic>
      <p:pic>
        <p:nvPicPr>
          <p:cNvPr id="390" name="Google Shape;390;p21"/>
          <p:cNvPicPr preferRelativeResize="0"/>
          <p:nvPr/>
        </p:nvPicPr>
        <p:blipFill rotWithShape="1">
          <a:blip r:embed="rId4">
            <a:alphaModFix/>
          </a:blip>
          <a:srcRect/>
          <a:stretch/>
        </p:blipFill>
        <p:spPr>
          <a:xfrm>
            <a:off x="10312351" y="6550942"/>
            <a:ext cx="1879649" cy="309233"/>
          </a:xfrm>
          <a:prstGeom prst="rect">
            <a:avLst/>
          </a:prstGeom>
          <a:noFill/>
          <a:ln>
            <a:noFill/>
          </a:ln>
        </p:spPr>
      </p:pic>
      <p:pic>
        <p:nvPicPr>
          <p:cNvPr id="391" name="Google Shape;391;p21"/>
          <p:cNvPicPr preferRelativeResize="0"/>
          <p:nvPr/>
        </p:nvPicPr>
        <p:blipFill rotWithShape="1">
          <a:blip r:embed="rId5">
            <a:alphaModFix/>
          </a:blip>
          <a:srcRect/>
          <a:stretch/>
        </p:blipFill>
        <p:spPr>
          <a:xfrm>
            <a:off x="209662" y="145219"/>
            <a:ext cx="2457656" cy="670874"/>
          </a:xfrm>
          <a:prstGeom prst="rect">
            <a:avLst/>
          </a:prstGeom>
          <a:noFill/>
          <a:ln>
            <a:noFill/>
          </a:ln>
        </p:spPr>
      </p:pic>
      <p:pic>
        <p:nvPicPr>
          <p:cNvPr id="392" name="Google Shape;392;p21"/>
          <p:cNvPicPr preferRelativeResize="0"/>
          <p:nvPr/>
        </p:nvPicPr>
        <p:blipFill rotWithShape="1">
          <a:blip r:embed="rId6">
            <a:alphaModFix/>
          </a:blip>
          <a:srcRect/>
          <a:stretch/>
        </p:blipFill>
        <p:spPr>
          <a:xfrm>
            <a:off x="9826098" y="88532"/>
            <a:ext cx="2223334" cy="567585"/>
          </a:xfrm>
          <a:prstGeom prst="rect">
            <a:avLst/>
          </a:prstGeom>
          <a:noFill/>
          <a:ln>
            <a:noFill/>
          </a:ln>
        </p:spPr>
      </p:pic>
      <p:sp>
        <p:nvSpPr>
          <p:cNvPr id="393" name="Google Shape;393;p21"/>
          <p:cNvSpPr/>
          <p:nvPr/>
        </p:nvSpPr>
        <p:spPr>
          <a:xfrm>
            <a:off x="2374490" y="1414509"/>
            <a:ext cx="9674942" cy="4896871"/>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394" name="Google Shape;394;p21"/>
          <p:cNvSpPr/>
          <p:nvPr/>
        </p:nvSpPr>
        <p:spPr>
          <a:xfrm>
            <a:off x="2771335" y="372325"/>
            <a:ext cx="6623387" cy="837043"/>
          </a:xfrm>
          <a:prstGeom prst="roundRect">
            <a:avLst>
              <a:gd name="adj" fmla="val 16667"/>
            </a:avLst>
          </a:prstGeom>
          <a:noFill/>
          <a:ln>
            <a:noFill/>
          </a:ln>
        </p:spPr>
        <p:txBody>
          <a:bodyPr spcFirstLastPara="1" wrap="square" lIns="91425" tIns="45700" rIns="91425" bIns="45700" anchor="ctr" anchorCtr="0">
            <a:noAutofit/>
          </a:bodyPr>
          <a:lstStyle/>
          <a:p>
            <a:pPr marL="228600" marR="0" lvl="0" indent="0" algn="ctr" rtl="1">
              <a:spcBef>
                <a:spcPts val="0"/>
              </a:spcBef>
              <a:spcAft>
                <a:spcPts val="0"/>
              </a:spcAft>
              <a:buNone/>
            </a:pPr>
            <a:r>
              <a:rPr lang="ar-EG" sz="2400" b="1" dirty="0">
                <a:solidFill>
                  <a:srgbClr val="FF0000"/>
                </a:solidFill>
                <a:latin typeface="Calibri"/>
                <a:ea typeface="Calibri"/>
                <a:cs typeface="Calibri"/>
                <a:sym typeface="Calibri"/>
              </a:rPr>
              <a:t>خامساً: عناصر العملية الاتصالية </a:t>
            </a:r>
            <a:endParaRPr dirty="0"/>
          </a:p>
          <a:p>
            <a:pPr marL="228600" marR="0" lvl="0" indent="0" algn="ctr" rtl="1">
              <a:spcBef>
                <a:spcPts val="1000"/>
              </a:spcBef>
              <a:spcAft>
                <a:spcPts val="0"/>
              </a:spcAft>
              <a:buNone/>
            </a:pPr>
            <a:r>
              <a:rPr lang="ar-EG" sz="2400" b="1" dirty="0">
                <a:solidFill>
                  <a:srgbClr val="FF0000"/>
                </a:solidFill>
                <a:latin typeface="Book Antiqua" panose="02040602050305030304" pitchFamily="18" charset="0"/>
                <a:ea typeface="Calibri"/>
                <a:cs typeface="Calibri"/>
                <a:sym typeface="Calibri"/>
              </a:rPr>
              <a:t>Elements of </a:t>
            </a:r>
            <a:r>
              <a:rPr lang="en-US" sz="2400" b="1" dirty="0">
                <a:solidFill>
                  <a:srgbClr val="FF0000"/>
                </a:solidFill>
                <a:latin typeface="Book Antiqua" panose="02040602050305030304" pitchFamily="18" charset="0"/>
                <a:ea typeface="Calibri"/>
                <a:cs typeface="Calibri"/>
                <a:sym typeface="Calibri"/>
              </a:rPr>
              <a:t>T</a:t>
            </a:r>
            <a:r>
              <a:rPr lang="ar-EG" sz="2400" b="1" dirty="0" err="1">
                <a:solidFill>
                  <a:srgbClr val="FF0000"/>
                </a:solidFill>
                <a:latin typeface="Book Antiqua" panose="02040602050305030304" pitchFamily="18" charset="0"/>
                <a:ea typeface="Calibri"/>
                <a:cs typeface="Calibri"/>
                <a:sym typeface="Calibri"/>
              </a:rPr>
              <a:t>he</a:t>
            </a:r>
            <a:r>
              <a:rPr lang="ar-EG" sz="2400" b="1" dirty="0">
                <a:solidFill>
                  <a:srgbClr val="FF0000"/>
                </a:solidFill>
                <a:latin typeface="Book Antiqua" panose="02040602050305030304" pitchFamily="18" charset="0"/>
                <a:ea typeface="Calibri"/>
                <a:cs typeface="Calibri"/>
                <a:sym typeface="Calibri"/>
              </a:rPr>
              <a:t>  Communication Process </a:t>
            </a:r>
            <a:r>
              <a:rPr lang="ar-EG" sz="1800" b="1" dirty="0">
                <a:solidFill>
                  <a:srgbClr val="0070C0"/>
                </a:solidFill>
                <a:latin typeface="Calibri"/>
                <a:ea typeface="Calibri"/>
                <a:cs typeface="Calibri"/>
                <a:sym typeface="Calibri"/>
              </a:rPr>
              <a:t>.</a:t>
            </a:r>
            <a:endParaRPr sz="1200" dirty="0">
              <a:solidFill>
                <a:schemeClr val="lt1"/>
              </a:solidFill>
              <a:latin typeface="Calibri"/>
              <a:ea typeface="Calibri"/>
              <a:cs typeface="Calibri"/>
              <a:sym typeface="Calibri"/>
            </a:endParaRPr>
          </a:p>
        </p:txBody>
      </p:sp>
      <p:sp>
        <p:nvSpPr>
          <p:cNvPr id="395" name="Google Shape;395;p21"/>
          <p:cNvSpPr/>
          <p:nvPr/>
        </p:nvSpPr>
        <p:spPr>
          <a:xfrm>
            <a:off x="1902542" y="1383677"/>
            <a:ext cx="10146890" cy="1048472"/>
          </a:xfrm>
          <a:prstGeom prst="roundRect">
            <a:avLst>
              <a:gd name="adj" fmla="val 16667"/>
            </a:avLst>
          </a:prstGeom>
          <a:noFill/>
          <a:ln>
            <a:noFill/>
          </a:ln>
        </p:spPr>
        <p:txBody>
          <a:bodyPr spcFirstLastPara="1" wrap="square" lIns="91425" tIns="45700" rIns="91425" bIns="45700" anchor="ctr" anchorCtr="0">
            <a:noAutofit/>
          </a:bodyPr>
          <a:lstStyle/>
          <a:p>
            <a:pPr marL="228600" marR="0" lvl="0" indent="0" algn="justLow" rtl="1">
              <a:lnSpc>
                <a:spcPct val="115000"/>
              </a:lnSpc>
              <a:spcBef>
                <a:spcPts val="0"/>
              </a:spcBef>
              <a:spcAft>
                <a:spcPts val="0"/>
              </a:spcAft>
              <a:buNone/>
            </a:pPr>
            <a:r>
              <a:rPr lang="ar-EG" sz="2000" b="1" dirty="0">
                <a:solidFill>
                  <a:srgbClr val="0070C0"/>
                </a:solidFill>
                <a:latin typeface="Calibri"/>
                <a:ea typeface="Calibri"/>
                <a:cs typeface="+mj-cs"/>
                <a:sym typeface="Calibri"/>
              </a:rPr>
              <a:t>تعتمد عملية الاتصال على مجموعة من العناصر المتصلة والمتداخلة والمتشابكة مع ظروف نفسية واجتماعية تؤثر فى النهاية على انتقال الأفكار والمعلومات بين الأفراد والجماعات.</a:t>
            </a:r>
            <a:endParaRPr sz="1600" b="1" dirty="0">
              <a:solidFill>
                <a:srgbClr val="0070C0"/>
              </a:solidFill>
              <a:latin typeface="Calibri"/>
              <a:ea typeface="Calibri"/>
              <a:cs typeface="+mj-cs"/>
              <a:sym typeface="Calibri"/>
            </a:endParaRPr>
          </a:p>
        </p:txBody>
      </p:sp>
      <p:pic>
        <p:nvPicPr>
          <p:cNvPr id="396" name="Google Shape;396;p21"/>
          <p:cNvPicPr preferRelativeResize="0"/>
          <p:nvPr/>
        </p:nvPicPr>
        <p:blipFill rotWithShape="1">
          <a:blip r:embed="rId7">
            <a:alphaModFix/>
          </a:blip>
          <a:srcRect/>
          <a:stretch/>
        </p:blipFill>
        <p:spPr>
          <a:xfrm>
            <a:off x="2374490" y="2289141"/>
            <a:ext cx="8701548" cy="4165248"/>
          </a:xfrm>
          <a:prstGeom prst="roundRect">
            <a:avLst>
              <a:gd name="adj" fmla="val 8594"/>
            </a:avLst>
          </a:prstGeom>
          <a:solidFill>
            <a:srgbClr val="ECECEC"/>
          </a:solidFill>
          <a:ln>
            <a:noFill/>
          </a:ln>
          <a:effectLst>
            <a:reflection stA="38000" endPos="28000" dist="5000" dir="5400000" sy="-100000" algn="bl" rotWithShape="0"/>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01"/>
        <p:cNvGrpSpPr/>
        <p:nvPr/>
      </p:nvGrpSpPr>
      <p:grpSpPr>
        <a:xfrm>
          <a:off x="0" y="0"/>
          <a:ext cx="0" cy="0"/>
          <a:chOff x="0" y="0"/>
          <a:chExt cx="0" cy="0"/>
        </a:xfrm>
      </p:grpSpPr>
      <p:pic>
        <p:nvPicPr>
          <p:cNvPr id="402" name="Google Shape;402;p22"/>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403" name="Google Shape;403;p22"/>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404" name="Google Shape;404;p22"/>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405" name="Google Shape;405;p22"/>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06" name="Google Shape;406;p22"/>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407" name="Google Shape;407;p22"/>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sp>
        <p:nvSpPr>
          <p:cNvPr id="408" name="Google Shape;408;p22"/>
          <p:cNvSpPr/>
          <p:nvPr/>
        </p:nvSpPr>
        <p:spPr>
          <a:xfrm>
            <a:off x="54847" y="136842"/>
            <a:ext cx="1581086" cy="893210"/>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rgbClr val="FFFFFF"/>
              </a:solidFill>
              <a:latin typeface="Calibri"/>
              <a:ea typeface="Calibri"/>
              <a:cs typeface="Calibri"/>
              <a:sym typeface="Calibri"/>
            </a:endParaRPr>
          </a:p>
        </p:txBody>
      </p:sp>
      <p:sp>
        <p:nvSpPr>
          <p:cNvPr id="409" name="Google Shape;409;p22"/>
          <p:cNvSpPr txBox="1"/>
          <p:nvPr/>
        </p:nvSpPr>
        <p:spPr>
          <a:xfrm>
            <a:off x="54846" y="252363"/>
            <a:ext cx="1355536"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الأولى </a:t>
            </a:r>
            <a:endParaRPr sz="2000" b="1" dirty="0">
              <a:solidFill>
                <a:srgbClr val="FFFFFF"/>
              </a:solidFill>
              <a:latin typeface="Tajawal Medium"/>
              <a:ea typeface="Tajawal Medium"/>
              <a:cs typeface="+mj-cs"/>
              <a:sym typeface="Tajawal Medium"/>
            </a:endParaRPr>
          </a:p>
        </p:txBody>
      </p:sp>
      <p:pic>
        <p:nvPicPr>
          <p:cNvPr id="410" name="Google Shape;410;p22"/>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411" name="Google Shape;411;p22"/>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412" name="Google Shape;412;p22"/>
          <p:cNvSpPr/>
          <p:nvPr/>
        </p:nvSpPr>
        <p:spPr>
          <a:xfrm flipH="1">
            <a:off x="3775586" y="899653"/>
            <a:ext cx="8027206" cy="4673835"/>
          </a:xfrm>
          <a:prstGeom prst="roundRect">
            <a:avLst>
              <a:gd name="adj" fmla="val 16667"/>
            </a:avLst>
          </a:prstGeom>
          <a:solidFill>
            <a:srgbClr val="852F4A">
              <a:alpha val="67450"/>
            </a:srgbClr>
          </a:solidFill>
          <a:ln>
            <a:noFill/>
          </a:ln>
        </p:spPr>
        <p:txBody>
          <a:bodyPr spcFirstLastPara="1" wrap="square" lIns="91425" tIns="45700" rIns="91425" bIns="45700" anchor="ctr" anchorCtr="0">
            <a:noAutofit/>
          </a:bodyPr>
          <a:lstStyle/>
          <a:p>
            <a:pPr marL="228600" marR="0" lvl="0" indent="0" algn="justLow" rtl="1">
              <a:lnSpc>
                <a:spcPct val="115000"/>
              </a:lnSpc>
              <a:spcBef>
                <a:spcPts val="0"/>
              </a:spcBef>
              <a:spcAft>
                <a:spcPts val="0"/>
              </a:spcAft>
              <a:buNone/>
            </a:pPr>
            <a:r>
              <a:rPr lang="ar-EG" sz="2400" dirty="0">
                <a:solidFill>
                  <a:schemeClr val="lt1"/>
                </a:solidFill>
                <a:latin typeface="Calibri"/>
                <a:ea typeface="Calibri"/>
                <a:cs typeface="+mj-cs"/>
                <a:sym typeface="Calibri"/>
              </a:rPr>
              <a:t>وعندما قدم لا زويل تعريفه لعملية الاتصال تحدث عن العناصر الخمسة التي يجب توفرها فى أي عملية اتصال سواء كانت بين الأفراد، أو بين فرد وآخرين فى مجال من مجالات الاتصال التي يتفاعل خلالها الأفراد لتحقيق أهداف معينة، وتتلخص العناصر الخمسة فى :</a:t>
            </a:r>
            <a:endParaRPr sz="1800" dirty="0">
              <a:solidFill>
                <a:schemeClr val="lt1"/>
              </a:solidFill>
              <a:latin typeface="Calibri"/>
              <a:ea typeface="Calibri"/>
              <a:cs typeface="+mj-cs"/>
              <a:sym typeface="Calibri"/>
            </a:endParaRPr>
          </a:p>
          <a:p>
            <a:pPr marL="228600" marR="0" lvl="0" indent="0" algn="justLow" rtl="1">
              <a:lnSpc>
                <a:spcPct val="115000"/>
              </a:lnSpc>
              <a:spcBef>
                <a:spcPts val="1000"/>
              </a:spcBef>
              <a:spcAft>
                <a:spcPts val="0"/>
              </a:spcAft>
              <a:buNone/>
            </a:pPr>
            <a:r>
              <a:rPr lang="ar-EG" sz="2400" dirty="0">
                <a:solidFill>
                  <a:schemeClr val="lt1"/>
                </a:solidFill>
                <a:latin typeface="Calibri"/>
                <a:ea typeface="Calibri"/>
                <a:cs typeface="+mj-cs"/>
                <a:sym typeface="Calibri"/>
              </a:rPr>
              <a:t>من ؟ </a:t>
            </a:r>
            <a:r>
              <a:rPr lang="ar-EG" sz="2400" dirty="0">
                <a:solidFill>
                  <a:schemeClr val="lt1"/>
                </a:solidFill>
                <a:latin typeface="Times New Roman"/>
                <a:ea typeface="Times New Roman"/>
                <a:cs typeface="+mj-cs"/>
                <a:sym typeface="Times New Roman"/>
              </a:rPr>
              <a:t>who</a:t>
            </a:r>
            <a:r>
              <a:rPr lang="ar-EG" sz="2400" dirty="0">
                <a:solidFill>
                  <a:schemeClr val="lt1"/>
                </a:solidFill>
                <a:latin typeface="Simplified Arabic"/>
                <a:ea typeface="Simplified Arabic"/>
                <a:cs typeface="+mj-cs"/>
                <a:sym typeface="Simplified Arabic"/>
              </a:rPr>
              <a:t> </a:t>
            </a:r>
            <a:endParaRPr sz="1800" dirty="0">
              <a:solidFill>
                <a:schemeClr val="lt1"/>
              </a:solidFill>
              <a:latin typeface="Calibri"/>
              <a:ea typeface="Calibri"/>
              <a:cs typeface="+mj-cs"/>
              <a:sym typeface="Calibri"/>
            </a:endParaRPr>
          </a:p>
          <a:p>
            <a:pPr marL="228600" marR="0" lvl="0" indent="0" algn="justLow" rtl="1">
              <a:lnSpc>
                <a:spcPct val="115000"/>
              </a:lnSpc>
              <a:spcBef>
                <a:spcPts val="1000"/>
              </a:spcBef>
              <a:spcAft>
                <a:spcPts val="0"/>
              </a:spcAft>
              <a:buNone/>
            </a:pPr>
            <a:r>
              <a:rPr lang="ar-EG" sz="2400" dirty="0">
                <a:solidFill>
                  <a:schemeClr val="lt1"/>
                </a:solidFill>
                <a:latin typeface="Calibri"/>
                <a:ea typeface="Calibri"/>
                <a:cs typeface="+mj-cs"/>
                <a:sym typeface="Calibri"/>
              </a:rPr>
              <a:t>ماذا يقول؟ </a:t>
            </a:r>
            <a:r>
              <a:rPr lang="ar-EG" sz="2400" dirty="0">
                <a:solidFill>
                  <a:schemeClr val="lt1"/>
                </a:solidFill>
                <a:latin typeface="Times New Roman"/>
                <a:ea typeface="Times New Roman"/>
                <a:cs typeface="+mj-cs"/>
                <a:sym typeface="Times New Roman"/>
              </a:rPr>
              <a:t>Say what</a:t>
            </a:r>
            <a:endParaRPr sz="1800" dirty="0">
              <a:solidFill>
                <a:schemeClr val="lt1"/>
              </a:solidFill>
              <a:latin typeface="Calibri"/>
              <a:ea typeface="Calibri"/>
              <a:cs typeface="+mj-cs"/>
              <a:sym typeface="Calibri"/>
            </a:endParaRPr>
          </a:p>
          <a:p>
            <a:pPr marL="228600" marR="0" lvl="0" indent="0" algn="justLow" rtl="1">
              <a:lnSpc>
                <a:spcPct val="115000"/>
              </a:lnSpc>
              <a:spcBef>
                <a:spcPts val="1000"/>
              </a:spcBef>
              <a:spcAft>
                <a:spcPts val="0"/>
              </a:spcAft>
              <a:buNone/>
            </a:pPr>
            <a:r>
              <a:rPr lang="ar-EG" sz="2400" dirty="0">
                <a:solidFill>
                  <a:schemeClr val="lt1"/>
                </a:solidFill>
                <a:latin typeface="Calibri"/>
                <a:ea typeface="Calibri"/>
                <a:cs typeface="+mj-cs"/>
                <a:sym typeface="Calibri"/>
              </a:rPr>
              <a:t>بأي وسيلة </a:t>
            </a:r>
            <a:r>
              <a:rPr lang="ar-EG" sz="2400" dirty="0">
                <a:solidFill>
                  <a:schemeClr val="lt1"/>
                </a:solidFill>
                <a:latin typeface="Times New Roman"/>
                <a:ea typeface="Times New Roman"/>
                <a:cs typeface="+mj-cs"/>
                <a:sym typeface="Times New Roman"/>
              </a:rPr>
              <a:t>In Which Channel</a:t>
            </a:r>
            <a:endParaRPr sz="1800" dirty="0">
              <a:solidFill>
                <a:schemeClr val="lt1"/>
              </a:solidFill>
              <a:latin typeface="Calibri"/>
              <a:ea typeface="Calibri"/>
              <a:cs typeface="+mj-cs"/>
              <a:sym typeface="Calibri"/>
            </a:endParaRPr>
          </a:p>
          <a:p>
            <a:pPr marL="228600" marR="0" lvl="0" indent="0" algn="justLow" rtl="1">
              <a:lnSpc>
                <a:spcPct val="115000"/>
              </a:lnSpc>
              <a:spcBef>
                <a:spcPts val="1000"/>
              </a:spcBef>
              <a:spcAft>
                <a:spcPts val="0"/>
              </a:spcAft>
              <a:buNone/>
            </a:pPr>
            <a:r>
              <a:rPr lang="ar-EG" sz="2400" dirty="0">
                <a:solidFill>
                  <a:schemeClr val="lt1"/>
                </a:solidFill>
                <a:latin typeface="Calibri"/>
                <a:ea typeface="Calibri"/>
                <a:cs typeface="+mj-cs"/>
                <a:sym typeface="Calibri"/>
              </a:rPr>
              <a:t>لمن؟ </a:t>
            </a:r>
            <a:r>
              <a:rPr lang="ar-EG" sz="2400" dirty="0">
                <a:solidFill>
                  <a:schemeClr val="lt1"/>
                </a:solidFill>
                <a:latin typeface="Times New Roman"/>
                <a:ea typeface="Times New Roman"/>
                <a:cs typeface="+mj-cs"/>
                <a:sym typeface="Times New Roman"/>
              </a:rPr>
              <a:t>To Whom</a:t>
            </a:r>
            <a:endParaRPr sz="1800" dirty="0">
              <a:solidFill>
                <a:schemeClr val="lt1"/>
              </a:solidFill>
              <a:latin typeface="Calibri"/>
              <a:ea typeface="Calibri"/>
              <a:cs typeface="+mj-cs"/>
              <a:sym typeface="Calibri"/>
            </a:endParaRPr>
          </a:p>
          <a:p>
            <a:pPr marL="228600" marR="0" lvl="0" indent="0" algn="justLow" rtl="1">
              <a:lnSpc>
                <a:spcPct val="115000"/>
              </a:lnSpc>
              <a:spcBef>
                <a:spcPts val="1000"/>
              </a:spcBef>
              <a:spcAft>
                <a:spcPts val="0"/>
              </a:spcAft>
              <a:buNone/>
            </a:pPr>
            <a:r>
              <a:rPr lang="ar-EG" sz="2400" dirty="0">
                <a:solidFill>
                  <a:schemeClr val="lt1"/>
                </a:solidFill>
                <a:latin typeface="Calibri"/>
                <a:ea typeface="Calibri"/>
                <a:cs typeface="+mj-cs"/>
                <a:sym typeface="Calibri"/>
              </a:rPr>
              <a:t>وبأي تأثير </a:t>
            </a:r>
            <a:r>
              <a:rPr lang="ar-EG" sz="2400" dirty="0">
                <a:solidFill>
                  <a:schemeClr val="lt1"/>
                </a:solidFill>
                <a:latin typeface="Times New Roman"/>
                <a:ea typeface="Times New Roman"/>
                <a:cs typeface="+mj-cs"/>
                <a:sym typeface="Times New Roman"/>
              </a:rPr>
              <a:t>With What Effect </a:t>
            </a:r>
            <a:endParaRPr sz="1400" dirty="0">
              <a:solidFill>
                <a:schemeClr val="lt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16"/>
        <p:cNvGrpSpPr/>
        <p:nvPr/>
      </p:nvGrpSpPr>
      <p:grpSpPr>
        <a:xfrm>
          <a:off x="0" y="0"/>
          <a:ext cx="0" cy="0"/>
          <a:chOff x="0" y="0"/>
          <a:chExt cx="0" cy="0"/>
        </a:xfrm>
      </p:grpSpPr>
      <p:sp>
        <p:nvSpPr>
          <p:cNvPr id="417" name="Google Shape;417;p23"/>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418" name="Google Shape;418;p23"/>
          <p:cNvSpPr/>
          <p:nvPr/>
        </p:nvSpPr>
        <p:spPr>
          <a:xfrm>
            <a:off x="3008671" y="1312971"/>
            <a:ext cx="8546265" cy="4730943"/>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228600" marR="0" lvl="0" indent="0" algn="justLow" rtl="1">
              <a:spcBef>
                <a:spcPts val="0"/>
              </a:spcBef>
              <a:spcAft>
                <a:spcPts val="0"/>
              </a:spcAft>
              <a:buNone/>
            </a:pPr>
            <a:r>
              <a:rPr lang="ar-EG" sz="2400" b="1" dirty="0">
                <a:solidFill>
                  <a:srgbClr val="0070C0"/>
                </a:solidFill>
                <a:latin typeface="Calibri"/>
                <a:ea typeface="Calibri"/>
                <a:cs typeface="Calibri"/>
                <a:sym typeface="Calibri"/>
              </a:rPr>
              <a:t>1. </a:t>
            </a:r>
            <a:r>
              <a:rPr lang="ar-EG" sz="2400" b="1" dirty="0">
                <a:solidFill>
                  <a:srgbClr val="0070C0"/>
                </a:solidFill>
                <a:latin typeface="Calibri"/>
                <a:ea typeface="Calibri"/>
                <a:cs typeface="+mj-cs"/>
                <a:sym typeface="Calibri"/>
              </a:rPr>
              <a:t>من ؟ </a:t>
            </a:r>
            <a:r>
              <a:rPr lang="ar-EG" sz="2400" b="1" dirty="0">
                <a:solidFill>
                  <a:srgbClr val="0070C0"/>
                </a:solidFill>
                <a:latin typeface="Simplified Arabic"/>
                <a:ea typeface="Simplified Arabic"/>
                <a:cs typeface="+mj-cs"/>
                <a:sym typeface="Simplified Arabic"/>
              </a:rPr>
              <a:t>who</a:t>
            </a:r>
            <a:r>
              <a:rPr lang="ar-EG" sz="2400" b="1" dirty="0">
                <a:solidFill>
                  <a:srgbClr val="0070C0"/>
                </a:solidFill>
                <a:latin typeface="Calibri"/>
                <a:ea typeface="Calibri"/>
                <a:cs typeface="+mj-cs"/>
                <a:sym typeface="Calibri"/>
              </a:rPr>
              <a:t> </a:t>
            </a:r>
            <a:r>
              <a:rPr lang="ar-EG" sz="2800" b="1" dirty="0">
                <a:solidFill>
                  <a:srgbClr val="0070C0"/>
                </a:solidFill>
                <a:latin typeface="Calibri"/>
                <a:ea typeface="Calibri"/>
                <a:cs typeface="+mj-cs"/>
                <a:sym typeface="Calibri"/>
              </a:rPr>
              <a:t>   </a:t>
            </a:r>
            <a:r>
              <a:rPr lang="ar-EG" sz="2400" b="1" dirty="0">
                <a:solidFill>
                  <a:srgbClr val="0070C0"/>
                </a:solidFill>
                <a:latin typeface="Calibri"/>
                <a:ea typeface="Calibri"/>
                <a:cs typeface="+mj-cs"/>
                <a:sym typeface="Calibri"/>
              </a:rPr>
              <a:t>المرسل </a:t>
            </a:r>
            <a:r>
              <a:rPr lang="ar-EG" sz="2400" b="1" dirty="0">
                <a:solidFill>
                  <a:srgbClr val="0070C0"/>
                </a:solidFill>
                <a:latin typeface="Book Antiqua" panose="02040602050305030304" pitchFamily="18" charset="0"/>
                <a:ea typeface="Simplified Arabic"/>
                <a:cs typeface="+mj-cs"/>
                <a:sym typeface="Simplified Arabic"/>
              </a:rPr>
              <a:t>Sender</a:t>
            </a:r>
            <a:r>
              <a:rPr lang="ar-EG" sz="2400" b="1" dirty="0">
                <a:solidFill>
                  <a:srgbClr val="0070C0"/>
                </a:solidFill>
                <a:latin typeface="Calibri"/>
                <a:ea typeface="Calibri"/>
                <a:cs typeface="+mj-cs"/>
                <a:sym typeface="Calibri"/>
              </a:rPr>
              <a:t> أو القائم بالاتصال </a:t>
            </a:r>
            <a:r>
              <a:rPr lang="ar-EG" sz="2400" b="1" dirty="0">
                <a:solidFill>
                  <a:srgbClr val="0070C0"/>
                </a:solidFill>
                <a:latin typeface="Book Antiqua" panose="02040602050305030304" pitchFamily="18" charset="0"/>
                <a:ea typeface="Simplified Arabic"/>
                <a:cs typeface="+mj-cs"/>
                <a:sym typeface="Simplified Arabic"/>
              </a:rPr>
              <a:t>Communicator </a:t>
            </a:r>
            <a:endParaRPr sz="1800" dirty="0">
              <a:solidFill>
                <a:srgbClr val="852F4A"/>
              </a:solidFill>
              <a:latin typeface="Book Antiqua" panose="02040602050305030304" pitchFamily="18" charset="0"/>
              <a:ea typeface="Calibri"/>
              <a:cs typeface="+mj-cs"/>
              <a:sym typeface="Calibri"/>
            </a:endParaRPr>
          </a:p>
          <a:p>
            <a:pPr marL="228600" marR="0" lvl="0" indent="0" algn="justLow" rtl="1">
              <a:spcBef>
                <a:spcPts val="1000"/>
              </a:spcBef>
              <a:spcAft>
                <a:spcPts val="0"/>
              </a:spcAft>
              <a:buNone/>
            </a:pPr>
            <a:r>
              <a:rPr lang="ar-EG" sz="2400" b="1" dirty="0">
                <a:solidFill>
                  <a:srgbClr val="852F4A"/>
                </a:solidFill>
                <a:latin typeface="Calibri"/>
                <a:ea typeface="Calibri"/>
                <a:cs typeface="+mj-cs"/>
                <a:sym typeface="Calibri"/>
              </a:rPr>
              <a:t>وهو الشخص الذى يبدأ عملية الاتصال بإرسال الفكرة أو الرأي، أو المعلومات من خلال الرسالة التي يقوم بإعدادها.</a:t>
            </a:r>
            <a:endParaRPr sz="1800" b="1" dirty="0">
              <a:solidFill>
                <a:srgbClr val="852F4A"/>
              </a:solidFill>
              <a:latin typeface="Calibri"/>
              <a:ea typeface="Calibri"/>
              <a:cs typeface="+mj-cs"/>
              <a:sym typeface="Calibri"/>
            </a:endParaRPr>
          </a:p>
          <a:p>
            <a:pPr marL="228600" marR="0" lvl="0" indent="0" algn="justLow" rtl="1">
              <a:spcBef>
                <a:spcPts val="1000"/>
              </a:spcBef>
              <a:spcAft>
                <a:spcPts val="0"/>
              </a:spcAft>
              <a:buNone/>
            </a:pPr>
            <a:r>
              <a:rPr lang="ar-EG" sz="2400" b="1" dirty="0">
                <a:solidFill>
                  <a:srgbClr val="852F4A"/>
                </a:solidFill>
                <a:latin typeface="Calibri"/>
                <a:ea typeface="Calibri"/>
                <a:cs typeface="+mj-cs"/>
                <a:sym typeface="Calibri"/>
              </a:rPr>
              <a:t>وقد يكون المرسل مصدر الفكرة أو الرأي أو المعلومات فيسمي المصدر أيضا </a:t>
            </a:r>
            <a:r>
              <a:rPr lang="ar-EG" sz="2400" b="1" dirty="0">
                <a:solidFill>
                  <a:srgbClr val="852F4A"/>
                </a:solidFill>
                <a:latin typeface="Book Antiqua" panose="02040602050305030304" pitchFamily="18" charset="0"/>
                <a:ea typeface="Simplified Arabic"/>
                <a:cs typeface="+mj-cs"/>
                <a:sym typeface="Simplified Arabic"/>
              </a:rPr>
              <a:t>Source</a:t>
            </a:r>
            <a:r>
              <a:rPr lang="ar-EG" sz="2400" b="1" dirty="0">
                <a:solidFill>
                  <a:srgbClr val="852F4A"/>
                </a:solidFill>
                <a:latin typeface="Calibri"/>
                <a:ea typeface="Calibri"/>
                <a:cs typeface="+mj-cs"/>
                <a:sym typeface="Calibri"/>
              </a:rPr>
              <a:t> وقد لا يكون مصدرها.</a:t>
            </a:r>
            <a:endParaRPr sz="1800" b="1" dirty="0">
              <a:solidFill>
                <a:srgbClr val="852F4A"/>
              </a:solidFill>
              <a:latin typeface="Calibri"/>
              <a:ea typeface="Calibri"/>
              <a:cs typeface="+mj-cs"/>
              <a:sym typeface="Calibri"/>
            </a:endParaRPr>
          </a:p>
          <a:p>
            <a:pPr marL="228600" marR="0" lvl="0" indent="0" algn="justLow" rtl="1">
              <a:spcBef>
                <a:spcPts val="1000"/>
              </a:spcBef>
              <a:spcAft>
                <a:spcPts val="0"/>
              </a:spcAft>
              <a:buNone/>
            </a:pPr>
            <a:r>
              <a:rPr lang="ar-EG" sz="2400" b="1" dirty="0">
                <a:solidFill>
                  <a:srgbClr val="852F4A"/>
                </a:solidFill>
                <a:latin typeface="Calibri"/>
                <a:ea typeface="Calibri"/>
                <a:cs typeface="+mj-cs"/>
                <a:sym typeface="Calibri"/>
              </a:rPr>
              <a:t>وقد يكون المرسل شخصاً يرسل إلى نفسه أو إلى صديقه، أو سياسياً يخطب فى جماهيره،  أو كاتباً صحفياً أو مذيعاً تلفزيونيا يرسل إلى الملايين</a:t>
            </a:r>
            <a:r>
              <a:rPr lang="ar-EG" sz="2400" b="1" dirty="0">
                <a:solidFill>
                  <a:srgbClr val="852F4A"/>
                </a:solidFill>
                <a:latin typeface="Simplified Arabic"/>
                <a:ea typeface="Simplified Arabic"/>
                <a:cs typeface="+mj-cs"/>
                <a:sym typeface="Simplified Arabic"/>
              </a:rPr>
              <a:t>.. </a:t>
            </a:r>
            <a:r>
              <a:rPr lang="ar-EG" sz="2400" b="1" dirty="0">
                <a:solidFill>
                  <a:srgbClr val="852F4A"/>
                </a:solidFill>
                <a:latin typeface="Calibri"/>
                <a:ea typeface="Calibri"/>
                <a:cs typeface="+mj-cs"/>
                <a:sym typeface="Calibri"/>
              </a:rPr>
              <a:t>كل واحد من هؤلاء مرسل</a:t>
            </a:r>
            <a:r>
              <a:rPr lang="ar-EG" sz="2400" b="1" dirty="0">
                <a:solidFill>
                  <a:srgbClr val="852F4A"/>
                </a:solidFill>
                <a:latin typeface="Simplified Arabic"/>
                <a:ea typeface="Simplified Arabic"/>
                <a:cs typeface="+mj-cs"/>
                <a:sym typeface="Simplified Arabic"/>
              </a:rPr>
              <a:t> </a:t>
            </a:r>
            <a:r>
              <a:rPr lang="ar-EG" sz="2400" b="1" dirty="0">
                <a:solidFill>
                  <a:srgbClr val="852F4A"/>
                </a:solidFill>
                <a:latin typeface="Calibri"/>
                <a:ea typeface="Calibri"/>
                <a:cs typeface="+mj-cs"/>
                <a:sym typeface="Calibri"/>
              </a:rPr>
              <a:t>مع الفرق أن الشخص عندما يتصل بصديقه يمثل نفسه، ولكن الكاتب أو المذيع الذى يتصل عبر مؤسسات إعلامية شديدة التعقيد لا يمكن فصله عن مكونات المؤسسة الضخمة التي يرسل من خلالها.</a:t>
            </a:r>
            <a:r>
              <a:rPr lang="ar-EG" sz="2000" dirty="0">
                <a:solidFill>
                  <a:schemeClr val="lt1"/>
                </a:solidFill>
                <a:latin typeface="Simplified Arabic"/>
                <a:ea typeface="Simplified Arabic"/>
                <a:cs typeface="+mj-cs"/>
                <a:sym typeface="Simplified Arabic"/>
              </a:rPr>
              <a:t>.</a:t>
            </a:r>
            <a:endParaRPr sz="1600" dirty="0">
              <a:solidFill>
                <a:schemeClr val="lt1"/>
              </a:solidFill>
              <a:latin typeface="Calibri"/>
              <a:ea typeface="Calibri"/>
              <a:cs typeface="+mj-cs"/>
              <a:sym typeface="Calibri"/>
            </a:endParaRPr>
          </a:p>
        </p:txBody>
      </p:sp>
      <p:sp>
        <p:nvSpPr>
          <p:cNvPr id="419" name="Google Shape;419;p23"/>
          <p:cNvSpPr/>
          <p:nvPr/>
        </p:nvSpPr>
        <p:spPr>
          <a:xfrm>
            <a:off x="455983" y="146971"/>
            <a:ext cx="1505552" cy="880968"/>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420" name="Google Shape;420;p23"/>
          <p:cNvSpPr txBox="1"/>
          <p:nvPr/>
        </p:nvSpPr>
        <p:spPr>
          <a:xfrm>
            <a:off x="455983" y="235721"/>
            <a:ext cx="150555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الأولى</a:t>
            </a:r>
            <a:endParaRPr sz="2000" b="1" dirty="0">
              <a:solidFill>
                <a:srgbClr val="FFFFFF"/>
              </a:solidFill>
              <a:latin typeface="Tajawal Medium"/>
              <a:ea typeface="Tajawal Medium"/>
              <a:cs typeface="+mj-cs"/>
              <a:sym typeface="Tajawal Medium"/>
            </a:endParaRPr>
          </a:p>
        </p:txBody>
      </p:sp>
      <p:pic>
        <p:nvPicPr>
          <p:cNvPr id="421" name="Google Shape;421;p23"/>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422" name="Google Shape;422;p23"/>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423" name="Google Shape;423;p23"/>
          <p:cNvPicPr preferRelativeResize="0"/>
          <p:nvPr/>
        </p:nvPicPr>
        <p:blipFill rotWithShape="1">
          <a:blip r:embed="rId5">
            <a:alphaModFix/>
          </a:blip>
          <a:srcRect/>
          <a:stretch/>
        </p:blipFill>
        <p:spPr>
          <a:xfrm>
            <a:off x="9923145" y="118987"/>
            <a:ext cx="2016857" cy="695099"/>
          </a:xfrm>
          <a:prstGeom prst="rect">
            <a:avLst/>
          </a:prstGeom>
          <a:noFill/>
          <a:ln>
            <a:noFill/>
          </a:ln>
        </p:spPr>
      </p:pic>
      <p:pic>
        <p:nvPicPr>
          <p:cNvPr id="424" name="Google Shape;424;p23" descr="C:\Users\NoteBook\Desktop\11.png"/>
          <p:cNvPicPr preferRelativeResize="0"/>
          <p:nvPr/>
        </p:nvPicPr>
        <p:blipFill rotWithShape="1">
          <a:blip r:embed="rId6">
            <a:alphaModFix/>
          </a:blip>
          <a:srcRect/>
          <a:stretch/>
        </p:blipFill>
        <p:spPr>
          <a:xfrm>
            <a:off x="147484" y="1585453"/>
            <a:ext cx="2861187" cy="3900947"/>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29"/>
        <p:cNvGrpSpPr/>
        <p:nvPr/>
      </p:nvGrpSpPr>
      <p:grpSpPr>
        <a:xfrm>
          <a:off x="0" y="0"/>
          <a:ext cx="0" cy="0"/>
          <a:chOff x="0" y="0"/>
          <a:chExt cx="0" cy="0"/>
        </a:xfrm>
      </p:grpSpPr>
      <p:pic>
        <p:nvPicPr>
          <p:cNvPr id="430" name="Google Shape;430;p24"/>
          <p:cNvPicPr preferRelativeResize="0">
            <a:picLocks noGrp="1"/>
          </p:cNvPicPr>
          <p:nvPr>
            <p:ph type="pic" idx="2"/>
          </p:nvPr>
        </p:nvPicPr>
        <p:blipFill rotWithShape="1">
          <a:blip r:embed="rId3">
            <a:alphaModFix/>
          </a:blip>
          <a:srcRect l="4175" r="4175"/>
          <a:stretch/>
        </p:blipFill>
        <p:spPr>
          <a:xfrm>
            <a:off x="0" y="-43542"/>
            <a:ext cx="4542503" cy="6901542"/>
          </a:xfrm>
          <a:prstGeom prst="rect">
            <a:avLst/>
          </a:prstGeom>
          <a:solidFill>
            <a:srgbClr val="D8D8D8">
              <a:alpha val="49803"/>
            </a:srgbClr>
          </a:solidFill>
          <a:ln>
            <a:noFill/>
          </a:ln>
        </p:spPr>
      </p:pic>
      <p:pic>
        <p:nvPicPr>
          <p:cNvPr id="431" name="Google Shape;431;p24"/>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432" name="Google Shape;432;p24"/>
          <p:cNvPicPr preferRelativeResize="0"/>
          <p:nvPr/>
        </p:nvPicPr>
        <p:blipFill rotWithShape="1">
          <a:blip r:embed="rId5">
            <a:alphaModFix/>
          </a:blip>
          <a:srcRect/>
          <a:stretch/>
        </p:blipFill>
        <p:spPr>
          <a:xfrm>
            <a:off x="152809" y="142005"/>
            <a:ext cx="2457656" cy="670874"/>
          </a:xfrm>
          <a:prstGeom prst="rect">
            <a:avLst/>
          </a:prstGeom>
          <a:noFill/>
          <a:ln>
            <a:noFill/>
          </a:ln>
        </p:spPr>
      </p:pic>
      <p:pic>
        <p:nvPicPr>
          <p:cNvPr id="433" name="Google Shape;433;p24"/>
          <p:cNvPicPr preferRelativeResize="0"/>
          <p:nvPr/>
        </p:nvPicPr>
        <p:blipFill rotWithShape="1">
          <a:blip r:embed="rId6">
            <a:alphaModFix/>
          </a:blip>
          <a:srcRect/>
          <a:stretch/>
        </p:blipFill>
        <p:spPr>
          <a:xfrm>
            <a:off x="9923145" y="-38195"/>
            <a:ext cx="2126287" cy="944152"/>
          </a:xfrm>
          <a:prstGeom prst="rect">
            <a:avLst/>
          </a:prstGeom>
          <a:noFill/>
          <a:ln>
            <a:noFill/>
          </a:ln>
        </p:spPr>
      </p:pic>
      <p:sp>
        <p:nvSpPr>
          <p:cNvPr id="434" name="Google Shape;434;p24"/>
          <p:cNvSpPr/>
          <p:nvPr/>
        </p:nvSpPr>
        <p:spPr>
          <a:xfrm>
            <a:off x="2374490" y="1414509"/>
            <a:ext cx="9674942" cy="4896871"/>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435" name="Google Shape;435;p24"/>
          <p:cNvSpPr/>
          <p:nvPr/>
        </p:nvSpPr>
        <p:spPr>
          <a:xfrm>
            <a:off x="3598606" y="1215189"/>
            <a:ext cx="8450826" cy="4587639"/>
          </a:xfrm>
          <a:prstGeom prst="roundRect">
            <a:avLst>
              <a:gd name="adj" fmla="val 16667"/>
            </a:avLst>
          </a:prstGeom>
          <a:solidFill>
            <a:srgbClr val="852F4A">
              <a:alpha val="97647"/>
            </a:srgbClr>
          </a:solidFill>
          <a:ln>
            <a:noFill/>
          </a:ln>
        </p:spPr>
        <p:txBody>
          <a:bodyPr spcFirstLastPara="1" wrap="square" lIns="91425" tIns="45700" rIns="91425" bIns="45700" anchor="ctr" anchorCtr="0">
            <a:noAutofit/>
          </a:bodyPr>
          <a:lstStyle/>
          <a:p>
            <a:pPr marL="228600" marR="0" lvl="0" indent="0" algn="justLow" rtl="1">
              <a:lnSpc>
                <a:spcPct val="115000"/>
              </a:lnSpc>
              <a:spcBef>
                <a:spcPts val="0"/>
              </a:spcBef>
              <a:spcAft>
                <a:spcPts val="0"/>
              </a:spcAft>
              <a:buNone/>
            </a:pPr>
            <a:r>
              <a:rPr lang="ar-EG" sz="2400" b="1" u="sng" dirty="0">
                <a:solidFill>
                  <a:schemeClr val="lt1"/>
                </a:solidFill>
                <a:latin typeface="Calibri"/>
                <a:ea typeface="Calibri"/>
                <a:cs typeface="+mj-cs"/>
                <a:sym typeface="Calibri"/>
              </a:rPr>
              <a:t>ويقدم بعض الباحثين عدة نصائح للمرسل القائم بالاتصال ليحقق نجاحاً فى العملية الاتصالية ومن أهمها:</a:t>
            </a:r>
            <a:endParaRPr sz="1800" dirty="0">
              <a:solidFill>
                <a:schemeClr val="lt1"/>
              </a:solidFill>
              <a:latin typeface="Calibri"/>
              <a:ea typeface="Calibri"/>
              <a:cs typeface="+mj-cs"/>
              <a:sym typeface="Calibri"/>
            </a:endParaRPr>
          </a:p>
          <a:p>
            <a:pPr marL="457200" marR="0" lvl="0" indent="-457200" algn="justLow" rtl="1">
              <a:lnSpc>
                <a:spcPct val="115000"/>
              </a:lnSpc>
              <a:spcBef>
                <a:spcPts val="1000"/>
              </a:spcBef>
              <a:spcAft>
                <a:spcPts val="0"/>
              </a:spcAft>
              <a:buClr>
                <a:schemeClr val="lt1"/>
              </a:buClr>
              <a:buSzPts val="2400"/>
              <a:buFont typeface="+mj-lt"/>
              <a:buAutoNum type="arabicParenR"/>
            </a:pPr>
            <a:r>
              <a:rPr lang="ar-EG" sz="2400" dirty="0">
                <a:solidFill>
                  <a:schemeClr val="lt1"/>
                </a:solidFill>
                <a:latin typeface="Calibri"/>
                <a:ea typeface="Calibri"/>
                <a:cs typeface="+mj-cs"/>
                <a:sym typeface="Calibri"/>
              </a:rPr>
              <a:t>أن يختار اللحظة المناسبة ليُعد رسالته الاتصالية، حيث يكون متحمساً لعمله ومتحفزاً لمعالجة إبداعية لما يقدمه.</a:t>
            </a:r>
            <a:endParaRPr sz="18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chemeClr val="lt1"/>
              </a:buClr>
              <a:buSzPts val="2400"/>
              <a:buFont typeface="Arial"/>
              <a:buAutoNum type="arabicParenR"/>
            </a:pPr>
            <a:r>
              <a:rPr lang="ar-EG" sz="2400" dirty="0">
                <a:solidFill>
                  <a:schemeClr val="lt1"/>
                </a:solidFill>
                <a:latin typeface="Calibri"/>
                <a:ea typeface="Calibri"/>
                <a:cs typeface="+mj-cs"/>
                <a:sym typeface="Calibri"/>
              </a:rPr>
              <a:t>أن تكون ألفاظه سلسلة سهلة رشيقة.</a:t>
            </a:r>
            <a:endParaRPr sz="18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chemeClr val="lt1"/>
              </a:buClr>
              <a:buSzPts val="2400"/>
              <a:buFont typeface="Arial"/>
              <a:buAutoNum type="arabicParenR"/>
            </a:pPr>
            <a:r>
              <a:rPr lang="ar-EG" sz="2400" dirty="0">
                <a:solidFill>
                  <a:schemeClr val="lt1"/>
                </a:solidFill>
                <a:latin typeface="Calibri"/>
                <a:ea typeface="Calibri"/>
                <a:cs typeface="+mj-cs"/>
                <a:sym typeface="Calibri"/>
              </a:rPr>
              <a:t>أن تكون المعاني قريبة معروفة من المتلقي مهما كان مستواه الثقافي أو المعرفي.</a:t>
            </a:r>
            <a:endParaRPr sz="18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chemeClr val="lt1"/>
              </a:buClr>
              <a:buSzPts val="2400"/>
              <a:buFont typeface="Arial"/>
              <a:buAutoNum type="arabicParenR"/>
            </a:pPr>
            <a:r>
              <a:rPr lang="ar-EG" sz="2400" dirty="0">
                <a:solidFill>
                  <a:schemeClr val="lt1"/>
                </a:solidFill>
                <a:latin typeface="Calibri"/>
                <a:ea typeface="Calibri"/>
                <a:cs typeface="+mj-cs"/>
                <a:sym typeface="Calibri"/>
              </a:rPr>
              <a:t>أن يستخدم لغة تناسب الموضوع والمتلقي.</a:t>
            </a:r>
            <a:endParaRPr sz="1800" dirty="0">
              <a:solidFill>
                <a:schemeClr val="lt1"/>
              </a:solidFill>
              <a:latin typeface="Calibri"/>
              <a:ea typeface="Calibri"/>
              <a:cs typeface="+mj-cs"/>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40"/>
        <p:cNvGrpSpPr/>
        <p:nvPr/>
      </p:nvGrpSpPr>
      <p:grpSpPr>
        <a:xfrm>
          <a:off x="0" y="0"/>
          <a:ext cx="0" cy="0"/>
          <a:chOff x="0" y="0"/>
          <a:chExt cx="0" cy="0"/>
        </a:xfrm>
      </p:grpSpPr>
      <p:pic>
        <p:nvPicPr>
          <p:cNvPr id="441" name="Google Shape;441;p25"/>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442" name="Google Shape;442;p25"/>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443" name="Google Shape;443;p2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444" name="Google Shape;444;p25"/>
          <p:cNvSpPr txBox="1"/>
          <p:nvPr/>
        </p:nvSpPr>
        <p:spPr>
          <a:xfrm>
            <a:off x="6238569" y="1042685"/>
            <a:ext cx="5161936"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3200" b="1">
                <a:solidFill>
                  <a:srgbClr val="852F4A"/>
                </a:solidFill>
                <a:latin typeface="Tajawal Medium"/>
                <a:ea typeface="Tajawal Medium"/>
                <a:cs typeface="Tajawal Medium"/>
                <a:sym typeface="Tajawal Medium"/>
              </a:rPr>
              <a:t> </a:t>
            </a:r>
            <a:endParaRPr sz="3200" b="1">
              <a:solidFill>
                <a:srgbClr val="852F4A"/>
              </a:solidFill>
              <a:latin typeface="Tajawal Medium"/>
              <a:ea typeface="Tajawal Medium"/>
              <a:cs typeface="Tajawal Medium"/>
              <a:sym typeface="Tajawal Medium"/>
            </a:endParaRPr>
          </a:p>
        </p:txBody>
      </p:sp>
      <p:sp>
        <p:nvSpPr>
          <p:cNvPr id="445" name="Google Shape;445;p25"/>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46" name="Google Shape;446;p25"/>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447" name="Google Shape;447;p25"/>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sp>
        <p:nvSpPr>
          <p:cNvPr id="448" name="Google Shape;448;p25"/>
          <p:cNvSpPr/>
          <p:nvPr/>
        </p:nvSpPr>
        <p:spPr>
          <a:xfrm>
            <a:off x="-44888" y="-1"/>
            <a:ext cx="1190600" cy="893210"/>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rgbClr val="FFFFFF"/>
              </a:solidFill>
              <a:latin typeface="Calibri"/>
              <a:ea typeface="Calibri"/>
              <a:cs typeface="Calibri"/>
              <a:sym typeface="Calibri"/>
            </a:endParaRPr>
          </a:p>
        </p:txBody>
      </p:sp>
      <p:sp>
        <p:nvSpPr>
          <p:cNvPr id="449" name="Google Shape;449;p25"/>
          <p:cNvSpPr txBox="1"/>
          <p:nvPr/>
        </p:nvSpPr>
        <p:spPr>
          <a:xfrm>
            <a:off x="-44888" y="92681"/>
            <a:ext cx="1185692"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الأولى</a:t>
            </a:r>
            <a:endParaRPr sz="2000" b="1" dirty="0">
              <a:solidFill>
                <a:srgbClr val="FFFFFF"/>
              </a:solidFill>
              <a:latin typeface="Tajawal Medium"/>
              <a:ea typeface="Tajawal Medium"/>
              <a:cs typeface="+mj-cs"/>
              <a:sym typeface="Tajawal Medium"/>
            </a:endParaRPr>
          </a:p>
        </p:txBody>
      </p:sp>
      <p:pic>
        <p:nvPicPr>
          <p:cNvPr id="450" name="Google Shape;450;p25"/>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451" name="Google Shape;451;p25"/>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452" name="Google Shape;452;p25"/>
          <p:cNvSpPr/>
          <p:nvPr/>
        </p:nvSpPr>
        <p:spPr>
          <a:xfrm flipH="1">
            <a:off x="3598250" y="1138272"/>
            <a:ext cx="8204544" cy="4905642"/>
          </a:xfrm>
          <a:prstGeom prst="roundRect">
            <a:avLst>
              <a:gd name="adj" fmla="val 16667"/>
            </a:avLst>
          </a:prstGeom>
          <a:solidFill>
            <a:srgbClr val="6C263C"/>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228600" marR="0" lvl="0" indent="0" algn="justLow" rtl="1">
              <a:lnSpc>
                <a:spcPct val="150000"/>
              </a:lnSpc>
              <a:spcBef>
                <a:spcPts val="0"/>
              </a:spcBef>
              <a:spcAft>
                <a:spcPts val="0"/>
              </a:spcAft>
              <a:buNone/>
            </a:pPr>
            <a:r>
              <a:rPr lang="ar-EG" sz="2400" b="1" dirty="0">
                <a:solidFill>
                  <a:schemeClr val="lt1"/>
                </a:solidFill>
                <a:latin typeface="Calibri"/>
                <a:ea typeface="Calibri"/>
                <a:cs typeface="+mj-cs"/>
                <a:sym typeface="Calibri"/>
              </a:rPr>
              <a:t>وبصفة عامة ينبغي للمرسل أن يمتلك عدة صفات من أهمها: </a:t>
            </a:r>
            <a:endParaRPr sz="1800" dirty="0">
              <a:solidFill>
                <a:schemeClr val="lt1"/>
              </a:solidFill>
              <a:latin typeface="Calibri"/>
              <a:ea typeface="Calibri"/>
              <a:cs typeface="+mj-cs"/>
              <a:sym typeface="Calibri"/>
            </a:endParaRPr>
          </a:p>
          <a:p>
            <a:pPr marL="457200" marR="0" lvl="0" indent="-457200" algn="justLow" rtl="1">
              <a:lnSpc>
                <a:spcPct val="150000"/>
              </a:lnSpc>
              <a:spcBef>
                <a:spcPts val="1000"/>
              </a:spcBef>
              <a:spcAft>
                <a:spcPts val="0"/>
              </a:spcAft>
              <a:buClr>
                <a:schemeClr val="lt1"/>
              </a:buClr>
              <a:buSzPts val="2400"/>
              <a:buFont typeface="+mj-lt"/>
              <a:buAutoNum type="arabicParenR"/>
            </a:pPr>
            <a:r>
              <a:rPr lang="ar-EG" sz="2400" dirty="0">
                <a:solidFill>
                  <a:schemeClr val="lt1"/>
                </a:solidFill>
                <a:latin typeface="Calibri"/>
                <a:ea typeface="Calibri"/>
                <a:cs typeface="+mj-cs"/>
                <a:sym typeface="Calibri"/>
              </a:rPr>
              <a:t>أن يكون واثقاً من نفسه عند إعداد وإرسال الرسالة الإعلامية.</a:t>
            </a:r>
            <a:endParaRPr sz="1800" dirty="0">
              <a:solidFill>
                <a:schemeClr val="lt1"/>
              </a:solidFill>
              <a:latin typeface="Calibri"/>
              <a:ea typeface="Calibri"/>
              <a:cs typeface="+mj-cs"/>
              <a:sym typeface="Calibri"/>
            </a:endParaRPr>
          </a:p>
          <a:p>
            <a:pPr marL="342900" marR="0" lvl="0" indent="-342900" algn="justLow" rtl="1">
              <a:lnSpc>
                <a:spcPct val="150000"/>
              </a:lnSpc>
              <a:spcBef>
                <a:spcPts val="0"/>
              </a:spcBef>
              <a:spcAft>
                <a:spcPts val="0"/>
              </a:spcAft>
              <a:buClr>
                <a:schemeClr val="lt1"/>
              </a:buClr>
              <a:buSzPts val="2400"/>
              <a:buFont typeface="Arial"/>
              <a:buAutoNum type="arabicParenR"/>
            </a:pPr>
            <a:r>
              <a:rPr lang="ar-EG" sz="2400" dirty="0">
                <a:solidFill>
                  <a:schemeClr val="lt1"/>
                </a:solidFill>
                <a:latin typeface="Calibri"/>
                <a:ea typeface="Calibri"/>
                <a:cs typeface="+mj-cs"/>
                <a:sym typeface="Calibri"/>
              </a:rPr>
              <a:t>أن يكون متخصصاً، وأن يمتلك المهارة والتدريب اللازمين</a:t>
            </a:r>
            <a:endParaRPr sz="1800" dirty="0">
              <a:solidFill>
                <a:schemeClr val="lt1"/>
              </a:solidFill>
              <a:latin typeface="Calibri"/>
              <a:ea typeface="Calibri"/>
              <a:cs typeface="+mj-cs"/>
              <a:sym typeface="Calibri"/>
            </a:endParaRPr>
          </a:p>
          <a:p>
            <a:pPr marL="342900" marR="0" lvl="0" indent="-342900" algn="justLow" rtl="1">
              <a:lnSpc>
                <a:spcPct val="150000"/>
              </a:lnSpc>
              <a:spcBef>
                <a:spcPts val="0"/>
              </a:spcBef>
              <a:spcAft>
                <a:spcPts val="0"/>
              </a:spcAft>
              <a:buClr>
                <a:schemeClr val="lt1"/>
              </a:buClr>
              <a:buSzPts val="2400"/>
              <a:buFont typeface="Arial"/>
              <a:buAutoNum type="arabicParenR"/>
            </a:pPr>
            <a:r>
              <a:rPr lang="ar-EG" sz="2400" dirty="0">
                <a:solidFill>
                  <a:schemeClr val="lt1"/>
                </a:solidFill>
                <a:latin typeface="Calibri"/>
                <a:ea typeface="Calibri"/>
                <a:cs typeface="+mj-cs"/>
                <a:sym typeface="Calibri"/>
              </a:rPr>
              <a:t>الصدق والأمانة والخبرة فيما يحرر أو يكتب.</a:t>
            </a:r>
            <a:endParaRPr sz="1800" dirty="0">
              <a:solidFill>
                <a:schemeClr val="lt1"/>
              </a:solidFill>
              <a:latin typeface="Calibri"/>
              <a:ea typeface="Calibri"/>
              <a:cs typeface="+mj-cs"/>
              <a:sym typeface="Calibri"/>
            </a:endParaRPr>
          </a:p>
          <a:p>
            <a:pPr marL="342900" marR="0" lvl="0" indent="-342900" algn="justLow" rtl="1">
              <a:lnSpc>
                <a:spcPct val="150000"/>
              </a:lnSpc>
              <a:spcBef>
                <a:spcPts val="0"/>
              </a:spcBef>
              <a:spcAft>
                <a:spcPts val="0"/>
              </a:spcAft>
              <a:buClr>
                <a:schemeClr val="lt1"/>
              </a:buClr>
              <a:buSzPts val="2400"/>
              <a:buFont typeface="Arial"/>
              <a:buAutoNum type="arabicParenR"/>
            </a:pPr>
            <a:r>
              <a:rPr lang="ar-EG" sz="2400" dirty="0">
                <a:solidFill>
                  <a:schemeClr val="lt1"/>
                </a:solidFill>
                <a:latin typeface="Calibri"/>
                <a:ea typeface="Calibri"/>
                <a:cs typeface="+mj-cs"/>
                <a:sym typeface="Calibri"/>
              </a:rPr>
              <a:t>المهارة اللغوية نطقاً وفهماً وكتابة</a:t>
            </a:r>
            <a:endParaRPr sz="1800" dirty="0">
              <a:solidFill>
                <a:schemeClr val="lt1"/>
              </a:solidFill>
              <a:latin typeface="Calibri"/>
              <a:ea typeface="Calibri"/>
              <a:cs typeface="+mj-cs"/>
              <a:sym typeface="Calibri"/>
            </a:endParaRPr>
          </a:p>
          <a:p>
            <a:pPr marL="342900" marR="0" lvl="0" indent="-342900" algn="justLow" rtl="1">
              <a:lnSpc>
                <a:spcPct val="150000"/>
              </a:lnSpc>
              <a:spcBef>
                <a:spcPts val="0"/>
              </a:spcBef>
              <a:spcAft>
                <a:spcPts val="0"/>
              </a:spcAft>
              <a:buClr>
                <a:schemeClr val="lt1"/>
              </a:buClr>
              <a:buSzPts val="2400"/>
              <a:buFont typeface="Arial"/>
              <a:buAutoNum type="arabicParenR"/>
            </a:pPr>
            <a:r>
              <a:rPr lang="ar-EG" sz="2400" dirty="0">
                <a:solidFill>
                  <a:schemeClr val="lt1"/>
                </a:solidFill>
                <a:latin typeface="Calibri"/>
                <a:ea typeface="Calibri"/>
                <a:cs typeface="+mj-cs"/>
                <a:sym typeface="Calibri"/>
              </a:rPr>
              <a:t>القدرة على استمالة الجمهور بعيداً عن الملل والتكرار.</a:t>
            </a:r>
            <a:endParaRPr sz="1800" dirty="0">
              <a:solidFill>
                <a:schemeClr val="lt1"/>
              </a:solidFill>
              <a:latin typeface="Calibri"/>
              <a:ea typeface="Calibri"/>
              <a:cs typeface="+mj-cs"/>
              <a:sym typeface="Calibri"/>
            </a:endParaRPr>
          </a:p>
          <a:p>
            <a:pPr marL="342900" marR="0" lvl="0" indent="-342900" algn="justLow" rtl="1">
              <a:lnSpc>
                <a:spcPct val="150000"/>
              </a:lnSpc>
              <a:spcBef>
                <a:spcPts val="0"/>
              </a:spcBef>
              <a:spcAft>
                <a:spcPts val="0"/>
              </a:spcAft>
              <a:buClr>
                <a:schemeClr val="lt1"/>
              </a:buClr>
              <a:buSzPts val="2400"/>
              <a:buFont typeface="Arial"/>
              <a:buAutoNum type="arabicParenR"/>
            </a:pPr>
            <a:r>
              <a:rPr lang="ar-EG" sz="2400" dirty="0">
                <a:solidFill>
                  <a:schemeClr val="lt1"/>
                </a:solidFill>
                <a:latin typeface="Calibri"/>
                <a:ea typeface="Calibri"/>
                <a:cs typeface="+mj-cs"/>
                <a:sym typeface="Calibri"/>
              </a:rPr>
              <a:t>القدرة على عرض الحجج والإقناع والتحليل.</a:t>
            </a:r>
            <a:endParaRPr sz="1800" dirty="0">
              <a:solidFill>
                <a:schemeClr val="lt1"/>
              </a:solidFill>
              <a:latin typeface="Calibri"/>
              <a:ea typeface="Calibri"/>
              <a:cs typeface="+mj-cs"/>
              <a:sym typeface="Calibri"/>
            </a:endParaRPr>
          </a:p>
          <a:p>
            <a:pPr marL="342900" marR="0" lvl="0" indent="-342900" algn="justLow" rtl="1">
              <a:lnSpc>
                <a:spcPct val="150000"/>
              </a:lnSpc>
              <a:spcBef>
                <a:spcPts val="0"/>
              </a:spcBef>
              <a:spcAft>
                <a:spcPts val="0"/>
              </a:spcAft>
              <a:buClr>
                <a:schemeClr val="lt1"/>
              </a:buClr>
              <a:buSzPts val="2400"/>
              <a:buFont typeface="Arial"/>
              <a:buAutoNum type="arabicParenR"/>
            </a:pPr>
            <a:r>
              <a:rPr lang="ar-EG" sz="2400" dirty="0">
                <a:solidFill>
                  <a:schemeClr val="lt1"/>
                </a:solidFill>
                <a:latin typeface="Calibri"/>
                <a:ea typeface="Calibri"/>
                <a:cs typeface="+mj-cs"/>
                <a:sym typeface="Calibri"/>
              </a:rPr>
              <a:t>التمكن من استخدام وسيلة الاتصال.</a:t>
            </a:r>
            <a:endParaRPr sz="1400" dirty="0">
              <a:solidFill>
                <a:schemeClr val="lt1"/>
              </a:solidFill>
              <a:latin typeface="Calibri"/>
              <a:ea typeface="Calibri"/>
              <a:cs typeface="+mj-cs"/>
              <a:sym typeface="Calibri"/>
            </a:endParaRPr>
          </a:p>
          <a:p>
            <a:pPr marL="226695" marR="0" lvl="0" indent="0" algn="just" rtl="1">
              <a:lnSpc>
                <a:spcPct val="115000"/>
              </a:lnSpc>
              <a:spcBef>
                <a:spcPts val="0"/>
              </a:spcBef>
              <a:spcAft>
                <a:spcPts val="0"/>
              </a:spcAft>
              <a:buNone/>
            </a:pPr>
            <a:r>
              <a:rPr lang="ar-EG" sz="1800" dirty="0">
                <a:solidFill>
                  <a:schemeClr val="lt1"/>
                </a:solidFill>
                <a:latin typeface="Calibri"/>
                <a:ea typeface="Calibri"/>
                <a:cs typeface="Calibri"/>
                <a:sym typeface="Calibri"/>
              </a:rPr>
              <a:t> </a:t>
            </a:r>
            <a:endParaRPr sz="1400" dirty="0">
              <a:solidFill>
                <a:schemeClr val="lt1"/>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57"/>
        <p:cNvGrpSpPr/>
        <p:nvPr/>
      </p:nvGrpSpPr>
      <p:grpSpPr>
        <a:xfrm>
          <a:off x="0" y="0"/>
          <a:ext cx="0" cy="0"/>
          <a:chOff x="0" y="0"/>
          <a:chExt cx="0" cy="0"/>
        </a:xfrm>
      </p:grpSpPr>
      <p:pic>
        <p:nvPicPr>
          <p:cNvPr id="458" name="Google Shape;458;p26"/>
          <p:cNvPicPr preferRelativeResize="0">
            <a:picLocks noGrp="1"/>
          </p:cNvPicPr>
          <p:nvPr>
            <p:ph type="pic" idx="2"/>
          </p:nvPr>
        </p:nvPicPr>
        <p:blipFill rotWithShape="1">
          <a:blip r:embed="rId3">
            <a:alphaModFix/>
          </a:blip>
          <a:srcRect l="4175" r="4175"/>
          <a:stretch/>
        </p:blipFill>
        <p:spPr>
          <a:xfrm>
            <a:off x="0" y="-43542"/>
            <a:ext cx="4542503" cy="6901542"/>
          </a:xfrm>
          <a:prstGeom prst="rect">
            <a:avLst/>
          </a:prstGeom>
          <a:solidFill>
            <a:srgbClr val="D8D8D8">
              <a:alpha val="49803"/>
            </a:srgbClr>
          </a:solidFill>
          <a:ln>
            <a:noFill/>
          </a:ln>
        </p:spPr>
      </p:pic>
      <p:pic>
        <p:nvPicPr>
          <p:cNvPr id="459" name="Google Shape;459;p26"/>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460" name="Google Shape;460;p26"/>
          <p:cNvPicPr preferRelativeResize="0"/>
          <p:nvPr/>
        </p:nvPicPr>
        <p:blipFill rotWithShape="1">
          <a:blip r:embed="rId5">
            <a:alphaModFix/>
          </a:blip>
          <a:srcRect/>
          <a:stretch/>
        </p:blipFill>
        <p:spPr>
          <a:xfrm>
            <a:off x="142568" y="204021"/>
            <a:ext cx="2457656" cy="670874"/>
          </a:xfrm>
          <a:prstGeom prst="rect">
            <a:avLst/>
          </a:prstGeom>
          <a:noFill/>
          <a:ln>
            <a:noFill/>
          </a:ln>
        </p:spPr>
      </p:pic>
      <p:pic>
        <p:nvPicPr>
          <p:cNvPr id="461" name="Google Shape;461;p26"/>
          <p:cNvPicPr preferRelativeResize="0"/>
          <p:nvPr/>
        </p:nvPicPr>
        <p:blipFill rotWithShape="1">
          <a:blip r:embed="rId6">
            <a:alphaModFix/>
          </a:blip>
          <a:srcRect/>
          <a:stretch/>
        </p:blipFill>
        <p:spPr>
          <a:xfrm>
            <a:off x="9792929" y="-43541"/>
            <a:ext cx="2256503" cy="899194"/>
          </a:xfrm>
          <a:prstGeom prst="rect">
            <a:avLst/>
          </a:prstGeom>
          <a:noFill/>
          <a:ln>
            <a:noFill/>
          </a:ln>
        </p:spPr>
      </p:pic>
      <p:sp>
        <p:nvSpPr>
          <p:cNvPr id="462" name="Google Shape;462;p26"/>
          <p:cNvSpPr/>
          <p:nvPr/>
        </p:nvSpPr>
        <p:spPr>
          <a:xfrm>
            <a:off x="2374490" y="1414509"/>
            <a:ext cx="9674942" cy="4896871"/>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463" name="Google Shape;463;p26"/>
          <p:cNvSpPr/>
          <p:nvPr/>
        </p:nvSpPr>
        <p:spPr>
          <a:xfrm>
            <a:off x="3185652" y="1122459"/>
            <a:ext cx="8863780" cy="4922114"/>
          </a:xfrm>
          <a:prstGeom prst="roundRect">
            <a:avLst>
              <a:gd name="adj" fmla="val 16667"/>
            </a:avLst>
          </a:prstGeom>
          <a:solidFill>
            <a:srgbClr val="6C263C">
              <a:alpha val="74901"/>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342900" marR="0" lvl="0" indent="-342900" algn="just" rtl="1">
              <a:lnSpc>
                <a:spcPct val="115000"/>
              </a:lnSpc>
              <a:spcBef>
                <a:spcPts val="0"/>
              </a:spcBef>
              <a:spcAft>
                <a:spcPts val="0"/>
              </a:spcAft>
              <a:buClr>
                <a:schemeClr val="lt1"/>
              </a:buClr>
              <a:buSzPts val="2400"/>
              <a:buFont typeface="Noto Sans Symbols"/>
              <a:buChar char="▪"/>
            </a:pPr>
            <a:r>
              <a:rPr lang="ar-EG" sz="2400" b="1" u="sng" dirty="0">
                <a:solidFill>
                  <a:schemeClr val="lt1"/>
                </a:solidFill>
                <a:latin typeface="Calibri"/>
                <a:ea typeface="Calibri"/>
                <a:cs typeface="+mj-cs"/>
                <a:sym typeface="Calibri"/>
              </a:rPr>
              <a:t>ويحدد العلماء عددا من مهارات الاتصال الفعال الخاصة بالمراسل والتي تتجلى أهمها فيما يلي:-</a:t>
            </a:r>
            <a:endParaRPr sz="1800" dirty="0">
              <a:solidFill>
                <a:schemeClr val="lt1"/>
              </a:solidFill>
              <a:latin typeface="Calibri"/>
              <a:ea typeface="Calibri"/>
              <a:cs typeface="+mj-cs"/>
              <a:sym typeface="Calibri"/>
            </a:endParaRPr>
          </a:p>
          <a:p>
            <a:pPr marR="0" lvl="0" algn="just" rtl="1">
              <a:lnSpc>
                <a:spcPct val="115000"/>
              </a:lnSpc>
              <a:spcBef>
                <a:spcPts val="0"/>
              </a:spcBef>
              <a:spcAft>
                <a:spcPts val="0"/>
              </a:spcAft>
              <a:buClr>
                <a:schemeClr val="lt1"/>
              </a:buClr>
              <a:buSzPts val="2400"/>
            </a:pPr>
            <a:r>
              <a:rPr lang="ar-EG" sz="2400" b="1" dirty="0">
                <a:solidFill>
                  <a:schemeClr val="lt1"/>
                </a:solidFill>
                <a:latin typeface="Calibri"/>
                <a:ea typeface="Calibri"/>
                <a:cs typeface="+mj-cs"/>
                <a:sym typeface="Calibri"/>
              </a:rPr>
              <a:t>1. أبرز مهارات الكتابة.</a:t>
            </a:r>
            <a:endParaRPr sz="1800" dirty="0">
              <a:solidFill>
                <a:schemeClr val="lt1"/>
              </a:solidFill>
              <a:latin typeface="Calibri"/>
              <a:ea typeface="Calibri"/>
              <a:cs typeface="+mj-cs"/>
              <a:sym typeface="Calibri"/>
            </a:endParaRPr>
          </a:p>
          <a:p>
            <a:pPr marL="342900" marR="0" lvl="0" indent="-342900" algn="just" rtl="1">
              <a:lnSpc>
                <a:spcPct val="115000"/>
              </a:lnSpc>
              <a:spcBef>
                <a:spcPts val="0"/>
              </a:spcBef>
              <a:spcAft>
                <a:spcPts val="0"/>
              </a:spcAft>
              <a:buClr>
                <a:schemeClr val="lt1"/>
              </a:buClr>
              <a:buSzPts val="2400"/>
              <a:buFont typeface="Simplified Arabic"/>
              <a:buChar char="-"/>
            </a:pPr>
            <a:r>
              <a:rPr lang="ar-EG" sz="2400" dirty="0">
                <a:solidFill>
                  <a:schemeClr val="lt1"/>
                </a:solidFill>
                <a:latin typeface="Calibri"/>
                <a:ea typeface="Calibri"/>
                <a:cs typeface="+mj-cs"/>
                <a:sym typeface="Calibri"/>
              </a:rPr>
              <a:t>أن تكون المادة المكتوبة محددة العنوان والموضوع والهدف.</a:t>
            </a:r>
            <a:endParaRPr sz="1800" dirty="0">
              <a:solidFill>
                <a:schemeClr val="lt1"/>
              </a:solidFill>
              <a:latin typeface="Calibri"/>
              <a:ea typeface="Calibri"/>
              <a:cs typeface="+mj-cs"/>
              <a:sym typeface="Calibri"/>
            </a:endParaRPr>
          </a:p>
          <a:p>
            <a:pPr marL="342900" marR="0" lvl="0" indent="-342900" algn="just" rtl="1">
              <a:lnSpc>
                <a:spcPct val="115000"/>
              </a:lnSpc>
              <a:spcBef>
                <a:spcPts val="0"/>
              </a:spcBef>
              <a:spcAft>
                <a:spcPts val="0"/>
              </a:spcAft>
              <a:buClr>
                <a:schemeClr val="lt1"/>
              </a:buClr>
              <a:buSzPts val="2400"/>
              <a:buFont typeface="Simplified Arabic"/>
              <a:buChar char="-"/>
            </a:pPr>
            <a:r>
              <a:rPr lang="ar-EG" sz="2400" dirty="0">
                <a:solidFill>
                  <a:schemeClr val="lt1"/>
                </a:solidFill>
                <a:latin typeface="Calibri"/>
                <a:ea typeface="Calibri"/>
                <a:cs typeface="+mj-cs"/>
                <a:sym typeface="Calibri"/>
              </a:rPr>
              <a:t>أن يكون النص متوافقاً مع العنوان.</a:t>
            </a:r>
            <a:endParaRPr sz="1800" dirty="0">
              <a:solidFill>
                <a:schemeClr val="lt1"/>
              </a:solidFill>
              <a:latin typeface="Calibri"/>
              <a:ea typeface="Calibri"/>
              <a:cs typeface="+mj-cs"/>
              <a:sym typeface="Calibri"/>
            </a:endParaRPr>
          </a:p>
          <a:p>
            <a:pPr marL="342900" marR="0" lvl="0" indent="-342900" algn="just" rtl="1">
              <a:lnSpc>
                <a:spcPct val="115000"/>
              </a:lnSpc>
              <a:spcBef>
                <a:spcPts val="0"/>
              </a:spcBef>
              <a:spcAft>
                <a:spcPts val="0"/>
              </a:spcAft>
              <a:buClr>
                <a:schemeClr val="lt1"/>
              </a:buClr>
              <a:buSzPts val="2400"/>
              <a:buFont typeface="Simplified Arabic"/>
              <a:buChar char="-"/>
            </a:pPr>
            <a:r>
              <a:rPr lang="ar-EG" sz="2400" dirty="0">
                <a:solidFill>
                  <a:schemeClr val="lt1"/>
                </a:solidFill>
                <a:latin typeface="Calibri"/>
                <a:ea typeface="Calibri"/>
                <a:cs typeface="+mj-cs"/>
                <a:sym typeface="Calibri"/>
              </a:rPr>
              <a:t>أن يراعي التسلسل المنطقي والمنهجي فى فقرات الكتابة.</a:t>
            </a:r>
            <a:endParaRPr sz="1800" dirty="0">
              <a:solidFill>
                <a:schemeClr val="lt1"/>
              </a:solidFill>
              <a:latin typeface="Calibri"/>
              <a:ea typeface="Calibri"/>
              <a:cs typeface="+mj-cs"/>
              <a:sym typeface="Calibri"/>
            </a:endParaRPr>
          </a:p>
          <a:p>
            <a:pPr marL="342900" marR="0" lvl="0" indent="-342900" algn="just" rtl="1">
              <a:lnSpc>
                <a:spcPct val="115000"/>
              </a:lnSpc>
              <a:spcBef>
                <a:spcPts val="0"/>
              </a:spcBef>
              <a:spcAft>
                <a:spcPts val="0"/>
              </a:spcAft>
              <a:buClr>
                <a:schemeClr val="lt1"/>
              </a:buClr>
              <a:buSzPts val="2400"/>
              <a:buFont typeface="Simplified Arabic"/>
              <a:buChar char="-"/>
            </a:pPr>
            <a:r>
              <a:rPr lang="ar-EG" sz="2400" dirty="0">
                <a:solidFill>
                  <a:schemeClr val="lt1"/>
                </a:solidFill>
                <a:latin typeface="Calibri"/>
                <a:ea typeface="Calibri"/>
                <a:cs typeface="+mj-cs"/>
                <a:sym typeface="Calibri"/>
              </a:rPr>
              <a:t>أن تخلو المادة من الحشو.</a:t>
            </a:r>
            <a:endParaRPr sz="1800" dirty="0">
              <a:solidFill>
                <a:schemeClr val="lt1"/>
              </a:solidFill>
              <a:latin typeface="Calibri"/>
              <a:ea typeface="Calibri"/>
              <a:cs typeface="+mj-cs"/>
              <a:sym typeface="Calibri"/>
            </a:endParaRPr>
          </a:p>
          <a:p>
            <a:pPr marL="342900" marR="0" lvl="0" indent="-342900" algn="just" rtl="1">
              <a:lnSpc>
                <a:spcPct val="115000"/>
              </a:lnSpc>
              <a:spcBef>
                <a:spcPts val="0"/>
              </a:spcBef>
              <a:spcAft>
                <a:spcPts val="0"/>
              </a:spcAft>
              <a:buClr>
                <a:schemeClr val="lt1"/>
              </a:buClr>
              <a:buSzPts val="2400"/>
              <a:buFont typeface="Simplified Arabic"/>
              <a:buChar char="-"/>
            </a:pPr>
            <a:r>
              <a:rPr lang="ar-EG" sz="2400" dirty="0">
                <a:solidFill>
                  <a:schemeClr val="lt1"/>
                </a:solidFill>
                <a:latin typeface="Calibri"/>
                <a:ea typeface="Calibri"/>
                <a:cs typeface="+mj-cs"/>
                <a:sym typeface="Calibri"/>
              </a:rPr>
              <a:t>أن يتم تعريف المصطلحات في الهوامش أو في فهرس مستقل</a:t>
            </a:r>
            <a:endParaRPr sz="1800" dirty="0">
              <a:solidFill>
                <a:schemeClr val="lt1"/>
              </a:solidFill>
              <a:latin typeface="Calibri"/>
              <a:ea typeface="Calibri"/>
              <a:cs typeface="+mj-cs"/>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67"/>
        <p:cNvGrpSpPr/>
        <p:nvPr/>
      </p:nvGrpSpPr>
      <p:grpSpPr>
        <a:xfrm>
          <a:off x="0" y="0"/>
          <a:ext cx="0" cy="0"/>
          <a:chOff x="0" y="0"/>
          <a:chExt cx="0" cy="0"/>
        </a:xfrm>
      </p:grpSpPr>
      <p:sp>
        <p:nvSpPr>
          <p:cNvPr id="468" name="Google Shape;468;p27"/>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469" name="Google Shape;469;p27"/>
          <p:cNvSpPr/>
          <p:nvPr/>
        </p:nvSpPr>
        <p:spPr>
          <a:xfrm>
            <a:off x="2013616" y="938993"/>
            <a:ext cx="9313181" cy="4312843"/>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1">
              <a:lnSpc>
                <a:spcPct val="115000"/>
              </a:lnSpc>
              <a:spcBef>
                <a:spcPts val="0"/>
              </a:spcBef>
              <a:spcAft>
                <a:spcPts val="0"/>
              </a:spcAft>
              <a:buNone/>
            </a:pPr>
            <a:r>
              <a:rPr lang="ar-EG" sz="2800" b="1" dirty="0">
                <a:solidFill>
                  <a:srgbClr val="6C263C"/>
                </a:solidFill>
                <a:latin typeface="Calibri"/>
                <a:ea typeface="Calibri"/>
                <a:cs typeface="Calibri"/>
                <a:sym typeface="Calibri"/>
              </a:rPr>
              <a:t>2. أبرز مهارات المحادثة:</a:t>
            </a:r>
            <a:endParaRPr sz="2000" dirty="0">
              <a:solidFill>
                <a:srgbClr val="6C263C"/>
              </a:solidFill>
              <a:latin typeface="Calibri"/>
              <a:ea typeface="Calibri"/>
              <a:cs typeface="Calibri"/>
              <a:sym typeface="Calibri"/>
            </a:endParaRPr>
          </a:p>
          <a:p>
            <a:pPr marL="342900" marR="0" lvl="0" indent="-342900" algn="justLow" rtl="1">
              <a:lnSpc>
                <a:spcPct val="115000"/>
              </a:lnSpc>
              <a:spcBef>
                <a:spcPts val="0"/>
              </a:spcBef>
              <a:spcAft>
                <a:spcPts val="0"/>
              </a:spcAft>
              <a:buClr>
                <a:srgbClr val="6C263C"/>
              </a:buClr>
              <a:buSzPts val="2800"/>
              <a:buFont typeface="Simplified Arabic"/>
              <a:buChar char="-"/>
            </a:pPr>
            <a:r>
              <a:rPr lang="ar-EG" sz="2800" dirty="0">
                <a:solidFill>
                  <a:srgbClr val="6C263C"/>
                </a:solidFill>
                <a:latin typeface="Calibri"/>
                <a:ea typeface="Calibri"/>
                <a:cs typeface="+mj-cs"/>
                <a:sym typeface="Calibri"/>
              </a:rPr>
              <a:t>أن لا يتحدث المرسل فى أي موضوع لا يتمكن منه</a:t>
            </a:r>
            <a:endParaRPr sz="2000" dirty="0">
              <a:solidFill>
                <a:srgbClr val="6C263C"/>
              </a:solidFill>
              <a:latin typeface="Calibri"/>
              <a:ea typeface="Calibri"/>
              <a:cs typeface="+mj-cs"/>
              <a:sym typeface="Calibri"/>
            </a:endParaRPr>
          </a:p>
          <a:p>
            <a:pPr marL="342900" marR="0" lvl="0" indent="-342900" algn="justLow" rtl="1">
              <a:lnSpc>
                <a:spcPct val="115000"/>
              </a:lnSpc>
              <a:spcBef>
                <a:spcPts val="0"/>
              </a:spcBef>
              <a:spcAft>
                <a:spcPts val="0"/>
              </a:spcAft>
              <a:buClr>
                <a:srgbClr val="6C263C"/>
              </a:buClr>
              <a:buSzPts val="2800"/>
              <a:buFont typeface="Simplified Arabic"/>
              <a:buChar char="-"/>
            </a:pPr>
            <a:r>
              <a:rPr lang="ar-EG" sz="2800" dirty="0">
                <a:solidFill>
                  <a:srgbClr val="6C263C"/>
                </a:solidFill>
                <a:latin typeface="Calibri"/>
                <a:ea typeface="Calibri"/>
                <a:cs typeface="+mj-cs"/>
                <a:sym typeface="Calibri"/>
              </a:rPr>
              <a:t>أن يتم التركيز على جوهر الموضوع، وعدم الانسياق إلى موضوعات جانبية </a:t>
            </a:r>
            <a:endParaRPr sz="2000" dirty="0">
              <a:solidFill>
                <a:srgbClr val="6C263C"/>
              </a:solidFill>
              <a:latin typeface="Calibri"/>
              <a:ea typeface="Calibri"/>
              <a:cs typeface="+mj-cs"/>
              <a:sym typeface="Calibri"/>
            </a:endParaRPr>
          </a:p>
          <a:p>
            <a:pPr marL="342900" marR="0" lvl="0" indent="-342900" algn="justLow" rtl="1">
              <a:lnSpc>
                <a:spcPct val="115000"/>
              </a:lnSpc>
              <a:spcBef>
                <a:spcPts val="0"/>
              </a:spcBef>
              <a:spcAft>
                <a:spcPts val="0"/>
              </a:spcAft>
              <a:buClr>
                <a:srgbClr val="6C263C"/>
              </a:buClr>
              <a:buSzPts val="2800"/>
              <a:buFont typeface="Simplified Arabic"/>
              <a:buChar char="-"/>
            </a:pPr>
            <a:r>
              <a:rPr lang="ar-EG" sz="2800" dirty="0">
                <a:solidFill>
                  <a:srgbClr val="6C263C"/>
                </a:solidFill>
                <a:latin typeface="Calibri"/>
                <a:ea typeface="Calibri"/>
                <a:cs typeface="+mj-cs"/>
                <a:sym typeface="Calibri"/>
              </a:rPr>
              <a:t>القدرة على النقاش والإقناع</a:t>
            </a:r>
            <a:endParaRPr sz="2000" dirty="0">
              <a:solidFill>
                <a:srgbClr val="6C263C"/>
              </a:solidFill>
              <a:latin typeface="Calibri"/>
              <a:ea typeface="Calibri"/>
              <a:cs typeface="+mj-cs"/>
              <a:sym typeface="Calibri"/>
            </a:endParaRPr>
          </a:p>
          <a:p>
            <a:pPr marL="342900" marR="0" lvl="0" indent="-342900" algn="justLow" rtl="1">
              <a:lnSpc>
                <a:spcPct val="115000"/>
              </a:lnSpc>
              <a:spcBef>
                <a:spcPts val="0"/>
              </a:spcBef>
              <a:spcAft>
                <a:spcPts val="0"/>
              </a:spcAft>
              <a:buClr>
                <a:srgbClr val="6C263C"/>
              </a:buClr>
              <a:buSzPts val="2800"/>
              <a:buFont typeface="Simplified Arabic"/>
              <a:buChar char="-"/>
            </a:pPr>
            <a:r>
              <a:rPr lang="ar-EG" sz="2800" dirty="0">
                <a:solidFill>
                  <a:srgbClr val="6C263C"/>
                </a:solidFill>
                <a:latin typeface="Calibri"/>
                <a:ea typeface="Calibri"/>
                <a:cs typeface="+mj-cs"/>
                <a:sym typeface="Calibri"/>
              </a:rPr>
              <a:t>الوضوح فى لفظ الكلمات، والتحدث بسرعة عادية لإتاحة الفرصة للاستماع.</a:t>
            </a:r>
            <a:endParaRPr sz="2000" dirty="0">
              <a:solidFill>
                <a:srgbClr val="6C263C"/>
              </a:solidFill>
              <a:latin typeface="Calibri"/>
              <a:ea typeface="Calibri"/>
              <a:cs typeface="+mj-cs"/>
              <a:sym typeface="Calibri"/>
            </a:endParaRPr>
          </a:p>
          <a:p>
            <a:pPr marL="342900" marR="0" lvl="0" indent="-342900" algn="justLow" rtl="1">
              <a:lnSpc>
                <a:spcPct val="115000"/>
              </a:lnSpc>
              <a:spcBef>
                <a:spcPts val="0"/>
              </a:spcBef>
              <a:spcAft>
                <a:spcPts val="0"/>
              </a:spcAft>
              <a:buClr>
                <a:srgbClr val="6C263C"/>
              </a:buClr>
              <a:buSzPts val="2800"/>
              <a:buFont typeface="Simplified Arabic"/>
              <a:buChar char="-"/>
            </a:pPr>
            <a:r>
              <a:rPr lang="ar-EG" sz="2800" dirty="0">
                <a:solidFill>
                  <a:srgbClr val="6C263C"/>
                </a:solidFill>
                <a:latin typeface="Calibri"/>
                <a:ea typeface="Calibri"/>
                <a:cs typeface="+mj-cs"/>
                <a:sym typeface="Calibri"/>
              </a:rPr>
              <a:t>مراعاة نبرة الصوت لتلائم الأفكار المطروحة.</a:t>
            </a:r>
            <a:endParaRPr sz="2000" dirty="0">
              <a:solidFill>
                <a:srgbClr val="6C263C"/>
              </a:solidFill>
              <a:latin typeface="Calibri"/>
              <a:ea typeface="Calibri"/>
              <a:cs typeface="+mj-cs"/>
              <a:sym typeface="Calibri"/>
            </a:endParaRPr>
          </a:p>
          <a:p>
            <a:pPr marL="342900" marR="0" lvl="0" indent="-342900" algn="justLow" rtl="1">
              <a:lnSpc>
                <a:spcPct val="115000"/>
              </a:lnSpc>
              <a:spcBef>
                <a:spcPts val="0"/>
              </a:spcBef>
              <a:spcAft>
                <a:spcPts val="0"/>
              </a:spcAft>
              <a:buClr>
                <a:srgbClr val="6C263C"/>
              </a:buClr>
              <a:buSzPts val="2800"/>
              <a:buFont typeface="Simplified Arabic"/>
              <a:buChar char="-"/>
            </a:pPr>
            <a:r>
              <a:rPr lang="ar-EG" sz="2800" dirty="0">
                <a:solidFill>
                  <a:srgbClr val="6C263C"/>
                </a:solidFill>
                <a:latin typeface="Calibri"/>
                <a:ea typeface="Calibri"/>
                <a:cs typeface="+mj-cs"/>
                <a:sym typeface="Calibri"/>
              </a:rPr>
              <a:t>احترام وجهات نظر الآخرين، حتى لو تعارضت مع رأي المرسل.</a:t>
            </a:r>
            <a:endParaRPr sz="2000" dirty="0">
              <a:solidFill>
                <a:srgbClr val="6C263C"/>
              </a:solidFill>
              <a:latin typeface="Calibri"/>
              <a:ea typeface="Calibri"/>
              <a:cs typeface="+mj-cs"/>
              <a:sym typeface="Calibri"/>
            </a:endParaRPr>
          </a:p>
          <a:p>
            <a:pPr marL="342900" marR="0" lvl="0" indent="-342900" algn="justLow" rtl="1">
              <a:lnSpc>
                <a:spcPct val="115000"/>
              </a:lnSpc>
              <a:spcBef>
                <a:spcPts val="0"/>
              </a:spcBef>
              <a:spcAft>
                <a:spcPts val="0"/>
              </a:spcAft>
              <a:buClr>
                <a:srgbClr val="6C263C"/>
              </a:buClr>
              <a:buSzPts val="2800"/>
              <a:buFont typeface="Simplified Arabic"/>
              <a:buChar char="-"/>
            </a:pPr>
            <a:r>
              <a:rPr lang="ar-EG" sz="2800" dirty="0">
                <a:solidFill>
                  <a:srgbClr val="6C263C"/>
                </a:solidFill>
                <a:latin typeface="Calibri"/>
                <a:ea typeface="Calibri"/>
                <a:cs typeface="+mj-cs"/>
                <a:sym typeface="Calibri"/>
              </a:rPr>
              <a:t>التركيز على الأفكار الجديدة دون القديمة</a:t>
            </a:r>
            <a:r>
              <a:rPr lang="ar-EG" sz="2000" dirty="0">
                <a:solidFill>
                  <a:schemeClr val="lt1"/>
                </a:solidFill>
                <a:latin typeface="Calibri"/>
                <a:ea typeface="Calibri"/>
                <a:cs typeface="+mj-cs"/>
                <a:sym typeface="Calibri"/>
              </a:rPr>
              <a:t>..</a:t>
            </a:r>
            <a:endParaRPr sz="1600" dirty="0">
              <a:solidFill>
                <a:schemeClr val="lt1"/>
              </a:solidFill>
              <a:latin typeface="Calibri"/>
              <a:ea typeface="Calibri"/>
              <a:cs typeface="+mj-cs"/>
              <a:sym typeface="Calibri"/>
            </a:endParaRPr>
          </a:p>
        </p:txBody>
      </p:sp>
      <p:sp>
        <p:nvSpPr>
          <p:cNvPr id="470" name="Google Shape;470;p27"/>
          <p:cNvSpPr/>
          <p:nvPr/>
        </p:nvSpPr>
        <p:spPr>
          <a:xfrm>
            <a:off x="271165" y="146971"/>
            <a:ext cx="1793609" cy="861478"/>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471" name="Google Shape;471;p27"/>
          <p:cNvSpPr txBox="1"/>
          <p:nvPr/>
        </p:nvSpPr>
        <p:spPr>
          <a:xfrm>
            <a:off x="455982" y="235721"/>
            <a:ext cx="1372817"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الأولى</a:t>
            </a:r>
            <a:endParaRPr sz="2000" b="1" dirty="0">
              <a:solidFill>
                <a:srgbClr val="FFFFFF"/>
              </a:solidFill>
              <a:latin typeface="Tajawal Medium"/>
              <a:ea typeface="Tajawal Medium"/>
              <a:cs typeface="+mj-cs"/>
              <a:sym typeface="Tajawal Medium"/>
            </a:endParaRPr>
          </a:p>
        </p:txBody>
      </p:sp>
      <p:pic>
        <p:nvPicPr>
          <p:cNvPr id="472" name="Google Shape;472;p27"/>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473" name="Google Shape;473;p27"/>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474" name="Google Shape;474;p27"/>
          <p:cNvPicPr preferRelativeResize="0"/>
          <p:nvPr/>
        </p:nvPicPr>
        <p:blipFill rotWithShape="1">
          <a:blip r:embed="rId5">
            <a:alphaModFix/>
          </a:blip>
          <a:srcRect/>
          <a:stretch/>
        </p:blipFill>
        <p:spPr>
          <a:xfrm>
            <a:off x="10159119" y="96925"/>
            <a:ext cx="1901389" cy="695099"/>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79"/>
        <p:cNvGrpSpPr/>
        <p:nvPr/>
      </p:nvGrpSpPr>
      <p:grpSpPr>
        <a:xfrm>
          <a:off x="0" y="0"/>
          <a:ext cx="0" cy="0"/>
          <a:chOff x="0" y="0"/>
          <a:chExt cx="0" cy="0"/>
        </a:xfrm>
      </p:grpSpPr>
      <p:pic>
        <p:nvPicPr>
          <p:cNvPr id="480" name="Google Shape;480;p28"/>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481" name="Google Shape;481;p28"/>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482" name="Google Shape;482;p2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483" name="Google Shape;483;p28"/>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84" name="Google Shape;484;p28"/>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485" name="Google Shape;485;p28"/>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sp>
        <p:nvSpPr>
          <p:cNvPr id="486" name="Google Shape;486;p28"/>
          <p:cNvSpPr/>
          <p:nvPr/>
        </p:nvSpPr>
        <p:spPr>
          <a:xfrm>
            <a:off x="173443" y="159701"/>
            <a:ext cx="1190600" cy="893210"/>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rgbClr val="FFFFFF"/>
              </a:solidFill>
              <a:latin typeface="Calibri"/>
              <a:ea typeface="Calibri"/>
              <a:cs typeface="Calibri"/>
              <a:sym typeface="Calibri"/>
            </a:endParaRPr>
          </a:p>
        </p:txBody>
      </p:sp>
      <p:sp>
        <p:nvSpPr>
          <p:cNvPr id="487" name="Google Shape;487;p28"/>
          <p:cNvSpPr txBox="1"/>
          <p:nvPr/>
        </p:nvSpPr>
        <p:spPr>
          <a:xfrm>
            <a:off x="173443" y="196299"/>
            <a:ext cx="1190600"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الأولى</a:t>
            </a:r>
            <a:endParaRPr sz="2000" b="1" dirty="0">
              <a:solidFill>
                <a:srgbClr val="FFFFFF"/>
              </a:solidFill>
              <a:latin typeface="Tajawal Medium"/>
              <a:ea typeface="Tajawal Medium"/>
              <a:cs typeface="+mj-cs"/>
              <a:sym typeface="Tajawal Medium"/>
            </a:endParaRPr>
          </a:p>
        </p:txBody>
      </p:sp>
      <p:pic>
        <p:nvPicPr>
          <p:cNvPr id="488" name="Google Shape;488;p28"/>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489" name="Google Shape;489;p28"/>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490" name="Google Shape;490;p28"/>
          <p:cNvSpPr/>
          <p:nvPr/>
        </p:nvSpPr>
        <p:spPr>
          <a:xfrm flipH="1">
            <a:off x="3859086" y="1196811"/>
            <a:ext cx="7895647" cy="4350356"/>
          </a:xfrm>
          <a:prstGeom prst="roundRect">
            <a:avLst>
              <a:gd name="adj" fmla="val 16667"/>
            </a:avLst>
          </a:prstGeom>
          <a:solidFill>
            <a:srgbClr val="852F4A">
              <a:alpha val="67450"/>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Low" rtl="1">
              <a:lnSpc>
                <a:spcPct val="115000"/>
              </a:lnSpc>
              <a:spcBef>
                <a:spcPts val="0"/>
              </a:spcBef>
              <a:spcAft>
                <a:spcPts val="0"/>
              </a:spcAft>
              <a:buNone/>
            </a:pPr>
            <a:r>
              <a:rPr lang="ar-EG" sz="2400" b="1" dirty="0">
                <a:solidFill>
                  <a:schemeClr val="lt1"/>
                </a:solidFill>
                <a:latin typeface="Calibri"/>
                <a:ea typeface="Calibri"/>
                <a:cs typeface="+mj-cs"/>
                <a:sym typeface="Calibri"/>
              </a:rPr>
              <a:t>3. </a:t>
            </a:r>
            <a:r>
              <a:rPr lang="ar-EG" sz="2800" dirty="0">
                <a:solidFill>
                  <a:schemeClr val="lt1"/>
                </a:solidFill>
                <a:latin typeface="Calibri"/>
                <a:ea typeface="Calibri"/>
                <a:cs typeface="+mj-cs"/>
                <a:sym typeface="Calibri"/>
              </a:rPr>
              <a:t>أبرز مهارات الإنصات:</a:t>
            </a:r>
            <a:endParaRPr sz="20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chemeClr val="lt1"/>
              </a:buClr>
              <a:buSzPts val="2800"/>
              <a:buFont typeface="Simplified Arabic"/>
              <a:buChar char="-"/>
            </a:pPr>
            <a:r>
              <a:rPr lang="ar-EG" sz="2800" dirty="0">
                <a:solidFill>
                  <a:schemeClr val="lt1"/>
                </a:solidFill>
                <a:latin typeface="Calibri"/>
                <a:ea typeface="Calibri"/>
                <a:cs typeface="+mj-cs"/>
                <a:sym typeface="Calibri"/>
              </a:rPr>
              <a:t>عدم مقاطعة المتحدث إلا للضرورة أو لطرح  سؤال يتعلق بمعلومة هامة جداً طرحها الضيف، لإتاحة الفرصة لمزيد من المعلومات أو الآراء.</a:t>
            </a:r>
            <a:endParaRPr sz="20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chemeClr val="lt1"/>
              </a:buClr>
              <a:buSzPts val="2800"/>
              <a:buFont typeface="Simplified Arabic"/>
              <a:buChar char="-"/>
            </a:pPr>
            <a:r>
              <a:rPr lang="ar-EG" sz="2800" dirty="0">
                <a:solidFill>
                  <a:schemeClr val="lt1"/>
                </a:solidFill>
                <a:latin typeface="Calibri"/>
                <a:ea typeface="Calibri"/>
                <a:cs typeface="+mj-cs"/>
                <a:sym typeface="Calibri"/>
              </a:rPr>
              <a:t>الحرص على إبداء الجدية – غير المتصنعة- فى متابعة المتحدث.</a:t>
            </a:r>
            <a:endParaRPr dirty="0">
              <a:cs typeface="+mj-cs"/>
            </a:endParaRPr>
          </a:p>
          <a:p>
            <a:pPr marL="0" marR="0" lvl="0" indent="0" algn="justLow" rtl="1">
              <a:spcBef>
                <a:spcPts val="1000"/>
              </a:spcBef>
              <a:spcAft>
                <a:spcPts val="0"/>
              </a:spcAft>
              <a:buNone/>
            </a:pPr>
            <a:r>
              <a:rPr lang="ar-EG" sz="2000" dirty="0">
                <a:solidFill>
                  <a:schemeClr val="lt1"/>
                </a:solidFill>
                <a:latin typeface="Calibri"/>
                <a:ea typeface="Calibri"/>
                <a:cs typeface="+mj-cs"/>
                <a:sym typeface="Calibri"/>
              </a:rPr>
              <a:t>- </a:t>
            </a:r>
            <a:r>
              <a:rPr lang="ar-EG" sz="2800" dirty="0">
                <a:solidFill>
                  <a:schemeClr val="lt1"/>
                </a:solidFill>
                <a:latin typeface="Calibri"/>
                <a:ea typeface="Calibri"/>
                <a:cs typeface="+mj-cs"/>
                <a:sym typeface="Calibri"/>
              </a:rPr>
              <a:t>الاستماع بدقة واستيعاب الرسالة التي ينقلها الآخرون، والتفكير بطرح أسئلة استنباطية من أجوبة الآخرين</a:t>
            </a:r>
            <a:r>
              <a:rPr lang="ar-EG" sz="1800" dirty="0">
                <a:solidFill>
                  <a:schemeClr val="lt1"/>
                </a:solidFill>
                <a:latin typeface="Calibri"/>
                <a:ea typeface="Calibri"/>
                <a:cs typeface="+mj-cs"/>
                <a:sym typeface="Calibri"/>
              </a:rPr>
              <a:t>.</a:t>
            </a:r>
            <a:endParaRPr dirty="0">
              <a:cs typeface="+mj-cs"/>
            </a:endParaRPr>
          </a:p>
          <a:p>
            <a:pPr marL="0" marR="0" lvl="0" indent="0" algn="l" rtl="0">
              <a:spcBef>
                <a:spcPts val="0"/>
              </a:spcBef>
              <a:spcAft>
                <a:spcPts val="0"/>
              </a:spcAft>
              <a:buNone/>
            </a:pPr>
            <a:endParaRPr sz="1800" dirty="0">
              <a:solidFill>
                <a:srgbClr val="FFFFFF"/>
              </a:solidFill>
              <a:latin typeface="Calibri"/>
              <a:ea typeface="Calibri"/>
              <a:cs typeface="Calibri"/>
              <a:sym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94"/>
        <p:cNvGrpSpPr/>
        <p:nvPr/>
      </p:nvGrpSpPr>
      <p:grpSpPr>
        <a:xfrm>
          <a:off x="0" y="0"/>
          <a:ext cx="0" cy="0"/>
          <a:chOff x="0" y="0"/>
          <a:chExt cx="0" cy="0"/>
        </a:xfrm>
      </p:grpSpPr>
      <p:sp>
        <p:nvSpPr>
          <p:cNvPr id="495" name="Google Shape;495;p29"/>
          <p:cNvSpPr/>
          <p:nvPr/>
        </p:nvSpPr>
        <p:spPr>
          <a:xfrm>
            <a:off x="2626179" y="500900"/>
            <a:ext cx="9565822"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6" name="Google Shape;496;p29"/>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497" name="Google Shape;497;p29"/>
          <p:cNvSpPr/>
          <p:nvPr/>
        </p:nvSpPr>
        <p:spPr>
          <a:xfrm>
            <a:off x="7858934" y="786671"/>
            <a:ext cx="4128422" cy="4952309"/>
          </a:xfrm>
          <a:prstGeom prst="roundRect">
            <a:avLst>
              <a:gd name="adj" fmla="val 6140"/>
            </a:avLst>
          </a:prstGeom>
          <a:solidFill>
            <a:srgbClr val="8E5A6D">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498" name="Google Shape;498;p29"/>
          <p:cNvSpPr/>
          <p:nvPr/>
        </p:nvSpPr>
        <p:spPr>
          <a:xfrm>
            <a:off x="2282118" y="721232"/>
            <a:ext cx="9291830" cy="4906592"/>
          </a:xfrm>
          <a:prstGeom prst="roundRect">
            <a:avLst>
              <a:gd name="adj" fmla="val 6140"/>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 rtl="1">
              <a:lnSpc>
                <a:spcPct val="115000"/>
              </a:lnSpc>
              <a:spcBef>
                <a:spcPts val="0"/>
              </a:spcBef>
              <a:spcAft>
                <a:spcPts val="0"/>
              </a:spcAft>
              <a:buNone/>
            </a:pPr>
            <a:r>
              <a:rPr lang="ar-EG" sz="2800" b="1" dirty="0">
                <a:solidFill>
                  <a:schemeClr val="accent3">
                    <a:lumMod val="50000"/>
                  </a:schemeClr>
                </a:solidFill>
                <a:latin typeface="Calibri"/>
                <a:ea typeface="Calibri"/>
                <a:cs typeface="+mj-cs"/>
                <a:sym typeface="Calibri"/>
              </a:rPr>
              <a:t>4</a:t>
            </a:r>
            <a:r>
              <a:rPr lang="ar-EG" sz="2800" b="1" dirty="0">
                <a:solidFill>
                  <a:schemeClr val="dk1"/>
                </a:solidFill>
                <a:latin typeface="Calibri"/>
                <a:ea typeface="Calibri"/>
                <a:cs typeface="+mj-cs"/>
                <a:sym typeface="Calibri"/>
              </a:rPr>
              <a:t>. </a:t>
            </a:r>
            <a:r>
              <a:rPr lang="ar-EG" sz="2800" b="1" dirty="0">
                <a:solidFill>
                  <a:srgbClr val="852F4A"/>
                </a:solidFill>
                <a:latin typeface="Calibri"/>
                <a:ea typeface="Calibri"/>
                <a:cs typeface="+mj-cs"/>
                <a:sym typeface="Calibri"/>
              </a:rPr>
              <a:t>مهارات أساسية للمرسل:</a:t>
            </a:r>
            <a:endParaRPr sz="2800" b="1" dirty="0">
              <a:solidFill>
                <a:srgbClr val="852F4A"/>
              </a:solidFill>
              <a:latin typeface="Calibri"/>
              <a:ea typeface="Calibri"/>
              <a:cs typeface="+mj-cs"/>
              <a:sym typeface="Calibri"/>
            </a:endParaRPr>
          </a:p>
          <a:p>
            <a:pPr marL="342900" marR="0" lvl="0" indent="-342900" algn="justLow" rtl="1">
              <a:lnSpc>
                <a:spcPct val="115000"/>
              </a:lnSpc>
              <a:spcBef>
                <a:spcPts val="0"/>
              </a:spcBef>
              <a:spcAft>
                <a:spcPts val="0"/>
              </a:spcAft>
              <a:buClr>
                <a:srgbClr val="852F4A"/>
              </a:buClr>
              <a:buSzPts val="2400"/>
              <a:buFont typeface="Simplified Arabic"/>
              <a:buChar char="-"/>
            </a:pPr>
            <a:r>
              <a:rPr lang="ar-EG" sz="2400" dirty="0">
                <a:solidFill>
                  <a:srgbClr val="852F4A"/>
                </a:solidFill>
                <a:latin typeface="Calibri"/>
                <a:ea typeface="Calibri"/>
                <a:cs typeface="+mj-cs"/>
                <a:sym typeface="Calibri"/>
              </a:rPr>
              <a:t>اللطف والهدوء فى نقل الرسالة.</a:t>
            </a:r>
            <a:endParaRPr sz="1800" dirty="0">
              <a:solidFill>
                <a:srgbClr val="852F4A"/>
              </a:solidFill>
              <a:latin typeface="Calibri"/>
              <a:ea typeface="Calibri"/>
              <a:cs typeface="+mj-cs"/>
              <a:sym typeface="Calibri"/>
            </a:endParaRPr>
          </a:p>
          <a:p>
            <a:pPr marL="342900" marR="0" lvl="0" indent="-342900" algn="justLow" rtl="1">
              <a:lnSpc>
                <a:spcPct val="115000"/>
              </a:lnSpc>
              <a:spcBef>
                <a:spcPts val="0"/>
              </a:spcBef>
              <a:spcAft>
                <a:spcPts val="0"/>
              </a:spcAft>
              <a:buClr>
                <a:srgbClr val="852F4A"/>
              </a:buClr>
              <a:buSzPts val="2400"/>
              <a:buFont typeface="Simplified Arabic"/>
              <a:buChar char="-"/>
            </a:pPr>
            <a:r>
              <a:rPr lang="ar-EG" sz="2400" dirty="0">
                <a:solidFill>
                  <a:srgbClr val="852F4A"/>
                </a:solidFill>
                <a:latin typeface="Calibri"/>
                <a:ea typeface="Calibri"/>
                <a:cs typeface="+mj-cs"/>
                <a:sym typeface="Calibri"/>
              </a:rPr>
              <a:t>تصميم الرسالة بما يتناسب مع المتلقين.</a:t>
            </a:r>
            <a:endParaRPr sz="1800" dirty="0">
              <a:solidFill>
                <a:srgbClr val="852F4A"/>
              </a:solidFill>
              <a:latin typeface="Calibri"/>
              <a:ea typeface="Calibri"/>
              <a:cs typeface="+mj-cs"/>
              <a:sym typeface="Calibri"/>
            </a:endParaRPr>
          </a:p>
          <a:p>
            <a:pPr marL="342900" marR="0" lvl="0" indent="-342900" algn="justLow" rtl="1">
              <a:lnSpc>
                <a:spcPct val="115000"/>
              </a:lnSpc>
              <a:spcBef>
                <a:spcPts val="0"/>
              </a:spcBef>
              <a:spcAft>
                <a:spcPts val="0"/>
              </a:spcAft>
              <a:buClr>
                <a:srgbClr val="852F4A"/>
              </a:buClr>
              <a:buSzPts val="2400"/>
              <a:buFont typeface="Simplified Arabic"/>
              <a:buChar char="-"/>
            </a:pPr>
            <a:r>
              <a:rPr lang="ar-EG" sz="2400" dirty="0">
                <a:solidFill>
                  <a:srgbClr val="852F4A"/>
                </a:solidFill>
                <a:latin typeface="Calibri"/>
                <a:ea typeface="Calibri"/>
                <a:cs typeface="+mj-cs"/>
                <a:sym typeface="Calibri"/>
              </a:rPr>
              <a:t>التحقق من جدوى الاتصال من خلال تحديد هدف العملية الاتصالية، وتحديد أسلوب الطرح والمعالجة والتمكن من المعلومات.</a:t>
            </a:r>
            <a:endParaRPr sz="1800" dirty="0">
              <a:solidFill>
                <a:srgbClr val="852F4A"/>
              </a:solidFill>
              <a:latin typeface="Calibri"/>
              <a:ea typeface="Calibri"/>
              <a:cs typeface="+mj-cs"/>
              <a:sym typeface="Calibri"/>
            </a:endParaRPr>
          </a:p>
          <a:p>
            <a:pPr marL="342900" marR="0" lvl="0" indent="-342900" algn="justLow" rtl="1">
              <a:lnSpc>
                <a:spcPct val="115000"/>
              </a:lnSpc>
              <a:spcBef>
                <a:spcPts val="0"/>
              </a:spcBef>
              <a:spcAft>
                <a:spcPts val="0"/>
              </a:spcAft>
              <a:buClr>
                <a:srgbClr val="852F4A"/>
              </a:buClr>
              <a:buSzPts val="2400"/>
              <a:buFont typeface="Simplified Arabic"/>
              <a:buChar char="-"/>
            </a:pPr>
            <a:r>
              <a:rPr lang="ar-EG" sz="2400" dirty="0">
                <a:solidFill>
                  <a:srgbClr val="852F4A"/>
                </a:solidFill>
                <a:latin typeface="Calibri"/>
                <a:ea typeface="Calibri"/>
                <a:cs typeface="+mj-cs"/>
                <a:sym typeface="Calibri"/>
              </a:rPr>
              <a:t>الاهتمام بالمظهر الخارجي، الهندام والملابس.</a:t>
            </a:r>
            <a:endParaRPr sz="1800" dirty="0">
              <a:solidFill>
                <a:srgbClr val="852F4A"/>
              </a:solidFill>
              <a:latin typeface="Calibri"/>
              <a:ea typeface="Calibri"/>
              <a:cs typeface="+mj-cs"/>
              <a:sym typeface="Calibri"/>
            </a:endParaRPr>
          </a:p>
          <a:p>
            <a:pPr marL="342900" marR="0" lvl="0" indent="-342900" algn="justLow" rtl="1">
              <a:lnSpc>
                <a:spcPct val="115000"/>
              </a:lnSpc>
              <a:spcBef>
                <a:spcPts val="0"/>
              </a:spcBef>
              <a:spcAft>
                <a:spcPts val="0"/>
              </a:spcAft>
              <a:buClr>
                <a:srgbClr val="852F4A"/>
              </a:buClr>
              <a:buSzPts val="2400"/>
              <a:buFont typeface="Simplified Arabic"/>
              <a:buChar char="-"/>
            </a:pPr>
            <a:r>
              <a:rPr lang="ar-EG" sz="2400" dirty="0">
                <a:solidFill>
                  <a:srgbClr val="852F4A"/>
                </a:solidFill>
                <a:latin typeface="Calibri"/>
                <a:ea typeface="Calibri"/>
                <a:cs typeface="+mj-cs"/>
                <a:sym typeface="Calibri"/>
              </a:rPr>
              <a:t>الاهتمام باللغة غير اللفظية مثل تعبيرات الجسد، فقد توصلت نتائج إحدى الدراسات إلى أن تعبيرات الجسم تشكل 55% من المؤثرات على العملية الاتصالية، مقابل نبرة الصوت 38%، والكلمات 7%.</a:t>
            </a:r>
            <a:endParaRPr sz="1800" dirty="0">
              <a:solidFill>
                <a:srgbClr val="852F4A"/>
              </a:solidFill>
              <a:latin typeface="Calibri"/>
              <a:ea typeface="Calibri"/>
              <a:cs typeface="+mj-cs"/>
              <a:sym typeface="Calibri"/>
            </a:endParaRPr>
          </a:p>
        </p:txBody>
      </p:sp>
      <p:pic>
        <p:nvPicPr>
          <p:cNvPr id="499" name="Google Shape;499;p29"/>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500" name="Google Shape;500;p29"/>
          <p:cNvPicPr preferRelativeResize="0"/>
          <p:nvPr/>
        </p:nvPicPr>
        <p:blipFill rotWithShape="1">
          <a:blip r:embed="rId5">
            <a:alphaModFix/>
          </a:blip>
          <a:srcRect/>
          <a:stretch/>
        </p:blipFill>
        <p:spPr>
          <a:xfrm>
            <a:off x="9923145" y="6311380"/>
            <a:ext cx="1879649" cy="309233"/>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05"/>
        <p:cNvGrpSpPr/>
        <p:nvPr/>
      </p:nvGrpSpPr>
      <p:grpSpPr>
        <a:xfrm>
          <a:off x="0" y="0"/>
          <a:ext cx="0" cy="0"/>
          <a:chOff x="0" y="0"/>
          <a:chExt cx="0" cy="0"/>
        </a:xfrm>
      </p:grpSpPr>
      <p:pic>
        <p:nvPicPr>
          <p:cNvPr id="506" name="Google Shape;506;p30"/>
          <p:cNvPicPr preferRelativeResize="0">
            <a:picLocks noGrp="1"/>
          </p:cNvPicPr>
          <p:nvPr>
            <p:ph type="pic" idx="2"/>
          </p:nvPr>
        </p:nvPicPr>
        <p:blipFill rotWithShape="1">
          <a:blip r:embed="rId3">
            <a:alphaModFix/>
          </a:blip>
          <a:srcRect l="13924" r="13924"/>
          <a:stretch/>
        </p:blipFill>
        <p:spPr>
          <a:xfrm>
            <a:off x="2808" y="-1"/>
            <a:ext cx="3920263" cy="6766562"/>
          </a:xfrm>
          <a:prstGeom prst="rect">
            <a:avLst/>
          </a:prstGeom>
          <a:solidFill>
            <a:srgbClr val="D8D8D8">
              <a:alpha val="49803"/>
            </a:srgbClr>
          </a:solidFill>
          <a:ln>
            <a:noFill/>
          </a:ln>
        </p:spPr>
      </p:pic>
      <p:sp>
        <p:nvSpPr>
          <p:cNvPr id="507" name="Google Shape;507;p30"/>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508" name="Google Shape;508;p30"/>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509" name="Google Shape;509;p30"/>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10" name="Google Shape;510;p30"/>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511" name="Google Shape;511;p30"/>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sp>
        <p:nvSpPr>
          <p:cNvPr id="512" name="Google Shape;512;p30"/>
          <p:cNvSpPr/>
          <p:nvPr/>
        </p:nvSpPr>
        <p:spPr>
          <a:xfrm>
            <a:off x="173443" y="290814"/>
            <a:ext cx="1190600" cy="677437"/>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rgbClr val="FFFFFF"/>
              </a:solidFill>
              <a:latin typeface="Calibri"/>
              <a:ea typeface="Calibri"/>
              <a:cs typeface="Calibri"/>
              <a:sym typeface="Calibri"/>
            </a:endParaRPr>
          </a:p>
        </p:txBody>
      </p:sp>
      <p:sp>
        <p:nvSpPr>
          <p:cNvPr id="513" name="Google Shape;513;p30"/>
          <p:cNvSpPr txBox="1"/>
          <p:nvPr/>
        </p:nvSpPr>
        <p:spPr>
          <a:xfrm>
            <a:off x="173444" y="260365"/>
            <a:ext cx="1190600"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الأولى</a:t>
            </a:r>
            <a:endParaRPr sz="2000" b="1" dirty="0">
              <a:solidFill>
                <a:srgbClr val="FFFFFF"/>
              </a:solidFill>
              <a:latin typeface="Tajawal Medium"/>
              <a:ea typeface="Tajawal Medium"/>
              <a:cs typeface="+mj-cs"/>
              <a:sym typeface="Tajawal Medium"/>
            </a:endParaRPr>
          </a:p>
        </p:txBody>
      </p:sp>
      <p:pic>
        <p:nvPicPr>
          <p:cNvPr id="514" name="Google Shape;514;p30"/>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515" name="Google Shape;515;p30"/>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516" name="Google Shape;516;p30"/>
          <p:cNvSpPr/>
          <p:nvPr/>
        </p:nvSpPr>
        <p:spPr>
          <a:xfrm>
            <a:off x="3923071" y="1047135"/>
            <a:ext cx="7879723" cy="4996779"/>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justLow" rtl="1">
              <a:lnSpc>
                <a:spcPct val="115000"/>
              </a:lnSpc>
              <a:spcBef>
                <a:spcPts val="0"/>
              </a:spcBef>
              <a:spcAft>
                <a:spcPts val="0"/>
              </a:spcAft>
              <a:buNone/>
            </a:pPr>
            <a:r>
              <a:rPr lang="ar-EG" sz="2400" b="1" dirty="0">
                <a:solidFill>
                  <a:srgbClr val="0070C0"/>
                </a:solidFill>
                <a:latin typeface="Calibri"/>
                <a:ea typeface="Calibri"/>
                <a:cs typeface="Calibri"/>
                <a:sym typeface="Calibri"/>
              </a:rPr>
              <a:t>2: الرسالة </a:t>
            </a:r>
            <a:r>
              <a:rPr lang="ar-EG" sz="2400" b="1" dirty="0">
                <a:solidFill>
                  <a:srgbClr val="0070C0"/>
                </a:solidFill>
                <a:latin typeface="Times New Roman"/>
                <a:ea typeface="Times New Roman"/>
                <a:cs typeface="Times New Roman"/>
                <a:sym typeface="Times New Roman"/>
              </a:rPr>
              <a:t>Message </a:t>
            </a:r>
            <a:r>
              <a:rPr lang="ar-EG" sz="2400" b="1" dirty="0">
                <a:solidFill>
                  <a:srgbClr val="0070C0"/>
                </a:solidFill>
                <a:latin typeface="Calibri"/>
                <a:ea typeface="Calibri"/>
                <a:cs typeface="Calibri"/>
                <a:sym typeface="Calibri"/>
              </a:rPr>
              <a:t>          يقول ماذا </a:t>
            </a:r>
            <a:r>
              <a:rPr lang="ar-EG" sz="2400" b="1" dirty="0">
                <a:solidFill>
                  <a:srgbClr val="0070C0"/>
                </a:solidFill>
                <a:latin typeface="Times New Roman"/>
                <a:ea typeface="Times New Roman"/>
                <a:cs typeface="Times New Roman"/>
                <a:sym typeface="Times New Roman"/>
              </a:rPr>
              <a:t>Say What</a:t>
            </a:r>
            <a:r>
              <a:rPr lang="ar-EG" sz="2400" b="1" dirty="0">
                <a:solidFill>
                  <a:srgbClr val="0070C0"/>
                </a:solidFill>
                <a:latin typeface="Calibri"/>
                <a:ea typeface="Calibri"/>
                <a:cs typeface="Calibri"/>
                <a:sym typeface="Calibri"/>
              </a:rPr>
              <a:t>؟  </a:t>
            </a:r>
            <a:endParaRPr sz="2400" dirty="0">
              <a:solidFill>
                <a:srgbClr val="0070C0"/>
              </a:solidFill>
              <a:latin typeface="Calibri"/>
              <a:ea typeface="Calibri"/>
              <a:cs typeface="Calibri"/>
              <a:sym typeface="Calibri"/>
            </a:endParaRPr>
          </a:p>
          <a:p>
            <a:pPr marL="0" marR="0" lvl="0" indent="0" algn="justLow" rtl="1">
              <a:lnSpc>
                <a:spcPct val="115000"/>
              </a:lnSpc>
              <a:spcBef>
                <a:spcPts val="1000"/>
              </a:spcBef>
              <a:spcAft>
                <a:spcPts val="0"/>
              </a:spcAft>
              <a:buNone/>
            </a:pPr>
            <a:r>
              <a:rPr lang="ar-EG" sz="2400" dirty="0">
                <a:solidFill>
                  <a:srgbClr val="6C263C"/>
                </a:solidFill>
                <a:latin typeface="Calibri"/>
                <a:ea typeface="Calibri"/>
                <a:cs typeface="+mj-cs"/>
                <a:sym typeface="Calibri"/>
              </a:rPr>
              <a:t>وهى المعني أو الرمز أو الفكرة أو المحتوى الذى ينقله المرسل إلى المتلقي، وتتضمن المعاني، والأفكار والآراء التي تتفق بموضوعات معينة، يتم التعبير عنها رمزياً سواء باللغة المنطوقة أو غير المنطوقة ( المعلومات والكلمات والصور والموسيقى والرسوم والإيحاءات) ، والتي عبر عنها المرسل أو لم يعبر</a:t>
            </a:r>
            <a:r>
              <a:rPr lang="ar-EG" sz="2400" dirty="0">
                <a:solidFill>
                  <a:srgbClr val="6C263C"/>
                </a:solidFill>
                <a:latin typeface="Simplified Arabic"/>
                <a:ea typeface="Simplified Arabic"/>
                <a:cs typeface="+mj-cs"/>
                <a:sym typeface="Simplified Arabic"/>
              </a:rPr>
              <a:t> )</a:t>
            </a:r>
            <a:r>
              <a:rPr lang="ar-EG" sz="2400" dirty="0">
                <a:solidFill>
                  <a:srgbClr val="6C263C"/>
                </a:solidFill>
                <a:latin typeface="Calibri"/>
                <a:ea typeface="Calibri"/>
                <a:cs typeface="+mj-cs"/>
                <a:sym typeface="Calibri"/>
              </a:rPr>
              <a:t>فصمت الخطيب رسالة، وعدم كتابة الكاتب رسالة، وقطع الإرسال التليفزيوني فى موقف معين رسالة</a:t>
            </a:r>
            <a:r>
              <a:rPr lang="ar-EG" sz="2400" dirty="0">
                <a:solidFill>
                  <a:srgbClr val="6C263C"/>
                </a:solidFill>
                <a:latin typeface="Simplified Arabic"/>
                <a:ea typeface="Simplified Arabic"/>
                <a:cs typeface="+mj-cs"/>
                <a:sym typeface="Simplified Arabic"/>
              </a:rPr>
              <a:t>(</a:t>
            </a:r>
            <a:r>
              <a:rPr lang="ar-EG" sz="2400" dirty="0">
                <a:solidFill>
                  <a:srgbClr val="6C263C"/>
                </a:solidFill>
                <a:latin typeface="Calibri"/>
                <a:ea typeface="Calibri"/>
                <a:cs typeface="+mj-cs"/>
                <a:sym typeface="Calibri"/>
              </a:rPr>
              <a:t>، سواء كانت هادفة </a:t>
            </a:r>
            <a:r>
              <a:rPr lang="ar-EG" sz="2400" dirty="0">
                <a:solidFill>
                  <a:srgbClr val="6C263C"/>
                </a:solidFill>
                <a:latin typeface="Times New Roman"/>
                <a:ea typeface="Times New Roman"/>
                <a:cs typeface="+mj-cs"/>
                <a:sym typeface="Times New Roman"/>
              </a:rPr>
              <a:t>Purposive</a:t>
            </a:r>
            <a:r>
              <a:rPr lang="ar-EG" sz="2400" dirty="0">
                <a:solidFill>
                  <a:srgbClr val="6C263C"/>
                </a:solidFill>
                <a:latin typeface="Simplified Arabic"/>
                <a:ea typeface="Simplified Arabic"/>
                <a:cs typeface="+mj-cs"/>
                <a:sym typeface="Simplified Arabic"/>
              </a:rPr>
              <a:t> </a:t>
            </a:r>
            <a:r>
              <a:rPr lang="ar-EG" sz="2400" dirty="0">
                <a:solidFill>
                  <a:srgbClr val="6C263C"/>
                </a:solidFill>
                <a:latin typeface="Calibri"/>
                <a:ea typeface="Calibri"/>
                <a:cs typeface="+mj-cs"/>
                <a:sym typeface="Calibri"/>
              </a:rPr>
              <a:t>أو غير هادفة</a:t>
            </a:r>
            <a:r>
              <a:rPr lang="ar-EG" sz="2400" dirty="0">
                <a:solidFill>
                  <a:srgbClr val="6C263C"/>
                </a:solidFill>
                <a:latin typeface="Times New Roman"/>
                <a:ea typeface="Times New Roman"/>
                <a:cs typeface="+mj-cs"/>
                <a:sym typeface="Times New Roman"/>
              </a:rPr>
              <a:t> Non -  purposive</a:t>
            </a:r>
            <a:r>
              <a:rPr lang="ar-EG" sz="2400" dirty="0">
                <a:solidFill>
                  <a:srgbClr val="6C263C"/>
                </a:solidFill>
                <a:latin typeface="Simplified Arabic"/>
                <a:ea typeface="Simplified Arabic"/>
                <a:cs typeface="+mj-cs"/>
                <a:sym typeface="Simplified Arabic"/>
              </a:rPr>
              <a:t>  أي</a:t>
            </a:r>
            <a:r>
              <a:rPr lang="ar-EG" sz="2400" dirty="0">
                <a:solidFill>
                  <a:srgbClr val="6C263C"/>
                </a:solidFill>
                <a:latin typeface="Calibri"/>
                <a:ea typeface="Calibri"/>
                <a:cs typeface="+mj-cs"/>
                <a:sym typeface="Calibri"/>
              </a:rPr>
              <a:t> كل ما يراه الناس فى أشكال فنية مثل الفيلم أو المقال أو الحوار أو الأخبار أو الرسومات والإضاءات الظاهرة والكامنة فى الرسالة الإعلامية. ولا شك أن فاعلية الاتصال تتوقف على الفهم المشترك للموضوع واللغة التي يقدم بها.</a:t>
            </a:r>
            <a:endParaRPr sz="1800" dirty="0">
              <a:solidFill>
                <a:srgbClr val="6C263C"/>
              </a:solidFill>
              <a:latin typeface="Calibri"/>
              <a:ea typeface="Calibri"/>
              <a:cs typeface="+mj-cs"/>
              <a:sym typeface="Calibri"/>
            </a:endParaRPr>
          </a:p>
        </p:txBody>
      </p:sp>
      <p:pic>
        <p:nvPicPr>
          <p:cNvPr id="517" name="Google Shape;517;p30" descr="C:\Users\NoteBook\Desktop\2.png"/>
          <p:cNvPicPr preferRelativeResize="0"/>
          <p:nvPr/>
        </p:nvPicPr>
        <p:blipFill rotWithShape="1">
          <a:blip r:embed="rId7">
            <a:alphaModFix/>
          </a:blip>
          <a:srcRect/>
          <a:stretch/>
        </p:blipFill>
        <p:spPr>
          <a:xfrm>
            <a:off x="594699" y="3141359"/>
            <a:ext cx="3195635" cy="2553335"/>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21"/>
        <p:cNvGrpSpPr/>
        <p:nvPr/>
      </p:nvGrpSpPr>
      <p:grpSpPr>
        <a:xfrm>
          <a:off x="0" y="0"/>
          <a:ext cx="0" cy="0"/>
          <a:chOff x="0" y="0"/>
          <a:chExt cx="0" cy="0"/>
        </a:xfrm>
      </p:grpSpPr>
      <p:sp>
        <p:nvSpPr>
          <p:cNvPr id="522" name="Google Shape;522;p3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523" name="Google Shape;523;p31"/>
          <p:cNvSpPr/>
          <p:nvPr/>
        </p:nvSpPr>
        <p:spPr>
          <a:xfrm>
            <a:off x="1843547" y="1090675"/>
            <a:ext cx="9711389" cy="4854086"/>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1">
              <a:lnSpc>
                <a:spcPct val="115000"/>
              </a:lnSpc>
              <a:spcBef>
                <a:spcPts val="0"/>
              </a:spcBef>
              <a:spcAft>
                <a:spcPts val="0"/>
              </a:spcAft>
              <a:buNone/>
            </a:pPr>
            <a:r>
              <a:rPr lang="ar-EG" sz="2400" b="1" dirty="0">
                <a:solidFill>
                  <a:srgbClr val="6C263C"/>
                </a:solidFill>
                <a:latin typeface="Calibri"/>
                <a:ea typeface="Calibri"/>
                <a:cs typeface="Calibri"/>
                <a:sym typeface="Calibri"/>
              </a:rPr>
              <a:t>مكونات وعناصر الرسالة الاتصالية:</a:t>
            </a:r>
            <a:endParaRPr sz="1800" dirty="0">
              <a:solidFill>
                <a:srgbClr val="6C263C"/>
              </a:solidFill>
              <a:latin typeface="Calibri"/>
              <a:ea typeface="Calibri"/>
              <a:cs typeface="Calibri"/>
              <a:sym typeface="Calibri"/>
            </a:endParaRPr>
          </a:p>
          <a:p>
            <a:pPr marR="0" lvl="0" algn="justLow" rtl="1">
              <a:lnSpc>
                <a:spcPct val="115000"/>
              </a:lnSpc>
              <a:spcBef>
                <a:spcPts val="1000"/>
              </a:spcBef>
              <a:spcAft>
                <a:spcPts val="0"/>
              </a:spcAft>
              <a:buClr>
                <a:srgbClr val="6C263C"/>
              </a:buClr>
              <a:buSzPts val="2400"/>
            </a:pPr>
            <a:r>
              <a:rPr lang="ar-EG" sz="2400" dirty="0">
                <a:solidFill>
                  <a:srgbClr val="6C263C"/>
                </a:solidFill>
                <a:latin typeface="Calibri"/>
                <a:ea typeface="Calibri"/>
                <a:cs typeface="+mj-cs"/>
                <a:sym typeface="Calibri"/>
              </a:rPr>
              <a:t>أ. الرموز غير اللفظية : </a:t>
            </a:r>
            <a:r>
              <a:rPr lang="ar-EG" sz="2400" dirty="0">
                <a:solidFill>
                  <a:srgbClr val="6C263C"/>
                </a:solidFill>
                <a:latin typeface="Times New Roman"/>
                <a:ea typeface="Times New Roman"/>
                <a:cs typeface="+mj-cs"/>
                <a:sym typeface="Times New Roman"/>
              </a:rPr>
              <a:t>Non Verbal</a:t>
            </a:r>
            <a:r>
              <a:rPr lang="ar-EG" sz="2400" dirty="0">
                <a:solidFill>
                  <a:srgbClr val="6C263C"/>
                </a:solidFill>
                <a:latin typeface="Simplified Arabic"/>
                <a:ea typeface="Simplified Arabic"/>
                <a:cs typeface="+mj-cs"/>
                <a:sym typeface="Simplified Arabic"/>
              </a:rPr>
              <a:t> </a:t>
            </a:r>
            <a:endParaRPr sz="1800" dirty="0">
              <a:solidFill>
                <a:srgbClr val="6C263C"/>
              </a:solidFill>
              <a:latin typeface="Calibri"/>
              <a:ea typeface="Calibri"/>
              <a:cs typeface="+mj-cs"/>
              <a:sym typeface="Calibri"/>
            </a:endParaRPr>
          </a:p>
          <a:p>
            <a:pPr marL="457200" marR="0" lvl="0" indent="0" algn="justLow" rtl="1">
              <a:lnSpc>
                <a:spcPct val="115000"/>
              </a:lnSpc>
              <a:spcBef>
                <a:spcPts val="0"/>
              </a:spcBef>
              <a:spcAft>
                <a:spcPts val="0"/>
              </a:spcAft>
              <a:buNone/>
            </a:pPr>
            <a:r>
              <a:rPr lang="ar-EG" sz="2400" dirty="0">
                <a:solidFill>
                  <a:srgbClr val="6C263C"/>
                </a:solidFill>
                <a:latin typeface="Calibri"/>
                <a:ea typeface="Calibri"/>
                <a:cs typeface="+mj-cs"/>
                <a:sym typeface="Calibri"/>
              </a:rPr>
              <a:t>وهى الرموز والإشارات والعلامات، كما أن الملابس والإكسسوارات تلعب دوراً فى إيصال رسائل معينة للمتلقي.</a:t>
            </a:r>
            <a:endParaRPr sz="1800" dirty="0">
              <a:solidFill>
                <a:srgbClr val="6C263C"/>
              </a:solidFill>
              <a:latin typeface="Calibri"/>
              <a:ea typeface="Calibri"/>
              <a:cs typeface="+mj-cs"/>
              <a:sym typeface="Calibri"/>
            </a:endParaRPr>
          </a:p>
          <a:p>
            <a:pPr marL="0" marR="0" lvl="0" indent="0" algn="justLow" rtl="1">
              <a:lnSpc>
                <a:spcPct val="115000"/>
              </a:lnSpc>
              <a:spcBef>
                <a:spcPts val="0"/>
              </a:spcBef>
              <a:spcAft>
                <a:spcPts val="0"/>
              </a:spcAft>
              <a:buNone/>
            </a:pPr>
            <a:r>
              <a:rPr lang="ar-EG" sz="2400" dirty="0">
                <a:solidFill>
                  <a:srgbClr val="6C263C"/>
                </a:solidFill>
                <a:latin typeface="Calibri"/>
                <a:ea typeface="Calibri"/>
                <a:cs typeface="+mj-cs"/>
                <a:sym typeface="Calibri"/>
              </a:rPr>
              <a:t>ب. الرموز اللفظية </a:t>
            </a:r>
            <a:r>
              <a:rPr lang="ar-EG" sz="2400" dirty="0">
                <a:solidFill>
                  <a:srgbClr val="6C263C"/>
                </a:solidFill>
                <a:latin typeface="Times New Roman"/>
                <a:ea typeface="Times New Roman"/>
                <a:cs typeface="+mj-cs"/>
                <a:sym typeface="Times New Roman"/>
              </a:rPr>
              <a:t>Verbal </a:t>
            </a:r>
            <a:endParaRPr sz="1800" dirty="0">
              <a:solidFill>
                <a:srgbClr val="6C263C"/>
              </a:solidFill>
              <a:latin typeface="Calibri"/>
              <a:ea typeface="Calibri"/>
              <a:cs typeface="+mj-cs"/>
              <a:sym typeface="Calibri"/>
            </a:endParaRPr>
          </a:p>
          <a:p>
            <a:pPr marL="457200" marR="0" lvl="0" indent="0" algn="justLow" rtl="1">
              <a:lnSpc>
                <a:spcPct val="115000"/>
              </a:lnSpc>
              <a:spcBef>
                <a:spcPts val="0"/>
              </a:spcBef>
              <a:spcAft>
                <a:spcPts val="0"/>
              </a:spcAft>
              <a:buNone/>
            </a:pPr>
            <a:r>
              <a:rPr lang="ar-EG" sz="2400" dirty="0">
                <a:solidFill>
                  <a:srgbClr val="6C263C"/>
                </a:solidFill>
                <a:latin typeface="Calibri"/>
                <a:ea typeface="Calibri"/>
                <a:cs typeface="+mj-cs"/>
                <a:sym typeface="Calibri"/>
              </a:rPr>
              <a:t>وهي الكلام المقروء أو المكتوب أو المنطوق التي تعبر عن معلومات أو بيانات أو أراء أو عواطف أو مشاعر معينة.</a:t>
            </a:r>
            <a:endParaRPr sz="1800" dirty="0">
              <a:solidFill>
                <a:srgbClr val="6C263C"/>
              </a:solidFill>
              <a:latin typeface="Calibri"/>
              <a:ea typeface="Calibri"/>
              <a:cs typeface="+mj-cs"/>
              <a:sym typeface="Calibri"/>
            </a:endParaRPr>
          </a:p>
          <a:p>
            <a:pPr marL="0" marR="0" lvl="0" indent="0" algn="justLow" rtl="1">
              <a:lnSpc>
                <a:spcPct val="115000"/>
              </a:lnSpc>
              <a:spcBef>
                <a:spcPts val="0"/>
              </a:spcBef>
              <a:spcAft>
                <a:spcPts val="0"/>
              </a:spcAft>
              <a:buNone/>
            </a:pPr>
            <a:r>
              <a:rPr lang="ar-EG" sz="2400" dirty="0">
                <a:solidFill>
                  <a:srgbClr val="6C263C"/>
                </a:solidFill>
                <a:latin typeface="Calibri"/>
                <a:ea typeface="Calibri"/>
                <a:cs typeface="+mj-cs"/>
                <a:sym typeface="Calibri"/>
              </a:rPr>
              <a:t>ج. أسلوب طرح الرسالة:</a:t>
            </a:r>
            <a:endParaRPr sz="1800" dirty="0">
              <a:solidFill>
                <a:srgbClr val="6C263C"/>
              </a:solidFill>
              <a:latin typeface="Calibri"/>
              <a:ea typeface="Calibri"/>
              <a:cs typeface="+mj-cs"/>
              <a:sym typeface="Calibri"/>
            </a:endParaRPr>
          </a:p>
          <a:p>
            <a:pPr marL="0" marR="0" lvl="0" indent="0" algn="justLow" rtl="1">
              <a:lnSpc>
                <a:spcPct val="115000"/>
              </a:lnSpc>
              <a:spcBef>
                <a:spcPts val="1000"/>
              </a:spcBef>
              <a:spcAft>
                <a:spcPts val="0"/>
              </a:spcAft>
              <a:buNone/>
            </a:pPr>
            <a:r>
              <a:rPr lang="ar-EG" sz="2400" dirty="0">
                <a:solidFill>
                  <a:srgbClr val="6C263C"/>
                </a:solidFill>
                <a:latin typeface="Calibri"/>
                <a:ea typeface="Calibri"/>
                <a:cs typeface="+mj-cs"/>
                <a:sym typeface="Calibri"/>
              </a:rPr>
              <a:t> تختلف الأساليب التي يطرح بها المرسل رسائله تبعاً للمتلقي أو طبيعة الموضوع، كما تختلف أساليب معالجة وطرح الرسائل فيما بين مرسل وآخر.</a:t>
            </a:r>
            <a:endParaRPr sz="1800" dirty="0">
              <a:solidFill>
                <a:srgbClr val="6C263C"/>
              </a:solidFill>
              <a:latin typeface="Calibri"/>
              <a:ea typeface="Calibri"/>
              <a:cs typeface="+mj-cs"/>
              <a:sym typeface="Calibri"/>
            </a:endParaRPr>
          </a:p>
        </p:txBody>
      </p:sp>
      <p:sp>
        <p:nvSpPr>
          <p:cNvPr id="524" name="Google Shape;524;p31"/>
          <p:cNvSpPr/>
          <p:nvPr/>
        </p:nvSpPr>
        <p:spPr>
          <a:xfrm>
            <a:off x="455981" y="146971"/>
            <a:ext cx="1387566" cy="796636"/>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525" name="Google Shape;525;p31"/>
          <p:cNvSpPr txBox="1"/>
          <p:nvPr/>
        </p:nvSpPr>
        <p:spPr>
          <a:xfrm>
            <a:off x="455982" y="235721"/>
            <a:ext cx="1387565"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الأولى</a:t>
            </a:r>
            <a:endParaRPr sz="2000" b="1" dirty="0">
              <a:solidFill>
                <a:srgbClr val="FFFFFF"/>
              </a:solidFill>
              <a:latin typeface="Tajawal Medium"/>
              <a:ea typeface="Tajawal Medium"/>
              <a:cs typeface="+mj-cs"/>
              <a:sym typeface="Tajawal Medium"/>
            </a:endParaRPr>
          </a:p>
        </p:txBody>
      </p:sp>
      <p:pic>
        <p:nvPicPr>
          <p:cNvPr id="526" name="Google Shape;526;p3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527" name="Google Shape;527;p3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528" name="Google Shape;528;p31"/>
          <p:cNvPicPr preferRelativeResize="0"/>
          <p:nvPr/>
        </p:nvPicPr>
        <p:blipFill rotWithShape="1">
          <a:blip r:embed="rId5">
            <a:alphaModFix/>
          </a:blip>
          <a:srcRect/>
          <a:stretch/>
        </p:blipFill>
        <p:spPr>
          <a:xfrm>
            <a:off x="9719187" y="23828"/>
            <a:ext cx="2237694" cy="820626"/>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3"/>
        <p:cNvGrpSpPr/>
        <p:nvPr/>
      </p:nvGrpSpPr>
      <p:grpSpPr>
        <a:xfrm>
          <a:off x="0" y="0"/>
          <a:ext cx="0" cy="0"/>
          <a:chOff x="0" y="0"/>
          <a:chExt cx="0" cy="0"/>
        </a:xfrm>
      </p:grpSpPr>
      <p:pic>
        <p:nvPicPr>
          <p:cNvPr id="534" name="Google Shape;534;p32"/>
          <p:cNvPicPr preferRelativeResize="0">
            <a:picLocks noGrp="1"/>
          </p:cNvPicPr>
          <p:nvPr>
            <p:ph type="pic" idx="2"/>
          </p:nvPr>
        </p:nvPicPr>
        <p:blipFill rotWithShape="1">
          <a:blip r:embed="rId3">
            <a:alphaModFix/>
          </a:blip>
          <a:srcRect l="4175" r="4175"/>
          <a:stretch/>
        </p:blipFill>
        <p:spPr>
          <a:xfrm>
            <a:off x="0" y="-43542"/>
            <a:ext cx="4542503" cy="6901542"/>
          </a:xfrm>
          <a:prstGeom prst="rect">
            <a:avLst/>
          </a:prstGeom>
          <a:solidFill>
            <a:srgbClr val="D8D8D8">
              <a:alpha val="49803"/>
            </a:srgbClr>
          </a:solidFill>
          <a:ln>
            <a:noFill/>
          </a:ln>
        </p:spPr>
      </p:pic>
      <p:pic>
        <p:nvPicPr>
          <p:cNvPr id="535" name="Google Shape;535;p32"/>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536" name="Google Shape;536;p32"/>
          <p:cNvPicPr preferRelativeResize="0"/>
          <p:nvPr/>
        </p:nvPicPr>
        <p:blipFill rotWithShape="1">
          <a:blip r:embed="rId5">
            <a:alphaModFix/>
          </a:blip>
          <a:srcRect/>
          <a:stretch/>
        </p:blipFill>
        <p:spPr>
          <a:xfrm>
            <a:off x="126835" y="184126"/>
            <a:ext cx="2457656" cy="670874"/>
          </a:xfrm>
          <a:prstGeom prst="rect">
            <a:avLst/>
          </a:prstGeom>
          <a:noFill/>
          <a:ln>
            <a:noFill/>
          </a:ln>
        </p:spPr>
      </p:pic>
      <p:pic>
        <p:nvPicPr>
          <p:cNvPr id="537" name="Google Shape;537;p32"/>
          <p:cNvPicPr preferRelativeResize="0"/>
          <p:nvPr/>
        </p:nvPicPr>
        <p:blipFill rotWithShape="1">
          <a:blip r:embed="rId6">
            <a:alphaModFix/>
          </a:blip>
          <a:srcRect/>
          <a:stretch/>
        </p:blipFill>
        <p:spPr>
          <a:xfrm>
            <a:off x="9719187" y="62853"/>
            <a:ext cx="2345978" cy="792148"/>
          </a:xfrm>
          <a:prstGeom prst="rect">
            <a:avLst/>
          </a:prstGeom>
          <a:noFill/>
          <a:ln>
            <a:noFill/>
          </a:ln>
        </p:spPr>
      </p:pic>
      <p:sp>
        <p:nvSpPr>
          <p:cNvPr id="538" name="Google Shape;538;p32"/>
          <p:cNvSpPr/>
          <p:nvPr/>
        </p:nvSpPr>
        <p:spPr>
          <a:xfrm>
            <a:off x="2256503" y="1414508"/>
            <a:ext cx="9674942" cy="4896871"/>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539" name="Google Shape;539;p32"/>
          <p:cNvSpPr/>
          <p:nvPr/>
        </p:nvSpPr>
        <p:spPr>
          <a:xfrm>
            <a:off x="5682215" y="1076197"/>
            <a:ext cx="6120579" cy="4705606"/>
          </a:xfrm>
          <a:prstGeom prst="roundRect">
            <a:avLst>
              <a:gd name="adj" fmla="val 16667"/>
            </a:avLst>
          </a:prstGeom>
          <a:noFill/>
          <a:ln>
            <a:noFill/>
          </a:ln>
        </p:spPr>
        <p:txBody>
          <a:bodyPr spcFirstLastPara="1" wrap="square" lIns="91425" tIns="45700" rIns="91425" bIns="45700" anchor="ctr" anchorCtr="0">
            <a:noAutofit/>
          </a:bodyPr>
          <a:lstStyle/>
          <a:p>
            <a:pPr marR="0" lvl="0" algn="just" rtl="1">
              <a:lnSpc>
                <a:spcPct val="115000"/>
              </a:lnSpc>
              <a:spcBef>
                <a:spcPts val="0"/>
              </a:spcBef>
              <a:spcAft>
                <a:spcPts val="0"/>
              </a:spcAft>
              <a:buClr>
                <a:srgbClr val="0070C0"/>
              </a:buClr>
              <a:buSzPts val="2400"/>
            </a:pPr>
            <a:r>
              <a:rPr lang="ar-EG" sz="2400" b="1" dirty="0">
                <a:solidFill>
                  <a:srgbClr val="0070C0"/>
                </a:solidFill>
                <a:latin typeface="Calibri"/>
                <a:ea typeface="Calibri"/>
                <a:cs typeface="+mj-cs"/>
                <a:sym typeface="Calibri"/>
              </a:rPr>
              <a:t>3. بأي وسيلة </a:t>
            </a:r>
            <a:r>
              <a:rPr lang="ar-EG" sz="2400" b="1" dirty="0">
                <a:solidFill>
                  <a:srgbClr val="0070C0"/>
                </a:solidFill>
                <a:latin typeface="Times New Roman"/>
                <a:ea typeface="Times New Roman"/>
                <a:cs typeface="+mj-cs"/>
                <a:sym typeface="Times New Roman"/>
              </a:rPr>
              <a:t>In Which Channel</a:t>
            </a:r>
            <a:r>
              <a:rPr lang="ar-EG" sz="2400" b="1" dirty="0">
                <a:solidFill>
                  <a:srgbClr val="0070C0"/>
                </a:solidFill>
                <a:latin typeface="Simplified Arabic"/>
                <a:ea typeface="Simplified Arabic"/>
                <a:cs typeface="+mj-cs"/>
                <a:sym typeface="Simplified Arabic"/>
              </a:rPr>
              <a:t> </a:t>
            </a:r>
            <a:r>
              <a:rPr lang="ar-EG" sz="2400" b="1" dirty="0">
                <a:solidFill>
                  <a:srgbClr val="6C263C"/>
                </a:solidFill>
                <a:latin typeface="Simplified Arabic"/>
                <a:ea typeface="Simplified Arabic"/>
                <a:cs typeface="Simplified Arabic"/>
                <a:sym typeface="Simplified Arabic"/>
              </a:rPr>
              <a:t>       </a:t>
            </a:r>
            <a:endParaRPr dirty="0"/>
          </a:p>
          <a:p>
            <a:pPr marL="0" marR="0" lvl="0" indent="0" algn="justLow" rtl="1">
              <a:lnSpc>
                <a:spcPct val="115000"/>
              </a:lnSpc>
              <a:spcBef>
                <a:spcPts val="1000"/>
              </a:spcBef>
              <a:spcAft>
                <a:spcPts val="0"/>
              </a:spcAft>
              <a:buNone/>
            </a:pPr>
            <a:r>
              <a:rPr lang="ar-EG" sz="2400" dirty="0">
                <a:solidFill>
                  <a:srgbClr val="6C263C"/>
                </a:solidFill>
                <a:latin typeface="Calibri"/>
                <a:ea typeface="Calibri"/>
                <a:cs typeface="+mj-cs"/>
                <a:sym typeface="Calibri"/>
              </a:rPr>
              <a:t>هي الأداة التي تستخدم لنقل الرسالة من المرسل إلى المتلقي، وتختلف الوسيلة باختلاف نوع الاتصال، ففي الاتصال الشخصي يكون الاتصال مواجهي ، أما فى الاتصال الجمعي مثل المحاضرة أو الخطبة أو العظة الدينية، أو المؤتمرات تستخدم وسائط معينة، وفى حال الاتصال الجماهيري تكون الوسيلة هي الصحف أو الراديو أو التليفزيون، أو الإنترنت.</a:t>
            </a:r>
            <a:endParaRPr dirty="0">
              <a:cs typeface="+mj-cs"/>
            </a:endParaRPr>
          </a:p>
          <a:p>
            <a:pPr marL="0" marR="0" lvl="0" indent="0" algn="just" rtl="1">
              <a:lnSpc>
                <a:spcPct val="115000"/>
              </a:lnSpc>
              <a:spcBef>
                <a:spcPts val="1000"/>
              </a:spcBef>
              <a:spcAft>
                <a:spcPts val="0"/>
              </a:spcAft>
              <a:buNone/>
            </a:pPr>
            <a:endParaRPr sz="1800" dirty="0">
              <a:solidFill>
                <a:srgbClr val="6C263C"/>
              </a:solidFill>
              <a:latin typeface="Calibri"/>
              <a:ea typeface="Calibri"/>
              <a:cs typeface="Calibri"/>
              <a:sym typeface="Calibri"/>
            </a:endParaRPr>
          </a:p>
        </p:txBody>
      </p:sp>
      <p:pic>
        <p:nvPicPr>
          <p:cNvPr id="540" name="Google Shape;540;p32"/>
          <p:cNvPicPr preferRelativeResize="0"/>
          <p:nvPr/>
        </p:nvPicPr>
        <p:blipFill rotWithShape="1">
          <a:blip r:embed="rId7">
            <a:alphaModFix/>
          </a:blip>
          <a:srcRect/>
          <a:stretch/>
        </p:blipFill>
        <p:spPr>
          <a:xfrm>
            <a:off x="765655" y="1993700"/>
            <a:ext cx="4542503" cy="3449792"/>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44"/>
        <p:cNvGrpSpPr/>
        <p:nvPr/>
      </p:nvGrpSpPr>
      <p:grpSpPr>
        <a:xfrm>
          <a:off x="0" y="0"/>
          <a:ext cx="0" cy="0"/>
          <a:chOff x="0" y="0"/>
          <a:chExt cx="0" cy="0"/>
        </a:xfrm>
      </p:grpSpPr>
      <p:sp>
        <p:nvSpPr>
          <p:cNvPr id="545" name="Google Shape;545;p33"/>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546" name="Google Shape;546;p33"/>
          <p:cNvSpPr/>
          <p:nvPr/>
        </p:nvSpPr>
        <p:spPr>
          <a:xfrm>
            <a:off x="3331803" y="1157483"/>
            <a:ext cx="8579889" cy="5059227"/>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1">
              <a:lnSpc>
                <a:spcPct val="115000"/>
              </a:lnSpc>
              <a:spcBef>
                <a:spcPts val="0"/>
              </a:spcBef>
              <a:spcAft>
                <a:spcPts val="0"/>
              </a:spcAft>
              <a:buNone/>
            </a:pPr>
            <a:r>
              <a:rPr lang="ar-EG" sz="2000" dirty="0">
                <a:solidFill>
                  <a:schemeClr val="lt1"/>
                </a:solidFill>
                <a:latin typeface="Calibri"/>
                <a:ea typeface="Calibri"/>
                <a:cs typeface="Calibri"/>
                <a:sym typeface="Calibri"/>
              </a:rPr>
              <a:t> </a:t>
            </a:r>
            <a:endParaRPr sz="1600" dirty="0">
              <a:solidFill>
                <a:schemeClr val="lt1"/>
              </a:solidFill>
              <a:latin typeface="Calibri"/>
              <a:ea typeface="Calibri"/>
              <a:cs typeface="Calibri"/>
              <a:sym typeface="Calibri"/>
            </a:endParaRPr>
          </a:p>
          <a:p>
            <a:pPr marL="228600" marR="0" lvl="0" indent="0" algn="just" rtl="1">
              <a:lnSpc>
                <a:spcPct val="115000"/>
              </a:lnSpc>
              <a:spcBef>
                <a:spcPts val="1000"/>
              </a:spcBef>
              <a:spcAft>
                <a:spcPts val="0"/>
              </a:spcAft>
              <a:buNone/>
            </a:pPr>
            <a:r>
              <a:rPr lang="ar-EG" sz="2400" b="1" dirty="0">
                <a:solidFill>
                  <a:srgbClr val="0070C0"/>
                </a:solidFill>
                <a:latin typeface="Calibri"/>
                <a:ea typeface="Calibri"/>
                <a:cs typeface="+mj-cs"/>
                <a:sym typeface="Calibri"/>
              </a:rPr>
              <a:t>4.  لمن؟ </a:t>
            </a:r>
            <a:r>
              <a:rPr lang="ar-EG" sz="2400" b="1" dirty="0">
                <a:solidFill>
                  <a:srgbClr val="0070C0"/>
                </a:solidFill>
                <a:latin typeface="Times New Roman"/>
                <a:ea typeface="Times New Roman"/>
                <a:cs typeface="+mj-cs"/>
                <a:sym typeface="Times New Roman"/>
              </a:rPr>
              <a:t>To Whom</a:t>
            </a:r>
            <a:r>
              <a:rPr lang="ar-EG" sz="2800" b="1" dirty="0">
                <a:solidFill>
                  <a:srgbClr val="0070C0"/>
                </a:solidFill>
                <a:latin typeface="Calibri"/>
                <a:ea typeface="Calibri"/>
                <a:cs typeface="+mj-cs"/>
                <a:sym typeface="Calibri"/>
              </a:rPr>
              <a:t> </a:t>
            </a:r>
            <a:r>
              <a:rPr lang="ar-EG" sz="2400" b="1" dirty="0">
                <a:solidFill>
                  <a:srgbClr val="0070C0"/>
                </a:solidFill>
                <a:latin typeface="Calibri"/>
                <a:ea typeface="Calibri"/>
                <a:cs typeface="+mj-cs"/>
                <a:sym typeface="Calibri"/>
              </a:rPr>
              <a:t>المتلقي </a:t>
            </a:r>
            <a:r>
              <a:rPr lang="ar-EG" sz="2400" b="1" dirty="0">
                <a:solidFill>
                  <a:srgbClr val="0070C0"/>
                </a:solidFill>
                <a:latin typeface="Times New Roman"/>
                <a:ea typeface="Times New Roman"/>
                <a:cs typeface="+mj-cs"/>
                <a:sym typeface="Times New Roman"/>
              </a:rPr>
              <a:t>Audience </a:t>
            </a:r>
            <a:r>
              <a:rPr lang="ar-EG" sz="2400" b="1" dirty="0">
                <a:solidFill>
                  <a:srgbClr val="0070C0"/>
                </a:solidFill>
                <a:latin typeface="Calibri"/>
                <a:ea typeface="Calibri"/>
                <a:cs typeface="+mj-cs"/>
                <a:sym typeface="Calibri"/>
              </a:rPr>
              <a:t>أو المستقبل </a:t>
            </a:r>
            <a:r>
              <a:rPr lang="ar-EG" sz="2400" b="1" dirty="0">
                <a:solidFill>
                  <a:srgbClr val="0070C0"/>
                </a:solidFill>
                <a:latin typeface="Times New Roman"/>
                <a:ea typeface="Times New Roman"/>
                <a:cs typeface="+mj-cs"/>
                <a:sym typeface="Times New Roman"/>
              </a:rPr>
              <a:t>Receiver</a:t>
            </a:r>
            <a:r>
              <a:rPr lang="ar-EG" sz="2000" dirty="0">
                <a:solidFill>
                  <a:schemeClr val="lt1"/>
                </a:solidFill>
                <a:latin typeface="Calibri"/>
                <a:ea typeface="Calibri"/>
                <a:cs typeface="+mj-cs"/>
                <a:sym typeface="Calibri"/>
              </a:rPr>
              <a:t>  </a:t>
            </a:r>
            <a:endParaRPr sz="1600" dirty="0">
              <a:solidFill>
                <a:srgbClr val="6C263C"/>
              </a:solidFill>
              <a:latin typeface="Calibri"/>
              <a:ea typeface="Calibri"/>
              <a:cs typeface="+mj-cs"/>
              <a:sym typeface="Calibri"/>
            </a:endParaRPr>
          </a:p>
          <a:p>
            <a:pPr marL="0" marR="0" lvl="0" indent="0" algn="justLow" rtl="1">
              <a:lnSpc>
                <a:spcPct val="115000"/>
              </a:lnSpc>
              <a:spcBef>
                <a:spcPts val="1000"/>
              </a:spcBef>
              <a:spcAft>
                <a:spcPts val="0"/>
              </a:spcAft>
              <a:buNone/>
            </a:pPr>
            <a:r>
              <a:rPr lang="ar-EG" sz="2400" dirty="0">
                <a:solidFill>
                  <a:srgbClr val="6C263C"/>
                </a:solidFill>
                <a:latin typeface="Calibri"/>
                <a:ea typeface="Calibri"/>
                <a:cs typeface="+mj-cs"/>
                <a:sym typeface="Calibri"/>
              </a:rPr>
              <a:t>هو الفرد الذى توجه له الرسالة الاتصالية ويستقبلها من خلال واحد أو أكثر من حواسه المختلفة ( السمع، البصر، الشم، الذوق، اللمس)، ثم يقوم بتفسير الرموز ويحاول فهم وإدراك معانيها</a:t>
            </a:r>
            <a:r>
              <a:rPr lang="ar-EG" sz="1800" dirty="0">
                <a:solidFill>
                  <a:srgbClr val="6C263C"/>
                </a:solidFill>
                <a:latin typeface="Calibri"/>
                <a:ea typeface="Calibri"/>
                <a:cs typeface="+mj-cs"/>
                <a:sym typeface="Calibri"/>
              </a:rPr>
              <a:t>.</a:t>
            </a:r>
            <a:endParaRPr sz="1800" dirty="0">
              <a:solidFill>
                <a:srgbClr val="6C263C"/>
              </a:solidFill>
              <a:latin typeface="Calibri"/>
              <a:ea typeface="Calibri"/>
              <a:cs typeface="+mj-cs"/>
              <a:sym typeface="Calibri"/>
            </a:endParaRPr>
          </a:p>
          <a:p>
            <a:pPr marL="0" marR="0" lvl="0" indent="0" algn="justLow" rtl="1">
              <a:lnSpc>
                <a:spcPct val="115000"/>
              </a:lnSpc>
              <a:spcBef>
                <a:spcPts val="1000"/>
              </a:spcBef>
              <a:spcAft>
                <a:spcPts val="0"/>
              </a:spcAft>
              <a:buNone/>
            </a:pPr>
            <a:r>
              <a:rPr lang="ar-EG" sz="2400" dirty="0">
                <a:solidFill>
                  <a:srgbClr val="6C263C"/>
                </a:solidFill>
                <a:latin typeface="Calibri"/>
                <a:ea typeface="Calibri"/>
                <a:cs typeface="Calibri"/>
                <a:sym typeface="Calibri"/>
              </a:rPr>
              <a:t>وقد نظر علماء الاجتماع للجمهور المتلقي فى العقود الأولي من القرن العشرين على أنه مجرد حشد منعزل </a:t>
            </a:r>
            <a:r>
              <a:rPr lang="ar-EG" sz="2400" b="1" dirty="0">
                <a:solidFill>
                  <a:srgbClr val="6C263C"/>
                </a:solidFill>
                <a:latin typeface="Book Antiqua" panose="02040602050305030304" pitchFamily="18" charset="0"/>
                <a:ea typeface="Simplified Arabic"/>
                <a:cs typeface="+mj-cs"/>
                <a:sym typeface="Simplified Arabic"/>
              </a:rPr>
              <a:t>Mass</a:t>
            </a:r>
            <a:r>
              <a:rPr lang="ar-EG" sz="2400" b="1" dirty="0">
                <a:solidFill>
                  <a:srgbClr val="6C263C"/>
                </a:solidFill>
                <a:latin typeface="Calibri"/>
                <a:ea typeface="Calibri"/>
                <a:cs typeface="Calibri"/>
                <a:sym typeface="Calibri"/>
              </a:rPr>
              <a:t> </a:t>
            </a:r>
            <a:r>
              <a:rPr lang="ar-EG" sz="2400" dirty="0">
                <a:solidFill>
                  <a:srgbClr val="6C263C"/>
                </a:solidFill>
                <a:latin typeface="Calibri"/>
                <a:ea typeface="Calibri"/>
                <a:cs typeface="Calibri"/>
                <a:sym typeface="Calibri"/>
              </a:rPr>
              <a:t>وقد انعكس هذا المنظور الاجتماعي على التسميات التي تعتبر الجمهور طرفاً فى تركيبها مثل المجتمع الجماهيري </a:t>
            </a:r>
            <a:r>
              <a:rPr lang="ar-EG" sz="2400" b="1" dirty="0">
                <a:solidFill>
                  <a:srgbClr val="6C263C"/>
                </a:solidFill>
                <a:latin typeface="Book Antiqua" panose="02040602050305030304" pitchFamily="18" charset="0"/>
                <a:ea typeface="Simplified Arabic"/>
                <a:cs typeface="Simplified Arabic"/>
                <a:sym typeface="Simplified Arabic"/>
              </a:rPr>
              <a:t>Mass Society</a:t>
            </a:r>
            <a:r>
              <a:rPr lang="ar-EG" sz="2400" b="1" dirty="0">
                <a:solidFill>
                  <a:srgbClr val="6C263C"/>
                </a:solidFill>
                <a:latin typeface="Book Antiqua" panose="02040602050305030304" pitchFamily="18" charset="0"/>
                <a:ea typeface="Calibri"/>
                <a:cs typeface="Calibri"/>
                <a:sym typeface="Calibri"/>
              </a:rPr>
              <a:t> </a:t>
            </a:r>
            <a:r>
              <a:rPr lang="ar-EG" sz="2400" dirty="0">
                <a:solidFill>
                  <a:srgbClr val="6C263C"/>
                </a:solidFill>
                <a:latin typeface="Calibri"/>
                <a:ea typeface="Calibri"/>
                <a:cs typeface="Calibri"/>
                <a:sym typeface="Calibri"/>
              </a:rPr>
              <a:t>الذى يجمع أنماط متعددة من الأصول والثقافات، وكذلك الإنتاج الجماهيري </a:t>
            </a:r>
            <a:r>
              <a:rPr lang="ar-EG" sz="2400" b="1" dirty="0">
                <a:solidFill>
                  <a:srgbClr val="6C263C"/>
                </a:solidFill>
                <a:latin typeface="Book Antiqua" panose="02040602050305030304" pitchFamily="18" charset="0"/>
                <a:ea typeface="Simplified Arabic"/>
                <a:cs typeface="Simplified Arabic"/>
                <a:sym typeface="Simplified Arabic"/>
              </a:rPr>
              <a:t>Mass</a:t>
            </a:r>
            <a:r>
              <a:rPr lang="ar-EG" sz="2400" dirty="0">
                <a:solidFill>
                  <a:srgbClr val="6C263C"/>
                </a:solidFill>
                <a:latin typeface="Simplified Arabic"/>
                <a:ea typeface="Simplified Arabic"/>
                <a:cs typeface="Simplified Arabic"/>
                <a:sym typeface="Simplified Arabic"/>
              </a:rPr>
              <a:t> </a:t>
            </a:r>
            <a:r>
              <a:rPr lang="ar-EG" sz="2400" b="1" dirty="0">
                <a:solidFill>
                  <a:srgbClr val="6C263C"/>
                </a:solidFill>
                <a:latin typeface="Book Antiqua" panose="02040602050305030304" pitchFamily="18" charset="0"/>
                <a:ea typeface="Simplified Arabic"/>
                <a:cs typeface="Simplified Arabic"/>
                <a:sym typeface="Simplified Arabic"/>
              </a:rPr>
              <a:t>Production</a:t>
            </a:r>
            <a:r>
              <a:rPr lang="ar-EG" sz="2400" dirty="0">
                <a:solidFill>
                  <a:srgbClr val="6C263C"/>
                </a:solidFill>
                <a:latin typeface="Calibri"/>
                <a:ea typeface="Calibri"/>
                <a:cs typeface="Calibri"/>
                <a:sym typeface="Calibri"/>
              </a:rPr>
              <a:t> الذى يوزع على كل الأفراد المتباينين فى سماتهم أو خصائصهم دون النظر إلى التفاعل والمشاركة فيما بينهم.</a:t>
            </a:r>
            <a:endParaRPr dirty="0"/>
          </a:p>
          <a:p>
            <a:pPr marL="0" marR="0" lvl="0" indent="0" algn="just" rtl="1">
              <a:lnSpc>
                <a:spcPct val="115000"/>
              </a:lnSpc>
              <a:spcBef>
                <a:spcPts val="1000"/>
              </a:spcBef>
              <a:spcAft>
                <a:spcPts val="0"/>
              </a:spcAft>
              <a:buNone/>
            </a:pPr>
            <a:endParaRPr sz="2000" dirty="0">
              <a:solidFill>
                <a:srgbClr val="6C263C"/>
              </a:solidFill>
              <a:latin typeface="Calibri"/>
              <a:ea typeface="Calibri"/>
              <a:cs typeface="Calibri"/>
              <a:sym typeface="Calibri"/>
            </a:endParaRPr>
          </a:p>
          <a:p>
            <a:pPr marL="0" marR="0" lvl="0" indent="0" algn="just" rtl="1">
              <a:lnSpc>
                <a:spcPct val="115000"/>
              </a:lnSpc>
              <a:spcBef>
                <a:spcPts val="1000"/>
              </a:spcBef>
              <a:spcAft>
                <a:spcPts val="0"/>
              </a:spcAft>
              <a:buNone/>
            </a:pPr>
            <a:endParaRPr sz="1600" dirty="0">
              <a:solidFill>
                <a:srgbClr val="6C263C"/>
              </a:solidFill>
              <a:latin typeface="Calibri"/>
              <a:ea typeface="Calibri"/>
              <a:cs typeface="Calibri"/>
              <a:sym typeface="Calibri"/>
            </a:endParaRPr>
          </a:p>
        </p:txBody>
      </p:sp>
      <p:sp>
        <p:nvSpPr>
          <p:cNvPr id="547" name="Google Shape;547;p33"/>
          <p:cNvSpPr/>
          <p:nvPr/>
        </p:nvSpPr>
        <p:spPr>
          <a:xfrm>
            <a:off x="271165" y="146971"/>
            <a:ext cx="1404457" cy="796636"/>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548" name="Google Shape;548;p33"/>
          <p:cNvSpPr txBox="1"/>
          <p:nvPr/>
        </p:nvSpPr>
        <p:spPr>
          <a:xfrm>
            <a:off x="271164" y="162270"/>
            <a:ext cx="1404457"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الأولى </a:t>
            </a:r>
            <a:endParaRPr sz="2000" b="1" dirty="0">
              <a:solidFill>
                <a:srgbClr val="FFFFFF"/>
              </a:solidFill>
              <a:latin typeface="Tajawal Medium"/>
              <a:ea typeface="Tajawal Medium"/>
              <a:cs typeface="+mj-cs"/>
              <a:sym typeface="Tajawal Medium"/>
            </a:endParaRPr>
          </a:p>
        </p:txBody>
      </p:sp>
      <p:pic>
        <p:nvPicPr>
          <p:cNvPr id="549" name="Google Shape;549;p33"/>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550" name="Google Shape;550;p33"/>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551" name="Google Shape;551;p33"/>
          <p:cNvPicPr preferRelativeResize="0"/>
          <p:nvPr/>
        </p:nvPicPr>
        <p:blipFill rotWithShape="1">
          <a:blip r:embed="rId5">
            <a:alphaModFix/>
          </a:blip>
          <a:srcRect/>
          <a:stretch/>
        </p:blipFill>
        <p:spPr>
          <a:xfrm>
            <a:off x="9763432" y="23828"/>
            <a:ext cx="2244835" cy="796636"/>
          </a:xfrm>
          <a:prstGeom prst="rect">
            <a:avLst/>
          </a:prstGeom>
          <a:noFill/>
          <a:ln>
            <a:noFill/>
          </a:ln>
        </p:spPr>
      </p:pic>
      <p:pic>
        <p:nvPicPr>
          <p:cNvPr id="552" name="Google Shape;552;p33"/>
          <p:cNvPicPr preferRelativeResize="0"/>
          <p:nvPr/>
        </p:nvPicPr>
        <p:blipFill rotWithShape="1">
          <a:blip r:embed="rId6">
            <a:alphaModFix/>
          </a:blip>
          <a:srcRect/>
          <a:stretch/>
        </p:blipFill>
        <p:spPr>
          <a:xfrm>
            <a:off x="147484" y="1740310"/>
            <a:ext cx="3097161" cy="3404061"/>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56"/>
        <p:cNvGrpSpPr/>
        <p:nvPr/>
      </p:nvGrpSpPr>
      <p:grpSpPr>
        <a:xfrm>
          <a:off x="0" y="0"/>
          <a:ext cx="0" cy="0"/>
          <a:chOff x="0" y="0"/>
          <a:chExt cx="0" cy="0"/>
        </a:xfrm>
      </p:grpSpPr>
      <p:sp>
        <p:nvSpPr>
          <p:cNvPr id="557" name="Google Shape;557;p34"/>
          <p:cNvSpPr/>
          <p:nvPr/>
        </p:nvSpPr>
        <p:spPr>
          <a:xfrm>
            <a:off x="2626179" y="500900"/>
            <a:ext cx="9565822"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58" name="Google Shape;558;p34"/>
          <p:cNvPicPr preferRelativeResize="0"/>
          <p:nvPr/>
        </p:nvPicPr>
        <p:blipFill rotWithShape="1">
          <a:blip r:embed="rId3">
            <a:alphaModFix/>
          </a:blip>
          <a:srcRect/>
          <a:stretch/>
        </p:blipFill>
        <p:spPr>
          <a:xfrm>
            <a:off x="176514" y="-678072"/>
            <a:ext cx="2036258" cy="1800993"/>
          </a:xfrm>
          <a:prstGeom prst="rect">
            <a:avLst/>
          </a:prstGeom>
          <a:noFill/>
          <a:ln>
            <a:noFill/>
          </a:ln>
        </p:spPr>
      </p:pic>
      <p:sp>
        <p:nvSpPr>
          <p:cNvPr id="559" name="Google Shape;559;p34"/>
          <p:cNvSpPr/>
          <p:nvPr/>
        </p:nvSpPr>
        <p:spPr>
          <a:xfrm>
            <a:off x="7858934" y="786671"/>
            <a:ext cx="4128422" cy="4952309"/>
          </a:xfrm>
          <a:prstGeom prst="roundRect">
            <a:avLst>
              <a:gd name="adj" fmla="val 6140"/>
            </a:avLst>
          </a:prstGeom>
          <a:solidFill>
            <a:srgbClr val="8E5A6D">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560" name="Google Shape;560;p34"/>
          <p:cNvSpPr/>
          <p:nvPr/>
        </p:nvSpPr>
        <p:spPr>
          <a:xfrm>
            <a:off x="855407" y="721231"/>
            <a:ext cx="10718542" cy="5322683"/>
          </a:xfrm>
          <a:prstGeom prst="roundRect">
            <a:avLst>
              <a:gd name="adj" fmla="val 6140"/>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Low" rtl="1">
              <a:lnSpc>
                <a:spcPct val="115000"/>
              </a:lnSpc>
              <a:spcBef>
                <a:spcPts val="0"/>
              </a:spcBef>
              <a:spcAft>
                <a:spcPts val="0"/>
              </a:spcAft>
              <a:buNone/>
            </a:pPr>
            <a:r>
              <a:rPr lang="ar-EG" sz="2400" b="1" dirty="0">
                <a:solidFill>
                  <a:srgbClr val="0070C0"/>
                </a:solidFill>
                <a:latin typeface="Calibri"/>
                <a:ea typeface="Calibri"/>
                <a:cs typeface="+mj-cs"/>
                <a:sym typeface="Calibri"/>
              </a:rPr>
              <a:t>تصنيفات جمهور وسائل الاتصال ( المتلقين) </a:t>
            </a:r>
            <a:endParaRPr sz="1800" dirty="0">
              <a:solidFill>
                <a:srgbClr val="0070C0"/>
              </a:solidFill>
              <a:latin typeface="Calibri"/>
              <a:ea typeface="Calibri"/>
              <a:cs typeface="+mj-cs"/>
              <a:sym typeface="Calibri"/>
            </a:endParaRPr>
          </a:p>
          <a:p>
            <a:pPr marL="0" marR="0" lvl="0" indent="0" algn="justLow" rtl="1">
              <a:spcBef>
                <a:spcPts val="0"/>
              </a:spcBef>
              <a:spcAft>
                <a:spcPts val="0"/>
              </a:spcAft>
              <a:buNone/>
            </a:pPr>
            <a:r>
              <a:rPr lang="ar-EG" sz="2400" dirty="0">
                <a:solidFill>
                  <a:srgbClr val="6C263C"/>
                </a:solidFill>
                <a:latin typeface="Calibri"/>
                <a:ea typeface="Calibri"/>
                <a:cs typeface="+mj-cs"/>
                <a:sym typeface="Calibri"/>
              </a:rPr>
              <a:t>لا شك أن المتلقي يعتبر من أهم عناصر العملية الاتصالية إن لم يكن أهمها، فلا عملية اتصالية بدون متلقي، والاتصال يبدأ من معرفة المستقبل أو المتلقي الذى يتعامل معه المرسل القائم بالاتصال، أولا معرفة خصوصيته السكانية الديموغرافية، ومن ثم خصوصيته الثقافية والمعرفية، واتجاهاته، ورغباته، وحاجاته وانفعالاته.</a:t>
            </a:r>
            <a:endParaRPr sz="1800" dirty="0">
              <a:solidFill>
                <a:srgbClr val="6C263C"/>
              </a:solidFill>
              <a:latin typeface="Calibri"/>
              <a:ea typeface="Calibri"/>
              <a:cs typeface="+mj-cs"/>
              <a:sym typeface="Calibri"/>
            </a:endParaRPr>
          </a:p>
          <a:p>
            <a:pPr marL="0" marR="0" lvl="0" indent="0" algn="justLow" rtl="1">
              <a:spcBef>
                <a:spcPts val="0"/>
              </a:spcBef>
              <a:spcAft>
                <a:spcPts val="0"/>
              </a:spcAft>
              <a:buNone/>
            </a:pPr>
            <a:r>
              <a:rPr lang="ar-EG" sz="2400" u="sng" dirty="0">
                <a:solidFill>
                  <a:srgbClr val="6C263C"/>
                </a:solidFill>
                <a:latin typeface="Calibri"/>
                <a:ea typeface="Calibri"/>
                <a:cs typeface="+mj-cs"/>
                <a:sym typeface="Calibri"/>
              </a:rPr>
              <a:t>يرى بعض الباحثين إمكانية تقسيم جمهور المتلقين إلى نوعين رئيسين:</a:t>
            </a:r>
            <a:endParaRPr sz="1800" dirty="0">
              <a:solidFill>
                <a:srgbClr val="6C263C"/>
              </a:solidFill>
              <a:latin typeface="Calibri"/>
              <a:ea typeface="Calibri"/>
              <a:cs typeface="+mj-cs"/>
              <a:sym typeface="Calibri"/>
            </a:endParaRPr>
          </a:p>
          <a:p>
            <a:pPr marL="342900" marR="0" lvl="0" indent="-342900" algn="justLow" rtl="1">
              <a:spcBef>
                <a:spcPts val="0"/>
              </a:spcBef>
              <a:spcAft>
                <a:spcPts val="0"/>
              </a:spcAft>
              <a:buClr>
                <a:srgbClr val="6C263C"/>
              </a:buClr>
              <a:buSzPts val="2400"/>
              <a:buFont typeface="Arial"/>
              <a:buAutoNum type="arabicPeriod"/>
            </a:pPr>
            <a:r>
              <a:rPr lang="ar-EG" sz="2400" b="1" dirty="0">
                <a:solidFill>
                  <a:srgbClr val="6C263C"/>
                </a:solidFill>
                <a:latin typeface="Calibri"/>
                <a:ea typeface="Calibri"/>
                <a:cs typeface="+mj-cs"/>
                <a:sym typeface="Calibri"/>
              </a:rPr>
              <a:t>جمهور المتلقين العام: </a:t>
            </a:r>
            <a:r>
              <a:rPr lang="ar-EG" sz="2400" b="1" dirty="0">
                <a:solidFill>
                  <a:srgbClr val="6C263C"/>
                </a:solidFill>
                <a:latin typeface="Times New Roman"/>
                <a:ea typeface="Times New Roman"/>
                <a:cs typeface="+mj-cs"/>
                <a:sym typeface="Times New Roman"/>
              </a:rPr>
              <a:t>The General Audience</a:t>
            </a:r>
            <a:endParaRPr sz="1800" dirty="0">
              <a:solidFill>
                <a:srgbClr val="6C263C"/>
              </a:solidFill>
              <a:latin typeface="Calibri"/>
              <a:ea typeface="Calibri"/>
              <a:cs typeface="+mj-cs"/>
              <a:sym typeface="Calibri"/>
            </a:endParaRPr>
          </a:p>
          <a:p>
            <a:pPr marL="0" marR="0" lvl="0" indent="0" algn="justLow" rtl="1">
              <a:spcBef>
                <a:spcPts val="0"/>
              </a:spcBef>
              <a:spcAft>
                <a:spcPts val="0"/>
              </a:spcAft>
              <a:buNone/>
            </a:pPr>
            <a:r>
              <a:rPr lang="ar-EG" sz="2400" dirty="0">
                <a:solidFill>
                  <a:srgbClr val="6C263C"/>
                </a:solidFill>
                <a:latin typeface="Calibri"/>
                <a:ea typeface="Calibri"/>
                <a:cs typeface="+mj-cs"/>
                <a:sym typeface="Calibri"/>
              </a:rPr>
              <a:t>وهو الذى نعنيه بمفهوم الحشد الذى يعرض نفسه لوسائل الإعلام تلقائياً وفردياً، وبطريقة شخصية، ورد الفعل عند عضو هذا الجمهور يكون مستقلاً، لاستقلال تعرضه واستجابته، ولعدم وجود  اهتمامات مشتركة بين أفراده.</a:t>
            </a:r>
            <a:endParaRPr sz="1800" dirty="0">
              <a:solidFill>
                <a:srgbClr val="6C263C"/>
              </a:solidFill>
              <a:latin typeface="Calibri"/>
              <a:ea typeface="Calibri"/>
              <a:cs typeface="+mj-cs"/>
              <a:sym typeface="Calibri"/>
            </a:endParaRPr>
          </a:p>
          <a:p>
            <a:pPr marL="0" marR="0" lvl="0" indent="0" algn="justLow" rtl="1">
              <a:spcBef>
                <a:spcPts val="0"/>
              </a:spcBef>
              <a:spcAft>
                <a:spcPts val="0"/>
              </a:spcAft>
              <a:buNone/>
            </a:pPr>
            <a:r>
              <a:rPr lang="ar-EG" sz="2400" b="1" dirty="0">
                <a:solidFill>
                  <a:srgbClr val="6C263C"/>
                </a:solidFill>
                <a:latin typeface="Calibri"/>
                <a:ea typeface="Calibri"/>
                <a:cs typeface="+mj-cs"/>
                <a:sym typeface="Calibri"/>
              </a:rPr>
              <a:t>2. جمهور المتلقين الخاص: </a:t>
            </a:r>
            <a:r>
              <a:rPr lang="ar-EG" sz="2400" b="1" dirty="0">
                <a:solidFill>
                  <a:srgbClr val="6C263C"/>
                </a:solidFill>
                <a:latin typeface="Times New Roman"/>
                <a:ea typeface="Times New Roman"/>
                <a:cs typeface="+mj-cs"/>
                <a:sym typeface="Times New Roman"/>
              </a:rPr>
              <a:t>The Specialized Audience</a:t>
            </a:r>
            <a:endParaRPr sz="1800" dirty="0">
              <a:solidFill>
                <a:srgbClr val="6C263C"/>
              </a:solidFill>
              <a:latin typeface="Calibri"/>
              <a:ea typeface="Calibri"/>
              <a:cs typeface="+mj-cs"/>
              <a:sym typeface="Calibri"/>
            </a:endParaRPr>
          </a:p>
          <a:p>
            <a:pPr marL="0" marR="0" lvl="0" indent="0" algn="justLow" rtl="1">
              <a:spcBef>
                <a:spcPts val="0"/>
              </a:spcBef>
              <a:spcAft>
                <a:spcPts val="0"/>
              </a:spcAft>
              <a:buNone/>
            </a:pPr>
            <a:r>
              <a:rPr lang="ar-EG" sz="2400" dirty="0">
                <a:solidFill>
                  <a:srgbClr val="6C263C"/>
                </a:solidFill>
                <a:latin typeface="Calibri"/>
                <a:ea typeface="Calibri"/>
                <a:cs typeface="+mj-cs"/>
                <a:sym typeface="Calibri"/>
              </a:rPr>
              <a:t>وهو النمط الذى يجمع بين أفراده بعض من الاهتمامات، أو الحاجات، أو الاتجاهات المشتركة التي تميز عضويتهم فى هذا الجمهور مثل الأفراد المشتركين فى صحيفة ما. وهناك كيل كبير لتصنيف الجمهور فى إطار التخصص، حسب اهتماماته واتجاهاته واحتياجاته.</a:t>
            </a:r>
            <a:endParaRPr sz="1800" dirty="0">
              <a:solidFill>
                <a:srgbClr val="6C263C"/>
              </a:solidFill>
              <a:latin typeface="Calibri"/>
              <a:ea typeface="Calibri"/>
              <a:cs typeface="+mj-cs"/>
              <a:sym typeface="Calibri"/>
            </a:endParaRPr>
          </a:p>
        </p:txBody>
      </p:sp>
      <p:pic>
        <p:nvPicPr>
          <p:cNvPr id="561" name="Google Shape;561;p3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562" name="Google Shape;562;p34"/>
          <p:cNvPicPr preferRelativeResize="0"/>
          <p:nvPr/>
        </p:nvPicPr>
        <p:blipFill rotWithShape="1">
          <a:blip r:embed="rId5">
            <a:alphaModFix/>
          </a:blip>
          <a:srcRect/>
          <a:stretch/>
        </p:blipFill>
        <p:spPr>
          <a:xfrm>
            <a:off x="9923145" y="6311380"/>
            <a:ext cx="1879649" cy="309233"/>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67"/>
        <p:cNvGrpSpPr/>
        <p:nvPr/>
      </p:nvGrpSpPr>
      <p:grpSpPr>
        <a:xfrm>
          <a:off x="0" y="0"/>
          <a:ext cx="0" cy="0"/>
          <a:chOff x="0" y="0"/>
          <a:chExt cx="0" cy="0"/>
        </a:xfrm>
      </p:grpSpPr>
      <p:pic>
        <p:nvPicPr>
          <p:cNvPr id="568" name="Google Shape;568;p35"/>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569" name="Google Shape;569;p35"/>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570" name="Google Shape;570;p3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571" name="Google Shape;571;p35"/>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72" name="Google Shape;572;p35"/>
          <p:cNvPicPr preferRelativeResize="0"/>
          <p:nvPr/>
        </p:nvPicPr>
        <p:blipFill rotWithShape="1">
          <a:blip r:embed="rId4">
            <a:alphaModFix/>
          </a:blip>
          <a:srcRect/>
          <a:stretch/>
        </p:blipFill>
        <p:spPr>
          <a:xfrm>
            <a:off x="9926488" y="-578243"/>
            <a:ext cx="2036258" cy="1800993"/>
          </a:xfrm>
          <a:prstGeom prst="rect">
            <a:avLst/>
          </a:prstGeom>
          <a:noFill/>
          <a:ln>
            <a:noFill/>
          </a:ln>
        </p:spPr>
      </p:pic>
      <p:sp>
        <p:nvSpPr>
          <p:cNvPr id="573" name="Google Shape;573;p35"/>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sp>
        <p:nvSpPr>
          <p:cNvPr id="574" name="Google Shape;574;p35"/>
          <p:cNvSpPr/>
          <p:nvPr/>
        </p:nvSpPr>
        <p:spPr>
          <a:xfrm>
            <a:off x="173443" y="80963"/>
            <a:ext cx="1190600" cy="727950"/>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rgbClr val="FFFFFF"/>
              </a:solidFill>
              <a:latin typeface="Calibri"/>
              <a:ea typeface="Calibri"/>
              <a:cs typeface="Calibri"/>
              <a:sym typeface="Calibri"/>
            </a:endParaRPr>
          </a:p>
        </p:txBody>
      </p:sp>
      <p:sp>
        <p:nvSpPr>
          <p:cNvPr id="575" name="Google Shape;575;p35"/>
          <p:cNvSpPr txBox="1"/>
          <p:nvPr/>
        </p:nvSpPr>
        <p:spPr>
          <a:xfrm>
            <a:off x="66077" y="67234"/>
            <a:ext cx="140533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الأولى </a:t>
            </a:r>
            <a:endParaRPr sz="2000" b="1" dirty="0">
              <a:solidFill>
                <a:srgbClr val="FFFFFF"/>
              </a:solidFill>
              <a:latin typeface="Tajawal Medium"/>
              <a:ea typeface="Tajawal Medium"/>
              <a:cs typeface="+mj-cs"/>
              <a:sym typeface="Tajawal Medium"/>
            </a:endParaRPr>
          </a:p>
        </p:txBody>
      </p:sp>
      <p:pic>
        <p:nvPicPr>
          <p:cNvPr id="576" name="Google Shape;576;p35"/>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577" name="Google Shape;577;p35"/>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578" name="Google Shape;578;p35"/>
          <p:cNvSpPr/>
          <p:nvPr/>
        </p:nvSpPr>
        <p:spPr>
          <a:xfrm flipH="1">
            <a:off x="908368" y="669322"/>
            <a:ext cx="10874361" cy="5544466"/>
          </a:xfrm>
          <a:prstGeom prst="roundRect">
            <a:avLst>
              <a:gd name="adj" fmla="val 16667"/>
            </a:avLst>
          </a:prstGeom>
          <a:solidFill>
            <a:srgbClr val="852F4A">
              <a:alpha val="67450"/>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 rtl="1">
              <a:lnSpc>
                <a:spcPct val="115000"/>
              </a:lnSpc>
              <a:spcBef>
                <a:spcPts val="0"/>
              </a:spcBef>
              <a:spcAft>
                <a:spcPts val="0"/>
              </a:spcAft>
              <a:buNone/>
            </a:pPr>
            <a:r>
              <a:rPr lang="ar-EG" sz="2000" b="1" dirty="0">
                <a:solidFill>
                  <a:schemeClr val="lt1"/>
                </a:solidFill>
                <a:latin typeface="Calibri"/>
                <a:ea typeface="Calibri"/>
                <a:cs typeface="+mj-cs"/>
                <a:sym typeface="Calibri"/>
              </a:rPr>
              <a:t>وهناك تصنيف آخر للجمهور المتلقي اقترحه ميلر:</a:t>
            </a:r>
            <a:endParaRPr sz="2000" b="1" dirty="0">
              <a:solidFill>
                <a:schemeClr val="lt1"/>
              </a:solidFill>
              <a:latin typeface="Calibri"/>
              <a:ea typeface="Calibri"/>
              <a:cs typeface="+mj-cs"/>
              <a:sym typeface="Calibri"/>
            </a:endParaRPr>
          </a:p>
          <a:p>
            <a:pPr marL="342900" lvl="0" indent="-342900" algn="just" rtl="1">
              <a:lnSpc>
                <a:spcPct val="115000"/>
              </a:lnSpc>
              <a:buClr>
                <a:schemeClr val="lt1"/>
              </a:buClr>
              <a:buSzPts val="2000"/>
              <a:buFont typeface="Arial"/>
              <a:buAutoNum type="arabicPeriod"/>
            </a:pPr>
            <a:r>
              <a:rPr lang="ar-EG" sz="2000" b="1" dirty="0">
                <a:solidFill>
                  <a:schemeClr val="lt1"/>
                </a:solidFill>
                <a:latin typeface="Calibri"/>
                <a:ea typeface="Calibri"/>
                <a:cs typeface="+mj-cs"/>
                <a:sym typeface="Calibri"/>
              </a:rPr>
              <a:t>الجمهور الأمي</a:t>
            </a:r>
            <a:r>
              <a:rPr lang="ar-EG" sz="2000" dirty="0">
                <a:solidFill>
                  <a:schemeClr val="lt1"/>
                </a:solidFill>
                <a:latin typeface="Calibri"/>
                <a:ea typeface="Calibri"/>
                <a:cs typeface="+mj-cs"/>
                <a:sym typeface="Calibri"/>
              </a:rPr>
              <a:t>: </a:t>
            </a:r>
            <a:r>
              <a:rPr lang="ar-EG" sz="2000" b="1" dirty="0">
                <a:solidFill>
                  <a:schemeClr val="lt1"/>
                </a:solidFill>
                <a:latin typeface="Book Antiqua" panose="02040602050305030304" pitchFamily="18" charset="0"/>
                <a:ea typeface="Simplified Arabic"/>
                <a:cs typeface="+mj-cs"/>
                <a:sym typeface="Simplified Arabic"/>
              </a:rPr>
              <a:t>lliteratesI</a:t>
            </a:r>
            <a:r>
              <a:rPr lang="ar-EG" sz="2000" dirty="0">
                <a:solidFill>
                  <a:schemeClr val="lt1"/>
                </a:solidFill>
                <a:latin typeface="Calibri"/>
                <a:ea typeface="Calibri"/>
                <a:cs typeface="+mj-cs"/>
                <a:sym typeface="Calibri"/>
              </a:rPr>
              <a:t> وهو الجمهور الذي يقرأ ويكتب ولكنه لا يميل إلى فعل ذلك وهو جمهور يميل إلى مشاهدة التليفزيون، والاستماع للراديو، ويرتاد السينما، ويكون ولاء هذا الجمهور ذاتياً لوسائل الإعلام، فيبحث عن الترفيه ويكتفي بقراءة عناوين الصحف، وهذا النمط من المتلقين كسول، يبحث عن الإثارة لا يجهد نفسه بالتفكير، وليس لديه دوافع للمشاركة وإبداء الرأي.</a:t>
            </a:r>
            <a:endParaRPr sz="2000" dirty="0">
              <a:solidFill>
                <a:schemeClr val="lt1"/>
              </a:solidFill>
              <a:latin typeface="Calibri"/>
              <a:ea typeface="Calibri"/>
              <a:cs typeface="+mj-cs"/>
              <a:sym typeface="Calibri"/>
            </a:endParaRPr>
          </a:p>
          <a:p>
            <a:pPr marL="342900" marR="0" lvl="0" indent="-342900" algn="just" rtl="1">
              <a:lnSpc>
                <a:spcPct val="115000"/>
              </a:lnSpc>
              <a:spcBef>
                <a:spcPts val="0"/>
              </a:spcBef>
              <a:spcAft>
                <a:spcPts val="0"/>
              </a:spcAft>
              <a:buClr>
                <a:schemeClr val="lt1"/>
              </a:buClr>
              <a:buSzPts val="2000"/>
              <a:buFont typeface="Arial"/>
              <a:buAutoNum type="arabicPeriod"/>
            </a:pPr>
            <a:r>
              <a:rPr lang="ar-EG" sz="2000" b="1" dirty="0">
                <a:solidFill>
                  <a:schemeClr val="lt1"/>
                </a:solidFill>
                <a:latin typeface="Calibri"/>
                <a:ea typeface="Calibri"/>
                <a:cs typeface="+mj-cs"/>
                <a:sym typeface="Calibri"/>
              </a:rPr>
              <a:t>الجمهور النفعي</a:t>
            </a:r>
            <a:r>
              <a:rPr lang="ar-EG" sz="2000" dirty="0">
                <a:solidFill>
                  <a:schemeClr val="lt1"/>
                </a:solidFill>
                <a:latin typeface="Calibri"/>
                <a:ea typeface="Calibri"/>
                <a:cs typeface="+mj-cs"/>
                <a:sym typeface="Calibri"/>
              </a:rPr>
              <a:t>: </a:t>
            </a:r>
            <a:r>
              <a:rPr lang="ar-EG" sz="2000" b="1" dirty="0">
                <a:solidFill>
                  <a:schemeClr val="lt1"/>
                </a:solidFill>
                <a:latin typeface="Calibri"/>
                <a:ea typeface="Calibri"/>
                <a:cs typeface="+mj-cs"/>
                <a:sym typeface="Calibri"/>
              </a:rPr>
              <a:t>العملي</a:t>
            </a:r>
            <a:r>
              <a:rPr lang="ar-EG" sz="2000" dirty="0">
                <a:solidFill>
                  <a:schemeClr val="lt1"/>
                </a:solidFill>
                <a:latin typeface="Calibri"/>
                <a:ea typeface="Calibri"/>
                <a:cs typeface="+mj-cs"/>
                <a:sym typeface="Calibri"/>
              </a:rPr>
              <a:t> </a:t>
            </a:r>
            <a:r>
              <a:rPr lang="ar-EG" sz="2000" b="1" dirty="0">
                <a:solidFill>
                  <a:schemeClr val="lt1"/>
                </a:solidFill>
                <a:latin typeface="Book Antiqua" panose="02040602050305030304" pitchFamily="18" charset="0"/>
                <a:ea typeface="Simplified Arabic"/>
                <a:cs typeface="+mj-cs"/>
                <a:sym typeface="Simplified Arabic"/>
              </a:rPr>
              <a:t>Practical Utilitarian </a:t>
            </a:r>
            <a:endParaRPr sz="2000" b="1" dirty="0">
              <a:solidFill>
                <a:schemeClr val="lt1"/>
              </a:solidFill>
              <a:latin typeface="Book Antiqua" panose="02040602050305030304" pitchFamily="18" charset="0"/>
              <a:ea typeface="Calibri"/>
              <a:cs typeface="+mj-cs"/>
              <a:sym typeface="Calibri"/>
            </a:endParaRPr>
          </a:p>
          <a:p>
            <a:pPr marL="457200" marR="0" lvl="0" indent="0" algn="just" rtl="1">
              <a:lnSpc>
                <a:spcPct val="115000"/>
              </a:lnSpc>
              <a:spcBef>
                <a:spcPts val="0"/>
              </a:spcBef>
              <a:spcAft>
                <a:spcPts val="0"/>
              </a:spcAft>
              <a:buNone/>
            </a:pPr>
            <a:r>
              <a:rPr lang="ar-EG" sz="2000" dirty="0">
                <a:solidFill>
                  <a:schemeClr val="lt1"/>
                </a:solidFill>
                <a:latin typeface="Calibri"/>
                <a:ea typeface="Calibri"/>
                <a:cs typeface="+mj-cs"/>
                <a:sym typeface="Calibri"/>
              </a:rPr>
              <a:t>وهو جمهور مشارك، يتعرض لوسائل الإعلام، يرغب فى الارتفاع بمستواه، يهتم بالمعرفة التي تساعد على التميز والتقدم. وهذا الجمهور يشبه الجمهور الأمي فى أنه لا يميل إلى التفكير، ويظهر اهتمامه بالآراء والأفكار كمظهر فقط، لأنه يعتقد أن ذلك ينفعه فى الأمد الطويل لأسباب نفعية بحتة</a:t>
            </a:r>
            <a:endParaRPr sz="2000" dirty="0">
              <a:solidFill>
                <a:schemeClr val="lt1"/>
              </a:solidFill>
              <a:latin typeface="Calibri"/>
              <a:ea typeface="Calibri"/>
              <a:cs typeface="+mj-cs"/>
              <a:sym typeface="Calibri"/>
            </a:endParaRPr>
          </a:p>
          <a:p>
            <a:pPr marL="0" marR="0" lvl="0" indent="0" algn="just" rtl="1">
              <a:lnSpc>
                <a:spcPct val="115000"/>
              </a:lnSpc>
              <a:spcBef>
                <a:spcPts val="0"/>
              </a:spcBef>
              <a:spcAft>
                <a:spcPts val="0"/>
              </a:spcAft>
              <a:buNone/>
            </a:pPr>
            <a:r>
              <a:rPr lang="ar-EG" sz="2000" dirty="0">
                <a:solidFill>
                  <a:schemeClr val="lt1"/>
                </a:solidFill>
                <a:latin typeface="Calibri"/>
                <a:ea typeface="Calibri"/>
                <a:cs typeface="+mj-cs"/>
                <a:sym typeface="Calibri"/>
              </a:rPr>
              <a:t>3. </a:t>
            </a:r>
            <a:r>
              <a:rPr lang="ar-EG" sz="2000" b="1" dirty="0">
                <a:solidFill>
                  <a:schemeClr val="lt1"/>
                </a:solidFill>
                <a:latin typeface="Calibri"/>
                <a:ea typeface="Calibri"/>
                <a:cs typeface="+mj-cs"/>
                <a:sym typeface="Calibri"/>
              </a:rPr>
              <a:t>المفكرون</a:t>
            </a:r>
            <a:r>
              <a:rPr lang="ar-EG" sz="2000" dirty="0">
                <a:solidFill>
                  <a:schemeClr val="lt1"/>
                </a:solidFill>
                <a:latin typeface="Calibri"/>
                <a:ea typeface="Calibri"/>
                <a:cs typeface="+mj-cs"/>
                <a:sym typeface="Calibri"/>
              </a:rPr>
              <a:t> </a:t>
            </a:r>
            <a:r>
              <a:rPr lang="ar-EG" sz="2000" b="1" dirty="0">
                <a:solidFill>
                  <a:schemeClr val="lt1"/>
                </a:solidFill>
                <a:latin typeface="Book Antiqua" panose="02040602050305030304" pitchFamily="18" charset="0"/>
                <a:ea typeface="Simplified Arabic"/>
                <a:cs typeface="+mj-cs"/>
                <a:sym typeface="Simplified Arabic"/>
              </a:rPr>
              <a:t>Intellectuals</a:t>
            </a:r>
            <a:endParaRPr sz="2000" b="1" dirty="0">
              <a:solidFill>
                <a:schemeClr val="lt1"/>
              </a:solidFill>
              <a:latin typeface="Book Antiqua" panose="02040602050305030304" pitchFamily="18" charset="0"/>
              <a:ea typeface="Calibri"/>
              <a:cs typeface="+mj-cs"/>
              <a:sym typeface="Calibri"/>
            </a:endParaRPr>
          </a:p>
          <a:p>
            <a:pPr marL="457200" marR="0" lvl="0" indent="0" algn="just" rtl="1">
              <a:lnSpc>
                <a:spcPct val="115000"/>
              </a:lnSpc>
              <a:spcBef>
                <a:spcPts val="0"/>
              </a:spcBef>
              <a:spcAft>
                <a:spcPts val="0"/>
              </a:spcAft>
              <a:buNone/>
            </a:pPr>
            <a:r>
              <a:rPr lang="ar-EG" sz="2000" dirty="0">
                <a:solidFill>
                  <a:schemeClr val="lt1"/>
                </a:solidFill>
                <a:latin typeface="Calibri"/>
                <a:ea typeface="Calibri"/>
                <a:cs typeface="+mj-cs"/>
                <a:sym typeface="Calibri"/>
              </a:rPr>
              <a:t>وهو الجمهور المتلقي الأقل عدداً ونسبة، ويتكون ممن يهتمون بالآراء ووجهات النظر، والمفاهيم، والأحداث الفنية والجمالية، وهذا النوع من الجمهور ليس معارضاً للحياة الاجتماعية، كما أنه ليس متحمساً لها، وهو ضد مفهوم الجمهور العام، يعتبر نفسه من الصفوة، نجده أقل اهتماماً بوسائل الإعلام، فالإعلام من وجهة نظره يستهدف السطحيين بسبب انخفاض مستواه، ويعطي للجماهير ما تريده بغض النظر عما تحتاجه.</a:t>
            </a:r>
            <a:endParaRPr sz="2000" dirty="0">
              <a:solidFill>
                <a:schemeClr val="lt1"/>
              </a:solidFill>
              <a:latin typeface="Calibri"/>
              <a:ea typeface="Calibri"/>
              <a:cs typeface="+mj-cs"/>
              <a:sym typeface="Calibri"/>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83"/>
        <p:cNvGrpSpPr/>
        <p:nvPr/>
      </p:nvGrpSpPr>
      <p:grpSpPr>
        <a:xfrm>
          <a:off x="0" y="0"/>
          <a:ext cx="0" cy="0"/>
          <a:chOff x="0" y="0"/>
          <a:chExt cx="0" cy="0"/>
        </a:xfrm>
      </p:grpSpPr>
      <p:pic>
        <p:nvPicPr>
          <p:cNvPr id="584" name="Google Shape;584;p36"/>
          <p:cNvPicPr preferRelativeResize="0">
            <a:picLocks noGrp="1"/>
          </p:cNvPicPr>
          <p:nvPr>
            <p:ph type="pic" idx="2"/>
          </p:nvPr>
        </p:nvPicPr>
        <p:blipFill rotWithShape="1">
          <a:blip r:embed="rId3">
            <a:alphaModFix/>
          </a:blip>
          <a:srcRect l="4175" r="4175"/>
          <a:stretch/>
        </p:blipFill>
        <p:spPr>
          <a:xfrm>
            <a:off x="0" y="-43542"/>
            <a:ext cx="4542503" cy="6901542"/>
          </a:xfrm>
          <a:prstGeom prst="rect">
            <a:avLst/>
          </a:prstGeom>
          <a:solidFill>
            <a:srgbClr val="D8D8D8">
              <a:alpha val="49803"/>
            </a:srgbClr>
          </a:solidFill>
          <a:ln>
            <a:noFill/>
          </a:ln>
        </p:spPr>
      </p:pic>
      <p:pic>
        <p:nvPicPr>
          <p:cNvPr id="585" name="Google Shape;585;p36"/>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586" name="Google Shape;586;p36"/>
          <p:cNvPicPr preferRelativeResize="0"/>
          <p:nvPr/>
        </p:nvPicPr>
        <p:blipFill rotWithShape="1">
          <a:blip r:embed="rId5">
            <a:alphaModFix/>
          </a:blip>
          <a:srcRect/>
          <a:stretch/>
        </p:blipFill>
        <p:spPr>
          <a:xfrm>
            <a:off x="142568" y="142127"/>
            <a:ext cx="2457656" cy="670874"/>
          </a:xfrm>
          <a:prstGeom prst="rect">
            <a:avLst/>
          </a:prstGeom>
          <a:noFill/>
          <a:ln>
            <a:noFill/>
          </a:ln>
        </p:spPr>
      </p:pic>
      <p:pic>
        <p:nvPicPr>
          <p:cNvPr id="587" name="Google Shape;587;p36"/>
          <p:cNvPicPr preferRelativeResize="0"/>
          <p:nvPr/>
        </p:nvPicPr>
        <p:blipFill rotWithShape="1">
          <a:blip r:embed="rId6">
            <a:alphaModFix/>
          </a:blip>
          <a:srcRect/>
          <a:stretch/>
        </p:blipFill>
        <p:spPr>
          <a:xfrm>
            <a:off x="9704439" y="1"/>
            <a:ext cx="2344993" cy="856768"/>
          </a:xfrm>
          <a:prstGeom prst="rect">
            <a:avLst/>
          </a:prstGeom>
          <a:noFill/>
          <a:ln>
            <a:noFill/>
          </a:ln>
        </p:spPr>
      </p:pic>
      <p:sp>
        <p:nvSpPr>
          <p:cNvPr id="588" name="Google Shape;588;p36"/>
          <p:cNvSpPr/>
          <p:nvPr/>
        </p:nvSpPr>
        <p:spPr>
          <a:xfrm>
            <a:off x="2374490" y="1414509"/>
            <a:ext cx="9674942" cy="4896871"/>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89" name="Google Shape;589;p36"/>
          <p:cNvPicPr preferRelativeResize="0"/>
          <p:nvPr/>
        </p:nvPicPr>
        <p:blipFill rotWithShape="1">
          <a:blip r:embed="rId7">
            <a:alphaModFix/>
          </a:blip>
          <a:srcRect/>
          <a:stretch/>
        </p:blipFill>
        <p:spPr>
          <a:xfrm>
            <a:off x="389206" y="1999456"/>
            <a:ext cx="3973819" cy="2859087"/>
          </a:xfrm>
          <a:prstGeom prst="rect">
            <a:avLst/>
          </a:prstGeom>
          <a:noFill/>
          <a:ln>
            <a:noFill/>
          </a:ln>
        </p:spPr>
      </p:pic>
      <p:sp>
        <p:nvSpPr>
          <p:cNvPr id="590" name="Google Shape;590;p36"/>
          <p:cNvSpPr/>
          <p:nvPr/>
        </p:nvSpPr>
        <p:spPr>
          <a:xfrm>
            <a:off x="5516327" y="1414509"/>
            <a:ext cx="6533106" cy="4896871"/>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91" name="Google Shape;591;p36"/>
          <p:cNvSpPr/>
          <p:nvPr/>
        </p:nvSpPr>
        <p:spPr>
          <a:xfrm>
            <a:off x="4752231" y="1166001"/>
            <a:ext cx="7050563" cy="3746626"/>
          </a:xfrm>
          <a:prstGeom prst="rect">
            <a:avLst/>
          </a:prstGeom>
          <a:noFill/>
          <a:ln>
            <a:noFill/>
          </a:ln>
        </p:spPr>
        <p:txBody>
          <a:bodyPr spcFirstLastPara="1" wrap="square" lIns="91425" tIns="45700" rIns="91425" bIns="45700" anchor="t" anchorCtr="0">
            <a:spAutoFit/>
          </a:bodyPr>
          <a:lstStyle/>
          <a:p>
            <a:pPr marR="0" lvl="0" indent="0" algn="justLow" rtl="1">
              <a:lnSpc>
                <a:spcPct val="115000"/>
              </a:lnSpc>
              <a:spcBef>
                <a:spcPts val="0"/>
              </a:spcBef>
              <a:spcAft>
                <a:spcPts val="0"/>
              </a:spcAft>
              <a:buNone/>
            </a:pPr>
            <a:r>
              <a:rPr lang="ar-EG" sz="2400" b="1" dirty="0">
                <a:solidFill>
                  <a:srgbClr val="0070C0"/>
                </a:solidFill>
                <a:latin typeface="Calibri"/>
                <a:ea typeface="Calibri"/>
                <a:cs typeface="+mj-cs"/>
                <a:sym typeface="Calibri"/>
              </a:rPr>
              <a:t> 5. رجع الصدى </a:t>
            </a:r>
            <a:r>
              <a:rPr lang="en-US" sz="2400" b="1" dirty="0">
                <a:solidFill>
                  <a:srgbClr val="0070C0"/>
                </a:solidFill>
                <a:latin typeface="Times New Roman"/>
                <a:ea typeface="Times New Roman"/>
                <a:cs typeface="+mj-cs"/>
                <a:sym typeface="Times New Roman"/>
              </a:rPr>
              <a:t>Feedback</a:t>
            </a:r>
            <a:r>
              <a:rPr lang="ar-EG" sz="2400" b="1" dirty="0">
                <a:solidFill>
                  <a:srgbClr val="0070C0"/>
                </a:solidFill>
                <a:latin typeface="Calibri"/>
                <a:ea typeface="Calibri"/>
                <a:cs typeface="+mj-cs"/>
                <a:sym typeface="Calibri"/>
              </a:rPr>
              <a:t> أو رد الفعل </a:t>
            </a:r>
            <a:r>
              <a:rPr lang="ar-EG" sz="2400" b="1" dirty="0">
                <a:solidFill>
                  <a:srgbClr val="0070C0"/>
                </a:solidFill>
                <a:latin typeface="Times New Roman"/>
                <a:ea typeface="Times New Roman"/>
                <a:cs typeface="+mj-cs"/>
                <a:sym typeface="Times New Roman"/>
              </a:rPr>
              <a:t>Reaction</a:t>
            </a:r>
            <a:endParaRPr sz="1800" dirty="0">
              <a:solidFill>
                <a:schemeClr val="dk1"/>
              </a:solidFill>
              <a:latin typeface="Calibri"/>
              <a:ea typeface="Calibri"/>
              <a:cs typeface="+mj-cs"/>
              <a:sym typeface="Calibri"/>
            </a:endParaRPr>
          </a:p>
          <a:p>
            <a:pPr marL="0" marR="0" lvl="0" indent="0" algn="justLow" rtl="1">
              <a:lnSpc>
                <a:spcPct val="115000"/>
              </a:lnSpc>
              <a:spcBef>
                <a:spcPts val="1000"/>
              </a:spcBef>
              <a:spcAft>
                <a:spcPts val="0"/>
              </a:spcAft>
              <a:buNone/>
            </a:pPr>
            <a:r>
              <a:rPr lang="ar-EG" sz="2400" dirty="0">
                <a:solidFill>
                  <a:srgbClr val="852F4A"/>
                </a:solidFill>
                <a:latin typeface="Calibri"/>
                <a:ea typeface="Calibri"/>
                <a:cs typeface="+mj-cs"/>
                <a:sym typeface="Calibri"/>
              </a:rPr>
              <a:t>رجع الصدى هو إعادة إرسال الرسالة من المتلقي المستقبل إلى المرسل القائم بالاتصال، ورجع الصدى هو العنصر الهام الذي يحقق دائرية الاتصال، حيث يصبح المتلقي مرسلاً ولذلك يسميه البعض التغذية المرتدة وهناك نوعان من الاستجابة أو رد الفعل للرسالة:</a:t>
            </a:r>
            <a:endParaRPr sz="1800" dirty="0">
              <a:solidFill>
                <a:srgbClr val="852F4A"/>
              </a:solidFill>
              <a:latin typeface="Calibri"/>
              <a:ea typeface="Calibri"/>
              <a:cs typeface="+mj-cs"/>
              <a:sym typeface="Calibri"/>
            </a:endParaRPr>
          </a:p>
          <a:p>
            <a:pPr marL="342900" marR="0" lvl="0" indent="-342900" algn="justLow" rtl="1">
              <a:lnSpc>
                <a:spcPct val="115000"/>
              </a:lnSpc>
              <a:spcBef>
                <a:spcPts val="1000"/>
              </a:spcBef>
              <a:spcAft>
                <a:spcPts val="0"/>
              </a:spcAft>
              <a:buClr>
                <a:srgbClr val="852F4A"/>
              </a:buClr>
              <a:buSzPts val="2400"/>
              <a:buFont typeface="Simplified Arabic"/>
              <a:buChar char="-"/>
            </a:pPr>
            <a:r>
              <a:rPr lang="ar-EG" sz="2400" dirty="0">
                <a:solidFill>
                  <a:srgbClr val="852F4A"/>
                </a:solidFill>
                <a:latin typeface="Calibri"/>
                <a:ea typeface="Calibri"/>
                <a:cs typeface="+mj-cs"/>
                <a:sym typeface="Calibri"/>
              </a:rPr>
              <a:t>الاستجابة العلنية: التي يمكن ملاحظتها واكتشافها.</a:t>
            </a:r>
            <a:endParaRPr sz="1800" dirty="0">
              <a:solidFill>
                <a:srgbClr val="852F4A"/>
              </a:solidFill>
              <a:latin typeface="Calibri"/>
              <a:ea typeface="Calibri"/>
              <a:cs typeface="+mj-cs"/>
              <a:sym typeface="Calibri"/>
            </a:endParaRPr>
          </a:p>
          <a:p>
            <a:pPr marL="342900" marR="0" lvl="0" indent="-342900" algn="justLow" rtl="1">
              <a:lnSpc>
                <a:spcPct val="115000"/>
              </a:lnSpc>
              <a:spcBef>
                <a:spcPts val="0"/>
              </a:spcBef>
              <a:spcAft>
                <a:spcPts val="0"/>
              </a:spcAft>
              <a:buClr>
                <a:srgbClr val="852F4A"/>
              </a:buClr>
              <a:buSzPts val="2400"/>
              <a:buFont typeface="Simplified Arabic"/>
              <a:buChar char="-"/>
            </a:pPr>
            <a:r>
              <a:rPr lang="ar-EG" sz="2400" dirty="0">
                <a:solidFill>
                  <a:srgbClr val="852F4A"/>
                </a:solidFill>
                <a:latin typeface="Calibri"/>
                <a:ea typeface="Calibri"/>
                <a:cs typeface="+mj-cs"/>
                <a:sym typeface="Calibri"/>
              </a:rPr>
              <a:t>الاستجابة المستترة: وهى استجابة خاصة يصعب ملاحظتها واكتشافها بسهولة.</a:t>
            </a:r>
            <a:endParaRPr sz="1800" dirty="0">
              <a:solidFill>
                <a:srgbClr val="852F4A"/>
              </a:solidFill>
              <a:latin typeface="Calibri"/>
              <a:ea typeface="Calibri"/>
              <a:cs typeface="+mj-cs"/>
              <a:sym typeface="Calibri"/>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96"/>
        <p:cNvGrpSpPr/>
        <p:nvPr/>
      </p:nvGrpSpPr>
      <p:grpSpPr>
        <a:xfrm>
          <a:off x="0" y="0"/>
          <a:ext cx="0" cy="0"/>
          <a:chOff x="0" y="0"/>
          <a:chExt cx="0" cy="0"/>
        </a:xfrm>
      </p:grpSpPr>
      <p:pic>
        <p:nvPicPr>
          <p:cNvPr id="597" name="Google Shape;597;p37"/>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598" name="Google Shape;598;p37"/>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599" name="Google Shape;599;p37"/>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600" name="Google Shape;600;p37"/>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601" name="Google Shape;601;p37"/>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602" name="Google Shape;602;p37"/>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sp>
        <p:nvSpPr>
          <p:cNvPr id="603" name="Google Shape;603;p37"/>
          <p:cNvSpPr/>
          <p:nvPr/>
        </p:nvSpPr>
        <p:spPr>
          <a:xfrm>
            <a:off x="0" y="127047"/>
            <a:ext cx="1460090" cy="893210"/>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rgbClr val="FFFFFF"/>
              </a:solidFill>
              <a:latin typeface="Calibri"/>
              <a:ea typeface="Calibri"/>
              <a:cs typeface="Calibri"/>
              <a:sym typeface="Calibri"/>
            </a:endParaRPr>
          </a:p>
        </p:txBody>
      </p:sp>
      <p:sp>
        <p:nvSpPr>
          <p:cNvPr id="604" name="Google Shape;604;p37"/>
          <p:cNvSpPr txBox="1"/>
          <p:nvPr/>
        </p:nvSpPr>
        <p:spPr>
          <a:xfrm>
            <a:off x="-73613" y="217889"/>
            <a:ext cx="1460090"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الأولى</a:t>
            </a:r>
            <a:endParaRPr sz="2000" b="1" dirty="0">
              <a:solidFill>
                <a:srgbClr val="FFFFFF"/>
              </a:solidFill>
              <a:latin typeface="Tajawal Medium"/>
              <a:ea typeface="Tajawal Medium"/>
              <a:cs typeface="+mj-cs"/>
              <a:sym typeface="Tajawal Medium"/>
            </a:endParaRPr>
          </a:p>
        </p:txBody>
      </p:sp>
      <p:pic>
        <p:nvPicPr>
          <p:cNvPr id="605" name="Google Shape;605;p37"/>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606" name="Google Shape;606;p37"/>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607" name="Google Shape;607;p37"/>
          <p:cNvSpPr/>
          <p:nvPr/>
        </p:nvSpPr>
        <p:spPr>
          <a:xfrm flipH="1">
            <a:off x="3598250" y="899652"/>
            <a:ext cx="8204544" cy="5411730"/>
          </a:xfrm>
          <a:prstGeom prst="roundRect">
            <a:avLst>
              <a:gd name="adj" fmla="val 16667"/>
            </a:avLst>
          </a:prstGeom>
          <a:solidFill>
            <a:srgbClr val="852F4A">
              <a:alpha val="67450"/>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 rtl="1">
              <a:lnSpc>
                <a:spcPct val="115000"/>
              </a:lnSpc>
              <a:spcBef>
                <a:spcPts val="0"/>
              </a:spcBef>
              <a:spcAft>
                <a:spcPts val="0"/>
              </a:spcAft>
              <a:buNone/>
            </a:pPr>
            <a:r>
              <a:rPr lang="ar-EG" sz="2000" b="1" dirty="0">
                <a:solidFill>
                  <a:schemeClr val="lt1"/>
                </a:solidFill>
                <a:latin typeface="Calibri"/>
                <a:ea typeface="Calibri"/>
                <a:cs typeface="Calibri"/>
                <a:sym typeface="Calibri"/>
              </a:rPr>
              <a:t>  </a:t>
            </a:r>
            <a:r>
              <a:rPr lang="ar-EG" sz="2400" b="1" dirty="0">
                <a:solidFill>
                  <a:schemeClr val="lt1"/>
                </a:solidFill>
                <a:latin typeface="Calibri"/>
                <a:ea typeface="Calibri"/>
                <a:cs typeface="+mj-cs"/>
                <a:sym typeface="Calibri"/>
              </a:rPr>
              <a:t>6. وبأي تأثير </a:t>
            </a:r>
            <a:r>
              <a:rPr lang="ar-EG" sz="2400" b="1" dirty="0">
                <a:solidFill>
                  <a:schemeClr val="lt1"/>
                </a:solidFill>
                <a:latin typeface="Times New Roman"/>
                <a:ea typeface="Times New Roman"/>
                <a:cs typeface="+mj-cs"/>
                <a:sym typeface="Times New Roman"/>
              </a:rPr>
              <a:t>With What Effect</a:t>
            </a:r>
            <a:endParaRPr sz="2400" dirty="0">
              <a:solidFill>
                <a:schemeClr val="lt1"/>
              </a:solidFill>
              <a:latin typeface="Calibri"/>
              <a:ea typeface="Calibri"/>
              <a:cs typeface="+mj-cs"/>
              <a:sym typeface="Calibri"/>
            </a:endParaRPr>
          </a:p>
          <a:p>
            <a:pPr marL="0" marR="0" lvl="0" indent="0" algn="justLow" rtl="1">
              <a:spcBef>
                <a:spcPts val="1000"/>
              </a:spcBef>
              <a:spcAft>
                <a:spcPts val="0"/>
              </a:spcAft>
              <a:buNone/>
            </a:pPr>
            <a:r>
              <a:rPr lang="ar-EG" sz="2400" dirty="0">
                <a:solidFill>
                  <a:schemeClr val="lt1"/>
                </a:solidFill>
                <a:latin typeface="Calibri"/>
                <a:ea typeface="Calibri"/>
                <a:cs typeface="+mj-cs"/>
                <a:sym typeface="Calibri"/>
              </a:rPr>
              <a:t>يقصد بتأثير عملية الاتصال حدوث الاستجابة </a:t>
            </a:r>
            <a:r>
              <a:rPr lang="ar-EG" sz="2400" dirty="0">
                <a:solidFill>
                  <a:schemeClr val="lt1"/>
                </a:solidFill>
                <a:latin typeface="Times New Roman"/>
                <a:ea typeface="Times New Roman"/>
                <a:cs typeface="+mj-cs"/>
                <a:sym typeface="Times New Roman"/>
              </a:rPr>
              <a:t>Response </a:t>
            </a:r>
            <a:r>
              <a:rPr lang="ar-EG" sz="2400" dirty="0">
                <a:solidFill>
                  <a:schemeClr val="lt1"/>
                </a:solidFill>
                <a:latin typeface="Calibri"/>
                <a:ea typeface="Calibri"/>
                <a:cs typeface="+mj-cs"/>
                <a:sym typeface="Calibri"/>
              </a:rPr>
              <a:t>المستهدفة من هذه العملية، والتي تتفق مع هدف الاتصال المتوقع.</a:t>
            </a:r>
            <a:endParaRPr sz="1800" dirty="0">
              <a:solidFill>
                <a:schemeClr val="lt1"/>
              </a:solidFill>
              <a:latin typeface="Calibri"/>
              <a:ea typeface="Calibri"/>
              <a:cs typeface="+mj-cs"/>
              <a:sym typeface="Calibri"/>
            </a:endParaRPr>
          </a:p>
          <a:p>
            <a:pPr marL="0" marR="0" lvl="0" indent="0" algn="justLow" rtl="1">
              <a:spcBef>
                <a:spcPts val="1000"/>
              </a:spcBef>
              <a:spcAft>
                <a:spcPts val="0"/>
              </a:spcAft>
              <a:buNone/>
            </a:pPr>
            <a:r>
              <a:rPr lang="ar-EG" sz="2400" dirty="0">
                <a:solidFill>
                  <a:schemeClr val="lt1"/>
                </a:solidFill>
                <a:latin typeface="Calibri"/>
                <a:ea typeface="Calibri"/>
                <a:cs typeface="+mj-cs"/>
                <a:sym typeface="Calibri"/>
              </a:rPr>
              <a:t>ويجب التفريق بين التأثير ورجع الصدى، فالتأثير يتمثل في النتائج المترتبة على الاتصال، وهل أدي إلى تحقيق الهدف منه أم لا ... ويمكن حصر التأثيرات التي تحدثها الرسالة الاتصالية فى ثلاثة مجالات:</a:t>
            </a:r>
            <a:endParaRPr sz="1800" dirty="0">
              <a:solidFill>
                <a:schemeClr val="lt1"/>
              </a:solidFill>
              <a:latin typeface="Calibri"/>
              <a:ea typeface="Calibri"/>
              <a:cs typeface="+mj-cs"/>
              <a:sym typeface="Calibri"/>
            </a:endParaRPr>
          </a:p>
          <a:p>
            <a:pPr marL="457200" marR="0" lvl="0" indent="-457200" algn="justLow" rtl="1">
              <a:spcBef>
                <a:spcPts val="1000"/>
              </a:spcBef>
              <a:spcAft>
                <a:spcPts val="0"/>
              </a:spcAft>
              <a:buClr>
                <a:schemeClr val="lt1"/>
              </a:buClr>
              <a:buSzPts val="2400"/>
              <a:buFont typeface="+mj-lt"/>
              <a:buAutoNum type="arabicParenR"/>
            </a:pPr>
            <a:r>
              <a:rPr lang="ar-EG" sz="2400" dirty="0">
                <a:solidFill>
                  <a:schemeClr val="lt1"/>
                </a:solidFill>
                <a:latin typeface="Calibri"/>
                <a:ea typeface="Calibri"/>
                <a:cs typeface="+mj-cs"/>
                <a:sym typeface="Calibri"/>
              </a:rPr>
              <a:t>التأثير فى معلومات ومعارف المتلقي.</a:t>
            </a:r>
            <a:endParaRPr sz="1800" dirty="0">
              <a:solidFill>
                <a:schemeClr val="lt1"/>
              </a:solidFill>
              <a:latin typeface="Calibri"/>
              <a:ea typeface="Calibri"/>
              <a:cs typeface="+mj-cs"/>
              <a:sym typeface="Calibri"/>
            </a:endParaRPr>
          </a:p>
          <a:p>
            <a:pPr marL="342900" marR="0" lvl="0" indent="-342900" algn="justLow" rtl="1">
              <a:spcBef>
                <a:spcPts val="0"/>
              </a:spcBef>
              <a:spcAft>
                <a:spcPts val="0"/>
              </a:spcAft>
              <a:buClr>
                <a:schemeClr val="lt1"/>
              </a:buClr>
              <a:buSzPts val="2400"/>
              <a:buFont typeface="Arial"/>
              <a:buAutoNum type="arabicParenR"/>
            </a:pPr>
            <a:r>
              <a:rPr lang="ar-EG" sz="2400" dirty="0">
                <a:solidFill>
                  <a:schemeClr val="lt1"/>
                </a:solidFill>
                <a:latin typeface="Calibri"/>
                <a:ea typeface="Calibri"/>
                <a:cs typeface="+mj-cs"/>
                <a:sym typeface="Calibri"/>
              </a:rPr>
              <a:t>التأثير فى اتجاهات ومواقف المتلقي، أما تثبيتاً وتعزيزاً لها، أو تغييرها إلى الاتجاه الآخر.</a:t>
            </a:r>
            <a:endParaRPr sz="1800" dirty="0">
              <a:solidFill>
                <a:schemeClr val="lt1"/>
              </a:solidFill>
              <a:latin typeface="Calibri"/>
              <a:ea typeface="Calibri"/>
              <a:cs typeface="+mj-cs"/>
              <a:sym typeface="Calibri"/>
            </a:endParaRPr>
          </a:p>
          <a:p>
            <a:pPr marL="342900" marR="0" lvl="0" indent="-342900" algn="justLow" rtl="1">
              <a:spcBef>
                <a:spcPts val="0"/>
              </a:spcBef>
              <a:spcAft>
                <a:spcPts val="0"/>
              </a:spcAft>
              <a:buClr>
                <a:schemeClr val="lt1"/>
              </a:buClr>
              <a:buSzPts val="2400"/>
              <a:buFont typeface="Arial"/>
              <a:buAutoNum type="arabicParenR"/>
            </a:pPr>
            <a:r>
              <a:rPr lang="ar-EG" sz="2400" dirty="0">
                <a:solidFill>
                  <a:schemeClr val="lt1"/>
                </a:solidFill>
                <a:latin typeface="Calibri"/>
                <a:ea typeface="Calibri"/>
                <a:cs typeface="+mj-cs"/>
                <a:sym typeface="Calibri"/>
              </a:rPr>
              <a:t>التأثير في السلوك.</a:t>
            </a:r>
            <a:endParaRPr sz="1800" dirty="0">
              <a:solidFill>
                <a:schemeClr val="lt1"/>
              </a:solidFill>
              <a:latin typeface="Calibri"/>
              <a:ea typeface="Calibri"/>
              <a:cs typeface="+mj-cs"/>
              <a:sym typeface="Calibri"/>
            </a:endParaRPr>
          </a:p>
          <a:p>
            <a:pPr marL="228600" marR="0" lvl="0" indent="0" algn="justLow" rtl="1">
              <a:spcBef>
                <a:spcPts val="1000"/>
              </a:spcBef>
              <a:spcAft>
                <a:spcPts val="0"/>
              </a:spcAft>
              <a:buNone/>
            </a:pPr>
            <a:r>
              <a:rPr lang="ar-EG" sz="2400" dirty="0">
                <a:solidFill>
                  <a:schemeClr val="lt1"/>
                </a:solidFill>
                <a:latin typeface="Calibri"/>
                <a:ea typeface="Calibri"/>
                <a:cs typeface="+mj-cs"/>
                <a:sym typeface="Calibri"/>
              </a:rPr>
              <a:t>ولا يشترط أن يحدث التأثير بشكل فوري، بل قد يكون محصلة عملية ونفسية واجتماعية عديدة يختلف تأثيرها من فرد إلى آخر، أو من جماعة إلى أخري، مما يؤدي لحدوث الأثر بدرجات متفاوتة بين الأفراد المتلقين.</a:t>
            </a:r>
            <a:endParaRPr sz="1800" dirty="0">
              <a:solidFill>
                <a:schemeClr val="lt1"/>
              </a:solidFill>
              <a:latin typeface="Calibri"/>
              <a:ea typeface="Calibri"/>
              <a:cs typeface="+mj-cs"/>
              <a:sym typeface="Calibri"/>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611"/>
        <p:cNvGrpSpPr/>
        <p:nvPr/>
      </p:nvGrpSpPr>
      <p:grpSpPr>
        <a:xfrm>
          <a:off x="0" y="0"/>
          <a:ext cx="0" cy="0"/>
          <a:chOff x="0" y="0"/>
          <a:chExt cx="0" cy="0"/>
        </a:xfrm>
      </p:grpSpPr>
      <p:sp>
        <p:nvSpPr>
          <p:cNvPr id="612" name="Google Shape;612;p38"/>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13" name="Google Shape;613;p38"/>
          <p:cNvSpPr/>
          <p:nvPr/>
        </p:nvSpPr>
        <p:spPr>
          <a:xfrm>
            <a:off x="1932039" y="1394969"/>
            <a:ext cx="9622897" cy="4314283"/>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1">
              <a:spcBef>
                <a:spcPts val="0"/>
              </a:spcBef>
              <a:spcAft>
                <a:spcPts val="0"/>
              </a:spcAft>
              <a:buNone/>
            </a:pPr>
            <a:endParaRPr sz="2000">
              <a:solidFill>
                <a:srgbClr val="00B0F0"/>
              </a:solidFill>
              <a:latin typeface="Calibri"/>
              <a:ea typeface="Calibri"/>
              <a:cs typeface="Calibri"/>
              <a:sym typeface="Calibri"/>
            </a:endParaRPr>
          </a:p>
        </p:txBody>
      </p:sp>
      <p:sp>
        <p:nvSpPr>
          <p:cNvPr id="614" name="Google Shape;614;p38"/>
          <p:cNvSpPr/>
          <p:nvPr/>
        </p:nvSpPr>
        <p:spPr>
          <a:xfrm>
            <a:off x="271165" y="146971"/>
            <a:ext cx="1404457" cy="861478"/>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615" name="Google Shape;615;p38"/>
          <p:cNvSpPr txBox="1"/>
          <p:nvPr/>
        </p:nvSpPr>
        <p:spPr>
          <a:xfrm>
            <a:off x="455982" y="235721"/>
            <a:ext cx="1219639"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الأولى</a:t>
            </a:r>
            <a:endParaRPr sz="2000" b="1" dirty="0">
              <a:solidFill>
                <a:srgbClr val="FFFFFF"/>
              </a:solidFill>
              <a:latin typeface="Tajawal Medium"/>
              <a:ea typeface="Tajawal Medium"/>
              <a:cs typeface="+mj-cs"/>
              <a:sym typeface="Tajawal Medium"/>
            </a:endParaRPr>
          </a:p>
        </p:txBody>
      </p:sp>
      <p:pic>
        <p:nvPicPr>
          <p:cNvPr id="616" name="Google Shape;616;p38"/>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17" name="Google Shape;617;p38"/>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18" name="Google Shape;618;p38"/>
          <p:cNvPicPr preferRelativeResize="0"/>
          <p:nvPr/>
        </p:nvPicPr>
        <p:blipFill rotWithShape="1">
          <a:blip r:embed="rId5">
            <a:alphaModFix/>
          </a:blip>
          <a:srcRect/>
          <a:stretch/>
        </p:blipFill>
        <p:spPr>
          <a:xfrm>
            <a:off x="9923145" y="-26935"/>
            <a:ext cx="2122614" cy="861478"/>
          </a:xfrm>
          <a:prstGeom prst="rect">
            <a:avLst/>
          </a:prstGeom>
          <a:noFill/>
          <a:ln>
            <a:noFill/>
          </a:ln>
        </p:spPr>
      </p:pic>
      <p:pic>
        <p:nvPicPr>
          <p:cNvPr id="619" name="Google Shape;619;p38" descr="C:\Users\NoteBook\Desktop\شغل تحضير\2.png"/>
          <p:cNvPicPr preferRelativeResize="0"/>
          <p:nvPr/>
        </p:nvPicPr>
        <p:blipFill rotWithShape="1">
          <a:blip r:embed="rId6">
            <a:alphaModFix/>
          </a:blip>
          <a:srcRect/>
          <a:stretch/>
        </p:blipFill>
        <p:spPr>
          <a:xfrm>
            <a:off x="2097745" y="834543"/>
            <a:ext cx="9291483" cy="4458461"/>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623"/>
        <p:cNvGrpSpPr/>
        <p:nvPr/>
      </p:nvGrpSpPr>
      <p:grpSpPr>
        <a:xfrm>
          <a:off x="0" y="0"/>
          <a:ext cx="0" cy="0"/>
          <a:chOff x="0" y="0"/>
          <a:chExt cx="0" cy="0"/>
        </a:xfrm>
      </p:grpSpPr>
      <p:sp>
        <p:nvSpPr>
          <p:cNvPr id="624" name="Google Shape;624;p39"/>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5" name="Google Shape;625;p39"/>
          <p:cNvSpPr/>
          <p:nvPr/>
        </p:nvSpPr>
        <p:spPr>
          <a:xfrm>
            <a:off x="1814052" y="1062771"/>
            <a:ext cx="8900226" cy="4263915"/>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228600" marR="0" lvl="0" indent="0" algn="just" rtl="1">
              <a:lnSpc>
                <a:spcPct val="115000"/>
              </a:lnSpc>
              <a:spcBef>
                <a:spcPts val="0"/>
              </a:spcBef>
              <a:spcAft>
                <a:spcPts val="0"/>
              </a:spcAft>
              <a:buNone/>
            </a:pPr>
            <a:r>
              <a:rPr lang="ar-EG" sz="2000" dirty="0">
                <a:solidFill>
                  <a:schemeClr val="lt1"/>
                </a:solidFill>
                <a:latin typeface="Calibri"/>
                <a:ea typeface="Calibri"/>
                <a:cs typeface="Calibri"/>
                <a:sym typeface="Calibri"/>
              </a:rPr>
              <a:t> </a:t>
            </a:r>
            <a:endParaRPr sz="1600" dirty="0">
              <a:solidFill>
                <a:schemeClr val="lt1"/>
              </a:solidFill>
              <a:latin typeface="Calibri"/>
              <a:ea typeface="Calibri"/>
              <a:cs typeface="Calibri"/>
              <a:sym typeface="Calibri"/>
            </a:endParaRPr>
          </a:p>
          <a:p>
            <a:pPr marR="0" lvl="0" indent="0" algn="just" rtl="1">
              <a:lnSpc>
                <a:spcPct val="115000"/>
              </a:lnSpc>
              <a:spcBef>
                <a:spcPts val="1000"/>
              </a:spcBef>
              <a:spcAft>
                <a:spcPts val="0"/>
              </a:spcAft>
              <a:buNone/>
            </a:pPr>
            <a:r>
              <a:rPr lang="ar-EG" sz="2800" b="1" dirty="0">
                <a:solidFill>
                  <a:srgbClr val="0070C0"/>
                </a:solidFill>
                <a:latin typeface="Calibri"/>
                <a:ea typeface="Calibri"/>
                <a:cs typeface="Calibri"/>
                <a:sym typeface="Calibri"/>
              </a:rPr>
              <a:t>7. التشويش </a:t>
            </a:r>
            <a:r>
              <a:rPr lang="ar-EG" sz="2800" b="1" dirty="0">
                <a:solidFill>
                  <a:srgbClr val="0070C0"/>
                </a:solidFill>
                <a:latin typeface="Times New Roman"/>
                <a:ea typeface="Times New Roman"/>
                <a:cs typeface="Times New Roman"/>
                <a:sym typeface="Times New Roman"/>
              </a:rPr>
              <a:t>Noise</a:t>
            </a:r>
            <a:endParaRPr sz="2400" dirty="0">
              <a:solidFill>
                <a:srgbClr val="0070C0"/>
              </a:solidFill>
              <a:latin typeface="Calibri"/>
              <a:ea typeface="Calibri"/>
              <a:cs typeface="Calibri"/>
              <a:sym typeface="Calibri"/>
            </a:endParaRPr>
          </a:p>
          <a:p>
            <a:pPr marL="0" marR="0" lvl="0" indent="0" algn="justLow" rtl="1">
              <a:lnSpc>
                <a:spcPct val="115000"/>
              </a:lnSpc>
              <a:spcBef>
                <a:spcPts val="1000"/>
              </a:spcBef>
              <a:spcAft>
                <a:spcPts val="0"/>
              </a:spcAft>
              <a:buNone/>
            </a:pPr>
            <a:r>
              <a:rPr lang="ar-EG" sz="2800" dirty="0">
                <a:solidFill>
                  <a:srgbClr val="6C263C"/>
                </a:solidFill>
                <a:latin typeface="Calibri"/>
                <a:ea typeface="Calibri"/>
                <a:cs typeface="+mj-cs"/>
                <a:sym typeface="Calibri"/>
              </a:rPr>
              <a:t> وهو عنصر يُعد من معوقات العملية الاتصالية إن توفر، وهو يعني بشكل عام عدم وضوح الرسالة الاتصالية، وعدم القدرة على تفسيرها لأسباب قد تتعلق بالمرسل أو الرسالة أو المتلقي نفسه.</a:t>
            </a:r>
            <a:endParaRPr sz="2000" dirty="0">
              <a:solidFill>
                <a:srgbClr val="6C263C"/>
              </a:solidFill>
              <a:latin typeface="Calibri"/>
              <a:ea typeface="Calibri"/>
              <a:cs typeface="+mj-cs"/>
              <a:sym typeface="Calibri"/>
            </a:endParaRPr>
          </a:p>
          <a:p>
            <a:pPr marL="0" marR="0" lvl="0" indent="0" algn="justLow" rtl="1">
              <a:lnSpc>
                <a:spcPct val="115000"/>
              </a:lnSpc>
              <a:spcBef>
                <a:spcPts val="1000"/>
              </a:spcBef>
              <a:spcAft>
                <a:spcPts val="0"/>
              </a:spcAft>
              <a:buNone/>
            </a:pPr>
            <a:r>
              <a:rPr lang="ar-EG" sz="2800" dirty="0">
                <a:solidFill>
                  <a:srgbClr val="6C263C"/>
                </a:solidFill>
                <a:latin typeface="Calibri"/>
                <a:ea typeface="Calibri"/>
                <a:cs typeface="+mj-cs"/>
                <a:sym typeface="Calibri"/>
              </a:rPr>
              <a:t>عموماً يمكن اعتبار التشويش هو عدم إدراك المتلقي للرسالة بالمعنى نفسه الذي يُعنيه ويقصده المرسل القائم بالاتصال.</a:t>
            </a:r>
            <a:endParaRPr dirty="0">
              <a:cs typeface="+mj-cs"/>
            </a:endParaRPr>
          </a:p>
          <a:p>
            <a:pPr marL="0" marR="0" lvl="0" indent="0" algn="just" rtl="1">
              <a:lnSpc>
                <a:spcPct val="115000"/>
              </a:lnSpc>
              <a:spcBef>
                <a:spcPts val="1000"/>
              </a:spcBef>
              <a:spcAft>
                <a:spcPts val="0"/>
              </a:spcAft>
              <a:buNone/>
            </a:pPr>
            <a:endParaRPr sz="2800" dirty="0">
              <a:solidFill>
                <a:srgbClr val="6C263C"/>
              </a:solidFill>
              <a:latin typeface="Calibri"/>
              <a:ea typeface="Calibri"/>
              <a:cs typeface="Calibri"/>
              <a:sym typeface="Calibri"/>
            </a:endParaRPr>
          </a:p>
          <a:p>
            <a:pPr marL="0" marR="0" lvl="0" indent="0" algn="just" rtl="1">
              <a:lnSpc>
                <a:spcPct val="115000"/>
              </a:lnSpc>
              <a:spcBef>
                <a:spcPts val="1000"/>
              </a:spcBef>
              <a:spcAft>
                <a:spcPts val="0"/>
              </a:spcAft>
              <a:buNone/>
            </a:pPr>
            <a:endParaRPr sz="2000" dirty="0">
              <a:solidFill>
                <a:srgbClr val="6C263C"/>
              </a:solidFill>
              <a:latin typeface="Calibri"/>
              <a:ea typeface="Calibri"/>
              <a:cs typeface="Calibri"/>
              <a:sym typeface="Calibri"/>
            </a:endParaRPr>
          </a:p>
        </p:txBody>
      </p:sp>
      <p:sp>
        <p:nvSpPr>
          <p:cNvPr id="626" name="Google Shape;626;p39"/>
          <p:cNvSpPr/>
          <p:nvPr/>
        </p:nvSpPr>
        <p:spPr>
          <a:xfrm>
            <a:off x="271165" y="146971"/>
            <a:ext cx="1404457" cy="898534"/>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627" name="Google Shape;627;p39"/>
          <p:cNvSpPr txBox="1"/>
          <p:nvPr/>
        </p:nvSpPr>
        <p:spPr>
          <a:xfrm>
            <a:off x="455982" y="235721"/>
            <a:ext cx="1219639"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الأولى </a:t>
            </a:r>
            <a:endParaRPr sz="2000" b="1" dirty="0">
              <a:solidFill>
                <a:srgbClr val="FFFFFF"/>
              </a:solidFill>
              <a:latin typeface="Tajawal Medium"/>
              <a:ea typeface="Tajawal Medium"/>
              <a:cs typeface="+mj-cs"/>
              <a:sym typeface="Tajawal Medium"/>
            </a:endParaRPr>
          </a:p>
        </p:txBody>
      </p:sp>
      <p:pic>
        <p:nvPicPr>
          <p:cNvPr id="628" name="Google Shape;628;p39"/>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29" name="Google Shape;629;p39"/>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0" name="Google Shape;630;p39"/>
          <p:cNvPicPr preferRelativeResize="0"/>
          <p:nvPr/>
        </p:nvPicPr>
        <p:blipFill rotWithShape="1">
          <a:blip r:embed="rId5">
            <a:alphaModFix/>
          </a:blip>
          <a:srcRect/>
          <a:stretch/>
        </p:blipFill>
        <p:spPr>
          <a:xfrm>
            <a:off x="9792929" y="23827"/>
            <a:ext cx="2175984" cy="790259"/>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634"/>
        <p:cNvGrpSpPr/>
        <p:nvPr/>
      </p:nvGrpSpPr>
      <p:grpSpPr>
        <a:xfrm>
          <a:off x="0" y="0"/>
          <a:ext cx="0" cy="0"/>
          <a:chOff x="0" y="0"/>
          <a:chExt cx="0" cy="0"/>
        </a:xfrm>
      </p:grpSpPr>
      <p:sp>
        <p:nvSpPr>
          <p:cNvPr id="635" name="Google Shape;635;p40"/>
          <p:cNvSpPr/>
          <p:nvPr/>
        </p:nvSpPr>
        <p:spPr>
          <a:xfrm>
            <a:off x="973393" y="14697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36" name="Google Shape;636;p40"/>
          <p:cNvSpPr/>
          <p:nvPr/>
        </p:nvSpPr>
        <p:spPr>
          <a:xfrm>
            <a:off x="528166" y="1048912"/>
            <a:ext cx="11274628" cy="5307642"/>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marR="0" lvl="0" indent="-342900" algn="just" rtl="1">
              <a:lnSpc>
                <a:spcPct val="115000"/>
              </a:lnSpc>
              <a:spcBef>
                <a:spcPts val="0"/>
              </a:spcBef>
              <a:spcAft>
                <a:spcPts val="0"/>
              </a:spcAft>
              <a:buClr>
                <a:srgbClr val="0070C0"/>
              </a:buClr>
              <a:buSzPts val="2400"/>
              <a:buFont typeface="Wingdings" panose="05000000000000000000" pitchFamily="2" charset="2"/>
              <a:buChar char="Ø"/>
            </a:pPr>
            <a:r>
              <a:rPr lang="ar-EG" sz="2400" b="1" dirty="0">
                <a:solidFill>
                  <a:srgbClr val="0070C0"/>
                </a:solidFill>
                <a:latin typeface="Calibri"/>
                <a:ea typeface="Calibri"/>
                <a:cs typeface="Calibri"/>
                <a:sym typeface="Calibri"/>
              </a:rPr>
              <a:t> شروط كفاءة العملية الاتصالية. </a:t>
            </a:r>
            <a:r>
              <a:rPr lang="ar-EG" sz="2400" b="1" dirty="0">
                <a:solidFill>
                  <a:srgbClr val="0070C0"/>
                </a:solidFill>
                <a:latin typeface="Book Antiqua" panose="02040602050305030304" pitchFamily="18" charset="0"/>
                <a:ea typeface="Calibri"/>
                <a:cs typeface="+mj-cs"/>
                <a:sym typeface="Calibri"/>
              </a:rPr>
              <a:t>Effective Communication process</a:t>
            </a:r>
            <a:endParaRPr sz="1600" dirty="0">
              <a:solidFill>
                <a:srgbClr val="6C263C"/>
              </a:solidFill>
              <a:latin typeface="Book Antiqua" panose="02040602050305030304" pitchFamily="18" charset="0"/>
              <a:ea typeface="Calibri"/>
              <a:cs typeface="+mj-cs"/>
              <a:sym typeface="Calibri"/>
            </a:endParaRPr>
          </a:p>
          <a:p>
            <a:pPr marL="228600" marR="0" lvl="0" indent="0" algn="justLow" rtl="1">
              <a:lnSpc>
                <a:spcPct val="115000"/>
              </a:lnSpc>
              <a:spcBef>
                <a:spcPts val="0"/>
              </a:spcBef>
              <a:spcAft>
                <a:spcPts val="0"/>
              </a:spcAft>
              <a:buNone/>
            </a:pPr>
            <a:r>
              <a:rPr lang="ar-EG" sz="2400" dirty="0">
                <a:solidFill>
                  <a:srgbClr val="6C263C"/>
                </a:solidFill>
                <a:latin typeface="Calibri"/>
                <a:ea typeface="Calibri"/>
                <a:cs typeface="+mj-cs"/>
                <a:sym typeface="Calibri"/>
              </a:rPr>
              <a:t>تعتبر كفاءة العملية الاتصالية من أكثر الأمور التي شغلت الباحثين والعلماء فى مجال علم الاتصال، والحقيقة أنه توجد عدة شروط لكفاءة العملية الاتصالية ومن أهم هذه الشروط ما يلي:-</a:t>
            </a:r>
            <a:endParaRPr sz="2400" dirty="0">
              <a:solidFill>
                <a:srgbClr val="6C263C"/>
              </a:solidFill>
              <a:latin typeface="Calibri"/>
              <a:ea typeface="Calibri"/>
              <a:cs typeface="+mj-cs"/>
              <a:sym typeface="Calibri"/>
            </a:endParaRPr>
          </a:p>
          <a:p>
            <a:pPr marL="0" marR="0" lvl="0" indent="0" algn="justLow" rtl="1">
              <a:lnSpc>
                <a:spcPct val="115000"/>
              </a:lnSpc>
              <a:spcBef>
                <a:spcPts val="1000"/>
              </a:spcBef>
              <a:spcAft>
                <a:spcPts val="0"/>
              </a:spcAft>
              <a:buNone/>
            </a:pPr>
            <a:r>
              <a:rPr lang="ar-EG" sz="2400" dirty="0">
                <a:solidFill>
                  <a:srgbClr val="6C263C"/>
                </a:solidFill>
                <a:latin typeface="Calibri"/>
                <a:ea typeface="Calibri"/>
                <a:cs typeface="+mj-cs"/>
                <a:sym typeface="Calibri"/>
              </a:rPr>
              <a:t>1. </a:t>
            </a:r>
            <a:r>
              <a:rPr lang="ar-EG" sz="2400" b="1" dirty="0">
                <a:solidFill>
                  <a:srgbClr val="0070C0"/>
                </a:solidFill>
                <a:latin typeface="Calibri"/>
                <a:ea typeface="Calibri"/>
                <a:cs typeface="+mj-cs"/>
                <a:sym typeface="Calibri"/>
              </a:rPr>
              <a:t>وجود مرسل ومستقبل: </a:t>
            </a:r>
            <a:r>
              <a:rPr lang="ar-EG" sz="2400" dirty="0">
                <a:solidFill>
                  <a:srgbClr val="6C263C"/>
                </a:solidFill>
                <a:latin typeface="Calibri"/>
                <a:ea typeface="Calibri"/>
                <a:cs typeface="+mj-cs"/>
                <a:sym typeface="Calibri"/>
              </a:rPr>
              <a:t>يجب أن يكون هناك شخص يقوم بإرسال الرسالة وآخر يستقبلها.</a:t>
            </a:r>
            <a:endParaRPr sz="2400" dirty="0">
              <a:solidFill>
                <a:srgbClr val="6C263C"/>
              </a:solidFill>
              <a:latin typeface="Calibri"/>
              <a:ea typeface="Calibri"/>
              <a:cs typeface="+mj-cs"/>
              <a:sym typeface="Calibri"/>
            </a:endParaRPr>
          </a:p>
          <a:p>
            <a:pPr marL="0" marR="0" lvl="0" indent="0" algn="justLow" rtl="1">
              <a:lnSpc>
                <a:spcPct val="115000"/>
              </a:lnSpc>
              <a:spcBef>
                <a:spcPts val="1000"/>
              </a:spcBef>
              <a:spcAft>
                <a:spcPts val="0"/>
              </a:spcAft>
              <a:buNone/>
            </a:pPr>
            <a:r>
              <a:rPr lang="ar-EG" sz="2400" dirty="0">
                <a:solidFill>
                  <a:srgbClr val="6C263C"/>
                </a:solidFill>
                <a:latin typeface="Calibri"/>
                <a:ea typeface="Calibri"/>
                <a:cs typeface="+mj-cs"/>
                <a:sym typeface="Calibri"/>
              </a:rPr>
              <a:t>2. </a:t>
            </a:r>
            <a:r>
              <a:rPr lang="ar-EG" sz="2400" b="1" dirty="0">
                <a:solidFill>
                  <a:srgbClr val="0070C0"/>
                </a:solidFill>
                <a:latin typeface="Calibri"/>
                <a:ea typeface="Calibri"/>
                <a:cs typeface="+mj-cs"/>
                <a:sym typeface="Calibri"/>
              </a:rPr>
              <a:t>الفهم المتبادل: </a:t>
            </a:r>
            <a:r>
              <a:rPr lang="ar-EG" sz="2400" dirty="0">
                <a:solidFill>
                  <a:srgbClr val="6C263C"/>
                </a:solidFill>
                <a:latin typeface="Calibri"/>
                <a:ea typeface="Calibri"/>
                <a:cs typeface="+mj-cs"/>
                <a:sym typeface="Calibri"/>
              </a:rPr>
              <a:t>يجب أن يتم فهم الرسالة بشكل صحيح من قبل المستقبل، وأن يكون هناك تفاعل وتبادل للمعلومات بين المرسل والمستقبل.</a:t>
            </a:r>
            <a:endParaRPr sz="2400" dirty="0">
              <a:solidFill>
                <a:srgbClr val="6C263C"/>
              </a:solidFill>
              <a:latin typeface="Calibri"/>
              <a:ea typeface="Calibri"/>
              <a:cs typeface="+mj-cs"/>
              <a:sym typeface="Calibri"/>
            </a:endParaRPr>
          </a:p>
          <a:p>
            <a:pPr marL="0" marR="0" lvl="0" indent="0" algn="justLow" rtl="1">
              <a:lnSpc>
                <a:spcPct val="115000"/>
              </a:lnSpc>
              <a:spcBef>
                <a:spcPts val="1000"/>
              </a:spcBef>
              <a:spcAft>
                <a:spcPts val="0"/>
              </a:spcAft>
              <a:buNone/>
            </a:pPr>
            <a:r>
              <a:rPr lang="ar-EG" sz="2400" dirty="0">
                <a:solidFill>
                  <a:srgbClr val="6C263C"/>
                </a:solidFill>
                <a:latin typeface="Calibri"/>
                <a:ea typeface="Calibri"/>
                <a:cs typeface="+mj-cs"/>
                <a:sym typeface="Calibri"/>
              </a:rPr>
              <a:t>3. </a:t>
            </a:r>
            <a:r>
              <a:rPr lang="ar-EG" sz="2400" dirty="0">
                <a:solidFill>
                  <a:srgbClr val="0070C0"/>
                </a:solidFill>
                <a:latin typeface="Calibri"/>
                <a:ea typeface="Calibri"/>
                <a:cs typeface="+mj-cs"/>
                <a:sym typeface="Calibri"/>
              </a:rPr>
              <a:t>الوضوح والدقة: </a:t>
            </a:r>
            <a:r>
              <a:rPr lang="ar-EG" sz="2400" dirty="0">
                <a:solidFill>
                  <a:srgbClr val="6C263C"/>
                </a:solidFill>
                <a:latin typeface="Calibri"/>
                <a:ea typeface="Calibri"/>
                <a:cs typeface="+mj-cs"/>
                <a:sym typeface="Calibri"/>
              </a:rPr>
              <a:t>يجب أن تكون الرسالة واضحة ودقيقة، حتي يتم فهمها بشكل صحيح ويتم تجنب أي سوء فهم أو تفسير خاطئ.</a:t>
            </a:r>
            <a:endParaRPr sz="2400" dirty="0">
              <a:solidFill>
                <a:srgbClr val="6C263C"/>
              </a:solidFill>
              <a:latin typeface="Calibri"/>
              <a:ea typeface="Calibri"/>
              <a:cs typeface="+mj-cs"/>
              <a:sym typeface="Calibri"/>
            </a:endParaRPr>
          </a:p>
          <a:p>
            <a:pPr marL="0" marR="0" lvl="0" indent="0" algn="justLow" rtl="1">
              <a:lnSpc>
                <a:spcPct val="115000"/>
              </a:lnSpc>
              <a:spcBef>
                <a:spcPts val="1000"/>
              </a:spcBef>
              <a:spcAft>
                <a:spcPts val="0"/>
              </a:spcAft>
              <a:buNone/>
            </a:pPr>
            <a:r>
              <a:rPr lang="ar-EG" sz="2400" dirty="0">
                <a:solidFill>
                  <a:srgbClr val="6C263C"/>
                </a:solidFill>
                <a:latin typeface="Calibri"/>
                <a:ea typeface="Calibri"/>
                <a:cs typeface="+mj-cs"/>
                <a:sym typeface="Calibri"/>
              </a:rPr>
              <a:t>4. </a:t>
            </a:r>
            <a:r>
              <a:rPr lang="ar-EG" sz="2400" b="1" dirty="0">
                <a:solidFill>
                  <a:srgbClr val="0070C0"/>
                </a:solidFill>
                <a:latin typeface="Calibri"/>
                <a:ea typeface="Calibri"/>
                <a:cs typeface="+mj-cs"/>
                <a:sym typeface="Calibri"/>
              </a:rPr>
              <a:t>الصدق والمصداقية</a:t>
            </a:r>
            <a:r>
              <a:rPr lang="ar-EG" sz="2400" dirty="0">
                <a:solidFill>
                  <a:srgbClr val="0070C0"/>
                </a:solidFill>
                <a:latin typeface="Calibri"/>
                <a:ea typeface="Calibri"/>
                <a:cs typeface="+mj-cs"/>
                <a:sym typeface="Calibri"/>
              </a:rPr>
              <a:t>: </a:t>
            </a:r>
            <a:r>
              <a:rPr lang="ar-EG" sz="2400" dirty="0">
                <a:solidFill>
                  <a:srgbClr val="6C263C"/>
                </a:solidFill>
                <a:latin typeface="Calibri"/>
                <a:ea typeface="Calibri"/>
                <a:cs typeface="+mj-cs"/>
                <a:sym typeface="Calibri"/>
              </a:rPr>
              <a:t>يجب أن يكون المرسل صادقاً فيما يقول، وأن يستخدم كلمات تُعبر عن الحقيقة والواقعية.</a:t>
            </a:r>
            <a:endParaRPr sz="2400" dirty="0">
              <a:solidFill>
                <a:srgbClr val="6C263C"/>
              </a:solidFill>
              <a:latin typeface="Calibri"/>
              <a:ea typeface="Calibri"/>
              <a:cs typeface="+mj-cs"/>
              <a:sym typeface="Calibri"/>
            </a:endParaRPr>
          </a:p>
          <a:p>
            <a:pPr marL="0" marR="0" lvl="0" indent="0" algn="justLow" rtl="1">
              <a:lnSpc>
                <a:spcPct val="115000"/>
              </a:lnSpc>
              <a:spcBef>
                <a:spcPts val="1000"/>
              </a:spcBef>
              <a:spcAft>
                <a:spcPts val="0"/>
              </a:spcAft>
              <a:buNone/>
            </a:pPr>
            <a:r>
              <a:rPr lang="ar-EG" sz="2400" dirty="0">
                <a:solidFill>
                  <a:srgbClr val="6C263C"/>
                </a:solidFill>
                <a:latin typeface="Calibri"/>
                <a:ea typeface="Calibri"/>
                <a:cs typeface="+mj-cs"/>
                <a:sym typeface="Calibri"/>
              </a:rPr>
              <a:t>5. </a:t>
            </a:r>
            <a:r>
              <a:rPr lang="ar-EG" sz="2400" b="1" dirty="0">
                <a:solidFill>
                  <a:srgbClr val="0070C0"/>
                </a:solidFill>
                <a:latin typeface="Calibri"/>
                <a:ea typeface="Calibri"/>
                <a:cs typeface="+mj-cs"/>
                <a:sym typeface="Calibri"/>
              </a:rPr>
              <a:t>الاحترام والتواضع</a:t>
            </a:r>
            <a:r>
              <a:rPr lang="ar-EG" sz="2400" dirty="0">
                <a:solidFill>
                  <a:srgbClr val="6C263C"/>
                </a:solidFill>
                <a:latin typeface="Calibri"/>
                <a:ea typeface="Calibri"/>
                <a:cs typeface="+mj-cs"/>
                <a:sym typeface="Calibri"/>
              </a:rPr>
              <a:t>: يجب أن يكون المرسل والمستقبل محترمين لبعضهما البعض، وأن يتم التعامل بتواضع واحترام.</a:t>
            </a:r>
            <a:endParaRPr sz="2400" dirty="0">
              <a:solidFill>
                <a:srgbClr val="6C263C"/>
              </a:solidFill>
              <a:latin typeface="Calibri"/>
              <a:ea typeface="Calibri"/>
              <a:cs typeface="+mj-cs"/>
              <a:sym typeface="Calibri"/>
            </a:endParaRPr>
          </a:p>
        </p:txBody>
      </p:sp>
      <p:sp>
        <p:nvSpPr>
          <p:cNvPr id="637" name="Google Shape;637;p40"/>
          <p:cNvSpPr/>
          <p:nvPr/>
        </p:nvSpPr>
        <p:spPr>
          <a:xfrm>
            <a:off x="271165" y="146972"/>
            <a:ext cx="1404457" cy="898534"/>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638" name="Google Shape;638;p40"/>
          <p:cNvSpPr txBox="1"/>
          <p:nvPr/>
        </p:nvSpPr>
        <p:spPr>
          <a:xfrm>
            <a:off x="328610" y="236462"/>
            <a:ext cx="1289566"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الأولى</a:t>
            </a:r>
            <a:endParaRPr sz="2000" b="1" dirty="0">
              <a:solidFill>
                <a:srgbClr val="FFFFFF"/>
              </a:solidFill>
              <a:latin typeface="Tajawal Medium"/>
              <a:ea typeface="Tajawal Medium"/>
              <a:cs typeface="+mj-cs"/>
              <a:sym typeface="Tajawal Medium"/>
            </a:endParaRPr>
          </a:p>
        </p:txBody>
      </p:sp>
      <p:pic>
        <p:nvPicPr>
          <p:cNvPr id="639" name="Google Shape;639;p40"/>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40" name="Google Shape;640;p40"/>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41" name="Google Shape;641;p40"/>
          <p:cNvPicPr preferRelativeResize="0"/>
          <p:nvPr/>
        </p:nvPicPr>
        <p:blipFill rotWithShape="1">
          <a:blip r:embed="rId5">
            <a:alphaModFix/>
          </a:blip>
          <a:srcRect/>
          <a:stretch/>
        </p:blipFill>
        <p:spPr>
          <a:xfrm>
            <a:off x="10264423" y="0"/>
            <a:ext cx="1877322" cy="898535"/>
          </a:xfrm>
          <a:prstGeom prst="rect">
            <a:avLst/>
          </a:prstGeom>
          <a:noFill/>
          <a:ln>
            <a:noFill/>
          </a:ln>
        </p:spPr>
      </p:pic>
      <p:sp>
        <p:nvSpPr>
          <p:cNvPr id="642" name="Google Shape;642;p40"/>
          <p:cNvSpPr/>
          <p:nvPr/>
        </p:nvSpPr>
        <p:spPr>
          <a:xfrm>
            <a:off x="2447778" y="501446"/>
            <a:ext cx="6268519" cy="455576"/>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1">
              <a:lnSpc>
                <a:spcPct val="115000"/>
              </a:lnSpc>
              <a:spcBef>
                <a:spcPts val="0"/>
              </a:spcBef>
              <a:spcAft>
                <a:spcPts val="0"/>
              </a:spcAft>
              <a:buNone/>
            </a:pPr>
            <a:r>
              <a:rPr lang="ar-EG" sz="2400" b="1" dirty="0">
                <a:solidFill>
                  <a:schemeClr val="lt1"/>
                </a:solidFill>
                <a:latin typeface="Calibri"/>
                <a:ea typeface="Calibri"/>
                <a:cs typeface="Calibri"/>
                <a:sym typeface="Calibri"/>
              </a:rPr>
              <a:t>سادساً: شروط كفاءة العملية الاتصالية، وأهم معوقاتها.</a:t>
            </a:r>
            <a:endParaRPr sz="1600" dirty="0">
              <a:solidFill>
                <a:schemeClr val="lt1"/>
              </a:solidFill>
              <a:latin typeface="Calibri"/>
              <a:ea typeface="Calibri"/>
              <a:cs typeface="Calibri"/>
              <a:sym typeface="Calibri"/>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646"/>
        <p:cNvGrpSpPr/>
        <p:nvPr/>
      </p:nvGrpSpPr>
      <p:grpSpPr>
        <a:xfrm>
          <a:off x="0" y="0"/>
          <a:ext cx="0" cy="0"/>
          <a:chOff x="0" y="0"/>
          <a:chExt cx="0" cy="0"/>
        </a:xfrm>
      </p:grpSpPr>
      <p:sp>
        <p:nvSpPr>
          <p:cNvPr id="647" name="Google Shape;647;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48" name="Google Shape;648;p41"/>
          <p:cNvSpPr/>
          <p:nvPr/>
        </p:nvSpPr>
        <p:spPr>
          <a:xfrm>
            <a:off x="1364043" y="1002891"/>
            <a:ext cx="10190893" cy="5041023"/>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lvl="0" algn="justLow" rtl="1">
              <a:lnSpc>
                <a:spcPct val="115000"/>
              </a:lnSpc>
            </a:pPr>
            <a:r>
              <a:rPr lang="ar-EG" sz="2000" b="1" dirty="0">
                <a:solidFill>
                  <a:srgbClr val="852F4A"/>
                </a:solidFill>
                <a:latin typeface="Calibri"/>
                <a:cs typeface="+mj-cs"/>
                <a:sym typeface="Calibri"/>
              </a:rPr>
              <a:t>6</a:t>
            </a:r>
            <a:r>
              <a:rPr lang="ar-EG" sz="2000" dirty="0">
                <a:solidFill>
                  <a:schemeClr val="accent3">
                    <a:lumMod val="50000"/>
                  </a:schemeClr>
                </a:solidFill>
                <a:latin typeface="Calibri"/>
                <a:ea typeface="Calibri"/>
                <a:cs typeface="+mj-cs"/>
                <a:sym typeface="Calibri"/>
              </a:rPr>
              <a:t>.</a:t>
            </a:r>
            <a:r>
              <a:rPr lang="ar-EG" sz="2000" b="1" dirty="0">
                <a:solidFill>
                  <a:srgbClr val="0070C0"/>
                </a:solidFill>
                <a:latin typeface="Calibri"/>
                <a:ea typeface="Calibri"/>
                <a:cs typeface="+mj-cs"/>
                <a:sym typeface="Calibri"/>
              </a:rPr>
              <a:t> الوقت والمكان المناسبين: </a:t>
            </a:r>
            <a:r>
              <a:rPr lang="ar-EG" sz="2000" b="1" dirty="0">
                <a:solidFill>
                  <a:srgbClr val="852F4A"/>
                </a:solidFill>
                <a:latin typeface="Calibri"/>
                <a:ea typeface="Calibri"/>
                <a:cs typeface="+mj-cs"/>
                <a:sym typeface="Calibri"/>
              </a:rPr>
              <a:t>يجب أن يتم إجراء الاتصال فى الوقت والمكان المناسبين، وأن يتم اختيار الوسيلة الأنسب للاتصال </a:t>
            </a:r>
            <a:r>
              <a:rPr lang="ar-EG" sz="2000" dirty="0">
                <a:solidFill>
                  <a:schemeClr val="accent3">
                    <a:lumMod val="50000"/>
                  </a:schemeClr>
                </a:solidFill>
                <a:latin typeface="Calibri"/>
                <a:ea typeface="Calibri"/>
                <a:cs typeface="+mj-cs"/>
                <a:sym typeface="Calibri"/>
              </a:rPr>
              <a:t>.</a:t>
            </a:r>
            <a:r>
              <a:rPr lang="ar-EG" sz="2000" b="1" dirty="0">
                <a:solidFill>
                  <a:srgbClr val="0070C0"/>
                </a:solidFill>
                <a:latin typeface="Calibri"/>
                <a:ea typeface="Calibri"/>
                <a:cs typeface="+mj-cs"/>
                <a:sym typeface="Calibri"/>
              </a:rPr>
              <a:t> </a:t>
            </a:r>
            <a:r>
              <a:rPr lang="ar-EG" sz="2000" b="1" dirty="0">
                <a:solidFill>
                  <a:srgbClr val="852F4A"/>
                </a:solidFill>
                <a:latin typeface="Calibri"/>
                <a:ea typeface="Calibri"/>
                <a:cs typeface="+mj-cs"/>
                <a:sym typeface="Calibri"/>
              </a:rPr>
              <a:t>بناء على نوع المعلومات المراد تبادلها وطبيعة العلاقة بين المرسل والمستقبل.</a:t>
            </a:r>
            <a:endParaRPr sz="1600" b="1" dirty="0">
              <a:solidFill>
                <a:srgbClr val="852F4A"/>
              </a:solidFill>
              <a:latin typeface="Calibri"/>
              <a:ea typeface="Calibri"/>
              <a:cs typeface="+mj-cs"/>
              <a:sym typeface="Calibri"/>
            </a:endParaRPr>
          </a:p>
          <a:p>
            <a:pPr marL="0" marR="0" lvl="0" indent="0" algn="justLow" rtl="1">
              <a:lnSpc>
                <a:spcPct val="115000"/>
              </a:lnSpc>
              <a:spcBef>
                <a:spcPts val="1000"/>
              </a:spcBef>
              <a:spcAft>
                <a:spcPts val="0"/>
              </a:spcAft>
              <a:buNone/>
            </a:pPr>
            <a:r>
              <a:rPr lang="ar-EG" sz="2000" b="1" dirty="0">
                <a:solidFill>
                  <a:srgbClr val="852F4A"/>
                </a:solidFill>
                <a:latin typeface="Calibri"/>
                <a:ea typeface="Calibri"/>
                <a:cs typeface="+mj-cs"/>
                <a:sym typeface="Calibri"/>
              </a:rPr>
              <a:t>7. </a:t>
            </a:r>
            <a:r>
              <a:rPr lang="ar-EG" sz="2000" b="1" dirty="0">
                <a:solidFill>
                  <a:srgbClr val="0070C0"/>
                </a:solidFill>
                <a:latin typeface="Calibri"/>
                <a:ea typeface="Calibri"/>
                <a:cs typeface="+mj-cs"/>
                <a:sym typeface="Calibri"/>
              </a:rPr>
              <a:t>الاهتمام والتركيز: </a:t>
            </a:r>
            <a:r>
              <a:rPr lang="ar-EG" sz="2000" b="1" dirty="0">
                <a:solidFill>
                  <a:srgbClr val="852F4A"/>
                </a:solidFill>
                <a:latin typeface="Calibri"/>
                <a:ea typeface="Calibri"/>
                <a:cs typeface="+mj-cs"/>
                <a:sym typeface="Calibri"/>
              </a:rPr>
              <a:t>يجب أن يكون المرسل والمستقبل لديهم اهتمام وتركيز خاص بالرسالة المارد تبادلها، وأن يتم إزالة أي عوامل تشتت الانتباه مثل الضوضاء أو التشويش.</a:t>
            </a:r>
            <a:endParaRPr sz="1600" b="1" dirty="0">
              <a:solidFill>
                <a:srgbClr val="852F4A"/>
              </a:solidFill>
              <a:latin typeface="Calibri"/>
              <a:ea typeface="Calibri"/>
              <a:cs typeface="+mj-cs"/>
              <a:sym typeface="Calibri"/>
            </a:endParaRPr>
          </a:p>
          <a:p>
            <a:pPr marL="0" marR="0" lvl="0" indent="0" algn="justLow" rtl="1">
              <a:lnSpc>
                <a:spcPct val="115000"/>
              </a:lnSpc>
              <a:spcBef>
                <a:spcPts val="1000"/>
              </a:spcBef>
              <a:spcAft>
                <a:spcPts val="0"/>
              </a:spcAft>
              <a:buNone/>
            </a:pPr>
            <a:r>
              <a:rPr lang="ar-EG" sz="2000" b="1" dirty="0">
                <a:solidFill>
                  <a:srgbClr val="852F4A"/>
                </a:solidFill>
                <a:latin typeface="Calibri"/>
                <a:ea typeface="Calibri"/>
                <a:cs typeface="+mj-cs"/>
                <a:sym typeface="Calibri"/>
              </a:rPr>
              <a:t>8. </a:t>
            </a:r>
            <a:r>
              <a:rPr lang="ar-EG" sz="2000" b="1" dirty="0">
                <a:solidFill>
                  <a:srgbClr val="0070C0"/>
                </a:solidFill>
                <a:latin typeface="Calibri"/>
                <a:ea typeface="Calibri"/>
                <a:cs typeface="+mj-cs"/>
                <a:sym typeface="Calibri"/>
              </a:rPr>
              <a:t>المرونة والتكيف: </a:t>
            </a:r>
            <a:r>
              <a:rPr lang="ar-EG" sz="2000" b="1" dirty="0">
                <a:solidFill>
                  <a:srgbClr val="852F4A"/>
                </a:solidFill>
                <a:latin typeface="Calibri"/>
                <a:ea typeface="Calibri"/>
                <a:cs typeface="+mj-cs"/>
                <a:sym typeface="Calibri"/>
              </a:rPr>
              <a:t>يجب أن يكون المرسل والمستقبل قادرين على التكيف مع أي تغييرات فى الوضع، وأن يتم التعامل بمرونة واستجابة لأي تحديات قد تظهر خلال الاتصال.</a:t>
            </a:r>
            <a:endParaRPr sz="1600" b="1" dirty="0">
              <a:solidFill>
                <a:srgbClr val="852F4A"/>
              </a:solidFill>
              <a:latin typeface="Calibri"/>
              <a:ea typeface="Calibri"/>
              <a:cs typeface="+mj-cs"/>
              <a:sym typeface="Calibri"/>
            </a:endParaRPr>
          </a:p>
          <a:p>
            <a:pPr marL="0" marR="0" lvl="0" indent="0" algn="justLow" rtl="1">
              <a:lnSpc>
                <a:spcPct val="115000"/>
              </a:lnSpc>
              <a:spcBef>
                <a:spcPts val="1000"/>
              </a:spcBef>
              <a:spcAft>
                <a:spcPts val="0"/>
              </a:spcAft>
              <a:buNone/>
            </a:pPr>
            <a:r>
              <a:rPr lang="ar-EG" sz="2000" b="1" dirty="0">
                <a:solidFill>
                  <a:srgbClr val="852F4A"/>
                </a:solidFill>
                <a:latin typeface="Calibri"/>
                <a:ea typeface="Calibri"/>
                <a:cs typeface="+mj-cs"/>
                <a:sym typeface="Calibri"/>
              </a:rPr>
              <a:t>9. </a:t>
            </a:r>
            <a:r>
              <a:rPr lang="ar-EG" sz="2000" b="1" dirty="0">
                <a:solidFill>
                  <a:srgbClr val="0070C0"/>
                </a:solidFill>
                <a:latin typeface="Calibri"/>
                <a:ea typeface="Calibri"/>
                <a:cs typeface="+mj-cs"/>
                <a:sym typeface="Calibri"/>
              </a:rPr>
              <a:t>الإيجابية والتفاؤل</a:t>
            </a:r>
            <a:r>
              <a:rPr lang="ar-EG" sz="2000" b="1" dirty="0">
                <a:solidFill>
                  <a:srgbClr val="852F4A"/>
                </a:solidFill>
                <a:latin typeface="Calibri"/>
                <a:ea typeface="Calibri"/>
                <a:cs typeface="+mj-cs"/>
                <a:sym typeface="Calibri"/>
              </a:rPr>
              <a:t>: يجب أن يكون المرسل والمستقبل ايجابيين ومتفائلين، وأن يتم التعامل بنية حسنة وتفاؤل لتحقيق أفضل النتائج.</a:t>
            </a:r>
            <a:endParaRPr sz="1600" b="1" dirty="0">
              <a:solidFill>
                <a:srgbClr val="852F4A"/>
              </a:solidFill>
              <a:latin typeface="Calibri"/>
              <a:ea typeface="Calibri"/>
              <a:cs typeface="+mj-cs"/>
              <a:sym typeface="Calibri"/>
            </a:endParaRPr>
          </a:p>
          <a:p>
            <a:pPr marL="0" marR="0" lvl="0" indent="0" algn="justLow" rtl="1">
              <a:lnSpc>
                <a:spcPct val="115000"/>
              </a:lnSpc>
              <a:spcBef>
                <a:spcPts val="1000"/>
              </a:spcBef>
              <a:spcAft>
                <a:spcPts val="0"/>
              </a:spcAft>
              <a:buNone/>
            </a:pPr>
            <a:r>
              <a:rPr lang="ar-EG" sz="2000" b="1" dirty="0">
                <a:solidFill>
                  <a:srgbClr val="852F4A"/>
                </a:solidFill>
                <a:latin typeface="Calibri"/>
                <a:ea typeface="Calibri"/>
                <a:cs typeface="+mj-cs"/>
                <a:sym typeface="Calibri"/>
              </a:rPr>
              <a:t>10. </a:t>
            </a:r>
            <a:r>
              <a:rPr lang="ar-EG" sz="2000" b="1" dirty="0">
                <a:solidFill>
                  <a:srgbClr val="0070C0"/>
                </a:solidFill>
                <a:latin typeface="Calibri"/>
                <a:ea typeface="Calibri"/>
                <a:cs typeface="+mj-cs"/>
                <a:sym typeface="Calibri"/>
              </a:rPr>
              <a:t>الاستماع الفعال: </a:t>
            </a:r>
            <a:r>
              <a:rPr lang="ar-EG" sz="2000" b="1" dirty="0">
                <a:solidFill>
                  <a:srgbClr val="852F4A"/>
                </a:solidFill>
                <a:latin typeface="Calibri"/>
                <a:ea typeface="Calibri"/>
                <a:cs typeface="+mj-cs"/>
                <a:sym typeface="Calibri"/>
              </a:rPr>
              <a:t>يجب أن يكون المستقبل قادرا على الاستماع الفعال للرسالة، وأن يتم إظهار الاهتمام بما يقوله المرسل، والتأكد من فهم الرسالة بشكل صحيح، والتعامل معها بشكل مناسب، كما يجب على المرسل أن يتأكد من أن المستقبل يستطيع الاستماع الفعال للرسالة وفهمها بشكل صحيح.</a:t>
            </a:r>
            <a:endParaRPr sz="1600" b="1" dirty="0">
              <a:solidFill>
                <a:srgbClr val="852F4A"/>
              </a:solidFill>
              <a:latin typeface="Calibri"/>
              <a:ea typeface="Calibri"/>
              <a:cs typeface="+mj-cs"/>
              <a:sym typeface="Calibri"/>
            </a:endParaRPr>
          </a:p>
        </p:txBody>
      </p:sp>
      <p:sp>
        <p:nvSpPr>
          <p:cNvPr id="649" name="Google Shape;649;p41"/>
          <p:cNvSpPr/>
          <p:nvPr/>
        </p:nvSpPr>
        <p:spPr>
          <a:xfrm>
            <a:off x="271165" y="146971"/>
            <a:ext cx="1404457" cy="1008062"/>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650" name="Google Shape;650;p41"/>
          <p:cNvSpPr txBox="1"/>
          <p:nvPr/>
        </p:nvSpPr>
        <p:spPr>
          <a:xfrm>
            <a:off x="280308" y="295005"/>
            <a:ext cx="1219639"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الأولى</a:t>
            </a:r>
            <a:endParaRPr sz="2000" b="1" dirty="0">
              <a:solidFill>
                <a:srgbClr val="FFFFFF"/>
              </a:solidFill>
              <a:latin typeface="Tajawal Medium"/>
              <a:ea typeface="Tajawal Medium"/>
              <a:cs typeface="+mj-cs"/>
              <a:sym typeface="Tajawal Medium"/>
            </a:endParaRPr>
          </a:p>
        </p:txBody>
      </p:sp>
      <p:pic>
        <p:nvPicPr>
          <p:cNvPr id="651" name="Google Shape;651;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52" name="Google Shape;652;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53" name="Google Shape;653;p41"/>
          <p:cNvPicPr preferRelativeResize="0"/>
          <p:nvPr/>
        </p:nvPicPr>
        <p:blipFill rotWithShape="1">
          <a:blip r:embed="rId5">
            <a:alphaModFix/>
          </a:blip>
          <a:srcRect/>
          <a:stretch/>
        </p:blipFill>
        <p:spPr>
          <a:xfrm>
            <a:off x="10012359" y="4187"/>
            <a:ext cx="2039362" cy="814085"/>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657"/>
        <p:cNvGrpSpPr/>
        <p:nvPr/>
      </p:nvGrpSpPr>
      <p:grpSpPr>
        <a:xfrm>
          <a:off x="0" y="0"/>
          <a:ext cx="0" cy="0"/>
          <a:chOff x="0" y="0"/>
          <a:chExt cx="0" cy="0"/>
        </a:xfrm>
      </p:grpSpPr>
      <p:sp>
        <p:nvSpPr>
          <p:cNvPr id="658" name="Google Shape;658;p42"/>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59" name="Google Shape;659;p42"/>
          <p:cNvSpPr/>
          <p:nvPr/>
        </p:nvSpPr>
        <p:spPr>
          <a:xfrm>
            <a:off x="1490805" y="729971"/>
            <a:ext cx="10190893" cy="5736026"/>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marR="0" lvl="0" indent="-342900" algn="justLow" rtl="1">
              <a:lnSpc>
                <a:spcPct val="115000"/>
              </a:lnSpc>
              <a:spcBef>
                <a:spcPts val="0"/>
              </a:spcBef>
              <a:spcAft>
                <a:spcPts val="0"/>
              </a:spcAft>
              <a:buClr>
                <a:srgbClr val="0070C0"/>
              </a:buClr>
              <a:buSzPts val="2400"/>
              <a:buFont typeface="Wingdings" panose="05000000000000000000" pitchFamily="2" charset="2"/>
              <a:buChar char="Ø"/>
            </a:pPr>
            <a:r>
              <a:rPr lang="ar-EG" sz="2400" b="1" dirty="0">
                <a:solidFill>
                  <a:srgbClr val="0070C0"/>
                </a:solidFill>
                <a:latin typeface="Calibri"/>
                <a:ea typeface="Calibri"/>
                <a:cs typeface="+mj-cs"/>
                <a:sym typeface="Calibri"/>
              </a:rPr>
              <a:t>معوقات العملية الاتصالية:</a:t>
            </a:r>
            <a:r>
              <a:rPr lang="en-US" sz="2400" b="1" dirty="0">
                <a:solidFill>
                  <a:srgbClr val="0070C0"/>
                </a:solidFill>
                <a:latin typeface="Calibri"/>
                <a:ea typeface="Calibri"/>
                <a:cs typeface="+mj-cs"/>
                <a:sym typeface="Calibri"/>
              </a:rPr>
              <a:t>Obstacles   </a:t>
            </a:r>
            <a:r>
              <a:rPr lang="ar-EG" sz="2400" b="1" dirty="0">
                <a:solidFill>
                  <a:srgbClr val="0070C0"/>
                </a:solidFill>
                <a:latin typeface="Calibri"/>
                <a:ea typeface="Calibri"/>
                <a:cs typeface="+mj-cs"/>
                <a:sym typeface="Calibri"/>
              </a:rPr>
              <a:t> </a:t>
            </a:r>
            <a:r>
              <a:rPr lang="ar-EG" sz="2400" b="1" dirty="0">
                <a:solidFill>
                  <a:srgbClr val="0070C0"/>
                </a:solidFill>
                <a:latin typeface="Book Antiqua" panose="02040602050305030304" pitchFamily="18" charset="0"/>
                <a:ea typeface="Calibri"/>
                <a:cs typeface="+mj-cs"/>
                <a:sym typeface="Calibri"/>
              </a:rPr>
              <a:t>The Communication Process</a:t>
            </a:r>
            <a:endParaRPr sz="1600" dirty="0">
              <a:solidFill>
                <a:srgbClr val="0070C0"/>
              </a:solidFill>
              <a:latin typeface="Book Antiqua" panose="02040602050305030304" pitchFamily="18" charset="0"/>
              <a:ea typeface="Calibri"/>
              <a:cs typeface="+mj-cs"/>
              <a:sym typeface="Calibri"/>
            </a:endParaRPr>
          </a:p>
          <a:p>
            <a:pPr marL="0" marR="0" lvl="0" indent="0" algn="justLow" rtl="1">
              <a:spcBef>
                <a:spcPts val="1000"/>
              </a:spcBef>
              <a:spcAft>
                <a:spcPts val="0"/>
              </a:spcAft>
              <a:buNone/>
            </a:pPr>
            <a:r>
              <a:rPr lang="ar-EG" sz="2400" dirty="0">
                <a:solidFill>
                  <a:srgbClr val="852F4A"/>
                </a:solidFill>
                <a:latin typeface="Calibri"/>
                <a:ea typeface="Calibri"/>
                <a:cs typeface="+mj-cs"/>
                <a:sym typeface="Calibri"/>
              </a:rPr>
              <a:t>هناك معوقات أو مجموعة من العوامل التي تعمل كمعوقات للاتصال، وتؤدي المعوقات إلى التشويش على عملية الاتصال، ويتم هذا التشويش فى أي خطوة من خطوات الاتصال (عناصر الاتصال) السابق الإشارة إليها. ولهذا فإننا سنقوم بتقسيم معوقات الاتصال إلى معوقات فى المرسل، ومعوقات فى الرسالة، ومعوقات في بيئة الاتصال، ومعوقات في وسيلة الاتصال، ومعوقات فى المستقبل، وذلك على النحو التالي:-</a:t>
            </a:r>
            <a:endParaRPr sz="1800" dirty="0">
              <a:solidFill>
                <a:srgbClr val="852F4A"/>
              </a:solidFill>
              <a:latin typeface="Calibri"/>
              <a:ea typeface="Calibri"/>
              <a:cs typeface="+mj-cs"/>
              <a:sym typeface="Calibri"/>
            </a:endParaRPr>
          </a:p>
          <a:p>
            <a:pPr marL="342900" marR="0" lvl="0" indent="-342900" algn="justLow" rtl="1">
              <a:spcBef>
                <a:spcPts val="1000"/>
              </a:spcBef>
              <a:spcAft>
                <a:spcPts val="0"/>
              </a:spcAft>
              <a:buClr>
                <a:srgbClr val="0070C0"/>
              </a:buClr>
              <a:buSzPts val="2400"/>
              <a:buFont typeface="Calibri"/>
              <a:buAutoNum type="arabicPeriod"/>
            </a:pPr>
            <a:r>
              <a:rPr lang="ar-EG" sz="2400" b="1" dirty="0">
                <a:solidFill>
                  <a:srgbClr val="0070C0"/>
                </a:solidFill>
                <a:latin typeface="Calibri"/>
                <a:ea typeface="Calibri"/>
                <a:cs typeface="+mj-cs"/>
                <a:sym typeface="Calibri"/>
              </a:rPr>
              <a:t>معوقات فى المرسل</a:t>
            </a:r>
            <a:r>
              <a:rPr lang="ar-EG" sz="2400" dirty="0">
                <a:solidFill>
                  <a:srgbClr val="0070C0"/>
                </a:solidFill>
                <a:latin typeface="Calibri"/>
                <a:ea typeface="Calibri"/>
                <a:cs typeface="+mj-cs"/>
                <a:sym typeface="Calibri"/>
              </a:rPr>
              <a:t>: </a:t>
            </a:r>
            <a:r>
              <a:rPr lang="ar-EG" sz="2400" dirty="0">
                <a:solidFill>
                  <a:srgbClr val="852F4A"/>
                </a:solidFill>
                <a:latin typeface="Calibri"/>
                <a:ea typeface="Calibri"/>
                <a:cs typeface="+mj-cs"/>
                <a:sym typeface="Calibri"/>
              </a:rPr>
              <a:t>هناك مجموعة من الأخطاء التي يقع فيها المرسل عند اتصاله بالآخرين، وهذه الأخطاء تنحصر فى عدم التبصير بالعوامل الفردية أو النفسية التي يمتلكها ومن هذه العوامل الدافع – الخبرة- التعليم- الفهم والإدراك- والشخصية والعمليات الوجدانية والعقلية ويمكن أن نوضحها فى :</a:t>
            </a:r>
            <a:endParaRPr sz="1800" dirty="0">
              <a:solidFill>
                <a:srgbClr val="852F4A"/>
              </a:solidFill>
              <a:latin typeface="Calibri"/>
              <a:ea typeface="Calibri"/>
              <a:cs typeface="+mj-cs"/>
              <a:sym typeface="Calibri"/>
            </a:endParaRPr>
          </a:p>
          <a:p>
            <a:pPr marL="342900" marR="0" lvl="0" indent="-342900" algn="justLow" rtl="1">
              <a:spcBef>
                <a:spcPts val="0"/>
              </a:spcBef>
              <a:spcAft>
                <a:spcPts val="0"/>
              </a:spcAft>
              <a:buClr>
                <a:srgbClr val="852F4A"/>
              </a:buClr>
              <a:buSzPts val="2400"/>
              <a:buFont typeface="Simplified Arabic"/>
              <a:buChar char="-"/>
            </a:pPr>
            <a:r>
              <a:rPr lang="ar-EG" sz="2400" dirty="0">
                <a:solidFill>
                  <a:srgbClr val="852F4A"/>
                </a:solidFill>
                <a:latin typeface="Calibri"/>
                <a:ea typeface="Calibri"/>
                <a:cs typeface="+mj-cs"/>
                <a:sym typeface="Calibri"/>
              </a:rPr>
              <a:t>يخطئ المرسل عندما يعتقد أن دوافعه لا تؤثر في طبيعة وحجم المعلومات.</a:t>
            </a:r>
            <a:endParaRPr sz="1800" dirty="0">
              <a:solidFill>
                <a:srgbClr val="852F4A"/>
              </a:solidFill>
              <a:latin typeface="Calibri"/>
              <a:ea typeface="Calibri"/>
              <a:cs typeface="+mj-cs"/>
              <a:sym typeface="Calibri"/>
            </a:endParaRPr>
          </a:p>
          <a:p>
            <a:pPr marL="342900" marR="0" lvl="0" indent="-342900" algn="justLow" rtl="1">
              <a:spcBef>
                <a:spcPts val="0"/>
              </a:spcBef>
              <a:spcAft>
                <a:spcPts val="0"/>
              </a:spcAft>
              <a:buClr>
                <a:srgbClr val="852F4A"/>
              </a:buClr>
              <a:buSzPts val="2400"/>
              <a:buFont typeface="Simplified Arabic"/>
              <a:buChar char="-"/>
            </a:pPr>
            <a:r>
              <a:rPr lang="ar-EG" sz="2400" dirty="0">
                <a:solidFill>
                  <a:srgbClr val="852F4A"/>
                </a:solidFill>
                <a:latin typeface="Calibri"/>
                <a:ea typeface="Calibri"/>
                <a:cs typeface="+mj-cs"/>
                <a:sym typeface="Calibri"/>
              </a:rPr>
              <a:t>يخطئ المرسل عندما يعتقد أن سلوكه فى كامل التعقل والموضوعية.</a:t>
            </a:r>
            <a:endParaRPr sz="1800" dirty="0">
              <a:solidFill>
                <a:srgbClr val="852F4A"/>
              </a:solidFill>
              <a:latin typeface="Calibri"/>
              <a:ea typeface="Calibri"/>
              <a:cs typeface="+mj-cs"/>
              <a:sym typeface="Calibri"/>
            </a:endParaRPr>
          </a:p>
          <a:p>
            <a:pPr marL="342900" marR="0" lvl="0" indent="-342900" algn="justLow" rtl="1">
              <a:spcBef>
                <a:spcPts val="0"/>
              </a:spcBef>
              <a:spcAft>
                <a:spcPts val="0"/>
              </a:spcAft>
              <a:buClr>
                <a:srgbClr val="852F4A"/>
              </a:buClr>
              <a:buSzPts val="2400"/>
              <a:buFont typeface="Simplified Arabic"/>
              <a:buChar char="-"/>
            </a:pPr>
            <a:r>
              <a:rPr lang="ar-EG" sz="2400" dirty="0">
                <a:solidFill>
                  <a:srgbClr val="852F4A"/>
                </a:solidFill>
                <a:latin typeface="Calibri"/>
                <a:ea typeface="Calibri"/>
                <a:cs typeface="+mj-cs"/>
                <a:sym typeface="Calibri"/>
              </a:rPr>
              <a:t>يخطئ المرسل عندما يعتقد أنه يتصرف فقط لمصلحة العمل وليس لمصلحته.</a:t>
            </a:r>
            <a:endParaRPr sz="1800" dirty="0">
              <a:solidFill>
                <a:srgbClr val="852F4A"/>
              </a:solidFill>
              <a:latin typeface="Calibri"/>
              <a:ea typeface="Calibri"/>
              <a:cs typeface="+mj-cs"/>
              <a:sym typeface="Calibri"/>
            </a:endParaRPr>
          </a:p>
          <a:p>
            <a:pPr marL="342900" marR="0" lvl="0" indent="-342900" algn="justLow" rtl="1">
              <a:spcBef>
                <a:spcPts val="0"/>
              </a:spcBef>
              <a:spcAft>
                <a:spcPts val="0"/>
              </a:spcAft>
              <a:buClr>
                <a:srgbClr val="852F4A"/>
              </a:buClr>
              <a:buSzPts val="2400"/>
              <a:buFont typeface="Simplified Arabic"/>
              <a:buChar char="-"/>
            </a:pPr>
            <a:r>
              <a:rPr lang="ar-EG" sz="2400" dirty="0">
                <a:solidFill>
                  <a:srgbClr val="852F4A"/>
                </a:solidFill>
                <a:latin typeface="Calibri"/>
                <a:ea typeface="Calibri"/>
                <a:cs typeface="+mj-cs"/>
                <a:sym typeface="Calibri"/>
              </a:rPr>
              <a:t>يخطئ عندما يتحيز لطبيعة الأمور والأحداث أما حسنة أو سيئة بيضاء أو سوداء. </a:t>
            </a:r>
            <a:endParaRPr sz="1800" dirty="0">
              <a:solidFill>
                <a:srgbClr val="852F4A"/>
              </a:solidFill>
              <a:latin typeface="Calibri"/>
              <a:ea typeface="Calibri"/>
              <a:cs typeface="+mj-cs"/>
              <a:sym typeface="Calibri"/>
            </a:endParaRPr>
          </a:p>
        </p:txBody>
      </p:sp>
      <p:sp>
        <p:nvSpPr>
          <p:cNvPr id="660" name="Google Shape;660;p42"/>
          <p:cNvSpPr/>
          <p:nvPr/>
        </p:nvSpPr>
        <p:spPr>
          <a:xfrm>
            <a:off x="271165" y="146971"/>
            <a:ext cx="1404457" cy="796636"/>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661" name="Google Shape;661;p42"/>
          <p:cNvSpPr txBox="1"/>
          <p:nvPr/>
        </p:nvSpPr>
        <p:spPr>
          <a:xfrm>
            <a:off x="280308" y="235721"/>
            <a:ext cx="1219639"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الأولى</a:t>
            </a:r>
            <a:endParaRPr sz="2000" b="1" dirty="0">
              <a:solidFill>
                <a:srgbClr val="FFFFFF"/>
              </a:solidFill>
              <a:latin typeface="Tajawal Medium"/>
              <a:ea typeface="Tajawal Medium"/>
              <a:cs typeface="+mj-cs"/>
              <a:sym typeface="Tajawal Medium"/>
            </a:endParaRPr>
          </a:p>
        </p:txBody>
      </p:sp>
      <p:pic>
        <p:nvPicPr>
          <p:cNvPr id="662" name="Google Shape;662;p42"/>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63" name="Google Shape;663;p42"/>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64" name="Google Shape;664;p42"/>
          <p:cNvPicPr preferRelativeResize="0"/>
          <p:nvPr/>
        </p:nvPicPr>
        <p:blipFill rotWithShape="1">
          <a:blip r:embed="rId5">
            <a:alphaModFix/>
          </a:blip>
          <a:srcRect/>
          <a:stretch/>
        </p:blipFill>
        <p:spPr>
          <a:xfrm>
            <a:off x="10019903" y="-154614"/>
            <a:ext cx="2172097" cy="977735"/>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668"/>
        <p:cNvGrpSpPr/>
        <p:nvPr/>
      </p:nvGrpSpPr>
      <p:grpSpPr>
        <a:xfrm>
          <a:off x="0" y="0"/>
          <a:ext cx="0" cy="0"/>
          <a:chOff x="0" y="0"/>
          <a:chExt cx="0" cy="0"/>
        </a:xfrm>
      </p:grpSpPr>
      <p:sp>
        <p:nvSpPr>
          <p:cNvPr id="669" name="Google Shape;669;p43"/>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70" name="Google Shape;670;p43"/>
          <p:cNvSpPr/>
          <p:nvPr/>
        </p:nvSpPr>
        <p:spPr>
          <a:xfrm>
            <a:off x="1864978" y="842422"/>
            <a:ext cx="9435438" cy="4730943"/>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marR="0" lvl="0" indent="-342900" algn="r" rtl="1">
              <a:lnSpc>
                <a:spcPct val="115000"/>
              </a:lnSpc>
              <a:spcBef>
                <a:spcPts val="0"/>
              </a:spcBef>
              <a:spcAft>
                <a:spcPts val="0"/>
              </a:spcAft>
              <a:buClr>
                <a:schemeClr val="lt1"/>
              </a:buClr>
              <a:buSzPts val="2000"/>
              <a:buFont typeface="Simplified Arabic"/>
              <a:buChar char="-"/>
            </a:pPr>
            <a:r>
              <a:rPr lang="ar-EG" sz="2000" dirty="0">
                <a:solidFill>
                  <a:schemeClr val="lt1"/>
                </a:solidFill>
                <a:latin typeface="Simplified Arabic"/>
                <a:ea typeface="Simplified Arabic"/>
                <a:cs typeface="Simplified Arabic"/>
                <a:sym typeface="Simplified Arabic"/>
              </a:rPr>
              <a:t> </a:t>
            </a:r>
            <a:endParaRPr sz="1800" dirty="0">
              <a:solidFill>
                <a:srgbClr val="852F4A"/>
              </a:solidFill>
              <a:latin typeface="Calibri"/>
              <a:ea typeface="Calibri"/>
              <a:cs typeface="Calibri"/>
              <a:sym typeface="Calibri"/>
            </a:endParaRPr>
          </a:p>
          <a:p>
            <a:pPr marL="0" marR="0" lvl="0" indent="0" algn="justLow" rtl="1">
              <a:lnSpc>
                <a:spcPct val="115000"/>
              </a:lnSpc>
              <a:spcBef>
                <a:spcPts val="0"/>
              </a:spcBef>
              <a:spcAft>
                <a:spcPts val="0"/>
              </a:spcAft>
              <a:buNone/>
            </a:pPr>
            <a:r>
              <a:rPr lang="ar-EG" sz="2400" b="1" dirty="0">
                <a:solidFill>
                  <a:srgbClr val="0070C0"/>
                </a:solidFill>
                <a:latin typeface="Calibri"/>
                <a:ea typeface="Calibri"/>
                <a:cs typeface="+mj-cs"/>
                <a:sym typeface="Calibri"/>
              </a:rPr>
              <a:t>2. معوقات فى الرسالة</a:t>
            </a:r>
            <a:r>
              <a:rPr lang="ar-EG" sz="2400" dirty="0">
                <a:solidFill>
                  <a:srgbClr val="0070C0"/>
                </a:solidFill>
                <a:latin typeface="Calibri"/>
                <a:ea typeface="Calibri"/>
                <a:cs typeface="+mj-cs"/>
                <a:sym typeface="Calibri"/>
              </a:rPr>
              <a:t> :  </a:t>
            </a:r>
            <a:r>
              <a:rPr lang="ar-EG" sz="2400" dirty="0">
                <a:solidFill>
                  <a:srgbClr val="852F4A"/>
                </a:solidFill>
                <a:latin typeface="Calibri"/>
                <a:ea typeface="Calibri"/>
                <a:cs typeface="+mj-cs"/>
                <a:sym typeface="Calibri"/>
              </a:rPr>
              <a:t>تتعرض المعلومات أثناء وضعها فى رسالة لبعض المؤثرات التي تغير من أو تسئ إلى طبيعة وشكل وحجم ومعنى المعلومات والأفكار، وأن الخطأ فى الرسالة يحدث عند القيام بالصياغة أو توفير المعلومات وتحويلها إلى كلمات وأرقام وجمل وأهم هذه الأخطاء:</a:t>
            </a:r>
            <a:endParaRPr sz="1800" dirty="0">
              <a:solidFill>
                <a:srgbClr val="852F4A"/>
              </a:solidFill>
              <a:latin typeface="Calibri"/>
              <a:ea typeface="Calibri"/>
              <a:cs typeface="+mj-cs"/>
              <a:sym typeface="Calibri"/>
            </a:endParaRPr>
          </a:p>
          <a:p>
            <a:pPr marL="342900" marR="0" lvl="0" indent="-342900" algn="justLow" rtl="1">
              <a:lnSpc>
                <a:spcPct val="115000"/>
              </a:lnSpc>
              <a:spcBef>
                <a:spcPts val="0"/>
              </a:spcBef>
              <a:spcAft>
                <a:spcPts val="0"/>
              </a:spcAft>
              <a:buClr>
                <a:srgbClr val="852F4A"/>
              </a:buClr>
              <a:buSzPts val="2400"/>
              <a:buFont typeface="Simplified Arabic"/>
              <a:buChar char="-"/>
            </a:pPr>
            <a:r>
              <a:rPr lang="ar-EG" sz="2400" dirty="0">
                <a:solidFill>
                  <a:srgbClr val="852F4A"/>
                </a:solidFill>
                <a:latin typeface="Calibri"/>
                <a:ea typeface="Calibri"/>
                <a:cs typeface="+mj-cs"/>
                <a:sym typeface="Calibri"/>
              </a:rPr>
              <a:t>يخطئ مرسل الرسالة عندما لا يدرك أو لا يفهم معني المعلومات التي لديه.</a:t>
            </a:r>
            <a:endParaRPr sz="1800" dirty="0">
              <a:solidFill>
                <a:srgbClr val="852F4A"/>
              </a:solidFill>
              <a:latin typeface="Calibri"/>
              <a:ea typeface="Calibri"/>
              <a:cs typeface="+mj-cs"/>
              <a:sym typeface="Calibri"/>
            </a:endParaRPr>
          </a:p>
          <a:p>
            <a:pPr marL="342900" marR="0" lvl="0" indent="-342900" algn="justLow" rtl="1">
              <a:lnSpc>
                <a:spcPct val="115000"/>
              </a:lnSpc>
              <a:spcBef>
                <a:spcPts val="0"/>
              </a:spcBef>
              <a:spcAft>
                <a:spcPts val="0"/>
              </a:spcAft>
              <a:buClr>
                <a:srgbClr val="852F4A"/>
              </a:buClr>
              <a:buSzPts val="2400"/>
              <a:buFont typeface="Simplified Arabic"/>
              <a:buChar char="-"/>
            </a:pPr>
            <a:r>
              <a:rPr lang="ar-EG" sz="2400" dirty="0">
                <a:solidFill>
                  <a:srgbClr val="852F4A"/>
                </a:solidFill>
                <a:latin typeface="Calibri"/>
                <a:ea typeface="Calibri"/>
                <a:cs typeface="+mj-cs"/>
                <a:sym typeface="Calibri"/>
              </a:rPr>
              <a:t>يخطئ أيضا عندما لا ينتقي الكلمات السهلة.</a:t>
            </a:r>
            <a:endParaRPr sz="1800" dirty="0">
              <a:solidFill>
                <a:srgbClr val="852F4A"/>
              </a:solidFill>
              <a:latin typeface="Calibri"/>
              <a:ea typeface="Calibri"/>
              <a:cs typeface="+mj-cs"/>
              <a:sym typeface="Calibri"/>
            </a:endParaRPr>
          </a:p>
          <a:p>
            <a:pPr marL="342900" marR="0" lvl="0" indent="-342900" algn="justLow" rtl="1">
              <a:lnSpc>
                <a:spcPct val="115000"/>
              </a:lnSpc>
              <a:spcBef>
                <a:spcPts val="0"/>
              </a:spcBef>
              <a:spcAft>
                <a:spcPts val="0"/>
              </a:spcAft>
              <a:buClr>
                <a:srgbClr val="852F4A"/>
              </a:buClr>
              <a:buSzPts val="2400"/>
              <a:buFont typeface="Simplified Arabic"/>
              <a:buChar char="-"/>
            </a:pPr>
            <a:r>
              <a:rPr lang="ar-EG" sz="2400" dirty="0">
                <a:solidFill>
                  <a:srgbClr val="852F4A"/>
                </a:solidFill>
                <a:latin typeface="Calibri"/>
                <a:ea typeface="Calibri"/>
                <a:cs typeface="+mj-cs"/>
                <a:sym typeface="Calibri"/>
              </a:rPr>
              <a:t>يخطئ عندما يتعالى باللغة عن الجمهور.</a:t>
            </a:r>
            <a:endParaRPr sz="1800" dirty="0">
              <a:solidFill>
                <a:srgbClr val="852F4A"/>
              </a:solidFill>
              <a:latin typeface="Calibri"/>
              <a:ea typeface="Calibri"/>
              <a:cs typeface="+mj-cs"/>
              <a:sym typeface="Calibri"/>
            </a:endParaRPr>
          </a:p>
          <a:p>
            <a:pPr marL="342900" marR="0" lvl="0" indent="-342900" algn="justLow" rtl="1">
              <a:lnSpc>
                <a:spcPct val="115000"/>
              </a:lnSpc>
              <a:spcBef>
                <a:spcPts val="0"/>
              </a:spcBef>
              <a:spcAft>
                <a:spcPts val="0"/>
              </a:spcAft>
              <a:buClr>
                <a:srgbClr val="852F4A"/>
              </a:buClr>
              <a:buSzPts val="2400"/>
              <a:buFont typeface="Simplified Arabic"/>
              <a:buChar char="-"/>
            </a:pPr>
            <a:r>
              <a:rPr lang="ar-EG" sz="2400" dirty="0">
                <a:solidFill>
                  <a:srgbClr val="852F4A"/>
                </a:solidFill>
                <a:latin typeface="Calibri"/>
                <a:ea typeface="Calibri"/>
                <a:cs typeface="+mj-cs"/>
                <a:sym typeface="Calibri"/>
              </a:rPr>
              <a:t>يخطئ عندما لا يتكلم باللغة والمصطلحات التي يفهمها الجمهور</a:t>
            </a:r>
            <a:endParaRPr sz="1800" dirty="0">
              <a:solidFill>
                <a:srgbClr val="852F4A"/>
              </a:solidFill>
              <a:latin typeface="Calibri"/>
              <a:ea typeface="Calibri"/>
              <a:cs typeface="+mj-cs"/>
              <a:sym typeface="Calibri"/>
            </a:endParaRPr>
          </a:p>
          <a:p>
            <a:pPr marL="342900" marR="0" lvl="0" indent="-342900" algn="justLow" rtl="1">
              <a:lnSpc>
                <a:spcPct val="115000"/>
              </a:lnSpc>
              <a:spcBef>
                <a:spcPts val="0"/>
              </a:spcBef>
              <a:spcAft>
                <a:spcPts val="0"/>
              </a:spcAft>
              <a:buClr>
                <a:srgbClr val="852F4A"/>
              </a:buClr>
              <a:buSzPts val="2400"/>
              <a:buFont typeface="Simplified Arabic"/>
              <a:buChar char="-"/>
            </a:pPr>
            <a:r>
              <a:rPr lang="ar-EG" sz="2400" dirty="0">
                <a:solidFill>
                  <a:srgbClr val="852F4A"/>
                </a:solidFill>
                <a:latin typeface="Calibri"/>
                <a:ea typeface="Calibri"/>
                <a:cs typeface="+mj-cs"/>
                <a:sym typeface="Calibri"/>
              </a:rPr>
              <a:t>يخطئ عندما يأتي بحركات وتعبيرات  جسدية قد تُعزز المعاني التي لديه.</a:t>
            </a:r>
            <a:endParaRPr dirty="0">
              <a:cs typeface="+mj-cs"/>
            </a:endParaRPr>
          </a:p>
          <a:p>
            <a:pPr marL="342900" marR="0" lvl="0" indent="-228600" algn="r" rtl="1">
              <a:lnSpc>
                <a:spcPct val="115000"/>
              </a:lnSpc>
              <a:spcBef>
                <a:spcPts val="1000"/>
              </a:spcBef>
              <a:spcAft>
                <a:spcPts val="0"/>
              </a:spcAft>
              <a:buClr>
                <a:schemeClr val="dk1"/>
              </a:buClr>
              <a:buSzPts val="1800"/>
              <a:buFont typeface="Simplified Arabic"/>
              <a:buNone/>
            </a:pPr>
            <a:endParaRPr sz="1800" dirty="0">
              <a:solidFill>
                <a:srgbClr val="852F4A"/>
              </a:solidFill>
              <a:latin typeface="Calibri"/>
              <a:ea typeface="Calibri"/>
              <a:cs typeface="Calibri"/>
              <a:sym typeface="Calibri"/>
            </a:endParaRPr>
          </a:p>
        </p:txBody>
      </p:sp>
      <p:sp>
        <p:nvSpPr>
          <p:cNvPr id="671" name="Google Shape;671;p43"/>
          <p:cNvSpPr/>
          <p:nvPr/>
        </p:nvSpPr>
        <p:spPr>
          <a:xfrm>
            <a:off x="271165" y="146971"/>
            <a:ext cx="1404457" cy="898534"/>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672" name="Google Shape;672;p43"/>
          <p:cNvSpPr txBox="1"/>
          <p:nvPr/>
        </p:nvSpPr>
        <p:spPr>
          <a:xfrm>
            <a:off x="250812" y="280947"/>
            <a:ext cx="1404457"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الأولى</a:t>
            </a:r>
            <a:endParaRPr sz="2000" b="1" dirty="0">
              <a:solidFill>
                <a:srgbClr val="FFFFFF"/>
              </a:solidFill>
              <a:latin typeface="Tajawal Medium"/>
              <a:ea typeface="Tajawal Medium"/>
              <a:cs typeface="+mj-cs"/>
              <a:sym typeface="Tajawal Medium"/>
            </a:endParaRPr>
          </a:p>
        </p:txBody>
      </p:sp>
      <p:pic>
        <p:nvPicPr>
          <p:cNvPr id="673" name="Google Shape;673;p43"/>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74" name="Google Shape;674;p43"/>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75" name="Google Shape;675;p43"/>
          <p:cNvPicPr preferRelativeResize="0"/>
          <p:nvPr/>
        </p:nvPicPr>
        <p:blipFill rotWithShape="1">
          <a:blip r:embed="rId5">
            <a:alphaModFix/>
          </a:blip>
          <a:srcRect/>
          <a:stretch/>
        </p:blipFill>
        <p:spPr>
          <a:xfrm>
            <a:off x="9674941" y="129773"/>
            <a:ext cx="2402255" cy="712649"/>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679"/>
        <p:cNvGrpSpPr/>
        <p:nvPr/>
      </p:nvGrpSpPr>
      <p:grpSpPr>
        <a:xfrm>
          <a:off x="0" y="0"/>
          <a:ext cx="0" cy="0"/>
          <a:chOff x="0" y="0"/>
          <a:chExt cx="0" cy="0"/>
        </a:xfrm>
      </p:grpSpPr>
      <p:sp>
        <p:nvSpPr>
          <p:cNvPr id="680" name="Google Shape;680;p44"/>
          <p:cNvSpPr/>
          <p:nvPr/>
        </p:nvSpPr>
        <p:spPr>
          <a:xfrm>
            <a:off x="973393" y="0"/>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81" name="Google Shape;681;p44"/>
          <p:cNvSpPr/>
          <p:nvPr/>
        </p:nvSpPr>
        <p:spPr>
          <a:xfrm>
            <a:off x="2029117" y="1045505"/>
            <a:ext cx="9107158" cy="404069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marR="0" lvl="0" indent="-342900" algn="r" rtl="1">
              <a:lnSpc>
                <a:spcPct val="115000"/>
              </a:lnSpc>
              <a:spcBef>
                <a:spcPts val="0"/>
              </a:spcBef>
              <a:spcAft>
                <a:spcPts val="0"/>
              </a:spcAft>
              <a:buClr>
                <a:schemeClr val="lt1"/>
              </a:buClr>
              <a:buSzPts val="2000"/>
              <a:buFont typeface="Simplified Arabic"/>
              <a:buChar char="-"/>
            </a:pPr>
            <a:r>
              <a:rPr lang="ar-EG" sz="2000" dirty="0">
                <a:solidFill>
                  <a:schemeClr val="lt1"/>
                </a:solidFill>
                <a:latin typeface="Simplified Arabic"/>
                <a:ea typeface="Simplified Arabic"/>
                <a:cs typeface="Simplified Arabic"/>
                <a:sym typeface="Simplified Arabic"/>
              </a:rPr>
              <a:t> </a:t>
            </a:r>
            <a:endParaRPr sz="2000" dirty="0">
              <a:solidFill>
                <a:srgbClr val="852F4A"/>
              </a:solidFill>
              <a:latin typeface="Calibri"/>
              <a:ea typeface="Calibri"/>
              <a:cs typeface="Calibri"/>
              <a:sym typeface="Calibri"/>
            </a:endParaRPr>
          </a:p>
          <a:p>
            <a:pPr marL="0" marR="0" lvl="0" indent="0" algn="justLow" rtl="1">
              <a:lnSpc>
                <a:spcPct val="115000"/>
              </a:lnSpc>
              <a:spcBef>
                <a:spcPts val="0"/>
              </a:spcBef>
              <a:spcAft>
                <a:spcPts val="0"/>
              </a:spcAft>
              <a:buNone/>
            </a:pPr>
            <a:r>
              <a:rPr lang="ar-EG" sz="2800" b="1" dirty="0">
                <a:solidFill>
                  <a:srgbClr val="852F4A"/>
                </a:solidFill>
                <a:latin typeface="Calibri"/>
                <a:ea typeface="Calibri"/>
                <a:cs typeface="+mj-cs"/>
                <a:sym typeface="Calibri"/>
              </a:rPr>
              <a:t>3. </a:t>
            </a:r>
            <a:r>
              <a:rPr lang="ar-EG" sz="2800" b="1" dirty="0">
                <a:solidFill>
                  <a:srgbClr val="0070C0"/>
                </a:solidFill>
                <a:latin typeface="Calibri"/>
                <a:ea typeface="Calibri"/>
                <a:cs typeface="+mj-cs"/>
                <a:sym typeface="Calibri"/>
              </a:rPr>
              <a:t>معوقات فى بيئة الاتصال</a:t>
            </a:r>
            <a:r>
              <a:rPr lang="ar-EG" sz="2800" dirty="0">
                <a:solidFill>
                  <a:srgbClr val="0070C0"/>
                </a:solidFill>
                <a:latin typeface="Calibri"/>
                <a:ea typeface="Calibri"/>
                <a:cs typeface="+mj-cs"/>
                <a:sym typeface="Calibri"/>
              </a:rPr>
              <a:t>: </a:t>
            </a:r>
            <a:r>
              <a:rPr lang="ar-EG" sz="2800" dirty="0">
                <a:solidFill>
                  <a:srgbClr val="852F4A"/>
                </a:solidFill>
                <a:latin typeface="Calibri"/>
                <a:ea typeface="Calibri"/>
                <a:cs typeface="+mj-cs"/>
                <a:sym typeface="Calibri"/>
              </a:rPr>
              <a:t>هناك أيضا مجموعة من المعوقات المتعلقة ببيئة الاتصال، وتكون من أطراف عديدة ولابد من الأخذ بعناصر البيئة التي يعمل فيها القائم بالاتصال وأهم هذه المعوقات هي :</a:t>
            </a:r>
            <a:endParaRPr sz="2000" dirty="0">
              <a:solidFill>
                <a:srgbClr val="852F4A"/>
              </a:solidFill>
              <a:latin typeface="Calibri"/>
              <a:ea typeface="Calibri"/>
              <a:cs typeface="+mj-cs"/>
              <a:sym typeface="Calibri"/>
            </a:endParaRPr>
          </a:p>
          <a:p>
            <a:pPr marL="342900" marR="0" lvl="0" indent="-342900" algn="justLow" rtl="1">
              <a:lnSpc>
                <a:spcPct val="115000"/>
              </a:lnSpc>
              <a:spcBef>
                <a:spcPts val="0"/>
              </a:spcBef>
              <a:spcAft>
                <a:spcPts val="0"/>
              </a:spcAft>
              <a:buClr>
                <a:srgbClr val="852F4A"/>
              </a:buClr>
              <a:buSzPts val="2800"/>
              <a:buFont typeface="Simplified Arabic"/>
              <a:buChar char="-"/>
            </a:pPr>
            <a:r>
              <a:rPr lang="ar-EG" sz="2800" dirty="0">
                <a:solidFill>
                  <a:srgbClr val="852F4A"/>
                </a:solidFill>
                <a:latin typeface="Calibri"/>
                <a:ea typeface="Calibri"/>
                <a:cs typeface="+mj-cs"/>
                <a:sym typeface="Calibri"/>
              </a:rPr>
              <a:t>أحد أطراف الاتصال أو كلاهما لا يفهم الهدف أو الأهداف المشتركة بينهم.</a:t>
            </a:r>
            <a:endParaRPr sz="2000" dirty="0">
              <a:solidFill>
                <a:srgbClr val="852F4A"/>
              </a:solidFill>
              <a:latin typeface="Calibri"/>
              <a:ea typeface="Calibri"/>
              <a:cs typeface="+mj-cs"/>
              <a:sym typeface="Calibri"/>
            </a:endParaRPr>
          </a:p>
          <a:p>
            <a:pPr marL="342900" marR="0" lvl="0" indent="-342900" algn="justLow" rtl="1">
              <a:lnSpc>
                <a:spcPct val="115000"/>
              </a:lnSpc>
              <a:spcBef>
                <a:spcPts val="0"/>
              </a:spcBef>
              <a:spcAft>
                <a:spcPts val="0"/>
              </a:spcAft>
              <a:buClr>
                <a:srgbClr val="852F4A"/>
              </a:buClr>
              <a:buSzPts val="2800"/>
              <a:buFont typeface="Simplified Arabic"/>
              <a:buChar char="-"/>
            </a:pPr>
            <a:r>
              <a:rPr lang="ar-EG" sz="2800" dirty="0">
                <a:solidFill>
                  <a:srgbClr val="852F4A"/>
                </a:solidFill>
                <a:latin typeface="Calibri"/>
                <a:ea typeface="Calibri"/>
                <a:cs typeface="+mj-cs"/>
                <a:sym typeface="Calibri"/>
              </a:rPr>
              <a:t>أحد أطراف الاتصال تتعارض أهدافه مع أهداف المنظمة.</a:t>
            </a:r>
            <a:endParaRPr sz="2000" dirty="0">
              <a:solidFill>
                <a:srgbClr val="852F4A"/>
              </a:solidFill>
              <a:latin typeface="Calibri"/>
              <a:ea typeface="Calibri"/>
              <a:cs typeface="+mj-cs"/>
              <a:sym typeface="Calibri"/>
            </a:endParaRPr>
          </a:p>
          <a:p>
            <a:pPr marL="342900" marR="0" lvl="0" indent="-342900" algn="justLow" rtl="1">
              <a:lnSpc>
                <a:spcPct val="115000"/>
              </a:lnSpc>
              <a:spcBef>
                <a:spcPts val="0"/>
              </a:spcBef>
              <a:spcAft>
                <a:spcPts val="0"/>
              </a:spcAft>
              <a:buClr>
                <a:srgbClr val="852F4A"/>
              </a:buClr>
              <a:buSzPts val="2800"/>
              <a:buFont typeface="Simplified Arabic"/>
              <a:buChar char="-"/>
            </a:pPr>
            <a:r>
              <a:rPr lang="ar-EG" sz="2800" dirty="0">
                <a:solidFill>
                  <a:srgbClr val="852F4A"/>
                </a:solidFill>
                <a:latin typeface="Calibri"/>
                <a:ea typeface="Calibri"/>
                <a:cs typeface="+mj-cs"/>
                <a:sym typeface="Calibri"/>
              </a:rPr>
              <a:t>أحد طرفي الاتصال لا يفهم وظيفة الطرف الآخر.</a:t>
            </a:r>
            <a:endParaRPr sz="2000" dirty="0">
              <a:solidFill>
                <a:srgbClr val="852F4A"/>
              </a:solidFill>
              <a:latin typeface="Calibri"/>
              <a:ea typeface="Calibri"/>
              <a:cs typeface="+mj-cs"/>
              <a:sym typeface="Calibri"/>
            </a:endParaRPr>
          </a:p>
          <a:p>
            <a:pPr marL="342900" marR="0" lvl="0" indent="-342900" algn="justLow" rtl="1">
              <a:lnSpc>
                <a:spcPct val="115000"/>
              </a:lnSpc>
              <a:spcBef>
                <a:spcPts val="0"/>
              </a:spcBef>
              <a:spcAft>
                <a:spcPts val="0"/>
              </a:spcAft>
              <a:buClr>
                <a:srgbClr val="852F4A"/>
              </a:buClr>
              <a:buSzPts val="2800"/>
              <a:buFont typeface="Simplified Arabic"/>
              <a:buChar char="-"/>
            </a:pPr>
            <a:r>
              <a:rPr lang="ar-EG" sz="2800" dirty="0">
                <a:solidFill>
                  <a:srgbClr val="852F4A"/>
                </a:solidFill>
                <a:latin typeface="Calibri"/>
                <a:ea typeface="Calibri"/>
                <a:cs typeface="+mj-cs"/>
                <a:sym typeface="Calibri"/>
              </a:rPr>
              <a:t>عدم قيام بيئة الاتصال بالابتكار والإبداع.</a:t>
            </a:r>
            <a:endParaRPr dirty="0">
              <a:cs typeface="+mj-cs"/>
            </a:endParaRPr>
          </a:p>
          <a:p>
            <a:pPr marL="0" marR="0" lvl="0" indent="0" algn="r" rtl="1">
              <a:lnSpc>
                <a:spcPct val="115000"/>
              </a:lnSpc>
              <a:spcBef>
                <a:spcPts val="1000"/>
              </a:spcBef>
              <a:spcAft>
                <a:spcPts val="0"/>
              </a:spcAft>
              <a:buNone/>
            </a:pPr>
            <a:endParaRPr sz="2000" dirty="0">
              <a:solidFill>
                <a:srgbClr val="852F4A"/>
              </a:solidFill>
              <a:latin typeface="Calibri"/>
              <a:ea typeface="Calibri"/>
              <a:cs typeface="Calibri"/>
              <a:sym typeface="Calibri"/>
            </a:endParaRPr>
          </a:p>
        </p:txBody>
      </p:sp>
      <p:sp>
        <p:nvSpPr>
          <p:cNvPr id="682" name="Google Shape;682;p44"/>
          <p:cNvSpPr/>
          <p:nvPr/>
        </p:nvSpPr>
        <p:spPr>
          <a:xfrm>
            <a:off x="271165" y="146971"/>
            <a:ext cx="1404457" cy="898534"/>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683" name="Google Shape;683;p44"/>
          <p:cNvSpPr txBox="1"/>
          <p:nvPr/>
        </p:nvSpPr>
        <p:spPr>
          <a:xfrm>
            <a:off x="259865" y="218105"/>
            <a:ext cx="1404456"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الأولى</a:t>
            </a:r>
            <a:endParaRPr sz="2000" b="1" dirty="0">
              <a:solidFill>
                <a:srgbClr val="FFFFFF"/>
              </a:solidFill>
              <a:latin typeface="Tajawal Medium"/>
              <a:ea typeface="Tajawal Medium"/>
              <a:cs typeface="+mj-cs"/>
              <a:sym typeface="Tajawal Medium"/>
            </a:endParaRPr>
          </a:p>
        </p:txBody>
      </p:sp>
      <p:pic>
        <p:nvPicPr>
          <p:cNvPr id="684" name="Google Shape;684;p4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85" name="Google Shape;685;p44"/>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86" name="Google Shape;686;p44"/>
          <p:cNvPicPr preferRelativeResize="0"/>
          <p:nvPr/>
        </p:nvPicPr>
        <p:blipFill rotWithShape="1">
          <a:blip r:embed="rId5">
            <a:alphaModFix/>
          </a:blip>
          <a:srcRect/>
          <a:stretch/>
        </p:blipFill>
        <p:spPr>
          <a:xfrm>
            <a:off x="9495783" y="136603"/>
            <a:ext cx="2488805" cy="677483"/>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690"/>
        <p:cNvGrpSpPr/>
        <p:nvPr/>
      </p:nvGrpSpPr>
      <p:grpSpPr>
        <a:xfrm>
          <a:off x="0" y="0"/>
          <a:ext cx="0" cy="0"/>
          <a:chOff x="0" y="0"/>
          <a:chExt cx="0" cy="0"/>
        </a:xfrm>
      </p:grpSpPr>
      <p:sp>
        <p:nvSpPr>
          <p:cNvPr id="691" name="Google Shape;691;p4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92" name="Google Shape;692;p45"/>
          <p:cNvSpPr/>
          <p:nvPr/>
        </p:nvSpPr>
        <p:spPr>
          <a:xfrm>
            <a:off x="1364043" y="1312971"/>
            <a:ext cx="10190893" cy="4730943"/>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1">
              <a:lnSpc>
                <a:spcPct val="115000"/>
              </a:lnSpc>
              <a:spcBef>
                <a:spcPts val="0"/>
              </a:spcBef>
              <a:spcAft>
                <a:spcPts val="0"/>
              </a:spcAft>
              <a:buNone/>
            </a:pPr>
            <a:endParaRPr sz="2800" dirty="0">
              <a:solidFill>
                <a:srgbClr val="852F4A"/>
              </a:solidFill>
              <a:latin typeface="Calibri"/>
              <a:ea typeface="Calibri"/>
              <a:cs typeface="Calibri"/>
              <a:sym typeface="Calibri"/>
            </a:endParaRPr>
          </a:p>
          <a:p>
            <a:pPr marL="0" marR="0" lvl="0" indent="0" algn="justLow" rtl="1">
              <a:lnSpc>
                <a:spcPct val="115000"/>
              </a:lnSpc>
              <a:spcBef>
                <a:spcPts val="0"/>
              </a:spcBef>
              <a:spcAft>
                <a:spcPts val="0"/>
              </a:spcAft>
              <a:buNone/>
            </a:pPr>
            <a:r>
              <a:rPr lang="ar-EG" sz="2800" dirty="0">
                <a:solidFill>
                  <a:srgbClr val="852F4A"/>
                </a:solidFill>
                <a:latin typeface="Calibri"/>
                <a:ea typeface="Calibri"/>
                <a:cs typeface="+mj-cs"/>
                <a:sym typeface="Calibri"/>
              </a:rPr>
              <a:t>4. </a:t>
            </a:r>
            <a:r>
              <a:rPr lang="ar-EG" sz="2800" b="1" dirty="0">
                <a:solidFill>
                  <a:srgbClr val="0070C0"/>
                </a:solidFill>
                <a:latin typeface="Calibri"/>
                <a:ea typeface="Calibri"/>
                <a:cs typeface="+mj-cs"/>
                <a:sym typeface="Calibri"/>
              </a:rPr>
              <a:t>معوقات فى وسيلة الاتصال: </a:t>
            </a:r>
            <a:r>
              <a:rPr lang="ar-EG" sz="2800" dirty="0">
                <a:solidFill>
                  <a:srgbClr val="852F4A"/>
                </a:solidFill>
                <a:latin typeface="Calibri"/>
                <a:ea typeface="Calibri"/>
                <a:cs typeface="+mj-cs"/>
                <a:sym typeface="Calibri"/>
              </a:rPr>
              <a:t>عدم مناسبة وسيلة الاتصال لمحتوى الرسالة ولطبيعة الشخص المرسل إليه تتسبب فى كثير من الأحيان فى فشل الاتصال، وعليه يجب أن يقوم المرسل أو القائم بالاتصال بانتقاء وسيلة الاتصال الشفوية أو المكتوبة المناسبة، وذلك حتى يزيد من فاعلية الاتصال:</a:t>
            </a:r>
            <a:endParaRPr sz="2800" dirty="0">
              <a:solidFill>
                <a:srgbClr val="852F4A"/>
              </a:solidFill>
              <a:latin typeface="Calibri"/>
              <a:ea typeface="Calibri"/>
              <a:cs typeface="+mj-cs"/>
              <a:sym typeface="Calibri"/>
            </a:endParaRPr>
          </a:p>
          <a:p>
            <a:pPr marL="342900" marR="0" lvl="0" indent="-342900" algn="justLow" rtl="1">
              <a:lnSpc>
                <a:spcPct val="115000"/>
              </a:lnSpc>
              <a:spcBef>
                <a:spcPts val="0"/>
              </a:spcBef>
              <a:spcAft>
                <a:spcPts val="0"/>
              </a:spcAft>
              <a:buClr>
                <a:srgbClr val="852F4A"/>
              </a:buClr>
              <a:buSzPts val="2800"/>
              <a:buFont typeface="Simplified Arabic"/>
              <a:buChar char="-"/>
            </a:pPr>
            <a:r>
              <a:rPr lang="ar-EG" sz="2800" dirty="0">
                <a:solidFill>
                  <a:srgbClr val="852F4A"/>
                </a:solidFill>
                <a:latin typeface="Calibri"/>
                <a:ea typeface="Calibri"/>
                <a:cs typeface="+mj-cs"/>
                <a:sym typeface="Calibri"/>
              </a:rPr>
              <a:t>يخطئ المرسل عندما يختار وسيلة الاتصال التي لا تتناسب مع الموضوع محل الاتصال.</a:t>
            </a:r>
            <a:endParaRPr sz="2800" dirty="0">
              <a:solidFill>
                <a:srgbClr val="852F4A"/>
              </a:solidFill>
              <a:latin typeface="Calibri"/>
              <a:ea typeface="Calibri"/>
              <a:cs typeface="+mj-cs"/>
              <a:sym typeface="Calibri"/>
            </a:endParaRPr>
          </a:p>
          <a:p>
            <a:pPr marL="342900" marR="0" lvl="0" indent="-342900" algn="justLow" rtl="1">
              <a:lnSpc>
                <a:spcPct val="115000"/>
              </a:lnSpc>
              <a:spcBef>
                <a:spcPts val="0"/>
              </a:spcBef>
              <a:spcAft>
                <a:spcPts val="0"/>
              </a:spcAft>
              <a:buClr>
                <a:srgbClr val="852F4A"/>
              </a:buClr>
              <a:buSzPts val="2800"/>
              <a:buFont typeface="Simplified Arabic"/>
              <a:buChar char="-"/>
            </a:pPr>
            <a:r>
              <a:rPr lang="ar-EG" sz="2800" dirty="0">
                <a:solidFill>
                  <a:srgbClr val="852F4A"/>
                </a:solidFill>
                <a:latin typeface="Calibri"/>
                <a:ea typeface="Calibri"/>
                <a:cs typeface="+mj-cs"/>
                <a:sym typeface="Calibri"/>
              </a:rPr>
              <a:t>يخطئ عندما يختار وسيلة الاتصال التي لا تتناسب مع الوقت المتاح للاتصال.</a:t>
            </a:r>
            <a:endParaRPr sz="2800" dirty="0">
              <a:solidFill>
                <a:srgbClr val="852F4A"/>
              </a:solidFill>
              <a:latin typeface="Calibri"/>
              <a:ea typeface="Calibri"/>
              <a:cs typeface="+mj-cs"/>
              <a:sym typeface="Calibri"/>
            </a:endParaRPr>
          </a:p>
          <a:p>
            <a:pPr marL="342900" marR="0" lvl="0" indent="-342900" algn="justLow" rtl="1">
              <a:lnSpc>
                <a:spcPct val="115000"/>
              </a:lnSpc>
              <a:spcBef>
                <a:spcPts val="0"/>
              </a:spcBef>
              <a:spcAft>
                <a:spcPts val="0"/>
              </a:spcAft>
              <a:buClr>
                <a:srgbClr val="852F4A"/>
              </a:buClr>
              <a:buSzPts val="2800"/>
              <a:buFont typeface="Simplified Arabic"/>
              <a:buChar char="-"/>
            </a:pPr>
            <a:r>
              <a:rPr lang="ar-EG" sz="2800" dirty="0">
                <a:solidFill>
                  <a:srgbClr val="852F4A"/>
                </a:solidFill>
                <a:latin typeface="Calibri"/>
                <a:ea typeface="Calibri"/>
                <a:cs typeface="+mj-cs"/>
                <a:sym typeface="Calibri"/>
              </a:rPr>
              <a:t>عدم معرفة القائم بالاتصال بالإجراءات الرسمية فى استخدام وسيلة الاتصال.</a:t>
            </a:r>
          </a:p>
          <a:p>
            <a:pPr marL="342900" marR="0" lvl="0" indent="-342900" algn="justLow" rtl="1">
              <a:lnSpc>
                <a:spcPct val="115000"/>
              </a:lnSpc>
              <a:spcBef>
                <a:spcPts val="0"/>
              </a:spcBef>
              <a:spcAft>
                <a:spcPts val="0"/>
              </a:spcAft>
              <a:buClr>
                <a:srgbClr val="852F4A"/>
              </a:buClr>
              <a:buSzPts val="2800"/>
              <a:buFont typeface="Simplified Arabic"/>
              <a:buChar char="-"/>
            </a:pPr>
            <a:r>
              <a:rPr lang="ar-EG" sz="2800" dirty="0">
                <a:solidFill>
                  <a:srgbClr val="852F4A"/>
                </a:solidFill>
                <a:latin typeface="Calibri"/>
                <a:ea typeface="Calibri"/>
                <a:cs typeface="+mj-cs"/>
                <a:sym typeface="Calibri"/>
              </a:rPr>
              <a:t>يخطئ القائم بالاتصال عندما يوازي بين الرسائل المكتوبة والشفوية</a:t>
            </a:r>
            <a:r>
              <a:rPr lang="ar-EG" sz="2800" dirty="0">
                <a:solidFill>
                  <a:schemeClr val="lt1"/>
                </a:solidFill>
                <a:latin typeface="Calibri"/>
                <a:ea typeface="Calibri"/>
                <a:cs typeface="+mj-cs"/>
                <a:sym typeface="Calibri"/>
              </a:rPr>
              <a:t>..</a:t>
            </a:r>
            <a:endParaRPr dirty="0">
              <a:cs typeface="+mj-cs"/>
            </a:endParaRPr>
          </a:p>
          <a:p>
            <a:pPr marL="0" marR="0" lvl="0" indent="0" algn="r" rtl="0">
              <a:spcBef>
                <a:spcPts val="0"/>
              </a:spcBef>
              <a:spcAft>
                <a:spcPts val="0"/>
              </a:spcAft>
              <a:buNone/>
            </a:pPr>
            <a:endParaRPr sz="2800" dirty="0">
              <a:solidFill>
                <a:srgbClr val="852F4A"/>
              </a:solidFill>
              <a:latin typeface="Calibri"/>
              <a:ea typeface="Calibri"/>
              <a:cs typeface="Calibri"/>
              <a:sym typeface="Calibri"/>
            </a:endParaRPr>
          </a:p>
        </p:txBody>
      </p:sp>
      <p:sp>
        <p:nvSpPr>
          <p:cNvPr id="693" name="Google Shape;693;p45"/>
          <p:cNvSpPr/>
          <p:nvPr/>
        </p:nvSpPr>
        <p:spPr>
          <a:xfrm>
            <a:off x="271165" y="129773"/>
            <a:ext cx="1404457" cy="915732"/>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694" name="Google Shape;694;p45"/>
          <p:cNvSpPr txBox="1"/>
          <p:nvPr/>
        </p:nvSpPr>
        <p:spPr>
          <a:xfrm>
            <a:off x="363573" y="279507"/>
            <a:ext cx="1219639"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الأولى</a:t>
            </a:r>
            <a:endParaRPr sz="2000" b="1" dirty="0">
              <a:solidFill>
                <a:srgbClr val="FFFFFF"/>
              </a:solidFill>
              <a:latin typeface="Tajawal Medium"/>
              <a:ea typeface="Tajawal Medium"/>
              <a:cs typeface="+mj-cs"/>
              <a:sym typeface="Tajawal Medium"/>
            </a:endParaRPr>
          </a:p>
        </p:txBody>
      </p:sp>
      <p:pic>
        <p:nvPicPr>
          <p:cNvPr id="695" name="Google Shape;695;p45"/>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96" name="Google Shape;696;p45"/>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97" name="Google Shape;697;p45"/>
          <p:cNvPicPr preferRelativeResize="0"/>
          <p:nvPr/>
        </p:nvPicPr>
        <p:blipFill rotWithShape="1">
          <a:blip r:embed="rId5">
            <a:alphaModFix/>
          </a:blip>
          <a:srcRect/>
          <a:stretch/>
        </p:blipFill>
        <p:spPr>
          <a:xfrm>
            <a:off x="9733935" y="129774"/>
            <a:ext cx="2283104" cy="857620"/>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701"/>
        <p:cNvGrpSpPr/>
        <p:nvPr/>
      </p:nvGrpSpPr>
      <p:grpSpPr>
        <a:xfrm>
          <a:off x="0" y="0"/>
          <a:ext cx="0" cy="0"/>
          <a:chOff x="0" y="0"/>
          <a:chExt cx="0" cy="0"/>
        </a:xfrm>
      </p:grpSpPr>
      <p:sp>
        <p:nvSpPr>
          <p:cNvPr id="702" name="Google Shape;702;p46"/>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703" name="Google Shape;703;p46"/>
          <p:cNvSpPr/>
          <p:nvPr/>
        </p:nvSpPr>
        <p:spPr>
          <a:xfrm>
            <a:off x="1675622" y="1045505"/>
            <a:ext cx="9755633" cy="4730943"/>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marR="0" lvl="0" indent="-342900" algn="r" rtl="1">
              <a:lnSpc>
                <a:spcPct val="115000"/>
              </a:lnSpc>
              <a:spcBef>
                <a:spcPts val="0"/>
              </a:spcBef>
              <a:spcAft>
                <a:spcPts val="0"/>
              </a:spcAft>
              <a:buClr>
                <a:schemeClr val="lt1"/>
              </a:buClr>
              <a:buSzPts val="2000"/>
              <a:buFont typeface="Simplified Arabic"/>
              <a:buChar char="-"/>
            </a:pPr>
            <a:r>
              <a:rPr lang="ar-EG" sz="2000" dirty="0">
                <a:solidFill>
                  <a:schemeClr val="lt1"/>
                </a:solidFill>
                <a:latin typeface="Simplified Arabic"/>
                <a:ea typeface="Simplified Arabic"/>
                <a:cs typeface="Simplified Arabic"/>
                <a:sym typeface="Simplified Arabic"/>
              </a:rPr>
              <a:t> </a:t>
            </a:r>
            <a:endParaRPr sz="1600" dirty="0">
              <a:solidFill>
                <a:schemeClr val="lt1"/>
              </a:solidFill>
              <a:latin typeface="Calibri"/>
              <a:ea typeface="Calibri"/>
              <a:cs typeface="Calibri"/>
              <a:sym typeface="Calibri"/>
            </a:endParaRPr>
          </a:p>
          <a:p>
            <a:pPr marL="0" marR="0" lvl="0" indent="0" algn="justLow" rtl="1">
              <a:spcBef>
                <a:spcPts val="0"/>
              </a:spcBef>
              <a:spcAft>
                <a:spcPts val="0"/>
              </a:spcAft>
              <a:buNone/>
            </a:pPr>
            <a:r>
              <a:rPr lang="ar-EG" sz="2400" b="1" dirty="0">
                <a:solidFill>
                  <a:srgbClr val="852F4A"/>
                </a:solidFill>
                <a:latin typeface="Calibri"/>
                <a:ea typeface="Calibri"/>
                <a:cs typeface="+mj-cs"/>
                <a:sym typeface="Calibri"/>
              </a:rPr>
              <a:t>5</a:t>
            </a:r>
            <a:r>
              <a:rPr lang="ar-EG" sz="2000" b="1" dirty="0">
                <a:solidFill>
                  <a:srgbClr val="852F4A"/>
                </a:solidFill>
                <a:latin typeface="Calibri"/>
                <a:ea typeface="Calibri"/>
                <a:cs typeface="+mj-cs"/>
                <a:sym typeface="Calibri"/>
              </a:rPr>
              <a:t>. </a:t>
            </a:r>
            <a:r>
              <a:rPr lang="ar-EG" sz="2400" b="1" dirty="0">
                <a:solidFill>
                  <a:srgbClr val="0070C0"/>
                </a:solidFill>
                <a:latin typeface="Calibri"/>
                <a:ea typeface="Calibri"/>
                <a:cs typeface="+mj-cs"/>
                <a:sym typeface="Calibri"/>
              </a:rPr>
              <a:t>أخطاء المستقبل</a:t>
            </a:r>
            <a:r>
              <a:rPr lang="ar-EG" sz="2000" b="1" dirty="0">
                <a:solidFill>
                  <a:srgbClr val="0070C0"/>
                </a:solidFill>
                <a:latin typeface="Calibri"/>
                <a:ea typeface="Calibri"/>
                <a:cs typeface="+mj-cs"/>
                <a:sym typeface="Calibri"/>
              </a:rPr>
              <a:t>:</a:t>
            </a:r>
            <a:r>
              <a:rPr lang="ar-EG" sz="2000" dirty="0">
                <a:solidFill>
                  <a:srgbClr val="0070C0"/>
                </a:solidFill>
                <a:latin typeface="Calibri"/>
                <a:ea typeface="Calibri"/>
                <a:cs typeface="+mj-cs"/>
                <a:sym typeface="Calibri"/>
              </a:rPr>
              <a:t> </a:t>
            </a:r>
            <a:r>
              <a:rPr lang="ar-EG" sz="2400" dirty="0">
                <a:solidFill>
                  <a:srgbClr val="852F4A"/>
                </a:solidFill>
                <a:latin typeface="Calibri"/>
                <a:ea typeface="Calibri"/>
                <a:cs typeface="+mj-cs"/>
                <a:sym typeface="Calibri"/>
              </a:rPr>
              <a:t>معوقات العملية الاتصالية لا تقتصر فقط على القائم بالاتصال، واختيار نوع الوسيلة المناسبة، أو نمط الرسالة الموجهة للمتلقي، بل قد تطول أيضا معوقات العملية الاتصالية شخص المتلقي نفسه، وذلك عندما لا يراعي الجوانب التالية: </a:t>
            </a:r>
            <a:endParaRPr sz="1800" dirty="0">
              <a:solidFill>
                <a:srgbClr val="852F4A"/>
              </a:solidFill>
              <a:latin typeface="Calibri"/>
              <a:ea typeface="Calibri"/>
              <a:cs typeface="+mj-cs"/>
              <a:sym typeface="Calibri"/>
            </a:endParaRPr>
          </a:p>
          <a:p>
            <a:pPr marL="342900" marR="0" lvl="0" indent="-342900" algn="justLow" rtl="1">
              <a:spcBef>
                <a:spcPts val="0"/>
              </a:spcBef>
              <a:spcAft>
                <a:spcPts val="0"/>
              </a:spcAft>
              <a:buClr>
                <a:srgbClr val="852F4A"/>
              </a:buClr>
              <a:buSzPts val="2400"/>
              <a:buFont typeface="Simplified Arabic"/>
              <a:buChar char="-"/>
            </a:pPr>
            <a:r>
              <a:rPr lang="ar-EG" sz="2400" dirty="0">
                <a:solidFill>
                  <a:srgbClr val="852F4A"/>
                </a:solidFill>
                <a:latin typeface="Calibri"/>
                <a:ea typeface="Calibri"/>
                <a:cs typeface="+mj-cs"/>
                <a:sym typeface="Calibri"/>
              </a:rPr>
              <a:t>عدم الإنصات الجيد.</a:t>
            </a:r>
            <a:endParaRPr sz="1800" dirty="0">
              <a:solidFill>
                <a:srgbClr val="852F4A"/>
              </a:solidFill>
              <a:latin typeface="Calibri"/>
              <a:ea typeface="Calibri"/>
              <a:cs typeface="+mj-cs"/>
              <a:sym typeface="Calibri"/>
            </a:endParaRPr>
          </a:p>
          <a:p>
            <a:pPr marL="342900" marR="0" lvl="0" indent="-342900" algn="justLow" rtl="1">
              <a:spcBef>
                <a:spcPts val="0"/>
              </a:spcBef>
              <a:spcAft>
                <a:spcPts val="0"/>
              </a:spcAft>
              <a:buClr>
                <a:srgbClr val="852F4A"/>
              </a:buClr>
              <a:buSzPts val="2400"/>
              <a:buFont typeface="Simplified Arabic"/>
              <a:buChar char="-"/>
            </a:pPr>
            <a:r>
              <a:rPr lang="ar-EG" sz="2400" dirty="0">
                <a:solidFill>
                  <a:srgbClr val="852F4A"/>
                </a:solidFill>
                <a:latin typeface="Calibri"/>
                <a:ea typeface="Calibri"/>
                <a:cs typeface="+mj-cs"/>
                <a:sym typeface="Calibri"/>
              </a:rPr>
              <a:t>وضع افتراضات مسبقة على المرسل للرسالة.</a:t>
            </a:r>
            <a:endParaRPr sz="1800" dirty="0">
              <a:solidFill>
                <a:srgbClr val="852F4A"/>
              </a:solidFill>
              <a:latin typeface="Calibri"/>
              <a:ea typeface="Calibri"/>
              <a:cs typeface="+mj-cs"/>
              <a:sym typeface="Calibri"/>
            </a:endParaRPr>
          </a:p>
          <a:p>
            <a:pPr marL="342900" marR="0" lvl="0" indent="-342900" algn="justLow" rtl="1">
              <a:spcBef>
                <a:spcPts val="0"/>
              </a:spcBef>
              <a:spcAft>
                <a:spcPts val="0"/>
              </a:spcAft>
              <a:buClr>
                <a:srgbClr val="852F4A"/>
              </a:buClr>
              <a:buSzPts val="2400"/>
              <a:buFont typeface="Simplified Arabic"/>
              <a:buChar char="-"/>
            </a:pPr>
            <a:r>
              <a:rPr lang="ar-EG" sz="2400" dirty="0">
                <a:solidFill>
                  <a:srgbClr val="852F4A"/>
                </a:solidFill>
                <a:latin typeface="Calibri"/>
                <a:ea typeface="Calibri"/>
                <a:cs typeface="+mj-cs"/>
                <a:sym typeface="Calibri"/>
              </a:rPr>
              <a:t>التسرع فى اشتقاق النتائج.</a:t>
            </a:r>
            <a:endParaRPr sz="1800" dirty="0">
              <a:solidFill>
                <a:srgbClr val="852F4A"/>
              </a:solidFill>
              <a:latin typeface="Calibri"/>
              <a:ea typeface="Calibri"/>
              <a:cs typeface="+mj-cs"/>
              <a:sym typeface="Calibri"/>
            </a:endParaRPr>
          </a:p>
          <a:p>
            <a:pPr marL="342900" marR="0" lvl="0" indent="-342900" algn="justLow" rtl="1">
              <a:spcBef>
                <a:spcPts val="0"/>
              </a:spcBef>
              <a:spcAft>
                <a:spcPts val="0"/>
              </a:spcAft>
              <a:buClr>
                <a:srgbClr val="852F4A"/>
              </a:buClr>
              <a:buSzPts val="2400"/>
              <a:buFont typeface="Simplified Arabic"/>
              <a:buChar char="-"/>
            </a:pPr>
            <a:r>
              <a:rPr lang="ar-EG" sz="2400" dirty="0">
                <a:solidFill>
                  <a:srgbClr val="852F4A"/>
                </a:solidFill>
                <a:latin typeface="Calibri"/>
                <a:ea typeface="Calibri"/>
                <a:cs typeface="+mj-cs"/>
                <a:sym typeface="Calibri"/>
              </a:rPr>
              <a:t>تنقية المعلومات التي تصله حسب ارادته، فينتقي منها ما يريد ويتجاهل منها مالا يريد.</a:t>
            </a:r>
            <a:endParaRPr sz="1800" dirty="0">
              <a:solidFill>
                <a:srgbClr val="852F4A"/>
              </a:solidFill>
              <a:latin typeface="Calibri"/>
              <a:ea typeface="Calibri"/>
              <a:cs typeface="+mj-cs"/>
              <a:sym typeface="Calibri"/>
            </a:endParaRPr>
          </a:p>
          <a:p>
            <a:pPr marL="342900" marR="0" lvl="0" indent="-342900" algn="justLow" rtl="1">
              <a:spcBef>
                <a:spcPts val="0"/>
              </a:spcBef>
              <a:spcAft>
                <a:spcPts val="0"/>
              </a:spcAft>
              <a:buClr>
                <a:srgbClr val="852F4A"/>
              </a:buClr>
              <a:buSzPts val="2400"/>
              <a:buFont typeface="Simplified Arabic"/>
              <a:buChar char="-"/>
            </a:pPr>
            <a:r>
              <a:rPr lang="ar-EG" sz="2400" dirty="0">
                <a:solidFill>
                  <a:srgbClr val="852F4A"/>
                </a:solidFill>
                <a:latin typeface="Calibri"/>
                <a:ea typeface="Calibri"/>
                <a:cs typeface="+mj-cs"/>
                <a:sym typeface="Calibri"/>
              </a:rPr>
              <a:t>أخطاء فى الرد على الرسالة.</a:t>
            </a:r>
            <a:endParaRPr sz="1800" dirty="0">
              <a:solidFill>
                <a:srgbClr val="852F4A"/>
              </a:solidFill>
              <a:latin typeface="Calibri"/>
              <a:ea typeface="Calibri"/>
              <a:cs typeface="+mj-cs"/>
              <a:sym typeface="Calibri"/>
            </a:endParaRPr>
          </a:p>
          <a:p>
            <a:pPr marL="342900" marR="0" lvl="0" indent="-342900" algn="justLow" rtl="1">
              <a:spcBef>
                <a:spcPts val="0"/>
              </a:spcBef>
              <a:spcAft>
                <a:spcPts val="0"/>
              </a:spcAft>
              <a:buClr>
                <a:srgbClr val="852F4A"/>
              </a:buClr>
              <a:buSzPts val="2400"/>
              <a:buFont typeface="Simplified Arabic"/>
              <a:buChar char="-"/>
            </a:pPr>
            <a:r>
              <a:rPr lang="ar-EG" sz="2400" dirty="0">
                <a:solidFill>
                  <a:srgbClr val="852F4A"/>
                </a:solidFill>
                <a:latin typeface="Calibri"/>
                <a:ea typeface="Calibri"/>
                <a:cs typeface="+mj-cs"/>
                <a:sym typeface="Calibri"/>
              </a:rPr>
              <a:t>عدم الأخذ بنظر الاعتبار الوسائل غير اللفظية أو التلميحات التي تعطي مؤشرات عن وصول الرسالة من عدمها.</a:t>
            </a:r>
            <a:endParaRPr sz="1800" dirty="0">
              <a:solidFill>
                <a:srgbClr val="852F4A"/>
              </a:solidFill>
              <a:latin typeface="Calibri"/>
              <a:ea typeface="Calibri"/>
              <a:cs typeface="+mj-cs"/>
              <a:sym typeface="Calibri"/>
            </a:endParaRPr>
          </a:p>
          <a:p>
            <a:pPr marL="342900" marR="0" lvl="0" indent="-342900" algn="justLow" rtl="1">
              <a:spcBef>
                <a:spcPts val="0"/>
              </a:spcBef>
              <a:spcAft>
                <a:spcPts val="0"/>
              </a:spcAft>
              <a:buClr>
                <a:srgbClr val="852F4A"/>
              </a:buClr>
              <a:buSzPts val="2400"/>
              <a:buFont typeface="Simplified Arabic"/>
              <a:buChar char="-"/>
            </a:pPr>
            <a:r>
              <a:rPr lang="ar-EG" sz="2400" dirty="0">
                <a:solidFill>
                  <a:srgbClr val="852F4A"/>
                </a:solidFill>
                <a:latin typeface="Calibri"/>
                <a:ea typeface="Calibri"/>
                <a:cs typeface="+mj-cs"/>
                <a:sym typeface="Calibri"/>
              </a:rPr>
              <a:t>تركيز المرسل على الأهداف التي يسعى لإشباعها دون اهتمام بحاجات ودوافع المستقبل.</a:t>
            </a:r>
            <a:endParaRPr sz="1800" dirty="0">
              <a:solidFill>
                <a:srgbClr val="852F4A"/>
              </a:solidFill>
              <a:latin typeface="Calibri"/>
              <a:ea typeface="Calibri"/>
              <a:cs typeface="+mj-cs"/>
              <a:sym typeface="Calibri"/>
            </a:endParaRPr>
          </a:p>
          <a:p>
            <a:pPr marL="226695" marR="0" lvl="0" indent="0" algn="r" rtl="1">
              <a:lnSpc>
                <a:spcPct val="115000"/>
              </a:lnSpc>
              <a:spcBef>
                <a:spcPts val="0"/>
              </a:spcBef>
              <a:spcAft>
                <a:spcPts val="0"/>
              </a:spcAft>
              <a:buNone/>
            </a:pPr>
            <a:endParaRPr sz="1600" dirty="0">
              <a:solidFill>
                <a:srgbClr val="852F4A"/>
              </a:solidFill>
              <a:latin typeface="Calibri"/>
              <a:ea typeface="Calibri"/>
              <a:cs typeface="Calibri"/>
              <a:sym typeface="Calibri"/>
            </a:endParaRPr>
          </a:p>
          <a:p>
            <a:pPr marL="0" marR="0" lvl="0" indent="0" algn="just" rtl="1">
              <a:lnSpc>
                <a:spcPct val="115000"/>
              </a:lnSpc>
              <a:spcBef>
                <a:spcPts val="0"/>
              </a:spcBef>
              <a:spcAft>
                <a:spcPts val="0"/>
              </a:spcAft>
              <a:buNone/>
            </a:pPr>
            <a:r>
              <a:rPr lang="ar-EG" sz="2400" b="1" dirty="0">
                <a:solidFill>
                  <a:srgbClr val="852F4A"/>
                </a:solidFill>
                <a:latin typeface="Calibri"/>
                <a:ea typeface="Calibri"/>
                <a:cs typeface="Calibri"/>
                <a:sym typeface="Calibri"/>
              </a:rPr>
              <a:t> </a:t>
            </a:r>
            <a:endParaRPr sz="1600" dirty="0">
              <a:solidFill>
                <a:srgbClr val="852F4A"/>
              </a:solidFill>
              <a:latin typeface="Calibri"/>
              <a:ea typeface="Calibri"/>
              <a:cs typeface="Calibri"/>
              <a:sym typeface="Calibri"/>
            </a:endParaRPr>
          </a:p>
        </p:txBody>
      </p:sp>
      <p:sp>
        <p:nvSpPr>
          <p:cNvPr id="704" name="Google Shape;704;p46"/>
          <p:cNvSpPr/>
          <p:nvPr/>
        </p:nvSpPr>
        <p:spPr>
          <a:xfrm>
            <a:off x="271165" y="146971"/>
            <a:ext cx="1404457" cy="898534"/>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705" name="Google Shape;705;p46"/>
          <p:cNvSpPr txBox="1"/>
          <p:nvPr/>
        </p:nvSpPr>
        <p:spPr>
          <a:xfrm>
            <a:off x="309805" y="251209"/>
            <a:ext cx="1219639"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الأولى</a:t>
            </a:r>
            <a:endParaRPr sz="2000" b="1" dirty="0">
              <a:solidFill>
                <a:srgbClr val="FFFFFF"/>
              </a:solidFill>
              <a:latin typeface="Tajawal Medium"/>
              <a:ea typeface="Tajawal Medium"/>
              <a:cs typeface="+mj-cs"/>
              <a:sym typeface="Tajawal Medium"/>
            </a:endParaRPr>
          </a:p>
        </p:txBody>
      </p:sp>
      <p:pic>
        <p:nvPicPr>
          <p:cNvPr id="706" name="Google Shape;706;p46"/>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707" name="Google Shape;707;p46"/>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708" name="Google Shape;708;p46"/>
          <p:cNvPicPr preferRelativeResize="0"/>
          <p:nvPr/>
        </p:nvPicPr>
        <p:blipFill rotWithShape="1">
          <a:blip r:embed="rId5">
            <a:alphaModFix/>
          </a:blip>
          <a:srcRect/>
          <a:stretch/>
        </p:blipFill>
        <p:spPr>
          <a:xfrm>
            <a:off x="9571703" y="-58577"/>
            <a:ext cx="2349132" cy="898534"/>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712"/>
        <p:cNvGrpSpPr/>
        <p:nvPr/>
      </p:nvGrpSpPr>
      <p:grpSpPr>
        <a:xfrm>
          <a:off x="0" y="0"/>
          <a:ext cx="0" cy="0"/>
          <a:chOff x="0" y="0"/>
          <a:chExt cx="0" cy="0"/>
        </a:xfrm>
      </p:grpSpPr>
      <p:sp>
        <p:nvSpPr>
          <p:cNvPr id="713" name="Google Shape;713;p47"/>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714" name="Google Shape;714;p47"/>
          <p:cNvSpPr/>
          <p:nvPr/>
        </p:nvSpPr>
        <p:spPr>
          <a:xfrm>
            <a:off x="1364043" y="986806"/>
            <a:ext cx="10190893" cy="5057108"/>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lnSpc>
                <a:spcPct val="115000"/>
              </a:lnSpc>
              <a:spcBef>
                <a:spcPts val="0"/>
              </a:spcBef>
              <a:spcAft>
                <a:spcPts val="0"/>
              </a:spcAft>
              <a:buNone/>
            </a:pPr>
            <a:r>
              <a:rPr lang="ar-EG" sz="2800" b="1" dirty="0">
                <a:solidFill>
                  <a:srgbClr val="0070C0"/>
                </a:solidFill>
                <a:latin typeface="Simplified Arabic"/>
                <a:ea typeface="Simplified Arabic"/>
                <a:cs typeface="Simplified Arabic"/>
                <a:sym typeface="Simplified Arabic"/>
              </a:rPr>
              <a:t>الخلاصة.</a:t>
            </a:r>
            <a:endParaRPr dirty="0"/>
          </a:p>
          <a:p>
            <a:pPr marL="0" marR="0" lvl="0" indent="0" algn="justLow" rtl="1">
              <a:spcBef>
                <a:spcPts val="0"/>
              </a:spcBef>
              <a:spcAft>
                <a:spcPts val="0"/>
              </a:spcAft>
              <a:buNone/>
            </a:pPr>
            <a:r>
              <a:rPr lang="ar-EG" sz="2400" dirty="0">
                <a:solidFill>
                  <a:srgbClr val="852F4A"/>
                </a:solidFill>
                <a:latin typeface="Calibri"/>
                <a:ea typeface="Calibri"/>
                <a:cs typeface="+mj-cs"/>
                <a:sym typeface="Calibri"/>
              </a:rPr>
              <a:t>يعيش العالم الذي نحيا فيه على الاتصال، وهو العملية التي يقوم بها شخص ما في ظرف ما، بهدف نقل رسالة معينة، تحمل فى طياتها معلومات أو آراء أو اتجاهات أو مشاعر إلى الآخرين، لهدف ما عن طريق رموز.</a:t>
            </a:r>
            <a:endParaRPr sz="2400" dirty="0">
              <a:solidFill>
                <a:srgbClr val="852F4A"/>
              </a:solidFill>
              <a:latin typeface="Calibri"/>
              <a:ea typeface="Calibri"/>
              <a:cs typeface="+mj-cs"/>
              <a:sym typeface="Calibri"/>
            </a:endParaRPr>
          </a:p>
          <a:p>
            <a:pPr marL="0" marR="0" lvl="0" indent="0" algn="justLow" rtl="1">
              <a:spcBef>
                <a:spcPts val="0"/>
              </a:spcBef>
              <a:spcAft>
                <a:spcPts val="0"/>
              </a:spcAft>
              <a:buNone/>
            </a:pPr>
            <a:r>
              <a:rPr lang="ar-EG" sz="2400" dirty="0">
                <a:solidFill>
                  <a:srgbClr val="852F4A"/>
                </a:solidFill>
                <a:latin typeface="Calibri"/>
                <a:ea typeface="Calibri"/>
                <a:cs typeface="+mj-cs"/>
                <a:sym typeface="Calibri"/>
              </a:rPr>
              <a:t>وقد مر الاتصال الإنساني بعدة خطوات بدأت بمرحلة الإشارات، تبعها مرحلة ظهور التخاطب باللغة، والكتابة والطباعة، ومرحلة الإعلام، وأخيرا مرحلة الاتصالات الحديثة.</a:t>
            </a:r>
            <a:endParaRPr sz="2400" dirty="0">
              <a:solidFill>
                <a:srgbClr val="852F4A"/>
              </a:solidFill>
              <a:latin typeface="Calibri"/>
              <a:ea typeface="Calibri"/>
              <a:cs typeface="+mj-cs"/>
              <a:sym typeface="Calibri"/>
            </a:endParaRPr>
          </a:p>
          <a:p>
            <a:pPr marL="0" marR="0" lvl="0" indent="0" algn="justLow" rtl="1">
              <a:spcBef>
                <a:spcPts val="0"/>
              </a:spcBef>
              <a:spcAft>
                <a:spcPts val="0"/>
              </a:spcAft>
              <a:buNone/>
            </a:pPr>
            <a:r>
              <a:rPr lang="ar-EG" sz="2400" dirty="0">
                <a:solidFill>
                  <a:srgbClr val="852F4A"/>
                </a:solidFill>
                <a:latin typeface="Calibri"/>
                <a:ea typeface="Calibri"/>
                <a:cs typeface="+mj-cs"/>
                <a:sym typeface="Calibri"/>
              </a:rPr>
              <a:t>أما وظائف الاتصال فهي الإخبار، التعليم، نقل تراث المجتمع، الرقابة، الترفيه، الإعلان، والترويج، تكوين الاتجاهات.</a:t>
            </a:r>
            <a:endParaRPr sz="2400" dirty="0">
              <a:solidFill>
                <a:srgbClr val="852F4A"/>
              </a:solidFill>
              <a:latin typeface="Calibri"/>
              <a:ea typeface="Calibri"/>
              <a:cs typeface="+mj-cs"/>
              <a:sym typeface="Calibri"/>
            </a:endParaRPr>
          </a:p>
          <a:p>
            <a:pPr marL="0" marR="0" lvl="0" indent="0" algn="justLow" rtl="1">
              <a:spcBef>
                <a:spcPts val="0"/>
              </a:spcBef>
              <a:spcAft>
                <a:spcPts val="0"/>
              </a:spcAft>
              <a:buNone/>
            </a:pPr>
            <a:r>
              <a:rPr lang="ar-EG" sz="2400" dirty="0">
                <a:solidFill>
                  <a:srgbClr val="852F4A"/>
                </a:solidFill>
                <a:latin typeface="Calibri"/>
                <a:ea typeface="Calibri"/>
                <a:cs typeface="+mj-cs"/>
                <a:sym typeface="Calibri"/>
              </a:rPr>
              <a:t>وقد تعددت تقسيمات الاتصال وأنواعه لعدة معايير حسب المشاركين به ( اتصال ذاتي، شخصي، جمعي، جماهيري)، وحسب نمط الاتصال (لفظي، غير لفظي)، وحسب درجة الرسمية ( رسمي، غير رسمي)، وحسب جهة الاتصال ( أفقي، نازل، صاعد، نازل صاعد)، كما استعرضنا مكونات العملية الاتصالية والتي تتكون من عدة عناصر أهمها( المرسل، الرسالة، الوسيلة، المتلقي، رجع الصدى، التأثير، التشويش). وأخيراً استعرضنا سوياً أهم شروط كفاءة العملية الاتصالية، وأبرز معوقاتها</a:t>
            </a:r>
            <a:r>
              <a:rPr lang="ar-EG" sz="2000" dirty="0">
                <a:solidFill>
                  <a:srgbClr val="852F4A"/>
                </a:solidFill>
                <a:latin typeface="Calibri"/>
                <a:ea typeface="Calibri"/>
                <a:cs typeface="+mj-cs"/>
                <a:sym typeface="Calibri"/>
              </a:rPr>
              <a:t>.</a:t>
            </a:r>
            <a:endParaRPr sz="2000" dirty="0">
              <a:solidFill>
                <a:srgbClr val="852F4A"/>
              </a:solidFill>
              <a:latin typeface="Calibri"/>
              <a:ea typeface="Calibri"/>
              <a:cs typeface="+mj-cs"/>
              <a:sym typeface="Calibri"/>
            </a:endParaRPr>
          </a:p>
        </p:txBody>
      </p:sp>
      <p:sp>
        <p:nvSpPr>
          <p:cNvPr id="715" name="Google Shape;715;p47"/>
          <p:cNvSpPr/>
          <p:nvPr/>
        </p:nvSpPr>
        <p:spPr>
          <a:xfrm>
            <a:off x="271165" y="146971"/>
            <a:ext cx="1404457" cy="839835"/>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716" name="Google Shape;716;p47"/>
          <p:cNvSpPr txBox="1"/>
          <p:nvPr/>
        </p:nvSpPr>
        <p:spPr>
          <a:xfrm>
            <a:off x="367466" y="189322"/>
            <a:ext cx="1219639"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الأولى </a:t>
            </a:r>
            <a:endParaRPr sz="2000" b="1" dirty="0">
              <a:solidFill>
                <a:srgbClr val="FFFFFF"/>
              </a:solidFill>
              <a:latin typeface="Tajawal Medium"/>
              <a:ea typeface="Tajawal Medium"/>
              <a:cs typeface="+mj-cs"/>
              <a:sym typeface="Tajawal Medium"/>
            </a:endParaRPr>
          </a:p>
        </p:txBody>
      </p:sp>
      <p:pic>
        <p:nvPicPr>
          <p:cNvPr id="717" name="Google Shape;717;p47"/>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718" name="Google Shape;718;p47"/>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719" name="Google Shape;719;p47"/>
          <p:cNvPicPr preferRelativeResize="0"/>
          <p:nvPr/>
        </p:nvPicPr>
        <p:blipFill rotWithShape="1">
          <a:blip r:embed="rId5">
            <a:alphaModFix/>
          </a:blip>
          <a:srcRect/>
          <a:stretch/>
        </p:blipFill>
        <p:spPr>
          <a:xfrm>
            <a:off x="9628518" y="-101496"/>
            <a:ext cx="2400315" cy="993281"/>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723"/>
        <p:cNvGrpSpPr/>
        <p:nvPr/>
      </p:nvGrpSpPr>
      <p:grpSpPr>
        <a:xfrm>
          <a:off x="0" y="0"/>
          <a:ext cx="0" cy="0"/>
          <a:chOff x="0" y="0"/>
          <a:chExt cx="0" cy="0"/>
        </a:xfrm>
      </p:grpSpPr>
      <p:sp>
        <p:nvSpPr>
          <p:cNvPr id="724" name="Google Shape;724;p48"/>
          <p:cNvSpPr/>
          <p:nvPr/>
        </p:nvSpPr>
        <p:spPr>
          <a:xfrm>
            <a:off x="973393" y="0"/>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725" name="Google Shape;725;p48"/>
          <p:cNvSpPr/>
          <p:nvPr/>
        </p:nvSpPr>
        <p:spPr>
          <a:xfrm>
            <a:off x="1364043" y="986806"/>
            <a:ext cx="10190893" cy="5057108"/>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1">
              <a:spcBef>
                <a:spcPts val="0"/>
              </a:spcBef>
              <a:spcAft>
                <a:spcPts val="0"/>
              </a:spcAft>
              <a:buNone/>
            </a:pPr>
            <a:endParaRPr sz="2000" dirty="0">
              <a:solidFill>
                <a:srgbClr val="6C263C"/>
              </a:solidFill>
              <a:latin typeface="Calibri"/>
              <a:ea typeface="Calibri"/>
              <a:cs typeface="Calibri"/>
              <a:sym typeface="Calibri"/>
            </a:endParaRPr>
          </a:p>
          <a:p>
            <a:pPr marL="0" marR="0" lvl="0" indent="0" algn="justLow" rtl="1">
              <a:spcBef>
                <a:spcPts val="0"/>
              </a:spcBef>
              <a:spcAft>
                <a:spcPts val="0"/>
              </a:spcAft>
              <a:buNone/>
            </a:pPr>
            <a:r>
              <a:rPr lang="ar-EG" sz="2000" dirty="0">
                <a:solidFill>
                  <a:srgbClr val="6C263C"/>
                </a:solidFill>
                <a:latin typeface="Calibri"/>
                <a:ea typeface="Calibri"/>
                <a:cs typeface="Calibri"/>
                <a:sym typeface="Calibri"/>
              </a:rPr>
              <a:t>1</a:t>
            </a:r>
            <a:r>
              <a:rPr lang="ar-EG" sz="2000" dirty="0">
                <a:solidFill>
                  <a:srgbClr val="6C263C"/>
                </a:solidFill>
                <a:latin typeface="Calibri"/>
                <a:ea typeface="Calibri"/>
                <a:cs typeface="+mj-cs"/>
                <a:sym typeface="Calibri"/>
              </a:rPr>
              <a:t>. كمال الحاج، نظريات الإعلام والاتصال، </a:t>
            </a:r>
            <a:r>
              <a:rPr lang="ar-EG" sz="2000" b="1" dirty="0">
                <a:solidFill>
                  <a:srgbClr val="6C263C"/>
                </a:solidFill>
                <a:latin typeface="Calibri"/>
                <a:ea typeface="Calibri"/>
                <a:cs typeface="+mj-cs"/>
                <a:sym typeface="Calibri"/>
              </a:rPr>
              <a:t>الجامعة الافتراضية السورية</a:t>
            </a:r>
            <a:r>
              <a:rPr lang="ar-EG" sz="2000" dirty="0">
                <a:solidFill>
                  <a:srgbClr val="6C263C"/>
                </a:solidFill>
                <a:latin typeface="Calibri"/>
                <a:ea typeface="Calibri"/>
                <a:cs typeface="+mj-cs"/>
                <a:sym typeface="Calibri"/>
              </a:rPr>
              <a:t>، 2020</a:t>
            </a:r>
            <a:r>
              <a:rPr lang="ar-EG" sz="2800" dirty="0">
                <a:solidFill>
                  <a:schemeClr val="lt1"/>
                </a:solidFill>
                <a:latin typeface="Calibri"/>
                <a:ea typeface="Calibri"/>
                <a:cs typeface="+mj-cs"/>
                <a:sym typeface="Calibri"/>
              </a:rPr>
              <a:t>.</a:t>
            </a:r>
            <a:endParaRPr sz="2000" dirty="0">
              <a:solidFill>
                <a:schemeClr val="lt1"/>
              </a:solidFill>
              <a:latin typeface="Calibri"/>
              <a:ea typeface="Calibri"/>
              <a:cs typeface="+mj-cs"/>
              <a:sym typeface="Calibri"/>
            </a:endParaRPr>
          </a:p>
          <a:p>
            <a:pPr marL="0" marR="0" lvl="0" indent="0" algn="justLow" rtl="1">
              <a:lnSpc>
                <a:spcPct val="115000"/>
              </a:lnSpc>
              <a:spcBef>
                <a:spcPts val="0"/>
              </a:spcBef>
              <a:spcAft>
                <a:spcPts val="0"/>
              </a:spcAft>
              <a:buNone/>
            </a:pPr>
            <a:r>
              <a:rPr lang="ar-EG" sz="2000" dirty="0">
                <a:solidFill>
                  <a:srgbClr val="6C263C"/>
                </a:solidFill>
                <a:latin typeface="Calibri"/>
                <a:ea typeface="Calibri"/>
                <a:cs typeface="+mj-cs"/>
                <a:sym typeface="Calibri"/>
              </a:rPr>
              <a:t>2</a:t>
            </a:r>
            <a:r>
              <a:rPr lang="ar-EG" sz="2800" dirty="0">
                <a:solidFill>
                  <a:srgbClr val="6C263C"/>
                </a:solidFill>
                <a:latin typeface="Calibri"/>
                <a:ea typeface="Calibri"/>
                <a:cs typeface="+mj-cs"/>
                <a:sym typeface="Calibri"/>
              </a:rPr>
              <a:t>. </a:t>
            </a:r>
            <a:r>
              <a:rPr lang="ar-EG" sz="2000" dirty="0">
                <a:solidFill>
                  <a:srgbClr val="6C263C"/>
                </a:solidFill>
                <a:latin typeface="Calibri"/>
                <a:ea typeface="Calibri"/>
                <a:cs typeface="+mj-cs"/>
                <a:sym typeface="Calibri"/>
              </a:rPr>
              <a:t>هشام رشدي خير الله، محاضرات فى نظريات الإعلام، </a:t>
            </a:r>
            <a:r>
              <a:rPr lang="ar-EG" sz="2000" b="1" dirty="0">
                <a:solidFill>
                  <a:srgbClr val="6C263C"/>
                </a:solidFill>
                <a:latin typeface="Calibri"/>
                <a:ea typeface="Calibri"/>
                <a:cs typeface="+mj-cs"/>
                <a:sym typeface="Calibri"/>
              </a:rPr>
              <a:t>جامعة المنوفية، كلية التربية النوعية</a:t>
            </a:r>
            <a:r>
              <a:rPr lang="ar-EG" sz="2000" dirty="0">
                <a:solidFill>
                  <a:srgbClr val="6C263C"/>
                </a:solidFill>
                <a:latin typeface="Calibri"/>
                <a:ea typeface="Calibri"/>
                <a:cs typeface="+mj-cs"/>
                <a:sym typeface="Calibri"/>
              </a:rPr>
              <a:t>، قسم العلوم الاجتماعية والإعلام، 2020.</a:t>
            </a:r>
            <a:endParaRPr sz="2000" dirty="0">
              <a:solidFill>
                <a:srgbClr val="6C263C"/>
              </a:solidFill>
              <a:latin typeface="Calibri"/>
              <a:ea typeface="Calibri"/>
              <a:cs typeface="+mj-cs"/>
              <a:sym typeface="Calibri"/>
            </a:endParaRPr>
          </a:p>
          <a:p>
            <a:pPr marL="0" marR="0" lvl="0" indent="0" algn="justLow" rtl="1">
              <a:lnSpc>
                <a:spcPct val="115000"/>
              </a:lnSpc>
              <a:spcBef>
                <a:spcPts val="0"/>
              </a:spcBef>
              <a:spcAft>
                <a:spcPts val="0"/>
              </a:spcAft>
              <a:buNone/>
            </a:pPr>
            <a:r>
              <a:rPr lang="ar-EG" sz="2000" dirty="0">
                <a:solidFill>
                  <a:srgbClr val="6C263C"/>
                </a:solidFill>
                <a:latin typeface="Calibri"/>
                <a:ea typeface="Calibri"/>
                <a:cs typeface="+mj-cs"/>
                <a:sym typeface="Calibri"/>
              </a:rPr>
              <a:t>3. مارك بالنافز، ستيفاني هيميلرمك، بريان شوسميث، (ترجمة: عاطف حطيبه)، نظريات ومناهج الإعلام، القاهرة، </a:t>
            </a:r>
            <a:r>
              <a:rPr lang="ar-EG" sz="2000" b="1" dirty="0">
                <a:solidFill>
                  <a:srgbClr val="6C263C"/>
                </a:solidFill>
                <a:latin typeface="Calibri"/>
                <a:ea typeface="Calibri"/>
                <a:cs typeface="+mj-cs"/>
                <a:sym typeface="Calibri"/>
              </a:rPr>
              <a:t>دار النشر للجامعات،</a:t>
            </a:r>
            <a:r>
              <a:rPr lang="ar-EG" sz="2000" dirty="0">
                <a:solidFill>
                  <a:srgbClr val="6C263C"/>
                </a:solidFill>
                <a:latin typeface="Calibri"/>
                <a:ea typeface="Calibri"/>
                <a:cs typeface="+mj-cs"/>
                <a:sym typeface="Calibri"/>
              </a:rPr>
              <a:t> 2017.</a:t>
            </a:r>
            <a:endParaRPr sz="2000" dirty="0">
              <a:solidFill>
                <a:srgbClr val="6C263C"/>
              </a:solidFill>
              <a:latin typeface="Calibri"/>
              <a:ea typeface="Calibri"/>
              <a:cs typeface="+mj-cs"/>
              <a:sym typeface="Calibri"/>
            </a:endParaRPr>
          </a:p>
          <a:p>
            <a:pPr marL="0" marR="0" lvl="0" indent="0" algn="justLow" rtl="1">
              <a:lnSpc>
                <a:spcPct val="115000"/>
              </a:lnSpc>
              <a:spcBef>
                <a:spcPts val="0"/>
              </a:spcBef>
              <a:spcAft>
                <a:spcPts val="0"/>
              </a:spcAft>
              <a:buNone/>
            </a:pPr>
            <a:r>
              <a:rPr lang="ar-EG" sz="2000" dirty="0">
                <a:solidFill>
                  <a:srgbClr val="6C263C"/>
                </a:solidFill>
                <a:latin typeface="Calibri"/>
                <a:ea typeface="Calibri"/>
                <a:cs typeface="+mj-cs"/>
                <a:sym typeface="Calibri"/>
              </a:rPr>
              <a:t>4. عبد الرازق الدليمي، نظريات الاتصال فى القرن الحادي والعشرين، عمان، دار اليازوري العلمية للنشر والتوزيع، 2016</a:t>
            </a:r>
            <a:endParaRPr sz="2000" dirty="0">
              <a:solidFill>
                <a:srgbClr val="6C263C"/>
              </a:solidFill>
              <a:latin typeface="Calibri"/>
              <a:ea typeface="Calibri"/>
              <a:cs typeface="+mj-cs"/>
              <a:sym typeface="Calibri"/>
            </a:endParaRPr>
          </a:p>
          <a:p>
            <a:pPr marL="0" marR="0" lvl="0" indent="0" algn="justLow" rtl="1">
              <a:lnSpc>
                <a:spcPct val="115000"/>
              </a:lnSpc>
              <a:spcBef>
                <a:spcPts val="0"/>
              </a:spcBef>
              <a:spcAft>
                <a:spcPts val="0"/>
              </a:spcAft>
              <a:buNone/>
            </a:pPr>
            <a:r>
              <a:rPr lang="ar-EG" sz="2000" dirty="0">
                <a:solidFill>
                  <a:srgbClr val="6C263C"/>
                </a:solidFill>
                <a:latin typeface="Calibri"/>
                <a:ea typeface="Calibri"/>
                <a:cs typeface="+mj-cs"/>
                <a:sym typeface="Calibri"/>
              </a:rPr>
              <a:t>5. محمد على أبو العلا، نظريات الاتصال المعاصرة فى ضوء تكنولوجيا الاتصال والعولمة، </a:t>
            </a:r>
            <a:r>
              <a:rPr lang="ar-EG" sz="2000" b="1" dirty="0">
                <a:solidFill>
                  <a:srgbClr val="6C263C"/>
                </a:solidFill>
                <a:latin typeface="Calibri"/>
                <a:ea typeface="Calibri"/>
                <a:cs typeface="+mj-cs"/>
                <a:sym typeface="Calibri"/>
              </a:rPr>
              <a:t>دار العلم والإيمان للنشر والتوزيع،</a:t>
            </a:r>
            <a:r>
              <a:rPr lang="ar-EG" sz="2000" dirty="0">
                <a:solidFill>
                  <a:srgbClr val="6C263C"/>
                </a:solidFill>
                <a:latin typeface="Calibri"/>
                <a:ea typeface="Calibri"/>
                <a:cs typeface="+mj-cs"/>
                <a:sym typeface="Calibri"/>
              </a:rPr>
              <a:t> 2013.</a:t>
            </a:r>
            <a:endParaRPr sz="2000" dirty="0">
              <a:solidFill>
                <a:srgbClr val="6C263C"/>
              </a:solidFill>
              <a:latin typeface="Calibri"/>
              <a:ea typeface="Calibri"/>
              <a:cs typeface="+mj-cs"/>
              <a:sym typeface="Calibri"/>
            </a:endParaRPr>
          </a:p>
          <a:p>
            <a:pPr marL="0" marR="0" lvl="0" indent="0" algn="justLow" rtl="1">
              <a:lnSpc>
                <a:spcPct val="115000"/>
              </a:lnSpc>
              <a:spcBef>
                <a:spcPts val="0"/>
              </a:spcBef>
              <a:spcAft>
                <a:spcPts val="0"/>
              </a:spcAft>
              <a:buNone/>
            </a:pPr>
            <a:r>
              <a:rPr lang="ar-EG" sz="2000" dirty="0">
                <a:solidFill>
                  <a:srgbClr val="6C263C"/>
                </a:solidFill>
                <a:latin typeface="Calibri"/>
                <a:ea typeface="Calibri"/>
                <a:cs typeface="+mj-cs"/>
                <a:sym typeface="Calibri"/>
              </a:rPr>
              <a:t>6. حسن عماد مكاوي، عاطف عدلي العبد، نظريات الإعلام، جامعة القاهرة، </a:t>
            </a:r>
            <a:r>
              <a:rPr lang="ar-EG" sz="2000" b="1" dirty="0">
                <a:solidFill>
                  <a:srgbClr val="6C263C"/>
                </a:solidFill>
                <a:latin typeface="Calibri"/>
                <a:ea typeface="Calibri"/>
                <a:cs typeface="+mj-cs"/>
                <a:sym typeface="Calibri"/>
              </a:rPr>
              <a:t>مركز دراسات الرأي العام</a:t>
            </a:r>
            <a:r>
              <a:rPr lang="ar-EG" sz="2000" dirty="0">
                <a:solidFill>
                  <a:srgbClr val="6C263C"/>
                </a:solidFill>
                <a:latin typeface="Calibri"/>
                <a:ea typeface="Calibri"/>
                <a:cs typeface="+mj-cs"/>
                <a:sym typeface="Calibri"/>
              </a:rPr>
              <a:t>، 2007.</a:t>
            </a:r>
            <a:endParaRPr sz="2000" dirty="0">
              <a:solidFill>
                <a:srgbClr val="6C263C"/>
              </a:solidFill>
              <a:latin typeface="Calibri"/>
              <a:ea typeface="Calibri"/>
              <a:cs typeface="+mj-cs"/>
              <a:sym typeface="Calibri"/>
            </a:endParaRPr>
          </a:p>
          <a:p>
            <a:pPr marL="0" marR="0" lvl="0" indent="0" algn="justLow" rtl="1">
              <a:lnSpc>
                <a:spcPct val="115000"/>
              </a:lnSpc>
              <a:spcBef>
                <a:spcPts val="0"/>
              </a:spcBef>
              <a:spcAft>
                <a:spcPts val="0"/>
              </a:spcAft>
              <a:buNone/>
            </a:pPr>
            <a:r>
              <a:rPr lang="ar-EG" sz="2000" dirty="0">
                <a:solidFill>
                  <a:srgbClr val="6C263C"/>
                </a:solidFill>
                <a:latin typeface="Calibri"/>
                <a:ea typeface="Calibri"/>
                <a:cs typeface="+mj-cs"/>
                <a:sym typeface="Calibri"/>
              </a:rPr>
              <a:t>7. محمد عبد الحميد، نظريات الإعلام واتجاهات التأثير، </a:t>
            </a:r>
            <a:r>
              <a:rPr lang="ar-EG" sz="2000" b="1" dirty="0">
                <a:solidFill>
                  <a:srgbClr val="6C263C"/>
                </a:solidFill>
                <a:latin typeface="Calibri"/>
                <a:ea typeface="Calibri"/>
                <a:cs typeface="+mj-cs"/>
                <a:sym typeface="Calibri"/>
              </a:rPr>
              <a:t>عالم الكتب</a:t>
            </a:r>
            <a:r>
              <a:rPr lang="ar-EG" sz="2000" dirty="0">
                <a:solidFill>
                  <a:srgbClr val="6C263C"/>
                </a:solidFill>
                <a:latin typeface="Calibri"/>
                <a:ea typeface="Calibri"/>
                <a:cs typeface="+mj-cs"/>
                <a:sym typeface="Calibri"/>
              </a:rPr>
              <a:t>، ط3، 2004.</a:t>
            </a:r>
            <a:endParaRPr sz="2000" dirty="0">
              <a:solidFill>
                <a:srgbClr val="6C263C"/>
              </a:solidFill>
              <a:latin typeface="Calibri"/>
              <a:ea typeface="Calibri"/>
              <a:cs typeface="+mj-cs"/>
              <a:sym typeface="Calibri"/>
            </a:endParaRPr>
          </a:p>
          <a:p>
            <a:pPr marL="0" marR="0" lvl="0" indent="0" algn="justLow" rtl="1">
              <a:lnSpc>
                <a:spcPct val="115000"/>
              </a:lnSpc>
              <a:spcBef>
                <a:spcPts val="0"/>
              </a:spcBef>
              <a:spcAft>
                <a:spcPts val="0"/>
              </a:spcAft>
              <a:buNone/>
            </a:pPr>
            <a:r>
              <a:rPr lang="ar-EG" sz="2000" dirty="0">
                <a:solidFill>
                  <a:srgbClr val="6C263C"/>
                </a:solidFill>
                <a:latin typeface="Calibri"/>
                <a:ea typeface="Calibri"/>
                <a:cs typeface="+mj-cs"/>
                <a:sym typeface="Calibri"/>
              </a:rPr>
              <a:t>8. عاطف عدلي العبد، نظريات الإعلام والرأي العام: الأُسس العلمية والتطبيقات العربية، </a:t>
            </a:r>
            <a:r>
              <a:rPr lang="ar-EG" sz="2000" b="1" dirty="0">
                <a:solidFill>
                  <a:srgbClr val="6C263C"/>
                </a:solidFill>
                <a:latin typeface="Calibri"/>
                <a:ea typeface="Calibri"/>
                <a:cs typeface="+mj-cs"/>
                <a:sym typeface="Calibri"/>
              </a:rPr>
              <a:t>دار الفكر العربي</a:t>
            </a:r>
            <a:r>
              <a:rPr lang="ar-EG" sz="2000" dirty="0">
                <a:solidFill>
                  <a:srgbClr val="6C263C"/>
                </a:solidFill>
                <a:latin typeface="Calibri"/>
                <a:ea typeface="Calibri"/>
                <a:cs typeface="+mj-cs"/>
                <a:sym typeface="Calibri"/>
              </a:rPr>
              <a:t>، 2002</a:t>
            </a:r>
            <a:endParaRPr sz="2000" dirty="0">
              <a:solidFill>
                <a:srgbClr val="6C263C"/>
              </a:solidFill>
              <a:latin typeface="Calibri"/>
              <a:ea typeface="Calibri"/>
              <a:cs typeface="+mj-cs"/>
              <a:sym typeface="Calibri"/>
            </a:endParaRPr>
          </a:p>
          <a:p>
            <a:pPr marL="0" marR="0" lvl="0" indent="0" algn="justLow" rtl="1">
              <a:lnSpc>
                <a:spcPct val="115000"/>
              </a:lnSpc>
              <a:spcBef>
                <a:spcPts val="0"/>
              </a:spcBef>
              <a:spcAft>
                <a:spcPts val="0"/>
              </a:spcAft>
              <a:buNone/>
            </a:pPr>
            <a:r>
              <a:rPr lang="ar-EG" sz="2000" dirty="0">
                <a:solidFill>
                  <a:srgbClr val="6C263C"/>
                </a:solidFill>
                <a:latin typeface="Calibri"/>
                <a:ea typeface="Calibri"/>
                <a:cs typeface="+mj-cs"/>
                <a:sym typeface="Calibri"/>
              </a:rPr>
              <a:t>9. ملفين لـ. </a:t>
            </a:r>
            <a:r>
              <a:rPr lang="ar-EG" sz="2000" dirty="0" err="1">
                <a:solidFill>
                  <a:srgbClr val="6C263C"/>
                </a:solidFill>
                <a:latin typeface="Calibri"/>
                <a:ea typeface="Calibri"/>
                <a:cs typeface="+mj-cs"/>
                <a:sym typeface="Calibri"/>
              </a:rPr>
              <a:t>ديفلير</a:t>
            </a:r>
            <a:r>
              <a:rPr lang="ar-EG" sz="2000" dirty="0">
                <a:solidFill>
                  <a:srgbClr val="6C263C"/>
                </a:solidFill>
                <a:latin typeface="Calibri"/>
                <a:ea typeface="Calibri"/>
                <a:cs typeface="+mj-cs"/>
                <a:sym typeface="Calibri"/>
              </a:rPr>
              <a:t>، ساندرا بول – روكيتش، (ترجمة كمال عبد الرؤوف)، نظريات وسائل الإعلام، </a:t>
            </a:r>
            <a:r>
              <a:rPr lang="ar-EG" sz="2000" b="1" dirty="0">
                <a:solidFill>
                  <a:srgbClr val="6C263C"/>
                </a:solidFill>
                <a:latin typeface="Calibri"/>
                <a:ea typeface="Calibri"/>
                <a:cs typeface="+mj-cs"/>
                <a:sym typeface="Calibri"/>
              </a:rPr>
              <a:t>الدار الدولية للنشر والتوزيع،</a:t>
            </a:r>
            <a:r>
              <a:rPr lang="ar-EG" sz="2000" dirty="0">
                <a:solidFill>
                  <a:srgbClr val="6C263C"/>
                </a:solidFill>
                <a:latin typeface="Calibri"/>
                <a:ea typeface="Calibri"/>
                <a:cs typeface="+mj-cs"/>
                <a:sym typeface="Calibri"/>
              </a:rPr>
              <a:t> 1993.</a:t>
            </a:r>
            <a:endParaRPr sz="2000" dirty="0">
              <a:solidFill>
                <a:srgbClr val="6C263C"/>
              </a:solidFill>
              <a:latin typeface="Calibri"/>
              <a:ea typeface="Calibri"/>
              <a:cs typeface="+mj-cs"/>
              <a:sym typeface="Calibri"/>
            </a:endParaRPr>
          </a:p>
          <a:p>
            <a:pPr marL="0" marR="0" lvl="0" indent="0" algn="ctr" rtl="1">
              <a:lnSpc>
                <a:spcPct val="115000"/>
              </a:lnSpc>
              <a:spcBef>
                <a:spcPts val="0"/>
              </a:spcBef>
              <a:spcAft>
                <a:spcPts val="0"/>
              </a:spcAft>
              <a:buNone/>
            </a:pPr>
            <a:endParaRPr sz="2800" b="1" dirty="0">
              <a:solidFill>
                <a:srgbClr val="0070C0"/>
              </a:solidFill>
              <a:latin typeface="Simplified Arabic"/>
              <a:ea typeface="Simplified Arabic"/>
              <a:cs typeface="Simplified Arabic"/>
              <a:sym typeface="Simplified Arabic"/>
            </a:endParaRPr>
          </a:p>
        </p:txBody>
      </p:sp>
      <p:sp>
        <p:nvSpPr>
          <p:cNvPr id="726" name="Google Shape;726;p48"/>
          <p:cNvSpPr/>
          <p:nvPr/>
        </p:nvSpPr>
        <p:spPr>
          <a:xfrm>
            <a:off x="271165" y="146971"/>
            <a:ext cx="1404457" cy="839835"/>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727" name="Google Shape;727;p48"/>
          <p:cNvSpPr txBox="1"/>
          <p:nvPr/>
        </p:nvSpPr>
        <p:spPr>
          <a:xfrm>
            <a:off x="367466" y="235721"/>
            <a:ext cx="1219639"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الأولى </a:t>
            </a:r>
            <a:endParaRPr sz="2000" b="1" dirty="0">
              <a:solidFill>
                <a:srgbClr val="FFFFFF"/>
              </a:solidFill>
              <a:latin typeface="Tajawal Medium"/>
              <a:ea typeface="Tajawal Medium"/>
              <a:cs typeface="+mj-cs"/>
              <a:sym typeface="Tajawal Medium"/>
            </a:endParaRPr>
          </a:p>
        </p:txBody>
      </p:sp>
      <p:pic>
        <p:nvPicPr>
          <p:cNvPr id="728" name="Google Shape;728;p48"/>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729" name="Google Shape;729;p48"/>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730" name="Google Shape;730;p48"/>
          <p:cNvPicPr preferRelativeResize="0"/>
          <p:nvPr/>
        </p:nvPicPr>
        <p:blipFill rotWithShape="1">
          <a:blip r:embed="rId5">
            <a:alphaModFix/>
          </a:blip>
          <a:srcRect/>
          <a:stretch/>
        </p:blipFill>
        <p:spPr>
          <a:xfrm>
            <a:off x="9893990" y="-101496"/>
            <a:ext cx="2223334" cy="993281"/>
          </a:xfrm>
          <a:prstGeom prst="rect">
            <a:avLst/>
          </a:prstGeom>
          <a:noFill/>
          <a:ln>
            <a:noFill/>
          </a:ln>
        </p:spPr>
      </p:pic>
      <p:sp>
        <p:nvSpPr>
          <p:cNvPr id="731" name="Google Shape;731;p48"/>
          <p:cNvSpPr/>
          <p:nvPr/>
        </p:nvSpPr>
        <p:spPr>
          <a:xfrm>
            <a:off x="4283242" y="146971"/>
            <a:ext cx="3308684" cy="796636"/>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400" b="1">
                <a:solidFill>
                  <a:schemeClr val="lt1"/>
                </a:solidFill>
                <a:latin typeface="Simplified Arabic"/>
                <a:ea typeface="Simplified Arabic"/>
                <a:cs typeface="Simplified Arabic"/>
                <a:sym typeface="Simplified Arabic"/>
              </a:rPr>
              <a:t>قائمة المصادر والمراجع</a:t>
            </a:r>
            <a:r>
              <a:rPr lang="ar-EG" sz="2400">
                <a:solidFill>
                  <a:schemeClr val="lt1"/>
                </a:solidFill>
                <a:latin typeface="Simplified Arabic"/>
                <a:ea typeface="Simplified Arabic"/>
                <a:cs typeface="Simplified Arabic"/>
                <a:sym typeface="Simplified Arabic"/>
              </a:rPr>
              <a:t>:</a:t>
            </a:r>
            <a:endParaRPr sz="2400">
              <a:solidFill>
                <a:schemeClr val="lt1"/>
              </a:solidFill>
              <a:latin typeface="Simplified Arabic"/>
              <a:ea typeface="Simplified Arabic"/>
              <a:cs typeface="Simplified Arabic"/>
              <a:sym typeface="Simplified Arabic"/>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735"/>
        <p:cNvGrpSpPr/>
        <p:nvPr/>
      </p:nvGrpSpPr>
      <p:grpSpPr>
        <a:xfrm>
          <a:off x="0" y="0"/>
          <a:ext cx="0" cy="0"/>
          <a:chOff x="0" y="0"/>
          <a:chExt cx="0" cy="0"/>
        </a:xfrm>
      </p:grpSpPr>
      <p:pic>
        <p:nvPicPr>
          <p:cNvPr id="736" name="Google Shape;736;p49"/>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737" name="Google Shape;737;p49"/>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38" name="Google Shape;738;p49"/>
          <p:cNvSpPr txBox="1"/>
          <p:nvPr/>
        </p:nvSpPr>
        <p:spPr>
          <a:xfrm>
            <a:off x="2603821" y="5086482"/>
            <a:ext cx="4524565" cy="58473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3200" b="1" dirty="0">
                <a:solidFill>
                  <a:schemeClr val="lt1"/>
                </a:solidFill>
                <a:latin typeface="Times New Roman"/>
                <a:ea typeface="Times New Roman"/>
                <a:cs typeface="Times New Roman"/>
                <a:sym typeface="Times New Roman"/>
              </a:rPr>
              <a:t>Thank You</a:t>
            </a:r>
            <a:endParaRPr sz="3200" dirty="0"/>
          </a:p>
        </p:txBody>
      </p:sp>
      <p:pic>
        <p:nvPicPr>
          <p:cNvPr id="739" name="Google Shape;739;p49"/>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740" name="Google Shape;740;p49"/>
          <p:cNvSpPr/>
          <p:nvPr/>
        </p:nvSpPr>
        <p:spPr>
          <a:xfrm rot="5400000" flipH="1">
            <a:off x="-706288" y="2315420"/>
            <a:ext cx="3934275" cy="1607848"/>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741" name="Google Shape;741;p49"/>
          <p:cNvPicPr preferRelativeResize="0"/>
          <p:nvPr/>
        </p:nvPicPr>
        <p:blipFill rotWithShape="1">
          <a:blip r:embed="rId5">
            <a:alphaModFix/>
          </a:blip>
          <a:srcRect/>
          <a:stretch/>
        </p:blipFill>
        <p:spPr>
          <a:xfrm>
            <a:off x="9576180" y="7113"/>
            <a:ext cx="2425619" cy="753090"/>
          </a:xfrm>
          <a:prstGeom prst="rect">
            <a:avLst/>
          </a:prstGeom>
          <a:noFill/>
          <a:ln>
            <a:noFill/>
          </a:ln>
        </p:spPr>
      </p:pic>
      <p:pic>
        <p:nvPicPr>
          <p:cNvPr id="742" name="Google Shape;742;p49"/>
          <p:cNvPicPr preferRelativeResize="0"/>
          <p:nvPr/>
        </p:nvPicPr>
        <p:blipFill rotWithShape="1">
          <a:blip r:embed="rId6">
            <a:alphaModFix/>
          </a:blip>
          <a:srcRect/>
          <a:stretch/>
        </p:blipFill>
        <p:spPr>
          <a:xfrm>
            <a:off x="174961" y="213567"/>
            <a:ext cx="2758843" cy="753090"/>
          </a:xfrm>
          <a:prstGeom prst="rect">
            <a:avLst/>
          </a:prstGeom>
          <a:noFill/>
          <a:ln>
            <a:noFill/>
          </a:ln>
        </p:spPr>
      </p:pic>
      <p:sp>
        <p:nvSpPr>
          <p:cNvPr id="743" name="Google Shape;743;p49"/>
          <p:cNvSpPr/>
          <p:nvPr/>
        </p:nvSpPr>
        <p:spPr>
          <a:xfrm>
            <a:off x="230986" y="5598673"/>
            <a:ext cx="6715504" cy="1140134"/>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1">
              <a:lnSpc>
                <a:spcPct val="115000"/>
              </a:lnSpc>
              <a:spcBef>
                <a:spcPts val="0"/>
              </a:spcBef>
              <a:spcAft>
                <a:spcPts val="0"/>
              </a:spcAft>
              <a:buNone/>
            </a:pPr>
            <a:r>
              <a:rPr lang="ar-EG" sz="2000" b="1" dirty="0">
                <a:solidFill>
                  <a:schemeClr val="lt1"/>
                </a:solidFill>
                <a:latin typeface="Calibri"/>
                <a:ea typeface="Calibri"/>
                <a:cs typeface="Calibri"/>
                <a:sym typeface="Calibri"/>
              </a:rPr>
              <a:t>لمزيد من الاستفسارات، يمكنكم التواصل معي عبر البريد الإلكتروني التالي</a:t>
            </a:r>
            <a:r>
              <a:rPr lang="ar-EG" sz="1800" dirty="0">
                <a:solidFill>
                  <a:schemeClr val="lt1"/>
                </a:solidFill>
                <a:latin typeface="Calibri"/>
                <a:ea typeface="Calibri"/>
                <a:cs typeface="Calibri"/>
                <a:sym typeface="Calibri"/>
              </a:rPr>
              <a:t>:</a:t>
            </a:r>
            <a:endParaRPr sz="1400" dirty="0">
              <a:solidFill>
                <a:schemeClr val="lt1"/>
              </a:solidFill>
              <a:latin typeface="Calibri"/>
              <a:ea typeface="Calibri"/>
              <a:cs typeface="Calibri"/>
              <a:sym typeface="Calibri"/>
            </a:endParaRPr>
          </a:p>
          <a:p>
            <a:pPr marL="0" marR="0" lvl="0" indent="0" algn="ctr" rtl="1">
              <a:lnSpc>
                <a:spcPct val="115000"/>
              </a:lnSpc>
              <a:spcBef>
                <a:spcPts val="0"/>
              </a:spcBef>
              <a:spcAft>
                <a:spcPts val="0"/>
              </a:spcAft>
              <a:buNone/>
            </a:pPr>
            <a:r>
              <a:rPr lang="ar-EG" sz="2000" b="1" dirty="0">
                <a:solidFill>
                  <a:schemeClr val="lt1"/>
                </a:solidFill>
                <a:latin typeface="Times New Roman"/>
                <a:ea typeface="Times New Roman"/>
                <a:cs typeface="Times New Roman"/>
                <a:sym typeface="Times New Roman"/>
              </a:rPr>
              <a:t>Shereen.farouk@esu.ac.ae</a:t>
            </a:r>
            <a:endParaRPr sz="1600" b="1" dirty="0">
              <a:solidFill>
                <a:schemeClr val="lt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82</TotalTime>
  <Words>4924</Words>
  <Application>Microsoft Office PowerPoint</Application>
  <PresentationFormat>Widescreen</PresentationFormat>
  <Paragraphs>314</Paragraphs>
  <Slides>49</Slides>
  <Notes>49</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49</vt:i4>
      </vt:variant>
    </vt:vector>
  </HeadingPairs>
  <TitlesOfParts>
    <vt:vector size="60" baseType="lpstr">
      <vt:lpstr>Times New Roman</vt:lpstr>
      <vt:lpstr>Noto Sans Symbols</vt:lpstr>
      <vt:lpstr>Adobe Caslon Pro</vt:lpstr>
      <vt:lpstr>Tajawal ExtraBold</vt:lpstr>
      <vt:lpstr>Book Antiqua</vt:lpstr>
      <vt:lpstr>Wingdings</vt:lpstr>
      <vt:lpstr>Calibri</vt:lpstr>
      <vt:lpstr>Arial</vt:lpstr>
      <vt:lpstr>Tajawal Medium</vt:lpstr>
      <vt:lpstr>Simplified Arabic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12</cp:revision>
  <dcterms:created xsi:type="dcterms:W3CDTF">2023-04-29T09:08:23Z</dcterms:created>
  <dcterms:modified xsi:type="dcterms:W3CDTF">2023-08-25T09:05:04Z</dcterms:modified>
</cp:coreProperties>
</file>