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6" r:id="rId2"/>
    <p:sldId id="400" r:id="rId3"/>
    <p:sldId id="420" r:id="rId4"/>
    <p:sldId id="421" r:id="rId5"/>
    <p:sldId id="422" r:id="rId6"/>
    <p:sldId id="423" r:id="rId7"/>
    <p:sldId id="424" r:id="rId8"/>
    <p:sldId id="425" r:id="rId9"/>
    <p:sldId id="458" r:id="rId10"/>
    <p:sldId id="426" r:id="rId11"/>
    <p:sldId id="427" r:id="rId12"/>
    <p:sldId id="474" r:id="rId13"/>
    <p:sldId id="465" r:id="rId14"/>
    <p:sldId id="466" r:id="rId15"/>
    <p:sldId id="467" r:id="rId16"/>
    <p:sldId id="469" r:id="rId17"/>
    <p:sldId id="471" r:id="rId18"/>
    <p:sldId id="478" r:id="rId19"/>
    <p:sldId id="479" r:id="rId20"/>
    <p:sldId id="431" r:id="rId21"/>
    <p:sldId id="432" r:id="rId22"/>
    <p:sldId id="433" r:id="rId23"/>
    <p:sldId id="434" r:id="rId24"/>
    <p:sldId id="435" r:id="rId25"/>
    <p:sldId id="436" r:id="rId26"/>
    <p:sldId id="437" r:id="rId27"/>
    <p:sldId id="438" r:id="rId28"/>
    <p:sldId id="439" r:id="rId29"/>
    <p:sldId id="440" r:id="rId30"/>
    <p:sldId id="459" r:id="rId31"/>
    <p:sldId id="441" r:id="rId32"/>
    <p:sldId id="442" r:id="rId33"/>
    <p:sldId id="443" r:id="rId34"/>
    <p:sldId id="460" r:id="rId35"/>
    <p:sldId id="444" r:id="rId36"/>
    <p:sldId id="445" r:id="rId37"/>
    <p:sldId id="461" r:id="rId38"/>
    <p:sldId id="446" r:id="rId39"/>
    <p:sldId id="463" r:id="rId40"/>
    <p:sldId id="447" r:id="rId41"/>
    <p:sldId id="448" r:id="rId42"/>
    <p:sldId id="449" r:id="rId43"/>
    <p:sldId id="450" r:id="rId44"/>
    <p:sldId id="41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825" autoAdjust="0"/>
    <p:restoredTop sz="82321" autoAdjust="0"/>
  </p:normalViewPr>
  <p:slideViewPr>
    <p:cSldViewPr snapToGrid="0">
      <p:cViewPr varScale="1">
        <p:scale>
          <a:sx n="55" d="100"/>
          <a:sy n="55" d="100"/>
        </p:scale>
        <p:origin x="49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6D67F358-84A9-4AE2-B425-62F1BE809B06}" type="datetimeFigureOut">
              <a:rPr lang="en-US" smtClean="0"/>
              <a:t>3/30/2023</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3198DA59-4DC9-4273-A831-555205F6A3B3}" type="slidenum">
              <a:rPr lang="en-US" smtClean="0"/>
              <a:t>‹#›</a:t>
            </a:fld>
            <a:endParaRPr lang="en-US"/>
          </a:p>
        </p:txBody>
      </p:sp>
    </p:spTree>
    <p:extLst>
      <p:ext uri="{BB962C8B-B14F-4D97-AF65-F5344CB8AC3E}">
        <p14:creationId xmlns:p14="http://schemas.microsoft.com/office/powerpoint/2010/main" val="343828724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a:t>
            </a:fld>
            <a:endParaRPr lang="en-US"/>
          </a:p>
        </p:txBody>
      </p:sp>
    </p:spTree>
    <p:extLst>
      <p:ext uri="{BB962C8B-B14F-4D97-AF65-F5344CB8AC3E}">
        <p14:creationId xmlns:p14="http://schemas.microsoft.com/office/powerpoint/2010/main" val="14847689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a:t>
            </a:fld>
            <a:endParaRPr lang="en-US"/>
          </a:p>
        </p:txBody>
      </p:sp>
    </p:spTree>
    <p:extLst>
      <p:ext uri="{BB962C8B-B14F-4D97-AF65-F5344CB8AC3E}">
        <p14:creationId xmlns:p14="http://schemas.microsoft.com/office/powerpoint/2010/main" val="1187915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a:t>
            </a:fld>
            <a:endParaRPr lang="en-US"/>
          </a:p>
        </p:txBody>
      </p:sp>
    </p:spTree>
    <p:extLst>
      <p:ext uri="{BB962C8B-B14F-4D97-AF65-F5344CB8AC3E}">
        <p14:creationId xmlns:p14="http://schemas.microsoft.com/office/powerpoint/2010/main" val="2623419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4</a:t>
            </a:fld>
            <a:endParaRPr lang="en-US"/>
          </a:p>
        </p:txBody>
      </p:sp>
    </p:spTree>
    <p:extLst>
      <p:ext uri="{BB962C8B-B14F-4D97-AF65-F5344CB8AC3E}">
        <p14:creationId xmlns:p14="http://schemas.microsoft.com/office/powerpoint/2010/main" val="1939030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5</a:t>
            </a:fld>
            <a:endParaRPr lang="en-US"/>
          </a:p>
        </p:txBody>
      </p:sp>
    </p:spTree>
    <p:extLst>
      <p:ext uri="{BB962C8B-B14F-4D97-AF65-F5344CB8AC3E}">
        <p14:creationId xmlns:p14="http://schemas.microsoft.com/office/powerpoint/2010/main" val="340037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6</a:t>
            </a:fld>
            <a:endParaRPr lang="en-US"/>
          </a:p>
        </p:txBody>
      </p:sp>
    </p:spTree>
    <p:extLst>
      <p:ext uri="{BB962C8B-B14F-4D97-AF65-F5344CB8AC3E}">
        <p14:creationId xmlns:p14="http://schemas.microsoft.com/office/powerpoint/2010/main" val="67287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7</a:t>
            </a:fld>
            <a:endParaRPr lang="en-US"/>
          </a:p>
        </p:txBody>
      </p:sp>
    </p:spTree>
    <p:extLst>
      <p:ext uri="{BB962C8B-B14F-4D97-AF65-F5344CB8AC3E}">
        <p14:creationId xmlns:p14="http://schemas.microsoft.com/office/powerpoint/2010/main" val="32027429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8</a:t>
            </a:fld>
            <a:endParaRPr lang="en-US"/>
          </a:p>
        </p:txBody>
      </p:sp>
    </p:spTree>
    <p:extLst>
      <p:ext uri="{BB962C8B-B14F-4D97-AF65-F5344CB8AC3E}">
        <p14:creationId xmlns:p14="http://schemas.microsoft.com/office/powerpoint/2010/main" val="2306831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9</a:t>
            </a:fld>
            <a:endParaRPr lang="en-US"/>
          </a:p>
        </p:txBody>
      </p:sp>
    </p:spTree>
    <p:extLst>
      <p:ext uri="{BB962C8B-B14F-4D97-AF65-F5344CB8AC3E}">
        <p14:creationId xmlns:p14="http://schemas.microsoft.com/office/powerpoint/2010/main" val="3468153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10</a:t>
            </a:fld>
            <a:endParaRPr lang="en-US"/>
          </a:p>
        </p:txBody>
      </p:sp>
    </p:spTree>
    <p:extLst>
      <p:ext uri="{BB962C8B-B14F-4D97-AF65-F5344CB8AC3E}">
        <p14:creationId xmlns:p14="http://schemas.microsoft.com/office/powerpoint/2010/main" val="2657833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11</a:t>
            </a:fld>
            <a:endParaRPr lang="en-US"/>
          </a:p>
        </p:txBody>
      </p:sp>
    </p:spTree>
    <p:extLst>
      <p:ext uri="{BB962C8B-B14F-4D97-AF65-F5344CB8AC3E}">
        <p14:creationId xmlns:p14="http://schemas.microsoft.com/office/powerpoint/2010/main" val="37998092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12</a:t>
            </a:fld>
            <a:endParaRPr lang="en-US"/>
          </a:p>
        </p:txBody>
      </p:sp>
    </p:spTree>
    <p:extLst>
      <p:ext uri="{BB962C8B-B14F-4D97-AF65-F5344CB8AC3E}">
        <p14:creationId xmlns:p14="http://schemas.microsoft.com/office/powerpoint/2010/main" val="3850448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13</a:t>
            </a:fld>
            <a:endParaRPr lang="en-US"/>
          </a:p>
        </p:txBody>
      </p:sp>
    </p:spTree>
    <p:extLst>
      <p:ext uri="{BB962C8B-B14F-4D97-AF65-F5344CB8AC3E}">
        <p14:creationId xmlns:p14="http://schemas.microsoft.com/office/powerpoint/2010/main" val="635888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r>
              <a:rPr lang="en-US" dirty="0"/>
              <a:t>Emulation is the process where the virtualizing software mimics that portion of hardware, which is provided to the guest operating system in the virtual machine. The presented emulated hardware is independent of the underlying physical hardware. Emulation provides VM portability and wide range of hardware compatibility, which means the possibility of executing any virtual machine on any hardware, as the guest operating system interacts only with the emulated hardware. </a:t>
            </a:r>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14</a:t>
            </a:fld>
            <a:endParaRPr lang="en-US"/>
          </a:p>
        </p:txBody>
      </p:sp>
    </p:spTree>
    <p:extLst>
      <p:ext uri="{BB962C8B-B14F-4D97-AF65-F5344CB8AC3E}">
        <p14:creationId xmlns:p14="http://schemas.microsoft.com/office/powerpoint/2010/main" val="21233418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15</a:t>
            </a:fld>
            <a:endParaRPr lang="en-US"/>
          </a:p>
        </p:txBody>
      </p:sp>
    </p:spTree>
    <p:extLst>
      <p:ext uri="{BB962C8B-B14F-4D97-AF65-F5344CB8AC3E}">
        <p14:creationId xmlns:p14="http://schemas.microsoft.com/office/powerpoint/2010/main" val="2837265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16</a:t>
            </a:fld>
            <a:endParaRPr lang="en-US"/>
          </a:p>
        </p:txBody>
      </p:sp>
    </p:spTree>
    <p:extLst>
      <p:ext uri="{BB962C8B-B14F-4D97-AF65-F5344CB8AC3E}">
        <p14:creationId xmlns:p14="http://schemas.microsoft.com/office/powerpoint/2010/main" val="37061856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17</a:t>
            </a:fld>
            <a:endParaRPr lang="en-US"/>
          </a:p>
        </p:txBody>
      </p:sp>
    </p:spTree>
    <p:extLst>
      <p:ext uri="{BB962C8B-B14F-4D97-AF65-F5344CB8AC3E}">
        <p14:creationId xmlns:p14="http://schemas.microsoft.com/office/powerpoint/2010/main" val="2807194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18</a:t>
            </a:fld>
            <a:endParaRPr lang="en-US"/>
          </a:p>
        </p:txBody>
      </p:sp>
    </p:spTree>
    <p:extLst>
      <p:ext uri="{BB962C8B-B14F-4D97-AF65-F5344CB8AC3E}">
        <p14:creationId xmlns:p14="http://schemas.microsoft.com/office/powerpoint/2010/main" val="29382157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19</a:t>
            </a:fld>
            <a:endParaRPr lang="en-US"/>
          </a:p>
        </p:txBody>
      </p:sp>
    </p:spTree>
    <p:extLst>
      <p:ext uri="{BB962C8B-B14F-4D97-AF65-F5344CB8AC3E}">
        <p14:creationId xmlns:p14="http://schemas.microsoft.com/office/powerpoint/2010/main" val="3217087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20</a:t>
            </a:fld>
            <a:endParaRPr lang="en-US"/>
          </a:p>
        </p:txBody>
      </p:sp>
    </p:spTree>
    <p:extLst>
      <p:ext uri="{BB962C8B-B14F-4D97-AF65-F5344CB8AC3E}">
        <p14:creationId xmlns:p14="http://schemas.microsoft.com/office/powerpoint/2010/main" val="37670453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21</a:t>
            </a:fld>
            <a:endParaRPr lang="en-US"/>
          </a:p>
        </p:txBody>
      </p:sp>
    </p:spTree>
    <p:extLst>
      <p:ext uri="{BB962C8B-B14F-4D97-AF65-F5344CB8AC3E}">
        <p14:creationId xmlns:p14="http://schemas.microsoft.com/office/powerpoint/2010/main" val="2324788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22</a:t>
            </a:fld>
            <a:endParaRPr lang="en-US"/>
          </a:p>
        </p:txBody>
      </p:sp>
    </p:spTree>
    <p:extLst>
      <p:ext uri="{BB962C8B-B14F-4D97-AF65-F5344CB8AC3E}">
        <p14:creationId xmlns:p14="http://schemas.microsoft.com/office/powerpoint/2010/main" val="33068548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23</a:t>
            </a:fld>
            <a:endParaRPr lang="en-US"/>
          </a:p>
        </p:txBody>
      </p:sp>
    </p:spTree>
    <p:extLst>
      <p:ext uri="{BB962C8B-B14F-4D97-AF65-F5344CB8AC3E}">
        <p14:creationId xmlns:p14="http://schemas.microsoft.com/office/powerpoint/2010/main" val="23330682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24</a:t>
            </a:fld>
            <a:endParaRPr lang="en-US"/>
          </a:p>
        </p:txBody>
      </p:sp>
    </p:spTree>
    <p:extLst>
      <p:ext uri="{BB962C8B-B14F-4D97-AF65-F5344CB8AC3E}">
        <p14:creationId xmlns:p14="http://schemas.microsoft.com/office/powerpoint/2010/main" val="29454850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25</a:t>
            </a:fld>
            <a:endParaRPr lang="en-US"/>
          </a:p>
        </p:txBody>
      </p:sp>
    </p:spTree>
    <p:extLst>
      <p:ext uri="{BB962C8B-B14F-4D97-AF65-F5344CB8AC3E}">
        <p14:creationId xmlns:p14="http://schemas.microsoft.com/office/powerpoint/2010/main" val="30958977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26</a:t>
            </a:fld>
            <a:endParaRPr lang="en-US"/>
          </a:p>
        </p:txBody>
      </p:sp>
    </p:spTree>
    <p:extLst>
      <p:ext uri="{BB962C8B-B14F-4D97-AF65-F5344CB8AC3E}">
        <p14:creationId xmlns:p14="http://schemas.microsoft.com/office/powerpoint/2010/main" val="4181901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27</a:t>
            </a:fld>
            <a:endParaRPr lang="en-US"/>
          </a:p>
        </p:txBody>
      </p:sp>
    </p:spTree>
    <p:extLst>
      <p:ext uri="{BB962C8B-B14F-4D97-AF65-F5344CB8AC3E}">
        <p14:creationId xmlns:p14="http://schemas.microsoft.com/office/powerpoint/2010/main" val="26939188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28</a:t>
            </a:fld>
            <a:endParaRPr lang="en-US"/>
          </a:p>
        </p:txBody>
      </p:sp>
    </p:spTree>
    <p:extLst>
      <p:ext uri="{BB962C8B-B14F-4D97-AF65-F5344CB8AC3E}">
        <p14:creationId xmlns:p14="http://schemas.microsoft.com/office/powerpoint/2010/main" val="28509782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29</a:t>
            </a:fld>
            <a:endParaRPr lang="en-US"/>
          </a:p>
        </p:txBody>
      </p:sp>
    </p:spTree>
    <p:extLst>
      <p:ext uri="{BB962C8B-B14F-4D97-AF65-F5344CB8AC3E}">
        <p14:creationId xmlns:p14="http://schemas.microsoft.com/office/powerpoint/2010/main" val="38465504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30</a:t>
            </a:fld>
            <a:endParaRPr lang="en-US"/>
          </a:p>
        </p:txBody>
      </p:sp>
    </p:spTree>
    <p:extLst>
      <p:ext uri="{BB962C8B-B14F-4D97-AF65-F5344CB8AC3E}">
        <p14:creationId xmlns:p14="http://schemas.microsoft.com/office/powerpoint/2010/main" val="39958668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31</a:t>
            </a:fld>
            <a:endParaRPr lang="en-US"/>
          </a:p>
        </p:txBody>
      </p:sp>
    </p:spTree>
    <p:extLst>
      <p:ext uri="{BB962C8B-B14F-4D97-AF65-F5344CB8AC3E}">
        <p14:creationId xmlns:p14="http://schemas.microsoft.com/office/powerpoint/2010/main" val="24848461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32</a:t>
            </a:fld>
            <a:endParaRPr lang="en-US"/>
          </a:p>
        </p:txBody>
      </p:sp>
    </p:spTree>
    <p:extLst>
      <p:ext uri="{BB962C8B-B14F-4D97-AF65-F5344CB8AC3E}">
        <p14:creationId xmlns:p14="http://schemas.microsoft.com/office/powerpoint/2010/main" val="7008658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33</a:t>
            </a:fld>
            <a:endParaRPr lang="en-US"/>
          </a:p>
        </p:txBody>
      </p:sp>
    </p:spTree>
    <p:extLst>
      <p:ext uri="{BB962C8B-B14F-4D97-AF65-F5344CB8AC3E}">
        <p14:creationId xmlns:p14="http://schemas.microsoft.com/office/powerpoint/2010/main" val="39263607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34</a:t>
            </a:fld>
            <a:endParaRPr lang="en-US"/>
          </a:p>
        </p:txBody>
      </p:sp>
    </p:spTree>
    <p:extLst>
      <p:ext uri="{BB962C8B-B14F-4D97-AF65-F5344CB8AC3E}">
        <p14:creationId xmlns:p14="http://schemas.microsoft.com/office/powerpoint/2010/main" val="3985363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35</a:t>
            </a:fld>
            <a:endParaRPr lang="en-US"/>
          </a:p>
        </p:txBody>
      </p:sp>
    </p:spTree>
    <p:extLst>
      <p:ext uri="{BB962C8B-B14F-4D97-AF65-F5344CB8AC3E}">
        <p14:creationId xmlns:p14="http://schemas.microsoft.com/office/powerpoint/2010/main" val="35025920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36</a:t>
            </a:fld>
            <a:endParaRPr lang="en-US"/>
          </a:p>
        </p:txBody>
      </p:sp>
    </p:spTree>
    <p:extLst>
      <p:ext uri="{BB962C8B-B14F-4D97-AF65-F5344CB8AC3E}">
        <p14:creationId xmlns:p14="http://schemas.microsoft.com/office/powerpoint/2010/main" val="21154546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37</a:t>
            </a:fld>
            <a:endParaRPr lang="en-US"/>
          </a:p>
        </p:txBody>
      </p:sp>
    </p:spTree>
    <p:extLst>
      <p:ext uri="{BB962C8B-B14F-4D97-AF65-F5344CB8AC3E}">
        <p14:creationId xmlns:p14="http://schemas.microsoft.com/office/powerpoint/2010/main" val="38014786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38</a:t>
            </a:fld>
            <a:endParaRPr lang="en-US"/>
          </a:p>
        </p:txBody>
      </p:sp>
    </p:spTree>
    <p:extLst>
      <p:ext uri="{BB962C8B-B14F-4D97-AF65-F5344CB8AC3E}">
        <p14:creationId xmlns:p14="http://schemas.microsoft.com/office/powerpoint/2010/main" val="26278279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39</a:t>
            </a:fld>
            <a:endParaRPr lang="en-US"/>
          </a:p>
        </p:txBody>
      </p:sp>
    </p:spTree>
    <p:extLst>
      <p:ext uri="{BB962C8B-B14F-4D97-AF65-F5344CB8AC3E}">
        <p14:creationId xmlns:p14="http://schemas.microsoft.com/office/powerpoint/2010/main" val="13267265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40</a:t>
            </a:fld>
            <a:endParaRPr lang="en-US"/>
          </a:p>
        </p:txBody>
      </p:sp>
    </p:spTree>
    <p:extLst>
      <p:ext uri="{BB962C8B-B14F-4D97-AF65-F5344CB8AC3E}">
        <p14:creationId xmlns:p14="http://schemas.microsoft.com/office/powerpoint/2010/main" val="37035973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41</a:t>
            </a:fld>
            <a:endParaRPr lang="en-US"/>
          </a:p>
        </p:txBody>
      </p:sp>
    </p:spTree>
    <p:extLst>
      <p:ext uri="{BB962C8B-B14F-4D97-AF65-F5344CB8AC3E}">
        <p14:creationId xmlns:p14="http://schemas.microsoft.com/office/powerpoint/2010/main" val="32957991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42</a:t>
            </a:fld>
            <a:endParaRPr lang="en-US"/>
          </a:p>
        </p:txBody>
      </p:sp>
    </p:spTree>
    <p:extLst>
      <p:ext uri="{BB962C8B-B14F-4D97-AF65-F5344CB8AC3E}">
        <p14:creationId xmlns:p14="http://schemas.microsoft.com/office/powerpoint/2010/main" val="426233255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43</a:t>
            </a:fld>
            <a:endParaRPr lang="en-US"/>
          </a:p>
        </p:txBody>
      </p:sp>
    </p:spTree>
    <p:extLst>
      <p:ext uri="{BB962C8B-B14F-4D97-AF65-F5344CB8AC3E}">
        <p14:creationId xmlns:p14="http://schemas.microsoft.com/office/powerpoint/2010/main" val="32774187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44</a:t>
            </a:fld>
            <a:endParaRPr lang="en-US"/>
          </a:p>
        </p:txBody>
      </p:sp>
    </p:spTree>
    <p:extLst>
      <p:ext uri="{BB962C8B-B14F-4D97-AF65-F5344CB8AC3E}">
        <p14:creationId xmlns:p14="http://schemas.microsoft.com/office/powerpoint/2010/main" val="187691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93990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11603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94960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77438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3/30/2023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97605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3/30/2023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03698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47972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8C74A31B-FF56-417B-8DEE-958FFCC6BCD5}"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19410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8C74A31B-FF56-417B-8DEE-958FFCC6BCD5}"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51221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36125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10357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028931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25551" y="0"/>
            <a:ext cx="11616451" cy="6680068"/>
          </a:xfrm>
          <a:prstGeom prst="rect">
            <a:avLst/>
          </a:prstGeom>
        </p:spPr>
      </p:pic>
      <p:pic>
        <p:nvPicPr>
          <p:cNvPr id="4" name="Picture 3"/>
          <p:cNvPicPr>
            <a:picLocks noChangeAspect="1"/>
          </p:cNvPicPr>
          <p:nvPr/>
        </p:nvPicPr>
        <p:blipFill rotWithShape="1">
          <a:blip r:embed="rId4"/>
          <a:srcRect l="984" r="914" b="11911"/>
          <a:stretch/>
        </p:blipFill>
        <p:spPr>
          <a:xfrm>
            <a:off x="0" y="4262362"/>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30350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a:t>
            </a:r>
          </a:p>
          <a:p>
            <a:r>
              <a:rPr lang="en-US" sz="2800" dirty="0">
                <a:solidFill>
                  <a:srgbClr val="24A9E1"/>
                </a:solidFill>
                <a:latin typeface="Tajawal Medium" panose="00000600000000000000" pitchFamily="2" charset="-78"/>
                <a:cs typeface="Tajawal Medium" panose="00000600000000000000" pitchFamily="2" charset="-78"/>
              </a:rPr>
              <a:t>Prepared by Dr. Alaa  Mohamed</a:t>
            </a:r>
          </a:p>
          <a:p>
            <a:r>
              <a:rPr lang="en-US" sz="2800" dirty="0">
                <a:solidFill>
                  <a:srgbClr val="FF9518"/>
                </a:solidFill>
                <a:latin typeface="Tajawal Medium" panose="00000600000000000000" pitchFamily="2" charset="-78"/>
                <a:cs typeface="Tajawal Medium" panose="00000600000000000000" pitchFamily="2" charset="-78"/>
              </a:rPr>
              <a:t>Module 7</a:t>
            </a:r>
          </a:p>
        </p:txBody>
      </p:sp>
      <p:sp>
        <p:nvSpPr>
          <p:cNvPr id="16" name="TextBox 15"/>
          <p:cNvSpPr txBox="1"/>
          <p:nvPr/>
        </p:nvSpPr>
        <p:spPr>
          <a:xfrm>
            <a:off x="6433776" y="3325296"/>
            <a:ext cx="5149487"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Virtualization – (Virtual Machines)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300"/>
            <a:ext cx="9533101" cy="1610200"/>
          </a:xfrm>
          <a:prstGeom prst="rect">
            <a:avLst/>
          </a:prstGeom>
        </p:spPr>
      </p:pic>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324A4E71-D5D6-CBE3-06E0-6294C2E4F230}"/>
              </a:ext>
            </a:extLst>
          </p:cNvPr>
          <p:cNvSpPr txBox="1">
            <a:spLocks noChangeArrowheads="1"/>
          </p:cNvSpPr>
          <p:nvPr/>
        </p:nvSpPr>
        <p:spPr>
          <a:xfrm>
            <a:off x="2073353" y="1526597"/>
            <a:ext cx="7351712" cy="44831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Overview</a:t>
            </a:r>
          </a:p>
          <a:p>
            <a:r>
              <a:rPr lang="en-US" altLang="en-US" dirty="0"/>
              <a:t>Benefits and Features</a:t>
            </a:r>
          </a:p>
          <a:p>
            <a:r>
              <a:rPr lang="en-US" altLang="en-US" dirty="0"/>
              <a:t>Building Blocks of Virtual Machines</a:t>
            </a:r>
          </a:p>
          <a:p>
            <a:r>
              <a:rPr lang="en-US" altLang="en-US" dirty="0"/>
              <a:t>Types of Virtual Machines and Their Implementations</a:t>
            </a:r>
          </a:p>
          <a:p>
            <a:r>
              <a:rPr lang="en-US" altLang="en-US" dirty="0"/>
              <a:t>Virtualization and Operating-System Components</a:t>
            </a:r>
          </a:p>
          <a:p>
            <a:endParaRPr lang="en-US" altLang="en-US" dirty="0"/>
          </a:p>
        </p:txBody>
      </p:sp>
      <p:sp>
        <p:nvSpPr>
          <p:cNvPr id="12" name="TextBox 6">
            <a:extLst>
              <a:ext uri="{FF2B5EF4-FFF2-40B4-BE49-F238E27FC236}">
                <a16:creationId xmlns:a16="http://schemas.microsoft.com/office/drawing/2014/main" id="{B57C9E5D-9DB6-BF39-6450-80D8AD4F78FF}"/>
              </a:ext>
            </a:extLst>
          </p:cNvPr>
          <p:cNvSpPr txBox="1"/>
          <p:nvPr/>
        </p:nvSpPr>
        <p:spPr>
          <a:xfrm>
            <a:off x="2650377" y="543490"/>
            <a:ext cx="2123017"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Virtualization</a:t>
            </a:r>
          </a:p>
        </p:txBody>
      </p:sp>
    </p:spTree>
    <p:extLst>
      <p:ext uri="{BB962C8B-B14F-4D97-AF65-F5344CB8AC3E}">
        <p14:creationId xmlns:p14="http://schemas.microsoft.com/office/powerpoint/2010/main" val="2260289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1562928"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Overview</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B0D60FE8-485B-FCAE-A5C6-171022BFB92E}"/>
              </a:ext>
            </a:extLst>
          </p:cNvPr>
          <p:cNvSpPr txBox="1">
            <a:spLocks noChangeArrowheads="1"/>
          </p:cNvSpPr>
          <p:nvPr/>
        </p:nvSpPr>
        <p:spPr>
          <a:xfrm>
            <a:off x="1516087" y="1371369"/>
            <a:ext cx="10024173" cy="5124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Fundamental idea behind a virtual machine is to abstract hardware of a single computer (The </a:t>
            </a:r>
            <a:r>
              <a:rPr lang="en-US" altLang="en-US" dirty="0" err="1"/>
              <a:t>Cpu</a:t>
            </a:r>
            <a:r>
              <a:rPr lang="en-US" altLang="en-US" dirty="0"/>
              <a:t>. Memory, Disk drives, Network interface  …..) into several different execution environments.</a:t>
            </a:r>
          </a:p>
          <a:p>
            <a:endParaRPr lang="en-US" altLang="en-US" dirty="0"/>
          </a:p>
          <a:p>
            <a:pPr rtl="0">
              <a:spcBef>
                <a:spcPts val="0"/>
              </a:spcBef>
              <a:spcAft>
                <a:spcPts val="0"/>
              </a:spcAft>
            </a:pPr>
            <a:r>
              <a:rPr lang="en-US" dirty="0"/>
              <a:t>Thereby creating The illusion that each separate execution environment is running its own private computer.</a:t>
            </a:r>
          </a:p>
          <a:p>
            <a:pPr rtl="0">
              <a:spcBef>
                <a:spcPts val="0"/>
              </a:spcBef>
              <a:spcAft>
                <a:spcPts val="0"/>
              </a:spcAft>
            </a:pPr>
            <a:endParaRPr lang="en-US" altLang="en-US" sz="2800" dirty="0"/>
          </a:p>
          <a:p>
            <a:pPr rtl="0">
              <a:spcBef>
                <a:spcPts val="0"/>
              </a:spcBef>
              <a:spcAft>
                <a:spcPts val="0"/>
              </a:spcAft>
            </a:pPr>
            <a:r>
              <a:rPr lang="en-US" altLang="en-US" sz="2800" dirty="0"/>
              <a:t>Similar to layered approach, But layer creates virtual system (</a:t>
            </a:r>
            <a:r>
              <a:rPr lang="en-US" altLang="en-US" sz="2800" b="1" dirty="0">
                <a:solidFill>
                  <a:srgbClr val="3366FF"/>
                </a:solidFill>
              </a:rPr>
              <a:t>virtual machine</a:t>
            </a:r>
            <a:r>
              <a:rPr lang="en-US" altLang="en-US" sz="2800" dirty="0"/>
              <a:t>, or </a:t>
            </a:r>
            <a:r>
              <a:rPr lang="en-US" altLang="en-US" sz="2800" b="1" dirty="0">
                <a:solidFill>
                  <a:srgbClr val="3366FF"/>
                </a:solidFill>
              </a:rPr>
              <a:t>VM</a:t>
            </a:r>
            <a:r>
              <a:rPr lang="en-US" altLang="en-US" sz="2800" dirty="0"/>
              <a:t>) on which operation systems or applications can run</a:t>
            </a:r>
          </a:p>
          <a:p>
            <a:endParaRPr lang="en-US" altLang="en-US" sz="1800" dirty="0"/>
          </a:p>
        </p:txBody>
      </p:sp>
    </p:spTree>
    <p:extLst>
      <p:ext uri="{BB962C8B-B14F-4D97-AF65-F5344CB8AC3E}">
        <p14:creationId xmlns:p14="http://schemas.microsoft.com/office/powerpoint/2010/main" val="1718652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356978"/>
            <a:ext cx="9533101" cy="1610200"/>
          </a:xfrm>
          <a:prstGeom prst="rect">
            <a:avLst/>
          </a:prstGeom>
        </p:spPr>
      </p:pic>
      <p:sp>
        <p:nvSpPr>
          <p:cNvPr id="7" name="TextBox 6"/>
          <p:cNvSpPr txBox="1"/>
          <p:nvPr/>
        </p:nvSpPr>
        <p:spPr>
          <a:xfrm>
            <a:off x="2650377" y="253205"/>
            <a:ext cx="1562928"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Overview</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41B24A0A-E910-F481-17E1-83CBB3032B1B}"/>
              </a:ext>
            </a:extLst>
          </p:cNvPr>
          <p:cNvSpPr txBox="1">
            <a:spLocks noChangeArrowheads="1"/>
          </p:cNvSpPr>
          <p:nvPr/>
        </p:nvSpPr>
        <p:spPr>
          <a:xfrm>
            <a:off x="1655260" y="1450705"/>
            <a:ext cx="10165796" cy="5124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Several components</a:t>
            </a:r>
          </a:p>
          <a:p>
            <a:pPr lvl="1"/>
            <a:r>
              <a:rPr lang="en-US" altLang="en-US" sz="2800" b="1" dirty="0">
                <a:solidFill>
                  <a:srgbClr val="3366FF"/>
                </a:solidFill>
              </a:rPr>
              <a:t>Host</a:t>
            </a:r>
            <a:r>
              <a:rPr lang="en-US" altLang="en-US" sz="2800" dirty="0"/>
              <a:t> – underlying hardware system</a:t>
            </a:r>
          </a:p>
          <a:p>
            <a:pPr lvl="1"/>
            <a:r>
              <a:rPr lang="en-US" altLang="en-US" sz="2800" b="1" dirty="0">
                <a:solidFill>
                  <a:srgbClr val="3366FF"/>
                </a:solidFill>
              </a:rPr>
              <a:t>Virtual machine manager </a:t>
            </a:r>
            <a:r>
              <a:rPr lang="en-US" altLang="en-US" sz="2800" dirty="0"/>
              <a:t>(</a:t>
            </a:r>
            <a:r>
              <a:rPr lang="en-US" altLang="en-US" sz="2800" b="1" dirty="0">
                <a:solidFill>
                  <a:srgbClr val="3366FF"/>
                </a:solidFill>
              </a:rPr>
              <a:t>VMM</a:t>
            </a:r>
            <a:r>
              <a:rPr lang="en-US" altLang="en-US" sz="2800" dirty="0"/>
              <a:t>) or </a:t>
            </a:r>
            <a:r>
              <a:rPr lang="en-US" altLang="en-US" sz="2800" b="1" dirty="0">
                <a:solidFill>
                  <a:srgbClr val="3366FF"/>
                </a:solidFill>
              </a:rPr>
              <a:t>hypervisor</a:t>
            </a:r>
            <a:r>
              <a:rPr lang="en-US" altLang="en-US" sz="2800" dirty="0"/>
              <a:t> – creates and runs virtual machines by providing interface that is </a:t>
            </a:r>
            <a:r>
              <a:rPr lang="en-US" altLang="en-US" sz="2800" b="1" i="1" dirty="0"/>
              <a:t>identical</a:t>
            </a:r>
            <a:r>
              <a:rPr lang="en-US" altLang="en-US" sz="2800" dirty="0"/>
              <a:t> to the host</a:t>
            </a:r>
          </a:p>
          <a:p>
            <a:pPr lvl="2"/>
            <a:r>
              <a:rPr lang="en-US" altLang="en-US" sz="2800" dirty="0"/>
              <a:t>(Except in the case of paravirtualization)</a:t>
            </a:r>
          </a:p>
          <a:p>
            <a:pPr lvl="1"/>
            <a:r>
              <a:rPr lang="en-US" altLang="en-US" sz="2800" b="1" dirty="0">
                <a:solidFill>
                  <a:srgbClr val="3366FF"/>
                </a:solidFill>
              </a:rPr>
              <a:t>Guest</a:t>
            </a:r>
            <a:r>
              <a:rPr lang="en-US" altLang="en-US" sz="2800" dirty="0"/>
              <a:t> – process provided with virtual copy of the host</a:t>
            </a:r>
          </a:p>
          <a:p>
            <a:pPr lvl="2"/>
            <a:r>
              <a:rPr lang="en-US" altLang="en-US" sz="2800" dirty="0"/>
              <a:t>Usually an operating system</a:t>
            </a:r>
          </a:p>
          <a:p>
            <a:r>
              <a:rPr lang="en-US" altLang="en-US" dirty="0"/>
              <a:t>Single physical machine can run multiple operating systems concurrently, each in its own virtual machine</a:t>
            </a:r>
          </a:p>
          <a:p>
            <a:pPr lvl="2">
              <a:buFont typeface="Webdings" panose="05030102010509060703" pitchFamily="18" charset="2"/>
              <a:buNone/>
            </a:pPr>
            <a:r>
              <a:rPr lang="en-US" altLang="en-US" sz="1800" dirty="0"/>
              <a:t>	</a:t>
            </a:r>
          </a:p>
        </p:txBody>
      </p:sp>
    </p:spTree>
    <p:extLst>
      <p:ext uri="{BB962C8B-B14F-4D97-AF65-F5344CB8AC3E}">
        <p14:creationId xmlns:p14="http://schemas.microsoft.com/office/powerpoint/2010/main" val="809454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224978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System Model</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Content Placeholder 3" descr="16_01.pdf">
            <a:extLst>
              <a:ext uri="{FF2B5EF4-FFF2-40B4-BE49-F238E27FC236}">
                <a16:creationId xmlns:a16="http://schemas.microsoft.com/office/drawing/2014/main" id="{3671EAD6-6B93-F095-8632-82A3C933583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t="9419" b="9419"/>
          <a:stretch>
            <a:fillRect/>
          </a:stretch>
        </p:blipFill>
        <p:spPr>
          <a:xfrm>
            <a:off x="2650377" y="1466225"/>
            <a:ext cx="6467475" cy="3559175"/>
          </a:xfrm>
          <a:prstGeom prst="rect">
            <a:avLst/>
          </a:prstGeom>
        </p:spPr>
      </p:pic>
      <p:sp>
        <p:nvSpPr>
          <p:cNvPr id="10" name="TextBox 4">
            <a:extLst>
              <a:ext uri="{FF2B5EF4-FFF2-40B4-BE49-F238E27FC236}">
                <a16:creationId xmlns:a16="http://schemas.microsoft.com/office/drawing/2014/main" id="{BAB7AE96-2C68-57FA-97BA-B25DF74C6660}"/>
              </a:ext>
            </a:extLst>
          </p:cNvPr>
          <p:cNvSpPr txBox="1">
            <a:spLocks noChangeArrowheads="1"/>
          </p:cNvSpPr>
          <p:nvPr/>
        </p:nvSpPr>
        <p:spPr bwMode="auto">
          <a:xfrm>
            <a:off x="1937590" y="5468312"/>
            <a:ext cx="30114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35000"/>
              </a:spcBef>
              <a:buClr>
                <a:srgbClr val="993300"/>
              </a:buClr>
              <a:buSzPct val="90000"/>
              <a:buFont typeface="Monotype Sorts" pitchFamily="-84" charset="2"/>
              <a:buChar char="n"/>
              <a:defRPr kumimoji="1" sz="3200">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pitchFamily="-84" charset="2"/>
              <a:buChar char="l"/>
              <a:defRPr kumimoji="1" sz="2800">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sz="2400">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5pPr>
            <a:lvl6pPr marL="2514600" indent="-228600" algn="l" rtl="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6pPr>
            <a:lvl7pPr marL="2971800" indent="-228600" algn="l" rtl="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7pPr>
            <a:lvl8pPr marL="3429000" indent="-228600" algn="l" rtl="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8pPr>
            <a:lvl9pPr marL="3886200" indent="-228600" algn="l" rtl="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r>
              <a:rPr kumimoji="0" lang="en-US" altLang="en-US" sz="1800">
                <a:latin typeface="Verdana" panose="020B0604030504040204" pitchFamily="34" charset="0"/>
              </a:rPr>
              <a:t>    Non-virtual machine</a:t>
            </a:r>
          </a:p>
        </p:txBody>
      </p:sp>
      <p:sp>
        <p:nvSpPr>
          <p:cNvPr id="11" name="TextBox 5">
            <a:extLst>
              <a:ext uri="{FF2B5EF4-FFF2-40B4-BE49-F238E27FC236}">
                <a16:creationId xmlns:a16="http://schemas.microsoft.com/office/drawing/2014/main" id="{649C3073-8009-4058-A57F-87B27413A473}"/>
              </a:ext>
            </a:extLst>
          </p:cNvPr>
          <p:cNvSpPr txBox="1">
            <a:spLocks noChangeArrowheads="1"/>
          </p:cNvSpPr>
          <p:nvPr/>
        </p:nvSpPr>
        <p:spPr bwMode="auto">
          <a:xfrm>
            <a:off x="6404815" y="5454025"/>
            <a:ext cx="281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35000"/>
              </a:spcBef>
              <a:buClr>
                <a:srgbClr val="993300"/>
              </a:buClr>
              <a:buSzPct val="90000"/>
              <a:buFont typeface="Monotype Sorts" pitchFamily="-84" charset="2"/>
              <a:buChar char="n"/>
              <a:defRPr kumimoji="1" sz="3200">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pitchFamily="-84" charset="2"/>
              <a:buChar char="l"/>
              <a:defRPr kumimoji="1" sz="2800">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sz="2400">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5pPr>
            <a:lvl6pPr marL="2514600" indent="-228600" algn="l" rtl="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6pPr>
            <a:lvl7pPr marL="2971800" indent="-228600" algn="l" rtl="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7pPr>
            <a:lvl8pPr marL="3429000" indent="-228600" algn="l" rtl="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8pPr>
            <a:lvl9pPr marL="3886200" indent="-228600" algn="l" rtl="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r>
              <a:rPr kumimoji="0" lang="en-US" altLang="en-US" sz="1800">
                <a:latin typeface="Verdana" panose="020B0604030504040204" pitchFamily="34" charset="0"/>
              </a:rPr>
              <a:t>     Virtual machine</a:t>
            </a:r>
          </a:p>
        </p:txBody>
      </p:sp>
    </p:spTree>
    <p:extLst>
      <p:ext uri="{BB962C8B-B14F-4D97-AF65-F5344CB8AC3E}">
        <p14:creationId xmlns:p14="http://schemas.microsoft.com/office/powerpoint/2010/main" val="1274272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4036874"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Implementation of VMMs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34FDCF96-ED1E-79DF-CD7B-79FC6263C913}"/>
              </a:ext>
            </a:extLst>
          </p:cNvPr>
          <p:cNvSpPr txBox="1">
            <a:spLocks noChangeArrowheads="1"/>
          </p:cNvSpPr>
          <p:nvPr/>
        </p:nvSpPr>
        <p:spPr>
          <a:xfrm>
            <a:off x="1755852" y="1633350"/>
            <a:ext cx="9008604" cy="48148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Vary greatly, with options including:</a:t>
            </a:r>
          </a:p>
          <a:p>
            <a:pPr lvl="1"/>
            <a:r>
              <a:rPr lang="en-US" altLang="en-US" sz="2800" b="1" dirty="0">
                <a:solidFill>
                  <a:srgbClr val="3366FF"/>
                </a:solidFill>
              </a:rPr>
              <a:t>Type 0 hypervisors </a:t>
            </a:r>
            <a:r>
              <a:rPr lang="en-US" altLang="en-US" sz="2800" b="1" dirty="0"/>
              <a:t>- </a:t>
            </a:r>
            <a:r>
              <a:rPr lang="en-US" altLang="en-US" sz="2800" dirty="0"/>
              <a:t>Hardware-based solutions that provide support for virtual machine creation and management via firmware</a:t>
            </a:r>
          </a:p>
          <a:p>
            <a:pPr lvl="2"/>
            <a:r>
              <a:rPr lang="en-US" altLang="en-US" sz="2800" dirty="0"/>
              <a:t>IBM LPARs and Oracle LDOMs are examples</a:t>
            </a:r>
          </a:p>
          <a:p>
            <a:pPr lvl="1"/>
            <a:r>
              <a:rPr lang="en-US" altLang="en-US" sz="2800" b="1" dirty="0">
                <a:solidFill>
                  <a:srgbClr val="3366FF"/>
                </a:solidFill>
              </a:rPr>
              <a:t>Type 1 hypervisors </a:t>
            </a:r>
            <a:r>
              <a:rPr lang="en-US" altLang="en-US" sz="2800" b="1" dirty="0"/>
              <a:t>- </a:t>
            </a:r>
            <a:r>
              <a:rPr lang="en-US" altLang="en-US" sz="2800" dirty="0"/>
              <a:t>Operating-system-like software built to provide virtualization</a:t>
            </a:r>
          </a:p>
          <a:p>
            <a:pPr lvl="2"/>
            <a:r>
              <a:rPr lang="en-US" altLang="en-US" sz="2800" dirty="0"/>
              <a:t>Including VMware ESX, </a:t>
            </a:r>
            <a:r>
              <a:rPr lang="en-US" altLang="en-US" sz="2800" dirty="0" err="1"/>
              <a:t>Joyent</a:t>
            </a:r>
            <a:r>
              <a:rPr lang="en-US" altLang="en-US" sz="2800" dirty="0"/>
              <a:t> </a:t>
            </a:r>
            <a:r>
              <a:rPr lang="en-US" altLang="en-US" sz="2800" dirty="0" err="1"/>
              <a:t>SmartOS</a:t>
            </a:r>
            <a:r>
              <a:rPr lang="en-US" altLang="en-US" sz="2800" dirty="0"/>
              <a:t>, and Citrix </a:t>
            </a:r>
            <a:r>
              <a:rPr lang="en-US" altLang="en-US" sz="2800" dirty="0" err="1"/>
              <a:t>XenServer</a:t>
            </a:r>
            <a:r>
              <a:rPr lang="en-US" altLang="en-US" sz="2800" dirty="0"/>
              <a:t> </a:t>
            </a:r>
          </a:p>
        </p:txBody>
      </p:sp>
    </p:spTree>
    <p:extLst>
      <p:ext uri="{BB962C8B-B14F-4D97-AF65-F5344CB8AC3E}">
        <p14:creationId xmlns:p14="http://schemas.microsoft.com/office/powerpoint/2010/main" val="1325546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3947106"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Implementation of VMMs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38BE30F4-B3A6-78AF-16E1-67228A0BF946}"/>
              </a:ext>
            </a:extLst>
          </p:cNvPr>
          <p:cNvSpPr txBox="1">
            <a:spLocks noChangeArrowheads="1"/>
          </p:cNvSpPr>
          <p:nvPr/>
        </p:nvSpPr>
        <p:spPr>
          <a:xfrm>
            <a:off x="1401848" y="1450705"/>
            <a:ext cx="9214382" cy="48148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sz="2800" b="1" dirty="0">
                <a:solidFill>
                  <a:srgbClr val="3366FF"/>
                </a:solidFill>
              </a:rPr>
              <a:t>Type 1 hypervisors </a:t>
            </a:r>
            <a:r>
              <a:rPr lang="en-US" altLang="en-US" sz="2800" b="1" dirty="0"/>
              <a:t>– </a:t>
            </a:r>
            <a:r>
              <a:rPr lang="en-US" altLang="en-US" sz="2800" dirty="0"/>
              <a:t>Also includes general-purpose operating systems that provide standard functions as well as VMM functions</a:t>
            </a:r>
          </a:p>
          <a:p>
            <a:pPr lvl="2"/>
            <a:r>
              <a:rPr lang="en-US" altLang="en-US" sz="2800" dirty="0"/>
              <a:t>Including Microsoft Windows Server with </a:t>
            </a:r>
            <a:r>
              <a:rPr lang="en-US" altLang="en-US" sz="2800" dirty="0" err="1"/>
              <a:t>HyperV</a:t>
            </a:r>
            <a:r>
              <a:rPr lang="en-US" altLang="en-US" sz="2800" dirty="0"/>
              <a:t> and RedHat Linux with KVM</a:t>
            </a:r>
          </a:p>
          <a:p>
            <a:pPr lvl="1"/>
            <a:r>
              <a:rPr lang="en-US" altLang="en-US" sz="2800" b="1" dirty="0">
                <a:solidFill>
                  <a:srgbClr val="3366FF"/>
                </a:solidFill>
              </a:rPr>
              <a:t>Type 2 hypervisors </a:t>
            </a:r>
            <a:r>
              <a:rPr lang="en-US" altLang="en-US" sz="2800" b="1" dirty="0"/>
              <a:t>- </a:t>
            </a:r>
            <a:r>
              <a:rPr lang="en-US" altLang="en-US" sz="2800" dirty="0"/>
              <a:t>Applications that run on standard operating systems but provide VMM features to guest operating systems</a:t>
            </a:r>
          </a:p>
          <a:p>
            <a:pPr lvl="2"/>
            <a:r>
              <a:rPr lang="en-US" altLang="en-US" sz="2800" dirty="0" err="1"/>
              <a:t>Includeing</a:t>
            </a:r>
            <a:r>
              <a:rPr lang="en-US" altLang="en-US" sz="2800" dirty="0"/>
              <a:t> VMware Workstation and Fusion, Parallels Desktop, and Oracle VirtualBox</a:t>
            </a:r>
          </a:p>
        </p:txBody>
      </p:sp>
    </p:spTree>
    <p:extLst>
      <p:ext uri="{BB962C8B-B14F-4D97-AF65-F5344CB8AC3E}">
        <p14:creationId xmlns:p14="http://schemas.microsoft.com/office/powerpoint/2010/main" val="3028769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34725"/>
            <a:ext cx="9533101" cy="1610200"/>
          </a:xfrm>
          <a:prstGeom prst="rect">
            <a:avLst/>
          </a:prstGeom>
        </p:spPr>
      </p:pic>
      <p:sp>
        <p:nvSpPr>
          <p:cNvPr id="7" name="TextBox 6"/>
          <p:cNvSpPr txBox="1"/>
          <p:nvPr/>
        </p:nvSpPr>
        <p:spPr>
          <a:xfrm>
            <a:off x="2650377" y="543490"/>
            <a:ext cx="3947106"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Implementation of VMMs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8C468043-BF69-1958-A3F3-BF795BACACA8}"/>
              </a:ext>
            </a:extLst>
          </p:cNvPr>
          <p:cNvSpPr txBox="1">
            <a:spLocks noChangeArrowheads="1"/>
          </p:cNvSpPr>
          <p:nvPr/>
        </p:nvSpPr>
        <p:spPr>
          <a:xfrm>
            <a:off x="1697405" y="1520939"/>
            <a:ext cx="9902229" cy="37686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Other variations include: </a:t>
            </a:r>
          </a:p>
          <a:p>
            <a:pPr lvl="1"/>
            <a:r>
              <a:rPr lang="en-US" altLang="en-US" b="1" dirty="0">
                <a:solidFill>
                  <a:srgbClr val="3366FF"/>
                </a:solidFill>
              </a:rPr>
              <a:t>Paravirtualization</a:t>
            </a:r>
            <a:r>
              <a:rPr lang="en-US" altLang="en-US" dirty="0"/>
              <a:t> - Technique in which the guest operating system is modified to work in cooperation with the VMM to optimize performance </a:t>
            </a:r>
          </a:p>
          <a:p>
            <a:pPr lvl="1"/>
            <a:r>
              <a:rPr lang="en-US" altLang="en-US" b="1" dirty="0">
                <a:solidFill>
                  <a:srgbClr val="3366FF"/>
                </a:solidFill>
              </a:rPr>
              <a:t>Programming-environment virtualization </a:t>
            </a:r>
            <a:r>
              <a:rPr lang="en-US" altLang="en-US" dirty="0"/>
              <a:t>- VMMs do not virtualize real hardware but instead create an optimized virtual system</a:t>
            </a:r>
          </a:p>
          <a:p>
            <a:pPr lvl="2"/>
            <a:r>
              <a:rPr lang="en-US" altLang="en-US" sz="2400" dirty="0"/>
              <a:t>Used by Oracle Java and </a:t>
            </a:r>
            <a:r>
              <a:rPr lang="en-US" altLang="en-US" sz="2400" dirty="0" err="1"/>
              <a:t>Microsoft.Net</a:t>
            </a:r>
            <a:endParaRPr lang="en-US" altLang="en-US" sz="2400" dirty="0"/>
          </a:p>
          <a:p>
            <a:pPr lvl="1"/>
            <a:endParaRPr lang="en-US" altLang="en-US" sz="1800" dirty="0"/>
          </a:p>
        </p:txBody>
      </p:sp>
    </p:spTree>
    <p:extLst>
      <p:ext uri="{BB962C8B-B14F-4D97-AF65-F5344CB8AC3E}">
        <p14:creationId xmlns:p14="http://schemas.microsoft.com/office/powerpoint/2010/main" val="2402923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3947106"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Implementation of VMMs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8C468043-BF69-1958-A3F3-BF795BACACA8}"/>
              </a:ext>
            </a:extLst>
          </p:cNvPr>
          <p:cNvSpPr txBox="1">
            <a:spLocks noChangeArrowheads="1"/>
          </p:cNvSpPr>
          <p:nvPr/>
        </p:nvSpPr>
        <p:spPr>
          <a:xfrm>
            <a:off x="1697405" y="1520938"/>
            <a:ext cx="9902229"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b="1" dirty="0">
                <a:solidFill>
                  <a:srgbClr val="3366FF"/>
                </a:solidFill>
              </a:rPr>
              <a:t>Emulators</a:t>
            </a:r>
            <a:r>
              <a:rPr lang="en-US" altLang="en-US" b="1" dirty="0"/>
              <a:t> – </a:t>
            </a:r>
            <a:r>
              <a:rPr lang="en-US" altLang="en-US" dirty="0"/>
              <a:t>Allow applications written for one hardware environment to run on a very different hardware environment, such as a different type of CPU</a:t>
            </a:r>
          </a:p>
          <a:p>
            <a:pPr lvl="1"/>
            <a:r>
              <a:rPr lang="en-US" altLang="en-US" b="1" dirty="0">
                <a:solidFill>
                  <a:srgbClr val="3366FF"/>
                </a:solidFill>
              </a:rPr>
              <a:t>Application containment </a:t>
            </a:r>
            <a:r>
              <a:rPr lang="en-US" altLang="en-US" dirty="0"/>
              <a:t>- Not virtualization at all but rather provides virtualization-like features by segregating applications from the operating system, making them more secure, manageable</a:t>
            </a:r>
          </a:p>
          <a:p>
            <a:pPr lvl="2"/>
            <a:r>
              <a:rPr lang="en-US" altLang="en-US" sz="2400" dirty="0"/>
              <a:t>Including Oracle Solaris Zones, BSD Jails, and IBM AIX WPARs </a:t>
            </a:r>
          </a:p>
          <a:p>
            <a:r>
              <a:rPr lang="en-US" altLang="en-US" sz="2400" dirty="0"/>
              <a:t>Much variation due to breadth, depth and importance of virtualization in modern computing</a:t>
            </a:r>
          </a:p>
          <a:p>
            <a:pPr lvl="1"/>
            <a:endParaRPr lang="en-US" altLang="en-US" sz="1800" dirty="0"/>
          </a:p>
        </p:txBody>
      </p:sp>
    </p:spTree>
    <p:extLst>
      <p:ext uri="{BB962C8B-B14F-4D97-AF65-F5344CB8AC3E}">
        <p14:creationId xmlns:p14="http://schemas.microsoft.com/office/powerpoint/2010/main" val="3926087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56034"/>
            <a:ext cx="9533101" cy="1610200"/>
          </a:xfrm>
          <a:prstGeom prst="rect">
            <a:avLst/>
          </a:prstGeom>
        </p:spPr>
      </p:pic>
      <p:sp>
        <p:nvSpPr>
          <p:cNvPr id="7" name="TextBox 6"/>
          <p:cNvSpPr txBox="1"/>
          <p:nvPr/>
        </p:nvSpPr>
        <p:spPr>
          <a:xfrm>
            <a:off x="2650377" y="543490"/>
            <a:ext cx="3282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Benefits and features</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40D4B646-8FA2-8FDB-3415-4743DC58D584}"/>
              </a:ext>
            </a:extLst>
          </p:cNvPr>
          <p:cNvSpPr txBox="1">
            <a:spLocks noChangeArrowheads="1"/>
          </p:cNvSpPr>
          <p:nvPr/>
        </p:nvSpPr>
        <p:spPr>
          <a:xfrm>
            <a:off x="1874165" y="1418519"/>
            <a:ext cx="8936589"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200" dirty="0"/>
              <a:t>Host system protected from VMs, VMs protected from each other</a:t>
            </a:r>
          </a:p>
          <a:p>
            <a:pPr lvl="1"/>
            <a:r>
              <a:rPr lang="en-US" altLang="en-US" sz="2200" dirty="0"/>
              <a:t>I.e. A virus less likely to spread</a:t>
            </a:r>
          </a:p>
          <a:p>
            <a:pPr lvl="1"/>
            <a:r>
              <a:rPr lang="en-US" altLang="en-US" sz="2200" dirty="0"/>
              <a:t>Sharing is provided though via shared file system volume, network communication</a:t>
            </a:r>
          </a:p>
          <a:p>
            <a:r>
              <a:rPr lang="en-US" altLang="en-US" sz="2200" dirty="0"/>
              <a:t>Freeze, </a:t>
            </a:r>
            <a:r>
              <a:rPr lang="en-US" altLang="en-US" sz="2200" b="1" dirty="0">
                <a:solidFill>
                  <a:srgbClr val="3366FF"/>
                </a:solidFill>
              </a:rPr>
              <a:t>suspend</a:t>
            </a:r>
            <a:r>
              <a:rPr lang="en-US" altLang="en-US" sz="2200" dirty="0"/>
              <a:t>, running VM</a:t>
            </a:r>
          </a:p>
          <a:p>
            <a:pPr lvl="1"/>
            <a:r>
              <a:rPr lang="en-US" altLang="en-US" sz="2200" dirty="0"/>
              <a:t>Then can move or copy somewhere else and </a:t>
            </a:r>
            <a:r>
              <a:rPr lang="en-US" altLang="en-US" sz="2200" b="1" dirty="0">
                <a:solidFill>
                  <a:srgbClr val="3366FF"/>
                </a:solidFill>
              </a:rPr>
              <a:t>resume</a:t>
            </a:r>
          </a:p>
          <a:p>
            <a:pPr lvl="1"/>
            <a:r>
              <a:rPr lang="en-US" altLang="en-US" sz="2200" dirty="0"/>
              <a:t>Snapshot of a given state, able to restore back to that state</a:t>
            </a:r>
          </a:p>
          <a:p>
            <a:pPr lvl="2"/>
            <a:r>
              <a:rPr lang="en-US" altLang="en-US" sz="2200" dirty="0"/>
              <a:t>Some VMMs allow multiple snapshots per VM</a:t>
            </a:r>
          </a:p>
          <a:p>
            <a:pPr lvl="1"/>
            <a:r>
              <a:rPr lang="en-US" altLang="en-US" sz="2200" b="1" dirty="0">
                <a:solidFill>
                  <a:srgbClr val="3366FF"/>
                </a:solidFill>
              </a:rPr>
              <a:t>Clone</a:t>
            </a:r>
            <a:r>
              <a:rPr lang="en-US" altLang="en-US" sz="2200" dirty="0"/>
              <a:t> by creating copy and running both original and copy</a:t>
            </a:r>
          </a:p>
          <a:p>
            <a:r>
              <a:rPr lang="en-US" altLang="en-US" sz="2200" dirty="0"/>
              <a:t>Great for OS research, better system development efficiency</a:t>
            </a:r>
          </a:p>
          <a:p>
            <a:r>
              <a:rPr lang="en-US" altLang="en-US" sz="2200" dirty="0"/>
              <a:t>Run multiple, different OSes on a single machine</a:t>
            </a:r>
          </a:p>
          <a:p>
            <a:pPr lvl="1"/>
            <a:r>
              <a:rPr lang="en-US" altLang="en-US" sz="2200" b="1" dirty="0">
                <a:solidFill>
                  <a:srgbClr val="3366FF"/>
                </a:solidFill>
              </a:rPr>
              <a:t>Consolidation</a:t>
            </a:r>
            <a:r>
              <a:rPr lang="en-US" altLang="en-US" sz="2200" dirty="0"/>
              <a:t>, app dev, …</a:t>
            </a:r>
          </a:p>
        </p:txBody>
      </p:sp>
    </p:spTree>
    <p:extLst>
      <p:ext uri="{BB962C8B-B14F-4D97-AF65-F5344CB8AC3E}">
        <p14:creationId xmlns:p14="http://schemas.microsoft.com/office/powerpoint/2010/main" val="1357438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3282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Benefits and features</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6C283116-8835-CB36-877A-6FAB7991D342}"/>
              </a:ext>
            </a:extLst>
          </p:cNvPr>
          <p:cNvSpPr txBox="1">
            <a:spLocks noChangeArrowheads="1"/>
          </p:cNvSpPr>
          <p:nvPr/>
        </p:nvSpPr>
        <p:spPr>
          <a:xfrm>
            <a:off x="1874165" y="1520938"/>
            <a:ext cx="8658797"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3366FF"/>
                </a:solidFill>
              </a:rPr>
              <a:t>Templating</a:t>
            </a:r>
            <a:r>
              <a:rPr lang="en-US" altLang="en-US" sz="2400" dirty="0"/>
              <a:t> – create an OS + application VM, provide it to customers, use it to create multiple instances of that combination</a:t>
            </a:r>
          </a:p>
          <a:p>
            <a:r>
              <a:rPr lang="en-US" altLang="en-US" sz="2400" b="1" dirty="0">
                <a:solidFill>
                  <a:srgbClr val="3366FF"/>
                </a:solidFill>
              </a:rPr>
              <a:t>Live migration </a:t>
            </a:r>
            <a:r>
              <a:rPr lang="en-US" altLang="en-US" sz="2400" dirty="0"/>
              <a:t>– move a running VM from one host to another!</a:t>
            </a:r>
          </a:p>
          <a:p>
            <a:pPr lvl="1"/>
            <a:r>
              <a:rPr lang="en-US" altLang="en-US" dirty="0"/>
              <a:t>No interruption of user access</a:t>
            </a:r>
          </a:p>
          <a:p>
            <a:r>
              <a:rPr lang="en-US" altLang="en-US" sz="2400" dirty="0"/>
              <a:t>All those features taken together -&gt; </a:t>
            </a:r>
            <a:r>
              <a:rPr lang="en-US" altLang="en-US" sz="2400" b="1" dirty="0">
                <a:solidFill>
                  <a:srgbClr val="3366FF"/>
                </a:solidFill>
              </a:rPr>
              <a:t>cloud computing</a:t>
            </a:r>
          </a:p>
          <a:p>
            <a:pPr lvl="1"/>
            <a:r>
              <a:rPr lang="en-US" altLang="en-US" dirty="0"/>
              <a:t>Using APIs, programs tell cloud infrastructure (servers, networking, storage) to create new guests, VMs, virtual desktops</a:t>
            </a:r>
          </a:p>
        </p:txBody>
      </p:sp>
    </p:spTree>
    <p:extLst>
      <p:ext uri="{BB962C8B-B14F-4D97-AF65-F5344CB8AC3E}">
        <p14:creationId xmlns:p14="http://schemas.microsoft.com/office/powerpoint/2010/main" val="598266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541994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Building Blocks  Of Virtual Machines</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EA43847-0824-4479-AEB0-FA0CBB9D67DB}"/>
              </a:ext>
            </a:extLst>
          </p:cNvPr>
          <p:cNvSpPr txBox="1">
            <a:spLocks/>
          </p:cNvSpPr>
          <p:nvPr/>
        </p:nvSpPr>
        <p:spPr>
          <a:xfrm>
            <a:off x="1481560" y="1450128"/>
            <a:ext cx="9699584"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dirty="0">
                <a:ea typeface="ＭＳ Ｐゴシック" charset="0"/>
              </a:rPr>
              <a:t>Generally difficult to provide an </a:t>
            </a:r>
            <a:r>
              <a:rPr lang="en-US" sz="2400" b="1" i="1" dirty="0">
                <a:ea typeface="ＭＳ Ｐゴシック" charset="0"/>
              </a:rPr>
              <a:t>exact</a:t>
            </a:r>
            <a:r>
              <a:rPr lang="en-US" sz="2400" dirty="0">
                <a:ea typeface="ＭＳ Ｐゴシック" charset="0"/>
              </a:rPr>
              <a:t> duplicate of underlying machine</a:t>
            </a:r>
          </a:p>
          <a:p>
            <a:pPr lvl="1">
              <a:defRPr/>
            </a:pPr>
            <a:r>
              <a:rPr lang="en-US" dirty="0">
                <a:ea typeface="ＭＳ Ｐゴシック" charset="0"/>
              </a:rPr>
              <a:t>Especially if only dual-mode operation available on CPU</a:t>
            </a:r>
          </a:p>
          <a:p>
            <a:pPr lvl="1">
              <a:defRPr/>
            </a:pPr>
            <a:r>
              <a:rPr lang="en-US" dirty="0">
                <a:ea typeface="ＭＳ Ｐゴシック" charset="0"/>
              </a:rPr>
              <a:t>But getting easier over time as CPU features and support for VMM improves</a:t>
            </a:r>
          </a:p>
          <a:p>
            <a:pPr lvl="1">
              <a:defRPr/>
            </a:pPr>
            <a:r>
              <a:rPr lang="en-US" dirty="0">
                <a:ea typeface="ＭＳ Ｐゴシック" charset="0"/>
              </a:rPr>
              <a:t>Most VMMs implement </a:t>
            </a:r>
            <a:r>
              <a:rPr lang="en-US" b="1" dirty="0">
                <a:solidFill>
                  <a:srgbClr val="3366FF"/>
                </a:solidFill>
                <a:ea typeface="ＭＳ Ｐゴシック" charset="0"/>
                <a:cs typeface="ＭＳ Ｐゴシック" charset="0"/>
              </a:rPr>
              <a:t>virtual CPU </a:t>
            </a:r>
            <a:r>
              <a:rPr lang="en-US" dirty="0">
                <a:ea typeface="ＭＳ Ｐゴシック" charset="0"/>
              </a:rPr>
              <a:t>(</a:t>
            </a:r>
            <a:r>
              <a:rPr lang="en-US" b="1" dirty="0">
                <a:solidFill>
                  <a:srgbClr val="3366FF"/>
                </a:solidFill>
                <a:ea typeface="ＭＳ Ｐゴシック" charset="0"/>
                <a:cs typeface="ＭＳ Ｐゴシック" charset="0"/>
              </a:rPr>
              <a:t>VCPU</a:t>
            </a:r>
            <a:r>
              <a:rPr lang="en-US" dirty="0">
                <a:ea typeface="ＭＳ Ｐゴシック" charset="0"/>
              </a:rPr>
              <a:t>) to represent state of CPU per guest as guest believes it to be</a:t>
            </a:r>
          </a:p>
          <a:p>
            <a:pPr lvl="2">
              <a:defRPr/>
            </a:pPr>
            <a:r>
              <a:rPr lang="en-US" sz="2400" dirty="0">
                <a:ea typeface="ＭＳ Ｐゴシック" charset="0"/>
              </a:rPr>
              <a:t>When guest context switched onto CPU by VMM, information from VCPU loaded and stored</a:t>
            </a:r>
          </a:p>
          <a:p>
            <a:pPr lvl="1">
              <a:defRPr/>
            </a:pPr>
            <a:r>
              <a:rPr lang="en-US" dirty="0">
                <a:ea typeface="ＭＳ Ｐゴシック" charset="0"/>
              </a:rPr>
              <a:t>Several techniques, as described in next slides</a:t>
            </a:r>
          </a:p>
          <a:p>
            <a:pPr marL="0" indent="0">
              <a:buFont typeface="Monotype Sorts" charset="0"/>
              <a:buNone/>
              <a:defRPr/>
            </a:pPr>
            <a:endParaRPr lang="en-US" sz="1800" dirty="0">
              <a:ea typeface="ＭＳ Ｐゴシック" charset="0"/>
            </a:endParaRPr>
          </a:p>
        </p:txBody>
      </p:sp>
    </p:spTree>
    <p:extLst>
      <p:ext uri="{BB962C8B-B14F-4D97-AF65-F5344CB8AC3E}">
        <p14:creationId xmlns:p14="http://schemas.microsoft.com/office/powerpoint/2010/main" val="1898091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4472378"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Methods Of Virtual Machines</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EA43847-0824-4479-AEB0-FA0CBB9D67DB}"/>
              </a:ext>
            </a:extLst>
          </p:cNvPr>
          <p:cNvSpPr txBox="1">
            <a:spLocks/>
          </p:cNvSpPr>
          <p:nvPr/>
        </p:nvSpPr>
        <p:spPr>
          <a:xfrm>
            <a:off x="1874165" y="1450128"/>
            <a:ext cx="891344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dirty="0">
                <a:ea typeface="ＭＳ Ｐゴシック" charset="0"/>
              </a:rPr>
              <a:t>Methods of Virtualization:</a:t>
            </a:r>
          </a:p>
          <a:p>
            <a:pPr marL="914400" lvl="1" indent="-457200">
              <a:buFont typeface="+mj-lt"/>
              <a:buAutoNum type="arabicPeriod"/>
              <a:defRPr/>
            </a:pPr>
            <a:r>
              <a:rPr lang="en-US" dirty="0">
                <a:ea typeface="ＭＳ Ｐゴシック" charset="0"/>
              </a:rPr>
              <a:t>Emulation 2</a:t>
            </a:r>
          </a:p>
          <a:p>
            <a:pPr marL="914400" lvl="1" indent="-457200">
              <a:buFont typeface="+mj-lt"/>
              <a:buAutoNum type="arabicPeriod"/>
              <a:defRPr/>
            </a:pPr>
            <a:r>
              <a:rPr lang="en-US" dirty="0">
                <a:ea typeface="ＭＳ Ｐゴシック" charset="0"/>
              </a:rPr>
              <a:t>Trap and Emulate. </a:t>
            </a:r>
          </a:p>
          <a:p>
            <a:pPr marL="914400" lvl="1" indent="-457200">
              <a:buFont typeface="+mj-lt"/>
              <a:buAutoNum type="arabicPeriod"/>
              <a:defRPr/>
            </a:pPr>
            <a:r>
              <a:rPr lang="en-US" dirty="0">
                <a:ea typeface="ＭＳ Ｐゴシック" charset="0"/>
              </a:rPr>
              <a:t>Binary Translation</a:t>
            </a:r>
          </a:p>
        </p:txBody>
      </p:sp>
    </p:spTree>
    <p:extLst>
      <p:ext uri="{BB962C8B-B14F-4D97-AF65-F5344CB8AC3E}">
        <p14:creationId xmlns:p14="http://schemas.microsoft.com/office/powerpoint/2010/main" val="1495327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166571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Emulation</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EA43847-0824-4479-AEB0-FA0CBB9D67DB}"/>
              </a:ext>
            </a:extLst>
          </p:cNvPr>
          <p:cNvSpPr txBox="1">
            <a:spLocks/>
          </p:cNvSpPr>
          <p:nvPr/>
        </p:nvSpPr>
        <p:spPr>
          <a:xfrm>
            <a:off x="1365813" y="1450128"/>
            <a:ext cx="9421792"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t>Emulation is the process where the virtualizing software mimics that portion of hardware, which is provided to the guest operating system in the virtual machine. </a:t>
            </a:r>
          </a:p>
          <a:p>
            <a:pPr>
              <a:defRPr/>
            </a:pPr>
            <a:endParaRPr lang="en-US" dirty="0"/>
          </a:p>
          <a:p>
            <a:pPr>
              <a:defRPr/>
            </a:pPr>
            <a:r>
              <a:rPr lang="en-US" dirty="0"/>
              <a:t>The presented emulated hardware is independent of the underlying physical hardware. </a:t>
            </a:r>
          </a:p>
          <a:p>
            <a:pPr>
              <a:defRPr/>
            </a:pPr>
            <a:endParaRPr lang="en-US" dirty="0"/>
          </a:p>
          <a:p>
            <a:pPr>
              <a:defRPr/>
            </a:pPr>
            <a:r>
              <a:rPr lang="en-US" dirty="0"/>
              <a:t>The guest operating system interacts only with the emulated hardware. </a:t>
            </a:r>
            <a:endParaRPr lang="en-US" dirty="0">
              <a:ea typeface="ＭＳ Ｐゴシック" charset="0"/>
            </a:endParaRPr>
          </a:p>
        </p:txBody>
      </p:sp>
    </p:spTree>
    <p:extLst>
      <p:ext uri="{BB962C8B-B14F-4D97-AF65-F5344CB8AC3E}">
        <p14:creationId xmlns:p14="http://schemas.microsoft.com/office/powerpoint/2010/main" val="28427759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166571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Emulation</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EA43847-0824-4479-AEB0-FA0CBB9D67DB}"/>
              </a:ext>
            </a:extLst>
          </p:cNvPr>
          <p:cNvSpPr txBox="1">
            <a:spLocks/>
          </p:cNvSpPr>
          <p:nvPr/>
        </p:nvSpPr>
        <p:spPr>
          <a:xfrm>
            <a:off x="1365813" y="1450128"/>
            <a:ext cx="9421792"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t>In an emulated environment, both the </a:t>
            </a:r>
            <a:r>
              <a:rPr lang="en-US" b="1" dirty="0">
                <a:solidFill>
                  <a:srgbClr val="0070C0"/>
                </a:solidFill>
              </a:rPr>
              <a:t>application</a:t>
            </a:r>
            <a:r>
              <a:rPr lang="en-US" dirty="0"/>
              <a:t> and </a:t>
            </a:r>
            <a:r>
              <a:rPr lang="en-US" b="1" dirty="0">
                <a:solidFill>
                  <a:srgbClr val="0070C0"/>
                </a:solidFill>
              </a:rPr>
              <a:t>guest</a:t>
            </a:r>
            <a:r>
              <a:rPr lang="en-US" b="1" dirty="0"/>
              <a:t> </a:t>
            </a:r>
            <a:r>
              <a:rPr lang="en-US" b="1" dirty="0">
                <a:solidFill>
                  <a:srgbClr val="0070C0"/>
                </a:solidFill>
              </a:rPr>
              <a:t>operating system </a:t>
            </a:r>
            <a:r>
              <a:rPr lang="en-US" dirty="0"/>
              <a:t>in virtual machines run in the </a:t>
            </a:r>
            <a:r>
              <a:rPr lang="en-US" b="1" dirty="0">
                <a:solidFill>
                  <a:srgbClr val="0070C0"/>
                </a:solidFill>
              </a:rPr>
              <a:t>user mode</a:t>
            </a:r>
            <a:r>
              <a:rPr lang="en-US" b="1" dirty="0"/>
              <a:t> </a:t>
            </a:r>
            <a:r>
              <a:rPr lang="en-US" dirty="0"/>
              <a:t>of base operating system (the behavior of the hardware is produced by a software program)</a:t>
            </a:r>
          </a:p>
          <a:p>
            <a:pPr>
              <a:defRPr/>
            </a:pPr>
            <a:endParaRPr lang="en-US" dirty="0"/>
          </a:p>
          <a:p>
            <a:pPr>
              <a:defRPr/>
            </a:pPr>
            <a:r>
              <a:rPr lang="en-US" dirty="0"/>
              <a:t>Emulation process involves only those hardware components so that user or virtual machines does not understand the underlying environment. </a:t>
            </a:r>
            <a:r>
              <a:rPr lang="en-US" b="1" dirty="0">
                <a:solidFill>
                  <a:srgbClr val="0070C0"/>
                </a:solidFill>
              </a:rPr>
              <a:t>Only CPU &amp; memory are sufficient for basic level of emulation. </a:t>
            </a:r>
            <a:endParaRPr lang="en-US" b="1" dirty="0">
              <a:solidFill>
                <a:srgbClr val="0070C0"/>
              </a:solidFill>
              <a:ea typeface="ＭＳ Ｐゴシック" charset="0"/>
            </a:endParaRPr>
          </a:p>
        </p:txBody>
      </p:sp>
    </p:spTree>
    <p:extLst>
      <p:ext uri="{BB962C8B-B14F-4D97-AF65-F5344CB8AC3E}">
        <p14:creationId xmlns:p14="http://schemas.microsoft.com/office/powerpoint/2010/main" val="1944034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166571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Emulation</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EA43847-0824-4479-AEB0-FA0CBB9D67DB}"/>
              </a:ext>
            </a:extLst>
          </p:cNvPr>
          <p:cNvSpPr txBox="1">
            <a:spLocks/>
          </p:cNvSpPr>
          <p:nvPr/>
        </p:nvSpPr>
        <p:spPr>
          <a:xfrm>
            <a:off x="1481559" y="1195483"/>
            <a:ext cx="10741308"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t>Typically, emulation is implemented using interpretation. </a:t>
            </a:r>
            <a:endParaRPr lang="ar-SA" dirty="0"/>
          </a:p>
          <a:p>
            <a:pPr>
              <a:defRPr/>
            </a:pPr>
            <a:endParaRPr lang="ar-SA" sz="600" dirty="0"/>
          </a:p>
          <a:p>
            <a:pPr>
              <a:defRPr/>
            </a:pPr>
            <a:r>
              <a:rPr lang="en-US" dirty="0"/>
              <a:t>The emulator component takes </a:t>
            </a:r>
            <a:r>
              <a:rPr lang="en-US" b="1" dirty="0">
                <a:solidFill>
                  <a:srgbClr val="0070C0"/>
                </a:solidFill>
              </a:rPr>
              <a:t>each and every instruction</a:t>
            </a:r>
            <a:r>
              <a:rPr lang="en-US" dirty="0"/>
              <a:t> of user mode and translates to equivalent instruction suitable according to the underlying hardware. </a:t>
            </a:r>
          </a:p>
          <a:p>
            <a:pPr>
              <a:defRPr/>
            </a:pPr>
            <a:endParaRPr lang="ar-SA" sz="600" dirty="0"/>
          </a:p>
          <a:p>
            <a:pPr>
              <a:defRPr/>
            </a:pPr>
            <a:r>
              <a:rPr lang="en-US" dirty="0"/>
              <a:t>Guest OS remains completely unaware of the virtualization.</a:t>
            </a:r>
          </a:p>
          <a:p>
            <a:pPr>
              <a:defRPr/>
            </a:pPr>
            <a:r>
              <a:rPr lang="en-US" dirty="0"/>
              <a:t>Every instruction issued by a VM is trapped in the VMM and interpreted for execution in the hardware. </a:t>
            </a:r>
          </a:p>
          <a:p>
            <a:pPr>
              <a:defRPr/>
            </a:pPr>
            <a:endParaRPr lang="ar-SA" sz="700" dirty="0"/>
          </a:p>
          <a:p>
            <a:pPr>
              <a:defRPr/>
            </a:pPr>
            <a:r>
              <a:rPr lang="en-US" dirty="0"/>
              <a:t>The disadvantage of performance, emulation using interpretation is hardly used in virtualization. </a:t>
            </a:r>
          </a:p>
        </p:txBody>
      </p:sp>
    </p:spTree>
    <p:extLst>
      <p:ext uri="{BB962C8B-B14F-4D97-AF65-F5344CB8AC3E}">
        <p14:creationId xmlns:p14="http://schemas.microsoft.com/office/powerpoint/2010/main" val="37449209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300986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Trap and Emulation</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EA43847-0824-4479-AEB0-FA0CBB9D67DB}"/>
              </a:ext>
            </a:extLst>
          </p:cNvPr>
          <p:cNvSpPr txBox="1">
            <a:spLocks/>
          </p:cNvSpPr>
          <p:nvPr/>
        </p:nvSpPr>
        <p:spPr>
          <a:xfrm>
            <a:off x="1447085" y="1294226"/>
            <a:ext cx="10657282"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t>Trap and emulate is a technique that takes the </a:t>
            </a:r>
            <a:r>
              <a:rPr lang="en-US" b="1" dirty="0">
                <a:solidFill>
                  <a:srgbClr val="0070C0"/>
                </a:solidFill>
              </a:rPr>
              <a:t>basic of the emulation </a:t>
            </a:r>
            <a:r>
              <a:rPr lang="en-US" dirty="0"/>
              <a:t>but improves performance by using interpretation </a:t>
            </a:r>
            <a:r>
              <a:rPr lang="en-US" b="1" dirty="0">
                <a:solidFill>
                  <a:srgbClr val="0070C0"/>
                </a:solidFill>
              </a:rPr>
              <a:t>selectively</a:t>
            </a:r>
            <a:r>
              <a:rPr lang="en-US" dirty="0"/>
              <a:t>. </a:t>
            </a:r>
          </a:p>
          <a:p>
            <a:pPr>
              <a:defRPr/>
            </a:pPr>
            <a:endParaRPr lang="en-US" sz="600" dirty="0"/>
          </a:p>
          <a:p>
            <a:pPr>
              <a:defRPr/>
            </a:pPr>
            <a:r>
              <a:rPr lang="en-US" dirty="0"/>
              <a:t>Both the user applications and </a:t>
            </a:r>
            <a:r>
              <a:rPr lang="en-US" b="1" dirty="0">
                <a:solidFill>
                  <a:srgbClr val="0070C0"/>
                </a:solidFill>
              </a:rPr>
              <a:t>guest operating system </a:t>
            </a:r>
            <a:r>
              <a:rPr lang="en-US" dirty="0"/>
              <a:t>of virtual machines run in the user mode. </a:t>
            </a:r>
          </a:p>
          <a:p>
            <a:pPr>
              <a:defRPr/>
            </a:pPr>
            <a:r>
              <a:rPr lang="en-US" altLang="en-US" sz="2800" dirty="0"/>
              <a:t>Not safe to let </a:t>
            </a:r>
            <a:r>
              <a:rPr lang="en-US" b="1" dirty="0">
                <a:solidFill>
                  <a:srgbClr val="0070C0"/>
                </a:solidFill>
              </a:rPr>
              <a:t>guest operating system</a:t>
            </a:r>
            <a:r>
              <a:rPr lang="en-US" altLang="en-US" sz="2800" dirty="0"/>
              <a:t> kernel run in kernel mode too</a:t>
            </a:r>
          </a:p>
          <a:p>
            <a:pPr marL="800100" lvl="1" indent="-342900">
              <a:buFont typeface="Arial" panose="020B0604020202020204" pitchFamily="34" charset="0"/>
              <a:buChar char="•"/>
            </a:pPr>
            <a:r>
              <a:rPr lang="en-US" altLang="en-US" sz="2400" dirty="0"/>
              <a:t>So VM needs two modes – virtual user mode and virtual kernel mode</a:t>
            </a:r>
          </a:p>
          <a:p>
            <a:pPr marL="1257300" lvl="2" indent="-342900">
              <a:buFont typeface="Arial" panose="020B0604020202020204" pitchFamily="34" charset="0"/>
              <a:buChar char="•"/>
            </a:pPr>
            <a:r>
              <a:rPr lang="en-US" altLang="en-US" sz="2400" dirty="0"/>
              <a:t>Both of which run in real user mode</a:t>
            </a:r>
          </a:p>
          <a:p>
            <a:pPr marL="800100" lvl="1" indent="-342900">
              <a:buFont typeface="Arial" panose="020B0604020202020204" pitchFamily="34" charset="0"/>
              <a:buChar char="•"/>
            </a:pPr>
            <a:r>
              <a:rPr lang="en-US" altLang="en-US" sz="2400" dirty="0"/>
              <a:t>Actions in guest that usually cause switch to kernel mode must cause switch to virtual kernel mode</a:t>
            </a:r>
          </a:p>
          <a:p>
            <a:pPr>
              <a:defRPr/>
            </a:pPr>
            <a:endParaRPr lang="en-US" dirty="0"/>
          </a:p>
          <a:p>
            <a:pPr>
              <a:defRPr/>
            </a:pPr>
            <a:endParaRPr lang="en-US" dirty="0"/>
          </a:p>
          <a:p>
            <a:pPr>
              <a:defRPr/>
            </a:pPr>
            <a:endParaRPr lang="en-US" dirty="0"/>
          </a:p>
        </p:txBody>
      </p:sp>
    </p:spTree>
    <p:extLst>
      <p:ext uri="{BB962C8B-B14F-4D97-AF65-F5344CB8AC3E}">
        <p14:creationId xmlns:p14="http://schemas.microsoft.com/office/powerpoint/2010/main" val="1307301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444636"/>
            <a:ext cx="2723887"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Trap and Emulate</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76B5E5EB-76ED-6AF3-C540-E791BBDDBF8D}"/>
              </a:ext>
            </a:extLst>
          </p:cNvPr>
          <p:cNvSpPr txBox="1">
            <a:spLocks noChangeArrowheads="1"/>
          </p:cNvSpPr>
          <p:nvPr/>
        </p:nvSpPr>
        <p:spPr>
          <a:xfrm>
            <a:off x="1874165" y="1587050"/>
            <a:ext cx="8427303" cy="5111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How does switch from virtual user mode to virtual kernel mode occur?</a:t>
            </a:r>
          </a:p>
          <a:p>
            <a:pPr lvl="1"/>
            <a:r>
              <a:rPr lang="en-US" altLang="en-US" dirty="0"/>
              <a:t>Attempting a privileged instruction in user mode causes an error -&gt; trap</a:t>
            </a:r>
          </a:p>
          <a:p>
            <a:pPr lvl="1"/>
            <a:r>
              <a:rPr lang="en-US" altLang="en-US" dirty="0"/>
              <a:t>VMM (Hypervisor) gains control, analyzes error, executes operation as attempted by guest</a:t>
            </a:r>
          </a:p>
          <a:p>
            <a:pPr lvl="1"/>
            <a:r>
              <a:rPr lang="en-US" altLang="en-US" dirty="0"/>
              <a:t>Returns control to guest in user mode</a:t>
            </a:r>
          </a:p>
          <a:p>
            <a:pPr lvl="1"/>
            <a:r>
              <a:rPr lang="en-US" altLang="en-US" dirty="0"/>
              <a:t>Known as</a:t>
            </a:r>
            <a:r>
              <a:rPr lang="en-US" altLang="en-US" b="1" dirty="0">
                <a:solidFill>
                  <a:srgbClr val="3366FF"/>
                </a:solidFill>
              </a:rPr>
              <a:t> trap-and-emulate</a:t>
            </a:r>
          </a:p>
          <a:p>
            <a:pPr lvl="1"/>
            <a:r>
              <a:rPr lang="en-US" altLang="en-US" dirty="0"/>
              <a:t>Most virtualization products use this at least in part</a:t>
            </a:r>
          </a:p>
          <a:p>
            <a:endParaRPr lang="en-US" altLang="en-US" dirty="0"/>
          </a:p>
        </p:txBody>
      </p:sp>
    </p:spTree>
    <p:extLst>
      <p:ext uri="{BB962C8B-B14F-4D97-AF65-F5344CB8AC3E}">
        <p14:creationId xmlns:p14="http://schemas.microsoft.com/office/powerpoint/2010/main" val="1102840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444636"/>
            <a:ext cx="2723887"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Trap and Emulate</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76B5E5EB-76ED-6AF3-C540-E791BBDDBF8D}"/>
              </a:ext>
            </a:extLst>
          </p:cNvPr>
          <p:cNvSpPr txBox="1">
            <a:spLocks noChangeArrowheads="1"/>
          </p:cNvSpPr>
          <p:nvPr/>
        </p:nvSpPr>
        <p:spPr>
          <a:xfrm>
            <a:off x="1874165" y="1703821"/>
            <a:ext cx="8959739" cy="5111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User mode code in guest runs at same speed as if not a guest</a:t>
            </a:r>
          </a:p>
          <a:p>
            <a:r>
              <a:rPr lang="en-US" altLang="en-US" dirty="0"/>
              <a:t>But kernel mode privilege mode code runs slower due to trap-and-emulate</a:t>
            </a:r>
          </a:p>
          <a:p>
            <a:pPr lvl="1"/>
            <a:r>
              <a:rPr lang="en-US" altLang="en-US" sz="2800" dirty="0"/>
              <a:t>Especially a </a:t>
            </a:r>
            <a:r>
              <a:rPr lang="en-US" altLang="en-US" sz="2800" b="1" u="sng" dirty="0">
                <a:solidFill>
                  <a:srgbClr val="0070C0"/>
                </a:solidFill>
              </a:rPr>
              <a:t>problem</a:t>
            </a:r>
            <a:r>
              <a:rPr lang="en-US" altLang="en-US" sz="2800" dirty="0"/>
              <a:t> when multiple guests running, each needing trap-and-emulate</a:t>
            </a:r>
          </a:p>
          <a:p>
            <a:r>
              <a:rPr lang="en-US" altLang="en-US" b="1" u="sng" dirty="0">
                <a:solidFill>
                  <a:srgbClr val="0070C0"/>
                </a:solidFill>
              </a:rPr>
              <a:t>(Solution) </a:t>
            </a:r>
            <a:r>
              <a:rPr lang="en-US" altLang="en-US" dirty="0"/>
              <a:t>CPUs adding hardware support, mode CPU modes to improve virtualization performance</a:t>
            </a:r>
          </a:p>
          <a:p>
            <a:endParaRPr lang="en-US" altLang="en-US" sz="2400" dirty="0"/>
          </a:p>
        </p:txBody>
      </p:sp>
    </p:spTree>
    <p:extLst>
      <p:ext uri="{BB962C8B-B14F-4D97-AF65-F5344CB8AC3E}">
        <p14:creationId xmlns:p14="http://schemas.microsoft.com/office/powerpoint/2010/main" val="3654999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086657" y="520340"/>
            <a:ext cx="719517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Trap and Emulate-Virtualization Implementation</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Content Placeholder 3" descr="16_02.pdf">
            <a:extLst>
              <a:ext uri="{FF2B5EF4-FFF2-40B4-BE49-F238E27FC236}">
                <a16:creationId xmlns:a16="http://schemas.microsoft.com/office/drawing/2014/main" id="{2AF4F5A5-68AF-3062-ED7B-42711CD425B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1562" r="-11562"/>
          <a:stretch>
            <a:fillRect/>
          </a:stretch>
        </p:blipFill>
        <p:spPr>
          <a:xfrm>
            <a:off x="2043314" y="1543796"/>
            <a:ext cx="7281862" cy="4008437"/>
          </a:xfrm>
          <a:prstGeom prst="rect">
            <a:avLst/>
          </a:prstGeom>
        </p:spPr>
      </p:pic>
    </p:spTree>
    <p:extLst>
      <p:ext uri="{BB962C8B-B14F-4D97-AF65-F5344CB8AC3E}">
        <p14:creationId xmlns:p14="http://schemas.microsoft.com/office/powerpoint/2010/main" val="565346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279518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Binary Translation</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E09E6591-7906-3EBA-EFDD-686BC0552F23}"/>
              </a:ext>
            </a:extLst>
          </p:cNvPr>
          <p:cNvSpPr txBox="1">
            <a:spLocks noChangeArrowheads="1"/>
          </p:cNvSpPr>
          <p:nvPr/>
        </p:nvSpPr>
        <p:spPr>
          <a:xfrm>
            <a:off x="1835905" y="1418519"/>
            <a:ext cx="852019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Some CPUs don’t have clean separation between privileged and nonprivileged instructions</a:t>
            </a:r>
          </a:p>
          <a:p>
            <a:pPr lvl="1"/>
            <a:r>
              <a:rPr lang="en-US" altLang="en-US" dirty="0"/>
              <a:t>Earlier Intel x86 CPUs are among them</a:t>
            </a:r>
          </a:p>
          <a:p>
            <a:pPr lvl="2"/>
            <a:r>
              <a:rPr lang="en-US" altLang="en-US" sz="2400" dirty="0"/>
              <a:t>Earliest Intel CPU designed for a calculator</a:t>
            </a:r>
          </a:p>
          <a:p>
            <a:pPr lvl="1"/>
            <a:r>
              <a:rPr lang="en-US" altLang="en-US" dirty="0"/>
              <a:t>Backward compatibility means difficult to improve</a:t>
            </a:r>
          </a:p>
          <a:p>
            <a:pPr lvl="1"/>
            <a:r>
              <a:rPr lang="en-US" altLang="en-US" dirty="0"/>
              <a:t>Consider Intel x86 </a:t>
            </a:r>
            <a:r>
              <a:rPr lang="en-US" altLang="en-US" b="1" dirty="0" err="1">
                <a:latin typeface="Courier New" panose="02070309020205020404" pitchFamily="49" charset="0"/>
                <a:cs typeface="Courier New" panose="02070309020205020404" pitchFamily="49" charset="0"/>
              </a:rPr>
              <a:t>popf</a:t>
            </a:r>
            <a:r>
              <a:rPr lang="en-US" altLang="en-US" dirty="0"/>
              <a:t> instruction</a:t>
            </a:r>
          </a:p>
          <a:p>
            <a:pPr lvl="2"/>
            <a:r>
              <a:rPr lang="en-US" altLang="en-US" sz="2400" dirty="0"/>
              <a:t>Loads CPU flags register from contents of the stack</a:t>
            </a:r>
          </a:p>
          <a:p>
            <a:pPr lvl="2"/>
            <a:r>
              <a:rPr lang="en-US" altLang="en-US" sz="2400" dirty="0"/>
              <a:t>If CPU in privileged mode -&gt; all flags replaced</a:t>
            </a:r>
          </a:p>
          <a:p>
            <a:pPr lvl="2"/>
            <a:r>
              <a:rPr lang="en-US" altLang="en-US" sz="2400" dirty="0"/>
              <a:t>If CPU in user mode -&gt; on some flags replaced</a:t>
            </a:r>
          </a:p>
          <a:p>
            <a:pPr lvl="3"/>
            <a:r>
              <a:rPr lang="en-US" altLang="en-US" sz="2400" dirty="0"/>
              <a:t>No trap is generated</a:t>
            </a:r>
          </a:p>
          <a:p>
            <a:pPr lvl="2"/>
            <a:endParaRPr lang="en-US" altLang="en-US" sz="2400" dirty="0"/>
          </a:p>
          <a:p>
            <a:pPr>
              <a:buFont typeface="Monotype Sorts" pitchFamily="-84" charset="2"/>
              <a:buNone/>
            </a:pPr>
            <a:endParaRPr lang="en-US" altLang="en-US" sz="2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13947976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279518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Binary Translation</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642AA636-D73C-8ADC-D5BB-0F95F0A5232E}"/>
              </a:ext>
            </a:extLst>
          </p:cNvPr>
          <p:cNvSpPr txBox="1">
            <a:spLocks/>
          </p:cNvSpPr>
          <p:nvPr/>
        </p:nvSpPr>
        <p:spPr>
          <a:xfrm>
            <a:off x="810228" y="1587050"/>
            <a:ext cx="10903352" cy="44646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dirty="0">
                <a:ea typeface="ＭＳ Ｐゴシック" charset="0"/>
              </a:rPr>
              <a:t>Other similar problem instructions we will call </a:t>
            </a:r>
            <a:r>
              <a:rPr lang="en-US" sz="2400" b="1" i="1" dirty="0">
                <a:solidFill>
                  <a:schemeClr val="accent5">
                    <a:lumMod val="75000"/>
                  </a:schemeClr>
                </a:solidFill>
                <a:ea typeface="ＭＳ Ｐゴシック" charset="0"/>
              </a:rPr>
              <a:t>special instructions</a:t>
            </a:r>
            <a:endParaRPr lang="en-US" sz="2400" b="1" dirty="0">
              <a:solidFill>
                <a:schemeClr val="accent5">
                  <a:lumMod val="75000"/>
                </a:schemeClr>
              </a:solidFill>
              <a:ea typeface="ＭＳ Ｐゴシック" charset="0"/>
            </a:endParaRPr>
          </a:p>
          <a:p>
            <a:pPr lvl="1">
              <a:defRPr/>
            </a:pPr>
            <a:r>
              <a:rPr lang="en-US" dirty="0">
                <a:ea typeface="ＭＳ Ｐゴシック" charset="0"/>
              </a:rPr>
              <a:t>trap-and-emulate</a:t>
            </a:r>
            <a:r>
              <a:rPr lang="ar-SA" dirty="0">
                <a:ea typeface="ＭＳ Ｐゴシック" charset="0"/>
              </a:rPr>
              <a:t> </a:t>
            </a:r>
            <a:r>
              <a:rPr lang="en-US" dirty="0">
                <a:ea typeface="ＭＳ Ｐゴシック" charset="0"/>
              </a:rPr>
              <a:t>will not solve this issue, So…..</a:t>
            </a:r>
          </a:p>
          <a:p>
            <a:pPr>
              <a:defRPr/>
            </a:pPr>
            <a:r>
              <a:rPr lang="en-US" sz="2400" dirty="0">
                <a:ea typeface="ＭＳ Ｐゴシック" charset="0"/>
              </a:rPr>
              <a:t>Binary translation solves the problem</a:t>
            </a:r>
          </a:p>
          <a:p>
            <a:pPr lvl="1">
              <a:defRPr/>
            </a:pPr>
            <a:r>
              <a:rPr lang="en-US" dirty="0">
                <a:ea typeface="ＭＳ Ｐゴシック" charset="0"/>
              </a:rPr>
              <a:t>Binary translation its Basics are simple, but implementation very complex</a:t>
            </a:r>
          </a:p>
          <a:p>
            <a:pPr lvl="2">
              <a:defRPr/>
            </a:pPr>
            <a:r>
              <a:rPr lang="en-US" sz="2400" dirty="0">
                <a:ea typeface="ＭＳ Ｐゴシック" charset="0"/>
              </a:rPr>
              <a:t>VMM examines every instruction guest is about to execute by reading a few instructions ahead of program counter</a:t>
            </a:r>
          </a:p>
          <a:p>
            <a:pPr lvl="3" indent="-342900">
              <a:defRPr/>
            </a:pPr>
            <a:r>
              <a:rPr lang="en-US" sz="2400" dirty="0">
                <a:ea typeface="ＭＳ Ｐゴシック" charset="0"/>
              </a:rPr>
              <a:t>Non-special-instructions run natively</a:t>
            </a:r>
          </a:p>
          <a:p>
            <a:pPr lvl="3" indent="-342900">
              <a:defRPr/>
            </a:pPr>
            <a:r>
              <a:rPr lang="en-US" sz="2400" b="1" i="1" dirty="0">
                <a:solidFill>
                  <a:schemeClr val="accent5">
                    <a:lumMod val="75000"/>
                  </a:schemeClr>
                </a:solidFill>
                <a:ea typeface="ＭＳ Ｐゴシック" charset="0"/>
              </a:rPr>
              <a:t>Special instructions </a:t>
            </a:r>
            <a:r>
              <a:rPr lang="ar-SA" sz="2400" b="1" i="1" dirty="0">
                <a:solidFill>
                  <a:schemeClr val="accent5">
                    <a:lumMod val="75000"/>
                  </a:schemeClr>
                </a:solidFill>
                <a:ea typeface="ＭＳ Ｐゴシック" charset="0"/>
              </a:rPr>
              <a:t> </a:t>
            </a:r>
            <a:r>
              <a:rPr lang="en-US" sz="2400" b="1" i="1" dirty="0">
                <a:solidFill>
                  <a:schemeClr val="accent5">
                    <a:lumMod val="75000"/>
                  </a:schemeClr>
                </a:solidFill>
                <a:ea typeface="ＭＳ Ｐゴシック" charset="0"/>
              </a:rPr>
              <a:t>are </a:t>
            </a:r>
            <a:r>
              <a:rPr lang="en-US" sz="2400" dirty="0">
                <a:ea typeface="ＭＳ Ｐゴシック" charset="0"/>
              </a:rPr>
              <a:t>translated </a:t>
            </a:r>
            <a:r>
              <a:rPr lang="en-US" sz="2400" dirty="0"/>
              <a:t>(</a:t>
            </a:r>
            <a:r>
              <a:rPr lang="en-US" sz="2400" b="1" dirty="0"/>
              <a:t>and does not wait for a trap!). </a:t>
            </a:r>
            <a:r>
              <a:rPr lang="en-US" sz="2400" dirty="0">
                <a:ea typeface="ＭＳ Ｐゴシック" charset="0"/>
              </a:rPr>
              <a:t>into new set of instructions that perform equivalent task.</a:t>
            </a:r>
          </a:p>
          <a:p>
            <a:pPr lvl="2">
              <a:buFont typeface="Webdings" charset="0"/>
              <a:buChar char="4"/>
              <a:defRPr/>
            </a:pPr>
            <a:endParaRPr lang="en-US" sz="2400" dirty="0">
              <a:ea typeface="ＭＳ Ｐゴシック" charset="0"/>
            </a:endParaRPr>
          </a:p>
          <a:p>
            <a:pPr marL="0" indent="0">
              <a:buFont typeface="Monotype Sorts" charset="0"/>
              <a:buNone/>
              <a:defRPr/>
            </a:pPr>
            <a:endParaRPr lang="en-US" sz="2400" dirty="0">
              <a:latin typeface="Courier New"/>
              <a:ea typeface="ＭＳ Ｐゴシック" charset="0"/>
              <a:cs typeface="Courier New"/>
            </a:endParaRPr>
          </a:p>
        </p:txBody>
      </p:sp>
    </p:spTree>
    <p:extLst>
      <p:ext uri="{BB962C8B-B14F-4D97-AF65-F5344CB8AC3E}">
        <p14:creationId xmlns:p14="http://schemas.microsoft.com/office/powerpoint/2010/main" val="19603318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279518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Binary Translation</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4585E7F2-A1D2-07DD-FB0B-639F63FE9B4D}"/>
              </a:ext>
            </a:extLst>
          </p:cNvPr>
          <p:cNvSpPr txBox="1">
            <a:spLocks/>
          </p:cNvSpPr>
          <p:nvPr/>
        </p:nvSpPr>
        <p:spPr>
          <a:xfrm>
            <a:off x="1743035" y="1783785"/>
            <a:ext cx="874891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ea typeface="ＭＳ Ｐゴシック" charset="0"/>
              </a:rPr>
              <a:t>Translation of code is done within VMM</a:t>
            </a:r>
          </a:p>
          <a:p>
            <a:pPr>
              <a:defRPr/>
            </a:pPr>
            <a:r>
              <a:rPr lang="en-US" dirty="0">
                <a:ea typeface="ＭＳ Ｐゴシック" charset="0"/>
              </a:rPr>
              <a:t>Performance of this method would be poor without optimizations</a:t>
            </a:r>
          </a:p>
          <a:p>
            <a:pPr lvl="1">
              <a:defRPr/>
            </a:pPr>
            <a:r>
              <a:rPr lang="en-US" sz="2800" dirty="0">
                <a:ea typeface="ＭＳ Ｐゴシック" charset="0"/>
              </a:rPr>
              <a:t>Products like VMware use caching</a:t>
            </a:r>
          </a:p>
          <a:p>
            <a:pPr lvl="2">
              <a:buFont typeface="Webdings" charset="0"/>
              <a:buChar char="4"/>
              <a:defRPr/>
            </a:pPr>
            <a:r>
              <a:rPr lang="en-US" sz="2800" dirty="0">
                <a:ea typeface="ＭＳ Ｐゴシック" charset="0"/>
              </a:rPr>
              <a:t>Translate once, and when guest executes code containing special instruction cached translation used instead of translating again</a:t>
            </a:r>
          </a:p>
          <a:p>
            <a:pPr lvl="1">
              <a:buFont typeface="Monotype Sorts" charset="0"/>
              <a:buChar char="l"/>
              <a:defRPr/>
            </a:pPr>
            <a:endParaRPr lang="en-US" sz="2800" dirty="0">
              <a:ea typeface="ＭＳ Ｐゴシック" charset="0"/>
            </a:endParaRPr>
          </a:p>
          <a:p>
            <a:pPr lvl="2">
              <a:buFont typeface="Webdings" charset="0"/>
              <a:buChar char="4"/>
              <a:defRPr/>
            </a:pPr>
            <a:endParaRPr lang="en-US" sz="2800" dirty="0">
              <a:ea typeface="ＭＳ Ｐゴシック" charset="0"/>
            </a:endParaRPr>
          </a:p>
          <a:p>
            <a:pPr marL="0" indent="0">
              <a:buFont typeface="Monotype Sorts" charset="0"/>
              <a:buNone/>
              <a:defRPr/>
            </a:pPr>
            <a:endParaRPr lang="en-US" dirty="0">
              <a:latin typeface="Courier New"/>
              <a:ea typeface="ＭＳ Ｐゴシック" charset="0"/>
              <a:cs typeface="Courier New"/>
            </a:endParaRPr>
          </a:p>
        </p:txBody>
      </p:sp>
    </p:spTree>
    <p:extLst>
      <p:ext uri="{BB962C8B-B14F-4D97-AF65-F5344CB8AC3E}">
        <p14:creationId xmlns:p14="http://schemas.microsoft.com/office/powerpoint/2010/main" val="30750084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279518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Binary Translation</a:t>
            </a: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Content Placeholder 3" descr="16_03.pdf">
            <a:extLst>
              <a:ext uri="{FF2B5EF4-FFF2-40B4-BE49-F238E27FC236}">
                <a16:creationId xmlns:a16="http://schemas.microsoft.com/office/drawing/2014/main" id="{BE8622A0-7052-7AF5-EBCD-4567633C47F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1771" r="-11771"/>
          <a:stretch>
            <a:fillRect/>
          </a:stretch>
        </p:blipFill>
        <p:spPr>
          <a:xfrm>
            <a:off x="1854915" y="1633350"/>
            <a:ext cx="7264400" cy="4000500"/>
          </a:xfrm>
          <a:prstGeom prst="rect">
            <a:avLst/>
          </a:prstGeom>
        </p:spPr>
      </p:pic>
    </p:spTree>
    <p:extLst>
      <p:ext uri="{BB962C8B-B14F-4D97-AF65-F5344CB8AC3E}">
        <p14:creationId xmlns:p14="http://schemas.microsoft.com/office/powerpoint/2010/main" val="28817342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3209853"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Hardware Assistance</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7D82BB4D-BC84-3D6B-ADBB-1A13F8B4AA72}"/>
              </a:ext>
            </a:extLst>
          </p:cNvPr>
          <p:cNvSpPr txBox="1">
            <a:spLocks noChangeArrowheads="1"/>
          </p:cNvSpPr>
          <p:nvPr/>
        </p:nvSpPr>
        <p:spPr>
          <a:xfrm>
            <a:off x="2025409" y="1418519"/>
            <a:ext cx="934093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t>All virtualization needs some HW support</a:t>
            </a:r>
          </a:p>
          <a:p>
            <a:r>
              <a:rPr lang="en-US" altLang="en-US" sz="2000" dirty="0"/>
              <a:t>More support -&gt; more feature rich, stable, better performance of guests</a:t>
            </a:r>
          </a:p>
          <a:p>
            <a:r>
              <a:rPr lang="en-US" altLang="en-US" sz="2000" dirty="0"/>
              <a:t>Intel added new </a:t>
            </a:r>
            <a:r>
              <a:rPr lang="en-US" altLang="en-US" sz="2000" b="1" dirty="0">
                <a:solidFill>
                  <a:srgbClr val="3366FF"/>
                </a:solidFill>
              </a:rPr>
              <a:t>VT-x</a:t>
            </a:r>
            <a:r>
              <a:rPr lang="en-US" altLang="en-US" sz="2000" dirty="0"/>
              <a:t> instructions in 2005 and AMD the </a:t>
            </a:r>
            <a:r>
              <a:rPr lang="en-US" altLang="en-US" sz="2000" b="1" dirty="0">
                <a:solidFill>
                  <a:srgbClr val="3366FF"/>
                </a:solidFill>
              </a:rPr>
              <a:t>AMD-V </a:t>
            </a:r>
            <a:r>
              <a:rPr lang="en-US" altLang="en-US" sz="2000" dirty="0"/>
              <a:t>instructions in 2006</a:t>
            </a:r>
          </a:p>
          <a:p>
            <a:pPr lvl="1"/>
            <a:r>
              <a:rPr lang="en-US" altLang="en-US" sz="2000" dirty="0"/>
              <a:t>CPUs with these instructions remove need for binary translation</a:t>
            </a:r>
          </a:p>
          <a:p>
            <a:pPr lvl="1"/>
            <a:r>
              <a:rPr lang="en-US" altLang="en-US" sz="2000" dirty="0"/>
              <a:t>Generally define more CPU modes – “guest” and “host”</a:t>
            </a:r>
          </a:p>
          <a:p>
            <a:pPr lvl="1"/>
            <a:r>
              <a:rPr lang="en-US" altLang="en-US" sz="2000" dirty="0"/>
              <a:t>VMM can enable host mode, define characteristics of each guest VM, switch to guest mode and guest(s) on CPU(s)</a:t>
            </a:r>
          </a:p>
          <a:p>
            <a:pPr lvl="1"/>
            <a:r>
              <a:rPr lang="en-US" altLang="en-US" sz="2000" dirty="0"/>
              <a:t>In guest mode, guest OS thinks it is running natively, sees devices (as defined by VMM for that guest) </a:t>
            </a:r>
          </a:p>
          <a:p>
            <a:pPr lvl="2"/>
            <a:r>
              <a:rPr lang="en-US" altLang="en-US" dirty="0"/>
              <a:t>Access to virtualized device, </a:t>
            </a:r>
            <a:r>
              <a:rPr lang="en-US" altLang="en-US" dirty="0" err="1"/>
              <a:t>priv</a:t>
            </a:r>
            <a:r>
              <a:rPr lang="en-US" altLang="en-US" dirty="0"/>
              <a:t> instructions cause trap to VMM</a:t>
            </a:r>
          </a:p>
          <a:p>
            <a:pPr lvl="2"/>
            <a:r>
              <a:rPr lang="en-US" altLang="en-US" dirty="0"/>
              <a:t>CPU maintains VCPU, context switches it as needed</a:t>
            </a:r>
          </a:p>
          <a:p>
            <a:pPr lvl="1"/>
            <a:endParaRPr lang="en-US" altLang="en-US" sz="2000" dirty="0"/>
          </a:p>
          <a:p>
            <a:pPr lvl="2"/>
            <a:endParaRPr lang="en-US" altLang="en-US" dirty="0"/>
          </a:p>
          <a:p>
            <a:pPr>
              <a:buFont typeface="Monotype Sorts" pitchFamily="-84" charset="2"/>
              <a:buNone/>
            </a:pPr>
            <a:endParaRPr lang="en-US" altLang="en-US" sz="20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16523799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7388497"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Virtual Machines and Implementations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F95C42D-399B-CF80-DA02-17C40E7415A7}"/>
              </a:ext>
            </a:extLst>
          </p:cNvPr>
          <p:cNvSpPr txBox="1">
            <a:spLocks/>
          </p:cNvSpPr>
          <p:nvPr/>
        </p:nvSpPr>
        <p:spPr>
          <a:xfrm>
            <a:off x="1440961" y="1418519"/>
            <a:ext cx="9902229"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dirty="0">
                <a:ea typeface="ＭＳ Ｐゴシック" charset="0"/>
              </a:rPr>
              <a:t>Many variations as well as HW details</a:t>
            </a:r>
          </a:p>
          <a:p>
            <a:pPr lvl="1">
              <a:defRPr/>
            </a:pPr>
            <a:r>
              <a:rPr lang="en-US" dirty="0">
                <a:ea typeface="ＭＳ Ｐゴシック" charset="0"/>
              </a:rPr>
              <a:t>Assume VMMs take advantage of HW features</a:t>
            </a:r>
          </a:p>
          <a:p>
            <a:pPr lvl="2">
              <a:buFont typeface="Webdings" charset="0"/>
              <a:buChar char="4"/>
              <a:defRPr/>
            </a:pPr>
            <a:r>
              <a:rPr lang="en-US" sz="2400" dirty="0">
                <a:ea typeface="ＭＳ Ｐゴシック" charset="0"/>
              </a:rPr>
              <a:t>HW features can simplify implementation, improve performance</a:t>
            </a:r>
          </a:p>
          <a:p>
            <a:pPr>
              <a:defRPr/>
            </a:pPr>
            <a:r>
              <a:rPr lang="en-US" sz="2400" dirty="0">
                <a:ea typeface="ＭＳ Ｐゴシック" charset="0"/>
              </a:rPr>
              <a:t>Whatever the type, a VM has a lifecycle</a:t>
            </a:r>
          </a:p>
          <a:p>
            <a:pPr lvl="1">
              <a:defRPr/>
            </a:pPr>
            <a:r>
              <a:rPr lang="en-US" dirty="0">
                <a:ea typeface="ＭＳ Ｐゴシック" charset="0"/>
              </a:rPr>
              <a:t>Created by VMM</a:t>
            </a:r>
          </a:p>
          <a:p>
            <a:pPr lvl="1">
              <a:defRPr/>
            </a:pPr>
            <a:r>
              <a:rPr lang="en-US" dirty="0">
                <a:ea typeface="ＭＳ Ｐゴシック" charset="0"/>
              </a:rPr>
              <a:t>Resources assigned to it (number of cores, amount of memory, networking details, storage details)</a:t>
            </a:r>
          </a:p>
          <a:p>
            <a:pPr lvl="1">
              <a:defRPr/>
            </a:pPr>
            <a:r>
              <a:rPr lang="en-US" dirty="0">
                <a:ea typeface="ＭＳ Ｐゴシック" charset="0"/>
              </a:rPr>
              <a:t>In type 0 hypervisor, resources usually dedicated</a:t>
            </a:r>
          </a:p>
          <a:p>
            <a:pPr lvl="1">
              <a:defRPr/>
            </a:pPr>
            <a:r>
              <a:rPr lang="en-US" dirty="0">
                <a:ea typeface="ＭＳ Ｐゴシック" charset="0"/>
              </a:rPr>
              <a:t>Other types dedicate or share resources, or a mix</a:t>
            </a:r>
          </a:p>
          <a:p>
            <a:pPr lvl="1">
              <a:defRPr/>
            </a:pPr>
            <a:r>
              <a:rPr lang="en-US" dirty="0">
                <a:ea typeface="ＭＳ Ｐゴシック" charset="0"/>
              </a:rPr>
              <a:t>When no longer needed, VM can be deleted, freeing resources</a:t>
            </a:r>
          </a:p>
          <a:p>
            <a:pPr lvl="1">
              <a:defRPr/>
            </a:pPr>
            <a:endParaRPr lang="en-US" sz="2000" dirty="0">
              <a:ea typeface="ＭＳ Ｐゴシック" charset="0"/>
            </a:endParaRPr>
          </a:p>
          <a:p>
            <a:pPr lvl="2">
              <a:buFont typeface="Webdings" charset="0"/>
              <a:buChar char="4"/>
              <a:defRPr/>
            </a:pPr>
            <a:endParaRPr lang="en-US" dirty="0">
              <a:ea typeface="ＭＳ Ｐゴシック" charset="0"/>
            </a:endParaRPr>
          </a:p>
          <a:p>
            <a:pPr marL="0" indent="0">
              <a:buFont typeface="Monotype Sorts" charset="0"/>
              <a:buNone/>
              <a:defRPr/>
            </a:pPr>
            <a:endParaRPr lang="en-US" sz="2000" dirty="0">
              <a:latin typeface="Courier New"/>
              <a:ea typeface="ＭＳ Ｐゴシック" charset="0"/>
              <a:cs typeface="Courier New"/>
            </a:endParaRPr>
          </a:p>
        </p:txBody>
      </p:sp>
    </p:spTree>
    <p:extLst>
      <p:ext uri="{BB962C8B-B14F-4D97-AF65-F5344CB8AC3E}">
        <p14:creationId xmlns:p14="http://schemas.microsoft.com/office/powerpoint/2010/main" val="5451640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5256182"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Type 0 Hypervisor</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77045AF1-5C29-7387-3260-0E232C269E55}"/>
              </a:ext>
            </a:extLst>
          </p:cNvPr>
          <p:cNvSpPr txBox="1">
            <a:spLocks noChangeArrowheads="1"/>
          </p:cNvSpPr>
          <p:nvPr/>
        </p:nvSpPr>
        <p:spPr>
          <a:xfrm>
            <a:off x="1874165" y="1520938"/>
            <a:ext cx="1023202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t>Old idea, under many names by HW manufacturers</a:t>
            </a:r>
          </a:p>
          <a:p>
            <a:pPr lvl="1"/>
            <a:r>
              <a:rPr lang="en-US" altLang="en-US" sz="2000" dirty="0"/>
              <a:t>“partitions”, “domains”</a:t>
            </a:r>
          </a:p>
          <a:p>
            <a:pPr lvl="1"/>
            <a:r>
              <a:rPr lang="en-US" altLang="en-US" sz="2000" dirty="0"/>
              <a:t>A HW features are  implemented by firmware</a:t>
            </a:r>
          </a:p>
          <a:p>
            <a:pPr lvl="1"/>
            <a:r>
              <a:rPr lang="en-US" altLang="en-US" sz="2000" dirty="0"/>
              <a:t>OS need to do nothing special, VMM is in firmware</a:t>
            </a:r>
          </a:p>
          <a:p>
            <a:pPr lvl="1"/>
            <a:r>
              <a:rPr lang="en-US" altLang="en-US" sz="2000" dirty="0"/>
              <a:t>Smaller feature set than other types</a:t>
            </a:r>
          </a:p>
          <a:p>
            <a:pPr lvl="1"/>
            <a:r>
              <a:rPr lang="en-US" altLang="en-US" sz="2000" dirty="0"/>
              <a:t>Each guest has dedicated HW</a:t>
            </a:r>
          </a:p>
          <a:p>
            <a:r>
              <a:rPr lang="en-US" altLang="en-US" sz="2000" dirty="0"/>
              <a:t>I/O is a challenge as difficult to have enough devices, controllers to dedicate to each guest</a:t>
            </a:r>
          </a:p>
          <a:p>
            <a:r>
              <a:rPr lang="en-US" altLang="en-US" sz="2000" dirty="0"/>
              <a:t>Sometimes VMM implements a </a:t>
            </a:r>
            <a:r>
              <a:rPr lang="en-US" altLang="en-US" sz="2000" b="1" dirty="0">
                <a:solidFill>
                  <a:srgbClr val="3366FF"/>
                </a:solidFill>
              </a:rPr>
              <a:t>control partition </a:t>
            </a:r>
            <a:r>
              <a:rPr lang="en-US" altLang="en-US" sz="2000" dirty="0"/>
              <a:t>running daemons (background service) that other guests communicate with for shared I/O</a:t>
            </a:r>
          </a:p>
          <a:p>
            <a:r>
              <a:rPr lang="en-US" altLang="en-US" sz="2000" dirty="0"/>
              <a:t>Can provide virtualization-within-virtualization (guest itself can be a VMM with guests</a:t>
            </a:r>
          </a:p>
          <a:p>
            <a:pPr lvl="1"/>
            <a:r>
              <a:rPr lang="en-US" altLang="en-US" sz="2000" dirty="0"/>
              <a:t>Other types have difficulty doing this</a:t>
            </a:r>
          </a:p>
          <a:p>
            <a:pPr lvl="1"/>
            <a:endParaRPr lang="en-US" altLang="en-US" sz="2000" dirty="0"/>
          </a:p>
          <a:p>
            <a:pPr lvl="2"/>
            <a:endParaRPr lang="en-US" altLang="en-US" dirty="0"/>
          </a:p>
          <a:p>
            <a:pPr>
              <a:buFont typeface="Monotype Sorts" pitchFamily="-84" charset="2"/>
              <a:buNone/>
            </a:pPr>
            <a:endParaRPr lang="en-US" altLang="en-US" sz="20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0462548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5084662"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Type 0 Hypervisor</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Content Placeholder 3" descr="16_05.pdf">
            <a:extLst>
              <a:ext uri="{FF2B5EF4-FFF2-40B4-BE49-F238E27FC236}">
                <a16:creationId xmlns:a16="http://schemas.microsoft.com/office/drawing/2014/main" id="{B5321B4A-8A9B-9F70-3785-600475B675A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t="-10861" b="-10861"/>
          <a:stretch>
            <a:fillRect/>
          </a:stretch>
        </p:blipFill>
        <p:spPr>
          <a:xfrm>
            <a:off x="3267899" y="1919239"/>
            <a:ext cx="5916612" cy="3257550"/>
          </a:xfrm>
          <a:prstGeom prst="rect">
            <a:avLst/>
          </a:prstGeom>
        </p:spPr>
      </p:pic>
    </p:spTree>
    <p:extLst>
      <p:ext uri="{BB962C8B-B14F-4D97-AF65-F5344CB8AC3E}">
        <p14:creationId xmlns:p14="http://schemas.microsoft.com/office/powerpoint/2010/main" val="19067259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5256182"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Type 1 Hypervisor</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3D98CB3A-E8CE-FE70-3193-197EE82EE789}"/>
              </a:ext>
            </a:extLst>
          </p:cNvPr>
          <p:cNvSpPr txBox="1">
            <a:spLocks noChangeArrowheads="1"/>
          </p:cNvSpPr>
          <p:nvPr/>
        </p:nvSpPr>
        <p:spPr>
          <a:xfrm>
            <a:off x="651740" y="1941305"/>
            <a:ext cx="9902229" cy="50260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Commonly found in company datacenters</a:t>
            </a:r>
          </a:p>
          <a:p>
            <a:pPr lvl="1"/>
            <a:r>
              <a:rPr lang="en-US" altLang="en-US" dirty="0"/>
              <a:t>In a sense becoming “datacenter operating systems”</a:t>
            </a:r>
          </a:p>
          <a:p>
            <a:pPr lvl="2"/>
            <a:r>
              <a:rPr lang="en-US" altLang="en-US" sz="2400" dirty="0"/>
              <a:t>Datacenter managers control and manage OSes in new, sophisticated ways by controlling the Type 1 hypervisor</a:t>
            </a:r>
          </a:p>
          <a:p>
            <a:pPr lvl="2"/>
            <a:r>
              <a:rPr lang="en-US" altLang="en-US" sz="2400" dirty="0"/>
              <a:t>Consolidation of multiple OSes and apps onto less HW</a:t>
            </a:r>
          </a:p>
          <a:p>
            <a:pPr lvl="2"/>
            <a:r>
              <a:rPr lang="en-US" altLang="en-US" sz="2400" dirty="0"/>
              <a:t>Move guests between systems to balance performance</a:t>
            </a:r>
          </a:p>
          <a:p>
            <a:pPr lvl="2"/>
            <a:r>
              <a:rPr lang="en-US" altLang="en-US" sz="2400" dirty="0"/>
              <a:t>Snapshots and cloning</a:t>
            </a:r>
          </a:p>
          <a:p>
            <a:pPr lvl="2"/>
            <a:endParaRPr lang="en-US" altLang="en-US" sz="2400" dirty="0"/>
          </a:p>
          <a:p>
            <a:pPr>
              <a:buFont typeface="Monotype Sorts" pitchFamily="-84" charset="2"/>
              <a:buNone/>
            </a:pPr>
            <a:endParaRPr lang="en-US" altLang="en-US" sz="16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7134929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5256182"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Type 1 Hypervisor</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3D98CB3A-E8CE-FE70-3193-197EE82EE789}"/>
              </a:ext>
            </a:extLst>
          </p:cNvPr>
          <p:cNvSpPr txBox="1">
            <a:spLocks noChangeArrowheads="1"/>
          </p:cNvSpPr>
          <p:nvPr/>
        </p:nvSpPr>
        <p:spPr>
          <a:xfrm>
            <a:off x="1697405" y="1190831"/>
            <a:ext cx="9902229" cy="50260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ar-SA" altLang="en-US" sz="2400" dirty="0"/>
          </a:p>
          <a:p>
            <a:r>
              <a:rPr lang="en-US" altLang="en-US" sz="2400" dirty="0"/>
              <a:t>Special purpose operating systems that run natively on HW</a:t>
            </a:r>
          </a:p>
          <a:p>
            <a:pPr lvl="1"/>
            <a:r>
              <a:rPr lang="en-US" altLang="en-US" dirty="0"/>
              <a:t>Rather than providing system call interface, create run and manage guest OSes</a:t>
            </a:r>
          </a:p>
          <a:p>
            <a:pPr lvl="1"/>
            <a:r>
              <a:rPr lang="en-US" altLang="en-US" dirty="0"/>
              <a:t>Can run on Type 0 hypervisors but not on other Type 1s</a:t>
            </a:r>
          </a:p>
          <a:p>
            <a:pPr lvl="1"/>
            <a:r>
              <a:rPr lang="en-US" altLang="en-US" dirty="0"/>
              <a:t>Run in kernel mode</a:t>
            </a:r>
          </a:p>
          <a:p>
            <a:pPr lvl="1"/>
            <a:r>
              <a:rPr lang="en-US" altLang="en-US" dirty="0"/>
              <a:t>Guests generally don’t know they are running in a VM</a:t>
            </a:r>
          </a:p>
          <a:p>
            <a:pPr lvl="1"/>
            <a:r>
              <a:rPr lang="en-US" altLang="en-US" dirty="0"/>
              <a:t>Also provide other traditional OS services like CPU and memory management</a:t>
            </a:r>
          </a:p>
          <a:p>
            <a:pPr lvl="2"/>
            <a:endParaRPr lang="en-US" altLang="en-US" sz="2400" dirty="0"/>
          </a:p>
          <a:p>
            <a:pPr>
              <a:buFont typeface="Monotype Sorts" pitchFamily="-84" charset="2"/>
              <a:buNone/>
            </a:pPr>
            <a:endParaRPr lang="en-US" altLang="en-US" sz="2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5723631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6291851"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Type 1 Hypervisor (cont.)</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DBB5F41B-6E76-275F-BB30-6B55D5605EBD}"/>
              </a:ext>
            </a:extLst>
          </p:cNvPr>
          <p:cNvSpPr txBox="1">
            <a:spLocks/>
          </p:cNvSpPr>
          <p:nvPr/>
        </p:nvSpPr>
        <p:spPr>
          <a:xfrm>
            <a:off x="2273960" y="1571388"/>
            <a:ext cx="8201129"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dirty="0">
                <a:ea typeface="ＭＳ Ｐゴシック" charset="0"/>
              </a:rPr>
              <a:t>Another variation is a general purpose OS that also provides VMM functionality</a:t>
            </a:r>
          </a:p>
          <a:p>
            <a:pPr lvl="1">
              <a:defRPr/>
            </a:pPr>
            <a:r>
              <a:rPr lang="en-US" dirty="0">
                <a:ea typeface="ＭＳ Ｐゴシック" charset="0"/>
              </a:rPr>
              <a:t>RedHat Enterprise Linux with KVM, Windows with Hyper-V, Oracle Solaris</a:t>
            </a:r>
          </a:p>
          <a:p>
            <a:pPr lvl="1">
              <a:defRPr/>
            </a:pPr>
            <a:r>
              <a:rPr lang="en-US" dirty="0">
                <a:ea typeface="ＭＳ Ｐゴシック" charset="0"/>
              </a:rPr>
              <a:t>Perform normal duties as well as VMM duties</a:t>
            </a:r>
          </a:p>
          <a:p>
            <a:pPr lvl="1">
              <a:defRPr/>
            </a:pPr>
            <a:r>
              <a:rPr lang="en-US" dirty="0">
                <a:ea typeface="ＭＳ Ｐゴシック" charset="0"/>
              </a:rPr>
              <a:t>Typically less feature rich than dedicated Type 1 hypervisors</a:t>
            </a:r>
          </a:p>
          <a:p>
            <a:pPr>
              <a:defRPr/>
            </a:pPr>
            <a:r>
              <a:rPr lang="en-US" sz="2400" dirty="0">
                <a:ea typeface="ＭＳ Ｐゴシック" charset="0"/>
              </a:rPr>
              <a:t>In many ways, treat guests OSes as just another process</a:t>
            </a:r>
          </a:p>
          <a:p>
            <a:pPr lvl="1">
              <a:defRPr/>
            </a:pPr>
            <a:r>
              <a:rPr lang="en-US" dirty="0">
                <a:ea typeface="ＭＳ Ｐゴシック" charset="0"/>
              </a:rPr>
              <a:t>Albeit with special handling when guest tries to execute special instructions</a:t>
            </a:r>
          </a:p>
          <a:p>
            <a:pPr lvl="2">
              <a:buFont typeface="Webdings" charset="0"/>
              <a:buChar char="4"/>
              <a:defRPr/>
            </a:pPr>
            <a:endParaRPr lang="en-US" sz="2400" dirty="0">
              <a:ea typeface="ＭＳ Ｐゴシック" charset="0"/>
            </a:endParaRPr>
          </a:p>
          <a:p>
            <a:pPr marL="0" indent="0">
              <a:buFont typeface="Monotype Sorts" charset="0"/>
              <a:buNone/>
              <a:defRPr/>
            </a:pPr>
            <a:endParaRPr lang="en-US" sz="2400" dirty="0">
              <a:latin typeface="Courier New"/>
              <a:ea typeface="ＭＳ Ｐゴシック" charset="0"/>
              <a:cs typeface="Courier New"/>
            </a:endParaRPr>
          </a:p>
        </p:txBody>
      </p:sp>
    </p:spTree>
    <p:extLst>
      <p:ext uri="{BB962C8B-B14F-4D97-AF65-F5344CB8AC3E}">
        <p14:creationId xmlns:p14="http://schemas.microsoft.com/office/powerpoint/2010/main" val="23388452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5256182"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Type 2 Hypervisor</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0EC82D7-1D20-C884-ECF7-81ACD69E9F73}"/>
              </a:ext>
            </a:extLst>
          </p:cNvPr>
          <p:cNvSpPr txBox="1">
            <a:spLocks noChangeArrowheads="1"/>
          </p:cNvSpPr>
          <p:nvPr/>
        </p:nvSpPr>
        <p:spPr>
          <a:xfrm>
            <a:off x="1548356" y="1587050"/>
            <a:ext cx="9609939"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Less interesting from an OS perspective </a:t>
            </a:r>
          </a:p>
          <a:p>
            <a:pPr lvl="1"/>
            <a:r>
              <a:rPr lang="en-US" altLang="en-US" dirty="0"/>
              <a:t>Very little OS involvement in virtualization</a:t>
            </a:r>
          </a:p>
          <a:p>
            <a:pPr lvl="1"/>
            <a:r>
              <a:rPr lang="en-US" altLang="en-US" dirty="0"/>
              <a:t>VMM is simply another process, run and managed by host</a:t>
            </a:r>
          </a:p>
          <a:p>
            <a:pPr lvl="2"/>
            <a:r>
              <a:rPr lang="en-US" altLang="en-US" sz="2400" dirty="0"/>
              <a:t>Even the host doesn’t know they are a VMM running guests</a:t>
            </a:r>
          </a:p>
          <a:p>
            <a:pPr lvl="1"/>
            <a:r>
              <a:rPr lang="en-US" altLang="en-US" dirty="0"/>
              <a:t>Tend to have poorer overall performance because can’t take advantage of some HW features</a:t>
            </a:r>
          </a:p>
          <a:p>
            <a:pPr lvl="1"/>
            <a:r>
              <a:rPr lang="en-US" altLang="en-US" dirty="0"/>
              <a:t>But also a benefit because require no changes to host OS</a:t>
            </a:r>
          </a:p>
          <a:p>
            <a:pPr lvl="2"/>
            <a:r>
              <a:rPr lang="en-US" altLang="en-US" sz="2400" dirty="0"/>
              <a:t>Student could have Type 2 hypervisor on native host, run multiple guests, all on standard host OS such as Windows, Linux, MacOS</a:t>
            </a:r>
          </a:p>
          <a:p>
            <a:pPr lvl="1"/>
            <a:endParaRPr lang="en-US" altLang="en-US" dirty="0"/>
          </a:p>
          <a:p>
            <a:pPr lvl="2"/>
            <a:endParaRPr lang="en-US" altLang="en-US" sz="2400" dirty="0"/>
          </a:p>
          <a:p>
            <a:pPr>
              <a:buFont typeface="Monotype Sorts" pitchFamily="-84" charset="2"/>
              <a:buNone/>
            </a:pPr>
            <a:endParaRPr lang="en-US" altLang="en-US" sz="2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34196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5171480"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Paravirtualization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6B56E54F-65AC-BBD8-DEF7-B5BFF7658146}"/>
              </a:ext>
            </a:extLst>
          </p:cNvPr>
          <p:cNvSpPr txBox="1">
            <a:spLocks noChangeArrowheads="1"/>
          </p:cNvSpPr>
          <p:nvPr/>
        </p:nvSpPr>
        <p:spPr>
          <a:xfrm>
            <a:off x="1874165" y="1418519"/>
            <a:ext cx="8600924"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Does not fit the definition of virtualization – VMM not presenting an exact duplication of underlying hardware</a:t>
            </a:r>
          </a:p>
          <a:p>
            <a:pPr lvl="1"/>
            <a:r>
              <a:rPr lang="en-US" altLang="en-US" dirty="0"/>
              <a:t>But still useful!</a:t>
            </a:r>
          </a:p>
          <a:p>
            <a:pPr lvl="1"/>
            <a:r>
              <a:rPr lang="en-US" altLang="en-US" dirty="0"/>
              <a:t>VMM provides services that guest must be modified to use</a:t>
            </a:r>
          </a:p>
          <a:p>
            <a:pPr lvl="1"/>
            <a:r>
              <a:rPr lang="en-US" altLang="en-US" dirty="0"/>
              <a:t>Leads to increased performance</a:t>
            </a:r>
          </a:p>
          <a:p>
            <a:pPr lvl="1"/>
            <a:r>
              <a:rPr lang="en-US" altLang="en-US" dirty="0"/>
              <a:t>Less needed as hardware support for VMs grows</a:t>
            </a:r>
          </a:p>
          <a:p>
            <a:pPr lvl="2"/>
            <a:endParaRPr lang="en-US" altLang="en-US" sz="2400" dirty="0"/>
          </a:p>
          <a:p>
            <a:pPr>
              <a:buFont typeface="Monotype Sorts" pitchFamily="-84" charset="2"/>
              <a:buNone/>
            </a:pPr>
            <a:endParaRPr lang="en-US" altLang="en-US" sz="2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4992221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5171480"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Paravirtualization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6B56E54F-65AC-BBD8-DEF7-B5BFF7658146}"/>
              </a:ext>
            </a:extLst>
          </p:cNvPr>
          <p:cNvSpPr txBox="1">
            <a:spLocks noChangeArrowheads="1"/>
          </p:cNvSpPr>
          <p:nvPr/>
        </p:nvSpPr>
        <p:spPr>
          <a:xfrm>
            <a:off x="1874165" y="1418519"/>
            <a:ext cx="7212012"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Xen, leader in </a:t>
            </a:r>
            <a:r>
              <a:rPr lang="en-US" altLang="en-US" sz="2400" dirty="0" err="1"/>
              <a:t>paravirtualized</a:t>
            </a:r>
            <a:r>
              <a:rPr lang="en-US" altLang="en-US" sz="2400" dirty="0"/>
              <a:t> space, adds several techniques </a:t>
            </a:r>
          </a:p>
          <a:p>
            <a:pPr lvl="1"/>
            <a:r>
              <a:rPr lang="en-US" altLang="en-US" dirty="0"/>
              <a:t>For example, clean and simple device abstractions</a:t>
            </a:r>
          </a:p>
          <a:p>
            <a:pPr lvl="2"/>
            <a:r>
              <a:rPr lang="en-US" altLang="en-US" sz="2400" dirty="0"/>
              <a:t>Good communication between guest and VMM about device I/O</a:t>
            </a:r>
          </a:p>
          <a:p>
            <a:pPr lvl="2"/>
            <a:r>
              <a:rPr lang="en-US" altLang="en-US" sz="2400" dirty="0"/>
              <a:t>Each device has circular buffer shared by guest and VMM via shared memory</a:t>
            </a:r>
          </a:p>
          <a:p>
            <a:pPr lvl="2"/>
            <a:endParaRPr lang="en-US" altLang="en-US" sz="2400" dirty="0"/>
          </a:p>
          <a:p>
            <a:pPr>
              <a:buFont typeface="Monotype Sorts" pitchFamily="-84" charset="2"/>
              <a:buNone/>
            </a:pPr>
            <a:endParaRPr lang="en-US" altLang="en-US" sz="2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0853239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4999958"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Paravirtualization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1AF4642D-198C-1E6C-A28B-78BF521F28BE}"/>
              </a:ext>
            </a:extLst>
          </p:cNvPr>
          <p:cNvSpPr txBox="1">
            <a:spLocks/>
          </p:cNvSpPr>
          <p:nvPr/>
        </p:nvSpPr>
        <p:spPr>
          <a:xfrm>
            <a:off x="2135228" y="1502785"/>
            <a:ext cx="853663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altLang="en-US" sz="2400" dirty="0"/>
              <a:t>Xen, leader in </a:t>
            </a:r>
            <a:r>
              <a:rPr lang="en-US" altLang="en-US" sz="2400" dirty="0" err="1"/>
              <a:t>paravirtualized</a:t>
            </a:r>
            <a:r>
              <a:rPr lang="en-US" altLang="en-US" sz="2400" dirty="0"/>
              <a:t> space, adds several techniques (Cont.) </a:t>
            </a:r>
            <a:endParaRPr lang="en-US" sz="2400" dirty="0">
              <a:ea typeface="ＭＳ Ｐゴシック" charset="0"/>
            </a:endParaRPr>
          </a:p>
          <a:p>
            <a:pPr lvl="1">
              <a:defRPr/>
            </a:pPr>
            <a:r>
              <a:rPr lang="en-US" dirty="0">
                <a:ea typeface="ＭＳ Ｐゴシック" charset="0"/>
              </a:rPr>
              <a:t>Memory management does not include nested page tables</a:t>
            </a:r>
          </a:p>
          <a:p>
            <a:pPr lvl="2">
              <a:defRPr/>
            </a:pPr>
            <a:r>
              <a:rPr lang="en-US" sz="2400" dirty="0">
                <a:ea typeface="ＭＳ Ｐゴシック" charset="0"/>
              </a:rPr>
              <a:t>Each guest has own read-only tables</a:t>
            </a:r>
          </a:p>
          <a:p>
            <a:pPr lvl="2">
              <a:defRPr/>
            </a:pPr>
            <a:r>
              <a:rPr lang="en-US" sz="2400" dirty="0">
                <a:ea typeface="ＭＳ Ｐゴシック" charset="0"/>
              </a:rPr>
              <a:t>Guest uses </a:t>
            </a:r>
            <a:r>
              <a:rPr lang="en-US" sz="2400" b="1" dirty="0" err="1">
                <a:solidFill>
                  <a:srgbClr val="3366FF"/>
                </a:solidFill>
                <a:ea typeface="ＭＳ Ｐゴシック" charset="0"/>
                <a:cs typeface="ＭＳ Ｐゴシック" charset="0"/>
              </a:rPr>
              <a:t>hypercall</a:t>
            </a:r>
            <a:r>
              <a:rPr lang="en-US" sz="2400" dirty="0">
                <a:ea typeface="ＭＳ Ｐゴシック" charset="0"/>
              </a:rPr>
              <a:t> (call to hypervisor) when page-table changes needed</a:t>
            </a:r>
          </a:p>
          <a:p>
            <a:pPr>
              <a:defRPr/>
            </a:pPr>
            <a:r>
              <a:rPr lang="en-US" sz="2400" dirty="0">
                <a:ea typeface="ＭＳ Ｐゴシック" charset="0"/>
              </a:rPr>
              <a:t>Paravirtualization allowed virtualization of older x86 CPUs (and others) without binary translation</a:t>
            </a:r>
          </a:p>
          <a:p>
            <a:pPr>
              <a:defRPr/>
            </a:pPr>
            <a:r>
              <a:rPr lang="en-US" sz="2400" dirty="0">
                <a:ea typeface="ＭＳ Ｐゴシック" charset="0"/>
              </a:rPr>
              <a:t>Guest had to be modified to use run on </a:t>
            </a:r>
            <a:r>
              <a:rPr lang="en-US" sz="2400" dirty="0" err="1">
                <a:ea typeface="ＭＳ Ｐゴシック" charset="0"/>
              </a:rPr>
              <a:t>paravirtualized</a:t>
            </a:r>
            <a:r>
              <a:rPr lang="en-US" sz="2400" dirty="0">
                <a:ea typeface="ＭＳ Ｐゴシック" charset="0"/>
              </a:rPr>
              <a:t> VMM</a:t>
            </a:r>
          </a:p>
          <a:p>
            <a:pPr marL="857250" lvl="2" indent="0">
              <a:buFont typeface="Webdings" charset="0"/>
              <a:buNone/>
              <a:defRPr/>
            </a:pPr>
            <a:endParaRPr lang="en-US" sz="2400" dirty="0">
              <a:ea typeface="ＭＳ Ｐゴシック" charset="0"/>
            </a:endParaRPr>
          </a:p>
        </p:txBody>
      </p:sp>
    </p:spTree>
    <p:extLst>
      <p:ext uri="{BB962C8B-B14F-4D97-AF65-F5344CB8AC3E}">
        <p14:creationId xmlns:p14="http://schemas.microsoft.com/office/powerpoint/2010/main" val="31649647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346715"/>
            <a:ext cx="6468822" cy="954107"/>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Programming Environment </a:t>
            </a:r>
          </a:p>
          <a:p>
            <a:r>
              <a:rPr lang="en-US" altLang="en-US" sz="2800" dirty="0">
                <a:solidFill>
                  <a:schemeClr val="bg1"/>
                </a:solidFill>
                <a:cs typeface="Tajawal Medium" panose="00000600000000000000" pitchFamily="2" charset="-78"/>
              </a:rPr>
              <a:t>Virtualization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E6175A6-B8CB-30E9-BC0F-E48A4E310D9B}"/>
              </a:ext>
            </a:extLst>
          </p:cNvPr>
          <p:cNvSpPr txBox="1">
            <a:spLocks/>
          </p:cNvSpPr>
          <p:nvPr/>
        </p:nvSpPr>
        <p:spPr>
          <a:xfrm>
            <a:off x="1874165" y="1955554"/>
            <a:ext cx="9902229"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dirty="0">
                <a:ea typeface="ＭＳ Ｐゴシック" charset="0"/>
              </a:rPr>
              <a:t>Also not-really-virtualization but using same techniques, providing similar features</a:t>
            </a:r>
          </a:p>
          <a:p>
            <a:pPr>
              <a:defRPr/>
            </a:pPr>
            <a:r>
              <a:rPr lang="en-US" sz="2400" dirty="0">
                <a:ea typeface="ＭＳ Ｐゴシック" charset="0"/>
              </a:rPr>
              <a:t>Programming language is designed to run within custom-built virtualized environment</a:t>
            </a:r>
          </a:p>
          <a:p>
            <a:pPr lvl="1">
              <a:defRPr/>
            </a:pPr>
            <a:r>
              <a:rPr lang="en-US" dirty="0">
                <a:ea typeface="ＭＳ Ｐゴシック" charset="0"/>
              </a:rPr>
              <a:t>For example Oracle Java has many features that depend on running in </a:t>
            </a:r>
            <a:r>
              <a:rPr lang="en-US" b="1" dirty="0">
                <a:solidFill>
                  <a:srgbClr val="3366FF"/>
                </a:solidFill>
                <a:ea typeface="ＭＳ Ｐゴシック" charset="0"/>
              </a:rPr>
              <a:t>Java Virtual Machine</a:t>
            </a:r>
            <a:r>
              <a:rPr lang="en-US" dirty="0">
                <a:ea typeface="ＭＳ Ｐゴシック" charset="0"/>
              </a:rPr>
              <a:t> (</a:t>
            </a:r>
            <a:r>
              <a:rPr lang="en-US" b="1" dirty="0">
                <a:solidFill>
                  <a:srgbClr val="3366FF"/>
                </a:solidFill>
                <a:ea typeface="ＭＳ Ｐゴシック" charset="0"/>
              </a:rPr>
              <a:t>JVM</a:t>
            </a:r>
            <a:r>
              <a:rPr lang="en-US" dirty="0">
                <a:ea typeface="ＭＳ Ｐゴシック" charset="0"/>
              </a:rPr>
              <a:t>)</a:t>
            </a:r>
          </a:p>
          <a:p>
            <a:pPr lvl="1">
              <a:buFont typeface="Monotype Sorts" charset="0"/>
              <a:buChar char="l"/>
              <a:defRPr/>
            </a:pPr>
            <a:endParaRPr lang="en-US" dirty="0">
              <a:ea typeface="ＭＳ Ｐゴシック" charset="0"/>
            </a:endParaRPr>
          </a:p>
          <a:p>
            <a:pPr lvl="2">
              <a:buFont typeface="Webdings" charset="0"/>
              <a:buChar char="4"/>
              <a:defRPr/>
            </a:pPr>
            <a:endParaRPr lang="en-US" sz="2400" dirty="0">
              <a:ea typeface="ＭＳ Ｐゴシック" charset="0"/>
            </a:endParaRPr>
          </a:p>
          <a:p>
            <a:pPr marL="0" indent="0">
              <a:buFont typeface="Monotype Sorts" charset="0"/>
              <a:buNone/>
              <a:defRPr/>
            </a:pPr>
            <a:endParaRPr lang="en-US" sz="2400" dirty="0">
              <a:latin typeface="Courier New"/>
              <a:ea typeface="ＭＳ Ｐゴシック" charset="0"/>
              <a:cs typeface="Courier New"/>
            </a:endParaRPr>
          </a:p>
        </p:txBody>
      </p:sp>
    </p:spTree>
    <p:extLst>
      <p:ext uri="{BB962C8B-B14F-4D97-AF65-F5344CB8AC3E}">
        <p14:creationId xmlns:p14="http://schemas.microsoft.com/office/powerpoint/2010/main" val="27212869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346715"/>
            <a:ext cx="6468822" cy="954107"/>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Programming Environment </a:t>
            </a:r>
          </a:p>
          <a:p>
            <a:r>
              <a:rPr lang="en-US" altLang="en-US" sz="2800" dirty="0">
                <a:solidFill>
                  <a:schemeClr val="bg1"/>
                </a:solidFill>
                <a:cs typeface="Tajawal Medium" panose="00000600000000000000" pitchFamily="2" charset="-78"/>
              </a:rPr>
              <a:t>Virtualization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E6175A6-B8CB-30E9-BC0F-E48A4E310D9B}"/>
              </a:ext>
            </a:extLst>
          </p:cNvPr>
          <p:cNvSpPr txBox="1">
            <a:spLocks/>
          </p:cNvSpPr>
          <p:nvPr/>
        </p:nvSpPr>
        <p:spPr>
          <a:xfrm>
            <a:off x="1513256" y="1560696"/>
            <a:ext cx="9902229"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dirty="0">
                <a:ea typeface="ＭＳ Ｐゴシック" charset="0"/>
              </a:rPr>
              <a:t>In this case </a:t>
            </a:r>
            <a:r>
              <a:rPr lang="en-US" dirty="0">
                <a:ea typeface="ＭＳ Ｐゴシック" charset="0"/>
              </a:rPr>
              <a:t>virtualization</a:t>
            </a:r>
            <a:r>
              <a:rPr lang="en-US" sz="2400" dirty="0">
                <a:ea typeface="ＭＳ Ｐゴシック" charset="0"/>
              </a:rPr>
              <a:t> is defined as providing APIs that define a set of features made available to a language and programs written in that language to provide an improved execution environment</a:t>
            </a:r>
          </a:p>
          <a:p>
            <a:pPr>
              <a:defRPr/>
            </a:pPr>
            <a:endParaRPr lang="en-US" sz="2400" dirty="0">
              <a:ea typeface="ＭＳ Ｐゴシック" charset="0"/>
            </a:endParaRPr>
          </a:p>
          <a:p>
            <a:pPr>
              <a:defRPr/>
            </a:pPr>
            <a:r>
              <a:rPr lang="en-US" sz="2400" dirty="0">
                <a:ea typeface="ＭＳ Ｐゴシック" charset="0"/>
              </a:rPr>
              <a:t>JVM compiled to run on many systems (including some smart phones even)</a:t>
            </a:r>
          </a:p>
          <a:p>
            <a:pPr>
              <a:defRPr/>
            </a:pPr>
            <a:r>
              <a:rPr lang="en-US" sz="2400" dirty="0">
                <a:ea typeface="ＭＳ Ｐゴシック" charset="0"/>
              </a:rPr>
              <a:t>Programs written in Java run in the JVM no matter the underlying system</a:t>
            </a:r>
          </a:p>
          <a:p>
            <a:pPr>
              <a:defRPr/>
            </a:pPr>
            <a:endParaRPr lang="en-US" sz="2400" dirty="0">
              <a:ea typeface="ＭＳ Ｐゴシック" charset="0"/>
            </a:endParaRPr>
          </a:p>
          <a:p>
            <a:pPr>
              <a:defRPr/>
            </a:pPr>
            <a:r>
              <a:rPr lang="en-US" sz="2400" dirty="0">
                <a:ea typeface="ＭＳ Ｐゴシック" charset="0"/>
              </a:rPr>
              <a:t>Similar to </a:t>
            </a:r>
            <a:r>
              <a:rPr lang="en-US" sz="2400" b="1" dirty="0">
                <a:solidFill>
                  <a:srgbClr val="3366FF"/>
                </a:solidFill>
                <a:ea typeface="ＭＳ Ｐゴシック" charset="0"/>
              </a:rPr>
              <a:t>interpreted languages</a:t>
            </a:r>
          </a:p>
          <a:p>
            <a:pPr lvl="1">
              <a:buFont typeface="Monotype Sorts" charset="0"/>
              <a:buChar char="l"/>
              <a:defRPr/>
            </a:pPr>
            <a:endParaRPr lang="en-US" dirty="0">
              <a:ea typeface="ＭＳ Ｐゴシック" charset="0"/>
            </a:endParaRPr>
          </a:p>
          <a:p>
            <a:pPr lvl="2">
              <a:buFont typeface="Webdings" charset="0"/>
              <a:buChar char="4"/>
              <a:defRPr/>
            </a:pPr>
            <a:endParaRPr lang="en-US" sz="2400" dirty="0">
              <a:ea typeface="ＭＳ Ｐゴシック" charset="0"/>
            </a:endParaRPr>
          </a:p>
          <a:p>
            <a:pPr marL="0" indent="0">
              <a:buFont typeface="Monotype Sorts" charset="0"/>
              <a:buNone/>
              <a:defRPr/>
            </a:pPr>
            <a:endParaRPr lang="en-US" sz="2400" dirty="0">
              <a:latin typeface="Courier New"/>
              <a:ea typeface="ＭＳ Ｐゴシック" charset="0"/>
              <a:cs typeface="Courier New"/>
            </a:endParaRPr>
          </a:p>
        </p:txBody>
      </p:sp>
    </p:spTree>
    <p:extLst>
      <p:ext uri="{BB962C8B-B14F-4D97-AF65-F5344CB8AC3E}">
        <p14:creationId xmlns:p14="http://schemas.microsoft.com/office/powerpoint/2010/main" val="16508185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3951338"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Emulation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EF7C4DF4-DA82-4D55-7055-77ABE867BBDC}"/>
              </a:ext>
            </a:extLst>
          </p:cNvPr>
          <p:cNvSpPr txBox="1">
            <a:spLocks noChangeArrowheads="1"/>
          </p:cNvSpPr>
          <p:nvPr/>
        </p:nvSpPr>
        <p:spPr>
          <a:xfrm>
            <a:off x="1416473" y="1633350"/>
            <a:ext cx="10598049" cy="50260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Another (older) way for running one operating system on a different operating system</a:t>
            </a:r>
          </a:p>
          <a:p>
            <a:pPr lvl="1"/>
            <a:r>
              <a:rPr lang="en-US" altLang="en-US" dirty="0"/>
              <a:t>Virtualization requires underlying CPU to be same as guest was compiled for</a:t>
            </a:r>
          </a:p>
          <a:p>
            <a:pPr lvl="1"/>
            <a:r>
              <a:rPr lang="en-US" altLang="en-US" dirty="0"/>
              <a:t>Emulation allows guest to run on different CPU</a:t>
            </a:r>
          </a:p>
          <a:p>
            <a:r>
              <a:rPr lang="en-US" altLang="en-US" sz="2400" dirty="0"/>
              <a:t>Necessary to translate all guest instructions from guest CPU to native CPU</a:t>
            </a:r>
          </a:p>
          <a:p>
            <a:pPr lvl="1"/>
            <a:r>
              <a:rPr lang="en-US" altLang="en-US" dirty="0"/>
              <a:t>Emulation, not virtualization</a:t>
            </a:r>
          </a:p>
          <a:p>
            <a:pPr lvl="1"/>
            <a:endParaRPr lang="en-US" altLang="en-US" dirty="0"/>
          </a:p>
          <a:p>
            <a:pPr lvl="2"/>
            <a:endParaRPr lang="en-US" altLang="en-US" sz="2400" dirty="0"/>
          </a:p>
          <a:p>
            <a:pPr>
              <a:buFont typeface="Monotype Sorts" pitchFamily="-84" charset="2"/>
              <a:buNone/>
            </a:pPr>
            <a:endParaRPr lang="en-US" altLang="en-US" sz="2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21480363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3951338"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Emulation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EF7C4DF4-DA82-4D55-7055-77ABE867BBDC}"/>
              </a:ext>
            </a:extLst>
          </p:cNvPr>
          <p:cNvSpPr txBox="1">
            <a:spLocks noChangeArrowheads="1"/>
          </p:cNvSpPr>
          <p:nvPr/>
        </p:nvSpPr>
        <p:spPr>
          <a:xfrm>
            <a:off x="1416473" y="1595251"/>
            <a:ext cx="10598049" cy="50260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Useful when host system has one architecture, guest compiled for other architecture</a:t>
            </a:r>
          </a:p>
          <a:p>
            <a:pPr lvl="1"/>
            <a:r>
              <a:rPr lang="en-US" altLang="en-US" dirty="0"/>
              <a:t>Company replacing outdated servers with new servers containing different CPU architecture, but still want to run old applications</a:t>
            </a:r>
          </a:p>
          <a:p>
            <a:r>
              <a:rPr lang="en-US" altLang="en-US" sz="2400" dirty="0"/>
              <a:t>Performance challenge – order of magnitude slower than native code</a:t>
            </a:r>
          </a:p>
          <a:p>
            <a:pPr lvl="1"/>
            <a:r>
              <a:rPr lang="en-US" altLang="en-US" dirty="0"/>
              <a:t>New machines faster than older machines so can reduce slowdown</a:t>
            </a:r>
          </a:p>
          <a:p>
            <a:r>
              <a:rPr lang="en-US" altLang="en-US" sz="2400" dirty="0"/>
              <a:t>Very popular – especially in gaming where old consoles emulated on new</a:t>
            </a:r>
          </a:p>
          <a:p>
            <a:pPr lvl="1"/>
            <a:endParaRPr lang="en-US" altLang="en-US" dirty="0"/>
          </a:p>
          <a:p>
            <a:pPr lvl="2"/>
            <a:endParaRPr lang="en-US" altLang="en-US" sz="2400" dirty="0"/>
          </a:p>
          <a:p>
            <a:pPr>
              <a:buFont typeface="Monotype Sorts" pitchFamily="-84" charset="2"/>
              <a:buNone/>
            </a:pPr>
            <a:endParaRPr lang="en-US" altLang="en-US" sz="2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0756830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6266524"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Types of VMs – Application Containment</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C75CB99-AB37-EE30-97B3-D7BCD1D3A405}"/>
              </a:ext>
            </a:extLst>
          </p:cNvPr>
          <p:cNvSpPr txBox="1">
            <a:spLocks noChangeArrowheads="1"/>
          </p:cNvSpPr>
          <p:nvPr/>
        </p:nvSpPr>
        <p:spPr>
          <a:xfrm>
            <a:off x="1781436" y="1415485"/>
            <a:ext cx="9619627" cy="48990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t>Some goals of virtualization are segregation of apps, performance and resource management, easy start, stop, move, and management of them</a:t>
            </a:r>
          </a:p>
          <a:p>
            <a:r>
              <a:rPr lang="en-US" altLang="en-US" sz="2000" dirty="0"/>
              <a:t>Can do those things without full-fledged virtualization</a:t>
            </a:r>
          </a:p>
          <a:p>
            <a:pPr lvl="1"/>
            <a:r>
              <a:rPr lang="en-US" altLang="en-US" sz="2000" dirty="0"/>
              <a:t>If applications compiled for the host operating system, don’t need full virtualization to meet these goals</a:t>
            </a:r>
          </a:p>
          <a:p>
            <a:r>
              <a:rPr lang="en-US" altLang="en-US" sz="2000" dirty="0"/>
              <a:t>Oracle </a:t>
            </a:r>
            <a:r>
              <a:rPr lang="en-US" altLang="en-US" sz="2000" b="1" dirty="0">
                <a:solidFill>
                  <a:srgbClr val="3366FF"/>
                </a:solidFill>
              </a:rPr>
              <a:t>containers</a:t>
            </a:r>
            <a:r>
              <a:rPr lang="en-US" altLang="en-US" sz="2000" dirty="0"/>
              <a:t> / </a:t>
            </a:r>
            <a:r>
              <a:rPr lang="en-US" altLang="en-US" sz="2000" b="1" dirty="0">
                <a:solidFill>
                  <a:srgbClr val="3366FF"/>
                </a:solidFill>
              </a:rPr>
              <a:t>zones</a:t>
            </a:r>
            <a:r>
              <a:rPr lang="en-US" altLang="en-US" sz="2000" dirty="0"/>
              <a:t> for example create virtual layer between OS and apps</a:t>
            </a:r>
          </a:p>
          <a:p>
            <a:pPr lvl="1"/>
            <a:r>
              <a:rPr lang="en-US" altLang="en-US" sz="2000" dirty="0"/>
              <a:t>Only one kernel running – host OS</a:t>
            </a:r>
          </a:p>
          <a:p>
            <a:pPr lvl="1"/>
            <a:r>
              <a:rPr lang="en-US" altLang="en-US" sz="2000" dirty="0"/>
              <a:t>OS and devices are virtualized, providing resources within zone with impression that they are only processes on system</a:t>
            </a:r>
          </a:p>
          <a:p>
            <a:pPr lvl="1"/>
            <a:r>
              <a:rPr lang="en-US" altLang="en-US" sz="2000" dirty="0"/>
              <a:t>Each zone has its own applications; networking stack, addresses, and ports; user accounts, </a:t>
            </a:r>
            <a:r>
              <a:rPr lang="en-US" altLang="en-US" sz="2000" dirty="0" err="1"/>
              <a:t>etc</a:t>
            </a:r>
            <a:endParaRPr lang="en-US" altLang="en-US" sz="2000" dirty="0"/>
          </a:p>
          <a:p>
            <a:pPr lvl="1"/>
            <a:r>
              <a:rPr lang="en-US" altLang="en-US" sz="2000" dirty="0"/>
              <a:t>CPU and memory resources divided between zones</a:t>
            </a:r>
          </a:p>
          <a:p>
            <a:pPr lvl="2"/>
            <a:r>
              <a:rPr lang="en-US" altLang="en-US" dirty="0"/>
              <a:t>Zone can have its own scheduler to use those resources</a:t>
            </a:r>
          </a:p>
          <a:p>
            <a:pPr lvl="1">
              <a:buFont typeface="Monotype Sorts" pitchFamily="-84" charset="2"/>
              <a:buNone/>
            </a:pPr>
            <a:endParaRPr lang="en-US" altLang="en-US" sz="2000" dirty="0"/>
          </a:p>
          <a:p>
            <a:pPr lvl="2"/>
            <a:endParaRPr lang="en-US" altLang="en-US" dirty="0"/>
          </a:p>
          <a:p>
            <a:pPr>
              <a:buFont typeface="Monotype Sorts" pitchFamily="-84" charset="2"/>
              <a:buNone/>
            </a:pPr>
            <a:endParaRPr lang="en-US" altLang="en-US" sz="20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9210056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3942682"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Solaris 10 with Two Zones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Content Placeholder 3" descr="16_07.pdf">
            <a:extLst>
              <a:ext uri="{FF2B5EF4-FFF2-40B4-BE49-F238E27FC236}">
                <a16:creationId xmlns:a16="http://schemas.microsoft.com/office/drawing/2014/main" id="{8B91C202-4AE7-A506-7260-5B4AF17A271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38374" r="-38374"/>
          <a:stretch>
            <a:fillRect/>
          </a:stretch>
        </p:blipFill>
        <p:spPr>
          <a:xfrm>
            <a:off x="1697405" y="1592465"/>
            <a:ext cx="8229600" cy="4530725"/>
          </a:xfrm>
          <a:prstGeom prst="rect">
            <a:avLst/>
          </a:prstGeom>
        </p:spPr>
      </p:pic>
    </p:spTree>
    <p:extLst>
      <p:ext uri="{BB962C8B-B14F-4D97-AF65-F5344CB8AC3E}">
        <p14:creationId xmlns:p14="http://schemas.microsoft.com/office/powerpoint/2010/main" val="28550308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4976106"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OS Component – Live Migration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41E43000-29EA-E118-6ECD-195BA0D4FD92}"/>
              </a:ext>
            </a:extLst>
          </p:cNvPr>
          <p:cNvSpPr txBox="1">
            <a:spLocks noChangeArrowheads="1"/>
          </p:cNvSpPr>
          <p:nvPr/>
        </p:nvSpPr>
        <p:spPr>
          <a:xfrm>
            <a:off x="1874165" y="1633350"/>
            <a:ext cx="7662862" cy="49704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Taking advantage of VMM features leads to new functionality not found on general operating systems such as live migration</a:t>
            </a:r>
          </a:p>
          <a:p>
            <a:r>
              <a:rPr lang="en-US" altLang="en-US" sz="2400" dirty="0"/>
              <a:t>Running guest can be moved between systems, without interrupting user access to the guest or its apps</a:t>
            </a:r>
          </a:p>
          <a:p>
            <a:pPr>
              <a:buFont typeface="Monotype Sorts" pitchFamily="-84" charset="2"/>
              <a:buNone/>
            </a:pPr>
            <a:endParaRPr lang="en-US" altLang="en-US" sz="2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0521814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104367" y="2204822"/>
            <a:ext cx="238650" cy="2709534"/>
          </a:xfrm>
          <a:prstGeom prst="rect">
            <a:avLst/>
          </a:prstGeom>
        </p:spPr>
      </p:pic>
      <p:pic>
        <p:nvPicPr>
          <p:cNvPr id="6" name="Picture 5"/>
          <p:cNvPicPr>
            <a:picLocks noChangeAspect="1"/>
          </p:cNvPicPr>
          <p:nvPr/>
        </p:nvPicPr>
        <p:blipFill>
          <a:blip r:embed="rId6"/>
          <a:stretch>
            <a:fillRect/>
          </a:stretch>
        </p:blipFill>
        <p:spPr>
          <a:xfrm>
            <a:off x="-108036" y="-23150"/>
            <a:ext cx="9533101" cy="1610200"/>
          </a:xfrm>
          <a:prstGeom prst="rect">
            <a:avLst/>
          </a:prstGeom>
        </p:spPr>
      </p:pic>
      <p:sp>
        <p:nvSpPr>
          <p:cNvPr id="7" name="TextBox 6"/>
          <p:cNvSpPr txBox="1"/>
          <p:nvPr/>
        </p:nvSpPr>
        <p:spPr>
          <a:xfrm>
            <a:off x="2650377" y="543490"/>
            <a:ext cx="6092502" cy="523220"/>
          </a:xfrm>
          <a:prstGeom prst="rect">
            <a:avLst/>
          </a:prstGeom>
          <a:noFill/>
        </p:spPr>
        <p:txBody>
          <a:bodyPr wrap="none" rtlCol="0">
            <a:spAutoFit/>
          </a:bodyPr>
          <a:lstStyle/>
          <a:p>
            <a:r>
              <a:rPr lang="en-US" altLang="en-US" sz="2800">
                <a:solidFill>
                  <a:schemeClr val="bg1"/>
                </a:solidFill>
                <a:cs typeface="Tajawal Medium" panose="00000600000000000000" pitchFamily="2" charset="-78"/>
              </a:rPr>
              <a:t>Live </a:t>
            </a:r>
            <a:r>
              <a:rPr lang="en-US" altLang="en-US" sz="2800" dirty="0">
                <a:solidFill>
                  <a:schemeClr val="bg1"/>
                </a:solidFill>
                <a:cs typeface="Tajawal Medium" panose="00000600000000000000" pitchFamily="2" charset="-78"/>
              </a:rPr>
              <a:t>Migration of Guest Between Servers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Content Placeholder 3" descr="16_08.pdf">
            <a:extLst>
              <a:ext uri="{FF2B5EF4-FFF2-40B4-BE49-F238E27FC236}">
                <a16:creationId xmlns:a16="http://schemas.microsoft.com/office/drawing/2014/main" id="{C7974460-DE0C-943B-503F-361FFD80A04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t="-17900" b="-17900"/>
          <a:stretch>
            <a:fillRect/>
          </a:stretch>
        </p:blipFill>
        <p:spPr>
          <a:xfrm>
            <a:off x="1874165" y="1495377"/>
            <a:ext cx="7454900" cy="4105275"/>
          </a:xfrm>
          <a:prstGeom prst="rect">
            <a:avLst/>
          </a:prstGeom>
        </p:spPr>
      </p:pic>
    </p:spTree>
    <p:extLst>
      <p:ext uri="{BB962C8B-B14F-4D97-AF65-F5344CB8AC3E}">
        <p14:creationId xmlns:p14="http://schemas.microsoft.com/office/powerpoint/2010/main" val="10515544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a:t>
            </a:r>
          </a:p>
          <a:p>
            <a:pPr algn="ctr"/>
            <a:r>
              <a:rPr lang="en-US" sz="2800" dirty="0">
                <a:solidFill>
                  <a:schemeClr val="bg1"/>
                </a:solidFill>
                <a:latin typeface="Tajawal Medium" panose="00000600000000000000" pitchFamily="2" charset="-78"/>
                <a:cs typeface="Tajawal Medium" panose="00000600000000000000" pitchFamily="2" charset="-78"/>
              </a:rPr>
              <a:t>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4">
            <a:extLst>
              <a:ext uri="{FF2B5EF4-FFF2-40B4-BE49-F238E27FC236}">
                <a16:creationId xmlns:a16="http://schemas.microsoft.com/office/drawing/2014/main" id="{DDEF8B05-40BD-6AC2-E3CE-5B69E25266F2}"/>
              </a:ext>
            </a:extLst>
          </p:cNvPr>
          <p:cNvSpPr txBox="1">
            <a:spLocks noChangeArrowheads="1"/>
          </p:cNvSpPr>
          <p:nvPr/>
        </p:nvSpPr>
        <p:spPr>
          <a:xfrm>
            <a:off x="3992880" y="3231619"/>
            <a:ext cx="4671060" cy="1096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en-US" sz="4000" b="1" dirty="0"/>
              <a:t>End of Module 7</a:t>
            </a:r>
          </a:p>
        </p:txBody>
      </p:sp>
    </p:spTree>
    <p:extLst>
      <p:ext uri="{BB962C8B-B14F-4D97-AF65-F5344CB8AC3E}">
        <p14:creationId xmlns:p14="http://schemas.microsoft.com/office/powerpoint/2010/main" val="414734491"/>
      </p:ext>
    </p:extLst>
  </p:cSld>
  <p:clrMapOvr>
    <a:masterClrMapping/>
  </p:clrMapOvr>
</p:sld>
</file>

<file path=ppt/theme/theme1.xml><?xml version="1.0" encoding="utf-8"?>
<a:theme xmlns:a="http://schemas.openxmlformats.org/drawingml/2006/main" name="O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S" id="{4DA6619F-8E22-411E-855E-7EC00566F6AD}" vid="{29B58841-03EC-462E-8B67-EBF4FAA69C2C}"/>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OS</Template>
  <TotalTime>22554</TotalTime>
  <Words>2732</Words>
  <Application>Microsoft Office PowerPoint</Application>
  <PresentationFormat>شاشة عريضة</PresentationFormat>
  <Paragraphs>407</Paragraphs>
  <Slides>44</Slides>
  <Notes>44</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44</vt:i4>
      </vt:variant>
    </vt:vector>
  </HeadingPairs>
  <TitlesOfParts>
    <vt:vector size="53" baseType="lpstr">
      <vt:lpstr>Arial</vt:lpstr>
      <vt:lpstr>Calibri</vt:lpstr>
      <vt:lpstr>Calibri Light</vt:lpstr>
      <vt:lpstr>Courier New</vt:lpstr>
      <vt:lpstr>Monotype Sorts</vt:lpstr>
      <vt:lpstr>Tajawal Medium</vt:lpstr>
      <vt:lpstr>Verdana</vt:lpstr>
      <vt:lpstr>Webdings</vt:lpstr>
      <vt:lpstr>OS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Alaa Amin</cp:lastModifiedBy>
  <cp:revision>141</cp:revision>
  <dcterms:created xsi:type="dcterms:W3CDTF">2021-08-03T13:03:26Z</dcterms:created>
  <dcterms:modified xsi:type="dcterms:W3CDTF">2023-03-30T13:25:00Z</dcterms:modified>
</cp:coreProperties>
</file>