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ink/ink1.xml" ContentType="application/inkml+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1"/>
  </p:notesMasterIdLst>
  <p:sldIdLst>
    <p:sldId id="480" r:id="rId5"/>
    <p:sldId id="302" r:id="rId6"/>
    <p:sldId id="352" r:id="rId7"/>
    <p:sldId id="357" r:id="rId8"/>
    <p:sldId id="303" r:id="rId9"/>
    <p:sldId id="304" r:id="rId10"/>
    <p:sldId id="305" r:id="rId11"/>
    <p:sldId id="356" r:id="rId12"/>
    <p:sldId id="321" r:id="rId13"/>
    <p:sldId id="354" r:id="rId14"/>
    <p:sldId id="311" r:id="rId15"/>
    <p:sldId id="306" r:id="rId16"/>
    <p:sldId id="320" r:id="rId17"/>
    <p:sldId id="333" r:id="rId18"/>
    <p:sldId id="307" r:id="rId19"/>
    <p:sldId id="308" r:id="rId20"/>
    <p:sldId id="309" r:id="rId21"/>
    <p:sldId id="358" r:id="rId22"/>
    <p:sldId id="359" r:id="rId23"/>
    <p:sldId id="361" r:id="rId24"/>
    <p:sldId id="317" r:id="rId25"/>
    <p:sldId id="319" r:id="rId26"/>
    <p:sldId id="322" r:id="rId27"/>
    <p:sldId id="332" r:id="rId28"/>
    <p:sldId id="325" r:id="rId29"/>
    <p:sldId id="327" r:id="rId30"/>
    <p:sldId id="328" r:id="rId31"/>
    <p:sldId id="329" r:id="rId32"/>
    <p:sldId id="338" r:id="rId33"/>
    <p:sldId id="339" r:id="rId34"/>
    <p:sldId id="341" r:id="rId35"/>
    <p:sldId id="340" r:id="rId36"/>
    <p:sldId id="364" r:id="rId37"/>
    <p:sldId id="365" r:id="rId38"/>
    <p:sldId id="362"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2"/>
            <p14:sldId id="352"/>
            <p14:sldId id="357"/>
            <p14:sldId id="303"/>
            <p14:sldId id="304"/>
            <p14:sldId id="305"/>
            <p14:sldId id="356"/>
            <p14:sldId id="321"/>
            <p14:sldId id="354"/>
            <p14:sldId id="311"/>
            <p14:sldId id="306"/>
            <p14:sldId id="320"/>
            <p14:sldId id="333"/>
            <p14:sldId id="307"/>
            <p14:sldId id="308"/>
            <p14:sldId id="309"/>
            <p14:sldId id="358"/>
            <p14:sldId id="359"/>
            <p14:sldId id="361"/>
            <p14:sldId id="317"/>
            <p14:sldId id="319"/>
            <p14:sldId id="322"/>
            <p14:sldId id="332"/>
            <p14:sldId id="325"/>
            <p14:sldId id="327"/>
            <p14:sldId id="328"/>
            <p14:sldId id="329"/>
            <p14:sldId id="338"/>
            <p14:sldId id="339"/>
            <p14:sldId id="341"/>
            <p14:sldId id="340"/>
            <p14:sldId id="364"/>
            <p14:sldId id="365"/>
            <p14:sldId id="36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7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giaIbrahim" userId="S::ragia.ibrahim@midocean.edu.km::39e4e215-f6e6-4b1b-9553-a547e8b342e5" providerId="AD" clId="Web-{D046393C-DCF5-7DB5-959F-0AD9FDA3980F}"/>
    <pc:docChg chg="modSld">
      <pc:chgData name="RagiaIbrahim" userId="S::ragia.ibrahim@midocean.edu.km::39e4e215-f6e6-4b1b-9553-a547e8b342e5" providerId="AD" clId="Web-{D046393C-DCF5-7DB5-959F-0AD9FDA3980F}" dt="2025-04-30T14:47:08.055" v="1" actId="20577"/>
      <pc:docMkLst>
        <pc:docMk/>
      </pc:docMkLst>
      <pc:sldChg chg="modSp">
        <pc:chgData name="RagiaIbrahim" userId="S::ragia.ibrahim@midocean.edu.km::39e4e215-f6e6-4b1b-9553-a547e8b342e5" providerId="AD" clId="Web-{D046393C-DCF5-7DB5-959F-0AD9FDA3980F}" dt="2025-04-30T14:47:08.055" v="1" actId="20577"/>
        <pc:sldMkLst>
          <pc:docMk/>
          <pc:sldMk cId="0" sldId="480"/>
        </pc:sldMkLst>
        <pc:spChg chg="mod">
          <ac:chgData name="RagiaIbrahim" userId="S::ragia.ibrahim@midocean.edu.km::39e4e215-f6e6-4b1b-9553-a547e8b342e5" providerId="AD" clId="Web-{D046393C-DCF5-7DB5-959F-0AD9FDA3980F}" dt="2025-04-30T14:47:08.055" v="1" actId="20577"/>
          <ac:spMkLst>
            <pc:docMk/>
            <pc:sldMk cId="0" sldId="480"/>
            <ac:spMk id="30" creationId="{00000000-0000-0000-0000-000000000000}"/>
          </ac:spMkLst>
        </pc:spChg>
      </pc:sld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docChgLst>
    <pc:chgData name="Guest User" userId="S::urn:spo:anon#a5136176af0c7fa5f5fa17481c5cdab2ec407555b1f94ea045d0292f32eb3a07::" providerId="AD" clId="Web-{F97BDB78-A87C-2A72-5F30-B014EFAB8FD4}"/>
    <pc:docChg chg="modSld">
      <pc:chgData name="Guest User" userId="S::urn:spo:anon#a5136176af0c7fa5f5fa17481c5cdab2ec407555b1f94ea045d0292f32eb3a07::" providerId="AD" clId="Web-{F97BDB78-A87C-2A72-5F30-B014EFAB8FD4}" dt="2025-04-14T08:55:32.021" v="0" actId="1076"/>
      <pc:docMkLst>
        <pc:docMk/>
      </pc:docMkLst>
      <pc:sldChg chg="modSp">
        <pc:chgData name="Guest User" userId="S::urn:spo:anon#a5136176af0c7fa5f5fa17481c5cdab2ec407555b1f94ea045d0292f32eb3a07::" providerId="AD" clId="Web-{F97BDB78-A87C-2A72-5F30-B014EFAB8FD4}" dt="2025-04-14T08:55:32.021" v="0" actId="1076"/>
        <pc:sldMkLst>
          <pc:docMk/>
          <pc:sldMk cId="0" sldId="480"/>
        </pc:sldMkLst>
        <pc:spChg chg="mod">
          <ac:chgData name="Guest User" userId="S::urn:spo:anon#a5136176af0c7fa5f5fa17481c5cdab2ec407555b1f94ea045d0292f32eb3a07::" providerId="AD" clId="Web-{F97BDB78-A87C-2A72-5F30-B014EFAB8FD4}" dt="2025-04-14T08:55:32.021" v="0" actId="1076"/>
          <ac:spMkLst>
            <pc:docMk/>
            <pc:sldMk cId="0" sldId="480"/>
            <ac:spMk id="34" creationId="{00000000-0000-0000-0000-000000000000}"/>
          </ac:spMkLst>
        </pc:spChg>
      </pc:sldChg>
    </pc:docChg>
  </pc:docChgLst>
</pc:chgInfo>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32.10703" units="1/cm"/>
          <inkml:channelProperty channel="Y" name="resolution" value="32.04748" units="1/cm"/>
          <inkml:channelProperty channel="T" name="resolution" value="1" units="1/dev"/>
        </inkml:channelProperties>
      </inkml:inkSource>
      <inkml:timestamp xml:id="ts0" timeString="2025-07-27T15:20:17.591"/>
    </inkml:context>
    <inkml:brush xml:id="br0">
      <inkml:brushProperty name="width" value="0.05292" units="cm"/>
      <inkml:brushProperty name="height" value="0.05292" units="cm"/>
      <inkml:brushProperty name="color" value="#FF0000"/>
    </inkml:brush>
  </inkml:definitions>
  <inkml:trace contextRef="#ctx0" brushRef="#br0">11977 8996 0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a:t>
            </a:fld>
            <a:endParaRPr lang="en-US"/>
          </a:p>
        </p:txBody>
      </p:sp>
    </p:spTree>
    <p:extLst>
      <p:ext uri="{BB962C8B-B14F-4D97-AF65-F5344CB8AC3E}">
        <p14:creationId xmlns:p14="http://schemas.microsoft.com/office/powerpoint/2010/main" val="1843981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a:t>
            </a:fld>
            <a:endParaRPr lang="en-US"/>
          </a:p>
        </p:txBody>
      </p:sp>
    </p:spTree>
    <p:extLst>
      <p:ext uri="{BB962C8B-B14F-4D97-AF65-F5344CB8AC3E}">
        <p14:creationId xmlns:p14="http://schemas.microsoft.com/office/powerpoint/2010/main" val="24925147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4</a:t>
            </a:fld>
            <a:endParaRPr lang="en-US"/>
          </a:p>
        </p:txBody>
      </p:sp>
    </p:spTree>
    <p:extLst>
      <p:ext uri="{BB962C8B-B14F-4D97-AF65-F5344CB8AC3E}">
        <p14:creationId xmlns:p14="http://schemas.microsoft.com/office/powerpoint/2010/main" val="981438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5</a:t>
            </a:fld>
            <a:endParaRPr lang="en-US"/>
          </a:p>
        </p:txBody>
      </p:sp>
    </p:spTree>
    <p:extLst>
      <p:ext uri="{BB962C8B-B14F-4D97-AF65-F5344CB8AC3E}">
        <p14:creationId xmlns:p14="http://schemas.microsoft.com/office/powerpoint/2010/main" val="24342810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6</a:t>
            </a:fld>
            <a:endParaRPr lang="en-US"/>
          </a:p>
        </p:txBody>
      </p:sp>
    </p:spTree>
    <p:extLst>
      <p:ext uri="{BB962C8B-B14F-4D97-AF65-F5344CB8AC3E}">
        <p14:creationId xmlns:p14="http://schemas.microsoft.com/office/powerpoint/2010/main" val="35249394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7</a:t>
            </a:fld>
            <a:endParaRPr lang="en-US"/>
          </a:p>
        </p:txBody>
      </p:sp>
    </p:spTree>
    <p:extLst>
      <p:ext uri="{BB962C8B-B14F-4D97-AF65-F5344CB8AC3E}">
        <p14:creationId xmlns:p14="http://schemas.microsoft.com/office/powerpoint/2010/main" val="7333486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8</a:t>
            </a:fld>
            <a:endParaRPr lang="en-US"/>
          </a:p>
        </p:txBody>
      </p:sp>
    </p:spTree>
    <p:extLst>
      <p:ext uri="{BB962C8B-B14F-4D97-AF65-F5344CB8AC3E}">
        <p14:creationId xmlns:p14="http://schemas.microsoft.com/office/powerpoint/2010/main" val="23589950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9</a:t>
            </a:fld>
            <a:endParaRPr lang="en-US"/>
          </a:p>
        </p:txBody>
      </p:sp>
    </p:spTree>
    <p:extLst>
      <p:ext uri="{BB962C8B-B14F-4D97-AF65-F5344CB8AC3E}">
        <p14:creationId xmlns:p14="http://schemas.microsoft.com/office/powerpoint/2010/main" val="3518283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10</a:t>
            </a:fld>
            <a:endParaRPr lang="en-US"/>
          </a:p>
        </p:txBody>
      </p:sp>
    </p:spTree>
    <p:extLst>
      <p:ext uri="{BB962C8B-B14F-4D97-AF65-F5344CB8AC3E}">
        <p14:creationId xmlns:p14="http://schemas.microsoft.com/office/powerpoint/2010/main" val="10848148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11</a:t>
            </a:fld>
            <a:endParaRPr lang="en-US"/>
          </a:p>
        </p:txBody>
      </p:sp>
    </p:spTree>
    <p:extLst>
      <p:ext uri="{BB962C8B-B14F-4D97-AF65-F5344CB8AC3E}">
        <p14:creationId xmlns:p14="http://schemas.microsoft.com/office/powerpoint/2010/main" val="13854210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12</a:t>
            </a:fld>
            <a:endParaRPr lang="en-US"/>
          </a:p>
        </p:txBody>
      </p:sp>
    </p:spTree>
    <p:extLst>
      <p:ext uri="{BB962C8B-B14F-4D97-AF65-F5344CB8AC3E}">
        <p14:creationId xmlns:p14="http://schemas.microsoft.com/office/powerpoint/2010/main" val="13146666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13</a:t>
            </a:fld>
            <a:endParaRPr lang="en-US"/>
          </a:p>
        </p:txBody>
      </p:sp>
    </p:spTree>
    <p:extLst>
      <p:ext uri="{BB962C8B-B14F-4D97-AF65-F5344CB8AC3E}">
        <p14:creationId xmlns:p14="http://schemas.microsoft.com/office/powerpoint/2010/main" val="25551800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14</a:t>
            </a:fld>
            <a:endParaRPr lang="en-US"/>
          </a:p>
        </p:txBody>
      </p:sp>
    </p:spTree>
    <p:extLst>
      <p:ext uri="{BB962C8B-B14F-4D97-AF65-F5344CB8AC3E}">
        <p14:creationId xmlns:p14="http://schemas.microsoft.com/office/powerpoint/2010/main" val="13519211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15</a:t>
            </a:fld>
            <a:endParaRPr lang="en-US"/>
          </a:p>
        </p:txBody>
      </p:sp>
    </p:spTree>
    <p:extLst>
      <p:ext uri="{BB962C8B-B14F-4D97-AF65-F5344CB8AC3E}">
        <p14:creationId xmlns:p14="http://schemas.microsoft.com/office/powerpoint/2010/main" val="6334216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16</a:t>
            </a:fld>
            <a:endParaRPr lang="en-US"/>
          </a:p>
        </p:txBody>
      </p:sp>
    </p:spTree>
    <p:extLst>
      <p:ext uri="{BB962C8B-B14F-4D97-AF65-F5344CB8AC3E}">
        <p14:creationId xmlns:p14="http://schemas.microsoft.com/office/powerpoint/2010/main" val="3128073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17</a:t>
            </a:fld>
            <a:endParaRPr lang="en-US"/>
          </a:p>
        </p:txBody>
      </p:sp>
    </p:spTree>
    <p:extLst>
      <p:ext uri="{BB962C8B-B14F-4D97-AF65-F5344CB8AC3E}">
        <p14:creationId xmlns:p14="http://schemas.microsoft.com/office/powerpoint/2010/main" val="35214352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18</a:t>
            </a:fld>
            <a:endParaRPr lang="en-US"/>
          </a:p>
        </p:txBody>
      </p:sp>
    </p:spTree>
    <p:extLst>
      <p:ext uri="{BB962C8B-B14F-4D97-AF65-F5344CB8AC3E}">
        <p14:creationId xmlns:p14="http://schemas.microsoft.com/office/powerpoint/2010/main" val="41858542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19</a:t>
            </a:fld>
            <a:endParaRPr lang="en-US"/>
          </a:p>
        </p:txBody>
      </p:sp>
    </p:spTree>
    <p:extLst>
      <p:ext uri="{BB962C8B-B14F-4D97-AF65-F5344CB8AC3E}">
        <p14:creationId xmlns:p14="http://schemas.microsoft.com/office/powerpoint/2010/main" val="4494992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20</a:t>
            </a:fld>
            <a:endParaRPr lang="en-US"/>
          </a:p>
        </p:txBody>
      </p:sp>
    </p:spTree>
    <p:extLst>
      <p:ext uri="{BB962C8B-B14F-4D97-AF65-F5344CB8AC3E}">
        <p14:creationId xmlns:p14="http://schemas.microsoft.com/office/powerpoint/2010/main" val="41543309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21</a:t>
            </a:fld>
            <a:endParaRPr lang="en-US"/>
          </a:p>
        </p:txBody>
      </p:sp>
    </p:spTree>
    <p:extLst>
      <p:ext uri="{BB962C8B-B14F-4D97-AF65-F5344CB8AC3E}">
        <p14:creationId xmlns:p14="http://schemas.microsoft.com/office/powerpoint/2010/main" val="11040737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22</a:t>
            </a:fld>
            <a:endParaRPr lang="en-US"/>
          </a:p>
        </p:txBody>
      </p:sp>
    </p:spTree>
    <p:extLst>
      <p:ext uri="{BB962C8B-B14F-4D97-AF65-F5344CB8AC3E}">
        <p14:creationId xmlns:p14="http://schemas.microsoft.com/office/powerpoint/2010/main" val="149923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23</a:t>
            </a:fld>
            <a:endParaRPr lang="en-US"/>
          </a:p>
        </p:txBody>
      </p:sp>
    </p:spTree>
    <p:extLst>
      <p:ext uri="{BB962C8B-B14F-4D97-AF65-F5344CB8AC3E}">
        <p14:creationId xmlns:p14="http://schemas.microsoft.com/office/powerpoint/2010/main" val="9656914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24</a:t>
            </a:fld>
            <a:endParaRPr lang="en-US"/>
          </a:p>
        </p:txBody>
      </p:sp>
    </p:spTree>
    <p:extLst>
      <p:ext uri="{BB962C8B-B14F-4D97-AF65-F5344CB8AC3E}">
        <p14:creationId xmlns:p14="http://schemas.microsoft.com/office/powerpoint/2010/main" val="29696654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25</a:t>
            </a:fld>
            <a:endParaRPr lang="en-US"/>
          </a:p>
        </p:txBody>
      </p:sp>
    </p:spTree>
    <p:extLst>
      <p:ext uri="{BB962C8B-B14F-4D97-AF65-F5344CB8AC3E}">
        <p14:creationId xmlns:p14="http://schemas.microsoft.com/office/powerpoint/2010/main" val="15399187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26</a:t>
            </a:fld>
            <a:endParaRPr lang="en-US"/>
          </a:p>
        </p:txBody>
      </p:sp>
    </p:spTree>
    <p:extLst>
      <p:ext uri="{BB962C8B-B14F-4D97-AF65-F5344CB8AC3E}">
        <p14:creationId xmlns:p14="http://schemas.microsoft.com/office/powerpoint/2010/main" val="25718602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27</a:t>
            </a:fld>
            <a:endParaRPr lang="en-US"/>
          </a:p>
        </p:txBody>
      </p:sp>
    </p:spTree>
    <p:extLst>
      <p:ext uri="{BB962C8B-B14F-4D97-AF65-F5344CB8AC3E}">
        <p14:creationId xmlns:p14="http://schemas.microsoft.com/office/powerpoint/2010/main" val="22564807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28</a:t>
            </a:fld>
            <a:endParaRPr lang="en-US"/>
          </a:p>
        </p:txBody>
      </p:sp>
    </p:spTree>
    <p:extLst>
      <p:ext uri="{BB962C8B-B14F-4D97-AF65-F5344CB8AC3E}">
        <p14:creationId xmlns:p14="http://schemas.microsoft.com/office/powerpoint/2010/main" val="7414881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29</a:t>
            </a:fld>
            <a:endParaRPr lang="en-US"/>
          </a:p>
        </p:txBody>
      </p:sp>
    </p:spTree>
    <p:extLst>
      <p:ext uri="{BB962C8B-B14F-4D97-AF65-F5344CB8AC3E}">
        <p14:creationId xmlns:p14="http://schemas.microsoft.com/office/powerpoint/2010/main" val="10131289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30</a:t>
            </a:fld>
            <a:endParaRPr lang="en-US"/>
          </a:p>
        </p:txBody>
      </p:sp>
    </p:spTree>
    <p:extLst>
      <p:ext uri="{BB962C8B-B14F-4D97-AF65-F5344CB8AC3E}">
        <p14:creationId xmlns:p14="http://schemas.microsoft.com/office/powerpoint/2010/main" val="29098020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31</a:t>
            </a:fld>
            <a:endParaRPr lang="en-US"/>
          </a:p>
        </p:txBody>
      </p:sp>
    </p:spTree>
    <p:extLst>
      <p:ext uri="{BB962C8B-B14F-4D97-AF65-F5344CB8AC3E}">
        <p14:creationId xmlns:p14="http://schemas.microsoft.com/office/powerpoint/2010/main" val="42082124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32</a:t>
            </a:fld>
            <a:endParaRPr lang="en-US"/>
          </a:p>
        </p:txBody>
      </p:sp>
    </p:spTree>
    <p:extLst>
      <p:ext uri="{BB962C8B-B14F-4D97-AF65-F5344CB8AC3E}">
        <p14:creationId xmlns:p14="http://schemas.microsoft.com/office/powerpoint/2010/main" val="36386858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33</a:t>
            </a:fld>
            <a:endParaRPr lang="en-US"/>
          </a:p>
        </p:txBody>
      </p:sp>
    </p:spTree>
    <p:extLst>
      <p:ext uri="{BB962C8B-B14F-4D97-AF65-F5344CB8AC3E}">
        <p14:creationId xmlns:p14="http://schemas.microsoft.com/office/powerpoint/2010/main" val="250274847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34</a:t>
            </a:fld>
            <a:endParaRPr lang="en-US"/>
          </a:p>
        </p:txBody>
      </p:sp>
    </p:spTree>
    <p:extLst>
      <p:ext uri="{BB962C8B-B14F-4D97-AF65-F5344CB8AC3E}">
        <p14:creationId xmlns:p14="http://schemas.microsoft.com/office/powerpoint/2010/main" val="19551977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1" name="Rectangle: Rounded Corners 10">
            <a:extLst>
              <a:ext uri="{FF2B5EF4-FFF2-40B4-BE49-F238E27FC236}">
                <a16:creationId xmlns:a16="http://schemas.microsoft.com/office/drawing/2014/main" id="{27ED3DCA-9279-8D32-DCEF-F03A0CBC0F6D}"/>
              </a:ext>
            </a:extLst>
          </p:cNvPr>
          <p:cNvSpPr/>
          <p:nvPr userDrawn="1"/>
        </p:nvSpPr>
        <p:spPr>
          <a:xfrm>
            <a:off x="671951" y="1243484"/>
            <a:ext cx="11095175" cy="51211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0946D6B-DED2-D752-2973-58B4E4929D1F}"/>
              </a:ext>
            </a:extLst>
          </p:cNvPr>
          <p:cNvSpPr/>
          <p:nvPr userDrawn="1"/>
        </p:nvSpPr>
        <p:spPr>
          <a:xfrm>
            <a:off x="996980" y="493386"/>
            <a:ext cx="1441145"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798BEDAC-53F7-920E-C24D-1A24B523834A}"/>
              </a:ext>
            </a:extLst>
          </p:cNvPr>
          <p:cNvSpPr txBox="1"/>
          <p:nvPr userDrawn="1"/>
        </p:nvSpPr>
        <p:spPr>
          <a:xfrm>
            <a:off x="1166256" y="533964"/>
            <a:ext cx="122479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17F2E0ED-7BFD-35BA-6E72-A99FC2D2B50B}"/>
              </a:ext>
            </a:extLst>
          </p:cNvPr>
          <p:cNvSpPr txBox="1"/>
          <p:nvPr userDrawn="1"/>
        </p:nvSpPr>
        <p:spPr>
          <a:xfrm>
            <a:off x="1268851" y="789779"/>
            <a:ext cx="99146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15" name="Graphic 21">
            <a:extLst>
              <a:ext uri="{FF2B5EF4-FFF2-40B4-BE49-F238E27FC236}">
                <a16:creationId xmlns:a16="http://schemas.microsoft.com/office/drawing/2014/main" id="{A6F76159-FC33-13CF-1237-6C54108F5000}"/>
              </a:ext>
            </a:extLst>
          </p:cNvPr>
          <p:cNvPicPr>
            <a:picLocks noChangeAspect="1"/>
          </p:cNvPicPr>
          <p:nvPr userDrawn="1"/>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4330" y="32205"/>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7" Type="http://schemas.microsoft.com/office/2007/relationships/hdphoto" Target="../media/hdphoto1.wdp"/><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sv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9.sv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hyperlink" Target="https://paper.bobylive.com/System/understanding_pki.pdf"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jpeg"/><Relationship Id="rId1" Type="http://schemas.openxmlformats.org/officeDocument/2006/relationships/slideLayout" Target="../slideLayouts/slideLayout13.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Mohammed Anbar</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329269" y="5104240"/>
            <a:ext cx="4599529" cy="707886"/>
          </a:xfrm>
          <a:prstGeom prst="rect">
            <a:avLst/>
          </a:prstGeom>
          <a:noFill/>
        </p:spPr>
        <p:txBody>
          <a:bodyPr wrap="none" rtlCol="0">
            <a:spAutoFit/>
          </a:bodyPr>
          <a:lstStyle/>
          <a:p>
            <a:r>
              <a:rPr lang="en-US" sz="2000" dirty="0">
                <a:latin typeface="Alexandria" charset="0"/>
                <a:cs typeface="Alexandria" charset="0"/>
              </a:rPr>
              <a:t>Network Security </a:t>
            </a:r>
            <a:r>
              <a:rPr lang="en-US" sz="2000">
                <a:latin typeface="Alexandria" charset="0"/>
                <a:cs typeface="Alexandria" charset="0"/>
              </a:rPr>
              <a:t>CYB 630</a:t>
            </a:r>
            <a:endParaRPr lang="en-US" sz="2000" dirty="0">
              <a:latin typeface="Alexandria" charset="0"/>
              <a:cs typeface="Alexandria" charset="0"/>
            </a:endParaRPr>
          </a:p>
          <a:p>
            <a:r>
              <a:rPr lang="en-US" sz="2000" dirty="0">
                <a:latin typeface="Alexandria" charset="0"/>
                <a:cs typeface="Alexandria" charset="0"/>
              </a:rPr>
              <a:t>Overview of Public Key Infrastructure (PKI)</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1115934" y="1940890"/>
            <a:ext cx="10867586" cy="3338735"/>
          </a:xfrm>
          <a:prstGeom prst="rect">
            <a:avLst/>
          </a:prstGeom>
          <a:noFill/>
        </p:spPr>
        <p:txBody>
          <a:bodyPr wrap="square">
            <a:spAutoFit/>
          </a:bodyPr>
          <a:lstStyle/>
          <a:p>
            <a:pPr marL="285750" indent="-285750">
              <a:lnSpc>
                <a:spcPct val="200000"/>
              </a:lnSpc>
              <a:buFont typeface="Arial" panose="020B0604020202020204" pitchFamily="34" charset="0"/>
              <a:buChar char="•"/>
            </a:pPr>
            <a:r>
              <a:rPr lang="en-US" altLang="en-US" dirty="0">
                <a:solidFill>
                  <a:srgbClr val="000000"/>
                </a:solidFill>
                <a:latin typeface="Alexandria"/>
              </a:rPr>
              <a:t>Explain digital signature ,</a:t>
            </a:r>
          </a:p>
          <a:p>
            <a:pPr marL="285750" indent="-285750">
              <a:lnSpc>
                <a:spcPct val="200000"/>
              </a:lnSpc>
              <a:buFont typeface="Arial" panose="020B0604020202020204" pitchFamily="34" charset="0"/>
              <a:buChar char="•"/>
            </a:pPr>
            <a:r>
              <a:rPr lang="en-US" altLang="en-US" dirty="0">
                <a:solidFill>
                  <a:srgbClr val="000000"/>
                </a:solidFill>
                <a:latin typeface="Alexandria"/>
              </a:rPr>
              <a:t>Explain digital certificates,</a:t>
            </a:r>
          </a:p>
          <a:p>
            <a:pPr marL="285750" indent="-285750">
              <a:lnSpc>
                <a:spcPct val="200000"/>
              </a:lnSpc>
              <a:buFont typeface="Arial" panose="020B0604020202020204" pitchFamily="34" charset="0"/>
              <a:buChar char="•"/>
            </a:pPr>
            <a:r>
              <a:rPr lang="en-US" altLang="en-US" dirty="0">
                <a:solidFill>
                  <a:srgbClr val="000000"/>
                </a:solidFill>
                <a:latin typeface="Alexandria"/>
              </a:rPr>
              <a:t>Understand Public Key Infrastructure (PKI) and its components, </a:t>
            </a:r>
          </a:p>
          <a:p>
            <a:pPr marL="285750" indent="-285750">
              <a:lnSpc>
                <a:spcPct val="200000"/>
              </a:lnSpc>
              <a:buFont typeface="Arial" panose="020B0604020202020204" pitchFamily="34" charset="0"/>
              <a:buChar char="•"/>
            </a:pPr>
            <a:r>
              <a:rPr lang="en-US" altLang="en-US" dirty="0">
                <a:solidFill>
                  <a:srgbClr val="000000"/>
                </a:solidFill>
                <a:latin typeface="Alexandria"/>
              </a:rPr>
              <a:t>Explain the functions and standards of PKI,</a:t>
            </a:r>
          </a:p>
          <a:p>
            <a:pPr marL="285750" indent="-285750">
              <a:lnSpc>
                <a:spcPct val="200000"/>
              </a:lnSpc>
              <a:buFont typeface="Arial" panose="020B0604020202020204" pitchFamily="34" charset="0"/>
              <a:buChar char="•"/>
            </a:pPr>
            <a:r>
              <a:rPr lang="en-US" altLang="en-US" dirty="0">
                <a:solidFill>
                  <a:srgbClr val="000000"/>
                </a:solidFill>
                <a:latin typeface="Alexandria"/>
              </a:rPr>
              <a:t>Explain the protocols that rely on PKI standards.</a:t>
            </a:r>
          </a:p>
          <a:p>
            <a:pPr marL="285750" indent="-285750">
              <a:lnSpc>
                <a:spcPct val="200000"/>
              </a:lnSpc>
              <a:buFont typeface="Arial" panose="020B0604020202020204" pitchFamily="34" charset="0"/>
              <a:buChar char="•"/>
            </a:pPr>
            <a:endParaRPr lang="en-US" dirty="0">
              <a:solidFill>
                <a:srgbClr val="000000"/>
              </a:solidFill>
              <a:latin typeface="Alexandria"/>
            </a:endParaRPr>
          </a:p>
        </p:txBody>
      </p:sp>
      <p:sp>
        <p:nvSpPr>
          <p:cNvPr id="7" name="TextBox 6">
            <a:extLst>
              <a:ext uri="{FF2B5EF4-FFF2-40B4-BE49-F238E27FC236}">
                <a16:creationId xmlns:a16="http://schemas.microsoft.com/office/drawing/2014/main" id="{25CECE73-9C7A-0794-7AB7-8ABB2387F4CD}"/>
              </a:ext>
            </a:extLst>
          </p:cNvPr>
          <p:cNvSpPr txBox="1"/>
          <p:nvPr/>
        </p:nvSpPr>
        <p:spPr>
          <a:xfrm>
            <a:off x="2653225" y="633332"/>
            <a:ext cx="6265984" cy="461665"/>
          </a:xfrm>
          <a:prstGeom prst="rect">
            <a:avLst/>
          </a:prstGeom>
          <a:noFill/>
        </p:spPr>
        <p:txBody>
          <a:bodyPr wrap="square">
            <a:spAutoFit/>
          </a:bodyPr>
          <a:lstStyle/>
          <a:p>
            <a:r>
              <a:rPr lang="en-US" altLang="en-US" sz="2400" b="1" dirty="0">
                <a:solidFill>
                  <a:srgbClr val="000000"/>
                </a:solidFill>
                <a:latin typeface="Alexandria"/>
              </a:rPr>
              <a:t>Learning Objectives</a:t>
            </a:r>
            <a:endParaRPr lang="en-US" sz="2400" b="1" dirty="0">
              <a:solidFill>
                <a:srgbClr val="000000"/>
              </a:solidFill>
              <a:latin typeface="Alexandria"/>
            </a:endParaRPr>
          </a:p>
        </p:txBody>
      </p:sp>
      <p:sp>
        <p:nvSpPr>
          <p:cNvPr id="9" name="Slide Number Placeholder 8">
            <a:extLst>
              <a:ext uri="{FF2B5EF4-FFF2-40B4-BE49-F238E27FC236}">
                <a16:creationId xmlns:a16="http://schemas.microsoft.com/office/drawing/2014/main" id="{56827BD0-A19B-0B77-23D8-D824672278F7}"/>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a:t>
            </a:fld>
            <a:endParaRPr lang="en-US">
              <a:solidFill>
                <a:srgbClr val="000000"/>
              </a:solidFill>
              <a:latin typeface="Alexandria"/>
            </a:endParaRPr>
          </a:p>
        </p:txBody>
      </p:sp>
    </p:spTree>
    <p:extLst>
      <p:ext uri="{BB962C8B-B14F-4D97-AF65-F5344CB8AC3E}">
        <p14:creationId xmlns:p14="http://schemas.microsoft.com/office/powerpoint/2010/main" val="24288511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MY" altLang="en-US" sz="2400" dirty="0">
                <a:solidFill>
                  <a:srgbClr val="000000"/>
                </a:solidFill>
                <a:latin typeface="Alexandria"/>
              </a:rPr>
              <a:t>Recap : Public key cryptography</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4EACDF60-BDCE-5141-B0DF-D28AC7AAE4D8}"/>
              </a:ext>
            </a:extLst>
          </p:cNvPr>
          <p:cNvSpPr txBox="1"/>
          <p:nvPr/>
        </p:nvSpPr>
        <p:spPr>
          <a:xfrm>
            <a:off x="1116649" y="1678594"/>
            <a:ext cx="10170602" cy="38927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altLang="en-US" dirty="0">
                <a:solidFill>
                  <a:srgbClr val="000000"/>
                </a:solidFill>
                <a:latin typeface="Alexandria"/>
              </a:rPr>
              <a:t>Public key cryptography uses pairs of keys: a public key that is widely available, and a different private key known only to the person, application, or service that owns the keys. </a:t>
            </a:r>
          </a:p>
          <a:p>
            <a:pPr marL="285750" indent="-285750" algn="just">
              <a:lnSpc>
                <a:spcPct val="200000"/>
              </a:lnSpc>
              <a:buFont typeface="Arial" panose="020B0604020202020204" pitchFamily="34" charset="0"/>
              <a:buChar char="•"/>
            </a:pPr>
            <a:r>
              <a:rPr lang="en-MY" altLang="en-US" dirty="0">
                <a:solidFill>
                  <a:srgbClr val="000000"/>
                </a:solidFill>
                <a:latin typeface="Alexandria"/>
              </a:rPr>
              <a:t> The public key can be transmitted unencrypted over insecure lines, since it is not a secret, while the private key must be kept secret.  </a:t>
            </a:r>
          </a:p>
          <a:p>
            <a:pPr marL="285750" indent="-285750" algn="just">
              <a:lnSpc>
                <a:spcPct val="200000"/>
              </a:lnSpc>
              <a:buFont typeface="Arial" panose="020B0604020202020204" pitchFamily="34" charset="0"/>
              <a:buChar char="•"/>
            </a:pPr>
            <a:r>
              <a:rPr lang="en-MY" altLang="en-US" dirty="0">
                <a:solidFill>
                  <a:srgbClr val="000000"/>
                </a:solidFill>
                <a:latin typeface="Alexandria"/>
              </a:rPr>
              <a:t>The sender’s private key may be used to produce a digital signature, an encrypted block of data that, when decrypted by the recipient, verifies the sender’s identity (nonrepudiation) as well as the integrity of the data.  </a:t>
            </a:r>
            <a:endParaRPr lang="en-US" alt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6519380D-6B78-847B-DAC0-72BB8E78F5C8}"/>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a:t>
            </a:fld>
            <a:endParaRPr lang="en-US">
              <a:solidFill>
                <a:srgbClr val="000000"/>
              </a:solidFill>
              <a:latin typeface="Alexandria"/>
            </a:endParaRPr>
          </a:p>
        </p:txBody>
      </p:sp>
    </p:spTree>
    <p:extLst>
      <p:ext uri="{BB962C8B-B14F-4D97-AF65-F5344CB8AC3E}">
        <p14:creationId xmlns:p14="http://schemas.microsoft.com/office/powerpoint/2010/main" val="33312822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Digital signature </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4EACDF60-BDCE-5141-B0DF-D28AC7AAE4D8}"/>
              </a:ext>
            </a:extLst>
          </p:cNvPr>
          <p:cNvSpPr txBox="1"/>
          <p:nvPr/>
        </p:nvSpPr>
        <p:spPr>
          <a:xfrm>
            <a:off x="919259" y="1890317"/>
            <a:ext cx="10353482" cy="3338543"/>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altLang="en-US" dirty="0">
                <a:solidFill>
                  <a:srgbClr val="000000"/>
                </a:solidFill>
                <a:latin typeface="Alexandria"/>
              </a:rPr>
              <a:t> A digital signature is an electronic signature used to verify the identity of the sender/ signer of a message and to ensure the correctness and validity of information in electronic transactions. </a:t>
            </a:r>
          </a:p>
          <a:p>
            <a:pPr marL="285750" indent="-285750" algn="just">
              <a:lnSpc>
                <a:spcPct val="200000"/>
              </a:lnSpc>
              <a:buFont typeface="Arial" panose="020B0604020202020204" pitchFamily="34" charset="0"/>
              <a:buChar char="•"/>
            </a:pPr>
            <a:r>
              <a:rPr lang="en-US" altLang="en-US" dirty="0">
                <a:solidFill>
                  <a:srgbClr val="000000"/>
                </a:solidFill>
                <a:latin typeface="Alexandria"/>
              </a:rPr>
              <a:t>Digital signatures provide integrity, authentication, and non-repudiation, but not confidentiality. Confidentiality requires encryption mechanisms</a:t>
            </a:r>
          </a:p>
          <a:p>
            <a:pPr marL="285750" indent="-285750" algn="just">
              <a:lnSpc>
                <a:spcPct val="200000"/>
              </a:lnSpc>
              <a:buFont typeface="Arial" panose="020B0604020202020204" pitchFamily="34" charset="0"/>
              <a:buChar char="•"/>
            </a:pPr>
            <a:r>
              <a:rPr lang="en-MY" dirty="0">
                <a:solidFill>
                  <a:srgbClr val="000000"/>
                </a:solidFill>
                <a:latin typeface="Alexandria"/>
              </a:rPr>
              <a:t>Digital signatures create a virtual fingerprint that is unique to a person or entity and are used to identify users and protect the information in digital messages or documents. </a:t>
            </a:r>
            <a:endParaRPr lang="en-US" alt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70002F08-73D8-EE70-BF84-39A247EC3847}"/>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4</a:t>
            </a:fld>
            <a:endParaRPr lang="en-US">
              <a:solidFill>
                <a:srgbClr val="000000"/>
              </a:solidFill>
              <a:latin typeface="Alexandria"/>
            </a:endParaRPr>
          </a:p>
        </p:txBody>
      </p:sp>
    </p:spTree>
    <p:extLst>
      <p:ext uri="{BB962C8B-B14F-4D97-AF65-F5344CB8AC3E}">
        <p14:creationId xmlns:p14="http://schemas.microsoft.com/office/powerpoint/2010/main" val="27834222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Digital Signature Process </a:t>
            </a:r>
            <a:endParaRPr lang="en-US" sz="2400" dirty="0">
              <a:solidFill>
                <a:srgbClr val="000000"/>
              </a:solidFill>
              <a:latin typeface="Alexandria"/>
            </a:endParaRPr>
          </a:p>
        </p:txBody>
      </p:sp>
      <p:grpSp>
        <p:nvGrpSpPr>
          <p:cNvPr id="97" name="Group 96">
            <a:extLst>
              <a:ext uri="{FF2B5EF4-FFF2-40B4-BE49-F238E27FC236}">
                <a16:creationId xmlns:a16="http://schemas.microsoft.com/office/drawing/2014/main" id="{51D6C8C7-F107-B5BF-1F08-806A3B50C489}"/>
              </a:ext>
            </a:extLst>
          </p:cNvPr>
          <p:cNvGrpSpPr/>
          <p:nvPr/>
        </p:nvGrpSpPr>
        <p:grpSpPr>
          <a:xfrm>
            <a:off x="1634837" y="1856509"/>
            <a:ext cx="8884964" cy="4199772"/>
            <a:chOff x="1493665" y="1190831"/>
            <a:chExt cx="9482857" cy="4730081"/>
          </a:xfrm>
        </p:grpSpPr>
        <p:sp>
          <p:nvSpPr>
            <p:cNvPr id="10" name="Rectangle: Rounded Corners 9">
              <a:extLst>
                <a:ext uri="{FF2B5EF4-FFF2-40B4-BE49-F238E27FC236}">
                  <a16:creationId xmlns:a16="http://schemas.microsoft.com/office/drawing/2014/main" id="{0775CD2D-F786-39A3-0E76-74559D613825}"/>
                </a:ext>
              </a:extLst>
            </p:cNvPr>
            <p:cNvSpPr/>
            <p:nvPr/>
          </p:nvSpPr>
          <p:spPr>
            <a:xfrm>
              <a:off x="2355106" y="1610201"/>
              <a:ext cx="1985152" cy="83582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Confidential Memo </a:t>
              </a:r>
            </a:p>
            <a:p>
              <a:pPr algn="ctr"/>
              <a:r>
                <a:rPr lang="en-US" sz="1400" dirty="0">
                  <a:solidFill>
                    <a:schemeClr val="tx1"/>
                  </a:solidFill>
                </a:rPr>
                <a:t>Let’s meet at 7PM</a:t>
              </a:r>
            </a:p>
          </p:txBody>
        </p:sp>
        <p:sp>
          <p:nvSpPr>
            <p:cNvPr id="11" name="TextBox 10">
              <a:extLst>
                <a:ext uri="{FF2B5EF4-FFF2-40B4-BE49-F238E27FC236}">
                  <a16:creationId xmlns:a16="http://schemas.microsoft.com/office/drawing/2014/main" id="{2F626C9E-854A-012B-0A7B-8D12FB2883CA}"/>
                </a:ext>
              </a:extLst>
            </p:cNvPr>
            <p:cNvSpPr txBox="1"/>
            <p:nvPr/>
          </p:nvSpPr>
          <p:spPr>
            <a:xfrm>
              <a:off x="2980944" y="1316808"/>
              <a:ext cx="826508" cy="307777"/>
            </a:xfrm>
            <a:prstGeom prst="rect">
              <a:avLst/>
            </a:prstGeom>
            <a:noFill/>
          </p:spPr>
          <p:txBody>
            <a:bodyPr wrap="none" rtlCol="0">
              <a:spAutoFit/>
            </a:bodyPr>
            <a:lstStyle/>
            <a:p>
              <a:r>
                <a:rPr lang="en-US" sz="1400" dirty="0"/>
                <a:t>Plaintext</a:t>
              </a:r>
            </a:p>
          </p:txBody>
        </p:sp>
        <p:sp>
          <p:nvSpPr>
            <p:cNvPr id="17" name="TextBox 16">
              <a:extLst>
                <a:ext uri="{FF2B5EF4-FFF2-40B4-BE49-F238E27FC236}">
                  <a16:creationId xmlns:a16="http://schemas.microsoft.com/office/drawing/2014/main" id="{BC02457D-A146-1F1F-7F6F-4948474F2BD5}"/>
                </a:ext>
              </a:extLst>
            </p:cNvPr>
            <p:cNvSpPr txBox="1"/>
            <p:nvPr/>
          </p:nvSpPr>
          <p:spPr>
            <a:xfrm>
              <a:off x="4583447" y="1190831"/>
              <a:ext cx="893578" cy="523220"/>
            </a:xfrm>
            <a:prstGeom prst="rect">
              <a:avLst/>
            </a:prstGeom>
            <a:noFill/>
          </p:spPr>
          <p:txBody>
            <a:bodyPr wrap="none" rtlCol="0">
              <a:spAutoFit/>
            </a:bodyPr>
            <a:lstStyle/>
            <a:p>
              <a:pPr algn="ctr"/>
              <a:r>
                <a:rPr lang="en-US" sz="1400" dirty="0"/>
                <a:t>Hash </a:t>
              </a:r>
            </a:p>
            <a:p>
              <a:pPr algn="ctr"/>
              <a:r>
                <a:rPr lang="en-US" sz="1400" dirty="0"/>
                <a:t>algorithm</a:t>
              </a:r>
            </a:p>
          </p:txBody>
        </p:sp>
        <p:sp>
          <p:nvSpPr>
            <p:cNvPr id="18" name="Rectangle 17">
              <a:extLst>
                <a:ext uri="{FF2B5EF4-FFF2-40B4-BE49-F238E27FC236}">
                  <a16:creationId xmlns:a16="http://schemas.microsoft.com/office/drawing/2014/main" id="{9213EA71-1C10-5DD6-9F43-8AA27D4A4BA8}"/>
                </a:ext>
              </a:extLst>
            </p:cNvPr>
            <p:cNvSpPr/>
            <p:nvPr/>
          </p:nvSpPr>
          <p:spPr>
            <a:xfrm>
              <a:off x="5873760" y="1891806"/>
              <a:ext cx="929640" cy="272610"/>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93827153</a:t>
              </a:r>
            </a:p>
          </p:txBody>
        </p:sp>
        <p:sp>
          <p:nvSpPr>
            <p:cNvPr id="19" name="TextBox 18">
              <a:extLst>
                <a:ext uri="{FF2B5EF4-FFF2-40B4-BE49-F238E27FC236}">
                  <a16:creationId xmlns:a16="http://schemas.microsoft.com/office/drawing/2014/main" id="{6C032BCE-1A91-4BD4-87F2-8796277AA095}"/>
                </a:ext>
              </a:extLst>
            </p:cNvPr>
            <p:cNvSpPr txBox="1"/>
            <p:nvPr/>
          </p:nvSpPr>
          <p:spPr>
            <a:xfrm>
              <a:off x="6039459" y="1557157"/>
              <a:ext cx="548548" cy="307777"/>
            </a:xfrm>
            <a:prstGeom prst="rect">
              <a:avLst/>
            </a:prstGeom>
            <a:noFill/>
          </p:spPr>
          <p:txBody>
            <a:bodyPr wrap="none" rtlCol="0">
              <a:spAutoFit/>
            </a:bodyPr>
            <a:lstStyle/>
            <a:p>
              <a:r>
                <a:rPr lang="en-US" sz="1400" dirty="0"/>
                <a:t>Hash</a:t>
              </a:r>
            </a:p>
          </p:txBody>
        </p:sp>
        <p:sp>
          <p:nvSpPr>
            <p:cNvPr id="20" name="TextBox 19">
              <a:extLst>
                <a:ext uri="{FF2B5EF4-FFF2-40B4-BE49-F238E27FC236}">
                  <a16:creationId xmlns:a16="http://schemas.microsoft.com/office/drawing/2014/main" id="{413CE559-44BA-5169-8993-85679308C9DB}"/>
                </a:ext>
              </a:extLst>
            </p:cNvPr>
            <p:cNvSpPr txBox="1"/>
            <p:nvPr/>
          </p:nvSpPr>
          <p:spPr>
            <a:xfrm>
              <a:off x="5516578" y="1205085"/>
              <a:ext cx="714363" cy="338554"/>
            </a:xfrm>
            <a:prstGeom prst="rect">
              <a:avLst/>
            </a:prstGeom>
            <a:noFill/>
          </p:spPr>
          <p:txBody>
            <a:bodyPr wrap="none" rtlCol="0">
              <a:spAutoFit/>
            </a:bodyPr>
            <a:lstStyle/>
            <a:p>
              <a:r>
                <a:rPr lang="en-US" sz="1600" b="1" dirty="0"/>
                <a:t>Step 1</a:t>
              </a:r>
            </a:p>
          </p:txBody>
        </p:sp>
        <p:cxnSp>
          <p:nvCxnSpPr>
            <p:cNvPr id="22" name="Straight Arrow Connector 21">
              <a:extLst>
                <a:ext uri="{FF2B5EF4-FFF2-40B4-BE49-F238E27FC236}">
                  <a16:creationId xmlns:a16="http://schemas.microsoft.com/office/drawing/2014/main" id="{CEF59BCE-C962-5CDE-4EC7-2AD6A5E1D87B}"/>
                </a:ext>
              </a:extLst>
            </p:cNvPr>
            <p:cNvCxnSpPr>
              <a:cxnSpLocks/>
              <a:endCxn id="18" idx="1"/>
            </p:cNvCxnSpPr>
            <p:nvPr/>
          </p:nvCxnSpPr>
          <p:spPr>
            <a:xfrm>
              <a:off x="5204460" y="2028111"/>
              <a:ext cx="6693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14" name="Graphic 13" descr="Briefcase with solid fill">
              <a:extLst>
                <a:ext uri="{FF2B5EF4-FFF2-40B4-BE49-F238E27FC236}">
                  <a16:creationId xmlns:a16="http://schemas.microsoft.com/office/drawing/2014/main" id="{290A2A98-9DF6-71CE-4E0A-14858D9DA09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674717" y="1672591"/>
              <a:ext cx="711040" cy="711040"/>
            </a:xfrm>
            <a:prstGeom prst="rect">
              <a:avLst/>
            </a:prstGeom>
          </p:spPr>
        </p:pic>
        <p:pic>
          <p:nvPicPr>
            <p:cNvPr id="24" name="Graphic 23" descr="Briefcase with solid fill">
              <a:extLst>
                <a:ext uri="{FF2B5EF4-FFF2-40B4-BE49-F238E27FC236}">
                  <a16:creationId xmlns:a16="http://schemas.microsoft.com/office/drawing/2014/main" id="{9CA66C2D-E7F8-99CC-00BD-6F61EFB3EE4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235811" y="1672591"/>
              <a:ext cx="711040" cy="711040"/>
            </a:xfrm>
            <a:prstGeom prst="rect">
              <a:avLst/>
            </a:prstGeom>
          </p:spPr>
        </p:pic>
        <p:cxnSp>
          <p:nvCxnSpPr>
            <p:cNvPr id="26" name="Straight Arrow Connector 25">
              <a:extLst>
                <a:ext uri="{FF2B5EF4-FFF2-40B4-BE49-F238E27FC236}">
                  <a16:creationId xmlns:a16="http://schemas.microsoft.com/office/drawing/2014/main" id="{F2EF064E-23AD-BBB8-B703-D0292DA036C4}"/>
                </a:ext>
              </a:extLst>
            </p:cNvPr>
            <p:cNvCxnSpPr>
              <a:cxnSpLocks/>
              <a:stCxn id="18" idx="3"/>
            </p:cNvCxnSpPr>
            <p:nvPr/>
          </p:nvCxnSpPr>
          <p:spPr>
            <a:xfrm>
              <a:off x="6803400" y="2028111"/>
              <a:ext cx="50418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0" name="TextBox 29">
              <a:extLst>
                <a:ext uri="{FF2B5EF4-FFF2-40B4-BE49-F238E27FC236}">
                  <a16:creationId xmlns:a16="http://schemas.microsoft.com/office/drawing/2014/main" id="{44AF0F38-F361-8376-0FFD-5E50B6C510A5}"/>
                </a:ext>
              </a:extLst>
            </p:cNvPr>
            <p:cNvSpPr txBox="1"/>
            <p:nvPr/>
          </p:nvSpPr>
          <p:spPr>
            <a:xfrm>
              <a:off x="7084557" y="1234380"/>
              <a:ext cx="1013547" cy="523220"/>
            </a:xfrm>
            <a:prstGeom prst="rect">
              <a:avLst/>
            </a:prstGeom>
            <a:noFill/>
          </p:spPr>
          <p:txBody>
            <a:bodyPr wrap="none" rtlCol="0">
              <a:spAutoFit/>
            </a:bodyPr>
            <a:lstStyle/>
            <a:p>
              <a:pPr algn="ctr"/>
              <a:r>
                <a:rPr lang="en-US" sz="1400" dirty="0"/>
                <a:t>Encryption </a:t>
              </a:r>
            </a:p>
            <a:p>
              <a:pPr algn="ctr"/>
              <a:r>
                <a:rPr lang="en-US" sz="1400" dirty="0"/>
                <a:t>algorithm</a:t>
              </a:r>
            </a:p>
          </p:txBody>
        </p:sp>
        <p:pic>
          <p:nvPicPr>
            <p:cNvPr id="32" name="Graphic 31" descr="Key with solid fill">
              <a:extLst>
                <a:ext uri="{FF2B5EF4-FFF2-40B4-BE49-F238E27FC236}">
                  <a16:creationId xmlns:a16="http://schemas.microsoft.com/office/drawing/2014/main" id="{EFBCD5EF-06DB-A973-9FE9-10C879FEBB2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240813" y="2369458"/>
              <a:ext cx="725026" cy="725026"/>
            </a:xfrm>
            <a:prstGeom prst="rect">
              <a:avLst/>
            </a:prstGeom>
          </p:spPr>
        </p:pic>
        <p:cxnSp>
          <p:nvCxnSpPr>
            <p:cNvPr id="34" name="Straight Arrow Connector 33">
              <a:extLst>
                <a:ext uri="{FF2B5EF4-FFF2-40B4-BE49-F238E27FC236}">
                  <a16:creationId xmlns:a16="http://schemas.microsoft.com/office/drawing/2014/main" id="{EE39281D-F4D8-1B49-BB22-ABDAF46980E8}"/>
                </a:ext>
              </a:extLst>
            </p:cNvPr>
            <p:cNvCxnSpPr/>
            <p:nvPr/>
          </p:nvCxnSpPr>
          <p:spPr>
            <a:xfrm flipV="1">
              <a:off x="7591331" y="2267785"/>
              <a:ext cx="0" cy="36873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5" name="TextBox 34">
              <a:extLst>
                <a:ext uri="{FF2B5EF4-FFF2-40B4-BE49-F238E27FC236}">
                  <a16:creationId xmlns:a16="http://schemas.microsoft.com/office/drawing/2014/main" id="{17AD9A02-D598-E96E-85B8-38C411360337}"/>
                </a:ext>
              </a:extLst>
            </p:cNvPr>
            <p:cNvSpPr txBox="1"/>
            <p:nvPr/>
          </p:nvSpPr>
          <p:spPr>
            <a:xfrm>
              <a:off x="6884282" y="2957329"/>
              <a:ext cx="1414105" cy="307777"/>
            </a:xfrm>
            <a:prstGeom prst="rect">
              <a:avLst/>
            </a:prstGeom>
            <a:noFill/>
          </p:spPr>
          <p:txBody>
            <a:bodyPr wrap="none" rtlCol="0">
              <a:spAutoFit/>
            </a:bodyPr>
            <a:lstStyle/>
            <a:p>
              <a:pPr algn="ctr"/>
              <a:r>
                <a:rPr lang="en-US" sz="1400" dirty="0"/>
                <a:t>Bob’s private key</a:t>
              </a:r>
            </a:p>
          </p:txBody>
        </p:sp>
        <p:sp>
          <p:nvSpPr>
            <p:cNvPr id="36" name="Rectangle 35">
              <a:extLst>
                <a:ext uri="{FF2B5EF4-FFF2-40B4-BE49-F238E27FC236}">
                  <a16:creationId xmlns:a16="http://schemas.microsoft.com/office/drawing/2014/main" id="{6EA239A8-8A12-09C9-3BFF-A2A54FF33983}"/>
                </a:ext>
              </a:extLst>
            </p:cNvPr>
            <p:cNvSpPr/>
            <p:nvPr/>
          </p:nvSpPr>
          <p:spPr>
            <a:xfrm>
              <a:off x="8838835" y="1607700"/>
              <a:ext cx="2090389" cy="847079"/>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Confidential Memo </a:t>
              </a:r>
            </a:p>
            <a:p>
              <a:pPr algn="ctr"/>
              <a:r>
                <a:rPr lang="en-US" sz="1400" dirty="0">
                  <a:solidFill>
                    <a:schemeClr val="tx1"/>
                  </a:solidFill>
                </a:rPr>
                <a:t>Let’s meet at 7PM</a:t>
              </a:r>
            </a:p>
          </p:txBody>
        </p:sp>
        <p:sp>
          <p:nvSpPr>
            <p:cNvPr id="37" name="Rectangle 36">
              <a:extLst>
                <a:ext uri="{FF2B5EF4-FFF2-40B4-BE49-F238E27FC236}">
                  <a16:creationId xmlns:a16="http://schemas.microsoft.com/office/drawing/2014/main" id="{DBAD3C27-1654-EC69-D36F-B1561DDC9271}"/>
                </a:ext>
              </a:extLst>
            </p:cNvPr>
            <p:cNvSpPr/>
            <p:nvPr/>
          </p:nvSpPr>
          <p:spPr>
            <a:xfrm>
              <a:off x="8838835" y="2446021"/>
              <a:ext cx="1189085" cy="453622"/>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3#6%43@we</a:t>
              </a:r>
            </a:p>
            <a:p>
              <a:r>
                <a:rPr lang="en-US" sz="1400" dirty="0">
                  <a:solidFill>
                    <a:schemeClr val="tx1"/>
                  </a:solidFill>
                </a:rPr>
                <a:t>Q[9}[0x872…</a:t>
              </a:r>
            </a:p>
          </p:txBody>
        </p:sp>
        <p:sp>
          <p:nvSpPr>
            <p:cNvPr id="38" name="TextBox 37">
              <a:extLst>
                <a:ext uri="{FF2B5EF4-FFF2-40B4-BE49-F238E27FC236}">
                  <a16:creationId xmlns:a16="http://schemas.microsoft.com/office/drawing/2014/main" id="{47C70FD7-E83F-2E49-9AB4-9DCBDEE786FD}"/>
                </a:ext>
              </a:extLst>
            </p:cNvPr>
            <p:cNvSpPr txBox="1"/>
            <p:nvPr/>
          </p:nvSpPr>
          <p:spPr>
            <a:xfrm>
              <a:off x="9982250" y="2404768"/>
              <a:ext cx="860154" cy="523220"/>
            </a:xfrm>
            <a:prstGeom prst="rect">
              <a:avLst/>
            </a:prstGeom>
            <a:noFill/>
          </p:spPr>
          <p:txBody>
            <a:bodyPr wrap="square" rtlCol="0">
              <a:spAutoFit/>
            </a:bodyPr>
            <a:lstStyle/>
            <a:p>
              <a:r>
                <a:rPr lang="en-US" sz="1400" dirty="0"/>
                <a:t>Digital </a:t>
              </a:r>
            </a:p>
            <a:p>
              <a:r>
                <a:rPr lang="en-US" sz="1400" dirty="0"/>
                <a:t>signature</a:t>
              </a:r>
            </a:p>
          </p:txBody>
        </p:sp>
        <p:sp>
          <p:nvSpPr>
            <p:cNvPr id="39" name="Rectangle 38">
              <a:extLst>
                <a:ext uri="{FF2B5EF4-FFF2-40B4-BE49-F238E27FC236}">
                  <a16:creationId xmlns:a16="http://schemas.microsoft.com/office/drawing/2014/main" id="{0CF3ED46-480E-65FD-23E6-B59E1668CEC5}"/>
                </a:ext>
              </a:extLst>
            </p:cNvPr>
            <p:cNvSpPr/>
            <p:nvPr/>
          </p:nvSpPr>
          <p:spPr>
            <a:xfrm>
              <a:off x="8750134" y="4253226"/>
              <a:ext cx="1868479" cy="847079"/>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Confidential Memo </a:t>
              </a:r>
            </a:p>
            <a:p>
              <a:pPr algn="ctr"/>
              <a:r>
                <a:rPr lang="en-US" sz="1400" dirty="0">
                  <a:solidFill>
                    <a:schemeClr val="tx1"/>
                  </a:solidFill>
                </a:rPr>
                <a:t>Let’s meet at 7PM</a:t>
              </a:r>
            </a:p>
          </p:txBody>
        </p:sp>
        <p:sp>
          <p:nvSpPr>
            <p:cNvPr id="40" name="Rectangle 39">
              <a:extLst>
                <a:ext uri="{FF2B5EF4-FFF2-40B4-BE49-F238E27FC236}">
                  <a16:creationId xmlns:a16="http://schemas.microsoft.com/office/drawing/2014/main" id="{DDEDF664-5EE4-DB6F-32A6-451CBF406A7C}"/>
                </a:ext>
              </a:extLst>
            </p:cNvPr>
            <p:cNvSpPr/>
            <p:nvPr/>
          </p:nvSpPr>
          <p:spPr>
            <a:xfrm>
              <a:off x="8750134" y="5091547"/>
              <a:ext cx="1189085" cy="453622"/>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3#6%43@we</a:t>
              </a:r>
            </a:p>
            <a:p>
              <a:r>
                <a:rPr lang="en-US" sz="1400" dirty="0">
                  <a:solidFill>
                    <a:schemeClr val="tx1"/>
                  </a:solidFill>
                </a:rPr>
                <a:t>Q[9}[0x872…</a:t>
              </a:r>
            </a:p>
          </p:txBody>
        </p:sp>
        <p:sp>
          <p:nvSpPr>
            <p:cNvPr id="41" name="TextBox 40">
              <a:extLst>
                <a:ext uri="{FF2B5EF4-FFF2-40B4-BE49-F238E27FC236}">
                  <a16:creationId xmlns:a16="http://schemas.microsoft.com/office/drawing/2014/main" id="{FC890AE0-80A9-033F-7E9D-81FCB645D58C}"/>
                </a:ext>
              </a:extLst>
            </p:cNvPr>
            <p:cNvSpPr txBox="1"/>
            <p:nvPr/>
          </p:nvSpPr>
          <p:spPr>
            <a:xfrm>
              <a:off x="9893549" y="5050294"/>
              <a:ext cx="860154" cy="523220"/>
            </a:xfrm>
            <a:prstGeom prst="rect">
              <a:avLst/>
            </a:prstGeom>
            <a:noFill/>
          </p:spPr>
          <p:txBody>
            <a:bodyPr wrap="square" rtlCol="0">
              <a:spAutoFit/>
            </a:bodyPr>
            <a:lstStyle/>
            <a:p>
              <a:r>
                <a:rPr lang="en-US" sz="1400" dirty="0"/>
                <a:t>Digital </a:t>
              </a:r>
            </a:p>
            <a:p>
              <a:r>
                <a:rPr lang="en-US" sz="1400" dirty="0"/>
                <a:t>signature</a:t>
              </a:r>
            </a:p>
          </p:txBody>
        </p:sp>
        <p:cxnSp>
          <p:nvCxnSpPr>
            <p:cNvPr id="43" name="Straight Arrow Connector 42">
              <a:extLst>
                <a:ext uri="{FF2B5EF4-FFF2-40B4-BE49-F238E27FC236}">
                  <a16:creationId xmlns:a16="http://schemas.microsoft.com/office/drawing/2014/main" id="{33BFFE03-0D21-2FD6-3841-06C4E9391E55}"/>
                </a:ext>
              </a:extLst>
            </p:cNvPr>
            <p:cNvCxnSpPr>
              <a:cxnSpLocks/>
              <a:stCxn id="24" idx="3"/>
              <a:endCxn id="36" idx="1"/>
            </p:cNvCxnSpPr>
            <p:nvPr/>
          </p:nvCxnSpPr>
          <p:spPr>
            <a:xfrm>
              <a:off x="7946851" y="2028111"/>
              <a:ext cx="891984" cy="312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4" name="TextBox 43">
              <a:extLst>
                <a:ext uri="{FF2B5EF4-FFF2-40B4-BE49-F238E27FC236}">
                  <a16:creationId xmlns:a16="http://schemas.microsoft.com/office/drawing/2014/main" id="{7F972151-BEC4-8AC9-62BA-3358AFB7B8A4}"/>
                </a:ext>
              </a:extLst>
            </p:cNvPr>
            <p:cNvSpPr txBox="1"/>
            <p:nvPr/>
          </p:nvSpPr>
          <p:spPr>
            <a:xfrm>
              <a:off x="8820222" y="1226436"/>
              <a:ext cx="714363" cy="338554"/>
            </a:xfrm>
            <a:prstGeom prst="rect">
              <a:avLst/>
            </a:prstGeom>
            <a:noFill/>
          </p:spPr>
          <p:txBody>
            <a:bodyPr wrap="none" rtlCol="0">
              <a:spAutoFit/>
            </a:bodyPr>
            <a:lstStyle/>
            <a:p>
              <a:r>
                <a:rPr lang="en-US" sz="1600" b="1" dirty="0"/>
                <a:t>Step 2</a:t>
              </a:r>
            </a:p>
          </p:txBody>
        </p:sp>
        <p:cxnSp>
          <p:nvCxnSpPr>
            <p:cNvPr id="46" name="Connector: Elbow 45">
              <a:extLst>
                <a:ext uri="{FF2B5EF4-FFF2-40B4-BE49-F238E27FC236}">
                  <a16:creationId xmlns:a16="http://schemas.microsoft.com/office/drawing/2014/main" id="{76F44A89-1008-0613-1E22-540F2733099A}"/>
                </a:ext>
              </a:extLst>
            </p:cNvPr>
            <p:cNvCxnSpPr>
              <a:cxnSpLocks/>
              <a:stCxn id="36" idx="3"/>
              <a:endCxn id="39" idx="0"/>
            </p:cNvCxnSpPr>
            <p:nvPr/>
          </p:nvCxnSpPr>
          <p:spPr>
            <a:xfrm flipH="1">
              <a:off x="9684374" y="2031240"/>
              <a:ext cx="1244850" cy="2221986"/>
            </a:xfrm>
            <a:prstGeom prst="bentConnector4">
              <a:avLst>
                <a:gd name="adj1" fmla="val -18364"/>
                <a:gd name="adj2" fmla="val 76449"/>
              </a:avLst>
            </a:prstGeom>
            <a:ln>
              <a:tailEnd type="triangle"/>
            </a:ln>
          </p:spPr>
          <p:style>
            <a:lnRef idx="1">
              <a:schemeClr val="dk1"/>
            </a:lnRef>
            <a:fillRef idx="0">
              <a:schemeClr val="dk1"/>
            </a:fillRef>
            <a:effectRef idx="0">
              <a:schemeClr val="dk1"/>
            </a:effectRef>
            <a:fontRef idx="minor">
              <a:schemeClr val="tx1"/>
            </a:fontRef>
          </p:style>
        </p:cxnSp>
        <p:sp>
          <p:nvSpPr>
            <p:cNvPr id="48" name="TextBox 47">
              <a:extLst>
                <a:ext uri="{FF2B5EF4-FFF2-40B4-BE49-F238E27FC236}">
                  <a16:creationId xmlns:a16="http://schemas.microsoft.com/office/drawing/2014/main" id="{19AAA977-BE41-0CC2-C4C1-11E63E5D7C40}"/>
                </a:ext>
              </a:extLst>
            </p:cNvPr>
            <p:cNvSpPr txBox="1"/>
            <p:nvPr/>
          </p:nvSpPr>
          <p:spPr>
            <a:xfrm>
              <a:off x="9689579" y="2992811"/>
              <a:ext cx="714363" cy="338554"/>
            </a:xfrm>
            <a:prstGeom prst="rect">
              <a:avLst/>
            </a:prstGeom>
            <a:noFill/>
          </p:spPr>
          <p:txBody>
            <a:bodyPr wrap="none" rtlCol="0">
              <a:spAutoFit/>
            </a:bodyPr>
            <a:lstStyle/>
            <a:p>
              <a:r>
                <a:rPr lang="en-US" sz="1600" b="1" dirty="0"/>
                <a:t>Step 3</a:t>
              </a:r>
            </a:p>
          </p:txBody>
        </p:sp>
        <p:sp>
          <p:nvSpPr>
            <p:cNvPr id="49" name="TextBox 48">
              <a:extLst>
                <a:ext uri="{FF2B5EF4-FFF2-40B4-BE49-F238E27FC236}">
                  <a16:creationId xmlns:a16="http://schemas.microsoft.com/office/drawing/2014/main" id="{0DFABBAA-1EB9-89A3-6E06-358D835254DD}"/>
                </a:ext>
              </a:extLst>
            </p:cNvPr>
            <p:cNvSpPr txBox="1"/>
            <p:nvPr/>
          </p:nvSpPr>
          <p:spPr>
            <a:xfrm>
              <a:off x="9684373" y="3212244"/>
              <a:ext cx="1292149" cy="523220"/>
            </a:xfrm>
            <a:prstGeom prst="rect">
              <a:avLst/>
            </a:prstGeom>
            <a:noFill/>
          </p:spPr>
          <p:txBody>
            <a:bodyPr wrap="none" rtlCol="0">
              <a:spAutoFit/>
            </a:bodyPr>
            <a:lstStyle/>
            <a:p>
              <a:r>
                <a:rPr lang="en-US" sz="1400" dirty="0"/>
                <a:t>Transmitted to </a:t>
              </a:r>
            </a:p>
            <a:p>
              <a:r>
                <a:rPr lang="en-US" sz="1400" dirty="0"/>
                <a:t>remote user</a:t>
              </a:r>
            </a:p>
          </p:txBody>
        </p:sp>
        <p:pic>
          <p:nvPicPr>
            <p:cNvPr id="51" name="Graphic 50" descr="Briefcase with solid fill">
              <a:extLst>
                <a:ext uri="{FF2B5EF4-FFF2-40B4-BE49-F238E27FC236}">
                  <a16:creationId xmlns:a16="http://schemas.microsoft.com/office/drawing/2014/main" id="{0D811F9D-1F33-00EB-E708-E2DE5C00CA8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69257" y="4304016"/>
              <a:ext cx="711040" cy="711040"/>
            </a:xfrm>
            <a:prstGeom prst="rect">
              <a:avLst/>
            </a:prstGeom>
          </p:spPr>
        </p:pic>
        <p:sp>
          <p:nvSpPr>
            <p:cNvPr id="52" name="TextBox 51">
              <a:extLst>
                <a:ext uri="{FF2B5EF4-FFF2-40B4-BE49-F238E27FC236}">
                  <a16:creationId xmlns:a16="http://schemas.microsoft.com/office/drawing/2014/main" id="{F9822917-56D2-A039-2D09-EAFFFD66D493}"/>
                </a:ext>
              </a:extLst>
            </p:cNvPr>
            <p:cNvSpPr txBox="1"/>
            <p:nvPr/>
          </p:nvSpPr>
          <p:spPr>
            <a:xfrm>
              <a:off x="7306782" y="3865805"/>
              <a:ext cx="1035989" cy="523220"/>
            </a:xfrm>
            <a:prstGeom prst="rect">
              <a:avLst/>
            </a:prstGeom>
            <a:noFill/>
          </p:spPr>
          <p:txBody>
            <a:bodyPr wrap="none" rtlCol="0">
              <a:spAutoFit/>
            </a:bodyPr>
            <a:lstStyle/>
            <a:p>
              <a:pPr algn="ctr"/>
              <a:r>
                <a:rPr lang="en-US" sz="1400" dirty="0"/>
                <a:t>Decryption </a:t>
              </a:r>
            </a:p>
            <a:p>
              <a:pPr algn="ctr"/>
              <a:r>
                <a:rPr lang="en-US" sz="1400" dirty="0"/>
                <a:t>algorithm</a:t>
              </a:r>
            </a:p>
          </p:txBody>
        </p:sp>
        <p:pic>
          <p:nvPicPr>
            <p:cNvPr id="53" name="Graphic 52" descr="Key with solid fill">
              <a:extLst>
                <a:ext uri="{FF2B5EF4-FFF2-40B4-BE49-F238E27FC236}">
                  <a16:creationId xmlns:a16="http://schemas.microsoft.com/office/drawing/2014/main" id="{88A6F579-FD5D-51C2-61D0-3B4BC2DC571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474259" y="5000883"/>
              <a:ext cx="725026" cy="725026"/>
            </a:xfrm>
            <a:prstGeom prst="rect">
              <a:avLst/>
            </a:prstGeom>
          </p:spPr>
        </p:pic>
        <p:cxnSp>
          <p:nvCxnSpPr>
            <p:cNvPr id="54" name="Straight Arrow Connector 53">
              <a:extLst>
                <a:ext uri="{FF2B5EF4-FFF2-40B4-BE49-F238E27FC236}">
                  <a16:creationId xmlns:a16="http://schemas.microsoft.com/office/drawing/2014/main" id="{E97F60B3-8DF1-71BF-44FD-DB446C53BFE5}"/>
                </a:ext>
              </a:extLst>
            </p:cNvPr>
            <p:cNvCxnSpPr/>
            <p:nvPr/>
          </p:nvCxnSpPr>
          <p:spPr>
            <a:xfrm flipV="1">
              <a:off x="7824777" y="4899210"/>
              <a:ext cx="0" cy="36873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5" name="TextBox 54">
              <a:extLst>
                <a:ext uri="{FF2B5EF4-FFF2-40B4-BE49-F238E27FC236}">
                  <a16:creationId xmlns:a16="http://schemas.microsoft.com/office/drawing/2014/main" id="{7C0F50F5-984D-1195-9971-445D0458088B}"/>
                </a:ext>
              </a:extLst>
            </p:cNvPr>
            <p:cNvSpPr txBox="1"/>
            <p:nvPr/>
          </p:nvSpPr>
          <p:spPr>
            <a:xfrm>
              <a:off x="7152289" y="5588754"/>
              <a:ext cx="1344984" cy="307777"/>
            </a:xfrm>
            <a:prstGeom prst="rect">
              <a:avLst/>
            </a:prstGeom>
            <a:noFill/>
          </p:spPr>
          <p:txBody>
            <a:bodyPr wrap="none" rtlCol="0">
              <a:spAutoFit/>
            </a:bodyPr>
            <a:lstStyle/>
            <a:p>
              <a:pPr algn="ctr"/>
              <a:r>
                <a:rPr lang="en-US" sz="1400" dirty="0"/>
                <a:t>Bob’s public key</a:t>
              </a:r>
            </a:p>
          </p:txBody>
        </p:sp>
        <p:cxnSp>
          <p:nvCxnSpPr>
            <p:cNvPr id="61" name="Straight Arrow Connector 60">
              <a:extLst>
                <a:ext uri="{FF2B5EF4-FFF2-40B4-BE49-F238E27FC236}">
                  <a16:creationId xmlns:a16="http://schemas.microsoft.com/office/drawing/2014/main" id="{CBA4E36F-4E20-B18E-2729-D5D0D717351F}"/>
                </a:ext>
              </a:extLst>
            </p:cNvPr>
            <p:cNvCxnSpPr>
              <a:cxnSpLocks/>
            </p:cNvCxnSpPr>
            <p:nvPr/>
          </p:nvCxnSpPr>
          <p:spPr>
            <a:xfrm flipH="1">
              <a:off x="8153981" y="4677937"/>
              <a:ext cx="596153"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63" name="Rectangle 62">
              <a:extLst>
                <a:ext uri="{FF2B5EF4-FFF2-40B4-BE49-F238E27FC236}">
                  <a16:creationId xmlns:a16="http://schemas.microsoft.com/office/drawing/2014/main" id="{E4120434-4557-7675-5A24-1BF7AD264413}"/>
                </a:ext>
              </a:extLst>
            </p:cNvPr>
            <p:cNvSpPr/>
            <p:nvPr/>
          </p:nvSpPr>
          <p:spPr>
            <a:xfrm>
              <a:off x="5116173" y="4249128"/>
              <a:ext cx="1868479" cy="847079"/>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Confidential Memo </a:t>
              </a:r>
            </a:p>
            <a:p>
              <a:pPr algn="ctr"/>
              <a:r>
                <a:rPr lang="en-US" sz="1400" dirty="0">
                  <a:solidFill>
                    <a:schemeClr val="tx1"/>
                  </a:solidFill>
                </a:rPr>
                <a:t>Let’s meet at 7PM</a:t>
              </a:r>
            </a:p>
          </p:txBody>
        </p:sp>
        <p:sp>
          <p:nvSpPr>
            <p:cNvPr id="65" name="TextBox 64">
              <a:extLst>
                <a:ext uri="{FF2B5EF4-FFF2-40B4-BE49-F238E27FC236}">
                  <a16:creationId xmlns:a16="http://schemas.microsoft.com/office/drawing/2014/main" id="{F66A575C-08DC-D51C-3639-C297A88D0EB5}"/>
                </a:ext>
              </a:extLst>
            </p:cNvPr>
            <p:cNvSpPr txBox="1"/>
            <p:nvPr/>
          </p:nvSpPr>
          <p:spPr>
            <a:xfrm>
              <a:off x="5545277" y="5083577"/>
              <a:ext cx="860154" cy="307777"/>
            </a:xfrm>
            <a:prstGeom prst="rect">
              <a:avLst/>
            </a:prstGeom>
            <a:noFill/>
          </p:spPr>
          <p:txBody>
            <a:bodyPr wrap="square" rtlCol="0">
              <a:spAutoFit/>
            </a:bodyPr>
            <a:lstStyle/>
            <a:p>
              <a:r>
                <a:rPr lang="en-US" sz="1400" dirty="0"/>
                <a:t>Hash</a:t>
              </a:r>
            </a:p>
          </p:txBody>
        </p:sp>
        <p:sp>
          <p:nvSpPr>
            <p:cNvPr id="66" name="Rectangle 65">
              <a:extLst>
                <a:ext uri="{FF2B5EF4-FFF2-40B4-BE49-F238E27FC236}">
                  <a16:creationId xmlns:a16="http://schemas.microsoft.com/office/drawing/2014/main" id="{99D5C613-EAFC-191B-73C2-62ABDCD729D8}"/>
                </a:ext>
              </a:extLst>
            </p:cNvPr>
            <p:cNvSpPr/>
            <p:nvPr/>
          </p:nvSpPr>
          <p:spPr>
            <a:xfrm>
              <a:off x="6055012" y="5098570"/>
              <a:ext cx="929640" cy="272610"/>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93827153</a:t>
              </a:r>
            </a:p>
          </p:txBody>
        </p:sp>
        <p:sp>
          <p:nvSpPr>
            <p:cNvPr id="67" name="TextBox 66">
              <a:extLst>
                <a:ext uri="{FF2B5EF4-FFF2-40B4-BE49-F238E27FC236}">
                  <a16:creationId xmlns:a16="http://schemas.microsoft.com/office/drawing/2014/main" id="{6CF26687-F5DC-2E6B-2D97-599ED179D567}"/>
                </a:ext>
              </a:extLst>
            </p:cNvPr>
            <p:cNvSpPr txBox="1"/>
            <p:nvPr/>
          </p:nvSpPr>
          <p:spPr>
            <a:xfrm>
              <a:off x="4220068" y="5242821"/>
              <a:ext cx="714363" cy="338554"/>
            </a:xfrm>
            <a:prstGeom prst="rect">
              <a:avLst/>
            </a:prstGeom>
            <a:noFill/>
          </p:spPr>
          <p:txBody>
            <a:bodyPr wrap="none" rtlCol="0">
              <a:spAutoFit/>
            </a:bodyPr>
            <a:lstStyle/>
            <a:p>
              <a:r>
                <a:rPr lang="en-US" sz="1600" b="1" dirty="0"/>
                <a:t>Step 5</a:t>
              </a:r>
            </a:p>
          </p:txBody>
        </p:sp>
        <p:pic>
          <p:nvPicPr>
            <p:cNvPr id="68" name="Graphic 67" descr="Briefcase with solid fill">
              <a:extLst>
                <a:ext uri="{FF2B5EF4-FFF2-40B4-BE49-F238E27FC236}">
                  <a16:creationId xmlns:a16="http://schemas.microsoft.com/office/drawing/2014/main" id="{ACF7A2DF-5670-8F63-2F55-9D5967D8FA6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995362" y="4249128"/>
              <a:ext cx="711040" cy="711040"/>
            </a:xfrm>
            <a:prstGeom prst="rect">
              <a:avLst/>
            </a:prstGeom>
          </p:spPr>
        </p:pic>
        <p:sp>
          <p:nvSpPr>
            <p:cNvPr id="69" name="TextBox 68">
              <a:extLst>
                <a:ext uri="{FF2B5EF4-FFF2-40B4-BE49-F238E27FC236}">
                  <a16:creationId xmlns:a16="http://schemas.microsoft.com/office/drawing/2014/main" id="{DC8E808A-BE03-3B69-C59F-6F74B5D15E4A}"/>
                </a:ext>
              </a:extLst>
            </p:cNvPr>
            <p:cNvSpPr txBox="1"/>
            <p:nvPr/>
          </p:nvSpPr>
          <p:spPr>
            <a:xfrm>
              <a:off x="3904092" y="3810917"/>
              <a:ext cx="893578" cy="523220"/>
            </a:xfrm>
            <a:prstGeom prst="rect">
              <a:avLst/>
            </a:prstGeom>
            <a:noFill/>
          </p:spPr>
          <p:txBody>
            <a:bodyPr wrap="none" rtlCol="0">
              <a:spAutoFit/>
            </a:bodyPr>
            <a:lstStyle/>
            <a:p>
              <a:pPr algn="ctr"/>
              <a:r>
                <a:rPr lang="en-US" sz="1400" dirty="0"/>
                <a:t>Hash </a:t>
              </a:r>
            </a:p>
            <a:p>
              <a:pPr algn="ctr"/>
              <a:r>
                <a:rPr lang="en-US" sz="1400" dirty="0"/>
                <a:t>algorithm</a:t>
              </a:r>
            </a:p>
          </p:txBody>
        </p:sp>
        <p:cxnSp>
          <p:nvCxnSpPr>
            <p:cNvPr id="71" name="Straight Arrow Connector 70">
              <a:extLst>
                <a:ext uri="{FF2B5EF4-FFF2-40B4-BE49-F238E27FC236}">
                  <a16:creationId xmlns:a16="http://schemas.microsoft.com/office/drawing/2014/main" id="{9A7DB609-8287-D527-E4F5-8E703E077E9A}"/>
                </a:ext>
              </a:extLst>
            </p:cNvPr>
            <p:cNvCxnSpPr>
              <a:stCxn id="63" idx="1"/>
            </p:cNvCxnSpPr>
            <p:nvPr/>
          </p:nvCxnSpPr>
          <p:spPr>
            <a:xfrm flipH="1">
              <a:off x="4663114" y="4672668"/>
              <a:ext cx="453059" cy="526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72" name="Rectangle 71">
              <a:extLst>
                <a:ext uri="{FF2B5EF4-FFF2-40B4-BE49-F238E27FC236}">
                  <a16:creationId xmlns:a16="http://schemas.microsoft.com/office/drawing/2014/main" id="{7F57CAD2-B80F-386E-A316-EB99ECD825CF}"/>
                </a:ext>
              </a:extLst>
            </p:cNvPr>
            <p:cNvSpPr/>
            <p:nvPr/>
          </p:nvSpPr>
          <p:spPr>
            <a:xfrm>
              <a:off x="2681264" y="4538997"/>
              <a:ext cx="929640" cy="272610"/>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tx1"/>
                  </a:solidFill>
                </a:rPr>
                <a:t>93827653</a:t>
              </a:r>
            </a:p>
          </p:txBody>
        </p:sp>
        <p:cxnSp>
          <p:nvCxnSpPr>
            <p:cNvPr id="73" name="Straight Arrow Connector 72">
              <a:extLst>
                <a:ext uri="{FF2B5EF4-FFF2-40B4-BE49-F238E27FC236}">
                  <a16:creationId xmlns:a16="http://schemas.microsoft.com/office/drawing/2014/main" id="{661EFE9C-864F-35BB-5EDB-91BA813AD2DF}"/>
                </a:ext>
              </a:extLst>
            </p:cNvPr>
            <p:cNvCxnSpPr/>
            <p:nvPr/>
          </p:nvCxnSpPr>
          <p:spPr>
            <a:xfrm flipH="1">
              <a:off x="3605496" y="4667398"/>
              <a:ext cx="453059" cy="526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75" name="TextBox 74">
              <a:extLst>
                <a:ext uri="{FF2B5EF4-FFF2-40B4-BE49-F238E27FC236}">
                  <a16:creationId xmlns:a16="http://schemas.microsoft.com/office/drawing/2014/main" id="{B47DF877-AD20-B403-520B-21AE78CBCEFE}"/>
                </a:ext>
              </a:extLst>
            </p:cNvPr>
            <p:cNvSpPr txBox="1"/>
            <p:nvPr/>
          </p:nvSpPr>
          <p:spPr>
            <a:xfrm>
              <a:off x="2923833" y="4249128"/>
              <a:ext cx="860154" cy="307777"/>
            </a:xfrm>
            <a:prstGeom prst="rect">
              <a:avLst/>
            </a:prstGeom>
            <a:noFill/>
          </p:spPr>
          <p:txBody>
            <a:bodyPr wrap="square" rtlCol="0">
              <a:spAutoFit/>
            </a:bodyPr>
            <a:lstStyle/>
            <a:p>
              <a:r>
                <a:rPr lang="en-US" sz="1400" dirty="0"/>
                <a:t>Hash</a:t>
              </a:r>
            </a:p>
          </p:txBody>
        </p:sp>
        <p:cxnSp>
          <p:nvCxnSpPr>
            <p:cNvPr id="77" name="Straight Connector 76">
              <a:extLst>
                <a:ext uri="{FF2B5EF4-FFF2-40B4-BE49-F238E27FC236}">
                  <a16:creationId xmlns:a16="http://schemas.microsoft.com/office/drawing/2014/main" id="{9033525D-727A-38B8-537E-32D3AB9677EF}"/>
                </a:ext>
              </a:extLst>
            </p:cNvPr>
            <p:cNvCxnSpPr>
              <a:cxnSpLocks/>
              <a:stCxn id="66" idx="2"/>
            </p:cNvCxnSpPr>
            <p:nvPr/>
          </p:nvCxnSpPr>
          <p:spPr>
            <a:xfrm flipH="1">
              <a:off x="4377997" y="5371180"/>
              <a:ext cx="2141835" cy="217574"/>
            </a:xfrm>
            <a:prstGeom prst="line">
              <a:avLst/>
            </a:prstGeom>
          </p:spPr>
          <p:style>
            <a:lnRef idx="1">
              <a:schemeClr val="dk1"/>
            </a:lnRef>
            <a:fillRef idx="0">
              <a:schemeClr val="dk1"/>
            </a:fillRef>
            <a:effectRef idx="0">
              <a:schemeClr val="dk1"/>
            </a:effectRef>
            <a:fontRef idx="minor">
              <a:schemeClr val="tx1"/>
            </a:fontRef>
          </p:style>
        </p:cxnSp>
        <p:cxnSp>
          <p:nvCxnSpPr>
            <p:cNvPr id="81" name="Straight Connector 80">
              <a:extLst>
                <a:ext uri="{FF2B5EF4-FFF2-40B4-BE49-F238E27FC236}">
                  <a16:creationId xmlns:a16="http://schemas.microsoft.com/office/drawing/2014/main" id="{11878A7E-8F62-EC4F-8ADB-C1B59A0B1976}"/>
                </a:ext>
              </a:extLst>
            </p:cNvPr>
            <p:cNvCxnSpPr>
              <a:cxnSpLocks/>
              <a:stCxn id="72" idx="2"/>
            </p:cNvCxnSpPr>
            <p:nvPr/>
          </p:nvCxnSpPr>
          <p:spPr>
            <a:xfrm>
              <a:off x="3146084" y="4811607"/>
              <a:ext cx="1231913" cy="777147"/>
            </a:xfrm>
            <a:prstGeom prst="line">
              <a:avLst/>
            </a:prstGeom>
          </p:spPr>
          <p:style>
            <a:lnRef idx="1">
              <a:schemeClr val="dk1"/>
            </a:lnRef>
            <a:fillRef idx="0">
              <a:schemeClr val="dk1"/>
            </a:fillRef>
            <a:effectRef idx="0">
              <a:schemeClr val="dk1"/>
            </a:effectRef>
            <a:fontRef idx="minor">
              <a:schemeClr val="tx1"/>
            </a:fontRef>
          </p:style>
        </p:cxnSp>
        <p:sp>
          <p:nvSpPr>
            <p:cNvPr id="84" name="TextBox 83">
              <a:extLst>
                <a:ext uri="{FF2B5EF4-FFF2-40B4-BE49-F238E27FC236}">
                  <a16:creationId xmlns:a16="http://schemas.microsoft.com/office/drawing/2014/main" id="{A9751856-1F3B-9374-9F06-56C1662C6CE7}"/>
                </a:ext>
              </a:extLst>
            </p:cNvPr>
            <p:cNvSpPr txBox="1"/>
            <p:nvPr/>
          </p:nvSpPr>
          <p:spPr>
            <a:xfrm>
              <a:off x="6413094" y="5510382"/>
              <a:ext cx="714363" cy="338554"/>
            </a:xfrm>
            <a:prstGeom prst="rect">
              <a:avLst/>
            </a:prstGeom>
            <a:noFill/>
          </p:spPr>
          <p:txBody>
            <a:bodyPr wrap="none" rtlCol="0">
              <a:spAutoFit/>
            </a:bodyPr>
            <a:lstStyle/>
            <a:p>
              <a:r>
                <a:rPr lang="en-US" sz="1600" b="1" dirty="0"/>
                <a:t>Step 4</a:t>
              </a:r>
            </a:p>
          </p:txBody>
        </p:sp>
        <p:sp>
          <p:nvSpPr>
            <p:cNvPr id="85" name="TextBox 84">
              <a:extLst>
                <a:ext uri="{FF2B5EF4-FFF2-40B4-BE49-F238E27FC236}">
                  <a16:creationId xmlns:a16="http://schemas.microsoft.com/office/drawing/2014/main" id="{C3469295-29D1-32E3-B036-91AB927A187E}"/>
                </a:ext>
              </a:extLst>
            </p:cNvPr>
            <p:cNvSpPr txBox="1"/>
            <p:nvPr/>
          </p:nvSpPr>
          <p:spPr>
            <a:xfrm>
              <a:off x="3825893" y="5613135"/>
              <a:ext cx="1231913" cy="307777"/>
            </a:xfrm>
            <a:prstGeom prst="rect">
              <a:avLst/>
            </a:prstGeom>
            <a:noFill/>
          </p:spPr>
          <p:txBody>
            <a:bodyPr wrap="square" rtlCol="0">
              <a:spAutoFit/>
            </a:bodyPr>
            <a:lstStyle/>
            <a:p>
              <a:r>
                <a:rPr lang="en-US" sz="1400" dirty="0"/>
                <a:t>Hashes match</a:t>
              </a:r>
            </a:p>
          </p:txBody>
        </p:sp>
        <p:pic>
          <p:nvPicPr>
            <p:cNvPr id="22530" name="Picture 2" descr="Icon-work - Work Png, Transparent Png - 1000x678 PNG - DLF.PT">
              <a:extLst>
                <a:ext uri="{FF2B5EF4-FFF2-40B4-BE49-F238E27FC236}">
                  <a16:creationId xmlns:a16="http://schemas.microsoft.com/office/drawing/2014/main" id="{7EC57B14-43D3-BF2C-4BEB-0F0E7967B4F8}"/>
                </a:ext>
              </a:extLst>
            </p:cNvPr>
            <p:cNvPicPr>
              <a:picLocks noChangeAspect="1" noChangeArrowheads="1"/>
            </p:cNvPicPr>
            <p:nvPr/>
          </p:nvPicPr>
          <p:blipFill>
            <a:blip r:embed="rId6" cstate="print">
              <a:duotone>
                <a:prstClr val="black"/>
                <a:schemeClr val="accent2">
                  <a:lumMod val="60000"/>
                  <a:lumOff val="40000"/>
                  <a:tint val="45000"/>
                  <a:satMod val="400000"/>
                </a:schemeClr>
              </a:duotone>
              <a:extLst>
                <a:ext uri="{BEBA8EAE-BF5A-486C-A8C5-ECC9F3942E4B}">
                  <a14:imgProps xmlns:a14="http://schemas.microsoft.com/office/drawing/2010/main">
                    <a14:imgLayer r:embed="rId7">
                      <a14:imgEffect>
                        <a14:backgroundRemoval t="9859" b="90610" l="10000" r="90000">
                          <a14:foregroundMark x1="35698" y1="20501" x2="35698" y2="20501"/>
                          <a14:foregroundMark x1="24186" y1="40845" x2="24186" y2="40845"/>
                          <a14:foregroundMark x1="66512" y1="62441" x2="66512" y2="62441"/>
                          <a14:foregroundMark x1="54302" y1="90610" x2="54302" y2="90610"/>
                          <a14:foregroundMark x1="66163" y1="40532" x2="66163" y2="40532"/>
                        </a14:backgroundRemoval>
                      </a14:imgEffect>
                    </a14:imgLayer>
                  </a14:imgProps>
                </a:ext>
                <a:ext uri="{28A0092B-C50C-407E-A947-70E740481C1C}">
                  <a14:useLocalDpi xmlns:a14="http://schemas.microsoft.com/office/drawing/2010/main" val="0"/>
                </a:ext>
              </a:extLst>
            </a:blip>
            <a:srcRect/>
            <a:stretch>
              <a:fillRect/>
            </a:stretch>
          </p:blipFill>
          <p:spPr bwMode="auto">
            <a:xfrm>
              <a:off x="2713213" y="2762222"/>
              <a:ext cx="1117801" cy="830551"/>
            </a:xfrm>
            <a:prstGeom prst="rect">
              <a:avLst/>
            </a:prstGeom>
            <a:noFill/>
            <a:extLst>
              <a:ext uri="{909E8E84-426E-40DD-AFC4-6F175D3DCCD1}">
                <a14:hiddenFill xmlns:a14="http://schemas.microsoft.com/office/drawing/2010/main">
                  <a:solidFill>
                    <a:srgbClr val="FFFFFF"/>
                  </a:solidFill>
                </a14:hiddenFill>
              </a:ext>
            </a:extLst>
          </p:spPr>
        </p:pic>
        <p:sp>
          <p:nvSpPr>
            <p:cNvPr id="88" name="TextBox 87">
              <a:extLst>
                <a:ext uri="{FF2B5EF4-FFF2-40B4-BE49-F238E27FC236}">
                  <a16:creationId xmlns:a16="http://schemas.microsoft.com/office/drawing/2014/main" id="{220A0FD3-C6E5-A6A0-9657-F07A7F29636C}"/>
                </a:ext>
              </a:extLst>
            </p:cNvPr>
            <p:cNvSpPr txBox="1"/>
            <p:nvPr/>
          </p:nvSpPr>
          <p:spPr>
            <a:xfrm>
              <a:off x="2674099" y="2569006"/>
              <a:ext cx="1122423" cy="307777"/>
            </a:xfrm>
            <a:prstGeom prst="rect">
              <a:avLst/>
            </a:prstGeom>
            <a:noFill/>
          </p:spPr>
          <p:txBody>
            <a:bodyPr wrap="none" rtlCol="0">
              <a:spAutoFit/>
            </a:bodyPr>
            <a:lstStyle/>
            <a:p>
              <a:pPr algn="ctr"/>
              <a:r>
                <a:rPr lang="en-US" sz="1400" dirty="0"/>
                <a:t>Bob (sender)</a:t>
              </a:r>
            </a:p>
          </p:txBody>
        </p:sp>
        <p:pic>
          <p:nvPicPr>
            <p:cNvPr id="90" name="Picture 2" descr="Icon-work - Work Png, Transparent Png - 1000x678 PNG - DLF.PT">
              <a:extLst>
                <a:ext uri="{FF2B5EF4-FFF2-40B4-BE49-F238E27FC236}">
                  <a16:creationId xmlns:a16="http://schemas.microsoft.com/office/drawing/2014/main" id="{A463D8A1-FCCE-1583-4EA8-6BD43C758429}"/>
                </a:ext>
              </a:extLst>
            </p:cNvPr>
            <p:cNvPicPr>
              <a:picLocks noChangeAspect="1" noChangeArrowheads="1"/>
            </p:cNvPicPr>
            <p:nvPr/>
          </p:nvPicPr>
          <p:blipFill>
            <a:blip r:embed="rId6" cstate="print">
              <a:duotone>
                <a:prstClr val="black"/>
                <a:schemeClr val="accent2">
                  <a:lumMod val="60000"/>
                  <a:lumOff val="40000"/>
                  <a:tint val="45000"/>
                  <a:satMod val="400000"/>
                </a:schemeClr>
              </a:duotone>
              <a:extLst>
                <a:ext uri="{BEBA8EAE-BF5A-486C-A8C5-ECC9F3942E4B}">
                  <a14:imgProps xmlns:a14="http://schemas.microsoft.com/office/drawing/2010/main">
                    <a14:imgLayer r:embed="rId7">
                      <a14:imgEffect>
                        <a14:backgroundRemoval t="9859" b="90610" l="10000" r="90000">
                          <a14:foregroundMark x1="35698" y1="20501" x2="35698" y2="20501"/>
                          <a14:foregroundMark x1="24186" y1="40845" x2="24186" y2="40845"/>
                          <a14:foregroundMark x1="66512" y1="62441" x2="66512" y2="62441"/>
                          <a14:foregroundMark x1="54302" y1="90610" x2="54302" y2="90610"/>
                          <a14:foregroundMark x1="66163" y1="40532" x2="66163" y2="40532"/>
                        </a14:backgroundRemoval>
                      </a14:imgEffect>
                    </a14:imgLayer>
                  </a14:imgProps>
                </a:ext>
                <a:ext uri="{28A0092B-C50C-407E-A947-70E740481C1C}">
                  <a14:useLocalDpi xmlns:a14="http://schemas.microsoft.com/office/drawing/2010/main" val="0"/>
                </a:ext>
              </a:extLst>
            </a:blip>
            <a:srcRect/>
            <a:stretch>
              <a:fillRect/>
            </a:stretch>
          </p:blipFill>
          <p:spPr bwMode="auto">
            <a:xfrm>
              <a:off x="1602895" y="4123721"/>
              <a:ext cx="1117801" cy="830551"/>
            </a:xfrm>
            <a:prstGeom prst="rect">
              <a:avLst/>
            </a:prstGeom>
            <a:noFill/>
            <a:extLst>
              <a:ext uri="{909E8E84-426E-40DD-AFC4-6F175D3DCCD1}">
                <a14:hiddenFill xmlns:a14="http://schemas.microsoft.com/office/drawing/2010/main">
                  <a:solidFill>
                    <a:srgbClr val="FFFFFF"/>
                  </a:solidFill>
                </a14:hiddenFill>
              </a:ext>
            </a:extLst>
          </p:spPr>
        </p:pic>
        <p:sp>
          <p:nvSpPr>
            <p:cNvPr id="91" name="TextBox 90">
              <a:extLst>
                <a:ext uri="{FF2B5EF4-FFF2-40B4-BE49-F238E27FC236}">
                  <a16:creationId xmlns:a16="http://schemas.microsoft.com/office/drawing/2014/main" id="{57DDEA57-811B-AFAC-9EFA-52D2DEBDCFE2}"/>
                </a:ext>
              </a:extLst>
            </p:cNvPr>
            <p:cNvSpPr txBox="1"/>
            <p:nvPr/>
          </p:nvSpPr>
          <p:spPr>
            <a:xfrm>
              <a:off x="1493665" y="3919679"/>
              <a:ext cx="1309910" cy="307777"/>
            </a:xfrm>
            <a:prstGeom prst="rect">
              <a:avLst/>
            </a:prstGeom>
            <a:noFill/>
          </p:spPr>
          <p:txBody>
            <a:bodyPr wrap="none" rtlCol="0">
              <a:spAutoFit/>
            </a:bodyPr>
            <a:lstStyle/>
            <a:p>
              <a:pPr algn="ctr"/>
              <a:r>
                <a:rPr lang="en-US" sz="1400" dirty="0"/>
                <a:t>Alice (Receiver)</a:t>
              </a:r>
            </a:p>
          </p:txBody>
        </p:sp>
        <p:cxnSp>
          <p:nvCxnSpPr>
            <p:cNvPr id="96" name="Straight Arrow Connector 95">
              <a:extLst>
                <a:ext uri="{FF2B5EF4-FFF2-40B4-BE49-F238E27FC236}">
                  <a16:creationId xmlns:a16="http://schemas.microsoft.com/office/drawing/2014/main" id="{988F52F1-F1CD-1EBD-153A-61DA21CC086A}"/>
                </a:ext>
              </a:extLst>
            </p:cNvPr>
            <p:cNvCxnSpPr>
              <a:cxnSpLocks/>
            </p:cNvCxnSpPr>
            <p:nvPr/>
          </p:nvCxnSpPr>
          <p:spPr>
            <a:xfrm flipH="1">
              <a:off x="6984652" y="4675302"/>
              <a:ext cx="596153"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7" name="Slide Number Placeholder 6">
            <a:extLst>
              <a:ext uri="{FF2B5EF4-FFF2-40B4-BE49-F238E27FC236}">
                <a16:creationId xmlns:a16="http://schemas.microsoft.com/office/drawing/2014/main" id="{6931BB36-3132-BBC0-1EBD-F74493C6963E}"/>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5</a:t>
            </a:fld>
            <a:endParaRPr lang="en-US">
              <a:solidFill>
                <a:srgbClr val="000000"/>
              </a:solidFill>
              <a:latin typeface="Alexandria"/>
            </a:endParaRPr>
          </a:p>
        </p:txBody>
      </p:sp>
    </p:spTree>
    <p:extLst>
      <p:ext uri="{BB962C8B-B14F-4D97-AF65-F5344CB8AC3E}">
        <p14:creationId xmlns:p14="http://schemas.microsoft.com/office/powerpoint/2010/main" val="36832075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1014365" y="1428865"/>
            <a:ext cx="7998612" cy="1379480"/>
          </a:xfrm>
          <a:prstGeom prst="rect">
            <a:avLst/>
          </a:prstGeom>
          <a:noFill/>
        </p:spPr>
        <p:txBody>
          <a:bodyPr wrap="square">
            <a:spAutoFit/>
          </a:bodyPr>
          <a:lstStyle/>
          <a:p>
            <a:pPr marL="285750" indent="-285750">
              <a:lnSpc>
                <a:spcPct val="200000"/>
              </a:lnSpc>
              <a:buFont typeface="Arial" panose="020B0604020202020204" pitchFamily="34" charset="0"/>
              <a:buChar char="•"/>
            </a:pPr>
            <a:r>
              <a:rPr lang="en-US" altLang="en-US" dirty="0">
                <a:solidFill>
                  <a:srgbClr val="000000"/>
                </a:solidFill>
                <a:latin typeface="Alexandria"/>
              </a:rPr>
              <a:t>Digital signatures require a reliable way to get public keys</a:t>
            </a:r>
          </a:p>
          <a:p>
            <a:pPr marL="285750" indent="-285750">
              <a:lnSpc>
                <a:spcPct val="150000"/>
              </a:lnSpc>
              <a:buFont typeface="Arial" panose="020B0604020202020204" pitchFamily="34" charset="0"/>
              <a:buChar char="•"/>
            </a:pPr>
            <a:r>
              <a:rPr lang="en-US" altLang="en-US" dirty="0">
                <a:solidFill>
                  <a:srgbClr val="000000"/>
                </a:solidFill>
                <a:latin typeface="Alexandria"/>
              </a:rPr>
              <a:t>A forged public key could be used to forge a digital signature</a:t>
            </a:r>
          </a:p>
          <a:p>
            <a:pPr>
              <a:lnSpc>
                <a:spcPct val="200000"/>
              </a:lnSpc>
            </a:pPr>
            <a:endParaRPr lang="en-US" sz="1200" dirty="0">
              <a:solidFill>
                <a:srgbClr val="000000"/>
              </a:solidFill>
              <a:latin typeface="Alexandria"/>
            </a:endParaRPr>
          </a:p>
        </p:txBody>
      </p:sp>
      <p:sp>
        <p:nvSpPr>
          <p:cNvPr id="7" name="TextBox 6">
            <a:extLst>
              <a:ext uri="{FF2B5EF4-FFF2-40B4-BE49-F238E27FC236}">
                <a16:creationId xmlns:a16="http://schemas.microsoft.com/office/drawing/2014/main" id="{8C6804B1-2963-FBE8-5A1B-AD5CEF1C0FA5}"/>
              </a:ext>
            </a:extLst>
          </p:cNvPr>
          <p:cNvSpPr txBox="1"/>
          <p:nvPr/>
        </p:nvSpPr>
        <p:spPr>
          <a:xfrm>
            <a:off x="2440787" y="620750"/>
            <a:ext cx="7393182" cy="461665"/>
          </a:xfrm>
          <a:prstGeom prst="rect">
            <a:avLst/>
          </a:prstGeom>
          <a:noFill/>
        </p:spPr>
        <p:txBody>
          <a:bodyPr wrap="square">
            <a:spAutoFit/>
          </a:bodyPr>
          <a:lstStyle/>
          <a:p>
            <a:r>
              <a:rPr lang="en-US" altLang="en-US" sz="2400" dirty="0">
                <a:solidFill>
                  <a:srgbClr val="000000"/>
                </a:solidFill>
                <a:latin typeface="Alexandria"/>
              </a:rPr>
              <a:t>Weakness of Digital Signatures – forged public key </a:t>
            </a:r>
            <a:endParaRPr lang="en-US" sz="2400" dirty="0">
              <a:solidFill>
                <a:srgbClr val="000000"/>
              </a:solidFill>
              <a:latin typeface="Alexandria"/>
            </a:endParaRPr>
          </a:p>
        </p:txBody>
      </p:sp>
      <p:grpSp>
        <p:nvGrpSpPr>
          <p:cNvPr id="70" name="Group 69">
            <a:extLst>
              <a:ext uri="{FF2B5EF4-FFF2-40B4-BE49-F238E27FC236}">
                <a16:creationId xmlns:a16="http://schemas.microsoft.com/office/drawing/2014/main" id="{FB69C976-B8E9-8B33-A6F9-F2D7ABD5634F}"/>
              </a:ext>
            </a:extLst>
          </p:cNvPr>
          <p:cNvGrpSpPr/>
          <p:nvPr/>
        </p:nvGrpSpPr>
        <p:grpSpPr>
          <a:xfrm>
            <a:off x="1874165" y="2495397"/>
            <a:ext cx="9892648" cy="3392640"/>
            <a:chOff x="1715405" y="2556615"/>
            <a:chExt cx="9892648" cy="3392640"/>
          </a:xfrm>
        </p:grpSpPr>
        <p:sp>
          <p:nvSpPr>
            <p:cNvPr id="69" name="Rectangle: Rounded Corners 68">
              <a:extLst>
                <a:ext uri="{FF2B5EF4-FFF2-40B4-BE49-F238E27FC236}">
                  <a16:creationId xmlns:a16="http://schemas.microsoft.com/office/drawing/2014/main" id="{F5D6492D-033C-C345-51DB-3B2CDB09FAB7}"/>
                </a:ext>
              </a:extLst>
            </p:cNvPr>
            <p:cNvSpPr/>
            <p:nvPr/>
          </p:nvSpPr>
          <p:spPr>
            <a:xfrm>
              <a:off x="1798320" y="2572783"/>
              <a:ext cx="9347200" cy="3356103"/>
            </a:xfrm>
            <a:prstGeom prst="roundRect">
              <a:avLst>
                <a:gd name="adj" fmla="val 3134"/>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2" descr="Icon-work - Work Png, Transparent Png - 1000x678 PNG - DLF.PT">
              <a:extLst>
                <a:ext uri="{FF2B5EF4-FFF2-40B4-BE49-F238E27FC236}">
                  <a16:creationId xmlns:a16="http://schemas.microsoft.com/office/drawing/2014/main" id="{0898A294-33A4-C978-1EEC-9B37B28B10AD}"/>
                </a:ext>
              </a:extLst>
            </p:cNvPr>
            <p:cNvPicPr>
              <a:picLocks noChangeAspect="1" noChangeArrowheads="1"/>
            </p:cNvPicPr>
            <p:nvPr/>
          </p:nvPicPr>
          <p:blipFill>
            <a:blip r:embed="rId3" cstate="print">
              <a:duotone>
                <a:prstClr val="black"/>
                <a:schemeClr val="accent2">
                  <a:lumMod val="60000"/>
                  <a:lumOff val="40000"/>
                  <a:tint val="45000"/>
                  <a:satMod val="400000"/>
                </a:schemeClr>
              </a:duotone>
              <a:extLst>
                <a:ext uri="{BEBA8EAE-BF5A-486C-A8C5-ECC9F3942E4B}">
                  <a14:imgProps xmlns:a14="http://schemas.microsoft.com/office/drawing/2010/main">
                    <a14:imgLayer r:embed="rId4">
                      <a14:imgEffect>
                        <a14:backgroundRemoval t="9859" b="90610" l="10000" r="90000">
                          <a14:foregroundMark x1="35698" y1="20501" x2="35698" y2="20501"/>
                          <a14:foregroundMark x1="24186" y1="40845" x2="24186" y2="40845"/>
                          <a14:foregroundMark x1="66512" y1="62441" x2="66512" y2="62441"/>
                          <a14:foregroundMark x1="54302" y1="90610" x2="54302" y2="90610"/>
                          <a14:foregroundMark x1="66163" y1="40532" x2="66163" y2="40532"/>
                        </a14:backgroundRemoval>
                      </a14:imgEffect>
                    </a14:imgLayer>
                  </a14:imgProps>
                </a:ext>
                <a:ext uri="{28A0092B-C50C-407E-A947-70E740481C1C}">
                  <a14:useLocalDpi xmlns:a14="http://schemas.microsoft.com/office/drawing/2010/main" val="0"/>
                </a:ext>
              </a:extLst>
            </a:blip>
            <a:srcRect/>
            <a:stretch>
              <a:fillRect/>
            </a:stretch>
          </p:blipFill>
          <p:spPr bwMode="auto">
            <a:xfrm>
              <a:off x="1715405" y="4449565"/>
              <a:ext cx="1117801" cy="83055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CFA67E8-DA43-C491-D793-C827618FB2B4}"/>
                </a:ext>
              </a:extLst>
            </p:cNvPr>
            <p:cNvSpPr txBox="1"/>
            <p:nvPr/>
          </p:nvSpPr>
          <p:spPr>
            <a:xfrm>
              <a:off x="1767182" y="4253495"/>
              <a:ext cx="1122423" cy="307777"/>
            </a:xfrm>
            <a:prstGeom prst="rect">
              <a:avLst/>
            </a:prstGeom>
            <a:noFill/>
          </p:spPr>
          <p:txBody>
            <a:bodyPr wrap="none" rtlCol="0">
              <a:spAutoFit/>
            </a:bodyPr>
            <a:lstStyle/>
            <a:p>
              <a:pPr algn="ctr"/>
              <a:r>
                <a:rPr lang="en-US" sz="1400" dirty="0"/>
                <a:t>Bob (sender)</a:t>
              </a:r>
            </a:p>
          </p:txBody>
        </p:sp>
        <p:sp>
          <p:nvSpPr>
            <p:cNvPr id="15" name="TextBox 14">
              <a:extLst>
                <a:ext uri="{FF2B5EF4-FFF2-40B4-BE49-F238E27FC236}">
                  <a16:creationId xmlns:a16="http://schemas.microsoft.com/office/drawing/2014/main" id="{1E463EA3-A1F6-79A5-AF48-249F6F623140}"/>
                </a:ext>
              </a:extLst>
            </p:cNvPr>
            <p:cNvSpPr txBox="1"/>
            <p:nvPr/>
          </p:nvSpPr>
          <p:spPr>
            <a:xfrm>
              <a:off x="1798320" y="5364480"/>
              <a:ext cx="1853264" cy="584775"/>
            </a:xfrm>
            <a:prstGeom prst="rect">
              <a:avLst/>
            </a:prstGeom>
            <a:noFill/>
          </p:spPr>
          <p:txBody>
            <a:bodyPr wrap="none" rtlCol="0">
              <a:spAutoFit/>
            </a:bodyPr>
            <a:lstStyle/>
            <a:p>
              <a:pPr marL="342900" indent="-342900">
                <a:buAutoNum type="arabicPeriod"/>
              </a:pPr>
              <a:r>
                <a:rPr lang="en-US" sz="1600" dirty="0"/>
                <a:t>Bob creates </a:t>
              </a:r>
            </a:p>
            <a:p>
              <a:r>
                <a:rPr lang="en-US" sz="1600" dirty="0"/>
                <a:t>      original message</a:t>
              </a:r>
            </a:p>
          </p:txBody>
        </p:sp>
        <p:sp>
          <p:nvSpPr>
            <p:cNvPr id="16" name="Rectangle: Rounded Corners 15">
              <a:extLst>
                <a:ext uri="{FF2B5EF4-FFF2-40B4-BE49-F238E27FC236}">
                  <a16:creationId xmlns:a16="http://schemas.microsoft.com/office/drawing/2014/main" id="{374DE8A6-F244-29BD-BA05-72BC4D68C80F}"/>
                </a:ext>
              </a:extLst>
            </p:cNvPr>
            <p:cNvSpPr/>
            <p:nvPr/>
          </p:nvSpPr>
          <p:spPr>
            <a:xfrm>
              <a:off x="3313972" y="4682151"/>
              <a:ext cx="1394132" cy="584772"/>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MY" sz="1400" dirty="0">
                  <a:solidFill>
                    <a:schemeClr val="tx1"/>
                  </a:solidFill>
                </a:rPr>
                <a:t>Let’s meet today at 6 pm.</a:t>
              </a:r>
              <a:endParaRPr lang="en-US" sz="1400" dirty="0">
                <a:solidFill>
                  <a:schemeClr val="tx1"/>
                </a:solidFill>
              </a:endParaRPr>
            </a:p>
          </p:txBody>
        </p:sp>
        <p:sp>
          <p:nvSpPr>
            <p:cNvPr id="17" name="TextBox 16">
              <a:extLst>
                <a:ext uri="{FF2B5EF4-FFF2-40B4-BE49-F238E27FC236}">
                  <a16:creationId xmlns:a16="http://schemas.microsoft.com/office/drawing/2014/main" id="{733C99C8-8094-EF1B-E28E-AAAEB1CEE939}"/>
                </a:ext>
              </a:extLst>
            </p:cNvPr>
            <p:cNvSpPr txBox="1"/>
            <p:nvPr/>
          </p:nvSpPr>
          <p:spPr>
            <a:xfrm>
              <a:off x="3150727" y="4351440"/>
              <a:ext cx="1634807" cy="338554"/>
            </a:xfrm>
            <a:prstGeom prst="rect">
              <a:avLst/>
            </a:prstGeom>
            <a:noFill/>
          </p:spPr>
          <p:txBody>
            <a:bodyPr wrap="none" rtlCol="0">
              <a:spAutoFit/>
            </a:bodyPr>
            <a:lstStyle/>
            <a:p>
              <a:r>
                <a:rPr lang="en-MY" sz="1600" b="1" dirty="0"/>
                <a:t>Original message</a:t>
              </a:r>
              <a:endParaRPr lang="en-US" sz="1600" b="1" dirty="0"/>
            </a:p>
          </p:txBody>
        </p:sp>
        <p:cxnSp>
          <p:nvCxnSpPr>
            <p:cNvPr id="19" name="Straight Connector 18">
              <a:extLst>
                <a:ext uri="{FF2B5EF4-FFF2-40B4-BE49-F238E27FC236}">
                  <a16:creationId xmlns:a16="http://schemas.microsoft.com/office/drawing/2014/main" id="{EE19103A-BA46-EC74-B67E-A3E8BB465028}"/>
                </a:ext>
              </a:extLst>
            </p:cNvPr>
            <p:cNvCxnSpPr>
              <a:cxnSpLocks/>
            </p:cNvCxnSpPr>
            <p:nvPr/>
          </p:nvCxnSpPr>
          <p:spPr>
            <a:xfrm flipH="1">
              <a:off x="2528714" y="4958102"/>
              <a:ext cx="720000" cy="0"/>
            </a:xfrm>
            <a:prstGeom prst="line">
              <a:avLst/>
            </a:prstGeom>
          </p:spPr>
          <p:style>
            <a:lnRef idx="1">
              <a:schemeClr val="dk1"/>
            </a:lnRef>
            <a:fillRef idx="0">
              <a:schemeClr val="dk1"/>
            </a:fillRef>
            <a:effectRef idx="0">
              <a:schemeClr val="dk1"/>
            </a:effectRef>
            <a:fontRef idx="minor">
              <a:schemeClr val="tx1"/>
            </a:fontRef>
          </p:style>
        </p:cxnSp>
        <p:pic>
          <p:nvPicPr>
            <p:cNvPr id="21" name="Graphic 20" descr="Man with solid fill">
              <a:extLst>
                <a:ext uri="{FF2B5EF4-FFF2-40B4-BE49-F238E27FC236}">
                  <a16:creationId xmlns:a16="http://schemas.microsoft.com/office/drawing/2014/main" id="{519C72E6-7606-B987-4020-DFCD73103DE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954938" y="4500902"/>
              <a:ext cx="914400" cy="914400"/>
            </a:xfrm>
            <a:prstGeom prst="rect">
              <a:avLst/>
            </a:prstGeom>
          </p:spPr>
        </p:pic>
        <p:sp>
          <p:nvSpPr>
            <p:cNvPr id="22" name="Rectangle: Rounded Corners 21">
              <a:extLst>
                <a:ext uri="{FF2B5EF4-FFF2-40B4-BE49-F238E27FC236}">
                  <a16:creationId xmlns:a16="http://schemas.microsoft.com/office/drawing/2014/main" id="{DB83388C-3FF3-AB0A-8744-89FC71934224}"/>
                </a:ext>
              </a:extLst>
            </p:cNvPr>
            <p:cNvSpPr/>
            <p:nvPr/>
          </p:nvSpPr>
          <p:spPr>
            <a:xfrm>
              <a:off x="6164520" y="4689993"/>
              <a:ext cx="1391778" cy="613255"/>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MY" sz="1400" dirty="0">
                  <a:solidFill>
                    <a:schemeClr val="tx1"/>
                  </a:solidFill>
                </a:rPr>
                <a:t>Sorry, I can’t meet you today</a:t>
              </a:r>
              <a:endParaRPr lang="en-US" sz="1400" dirty="0">
                <a:solidFill>
                  <a:schemeClr val="tx1"/>
                </a:solidFill>
              </a:endParaRPr>
            </a:p>
          </p:txBody>
        </p:sp>
        <p:sp>
          <p:nvSpPr>
            <p:cNvPr id="23" name="TextBox 22">
              <a:extLst>
                <a:ext uri="{FF2B5EF4-FFF2-40B4-BE49-F238E27FC236}">
                  <a16:creationId xmlns:a16="http://schemas.microsoft.com/office/drawing/2014/main" id="{39A58DE9-E026-714A-D524-3BE97341FCA6}"/>
                </a:ext>
              </a:extLst>
            </p:cNvPr>
            <p:cNvSpPr txBox="1"/>
            <p:nvPr/>
          </p:nvSpPr>
          <p:spPr>
            <a:xfrm>
              <a:off x="5892904" y="4344049"/>
              <a:ext cx="1593128" cy="338554"/>
            </a:xfrm>
            <a:prstGeom prst="rect">
              <a:avLst/>
            </a:prstGeom>
            <a:noFill/>
          </p:spPr>
          <p:txBody>
            <a:bodyPr wrap="none" rtlCol="0">
              <a:spAutoFit/>
            </a:bodyPr>
            <a:lstStyle/>
            <a:p>
              <a:r>
                <a:rPr lang="en-MY" sz="1600" b="1" dirty="0"/>
                <a:t>Altered message</a:t>
              </a:r>
              <a:endParaRPr lang="en-US" sz="1600" b="1" dirty="0"/>
            </a:p>
          </p:txBody>
        </p:sp>
        <p:pic>
          <p:nvPicPr>
            <p:cNvPr id="24" name="Picture 2" descr="Icon-work - Work Png, Transparent Png - 1000x678 PNG - DLF.PT">
              <a:extLst>
                <a:ext uri="{FF2B5EF4-FFF2-40B4-BE49-F238E27FC236}">
                  <a16:creationId xmlns:a16="http://schemas.microsoft.com/office/drawing/2014/main" id="{50E881F7-41D3-4097-DF21-F187ED3A1C3E}"/>
                </a:ext>
              </a:extLst>
            </p:cNvPr>
            <p:cNvPicPr>
              <a:picLocks noChangeAspect="1" noChangeArrowheads="1"/>
            </p:cNvPicPr>
            <p:nvPr/>
          </p:nvPicPr>
          <p:blipFill>
            <a:blip r:embed="rId3" cstate="print">
              <a:duotone>
                <a:prstClr val="black"/>
                <a:schemeClr val="accent2">
                  <a:lumMod val="60000"/>
                  <a:lumOff val="40000"/>
                  <a:tint val="45000"/>
                  <a:satMod val="400000"/>
                </a:schemeClr>
              </a:duotone>
              <a:extLst>
                <a:ext uri="{BEBA8EAE-BF5A-486C-A8C5-ECC9F3942E4B}">
                  <a14:imgProps xmlns:a14="http://schemas.microsoft.com/office/drawing/2010/main">
                    <a14:imgLayer r:embed="rId4">
                      <a14:imgEffect>
                        <a14:backgroundRemoval t="9859" b="90610" l="10000" r="90000">
                          <a14:foregroundMark x1="35698" y1="20501" x2="35698" y2="20501"/>
                          <a14:foregroundMark x1="24186" y1="40845" x2="24186" y2="40845"/>
                          <a14:foregroundMark x1="66512" y1="62441" x2="66512" y2="62441"/>
                          <a14:foregroundMark x1="54302" y1="90610" x2="54302" y2="90610"/>
                          <a14:foregroundMark x1="66163" y1="40532" x2="66163" y2="40532"/>
                        </a14:backgroundRemoval>
                      </a14:imgEffect>
                    </a14:imgLayer>
                  </a14:imgProps>
                </a:ext>
                <a:ext uri="{28A0092B-C50C-407E-A947-70E740481C1C}">
                  <a14:useLocalDpi xmlns:a14="http://schemas.microsoft.com/office/drawing/2010/main" val="0"/>
                </a:ext>
              </a:extLst>
            </a:blip>
            <a:srcRect/>
            <a:stretch>
              <a:fillRect/>
            </a:stretch>
          </p:blipFill>
          <p:spPr bwMode="auto">
            <a:xfrm>
              <a:off x="8334250" y="4536172"/>
              <a:ext cx="1117801" cy="830551"/>
            </a:xfrm>
            <a:prstGeom prst="rect">
              <a:avLst/>
            </a:prstGeom>
            <a:noFill/>
            <a:extLst>
              <a:ext uri="{909E8E84-426E-40DD-AFC4-6F175D3DCCD1}">
                <a14:hiddenFill xmlns:a14="http://schemas.microsoft.com/office/drawing/2010/main">
                  <a:solidFill>
                    <a:srgbClr val="FFFFFF"/>
                  </a:solidFill>
                </a14:hiddenFill>
              </a:ext>
            </a:extLst>
          </p:spPr>
        </p:pic>
        <p:cxnSp>
          <p:nvCxnSpPr>
            <p:cNvPr id="26" name="Straight Connector 25">
              <a:extLst>
                <a:ext uri="{FF2B5EF4-FFF2-40B4-BE49-F238E27FC236}">
                  <a16:creationId xmlns:a16="http://schemas.microsoft.com/office/drawing/2014/main" id="{59BC9865-FF3D-6AE2-4E40-42EB80F17435}"/>
                </a:ext>
              </a:extLst>
            </p:cNvPr>
            <p:cNvCxnSpPr>
              <a:cxnSpLocks/>
              <a:stCxn id="16" idx="3"/>
              <a:endCxn id="22" idx="1"/>
            </p:cNvCxnSpPr>
            <p:nvPr/>
          </p:nvCxnSpPr>
          <p:spPr>
            <a:xfrm>
              <a:off x="4708104" y="4974537"/>
              <a:ext cx="1456416" cy="22084"/>
            </a:xfrm>
            <a:prstGeom prst="line">
              <a:avLst/>
            </a:prstGeom>
          </p:spPr>
          <p:style>
            <a:lnRef idx="1">
              <a:schemeClr val="dk1"/>
            </a:lnRef>
            <a:fillRef idx="0">
              <a:schemeClr val="dk1"/>
            </a:fillRef>
            <a:effectRef idx="0">
              <a:schemeClr val="dk1"/>
            </a:effectRef>
            <a:fontRef idx="minor">
              <a:schemeClr val="tx1"/>
            </a:fontRef>
          </p:style>
        </p:cxnSp>
        <p:cxnSp>
          <p:nvCxnSpPr>
            <p:cNvPr id="28" name="Straight Arrow Connector 27">
              <a:extLst>
                <a:ext uri="{FF2B5EF4-FFF2-40B4-BE49-F238E27FC236}">
                  <a16:creationId xmlns:a16="http://schemas.microsoft.com/office/drawing/2014/main" id="{8CF20064-E5CD-8C9E-F8E8-83576E70E816}"/>
                </a:ext>
              </a:extLst>
            </p:cNvPr>
            <p:cNvCxnSpPr>
              <a:cxnSpLocks/>
              <a:stCxn id="21" idx="0"/>
              <a:endCxn id="29" idx="2"/>
            </p:cNvCxnSpPr>
            <p:nvPr/>
          </p:nvCxnSpPr>
          <p:spPr>
            <a:xfrm flipV="1">
              <a:off x="5412138" y="2895169"/>
              <a:ext cx="1642000" cy="160573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9" name="TextBox 28">
              <a:extLst>
                <a:ext uri="{FF2B5EF4-FFF2-40B4-BE49-F238E27FC236}">
                  <a16:creationId xmlns:a16="http://schemas.microsoft.com/office/drawing/2014/main" id="{46B7532F-B7D1-80E3-92F6-6D334CB1295C}"/>
                </a:ext>
              </a:extLst>
            </p:cNvPr>
            <p:cNvSpPr txBox="1"/>
            <p:nvPr/>
          </p:nvSpPr>
          <p:spPr>
            <a:xfrm>
              <a:off x="4871149" y="2556615"/>
              <a:ext cx="4365978" cy="338554"/>
            </a:xfrm>
            <a:prstGeom prst="rect">
              <a:avLst/>
            </a:prstGeom>
            <a:noFill/>
          </p:spPr>
          <p:txBody>
            <a:bodyPr wrap="square" rtlCol="0">
              <a:spAutoFit/>
            </a:bodyPr>
            <a:lstStyle/>
            <a:p>
              <a:r>
                <a:rPr lang="en-MY" sz="1600" dirty="0"/>
                <a:t>3. Eve replaces Bob’s public key with his own</a:t>
              </a:r>
              <a:endParaRPr lang="en-US" sz="1600" dirty="0"/>
            </a:p>
          </p:txBody>
        </p:sp>
        <p:sp>
          <p:nvSpPr>
            <p:cNvPr id="31" name="TextBox 30">
              <a:extLst>
                <a:ext uri="{FF2B5EF4-FFF2-40B4-BE49-F238E27FC236}">
                  <a16:creationId xmlns:a16="http://schemas.microsoft.com/office/drawing/2014/main" id="{B871E08F-CDC8-79E7-ED92-76098D24AE15}"/>
                </a:ext>
              </a:extLst>
            </p:cNvPr>
            <p:cNvSpPr txBox="1"/>
            <p:nvPr/>
          </p:nvSpPr>
          <p:spPr>
            <a:xfrm>
              <a:off x="7242076" y="3793555"/>
              <a:ext cx="4365977" cy="338554"/>
            </a:xfrm>
            <a:prstGeom prst="rect">
              <a:avLst/>
            </a:prstGeom>
            <a:noFill/>
          </p:spPr>
          <p:txBody>
            <a:bodyPr wrap="square" rtlCol="0">
              <a:spAutoFit/>
            </a:bodyPr>
            <a:lstStyle/>
            <a:p>
              <a:pPr defTabSz="263525"/>
              <a:r>
                <a:rPr lang="en-MY" sz="1600" dirty="0"/>
                <a:t>4.  Alice retrieves Eve’s forged public key</a:t>
              </a:r>
              <a:endParaRPr lang="en-US" sz="1600" dirty="0"/>
            </a:p>
          </p:txBody>
        </p:sp>
        <p:cxnSp>
          <p:nvCxnSpPr>
            <p:cNvPr id="33" name="Straight Arrow Connector 32">
              <a:extLst>
                <a:ext uri="{FF2B5EF4-FFF2-40B4-BE49-F238E27FC236}">
                  <a16:creationId xmlns:a16="http://schemas.microsoft.com/office/drawing/2014/main" id="{9340BC33-296B-AED6-FFD9-229C15F02370}"/>
                </a:ext>
              </a:extLst>
            </p:cNvPr>
            <p:cNvCxnSpPr>
              <a:cxnSpLocks/>
              <a:stCxn id="22" idx="3"/>
            </p:cNvCxnSpPr>
            <p:nvPr/>
          </p:nvCxnSpPr>
          <p:spPr>
            <a:xfrm flipV="1">
              <a:off x="7556298" y="4947931"/>
              <a:ext cx="1105275" cy="4869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6" name="Straight Arrow Connector 35">
              <a:extLst>
                <a:ext uri="{FF2B5EF4-FFF2-40B4-BE49-F238E27FC236}">
                  <a16:creationId xmlns:a16="http://schemas.microsoft.com/office/drawing/2014/main" id="{09A9837D-630E-DA2E-A2D5-30C312A502BC}"/>
                </a:ext>
              </a:extLst>
            </p:cNvPr>
            <p:cNvCxnSpPr>
              <a:cxnSpLocks/>
              <a:stCxn id="31" idx="2"/>
            </p:cNvCxnSpPr>
            <p:nvPr/>
          </p:nvCxnSpPr>
          <p:spPr>
            <a:xfrm flipH="1">
              <a:off x="8929036" y="4132109"/>
              <a:ext cx="496029" cy="57101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7" name="TextBox 36">
              <a:extLst>
                <a:ext uri="{FF2B5EF4-FFF2-40B4-BE49-F238E27FC236}">
                  <a16:creationId xmlns:a16="http://schemas.microsoft.com/office/drawing/2014/main" id="{876F75DE-D3E5-34FF-174B-901968A5A878}"/>
                </a:ext>
              </a:extLst>
            </p:cNvPr>
            <p:cNvSpPr txBox="1"/>
            <p:nvPr/>
          </p:nvSpPr>
          <p:spPr>
            <a:xfrm>
              <a:off x="6871999" y="3065237"/>
              <a:ext cx="2829749" cy="338554"/>
            </a:xfrm>
            <a:prstGeom prst="rect">
              <a:avLst/>
            </a:prstGeom>
            <a:noFill/>
          </p:spPr>
          <p:txBody>
            <a:bodyPr wrap="none" rtlCol="0">
              <a:spAutoFit/>
            </a:bodyPr>
            <a:lstStyle/>
            <a:p>
              <a:r>
                <a:rPr lang="en-MY" sz="1600" b="1" dirty="0"/>
                <a:t>Bob’s public key = 49851 93874</a:t>
              </a:r>
              <a:endParaRPr lang="en-US" sz="1600" b="1" dirty="0"/>
            </a:p>
          </p:txBody>
        </p:sp>
        <p:cxnSp>
          <p:nvCxnSpPr>
            <p:cNvPr id="46" name="Straight Connector 45">
              <a:extLst>
                <a:ext uri="{FF2B5EF4-FFF2-40B4-BE49-F238E27FC236}">
                  <a16:creationId xmlns:a16="http://schemas.microsoft.com/office/drawing/2014/main" id="{29294B25-8770-B7C3-F52E-812FE3217A9D}"/>
                </a:ext>
              </a:extLst>
            </p:cNvPr>
            <p:cNvCxnSpPr>
              <a:cxnSpLocks/>
            </p:cNvCxnSpPr>
            <p:nvPr/>
          </p:nvCxnSpPr>
          <p:spPr>
            <a:xfrm flipH="1">
              <a:off x="8497858" y="3061075"/>
              <a:ext cx="515119" cy="373275"/>
            </a:xfrm>
            <a:prstGeom prst="line">
              <a:avLst/>
            </a:prstGeom>
          </p:spPr>
          <p:style>
            <a:lnRef idx="3">
              <a:schemeClr val="dk1"/>
            </a:lnRef>
            <a:fillRef idx="0">
              <a:schemeClr val="dk1"/>
            </a:fillRef>
            <a:effectRef idx="2">
              <a:schemeClr val="dk1"/>
            </a:effectRef>
            <a:fontRef idx="minor">
              <a:schemeClr val="tx1"/>
            </a:fontRef>
          </p:style>
        </p:cxnSp>
        <p:cxnSp>
          <p:nvCxnSpPr>
            <p:cNvPr id="48" name="Straight Connector 47">
              <a:extLst>
                <a:ext uri="{FF2B5EF4-FFF2-40B4-BE49-F238E27FC236}">
                  <a16:creationId xmlns:a16="http://schemas.microsoft.com/office/drawing/2014/main" id="{1B34950A-71CA-62BD-84F7-E34E7591D2E5}"/>
                </a:ext>
              </a:extLst>
            </p:cNvPr>
            <p:cNvCxnSpPr>
              <a:cxnSpLocks/>
            </p:cNvCxnSpPr>
            <p:nvPr/>
          </p:nvCxnSpPr>
          <p:spPr>
            <a:xfrm flipH="1" flipV="1">
              <a:off x="8497858" y="3064445"/>
              <a:ext cx="515119" cy="387925"/>
            </a:xfrm>
            <a:prstGeom prst="line">
              <a:avLst/>
            </a:prstGeom>
          </p:spPr>
          <p:style>
            <a:lnRef idx="3">
              <a:schemeClr val="dk1"/>
            </a:lnRef>
            <a:fillRef idx="0">
              <a:schemeClr val="dk1"/>
            </a:fillRef>
            <a:effectRef idx="2">
              <a:schemeClr val="dk1"/>
            </a:effectRef>
            <a:fontRef idx="minor">
              <a:schemeClr val="tx1"/>
            </a:fontRef>
          </p:style>
        </p:cxnSp>
        <p:cxnSp>
          <p:nvCxnSpPr>
            <p:cNvPr id="57" name="Straight Connector 56">
              <a:extLst>
                <a:ext uri="{FF2B5EF4-FFF2-40B4-BE49-F238E27FC236}">
                  <a16:creationId xmlns:a16="http://schemas.microsoft.com/office/drawing/2014/main" id="{8919D20A-7DFC-F7B9-F90E-2C80B360CDCC}"/>
                </a:ext>
              </a:extLst>
            </p:cNvPr>
            <p:cNvCxnSpPr>
              <a:cxnSpLocks/>
            </p:cNvCxnSpPr>
            <p:nvPr/>
          </p:nvCxnSpPr>
          <p:spPr>
            <a:xfrm>
              <a:off x="9425065" y="3332480"/>
              <a:ext cx="276683" cy="568960"/>
            </a:xfrm>
            <a:prstGeom prst="line">
              <a:avLst/>
            </a:prstGeom>
          </p:spPr>
          <p:style>
            <a:lnRef idx="2">
              <a:schemeClr val="dk1"/>
            </a:lnRef>
            <a:fillRef idx="0">
              <a:schemeClr val="dk1"/>
            </a:fillRef>
            <a:effectRef idx="1">
              <a:schemeClr val="dk1"/>
            </a:effectRef>
            <a:fontRef idx="minor">
              <a:schemeClr val="tx1"/>
            </a:fontRef>
          </p:style>
        </p:cxnSp>
        <p:sp>
          <p:nvSpPr>
            <p:cNvPr id="67" name="TextBox 66">
              <a:extLst>
                <a:ext uri="{FF2B5EF4-FFF2-40B4-BE49-F238E27FC236}">
                  <a16:creationId xmlns:a16="http://schemas.microsoft.com/office/drawing/2014/main" id="{57B26C2F-5695-3315-3534-9637FDD0017B}"/>
                </a:ext>
              </a:extLst>
            </p:cNvPr>
            <p:cNvSpPr txBox="1"/>
            <p:nvPr/>
          </p:nvSpPr>
          <p:spPr>
            <a:xfrm>
              <a:off x="4282791" y="5364468"/>
              <a:ext cx="2191690" cy="584775"/>
            </a:xfrm>
            <a:prstGeom prst="rect">
              <a:avLst/>
            </a:prstGeom>
            <a:noFill/>
          </p:spPr>
          <p:txBody>
            <a:bodyPr wrap="none" rtlCol="0">
              <a:spAutoFit/>
            </a:bodyPr>
            <a:lstStyle/>
            <a:p>
              <a:r>
                <a:rPr lang="en-US" sz="1600" dirty="0"/>
                <a:t>2. Eve intercepts and </a:t>
              </a:r>
            </a:p>
            <a:p>
              <a:r>
                <a:rPr lang="en-US" sz="1600" dirty="0"/>
                <a:t>     creates new message</a:t>
              </a:r>
            </a:p>
          </p:txBody>
        </p:sp>
      </p:grpSp>
      <p:sp>
        <p:nvSpPr>
          <p:cNvPr id="9" name="Slide Number Placeholder 8">
            <a:extLst>
              <a:ext uri="{FF2B5EF4-FFF2-40B4-BE49-F238E27FC236}">
                <a16:creationId xmlns:a16="http://schemas.microsoft.com/office/drawing/2014/main" id="{B3E0DB5E-B676-968E-F685-3567D46805CD}"/>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6</a:t>
            </a:fld>
            <a:endParaRPr lang="en-US">
              <a:solidFill>
                <a:srgbClr val="000000"/>
              </a:solidFill>
              <a:latin typeface="Alexandria"/>
            </a:endParaRPr>
          </a:p>
        </p:txBody>
      </p:sp>
    </p:spTree>
    <p:extLst>
      <p:ext uri="{BB962C8B-B14F-4D97-AF65-F5344CB8AC3E}">
        <p14:creationId xmlns:p14="http://schemas.microsoft.com/office/powerpoint/2010/main" val="23445683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Weakness of Digital Signatures (cont. )</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4EACDF60-BDCE-5141-B0DF-D28AC7AAE4D8}"/>
              </a:ext>
            </a:extLst>
          </p:cNvPr>
          <p:cNvSpPr txBox="1"/>
          <p:nvPr/>
        </p:nvSpPr>
        <p:spPr>
          <a:xfrm>
            <a:off x="622665" y="1560765"/>
            <a:ext cx="10540635" cy="568745"/>
          </a:xfrm>
          <a:prstGeom prst="rect">
            <a:avLst/>
          </a:prstGeom>
          <a:noFill/>
        </p:spPr>
        <p:txBody>
          <a:bodyPr wrap="square">
            <a:spAutoFit/>
          </a:bodyPr>
          <a:lstStyle/>
          <a:p>
            <a:pPr marL="342900" indent="-342900" algn="just">
              <a:lnSpc>
                <a:spcPct val="200000"/>
              </a:lnSpc>
              <a:buFont typeface="Arial" panose="020B0604020202020204" pitchFamily="34" charset="0"/>
              <a:buChar char="•"/>
            </a:pPr>
            <a:endParaRPr lang="en-US" altLang="en-US" dirty="0"/>
          </a:p>
        </p:txBody>
      </p:sp>
      <p:sp>
        <p:nvSpPr>
          <p:cNvPr id="10" name="TextBox 9">
            <a:extLst>
              <a:ext uri="{FF2B5EF4-FFF2-40B4-BE49-F238E27FC236}">
                <a16:creationId xmlns:a16="http://schemas.microsoft.com/office/drawing/2014/main" id="{1171B4D0-2FEF-8CD9-D740-2849F28F8589}"/>
              </a:ext>
            </a:extLst>
          </p:cNvPr>
          <p:cNvSpPr txBox="1"/>
          <p:nvPr/>
        </p:nvSpPr>
        <p:spPr>
          <a:xfrm>
            <a:off x="1412966" y="2204822"/>
            <a:ext cx="8819606" cy="1676741"/>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b="1" dirty="0">
                <a:solidFill>
                  <a:srgbClr val="000000"/>
                </a:solidFill>
                <a:latin typeface="Alexandria"/>
              </a:rPr>
              <a:t>Problem</a:t>
            </a:r>
            <a:r>
              <a:rPr lang="en-US" dirty="0">
                <a:solidFill>
                  <a:srgbClr val="000000"/>
                </a:solidFill>
                <a:latin typeface="Alexandria"/>
              </a:rPr>
              <a:t> #1: How to distribute Public Keys?</a:t>
            </a:r>
          </a:p>
          <a:p>
            <a:pPr marL="285750" indent="-285750" algn="just">
              <a:lnSpc>
                <a:spcPct val="200000"/>
              </a:lnSpc>
              <a:buFont typeface="Arial" panose="020B0604020202020204" pitchFamily="34" charset="0"/>
              <a:buChar char="•"/>
            </a:pPr>
            <a:endParaRPr lang="en-US" dirty="0">
              <a:solidFill>
                <a:srgbClr val="000000"/>
              </a:solidFill>
              <a:latin typeface="Alexandria"/>
            </a:endParaRPr>
          </a:p>
          <a:p>
            <a:pPr marL="285750" indent="-285750" algn="just">
              <a:lnSpc>
                <a:spcPct val="200000"/>
              </a:lnSpc>
              <a:buFont typeface="Arial" panose="020B0604020202020204" pitchFamily="34" charset="0"/>
              <a:buChar char="•"/>
            </a:pPr>
            <a:r>
              <a:rPr lang="en-MY" b="1" dirty="0">
                <a:solidFill>
                  <a:srgbClr val="000000"/>
                </a:solidFill>
                <a:latin typeface="Alexandria"/>
              </a:rPr>
              <a:t>Problem</a:t>
            </a:r>
            <a:r>
              <a:rPr lang="en-MY" dirty="0">
                <a:solidFill>
                  <a:srgbClr val="000000"/>
                </a:solidFill>
                <a:latin typeface="Alexandria"/>
              </a:rPr>
              <a:t> #2: How to know that a particular public key belongs to a certain entity?</a:t>
            </a:r>
            <a:endParaRPr 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1BF14D6C-4E23-ABB2-D9E2-56F366675C0B}"/>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7</a:t>
            </a:fld>
            <a:endParaRPr lang="en-US">
              <a:solidFill>
                <a:srgbClr val="000000"/>
              </a:solidFill>
              <a:latin typeface="Alexandria"/>
            </a:endParaRPr>
          </a:p>
        </p:txBody>
      </p:sp>
    </p:spTree>
    <p:extLst>
      <p:ext uri="{BB962C8B-B14F-4D97-AF65-F5344CB8AC3E}">
        <p14:creationId xmlns:p14="http://schemas.microsoft.com/office/powerpoint/2010/main" val="2807535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MY" sz="2400" dirty="0">
                <a:solidFill>
                  <a:srgbClr val="000000"/>
                </a:solidFill>
                <a:latin typeface="Alexandria"/>
              </a:rPr>
              <a:t>Public key infrastructure (PKI)</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4EACDF60-BDCE-5141-B0DF-D28AC7AAE4D8}"/>
              </a:ext>
            </a:extLst>
          </p:cNvPr>
          <p:cNvSpPr txBox="1"/>
          <p:nvPr/>
        </p:nvSpPr>
        <p:spPr>
          <a:xfrm>
            <a:off x="815171" y="1570827"/>
            <a:ext cx="9902230" cy="3890937"/>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dirty="0">
                <a:solidFill>
                  <a:srgbClr val="000000"/>
                </a:solidFill>
                <a:latin typeface="Alexandria"/>
              </a:rPr>
              <a:t>PKI is a set of roles, policies, hardware, software, and procedures needed to create, manage, distribute, use, store and revoke digital certificates and manage public-key encryption. </a:t>
            </a:r>
          </a:p>
          <a:p>
            <a:pPr marL="285750" indent="-285750" algn="just">
              <a:lnSpc>
                <a:spcPct val="200000"/>
              </a:lnSpc>
              <a:buFont typeface="Arial" panose="020B0604020202020204" pitchFamily="34" charset="0"/>
              <a:buChar char="•"/>
            </a:pPr>
            <a:r>
              <a:rPr lang="en-MY" dirty="0">
                <a:solidFill>
                  <a:srgbClr val="000000"/>
                </a:solidFill>
                <a:latin typeface="Alexandria"/>
              </a:rPr>
              <a:t>The purpose of a PKI is to facilitate the secure electronic transfer of information for a range of network activities such as e-commerce, internet banking, and confidential email. </a:t>
            </a:r>
          </a:p>
          <a:p>
            <a:pPr marL="285750" indent="-285750" algn="just">
              <a:lnSpc>
                <a:spcPct val="200000"/>
              </a:lnSpc>
              <a:buFont typeface="Arial" panose="020B0604020202020204" pitchFamily="34" charset="0"/>
              <a:buChar char="•"/>
            </a:pPr>
            <a:r>
              <a:rPr lang="en-MY" dirty="0">
                <a:solidFill>
                  <a:srgbClr val="000000"/>
                </a:solidFill>
                <a:latin typeface="Alexandria"/>
              </a:rPr>
              <a:t>It is required for activities where simple passwords are an insufficient authentication method and more rigorous proof is required to confirm the identity of the parties involved in the communication and to validate the information being transferred.</a:t>
            </a:r>
            <a:endParaRPr lang="en-US" alt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65896D4A-27ED-A13D-CB14-59E24AC5962C}"/>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8</a:t>
            </a:fld>
            <a:endParaRPr lang="en-US">
              <a:solidFill>
                <a:srgbClr val="000000"/>
              </a:solidFill>
              <a:latin typeface="Alexandria"/>
            </a:endParaRPr>
          </a:p>
        </p:txBody>
      </p:sp>
    </p:spTree>
    <p:extLst>
      <p:ext uri="{BB962C8B-B14F-4D97-AF65-F5344CB8AC3E}">
        <p14:creationId xmlns:p14="http://schemas.microsoft.com/office/powerpoint/2010/main" val="34577664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PKI  (cont.)</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B5604E4D-1C01-0609-E450-6EAF7A34B237}"/>
              </a:ext>
            </a:extLst>
          </p:cNvPr>
          <p:cNvSpPr txBox="1"/>
          <p:nvPr/>
        </p:nvSpPr>
        <p:spPr>
          <a:xfrm>
            <a:off x="1014365" y="1742320"/>
            <a:ext cx="10212435" cy="212686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altLang="en-US" dirty="0">
                <a:solidFill>
                  <a:srgbClr val="000000"/>
                </a:solidFill>
                <a:latin typeface="Alexandria"/>
              </a:rPr>
              <a:t>PKI involves</a:t>
            </a:r>
          </a:p>
          <a:p>
            <a:pPr marL="742950" lvl="1" indent="-285750" algn="just">
              <a:lnSpc>
                <a:spcPct val="150000"/>
              </a:lnSpc>
              <a:buFont typeface="Wingdings" panose="05000000000000000000" pitchFamily="2" charset="2"/>
              <a:buChar char="Ø"/>
            </a:pPr>
            <a:r>
              <a:rPr lang="en-US" altLang="en-US" dirty="0">
                <a:solidFill>
                  <a:srgbClr val="000000"/>
                </a:solidFill>
                <a:latin typeface="Alexandria"/>
              </a:rPr>
              <a:t>Public-key cryptography standards</a:t>
            </a:r>
          </a:p>
          <a:p>
            <a:pPr marL="742950" lvl="1" indent="-285750" algn="just">
              <a:lnSpc>
                <a:spcPct val="150000"/>
              </a:lnSpc>
              <a:buFont typeface="Wingdings" panose="05000000000000000000" pitchFamily="2" charset="2"/>
              <a:buChar char="Ø"/>
            </a:pPr>
            <a:r>
              <a:rPr lang="en-US" altLang="en-US" dirty="0">
                <a:solidFill>
                  <a:srgbClr val="000000"/>
                </a:solidFill>
                <a:latin typeface="Alexandria"/>
              </a:rPr>
              <a:t>Trust models</a:t>
            </a:r>
          </a:p>
          <a:p>
            <a:pPr marL="742950" lvl="1" indent="-285750" algn="just">
              <a:lnSpc>
                <a:spcPct val="150000"/>
              </a:lnSpc>
              <a:buFont typeface="Wingdings" panose="05000000000000000000" pitchFamily="2" charset="2"/>
              <a:buChar char="Ø"/>
            </a:pPr>
            <a:r>
              <a:rPr lang="en-US" altLang="en-US" dirty="0">
                <a:solidFill>
                  <a:srgbClr val="000000"/>
                </a:solidFill>
                <a:latin typeface="Alexandria"/>
              </a:rPr>
              <a:t>Key management</a:t>
            </a:r>
          </a:p>
          <a:p>
            <a:pPr marL="285750" indent="-285750" algn="just">
              <a:lnSpc>
                <a:spcPct val="150000"/>
              </a:lnSpc>
              <a:buFont typeface="Arial" panose="020B0604020202020204" pitchFamily="34" charset="0"/>
              <a:buChar char="•"/>
            </a:pPr>
            <a:r>
              <a:rPr lang="en-US" altLang="en-US" dirty="0">
                <a:solidFill>
                  <a:srgbClr val="000000"/>
                </a:solidFill>
                <a:latin typeface="Alexandria"/>
              </a:rPr>
              <a:t>PKI is digital certificate management</a:t>
            </a:r>
          </a:p>
        </p:txBody>
      </p:sp>
      <p:sp>
        <p:nvSpPr>
          <p:cNvPr id="7" name="Slide Number Placeholder 6">
            <a:extLst>
              <a:ext uri="{FF2B5EF4-FFF2-40B4-BE49-F238E27FC236}">
                <a16:creationId xmlns:a16="http://schemas.microsoft.com/office/drawing/2014/main" id="{61C72139-6B4A-2311-F58F-3B1B1A233A3E}"/>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9</a:t>
            </a:fld>
            <a:endParaRPr lang="en-US">
              <a:solidFill>
                <a:srgbClr val="000000"/>
              </a:solidFill>
              <a:latin typeface="Alexandria"/>
            </a:endParaRPr>
          </a:p>
        </p:txBody>
      </p:sp>
    </p:spTree>
    <p:extLst>
      <p:ext uri="{BB962C8B-B14F-4D97-AF65-F5344CB8AC3E}">
        <p14:creationId xmlns:p14="http://schemas.microsoft.com/office/powerpoint/2010/main" val="24005537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Digital Certificates </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4EACDF60-BDCE-5141-B0DF-D28AC7AAE4D8}"/>
              </a:ext>
            </a:extLst>
          </p:cNvPr>
          <p:cNvSpPr txBox="1"/>
          <p:nvPr/>
        </p:nvSpPr>
        <p:spPr>
          <a:xfrm>
            <a:off x="813165" y="1926525"/>
            <a:ext cx="10419517" cy="2468368"/>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altLang="en-US" sz="2000" dirty="0">
                <a:solidFill>
                  <a:srgbClr val="000000"/>
                </a:solidFill>
                <a:latin typeface="Alexandria"/>
              </a:rPr>
              <a:t>Digital certificates can be used to associate or “bind” a user’s identity to a public key</a:t>
            </a:r>
          </a:p>
          <a:p>
            <a:pPr marL="285750" indent="-285750" algn="just">
              <a:lnSpc>
                <a:spcPct val="200000"/>
              </a:lnSpc>
              <a:buFont typeface="Arial" panose="020B0604020202020204" pitchFamily="34" charset="0"/>
              <a:buChar char="•"/>
            </a:pPr>
            <a:r>
              <a:rPr lang="en-US" altLang="en-US" sz="2000" dirty="0">
                <a:solidFill>
                  <a:srgbClr val="000000"/>
                </a:solidFill>
                <a:latin typeface="Alexandria"/>
              </a:rPr>
              <a:t>Digital certificates make it possible for Alice to verify Bob’s claim that the key belongs to him</a:t>
            </a:r>
          </a:p>
          <a:p>
            <a:pPr marL="285750" indent="-285750" algn="just">
              <a:lnSpc>
                <a:spcPct val="200000"/>
              </a:lnSpc>
              <a:buFont typeface="Arial" panose="020B0604020202020204" pitchFamily="34" charset="0"/>
              <a:buChar char="•"/>
            </a:pPr>
            <a:r>
              <a:rPr lang="en-US" altLang="en-US" sz="2000" dirty="0">
                <a:solidFill>
                  <a:srgbClr val="000000"/>
                </a:solidFill>
                <a:latin typeface="Alexandria"/>
              </a:rPr>
              <a:t>When Bob sends a message to Alice, he does not ask her to retrieve his public key from a central site. Instead, Bob attaches the digital certificate to the message</a:t>
            </a:r>
          </a:p>
        </p:txBody>
      </p:sp>
      <p:sp>
        <p:nvSpPr>
          <p:cNvPr id="7" name="Slide Number Placeholder 6">
            <a:extLst>
              <a:ext uri="{FF2B5EF4-FFF2-40B4-BE49-F238E27FC236}">
                <a16:creationId xmlns:a16="http://schemas.microsoft.com/office/drawing/2014/main" id="{8D4E4A9A-ABB2-6BE0-05FE-7E1991FC4155}"/>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10</a:t>
            </a:fld>
            <a:endParaRPr lang="en-US">
              <a:solidFill>
                <a:srgbClr val="000000"/>
              </a:solidFill>
              <a:latin typeface="Alexandria"/>
            </a:endParaRPr>
          </a:p>
        </p:txBody>
      </p:sp>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42A74664-1B2F-E3D6-2D98-82B86ACA9E34}"/>
                  </a:ext>
                </a:extLst>
              </p14:cNvPr>
              <p14:cNvContentPartPr/>
              <p14:nvPr/>
            </p14:nvContentPartPr>
            <p14:xfrm>
              <a:off x="4311720" y="3238560"/>
              <a:ext cx="360" cy="360"/>
            </p14:xfrm>
          </p:contentPart>
        </mc:Choice>
        <mc:Fallback xmlns="">
          <p:pic>
            <p:nvPicPr>
              <p:cNvPr id="2" name="Ink 1">
                <a:extLst>
                  <a:ext uri="{FF2B5EF4-FFF2-40B4-BE49-F238E27FC236}">
                    <a16:creationId xmlns:a16="http://schemas.microsoft.com/office/drawing/2014/main" id="{42A74664-1B2F-E3D6-2D98-82B86ACA9E34}"/>
                  </a:ext>
                </a:extLst>
              </p:cNvPr>
              <p:cNvPicPr/>
              <p:nvPr/>
            </p:nvPicPr>
            <p:blipFill>
              <a:blip r:embed="rId4"/>
              <a:stretch>
                <a:fillRect/>
              </a:stretch>
            </p:blipFill>
            <p:spPr>
              <a:xfrm>
                <a:off x="4302360" y="3229200"/>
                <a:ext cx="19080" cy="19080"/>
              </a:xfrm>
              <a:prstGeom prst="rect">
                <a:avLst/>
              </a:prstGeom>
            </p:spPr>
          </p:pic>
        </mc:Fallback>
      </mc:AlternateContent>
    </p:spTree>
    <p:extLst>
      <p:ext uri="{BB962C8B-B14F-4D97-AF65-F5344CB8AC3E}">
        <p14:creationId xmlns:p14="http://schemas.microsoft.com/office/powerpoint/2010/main" val="10499101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Uses of Digital Certificates</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B7EE140A-3047-1789-00C5-0135BBEBBF10}"/>
              </a:ext>
            </a:extLst>
          </p:cNvPr>
          <p:cNvSpPr txBox="1"/>
          <p:nvPr/>
        </p:nvSpPr>
        <p:spPr>
          <a:xfrm>
            <a:off x="1014364" y="1811581"/>
            <a:ext cx="9755235" cy="2784737"/>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dirty="0">
                <a:solidFill>
                  <a:srgbClr val="000000"/>
                </a:solidFill>
                <a:latin typeface="Alexandria"/>
              </a:rPr>
              <a:t>Bind a user's identity to a public key</a:t>
            </a:r>
          </a:p>
          <a:p>
            <a:pPr marL="285750" indent="-285750" algn="just">
              <a:lnSpc>
                <a:spcPct val="200000"/>
              </a:lnSpc>
              <a:buFont typeface="Arial" panose="020B0604020202020204" pitchFamily="34" charset="0"/>
              <a:buChar char="•"/>
            </a:pPr>
            <a:r>
              <a:rPr lang="en-US" altLang="en-US" dirty="0">
                <a:solidFill>
                  <a:srgbClr val="000000"/>
                </a:solidFill>
                <a:latin typeface="Alexandria"/>
              </a:rPr>
              <a:t>Encrypt channels to provide secure communication between clients and servers</a:t>
            </a:r>
          </a:p>
          <a:p>
            <a:pPr marL="285750" indent="-285750" algn="just">
              <a:lnSpc>
                <a:spcPct val="200000"/>
              </a:lnSpc>
              <a:buFont typeface="Arial" panose="020B0604020202020204" pitchFamily="34" charset="0"/>
              <a:buChar char="•"/>
            </a:pPr>
            <a:r>
              <a:rPr lang="en-US" altLang="en-US" dirty="0">
                <a:solidFill>
                  <a:srgbClr val="000000"/>
                </a:solidFill>
                <a:latin typeface="Alexandria"/>
              </a:rPr>
              <a:t>Encrypt </a:t>
            </a:r>
            <a:r>
              <a:rPr lang="fr-FR" altLang="en-US" dirty="0">
                <a:solidFill>
                  <a:srgbClr val="000000"/>
                </a:solidFill>
                <a:latin typeface="Alexandria"/>
              </a:rPr>
              <a:t>messages  to </a:t>
            </a:r>
            <a:r>
              <a:rPr lang="fr-FR" altLang="en-US" dirty="0" err="1">
                <a:solidFill>
                  <a:srgbClr val="000000"/>
                </a:solidFill>
                <a:latin typeface="Alexandria"/>
              </a:rPr>
              <a:t>secure</a:t>
            </a:r>
            <a:r>
              <a:rPr lang="fr-FR" altLang="en-US" dirty="0">
                <a:solidFill>
                  <a:srgbClr val="000000"/>
                </a:solidFill>
                <a:latin typeface="Alexandria"/>
              </a:rPr>
              <a:t> Internet e-mail communication</a:t>
            </a:r>
          </a:p>
          <a:p>
            <a:pPr marL="285750" indent="-285750" algn="just">
              <a:lnSpc>
                <a:spcPct val="200000"/>
              </a:lnSpc>
              <a:buFont typeface="Arial" panose="020B0604020202020204" pitchFamily="34" charset="0"/>
              <a:buChar char="•"/>
            </a:pPr>
            <a:r>
              <a:rPr lang="en-US" altLang="en-US" dirty="0">
                <a:solidFill>
                  <a:srgbClr val="000000"/>
                </a:solidFill>
                <a:latin typeface="Alexandria"/>
              </a:rPr>
              <a:t>Verify the identity of clients and servers on the Web</a:t>
            </a:r>
          </a:p>
          <a:p>
            <a:pPr marL="285750" indent="-285750" algn="just">
              <a:lnSpc>
                <a:spcPct val="200000"/>
              </a:lnSpc>
              <a:buFont typeface="Arial" panose="020B0604020202020204" pitchFamily="34" charset="0"/>
              <a:buChar char="•"/>
            </a:pPr>
            <a:r>
              <a:rPr lang="en-US" altLang="en-US" dirty="0">
                <a:solidFill>
                  <a:srgbClr val="000000"/>
                </a:solidFill>
                <a:latin typeface="Alexandria"/>
              </a:rPr>
              <a:t>Verify the source and integrity of signed executable code</a:t>
            </a:r>
          </a:p>
        </p:txBody>
      </p:sp>
      <p:sp>
        <p:nvSpPr>
          <p:cNvPr id="7" name="Slide Number Placeholder 6">
            <a:extLst>
              <a:ext uri="{FF2B5EF4-FFF2-40B4-BE49-F238E27FC236}">
                <a16:creationId xmlns:a16="http://schemas.microsoft.com/office/drawing/2014/main" id="{0A7DE044-718A-599F-E664-507A6D36823C}"/>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11</a:t>
            </a:fld>
            <a:endParaRPr lang="en-US">
              <a:solidFill>
                <a:srgbClr val="000000"/>
              </a:solidFill>
              <a:latin typeface="Alexandria"/>
            </a:endParaRPr>
          </a:p>
        </p:txBody>
      </p:sp>
    </p:spTree>
    <p:extLst>
      <p:ext uri="{BB962C8B-B14F-4D97-AF65-F5344CB8AC3E}">
        <p14:creationId xmlns:p14="http://schemas.microsoft.com/office/powerpoint/2010/main" val="24570672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Digital Certificates (cont.)</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37E8B7A8-1BCB-6B4D-B251-CA9A910A0D3D}"/>
              </a:ext>
            </a:extLst>
          </p:cNvPr>
          <p:cNvSpPr txBox="1"/>
          <p:nvPr/>
        </p:nvSpPr>
        <p:spPr>
          <a:xfrm>
            <a:off x="1014365" y="1528727"/>
            <a:ext cx="7769225" cy="3892732"/>
          </a:xfrm>
          <a:prstGeom prst="rect">
            <a:avLst/>
          </a:prstGeom>
          <a:noFill/>
        </p:spPr>
        <p:txBody>
          <a:bodyPr wrap="square">
            <a:spAutoFit/>
          </a:bodyPr>
          <a:lstStyle/>
          <a:p>
            <a:pPr marL="285750" indent="-285750">
              <a:lnSpc>
                <a:spcPct val="200000"/>
              </a:lnSpc>
              <a:buFont typeface="Arial" panose="020B0604020202020204" pitchFamily="34" charset="0"/>
              <a:buChar char="•"/>
            </a:pPr>
            <a:r>
              <a:rPr lang="en-US" altLang="en-US" dirty="0">
                <a:solidFill>
                  <a:srgbClr val="000000"/>
                </a:solidFill>
                <a:latin typeface="Alexandria"/>
              </a:rPr>
              <a:t>A digital certificate typically contains the following information:</a:t>
            </a:r>
          </a:p>
          <a:p>
            <a:pPr marL="742950" lvl="1" indent="-285750">
              <a:lnSpc>
                <a:spcPct val="200000"/>
              </a:lnSpc>
              <a:buFont typeface="Wingdings" panose="05000000000000000000" pitchFamily="2" charset="2"/>
              <a:buChar char="Ø"/>
            </a:pPr>
            <a:r>
              <a:rPr lang="en-US" altLang="en-US" dirty="0">
                <a:solidFill>
                  <a:srgbClr val="000000"/>
                </a:solidFill>
                <a:latin typeface="Alexandria"/>
              </a:rPr>
              <a:t>Owner’s name or alias</a:t>
            </a:r>
          </a:p>
          <a:p>
            <a:pPr marL="742950" lvl="1" indent="-285750">
              <a:lnSpc>
                <a:spcPct val="200000"/>
              </a:lnSpc>
              <a:buFont typeface="Wingdings" panose="05000000000000000000" pitchFamily="2" charset="2"/>
              <a:buChar char="Ø"/>
            </a:pPr>
            <a:r>
              <a:rPr lang="en-US" altLang="en-US" dirty="0">
                <a:solidFill>
                  <a:srgbClr val="000000"/>
                </a:solidFill>
                <a:latin typeface="Alexandria"/>
              </a:rPr>
              <a:t>Owner’s public key</a:t>
            </a:r>
          </a:p>
          <a:p>
            <a:pPr marL="742950" lvl="1" indent="-285750">
              <a:lnSpc>
                <a:spcPct val="200000"/>
              </a:lnSpc>
              <a:buFont typeface="Wingdings" panose="05000000000000000000" pitchFamily="2" charset="2"/>
              <a:buChar char="Ø"/>
            </a:pPr>
            <a:r>
              <a:rPr lang="en-US" altLang="en-US" dirty="0">
                <a:solidFill>
                  <a:srgbClr val="000000"/>
                </a:solidFill>
                <a:latin typeface="Alexandria"/>
              </a:rPr>
              <a:t>Name of the issuer</a:t>
            </a:r>
          </a:p>
          <a:p>
            <a:pPr marL="742950" lvl="1" indent="-285750">
              <a:lnSpc>
                <a:spcPct val="200000"/>
              </a:lnSpc>
              <a:buFont typeface="Wingdings" panose="05000000000000000000" pitchFamily="2" charset="2"/>
              <a:buChar char="Ø"/>
            </a:pPr>
            <a:r>
              <a:rPr lang="en-US" altLang="en-US" dirty="0">
                <a:solidFill>
                  <a:srgbClr val="000000"/>
                </a:solidFill>
                <a:latin typeface="Alexandria"/>
              </a:rPr>
              <a:t>Digital signature of the issuer</a:t>
            </a:r>
          </a:p>
          <a:p>
            <a:pPr marL="742950" lvl="1" indent="-285750">
              <a:lnSpc>
                <a:spcPct val="200000"/>
              </a:lnSpc>
              <a:buFont typeface="Wingdings" panose="05000000000000000000" pitchFamily="2" charset="2"/>
              <a:buChar char="Ø"/>
            </a:pPr>
            <a:r>
              <a:rPr lang="en-US" altLang="en-US" dirty="0">
                <a:solidFill>
                  <a:srgbClr val="000000"/>
                </a:solidFill>
                <a:latin typeface="Alexandria"/>
              </a:rPr>
              <a:t>Serial number of the digital certificate</a:t>
            </a:r>
          </a:p>
          <a:p>
            <a:pPr marL="742950" lvl="1" indent="-285750">
              <a:lnSpc>
                <a:spcPct val="200000"/>
              </a:lnSpc>
              <a:buFont typeface="Wingdings" panose="05000000000000000000" pitchFamily="2" charset="2"/>
              <a:buChar char="Ø"/>
            </a:pPr>
            <a:r>
              <a:rPr lang="en-US" altLang="en-US" dirty="0">
                <a:solidFill>
                  <a:srgbClr val="000000"/>
                </a:solidFill>
                <a:latin typeface="Alexandria"/>
              </a:rPr>
              <a:t>Expiration date of the public key</a:t>
            </a:r>
          </a:p>
        </p:txBody>
      </p:sp>
      <p:sp>
        <p:nvSpPr>
          <p:cNvPr id="7" name="Slide Number Placeholder 6">
            <a:extLst>
              <a:ext uri="{FF2B5EF4-FFF2-40B4-BE49-F238E27FC236}">
                <a16:creationId xmlns:a16="http://schemas.microsoft.com/office/drawing/2014/main" id="{6A43C1ED-ED76-B08D-431C-D71DD8C2356C}"/>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12</a:t>
            </a:fld>
            <a:endParaRPr lang="en-US">
              <a:solidFill>
                <a:srgbClr val="000000"/>
              </a:solidFill>
              <a:latin typeface="Alexandria"/>
            </a:endParaRPr>
          </a:p>
        </p:txBody>
      </p:sp>
    </p:spTree>
    <p:extLst>
      <p:ext uri="{BB962C8B-B14F-4D97-AF65-F5344CB8AC3E}">
        <p14:creationId xmlns:p14="http://schemas.microsoft.com/office/powerpoint/2010/main" val="3256111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Managing Digital Certificates</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50C8EED4-8B6A-9664-1D9C-0D1583A7B165}"/>
              </a:ext>
            </a:extLst>
          </p:cNvPr>
          <p:cNvSpPr txBox="1"/>
          <p:nvPr/>
        </p:nvSpPr>
        <p:spPr>
          <a:xfrm>
            <a:off x="1262952" y="1811581"/>
            <a:ext cx="10167048" cy="3338735"/>
          </a:xfrm>
          <a:prstGeom prst="rect">
            <a:avLst/>
          </a:prstGeom>
          <a:noFill/>
        </p:spPr>
        <p:txBody>
          <a:bodyPr wrap="square">
            <a:spAutoFit/>
          </a:bodyPr>
          <a:lstStyle/>
          <a:p>
            <a:pPr algn="just">
              <a:lnSpc>
                <a:spcPct val="200000"/>
              </a:lnSpc>
            </a:pPr>
            <a:r>
              <a:rPr lang="en-US" altLang="en-US" dirty="0">
                <a:solidFill>
                  <a:srgbClr val="000000"/>
                </a:solidFill>
                <a:latin typeface="Alexandria"/>
              </a:rPr>
              <a:t>For Alice and Bob to use asymmetric cryptography:</a:t>
            </a:r>
          </a:p>
          <a:p>
            <a:pPr marL="622300" indent="-266700" algn="just">
              <a:lnSpc>
                <a:spcPct val="200000"/>
              </a:lnSpc>
              <a:buFont typeface="Wingdings" panose="05000000000000000000" pitchFamily="2" charset="2"/>
              <a:buChar char="Ø"/>
            </a:pPr>
            <a:r>
              <a:rPr lang="en-US" altLang="en-US" dirty="0">
                <a:solidFill>
                  <a:srgbClr val="000000"/>
                </a:solidFill>
                <a:latin typeface="Alexandria"/>
              </a:rPr>
              <a:t>Alice and Bob must generate public and private keys</a:t>
            </a:r>
          </a:p>
          <a:p>
            <a:pPr marL="622300" indent="-266700" algn="just">
              <a:lnSpc>
                <a:spcPct val="200000"/>
              </a:lnSpc>
              <a:buFont typeface="Wingdings" panose="05000000000000000000" pitchFamily="2" charset="2"/>
              <a:buChar char="Ø"/>
            </a:pPr>
            <a:r>
              <a:rPr lang="en-US" altLang="en-US" dirty="0">
                <a:solidFill>
                  <a:srgbClr val="000000"/>
                </a:solidFill>
                <a:latin typeface="Alexandria"/>
              </a:rPr>
              <a:t>A Certificate Authority (CA) or Registration Authority (RA) must verify the identities of Alice and Bob</a:t>
            </a:r>
          </a:p>
          <a:p>
            <a:pPr marL="622300" indent="-266700" algn="just">
              <a:lnSpc>
                <a:spcPct val="200000"/>
              </a:lnSpc>
              <a:buFont typeface="Wingdings" panose="05000000000000000000" pitchFamily="2" charset="2"/>
              <a:buChar char="Ø"/>
            </a:pPr>
            <a:r>
              <a:rPr lang="en-US" altLang="en-US" dirty="0">
                <a:solidFill>
                  <a:srgbClr val="000000"/>
                </a:solidFill>
                <a:latin typeface="Alexandria"/>
              </a:rPr>
              <a:t>The certificates must be placed in a Certificate Repository (CR)</a:t>
            </a:r>
          </a:p>
          <a:p>
            <a:pPr marL="622300" indent="-266700" algn="just">
              <a:lnSpc>
                <a:spcPct val="200000"/>
              </a:lnSpc>
              <a:buFont typeface="Wingdings" panose="05000000000000000000" pitchFamily="2" charset="2"/>
              <a:buChar char="Ø"/>
            </a:pPr>
            <a:r>
              <a:rPr lang="en-US" altLang="en-US" dirty="0">
                <a:solidFill>
                  <a:srgbClr val="000000"/>
                </a:solidFill>
                <a:latin typeface="Alexandria"/>
              </a:rPr>
              <a:t>When they expire, they must be placed on a Certificate Revocation List (CRL)</a:t>
            </a:r>
          </a:p>
          <a:p>
            <a:pPr algn="just">
              <a:lnSpc>
                <a:spcPct val="200000"/>
              </a:lnSpc>
              <a:buFontTx/>
              <a:buNone/>
            </a:pPr>
            <a:r>
              <a:rPr lang="en-US" altLang="en-US" b="1" dirty="0">
                <a:solidFill>
                  <a:srgbClr val="000000"/>
                </a:solidFill>
                <a:latin typeface="Alexandria"/>
              </a:rPr>
              <a:t>All these things are done by Public key infrastructure (PKI)</a:t>
            </a:r>
          </a:p>
        </p:txBody>
      </p:sp>
      <p:sp>
        <p:nvSpPr>
          <p:cNvPr id="7" name="Slide Number Placeholder 6">
            <a:extLst>
              <a:ext uri="{FF2B5EF4-FFF2-40B4-BE49-F238E27FC236}">
                <a16:creationId xmlns:a16="http://schemas.microsoft.com/office/drawing/2014/main" id="{79D9A6D3-50F7-B566-E857-FBEDA7DEA220}"/>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13</a:t>
            </a:fld>
            <a:endParaRPr lang="en-US">
              <a:solidFill>
                <a:srgbClr val="000000"/>
              </a:solidFill>
              <a:latin typeface="Alexandria"/>
            </a:endParaRPr>
          </a:p>
        </p:txBody>
      </p:sp>
    </p:spTree>
    <p:extLst>
      <p:ext uri="{BB962C8B-B14F-4D97-AF65-F5344CB8AC3E}">
        <p14:creationId xmlns:p14="http://schemas.microsoft.com/office/powerpoint/2010/main" val="907449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Certificate Life Cycle</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227AE9A1-E02E-4F37-F0B2-C60DD906DE11}"/>
              </a:ext>
            </a:extLst>
          </p:cNvPr>
          <p:cNvSpPr txBox="1"/>
          <p:nvPr/>
        </p:nvSpPr>
        <p:spPr>
          <a:xfrm>
            <a:off x="1014365" y="1716251"/>
            <a:ext cx="8188325" cy="33733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altLang="en-US" dirty="0">
                <a:solidFill>
                  <a:srgbClr val="000000"/>
                </a:solidFill>
                <a:latin typeface="Alexandria"/>
              </a:rPr>
              <a:t>Creation</a:t>
            </a:r>
          </a:p>
          <a:p>
            <a:pPr marL="285750" indent="-285750" algn="just">
              <a:lnSpc>
                <a:spcPct val="150000"/>
              </a:lnSpc>
              <a:buFont typeface="Arial" panose="020B0604020202020204" pitchFamily="34" charset="0"/>
              <a:buChar char="•"/>
            </a:pPr>
            <a:r>
              <a:rPr lang="en-US" altLang="en-US" dirty="0">
                <a:solidFill>
                  <a:srgbClr val="000000"/>
                </a:solidFill>
                <a:latin typeface="Alexandria"/>
              </a:rPr>
              <a:t>Suspension</a:t>
            </a:r>
          </a:p>
          <a:p>
            <a:pPr marL="800100" lvl="1" indent="-342900" algn="just">
              <a:lnSpc>
                <a:spcPct val="150000"/>
              </a:lnSpc>
              <a:buFont typeface="Wingdings" panose="05000000000000000000" pitchFamily="2" charset="2"/>
              <a:buChar char="Ø"/>
            </a:pPr>
            <a:r>
              <a:rPr lang="en-US" altLang="en-US" dirty="0">
                <a:solidFill>
                  <a:srgbClr val="000000"/>
                </a:solidFill>
                <a:latin typeface="Alexandria"/>
              </a:rPr>
              <a:t>Certificate cannot be used while suspended</a:t>
            </a:r>
          </a:p>
          <a:p>
            <a:pPr marL="800100" lvl="1" indent="-342900" algn="just">
              <a:lnSpc>
                <a:spcPct val="150000"/>
              </a:lnSpc>
              <a:buFont typeface="Wingdings" panose="05000000000000000000" pitchFamily="2" charset="2"/>
              <a:buChar char="Ø"/>
            </a:pPr>
            <a:r>
              <a:rPr lang="en-US" altLang="en-US" dirty="0">
                <a:solidFill>
                  <a:srgbClr val="000000"/>
                </a:solidFill>
                <a:latin typeface="Alexandria"/>
              </a:rPr>
              <a:t>When an employee goes on leave</a:t>
            </a:r>
          </a:p>
          <a:p>
            <a:pPr marL="285750" indent="-285750" algn="just">
              <a:lnSpc>
                <a:spcPct val="150000"/>
              </a:lnSpc>
              <a:buFont typeface="Arial" panose="020B0604020202020204" pitchFamily="34" charset="0"/>
              <a:buChar char="•"/>
            </a:pPr>
            <a:r>
              <a:rPr lang="en-US" altLang="en-US" dirty="0">
                <a:solidFill>
                  <a:srgbClr val="000000"/>
                </a:solidFill>
                <a:latin typeface="Alexandria"/>
              </a:rPr>
              <a:t>Revocation</a:t>
            </a:r>
          </a:p>
          <a:p>
            <a:pPr marL="742950" lvl="1" indent="-285750" algn="just">
              <a:lnSpc>
                <a:spcPct val="150000"/>
              </a:lnSpc>
              <a:buFont typeface="Wingdings" panose="05000000000000000000" pitchFamily="2" charset="2"/>
              <a:buChar char="Ø"/>
            </a:pPr>
            <a:r>
              <a:rPr lang="en-US" altLang="en-US" dirty="0">
                <a:solidFill>
                  <a:srgbClr val="000000"/>
                </a:solidFill>
                <a:latin typeface="Alexandria"/>
              </a:rPr>
              <a:t>Certificate goes on Certificate Revocation List (CRL)</a:t>
            </a:r>
          </a:p>
          <a:p>
            <a:pPr marL="742950" lvl="1" indent="-285750" algn="just">
              <a:lnSpc>
                <a:spcPct val="150000"/>
              </a:lnSpc>
              <a:buFont typeface="Wingdings" panose="05000000000000000000" pitchFamily="2" charset="2"/>
              <a:buChar char="Ø"/>
            </a:pPr>
            <a:r>
              <a:rPr lang="en-US" altLang="en-US" dirty="0">
                <a:solidFill>
                  <a:srgbClr val="000000"/>
                </a:solidFill>
                <a:latin typeface="Alexandria"/>
              </a:rPr>
              <a:t>When a private key is lost</a:t>
            </a:r>
          </a:p>
          <a:p>
            <a:pPr marL="285750" indent="-285750" algn="just">
              <a:lnSpc>
                <a:spcPct val="150000"/>
              </a:lnSpc>
              <a:buFont typeface="Arial" panose="020B0604020202020204" pitchFamily="34" charset="0"/>
              <a:buChar char="•"/>
            </a:pPr>
            <a:r>
              <a:rPr lang="en-US" altLang="en-US" dirty="0">
                <a:solidFill>
                  <a:srgbClr val="000000"/>
                </a:solidFill>
                <a:latin typeface="Alexandria"/>
              </a:rPr>
              <a:t>Expiration</a:t>
            </a:r>
          </a:p>
        </p:txBody>
      </p:sp>
      <p:sp>
        <p:nvSpPr>
          <p:cNvPr id="7" name="Slide Number Placeholder 6">
            <a:extLst>
              <a:ext uri="{FF2B5EF4-FFF2-40B4-BE49-F238E27FC236}">
                <a16:creationId xmlns:a16="http://schemas.microsoft.com/office/drawing/2014/main" id="{7789348F-1450-1B13-AC1F-676E39E685FB}"/>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14</a:t>
            </a:fld>
            <a:endParaRPr lang="en-US">
              <a:solidFill>
                <a:srgbClr val="000000"/>
              </a:solidFill>
              <a:latin typeface="Alexandria"/>
            </a:endParaRPr>
          </a:p>
        </p:txBody>
      </p:sp>
    </p:spTree>
    <p:extLst>
      <p:ext uri="{BB962C8B-B14F-4D97-AF65-F5344CB8AC3E}">
        <p14:creationId xmlns:p14="http://schemas.microsoft.com/office/powerpoint/2010/main" val="3902738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7" y="620750"/>
            <a:ext cx="6984277" cy="461665"/>
          </a:xfrm>
          <a:prstGeom prst="rect">
            <a:avLst/>
          </a:prstGeom>
          <a:noFill/>
        </p:spPr>
        <p:txBody>
          <a:bodyPr wrap="square">
            <a:spAutoFit/>
          </a:bodyPr>
          <a:lstStyle/>
          <a:p>
            <a:r>
              <a:rPr lang="en-US" altLang="en-US" sz="2400" dirty="0">
                <a:solidFill>
                  <a:srgbClr val="000000"/>
                </a:solidFill>
                <a:latin typeface="Alexandria"/>
              </a:rPr>
              <a:t>PKI components </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59240F35-4601-3300-DC4F-2635B1F29D28}"/>
              </a:ext>
            </a:extLst>
          </p:cNvPr>
          <p:cNvSpPr txBox="1"/>
          <p:nvPr/>
        </p:nvSpPr>
        <p:spPr>
          <a:xfrm>
            <a:off x="1040063" y="1539068"/>
            <a:ext cx="10123163" cy="38927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b="1" dirty="0">
                <a:solidFill>
                  <a:srgbClr val="000000"/>
                </a:solidFill>
                <a:latin typeface="Alexandria"/>
              </a:rPr>
              <a:t>Certificate Authority (CA)</a:t>
            </a: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An entity that issues digital certificates for others</a:t>
            </a: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A user provides information to a CA that verifies his/her identity</a:t>
            </a: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The user generates public and private keys and sends the public key to the CA</a:t>
            </a: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The CA inserts this public key into the certificate</a:t>
            </a:r>
          </a:p>
          <a:p>
            <a:pPr marL="285750" indent="-285750" algn="just">
              <a:lnSpc>
                <a:spcPct val="200000"/>
              </a:lnSpc>
              <a:buFont typeface="Arial" panose="020B0604020202020204" pitchFamily="34" charset="0"/>
              <a:buChar char="•"/>
            </a:pPr>
            <a:r>
              <a:rPr lang="en-US" altLang="en-US" b="1" dirty="0">
                <a:solidFill>
                  <a:srgbClr val="000000"/>
                </a:solidFill>
                <a:latin typeface="Alexandria"/>
              </a:rPr>
              <a:t>Registration Authority (RA)</a:t>
            </a: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Handles some CA tasks such as processing certificate requests and authenticating users</a:t>
            </a:r>
          </a:p>
        </p:txBody>
      </p:sp>
      <p:sp>
        <p:nvSpPr>
          <p:cNvPr id="7" name="Slide Number Placeholder 6">
            <a:extLst>
              <a:ext uri="{FF2B5EF4-FFF2-40B4-BE49-F238E27FC236}">
                <a16:creationId xmlns:a16="http://schemas.microsoft.com/office/drawing/2014/main" id="{70E37E65-69E0-7A38-DF23-638F9BA00558}"/>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15</a:t>
            </a:fld>
            <a:endParaRPr lang="en-US">
              <a:solidFill>
                <a:srgbClr val="000000"/>
              </a:solidFill>
              <a:latin typeface="Alexandria"/>
            </a:endParaRPr>
          </a:p>
        </p:txBody>
      </p:sp>
    </p:spTree>
    <p:extLst>
      <p:ext uri="{BB962C8B-B14F-4D97-AF65-F5344CB8AC3E}">
        <p14:creationId xmlns:p14="http://schemas.microsoft.com/office/powerpoint/2010/main" val="15603363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548824" y="574267"/>
            <a:ext cx="6984277" cy="461665"/>
          </a:xfrm>
          <a:prstGeom prst="rect">
            <a:avLst/>
          </a:prstGeom>
          <a:noFill/>
        </p:spPr>
        <p:txBody>
          <a:bodyPr wrap="square">
            <a:spAutoFit/>
          </a:bodyPr>
          <a:lstStyle/>
          <a:p>
            <a:r>
              <a:rPr lang="en-US" altLang="en-US" sz="2400" dirty="0">
                <a:solidFill>
                  <a:srgbClr val="000000"/>
                </a:solidFill>
                <a:latin typeface="Alexandria"/>
              </a:rPr>
              <a:t>PKI components (cont.)</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6AE3A926-44B6-BC27-73C8-7EBDE1FC7EA4}"/>
              </a:ext>
            </a:extLst>
          </p:cNvPr>
          <p:cNvSpPr txBox="1"/>
          <p:nvPr/>
        </p:nvSpPr>
        <p:spPr>
          <a:xfrm>
            <a:off x="1451571" y="1721083"/>
            <a:ext cx="9902229" cy="3338735"/>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b="1" dirty="0">
                <a:solidFill>
                  <a:srgbClr val="000000"/>
                </a:solidFill>
                <a:latin typeface="Alexandria"/>
              </a:rPr>
              <a:t>Certificate Repository (CR)</a:t>
            </a: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A publicly accessible directory that contains the certificates and CRLs published by a CA</a:t>
            </a:r>
          </a:p>
          <a:p>
            <a:pPr marL="461963" algn="just">
              <a:lnSpc>
                <a:spcPct val="200000"/>
              </a:lnSpc>
              <a:buFont typeface="Wingdings" panose="05000000000000000000" pitchFamily="2" charset="2"/>
              <a:buChar char="Ø"/>
            </a:pPr>
            <a:r>
              <a:rPr lang="en-US" dirty="0">
                <a:solidFill>
                  <a:srgbClr val="000000"/>
                </a:solidFill>
                <a:latin typeface="Alexandria"/>
              </a:rPr>
              <a:t>Certificate repositories store certificates so that applications can retrieve them on behalf of users. </a:t>
            </a:r>
          </a:p>
          <a:p>
            <a:pPr marL="461963" algn="just">
              <a:lnSpc>
                <a:spcPct val="200000"/>
              </a:lnSpc>
              <a:buFont typeface="Wingdings" panose="05000000000000000000" pitchFamily="2" charset="2"/>
              <a:buChar char="Ø"/>
            </a:pPr>
            <a:r>
              <a:rPr lang="en-US" dirty="0">
                <a:solidFill>
                  <a:srgbClr val="000000"/>
                </a:solidFill>
                <a:latin typeface="Alexandria"/>
              </a:rPr>
              <a:t>The term repository refers to a network service that allows for the distribution of certificates.</a:t>
            </a:r>
            <a:endParaRPr lang="en-US" altLang="en-US" dirty="0">
              <a:solidFill>
                <a:srgbClr val="000000"/>
              </a:solidFill>
              <a:latin typeface="Alexandria"/>
            </a:endParaRP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CRs are often available to all users through a Web browser interface. </a:t>
            </a:r>
          </a:p>
          <a:p>
            <a:pPr marL="288925" lvl="1" indent="-288925" algn="just">
              <a:lnSpc>
                <a:spcPct val="200000"/>
              </a:lnSpc>
              <a:buFont typeface="Arial" panose="020B0604020202020204" pitchFamily="34" charset="0"/>
              <a:buChar char="•"/>
            </a:pPr>
            <a:r>
              <a:rPr lang="en-MY" altLang="en-US" b="1" dirty="0">
                <a:solidFill>
                  <a:srgbClr val="000000"/>
                </a:solidFill>
                <a:latin typeface="Alexandria"/>
              </a:rPr>
              <a:t>A management function, typically implemented via a management console.</a:t>
            </a:r>
            <a:endParaRPr lang="en-US" altLang="en-US" b="1" dirty="0">
              <a:solidFill>
                <a:srgbClr val="000000"/>
              </a:solidFill>
              <a:latin typeface="Alexandria"/>
            </a:endParaRPr>
          </a:p>
        </p:txBody>
      </p:sp>
      <p:sp>
        <p:nvSpPr>
          <p:cNvPr id="7" name="Slide Number Placeholder 6">
            <a:extLst>
              <a:ext uri="{FF2B5EF4-FFF2-40B4-BE49-F238E27FC236}">
                <a16:creationId xmlns:a16="http://schemas.microsoft.com/office/drawing/2014/main" id="{C23976B9-1621-D87B-8938-460334D3985A}"/>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16</a:t>
            </a:fld>
            <a:endParaRPr lang="en-US">
              <a:solidFill>
                <a:srgbClr val="000000"/>
              </a:solidFill>
              <a:latin typeface="Alexandria"/>
            </a:endParaRPr>
          </a:p>
        </p:txBody>
      </p:sp>
    </p:spTree>
    <p:extLst>
      <p:ext uri="{BB962C8B-B14F-4D97-AF65-F5344CB8AC3E}">
        <p14:creationId xmlns:p14="http://schemas.microsoft.com/office/powerpoint/2010/main" val="19572606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PKI components (cont.)</a:t>
            </a:r>
            <a:endParaRPr lang="en-US" sz="2400" dirty="0">
              <a:solidFill>
                <a:srgbClr val="000000"/>
              </a:solidFill>
              <a:latin typeface="Alexandria"/>
            </a:endParaRPr>
          </a:p>
        </p:txBody>
      </p:sp>
      <p:sp>
        <p:nvSpPr>
          <p:cNvPr id="13" name="TextBox 12">
            <a:extLst>
              <a:ext uri="{FF2B5EF4-FFF2-40B4-BE49-F238E27FC236}">
                <a16:creationId xmlns:a16="http://schemas.microsoft.com/office/drawing/2014/main" id="{92C5A139-E0F0-C262-8EED-F25E2A94BB6D}"/>
              </a:ext>
            </a:extLst>
          </p:cNvPr>
          <p:cNvSpPr txBox="1"/>
          <p:nvPr/>
        </p:nvSpPr>
        <p:spPr>
          <a:xfrm>
            <a:off x="806002" y="1590152"/>
            <a:ext cx="9829226" cy="38927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b="1" dirty="0">
                <a:solidFill>
                  <a:srgbClr val="000000"/>
                </a:solidFill>
                <a:latin typeface="Alexandria"/>
              </a:rPr>
              <a:t>A certificate revocation list (CRL) </a:t>
            </a:r>
          </a:p>
          <a:p>
            <a:pPr marL="1087438" indent="-461963" algn="just">
              <a:lnSpc>
                <a:spcPct val="200000"/>
              </a:lnSpc>
              <a:buFont typeface="Wingdings" panose="05000000000000000000" pitchFamily="2" charset="2"/>
              <a:buChar char="Ø"/>
            </a:pPr>
            <a:r>
              <a:rPr lang="en-US" dirty="0">
                <a:solidFill>
                  <a:srgbClr val="000000"/>
                </a:solidFill>
                <a:latin typeface="Alexandria"/>
              </a:rPr>
              <a:t>CRL is a list of </a:t>
            </a:r>
            <a:r>
              <a:rPr lang="en-US" b="1" dirty="0">
                <a:solidFill>
                  <a:srgbClr val="000000"/>
                </a:solidFill>
                <a:latin typeface="Alexandria"/>
              </a:rPr>
              <a:t>digital certificates </a:t>
            </a:r>
            <a:r>
              <a:rPr lang="en-US" dirty="0">
                <a:solidFill>
                  <a:srgbClr val="000000"/>
                </a:solidFill>
                <a:latin typeface="Alexandria"/>
              </a:rPr>
              <a:t>that have been revoked by the issuing certificate authority (</a:t>
            </a:r>
            <a:r>
              <a:rPr lang="en-US" b="1" dirty="0">
                <a:solidFill>
                  <a:srgbClr val="000000"/>
                </a:solidFill>
                <a:latin typeface="Alexandria"/>
              </a:rPr>
              <a:t>CA</a:t>
            </a:r>
            <a:r>
              <a:rPr lang="en-US" dirty="0">
                <a:solidFill>
                  <a:srgbClr val="000000"/>
                </a:solidFill>
                <a:latin typeface="Alexandria"/>
              </a:rPr>
              <a:t>) before their actual or assigned expiration date.</a:t>
            </a:r>
          </a:p>
          <a:p>
            <a:pPr marL="1087438" indent="-461963" algn="just">
              <a:lnSpc>
                <a:spcPct val="200000"/>
              </a:lnSpc>
              <a:buFont typeface="Wingdings" panose="05000000000000000000" pitchFamily="2" charset="2"/>
              <a:buChar char="Ø"/>
            </a:pPr>
            <a:r>
              <a:rPr lang="en-US" dirty="0">
                <a:solidFill>
                  <a:srgbClr val="000000"/>
                </a:solidFill>
                <a:latin typeface="Alexandria"/>
              </a:rPr>
              <a:t>It is a type of blocklist that includes certificates that should no longer be trusted and is used by various endpoints, including web browsers, to verify if a certificate is valid and trustworthy.</a:t>
            </a:r>
          </a:p>
          <a:p>
            <a:pPr marL="682625" indent="396875" algn="just">
              <a:lnSpc>
                <a:spcPct val="200000"/>
              </a:lnSpc>
              <a:buFont typeface="Wingdings" panose="05000000000000000000" pitchFamily="2" charset="2"/>
              <a:buChar char="Ø"/>
            </a:pPr>
            <a:r>
              <a:rPr lang="en-US" dirty="0">
                <a:solidFill>
                  <a:srgbClr val="000000"/>
                </a:solidFill>
                <a:latin typeface="Alexandria"/>
              </a:rPr>
              <a:t>The CRL file is signed by the CA to prevent tampering.</a:t>
            </a:r>
          </a:p>
        </p:txBody>
      </p:sp>
      <p:sp>
        <p:nvSpPr>
          <p:cNvPr id="7" name="Slide Number Placeholder 6">
            <a:extLst>
              <a:ext uri="{FF2B5EF4-FFF2-40B4-BE49-F238E27FC236}">
                <a16:creationId xmlns:a16="http://schemas.microsoft.com/office/drawing/2014/main" id="{5A3BA602-DFB2-F182-7BE6-05B31DE7B3B2}"/>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17</a:t>
            </a:fld>
            <a:endParaRPr lang="en-US">
              <a:solidFill>
                <a:srgbClr val="000000"/>
              </a:solidFill>
              <a:latin typeface="Alexandria"/>
            </a:endParaRPr>
          </a:p>
        </p:txBody>
      </p:sp>
    </p:spTree>
    <p:extLst>
      <p:ext uri="{BB962C8B-B14F-4D97-AF65-F5344CB8AC3E}">
        <p14:creationId xmlns:p14="http://schemas.microsoft.com/office/powerpoint/2010/main" val="8677312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PKI Functions</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040B5958-1A9C-42D5-58F0-4D8D3D17D6DC}"/>
              </a:ext>
            </a:extLst>
          </p:cNvPr>
          <p:cNvSpPr txBox="1"/>
          <p:nvPr/>
        </p:nvSpPr>
        <p:spPr>
          <a:xfrm>
            <a:off x="1357666" y="1610200"/>
            <a:ext cx="9268624" cy="38927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altLang="en-US" b="1" dirty="0">
                <a:solidFill>
                  <a:srgbClr val="000000"/>
                </a:solidFill>
                <a:latin typeface="Alexandria"/>
              </a:rPr>
              <a:t>Issuing certificates: </a:t>
            </a:r>
            <a:r>
              <a:rPr lang="en-MY" altLang="en-US" dirty="0">
                <a:solidFill>
                  <a:srgbClr val="000000"/>
                </a:solidFill>
                <a:latin typeface="Alexandria"/>
              </a:rPr>
              <a:t>The CA signs the certificate, thereby authenticating the identity of the requestor. In addition, the CA “stamps” the certificate with an expiration date.  The CA may return the certificate to the requesting system and/or post it in a repository.</a:t>
            </a:r>
          </a:p>
          <a:p>
            <a:pPr marL="285750" indent="-285750" algn="just">
              <a:lnSpc>
                <a:spcPct val="200000"/>
              </a:lnSpc>
              <a:buFont typeface="Arial" panose="020B0604020202020204" pitchFamily="34" charset="0"/>
              <a:buChar char="•"/>
            </a:pPr>
            <a:r>
              <a:rPr lang="en-MY" altLang="en-US" dirty="0">
                <a:solidFill>
                  <a:srgbClr val="000000"/>
                </a:solidFill>
                <a:latin typeface="Alexandria"/>
              </a:rPr>
              <a:t> </a:t>
            </a:r>
            <a:r>
              <a:rPr lang="en-MY" altLang="en-US" b="1" dirty="0">
                <a:solidFill>
                  <a:srgbClr val="000000"/>
                </a:solidFill>
                <a:latin typeface="Alexandria"/>
              </a:rPr>
              <a:t>Revoking certificates: </a:t>
            </a:r>
            <a:r>
              <a:rPr lang="en-MY" altLang="en-US" dirty="0">
                <a:solidFill>
                  <a:srgbClr val="000000"/>
                </a:solidFill>
                <a:latin typeface="Alexandria"/>
              </a:rPr>
              <a:t>A certificate may become invalid before the normal expiration of its validity period.  For instance, an employee may quit or change names, or a private key may be compromised.  Under such circumstances, the CA revokes the certificate by including the certificate’s serial number on the next scheduled CRL. </a:t>
            </a:r>
            <a:endParaRPr lang="en-US" alt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31C6D55C-2C13-D542-E351-5436A521034F}"/>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18</a:t>
            </a:fld>
            <a:endParaRPr lang="en-US">
              <a:solidFill>
                <a:srgbClr val="000000"/>
              </a:solidFill>
              <a:latin typeface="Alexandria"/>
            </a:endParaRPr>
          </a:p>
        </p:txBody>
      </p:sp>
    </p:spTree>
    <p:extLst>
      <p:ext uri="{BB962C8B-B14F-4D97-AF65-F5344CB8AC3E}">
        <p14:creationId xmlns:p14="http://schemas.microsoft.com/office/powerpoint/2010/main" val="13542005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PKI Functions (Cont.)</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040B5958-1A9C-42D5-58F0-4D8D3D17D6DC}"/>
              </a:ext>
            </a:extLst>
          </p:cNvPr>
          <p:cNvSpPr txBox="1"/>
          <p:nvPr/>
        </p:nvSpPr>
        <p:spPr>
          <a:xfrm>
            <a:off x="1075480" y="2064436"/>
            <a:ext cx="9766846" cy="2230739"/>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MY" altLang="en-US" b="1" dirty="0">
                <a:solidFill>
                  <a:srgbClr val="000000"/>
                </a:solidFill>
                <a:latin typeface="Alexandria"/>
              </a:rPr>
              <a:t>Storing and retrieving certificates and CRLs: </a:t>
            </a:r>
            <a:r>
              <a:rPr lang="en-MY" altLang="en-US" dirty="0">
                <a:solidFill>
                  <a:srgbClr val="000000"/>
                </a:solidFill>
                <a:latin typeface="Alexandria"/>
              </a:rPr>
              <a:t>The most common means of storing and retrieving certificates and CRLs is via a directory service, with access via LDAP. </a:t>
            </a:r>
          </a:p>
          <a:p>
            <a:pPr marL="285750" indent="-285750" algn="just">
              <a:lnSpc>
                <a:spcPct val="200000"/>
              </a:lnSpc>
              <a:buFont typeface="Arial" panose="020B0604020202020204" pitchFamily="34" charset="0"/>
              <a:buChar char="•"/>
            </a:pPr>
            <a:r>
              <a:rPr lang="en-MY" altLang="en-US" b="1" dirty="0">
                <a:solidFill>
                  <a:srgbClr val="000000"/>
                </a:solidFill>
                <a:latin typeface="Alexandria"/>
              </a:rPr>
              <a:t>Providing trust: </a:t>
            </a:r>
            <a:r>
              <a:rPr lang="en-MY" altLang="en-US" dirty="0">
                <a:solidFill>
                  <a:srgbClr val="000000"/>
                </a:solidFill>
                <a:latin typeface="Alexandria"/>
              </a:rPr>
              <a:t>Organizations can establish and maintain trust within a single security management domain through a thorough audit of the CA’s policies and procedures, repeated at regular intervals.</a:t>
            </a:r>
            <a:endParaRPr lang="en-US" alt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851B020D-5347-DA5C-C00C-4C13F725837C}"/>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19</a:t>
            </a:fld>
            <a:endParaRPr lang="en-US">
              <a:solidFill>
                <a:srgbClr val="000000"/>
              </a:solidFill>
              <a:latin typeface="Alexandria"/>
            </a:endParaRPr>
          </a:p>
        </p:txBody>
      </p:sp>
    </p:spTree>
    <p:extLst>
      <p:ext uri="{BB962C8B-B14F-4D97-AF65-F5344CB8AC3E}">
        <p14:creationId xmlns:p14="http://schemas.microsoft.com/office/powerpoint/2010/main" val="23706866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PKI Standards</a:t>
            </a:r>
          </a:p>
        </p:txBody>
      </p:sp>
      <p:sp>
        <p:nvSpPr>
          <p:cNvPr id="9" name="TextBox 8">
            <a:extLst>
              <a:ext uri="{FF2B5EF4-FFF2-40B4-BE49-F238E27FC236}">
                <a16:creationId xmlns:a16="http://schemas.microsoft.com/office/drawing/2014/main" id="{040B5958-1A9C-42D5-58F0-4D8D3D17D6DC}"/>
              </a:ext>
            </a:extLst>
          </p:cNvPr>
          <p:cNvSpPr txBox="1"/>
          <p:nvPr/>
        </p:nvSpPr>
        <p:spPr>
          <a:xfrm>
            <a:off x="935988" y="1738481"/>
            <a:ext cx="10681706" cy="3970318"/>
          </a:xfrm>
          <a:prstGeom prst="rect">
            <a:avLst/>
          </a:prstGeom>
          <a:noFill/>
        </p:spPr>
        <p:txBody>
          <a:bodyPr wrap="square">
            <a:spAutoFit/>
          </a:bodyPr>
          <a:lstStyle/>
          <a:p>
            <a:pPr algn="l"/>
            <a:r>
              <a:rPr lang="en-MY" sz="1800" b="0" i="0" u="none" strike="noStrike" baseline="0" dirty="0">
                <a:solidFill>
                  <a:srgbClr val="000000"/>
                </a:solidFill>
                <a:latin typeface="Alexandria"/>
              </a:rPr>
              <a:t>PKI standards permit multiple PKIs to interoperate, and multiple applications to interface with a single, consolidated </a:t>
            </a:r>
            <a:r>
              <a:rPr lang="en-US" sz="1800" b="0" i="0" u="none" strike="noStrike" baseline="0" dirty="0">
                <a:solidFill>
                  <a:srgbClr val="000000"/>
                </a:solidFill>
                <a:latin typeface="Alexandria"/>
              </a:rPr>
              <a:t>PKI. There are two standards:</a:t>
            </a:r>
            <a:br>
              <a:rPr lang="en-US" sz="1800" b="0" i="0" u="none" strike="noStrike" baseline="0" dirty="0">
                <a:solidFill>
                  <a:srgbClr val="000000"/>
                </a:solidFill>
                <a:latin typeface="Alexandria"/>
              </a:rPr>
            </a:br>
            <a:endParaRPr lang="en-US" sz="1800" b="0" i="0" u="none" strike="noStrike" baseline="0" dirty="0">
              <a:solidFill>
                <a:srgbClr val="000000"/>
              </a:solidFill>
              <a:latin typeface="Alexandria"/>
            </a:endParaRPr>
          </a:p>
          <a:p>
            <a:pPr marL="285750" indent="-285750" algn="l">
              <a:buFont typeface="Arial" panose="020B0604020202020204" pitchFamily="34" charset="0"/>
              <a:buChar char="•"/>
            </a:pPr>
            <a:r>
              <a:rPr lang="en-US" sz="1800" b="1" i="0" u="none" strike="noStrike" baseline="0" dirty="0">
                <a:solidFill>
                  <a:srgbClr val="000000"/>
                </a:solidFill>
                <a:latin typeface="Alexandria"/>
              </a:rPr>
              <a:t>X.509</a:t>
            </a:r>
            <a:br>
              <a:rPr lang="en-US" sz="1800" b="1" i="0" u="none" strike="noStrike" baseline="0" dirty="0">
                <a:solidFill>
                  <a:srgbClr val="000000"/>
                </a:solidFill>
                <a:latin typeface="Alexandria"/>
              </a:rPr>
            </a:br>
            <a:endParaRPr lang="en-US" sz="1800" b="1" i="0" u="none" strike="noStrike" baseline="0" dirty="0">
              <a:solidFill>
                <a:srgbClr val="000000"/>
              </a:solidFill>
              <a:latin typeface="Alexandria"/>
            </a:endParaRPr>
          </a:p>
          <a:p>
            <a:pPr marL="288925" algn="l"/>
            <a:r>
              <a:rPr lang="en-MY" sz="1800" b="0" i="0" u="none" strike="noStrike" baseline="0" dirty="0">
                <a:solidFill>
                  <a:srgbClr val="000000"/>
                </a:solidFill>
                <a:latin typeface="Alexandria"/>
              </a:rPr>
              <a:t>The foundational and most universally supported PKI standard is the </a:t>
            </a:r>
            <a:r>
              <a:rPr lang="en-US" sz="1800" b="0" i="0" u="none" strike="noStrike" baseline="0" dirty="0">
                <a:solidFill>
                  <a:srgbClr val="000000"/>
                </a:solidFill>
                <a:latin typeface="Alexandria"/>
              </a:rPr>
              <a:t>International Telecommunication Union (ITU) </a:t>
            </a:r>
            <a:r>
              <a:rPr lang="en-MY" sz="1800" b="0" i="0" u="none" strike="noStrike" baseline="0" dirty="0">
                <a:solidFill>
                  <a:srgbClr val="000000"/>
                </a:solidFill>
                <a:latin typeface="Alexandria"/>
              </a:rPr>
              <a:t>ITU’s X.509. The primary purpose of X.509 </a:t>
            </a:r>
            <a:r>
              <a:rPr lang="en-US" sz="1800" b="0" i="0" u="none" strike="noStrike" baseline="0" dirty="0">
                <a:solidFill>
                  <a:srgbClr val="000000"/>
                </a:solidFill>
                <a:latin typeface="Alexandria"/>
              </a:rPr>
              <a:t>is to define a standard digital certificate format.</a:t>
            </a:r>
            <a:br>
              <a:rPr lang="en-US" sz="1800" b="0" i="0" u="none" strike="noStrike" baseline="0" dirty="0">
                <a:solidFill>
                  <a:srgbClr val="000000"/>
                </a:solidFill>
                <a:latin typeface="Alexandria"/>
              </a:rPr>
            </a:br>
            <a:endParaRPr lang="en-US" sz="1800" b="0" i="0" u="none" strike="noStrike" baseline="0" dirty="0">
              <a:solidFill>
                <a:srgbClr val="000000"/>
              </a:solidFill>
              <a:latin typeface="Alexandria"/>
            </a:endParaRPr>
          </a:p>
          <a:p>
            <a:pPr marL="285750" indent="-285750" algn="l">
              <a:buFont typeface="Arial" panose="020B0604020202020204" pitchFamily="34" charset="0"/>
              <a:buChar char="•"/>
            </a:pPr>
            <a:r>
              <a:rPr lang="en-US" sz="1800" b="1" i="0" u="none" strike="noStrike" baseline="0" dirty="0">
                <a:solidFill>
                  <a:srgbClr val="000000"/>
                </a:solidFill>
                <a:latin typeface="Alexandria"/>
              </a:rPr>
              <a:t>PKCS</a:t>
            </a:r>
            <a:br>
              <a:rPr lang="en-US" sz="1800" b="1" i="0" u="none" strike="noStrike" baseline="0" dirty="0">
                <a:solidFill>
                  <a:srgbClr val="000000"/>
                </a:solidFill>
                <a:latin typeface="Alexandria"/>
              </a:rPr>
            </a:br>
            <a:endParaRPr lang="en-US" sz="1800" b="1" i="0" u="none" strike="noStrike" baseline="0" dirty="0">
              <a:solidFill>
                <a:srgbClr val="000000"/>
              </a:solidFill>
              <a:latin typeface="Alexandria"/>
            </a:endParaRPr>
          </a:p>
          <a:p>
            <a:pPr marL="288925" algn="l"/>
            <a:r>
              <a:rPr lang="en-MY" sz="1800" b="0" i="0" u="none" strike="noStrike" baseline="0" dirty="0">
                <a:solidFill>
                  <a:srgbClr val="000000"/>
                </a:solidFill>
                <a:latin typeface="Alexandria"/>
              </a:rPr>
              <a:t>PKCS is a series of standards covering PKI in areas of certificate enrolment and renewal and CRL distribution. For PKI interoperability, the three most important PKCS </a:t>
            </a:r>
            <a:r>
              <a:rPr lang="en-US" sz="1800" b="0" i="0" u="none" strike="noStrike" baseline="0" dirty="0">
                <a:solidFill>
                  <a:srgbClr val="000000"/>
                </a:solidFill>
                <a:latin typeface="Alexandria"/>
              </a:rPr>
              <a:t>standards are PKCS #7, “Cryptographic Message Syntax Standard,” PKCS #10, “Certificate Request Syntax </a:t>
            </a:r>
            <a:r>
              <a:rPr lang="en-US" sz="1800" b="0" i="0" u="none" strike="noStrike" baseline="0" dirty="0" err="1">
                <a:solidFill>
                  <a:srgbClr val="000000"/>
                </a:solidFill>
                <a:latin typeface="Alexandria"/>
              </a:rPr>
              <a:t>Standard,”and</a:t>
            </a:r>
            <a:r>
              <a:rPr lang="en-US" sz="1800" b="0" i="0" u="none" strike="noStrike" baseline="0" dirty="0">
                <a:solidFill>
                  <a:srgbClr val="000000"/>
                </a:solidFill>
                <a:latin typeface="Alexandria"/>
              </a:rPr>
              <a:t> PKCS #12, “Personal Information Exchange Syntax Standard”.</a:t>
            </a:r>
            <a:endParaRPr lang="en-US" alt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B2F067C0-5F43-4FFD-43A8-B441C84EE86D}"/>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20</a:t>
            </a:fld>
            <a:endParaRPr lang="en-US">
              <a:solidFill>
                <a:srgbClr val="000000"/>
              </a:solidFill>
              <a:latin typeface="Alexandria"/>
            </a:endParaRPr>
          </a:p>
        </p:txBody>
      </p:sp>
    </p:spTree>
    <p:extLst>
      <p:ext uri="{BB962C8B-B14F-4D97-AF65-F5344CB8AC3E}">
        <p14:creationId xmlns:p14="http://schemas.microsoft.com/office/powerpoint/2010/main" val="42189210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X.509 Structure</a:t>
            </a:r>
            <a:endParaRPr lang="en-US" sz="2400" dirty="0">
              <a:solidFill>
                <a:srgbClr val="000000"/>
              </a:solidFill>
              <a:latin typeface="Alexandria"/>
            </a:endParaRPr>
          </a:p>
        </p:txBody>
      </p:sp>
      <p:pic>
        <p:nvPicPr>
          <p:cNvPr id="10" name="Picture 9">
            <a:extLst>
              <a:ext uri="{FF2B5EF4-FFF2-40B4-BE49-F238E27FC236}">
                <a16:creationId xmlns:a16="http://schemas.microsoft.com/office/drawing/2014/main" id="{A8004BED-A817-796A-4229-71A18D0D2064}"/>
              </a:ext>
            </a:extLst>
          </p:cNvPr>
          <p:cNvPicPr>
            <a:picLocks noChangeAspect="1"/>
          </p:cNvPicPr>
          <p:nvPr/>
        </p:nvPicPr>
        <p:blipFill>
          <a:blip r:embed="rId3"/>
          <a:stretch>
            <a:fillRect/>
          </a:stretch>
        </p:blipFill>
        <p:spPr>
          <a:xfrm>
            <a:off x="2134731" y="1875241"/>
            <a:ext cx="8209310" cy="4226878"/>
          </a:xfrm>
          <a:prstGeom prst="rect">
            <a:avLst/>
          </a:prstGeom>
        </p:spPr>
      </p:pic>
      <p:sp>
        <p:nvSpPr>
          <p:cNvPr id="7" name="Slide Number Placeholder 6">
            <a:extLst>
              <a:ext uri="{FF2B5EF4-FFF2-40B4-BE49-F238E27FC236}">
                <a16:creationId xmlns:a16="http://schemas.microsoft.com/office/drawing/2014/main" id="{6940C6A3-0863-FD91-8621-E2A93980AADB}"/>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21</a:t>
            </a:fld>
            <a:endParaRPr lang="en-US">
              <a:solidFill>
                <a:srgbClr val="000000"/>
              </a:solidFill>
              <a:latin typeface="Alexandria"/>
            </a:endParaRPr>
          </a:p>
        </p:txBody>
      </p:sp>
    </p:spTree>
    <p:extLst>
      <p:ext uri="{BB962C8B-B14F-4D97-AF65-F5344CB8AC3E}">
        <p14:creationId xmlns:p14="http://schemas.microsoft.com/office/powerpoint/2010/main" val="20363826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Selected X.509 Digital Certificate Fields</a:t>
            </a:r>
            <a:endParaRPr lang="en-US" sz="2400" dirty="0">
              <a:solidFill>
                <a:srgbClr val="000000"/>
              </a:solidFill>
              <a:latin typeface="Alexandria"/>
            </a:endParaRPr>
          </a:p>
        </p:txBody>
      </p:sp>
      <p:pic>
        <p:nvPicPr>
          <p:cNvPr id="9" name="Picture 8">
            <a:extLst>
              <a:ext uri="{FF2B5EF4-FFF2-40B4-BE49-F238E27FC236}">
                <a16:creationId xmlns:a16="http://schemas.microsoft.com/office/drawing/2014/main" id="{22DB2EC4-EDF9-0643-8AD4-777ABC891093}"/>
              </a:ext>
            </a:extLst>
          </p:cNvPr>
          <p:cNvPicPr>
            <a:picLocks noChangeAspect="1"/>
          </p:cNvPicPr>
          <p:nvPr/>
        </p:nvPicPr>
        <p:blipFill>
          <a:blip r:embed="rId3"/>
          <a:stretch>
            <a:fillRect/>
          </a:stretch>
        </p:blipFill>
        <p:spPr>
          <a:xfrm>
            <a:off x="4165975" y="1659423"/>
            <a:ext cx="3057104" cy="3762036"/>
          </a:xfrm>
          <a:prstGeom prst="rect">
            <a:avLst/>
          </a:prstGeom>
        </p:spPr>
      </p:pic>
      <p:sp>
        <p:nvSpPr>
          <p:cNvPr id="7" name="Slide Number Placeholder 6">
            <a:extLst>
              <a:ext uri="{FF2B5EF4-FFF2-40B4-BE49-F238E27FC236}">
                <a16:creationId xmlns:a16="http://schemas.microsoft.com/office/drawing/2014/main" id="{B97FEE9E-5A8F-2789-9FE6-FB0C1D155246}"/>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22</a:t>
            </a:fld>
            <a:endParaRPr lang="en-US">
              <a:solidFill>
                <a:srgbClr val="000000"/>
              </a:solidFill>
              <a:latin typeface="Alexandria"/>
            </a:endParaRPr>
          </a:p>
        </p:txBody>
      </p:sp>
    </p:spTree>
    <p:extLst>
      <p:ext uri="{BB962C8B-B14F-4D97-AF65-F5344CB8AC3E}">
        <p14:creationId xmlns:p14="http://schemas.microsoft.com/office/powerpoint/2010/main" val="11641869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Public-Key Cryptographic Standards (PKCS)</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0E48E949-2799-E2C4-E88C-31599EFD6105}"/>
              </a:ext>
            </a:extLst>
          </p:cNvPr>
          <p:cNvSpPr txBox="1"/>
          <p:nvPr/>
        </p:nvSpPr>
        <p:spPr>
          <a:xfrm>
            <a:off x="1272320" y="1609271"/>
            <a:ext cx="9074514" cy="1122743"/>
          </a:xfrm>
          <a:prstGeom prst="rect">
            <a:avLst/>
          </a:prstGeom>
          <a:noFill/>
        </p:spPr>
        <p:txBody>
          <a:bodyPr wrap="square">
            <a:spAutoFit/>
          </a:bodyPr>
          <a:lstStyle/>
          <a:p>
            <a:pPr marL="285750" indent="-285750">
              <a:lnSpc>
                <a:spcPct val="200000"/>
              </a:lnSpc>
              <a:buFont typeface="Arial" panose="020B0604020202020204" pitchFamily="34" charset="0"/>
              <a:buChar char="•"/>
            </a:pPr>
            <a:r>
              <a:rPr lang="en-US" altLang="en-US" dirty="0">
                <a:solidFill>
                  <a:srgbClr val="000000"/>
                </a:solidFill>
                <a:latin typeface="Alexandria"/>
              </a:rPr>
              <a:t>A numbered set of PKI standards that have been defined by the RSA Corporation</a:t>
            </a:r>
          </a:p>
          <a:p>
            <a:pPr marL="285750" indent="-285750">
              <a:lnSpc>
                <a:spcPct val="200000"/>
              </a:lnSpc>
              <a:buFont typeface="Arial" panose="020B0604020202020204" pitchFamily="34" charset="0"/>
              <a:buChar char="•"/>
            </a:pPr>
            <a:r>
              <a:rPr lang="en-US" altLang="en-US" dirty="0">
                <a:solidFill>
                  <a:srgbClr val="000000"/>
                </a:solidFill>
                <a:latin typeface="Alexandria"/>
              </a:rPr>
              <a:t>These standards are based on the RSA public-key algorithm</a:t>
            </a:r>
          </a:p>
        </p:txBody>
      </p:sp>
      <p:pic>
        <p:nvPicPr>
          <p:cNvPr id="7" name="Picture 6">
            <a:extLst>
              <a:ext uri="{FF2B5EF4-FFF2-40B4-BE49-F238E27FC236}">
                <a16:creationId xmlns:a16="http://schemas.microsoft.com/office/drawing/2014/main" id="{B82B0E5B-A3EC-DDEF-B36E-296392FC35B4}"/>
              </a:ext>
            </a:extLst>
          </p:cNvPr>
          <p:cNvPicPr>
            <a:picLocks noChangeAspect="1"/>
          </p:cNvPicPr>
          <p:nvPr/>
        </p:nvPicPr>
        <p:blipFill>
          <a:blip r:embed="rId3"/>
          <a:stretch>
            <a:fillRect/>
          </a:stretch>
        </p:blipFill>
        <p:spPr>
          <a:xfrm>
            <a:off x="1570380" y="2798633"/>
            <a:ext cx="8478395" cy="2980813"/>
          </a:xfrm>
          <a:prstGeom prst="rect">
            <a:avLst/>
          </a:prstGeom>
        </p:spPr>
      </p:pic>
      <p:sp>
        <p:nvSpPr>
          <p:cNvPr id="10" name="Slide Number Placeholder 9">
            <a:extLst>
              <a:ext uri="{FF2B5EF4-FFF2-40B4-BE49-F238E27FC236}">
                <a16:creationId xmlns:a16="http://schemas.microsoft.com/office/drawing/2014/main" id="{16C9DB34-9E0B-BCB4-30DE-39640BFE8221}"/>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23</a:t>
            </a:fld>
            <a:endParaRPr lang="en-US">
              <a:solidFill>
                <a:srgbClr val="000000"/>
              </a:solidFill>
              <a:latin typeface="Alexandria"/>
            </a:endParaRPr>
          </a:p>
        </p:txBody>
      </p:sp>
    </p:spTree>
    <p:extLst>
      <p:ext uri="{BB962C8B-B14F-4D97-AF65-F5344CB8AC3E}">
        <p14:creationId xmlns:p14="http://schemas.microsoft.com/office/powerpoint/2010/main" val="15801087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Managing PKI</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DF28E944-87BA-0215-BBC7-36AAC26B187B}"/>
              </a:ext>
            </a:extLst>
          </p:cNvPr>
          <p:cNvSpPr txBox="1"/>
          <p:nvPr/>
        </p:nvSpPr>
        <p:spPr>
          <a:xfrm>
            <a:off x="1262952" y="1616247"/>
            <a:ext cx="10112424" cy="3892732"/>
          </a:xfrm>
          <a:prstGeom prst="rect">
            <a:avLst/>
          </a:prstGeom>
          <a:noFill/>
        </p:spPr>
        <p:txBody>
          <a:bodyPr wrap="square">
            <a:spAutoFit/>
          </a:bodyPr>
          <a:lstStyle/>
          <a:p>
            <a:pPr marL="285750" indent="-285750">
              <a:lnSpc>
                <a:spcPct val="200000"/>
              </a:lnSpc>
              <a:buFont typeface="Arial" panose="020B0604020202020204" pitchFamily="34" charset="0"/>
              <a:buChar char="•"/>
            </a:pPr>
            <a:r>
              <a:rPr lang="en-US" altLang="en-US" b="1" dirty="0">
                <a:solidFill>
                  <a:srgbClr val="000000"/>
                </a:solidFill>
                <a:latin typeface="Alexandria"/>
              </a:rPr>
              <a:t>Certificate policy (CP)</a:t>
            </a:r>
          </a:p>
          <a:p>
            <a:pPr marL="742950" lvl="1" indent="-285750">
              <a:lnSpc>
                <a:spcPct val="200000"/>
              </a:lnSpc>
              <a:buFont typeface="Wingdings" panose="05000000000000000000" pitchFamily="2" charset="2"/>
              <a:buChar char="Ø"/>
            </a:pPr>
            <a:r>
              <a:rPr lang="en-US" altLang="en-US" dirty="0">
                <a:solidFill>
                  <a:srgbClr val="000000"/>
                </a:solidFill>
                <a:latin typeface="Alexandria"/>
              </a:rPr>
              <a:t>A published set of rules that govern the operation of a PKI</a:t>
            </a:r>
          </a:p>
          <a:p>
            <a:pPr marL="742950" lvl="1" indent="-285750">
              <a:lnSpc>
                <a:spcPct val="200000"/>
              </a:lnSpc>
              <a:buFont typeface="Wingdings" panose="05000000000000000000" pitchFamily="2" charset="2"/>
              <a:buChar char="Ø"/>
            </a:pPr>
            <a:r>
              <a:rPr lang="en-US" altLang="en-US" dirty="0">
                <a:solidFill>
                  <a:srgbClr val="000000"/>
                </a:solidFill>
                <a:latin typeface="Alexandria"/>
              </a:rPr>
              <a:t>Provides recommended baseline security requirements for the use and operation of CA, RA, and other PKI components</a:t>
            </a:r>
          </a:p>
          <a:p>
            <a:pPr marL="285750" indent="-285750">
              <a:lnSpc>
                <a:spcPct val="200000"/>
              </a:lnSpc>
              <a:buFont typeface="Arial" panose="020B0604020202020204" pitchFamily="34" charset="0"/>
              <a:buChar char="•"/>
            </a:pPr>
            <a:r>
              <a:rPr lang="en-US" altLang="en-US" b="1" dirty="0">
                <a:solidFill>
                  <a:srgbClr val="000000"/>
                </a:solidFill>
                <a:latin typeface="Alexandria"/>
              </a:rPr>
              <a:t>Certificate practice statement (CPS)</a:t>
            </a:r>
          </a:p>
          <a:p>
            <a:pPr marL="742950" lvl="1" indent="-285750">
              <a:lnSpc>
                <a:spcPct val="200000"/>
              </a:lnSpc>
              <a:buFont typeface="Wingdings" panose="05000000000000000000" pitchFamily="2" charset="2"/>
              <a:buChar char="Ø"/>
            </a:pPr>
            <a:r>
              <a:rPr lang="en-US" altLang="en-US" dirty="0">
                <a:solidFill>
                  <a:srgbClr val="000000"/>
                </a:solidFill>
                <a:latin typeface="Alexandria"/>
              </a:rPr>
              <a:t>Describes in detail how the CA uses and manages certificates</a:t>
            </a:r>
          </a:p>
          <a:p>
            <a:pPr marL="742950" lvl="1" indent="-285750">
              <a:lnSpc>
                <a:spcPct val="200000"/>
              </a:lnSpc>
              <a:buFont typeface="Wingdings" panose="05000000000000000000" pitchFamily="2" charset="2"/>
              <a:buChar char="Ø"/>
            </a:pPr>
            <a:r>
              <a:rPr lang="en-US" altLang="en-US" dirty="0">
                <a:solidFill>
                  <a:srgbClr val="000000"/>
                </a:solidFill>
                <a:latin typeface="Alexandria"/>
              </a:rPr>
              <a:t>A more technical document than a CP</a:t>
            </a:r>
          </a:p>
        </p:txBody>
      </p:sp>
      <p:sp>
        <p:nvSpPr>
          <p:cNvPr id="7" name="Slide Number Placeholder 6">
            <a:extLst>
              <a:ext uri="{FF2B5EF4-FFF2-40B4-BE49-F238E27FC236}">
                <a16:creationId xmlns:a16="http://schemas.microsoft.com/office/drawing/2014/main" id="{10CAF924-5AD1-59B2-2FCE-546DECF92A0F}"/>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24</a:t>
            </a:fld>
            <a:endParaRPr lang="en-US">
              <a:solidFill>
                <a:srgbClr val="000000"/>
              </a:solidFill>
              <a:latin typeface="Alexandria"/>
            </a:endParaRPr>
          </a:p>
        </p:txBody>
      </p:sp>
    </p:spTree>
    <p:extLst>
      <p:ext uri="{BB962C8B-B14F-4D97-AF65-F5344CB8AC3E}">
        <p14:creationId xmlns:p14="http://schemas.microsoft.com/office/powerpoint/2010/main" val="10326915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Trust Models</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3679D607-F024-405E-2544-40CE93956F05}"/>
              </a:ext>
            </a:extLst>
          </p:cNvPr>
          <p:cNvSpPr txBox="1"/>
          <p:nvPr/>
        </p:nvSpPr>
        <p:spPr>
          <a:xfrm>
            <a:off x="1008127" y="1556357"/>
            <a:ext cx="10187035" cy="4446730"/>
          </a:xfrm>
          <a:prstGeom prst="rect">
            <a:avLst/>
          </a:prstGeom>
          <a:noFill/>
        </p:spPr>
        <p:txBody>
          <a:bodyPr wrap="square">
            <a:spAutoFit/>
          </a:bodyPr>
          <a:lstStyle/>
          <a:p>
            <a:pPr algn="just">
              <a:lnSpc>
                <a:spcPct val="200000"/>
              </a:lnSpc>
            </a:pPr>
            <a:r>
              <a:rPr lang="en-US" altLang="en-US" i="1" dirty="0">
                <a:solidFill>
                  <a:srgbClr val="000000"/>
                </a:solidFill>
                <a:latin typeface="Alexandria"/>
              </a:rPr>
              <a:t>Trust </a:t>
            </a:r>
            <a:r>
              <a:rPr lang="en-US" altLang="en-US" dirty="0">
                <a:solidFill>
                  <a:srgbClr val="000000"/>
                </a:solidFill>
                <a:latin typeface="Alexandria"/>
              </a:rPr>
              <a:t>may be defined as confidence in or reliance on another person or entity</a:t>
            </a:r>
          </a:p>
          <a:p>
            <a:pPr marL="285750" indent="-285750" algn="just">
              <a:lnSpc>
                <a:spcPct val="200000"/>
              </a:lnSpc>
              <a:buFont typeface="Arial" panose="020B0604020202020204" pitchFamily="34" charset="0"/>
              <a:buChar char="•"/>
            </a:pPr>
            <a:r>
              <a:rPr lang="en-US" altLang="en-US" b="1" dirty="0">
                <a:solidFill>
                  <a:srgbClr val="000000"/>
                </a:solidFill>
                <a:latin typeface="Alexandria"/>
              </a:rPr>
              <a:t>Trust model</a:t>
            </a:r>
            <a:r>
              <a:rPr lang="en-US" altLang="en-US" dirty="0">
                <a:solidFill>
                  <a:srgbClr val="000000"/>
                </a:solidFill>
                <a:latin typeface="Alexandria"/>
              </a:rPr>
              <a:t> </a:t>
            </a: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Refers to the type of trusting relationship that can exist between individuals or entities</a:t>
            </a:r>
          </a:p>
          <a:p>
            <a:pPr marL="285750" indent="-285750" algn="just">
              <a:lnSpc>
                <a:spcPct val="200000"/>
              </a:lnSpc>
              <a:buFont typeface="Arial" panose="020B0604020202020204" pitchFamily="34" charset="0"/>
              <a:buChar char="•"/>
            </a:pPr>
            <a:r>
              <a:rPr lang="en-US" altLang="en-US" b="1" dirty="0">
                <a:solidFill>
                  <a:srgbClr val="000000"/>
                </a:solidFill>
                <a:latin typeface="Alexandria"/>
              </a:rPr>
              <a:t>Direct trust</a:t>
            </a: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A relationship exists between two individuals because one person knows the other person</a:t>
            </a:r>
          </a:p>
          <a:p>
            <a:pPr marL="285750" indent="-285750" algn="just">
              <a:lnSpc>
                <a:spcPct val="200000"/>
              </a:lnSpc>
              <a:buFont typeface="Arial" panose="020B0604020202020204" pitchFamily="34" charset="0"/>
              <a:buChar char="•"/>
            </a:pPr>
            <a:r>
              <a:rPr lang="en-US" altLang="en-US" b="1" dirty="0">
                <a:solidFill>
                  <a:srgbClr val="000000"/>
                </a:solidFill>
                <a:latin typeface="Alexandria"/>
              </a:rPr>
              <a:t> Third-party trust</a:t>
            </a: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Refers to a situation in which two individuals trust each other because each trusts a third party</a:t>
            </a:r>
          </a:p>
          <a:p>
            <a:pPr algn="just">
              <a:lnSpc>
                <a:spcPct val="200000"/>
              </a:lnSpc>
            </a:pPr>
            <a:endParaRPr lang="en-US" alt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15A6A126-5904-365B-1812-197899F10098}"/>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25</a:t>
            </a:fld>
            <a:endParaRPr lang="en-US">
              <a:solidFill>
                <a:srgbClr val="000000"/>
              </a:solidFill>
              <a:latin typeface="Alexandria"/>
            </a:endParaRPr>
          </a:p>
        </p:txBody>
      </p:sp>
    </p:spTree>
    <p:extLst>
      <p:ext uri="{BB962C8B-B14F-4D97-AF65-F5344CB8AC3E}">
        <p14:creationId xmlns:p14="http://schemas.microsoft.com/office/powerpoint/2010/main" val="2809403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Trust Models</a:t>
            </a:r>
            <a:endParaRPr lang="en-US" sz="2400" dirty="0">
              <a:solidFill>
                <a:srgbClr val="000000"/>
              </a:solidFill>
              <a:latin typeface="Alexandria"/>
            </a:endParaRPr>
          </a:p>
        </p:txBody>
      </p:sp>
      <p:sp>
        <p:nvSpPr>
          <p:cNvPr id="9" name="TextBox 8">
            <a:extLst>
              <a:ext uri="{FF2B5EF4-FFF2-40B4-BE49-F238E27FC236}">
                <a16:creationId xmlns:a16="http://schemas.microsoft.com/office/drawing/2014/main" id="{98023DD2-6178-7D14-0FD7-42DE4C56D4A1}"/>
              </a:ext>
            </a:extLst>
          </p:cNvPr>
          <p:cNvSpPr txBox="1"/>
          <p:nvPr/>
        </p:nvSpPr>
        <p:spPr>
          <a:xfrm>
            <a:off x="1014365" y="2004714"/>
            <a:ext cx="8213725" cy="646331"/>
          </a:xfrm>
          <a:prstGeom prst="rect">
            <a:avLst/>
          </a:prstGeom>
          <a:noFill/>
        </p:spPr>
        <p:txBody>
          <a:bodyPr wrap="square">
            <a:spAutoFit/>
          </a:bodyPr>
          <a:lstStyle/>
          <a:p>
            <a:r>
              <a:rPr lang="en-US" altLang="en-US" b="1" dirty="0">
                <a:solidFill>
                  <a:srgbClr val="000000"/>
                </a:solidFill>
                <a:latin typeface="Alexandria"/>
              </a:rPr>
              <a:t>Two PKI trust models that use a CA</a:t>
            </a:r>
          </a:p>
          <a:p>
            <a:endParaRPr lang="en-US" altLang="en-US" dirty="0">
              <a:solidFill>
                <a:srgbClr val="000000"/>
              </a:solidFill>
              <a:latin typeface="Alexandria"/>
            </a:endParaRPr>
          </a:p>
        </p:txBody>
      </p:sp>
      <p:sp>
        <p:nvSpPr>
          <p:cNvPr id="7" name="Rectangle 6">
            <a:extLst>
              <a:ext uri="{FF2B5EF4-FFF2-40B4-BE49-F238E27FC236}">
                <a16:creationId xmlns:a16="http://schemas.microsoft.com/office/drawing/2014/main" id="{8C7EA1D9-A678-D426-A3B6-EFB0E77ED24B}"/>
              </a:ext>
            </a:extLst>
          </p:cNvPr>
          <p:cNvSpPr/>
          <p:nvPr/>
        </p:nvSpPr>
        <p:spPr>
          <a:xfrm>
            <a:off x="2055328" y="3331148"/>
            <a:ext cx="3518452" cy="822899"/>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r>
              <a:rPr lang="en-US" altLang="en-US" b="1" dirty="0">
                <a:solidFill>
                  <a:srgbClr val="000000"/>
                </a:solidFill>
                <a:latin typeface="Alexandria"/>
              </a:rPr>
            </a:br>
            <a:r>
              <a:rPr lang="en-US" altLang="en-US" b="1" dirty="0">
                <a:solidFill>
                  <a:srgbClr val="000000"/>
                </a:solidFill>
                <a:latin typeface="Alexandria"/>
              </a:rPr>
              <a:t>Hierarchical trust model</a:t>
            </a:r>
          </a:p>
          <a:p>
            <a:pPr algn="ctr"/>
            <a:endParaRPr lang="en-MY" dirty="0">
              <a:solidFill>
                <a:srgbClr val="000000"/>
              </a:solidFill>
              <a:latin typeface="Alexandria"/>
            </a:endParaRPr>
          </a:p>
        </p:txBody>
      </p:sp>
      <p:sp>
        <p:nvSpPr>
          <p:cNvPr id="10" name="Rectangle 9">
            <a:extLst>
              <a:ext uri="{FF2B5EF4-FFF2-40B4-BE49-F238E27FC236}">
                <a16:creationId xmlns:a16="http://schemas.microsoft.com/office/drawing/2014/main" id="{29329D32-830E-3DC0-72E1-E98B131DFFE1}"/>
              </a:ext>
            </a:extLst>
          </p:cNvPr>
          <p:cNvSpPr/>
          <p:nvPr/>
        </p:nvSpPr>
        <p:spPr>
          <a:xfrm>
            <a:off x="6235148" y="3331147"/>
            <a:ext cx="3518452" cy="822899"/>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nSpc>
                <a:spcPct val="200000"/>
              </a:lnSpc>
            </a:pPr>
            <a:r>
              <a:rPr lang="en-US" altLang="en-US" b="1" dirty="0">
                <a:solidFill>
                  <a:srgbClr val="000000"/>
                </a:solidFill>
                <a:latin typeface="Alexandria"/>
              </a:rPr>
              <a:t>Distributed trust model</a:t>
            </a:r>
          </a:p>
          <a:p>
            <a:pPr algn="ctr"/>
            <a:endParaRPr lang="en-MY" dirty="0">
              <a:solidFill>
                <a:srgbClr val="000000"/>
              </a:solidFill>
              <a:latin typeface="Alexandria"/>
            </a:endParaRPr>
          </a:p>
        </p:txBody>
      </p:sp>
      <p:sp>
        <p:nvSpPr>
          <p:cNvPr id="11" name="Slide Number Placeholder 10">
            <a:extLst>
              <a:ext uri="{FF2B5EF4-FFF2-40B4-BE49-F238E27FC236}">
                <a16:creationId xmlns:a16="http://schemas.microsoft.com/office/drawing/2014/main" id="{480171C9-87D7-561C-6F3C-A1619A2A3D38}"/>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26</a:t>
            </a:fld>
            <a:endParaRPr lang="en-US">
              <a:solidFill>
                <a:srgbClr val="000000"/>
              </a:solidFill>
              <a:latin typeface="Alexandria"/>
            </a:endParaRPr>
          </a:p>
        </p:txBody>
      </p:sp>
    </p:spTree>
    <p:extLst>
      <p:ext uri="{BB962C8B-B14F-4D97-AF65-F5344CB8AC3E}">
        <p14:creationId xmlns:p14="http://schemas.microsoft.com/office/powerpoint/2010/main" val="3695613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Hierarchical Trust Model</a:t>
            </a:r>
            <a:endParaRPr lang="en-US" sz="2400" dirty="0">
              <a:solidFill>
                <a:srgbClr val="000000"/>
              </a:solidFill>
              <a:latin typeface="Alexandria"/>
            </a:endParaRPr>
          </a:p>
        </p:txBody>
      </p:sp>
      <p:sp>
        <p:nvSpPr>
          <p:cNvPr id="10" name="TextBox 9">
            <a:extLst>
              <a:ext uri="{FF2B5EF4-FFF2-40B4-BE49-F238E27FC236}">
                <a16:creationId xmlns:a16="http://schemas.microsoft.com/office/drawing/2014/main" id="{5716B6FD-76BE-D6AD-7437-77E4D58AF89D}"/>
              </a:ext>
            </a:extLst>
          </p:cNvPr>
          <p:cNvSpPr txBox="1"/>
          <p:nvPr/>
        </p:nvSpPr>
        <p:spPr>
          <a:xfrm>
            <a:off x="943378" y="2136338"/>
            <a:ext cx="5064035" cy="2585323"/>
          </a:xfrm>
          <a:prstGeom prst="rect">
            <a:avLst/>
          </a:prstGeom>
          <a:noFill/>
        </p:spPr>
        <p:txBody>
          <a:bodyPr wrap="square">
            <a:spAutoFit/>
          </a:bodyPr>
          <a:lstStyle/>
          <a:p>
            <a:pPr marL="342900" lvl="2" indent="-342900">
              <a:lnSpc>
                <a:spcPct val="200000"/>
              </a:lnSpc>
              <a:buFont typeface="Arial" panose="020B0604020202020204" pitchFamily="34" charset="0"/>
              <a:buChar char="•"/>
            </a:pPr>
            <a:r>
              <a:rPr lang="en-US" altLang="en-US" dirty="0">
                <a:solidFill>
                  <a:srgbClr val="000000"/>
                </a:solidFill>
                <a:latin typeface="Alexandria"/>
              </a:rPr>
              <a:t>One master "root" CA signs all digital certificates with a single private key</a:t>
            </a:r>
          </a:p>
          <a:p>
            <a:pPr marL="342900" lvl="2" indent="-342900">
              <a:lnSpc>
                <a:spcPct val="200000"/>
              </a:lnSpc>
              <a:buFont typeface="Arial" panose="020B0604020202020204" pitchFamily="34" charset="0"/>
              <a:buChar char="•"/>
            </a:pPr>
            <a:r>
              <a:rPr lang="en-US" altLang="en-US" dirty="0">
                <a:solidFill>
                  <a:srgbClr val="000000"/>
                </a:solidFill>
                <a:latin typeface="Alexandria"/>
              </a:rPr>
              <a:t>Limitation: If root CA’s private is compromised, all digital certificates signed would be worthless  </a:t>
            </a:r>
          </a:p>
          <a:p>
            <a:endParaRPr lang="en-US" altLang="en-US" dirty="0">
              <a:solidFill>
                <a:srgbClr val="000000"/>
              </a:solidFill>
              <a:latin typeface="Alexandria"/>
            </a:endParaRPr>
          </a:p>
        </p:txBody>
      </p:sp>
      <p:pic>
        <p:nvPicPr>
          <p:cNvPr id="24" name="Picture 23">
            <a:extLst>
              <a:ext uri="{FF2B5EF4-FFF2-40B4-BE49-F238E27FC236}">
                <a16:creationId xmlns:a16="http://schemas.microsoft.com/office/drawing/2014/main" id="{29084B11-AE9D-6EAB-4985-2C5277271B61}"/>
              </a:ext>
            </a:extLst>
          </p:cNvPr>
          <p:cNvPicPr>
            <a:picLocks noChangeAspect="1"/>
          </p:cNvPicPr>
          <p:nvPr/>
        </p:nvPicPr>
        <p:blipFill>
          <a:blip r:embed="rId3">
            <a:duotone>
              <a:prstClr val="black"/>
              <a:schemeClr val="accent4">
                <a:tint val="45000"/>
                <a:satMod val="400000"/>
              </a:schemeClr>
            </a:duotone>
          </a:blip>
          <a:stretch>
            <a:fillRect/>
          </a:stretch>
        </p:blipFill>
        <p:spPr>
          <a:xfrm>
            <a:off x="6405054" y="1937269"/>
            <a:ext cx="4242939" cy="3161762"/>
          </a:xfrm>
          <a:prstGeom prst="rect">
            <a:avLst/>
          </a:prstGeom>
        </p:spPr>
      </p:pic>
      <p:sp>
        <p:nvSpPr>
          <p:cNvPr id="26" name="Rectangle: Rounded Corners 25">
            <a:extLst>
              <a:ext uri="{FF2B5EF4-FFF2-40B4-BE49-F238E27FC236}">
                <a16:creationId xmlns:a16="http://schemas.microsoft.com/office/drawing/2014/main" id="{FF0B5E57-8F95-3DA3-ABBA-054BFA361F4E}"/>
              </a:ext>
            </a:extLst>
          </p:cNvPr>
          <p:cNvSpPr/>
          <p:nvPr/>
        </p:nvSpPr>
        <p:spPr>
          <a:xfrm>
            <a:off x="6206233" y="1896847"/>
            <a:ext cx="4640580" cy="3237552"/>
          </a:xfrm>
          <a:prstGeom prst="roundRect">
            <a:avLst>
              <a:gd name="adj" fmla="val 5370"/>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Rounded Corners 26">
            <a:extLst>
              <a:ext uri="{FF2B5EF4-FFF2-40B4-BE49-F238E27FC236}">
                <a16:creationId xmlns:a16="http://schemas.microsoft.com/office/drawing/2014/main" id="{B6A81A61-8979-C590-14E3-6BD56ACEE34F}"/>
              </a:ext>
            </a:extLst>
          </p:cNvPr>
          <p:cNvSpPr/>
          <p:nvPr/>
        </p:nvSpPr>
        <p:spPr>
          <a:xfrm rot="16200000">
            <a:off x="5730245" y="2801641"/>
            <a:ext cx="1795334" cy="36640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1200" b="1" dirty="0">
                <a:solidFill>
                  <a:srgbClr val="000000"/>
                </a:solidFill>
                <a:latin typeface="Alexandria"/>
              </a:rPr>
              <a:t>Hierarchical trust model</a:t>
            </a:r>
            <a:endParaRPr lang="en-US" sz="1200" b="1" dirty="0">
              <a:solidFill>
                <a:srgbClr val="000000"/>
              </a:solidFill>
              <a:latin typeface="Alexandria"/>
            </a:endParaRPr>
          </a:p>
        </p:txBody>
      </p:sp>
      <p:sp>
        <p:nvSpPr>
          <p:cNvPr id="7" name="Slide Number Placeholder 6">
            <a:extLst>
              <a:ext uri="{FF2B5EF4-FFF2-40B4-BE49-F238E27FC236}">
                <a16:creationId xmlns:a16="http://schemas.microsoft.com/office/drawing/2014/main" id="{5C63F4F5-7EDF-75F4-CF09-16955D1D803A}"/>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27</a:t>
            </a:fld>
            <a:endParaRPr lang="en-US">
              <a:solidFill>
                <a:srgbClr val="000000"/>
              </a:solidFill>
              <a:latin typeface="Alexandria"/>
            </a:endParaRPr>
          </a:p>
        </p:txBody>
      </p:sp>
    </p:spTree>
    <p:extLst>
      <p:ext uri="{BB962C8B-B14F-4D97-AF65-F5344CB8AC3E}">
        <p14:creationId xmlns:p14="http://schemas.microsoft.com/office/powerpoint/2010/main" val="35946422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Distributed Trust Model (cont.)</a:t>
            </a:r>
            <a:endParaRPr lang="en-US" sz="2400" dirty="0">
              <a:solidFill>
                <a:srgbClr val="000000"/>
              </a:solidFill>
              <a:latin typeface="Alexandria"/>
            </a:endParaRPr>
          </a:p>
        </p:txBody>
      </p:sp>
      <p:sp>
        <p:nvSpPr>
          <p:cNvPr id="10" name="TextBox 9">
            <a:extLst>
              <a:ext uri="{FF2B5EF4-FFF2-40B4-BE49-F238E27FC236}">
                <a16:creationId xmlns:a16="http://schemas.microsoft.com/office/drawing/2014/main" id="{10189338-FF00-0AA6-93FC-06C85965B16A}"/>
              </a:ext>
            </a:extLst>
          </p:cNvPr>
          <p:cNvSpPr txBox="1"/>
          <p:nvPr/>
        </p:nvSpPr>
        <p:spPr>
          <a:xfrm>
            <a:off x="839491" y="1841711"/>
            <a:ext cx="4971243" cy="3970318"/>
          </a:xfrm>
          <a:prstGeom prst="rect">
            <a:avLst/>
          </a:prstGeom>
          <a:noFill/>
        </p:spPr>
        <p:txBody>
          <a:bodyPr wrap="square">
            <a:spAutoFit/>
          </a:bodyPr>
          <a:lstStyle/>
          <a:p>
            <a:pPr marL="285750" indent="-285750" algn="just">
              <a:buFont typeface="Arial" panose="020B0604020202020204" pitchFamily="34" charset="0"/>
              <a:buChar char="•"/>
            </a:pPr>
            <a:r>
              <a:rPr lang="en-MY" altLang="en-US" dirty="0">
                <a:solidFill>
                  <a:srgbClr val="000000"/>
                </a:solidFill>
                <a:latin typeface="Alexandria"/>
              </a:rPr>
              <a:t>The distributed trust model contains numerous series of CAs that can sign the digital certificates rather than a single CA as in a hierarchical trust model. As a result, the drawbacks of a hierarchical trust model are essentially eliminated.</a:t>
            </a:r>
          </a:p>
          <a:p>
            <a:pPr marL="285750" indent="-285750" algn="just">
              <a:buFont typeface="Arial" panose="020B0604020202020204" pitchFamily="34" charset="0"/>
              <a:buChar char="•"/>
            </a:pPr>
            <a:r>
              <a:rPr lang="en-MY" altLang="en-US" dirty="0">
                <a:solidFill>
                  <a:srgbClr val="000000"/>
                </a:solidFill>
                <a:latin typeface="Alexandria"/>
              </a:rPr>
              <a:t> The responsibility for verifying the digital certificates can be distributed, and the loss of the CA's private key would only risk those digital certificates for which it had been signed by the compromised CA. </a:t>
            </a:r>
          </a:p>
          <a:p>
            <a:pPr marL="285750" indent="-285750" algn="just">
              <a:buFont typeface="Arial" panose="020B0604020202020204" pitchFamily="34" charset="0"/>
              <a:buChar char="•"/>
            </a:pPr>
            <a:r>
              <a:rPr lang="en-MY" altLang="en-US" dirty="0">
                <a:solidFill>
                  <a:srgbClr val="000000"/>
                </a:solidFill>
                <a:latin typeface="Alexandria"/>
              </a:rPr>
              <a:t>In addition, the CA can delegate authority to another intermediate CA to sign digital certificates.</a:t>
            </a:r>
            <a:endParaRPr lang="en-US" altLang="en-US" dirty="0">
              <a:solidFill>
                <a:srgbClr val="000000"/>
              </a:solidFill>
              <a:latin typeface="Alexandria"/>
            </a:endParaRPr>
          </a:p>
        </p:txBody>
      </p:sp>
      <p:pic>
        <p:nvPicPr>
          <p:cNvPr id="14" name="Picture 13">
            <a:extLst>
              <a:ext uri="{FF2B5EF4-FFF2-40B4-BE49-F238E27FC236}">
                <a16:creationId xmlns:a16="http://schemas.microsoft.com/office/drawing/2014/main" id="{E6E854C9-B5F9-F900-C534-60039DD8ED85}"/>
              </a:ext>
            </a:extLst>
          </p:cNvPr>
          <p:cNvPicPr>
            <a:picLocks noChangeAspect="1"/>
          </p:cNvPicPr>
          <p:nvPr/>
        </p:nvPicPr>
        <p:blipFill>
          <a:blip r:embed="rId3">
            <a:duotone>
              <a:prstClr val="black"/>
              <a:schemeClr val="accent2">
                <a:tint val="45000"/>
                <a:satMod val="400000"/>
              </a:schemeClr>
            </a:duotone>
          </a:blip>
          <a:stretch>
            <a:fillRect/>
          </a:stretch>
        </p:blipFill>
        <p:spPr>
          <a:xfrm>
            <a:off x="6574029" y="1703165"/>
            <a:ext cx="4971243" cy="3744422"/>
          </a:xfrm>
          <a:prstGeom prst="rect">
            <a:avLst/>
          </a:prstGeom>
        </p:spPr>
      </p:pic>
      <p:sp>
        <p:nvSpPr>
          <p:cNvPr id="16" name="Rectangle: Rounded Corners 15">
            <a:extLst>
              <a:ext uri="{FF2B5EF4-FFF2-40B4-BE49-F238E27FC236}">
                <a16:creationId xmlns:a16="http://schemas.microsoft.com/office/drawing/2014/main" id="{E81F3C1B-FFAF-1BFF-7AA3-6969211C4844}"/>
              </a:ext>
            </a:extLst>
          </p:cNvPr>
          <p:cNvSpPr/>
          <p:nvPr/>
        </p:nvSpPr>
        <p:spPr>
          <a:xfrm>
            <a:off x="6243781" y="1992486"/>
            <a:ext cx="5218546" cy="3391676"/>
          </a:xfrm>
          <a:prstGeom prst="roundRect">
            <a:avLst>
              <a:gd name="adj" fmla="val 5209"/>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6">
            <a:extLst>
              <a:ext uri="{FF2B5EF4-FFF2-40B4-BE49-F238E27FC236}">
                <a16:creationId xmlns:a16="http://schemas.microsoft.com/office/drawing/2014/main" id="{5AF8F5BF-D344-D48F-1BDD-325F9475A9FB}"/>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28</a:t>
            </a:fld>
            <a:endParaRPr lang="en-US">
              <a:solidFill>
                <a:srgbClr val="000000"/>
              </a:solidFill>
              <a:latin typeface="Alexandria"/>
            </a:endParaRPr>
          </a:p>
        </p:txBody>
      </p:sp>
    </p:spTree>
    <p:extLst>
      <p:ext uri="{BB962C8B-B14F-4D97-AF65-F5344CB8AC3E}">
        <p14:creationId xmlns:p14="http://schemas.microsoft.com/office/powerpoint/2010/main" val="12263956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663252" y="430090"/>
            <a:ext cx="6265984" cy="830997"/>
          </a:xfrm>
          <a:prstGeom prst="rect">
            <a:avLst/>
          </a:prstGeom>
          <a:noFill/>
        </p:spPr>
        <p:txBody>
          <a:bodyPr wrap="square">
            <a:spAutoFit/>
          </a:bodyPr>
          <a:lstStyle/>
          <a:p>
            <a:r>
              <a:rPr lang="en-MY" sz="2400" dirty="0">
                <a:solidFill>
                  <a:srgbClr val="000000"/>
                </a:solidFill>
                <a:latin typeface="Alexandria"/>
              </a:rPr>
              <a:t>Protocols that Rely on a PKI </a:t>
            </a:r>
            <a:br>
              <a:rPr lang="en-MY" sz="2400" dirty="0">
                <a:solidFill>
                  <a:srgbClr val="000000"/>
                </a:solidFill>
                <a:latin typeface="Alexandria"/>
              </a:rPr>
            </a:br>
            <a:r>
              <a:rPr lang="en-US" sz="2400" dirty="0">
                <a:solidFill>
                  <a:srgbClr val="000000"/>
                </a:solidFill>
                <a:latin typeface="Alexandria"/>
              </a:rPr>
              <a:t>File Transfer Protocols</a:t>
            </a:r>
          </a:p>
        </p:txBody>
      </p:sp>
      <p:sp>
        <p:nvSpPr>
          <p:cNvPr id="9" name="TextBox 8">
            <a:extLst>
              <a:ext uri="{FF2B5EF4-FFF2-40B4-BE49-F238E27FC236}">
                <a16:creationId xmlns:a16="http://schemas.microsoft.com/office/drawing/2014/main" id="{7BDC9FC9-2E0C-853D-5521-AA9C7C2706FD}"/>
              </a:ext>
            </a:extLst>
          </p:cNvPr>
          <p:cNvSpPr txBox="1"/>
          <p:nvPr/>
        </p:nvSpPr>
        <p:spPr>
          <a:xfrm>
            <a:off x="1262952" y="1539068"/>
            <a:ext cx="9066585" cy="38927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b="1" dirty="0">
                <a:solidFill>
                  <a:srgbClr val="000000"/>
                </a:solidFill>
                <a:latin typeface="Alexandria"/>
              </a:rPr>
              <a:t>File Transfer Protocol (FTP)</a:t>
            </a: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Part of the TCP/IP suite</a:t>
            </a: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Used to connect to an FTP server</a:t>
            </a:r>
          </a:p>
          <a:p>
            <a:pPr marL="285750" indent="-285750" algn="just">
              <a:lnSpc>
                <a:spcPct val="200000"/>
              </a:lnSpc>
              <a:buFont typeface="Arial" panose="020B0604020202020204" pitchFamily="34" charset="0"/>
              <a:buChar char="•"/>
            </a:pPr>
            <a:r>
              <a:rPr lang="en-US" altLang="en-US" dirty="0">
                <a:solidFill>
                  <a:srgbClr val="000000"/>
                </a:solidFill>
                <a:latin typeface="Alexandria"/>
              </a:rPr>
              <a:t>Vulnerabilities</a:t>
            </a: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Usernames, passwords, and files being transferred are in cleartext</a:t>
            </a: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Files being transferred by FTP are vulnerable to man-in-the-middle attacks</a:t>
            </a:r>
          </a:p>
          <a:p>
            <a:pPr marL="285750" indent="-285750" algn="just">
              <a:lnSpc>
                <a:spcPct val="200000"/>
              </a:lnSpc>
              <a:buFont typeface="Arial" panose="020B0604020202020204" pitchFamily="34" charset="0"/>
              <a:buChar char="•"/>
            </a:pPr>
            <a:r>
              <a:rPr lang="en-US" altLang="en-US" dirty="0">
                <a:solidFill>
                  <a:srgbClr val="000000"/>
                </a:solidFill>
                <a:latin typeface="Alexandria"/>
              </a:rPr>
              <a:t>One of the ways to reduce the risk of attack is to use encrypted </a:t>
            </a:r>
            <a:r>
              <a:rPr lang="en-US" altLang="en-US" b="1" dirty="0">
                <a:solidFill>
                  <a:srgbClr val="000000"/>
                </a:solidFill>
                <a:latin typeface="Alexandria"/>
              </a:rPr>
              <a:t>Secure FTP (SFTP)</a:t>
            </a:r>
          </a:p>
        </p:txBody>
      </p:sp>
      <p:sp>
        <p:nvSpPr>
          <p:cNvPr id="7" name="Slide Number Placeholder 6">
            <a:extLst>
              <a:ext uri="{FF2B5EF4-FFF2-40B4-BE49-F238E27FC236}">
                <a16:creationId xmlns:a16="http://schemas.microsoft.com/office/drawing/2014/main" id="{BF7B65F6-64CA-EB61-43BE-C2EB7399F3C4}"/>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29</a:t>
            </a:fld>
            <a:endParaRPr lang="en-US">
              <a:solidFill>
                <a:srgbClr val="000000"/>
              </a:solidFill>
              <a:latin typeface="Alexandria"/>
            </a:endParaRPr>
          </a:p>
        </p:txBody>
      </p:sp>
    </p:spTree>
    <p:extLst>
      <p:ext uri="{BB962C8B-B14F-4D97-AF65-F5344CB8AC3E}">
        <p14:creationId xmlns:p14="http://schemas.microsoft.com/office/powerpoint/2010/main" val="27403935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1262952" y="1680219"/>
            <a:ext cx="9902229" cy="349756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altLang="en-US" b="1" dirty="0">
                <a:solidFill>
                  <a:srgbClr val="000000"/>
                </a:solidFill>
                <a:latin typeface="Alexandria"/>
              </a:rPr>
              <a:t>Secure Sockets Layer (SSL)</a:t>
            </a:r>
          </a:p>
          <a:p>
            <a:pPr marL="742950" lvl="1" indent="-285750" algn="just">
              <a:lnSpc>
                <a:spcPct val="150000"/>
              </a:lnSpc>
              <a:buFont typeface="Wingdings" panose="05000000000000000000" pitchFamily="2" charset="2"/>
              <a:buChar char="Ø"/>
            </a:pPr>
            <a:r>
              <a:rPr lang="en-US" altLang="en-US" dirty="0">
                <a:solidFill>
                  <a:srgbClr val="000000"/>
                </a:solidFill>
                <a:latin typeface="Alexandria"/>
              </a:rPr>
              <a:t>A protocol developed by Netscape for securely transmitting documents over the Internet</a:t>
            </a:r>
          </a:p>
          <a:p>
            <a:pPr marL="742950" lvl="1" indent="-285750" algn="just">
              <a:lnSpc>
                <a:spcPct val="150000"/>
              </a:lnSpc>
              <a:buFont typeface="Wingdings" panose="05000000000000000000" pitchFamily="2" charset="2"/>
              <a:buChar char="Ø"/>
            </a:pPr>
            <a:r>
              <a:rPr lang="en-US" altLang="en-US" dirty="0">
                <a:solidFill>
                  <a:srgbClr val="000000"/>
                </a:solidFill>
                <a:latin typeface="Alexandria"/>
              </a:rPr>
              <a:t>Uses a public key to encrypt data that is transferred over the SSL connection</a:t>
            </a:r>
          </a:p>
          <a:p>
            <a:pPr marL="285750" indent="-285750" algn="just">
              <a:lnSpc>
                <a:spcPct val="150000"/>
              </a:lnSpc>
              <a:buFont typeface="Arial" panose="020B0604020202020204" pitchFamily="34" charset="0"/>
              <a:buChar char="•"/>
            </a:pPr>
            <a:r>
              <a:rPr lang="en-US" altLang="en-US" b="1" dirty="0">
                <a:solidFill>
                  <a:srgbClr val="000000"/>
                </a:solidFill>
                <a:latin typeface="Alexandria"/>
              </a:rPr>
              <a:t>Transport Layer Security (TLS)</a:t>
            </a:r>
            <a:endParaRPr lang="en-US" altLang="en-US" dirty="0">
              <a:solidFill>
                <a:srgbClr val="000000"/>
              </a:solidFill>
              <a:latin typeface="Alexandria"/>
            </a:endParaRPr>
          </a:p>
          <a:p>
            <a:pPr marL="742950" lvl="1" indent="-285750" algn="just">
              <a:lnSpc>
                <a:spcPct val="150000"/>
              </a:lnSpc>
              <a:buFont typeface="Wingdings" panose="05000000000000000000" pitchFamily="2" charset="2"/>
              <a:buChar char="Ø"/>
            </a:pPr>
            <a:r>
              <a:rPr lang="en-US" altLang="en-US" dirty="0">
                <a:solidFill>
                  <a:srgbClr val="000000"/>
                </a:solidFill>
                <a:latin typeface="Alexandria"/>
              </a:rPr>
              <a:t>A protocol that guarantees privacy and data integrity between applications communicating over the Internet</a:t>
            </a:r>
          </a:p>
          <a:p>
            <a:pPr marL="742950" lvl="1" indent="-285750" algn="just">
              <a:lnSpc>
                <a:spcPct val="150000"/>
              </a:lnSpc>
              <a:buFont typeface="Wingdings" panose="05000000000000000000" pitchFamily="2" charset="2"/>
              <a:buChar char="Ø"/>
            </a:pPr>
            <a:r>
              <a:rPr lang="en-US" altLang="en-US" dirty="0">
                <a:solidFill>
                  <a:srgbClr val="000000"/>
                </a:solidFill>
                <a:latin typeface="Alexandria"/>
              </a:rPr>
              <a:t>An extension of SSL</a:t>
            </a:r>
          </a:p>
          <a:p>
            <a:pPr marL="285750" indent="-285750" algn="just">
              <a:lnSpc>
                <a:spcPct val="150000"/>
              </a:lnSpc>
              <a:buFont typeface="Arial" panose="020B0604020202020204" pitchFamily="34" charset="0"/>
              <a:buChar char="•"/>
            </a:pPr>
            <a:r>
              <a:rPr lang="en-US" altLang="en-US" dirty="0">
                <a:solidFill>
                  <a:srgbClr val="000000"/>
                </a:solidFill>
                <a:latin typeface="Alexandria"/>
              </a:rPr>
              <a:t>Are often referred to as SSL/TLS or TLS/SSL</a:t>
            </a:r>
            <a:r>
              <a:rPr lang="en-US" altLang="en-US" sz="2400" dirty="0">
                <a:solidFill>
                  <a:srgbClr val="000000"/>
                </a:solidFill>
                <a:latin typeface="Alexandria"/>
              </a:rPr>
              <a:t>)</a:t>
            </a:r>
            <a:endParaRPr lang="en-US" sz="2400" dirty="0">
              <a:solidFill>
                <a:srgbClr val="000000"/>
              </a:solidFill>
              <a:latin typeface="Alexandria"/>
            </a:endParaRPr>
          </a:p>
        </p:txBody>
      </p:sp>
      <p:sp>
        <p:nvSpPr>
          <p:cNvPr id="7" name="TextBox 6">
            <a:extLst>
              <a:ext uri="{FF2B5EF4-FFF2-40B4-BE49-F238E27FC236}">
                <a16:creationId xmlns:a16="http://schemas.microsoft.com/office/drawing/2014/main" id="{F2F8D1D1-9DA8-1204-3B04-A0E2D8A67EB1}"/>
              </a:ext>
            </a:extLst>
          </p:cNvPr>
          <p:cNvSpPr txBox="1"/>
          <p:nvPr/>
        </p:nvSpPr>
        <p:spPr>
          <a:xfrm>
            <a:off x="2440787" y="463490"/>
            <a:ext cx="6616585" cy="1266180"/>
          </a:xfrm>
          <a:prstGeom prst="rect">
            <a:avLst/>
          </a:prstGeom>
          <a:noFill/>
        </p:spPr>
        <p:txBody>
          <a:bodyPr wrap="square">
            <a:spAutoFit/>
          </a:bodyPr>
          <a:lstStyle/>
          <a:p>
            <a:r>
              <a:rPr lang="en-MY" sz="2400" dirty="0">
                <a:solidFill>
                  <a:srgbClr val="000000"/>
                </a:solidFill>
                <a:latin typeface="Alexandria"/>
              </a:rPr>
              <a:t>Protocols that Rely on a PKI (cont. )</a:t>
            </a:r>
            <a:br>
              <a:rPr lang="en-MY" sz="2400" dirty="0">
                <a:solidFill>
                  <a:srgbClr val="000000"/>
                </a:solidFill>
                <a:latin typeface="Alexandria"/>
              </a:rPr>
            </a:br>
            <a:r>
              <a:rPr lang="en-US" altLang="en-US" sz="2000" dirty="0">
                <a:solidFill>
                  <a:srgbClr val="000000"/>
                </a:solidFill>
                <a:latin typeface="Alexandria"/>
              </a:rPr>
              <a:t>Secure Sockets Layer (SSL) and Transport Layer Security (TLS)</a:t>
            </a:r>
          </a:p>
          <a:p>
            <a:pPr marL="285750" indent="-285750" algn="just">
              <a:lnSpc>
                <a:spcPct val="150000"/>
              </a:lnSpc>
              <a:buFont typeface="Arial" panose="020B0604020202020204" pitchFamily="34" charset="0"/>
              <a:buChar char="•"/>
            </a:pPr>
            <a:endParaRPr lang="en-US" altLang="en-US" sz="2400" b="1" dirty="0">
              <a:solidFill>
                <a:srgbClr val="000000"/>
              </a:solidFill>
              <a:latin typeface="Alexandria"/>
            </a:endParaRPr>
          </a:p>
        </p:txBody>
      </p:sp>
    </p:spTree>
    <p:extLst>
      <p:ext uri="{BB962C8B-B14F-4D97-AF65-F5344CB8AC3E}">
        <p14:creationId xmlns:p14="http://schemas.microsoft.com/office/powerpoint/2010/main" val="17194698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43854019-EA4C-FE8B-BCF4-CD553FB0722C}"/>
              </a:ext>
            </a:extLst>
          </p:cNvPr>
          <p:cNvSpPr txBox="1"/>
          <p:nvPr/>
        </p:nvSpPr>
        <p:spPr>
          <a:xfrm>
            <a:off x="1262952" y="1610200"/>
            <a:ext cx="10656917" cy="38927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dirty="0">
                <a:solidFill>
                  <a:srgbClr val="000000"/>
                </a:solidFill>
                <a:latin typeface="Alexandria"/>
              </a:rPr>
              <a:t>A second protocol that can be used with SFTP is </a:t>
            </a:r>
            <a:r>
              <a:rPr lang="en-US" altLang="en-US" b="1" dirty="0">
                <a:solidFill>
                  <a:srgbClr val="000000"/>
                </a:solidFill>
                <a:latin typeface="Alexandria"/>
              </a:rPr>
              <a:t>Secure Shell (SSH)</a:t>
            </a: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Also called SFTP/SSH</a:t>
            </a:r>
          </a:p>
          <a:p>
            <a:pPr marL="285750" indent="-285750" algn="just">
              <a:lnSpc>
                <a:spcPct val="200000"/>
              </a:lnSpc>
              <a:buFont typeface="Arial" panose="020B0604020202020204" pitchFamily="34" charset="0"/>
              <a:buChar char="•"/>
            </a:pPr>
            <a:r>
              <a:rPr lang="en-US" altLang="en-US" dirty="0">
                <a:solidFill>
                  <a:srgbClr val="000000"/>
                </a:solidFill>
                <a:latin typeface="Alexandria"/>
              </a:rPr>
              <a:t>SSH</a:t>
            </a: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A UNIX-based command interface and protocol for securely accessing a remote computer</a:t>
            </a: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Suite of three utilities: </a:t>
            </a:r>
            <a:r>
              <a:rPr lang="en-US" altLang="en-US" dirty="0" err="1">
                <a:solidFill>
                  <a:srgbClr val="000000"/>
                </a:solidFill>
                <a:latin typeface="Alexandria"/>
              </a:rPr>
              <a:t>slogin</a:t>
            </a:r>
            <a:r>
              <a:rPr lang="en-US" altLang="en-US" dirty="0">
                <a:solidFill>
                  <a:srgbClr val="000000"/>
                </a:solidFill>
                <a:latin typeface="Alexandria"/>
              </a:rPr>
              <a:t>, </a:t>
            </a:r>
            <a:r>
              <a:rPr lang="en-US" altLang="en-US" dirty="0" err="1">
                <a:solidFill>
                  <a:srgbClr val="000000"/>
                </a:solidFill>
                <a:latin typeface="Alexandria"/>
              </a:rPr>
              <a:t>scp</a:t>
            </a:r>
            <a:r>
              <a:rPr lang="en-US" altLang="en-US" dirty="0">
                <a:solidFill>
                  <a:srgbClr val="000000"/>
                </a:solidFill>
                <a:latin typeface="Alexandria"/>
              </a:rPr>
              <a:t>, and </a:t>
            </a:r>
            <a:r>
              <a:rPr lang="en-US" altLang="en-US" dirty="0" err="1">
                <a:solidFill>
                  <a:srgbClr val="000000"/>
                </a:solidFill>
                <a:latin typeface="Alexandria"/>
              </a:rPr>
              <a:t>ssh</a:t>
            </a:r>
            <a:endParaRPr lang="en-US" altLang="en-US" dirty="0">
              <a:solidFill>
                <a:srgbClr val="000000"/>
              </a:solidFill>
              <a:latin typeface="Alexandria"/>
            </a:endParaRP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Both the client and server ends of the connection are authenticated using a digital certificate</a:t>
            </a:r>
          </a:p>
          <a:p>
            <a:pPr marL="1200150" lvl="2" indent="-285750" algn="just">
              <a:lnSpc>
                <a:spcPct val="200000"/>
              </a:lnSpc>
              <a:buFont typeface="Wingdings" panose="05000000000000000000" pitchFamily="2" charset="2"/>
              <a:buChar char="§"/>
            </a:pPr>
            <a:r>
              <a:rPr lang="en-US" altLang="en-US" dirty="0">
                <a:solidFill>
                  <a:srgbClr val="000000"/>
                </a:solidFill>
                <a:latin typeface="Alexandria"/>
              </a:rPr>
              <a:t>Passwords are protected by being encrypted</a:t>
            </a:r>
          </a:p>
        </p:txBody>
      </p:sp>
      <p:sp>
        <p:nvSpPr>
          <p:cNvPr id="10" name="TextBox 9">
            <a:extLst>
              <a:ext uri="{FF2B5EF4-FFF2-40B4-BE49-F238E27FC236}">
                <a16:creationId xmlns:a16="http://schemas.microsoft.com/office/drawing/2014/main" id="{926A80E3-A363-0EDA-3771-2CF995F4AE6A}"/>
              </a:ext>
            </a:extLst>
          </p:cNvPr>
          <p:cNvSpPr txBox="1"/>
          <p:nvPr/>
        </p:nvSpPr>
        <p:spPr>
          <a:xfrm>
            <a:off x="2440788" y="435768"/>
            <a:ext cx="6222274" cy="1569660"/>
          </a:xfrm>
          <a:prstGeom prst="rect">
            <a:avLst/>
          </a:prstGeom>
          <a:noFill/>
        </p:spPr>
        <p:txBody>
          <a:bodyPr wrap="square">
            <a:spAutoFit/>
          </a:bodyPr>
          <a:lstStyle/>
          <a:p>
            <a:r>
              <a:rPr lang="en-MY" sz="2400" dirty="0">
                <a:solidFill>
                  <a:srgbClr val="000000"/>
                </a:solidFill>
                <a:latin typeface="Alexandria"/>
              </a:rPr>
              <a:t>Protocols that Rely on a PKI (Cont. )</a:t>
            </a:r>
          </a:p>
          <a:p>
            <a:r>
              <a:rPr lang="en-US" altLang="en-US" sz="2400" dirty="0">
                <a:solidFill>
                  <a:srgbClr val="000000"/>
                </a:solidFill>
                <a:latin typeface="Alexandria"/>
              </a:rPr>
              <a:t>Secure Shell (SSH)</a:t>
            </a:r>
          </a:p>
          <a:p>
            <a:endParaRPr lang="en-MY" sz="2400" dirty="0">
              <a:solidFill>
                <a:srgbClr val="000000"/>
              </a:solidFill>
              <a:latin typeface="Alexandria"/>
            </a:endParaRPr>
          </a:p>
          <a:p>
            <a:endParaRPr lang="en-US" sz="2400" dirty="0">
              <a:solidFill>
                <a:srgbClr val="000000"/>
              </a:solidFill>
              <a:latin typeface="Alexandria"/>
            </a:endParaRPr>
          </a:p>
        </p:txBody>
      </p:sp>
      <p:sp>
        <p:nvSpPr>
          <p:cNvPr id="7" name="Slide Number Placeholder 6">
            <a:extLst>
              <a:ext uri="{FF2B5EF4-FFF2-40B4-BE49-F238E27FC236}">
                <a16:creationId xmlns:a16="http://schemas.microsoft.com/office/drawing/2014/main" id="{FE58EA9D-AB68-4A62-BA1F-A94B58074463}"/>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31</a:t>
            </a:fld>
            <a:endParaRPr lang="en-US">
              <a:solidFill>
                <a:srgbClr val="000000"/>
              </a:solidFill>
              <a:latin typeface="Alexandria"/>
            </a:endParaRPr>
          </a:p>
        </p:txBody>
      </p:sp>
    </p:spTree>
    <p:extLst>
      <p:ext uri="{BB962C8B-B14F-4D97-AF65-F5344CB8AC3E}">
        <p14:creationId xmlns:p14="http://schemas.microsoft.com/office/powerpoint/2010/main" val="24379680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389601"/>
            <a:ext cx="6265984" cy="830997"/>
          </a:xfrm>
          <a:prstGeom prst="rect">
            <a:avLst/>
          </a:prstGeom>
          <a:noFill/>
        </p:spPr>
        <p:txBody>
          <a:bodyPr wrap="square">
            <a:spAutoFit/>
          </a:bodyPr>
          <a:lstStyle/>
          <a:p>
            <a:r>
              <a:rPr lang="en-MY" sz="2400" dirty="0">
                <a:solidFill>
                  <a:srgbClr val="000000"/>
                </a:solidFill>
                <a:latin typeface="Alexandria"/>
              </a:rPr>
              <a:t>Protocols that Rely on a PKI (Cont. )</a:t>
            </a:r>
            <a:br>
              <a:rPr lang="en-MY" sz="2400" dirty="0">
                <a:solidFill>
                  <a:srgbClr val="000000"/>
                </a:solidFill>
                <a:latin typeface="Alexandria"/>
              </a:rPr>
            </a:br>
            <a:r>
              <a:rPr lang="en-US" altLang="en-US" sz="2400" dirty="0">
                <a:solidFill>
                  <a:srgbClr val="000000"/>
                </a:solidFill>
                <a:latin typeface="Alexandria"/>
              </a:rPr>
              <a:t>Secure/Multipurpose Internet Mail Extensions</a:t>
            </a:r>
            <a:endParaRPr lang="en-MY" sz="2400" dirty="0">
              <a:solidFill>
                <a:srgbClr val="000000"/>
              </a:solidFill>
              <a:latin typeface="Alexandria"/>
            </a:endParaRPr>
          </a:p>
        </p:txBody>
      </p:sp>
      <p:sp>
        <p:nvSpPr>
          <p:cNvPr id="9" name="TextBox 8">
            <a:extLst>
              <a:ext uri="{FF2B5EF4-FFF2-40B4-BE49-F238E27FC236}">
                <a16:creationId xmlns:a16="http://schemas.microsoft.com/office/drawing/2014/main" id="{71F9F346-FAB6-D1EB-686D-69CF028488C4}"/>
              </a:ext>
            </a:extLst>
          </p:cNvPr>
          <p:cNvSpPr txBox="1"/>
          <p:nvPr/>
        </p:nvSpPr>
        <p:spPr>
          <a:xfrm>
            <a:off x="1262952" y="2117303"/>
            <a:ext cx="10308364" cy="2230739"/>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b="1" dirty="0">
                <a:solidFill>
                  <a:srgbClr val="000000"/>
                </a:solidFill>
                <a:latin typeface="Alexandria"/>
              </a:rPr>
              <a:t>S/MIME (Secure/Multipurpose Internet Mail Extensions)</a:t>
            </a: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One of the most common e-mail transport protocols</a:t>
            </a:r>
            <a:endParaRPr lang="en-US" altLang="en-US" b="1" dirty="0">
              <a:solidFill>
                <a:srgbClr val="000000"/>
              </a:solidFill>
              <a:latin typeface="Alexandria"/>
            </a:endParaRPr>
          </a:p>
          <a:p>
            <a:pPr marL="742950" lvl="1" indent="-285750" algn="just">
              <a:lnSpc>
                <a:spcPct val="200000"/>
              </a:lnSpc>
              <a:buFont typeface="Wingdings" panose="05000000000000000000" pitchFamily="2" charset="2"/>
              <a:buChar char="Ø"/>
            </a:pPr>
            <a:r>
              <a:rPr lang="en-US" altLang="en-US" dirty="0">
                <a:solidFill>
                  <a:srgbClr val="000000"/>
                </a:solidFill>
                <a:latin typeface="Alexandria"/>
              </a:rPr>
              <a:t>Uses digital certificates to protect the e-mail messages</a:t>
            </a:r>
          </a:p>
          <a:p>
            <a:pPr marL="285750" indent="-285750" algn="just">
              <a:lnSpc>
                <a:spcPct val="200000"/>
              </a:lnSpc>
              <a:buFont typeface="Arial" panose="020B0604020202020204" pitchFamily="34" charset="0"/>
              <a:buChar char="•"/>
            </a:pPr>
            <a:r>
              <a:rPr lang="en-US" altLang="en-US" dirty="0">
                <a:solidFill>
                  <a:srgbClr val="000000"/>
                </a:solidFill>
                <a:latin typeface="Alexandria"/>
              </a:rPr>
              <a:t>S/MIME functionality is built into most of the modern e-mail software and interoperates between them</a:t>
            </a:r>
          </a:p>
        </p:txBody>
      </p:sp>
      <p:sp>
        <p:nvSpPr>
          <p:cNvPr id="7" name="Slide Number Placeholder 6">
            <a:extLst>
              <a:ext uri="{FF2B5EF4-FFF2-40B4-BE49-F238E27FC236}">
                <a16:creationId xmlns:a16="http://schemas.microsoft.com/office/drawing/2014/main" id="{E437888A-E5DB-D77E-0B09-691DE2F41C21}"/>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32</a:t>
            </a:fld>
            <a:endParaRPr lang="en-US">
              <a:solidFill>
                <a:srgbClr val="000000"/>
              </a:solidFill>
              <a:latin typeface="Alexandria"/>
            </a:endParaRPr>
          </a:p>
        </p:txBody>
      </p:sp>
    </p:spTree>
    <p:extLst>
      <p:ext uri="{BB962C8B-B14F-4D97-AF65-F5344CB8AC3E}">
        <p14:creationId xmlns:p14="http://schemas.microsoft.com/office/powerpoint/2010/main" val="8686705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574267"/>
            <a:ext cx="6265984" cy="461665"/>
          </a:xfrm>
          <a:prstGeom prst="rect">
            <a:avLst/>
          </a:prstGeom>
          <a:noFill/>
        </p:spPr>
        <p:txBody>
          <a:bodyPr wrap="square">
            <a:spAutoFit/>
          </a:bodyPr>
          <a:lstStyle/>
          <a:p>
            <a:pPr fontAlgn="base"/>
            <a:r>
              <a:rPr lang="en-MY" sz="2400" dirty="0">
                <a:solidFill>
                  <a:srgbClr val="000000"/>
                </a:solidFill>
                <a:latin typeface="Alexandria"/>
              </a:rPr>
              <a:t>Challenges that a PKI Solves:</a:t>
            </a:r>
          </a:p>
        </p:txBody>
      </p:sp>
      <p:sp>
        <p:nvSpPr>
          <p:cNvPr id="9" name="TextBox 8">
            <a:extLst>
              <a:ext uri="{FF2B5EF4-FFF2-40B4-BE49-F238E27FC236}">
                <a16:creationId xmlns:a16="http://schemas.microsoft.com/office/drawing/2014/main" id="{71F9F346-FAB6-D1EB-686D-69CF028488C4}"/>
              </a:ext>
            </a:extLst>
          </p:cNvPr>
          <p:cNvSpPr txBox="1"/>
          <p:nvPr/>
        </p:nvSpPr>
        <p:spPr>
          <a:xfrm>
            <a:off x="1045436" y="1750875"/>
            <a:ext cx="10308364" cy="2784737"/>
          </a:xfrm>
          <a:prstGeom prst="rect">
            <a:avLst/>
          </a:prstGeom>
          <a:noFill/>
        </p:spPr>
        <p:txBody>
          <a:bodyPr wrap="square">
            <a:spAutoFit/>
          </a:bodyPr>
          <a:lstStyle/>
          <a:p>
            <a:pPr algn="just">
              <a:lnSpc>
                <a:spcPct val="200000"/>
              </a:lnSpc>
            </a:pPr>
            <a:r>
              <a:rPr lang="en-MY" altLang="en-US" dirty="0">
                <a:solidFill>
                  <a:srgbClr val="000000"/>
                </a:solidFill>
                <a:latin typeface="Alexandria"/>
              </a:rPr>
              <a:t>PKI's popularity is owed to the different issues that it resolves. Several PKI use cases include:</a:t>
            </a:r>
          </a:p>
          <a:p>
            <a:pPr marL="285750" indent="-285750" algn="just">
              <a:lnSpc>
                <a:spcPct val="200000"/>
              </a:lnSpc>
              <a:buFont typeface="Arial" panose="020B0604020202020204" pitchFamily="34" charset="0"/>
              <a:buChar char="•"/>
            </a:pPr>
            <a:r>
              <a:rPr lang="en-MY" altLang="en-US" dirty="0">
                <a:solidFill>
                  <a:srgbClr val="000000"/>
                </a:solidFill>
                <a:latin typeface="Alexandria"/>
              </a:rPr>
              <a:t>SSL/TLS certifications are used to secure communication networks and web browsers.</a:t>
            </a:r>
          </a:p>
          <a:p>
            <a:pPr marL="285750" indent="-285750" algn="just">
              <a:lnSpc>
                <a:spcPct val="200000"/>
              </a:lnSpc>
              <a:buFont typeface="Arial" panose="020B0604020202020204" pitchFamily="34" charset="0"/>
              <a:buChar char="•"/>
            </a:pPr>
            <a:r>
              <a:rPr lang="en-MY" altLang="en-US" dirty="0">
                <a:solidFill>
                  <a:srgbClr val="000000"/>
                </a:solidFill>
                <a:latin typeface="Alexandria"/>
              </a:rPr>
              <a:t>Encryption of Data</a:t>
            </a:r>
          </a:p>
          <a:p>
            <a:pPr marL="285750" indent="-285750" algn="just">
              <a:lnSpc>
                <a:spcPct val="200000"/>
              </a:lnSpc>
              <a:buFont typeface="Arial" panose="020B0604020202020204" pitchFamily="34" charset="0"/>
              <a:buChar char="•"/>
            </a:pPr>
            <a:r>
              <a:rPr lang="en-MY" altLang="en-US" dirty="0">
                <a:solidFill>
                  <a:srgbClr val="000000"/>
                </a:solidFill>
                <a:latin typeface="Alexandria"/>
              </a:rPr>
              <a:t>Software with a digital signature</a:t>
            </a:r>
          </a:p>
          <a:p>
            <a:pPr marL="285750" indent="-285750" algn="just">
              <a:lnSpc>
                <a:spcPct val="200000"/>
              </a:lnSpc>
              <a:buFont typeface="Arial" panose="020B0604020202020204" pitchFamily="34" charset="0"/>
              <a:buChar char="•"/>
            </a:pPr>
            <a:r>
              <a:rPr lang="en-MY" altLang="en-US" dirty="0">
                <a:solidFill>
                  <a:srgbClr val="000000"/>
                </a:solidFill>
                <a:latin typeface="Alexandria"/>
              </a:rPr>
              <a:t>Access to </a:t>
            </a:r>
            <a:r>
              <a:rPr lang="en-MY" altLang="en-US" dirty="0" err="1">
                <a:solidFill>
                  <a:srgbClr val="000000"/>
                </a:solidFill>
                <a:latin typeface="Alexandria"/>
              </a:rPr>
              <a:t>WiFi</a:t>
            </a:r>
            <a:r>
              <a:rPr lang="en-MY" altLang="en-US" dirty="0">
                <a:solidFill>
                  <a:srgbClr val="000000"/>
                </a:solidFill>
                <a:latin typeface="Alexandria"/>
              </a:rPr>
              <a:t> without passwords</a:t>
            </a:r>
            <a:endParaRPr lang="en-US" alt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E437888A-E5DB-D77E-0B09-691DE2F41C21}"/>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33</a:t>
            </a:fld>
            <a:endParaRPr lang="en-US">
              <a:solidFill>
                <a:srgbClr val="000000"/>
              </a:solidFill>
              <a:latin typeface="Alexandria"/>
            </a:endParaRPr>
          </a:p>
        </p:txBody>
      </p:sp>
    </p:spTree>
    <p:extLst>
      <p:ext uri="{BB962C8B-B14F-4D97-AF65-F5344CB8AC3E}">
        <p14:creationId xmlns:p14="http://schemas.microsoft.com/office/powerpoint/2010/main" val="30337583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574267"/>
            <a:ext cx="6265984" cy="461665"/>
          </a:xfrm>
          <a:prstGeom prst="rect">
            <a:avLst/>
          </a:prstGeom>
          <a:noFill/>
        </p:spPr>
        <p:txBody>
          <a:bodyPr wrap="square">
            <a:spAutoFit/>
          </a:bodyPr>
          <a:lstStyle/>
          <a:p>
            <a:pPr fontAlgn="base"/>
            <a:r>
              <a:rPr lang="en-MY" sz="2400" dirty="0">
                <a:solidFill>
                  <a:srgbClr val="000000"/>
                </a:solidFill>
                <a:latin typeface="Alexandria"/>
              </a:rPr>
              <a:t>Disadvantages of PKI:</a:t>
            </a:r>
          </a:p>
        </p:txBody>
      </p:sp>
      <p:sp>
        <p:nvSpPr>
          <p:cNvPr id="9" name="TextBox 8">
            <a:extLst>
              <a:ext uri="{FF2B5EF4-FFF2-40B4-BE49-F238E27FC236}">
                <a16:creationId xmlns:a16="http://schemas.microsoft.com/office/drawing/2014/main" id="{71F9F346-FAB6-D1EB-686D-69CF028488C4}"/>
              </a:ext>
            </a:extLst>
          </p:cNvPr>
          <p:cNvSpPr txBox="1"/>
          <p:nvPr/>
        </p:nvSpPr>
        <p:spPr>
          <a:xfrm>
            <a:off x="1045436" y="1750875"/>
            <a:ext cx="10308364" cy="2784737"/>
          </a:xfrm>
          <a:prstGeom prst="rect">
            <a:avLst/>
          </a:prstGeom>
          <a:noFill/>
        </p:spPr>
        <p:txBody>
          <a:bodyPr wrap="square">
            <a:spAutoFit/>
          </a:bodyPr>
          <a:lstStyle/>
          <a:p>
            <a:pPr fontAlgn="base">
              <a:lnSpc>
                <a:spcPct val="200000"/>
              </a:lnSpc>
              <a:buFont typeface="Arial" panose="020B0604020202020204" pitchFamily="34" charset="0"/>
              <a:buChar char="•"/>
            </a:pPr>
            <a:r>
              <a:rPr lang="en-MY" b="1" i="0" dirty="0">
                <a:solidFill>
                  <a:srgbClr val="000000"/>
                </a:solidFill>
                <a:effectLst/>
                <a:latin typeface="Alexandria"/>
              </a:rPr>
              <a:t>Speed: </a:t>
            </a:r>
            <a:r>
              <a:rPr lang="en-MY" b="0" i="0" dirty="0">
                <a:solidFill>
                  <a:srgbClr val="000000"/>
                </a:solidFill>
                <a:effectLst/>
                <a:latin typeface="Alexandria"/>
              </a:rPr>
              <a:t> To generate a safe key pair, PKI employs extremely sophisticated algorithms. Consequently, the procedure and data transfer gradually get slower.</a:t>
            </a:r>
          </a:p>
          <a:p>
            <a:pPr algn="just" fontAlgn="base">
              <a:lnSpc>
                <a:spcPct val="200000"/>
              </a:lnSpc>
              <a:buFont typeface="Arial" panose="020B0604020202020204" pitchFamily="34" charset="0"/>
              <a:buChar char="•"/>
            </a:pPr>
            <a:r>
              <a:rPr lang="en-MY" b="1" i="0" dirty="0">
                <a:solidFill>
                  <a:srgbClr val="000000"/>
                </a:solidFill>
                <a:effectLst/>
                <a:latin typeface="Alexandria"/>
              </a:rPr>
              <a:t>Private Key Compromise: </a:t>
            </a:r>
            <a:r>
              <a:rPr lang="en-MY" b="0" i="0" dirty="0">
                <a:solidFill>
                  <a:srgbClr val="000000"/>
                </a:solidFill>
                <a:effectLst/>
                <a:latin typeface="Alexandria"/>
              </a:rPr>
              <a:t>Although PKI is difficult to hack, a private key can be. Since PKI combines a user's private key and a public key to encrypt and decrypt data, the information can be quickly decrypted with the user's private key in hand and the public key, which is easily accessible.</a:t>
            </a:r>
            <a:endParaRPr lang="en-US" altLang="en-US" dirty="0">
              <a:solidFill>
                <a:srgbClr val="000000"/>
              </a:solidFill>
              <a:latin typeface="Alexandria"/>
            </a:endParaRPr>
          </a:p>
        </p:txBody>
      </p:sp>
      <p:sp>
        <p:nvSpPr>
          <p:cNvPr id="7" name="Slide Number Placeholder 6">
            <a:extLst>
              <a:ext uri="{FF2B5EF4-FFF2-40B4-BE49-F238E27FC236}">
                <a16:creationId xmlns:a16="http://schemas.microsoft.com/office/drawing/2014/main" id="{E437888A-E5DB-D77E-0B09-691DE2F41C21}"/>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34</a:t>
            </a:fld>
            <a:endParaRPr lang="en-US">
              <a:solidFill>
                <a:srgbClr val="000000"/>
              </a:solidFill>
              <a:latin typeface="Alexandria"/>
            </a:endParaRPr>
          </a:p>
        </p:txBody>
      </p:sp>
    </p:spTree>
    <p:extLst>
      <p:ext uri="{BB962C8B-B14F-4D97-AF65-F5344CB8AC3E}">
        <p14:creationId xmlns:p14="http://schemas.microsoft.com/office/powerpoint/2010/main" val="27070528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5D46EBD-1F7C-F215-D189-F451F27098BA}"/>
              </a:ext>
            </a:extLst>
          </p:cNvPr>
          <p:cNvSpPr txBox="1"/>
          <p:nvPr/>
        </p:nvSpPr>
        <p:spPr>
          <a:xfrm>
            <a:off x="1584959" y="2245864"/>
            <a:ext cx="7384869" cy="2031325"/>
          </a:xfrm>
          <a:prstGeom prst="rect">
            <a:avLst/>
          </a:prstGeom>
          <a:noFill/>
        </p:spPr>
        <p:txBody>
          <a:bodyPr wrap="square">
            <a:spAutoFit/>
          </a:bodyPr>
          <a:lstStyle/>
          <a:p>
            <a:r>
              <a:rPr lang="en-US" dirty="0">
                <a:solidFill>
                  <a:srgbClr val="000000"/>
                </a:solidFill>
                <a:latin typeface="Alexandria"/>
              </a:rPr>
              <a:t>Understanding Public Key Infrastructure (PKI) An RSA Data Security White Paper. </a:t>
            </a:r>
            <a:r>
              <a:rPr lang="en-US" dirty="0">
                <a:solidFill>
                  <a:srgbClr val="000000"/>
                </a:solidFill>
                <a:latin typeface="Alexandria"/>
                <a:hlinkClick r:id="rId2">
                  <a:extLst>
                    <a:ext uri="{A12FA001-AC4F-418D-AE19-62706E023703}">
                      <ahyp:hlinkClr xmlns:ahyp="http://schemas.microsoft.com/office/drawing/2018/hyperlinkcolor" val="tx"/>
                    </a:ext>
                  </a:extLst>
                </a:hlinkClick>
              </a:rPr>
              <a:t>https://paper.bobylive.com/System/understanding_pki.pdf</a:t>
            </a:r>
            <a:endParaRPr lang="ar-SA" dirty="0">
              <a:solidFill>
                <a:srgbClr val="000000"/>
              </a:solidFill>
              <a:latin typeface="Alexandria"/>
            </a:endParaRPr>
          </a:p>
          <a:p>
            <a:br>
              <a:rPr lang="ar-SA" dirty="0">
                <a:solidFill>
                  <a:srgbClr val="000000"/>
                </a:solidFill>
                <a:latin typeface="Alexandria"/>
              </a:rPr>
            </a:br>
            <a:r>
              <a:rPr lang="en-MY" dirty="0">
                <a:solidFill>
                  <a:srgbClr val="000000"/>
                </a:solidFill>
                <a:latin typeface="Alexandria"/>
              </a:rPr>
              <a:t>Stallings, W. (2006). Cryptography and network security principles and practices 4th edition</a:t>
            </a:r>
            <a:br>
              <a:rPr lang="en-MY" dirty="0">
                <a:solidFill>
                  <a:srgbClr val="000000"/>
                </a:solidFill>
                <a:latin typeface="Alexandria"/>
              </a:rPr>
            </a:br>
            <a:endParaRPr lang="en-MY" dirty="0">
              <a:solidFill>
                <a:srgbClr val="000000"/>
              </a:solidFill>
              <a:latin typeface="Alexandria"/>
            </a:endParaRPr>
          </a:p>
          <a:p>
            <a:endParaRPr lang="en-US" dirty="0">
              <a:solidFill>
                <a:srgbClr val="000000"/>
              </a:solidFill>
              <a:latin typeface="Alexandria"/>
            </a:endParaRPr>
          </a:p>
        </p:txBody>
      </p:sp>
      <p:sp>
        <p:nvSpPr>
          <p:cNvPr id="2" name="Slide Number Placeholder 1">
            <a:extLst>
              <a:ext uri="{FF2B5EF4-FFF2-40B4-BE49-F238E27FC236}">
                <a16:creationId xmlns:a16="http://schemas.microsoft.com/office/drawing/2014/main" id="{3E8F2FB1-8989-071C-C4C0-FBC9D9CAE2D8}"/>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35</a:t>
            </a:fld>
            <a:endParaRPr lang="en-US">
              <a:solidFill>
                <a:srgbClr val="000000"/>
              </a:solidFill>
              <a:latin typeface="Alexandria"/>
            </a:endParaRPr>
          </a:p>
        </p:txBody>
      </p:sp>
      <p:sp>
        <p:nvSpPr>
          <p:cNvPr id="6" name="TextBox 5">
            <a:extLst>
              <a:ext uri="{FF2B5EF4-FFF2-40B4-BE49-F238E27FC236}">
                <a16:creationId xmlns:a16="http://schemas.microsoft.com/office/drawing/2014/main" id="{5FA5B0C0-A21F-6DDF-4412-5452CB71EBF4}"/>
              </a:ext>
            </a:extLst>
          </p:cNvPr>
          <p:cNvSpPr txBox="1"/>
          <p:nvPr/>
        </p:nvSpPr>
        <p:spPr>
          <a:xfrm>
            <a:off x="2506063" y="574267"/>
            <a:ext cx="1629998" cy="461665"/>
          </a:xfrm>
          <a:prstGeom prst="rect">
            <a:avLst/>
          </a:prstGeom>
          <a:noFill/>
        </p:spPr>
        <p:txBody>
          <a:bodyPr wrap="none" rtlCol="0">
            <a:spAutoFit/>
          </a:bodyPr>
          <a:lstStyle/>
          <a:p>
            <a:r>
              <a:rPr lang="en-US" sz="2400" dirty="0">
                <a:solidFill>
                  <a:srgbClr val="000000"/>
                </a:solidFill>
                <a:latin typeface="Alexandria"/>
              </a:rPr>
              <a:t>References </a:t>
            </a:r>
          </a:p>
        </p:txBody>
      </p:sp>
    </p:spTree>
    <p:extLst>
      <p:ext uri="{BB962C8B-B14F-4D97-AF65-F5344CB8AC3E}">
        <p14:creationId xmlns:p14="http://schemas.microsoft.com/office/powerpoint/2010/main" val="19408711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3062</TotalTime>
  <Words>2305</Words>
  <Application>Microsoft Office PowerPoint</Application>
  <PresentationFormat>Widescreen</PresentationFormat>
  <Paragraphs>299</Paragraphs>
  <Slides>36</Slides>
  <Notes>34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 F.R. Anbar</cp:lastModifiedBy>
  <cp:revision>15</cp:revision>
  <dcterms:created xsi:type="dcterms:W3CDTF">2023-04-29T09:08:00Z</dcterms:created>
  <dcterms:modified xsi:type="dcterms:W3CDTF">2026-03-29T15:40:24Z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