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313" r:id="rId3"/>
    <p:sldId id="276" r:id="rId4"/>
    <p:sldId id="350" r:id="rId5"/>
    <p:sldId id="351" r:id="rId6"/>
    <p:sldId id="352" r:id="rId7"/>
    <p:sldId id="353" r:id="rId8"/>
    <p:sldId id="354" r:id="rId9"/>
    <p:sldId id="355" r:id="rId10"/>
    <p:sldId id="356" r:id="rId11"/>
    <p:sldId id="357" r:id="rId12"/>
    <p:sldId id="358" r:id="rId13"/>
    <p:sldId id="359" r:id="rId14"/>
    <p:sldId id="360" r:id="rId15"/>
    <p:sldId id="361" r:id="rId16"/>
    <p:sldId id="362"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76" r:id="rId31"/>
    <p:sldId id="377" r:id="rId32"/>
    <p:sldId id="378" r:id="rId33"/>
    <p:sldId id="379" r:id="rId34"/>
    <p:sldId id="380" r:id="rId35"/>
    <p:sldId id="381" r:id="rId36"/>
    <p:sldId id="382" r:id="rId37"/>
    <p:sldId id="383" r:id="rId38"/>
    <p:sldId id="384" r:id="rId39"/>
    <p:sldId id="385" r:id="rId40"/>
    <p:sldId id="38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7926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Introduction to Economics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1802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MGM112</a:t>
            </a:r>
          </a:p>
          <a:p>
            <a:r>
              <a:rPr lang="en-US" sz="2000" dirty="0">
                <a:latin typeface="Times New Roman" panose="02020603050405020304" pitchFamily="18" charset="0"/>
                <a:cs typeface="Times New Roman" panose="02020603050405020304" pitchFamily="18" charset="0"/>
              </a:rPr>
              <a:t>The Economic Problem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Objectives of Lecture (1)</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Content Placeholder 2">
            <a:extLst>
              <a:ext uri="{FF2B5EF4-FFF2-40B4-BE49-F238E27FC236}">
                <a16:creationId xmlns:a16="http://schemas.microsoft.com/office/drawing/2014/main" id="{6DB0636C-9114-F02E-F6B0-D2073159459D}"/>
              </a:ext>
            </a:extLst>
          </p:cNvPr>
          <p:cNvSpPr txBox="1">
            <a:spLocks/>
          </p:cNvSpPr>
          <p:nvPr/>
        </p:nvSpPr>
        <p:spPr>
          <a:xfrm>
            <a:off x="3598250" y="2564109"/>
            <a:ext cx="7416247"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b="1" dirty="0">
                <a:solidFill>
                  <a:schemeClr val="bg1"/>
                </a:solidFill>
              </a:rPr>
              <a:t>After studying this lecture, you will be able to:</a:t>
            </a:r>
          </a:p>
          <a:p>
            <a:pPr marL="347663" lvl="1" indent="-233363">
              <a:buFont typeface="Wingdings" panose="05000000000000000000" pitchFamily="2" charset="2"/>
              <a:buChar char="§"/>
            </a:pPr>
            <a:r>
              <a:rPr lang="en-US" altLang="en-US" dirty="0">
                <a:solidFill>
                  <a:schemeClr val="bg1"/>
                </a:solidFill>
              </a:rPr>
              <a:t>Define the </a:t>
            </a:r>
            <a:r>
              <a:rPr lang="en-CA" dirty="0">
                <a:solidFill>
                  <a:schemeClr val="bg1"/>
                </a:solidFill>
              </a:rPr>
              <a:t>Production Possibility frontier (PPF) and use it to calculate Opportunity cost</a:t>
            </a:r>
          </a:p>
          <a:p>
            <a:pPr marL="347663" lvl="1" indent="-233363">
              <a:buFont typeface="Wingdings" panose="05000000000000000000" pitchFamily="2" charset="2"/>
              <a:buChar char="§"/>
            </a:pPr>
            <a:r>
              <a:rPr lang="en-CA" dirty="0">
                <a:solidFill>
                  <a:schemeClr val="bg1"/>
                </a:solidFill>
              </a:rPr>
              <a:t>Explain How the production possibilities frontier (PPF) illustrates production efficiency, and Scarcity</a:t>
            </a:r>
          </a:p>
          <a:p>
            <a:pPr marL="347663" lvl="1" indent="-233363">
              <a:buFont typeface="Wingdings" panose="05000000000000000000" pitchFamily="2" charset="2"/>
              <a:buChar char="§"/>
            </a:pPr>
            <a:r>
              <a:rPr lang="en-CA" dirty="0">
                <a:solidFill>
                  <a:schemeClr val="bg1"/>
                </a:solidFill>
              </a:rPr>
              <a:t>Show How economic growth influences the Production Possibility frontier (PPF) </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2">
            <a:extLst>
              <a:ext uri="{FF2B5EF4-FFF2-40B4-BE49-F238E27FC236}">
                <a16:creationId xmlns:a16="http://schemas.microsoft.com/office/drawing/2014/main" id="{E8AA6A48-768E-67E4-E573-D8621EEFE566}"/>
              </a:ext>
            </a:extLst>
          </p:cNvPr>
          <p:cNvSpPr txBox="1">
            <a:spLocks/>
          </p:cNvSpPr>
          <p:nvPr/>
        </p:nvSpPr>
        <p:spPr>
          <a:xfrm>
            <a:off x="1153149" y="2357211"/>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400" dirty="0"/>
              <a:t>It is a graphical model that represents </a:t>
            </a:r>
            <a:r>
              <a:rPr lang="en-US" altLang="en-US" sz="2400" b="1" dirty="0">
                <a:solidFill>
                  <a:srgbClr val="FF0000"/>
                </a:solidFill>
              </a:rPr>
              <a:t>all the different combinations of goods and services that </a:t>
            </a:r>
            <a:r>
              <a:rPr lang="en-US" altLang="en-US" sz="2400" b="1" u="sng" dirty="0">
                <a:solidFill>
                  <a:srgbClr val="FF0000"/>
                </a:solidFill>
              </a:rPr>
              <a:t>can be produced </a:t>
            </a:r>
            <a:r>
              <a:rPr lang="en-US" altLang="en-US" sz="2400" b="1" dirty="0">
                <a:solidFill>
                  <a:srgbClr val="FF0000"/>
                </a:solidFill>
              </a:rPr>
              <a:t>and </a:t>
            </a:r>
            <a:r>
              <a:rPr lang="en-US" altLang="en-US" sz="2400" b="1" u="sng" dirty="0">
                <a:solidFill>
                  <a:srgbClr val="FF0000"/>
                </a:solidFill>
              </a:rPr>
              <a:t>those that cannot </a:t>
            </a:r>
            <a:r>
              <a:rPr lang="en-US" altLang="en-US" sz="2400" b="1" dirty="0">
                <a:solidFill>
                  <a:srgbClr val="FF0000"/>
                </a:solidFill>
              </a:rPr>
              <a:t>given </a:t>
            </a:r>
            <a:r>
              <a:rPr lang="en-US" altLang="en-US" sz="2400" b="1" u="sng" dirty="0">
                <a:solidFill>
                  <a:srgbClr val="FF0000"/>
                </a:solidFill>
              </a:rPr>
              <a:t>resources</a:t>
            </a:r>
            <a:r>
              <a:rPr lang="en-US" altLang="en-US" sz="2400" b="1" dirty="0">
                <a:solidFill>
                  <a:srgbClr val="FF0000"/>
                </a:solidFill>
              </a:rPr>
              <a:t> and the current state of </a:t>
            </a:r>
            <a:r>
              <a:rPr lang="en-US" altLang="en-US" sz="2400" b="1" u="sng" dirty="0">
                <a:solidFill>
                  <a:srgbClr val="FF0000"/>
                </a:solidFill>
              </a:rPr>
              <a:t>technology</a:t>
            </a:r>
            <a:r>
              <a:rPr lang="en-US" altLang="en-US" sz="2400" b="1" dirty="0">
                <a:solidFill>
                  <a:srgbClr val="FF0000"/>
                </a:solidFill>
              </a:rPr>
              <a:t>.</a:t>
            </a:r>
            <a:endParaRPr lang="en-US" altLang="en-US" sz="2400" dirty="0"/>
          </a:p>
        </p:txBody>
      </p:sp>
      <p:pic>
        <p:nvPicPr>
          <p:cNvPr id="7" name="Picture 6">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Content Placeholder 2">
            <a:extLst>
              <a:ext uri="{FF2B5EF4-FFF2-40B4-BE49-F238E27FC236}">
                <a16:creationId xmlns:a16="http://schemas.microsoft.com/office/drawing/2014/main" id="{B629F6D0-8D01-C8B5-FBE8-758812A3550B}"/>
              </a:ext>
            </a:extLst>
          </p:cNvPr>
          <p:cNvSpPr txBox="1">
            <a:spLocks/>
          </p:cNvSpPr>
          <p:nvPr/>
        </p:nvSpPr>
        <p:spPr>
          <a:xfrm>
            <a:off x="1262952" y="2204822"/>
            <a:ext cx="6702287"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400" b="1" dirty="0">
                <a:solidFill>
                  <a:srgbClr val="FF0000"/>
                </a:solidFill>
              </a:rPr>
              <a:t>Under assumptions as :</a:t>
            </a:r>
          </a:p>
          <a:p>
            <a:pPr marL="457200" lvl="1" indent="0">
              <a:buNone/>
            </a:pPr>
            <a:r>
              <a:rPr lang="en-US" altLang="en-US" sz="2000" dirty="0"/>
              <a:t>O Only Two goods</a:t>
            </a:r>
          </a:p>
          <a:p>
            <a:pPr marL="457200" lvl="1" indent="0">
              <a:buNone/>
            </a:pPr>
            <a:r>
              <a:rPr lang="en-US" altLang="en-US" sz="2000" dirty="0"/>
              <a:t>O Fixed resources </a:t>
            </a:r>
          </a:p>
          <a:p>
            <a:pPr marL="457200" lvl="1" indent="0">
              <a:buNone/>
            </a:pPr>
            <a:r>
              <a:rPr lang="en-US" altLang="en-US" sz="2000" dirty="0"/>
              <a:t>O Fixed technology </a:t>
            </a:r>
          </a:p>
          <a:p>
            <a:pPr marL="457200" lvl="1" indent="0">
              <a:buNone/>
            </a:pPr>
            <a:r>
              <a:rPr lang="en-US" altLang="en-US" sz="2000" dirty="0"/>
              <a:t>O At  given moment / Time</a:t>
            </a:r>
          </a:p>
          <a:p>
            <a:pPr marL="457200" lvl="1" indent="0">
              <a:buNone/>
            </a:pPr>
            <a:r>
              <a:rPr lang="en-US" altLang="en-US" sz="2000" dirty="0"/>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7540487" y="1962943"/>
            <a:ext cx="3820492" cy="3486383"/>
          </a:xfrm>
          <a:prstGeom prst="rect">
            <a:avLst/>
          </a:prstGeom>
        </p:spPr>
      </p:pic>
    </p:spTree>
    <p:extLst>
      <p:ext uri="{BB962C8B-B14F-4D97-AF65-F5344CB8AC3E}">
        <p14:creationId xmlns:p14="http://schemas.microsoft.com/office/powerpoint/2010/main" val="331785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2">
            <a:extLst>
              <a:ext uri="{FF2B5EF4-FFF2-40B4-BE49-F238E27FC236}">
                <a16:creationId xmlns:a16="http://schemas.microsoft.com/office/drawing/2014/main" id="{F3CA2D60-AA1D-016C-F65E-CE3D73D0C034}"/>
              </a:ext>
            </a:extLst>
          </p:cNvPr>
          <p:cNvSpPr txBox="1">
            <a:spLocks/>
          </p:cNvSpPr>
          <p:nvPr/>
        </p:nvSpPr>
        <p:spPr>
          <a:xfrm>
            <a:off x="1050649" y="2119001"/>
            <a:ext cx="5721157"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on/ Along</a:t>
            </a:r>
            <a:r>
              <a:rPr lang="en-US" altLang="en-US" sz="2400" dirty="0"/>
              <a:t> the PPF (A, B,C , D, E): </a:t>
            </a:r>
            <a:r>
              <a:rPr lang="en-US" altLang="en-US" sz="2400" b="1" dirty="0">
                <a:solidFill>
                  <a:srgbClr val="FF0000"/>
                </a:solidFill>
              </a:rPr>
              <a:t>Efficient, Attainable</a:t>
            </a:r>
          </a:p>
          <a:p>
            <a:pPr lvl="1"/>
            <a:r>
              <a:rPr lang="en-US" altLang="en-US" b="1" u="sng" dirty="0">
                <a:solidFill>
                  <a:srgbClr val="00B0F0"/>
                </a:solidFill>
              </a:rPr>
              <a:t>Efficient: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full employment of resources</a:t>
            </a:r>
          </a:p>
          <a:p>
            <a:pPr lvl="2" algn="just"/>
            <a:r>
              <a:rPr lang="en-US" sz="1800"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r>
              <a:rPr lang="en-US" sz="1800" b="1" u="sng"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that can be produced efficiently</a:t>
            </a:r>
            <a:endParaRPr lang="en-US" sz="1800" u="sng" dirty="0">
              <a:solidFill>
                <a:srgbClr val="C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r>
              <a:rPr lang="en-US" altLang="en-US" b="1" u="sng" dirty="0">
                <a:solidFill>
                  <a:srgbClr val="00B0F0"/>
                </a:solidFill>
              </a:rPr>
              <a:t>Attainable:</a:t>
            </a:r>
            <a:r>
              <a:rPr lang="en-US" altLang="en-US" b="1" dirty="0">
                <a:solidFill>
                  <a:srgbClr val="FF0000"/>
                </a:solidFill>
              </a:rPr>
              <a:t> </a:t>
            </a:r>
            <a:r>
              <a:rPr lang="en-US" altLang="en-US" dirty="0"/>
              <a:t>Can be produced by the current available resources</a:t>
            </a:r>
          </a:p>
          <a:p>
            <a:pPr lvl="2" algn="just"/>
            <a:r>
              <a:rPr lang="en-US" sz="1800" dirty="0">
                <a:solidFill>
                  <a:srgbClr val="C00000"/>
                </a:solidFill>
                <a:latin typeface="Times New Roman" panose="02020603050405020304" pitchFamily="18" charset="0"/>
              </a:rPr>
              <a:t>The production possibilities frontier shows  the maximum levels of production </a:t>
            </a:r>
            <a:r>
              <a:rPr lang="en-US" sz="1800" b="1" u="sng" dirty="0">
                <a:solidFill>
                  <a:srgbClr val="C00000"/>
                </a:solidFill>
                <a:latin typeface="Times New Roman" panose="02020603050405020304" pitchFamily="18" charset="0"/>
              </a:rPr>
              <a:t>that can be attained.</a:t>
            </a:r>
          </a:p>
          <a:p>
            <a:pPr lvl="1"/>
            <a:endParaRPr lang="en-US" altLang="en-US" dirty="0"/>
          </a:p>
          <a:p>
            <a:pPr marL="0" indent="0">
              <a:buNone/>
            </a:pPr>
            <a:endParaRPr lang="en-US" altLang="en-US" sz="2400" b="1" dirty="0">
              <a:solidFill>
                <a:srgbClr val="FF0000"/>
              </a:solidFill>
            </a:endParaRPr>
          </a:p>
          <a:p>
            <a:endParaRPr lang="en-US" altLang="en-US" sz="2400" dirty="0"/>
          </a:p>
          <a:p>
            <a:endParaRPr lang="en-US" altLang="en-US" sz="2400" dirty="0"/>
          </a:p>
          <a:p>
            <a:pPr marL="0" indent="0" eaLnBrk="1" hangingPunct="1">
              <a:buNone/>
            </a:pPr>
            <a:r>
              <a:rPr lang="en-US" altLang="en-US" sz="2400" dirty="0"/>
              <a:t> </a:t>
            </a:r>
            <a:endParaRPr lang="en-US" altLang="en-US" sz="2000" dirty="0"/>
          </a:p>
        </p:txBody>
      </p:sp>
      <p:pic>
        <p:nvPicPr>
          <p:cNvPr id="7" name="Picture 6"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226611"/>
            <a:ext cx="4549309" cy="3546312"/>
          </a:xfrm>
          <a:prstGeom prst="rect">
            <a:avLst/>
          </a:prstGeom>
        </p:spPr>
      </p:pic>
    </p:spTree>
    <p:extLst>
      <p:ext uri="{BB962C8B-B14F-4D97-AF65-F5344CB8AC3E}">
        <p14:creationId xmlns:p14="http://schemas.microsoft.com/office/powerpoint/2010/main" val="1292300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226611"/>
            <a:ext cx="4549309" cy="3546312"/>
          </a:xfrm>
          <a:prstGeom prst="rect">
            <a:avLst/>
          </a:prstGeom>
        </p:spPr>
      </p:pic>
      <p:sp>
        <p:nvSpPr>
          <p:cNvPr id="9" name="Content Placeholder 2">
            <a:extLst>
              <a:ext uri="{FF2B5EF4-FFF2-40B4-BE49-F238E27FC236}">
                <a16:creationId xmlns:a16="http://schemas.microsoft.com/office/drawing/2014/main" id="{B77B0320-CAFB-C44F-18E5-AE52183083D6}"/>
              </a:ext>
            </a:extLst>
          </p:cNvPr>
          <p:cNvSpPr txBox="1">
            <a:spLocks/>
          </p:cNvSpPr>
          <p:nvPr/>
        </p:nvSpPr>
        <p:spPr>
          <a:xfrm>
            <a:off x="833965" y="2495308"/>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inside</a:t>
            </a:r>
            <a:r>
              <a:rPr lang="en-US" altLang="en-US" sz="2400" dirty="0"/>
              <a:t> the PPF (F): </a:t>
            </a:r>
            <a:r>
              <a:rPr lang="en-US" altLang="en-US" sz="2400" b="1" dirty="0">
                <a:solidFill>
                  <a:srgbClr val="FF0000"/>
                </a:solidFill>
              </a:rPr>
              <a:t>Inefficient, Attainable</a:t>
            </a:r>
          </a:p>
          <a:p>
            <a:pPr lvl="1"/>
            <a:r>
              <a:rPr lang="en-US" altLang="en-US" sz="2000" b="1" u="sng" dirty="0">
                <a:solidFill>
                  <a:srgbClr val="00B0F0"/>
                </a:solidFill>
              </a:rPr>
              <a:t>Inefficient: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Underemployment of resources</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Times New Roman" panose="02020603050405020304" pitchFamily="18" charset="0"/>
              <a:cs typeface="Times New Roman" panose="02020603050405020304" pitchFamily="18" charset="0"/>
            </a:endParaRPr>
          </a:p>
          <a:p>
            <a:pPr lvl="1"/>
            <a:r>
              <a:rPr lang="en-US" altLang="en-US" sz="2000" b="1" u="sng" dirty="0">
                <a:solidFill>
                  <a:srgbClr val="00B0F0"/>
                </a:solidFill>
              </a:rPr>
              <a:t>Attainable:</a:t>
            </a:r>
            <a:r>
              <a:rPr lang="en-US" altLang="en-US" sz="2000" b="1" dirty="0">
                <a:solidFill>
                  <a:srgbClr val="FF0000"/>
                </a:solidFill>
              </a:rPr>
              <a:t> </a:t>
            </a:r>
            <a:r>
              <a:rPr lang="en-US" altLang="en-US" sz="2000" dirty="0"/>
              <a:t>Can be produced by the current available resources</a:t>
            </a:r>
          </a:p>
          <a:p>
            <a:pPr marL="0" indent="0">
              <a:buNone/>
            </a:pPr>
            <a:endParaRPr lang="en-US" altLang="en-US" sz="2400" dirty="0"/>
          </a:p>
          <a:p>
            <a:endParaRPr lang="en-US" altLang="en-US" sz="2400" dirty="0"/>
          </a:p>
          <a:p>
            <a:pPr marL="0" indent="0" eaLnBrk="1" hangingPunct="1">
              <a:buNone/>
            </a:pPr>
            <a:r>
              <a:rPr lang="en-US" altLang="en-US" sz="2400" dirty="0"/>
              <a:t> </a:t>
            </a:r>
            <a:endParaRPr lang="en-US" altLang="en-US" sz="2000" dirty="0"/>
          </a:p>
        </p:txBody>
      </p:sp>
    </p:spTree>
    <p:extLst>
      <p:ext uri="{BB962C8B-B14F-4D97-AF65-F5344CB8AC3E}">
        <p14:creationId xmlns:p14="http://schemas.microsoft.com/office/powerpoint/2010/main" val="2244062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226611"/>
            <a:ext cx="4549309" cy="3546312"/>
          </a:xfrm>
          <a:prstGeom prst="rect">
            <a:avLst/>
          </a:prstGeom>
        </p:spPr>
      </p:pic>
      <p:sp>
        <p:nvSpPr>
          <p:cNvPr id="4" name="Content Placeholder 2">
            <a:extLst>
              <a:ext uri="{FF2B5EF4-FFF2-40B4-BE49-F238E27FC236}">
                <a16:creationId xmlns:a16="http://schemas.microsoft.com/office/drawing/2014/main" id="{321FFE40-ECD6-7909-584F-72CB62155256}"/>
              </a:ext>
            </a:extLst>
          </p:cNvPr>
          <p:cNvSpPr txBox="1">
            <a:spLocks/>
          </p:cNvSpPr>
          <p:nvPr/>
        </p:nvSpPr>
        <p:spPr>
          <a:xfrm>
            <a:off x="762000" y="2480590"/>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Outside/ Beyond </a:t>
            </a:r>
            <a:r>
              <a:rPr lang="en-US" altLang="en-US" sz="2400" dirty="0"/>
              <a:t>the PPF (G): </a:t>
            </a:r>
            <a:r>
              <a:rPr lang="en-US" altLang="en-US" sz="2400" b="1" dirty="0">
                <a:solidFill>
                  <a:srgbClr val="FF0000"/>
                </a:solidFill>
              </a:rPr>
              <a:t>Unattainable</a:t>
            </a:r>
            <a:r>
              <a:rPr lang="en-US" altLang="en-US" sz="2400" dirty="0"/>
              <a:t> (Can nor be produced by the current available resources)</a:t>
            </a:r>
          </a:p>
          <a:p>
            <a:pPr lvl="1"/>
            <a:endParaRPr lang="en-US" altLang="en-US" sz="2400" b="1" u="sng" dirty="0">
              <a:solidFill>
                <a:srgbClr val="00B0F0"/>
              </a:solidFill>
            </a:endParaRPr>
          </a:p>
          <a:p>
            <a:pPr lvl="1"/>
            <a:r>
              <a:rPr lang="en-US" altLang="en-US" sz="2400" b="1" u="sng" dirty="0">
                <a:solidFill>
                  <a:srgbClr val="00B0F0"/>
                </a:solidFill>
              </a:rPr>
              <a:t>Unattainable:</a:t>
            </a:r>
            <a:r>
              <a:rPr lang="en-US" altLang="en-US" sz="2400" b="1" dirty="0">
                <a:solidFill>
                  <a:srgbClr val="FF0000"/>
                </a:solidFill>
              </a:rPr>
              <a:t> </a:t>
            </a:r>
            <a:r>
              <a:rPr lang="en-US" altLang="en-US" sz="2400" dirty="0"/>
              <a:t>Can not be produced by the current available resources</a:t>
            </a:r>
          </a:p>
          <a:p>
            <a:endParaRPr lang="en-US" altLang="en-US" sz="2400" dirty="0"/>
          </a:p>
          <a:p>
            <a:endParaRPr lang="en-US" altLang="en-US" sz="2400" dirty="0"/>
          </a:p>
          <a:p>
            <a:endParaRPr lang="en-US" altLang="en-US" sz="2400" dirty="0"/>
          </a:p>
          <a:p>
            <a:pPr marL="0" indent="0" eaLnBrk="1" hangingPunct="1">
              <a:buNone/>
            </a:pPr>
            <a:r>
              <a:rPr lang="en-US" altLang="en-US" sz="2400" dirty="0"/>
              <a:t> </a:t>
            </a:r>
            <a:endParaRPr lang="en-US" altLang="en-US" sz="2000" dirty="0"/>
          </a:p>
        </p:txBody>
      </p:sp>
    </p:spTree>
    <p:extLst>
      <p:ext uri="{BB962C8B-B14F-4D97-AF65-F5344CB8AC3E}">
        <p14:creationId xmlns:p14="http://schemas.microsoft.com/office/powerpoint/2010/main" val="359682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Definition of Production Possibility frontier (PPF).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Content Placeholder 2">
            <a:extLst>
              <a:ext uri="{FF2B5EF4-FFF2-40B4-BE49-F238E27FC236}">
                <a16:creationId xmlns:a16="http://schemas.microsoft.com/office/drawing/2014/main" id="{8F91F576-8ADF-64D5-2396-768C2AEB043E}"/>
              </a:ext>
            </a:extLst>
          </p:cNvPr>
          <p:cNvSpPr txBox="1">
            <a:spLocks/>
          </p:cNvSpPr>
          <p:nvPr/>
        </p:nvSpPr>
        <p:spPr>
          <a:xfrm>
            <a:off x="762000" y="2664043"/>
            <a:ext cx="6702287"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b="1" dirty="0">
                <a:solidFill>
                  <a:srgbClr val="FF0000"/>
                </a:solidFill>
              </a:rPr>
              <a:t>The PPC can be used to illustrate the concepts of:</a:t>
            </a:r>
          </a:p>
          <a:p>
            <a:pPr marL="914400" lvl="1" indent="-457200">
              <a:buFont typeface="+mj-lt"/>
              <a:buAutoNum type="arabicPeriod"/>
            </a:pPr>
            <a:r>
              <a:rPr lang="en-US" altLang="en-US" dirty="0"/>
              <a:t>Scarcity, </a:t>
            </a:r>
          </a:p>
          <a:p>
            <a:pPr marL="914400" lvl="1" indent="-457200">
              <a:buFont typeface="+mj-lt"/>
              <a:buAutoNum type="arabicPeriod"/>
            </a:pPr>
            <a:r>
              <a:rPr lang="en-US" altLang="en-US" dirty="0"/>
              <a:t>Efficiency, Inefficiency,</a:t>
            </a:r>
          </a:p>
          <a:p>
            <a:pPr marL="914400" lvl="1" indent="-457200">
              <a:buFont typeface="+mj-lt"/>
              <a:buAutoNum type="arabicPeriod"/>
            </a:pPr>
            <a:r>
              <a:rPr lang="en-US" altLang="en-US" dirty="0"/>
              <a:t>Opportunity cost, </a:t>
            </a:r>
          </a:p>
          <a:p>
            <a:pPr marL="914400" lvl="1" indent="-457200">
              <a:buFont typeface="+mj-lt"/>
              <a:buAutoNum type="arabicPeriod"/>
            </a:pPr>
            <a:r>
              <a:rPr lang="en-US" altLang="en-US" dirty="0"/>
              <a:t>Economic growth.</a:t>
            </a:r>
            <a:endParaRPr lang="en-US" altLang="en-US" sz="2000" dirty="0"/>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191452" y="2190262"/>
            <a:ext cx="4038600" cy="3685417"/>
          </a:xfrm>
          <a:prstGeom prst="rect">
            <a:avLst/>
          </a:prstGeom>
        </p:spPr>
      </p:pic>
    </p:spTree>
    <p:extLst>
      <p:ext uri="{BB962C8B-B14F-4D97-AF65-F5344CB8AC3E}">
        <p14:creationId xmlns:p14="http://schemas.microsoft.com/office/powerpoint/2010/main" val="390916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7" name="TextBox 6">
            <a:extLst>
              <a:ext uri="{FF2B5EF4-FFF2-40B4-BE49-F238E27FC236}">
                <a16:creationId xmlns:a16="http://schemas.microsoft.com/office/drawing/2014/main" id="{1B0A83F9-8390-D800-6259-5337C085F31D}"/>
              </a:ext>
            </a:extLst>
          </p:cNvPr>
          <p:cNvSpPr txBox="1"/>
          <p:nvPr/>
        </p:nvSpPr>
        <p:spPr>
          <a:xfrm>
            <a:off x="617280" y="2847841"/>
            <a:ext cx="10427077" cy="1754326"/>
          </a:xfrm>
          <a:prstGeom prst="rect">
            <a:avLst/>
          </a:prstGeom>
          <a:noFill/>
        </p:spPr>
        <p:txBody>
          <a:bodyPr wrap="square">
            <a:spAutoFit/>
          </a:bodyPr>
          <a:lstStyle/>
          <a:p>
            <a:pPr marL="457200" marR="0" algn="ctr">
              <a:spcBef>
                <a:spcPts val="0"/>
              </a:spcBef>
              <a:spcAft>
                <a:spcPts val="0"/>
              </a:spcAft>
            </a:pPr>
            <a:r>
              <a:rPr lang="en-US" sz="6000" b="1" dirty="0">
                <a:solidFill>
                  <a:srgbClr val="4F81BD"/>
                </a:solidFill>
                <a:effectLst/>
                <a:latin typeface="Arial Black" panose="020B0A04020102020204" pitchFamily="34" charset="0"/>
                <a:ea typeface="Times New Roman" panose="02020603050405020304" pitchFamily="18" charset="0"/>
                <a:cs typeface="Times New Roman" panose="02020603050405020304" pitchFamily="18" charset="0"/>
              </a:rPr>
              <a:t>( </a:t>
            </a:r>
            <a:r>
              <a:rPr lang="en-US" sz="6000" b="1" u="sng"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4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Inside / Along / Outside</a:t>
            </a:r>
            <a:endParaRPr lang="en-US" sz="40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4356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3" name="Content Placeholder 2">
            <a:extLst>
              <a:ext uri="{FF2B5EF4-FFF2-40B4-BE49-F238E27FC236}">
                <a16:creationId xmlns:a16="http://schemas.microsoft.com/office/drawing/2014/main" id="{200E5536-FFB7-88D7-734D-3BA29BA78C34}"/>
              </a:ext>
            </a:extLst>
          </p:cNvPr>
          <p:cNvSpPr txBox="1">
            <a:spLocks/>
          </p:cNvSpPr>
          <p:nvPr/>
        </p:nvSpPr>
        <p:spPr>
          <a:xfrm>
            <a:off x="942307" y="2430925"/>
            <a:ext cx="5688497"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All points </a:t>
            </a:r>
            <a:r>
              <a:rPr lang="en-US" sz="2400" b="1" u="sng" dirty="0">
                <a:solidFill>
                  <a:srgbClr val="FF0000"/>
                </a:solidFill>
                <a:highlight>
                  <a:srgbClr val="FFFF00"/>
                </a:highlight>
                <a:latin typeface="Times New Roman" panose="02020603050405020304" pitchFamily="18" charset="0"/>
                <a:cs typeface="Times New Roman" panose="02020603050405020304" pitchFamily="18" charset="0"/>
              </a:rPr>
              <a:t>Outside/ Beyond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PPF as point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are </a:t>
            </a:r>
            <a:r>
              <a:rPr lang="en-US" sz="2400" b="1" u="sng" dirty="0">
                <a:solidFill>
                  <a:srgbClr val="FF0000"/>
                </a:solidFill>
                <a:latin typeface="Times New Roman" panose="02020603050405020304" pitchFamily="18" charset="0"/>
                <a:cs typeface="Times New Roman" panose="02020603050405020304" pitchFamily="18" charset="0"/>
              </a:rPr>
              <a:t>unattainable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400" dirty="0">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4C9E94C0-E876-E6CF-CA9C-9CD43BF9220F}"/>
              </a:ext>
            </a:extLst>
          </p:cNvPr>
          <p:cNvSpPr txBox="1"/>
          <p:nvPr/>
        </p:nvSpPr>
        <p:spPr>
          <a:xfrm>
            <a:off x="3562718" y="1889164"/>
            <a:ext cx="3325664"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8" y="2045271"/>
            <a:ext cx="4418613" cy="3832828"/>
          </a:xfrm>
          <a:prstGeom prst="rect">
            <a:avLst/>
          </a:prstGeom>
        </p:spPr>
      </p:pic>
    </p:spTree>
    <p:extLst>
      <p:ext uri="{BB962C8B-B14F-4D97-AF65-F5344CB8AC3E}">
        <p14:creationId xmlns:p14="http://schemas.microsoft.com/office/powerpoint/2010/main" val="180803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7" name="Content Placeholder 2">
            <a:extLst>
              <a:ext uri="{FF2B5EF4-FFF2-40B4-BE49-F238E27FC236}">
                <a16:creationId xmlns:a16="http://schemas.microsoft.com/office/drawing/2014/main" id="{31AC0754-068D-A7D8-4799-57D2ED40B015}"/>
              </a:ext>
            </a:extLst>
          </p:cNvPr>
          <p:cNvSpPr txBox="1">
            <a:spLocks/>
          </p:cNvSpPr>
          <p:nvPr/>
        </p:nvSpPr>
        <p:spPr>
          <a:xfrm>
            <a:off x="970662" y="2495308"/>
            <a:ext cx="5587301" cy="30239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All points </a:t>
            </a:r>
            <a:r>
              <a:rPr lang="en-US" sz="2000" b="1" u="sng" dirty="0">
                <a:solidFill>
                  <a:srgbClr val="FF0000"/>
                </a:solidFill>
                <a:highlight>
                  <a:srgbClr val="FFFF00"/>
                </a:highlight>
                <a:latin typeface="Times New Roman" panose="02020603050405020304" pitchFamily="18" charset="0"/>
                <a:cs typeface="Times New Roman" panose="02020603050405020304" pitchFamily="18" charset="0"/>
              </a:rPr>
              <a:t>On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PPF as points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(A, B, C, D, 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b="1" u="sng" dirty="0">
                <a:solidFill>
                  <a:srgbClr val="FF0000"/>
                </a:solidFill>
                <a:highlight>
                  <a:srgbClr val="FFFF00"/>
                </a:highlight>
                <a:latin typeface="Times New Roman" panose="02020603050405020304" pitchFamily="18" charset="0"/>
                <a:cs typeface="Times New Roman" panose="02020603050405020304" pitchFamily="18" charset="0"/>
              </a:rPr>
              <a:t>Inside</a:t>
            </a:r>
            <a:r>
              <a:rPr lang="en-US" sz="2000" b="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PPF as point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are </a:t>
            </a:r>
            <a:r>
              <a:rPr lang="en-US" sz="2000" b="1" u="sng" dirty="0">
                <a:solidFill>
                  <a:srgbClr val="FF0000"/>
                </a:solidFill>
                <a:latin typeface="Times New Roman" panose="02020603050405020304" pitchFamily="18" charset="0"/>
                <a:cs typeface="Times New Roman" panose="02020603050405020304" pitchFamily="18" charset="0"/>
              </a:rPr>
              <a:t>attainable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(Trade-Off)</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which also illustrates scarcity	</a:t>
            </a: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046D3A7F-5EE0-FDA0-C135-B0180243C9B2}"/>
              </a:ext>
            </a:extLst>
          </p:cNvPr>
          <p:cNvSpPr txBox="1"/>
          <p:nvPr/>
        </p:nvSpPr>
        <p:spPr>
          <a:xfrm>
            <a:off x="3846828" y="1836186"/>
            <a:ext cx="372388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3" name="Picture 12" descr="Chart&#10;&#10;Description automatically generated">
            <a:extLst>
              <a:ext uri="{FF2B5EF4-FFF2-40B4-BE49-F238E27FC236}">
                <a16:creationId xmlns:a16="http://schemas.microsoft.com/office/drawing/2014/main" id="{8D9E9EFD-9EAB-A046-A075-3C9F8CE89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5220" y="2233904"/>
            <a:ext cx="4449438" cy="3468460"/>
          </a:xfrm>
          <a:prstGeom prst="rect">
            <a:avLst/>
          </a:prstGeom>
        </p:spPr>
      </p:pic>
    </p:spTree>
    <p:extLst>
      <p:ext uri="{BB962C8B-B14F-4D97-AF65-F5344CB8AC3E}">
        <p14:creationId xmlns:p14="http://schemas.microsoft.com/office/powerpoint/2010/main" val="3426023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12" name="TextBox 11">
            <a:extLst>
              <a:ext uri="{FF2B5EF4-FFF2-40B4-BE49-F238E27FC236}">
                <a16:creationId xmlns:a16="http://schemas.microsoft.com/office/drawing/2014/main" id="{046D3A7F-5EE0-FDA0-C135-B0180243C9B2}"/>
              </a:ext>
            </a:extLst>
          </p:cNvPr>
          <p:cNvSpPr txBox="1"/>
          <p:nvPr/>
        </p:nvSpPr>
        <p:spPr>
          <a:xfrm>
            <a:off x="3846828" y="1836186"/>
            <a:ext cx="372388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3" name="Picture 12" descr="Chart&#10;&#10;Description automatically generated">
            <a:extLst>
              <a:ext uri="{FF2B5EF4-FFF2-40B4-BE49-F238E27FC236}">
                <a16:creationId xmlns:a16="http://schemas.microsoft.com/office/drawing/2014/main" id="{8D9E9EFD-9EAB-A046-A075-3C9F8CE89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5220" y="2233904"/>
            <a:ext cx="4449438" cy="3468460"/>
          </a:xfrm>
          <a:prstGeom prst="rect">
            <a:avLst/>
          </a:prstGeom>
        </p:spPr>
      </p:pic>
      <p:sp>
        <p:nvSpPr>
          <p:cNvPr id="3" name="Content Placeholder 2">
            <a:extLst>
              <a:ext uri="{FF2B5EF4-FFF2-40B4-BE49-F238E27FC236}">
                <a16:creationId xmlns:a16="http://schemas.microsoft.com/office/drawing/2014/main" id="{B8694931-3206-56C7-062C-B7169F126170}"/>
              </a:ext>
            </a:extLst>
          </p:cNvPr>
          <p:cNvSpPr txBox="1">
            <a:spLocks/>
          </p:cNvSpPr>
          <p:nvPr/>
        </p:nvSpPr>
        <p:spPr>
          <a:xfrm>
            <a:off x="574561" y="2851495"/>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 to C</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089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7" name="TextBox 6">
            <a:extLst>
              <a:ext uri="{FF2B5EF4-FFF2-40B4-BE49-F238E27FC236}">
                <a16:creationId xmlns:a16="http://schemas.microsoft.com/office/drawing/2014/main" id="{11CC470F-F7E3-1DD0-29A1-88B3427AAE40}"/>
              </a:ext>
            </a:extLst>
          </p:cNvPr>
          <p:cNvSpPr txBox="1"/>
          <p:nvPr/>
        </p:nvSpPr>
        <p:spPr>
          <a:xfrm>
            <a:off x="1965710" y="2790148"/>
            <a:ext cx="7459355" cy="1323439"/>
          </a:xfrm>
          <a:prstGeom prst="rect">
            <a:avLst/>
          </a:prstGeom>
          <a:noFill/>
        </p:spPr>
        <p:txBody>
          <a:bodyPr wrap="square">
            <a:spAutoFit/>
          </a:bodyPr>
          <a:lstStyle/>
          <a:p>
            <a:pPr marL="457200" marR="0" algn="ctr">
              <a:spcBef>
                <a:spcPts val="0"/>
              </a:spcBef>
              <a:spcAft>
                <a:spcPts val="0"/>
              </a:spcAft>
            </a:pPr>
            <a:r>
              <a:rPr lang="en-US" sz="4400" b="1" u="sng" dirty="0">
                <a:solidFill>
                  <a:srgbClr val="4F81BD"/>
                </a:solidFill>
                <a:effectLs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4400" b="1" u="sng"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457200" algn="ct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Along / Inside</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6966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3" name="Content Placeholder 2">
            <a:extLst>
              <a:ext uri="{FF2B5EF4-FFF2-40B4-BE49-F238E27FC236}">
                <a16:creationId xmlns:a16="http://schemas.microsoft.com/office/drawing/2014/main" id="{2CB62FB0-7036-4D21-9015-34C703709A9E}"/>
              </a:ext>
            </a:extLst>
          </p:cNvPr>
          <p:cNvSpPr txBox="1">
            <a:spLocks/>
          </p:cNvSpPr>
          <p:nvPr/>
        </p:nvSpPr>
        <p:spPr>
          <a:xfrm>
            <a:off x="762000" y="3085090"/>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400" b="1" u="sng" dirty="0">
                <a:solidFill>
                  <a:srgbClr val="00B050"/>
                </a:solidFill>
                <a:effectLst/>
                <a:latin typeface="Times New Roman" panose="02020603050405020304" pitchFamily="18" charset="0"/>
                <a:ea typeface="Times New Roman" panose="02020603050405020304" pitchFamily="18" charset="0"/>
              </a:rPr>
              <a:t>Efficiency:</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means the </a:t>
            </a:r>
            <a:r>
              <a:rPr lang="en-US" sz="24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full employment of resources</a:t>
            </a:r>
            <a:r>
              <a:rPr lang="en-US" sz="24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in production;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all resources are </a:t>
            </a:r>
            <a:r>
              <a:rPr lang="en-US" sz="2400" b="1" u="sng" dirty="0">
                <a:solidFill>
                  <a:srgbClr val="FF0000"/>
                </a:solidFill>
                <a:latin typeface="Times New Roman" panose="02020603050405020304" pitchFamily="18" charset="0"/>
                <a:cs typeface="Times New Roman" panose="02020603050405020304" pitchFamily="18" charset="0"/>
              </a:rPr>
              <a:t>fully utilized</a:t>
            </a:r>
            <a:endParaRPr lang="en-US" sz="18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052" y="2323626"/>
            <a:ext cx="4442191" cy="3462811"/>
          </a:xfrm>
          <a:prstGeom prst="rect">
            <a:avLst/>
          </a:prstGeom>
        </p:spPr>
      </p:pic>
    </p:spTree>
    <p:extLst>
      <p:ext uri="{BB962C8B-B14F-4D97-AF65-F5344CB8AC3E}">
        <p14:creationId xmlns:p14="http://schemas.microsoft.com/office/powerpoint/2010/main" val="48404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052" y="2323626"/>
            <a:ext cx="4442191" cy="3462811"/>
          </a:xfrm>
          <a:prstGeom prst="rect">
            <a:avLst/>
          </a:prstGeom>
        </p:spPr>
      </p:pic>
      <p:sp>
        <p:nvSpPr>
          <p:cNvPr id="7" name="Content Placeholder 2">
            <a:extLst>
              <a:ext uri="{FF2B5EF4-FFF2-40B4-BE49-F238E27FC236}">
                <a16:creationId xmlns:a16="http://schemas.microsoft.com/office/drawing/2014/main" id="{ED48DDC8-9781-7F5C-7080-7AD0218B46BB}"/>
              </a:ext>
            </a:extLst>
          </p:cNvPr>
          <p:cNvSpPr txBox="1">
            <a:spLocks/>
          </p:cNvSpPr>
          <p:nvPr/>
        </p:nvSpPr>
        <p:spPr>
          <a:xfrm>
            <a:off x="848579" y="2540816"/>
            <a:ext cx="5955225"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B050"/>
                </a:solidFill>
                <a:effectLst/>
                <a:latin typeface="Times New Roman" panose="02020603050405020304" pitchFamily="18" charset="0"/>
                <a:ea typeface="Times New Roman" panose="02020603050405020304" pitchFamily="18" charset="0"/>
              </a:rPr>
              <a:t>Efficiency:</a:t>
            </a:r>
            <a:endParaRPr lang="en-US" sz="16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None/>
            </a:pP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FF0000"/>
                </a:solidFill>
                <a:highlight>
                  <a:srgbClr val="FFFF00"/>
                </a:highlight>
                <a:latin typeface="Times New Roman" panose="02020603050405020304" pitchFamily="18" charset="0"/>
              </a:rPr>
              <a:t>Efficient combinations </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highlight>
                  <a:srgbClr val="FFFF00"/>
                </a:highlight>
                <a:latin typeface="Times New Roman" panose="02020603050405020304" pitchFamily="18" charset="0"/>
              </a:rPr>
              <a:t>on</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16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FF0000"/>
                </a:solidFill>
                <a:effectLst/>
                <a:latin typeface="Times New Roman" panose="02020603050405020304" pitchFamily="18" charset="0"/>
                <a:ea typeface="Times New Roman" panose="02020603050405020304" pitchFamily="18" charset="0"/>
              </a:rPr>
              <a:t>a tradeoff </a:t>
            </a:r>
            <a:r>
              <a:rPr lang="en-US" sz="2000" dirty="0">
                <a:solidFill>
                  <a:srgbClr val="002060"/>
                </a:solidFill>
                <a:effectLst/>
                <a:latin typeface="Times New Roman" panose="02020603050405020304" pitchFamily="18" charset="0"/>
                <a:ea typeface="Times New Roman" panose="02020603050405020304" pitchFamily="18" charset="0"/>
              </a:rPr>
              <a:t>must be made when producing output efficiently</a:t>
            </a:r>
            <a:endParaRPr lang="en-US" sz="16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51314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052" y="2323626"/>
            <a:ext cx="4442191" cy="3462811"/>
          </a:xfrm>
          <a:prstGeom prst="rect">
            <a:avLst/>
          </a:prstGeom>
        </p:spPr>
      </p:pic>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942308" y="2540816"/>
            <a:ext cx="6088626" cy="2709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B050"/>
                </a:solidFill>
                <a:effectLst/>
                <a:latin typeface="Times New Roman" panose="02020603050405020304" pitchFamily="18" charset="0"/>
                <a:ea typeface="Times New Roman" panose="02020603050405020304" pitchFamily="18" charset="0"/>
              </a:rPr>
              <a:t>Inefficiency:</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means the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Underemployment of resources</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production;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all resources are </a:t>
            </a:r>
            <a:r>
              <a:rPr lang="en-US" sz="2000" b="1" u="sng" dirty="0">
                <a:solidFill>
                  <a:srgbClr val="FF0000"/>
                </a:solidFill>
                <a:latin typeface="Times New Roman" panose="02020603050405020304" pitchFamily="18" charset="0"/>
                <a:cs typeface="Times New Roman" panose="02020603050405020304" pitchFamily="18" charset="0"/>
              </a:rPr>
              <a:t>not</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latin typeface="Times New Roman" panose="02020603050405020304" pitchFamily="18" charset="0"/>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None/>
            </a:pP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FF0000"/>
                </a:solidFill>
                <a:highlight>
                  <a:srgbClr val="FFFF00"/>
                </a:highlight>
                <a:latin typeface="Times New Roman" panose="02020603050405020304" pitchFamily="18" charset="0"/>
              </a:rPr>
              <a:t>Inefficient combinations </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highlight>
                  <a:srgbClr val="FFFF00"/>
                </a:highlight>
                <a:latin typeface="Times New Roman" panose="02020603050405020304" pitchFamily="18" charset="0"/>
              </a:rPr>
              <a:t>inside</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the PPF as point </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(F)</a:t>
            </a: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49223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052" y="2323626"/>
            <a:ext cx="4442191" cy="3462811"/>
          </a:xfrm>
          <a:prstGeom prst="rect">
            <a:avLst/>
          </a:prstGeom>
        </p:spPr>
      </p:pic>
      <p:sp>
        <p:nvSpPr>
          <p:cNvPr id="7" name="TextBox 6">
            <a:extLst>
              <a:ext uri="{FF2B5EF4-FFF2-40B4-BE49-F238E27FC236}">
                <a16:creationId xmlns:a16="http://schemas.microsoft.com/office/drawing/2014/main" id="{C5A136B8-A26E-13B5-8A47-87D6B66DA01A}"/>
              </a:ext>
            </a:extLst>
          </p:cNvPr>
          <p:cNvSpPr txBox="1"/>
          <p:nvPr/>
        </p:nvSpPr>
        <p:spPr>
          <a:xfrm>
            <a:off x="942308" y="2627770"/>
            <a:ext cx="6029739" cy="2308324"/>
          </a:xfrm>
          <a:prstGeom prst="rect">
            <a:avLst/>
          </a:prstGeom>
          <a:noFill/>
        </p:spPr>
        <p:txBody>
          <a:bodyPr wrap="square">
            <a:spAutoFit/>
          </a:bodyPr>
          <a:lstStyle/>
          <a:p>
            <a:pPr marL="457200" marR="0">
              <a:spcBef>
                <a:spcPts val="0"/>
              </a:spcBef>
              <a:spcAft>
                <a:spcPts val="0"/>
              </a:spcAft>
            </a:pPr>
            <a:r>
              <a:rPr lang="en-US" sz="3600" b="1" dirty="0">
                <a:solidFill>
                  <a:srgbClr val="FF0000"/>
                </a:solidFill>
              </a:rPr>
              <a:t>Opportunity cost: </a:t>
            </a:r>
            <a:r>
              <a:rPr lang="en-US" sz="3600" dirty="0"/>
              <a:t>The units you give up/ sacrifice of one good to get extra units of the other good</a:t>
            </a:r>
            <a:endParaRPr lang="en-US" sz="2800" dirty="0">
              <a:effectLst/>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4630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052" y="2323626"/>
            <a:ext cx="4442191" cy="3462811"/>
          </a:xfrm>
          <a:prstGeom prst="rect">
            <a:avLst/>
          </a:prstGeom>
        </p:spPr>
      </p:pic>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355412"/>
            <a:ext cx="6457931"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2000" b="1" u="sng" dirty="0">
                <a:solidFill>
                  <a:srgbClr val="FF0000"/>
                </a:solidFill>
                <a:effectLst/>
                <a:highlight>
                  <a:srgbClr val="FFFF00"/>
                </a:highlight>
                <a:latin typeface="Times New Roman" panose="02020603050405020304" pitchFamily="18" charset="0"/>
                <a:ea typeface="Times New Roman" panose="02020603050405020304" pitchFamily="18" charset="0"/>
              </a:rPr>
              <a:t>The negative slope of PPF</a:t>
            </a:r>
            <a:r>
              <a:rPr lang="en-US" sz="2000" b="1" u="sng" dirty="0">
                <a:solidFill>
                  <a:srgbClr val="FF0000"/>
                </a:solidFill>
                <a:effectLst/>
                <a:latin typeface="Times New Roman" panose="02020603050405020304" pitchFamily="18" charset="0"/>
                <a:ea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rPr>
              <a:t>illustrates the concept of </a:t>
            </a:r>
            <a:r>
              <a:rPr lang="en-US" sz="2000" b="1" u="sng" dirty="0">
                <a:solidFill>
                  <a:srgbClr val="FF0000"/>
                </a:solidFill>
                <a:effectLst/>
                <a:latin typeface="Times New Roman" panose="02020603050405020304" pitchFamily="18" charset="0"/>
                <a:ea typeface="Times New Roman" panose="02020603050405020304" pitchFamily="18" charset="0"/>
              </a:rPr>
              <a:t>opportunity cost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the marginal rate of transformation (MRT)),</a:t>
            </a:r>
            <a:endParaRPr lang="en-US" sz="1800" b="1" u="sng" dirty="0">
              <a:solidFill>
                <a:srgbClr val="FF0000"/>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70C0"/>
                </a:solidFill>
                <a:effectLst/>
                <a:latin typeface="Times New Roman" panose="02020603050405020304" pitchFamily="18" charset="0"/>
                <a:ea typeface="Times New Roman" panose="02020603050405020304" pitchFamily="18" charset="0"/>
              </a:rPr>
              <a:t>Which implies that whenever moving along PPF to increase the production of one good, we must decrease the production of the other good. </a:t>
            </a:r>
            <a:r>
              <a:rPr lang="en-US" sz="2000" b="1" u="sng" dirty="0">
                <a:solidFill>
                  <a:srgbClr val="FF0000"/>
                </a:solidFill>
                <a:effectLst/>
                <a:highlight>
                  <a:srgbClr val="FFFF00"/>
                </a:highlight>
                <a:latin typeface="Times New Roman" panose="02020603050405020304" pitchFamily="18" charset="0"/>
                <a:ea typeface="Times New Roman" panose="02020603050405020304" pitchFamily="18" charset="0"/>
              </a:rPr>
              <a:t>(Trade off in choices)</a:t>
            </a:r>
          </a:p>
          <a:p>
            <a:pPr marL="457200" marR="0" lvl="1" indent="0">
              <a:spcBef>
                <a:spcPts val="0"/>
              </a:spcBef>
              <a:spcAft>
                <a:spcPts val="0"/>
              </a:spcAft>
              <a:buNone/>
            </a:pPr>
            <a:endParaRPr lang="en-US" sz="1800" dirty="0">
              <a:solidFill>
                <a:srgbClr val="0070C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Tree>
    <p:extLst>
      <p:ext uri="{BB962C8B-B14F-4D97-AF65-F5344CB8AC3E}">
        <p14:creationId xmlns:p14="http://schemas.microsoft.com/office/powerpoint/2010/main" val="2853567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descr="Chart&#10;&#10;Description automatically generated">
            <a:extLst>
              <a:ext uri="{FF2B5EF4-FFF2-40B4-BE49-F238E27FC236}">
                <a16:creationId xmlns:a16="http://schemas.microsoft.com/office/drawing/2014/main" id="{5ED1E831-5AEA-A0C2-4ACE-838790FC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00627"/>
            <a:ext cx="3665682" cy="3114323"/>
          </a:xfrm>
          <a:prstGeom prst="rect">
            <a:avLst/>
          </a:prstGeom>
        </p:spPr>
      </p:pic>
      <p:graphicFrame>
        <p:nvGraphicFramePr>
          <p:cNvPr id="7" name="Table 6">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1843165661"/>
              </p:ext>
            </p:extLst>
          </p:nvPr>
        </p:nvGraphicFramePr>
        <p:xfrm>
          <a:off x="762000" y="3114636"/>
          <a:ext cx="6857561" cy="9144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rPr>
                        <a:t>Opportunity cost of good X in terms of good Y = │∆Y/∆X│</a:t>
                      </a:r>
                    </a:p>
                    <a:p>
                      <a:pPr marL="0" marR="0" lvl="0" indent="0" rtl="0">
                        <a:buFont typeface="Symbol" panose="05050102010706020507" pitchFamily="18" charset="2"/>
                        <a:buNone/>
                      </a:pPr>
                      <a:endParaRPr lang="en-US" sz="1600" dirty="0">
                        <a:effectLst/>
                      </a:endParaRPr>
                    </a:p>
                    <a:p>
                      <a:pPr marL="342900" marR="0" lvl="0" indent="-342900">
                        <a:buFont typeface="Symbol" panose="05050102010706020507" pitchFamily="18" charset="2"/>
                        <a:buChar char=""/>
                      </a:pPr>
                      <a:r>
                        <a:rPr lang="en-US" sz="2000" dirty="0">
                          <a:effectLst/>
                        </a:rPr>
                        <a:t>Opportunity cost of good Y in terms of good X=│∆X/∆Y</a:t>
                      </a:r>
                      <a:r>
                        <a:rPr lang="en-US" sz="2400" dirty="0">
                          <a:effectLst/>
                        </a:rPr>
                        <a:t>│</a:t>
                      </a:r>
                      <a:endParaRPr lang="en-US" sz="1800" dirty="0">
                        <a:solidFill>
                          <a:srgbClr val="31849B"/>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Tree>
    <p:extLst>
      <p:ext uri="{BB962C8B-B14F-4D97-AF65-F5344CB8AC3E}">
        <p14:creationId xmlns:p14="http://schemas.microsoft.com/office/powerpoint/2010/main" val="323836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17C23271-834F-AAB6-24BA-89CC9D590299}"/>
              </a:ext>
            </a:extLst>
          </p:cNvPr>
          <p:cNvSpPr txBox="1"/>
          <p:nvPr/>
        </p:nvSpPr>
        <p:spPr>
          <a:xfrm>
            <a:off x="535763" y="2819069"/>
            <a:ext cx="6868337" cy="1877437"/>
          </a:xfrm>
          <a:prstGeom prst="rect">
            <a:avLst/>
          </a:prstGeom>
          <a:noFill/>
        </p:spPr>
        <p:txBody>
          <a:bodyPr wrap="square">
            <a:spAutoFit/>
          </a:bodyPr>
          <a:lstStyle/>
          <a:p>
            <a:pPr marL="342900" marR="0" indent="-342900" algn="just">
              <a:spcBef>
                <a:spcPts val="0"/>
              </a:spcBef>
              <a:spcAft>
                <a:spcPts val="0"/>
              </a:spcAft>
              <a:buFontTx/>
              <a:buChar char="-"/>
            </a:pPr>
            <a:r>
              <a:rPr lang="en-US" sz="2400" dirty="0">
                <a:solidFill>
                  <a:srgbClr val="000000"/>
                </a:solidFill>
                <a:effectLst/>
                <a:latin typeface="Times New Roman" panose="02020603050405020304" pitchFamily="18" charset="0"/>
                <a:ea typeface="Times New Roman" panose="02020603050405020304" pitchFamily="18" charset="0"/>
              </a:rPr>
              <a:t>Start at point </a:t>
            </a:r>
            <a:r>
              <a:rPr lang="en-US" sz="2400" b="1" u="sng" dirty="0">
                <a:solidFill>
                  <a:srgbClr val="000000"/>
                </a:solidFill>
                <a:effectLst/>
                <a:latin typeface="Times New Roman" panose="02020603050405020304" pitchFamily="18" charset="0"/>
                <a:ea typeface="Times New Roman" panose="02020603050405020304" pitchFamily="18" charset="0"/>
              </a:rPr>
              <a:t>C (800X , 1500Y)</a:t>
            </a:r>
            <a:r>
              <a:rPr lang="en-US" sz="2400" b="1" dirty="0">
                <a:solidFill>
                  <a:srgbClr val="000000"/>
                </a:solidFill>
                <a:effectLst/>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 </a:t>
            </a:r>
          </a:p>
          <a:p>
            <a:pPr marL="342900" marR="0" indent="-342900" algn="just">
              <a:spcBef>
                <a:spcPts val="0"/>
              </a:spcBef>
              <a:spcAft>
                <a:spcPts val="0"/>
              </a:spcAft>
              <a:buFontTx/>
              <a:buChar char="-"/>
            </a:pPr>
            <a:r>
              <a:rPr lang="en-US" sz="2400" dirty="0">
                <a:solidFill>
                  <a:srgbClr val="000000"/>
                </a:solidFill>
                <a:effectLst/>
                <a:latin typeface="Times New Roman" panose="02020603050405020304" pitchFamily="18" charset="0"/>
                <a:ea typeface="Times New Roman" panose="02020603050405020304" pitchFamily="18" charset="0"/>
              </a:rPr>
              <a:t>If we want to increase the number of good </a:t>
            </a:r>
            <a:r>
              <a:rPr lang="en-US" sz="2400" b="1" dirty="0">
                <a:solidFill>
                  <a:srgbClr val="000000"/>
                </a:solidFill>
                <a:effectLst/>
                <a:latin typeface="Times New Roman" panose="02020603050405020304" pitchFamily="18" charset="0"/>
                <a:ea typeface="Times New Roman" panose="02020603050405020304" pitchFamily="18" charset="0"/>
              </a:rPr>
              <a:t>Y to 2000</a:t>
            </a:r>
            <a:r>
              <a:rPr lang="en-US" sz="2400" dirty="0">
                <a:solidFill>
                  <a:srgbClr val="000000"/>
                </a:solidFill>
                <a:effectLst/>
                <a:latin typeface="Times New Roman" panose="02020603050405020304" pitchFamily="18" charset="0"/>
                <a:ea typeface="Times New Roman" panose="02020603050405020304" pitchFamily="18" charset="0"/>
              </a:rPr>
              <a:t>, so we will move </a:t>
            </a:r>
            <a:r>
              <a:rPr lang="en-US" sz="2400" b="1" dirty="0">
                <a:solidFill>
                  <a:srgbClr val="000000"/>
                </a:solidFill>
                <a:effectLst/>
                <a:latin typeface="Times New Roman" panose="02020603050405020304" pitchFamily="18" charset="0"/>
                <a:ea typeface="Times New Roman" panose="02020603050405020304" pitchFamily="18" charset="0"/>
              </a:rPr>
              <a:t>along PPF from point C to point B , At point B ( 600X, 2000Y )</a:t>
            </a:r>
            <a:r>
              <a:rPr lang="en-US" sz="2400" dirty="0">
                <a:solidFill>
                  <a:srgbClr val="000000"/>
                </a:solidFill>
                <a:effectLst/>
                <a:latin typeface="Times New Roman" panose="02020603050405020304" pitchFamily="18" charset="0"/>
                <a:ea typeface="Times New Roman" panose="02020603050405020304" pitchFamily="18" charset="0"/>
              </a:rPr>
              <a:t> ,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2000" b="1"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Tree>
    <p:extLst>
      <p:ext uri="{BB962C8B-B14F-4D97-AF65-F5344CB8AC3E}">
        <p14:creationId xmlns:p14="http://schemas.microsoft.com/office/powerpoint/2010/main" val="144232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7" name="TextBox 6">
            <a:extLst>
              <a:ext uri="{FF2B5EF4-FFF2-40B4-BE49-F238E27FC236}">
                <a16:creationId xmlns:a16="http://schemas.microsoft.com/office/drawing/2014/main" id="{31369BAE-63D8-3DFD-CE23-8F8B80796EDC}"/>
              </a:ext>
            </a:extLst>
          </p:cNvPr>
          <p:cNvSpPr txBox="1"/>
          <p:nvPr/>
        </p:nvSpPr>
        <p:spPr>
          <a:xfrm>
            <a:off x="831749" y="2747316"/>
            <a:ext cx="6617856" cy="2246769"/>
          </a:xfrm>
          <a:prstGeom prst="rect">
            <a:avLst/>
          </a:prstGeom>
          <a:noFill/>
        </p:spPr>
        <p:txBody>
          <a:bodyPr wrap="square">
            <a:spAutoFit/>
          </a:bodyPr>
          <a:lstStyle/>
          <a:p>
            <a:pPr marL="0" marR="0" algn="just">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rPr>
              <a:t>-So, to </a:t>
            </a:r>
            <a:r>
              <a:rPr lang="en-US" sz="2800" b="1" dirty="0">
                <a:solidFill>
                  <a:srgbClr val="000000"/>
                </a:solidFill>
                <a:effectLst/>
                <a:latin typeface="Times New Roman" panose="02020603050405020304" pitchFamily="18" charset="0"/>
                <a:ea typeface="Times New Roman" panose="02020603050405020304" pitchFamily="18" charset="0"/>
              </a:rPr>
              <a:t>increase the production of good</a:t>
            </a:r>
            <a:r>
              <a:rPr lang="en-US" sz="2800" dirty="0">
                <a:solidFill>
                  <a:srgbClr val="000000"/>
                </a:solidFill>
                <a:effectLst/>
                <a:latin typeface="Times New Roman" panose="02020603050405020304" pitchFamily="18" charset="0"/>
                <a:ea typeface="Times New Roman" panose="02020603050405020304" pitchFamily="18" charset="0"/>
              </a:rPr>
              <a:t> </a:t>
            </a:r>
            <a:r>
              <a:rPr lang="en-US" sz="2800" b="1" dirty="0">
                <a:solidFill>
                  <a:srgbClr val="000000"/>
                </a:solidFill>
                <a:effectLst/>
                <a:latin typeface="Times New Roman" panose="02020603050405020304" pitchFamily="18" charset="0"/>
                <a:ea typeface="Times New Roman" panose="02020603050405020304" pitchFamily="18" charset="0"/>
              </a:rPr>
              <a:t>Y by 500 ( 2000-1500)</a:t>
            </a:r>
            <a:r>
              <a:rPr lang="en-US" sz="2800" dirty="0">
                <a:solidFill>
                  <a:srgbClr val="000000"/>
                </a:solidFill>
                <a:effectLst/>
                <a:latin typeface="Times New Roman" panose="02020603050405020304" pitchFamily="18" charset="0"/>
                <a:ea typeface="Times New Roman" panose="02020603050405020304" pitchFamily="18" charset="0"/>
              </a:rPr>
              <a:t> , </a:t>
            </a:r>
          </a:p>
          <a:p>
            <a:pPr marL="0" marR="0" algn="just">
              <a:spcBef>
                <a:spcPts val="0"/>
              </a:spcBef>
              <a:spcAft>
                <a:spcPts val="0"/>
              </a:spcAft>
            </a:pPr>
            <a:endParaRPr lang="en-US" sz="2800" dirty="0">
              <a:solidFill>
                <a:srgbClr val="000000"/>
              </a:solidFill>
              <a:latin typeface="Times New Roman" panose="02020603050405020304" pitchFamily="18" charset="0"/>
              <a:ea typeface="Times New Roman" panose="02020603050405020304" pitchFamily="18" charset="0"/>
            </a:endParaRPr>
          </a:p>
          <a:p>
            <a:pPr marL="0" marR="0" algn="just">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rPr>
              <a:t>We must </a:t>
            </a:r>
            <a:r>
              <a:rPr lang="en-US" sz="2800" b="1" dirty="0">
                <a:solidFill>
                  <a:srgbClr val="000000"/>
                </a:solidFill>
                <a:effectLst/>
                <a:latin typeface="Times New Roman" panose="02020603050405020304" pitchFamily="18" charset="0"/>
                <a:ea typeface="Times New Roman" panose="02020603050405020304" pitchFamily="18" charset="0"/>
              </a:rPr>
              <a:t>decrease the production of good X by 200( 800-600)</a:t>
            </a:r>
            <a:r>
              <a:rPr lang="en-US" sz="2800" dirty="0">
                <a:solidFill>
                  <a:srgbClr val="000000"/>
                </a:solidFill>
                <a:effectLst/>
                <a:latin typeface="Times New Roman" panose="02020603050405020304" pitchFamily="18"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5822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sp>
        <p:nvSpPr>
          <p:cNvPr id="9" name="TextBox 8">
            <a:extLst>
              <a:ext uri="{FF2B5EF4-FFF2-40B4-BE49-F238E27FC236}">
                <a16:creationId xmlns:a16="http://schemas.microsoft.com/office/drawing/2014/main" id="{4AD981CA-A913-BA3F-FA5C-36122C2DB5A6}"/>
              </a:ext>
            </a:extLst>
          </p:cNvPr>
          <p:cNvSpPr txBox="1"/>
          <p:nvPr/>
        </p:nvSpPr>
        <p:spPr>
          <a:xfrm>
            <a:off x="3397557" y="1831295"/>
            <a:ext cx="3700668" cy="369332"/>
          </a:xfrm>
          <a:prstGeom prst="rect">
            <a:avLst/>
          </a:prstGeom>
          <a:noFill/>
        </p:spPr>
        <p:txBody>
          <a:bodyPr wrap="square">
            <a:spAutoFit/>
          </a:bodyPr>
          <a:lstStyle/>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3" name="TextBox 2">
            <a:extLst>
              <a:ext uri="{FF2B5EF4-FFF2-40B4-BE49-F238E27FC236}">
                <a16:creationId xmlns:a16="http://schemas.microsoft.com/office/drawing/2014/main" id="{5648026C-3AD0-CD33-F5CE-0A62038CECBF}"/>
              </a:ext>
            </a:extLst>
          </p:cNvPr>
          <p:cNvSpPr txBox="1"/>
          <p:nvPr/>
        </p:nvSpPr>
        <p:spPr>
          <a:xfrm>
            <a:off x="942308" y="2740599"/>
            <a:ext cx="6882624" cy="2215991"/>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Times New Roman" panose="02020603050405020304" pitchFamily="18" charset="0"/>
                <a:ea typeface="Times New Roman" panose="02020603050405020304" pitchFamily="18" charset="0"/>
              </a:rPr>
              <a:t>-</a:t>
            </a:r>
            <a:r>
              <a:rPr lang="en-US" sz="2000" b="1" dirty="0">
                <a:solidFill>
                  <a:srgbClr val="FF0000"/>
                </a:solidFill>
                <a:effectLst/>
                <a:latin typeface="Times New Roman" panose="02020603050405020304" pitchFamily="18" charset="0"/>
                <a:ea typeface="Times New Roman" panose="02020603050405020304" pitchFamily="18" charset="0"/>
              </a:rPr>
              <a:t>Opportunity cost of good Y in terms of good X </a:t>
            </a:r>
            <a:r>
              <a:rPr lang="en-US" sz="2000" dirty="0">
                <a:solidFill>
                  <a:srgbClr val="000000"/>
                </a:solidFill>
                <a:effectLst/>
                <a:latin typeface="Times New Roman" panose="02020603050405020304" pitchFamily="18" charset="0"/>
                <a:ea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the decrease in X / The increase in Y</a:t>
            </a:r>
            <a:r>
              <a:rPr lang="en-US" sz="2000" b="1" dirty="0">
                <a:solidFill>
                  <a:srgbClr val="000000"/>
                </a:solidFill>
                <a:effectLst/>
                <a:latin typeface="Times New Roman" panose="02020603050405020304" pitchFamily="18" charset="0"/>
                <a:ea typeface="Times New Roman" panose="02020603050405020304" pitchFamily="18" charset="0"/>
              </a:rPr>
              <a:t>│</a:t>
            </a:r>
          </a:p>
          <a:p>
            <a:pPr marL="0" marR="0">
              <a:spcBef>
                <a:spcPts val="0"/>
              </a:spcBef>
              <a:spcAft>
                <a:spcPts val="0"/>
              </a:spcAft>
            </a:pPr>
            <a:endParaRPr lang="en-US" dirty="0">
              <a:effectLst/>
              <a:latin typeface="Times New Roman" panose="02020603050405020304" pitchFamily="18" charset="0"/>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2000" b="1" dirty="0">
                <a:solidFill>
                  <a:srgbClr val="FF0000"/>
                </a:solidFill>
                <a:effectLst/>
                <a:latin typeface="Times New Roman" panose="02020603050405020304" pitchFamily="18" charset="0"/>
                <a:ea typeface="Times New Roman" panose="02020603050405020304" pitchFamily="18" charset="0"/>
              </a:rPr>
              <a:t>Opportunity cost of good Y in terms of good X </a:t>
            </a:r>
            <a:r>
              <a:rPr lang="en-US" sz="2000" dirty="0">
                <a:solidFill>
                  <a:srgbClr val="000000"/>
                </a:solidFill>
                <a:effectLst/>
                <a:latin typeface="Times New Roman" panose="02020603050405020304" pitchFamily="18" charset="0"/>
                <a:ea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200/500</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 = </a:t>
            </a:r>
            <a:r>
              <a:rPr lang="en-US" sz="2000" b="1" dirty="0">
                <a:solidFill>
                  <a:srgbClr val="FF0000"/>
                </a:solidFill>
                <a:effectLst/>
                <a:latin typeface="Times New Roman" panose="02020603050405020304" pitchFamily="18" charset="0"/>
                <a:ea typeface="Times New Roman" panose="02020603050405020304" pitchFamily="18" charset="0"/>
              </a:rPr>
              <a:t>0.4 </a:t>
            </a:r>
            <a:r>
              <a:rPr lang="en-US" sz="2000" dirty="0">
                <a:solidFill>
                  <a:srgbClr val="000000"/>
                </a:solidFill>
                <a:effectLst/>
                <a:latin typeface="Times New Roman" panose="02020603050405020304" pitchFamily="18" charset="0"/>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rPr>
              <a:t> Means </a:t>
            </a:r>
            <a:r>
              <a:rPr lang="en-US" sz="2000" b="1" dirty="0">
                <a:solidFill>
                  <a:srgbClr val="FF0000"/>
                </a:solidFill>
                <a:effectLst/>
                <a:latin typeface="Times New Roman" panose="02020603050405020304" pitchFamily="18" charset="0"/>
                <a:ea typeface="Times New Roman" panose="02020603050405020304" pitchFamily="18" charset="0"/>
              </a:rPr>
              <a:t>The cost of producing one more unit of good Y is giving up 0.4 units of good X</a:t>
            </a:r>
            <a:endParaRPr lang="en-US" b="1"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33588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sp>
        <p:nvSpPr>
          <p:cNvPr id="7" name="TextBox 6">
            <a:extLst>
              <a:ext uri="{FF2B5EF4-FFF2-40B4-BE49-F238E27FC236}">
                <a16:creationId xmlns:a16="http://schemas.microsoft.com/office/drawing/2014/main" id="{CB6AFC20-FEE1-4012-1429-35DAE98677C5}"/>
              </a:ext>
            </a:extLst>
          </p:cNvPr>
          <p:cNvSpPr txBox="1"/>
          <p:nvPr/>
        </p:nvSpPr>
        <p:spPr>
          <a:xfrm>
            <a:off x="1214179" y="2905218"/>
            <a:ext cx="5257956" cy="1323439"/>
          </a:xfrm>
          <a:prstGeom prst="rect">
            <a:avLst/>
          </a:prstGeom>
          <a:noFill/>
        </p:spPr>
        <p:txBody>
          <a:bodyPr wrap="square">
            <a:spAutoFit/>
          </a:bodyPr>
          <a:lstStyle/>
          <a:p>
            <a:pPr marL="0" marR="0" algn="ctr">
              <a:spcBef>
                <a:spcPts val="0"/>
              </a:spcBef>
              <a:spcAft>
                <a:spcPts val="0"/>
              </a:spcAft>
            </a:pPr>
            <a:r>
              <a:rPr lang="en-US" sz="40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Tree>
    <p:extLst>
      <p:ext uri="{BB962C8B-B14F-4D97-AF65-F5344CB8AC3E}">
        <p14:creationId xmlns:p14="http://schemas.microsoft.com/office/powerpoint/2010/main" val="422968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3" name="TextBox 2">
            <a:extLst>
              <a:ext uri="{FF2B5EF4-FFF2-40B4-BE49-F238E27FC236}">
                <a16:creationId xmlns:a16="http://schemas.microsoft.com/office/drawing/2014/main" id="{C6E6BAA6-DDAE-7558-FFE0-62B44B8BB18F}"/>
              </a:ext>
            </a:extLst>
          </p:cNvPr>
          <p:cNvSpPr txBox="1"/>
          <p:nvPr/>
        </p:nvSpPr>
        <p:spPr>
          <a:xfrm>
            <a:off x="617281" y="2733112"/>
            <a:ext cx="6926520" cy="1969770"/>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400" b="1" dirty="0">
                <a:solidFill>
                  <a:srgbClr val="FF0000"/>
                </a:solidFill>
                <a:effectLst/>
                <a:latin typeface="Times New Roman" panose="02020603050405020304" pitchFamily="18" charset="0"/>
                <a:ea typeface="Times New Roman" panose="02020603050405020304" pitchFamily="18" charset="0"/>
              </a:rPr>
              <a:t>The Concavity of the PPF means that </a:t>
            </a:r>
            <a:r>
              <a:rPr lang="en-US" sz="2000" dirty="0">
                <a:effectLst/>
                <a:latin typeface="Times New Roman" panose="02020603050405020304" pitchFamily="18" charset="0"/>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en-US" b="1" dirty="0">
              <a:solidFill>
                <a:srgbClr val="FF0000"/>
              </a:solidFill>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3CED06A7-8582-3C4E-28DA-33578DD36017}"/>
              </a:ext>
            </a:extLst>
          </p:cNvPr>
          <p:cNvSpPr txBox="1"/>
          <p:nvPr/>
        </p:nvSpPr>
        <p:spPr>
          <a:xfrm>
            <a:off x="2671793" y="1867929"/>
            <a:ext cx="5257956" cy="461665"/>
          </a:xfrm>
          <a:prstGeom prst="rect">
            <a:avLst/>
          </a:prstGeom>
          <a:noFill/>
        </p:spPr>
        <p:txBody>
          <a:bodyPr wrap="square">
            <a:spAutoFit/>
          </a:bodyPr>
          <a:lstStyle/>
          <a:p>
            <a:pPr marL="0" marR="0" algn="ctr">
              <a:spcBef>
                <a:spcPts val="0"/>
              </a:spcBef>
              <a:spcAft>
                <a:spcPts val="0"/>
              </a:spcAft>
            </a:pPr>
            <a:r>
              <a:rPr lang="en-US" sz="24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299437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9" name="TextBox 8">
            <a:extLst>
              <a:ext uri="{FF2B5EF4-FFF2-40B4-BE49-F238E27FC236}">
                <a16:creationId xmlns:a16="http://schemas.microsoft.com/office/drawing/2014/main" id="{3CED06A7-8582-3C4E-28DA-33578DD36017}"/>
              </a:ext>
            </a:extLst>
          </p:cNvPr>
          <p:cNvSpPr txBox="1"/>
          <p:nvPr/>
        </p:nvSpPr>
        <p:spPr>
          <a:xfrm>
            <a:off x="2671793" y="1867929"/>
            <a:ext cx="5257956" cy="461665"/>
          </a:xfrm>
          <a:prstGeom prst="rect">
            <a:avLst/>
          </a:prstGeom>
          <a:noFill/>
        </p:spPr>
        <p:txBody>
          <a:bodyPr wrap="square">
            <a:spAutoFit/>
          </a:bodyPr>
          <a:lstStyle/>
          <a:p>
            <a:pPr marL="0" marR="0" algn="ctr">
              <a:spcBef>
                <a:spcPts val="0"/>
              </a:spcBef>
              <a:spcAft>
                <a:spcPts val="0"/>
              </a:spcAft>
            </a:pPr>
            <a:r>
              <a:rPr lang="en-US" sz="24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graphicFrame>
        <p:nvGraphicFramePr>
          <p:cNvPr id="7" name="Table 6">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1905575336"/>
              </p:ext>
            </p:extLst>
          </p:nvPr>
        </p:nvGraphicFramePr>
        <p:xfrm>
          <a:off x="762000" y="2902466"/>
          <a:ext cx="6940808" cy="2076514"/>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400" dirty="0">
                          <a:effectLst/>
                        </a:rPr>
                        <a:t>As we </a:t>
                      </a:r>
                      <a:r>
                        <a:rPr lang="en-US" sz="2400" b="1" dirty="0">
                          <a:effectLst/>
                        </a:rPr>
                        <a:t>move down </a:t>
                      </a:r>
                      <a:r>
                        <a:rPr lang="en-US" sz="2400" dirty="0">
                          <a:effectLst/>
                        </a:rPr>
                        <a:t>along PPF </a:t>
                      </a:r>
                    </a:p>
                    <a:p>
                      <a:pPr marL="119380" marR="0" algn="just">
                        <a:lnSpc>
                          <a:spcPct val="115000"/>
                        </a:lnSpc>
                        <a:spcBef>
                          <a:spcPts val="0"/>
                        </a:spcBef>
                        <a:spcAft>
                          <a:spcPts val="0"/>
                        </a:spcAft>
                      </a:pPr>
                      <a:r>
                        <a:rPr lang="en-US" sz="2400" dirty="0">
                          <a:effectLst/>
                        </a:rPr>
                        <a:t>→ produce </a:t>
                      </a:r>
                      <a:r>
                        <a:rPr lang="en-US" sz="2400" b="1" dirty="0">
                          <a:effectLst/>
                        </a:rPr>
                        <a:t>additional unit of one good </a:t>
                      </a:r>
                    </a:p>
                    <a:p>
                      <a:pPr marL="119380" marR="0" algn="just">
                        <a:lnSpc>
                          <a:spcPct val="115000"/>
                        </a:lnSpc>
                        <a:spcBef>
                          <a:spcPts val="0"/>
                        </a:spcBef>
                        <a:spcAft>
                          <a:spcPts val="0"/>
                        </a:spcAft>
                      </a:pPr>
                      <a:r>
                        <a:rPr lang="en-US" sz="2400" dirty="0">
                          <a:effectLst/>
                        </a:rPr>
                        <a:t>→ more and </a:t>
                      </a:r>
                      <a:r>
                        <a:rPr lang="en-US" sz="2400" b="1" dirty="0">
                          <a:effectLst/>
                        </a:rPr>
                        <a:t>more units of the other good needed to be sacrificed </a:t>
                      </a:r>
                      <a:r>
                        <a:rPr lang="en-US" sz="2400" dirty="0">
                          <a:effectLst/>
                        </a:rPr>
                        <a:t>→ </a:t>
                      </a:r>
                      <a:r>
                        <a:rPr lang="en-US" sz="2400" b="1" dirty="0">
                          <a:effectLst/>
                        </a:rPr>
                        <a:t>The opportunity cost increases</a:t>
                      </a:r>
                    </a:p>
                    <a:p>
                      <a:pPr marL="119380" marR="0" algn="just">
                        <a:lnSpc>
                          <a:spcPct val="115000"/>
                        </a:lnSpc>
                        <a:spcBef>
                          <a:spcPts val="0"/>
                        </a:spcBef>
                        <a:spcAft>
                          <a:spcPts val="0"/>
                        </a:spcAft>
                      </a:pPr>
                      <a:r>
                        <a:rPr lang="en-US" sz="2400" b="1" dirty="0">
                          <a:effectLst/>
                        </a:rPr>
                        <a:t> </a:t>
                      </a:r>
                      <a:r>
                        <a:rPr lang="en-US" sz="2400" dirty="0">
                          <a:effectLst/>
                        </a:rPr>
                        <a:t>→ Causes </a:t>
                      </a:r>
                      <a:r>
                        <a:rPr lang="en-US" sz="2400" b="1" dirty="0">
                          <a:solidFill>
                            <a:srgbClr val="FF0000"/>
                          </a:solidFill>
                          <a:effectLst/>
                        </a:rPr>
                        <a:t>the concave shape of PPF                 </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32746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3" name="TextBox 2">
            <a:extLst>
              <a:ext uri="{FF2B5EF4-FFF2-40B4-BE49-F238E27FC236}">
                <a16:creationId xmlns:a16="http://schemas.microsoft.com/office/drawing/2014/main" id="{6B433481-B7F9-2679-3C37-CBF6D4F275BD}"/>
              </a:ext>
            </a:extLst>
          </p:cNvPr>
          <p:cNvSpPr txBox="1"/>
          <p:nvPr/>
        </p:nvSpPr>
        <p:spPr>
          <a:xfrm>
            <a:off x="3417015" y="1842490"/>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9C1CA9C8-5E03-79B7-AAEE-70BB3BE8C851}"/>
              </a:ext>
            </a:extLst>
          </p:cNvPr>
          <p:cNvSpPr txBox="1"/>
          <p:nvPr/>
        </p:nvSpPr>
        <p:spPr>
          <a:xfrm>
            <a:off x="1153149" y="2805295"/>
            <a:ext cx="6250951" cy="249299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sz="2000" dirty="0">
                <a:effectLst/>
                <a:latin typeface="Times New Roman" panose="02020603050405020304" pitchFamily="18" charset="0"/>
                <a:ea typeface="Times New Roman" panose="02020603050405020304" pitchFamily="18" charset="0"/>
              </a:rPr>
              <a:t>Starting at point </a:t>
            </a:r>
            <a:r>
              <a:rPr lang="en-US" sz="2000" b="1" u="sng" dirty="0">
                <a:effectLst/>
                <a:latin typeface="Times New Roman" panose="02020603050405020304" pitchFamily="18" charset="0"/>
                <a:ea typeface="Times New Roman" panose="02020603050405020304" pitchFamily="18" charset="0"/>
              </a:rPr>
              <a:t>B (1X, 14 Y )</a:t>
            </a:r>
            <a:endParaRPr lang="en-US" sz="1600" dirty="0">
              <a:effectLst/>
              <a:latin typeface="Times New Roman" panose="02020603050405020304" pitchFamily="18" charset="0"/>
              <a:ea typeface="Times New Roman" panose="02020603050405020304" pitchFamily="18" charset="0"/>
            </a:endParaRPr>
          </a:p>
          <a:p>
            <a:pPr marL="228600" marR="0">
              <a:spcBef>
                <a:spcPts val="0"/>
              </a:spcBef>
              <a:spcAft>
                <a:spcPts val="0"/>
              </a:spcAft>
              <a:tabLst>
                <a:tab pos="1450975" algn="l"/>
              </a:tabLst>
            </a:pPr>
            <a:r>
              <a:rPr lang="en-US" sz="2000" b="1" u="none" strike="noStrike"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R="0" lvl="0">
              <a:spcBef>
                <a:spcPts val="0"/>
              </a:spcBef>
              <a:spcAft>
                <a:spcPts val="0"/>
              </a:spcAft>
              <a:tabLst>
                <a:tab pos="1450975" algn="l"/>
              </a:tabLst>
            </a:pPr>
            <a:r>
              <a:rPr lang="en-US" sz="2000" b="1" i="1" u="sng" dirty="0">
                <a:solidFill>
                  <a:srgbClr val="00B050"/>
                </a:solidFill>
                <a:effectLst/>
                <a:latin typeface="Times New Roman" panose="02020603050405020304" pitchFamily="18" charset="0"/>
                <a:ea typeface="Times New Roman" panose="02020603050405020304" pitchFamily="18" charset="0"/>
              </a:rPr>
              <a:t>2)</a:t>
            </a:r>
            <a:r>
              <a:rPr lang="en-US" sz="2000" b="1" i="1" u="sng" dirty="0">
                <a:solidFill>
                  <a:srgbClr val="00B050"/>
                </a:solidFill>
                <a:latin typeface="Times New Roman" panose="02020603050405020304" pitchFamily="18" charset="0"/>
                <a:ea typeface="Times New Roman" panose="02020603050405020304" pitchFamily="18" charset="0"/>
              </a:rPr>
              <a:t> </a:t>
            </a:r>
            <a:r>
              <a:rPr lang="en-US" sz="2000" b="1" i="1" u="sng" dirty="0">
                <a:solidFill>
                  <a:srgbClr val="00B050"/>
                </a:solidFill>
                <a:effectLst/>
                <a:latin typeface="Times New Roman" panose="02020603050405020304" pitchFamily="18" charset="0"/>
                <a:ea typeface="Times New Roman" panose="02020603050405020304" pitchFamily="18" charset="0"/>
              </a:rPr>
              <a:t>B</a:t>
            </a:r>
            <a:r>
              <a:rPr lang="en-US" sz="2000" b="1" i="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effectLst/>
                <a:latin typeface="Times New Roman" panose="02020603050405020304" pitchFamily="18" charset="0"/>
                <a:ea typeface="Times New Roman" panose="02020603050405020304" pitchFamily="18" charset="0"/>
              </a:rPr>
              <a:t> : if we move down to point (</a:t>
            </a:r>
            <a:r>
              <a:rPr lang="en-US" sz="2000" b="1" dirty="0">
                <a:effectLst/>
                <a:latin typeface="Times New Roman" panose="02020603050405020304" pitchFamily="18" charset="0"/>
                <a:ea typeface="Times New Roman" panose="02020603050405020304" pitchFamily="18" charset="0"/>
              </a:rPr>
              <a:t>C)</a:t>
            </a:r>
            <a:r>
              <a:rPr lang="en-US" sz="2000" dirty="0">
                <a:effectLst/>
                <a:latin typeface="Times New Roman" panose="02020603050405020304" pitchFamily="18" charset="0"/>
                <a:ea typeface="Times New Roman" panose="02020603050405020304" pitchFamily="18" charset="0"/>
              </a:rPr>
              <a:t> to  produce additional unit of good X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 we  will  sacrifice </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units of Y (14-12)</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we  will move to point </a:t>
            </a:r>
            <a:r>
              <a:rPr lang="en-US" sz="2000" b="1" u="sng" dirty="0">
                <a:effectLst/>
                <a:latin typeface="Times New Roman" panose="02020603050405020304" pitchFamily="18" charset="0"/>
                <a:ea typeface="Times New Roman" panose="02020603050405020304" pitchFamily="18" charset="0"/>
              </a:rPr>
              <a:t>C (2X, 12Y)</a:t>
            </a:r>
            <a:endParaRPr lang="en-US" sz="16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opportunity cost for good X = </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∆Y/∆X</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 2 </a:t>
            </a:r>
            <a:endParaRPr lang="en-US" sz="1600" dirty="0">
              <a:effectLst/>
              <a:latin typeface="Times New Roman" panose="02020603050405020304" pitchFamily="18" charset="0"/>
              <a:ea typeface="Times New Roman" panose="02020603050405020304" pitchFamily="18" charset="0"/>
            </a:endParaRPr>
          </a:p>
          <a:p>
            <a:pPr marL="228600" marR="0">
              <a:spcBef>
                <a:spcPts val="0"/>
              </a:spcBef>
              <a:spcAft>
                <a:spcPts val="0"/>
              </a:spcAft>
              <a:tabLst>
                <a:tab pos="1450975" algn="l"/>
              </a:tabLst>
            </a:pPr>
            <a:r>
              <a:rPr lang="en-US" sz="16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58535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3" name="TextBox 2">
            <a:extLst>
              <a:ext uri="{FF2B5EF4-FFF2-40B4-BE49-F238E27FC236}">
                <a16:creationId xmlns:a16="http://schemas.microsoft.com/office/drawing/2014/main" id="{6B433481-B7F9-2679-3C37-CBF6D4F275BD}"/>
              </a:ext>
            </a:extLst>
          </p:cNvPr>
          <p:cNvSpPr txBox="1"/>
          <p:nvPr/>
        </p:nvSpPr>
        <p:spPr>
          <a:xfrm>
            <a:off x="3417015" y="1842490"/>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59832DE4-1FA8-59AE-D119-1B520975690A}"/>
              </a:ext>
            </a:extLst>
          </p:cNvPr>
          <p:cNvSpPr txBox="1"/>
          <p:nvPr/>
        </p:nvSpPr>
        <p:spPr>
          <a:xfrm>
            <a:off x="762000" y="2961472"/>
            <a:ext cx="6951031" cy="1569660"/>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B050"/>
                </a:solidFill>
                <a:effectLst/>
                <a:latin typeface="Times New Roman" panose="02020603050405020304" pitchFamily="18" charset="0"/>
                <a:ea typeface="Times New Roman" panose="02020603050405020304" pitchFamily="18" charset="0"/>
              </a:rPr>
              <a:t>3)</a:t>
            </a:r>
            <a:r>
              <a:rPr lang="en-US" sz="2000" b="1" i="1" u="sng" dirty="0">
                <a:solidFill>
                  <a:srgbClr val="00B050"/>
                </a:solidFill>
                <a:latin typeface="Times New Roman" panose="02020603050405020304" pitchFamily="18" charset="0"/>
                <a:ea typeface="Times New Roman" panose="02020603050405020304" pitchFamily="18" charset="0"/>
              </a:rPr>
              <a:t> </a:t>
            </a:r>
            <a:r>
              <a:rPr lang="en-US" sz="2000" b="1" i="1" u="sng" dirty="0">
                <a:solidFill>
                  <a:srgbClr val="00B050"/>
                </a:solidFill>
                <a:effectLst/>
                <a:latin typeface="Times New Roman" panose="02020603050405020304" pitchFamily="18" charset="0"/>
                <a:ea typeface="Times New Roman" panose="02020603050405020304" pitchFamily="18" charset="0"/>
              </a:rPr>
              <a:t>C</a:t>
            </a:r>
            <a:r>
              <a:rPr lang="en-US" sz="2000" b="1" i="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rPr>
              <a:t> if we move down to point (</a:t>
            </a:r>
            <a:r>
              <a:rPr lang="en-US" sz="2000" b="1" dirty="0">
                <a:effectLst/>
                <a:latin typeface="Times New Roman" panose="02020603050405020304" pitchFamily="18" charset="0"/>
                <a:ea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rPr>
              <a:t> to  produce additional unit of good X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 we  will  sacrifice </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units of Y(12-9 )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we  will move to point </a:t>
            </a:r>
            <a:r>
              <a:rPr lang="en-US" sz="2000" b="1" u="sng" dirty="0">
                <a:effectLst/>
                <a:latin typeface="Times New Roman" panose="02020603050405020304" pitchFamily="18" charset="0"/>
                <a:ea typeface="Times New Roman" panose="02020603050405020304" pitchFamily="18" charset="0"/>
              </a:rPr>
              <a:t>D (3X, 9Y)</a:t>
            </a:r>
            <a:endParaRPr lang="en-US" sz="16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opportunity cost for good X = │∆Y/∆X│ = 3 </a:t>
            </a:r>
            <a:endParaRPr lang="en-US" sz="16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21401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2800" b="1" dirty="0">
                <a:solidFill>
                  <a:schemeClr val="bg1"/>
                </a:solidFill>
              </a:rPr>
              <a:t>3) the PPF&amp; </a:t>
            </a:r>
            <a:r>
              <a:rPr lang="en-US" sz="3200" b="1" dirty="0">
                <a:solidFill>
                  <a:srgbClr val="00B0F0"/>
                </a:solidFill>
              </a:rPr>
              <a:t>opportunity cost</a:t>
            </a:r>
            <a:endParaRPr lang="en-US" sz="2800" b="1" dirty="0">
              <a:solidFill>
                <a:schemeClr val="bg1"/>
              </a:solidFill>
            </a:endParaRP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3" name="TextBox 2">
            <a:extLst>
              <a:ext uri="{FF2B5EF4-FFF2-40B4-BE49-F238E27FC236}">
                <a16:creationId xmlns:a16="http://schemas.microsoft.com/office/drawing/2014/main" id="{6B433481-B7F9-2679-3C37-CBF6D4F275BD}"/>
              </a:ext>
            </a:extLst>
          </p:cNvPr>
          <p:cNvSpPr txBox="1"/>
          <p:nvPr/>
        </p:nvSpPr>
        <p:spPr>
          <a:xfrm>
            <a:off x="3417015" y="1842490"/>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EFCA696F-0739-DCF6-6F43-84396F556561}"/>
              </a:ext>
            </a:extLst>
          </p:cNvPr>
          <p:cNvSpPr txBox="1"/>
          <p:nvPr/>
        </p:nvSpPr>
        <p:spPr>
          <a:xfrm>
            <a:off x="942308" y="2926763"/>
            <a:ext cx="6593820" cy="1938992"/>
          </a:xfrm>
          <a:prstGeom prst="rect">
            <a:avLst/>
          </a:prstGeom>
          <a:noFill/>
        </p:spPr>
        <p:txBody>
          <a:bodyPr wrap="square">
            <a:spAutoFit/>
          </a:bodyPr>
          <a:lstStyle/>
          <a:p>
            <a:pPr marR="0" lvl="0" algn="ctr">
              <a:spcBef>
                <a:spcPts val="0"/>
              </a:spcBef>
              <a:spcAft>
                <a:spcPts val="0"/>
              </a:spcAft>
              <a:tabLst>
                <a:tab pos="1450975" algn="l"/>
              </a:tabLst>
            </a:pPr>
            <a:r>
              <a:rPr lang="en-US" sz="2400" u="sng" dirty="0">
                <a:effectLst/>
                <a:latin typeface="Times New Roman" panose="02020603050405020304" pitchFamily="18" charset="0"/>
                <a:ea typeface="Times New Roman" panose="02020603050405020304" pitchFamily="18" charset="0"/>
              </a:rPr>
              <a:t>4) So, as we move down along</a:t>
            </a:r>
            <a:r>
              <a:rPr lang="en-US" sz="2400" b="1" u="sng"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u="sng" dirty="0">
                <a:effectLst/>
                <a:latin typeface="Times New Roman" panose="02020603050405020304" pitchFamily="18" charset="0"/>
                <a:ea typeface="Times New Roman" panose="02020603050405020304" pitchFamily="18" charset="0"/>
              </a:rPr>
              <a:t>PPF </a:t>
            </a:r>
            <a:r>
              <a:rPr lang="en-US" sz="2400" u="sng" dirty="0">
                <a:solidFill>
                  <a:srgbClr val="FF0000"/>
                </a:solidFill>
                <a:effectLst/>
                <a:latin typeface="Times New Roman" panose="02020603050405020304" pitchFamily="18" charset="0"/>
                <a:ea typeface="Times New Roman" panose="02020603050405020304" pitchFamily="18" charset="0"/>
              </a:rPr>
              <a:t>(</a:t>
            </a:r>
            <a:r>
              <a:rPr lang="en-US" sz="2400" b="1" i="1" u="sng" dirty="0">
                <a:solidFill>
                  <a:srgbClr val="FF0000"/>
                </a:solidFill>
                <a:effectLst/>
                <a:latin typeface="Times New Roman" panose="02020603050405020304" pitchFamily="18" charset="0"/>
                <a:ea typeface="Times New Roman" panose="02020603050405020304" pitchFamily="18" charset="0"/>
              </a:rPr>
              <a:t>B</a:t>
            </a:r>
            <a:r>
              <a:rPr lang="en-US" sz="2400" b="1" i="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u="sng" dirty="0">
                <a:solidFill>
                  <a:srgbClr val="FF0000"/>
                </a:solidFill>
                <a:effectLst/>
                <a:latin typeface="Times New Roman" panose="02020603050405020304" pitchFamily="18" charset="0"/>
                <a:ea typeface="Times New Roman" panose="02020603050405020304" pitchFamily="18" charset="0"/>
              </a:rPr>
              <a:t> </a:t>
            </a:r>
            <a:r>
              <a:rPr lang="en-US" sz="2400" b="1" i="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400" u="sng" dirty="0">
                <a:solidFill>
                  <a:srgbClr val="FF0000"/>
                </a:solidFill>
                <a:effectLst/>
                <a:latin typeface="Times New Roman" panose="02020603050405020304" pitchFamily="18" charset="0"/>
                <a:ea typeface="Times New Roman" panose="02020603050405020304" pitchFamily="18" charset="0"/>
              </a:rPr>
              <a:t> )</a:t>
            </a:r>
            <a:r>
              <a:rPr lang="en-US" sz="2400" u="sng" dirty="0">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400" dirty="0">
                <a:effectLst/>
                <a:latin typeface="Times New Roman" panose="02020603050405020304" pitchFamily="18" charset="0"/>
                <a:ea typeface="Times New Roman" panose="02020603050405020304" pitchFamily="18" charset="0"/>
              </a:rPr>
              <a:t>Good (X) increases</a:t>
            </a:r>
            <a:endParaRPr lang="en-US"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400" dirty="0">
                <a:effectLst/>
                <a:latin typeface="Times New Roman" panose="02020603050405020304" pitchFamily="18" charset="0"/>
                <a:ea typeface="Times New Roman" panose="02020603050405020304" pitchFamily="18" charset="0"/>
              </a:rPr>
              <a:t>Sacrifice more and more of good (Y)</a:t>
            </a:r>
            <a:endParaRPr lang="en-US"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opportunity cost for good X increases</a:t>
            </a:r>
            <a:endParaRPr lang="en-US"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so, the PPF is concave</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5582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23220"/>
          </a:xfrm>
          <a:prstGeom prst="rect">
            <a:avLst/>
          </a:prstGeom>
          <a:noFill/>
        </p:spPr>
        <p:txBody>
          <a:bodyPr wrap="square">
            <a:spAutoFit/>
          </a:bodyPr>
          <a:lstStyle/>
          <a:p>
            <a:pPr algn="ctr"/>
            <a:r>
              <a:rPr lang="en-US" sz="2400" b="1" dirty="0">
                <a:solidFill>
                  <a:schemeClr val="bg1"/>
                </a:solidFill>
              </a:rPr>
              <a:t>4) the PPF&amp; </a:t>
            </a:r>
            <a:r>
              <a:rPr lang="en-US" sz="2800" b="1" dirty="0">
                <a:solidFill>
                  <a:srgbClr val="00B0F0"/>
                </a:solidFill>
              </a:rPr>
              <a:t>Economic Growth</a:t>
            </a:r>
            <a:endParaRPr lang="en-US" sz="2400" b="1" dirty="0">
              <a:solidFill>
                <a:schemeClr val="bg1"/>
              </a:solidFill>
            </a:endParaRPr>
          </a:p>
        </p:txBody>
      </p:sp>
      <p:sp>
        <p:nvSpPr>
          <p:cNvPr id="7" name="TextBox 6">
            <a:extLst>
              <a:ext uri="{FF2B5EF4-FFF2-40B4-BE49-F238E27FC236}">
                <a16:creationId xmlns:a16="http://schemas.microsoft.com/office/drawing/2014/main" id="{92A0B660-F055-52FC-E257-8AA073DC6F35}"/>
              </a:ext>
            </a:extLst>
          </p:cNvPr>
          <p:cNvSpPr txBox="1"/>
          <p:nvPr/>
        </p:nvSpPr>
        <p:spPr>
          <a:xfrm>
            <a:off x="2346765" y="1833345"/>
            <a:ext cx="7988567" cy="707886"/>
          </a:xfrm>
          <a:prstGeom prst="rect">
            <a:avLst/>
          </a:prstGeom>
          <a:noFill/>
        </p:spPr>
        <p:txBody>
          <a:bodyPr wrap="square">
            <a:spAutoFit/>
          </a:bodyPr>
          <a:lstStyle/>
          <a:p>
            <a:pPr marL="228600" marR="0">
              <a:spcBef>
                <a:spcPts val="0"/>
              </a:spcBef>
              <a:spcAft>
                <a:spcPts val="0"/>
              </a:spcAft>
              <a:tabLst>
                <a:tab pos="1450975" algn="l"/>
              </a:tabLst>
            </a:pPr>
            <a:r>
              <a:rPr lang="en-US" sz="2800" i="1" u="sng" dirty="0">
                <a:solidFill>
                  <a:srgbClr val="002060"/>
                </a:solidFill>
                <a:effectLst/>
                <a:highlight>
                  <a:srgbClr val="D3D3D3"/>
                </a:highlight>
                <a:latin typeface="Times New Roman" panose="02020603050405020304" pitchFamily="18" charset="0"/>
                <a:ea typeface="Times New Roman" panose="02020603050405020304" pitchFamily="18" charset="0"/>
              </a:rPr>
              <a:t>Economic growth </a:t>
            </a:r>
            <a:r>
              <a:rPr lang="en-US" sz="2800" b="1" i="1" u="heavy" dirty="0">
                <a:solidFill>
                  <a:srgbClr val="002060"/>
                </a:solidFill>
                <a:effectLst/>
                <a:highlight>
                  <a:srgbClr val="D3D3D3"/>
                </a:highlight>
                <a:latin typeface="Times New Roman" panose="02020603050405020304" pitchFamily="18" charset="0"/>
                <a:ea typeface="Times New Roman" panose="02020603050405020304" pitchFamily="18" charset="0"/>
              </a:rPr>
              <a:t>shifts</a:t>
            </a:r>
            <a:r>
              <a:rPr lang="en-US" sz="2800" i="1" u="sng" dirty="0">
                <a:solidFill>
                  <a:srgbClr val="002060"/>
                </a:solidFill>
                <a:effectLst/>
                <a:highlight>
                  <a:srgbClr val="D3D3D3"/>
                </a:highlight>
                <a:latin typeface="Times New Roman" panose="02020603050405020304" pitchFamily="18" charset="0"/>
                <a:ea typeface="Times New Roman" panose="02020603050405020304" pitchFamily="18" charset="0"/>
              </a:rPr>
              <a:t> the PPF outward.</a:t>
            </a:r>
            <a:endParaRPr lang="en-US" dirty="0">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896967" y="2599352"/>
            <a:ext cx="6167520" cy="3274016"/>
          </a:xfrm>
          <a:prstGeom prst="rect">
            <a:avLst/>
          </a:prstGeom>
        </p:spPr>
      </p:pic>
    </p:spTree>
    <p:extLst>
      <p:ext uri="{BB962C8B-B14F-4D97-AF65-F5344CB8AC3E}">
        <p14:creationId xmlns:p14="http://schemas.microsoft.com/office/powerpoint/2010/main" val="98247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23220"/>
          </a:xfrm>
          <a:prstGeom prst="rect">
            <a:avLst/>
          </a:prstGeom>
          <a:noFill/>
        </p:spPr>
        <p:txBody>
          <a:bodyPr wrap="square">
            <a:spAutoFit/>
          </a:bodyPr>
          <a:lstStyle/>
          <a:p>
            <a:pPr algn="ctr"/>
            <a:r>
              <a:rPr lang="en-US" sz="2400" b="1" dirty="0">
                <a:solidFill>
                  <a:schemeClr val="bg1"/>
                </a:solidFill>
              </a:rPr>
              <a:t>4) the PPF&amp; </a:t>
            </a:r>
            <a:r>
              <a:rPr lang="en-US" sz="2800" b="1" dirty="0">
                <a:solidFill>
                  <a:srgbClr val="00B0F0"/>
                </a:solidFill>
              </a:rPr>
              <a:t>Economic Growth</a:t>
            </a:r>
            <a:endParaRPr lang="en-US" sz="2400" b="1" dirty="0">
              <a:solidFill>
                <a:schemeClr val="bg1"/>
              </a:solidFill>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2492990"/>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two key factors that generate economic growth are</a:t>
            </a:r>
            <a:endParaRPr lang="en-US"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arenR"/>
              <a:tabLst>
                <a:tab pos="1450975" algn="l"/>
              </a:tabLst>
            </a:pPr>
            <a:r>
              <a:rPr lang="en-US" sz="2400" b="1" dirty="0">
                <a:solidFill>
                  <a:srgbClr val="00B050"/>
                </a:solidFill>
                <a:effectLst/>
                <a:latin typeface="Times New Roman" panose="02020603050405020304" pitchFamily="18" charset="0"/>
                <a:ea typeface="Times New Roman" panose="02020603050405020304" pitchFamily="18" charset="0"/>
              </a:rPr>
              <a:t>Technological change </a:t>
            </a:r>
            <a:endParaRPr lang="en-US"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allows an economy to </a:t>
            </a:r>
            <a:r>
              <a:rPr lang="en-US" sz="2400" b="1" dirty="0">
                <a:solidFill>
                  <a:srgbClr val="FF0000"/>
                </a:solidFill>
                <a:effectLst/>
                <a:latin typeface="Times New Roman" panose="02020603050405020304" pitchFamily="18" charset="0"/>
                <a:ea typeface="Times New Roman" panose="02020603050405020304" pitchFamily="18" charset="0"/>
              </a:rPr>
              <a:t>produce more</a:t>
            </a:r>
            <a:r>
              <a:rPr lang="en-US" sz="2400" dirty="0">
                <a:effectLst/>
                <a:latin typeface="Times New Roman" panose="02020603050405020304" pitchFamily="18" charset="0"/>
                <a:ea typeface="Times New Roman" panose="02020603050405020304" pitchFamily="18" charset="0"/>
              </a:rPr>
              <a:t> of goods </a:t>
            </a:r>
            <a:r>
              <a:rPr lang="en-US" sz="2400" b="1" dirty="0">
                <a:solidFill>
                  <a:srgbClr val="FF0000"/>
                </a:solidFill>
                <a:effectLst/>
                <a:latin typeface="Times New Roman" panose="02020603050405020304" pitchFamily="18" charset="0"/>
                <a:ea typeface="Times New Roman" panose="02020603050405020304" pitchFamily="18" charset="0"/>
              </a:rPr>
              <a:t>with the same amount of limited resources</a:t>
            </a:r>
            <a:endParaRPr lang="en-US" b="1" dirty="0">
              <a:solidFill>
                <a:srgbClr val="FF0000"/>
              </a:solidFill>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Tree>
    <p:extLst>
      <p:ext uri="{BB962C8B-B14F-4D97-AF65-F5344CB8AC3E}">
        <p14:creationId xmlns:p14="http://schemas.microsoft.com/office/powerpoint/2010/main" val="423763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23220"/>
          </a:xfrm>
          <a:prstGeom prst="rect">
            <a:avLst/>
          </a:prstGeom>
          <a:noFill/>
        </p:spPr>
        <p:txBody>
          <a:bodyPr wrap="square">
            <a:spAutoFit/>
          </a:bodyPr>
          <a:lstStyle/>
          <a:p>
            <a:pPr algn="ctr"/>
            <a:r>
              <a:rPr lang="en-US" sz="2400" b="1" dirty="0">
                <a:solidFill>
                  <a:schemeClr val="bg1"/>
                </a:solidFill>
              </a:rPr>
              <a:t>4) the PPF&amp; </a:t>
            </a:r>
            <a:r>
              <a:rPr lang="en-US" sz="2800" b="1" dirty="0">
                <a:solidFill>
                  <a:srgbClr val="00B0F0"/>
                </a:solidFill>
              </a:rPr>
              <a:t>Economic Growth</a:t>
            </a:r>
            <a:endParaRPr lang="en-US" sz="2400" b="1" dirty="0">
              <a:solidFill>
                <a:schemeClr val="bg1"/>
              </a:solidFill>
            </a:endParaRPr>
          </a:p>
        </p:txBody>
      </p:sp>
      <p:pic>
        <p:nvPicPr>
          <p:cNvPr id="9" name="Picture 8">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701791" y="2353603"/>
            <a:ext cx="4728210" cy="3082766"/>
          </a:xfrm>
          <a:prstGeom prst="rect">
            <a:avLst/>
          </a:prstGeom>
        </p:spPr>
      </p:pic>
      <p:sp>
        <p:nvSpPr>
          <p:cNvPr id="7" name="TextBox 6">
            <a:extLst>
              <a:ext uri="{FF2B5EF4-FFF2-40B4-BE49-F238E27FC236}">
                <a16:creationId xmlns:a16="http://schemas.microsoft.com/office/drawing/2014/main" id="{A1CF8095-A20D-E062-9969-9AFF2E9F0FE9}"/>
              </a:ext>
            </a:extLst>
          </p:cNvPr>
          <p:cNvSpPr txBox="1"/>
          <p:nvPr/>
        </p:nvSpPr>
        <p:spPr>
          <a:xfrm>
            <a:off x="761999" y="2463825"/>
            <a:ext cx="6355020" cy="286232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two key factors that generate economic growth are</a:t>
            </a:r>
            <a:endParaRPr lang="en-US" dirty="0">
              <a:effectLst/>
              <a:latin typeface="Times New Roman" panose="02020603050405020304" pitchFamily="18" charset="0"/>
              <a:ea typeface="Times New Roman" panose="02020603050405020304" pitchFamily="18" charset="0"/>
            </a:endParaRPr>
          </a:p>
          <a:p>
            <a:pPr marR="0" lvl="0">
              <a:spcBef>
                <a:spcPts val="0"/>
              </a:spcBef>
              <a:spcAft>
                <a:spcPts val="0"/>
              </a:spcAft>
              <a:tabLst>
                <a:tab pos="1450975" algn="l"/>
              </a:tabLst>
            </a:pPr>
            <a:r>
              <a:rPr lang="en-US" sz="2400" b="1" dirty="0">
                <a:solidFill>
                  <a:srgbClr val="00B050"/>
                </a:solidFill>
                <a:effectLst/>
                <a:latin typeface="Times New Roman" panose="02020603050405020304" pitchFamily="18" charset="0"/>
                <a:ea typeface="Times New Roman" panose="02020603050405020304" pitchFamily="18" charset="0"/>
              </a:rPr>
              <a:t>2) Capital accumulation (human capital). </a:t>
            </a:r>
            <a:endParaRPr lang="en-US"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growth of capital resources including human capital, Means that an economy has </a:t>
            </a:r>
            <a:r>
              <a:rPr lang="en-US" sz="2400" b="1" dirty="0">
                <a:effectLst/>
                <a:latin typeface="Times New Roman" panose="02020603050405020304" pitchFamily="18" charset="0"/>
                <a:ea typeface="Times New Roman" panose="02020603050405020304" pitchFamily="18" charset="0"/>
              </a:rPr>
              <a:t>increased its available resources for production of goods.</a:t>
            </a:r>
            <a:endParaRPr lang="en-US" b="1" dirty="0">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402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424878" y="2155119"/>
            <a:ext cx="2455947" cy="3274599"/>
          </a:xfrm>
          <a:prstGeom prst="rect">
            <a:avLst/>
          </a:prstGeom>
        </p:spPr>
      </p:pic>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914400" y="226632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production possibilities frontier represents________. </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maximum number of resources available at any given time.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combinations of goods and services that do not fully use available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the maximum rate of growth of output possible for an economy.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When producing </a:t>
            </a:r>
            <a:r>
              <a:rPr lang="en-US" sz="2000" b="1" dirty="0">
                <a:solidFill>
                  <a:srgbClr val="FF0000"/>
                </a:solidFill>
                <a:latin typeface="Times New Roman" panose="02020603050405020304" pitchFamily="18" charset="0"/>
              </a:rPr>
              <a:t>at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a production efficient point, ________. </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our choice of the goods can be either on or within the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we can satisfy our all wants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the opportunity cost of another good is zero</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48103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424878" y="2155119"/>
            <a:ext cx="2455947" cy="3274599"/>
          </a:xfrm>
          <a:prstGeom prst="rect">
            <a:avLst/>
          </a:prstGeom>
        </p:spPr>
      </p:pic>
      <p:sp>
        <p:nvSpPr>
          <p:cNvPr id="7" name="Content Placeholder 2">
            <a:extLst>
              <a:ext uri="{FF2B5EF4-FFF2-40B4-BE49-F238E27FC236}">
                <a16:creationId xmlns:a16="http://schemas.microsoft.com/office/drawing/2014/main" id="{F6535D72-C22C-C325-FD20-D3BAACC0A255}"/>
              </a:ext>
            </a:extLst>
          </p:cNvPr>
          <p:cNvSpPr txBox="1">
            <a:spLocks/>
          </p:cNvSpPr>
          <p:nvPr/>
        </p:nvSpPr>
        <p:spPr>
          <a:xfrm>
            <a:off x="914400" y="215511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production possibilities frontier figure does </a:t>
            </a:r>
            <a:r>
              <a:rPr lang="en-US" sz="20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NOT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illustrate 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limits on production imposed by our limited resources and technology.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opportunity cost.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attainable and unattainable points.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spcBef>
                <a:spcPts val="0"/>
              </a:spcBef>
              <a:buNone/>
            </a:pPr>
            <a:r>
              <a:rPr lang="en-US" sz="2000" b="1" dirty="0">
                <a:solidFill>
                  <a:srgbClr val="FF0000"/>
                </a:solidFill>
                <a:latin typeface="Times New Roman" panose="02020603050405020304" pitchFamily="18" charset="0"/>
              </a:rPr>
              <a:t>Scarcity is represented on a production possibilities frontier figure by</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________.</a:t>
            </a:r>
            <a:endParaRPr lang="en-US" sz="2000" b="1" dirty="0">
              <a:solidFill>
                <a:srgbClr val="FF0000"/>
              </a:solidFill>
              <a:latin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amount of the good on the horizontal axis forgone.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fact that there are only two goods in the diagram.</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technological progress.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106058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424878" y="2155119"/>
            <a:ext cx="2455947" cy="3274599"/>
          </a:xfrm>
          <a:prstGeom prst="rect">
            <a:avLst/>
          </a:prstGeom>
        </p:spPr>
      </p:pic>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838200" y="2090962"/>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country that </a:t>
            </a:r>
            <a:r>
              <a:rPr lang="en-US" sz="20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must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decrease production of one good in order to increase the production of another________.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must be using resources inefficiently.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must be producing beyond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must have private ownership of property.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spcBef>
                <a:spcPts val="0"/>
              </a:spcBef>
              <a:buNone/>
            </a:pPr>
            <a:r>
              <a:rPr lang="en-US" sz="2000" b="1" dirty="0">
                <a:solidFill>
                  <a:srgbClr val="FF0000"/>
                </a:solidFill>
                <a:latin typeface="Times New Roman" panose="02020603050405020304" pitchFamily="18" charset="0"/>
              </a:rPr>
              <a:t>Production points inside the production possibilities frontier</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are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are attainable only with the full utilization of all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result in more rapid growth.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9055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358633" y="2969318"/>
            <a:ext cx="2216087" cy="2954786"/>
          </a:xfrm>
          <a:prstGeom prst="rect">
            <a:avLst/>
          </a:prstGeom>
        </p:spPr>
      </p:pic>
      <p:sp>
        <p:nvSpPr>
          <p:cNvPr id="7" name="Content Placeholder 2">
            <a:extLst>
              <a:ext uri="{FF2B5EF4-FFF2-40B4-BE49-F238E27FC236}">
                <a16:creationId xmlns:a16="http://schemas.microsoft.com/office/drawing/2014/main" id="{E216DFFD-008A-E3FB-61E3-C90FA7446521}"/>
              </a:ext>
            </a:extLst>
          </p:cNvPr>
          <p:cNvSpPr txBox="1">
            <a:spLocks/>
          </p:cNvSpPr>
          <p:nvPr/>
        </p:nvSpPr>
        <p:spPr>
          <a:xfrm>
            <a:off x="765840" y="215511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Consider the </a:t>
            </a:r>
            <a:r>
              <a:rPr lang="en-US" sz="20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F</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G</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6021" y="2777078"/>
            <a:ext cx="3536259" cy="3243448"/>
          </a:xfrm>
          <a:prstGeom prst="rect">
            <a:avLst/>
          </a:prstGeom>
          <a:noFill/>
          <a:ln>
            <a:noFill/>
          </a:ln>
        </p:spPr>
      </p:pic>
    </p:spTree>
    <p:extLst>
      <p:ext uri="{BB962C8B-B14F-4D97-AF65-F5344CB8AC3E}">
        <p14:creationId xmlns:p14="http://schemas.microsoft.com/office/powerpoint/2010/main" val="3547433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424878" y="2835171"/>
            <a:ext cx="2455947" cy="3274599"/>
          </a:xfrm>
          <a:prstGeom prst="rect">
            <a:avLst/>
          </a:prstGeom>
        </p:spPr>
      </p:pic>
      <p:sp>
        <p:nvSpPr>
          <p:cNvPr id="7" name="Content Placeholder 2">
            <a:extLst>
              <a:ext uri="{FF2B5EF4-FFF2-40B4-BE49-F238E27FC236}">
                <a16:creationId xmlns:a16="http://schemas.microsoft.com/office/drawing/2014/main" id="{0D55F6C0-D034-72A5-AFC8-A0D49F72CEF7}"/>
              </a:ext>
            </a:extLst>
          </p:cNvPr>
          <p:cNvSpPr txBox="1">
            <a:spLocks/>
          </p:cNvSpPr>
          <p:nvPr/>
        </p:nvSpPr>
        <p:spPr>
          <a:xfrm>
            <a:off x="762000" y="215525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40063" y="2757488"/>
            <a:ext cx="3619876" cy="3053591"/>
          </a:xfrm>
          <a:prstGeom prst="rect">
            <a:avLst/>
          </a:prstGeom>
          <a:noFill/>
          <a:ln>
            <a:noFill/>
          </a:ln>
        </p:spPr>
      </p:pic>
    </p:spTree>
    <p:extLst>
      <p:ext uri="{BB962C8B-B14F-4D97-AF65-F5344CB8AC3E}">
        <p14:creationId xmlns:p14="http://schemas.microsoft.com/office/powerpoint/2010/main" val="1730228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3" name="Picture 2">
            <a:extLst>
              <a:ext uri="{FF2B5EF4-FFF2-40B4-BE49-F238E27FC236}">
                <a16:creationId xmlns:a16="http://schemas.microsoft.com/office/drawing/2014/main" id="{0458F7C5-03E6-BD83-6BF0-0128A81E59AA}"/>
              </a:ext>
            </a:extLst>
          </p:cNvPr>
          <p:cNvPicPr>
            <a:picLocks noChangeAspect="1"/>
          </p:cNvPicPr>
          <p:nvPr/>
        </p:nvPicPr>
        <p:blipFill rotWithShape="1">
          <a:blip r:embed="rId3"/>
          <a:srcRect l="17145" t="27099" r="66585" b="34317"/>
          <a:stretch/>
        </p:blipFill>
        <p:spPr>
          <a:xfrm>
            <a:off x="9929666" y="4330800"/>
            <a:ext cx="1721254" cy="2295007"/>
          </a:xfrm>
          <a:prstGeom prst="rect">
            <a:avLst/>
          </a:prstGeom>
        </p:spPr>
      </p:pic>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838200" y="211782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if the United States is producing at a point on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if the United States is producing at a point beyond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r>
              <a:rPr lang="en-US" sz="1800" dirty="0">
                <a:effectLst/>
                <a:latin typeface="Times New Roman" panose="02020603050405020304" pitchFamily="18" charset="0"/>
                <a:ea typeface="Times New Roman" panose="02020603050405020304" pitchFamily="18" charset="0"/>
              </a:rPr>
              <a:t>D) only if the production possibilities frontier shifts rightward</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Using the production possibilities frontier model, unemployment is described as producing at a point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099092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sp>
        <p:nvSpPr>
          <p:cNvPr id="7" name="Content Placeholder 2">
            <a:extLst>
              <a:ext uri="{FF2B5EF4-FFF2-40B4-BE49-F238E27FC236}">
                <a16:creationId xmlns:a16="http://schemas.microsoft.com/office/drawing/2014/main" id="{98DA5403-8502-4519-F7CF-5C81CD6EF3B0}"/>
              </a:ext>
            </a:extLst>
          </p:cNvPr>
          <p:cNvSpPr txBox="1">
            <a:spLocks/>
          </p:cNvSpPr>
          <p:nvPr/>
        </p:nvSpPr>
        <p:spPr>
          <a:xfrm>
            <a:off x="942308" y="2098870"/>
            <a:ext cx="7577138"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positive.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zero.</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b</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to point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she must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improve technology.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increase the accumulation of capital.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Y</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X</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X</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Y</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72438" y="2597631"/>
            <a:ext cx="3177254" cy="2924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451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sp>
        <p:nvSpPr>
          <p:cNvPr id="3" name="Content Placeholder 2">
            <a:extLst>
              <a:ext uri="{FF2B5EF4-FFF2-40B4-BE49-F238E27FC236}">
                <a16:creationId xmlns:a16="http://schemas.microsoft.com/office/drawing/2014/main" id="{655176D9-A2CB-066F-04D5-5CFCEF4D616B}"/>
              </a:ext>
            </a:extLst>
          </p:cNvPr>
          <p:cNvSpPr txBox="1">
            <a:spLocks/>
          </p:cNvSpPr>
          <p:nvPr/>
        </p:nvSpPr>
        <p:spPr>
          <a:xfrm>
            <a:off x="872660" y="2226126"/>
            <a:ext cx="1070206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nation can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produce</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at a point outside its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when it trades with other nations.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when it produces inefficiently.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bowed out.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never.</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key factor that leads to economic growth is</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human capital accumulation.</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increasing current consumption.</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avoiding the opportunity cost of investment.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Both answers A and B are correct.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9" name="Picture 8">
            <a:extLst>
              <a:ext uri="{FF2B5EF4-FFF2-40B4-BE49-F238E27FC236}">
                <a16:creationId xmlns:a16="http://schemas.microsoft.com/office/drawing/2014/main" id="{58FE2127-F36C-C325-C1D3-97A7EF7AE0DA}"/>
              </a:ext>
            </a:extLst>
          </p:cNvPr>
          <p:cNvPicPr>
            <a:picLocks noChangeAspect="1"/>
          </p:cNvPicPr>
          <p:nvPr/>
        </p:nvPicPr>
        <p:blipFill rotWithShape="1">
          <a:blip r:embed="rId3"/>
          <a:srcRect l="17145" t="27099" r="66585" b="34317"/>
          <a:stretch/>
        </p:blipFill>
        <p:spPr>
          <a:xfrm>
            <a:off x="8743950" y="2312421"/>
            <a:ext cx="2213953" cy="2951939"/>
          </a:xfrm>
          <a:prstGeom prst="rect">
            <a:avLst/>
          </a:prstGeom>
        </p:spPr>
      </p:pic>
    </p:spTree>
    <p:extLst>
      <p:ext uri="{BB962C8B-B14F-4D97-AF65-F5344CB8AC3E}">
        <p14:creationId xmlns:p14="http://schemas.microsoft.com/office/powerpoint/2010/main" val="3485398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584775"/>
          </a:xfrm>
          <a:prstGeom prst="rect">
            <a:avLst/>
          </a:prstGeom>
          <a:noFill/>
        </p:spPr>
        <p:txBody>
          <a:bodyPr wrap="square">
            <a:spAutoFit/>
          </a:bodyPr>
          <a:lstStyle/>
          <a:p>
            <a:pPr algn="ctr"/>
            <a:r>
              <a:rPr lang="en-US" sz="3200" dirty="0">
                <a:solidFill>
                  <a:schemeClr val="bg1"/>
                </a:solidFill>
              </a:rPr>
              <a:t>Summary outlines</a:t>
            </a:r>
            <a:endParaRPr lang="en-US" sz="1200" b="1" dirty="0">
              <a:solidFill>
                <a:schemeClr val="bg1"/>
              </a:solidFill>
            </a:endParaRPr>
          </a:p>
        </p:txBody>
      </p:sp>
      <p:sp>
        <p:nvSpPr>
          <p:cNvPr id="7" name="Content Placeholder 2">
            <a:extLst>
              <a:ext uri="{FF2B5EF4-FFF2-40B4-BE49-F238E27FC236}">
                <a16:creationId xmlns:a16="http://schemas.microsoft.com/office/drawing/2014/main" id="{85A88644-58EC-8C60-9364-CE556F253D88}"/>
              </a:ext>
            </a:extLst>
          </p:cNvPr>
          <p:cNvSpPr txBox="1">
            <a:spLocks/>
          </p:cNvSpPr>
          <p:nvPr/>
        </p:nvSpPr>
        <p:spPr>
          <a:xfrm>
            <a:off x="838200" y="2187591"/>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dirty="0"/>
              <a:t>Definition of PPF</a:t>
            </a:r>
          </a:p>
          <a:p>
            <a:pPr marL="514350" indent="-514350">
              <a:buFont typeface="+mj-lt"/>
              <a:buAutoNum type="arabicPeriod"/>
            </a:pPr>
            <a:r>
              <a:rPr lang="en-US" dirty="0"/>
              <a:t>The PPF&amp; Scarcity</a:t>
            </a:r>
          </a:p>
          <a:p>
            <a:pPr marL="514350" indent="-514350">
              <a:buFont typeface="+mj-lt"/>
              <a:buAutoNum type="arabicPeriod"/>
            </a:pPr>
            <a:r>
              <a:rPr lang="en-US" dirty="0"/>
              <a:t>The PPF&amp; Efficiency </a:t>
            </a:r>
          </a:p>
          <a:p>
            <a:pPr marL="514350" indent="-514350">
              <a:buFont typeface="+mj-lt"/>
              <a:buAutoNum type="arabicPeriod"/>
            </a:pPr>
            <a:r>
              <a:rPr lang="en-US" dirty="0"/>
              <a:t>The PPF&amp; Inefficiency </a:t>
            </a:r>
          </a:p>
          <a:p>
            <a:pPr marL="514350" indent="-514350">
              <a:buFont typeface="+mj-lt"/>
              <a:buAutoNum type="arabicPeriod"/>
            </a:pPr>
            <a:r>
              <a:rPr lang="en-US" dirty="0"/>
              <a:t> The PPF&amp; Opportunity cost</a:t>
            </a:r>
          </a:p>
          <a:p>
            <a:pPr marL="514350" indent="-514350">
              <a:buFont typeface="+mj-lt"/>
              <a:buAutoNum type="arabicPeriod"/>
            </a:pPr>
            <a:r>
              <a:rPr lang="en-US" dirty="0"/>
              <a:t>The PPF&amp; Economic Growth </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75601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TotalTime>
  <Words>2591</Words>
  <Application>Microsoft Office PowerPoint</Application>
  <PresentationFormat>Widescreen</PresentationFormat>
  <Paragraphs>418</Paragraphs>
  <Slides>41</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Arial Black</vt:lpstr>
      <vt:lpstr>Calibri</vt:lpstr>
      <vt:lpstr>Calibri Light</vt:lpstr>
      <vt:lpstr>Courier New</vt:lpstr>
      <vt:lpstr>Palatino Linotype</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17</cp:revision>
  <dcterms:created xsi:type="dcterms:W3CDTF">2023-04-29T09:08:23Z</dcterms:created>
  <dcterms:modified xsi:type="dcterms:W3CDTF">2023-09-20T21:07:14Z</dcterms:modified>
</cp:coreProperties>
</file>