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71" r:id="rId5"/>
    <p:sldId id="382" r:id="rId6"/>
    <p:sldId id="354" r:id="rId7"/>
    <p:sldId id="355" r:id="rId8"/>
    <p:sldId id="372" r:id="rId9"/>
    <p:sldId id="373" r:id="rId10"/>
    <p:sldId id="374" r:id="rId11"/>
    <p:sldId id="375" r:id="rId12"/>
    <p:sldId id="356" r:id="rId13"/>
    <p:sldId id="357" r:id="rId14"/>
    <p:sldId id="358" r:id="rId15"/>
    <p:sldId id="359" r:id="rId16"/>
    <p:sldId id="360" r:id="rId17"/>
    <p:sldId id="383" r:id="rId18"/>
    <p:sldId id="384" r:id="rId19"/>
    <p:sldId id="385" r:id="rId20"/>
    <p:sldId id="390" r:id="rId21"/>
    <p:sldId id="386" r:id="rId22"/>
    <p:sldId id="379" r:id="rId23"/>
    <p:sldId id="380" r:id="rId24"/>
    <p:sldId id="381" r:id="rId25"/>
    <p:sldId id="361" r:id="rId26"/>
    <p:sldId id="362" r:id="rId27"/>
    <p:sldId id="376" r:id="rId28"/>
    <p:sldId id="378" r:id="rId29"/>
    <p:sldId id="363" r:id="rId30"/>
    <p:sldId id="364" r:id="rId31"/>
    <p:sldId id="365" r:id="rId32"/>
    <p:sldId id="366" r:id="rId33"/>
    <p:sldId id="377" r:id="rId34"/>
    <p:sldId id="367" r:id="rId35"/>
    <p:sldId id="369" r:id="rId36"/>
    <p:sldId id="387" r:id="rId37"/>
    <p:sldId id="370" r:id="rId38"/>
    <p:sldId id="388" r:id="rId39"/>
    <p:sldId id="38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8" d="100"/>
          <a:sy n="108" d="100"/>
        </p:scale>
        <p:origin x="630"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710)</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A logo for a university&#10;&#10;Description automatically generated">
            <a:extLst>
              <a:ext uri="{FF2B5EF4-FFF2-40B4-BE49-F238E27FC236}">
                <a16:creationId xmlns:a16="http://schemas.microsoft.com/office/drawing/2014/main" id="{FBB016DA-C30A-4A75-96DF-DF29775CFFA6}"/>
              </a:ext>
            </a:extLst>
          </p:cNvPr>
          <p:cNvPicPr>
            <a:picLocks noChangeAspect="1"/>
          </p:cNvPicPr>
          <p:nvPr/>
        </p:nvPicPr>
        <p:blipFill>
          <a:blip r:embed="rId6"/>
          <a:stretch>
            <a:fillRect/>
          </a:stretch>
        </p:blipFill>
        <p:spPr>
          <a:xfrm>
            <a:off x="643284" y="4996656"/>
            <a:ext cx="1973655" cy="1796587"/>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3" y="5284187"/>
            <a:ext cx="4723217"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95DD7F4-595B-E1DF-143A-B5BC96FFFAB9}"/>
              </a:ext>
            </a:extLst>
          </p:cNvPr>
          <p:cNvSpPr txBox="1"/>
          <p:nvPr/>
        </p:nvSpPr>
        <p:spPr>
          <a:xfrm>
            <a:off x="4378376" y="5647046"/>
            <a:ext cx="8516202" cy="707886"/>
          </a:xfrm>
          <a:prstGeom prst="rect">
            <a:avLst/>
          </a:prstGeom>
          <a:noFill/>
        </p:spPr>
        <p:txBody>
          <a:bodyPr wrap="square">
            <a:spAutoFit/>
          </a:bodyPr>
          <a:lstStyle/>
          <a:p>
            <a:r>
              <a:rPr lang="en-GB" sz="4000" dirty="0"/>
              <a:t>Hypotheses</a:t>
            </a:r>
          </a:p>
        </p:txBody>
      </p:sp>
      <p:pic>
        <p:nvPicPr>
          <p:cNvPr id="5" name="Picture 4" descr="A logo for a university&#10;&#10;Description automatically generated">
            <a:extLst>
              <a:ext uri="{FF2B5EF4-FFF2-40B4-BE49-F238E27FC236}">
                <a16:creationId xmlns:a16="http://schemas.microsoft.com/office/drawing/2014/main" id="{32E1AEB7-3491-712F-202A-B70F4A8A5176}"/>
              </a:ext>
            </a:extLst>
          </p:cNvPr>
          <p:cNvPicPr>
            <a:picLocks noChangeAspect="1"/>
          </p:cNvPicPr>
          <p:nvPr/>
        </p:nvPicPr>
        <p:blipFill>
          <a:blip r:embed="rId7"/>
          <a:stretch>
            <a:fillRect/>
          </a:stretch>
        </p:blipFill>
        <p:spPr>
          <a:xfrm>
            <a:off x="261545" y="4863491"/>
            <a:ext cx="1973655" cy="1796587"/>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00868" y="1409090"/>
            <a:ext cx="8061253" cy="3922292"/>
          </a:xfrm>
          <a:prstGeom prst="rect">
            <a:avLst/>
          </a:prstGeom>
          <a:noFill/>
        </p:spPr>
        <p:txBody>
          <a:bodyPr wrap="square" rtlCol="0">
            <a:spAutoFit/>
          </a:bodyPr>
          <a:lstStyle/>
          <a:p>
            <a:pPr algn="just">
              <a:lnSpc>
                <a:spcPct val="150000"/>
              </a:lnSpc>
            </a:pPr>
            <a:r>
              <a:rPr lang="en-GB" sz="2800" b="1" dirty="0"/>
              <a:t>The Content of lecture </a:t>
            </a:r>
            <a:r>
              <a:rPr lang="ar-EG" sz="2800" b="1" dirty="0"/>
              <a:t>6</a:t>
            </a:r>
            <a:r>
              <a:rPr lang="en-GB" sz="2800" b="1" dirty="0"/>
              <a:t> Includes the following:</a:t>
            </a:r>
          </a:p>
          <a:p>
            <a:pPr marL="457200" indent="-457200" algn="just">
              <a:lnSpc>
                <a:spcPct val="150000"/>
              </a:lnSpc>
              <a:buFont typeface="+mj-lt"/>
              <a:buAutoNum type="arabicPeriod"/>
            </a:pPr>
            <a:r>
              <a:rPr lang="en-US" sz="2000" i="0" dirty="0">
                <a:effectLst/>
                <a:latin typeface="Open Sans" panose="020B0606030504020204" pitchFamily="34" charset="0"/>
              </a:rPr>
              <a:t>What is Hypothesis?</a:t>
            </a:r>
          </a:p>
          <a:p>
            <a:pPr marL="457200" indent="-457200" algn="just">
              <a:lnSpc>
                <a:spcPct val="150000"/>
              </a:lnSpc>
              <a:buFont typeface="+mj-lt"/>
              <a:buAutoNum type="arabicPeriod"/>
            </a:pPr>
            <a:r>
              <a:rPr lang="en-US" sz="2000" i="0" dirty="0">
                <a:effectLst/>
                <a:latin typeface="Open Sans" panose="020B0606030504020204" pitchFamily="34" charset="0"/>
              </a:rPr>
              <a:t>What is a Research Hypothesis?</a:t>
            </a:r>
          </a:p>
          <a:p>
            <a:pPr marL="457200" indent="-457200" algn="just">
              <a:lnSpc>
                <a:spcPct val="150000"/>
              </a:lnSpc>
              <a:buFont typeface="+mj-lt"/>
              <a:buAutoNum type="arabicPeriod"/>
            </a:pPr>
            <a:r>
              <a:rPr lang="en-US" sz="2000" i="0" dirty="0">
                <a:effectLst/>
                <a:latin typeface="Open Sans" panose="020B0606030504020204" pitchFamily="34" charset="0"/>
              </a:rPr>
              <a:t>Characteristics of a Good Research Hypothesis</a:t>
            </a:r>
          </a:p>
          <a:p>
            <a:pPr marL="457200" indent="-457200" algn="just">
              <a:lnSpc>
                <a:spcPct val="150000"/>
              </a:lnSpc>
              <a:buFont typeface="+mj-lt"/>
              <a:buAutoNum type="arabicPeriod"/>
            </a:pPr>
            <a:r>
              <a:rPr lang="en-US" sz="2000" i="0" dirty="0">
                <a:effectLst/>
                <a:latin typeface="Open Sans" panose="020B0606030504020204" pitchFamily="34" charset="0"/>
              </a:rPr>
              <a:t>How to Formulate an Effective Research Hypothesis</a:t>
            </a:r>
          </a:p>
          <a:p>
            <a:pPr marL="457200" indent="-457200" algn="just">
              <a:lnSpc>
                <a:spcPct val="150000"/>
              </a:lnSpc>
              <a:buFont typeface="+mj-lt"/>
              <a:buAutoNum type="arabicPeriod"/>
            </a:pPr>
            <a:r>
              <a:rPr lang="en-US" sz="2000" i="0" dirty="0">
                <a:effectLst/>
                <a:latin typeface="Open Sans" panose="020B0606030504020204" pitchFamily="34" charset="0"/>
              </a:rPr>
              <a:t>Research Hypothesis Examples of Independent and Dependent Variables:</a:t>
            </a:r>
          </a:p>
          <a:p>
            <a:pPr marL="457200" indent="-457200" algn="just">
              <a:lnSpc>
                <a:spcPct val="150000"/>
              </a:lnSpc>
              <a:buFont typeface="+mj-lt"/>
              <a:buAutoNum type="arabicPeriod"/>
            </a:pPr>
            <a:r>
              <a:rPr lang="en-US" sz="2000" i="0" dirty="0">
                <a:effectLst/>
                <a:latin typeface="Open Sans" panose="020B0606030504020204" pitchFamily="34" charset="0"/>
              </a:rPr>
              <a:t>Importance of a Testable Hypothesis</a:t>
            </a:r>
            <a:endParaRPr lang="en-GB" sz="2000" dirty="0"/>
          </a:p>
        </p:txBody>
      </p:sp>
      <p:sp>
        <p:nvSpPr>
          <p:cNvPr id="16" name="Freeform 8"/>
          <p:cNvSpPr>
            <a:spLocks/>
          </p:cNvSpPr>
          <p:nvPr/>
        </p:nvSpPr>
        <p:spPr bwMode="auto">
          <a:xfrm>
            <a:off x="59927" y="-1588"/>
            <a:ext cx="2278460" cy="163353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A logo for a university&#10;&#10;Description automatically generated">
            <a:extLst>
              <a:ext uri="{FF2B5EF4-FFF2-40B4-BE49-F238E27FC236}">
                <a16:creationId xmlns:a16="http://schemas.microsoft.com/office/drawing/2014/main" id="{9CC9C3C5-9E04-7FDC-A771-B45966982567}"/>
              </a:ext>
            </a:extLst>
          </p:cNvPr>
          <p:cNvPicPr>
            <a:picLocks noChangeAspect="1"/>
          </p:cNvPicPr>
          <p:nvPr/>
        </p:nvPicPr>
        <p:blipFill>
          <a:blip r:embed="rId7"/>
          <a:stretch>
            <a:fillRect/>
          </a:stretch>
        </p:blipFill>
        <p:spPr>
          <a:xfrm>
            <a:off x="390581" y="5384967"/>
            <a:ext cx="1487356" cy="1353917"/>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71062" y="1501963"/>
            <a:ext cx="9437110" cy="3903504"/>
          </a:xfrm>
          <a:prstGeom prst="rect">
            <a:avLst/>
          </a:prstGeom>
          <a:noFill/>
        </p:spPr>
        <p:txBody>
          <a:bodyPr wrap="square">
            <a:spAutoFit/>
          </a:bodyPr>
          <a:lstStyle/>
          <a:p>
            <a:pPr algn="just">
              <a:lnSpc>
                <a:spcPct val="150000"/>
              </a:lnSpc>
            </a:pPr>
            <a:r>
              <a:rPr lang="en-US" sz="2800" b="0" i="0" dirty="0">
                <a:solidFill>
                  <a:srgbClr val="2A2A2A"/>
                </a:solidFill>
                <a:effectLst/>
                <a:latin typeface="-apple-system"/>
              </a:rPr>
              <a:t>Simply put, a hypothesis is a research question that also includes the predicted or expected result of the research. Without a hypothesis, there can be no basis for a scientific or research experiment. As such, it is critical that you carefully construct your hypothesis by being deliberate and thorough, even before you set pen to paper .</a:t>
            </a:r>
            <a:endParaRPr lang="en-GB" sz="2800" dirty="0"/>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4B98FE9-1E6C-BD9C-58FC-D4052C3F7D4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88155FF9-D4C8-968F-D3C8-E3380F8877E2}"/>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47769212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85724" y="1631950"/>
            <a:ext cx="9722447" cy="3359061"/>
          </a:xfrm>
          <a:prstGeom prst="rect">
            <a:avLst/>
          </a:prstGeom>
          <a:noFill/>
        </p:spPr>
        <p:txBody>
          <a:bodyPr wrap="square">
            <a:spAutoFit/>
          </a:bodyPr>
          <a:lstStyle/>
          <a:p>
            <a:pPr algn="just">
              <a:lnSpc>
                <a:spcPct val="150000"/>
              </a:lnSpc>
            </a:pPr>
            <a:r>
              <a:rPr lang="en-US" sz="2400" b="0" i="0" dirty="0">
                <a:solidFill>
                  <a:srgbClr val="2A2A2A"/>
                </a:solidFill>
                <a:effectLst/>
                <a:latin typeface="-apple-system"/>
              </a:rPr>
              <a:t> Unless your hypothesis is clearly and carefully constructed, any flaw can have an adverse, and even grave, effect on the quality of your experiment and its subsequent results. A hypothesis is a fact-based guess or prediction that has not been proven. It is an essential step of the scientific method. The hypothesis of a study is a drive for experimentation to either prove the hypothesis or dispute it.</a:t>
            </a:r>
            <a:endParaRPr lang="en-GB" sz="2400" dirty="0"/>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6E3A658-985B-D1D5-9201-AEDB238EA59B}"/>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4F41A025-4711-4E4B-AC8E-8330B39EF60D}"/>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6863560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651740" y="1501963"/>
            <a:ext cx="8334731" cy="3912674"/>
          </a:xfrm>
          <a:prstGeom prst="rect">
            <a:avLst/>
          </a:prstGeom>
          <a:noFill/>
        </p:spPr>
        <p:txBody>
          <a:bodyPr wrap="square">
            <a:spAutoFit/>
          </a:bodyPr>
          <a:lstStyle/>
          <a:p>
            <a:pPr algn="just">
              <a:lnSpc>
                <a:spcPct val="150000"/>
              </a:lnSpc>
            </a:pPr>
            <a:r>
              <a:rPr lang="en-US" sz="2400" b="0" i="0" dirty="0">
                <a:solidFill>
                  <a:srgbClr val="000000"/>
                </a:solidFill>
                <a:effectLst/>
              </a:rPr>
              <a:t>Hypothesis is an assumption, or an idea proposed for the sake of argument so that it can be tested. It is a precise, testable statement of what the researchers predict will be outcome of the study.  Hypothesis usually involves proposing a relationship between two variables: the independent variable (what the researchers change) and the dependent variable (what the research measures)</a:t>
            </a:r>
            <a:endParaRPr lang="en-GB" sz="2400" dirty="0"/>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23402D-40C4-C9C5-7FC8-F13BAB056AE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BD278AC9-5133-42A0-8706-082439932441}"/>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61665"/>
          </a:xfrm>
          <a:prstGeom prst="rect">
            <a:avLst/>
          </a:prstGeom>
          <a:noFill/>
        </p:spPr>
        <p:txBody>
          <a:bodyPr wrap="square" rtlCol="0">
            <a:spAutoFit/>
          </a:bodyPr>
          <a:lstStyle/>
          <a:p>
            <a:pPr algn="l"/>
            <a:r>
              <a:rPr lang="en-US" sz="2400" b="1" i="0" dirty="0">
                <a:solidFill>
                  <a:schemeClr val="bg1"/>
                </a:solidFill>
                <a:effectLst/>
                <a:latin typeface="Open Sans" panose="020B0606030504020204" pitchFamily="34" charset="0"/>
              </a:rPr>
              <a:t>What is a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823507"/>
            <a:ext cx="9202355" cy="3257174"/>
          </a:xfrm>
          <a:prstGeom prst="rect">
            <a:avLst/>
          </a:prstGeom>
          <a:noFill/>
        </p:spPr>
        <p:txBody>
          <a:bodyPr wrap="square">
            <a:spAutoFit/>
          </a:bodyPr>
          <a:lstStyle/>
          <a:p>
            <a:pPr algn="just">
              <a:lnSpc>
                <a:spcPct val="150000"/>
              </a:lnSpc>
            </a:pPr>
            <a:r>
              <a:rPr lang="en-US" sz="2800" dirty="0">
                <a:solidFill>
                  <a:srgbClr val="000000"/>
                </a:solidFill>
              </a:rPr>
              <a:t>Research hypothesis is a statement that introduces a research question and proposes an expected result. It is an integral part of the scientific method that forms the basis of scientific experiments. Therefore, you need to be careful and thorough when building your research hypothesis.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BDF0D18-1EBE-BD31-183F-215FE7DBDEB6}"/>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734C2AED-FA71-A826-5964-2AB801B4A572}"/>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32730589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61665"/>
          </a:xfrm>
          <a:prstGeom prst="rect">
            <a:avLst/>
          </a:prstGeom>
          <a:noFill/>
        </p:spPr>
        <p:txBody>
          <a:bodyPr wrap="square" rtlCol="0">
            <a:spAutoFit/>
          </a:bodyPr>
          <a:lstStyle/>
          <a:p>
            <a:pPr algn="l"/>
            <a:r>
              <a:rPr lang="en-US" sz="2400" b="1" i="0" dirty="0">
                <a:solidFill>
                  <a:schemeClr val="bg1"/>
                </a:solidFill>
                <a:effectLst/>
                <a:latin typeface="Open Sans" panose="020B0606030504020204" pitchFamily="34" charset="0"/>
              </a:rPr>
              <a:t>What is a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903504"/>
          </a:xfrm>
          <a:prstGeom prst="rect">
            <a:avLst/>
          </a:prstGeom>
          <a:noFill/>
        </p:spPr>
        <p:txBody>
          <a:bodyPr wrap="square">
            <a:spAutoFit/>
          </a:bodyPr>
          <a:lstStyle/>
          <a:p>
            <a:pPr algn="just">
              <a:lnSpc>
                <a:spcPct val="150000"/>
              </a:lnSpc>
            </a:pPr>
            <a:r>
              <a:rPr lang="en-US" sz="2800" dirty="0">
                <a:solidFill>
                  <a:srgbClr val="000000"/>
                </a:solidFill>
              </a:rPr>
              <a:t> A minor flaw in the construction of your hypothesis could have an adverse effect on your experiment. In research, there is a convention that the hypothesis is written in two forms, the null hypothesis, and the alternative hypothesis (called the experimental hypothesis when the method of investigation is an experiment).</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0B7C6A1-858C-DD52-45D2-7681722266F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CF397ACB-3696-A984-841D-B38B6EF6FB1E}"/>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40136024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9072"/>
          </a:xfrm>
          <a:prstGeom prst="rect">
            <a:avLst/>
          </a:prstGeom>
          <a:noFill/>
        </p:spPr>
        <p:txBody>
          <a:bodyPr wrap="square" rtlCol="0">
            <a:spAutoFit/>
          </a:bodyPr>
          <a:lstStyle/>
          <a:p>
            <a:pPr algn="ctr">
              <a:lnSpc>
                <a:spcPct val="150000"/>
              </a:lnSpc>
            </a:pPr>
            <a:r>
              <a:rPr lang="en-US" sz="2400" b="1" dirty="0">
                <a:solidFill>
                  <a:schemeClr val="bg1"/>
                </a:solidFill>
              </a:rPr>
              <a:t>Research Question vs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921448"/>
            <a:ext cx="9202355" cy="3276282"/>
          </a:xfrm>
          <a:prstGeom prst="rect">
            <a:avLst/>
          </a:prstGeom>
          <a:noFill/>
        </p:spPr>
        <p:txBody>
          <a:bodyPr wrap="square">
            <a:spAutoFit/>
          </a:bodyPr>
          <a:lstStyle/>
          <a:p>
            <a:pPr algn="just">
              <a:lnSpc>
                <a:spcPct val="150000"/>
              </a:lnSpc>
            </a:pPr>
            <a:r>
              <a:rPr lang="en-US" sz="2000" dirty="0">
                <a:solidFill>
                  <a:srgbClr val="000000"/>
                </a:solidFill>
              </a:rPr>
              <a:t>It’s easy to confuse research questions with hypotheses, and vice versa. While they’re both critical to the Scientific Method, they have very specific differences. Primarily, a research question, just like a hypothesis, is focused and concise. But a hypothesis includes a prediction based on the proposed research, and is designed to forecast the relationship of and between two (or more) variables. Research questions are open-ended, and invite debate and discussion, while hypotheses are closed, e.g. “The relationship between A and B will be C.”</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8B1B339-FE55-A118-9C28-3592ED4CE04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55A4FEE5-09B6-9493-0003-0FF911FD0421}"/>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72032836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9072"/>
          </a:xfrm>
          <a:prstGeom prst="rect">
            <a:avLst/>
          </a:prstGeom>
          <a:noFill/>
        </p:spPr>
        <p:txBody>
          <a:bodyPr wrap="square" rtlCol="0">
            <a:spAutoFit/>
          </a:bodyPr>
          <a:lstStyle/>
          <a:p>
            <a:pPr algn="ctr">
              <a:lnSpc>
                <a:spcPct val="150000"/>
              </a:lnSpc>
            </a:pPr>
            <a:r>
              <a:rPr lang="en-US" sz="2400" b="1" dirty="0">
                <a:solidFill>
                  <a:schemeClr val="bg1"/>
                </a:solidFill>
              </a:rPr>
              <a:t>Research Question vs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64792" y="1493764"/>
            <a:ext cx="9202355" cy="3903504"/>
          </a:xfrm>
          <a:prstGeom prst="rect">
            <a:avLst/>
          </a:prstGeom>
          <a:noFill/>
        </p:spPr>
        <p:txBody>
          <a:bodyPr wrap="square">
            <a:spAutoFit/>
          </a:bodyPr>
          <a:lstStyle/>
          <a:p>
            <a:pPr algn="just">
              <a:lnSpc>
                <a:spcPct val="150000"/>
              </a:lnSpc>
            </a:pPr>
            <a:r>
              <a:rPr lang="en-US" sz="2800" dirty="0">
                <a:solidFill>
                  <a:srgbClr val="000000"/>
                </a:solidFill>
              </a:rPr>
              <a:t>A hypothesis is generally used if your research topic is fairly well established, and you are relatively certain about the relationship between the variables that will be presented in your research. Since a hypothesis is ideally suited for experimental studies, it will, by its very existence, affect the design of your experiment.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33C453D-37ED-113B-5A15-F3E48B80B08A}"/>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8A74BCB6-1C9E-8B8C-0C11-36AEE8EA1886}"/>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41146595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9072"/>
          </a:xfrm>
          <a:prstGeom prst="rect">
            <a:avLst/>
          </a:prstGeom>
          <a:noFill/>
        </p:spPr>
        <p:txBody>
          <a:bodyPr wrap="square" rtlCol="0">
            <a:spAutoFit/>
          </a:bodyPr>
          <a:lstStyle/>
          <a:p>
            <a:pPr algn="ctr">
              <a:lnSpc>
                <a:spcPct val="150000"/>
              </a:lnSpc>
            </a:pPr>
            <a:r>
              <a:rPr lang="en-US" sz="2400" b="1" dirty="0">
                <a:solidFill>
                  <a:schemeClr val="bg1"/>
                </a:solidFill>
              </a:rPr>
              <a:t>Research Question vs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754276"/>
            <a:ext cx="9202355" cy="3359061"/>
          </a:xfrm>
          <a:prstGeom prst="rect">
            <a:avLst/>
          </a:prstGeom>
          <a:noFill/>
        </p:spPr>
        <p:txBody>
          <a:bodyPr wrap="square">
            <a:spAutoFit/>
          </a:bodyPr>
          <a:lstStyle/>
          <a:p>
            <a:pPr algn="just">
              <a:lnSpc>
                <a:spcPct val="150000"/>
              </a:lnSpc>
            </a:pPr>
            <a:r>
              <a:rPr lang="en-US" sz="2400" dirty="0">
                <a:solidFill>
                  <a:srgbClr val="000000"/>
                </a:solidFill>
              </a:rPr>
              <a:t>The research question is typically used for new topics that have not yet been researched extensively. Here, the relationship between different variables is less known. There is no prediction made, but there may be variables explored. The research question can be casual in nature, simply trying to understand if a relationship even exists, descriptive or comparative.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C79FD6-FF14-5DF1-085D-5E23FBCFACA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598F34A8-8D71-B783-E084-017D413F2541}"/>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4704195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830279"/>
          </a:xfrm>
          <a:prstGeom prst="rect">
            <a:avLst/>
          </a:prstGeom>
          <a:noFill/>
        </p:spPr>
        <p:txBody>
          <a:bodyPr wrap="square">
            <a:spAutoFit/>
          </a:bodyPr>
          <a:lstStyle/>
          <a:p>
            <a:pPr algn="just">
              <a:lnSpc>
                <a:spcPct val="150000"/>
              </a:lnSpc>
            </a:pPr>
            <a:r>
              <a:rPr lang="en-US" sz="2400" b="1" dirty="0">
                <a:solidFill>
                  <a:srgbClr val="000000"/>
                </a:solidFill>
              </a:rPr>
              <a:t>Essential Characteristics of a Good Research Hypothesis</a:t>
            </a:r>
          </a:p>
          <a:p>
            <a:pPr algn="just">
              <a:lnSpc>
                <a:spcPct val="150000"/>
              </a:lnSpc>
            </a:pPr>
            <a:r>
              <a:rPr lang="en-US" sz="2000" dirty="0">
                <a:solidFill>
                  <a:srgbClr val="000000"/>
                </a:solidFill>
              </a:rPr>
              <a:t>As the hypothesis is specific, there is a testable prediction about what you expect to happen in a study. You may consider drawing hypothesis from previously published research based on the theory.</a:t>
            </a:r>
          </a:p>
          <a:p>
            <a:pPr algn="just">
              <a:lnSpc>
                <a:spcPct val="150000"/>
              </a:lnSpc>
            </a:pPr>
            <a:endParaRPr lang="en-US" sz="2000" dirty="0">
              <a:solidFill>
                <a:srgbClr val="000000"/>
              </a:solidFill>
            </a:endParaRPr>
          </a:p>
          <a:p>
            <a:pPr algn="just">
              <a:lnSpc>
                <a:spcPct val="150000"/>
              </a:lnSpc>
            </a:pPr>
            <a:r>
              <a:rPr lang="en-US" sz="2000" dirty="0">
                <a:solidFill>
                  <a:srgbClr val="000000"/>
                </a:solidFill>
              </a:rPr>
              <a:t>A good research hypothesis involves more effort than just a guess. In particular, your hypothesis may begin with a question that could be further explored through background research.</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E15901-3B53-BE12-93FF-C6A739C76A42}"/>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77177633-6CAF-31D4-380C-29E103BE8511}"/>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1743570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276282"/>
          </a:xfrm>
          <a:prstGeom prst="rect">
            <a:avLst/>
          </a:prstGeom>
          <a:noFill/>
        </p:spPr>
        <p:txBody>
          <a:bodyPr wrap="square">
            <a:spAutoFit/>
          </a:bodyPr>
          <a:lstStyle/>
          <a:p>
            <a:pPr algn="just">
              <a:lnSpc>
                <a:spcPct val="150000"/>
              </a:lnSpc>
            </a:pPr>
            <a:r>
              <a:rPr lang="en-US" sz="2000" dirty="0">
                <a:solidFill>
                  <a:srgbClr val="000000"/>
                </a:solidFill>
              </a:rPr>
              <a:t>To help you formulate a promising research hypothesis, you should ask yourself the following questions:</a:t>
            </a:r>
          </a:p>
          <a:p>
            <a:pPr algn="just">
              <a:lnSpc>
                <a:spcPct val="150000"/>
              </a:lnSpc>
              <a:buFont typeface="+mj-lt"/>
              <a:buAutoNum type="arabicPeriod"/>
            </a:pPr>
            <a:r>
              <a:rPr lang="en-US" sz="2000" dirty="0">
                <a:solidFill>
                  <a:srgbClr val="000000"/>
                </a:solidFill>
              </a:rPr>
              <a:t>Is the language clear and focused?</a:t>
            </a:r>
          </a:p>
          <a:p>
            <a:pPr algn="just">
              <a:lnSpc>
                <a:spcPct val="150000"/>
              </a:lnSpc>
              <a:buFont typeface="+mj-lt"/>
              <a:buAutoNum type="arabicPeriod"/>
            </a:pPr>
            <a:r>
              <a:rPr lang="en-US" sz="2000" dirty="0">
                <a:solidFill>
                  <a:srgbClr val="000000"/>
                </a:solidFill>
              </a:rPr>
              <a:t>What is the relationship between your hypothesis and your research topic?</a:t>
            </a:r>
          </a:p>
          <a:p>
            <a:pPr algn="just">
              <a:lnSpc>
                <a:spcPct val="150000"/>
              </a:lnSpc>
              <a:buFont typeface="+mj-lt"/>
              <a:buAutoNum type="arabicPeriod"/>
            </a:pPr>
            <a:r>
              <a:rPr lang="en-US" sz="2000" dirty="0">
                <a:solidFill>
                  <a:srgbClr val="000000"/>
                </a:solidFill>
              </a:rPr>
              <a:t>Is your hypothesis testable? If yes, then how?</a:t>
            </a:r>
          </a:p>
          <a:p>
            <a:pPr algn="just">
              <a:lnSpc>
                <a:spcPct val="150000"/>
              </a:lnSpc>
              <a:buFont typeface="+mj-lt"/>
              <a:buAutoNum type="arabicPeriod"/>
            </a:pPr>
            <a:r>
              <a:rPr lang="en-US" sz="2000" dirty="0">
                <a:solidFill>
                  <a:srgbClr val="000000"/>
                </a:solidFill>
              </a:rPr>
              <a:t>What are the possible explanations that you might want to explore?</a:t>
            </a:r>
          </a:p>
          <a:p>
            <a:pPr algn="just">
              <a:lnSpc>
                <a:spcPct val="150000"/>
              </a:lnSpc>
              <a:buFont typeface="+mj-lt"/>
              <a:buAutoNum type="arabicPeriod"/>
            </a:pPr>
            <a:r>
              <a:rPr lang="en-US" sz="2000" dirty="0">
                <a:solidFill>
                  <a:srgbClr val="000000"/>
                </a:solidFill>
              </a:rPr>
              <a:t>Does your hypothesis include both an independent and dependent variable?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F42BB9-8D61-7FA8-8EED-C9DB425F1FA6}"/>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93E7A34D-7080-0BEF-5EF6-F10146D31B9C}"/>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60299314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708865"/>
            <a:ext cx="9503359" cy="3276282"/>
          </a:xfrm>
          <a:prstGeom prst="rect">
            <a:avLst/>
          </a:prstGeom>
          <a:noFill/>
        </p:spPr>
        <p:txBody>
          <a:bodyPr wrap="square">
            <a:spAutoFit/>
          </a:bodyPr>
          <a:lstStyle/>
          <a:p>
            <a:pPr algn="just">
              <a:lnSpc>
                <a:spcPct val="150000"/>
              </a:lnSpc>
            </a:pPr>
            <a:r>
              <a:rPr lang="en-US" sz="2000" dirty="0">
                <a:solidFill>
                  <a:srgbClr val="000000"/>
                </a:solidFill>
              </a:rPr>
              <a:t>To help you formulate a promising research hypothesis, you should ask yourself the following questions:</a:t>
            </a:r>
          </a:p>
          <a:p>
            <a:pPr marL="457200" indent="-457200" algn="just">
              <a:lnSpc>
                <a:spcPct val="150000"/>
              </a:lnSpc>
              <a:buFont typeface="+mj-lt"/>
              <a:buAutoNum type="arabicPeriod"/>
            </a:pPr>
            <a:r>
              <a:rPr lang="en-US" sz="2000" dirty="0">
                <a:solidFill>
                  <a:srgbClr val="000000"/>
                </a:solidFill>
              </a:rPr>
              <a:t>Does your research predict the relationship and outcome?</a:t>
            </a:r>
          </a:p>
          <a:p>
            <a:pPr marL="457200" indent="-457200" algn="just">
              <a:lnSpc>
                <a:spcPct val="150000"/>
              </a:lnSpc>
              <a:buFont typeface="+mj-lt"/>
              <a:buAutoNum type="arabicPeriod"/>
            </a:pPr>
            <a:r>
              <a:rPr lang="en-US" sz="2000" dirty="0">
                <a:solidFill>
                  <a:srgbClr val="000000"/>
                </a:solidFill>
              </a:rPr>
              <a:t>Is your research simple and concise (avoids wordiness)?</a:t>
            </a:r>
          </a:p>
          <a:p>
            <a:pPr marL="457200" indent="-457200" algn="just">
              <a:lnSpc>
                <a:spcPct val="150000"/>
              </a:lnSpc>
              <a:buFont typeface="+mj-lt"/>
              <a:buAutoNum type="arabicPeriod"/>
            </a:pPr>
            <a:r>
              <a:rPr lang="en-US" sz="2000" dirty="0">
                <a:solidFill>
                  <a:srgbClr val="000000"/>
                </a:solidFill>
              </a:rPr>
              <a:t>Is it clear with no ambiguity or assumptions about the readers’ knowledge</a:t>
            </a:r>
          </a:p>
          <a:p>
            <a:pPr marL="457200" indent="-457200" algn="just">
              <a:lnSpc>
                <a:spcPct val="150000"/>
              </a:lnSpc>
              <a:buFont typeface="+mj-lt"/>
              <a:buAutoNum type="arabicPeriod"/>
            </a:pPr>
            <a:r>
              <a:rPr lang="en-US" sz="2000" dirty="0">
                <a:solidFill>
                  <a:srgbClr val="000000"/>
                </a:solidFill>
              </a:rPr>
              <a:t>Is your research observable and testable results?</a:t>
            </a:r>
          </a:p>
          <a:p>
            <a:pPr marL="457200" indent="-457200" algn="just">
              <a:lnSpc>
                <a:spcPct val="150000"/>
              </a:lnSpc>
              <a:buFont typeface="+mj-lt"/>
              <a:buAutoNum type="arabicPeriod"/>
            </a:pPr>
            <a:r>
              <a:rPr lang="en-US" sz="2000" dirty="0">
                <a:solidFill>
                  <a:srgbClr val="000000"/>
                </a:solidFill>
              </a:rPr>
              <a:t>Is it relevant and specific to the research question or problem?</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21D2718-2A4F-7A4B-5CC3-74867B2F2E9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9C413B07-6295-4D35-4676-CAB25588C642}"/>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6602057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search hypothesis example">
            <a:extLst>
              <a:ext uri="{FF2B5EF4-FFF2-40B4-BE49-F238E27FC236}">
                <a16:creationId xmlns:a16="http://schemas.microsoft.com/office/drawing/2014/main" id="{E443B2E6-6A98-8739-9053-80FA2DD8A5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6422" y="1585968"/>
            <a:ext cx="7342533" cy="42097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7E34E40-80ED-0852-ED8A-56C680B81674}"/>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C8CA4A95-C35F-FFEA-21D1-0CD4AA7FE2ED}"/>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8872547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708836"/>
          </a:xfrm>
          <a:prstGeom prst="rect">
            <a:avLst/>
          </a:prstGeom>
          <a:noFill/>
        </p:spPr>
        <p:txBody>
          <a:bodyPr wrap="square">
            <a:spAutoFit/>
          </a:bodyPr>
          <a:lstStyle/>
          <a:p>
            <a:pPr algn="just">
              <a:lnSpc>
                <a:spcPct val="150000"/>
              </a:lnSpc>
            </a:pPr>
            <a:r>
              <a:rPr lang="en-US" sz="3200" b="0" i="0" dirty="0">
                <a:solidFill>
                  <a:srgbClr val="000000"/>
                </a:solidFill>
                <a:effectLst/>
                <a:latin typeface="Open Sans" panose="020B0606030504020204" pitchFamily="34" charset="0"/>
              </a:rPr>
              <a:t>The questions listed above can be used as a checklist to make sure your hypothesis is based on a solid foundation. Furthermore, it can help you identify weaknesses in your hypothesis and revise it if necessary.</a:t>
            </a:r>
            <a:endParaRPr lang="en-US" sz="32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CCCD0D-6A20-E168-F78B-181B055D089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B48EE702-9BB1-F7D3-B4E6-632F693F15DE}"/>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4018017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63588"/>
          </a:xfrm>
          <a:prstGeom prst="rect">
            <a:avLst/>
          </a:prstGeom>
          <a:noFill/>
        </p:spPr>
        <p:txBody>
          <a:bodyPr wrap="square" rtlCol="0">
            <a:spAutoFit/>
          </a:bodyPr>
          <a:lstStyle/>
          <a:p>
            <a:pPr algn="ctr">
              <a:lnSpc>
                <a:spcPct val="150000"/>
              </a:lnSpc>
            </a:pPr>
            <a:r>
              <a:rPr lang="en-US" b="1" i="0" dirty="0">
                <a:solidFill>
                  <a:schemeClr val="bg1"/>
                </a:solidFill>
                <a:effectLst/>
                <a:latin typeface="Open Sans" panose="020B0606030504020204" pitchFamily="34" charset="0"/>
              </a:rPr>
              <a:t>Characteristics that make a hypothesis weak</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91560" y="1358062"/>
            <a:ext cx="9354958" cy="3911264"/>
          </a:xfrm>
          <a:prstGeom prst="rect">
            <a:avLst/>
          </a:prstGeom>
          <a:noFill/>
        </p:spPr>
        <p:txBody>
          <a:bodyPr wrap="square">
            <a:spAutoFit/>
          </a:bodyPr>
          <a:lstStyle/>
          <a:p>
            <a:pPr algn="just">
              <a:lnSpc>
                <a:spcPct val="150000"/>
              </a:lnSpc>
            </a:pPr>
            <a:r>
              <a:rPr lang="en-US" sz="2400" b="0" i="0" dirty="0">
                <a:solidFill>
                  <a:srgbClr val="000000"/>
                </a:solidFill>
                <a:effectLst/>
                <a:latin typeface="Open Sans" panose="020B0606030504020204" pitchFamily="34" charset="0"/>
              </a:rPr>
              <a:t>Characteristics that make a hypothesis weak include:</a:t>
            </a:r>
          </a:p>
          <a:p>
            <a:pPr algn="just">
              <a:lnSpc>
                <a:spcPct val="150000"/>
              </a:lnSpc>
            </a:pPr>
            <a:r>
              <a:rPr lang="en-US" sz="2400" b="0" i="0" dirty="0">
                <a:solidFill>
                  <a:srgbClr val="000000"/>
                </a:solidFill>
                <a:effectLst/>
                <a:latin typeface="Open Sans" panose="020B0606030504020204" pitchFamily="34" charset="0"/>
              </a:rPr>
              <a:t>Unclear variables</a:t>
            </a:r>
          </a:p>
          <a:p>
            <a:pPr algn="just">
              <a:lnSpc>
                <a:spcPct val="150000"/>
              </a:lnSpc>
            </a:pPr>
            <a:r>
              <a:rPr lang="en-US" sz="2400" b="0" i="0" dirty="0">
                <a:solidFill>
                  <a:srgbClr val="000000"/>
                </a:solidFill>
                <a:effectLst/>
                <a:latin typeface="Open Sans" panose="020B0606030504020204" pitchFamily="34" charset="0"/>
              </a:rPr>
              <a:t>Unoriginality</a:t>
            </a:r>
          </a:p>
          <a:p>
            <a:pPr algn="just">
              <a:lnSpc>
                <a:spcPct val="150000"/>
              </a:lnSpc>
            </a:pPr>
            <a:r>
              <a:rPr lang="en-US" sz="2400" b="0" i="0" dirty="0">
                <a:solidFill>
                  <a:srgbClr val="000000"/>
                </a:solidFill>
                <a:effectLst/>
                <a:latin typeface="Open Sans" panose="020B0606030504020204" pitchFamily="34" charset="0"/>
              </a:rPr>
              <a:t>Too general</a:t>
            </a:r>
          </a:p>
          <a:p>
            <a:pPr algn="just">
              <a:lnSpc>
                <a:spcPct val="150000"/>
              </a:lnSpc>
            </a:pPr>
            <a:r>
              <a:rPr lang="en-US" sz="2400" b="0" i="0" dirty="0">
                <a:solidFill>
                  <a:srgbClr val="000000"/>
                </a:solidFill>
                <a:effectLst/>
                <a:latin typeface="Open Sans" panose="020B0606030504020204" pitchFamily="34" charset="0"/>
              </a:rPr>
              <a:t>Too specific</a:t>
            </a:r>
          </a:p>
          <a:p>
            <a:pPr algn="just">
              <a:lnSpc>
                <a:spcPct val="150000"/>
              </a:lnSpc>
            </a:pPr>
            <a:r>
              <a:rPr lang="en-US" sz="2400" b="0" i="0" dirty="0">
                <a:solidFill>
                  <a:srgbClr val="000000"/>
                </a:solidFill>
                <a:effectLst/>
                <a:latin typeface="Open Sans" panose="020B0606030504020204" pitchFamily="34" charset="0"/>
              </a:rPr>
              <a:t>Too vague</a:t>
            </a:r>
          </a:p>
          <a:p>
            <a:pPr algn="just">
              <a:lnSpc>
                <a:spcPct val="150000"/>
              </a:lnSpc>
            </a:pPr>
            <a:r>
              <a:rPr lang="en-US" sz="2400" b="0" i="0" dirty="0">
                <a:solidFill>
                  <a:srgbClr val="000000"/>
                </a:solidFill>
                <a:effectLst/>
                <a:latin typeface="Open Sans" panose="020B0606030504020204" pitchFamily="34" charset="0"/>
              </a:rPr>
              <a:t>Untestable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069F8F-499D-EEB6-6A98-FAD2FF5D698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4EF4DF5D-6EB1-F2F1-E315-405D2781EFAA}"/>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5717593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63588"/>
          </a:xfrm>
          <a:prstGeom prst="rect">
            <a:avLst/>
          </a:prstGeom>
          <a:noFill/>
        </p:spPr>
        <p:txBody>
          <a:bodyPr wrap="square" rtlCol="0">
            <a:spAutoFit/>
          </a:bodyPr>
          <a:lstStyle/>
          <a:p>
            <a:pPr algn="ctr">
              <a:lnSpc>
                <a:spcPct val="150000"/>
              </a:lnSpc>
            </a:pPr>
            <a:r>
              <a:rPr lang="en-US" b="1" i="0" dirty="0">
                <a:solidFill>
                  <a:schemeClr val="bg1"/>
                </a:solidFill>
                <a:effectLst/>
                <a:latin typeface="Open Sans" panose="020B0606030504020204" pitchFamily="34" charset="0"/>
              </a:rPr>
              <a:t>Characteristics that make a hypothesis weak</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96254" y="1515912"/>
            <a:ext cx="9354958" cy="4547783"/>
          </a:xfrm>
          <a:prstGeom prst="rect">
            <a:avLst/>
          </a:prstGeom>
          <a:noFill/>
        </p:spPr>
        <p:txBody>
          <a:bodyPr wrap="square">
            <a:spAutoFit/>
          </a:bodyPr>
          <a:lstStyle/>
          <a:p>
            <a:pPr algn="just">
              <a:lnSpc>
                <a:spcPct val="150000"/>
              </a:lnSpc>
            </a:pPr>
            <a:r>
              <a:rPr lang="en-US" sz="2800" b="0" i="0" dirty="0">
                <a:solidFill>
                  <a:srgbClr val="000000"/>
                </a:solidFill>
                <a:effectLst/>
                <a:latin typeface="Open Sans" panose="020B0606030504020204" pitchFamily="34" charset="0"/>
              </a:rPr>
              <a:t>A weak hypothesis leads to weak research and methods. The goal of a paper is to prove or disprove a hypothesis - or to prove or disprove a null hypothesis. If the hypothesis is not a dependent variable of what is being studied, the paper’s methods should come into question.</a:t>
            </a:r>
          </a:p>
          <a:p>
            <a:pPr algn="just">
              <a:lnSpc>
                <a:spcPct val="150000"/>
              </a:lnSpc>
            </a:pPr>
            <a:endParaRPr lang="en-US" sz="2800" b="0" i="0" dirty="0">
              <a:solidFill>
                <a:srgbClr val="000000"/>
              </a:solidFill>
              <a:effectLst/>
              <a:latin typeface="Open Sans" panose="020B0606030504020204" pitchFamily="34" charset="0"/>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A8D62D1-E031-F861-F577-9E07718A0C06}"/>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1FD0C3A3-8039-41FB-7D35-02A10DA252B6}"/>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97391293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63588"/>
          </a:xfrm>
          <a:prstGeom prst="rect">
            <a:avLst/>
          </a:prstGeom>
          <a:noFill/>
        </p:spPr>
        <p:txBody>
          <a:bodyPr wrap="square" rtlCol="0">
            <a:spAutoFit/>
          </a:bodyPr>
          <a:lstStyle/>
          <a:p>
            <a:pPr algn="ctr">
              <a:lnSpc>
                <a:spcPct val="150000"/>
              </a:lnSpc>
            </a:pPr>
            <a:r>
              <a:rPr lang="en-US" b="1" i="0" dirty="0">
                <a:solidFill>
                  <a:schemeClr val="bg1"/>
                </a:solidFill>
                <a:effectLst/>
                <a:latin typeface="Open Sans" panose="020B0606030504020204" pitchFamily="34" charset="0"/>
              </a:rPr>
              <a:t>Characteristics that make a hypothesis weak</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708836"/>
          </a:xfrm>
          <a:prstGeom prst="rect">
            <a:avLst/>
          </a:prstGeom>
          <a:noFill/>
        </p:spPr>
        <p:txBody>
          <a:bodyPr wrap="square">
            <a:spAutoFit/>
          </a:bodyPr>
          <a:lstStyle/>
          <a:p>
            <a:pPr algn="just">
              <a:lnSpc>
                <a:spcPct val="150000"/>
              </a:lnSpc>
            </a:pPr>
            <a:r>
              <a:rPr lang="en-US" sz="3200" b="0" i="0" dirty="0">
                <a:solidFill>
                  <a:srgbClr val="000000"/>
                </a:solidFill>
                <a:effectLst/>
                <a:latin typeface="Open Sans" panose="020B0606030504020204" pitchFamily="34" charset="0"/>
              </a:rPr>
              <a:t>A strong hypothesis is essential to the scientific method. A hypothesis states an assumed relationship between at least two variables and the experiment then proves or disproves that relationship with statistical significance. </a:t>
            </a:r>
            <a:endParaRPr lang="en-US" sz="32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2599CA-CD36-2167-F9F9-6896827D9121}"/>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5189461E-CB18-1B73-6366-1E6AFFA3C0C6}"/>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324874117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87277"/>
          </a:xfrm>
          <a:prstGeom prst="rect">
            <a:avLst/>
          </a:prstGeom>
          <a:noFill/>
        </p:spPr>
        <p:txBody>
          <a:bodyPr wrap="square" rtlCol="0">
            <a:spAutoFit/>
          </a:bodyPr>
          <a:lstStyle/>
          <a:p>
            <a:pPr algn="ctr">
              <a:lnSpc>
                <a:spcPct val="150000"/>
              </a:lnSpc>
            </a:pPr>
            <a:r>
              <a:rPr lang="en-US" sz="2400" b="1" i="0" dirty="0">
                <a:solidFill>
                  <a:schemeClr val="bg1"/>
                </a:solidFill>
                <a:effectLst/>
                <a:latin typeface="Open Sans" panose="020B0606030504020204" pitchFamily="34" charset="0"/>
              </a:rPr>
              <a:t> Features od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9698" name="Picture 2">
            <a:extLst>
              <a:ext uri="{FF2B5EF4-FFF2-40B4-BE49-F238E27FC236}">
                <a16:creationId xmlns:a16="http://schemas.microsoft.com/office/drawing/2014/main" id="{F9C866C8-5E31-BD4E-449C-8350AC6531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79455" y="1374889"/>
            <a:ext cx="5605673" cy="43898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FA2AE6-6AC4-8024-1C08-42CE69C4AC5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0DBC7D5C-E405-570C-D50F-A5BBCD9449C9}"/>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407149065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Steps to develop and write a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597096"/>
            <a:ext cx="9354958" cy="3787575"/>
          </a:xfrm>
          <a:prstGeom prst="rect">
            <a:avLst/>
          </a:prstGeom>
          <a:noFill/>
        </p:spPr>
        <p:txBody>
          <a:bodyPr wrap="square">
            <a:spAutoFit/>
          </a:bodyPr>
          <a:lstStyle/>
          <a:p>
            <a:pPr algn="l">
              <a:lnSpc>
                <a:spcPct val="150000"/>
              </a:lnSpc>
            </a:pPr>
            <a:r>
              <a:rPr lang="en-US" b="1" i="0" dirty="0">
                <a:solidFill>
                  <a:srgbClr val="000000"/>
                </a:solidFill>
                <a:effectLst/>
                <a:latin typeface="Open Sans" panose="020B0606030504020204" pitchFamily="34" charset="0"/>
              </a:rPr>
              <a:t>Steps to develop and write a hypothesis</a:t>
            </a:r>
          </a:p>
          <a:p>
            <a:pPr algn="l">
              <a:lnSpc>
                <a:spcPct val="150000"/>
              </a:lnSpc>
            </a:pPr>
            <a:r>
              <a:rPr lang="en-US" b="0" i="0" dirty="0">
                <a:solidFill>
                  <a:srgbClr val="000000"/>
                </a:solidFill>
                <a:effectLst/>
                <a:latin typeface="Open Sans" panose="020B0606030504020204" pitchFamily="34" charset="0"/>
              </a:rPr>
              <a:t>1. Collect as much literature about a topic or problem as you can.</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2. Examine the literature and identify possible causes of the problem or knowledge gaps to be filled.</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3. Begin with a specific research problem.  </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4. Identify the variables.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12D458F-7F8F-1932-7226-BA923D47F62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BA96797F-4DD1-2320-116F-C31AADD5CA0E}"/>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9487844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How to Write Hypothesis in Research</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4341573"/>
          </a:xfrm>
          <a:prstGeom prst="rect">
            <a:avLst/>
          </a:prstGeom>
          <a:noFill/>
        </p:spPr>
        <p:txBody>
          <a:bodyPr wrap="square">
            <a:spAutoFit/>
          </a:bodyPr>
          <a:lstStyle/>
          <a:p>
            <a:pPr algn="just">
              <a:lnSpc>
                <a:spcPct val="150000"/>
              </a:lnSpc>
            </a:pPr>
            <a:r>
              <a:rPr lang="en-US" sz="2800" b="0" i="0" dirty="0">
                <a:solidFill>
                  <a:srgbClr val="000000"/>
                </a:solidFill>
                <a:effectLst/>
                <a:latin typeface="Open Sans" panose="020B0606030504020204" pitchFamily="34" charset="0"/>
              </a:rPr>
              <a:t>Writing an effective hypothesis starts before you even begin to type. Like any task, preparation is key, so you start first by conducting research yourself, and reading all you can about the topic that you plan to research. From there, you’ll gain the knowledge you need to understand where your focus within the topic will lie.</a:t>
            </a:r>
          </a:p>
          <a:p>
            <a:pPr algn="just">
              <a:lnSpc>
                <a:spcPct val="150000"/>
              </a:lnSpc>
            </a:pPr>
            <a:endParaRPr lang="en-US" b="0" i="0" dirty="0">
              <a:solidFill>
                <a:srgbClr val="000000"/>
              </a:solidFill>
              <a:effectLst/>
              <a:latin typeface="Open Sans" panose="020B0606030504020204" pitchFamily="34" charset="0"/>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w to Write a Hypothesis for Research? - Dr Asma Jabeen">
            <a:extLst>
              <a:ext uri="{FF2B5EF4-FFF2-40B4-BE49-F238E27FC236}">
                <a16:creationId xmlns:a16="http://schemas.microsoft.com/office/drawing/2014/main" id="{54402FC6-1996-2065-9EAC-FB59865BC4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57781" y="703918"/>
            <a:ext cx="3176479" cy="177882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E4AA477-AFCA-F3E6-2287-5DDBE8AE880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2" name="Picture 11" descr="A logo for a university&#10;&#10;Description automatically generated">
            <a:extLst>
              <a:ext uri="{FF2B5EF4-FFF2-40B4-BE49-F238E27FC236}">
                <a16:creationId xmlns:a16="http://schemas.microsoft.com/office/drawing/2014/main" id="{B1AD8C75-0924-1D81-DCD6-796BE14723F7}"/>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51722214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How to Write Hypothesis in Research</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94717"/>
            <a:ext cx="9069858" cy="3912674"/>
          </a:xfrm>
          <a:prstGeom prst="rect">
            <a:avLst/>
          </a:prstGeom>
          <a:noFill/>
        </p:spPr>
        <p:txBody>
          <a:bodyPr wrap="square">
            <a:spAutoFit/>
          </a:bodyPr>
          <a:lstStyle/>
          <a:p>
            <a:pPr algn="just">
              <a:lnSpc>
                <a:spcPct val="150000"/>
              </a:lnSpc>
            </a:pPr>
            <a:r>
              <a:rPr lang="en-US" sz="2400" b="0" i="0" dirty="0">
                <a:solidFill>
                  <a:srgbClr val="000000"/>
                </a:solidFill>
                <a:effectLst/>
                <a:latin typeface="Open Sans" panose="020B0606030504020204" pitchFamily="34" charset="0"/>
              </a:rPr>
              <a:t>Remember that a hypothesis is a prediction of the relationship that exists between two or more variables. Your job is to write a hypothesis, and design the research, to “prove” whether or not your prediction is correct. A common pitfall is to use judgments that are subjective and inappropriate for the construction of a hypothesis. It’s important to keep the focus and language of your hypothesis objective.</a:t>
            </a:r>
            <a:endParaRPr lang="en-US" sz="24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w to Write a Hypothesis for Research? - Dr Asma Jabeen">
            <a:extLst>
              <a:ext uri="{FF2B5EF4-FFF2-40B4-BE49-F238E27FC236}">
                <a16:creationId xmlns:a16="http://schemas.microsoft.com/office/drawing/2014/main" id="{BCD0501C-0DFF-652D-827C-FD7654AB2D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57781" y="703918"/>
            <a:ext cx="3176479" cy="177882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C591979-2410-142F-5306-0238B6FD016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2" name="Picture 11" descr="A logo for a university&#10;&#10;Description automatically generated">
            <a:extLst>
              <a:ext uri="{FF2B5EF4-FFF2-40B4-BE49-F238E27FC236}">
                <a16:creationId xmlns:a16="http://schemas.microsoft.com/office/drawing/2014/main" id="{69E24750-44A4-18F1-8A96-875A6ED70E5E}"/>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342171475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How to Write Hypothesis in Research</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38564" y="1467621"/>
            <a:ext cx="9069858" cy="4204100"/>
          </a:xfrm>
          <a:prstGeom prst="rect">
            <a:avLst/>
          </a:prstGeom>
          <a:noFill/>
        </p:spPr>
        <p:txBody>
          <a:bodyPr wrap="square">
            <a:spAutoFit/>
          </a:bodyPr>
          <a:lstStyle/>
          <a:p>
            <a:pPr algn="just">
              <a:lnSpc>
                <a:spcPct val="150000"/>
              </a:lnSpc>
            </a:pPr>
            <a:r>
              <a:rPr lang="en-US" b="0" i="0" dirty="0">
                <a:solidFill>
                  <a:srgbClr val="000000"/>
                </a:solidFill>
                <a:effectLst/>
                <a:latin typeface="Open Sans" panose="020B0606030504020204" pitchFamily="34" charset="0"/>
              </a:rPr>
              <a:t>An effective hypothesis in research is clearly and concisely written, and any terms or definitions clarified and defined. Specific language must also be used to avoid any generalities or assumptions.</a:t>
            </a:r>
          </a:p>
          <a:p>
            <a:pPr algn="just">
              <a:lnSpc>
                <a:spcPct val="150000"/>
              </a:lnSpc>
            </a:pPr>
            <a:r>
              <a:rPr lang="en-US" b="0" i="0" dirty="0">
                <a:solidFill>
                  <a:srgbClr val="000000"/>
                </a:solidFill>
                <a:effectLst/>
                <a:latin typeface="Open Sans" panose="020B0606030504020204" pitchFamily="34" charset="0"/>
              </a:rPr>
              <a:t>Use the following points as a checklist to evaluate the effectiveness of your research hypothesis: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Predicts the relationship and outcome</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Simple and concise – avoid wordiness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Clear with no ambiguity or assumptions about the readers’ knowledge</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Observable and testable results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Relevant and specific to the research question or problem</a:t>
            </a:r>
            <a:endParaRPr lang="en-US" dirty="0">
              <a:solidFill>
                <a:srgbClr val="000000"/>
              </a:solidFill>
            </a:endParaRPr>
          </a:p>
        </p:txBody>
      </p:sp>
      <p:pic>
        <p:nvPicPr>
          <p:cNvPr id="26626" name="Picture 2" descr="How to Write a Hypothesis for Research? - Dr Asma Jabeen">
            <a:extLst>
              <a:ext uri="{FF2B5EF4-FFF2-40B4-BE49-F238E27FC236}">
                <a16:creationId xmlns:a16="http://schemas.microsoft.com/office/drawing/2014/main" id="{CCCA2F03-3476-1AD9-B5A1-170A4C5243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57781" y="703918"/>
            <a:ext cx="3176479" cy="17788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004224-951C-6D30-53DC-9FF96594D0D9}"/>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A logo for a university&#10;&#10;Description automatically generated">
            <a:extLst>
              <a:ext uri="{FF2B5EF4-FFF2-40B4-BE49-F238E27FC236}">
                <a16:creationId xmlns:a16="http://schemas.microsoft.com/office/drawing/2014/main" id="{3A1C8AE0-650B-4350-F66D-869EB56C0B35}"/>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1760048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422360"/>
          </a:xfrm>
          <a:prstGeom prst="rect">
            <a:avLst/>
          </a:prstGeom>
          <a:noFill/>
        </p:spPr>
        <p:txBody>
          <a:bodyPr wrap="square" rtlCol="0">
            <a:spAutoFit/>
          </a:bodyPr>
          <a:lstStyle/>
          <a:p>
            <a:pPr algn="l">
              <a:lnSpc>
                <a:spcPct val="150000"/>
              </a:lnSpc>
            </a:pPr>
            <a:r>
              <a:rPr lang="en-US" sz="16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597096"/>
            <a:ext cx="9354958" cy="3787575"/>
          </a:xfrm>
          <a:prstGeom prst="rect">
            <a:avLst/>
          </a:prstGeom>
          <a:noFill/>
        </p:spPr>
        <p:txBody>
          <a:bodyPr wrap="square">
            <a:spAutoFit/>
          </a:bodyPr>
          <a:lstStyle/>
          <a:p>
            <a:pPr algn="l">
              <a:lnSpc>
                <a:spcPct val="150000"/>
              </a:lnSpc>
            </a:pPr>
            <a:r>
              <a:rPr lang="en-US" b="0" i="0" dirty="0">
                <a:solidFill>
                  <a:srgbClr val="000000"/>
                </a:solidFill>
                <a:effectLst/>
                <a:latin typeface="Open Sans" panose="020B0606030504020204" pitchFamily="34" charset="0"/>
              </a:rPr>
              <a:t>A testable hypothesis is not a simple statement. It is rather an intricate statement that needs to offer a clear introduction to a scientific experiment, its intentions, and the possible outcomes. However, there are some important things to consider when building a compelling hypothesis.</a:t>
            </a:r>
          </a:p>
          <a:p>
            <a:pPr algn="l">
              <a:lnSpc>
                <a:spcPct val="150000"/>
              </a:lnSpc>
            </a:pPr>
            <a:r>
              <a:rPr lang="en-US" b="0" i="0" dirty="0">
                <a:solidFill>
                  <a:srgbClr val="000000"/>
                </a:solidFill>
                <a:effectLst/>
                <a:latin typeface="Open Sans" panose="020B0606030504020204" pitchFamily="34" charset="0"/>
              </a:rPr>
              <a:t>1. State the problem that you are trying to solve.</a:t>
            </a:r>
          </a:p>
          <a:p>
            <a:pPr algn="l">
              <a:lnSpc>
                <a:spcPct val="150000"/>
              </a:lnSpc>
            </a:pPr>
            <a:r>
              <a:rPr lang="en-US" b="0" i="0" dirty="0">
                <a:solidFill>
                  <a:srgbClr val="000000"/>
                </a:solidFill>
                <a:effectLst/>
                <a:latin typeface="Open Sans" panose="020B0606030504020204" pitchFamily="34" charset="0"/>
              </a:rPr>
              <a:t>Make sure that the hypothesis clearly defines the topic and the focus of the experiment.</a:t>
            </a:r>
          </a:p>
          <a:p>
            <a:pPr algn="l">
              <a:lnSpc>
                <a:spcPct val="150000"/>
              </a:lnSpc>
            </a:pPr>
            <a:r>
              <a:rPr lang="en-US" b="0" i="0" dirty="0">
                <a:solidFill>
                  <a:srgbClr val="000000"/>
                </a:solidFill>
                <a:effectLst/>
                <a:latin typeface="Open Sans" panose="020B0606030504020204" pitchFamily="34" charset="0"/>
              </a:rPr>
              <a:t>2. Try to write the hypothesis as an if-then statement.</a:t>
            </a:r>
          </a:p>
          <a:p>
            <a:pPr algn="l">
              <a:lnSpc>
                <a:spcPct val="150000"/>
              </a:lnSpc>
            </a:pPr>
            <a:r>
              <a:rPr lang="en-US" b="0" i="0" dirty="0">
                <a:solidFill>
                  <a:srgbClr val="000000"/>
                </a:solidFill>
                <a:effectLst/>
                <a:latin typeface="Open Sans" panose="020B0606030504020204" pitchFamily="34" charset="0"/>
              </a:rPr>
              <a:t>Follow this template: If a specific action is taken, then a certain outcome is expected.</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E815AA-1F34-8511-68E2-C1439E0640A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195C8916-FD73-C572-C6EF-D30C3B8F3D64}"/>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2930238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81066"/>
          </a:xfrm>
          <a:prstGeom prst="rect">
            <a:avLst/>
          </a:prstGeom>
          <a:noFill/>
        </p:spPr>
        <p:txBody>
          <a:bodyPr wrap="square" rtlCol="0">
            <a:spAutoFit/>
          </a:bodyPr>
          <a:lstStyle/>
          <a:p>
            <a:pPr algn="l">
              <a:lnSpc>
                <a:spcPct val="150000"/>
              </a:lnSpc>
            </a:pPr>
            <a:r>
              <a:rPr lang="en-US" sz="14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38564" y="2022429"/>
            <a:ext cx="9664770" cy="2813142"/>
          </a:xfrm>
          <a:prstGeom prst="rect">
            <a:avLst/>
          </a:prstGeom>
          <a:noFill/>
        </p:spPr>
        <p:txBody>
          <a:bodyPr wrap="square">
            <a:spAutoFit/>
          </a:bodyPr>
          <a:lstStyle/>
          <a:p>
            <a:pPr algn="l">
              <a:lnSpc>
                <a:spcPct val="150000"/>
              </a:lnSpc>
            </a:pPr>
            <a:r>
              <a:rPr lang="en-US" sz="2000" b="1" i="0" dirty="0">
                <a:solidFill>
                  <a:srgbClr val="000000"/>
                </a:solidFill>
                <a:effectLst/>
                <a:latin typeface="Open Sans" panose="020B0606030504020204" pitchFamily="34" charset="0"/>
              </a:rPr>
              <a:t>3. Define the variables</a:t>
            </a:r>
          </a:p>
          <a:p>
            <a:pPr algn="l">
              <a:lnSpc>
                <a:spcPct val="150000"/>
              </a:lnSpc>
            </a:pPr>
            <a:r>
              <a:rPr lang="en-US" sz="2000" b="0" i="1" dirty="0">
                <a:solidFill>
                  <a:srgbClr val="000000"/>
                </a:solidFill>
                <a:effectLst/>
                <a:latin typeface="Open Sans" panose="020B0606030504020204" pitchFamily="34" charset="0"/>
              </a:rPr>
              <a:t>Independent variables</a:t>
            </a:r>
            <a:r>
              <a:rPr lang="en-US" sz="2000" b="0" i="0" dirty="0">
                <a:solidFill>
                  <a:srgbClr val="000000"/>
                </a:solidFill>
                <a:effectLst/>
                <a:latin typeface="Open Sans" panose="020B0606030504020204" pitchFamily="34" charset="0"/>
              </a:rPr>
              <a:t> are the ones that are manipulated, controlled, or changed. </a:t>
            </a:r>
            <a:r>
              <a:rPr lang="en-US" sz="2000" b="0" i="1" dirty="0">
                <a:solidFill>
                  <a:srgbClr val="000000"/>
                </a:solidFill>
                <a:effectLst/>
                <a:latin typeface="Open Sans" panose="020B0606030504020204" pitchFamily="34" charset="0"/>
              </a:rPr>
              <a:t>Independent variables</a:t>
            </a:r>
            <a:r>
              <a:rPr lang="en-US" sz="2000" b="0" i="0" dirty="0">
                <a:solidFill>
                  <a:srgbClr val="000000"/>
                </a:solidFill>
                <a:effectLst/>
                <a:latin typeface="Open Sans" panose="020B0606030504020204" pitchFamily="34" charset="0"/>
              </a:rPr>
              <a:t> are isolated from other factors of the study.</a:t>
            </a:r>
          </a:p>
          <a:p>
            <a:pPr algn="l">
              <a:lnSpc>
                <a:spcPct val="150000"/>
              </a:lnSpc>
            </a:pPr>
            <a:r>
              <a:rPr lang="en-US" sz="2000" b="0" i="1" dirty="0">
                <a:solidFill>
                  <a:srgbClr val="000000"/>
                </a:solidFill>
                <a:effectLst/>
                <a:latin typeface="Open Sans" panose="020B0606030504020204" pitchFamily="34" charset="0"/>
              </a:rPr>
              <a:t>Dependent variables</a:t>
            </a:r>
            <a:r>
              <a:rPr lang="en-US" sz="2000" b="0" i="0" dirty="0">
                <a:solidFill>
                  <a:srgbClr val="000000"/>
                </a:solidFill>
                <a:effectLst/>
                <a:latin typeface="Open Sans" panose="020B0606030504020204" pitchFamily="34" charset="0"/>
              </a:rPr>
              <a:t>, as the name suggests are dependent on other factors of the study. They are influenced by the change in independent variable.</a:t>
            </a:r>
          </a:p>
          <a:p>
            <a:pPr algn="l">
              <a:lnSpc>
                <a:spcPct val="150000"/>
              </a:lnSpc>
            </a:pPr>
            <a:r>
              <a:rPr lang="en-US" sz="2000" b="1" i="0" dirty="0">
                <a:solidFill>
                  <a:srgbClr val="000000"/>
                </a:solidFill>
                <a:effectLst/>
                <a:latin typeface="Open Sans" panose="020B0606030504020204" pitchFamily="34" charset="0"/>
              </a:rPr>
              <a:t>4. Scrutinize the hypothesis</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7198A5-AB50-6D37-C400-69C349C4D23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10170C3D-8CA2-21B8-49B2-B6A19184C345}"/>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2148144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81066"/>
          </a:xfrm>
          <a:prstGeom prst="rect">
            <a:avLst/>
          </a:prstGeom>
          <a:noFill/>
        </p:spPr>
        <p:txBody>
          <a:bodyPr wrap="square" rtlCol="0">
            <a:spAutoFit/>
          </a:bodyPr>
          <a:lstStyle/>
          <a:p>
            <a:pPr algn="l">
              <a:lnSpc>
                <a:spcPct val="150000"/>
              </a:lnSpc>
            </a:pPr>
            <a:r>
              <a:rPr lang="en-US" sz="14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ow to write a Research Hypothesis | Charlesworth Author Services">
            <a:extLst>
              <a:ext uri="{FF2B5EF4-FFF2-40B4-BE49-F238E27FC236}">
                <a16:creationId xmlns:a16="http://schemas.microsoft.com/office/drawing/2014/main" id="{68030BEF-59F0-CFB8-98DF-5EC899A3AD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0591" y="1473129"/>
            <a:ext cx="6228522" cy="42696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3823199-F719-78DE-FB2D-18BEBF909ECC}"/>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61A5619E-34EC-1A16-B6A3-4A43A826EB71}"/>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30848556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58291" y="493280"/>
            <a:ext cx="5466509" cy="381066"/>
          </a:xfrm>
          <a:prstGeom prst="rect">
            <a:avLst/>
          </a:prstGeom>
          <a:noFill/>
        </p:spPr>
        <p:txBody>
          <a:bodyPr wrap="square" rtlCol="0">
            <a:spAutoFit/>
          </a:bodyPr>
          <a:lstStyle/>
          <a:p>
            <a:pPr algn="l">
              <a:lnSpc>
                <a:spcPct val="150000"/>
              </a:lnSpc>
            </a:pPr>
            <a:r>
              <a:rPr lang="en-US" sz="14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5602" name="Picture 2" descr="How to Write a Strong Hypothesis in 6 Simple Steps">
            <a:extLst>
              <a:ext uri="{FF2B5EF4-FFF2-40B4-BE49-F238E27FC236}">
                <a16:creationId xmlns:a16="http://schemas.microsoft.com/office/drawing/2014/main" id="{132F710C-E4D8-2C19-2417-69CC40CB443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12682"/>
          <a:stretch/>
        </p:blipFill>
        <p:spPr bwMode="auto">
          <a:xfrm>
            <a:off x="1800929" y="1516265"/>
            <a:ext cx="6468428" cy="399271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72EA23-FC29-6370-77D7-5FC71310EF41}"/>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A7B5DD5B-57B7-D7DF-C238-1C914381FCE1}"/>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8269345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38564" y="1613141"/>
            <a:ext cx="9619217" cy="3913059"/>
          </a:xfrm>
          <a:prstGeom prst="rect">
            <a:avLst/>
          </a:prstGeom>
          <a:noFill/>
        </p:spPr>
        <p:txBody>
          <a:bodyPr wrap="square">
            <a:spAutoFit/>
          </a:bodyPr>
          <a:lstStyle/>
          <a:p>
            <a:pPr algn="l">
              <a:lnSpc>
                <a:spcPct val="150000"/>
              </a:lnSpc>
            </a:pPr>
            <a:r>
              <a:rPr lang="en-US" sz="2400" b="0" i="0" dirty="0">
                <a:solidFill>
                  <a:srgbClr val="000000"/>
                </a:solidFill>
                <a:effectLst/>
              </a:rPr>
              <a:t>Research hypothesis can be classified into seven categories as stated below:</a:t>
            </a:r>
          </a:p>
          <a:p>
            <a:pPr algn="l">
              <a:lnSpc>
                <a:spcPct val="150000"/>
              </a:lnSpc>
            </a:pPr>
            <a:r>
              <a:rPr lang="en-US" sz="2400" b="1" i="0" dirty="0">
                <a:solidFill>
                  <a:srgbClr val="2D2D2D"/>
                </a:solidFill>
                <a:effectLst/>
              </a:rPr>
              <a:t>1. Simple Hypothesis</a:t>
            </a:r>
            <a:endParaRPr lang="en-US" sz="2400" b="1" i="0" dirty="0">
              <a:solidFill>
                <a:srgbClr val="000000"/>
              </a:solidFill>
              <a:effectLst/>
            </a:endParaRPr>
          </a:p>
          <a:p>
            <a:pPr algn="l">
              <a:lnSpc>
                <a:spcPct val="150000"/>
              </a:lnSpc>
            </a:pPr>
            <a:r>
              <a:rPr lang="en-US" sz="2400" b="0" i="0" dirty="0">
                <a:solidFill>
                  <a:srgbClr val="000000"/>
                </a:solidFill>
                <a:effectLst/>
              </a:rPr>
              <a:t>It predicts the relationship between a single dependent variable and a single independent variable.</a:t>
            </a:r>
          </a:p>
          <a:p>
            <a:pPr algn="l">
              <a:lnSpc>
                <a:spcPct val="150000"/>
              </a:lnSpc>
            </a:pPr>
            <a:r>
              <a:rPr lang="en-US" sz="2400" b="1" i="0" dirty="0">
                <a:solidFill>
                  <a:srgbClr val="2D2D2D"/>
                </a:solidFill>
                <a:effectLst/>
              </a:rPr>
              <a:t>2. Complex Hypothesis</a:t>
            </a:r>
            <a:endParaRPr lang="en-US" sz="2400" b="1" i="0" dirty="0">
              <a:solidFill>
                <a:srgbClr val="000000"/>
              </a:solidFill>
              <a:effectLst/>
            </a:endParaRPr>
          </a:p>
          <a:p>
            <a:pPr algn="l">
              <a:lnSpc>
                <a:spcPct val="150000"/>
              </a:lnSpc>
            </a:pPr>
            <a:r>
              <a:rPr lang="en-US" sz="2400" b="0" i="0" dirty="0">
                <a:solidFill>
                  <a:srgbClr val="000000"/>
                </a:solidFill>
                <a:effectLst/>
              </a:rPr>
              <a:t>It predicts the relationship between two or more independent and dependent variables.</a:t>
            </a:r>
          </a:p>
        </p:txBody>
      </p:sp>
      <p:pic>
        <p:nvPicPr>
          <p:cNvPr id="20482" name="Picture 2" descr="What is a Research Hypothesis And How to Write it? | Marketing91">
            <a:extLst>
              <a:ext uri="{FF2B5EF4-FFF2-40B4-BE49-F238E27FC236}">
                <a16:creationId xmlns:a16="http://schemas.microsoft.com/office/drawing/2014/main" id="{ECA42FBB-BC36-2210-A7D9-C8A584772FD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61522" y="531700"/>
            <a:ext cx="2642821" cy="14799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B61206-5D1D-0BA4-E4D7-7AB90A644253}"/>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A logo for a university&#10;&#10;Description automatically generated">
            <a:extLst>
              <a:ext uri="{FF2B5EF4-FFF2-40B4-BE49-F238E27FC236}">
                <a16:creationId xmlns:a16="http://schemas.microsoft.com/office/drawing/2014/main" id="{C72AB1DE-59CF-8153-BB4E-2D8E5A8C6E2A}"/>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37991831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85784" y="1488316"/>
            <a:ext cx="9664770" cy="4199611"/>
          </a:xfrm>
          <a:prstGeom prst="rect">
            <a:avLst/>
          </a:prstGeom>
          <a:noFill/>
        </p:spPr>
        <p:txBody>
          <a:bodyPr wrap="square">
            <a:spAutoFit/>
          </a:bodyPr>
          <a:lstStyle/>
          <a:p>
            <a:pPr algn="l">
              <a:lnSpc>
                <a:spcPct val="150000"/>
              </a:lnSpc>
            </a:pPr>
            <a:r>
              <a:rPr lang="en-US" sz="2000" b="0" i="0" dirty="0">
                <a:solidFill>
                  <a:srgbClr val="000000"/>
                </a:solidFill>
                <a:effectLst/>
              </a:rPr>
              <a:t>Research hypothesis can be classified into seven categories as stated below:</a:t>
            </a:r>
          </a:p>
          <a:p>
            <a:pPr>
              <a:lnSpc>
                <a:spcPct val="150000"/>
              </a:lnSpc>
            </a:pPr>
            <a:r>
              <a:rPr lang="en-US" sz="2000" b="1" dirty="0">
                <a:solidFill>
                  <a:srgbClr val="000000"/>
                </a:solidFill>
              </a:rPr>
              <a:t>3. Directional Hypothesis</a:t>
            </a:r>
          </a:p>
          <a:p>
            <a:pPr>
              <a:lnSpc>
                <a:spcPct val="150000"/>
              </a:lnSpc>
            </a:pPr>
            <a:r>
              <a:rPr lang="en-US" sz="2000" dirty="0">
                <a:solidFill>
                  <a:srgbClr val="000000"/>
                </a:solidFill>
              </a:rPr>
              <a:t>It specifies the expected direction to be followed to determine the relationship between variables and is derived from theory. Furthermore, it implies the researcher’s intellectual commitment to a particular outcome.</a:t>
            </a:r>
          </a:p>
          <a:p>
            <a:pPr>
              <a:lnSpc>
                <a:spcPct val="150000"/>
              </a:lnSpc>
            </a:pPr>
            <a:r>
              <a:rPr lang="en-US" sz="2000" b="1" dirty="0">
                <a:solidFill>
                  <a:srgbClr val="000000"/>
                </a:solidFill>
              </a:rPr>
              <a:t>4. Non-directional Hypothesis</a:t>
            </a:r>
          </a:p>
          <a:p>
            <a:pPr>
              <a:lnSpc>
                <a:spcPct val="150000"/>
              </a:lnSpc>
            </a:pPr>
            <a:r>
              <a:rPr lang="en-US" sz="2000" dirty="0">
                <a:solidFill>
                  <a:srgbClr val="000000"/>
                </a:solidFill>
              </a:rPr>
              <a:t>It does not predict the exact direction or nature of the relationship between the two variables. The non-directional hypothesis is used when there is no theory involved or when findings contradict previous research.</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9A1F003-197B-E01F-1B32-E571B938A39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27425554-1BF5-9EB1-43F6-50C66B1FCFD2}"/>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4199799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746347"/>
          </a:xfrm>
          <a:prstGeom prst="rect">
            <a:avLst/>
          </a:prstGeom>
          <a:noFill/>
        </p:spPr>
        <p:txBody>
          <a:bodyPr wrap="square">
            <a:spAutoFit/>
          </a:bodyPr>
          <a:lstStyle/>
          <a:p>
            <a:pPr algn="l">
              <a:lnSpc>
                <a:spcPct val="150000"/>
              </a:lnSpc>
            </a:pPr>
            <a:r>
              <a:rPr lang="en-US" sz="1600" b="1" i="0" dirty="0">
                <a:effectLst/>
                <a:latin typeface="Open Sans" panose="020B0606030504020204" pitchFamily="34" charset="0"/>
              </a:rPr>
              <a:t>5. Associative and Causal Hypothesis</a:t>
            </a:r>
          </a:p>
          <a:p>
            <a:pPr algn="just">
              <a:lnSpc>
                <a:spcPct val="150000"/>
              </a:lnSpc>
            </a:pPr>
            <a:r>
              <a:rPr lang="en-US" sz="1600" b="0" i="0" dirty="0">
                <a:effectLst/>
                <a:latin typeface="Open Sans" panose="020B0606030504020204" pitchFamily="34" charset="0"/>
              </a:rPr>
              <a:t>The associative hypothesis defines interdependency between variables. A change in one variable results in the change of the other variable. On the other hand, the causal hypothesis proposes an effect on the dependent due to manipulation of the independent variable.</a:t>
            </a:r>
          </a:p>
          <a:p>
            <a:pPr algn="l">
              <a:lnSpc>
                <a:spcPct val="150000"/>
              </a:lnSpc>
            </a:pPr>
            <a:endParaRPr lang="en-US" sz="1600" b="0" i="0" dirty="0">
              <a:effectLst/>
              <a:latin typeface="Open Sans" panose="020B0606030504020204" pitchFamily="34" charset="0"/>
            </a:endParaRPr>
          </a:p>
          <a:p>
            <a:pPr algn="l">
              <a:lnSpc>
                <a:spcPct val="150000"/>
              </a:lnSpc>
            </a:pPr>
            <a:r>
              <a:rPr lang="en-US" sz="1600" b="1" i="0" dirty="0">
                <a:effectLst/>
                <a:latin typeface="Open Sans" panose="020B0606030504020204" pitchFamily="34" charset="0"/>
              </a:rPr>
              <a:t>6. Null Hypothesis</a:t>
            </a:r>
          </a:p>
          <a:p>
            <a:pPr algn="just">
              <a:lnSpc>
                <a:spcPct val="150000"/>
              </a:lnSpc>
            </a:pPr>
            <a:r>
              <a:rPr lang="en-US" sz="1600" b="0" i="0" dirty="0">
                <a:effectLst/>
                <a:latin typeface="Open Sans" panose="020B0606030504020204" pitchFamily="34" charset="0"/>
              </a:rPr>
              <a:t>Null hypothesis states a negative statement to support the researcher’s findings that there is no relationship between two variables. There will be no changes in the dependent variable due the manipulation of the independent variable. Furthermore, it states results are due to chance and are not significant in terms of supporting the idea being investigated.</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01337B3-58B7-5215-AC1E-0F5C259A3FDB}"/>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41A6B0AC-4ED7-4DEF-2C14-C641A600686D}"/>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5647303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913059"/>
          </a:xfrm>
          <a:prstGeom prst="rect">
            <a:avLst/>
          </a:prstGeom>
          <a:noFill/>
        </p:spPr>
        <p:txBody>
          <a:bodyPr wrap="square">
            <a:spAutoFit/>
          </a:bodyPr>
          <a:lstStyle/>
          <a:p>
            <a:pPr algn="just">
              <a:lnSpc>
                <a:spcPct val="150000"/>
              </a:lnSpc>
            </a:pPr>
            <a:r>
              <a:rPr lang="en-US" sz="2400" b="1" i="0" dirty="0">
                <a:solidFill>
                  <a:srgbClr val="2D2D2D"/>
                </a:solidFill>
                <a:effectLst/>
              </a:rPr>
              <a:t>7. Alternative Hypothesis</a:t>
            </a:r>
            <a:endParaRPr lang="en-US" sz="2400" b="1" i="0" dirty="0">
              <a:solidFill>
                <a:srgbClr val="000000"/>
              </a:solidFill>
              <a:effectLst/>
            </a:endParaRPr>
          </a:p>
          <a:p>
            <a:pPr algn="just">
              <a:lnSpc>
                <a:spcPct val="150000"/>
              </a:lnSpc>
            </a:pPr>
            <a:r>
              <a:rPr lang="en-US" sz="2400" b="0" i="0" dirty="0">
                <a:solidFill>
                  <a:srgbClr val="000000"/>
                </a:solidFill>
                <a:effectLst/>
              </a:rPr>
              <a:t>It states that there is a relationship between the two variables of the study and that the results are significant to the research topic. An experimental hypothesis predicts what changes will take place in the dependent variable when the independent variable is manipulated. Also, it states that the results are not due to chance and that they are significant in terms of supporting the theory being investigated.</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FB697E-AF6A-C5DF-3BD0-94E479F79883}"/>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ED62CDDE-1672-642B-6371-BC88A6E19FCF}"/>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6259550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Research Hypothesis: Definition, Types, Examples and Quick Tips">
            <a:extLst>
              <a:ext uri="{FF2B5EF4-FFF2-40B4-BE49-F238E27FC236}">
                <a16:creationId xmlns:a16="http://schemas.microsoft.com/office/drawing/2014/main" id="{8DCFA01A-05FF-92EF-F08C-4F95B5B99AA9}"/>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7382"/>
          <a:stretch/>
        </p:blipFill>
        <p:spPr bwMode="auto">
          <a:xfrm>
            <a:off x="1908343" y="1322581"/>
            <a:ext cx="6819261" cy="44597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7E92180-B1DA-865F-9949-5876381FEA7C}"/>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3B5E3DF8-02B6-DD54-0760-0E79C99CCA59}"/>
              </a:ext>
            </a:extLst>
          </p:cNvPr>
          <p:cNvPicPr>
            <a:picLocks noChangeAspect="1"/>
          </p:cNvPicPr>
          <p:nvPr/>
        </p:nvPicPr>
        <p:blipFill>
          <a:blip r:embed="rId9"/>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7310954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Research Hypothesis Examples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913059"/>
          </a:xfrm>
          <a:prstGeom prst="rect">
            <a:avLst/>
          </a:prstGeom>
          <a:noFill/>
        </p:spPr>
        <p:txBody>
          <a:bodyPr wrap="square">
            <a:spAutoFit/>
          </a:bodyPr>
          <a:lstStyle/>
          <a:p>
            <a:pPr algn="just">
              <a:lnSpc>
                <a:spcPct val="150000"/>
              </a:lnSpc>
            </a:pPr>
            <a:r>
              <a:rPr lang="en-US" sz="2400" b="1" i="0" dirty="0">
                <a:solidFill>
                  <a:srgbClr val="2D2D2D"/>
                </a:solidFill>
                <a:effectLst/>
              </a:rPr>
              <a:t>Research Hypothesis Examples of Independent and Dependent Variables:</a:t>
            </a:r>
          </a:p>
          <a:p>
            <a:pPr algn="just">
              <a:lnSpc>
                <a:spcPct val="150000"/>
              </a:lnSpc>
            </a:pPr>
            <a:r>
              <a:rPr lang="en-US" sz="2400" b="1" i="0" dirty="0">
                <a:solidFill>
                  <a:srgbClr val="2D2D2D"/>
                </a:solidFill>
                <a:effectLst/>
              </a:rPr>
              <a:t>Research Hypothesis Example 1</a:t>
            </a:r>
          </a:p>
          <a:p>
            <a:pPr algn="just">
              <a:lnSpc>
                <a:spcPct val="150000"/>
              </a:lnSpc>
            </a:pPr>
            <a:r>
              <a:rPr lang="en-US" sz="2400" b="1" i="0" dirty="0">
                <a:solidFill>
                  <a:srgbClr val="2D2D2D"/>
                </a:solidFill>
                <a:effectLst/>
              </a:rPr>
              <a:t>The greater number of coal plants in a region (independent variable) increases water pollution (dependent variable).</a:t>
            </a:r>
          </a:p>
          <a:p>
            <a:pPr algn="just">
              <a:lnSpc>
                <a:spcPct val="150000"/>
              </a:lnSpc>
            </a:pPr>
            <a:endParaRPr lang="en-US" sz="2400" b="1" i="0" dirty="0">
              <a:solidFill>
                <a:srgbClr val="2D2D2D"/>
              </a:solidFill>
              <a:effectLst/>
            </a:endParaRPr>
          </a:p>
          <a:p>
            <a:pPr algn="just">
              <a:lnSpc>
                <a:spcPct val="150000"/>
              </a:lnSpc>
            </a:pPr>
            <a:r>
              <a:rPr lang="en-US" sz="2400" b="1" i="0" dirty="0">
                <a:solidFill>
                  <a:srgbClr val="2D2D2D"/>
                </a:solidFill>
                <a:effectLst/>
              </a:rPr>
              <a:t>If you change the independent variable (building more coal factories), it will change the dependent variable (amount of water pollution).</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1C78FDA-5068-20DA-89D3-159C63117FB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7BB35342-9CA1-966E-534B-3BB9B4D8935F}"/>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130370966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Research Hypothesis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3359061"/>
          </a:xfrm>
          <a:prstGeom prst="rect">
            <a:avLst/>
          </a:prstGeom>
          <a:noFill/>
        </p:spPr>
        <p:txBody>
          <a:bodyPr wrap="square">
            <a:spAutoFit/>
          </a:bodyPr>
          <a:lstStyle/>
          <a:p>
            <a:pPr algn="just">
              <a:lnSpc>
                <a:spcPct val="150000"/>
              </a:lnSpc>
            </a:pPr>
            <a:r>
              <a:rPr lang="en-US" sz="2400" b="1" i="0" dirty="0">
                <a:solidFill>
                  <a:srgbClr val="2D2D2D"/>
                </a:solidFill>
                <a:effectLst/>
              </a:rPr>
              <a:t> The validity of your experiment and its results rely on a robust testable hypothesis. Developing a strong testable hypothesis has few advantages, it compels us to think intensely and specifically about the outcomes of a study. </a:t>
            </a:r>
          </a:p>
          <a:p>
            <a:pPr algn="just">
              <a:lnSpc>
                <a:spcPct val="150000"/>
              </a:lnSpc>
            </a:pPr>
            <a:r>
              <a:rPr lang="en-US" sz="2400" b="1" i="0" dirty="0">
                <a:solidFill>
                  <a:srgbClr val="2D2D2D"/>
                </a:solidFill>
                <a:effectLst/>
              </a:rPr>
              <a:t>Consequently, it enables us to understand the implication of the question and the different variables involved in the study .</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DA69FF8-5D82-10AA-0B21-7FBADAC95BD8}"/>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03795156-1E54-E98D-4317-BF45656D2CC4}"/>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4923295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Research Hypothesis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3359061"/>
          </a:xfrm>
          <a:prstGeom prst="rect">
            <a:avLst/>
          </a:prstGeom>
          <a:noFill/>
        </p:spPr>
        <p:txBody>
          <a:bodyPr wrap="square">
            <a:spAutoFit/>
          </a:bodyPr>
          <a:lstStyle/>
          <a:p>
            <a:pPr algn="just">
              <a:lnSpc>
                <a:spcPct val="150000"/>
              </a:lnSpc>
            </a:pPr>
            <a:r>
              <a:rPr lang="en-US" sz="2400" b="1" i="0" dirty="0">
                <a:solidFill>
                  <a:srgbClr val="2D2D2D"/>
                </a:solidFill>
                <a:effectLst/>
              </a:rPr>
              <a:t>  Furthermore, it helps us to make precise predictions based on prior research. Hence, forming a hypothesis would be of great value to the research. Here are some good examples of testable hypotheses.</a:t>
            </a:r>
          </a:p>
          <a:p>
            <a:pPr algn="just">
              <a:lnSpc>
                <a:spcPct val="150000"/>
              </a:lnSpc>
            </a:pPr>
            <a:r>
              <a:rPr lang="en-US" sz="2400" b="1" i="0" dirty="0">
                <a:solidFill>
                  <a:srgbClr val="2D2D2D"/>
                </a:solidFill>
                <a:effectLst/>
              </a:rPr>
              <a:t>More importantly, you need to build a robust testable research hypothesis. A testable hypothesis is a hypothesis that can be proved or disproved as a result of application.</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CB5CD48-C83A-52C0-8334-27E84CDDC2D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67B72D0A-5170-1572-DD4F-BF64E90A1111}"/>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68493745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just">
              <a:lnSpc>
                <a:spcPct val="150000"/>
              </a:lnSpc>
            </a:pPr>
            <a:r>
              <a:rPr lang="en-US" sz="2400" b="1" i="0" dirty="0">
                <a:solidFill>
                  <a:schemeClr val="bg1"/>
                </a:solidFill>
                <a:effectLst/>
              </a:rPr>
              <a:t>Importance of a Testable Hypothesis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8" y="1597096"/>
            <a:ext cx="9290921" cy="3373359"/>
          </a:xfrm>
          <a:prstGeom prst="rect">
            <a:avLst/>
          </a:prstGeom>
          <a:noFill/>
        </p:spPr>
        <p:txBody>
          <a:bodyPr wrap="square">
            <a:spAutoFit/>
          </a:bodyPr>
          <a:lstStyle/>
          <a:p>
            <a:pPr algn="just">
              <a:lnSpc>
                <a:spcPct val="150000"/>
              </a:lnSpc>
            </a:pPr>
            <a:r>
              <a:rPr lang="en-US" b="1" i="0" dirty="0">
                <a:solidFill>
                  <a:srgbClr val="2D2D2D"/>
                </a:solidFill>
                <a:effectLst/>
              </a:rPr>
              <a:t>To devise and perform an experiment using scientific method, you need to make sure that your hypothesis is testable. To be considered testable, some essential criteria must be met:</a:t>
            </a:r>
          </a:p>
          <a:p>
            <a:pPr algn="just">
              <a:lnSpc>
                <a:spcPct val="150000"/>
              </a:lnSpc>
            </a:pPr>
            <a:endParaRPr lang="en-US" b="1" i="0" dirty="0">
              <a:solidFill>
                <a:srgbClr val="2D2D2D"/>
              </a:solidFill>
              <a:effectLst/>
            </a:endParaRPr>
          </a:p>
          <a:p>
            <a:pPr marL="342900" indent="-342900" algn="just">
              <a:lnSpc>
                <a:spcPct val="150000"/>
              </a:lnSpc>
              <a:buFont typeface="+mj-lt"/>
              <a:buAutoNum type="arabicPeriod"/>
            </a:pPr>
            <a:r>
              <a:rPr lang="en-US" b="1" i="0" dirty="0">
                <a:solidFill>
                  <a:srgbClr val="2D2D2D"/>
                </a:solidFill>
                <a:effectLst/>
              </a:rPr>
              <a:t>There must be a possibility to prove that the hypothesis is true.</a:t>
            </a:r>
          </a:p>
          <a:p>
            <a:pPr marL="342900" indent="-342900" algn="just">
              <a:lnSpc>
                <a:spcPct val="150000"/>
              </a:lnSpc>
              <a:buFont typeface="+mj-lt"/>
              <a:buAutoNum type="arabicPeriod"/>
            </a:pPr>
            <a:r>
              <a:rPr lang="en-US" b="1" i="0" dirty="0">
                <a:solidFill>
                  <a:srgbClr val="2D2D2D"/>
                </a:solidFill>
                <a:effectLst/>
              </a:rPr>
              <a:t>There must be a possibility to prove that the hypothesis is false.</a:t>
            </a:r>
          </a:p>
          <a:p>
            <a:pPr marL="342900" indent="-342900" algn="just">
              <a:lnSpc>
                <a:spcPct val="150000"/>
              </a:lnSpc>
              <a:buFont typeface="+mj-lt"/>
              <a:buAutoNum type="arabicPeriod"/>
            </a:pPr>
            <a:r>
              <a:rPr lang="en-US" b="1" i="0" dirty="0">
                <a:solidFill>
                  <a:srgbClr val="2D2D2D"/>
                </a:solidFill>
                <a:effectLst/>
              </a:rPr>
              <a:t>The results of the hypothesis must be reproducible.</a:t>
            </a:r>
          </a:p>
          <a:p>
            <a:pPr algn="just">
              <a:lnSpc>
                <a:spcPct val="150000"/>
              </a:lnSpc>
            </a:pPr>
            <a:r>
              <a:rPr lang="en-US" b="1" i="0" dirty="0">
                <a:solidFill>
                  <a:srgbClr val="2D2D2D"/>
                </a:solidFill>
                <a:effectLst/>
              </a:rPr>
              <a:t>Without these criteria, the hypothesis and the results will be vague. As a result, the experiment will not prove or disprove anything significant.</a:t>
            </a:r>
            <a:endParaRPr lang="en-US"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4761E87-447F-FB10-595F-D8A2D74C46A4}"/>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33B70D26-F16A-5180-9FCC-379EB4DF9F9F}"/>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8565297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261095" y="481914"/>
            <a:ext cx="5466509" cy="671851"/>
          </a:xfrm>
          <a:prstGeom prst="rect">
            <a:avLst/>
          </a:prstGeom>
          <a:noFill/>
        </p:spPr>
        <p:txBody>
          <a:bodyPr wrap="square" rtlCol="0">
            <a:spAutoFit/>
          </a:bodyPr>
          <a:lstStyle/>
          <a:p>
            <a:pPr algn="just">
              <a:lnSpc>
                <a:spcPct val="150000"/>
              </a:lnSpc>
            </a:pPr>
            <a:r>
              <a:rPr lang="en-US" sz="2800" b="1" i="0" dirty="0">
                <a:solidFill>
                  <a:schemeClr val="bg1"/>
                </a:solidFill>
                <a:effectLst/>
              </a:rPr>
              <a:t>Hypotheses and conclusions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36831" y="1553585"/>
            <a:ext cx="9290921" cy="3903504"/>
          </a:xfrm>
          <a:prstGeom prst="rect">
            <a:avLst/>
          </a:prstGeom>
          <a:noFill/>
        </p:spPr>
        <p:txBody>
          <a:bodyPr wrap="square">
            <a:spAutoFit/>
          </a:bodyPr>
          <a:lstStyle/>
          <a:p>
            <a:pPr algn="just">
              <a:lnSpc>
                <a:spcPct val="150000"/>
              </a:lnSpc>
            </a:pPr>
            <a:r>
              <a:rPr lang="en-US" sz="2800" i="0" dirty="0">
                <a:solidFill>
                  <a:srgbClr val="2D2D2D"/>
                </a:solidFill>
                <a:effectLst/>
              </a:rPr>
              <a:t>When writing the conclusion for your research, you will state whether the hypothesis was correct or not, followed by an explanation of the results of the research. Remember that a hypothesis does not have to be correct. The objective is to determine whether your prediction was right or wrong. The negation of a hypothesis is an important finding too! </a:t>
            </a:r>
            <a:endParaRPr lang="en-US" sz="280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91EDB8-AD44-AFA0-E9D7-81890B279DD4}"/>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3AF5FD0C-1908-1570-052F-7A54A545BD5E}"/>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3023449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672606" y="285181"/>
            <a:ext cx="3139705" cy="837473"/>
          </a:xfrm>
          <a:prstGeom prst="rect">
            <a:avLst/>
          </a:prstGeom>
          <a:noFill/>
        </p:spPr>
        <p:txBody>
          <a:bodyPr wrap="square" rtlCol="0">
            <a:spAutoFit/>
          </a:bodyPr>
          <a:lstStyle/>
          <a:p>
            <a:pPr algn="just">
              <a:lnSpc>
                <a:spcPct val="150000"/>
              </a:lnSpc>
            </a:pPr>
            <a:r>
              <a:rPr lang="en-US" sz="3600" b="1" i="0" dirty="0">
                <a:solidFill>
                  <a:schemeClr val="bg1"/>
                </a:solidFill>
                <a:effectLst/>
              </a:rPr>
              <a:t>Summary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36831" y="1553585"/>
            <a:ext cx="9290921" cy="3617016"/>
          </a:xfrm>
          <a:prstGeom prst="rect">
            <a:avLst/>
          </a:prstGeom>
          <a:noFill/>
        </p:spPr>
        <p:txBody>
          <a:bodyPr wrap="square">
            <a:spAutoFit/>
          </a:bodyPr>
          <a:lstStyle/>
          <a:p>
            <a:pPr algn="just">
              <a:lnSpc>
                <a:spcPct val="150000"/>
              </a:lnSpc>
            </a:pPr>
            <a:r>
              <a:rPr lang="en-US" sz="2800" i="0" dirty="0">
                <a:solidFill>
                  <a:srgbClr val="2D2D2D"/>
                </a:solidFill>
                <a:effectLst/>
              </a:rPr>
              <a:t>Ensure the following aspects for your hypothesis:</a:t>
            </a:r>
          </a:p>
          <a:p>
            <a:pPr marL="457200" indent="-457200" algn="just">
              <a:lnSpc>
                <a:spcPct val="150000"/>
              </a:lnSpc>
              <a:buFont typeface="Arial" panose="020B0604020202020204" pitchFamily="34" charset="0"/>
              <a:buChar char="•"/>
            </a:pPr>
            <a:r>
              <a:rPr lang="en-US" sz="3200" dirty="0">
                <a:solidFill>
                  <a:srgbClr val="2D2D2D"/>
                </a:solidFill>
              </a:rPr>
              <a:t>T</a:t>
            </a:r>
            <a:r>
              <a:rPr lang="en-US" sz="3200" i="0" dirty="0">
                <a:solidFill>
                  <a:srgbClr val="2D2D2D"/>
                </a:solidFill>
                <a:effectLst/>
              </a:rPr>
              <a:t>he hypothesis must be clear and directional.</a:t>
            </a:r>
          </a:p>
          <a:p>
            <a:pPr marL="457200" indent="-457200" algn="just">
              <a:lnSpc>
                <a:spcPct val="150000"/>
              </a:lnSpc>
              <a:buFont typeface="Arial" panose="020B0604020202020204" pitchFamily="34" charset="0"/>
              <a:buChar char="•"/>
            </a:pPr>
            <a:r>
              <a:rPr lang="en-US" sz="3200" i="0" dirty="0">
                <a:solidFill>
                  <a:srgbClr val="2D2D2D"/>
                </a:solidFill>
                <a:effectLst/>
              </a:rPr>
              <a:t>The hypothesis must be falsifiable (can be supported or refuted) and testable.</a:t>
            </a:r>
          </a:p>
          <a:p>
            <a:pPr marL="457200" indent="-457200" algn="just">
              <a:lnSpc>
                <a:spcPct val="150000"/>
              </a:lnSpc>
              <a:buFont typeface="Arial" panose="020B0604020202020204" pitchFamily="34" charset="0"/>
              <a:buChar char="•"/>
            </a:pPr>
            <a:r>
              <a:rPr lang="en-US" sz="3200" i="0" dirty="0">
                <a:solidFill>
                  <a:srgbClr val="2D2D2D"/>
                </a:solidFill>
                <a:effectLst/>
              </a:rPr>
              <a:t>The results of the hypothesis must be reproducible.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83B2FB-86C6-D9AB-199B-0D03E5268143}"/>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logo for a university&#10;&#10;Description automatically generated">
            <a:extLst>
              <a:ext uri="{FF2B5EF4-FFF2-40B4-BE49-F238E27FC236}">
                <a16:creationId xmlns:a16="http://schemas.microsoft.com/office/drawing/2014/main" id="{F5BE72ED-BED2-D6D8-3526-30B742A71B5C}"/>
              </a:ext>
            </a:extLst>
          </p:cNvPr>
          <p:cNvPicPr>
            <a:picLocks noChangeAspect="1"/>
          </p:cNvPicPr>
          <p:nvPr/>
        </p:nvPicPr>
        <p:blipFill>
          <a:blip r:embed="rId8"/>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68447047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79BC5356-EA73-8137-83FD-3F9D982AE89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C2FA4975-A8A5-D1D8-1052-CD2C02ACAD8E}"/>
              </a:ext>
            </a:extLst>
          </p:cNvPr>
          <p:cNvPicPr>
            <a:picLocks noChangeAspect="1"/>
          </p:cNvPicPr>
          <p:nvPr/>
        </p:nvPicPr>
        <p:blipFill>
          <a:blip r:embed="rId7"/>
          <a:stretch>
            <a:fillRect/>
          </a:stretch>
        </p:blipFill>
        <p:spPr>
          <a:xfrm>
            <a:off x="450546" y="5575177"/>
            <a:ext cx="1285262" cy="1020932"/>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3809</TotalTime>
  <Words>2470</Words>
  <Application>Microsoft Office PowerPoint</Application>
  <PresentationFormat>Widescreen</PresentationFormat>
  <Paragraphs>191</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-apple-system</vt:lpstr>
      <vt:lpstr>Arial</vt:lpstr>
      <vt:lpstr>ArialMT</vt:lpstr>
      <vt:lpstr>Calibri</vt:lpstr>
      <vt:lpstr>Calibri Light</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127</cp:revision>
  <dcterms:created xsi:type="dcterms:W3CDTF">2021-08-03T13:03:26Z</dcterms:created>
  <dcterms:modified xsi:type="dcterms:W3CDTF">2024-07-25T08:51:14Z</dcterms:modified>
</cp:coreProperties>
</file>