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03" r:id="rId6"/>
    <p:sldId id="313" r:id="rId7"/>
    <p:sldId id="276" r:id="rId8"/>
    <p:sldId id="671" r:id="rId9"/>
    <p:sldId id="675" r:id="rId10"/>
    <p:sldId id="724" r:id="rId11"/>
    <p:sldId id="628" r:id="rId12"/>
    <p:sldId id="727" r:id="rId13"/>
    <p:sldId id="678" r:id="rId14"/>
    <p:sldId id="648" r:id="rId15"/>
    <p:sldId id="726" r:id="rId16"/>
    <p:sldId id="670" r:id="rId17"/>
    <p:sldId id="708" r:id="rId18"/>
    <p:sldId id="677" r:id="rId19"/>
    <p:sldId id="680" r:id="rId20"/>
    <p:sldId id="725" r:id="rId21"/>
    <p:sldId id="728" r:id="rId22"/>
    <p:sldId id="729" r:id="rId23"/>
    <p:sldId id="681" r:id="rId24"/>
    <p:sldId id="627" r:id="rId25"/>
    <p:sldId id="713" r:id="rId26"/>
    <p:sldId id="730" r:id="rId27"/>
    <p:sldId id="676" r:id="rId28"/>
    <p:sldId id="715" r:id="rId29"/>
    <p:sldId id="734" r:id="rId30"/>
    <p:sldId id="698" r:id="rId31"/>
    <p:sldId id="699" r:id="rId32"/>
    <p:sldId id="700" r:id="rId33"/>
    <p:sldId id="544" r:id="rId34"/>
    <p:sldId id="653" r:id="rId35"/>
    <p:sldId id="716" r:id="rId36"/>
    <p:sldId id="656" r:id="rId37"/>
    <p:sldId id="733" r:id="rId38"/>
    <p:sldId id="691" r:id="rId39"/>
    <p:sldId id="731" r:id="rId40"/>
    <p:sldId id="735" r:id="rId41"/>
    <p:sldId id="737"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313"/>
            <p14:sldId id="276"/>
            <p14:sldId id="671"/>
            <p14:sldId id="675"/>
            <p14:sldId id="724"/>
            <p14:sldId id="628"/>
            <p14:sldId id="727"/>
            <p14:sldId id="678"/>
            <p14:sldId id="648"/>
            <p14:sldId id="726"/>
            <p14:sldId id="670"/>
            <p14:sldId id="708"/>
            <p14:sldId id="677"/>
            <p14:sldId id="680"/>
            <p14:sldId id="725"/>
            <p14:sldId id="728"/>
            <p14:sldId id="729"/>
            <p14:sldId id="681"/>
            <p14:sldId id="627"/>
            <p14:sldId id="713"/>
            <p14:sldId id="730"/>
            <p14:sldId id="676"/>
            <p14:sldId id="715"/>
            <p14:sldId id="734"/>
            <p14:sldId id="698"/>
            <p14:sldId id="699"/>
            <p14:sldId id="700"/>
            <p14:sldId id="544"/>
            <p14:sldId id="653"/>
            <p14:sldId id="716"/>
            <p14:sldId id="656"/>
            <p14:sldId id="733"/>
            <p14:sldId id="691"/>
            <p14:sldId id="731"/>
            <p14:sldId id="735"/>
            <p14:sldId id="737"/>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800"/>
    <a:srgbClr val="1B6900"/>
    <a:srgbClr val="009051"/>
    <a:srgbClr val="F58221"/>
    <a:srgbClr val="203E5F"/>
    <a:srgbClr val="00FA00"/>
    <a:srgbClr val="00AEEF"/>
    <a:srgbClr val="852F4A"/>
    <a:srgbClr val="2D3956"/>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93"/>
    <p:restoredTop sz="91654"/>
  </p:normalViewPr>
  <p:slideViewPr>
    <p:cSldViewPr snapToGrid="0">
      <p:cViewPr varScale="1">
        <p:scale>
          <a:sx n="99" d="100"/>
          <a:sy n="99" d="100"/>
        </p:scale>
        <p:origin x="192" y="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hyperlink" Target="https://news.airbnb.com/airbnb-launches-new-products-to-inspire-people-to-live-there/" TargetMode="External"/><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www.voicesofyouth.org/" TargetMode="External"/><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hyperlink" Target="https://education.lego.com/en-us/" TargetMode="External"/><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mit.gov.jo/" TargetMode="External"/><Relationship Id="rId2" Type="http://schemas.openxmlformats.org/officeDocument/2006/relationships/image" Target="../media/image4.png"/><Relationship Id="rId1" Type="http://schemas.openxmlformats.org/officeDocument/2006/relationships/slideLayout" Target="../slideLayouts/slideLayout4.xml"/><Relationship Id="rId5" Type="http://schemas.openxmlformats.org/officeDocument/2006/relationships/hyperlink" Target="https://www.unescwa.org/" TargetMode="External"/><Relationship Id="rId4" Type="http://schemas.openxmlformats.org/officeDocument/2006/relationships/hyperlink" Target="https://digital-strategy.ec.europa.eu/en"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moe.gov.jo/sites/default/files/ltqryr_lhsyy_lsnwy_llm_ldrsy_2021-2022.pdf" TargetMode="External"/><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hyperlink" Target="https://www.unesco.org/en/digital-education"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qrf.org/en" TargetMode="External"/><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weforum.org/reports/the-future-of-jobs-report-2020" TargetMode="External"/><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asjp.cerist.dz/en/article/231751"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alukah.net/social/0/147973/&#1575;&#1604;&#1601;&#1580;&#1608;&#1577;-&#1575;&#1604;&#1585;&#1602;&#1605;&#1610;&#1577;-&#1576;&#1610;&#1606;-&#1575;&#1604;&#1570;&#1576;&#1575;&#1569;-&#1608;&#1580;&#1610;&#1604;-&#1575;&#1604;&#1573;&#1606;&#1578;&#1585;&#1606;&#1578;-&#1583;&#1585;&#1575;&#1587;&#1577;-&#1605;&#1603;&#1578;&#1576;&#1610;&#1577;/"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search.shamaa.org/PDF/Articles/JOAjsp/AjspNo41Y2022/ajsp_2022-n41_726-737.pdf"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oman.om/" TargetMode="External"/><Relationship Id="rId3" Type="http://schemas.openxmlformats.org/officeDocument/2006/relationships/hyperlink" Target="https://dco.org/" TargetMode="External"/><Relationship Id="rId7" Type="http://schemas.openxmlformats.org/officeDocument/2006/relationships/hyperlink" Target="https://www.edu.gov.qa/ar/"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u.ae/en/about-the-uae/digital-uae" TargetMode="External"/><Relationship Id="rId5" Type="http://schemas.openxmlformats.org/officeDocument/2006/relationships/hyperlink" Target="https://www.qrf.org/en/research-reports/edtech-jordan&#8217;s-schools" TargetMode="External"/><Relationship Id="rId4" Type="http://schemas.openxmlformats.org/officeDocument/2006/relationships/hyperlink" Target="https://dga.gov.sa/ar" TargetMode="External"/><Relationship Id="rId9" Type="http://schemas.openxmlformats.org/officeDocument/2006/relationships/hyperlink" Target="https://www.arabbarometer.org/2020/09/the-mena-digital-divide/"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worldbank.org/en/topic/digitaldevelopment" TargetMode="External"/><Relationship Id="rId3" Type="http://schemas.openxmlformats.org/officeDocument/2006/relationships/hyperlink" Target="https://education.lego.com/en-us/" TargetMode="External"/><Relationship Id="rId7" Type="http://schemas.openxmlformats.org/officeDocument/2006/relationships/hyperlink" Target="https://www.itu.int/en/ITU-D/Statistics/Pages/stat/default.aspx" TargetMode="External"/><Relationship Id="rId2" Type="http://schemas.openxmlformats.org/officeDocument/2006/relationships/hyperlink" Target="https://www.voicesofyouth.org/" TargetMode="External"/><Relationship Id="rId1" Type="http://schemas.openxmlformats.org/officeDocument/2006/relationships/slideLayout" Target="../slideLayouts/slideLayout15.xml"/><Relationship Id="rId6" Type="http://schemas.openxmlformats.org/officeDocument/2006/relationships/hyperlink" Target="https://www.unescwa.org/" TargetMode="External"/><Relationship Id="rId5" Type="http://schemas.openxmlformats.org/officeDocument/2006/relationships/hyperlink" Target="https://www.qrf.org/en/research-reports/edtech-jordan%E2%80%99s-schools" TargetMode="External"/><Relationship Id="rId10" Type="http://schemas.openxmlformats.org/officeDocument/2006/relationships/image" Target="../media/image4.png"/><Relationship Id="rId4" Type="http://schemas.openxmlformats.org/officeDocument/2006/relationships/hyperlink" Target="https://news.airbnb.com/airbnb-launches-new-products-to-inspire-people-to-live-there/" TargetMode="External"/><Relationship Id="rId9" Type="http://schemas.openxmlformats.org/officeDocument/2006/relationships/hyperlink" Target="https://www.weforum.org/reports/the-future-of-jobs-report-2020"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487734" y="2144362"/>
            <a:ext cx="5216525" cy="461665"/>
          </a:xfrm>
          <a:prstGeom prst="rect">
            <a:avLst/>
          </a:prstGeom>
          <a:noFill/>
        </p:spPr>
        <p:txBody>
          <a:bodyPr wrap="square" rtlCol="0">
            <a:spAutoFit/>
          </a:bodyPr>
          <a:lstStyle/>
          <a:p>
            <a:pPr algn="ctr"/>
            <a:r>
              <a:rPr lang="ar-SA" sz="2400" b="1" dirty="0">
                <a:solidFill>
                  <a:srgbClr val="0070C0"/>
                </a:solidFill>
                <a:latin typeface="Alexandria" charset="0"/>
                <a:cs typeface="Alexandria" charset="0"/>
              </a:rPr>
              <a:t>د. منى المصري </a:t>
            </a:r>
            <a:endParaRPr lang="en-US" sz="2400" b="1" dirty="0">
              <a:solidFill>
                <a:srgbClr val="0070C0"/>
              </a:solidFill>
              <a:latin typeface="Alexandria" charset="0"/>
              <a:cs typeface="Alexandria" charset="0"/>
            </a:endParaRPr>
          </a:p>
        </p:txBody>
      </p:sp>
      <p:sp>
        <p:nvSpPr>
          <p:cNvPr id="31" name="TextBox 30"/>
          <p:cNvSpPr txBox="1"/>
          <p:nvPr/>
        </p:nvSpPr>
        <p:spPr>
          <a:xfrm>
            <a:off x="1858216" y="962601"/>
            <a:ext cx="8475563" cy="998607"/>
          </a:xfrm>
          <a:prstGeom prst="rect">
            <a:avLst/>
          </a:prstGeom>
          <a:noFill/>
        </p:spPr>
        <p:txBody>
          <a:bodyPr wrap="square" rtlCol="0">
            <a:spAutoFit/>
          </a:bodyPr>
          <a:lstStyle/>
          <a:p>
            <a:pPr algn="ctr">
              <a:lnSpc>
                <a:spcPct val="150000"/>
              </a:lnSpc>
            </a:pPr>
            <a:r>
              <a:rPr lang="ar-SA" sz="4400" b="1" i="0" u="sng" strike="noStrike" dirty="0">
                <a:solidFill>
                  <a:srgbClr val="0070C0"/>
                </a:solidFill>
                <a:effectLst/>
              </a:rPr>
              <a:t>التقسيم الجيلي والفجوة الرقمية</a:t>
            </a:r>
            <a:endParaRPr lang="en-US" sz="4400" b="1" i="0" u="sng" strike="noStrike" dirty="0">
              <a:solidFill>
                <a:srgbClr val="0070C0"/>
              </a:solidFill>
              <a:effectLst/>
            </a:endParaRPr>
          </a:p>
        </p:txBody>
      </p:sp>
      <p:sp>
        <p:nvSpPr>
          <p:cNvPr id="34" name="Rectangle: Rounded Corners 33"/>
          <p:cNvSpPr/>
          <p:nvPr/>
        </p:nvSpPr>
        <p:spPr>
          <a:xfrm>
            <a:off x="4337692" y="28531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5700366" y="610170"/>
            <a:ext cx="1063112" cy="338554"/>
          </a:xfrm>
          <a:prstGeom prst="rect">
            <a:avLst/>
          </a:prstGeom>
          <a:noFill/>
        </p:spPr>
        <p:txBody>
          <a:bodyPr wrap="none" rtlCol="0">
            <a:spAutoFit/>
          </a:bodyPr>
          <a:lstStyle/>
          <a:p>
            <a:r>
              <a:rPr lang="en-US" sz="1600" b="1" dirty="0">
                <a:solidFill>
                  <a:srgbClr val="0070C0"/>
                </a:solidFill>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601" y="-65742"/>
            <a:ext cx="2954655" cy="1379622"/>
          </a:xfrm>
          <a:prstGeom prst="rect">
            <a:avLst/>
          </a:prstGeom>
        </p:spPr>
      </p:pic>
      <p:pic>
        <p:nvPicPr>
          <p:cNvPr id="3" name="Picture 2">
            <a:extLst>
              <a:ext uri="{FF2B5EF4-FFF2-40B4-BE49-F238E27FC236}">
                <a16:creationId xmlns:a16="http://schemas.microsoft.com/office/drawing/2014/main" id="{BE38CBB5-6153-D34D-9D0E-64536A743B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618298"/>
            <a:ext cx="12192000" cy="323970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38336" y="121101"/>
            <a:ext cx="3902032" cy="584775"/>
          </a:xfrm>
          <a:prstGeom prst="rect">
            <a:avLst/>
          </a:prstGeom>
          <a:noFill/>
        </p:spPr>
        <p:txBody>
          <a:bodyPr wrap="square" rtlCol="0">
            <a:spAutoFit/>
          </a:bodyPr>
          <a:lstStyle/>
          <a:p>
            <a:pPr algn="ctr"/>
            <a:r>
              <a:rPr lang="ar-SA" sz="3200" b="1" u="sng" dirty="0">
                <a:solidFill>
                  <a:srgbClr val="0070C0"/>
                </a:solidFill>
                <a:latin typeface="Alexandria" charset="0"/>
                <a:cs typeface="Alexandria" charset="0"/>
              </a:rPr>
              <a:t>محاور المحاضرة</a:t>
            </a:r>
            <a:endParaRPr lang="en-US" sz="3200" b="1" u="sng"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6" y="1400239"/>
            <a:ext cx="11694677" cy="3903954"/>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rgbClr val="0070C0"/>
                </a:solidFill>
                <a:latin typeface="Alexandria" charset="0"/>
                <a:cs typeface="+mj-cs"/>
              </a:rPr>
              <a:t>التعرف على السمات المميزة لكل جيل (</a:t>
            </a:r>
            <a:r>
              <a:rPr lang="en-US" sz="2400" dirty="0">
                <a:solidFill>
                  <a:srgbClr val="0070C0"/>
                </a:solidFill>
                <a:latin typeface="Alexandria" charset="0"/>
                <a:cs typeface="+mj-cs"/>
              </a:rPr>
              <a:t>Z</a:t>
            </a:r>
            <a:r>
              <a:rPr lang="ar-SA" sz="2400" dirty="0">
                <a:solidFill>
                  <a:srgbClr val="0070C0"/>
                </a:solidFill>
                <a:latin typeface="Alexandria" charset="0"/>
                <a:cs typeface="+mj-cs"/>
              </a:rPr>
              <a:t>ألفا، </a:t>
            </a:r>
            <a:r>
              <a:rPr lang="ar-SA" sz="2400" dirty="0" err="1">
                <a:solidFill>
                  <a:srgbClr val="0070C0"/>
                </a:solidFill>
                <a:latin typeface="Alexandria" charset="0"/>
                <a:cs typeface="+mj-cs"/>
              </a:rPr>
              <a:t>ميلينيوم</a:t>
            </a:r>
            <a:r>
              <a:rPr lang="ar-SA" sz="2400" dirty="0">
                <a:solidFill>
                  <a:srgbClr val="0070C0"/>
                </a:solidFill>
                <a:latin typeface="Alexandria" charset="0"/>
                <a:cs typeface="+mj-cs"/>
              </a:rPr>
              <a:t>) وربطها بسياقهم الاجتماعي والتكنولوجي</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تحليل أنماط استخدام الإعلام والتسويق الخاصة بكل جيل مع أمثلة واقعية</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شرح الفجوة الرقمية وأبعادها وتأثيراتها على التعليم والعمل والمجتمع</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عرض دراسات عربية تناقش مفاهيم مرتبطة بالفجوة الرقمية</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حلول لتقليص الفجوة الرقمية في الدول العربية</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مؤسسات ومبادرات عربية لتقليص الفجوة الرقمية عربيا</a:t>
            </a:r>
          </a:p>
          <a:p>
            <a:pPr marL="285750" indent="-285750" algn="just" rtl="1">
              <a:lnSpc>
                <a:spcPct val="150000"/>
              </a:lnSpc>
              <a:buFont typeface="Wingdings" pitchFamily="2" charset="2"/>
              <a:buChar char="ü"/>
            </a:pPr>
            <a:r>
              <a:rPr lang="ar-SA" sz="2400" dirty="0">
                <a:solidFill>
                  <a:srgbClr val="0070C0"/>
                </a:solidFill>
                <a:latin typeface="Alexandria" charset="0"/>
                <a:cs typeface="+mj-cs"/>
              </a:rPr>
              <a:t>تطبيق عملي في محور الاعلام والتسويق لمفاهيم التقسيم الجيلي والفجوة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1476781"/>
            <a:ext cx="12055561" cy="4088620"/>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p>
          <a:p>
            <a:pPr algn="r" rtl="1"/>
            <a:endParaRPr lang="en-US" sz="2400" b="1" u="sng" dirty="0">
              <a:solidFill>
                <a:srgbClr val="0070C0"/>
              </a:solidFill>
              <a:latin typeface="Alexandria" charset="0"/>
              <a:cs typeface="+mj-cs"/>
            </a:endParaRPr>
          </a:p>
          <a:p>
            <a:pPr marL="342900" indent="-342900" algn="r" rtl="1">
              <a:lnSpc>
                <a:spcPct val="150000"/>
              </a:lnSpc>
              <a:buFont typeface="Wingdings" pitchFamily="2" charset="2"/>
              <a:buChar char="ü"/>
            </a:pPr>
            <a:r>
              <a:rPr lang="ar-JO" sz="2400" dirty="0">
                <a:solidFill>
                  <a:srgbClr val="0070C0"/>
                </a:solidFill>
                <a:latin typeface="Alexandria" charset="0"/>
                <a:cs typeface="+mj-cs"/>
              </a:rPr>
              <a:t>فهم الخصائص الجيلية وربطها بالتحولات الإعلامية والتسويقية</a:t>
            </a:r>
          </a:p>
          <a:p>
            <a:pPr marL="342900" indent="-342900" algn="r" rtl="1">
              <a:lnSpc>
                <a:spcPct val="150000"/>
              </a:lnSpc>
              <a:buFont typeface="Wingdings" pitchFamily="2" charset="2"/>
              <a:buChar char="ü"/>
            </a:pPr>
            <a:r>
              <a:rPr lang="ar-JO" sz="2400" dirty="0">
                <a:solidFill>
                  <a:srgbClr val="0070C0"/>
                </a:solidFill>
                <a:latin typeface="Alexandria" charset="0"/>
                <a:cs typeface="+mj-cs"/>
              </a:rPr>
              <a:t>تحليل أنماط الإعلام والتسويق عبر منظور مقارن بين الأجيال</a:t>
            </a:r>
          </a:p>
          <a:p>
            <a:pPr marL="342900" indent="-342900" algn="r" rtl="1">
              <a:lnSpc>
                <a:spcPct val="150000"/>
              </a:lnSpc>
              <a:buFont typeface="Wingdings" pitchFamily="2" charset="2"/>
              <a:buChar char="ü"/>
            </a:pPr>
            <a:r>
              <a:rPr lang="ar-JO" sz="2400" dirty="0">
                <a:solidFill>
                  <a:srgbClr val="0070C0"/>
                </a:solidFill>
                <a:latin typeface="Alexandria" charset="0"/>
                <a:cs typeface="+mj-cs"/>
              </a:rPr>
              <a:t>توضيح الفجوة الرقمية كظاهرة اجتماعية واقتصادية تؤثر على فرص الوصول والمعرفة</a:t>
            </a:r>
            <a:endParaRPr lang="en-US" sz="2400" dirty="0">
              <a:solidFill>
                <a:srgbClr val="0070C0"/>
              </a:solidFill>
              <a:latin typeface="Alexandria" charset="0"/>
              <a:cs typeface="+mj-cs"/>
            </a:endParaRPr>
          </a:p>
          <a:p>
            <a:pPr marL="342900" indent="-342900" algn="r" rtl="1">
              <a:lnSpc>
                <a:spcPct val="150000"/>
              </a:lnSpc>
              <a:buFont typeface="Wingdings" pitchFamily="2" charset="2"/>
              <a:buChar char="ü"/>
            </a:pPr>
            <a:r>
              <a:rPr lang="ar-SA" sz="2400" dirty="0">
                <a:solidFill>
                  <a:srgbClr val="0070C0"/>
                </a:solidFill>
                <a:latin typeface="Alexandria" charset="0"/>
                <a:cs typeface="+mj-cs"/>
              </a:rPr>
              <a:t>فهم وتبني الحلول المتاحة وابتكار حلول مناسبة لتقليص الفجوة الرقمية وتأثيرها </a:t>
            </a:r>
            <a:endParaRPr lang="ar-JO" sz="2400" dirty="0">
              <a:solidFill>
                <a:srgbClr val="0070C0"/>
              </a:solidFill>
              <a:latin typeface="Alexandria" charset="0"/>
              <a:cs typeface="+mj-cs"/>
            </a:endParaRPr>
          </a:p>
          <a:p>
            <a:pPr marL="342900" indent="-342900" algn="r" rtl="1">
              <a:lnSpc>
                <a:spcPct val="150000"/>
              </a:lnSpc>
              <a:buFont typeface="Wingdings" pitchFamily="2" charset="2"/>
              <a:buChar char="ü"/>
            </a:pPr>
            <a:r>
              <a:rPr lang="ar-JO" sz="2400" dirty="0">
                <a:solidFill>
                  <a:srgbClr val="0070C0"/>
                </a:solidFill>
                <a:latin typeface="Alexandria" charset="0"/>
                <a:cs typeface="+mj-cs"/>
              </a:rPr>
              <a:t>تعزيز الاستفادة من الدراسات العربية وربطها بالسياق الأكاديمي والتطبيقي</a:t>
            </a:r>
          </a:p>
          <a:p>
            <a:pPr marL="342900" indent="-342900" algn="r" rtl="1">
              <a:lnSpc>
                <a:spcPct val="150000"/>
              </a:lnSpc>
              <a:buFont typeface="Wingdings" pitchFamily="2" charset="2"/>
              <a:buChar char="ü"/>
            </a:pPr>
            <a:r>
              <a:rPr lang="ar-JO" sz="2400" dirty="0">
                <a:solidFill>
                  <a:srgbClr val="0070C0"/>
                </a:solidFill>
                <a:latin typeface="Alexandria" charset="0"/>
                <a:cs typeface="+mj-cs"/>
              </a:rPr>
              <a:t>إكتساب مهارات عملية عبر تمرين تطبيقي يجمع بين تعزيز المهارات الإعلامية والتسويقية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7843" y="-163217"/>
            <a:ext cx="7614945" cy="739754"/>
          </a:xfrm>
          <a:prstGeom prst="rect">
            <a:avLst/>
          </a:prstGeom>
          <a:noFill/>
        </p:spPr>
        <p:txBody>
          <a:bodyPr wrap="square" rtlCol="0">
            <a:spAutoFit/>
          </a:bodyPr>
          <a:lstStyle/>
          <a:p>
            <a:pPr algn="ctr" rtl="1">
              <a:lnSpc>
                <a:spcPct val="150000"/>
              </a:lnSpc>
            </a:pPr>
            <a:r>
              <a:rPr lang="ar-JO" sz="3200" b="1" u="sng" dirty="0">
                <a:solidFill>
                  <a:srgbClr val="002060"/>
                </a:solidFill>
                <a:latin typeface="Arial" panose="020B0604020202020204" pitchFamily="34" charset="0"/>
                <a:cs typeface="Arial" panose="020B0604020202020204" pitchFamily="34" charset="0"/>
              </a:rPr>
              <a:t>لماذا ندرس التقسيم الجيلي والفجوة الرقمية؟</a:t>
            </a:r>
          </a:p>
        </p:txBody>
      </p:sp>
      <p:sp>
        <p:nvSpPr>
          <p:cNvPr id="48" name="TextBox 47"/>
          <p:cNvSpPr txBox="1"/>
          <p:nvPr/>
        </p:nvSpPr>
        <p:spPr>
          <a:xfrm>
            <a:off x="5355772" y="1617419"/>
            <a:ext cx="6836228" cy="3349956"/>
          </a:xfrm>
          <a:prstGeom prst="rect">
            <a:avLst/>
          </a:prstGeom>
          <a:noFill/>
        </p:spPr>
        <p:txBody>
          <a:bodyPr wrap="square" rtlCol="0">
            <a:spAutoFit/>
          </a:bodyPr>
          <a:lstStyle/>
          <a:p>
            <a:pPr algn="just" rtl="1">
              <a:lnSpc>
                <a:spcPct val="150000"/>
              </a:lnSpc>
            </a:pPr>
            <a:r>
              <a:rPr lang="ar-JO" sz="2400" b="0" i="0" u="none" strike="noStrike" dirty="0">
                <a:solidFill>
                  <a:srgbClr val="002060"/>
                </a:solidFill>
                <a:effectLst/>
                <a:cs typeface="+mj-cs"/>
              </a:rPr>
              <a:t>يُعد فهم التقسيم الجيلي والفجوة الرقمية من القضايا الجوهرية في الدراسات الإعلامية والتسويقية المعاصرة. فالأجيال ليست مجرد تقسيم زمني، بل هي انعكاس لتحولات اجتماعية وثقافية وتقنية عميقة. ومع تزايد الاعتماد على الإعلام الرقمي، أصبح من الضروري إدراك كيف تختلف الأجيال في أنماط استخدامهم للتكنولوجيا، وكيف تؤثر هذه الاختلافات على فرص الوصول إلى المعرفة والمشاركة المجتمعية.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6" name="Picture 5">
            <a:extLst>
              <a:ext uri="{FF2B5EF4-FFF2-40B4-BE49-F238E27FC236}">
                <a16:creationId xmlns:a16="http://schemas.microsoft.com/office/drawing/2014/main" id="{760864BF-4182-034E-86DD-5018C5B4D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23219"/>
            <a:ext cx="5355771" cy="461156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8259730" cy="584775"/>
          </a:xfrm>
          <a:prstGeom prst="rect">
            <a:avLst/>
          </a:prstGeom>
          <a:noFill/>
        </p:spPr>
        <p:txBody>
          <a:bodyPr wrap="square" rtlCol="0">
            <a:spAutoFit/>
          </a:bodyPr>
          <a:lstStyle/>
          <a:p>
            <a:pPr algn="ctr" rtl="1"/>
            <a:r>
              <a:rPr lang="ar-SA" sz="3200" b="1" i="0" u="sng" strike="noStrike" dirty="0">
                <a:solidFill>
                  <a:srgbClr val="002060"/>
                </a:solidFill>
                <a:effectLst/>
              </a:rPr>
              <a:t>مفاهيم: التقسيم الجيلي والفجوة الرقمية</a:t>
            </a:r>
            <a:endParaRPr lang="en-US" sz="3200" b="1" i="0" u="sng" strike="noStrike" dirty="0">
              <a:solidFill>
                <a:srgbClr val="002060"/>
              </a:solidFill>
              <a:effectLst/>
            </a:endParaRPr>
          </a:p>
        </p:txBody>
      </p:sp>
      <p:sp>
        <p:nvSpPr>
          <p:cNvPr id="48" name="TextBox 47"/>
          <p:cNvSpPr txBox="1"/>
          <p:nvPr/>
        </p:nvSpPr>
        <p:spPr>
          <a:xfrm>
            <a:off x="4121239" y="1151456"/>
            <a:ext cx="8070760" cy="5018682"/>
          </a:xfrm>
          <a:prstGeom prst="rect">
            <a:avLst/>
          </a:prstGeom>
          <a:noFill/>
        </p:spPr>
        <p:txBody>
          <a:bodyPr wrap="square" rtlCol="0">
            <a:spAutoFit/>
          </a:bodyPr>
          <a:lstStyle/>
          <a:p>
            <a:pPr algn="just" rtl="1">
              <a:lnSpc>
                <a:spcPct val="150000"/>
              </a:lnSpc>
            </a:pPr>
            <a:r>
              <a:rPr lang="ar-JO" sz="2400" i="0" strike="noStrike" dirty="0">
                <a:solidFill>
                  <a:schemeClr val="accent1">
                    <a:lumMod val="75000"/>
                  </a:schemeClr>
                </a:solidFill>
                <a:effectLst/>
              </a:rPr>
              <a:t>التقسيم الجيلي</a:t>
            </a:r>
            <a:r>
              <a:rPr lang="en-US" sz="2400" i="0" strike="noStrike" dirty="0">
                <a:solidFill>
                  <a:schemeClr val="accent1">
                    <a:lumMod val="75000"/>
                  </a:schemeClr>
                </a:solidFill>
                <a:effectLst/>
              </a:rPr>
              <a:t> Generational Segmentation </a:t>
            </a:r>
            <a:r>
              <a:rPr lang="ar-JO" sz="2400" i="0" strike="noStrike" dirty="0">
                <a:solidFill>
                  <a:schemeClr val="accent1">
                    <a:lumMod val="75000"/>
                  </a:schemeClr>
                </a:solidFill>
                <a:effectLst/>
              </a:rPr>
              <a:t>هو إطار تحليلي يستخدمه علماء الاجتماع والإعلام لفهم الفروق بين الفئات العمرية، من حيث القيم، السلوكيات، وأنماط الاستهلاك. كل جيل يتشكل وفق أحداث تاريخية وتقنية محددة، مما ينعكس على طريقة تفاعله مع الإعلام والتسويق.</a:t>
            </a:r>
          </a:p>
          <a:p>
            <a:pPr algn="just" rtl="1">
              <a:lnSpc>
                <a:spcPct val="150000"/>
              </a:lnSpc>
            </a:pPr>
            <a:endParaRPr lang="ar-JO" sz="2400" i="0" strike="noStrike" dirty="0">
              <a:solidFill>
                <a:schemeClr val="accent1">
                  <a:lumMod val="75000"/>
                </a:schemeClr>
              </a:solidFill>
              <a:effectLst/>
            </a:endParaRPr>
          </a:p>
          <a:p>
            <a:pPr algn="just" rtl="1">
              <a:lnSpc>
                <a:spcPct val="150000"/>
              </a:lnSpc>
            </a:pPr>
            <a:r>
              <a:rPr lang="ar-JO" sz="2400" i="0" strike="noStrike" dirty="0">
                <a:solidFill>
                  <a:schemeClr val="accent1">
                    <a:lumMod val="75000"/>
                  </a:schemeClr>
                </a:solidFill>
                <a:effectLst/>
              </a:rPr>
              <a:t>الفجوة الرقمية</a:t>
            </a:r>
            <a:r>
              <a:rPr lang="en-US" sz="2400" i="0" strike="noStrike" dirty="0">
                <a:solidFill>
                  <a:schemeClr val="accent1">
                    <a:lumMod val="75000"/>
                  </a:schemeClr>
                </a:solidFill>
                <a:effectLst/>
              </a:rPr>
              <a:t> Digital Divide </a:t>
            </a:r>
            <a:r>
              <a:rPr lang="ar-JO" sz="2400" i="0" strike="noStrike" dirty="0">
                <a:solidFill>
                  <a:schemeClr val="accent1">
                    <a:lumMod val="75000"/>
                  </a:schemeClr>
                </a:solidFill>
                <a:effectLst/>
              </a:rPr>
              <a:t>تشير إلى التفاوت بين الأفراد والمجتمعات في القدرة على الوصول إلى التكنولوجيا الرقمية واستخدامها بفعالية. هذه الفجوة ليست تقنية فقط، بل تشمل أبعادًا اجتماعية واقتصادية وثقافية، مثل نقص المحتوى المحلي أو ضعف المهارات الرقمية.</a:t>
            </a:r>
            <a:endParaRPr lang="en-US" sz="2400" i="0" strike="noStrike" dirty="0">
              <a:solidFill>
                <a:srgbClr val="009051"/>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8" name="Picture 7">
            <a:extLst>
              <a:ext uri="{FF2B5EF4-FFF2-40B4-BE49-F238E27FC236}">
                <a16:creationId xmlns:a16="http://schemas.microsoft.com/office/drawing/2014/main" id="{EC9227E6-7906-A949-BEDA-5EC92827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056845"/>
            <a:ext cx="3815028" cy="2801154"/>
          </a:xfrm>
          <a:prstGeom prst="rect">
            <a:avLst/>
          </a:prstGeom>
        </p:spPr>
      </p:pic>
      <p:pic>
        <p:nvPicPr>
          <p:cNvPr id="11" name="Picture 10">
            <a:extLst>
              <a:ext uri="{FF2B5EF4-FFF2-40B4-BE49-F238E27FC236}">
                <a16:creationId xmlns:a16="http://schemas.microsoft.com/office/drawing/2014/main" id="{FCDDA346-C067-7342-BEFF-8920DAD799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49566"/>
            <a:ext cx="3815029" cy="3007279"/>
          </a:xfrm>
          <a:prstGeom prst="rect">
            <a:avLst/>
          </a:prstGeom>
        </p:spPr>
      </p:pic>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5057" y="839624"/>
            <a:ext cx="11821886" cy="6018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rtl="1">
              <a:lnSpc>
                <a:spcPct val="150000"/>
              </a:lnSpc>
            </a:pPr>
            <a:r>
              <a:rPr lang="ar-SA" sz="2400" b="0" i="0" u="none" strike="noStrike" dirty="0">
                <a:solidFill>
                  <a:srgbClr val="002060"/>
                </a:solidFill>
                <a:effectLst/>
              </a:rPr>
              <a:t>دراسة الأجيال دون النظر إلى الفجوة الرقمية يجعل التحليل ناقصًا، والعكس صحيح. فالتقسيم الجيلي يوضح أنماط الاستخدام، بينما الفجوة الرقمية تكشف عن التفاوت في الفرص. الجمع بينهما يتيح لنا فهمًا أعمق لكيفية بناء سياسات إعلامية عادلة واستراتيجيات تسويقية فعّالة.</a:t>
            </a:r>
          </a:p>
          <a:p>
            <a:pPr algn="just" rtl="1">
              <a:lnSpc>
                <a:spcPct val="150000"/>
              </a:lnSpc>
            </a:pPr>
            <a:r>
              <a:rPr lang="ar-SA" sz="2400" b="0" i="0" u="none" strike="noStrike" dirty="0">
                <a:solidFill>
                  <a:srgbClr val="0070C0"/>
                </a:solidFill>
                <a:effectLst/>
              </a:rPr>
              <a:t>في العالم العربي، تتجلى الفجوة الرقمية بشكل أوضح بسبب التفاوت بين الدول الغنية والفقيرة، وبين الأجيال داخل الأسرة الواحدة. كما أن الشباب العربي يمثل قوة ديموغرافية كبيرة، ما يجعل فهم خصائصهم الإعلامية والتسويقية ضرورة استراتيجية.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2007603" y="86571"/>
            <a:ext cx="864589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r>
              <a:rPr lang="ar-SA" sz="3200" b="1" i="0" u="sng" strike="noStrike" dirty="0">
                <a:solidFill>
                  <a:srgbClr val="002060"/>
                </a:solidFill>
                <a:effectLst/>
              </a:rPr>
              <a:t>أهمية الدمج بين المفهومين</a:t>
            </a:r>
            <a:endParaRPr kumimoji="0" lang="en-JO" altLang="en-JO" sz="3200" b="1" i="0" u="sng" strike="noStrike" cap="none" normalizeH="0" baseline="0" dirty="0">
              <a:ln>
                <a:noFill/>
              </a:ln>
              <a:solidFill>
                <a:srgbClr val="002060"/>
              </a:solidFill>
              <a:effectLst/>
              <a:latin typeface="Arial" panose="020B0604020202020204" pitchFamily="34" charset="0"/>
            </a:endParaRPr>
          </a:p>
        </p:txBody>
      </p:sp>
      <p:pic>
        <p:nvPicPr>
          <p:cNvPr id="3" name="Picture 2">
            <a:extLst>
              <a:ext uri="{FF2B5EF4-FFF2-40B4-BE49-F238E27FC236}">
                <a16:creationId xmlns:a16="http://schemas.microsoft.com/office/drawing/2014/main" id="{DF9F1098-7983-504E-BEA4-FEF922500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7283" y="3898900"/>
            <a:ext cx="6915955" cy="2959100"/>
          </a:xfrm>
          <a:prstGeom prst="rect">
            <a:avLst/>
          </a:prstGeom>
          <a:ln>
            <a:noFill/>
          </a:ln>
          <a:effectLst>
            <a:softEdge rad="112500"/>
          </a:effectLst>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67000"/>
              </a:schemeClr>
            </a:gs>
            <a:gs pos="45000">
              <a:schemeClr val="accent1">
                <a:lumMod val="97000"/>
                <a:lumOff val="3000"/>
              </a:schemeClr>
            </a:gs>
            <a:gs pos="100000">
              <a:schemeClr val="accent1">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04F23-074D-774C-B215-E57914BCFA8D}"/>
              </a:ext>
            </a:extLst>
          </p:cNvPr>
          <p:cNvSpPr>
            <a:spLocks noGrp="1"/>
          </p:cNvSpPr>
          <p:nvPr>
            <p:ph type="title"/>
          </p:nvPr>
        </p:nvSpPr>
        <p:spPr>
          <a:xfrm>
            <a:off x="838200" y="1"/>
            <a:ext cx="10515600" cy="1056068"/>
          </a:xfrm>
        </p:spPr>
        <p:txBody>
          <a:bodyPr/>
          <a:lstStyle/>
          <a:p>
            <a:pPr algn="ctr"/>
            <a:r>
              <a:rPr lang="ar-SA" b="1" u="sng" dirty="0">
                <a:solidFill>
                  <a:srgbClr val="002060"/>
                </a:solidFill>
              </a:rPr>
              <a:t>سمات الأجيال </a:t>
            </a:r>
            <a:endParaRPr lang="en-JO" b="1" u="sng" dirty="0">
              <a:solidFill>
                <a:srgbClr val="002060"/>
              </a:solidFill>
            </a:endParaRPr>
          </a:p>
        </p:txBody>
      </p:sp>
      <p:pic>
        <p:nvPicPr>
          <p:cNvPr id="4" name="Picture 3">
            <a:extLst>
              <a:ext uri="{FF2B5EF4-FFF2-40B4-BE49-F238E27FC236}">
                <a16:creationId xmlns:a16="http://schemas.microsoft.com/office/drawing/2014/main" id="{ECDE913B-CD99-ED4F-8430-C98E5898E0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40158"/>
            <a:ext cx="12192000" cy="5917842"/>
          </a:xfrm>
          <a:prstGeom prst="rect">
            <a:avLst/>
          </a:prstGeom>
        </p:spPr>
      </p:pic>
    </p:spTree>
    <p:extLst>
      <p:ext uri="{BB962C8B-B14F-4D97-AF65-F5344CB8AC3E}">
        <p14:creationId xmlns:p14="http://schemas.microsoft.com/office/powerpoint/2010/main" val="3208440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9430" y="0"/>
            <a:ext cx="8848614" cy="739754"/>
          </a:xfrm>
          <a:prstGeom prst="rect">
            <a:avLst/>
          </a:prstGeom>
          <a:noFill/>
        </p:spPr>
        <p:txBody>
          <a:bodyPr wrap="square" rtlCol="0">
            <a:spAutoFit/>
          </a:bodyPr>
          <a:lstStyle/>
          <a:p>
            <a:pPr algn="ctr" rtl="1">
              <a:lnSpc>
                <a:spcPct val="150000"/>
              </a:lnSpc>
            </a:pPr>
            <a:r>
              <a:rPr lang="en-US" sz="3200" b="1" u="sng" dirty="0">
                <a:solidFill>
                  <a:srgbClr val="002060"/>
                </a:solidFill>
                <a:latin typeface="Arial" panose="020B0604020202020204" pitchFamily="34" charset="0"/>
                <a:cs typeface="Arial" panose="020B0604020202020204" pitchFamily="34" charset="0"/>
              </a:rPr>
              <a:t>Baby Boomers (1946–1964)</a:t>
            </a:r>
          </a:p>
        </p:txBody>
      </p:sp>
      <p:sp>
        <p:nvSpPr>
          <p:cNvPr id="48" name="TextBox 47"/>
          <p:cNvSpPr txBox="1"/>
          <p:nvPr/>
        </p:nvSpPr>
        <p:spPr>
          <a:xfrm>
            <a:off x="5166932" y="893242"/>
            <a:ext cx="7025068" cy="5009833"/>
          </a:xfrm>
          <a:prstGeom prst="rect">
            <a:avLst/>
          </a:prstGeom>
          <a:noFill/>
        </p:spPr>
        <p:txBody>
          <a:bodyPr wrap="square" rtlCol="0">
            <a:spAutoFit/>
          </a:bodyPr>
          <a:lstStyle/>
          <a:p>
            <a:pPr algn="just" rtl="1">
              <a:lnSpc>
                <a:spcPct val="150000"/>
              </a:lnSpc>
            </a:pPr>
            <a:r>
              <a:rPr lang="ar-JO" sz="2400" dirty="0">
                <a:solidFill>
                  <a:srgbClr val="C00000"/>
                </a:solidFill>
                <a:latin typeface="Arial" panose="020B0604020202020204" pitchFamily="34" charset="0"/>
                <a:cs typeface="Arial" panose="020B0604020202020204" pitchFamily="34" charset="0"/>
              </a:rPr>
              <a:t>حقبة: عاشوا فترة النمو الاقتصادي بعد الحرب العالمية الثانية.</a:t>
            </a:r>
          </a:p>
          <a:p>
            <a:pPr algn="just" rtl="1">
              <a:lnSpc>
                <a:spcPct val="150000"/>
              </a:lnSpc>
            </a:pPr>
            <a:r>
              <a:rPr lang="ar-JO" sz="2400" b="1" u="sng" dirty="0">
                <a:solidFill>
                  <a:srgbClr val="0070C0"/>
                </a:solidFill>
                <a:latin typeface="Arial" panose="020B0604020202020204" pitchFamily="34" charset="0"/>
                <a:cs typeface="Arial" panose="020B0604020202020204" pitchFamily="34" charset="0"/>
              </a:rPr>
              <a:t>مميزات العصر: </a:t>
            </a:r>
          </a:p>
          <a:p>
            <a:pPr marL="342900" indent="-342900" algn="just" rtl="1">
              <a:lnSpc>
                <a:spcPct val="150000"/>
              </a:lnSpc>
              <a:buFont typeface="Courier New" panose="02070309020205020404" pitchFamily="49" charset="0"/>
              <a:buChar char="o"/>
            </a:pPr>
            <a:r>
              <a:rPr lang="ar-JO" sz="2400" dirty="0">
                <a:solidFill>
                  <a:srgbClr val="002060"/>
                </a:solidFill>
                <a:latin typeface="Arial" panose="020B0604020202020204" pitchFamily="34" charset="0"/>
                <a:cs typeface="Arial" panose="020B0604020202020204" pitchFamily="34" charset="0"/>
              </a:rPr>
              <a:t>التلفاز الأبيض والأسود </a:t>
            </a:r>
          </a:p>
          <a:p>
            <a:pPr marL="342900" indent="-342900" algn="just" rtl="1">
              <a:lnSpc>
                <a:spcPct val="150000"/>
              </a:lnSpc>
              <a:buFont typeface="Courier New" panose="02070309020205020404" pitchFamily="49" charset="0"/>
              <a:buChar char="o"/>
            </a:pPr>
            <a:r>
              <a:rPr lang="ar-JO" sz="2400" dirty="0">
                <a:solidFill>
                  <a:srgbClr val="002060"/>
                </a:solidFill>
                <a:latin typeface="Arial" panose="020B0604020202020204" pitchFamily="34" charset="0"/>
                <a:cs typeface="Arial" panose="020B0604020202020204" pitchFamily="34" charset="0"/>
              </a:rPr>
              <a:t>الصحف </a:t>
            </a:r>
          </a:p>
          <a:p>
            <a:pPr marL="342900" indent="-342900" algn="just" rtl="1">
              <a:lnSpc>
                <a:spcPct val="150000"/>
              </a:lnSpc>
              <a:buFont typeface="Courier New" panose="02070309020205020404" pitchFamily="49" charset="0"/>
              <a:buChar char="o"/>
            </a:pPr>
            <a:r>
              <a:rPr lang="ar-JO" sz="2400" dirty="0">
                <a:solidFill>
                  <a:srgbClr val="002060"/>
                </a:solidFill>
                <a:latin typeface="Arial" panose="020B0604020202020204" pitchFamily="34" charset="0"/>
                <a:cs typeface="Arial" panose="020B0604020202020204" pitchFamily="34" charset="0"/>
              </a:rPr>
              <a:t>الموسيقى الكلاسيكية مثل </a:t>
            </a:r>
            <a:r>
              <a:rPr lang="en-US" sz="2400" dirty="0">
                <a:solidFill>
                  <a:srgbClr val="002060"/>
                </a:solidFill>
                <a:latin typeface="Arial" panose="020B0604020202020204" pitchFamily="34" charset="0"/>
                <a:cs typeface="Arial" panose="020B0604020202020204" pitchFamily="34" charset="0"/>
              </a:rPr>
              <a:t>Woodstock.</a:t>
            </a:r>
          </a:p>
          <a:p>
            <a:pPr algn="just" rtl="1">
              <a:lnSpc>
                <a:spcPct val="150000"/>
              </a:lnSpc>
            </a:pPr>
            <a:r>
              <a:rPr lang="ar-JO" sz="2400" b="1" u="sng" dirty="0">
                <a:solidFill>
                  <a:srgbClr val="0070C0"/>
                </a:solidFill>
                <a:latin typeface="Arial" panose="020B0604020202020204" pitchFamily="34" charset="0"/>
                <a:cs typeface="Arial" panose="020B0604020202020204" pitchFamily="34" charset="0"/>
              </a:rPr>
              <a:t>أدوات الخطاب الإعلامي: التلفاز والصحف.</a:t>
            </a:r>
          </a:p>
          <a:p>
            <a:pPr algn="ctr" rtl="1">
              <a:lnSpc>
                <a:spcPct val="150000"/>
              </a:lnSpc>
            </a:pPr>
            <a:r>
              <a:rPr lang="en-US" sz="2400" b="1" u="sng" dirty="0">
                <a:solidFill>
                  <a:srgbClr val="002060"/>
                </a:solidFill>
                <a:latin typeface="Arial" panose="020B0604020202020204" pitchFamily="34" charset="0"/>
                <a:cs typeface="Arial" panose="020B0604020202020204" pitchFamily="34" charset="0"/>
              </a:rPr>
              <a:t>Buyer Persona</a:t>
            </a:r>
            <a:endParaRPr lang="ar-SA" sz="2400" b="1" u="sng" dirty="0">
              <a:solidFill>
                <a:srgbClr val="002060"/>
              </a:solidFill>
              <a:latin typeface="Arial" panose="020B0604020202020204" pitchFamily="34" charset="0"/>
              <a:cs typeface="Arial" panose="020B0604020202020204" pitchFamily="34" charset="0"/>
            </a:endParaRP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عمر 60–80، يفضلون الموثوقية والمنتجات ذات السمعة الطويلة</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مثال: حملات التوعية الصحية عبر التلفاز في الستينيات.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10" name="Picture 9">
            <a:extLst>
              <a:ext uri="{FF2B5EF4-FFF2-40B4-BE49-F238E27FC236}">
                <a16:creationId xmlns:a16="http://schemas.microsoft.com/office/drawing/2014/main" id="{5272CB8F-7583-014C-B16E-DBA3E5A04961}"/>
              </a:ext>
            </a:extLst>
          </p:cNvPr>
          <p:cNvPicPr>
            <a:picLocks noChangeAspect="1"/>
          </p:cNvPicPr>
          <p:nvPr/>
        </p:nvPicPr>
        <p:blipFill rotWithShape="1">
          <a:blip r:embed="rId3">
            <a:extLst>
              <a:ext uri="{28A0092B-C50C-407E-A947-70E740481C1C}">
                <a14:useLocalDpi xmlns:a14="http://schemas.microsoft.com/office/drawing/2010/main" val="0"/>
              </a:ext>
            </a:extLst>
          </a:blip>
          <a:srcRect t="8279" r="5912" b="15871"/>
          <a:stretch/>
        </p:blipFill>
        <p:spPr>
          <a:xfrm>
            <a:off x="0" y="1076343"/>
            <a:ext cx="5166932" cy="2923505"/>
          </a:xfrm>
          <a:prstGeom prst="rect">
            <a:avLst/>
          </a:prstGeom>
        </p:spPr>
      </p:pic>
      <p:pic>
        <p:nvPicPr>
          <p:cNvPr id="12" name="Picture 11">
            <a:extLst>
              <a:ext uri="{FF2B5EF4-FFF2-40B4-BE49-F238E27FC236}">
                <a16:creationId xmlns:a16="http://schemas.microsoft.com/office/drawing/2014/main" id="{2A4C1380-513F-D047-AE1E-AADF0D4503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39350"/>
            <a:ext cx="5166932" cy="2923505"/>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9430" y="0"/>
            <a:ext cx="8848614" cy="739754"/>
          </a:xfrm>
          <a:prstGeom prst="rect">
            <a:avLst/>
          </a:prstGeom>
          <a:noFill/>
        </p:spPr>
        <p:txBody>
          <a:bodyPr wrap="square" rtlCol="0">
            <a:spAutoFit/>
          </a:bodyPr>
          <a:lstStyle/>
          <a:p>
            <a:pPr algn="ctr" rtl="1">
              <a:lnSpc>
                <a:spcPct val="150000"/>
              </a:lnSpc>
            </a:pPr>
            <a:r>
              <a:rPr lang="en-US" sz="3200" b="1" u="sng" dirty="0">
                <a:solidFill>
                  <a:srgbClr val="002060"/>
                </a:solidFill>
                <a:latin typeface="Arial" panose="020B0604020202020204" pitchFamily="34" charset="0"/>
                <a:cs typeface="Arial" panose="020B0604020202020204" pitchFamily="34" charset="0"/>
              </a:rPr>
              <a:t>Generation X (1965–1980)</a:t>
            </a:r>
          </a:p>
        </p:txBody>
      </p:sp>
      <p:sp>
        <p:nvSpPr>
          <p:cNvPr id="48" name="TextBox 47"/>
          <p:cNvSpPr txBox="1"/>
          <p:nvPr/>
        </p:nvSpPr>
        <p:spPr>
          <a:xfrm>
            <a:off x="5309922" y="994636"/>
            <a:ext cx="6882077" cy="5009833"/>
          </a:xfrm>
          <a:prstGeom prst="rect">
            <a:avLst/>
          </a:prstGeom>
          <a:noFill/>
        </p:spPr>
        <p:txBody>
          <a:bodyPr wrap="square" rtlCol="0">
            <a:spAutoFit/>
          </a:bodyPr>
          <a:lstStyle/>
          <a:p>
            <a:pPr algn="just" rtl="1">
              <a:lnSpc>
                <a:spcPct val="150000"/>
              </a:lnSpc>
            </a:pPr>
            <a:r>
              <a:rPr lang="ar-JO" sz="2400" dirty="0">
                <a:solidFill>
                  <a:srgbClr val="C00000"/>
                </a:solidFill>
                <a:latin typeface="Arial" panose="020B0604020202020204" pitchFamily="34" charset="0"/>
                <a:cs typeface="Arial" panose="020B0604020202020204" pitchFamily="34" charset="0"/>
              </a:rPr>
              <a:t>جيل "المفتاح" أو </a:t>
            </a:r>
            <a:r>
              <a:rPr lang="en-US" sz="2400" dirty="0">
                <a:solidFill>
                  <a:srgbClr val="C00000"/>
                </a:solidFill>
                <a:latin typeface="Arial" panose="020B0604020202020204" pitchFamily="34" charset="0"/>
                <a:cs typeface="Arial" panose="020B0604020202020204" pitchFamily="34" charset="0"/>
              </a:rPr>
              <a:t> Latch-key kids، </a:t>
            </a:r>
            <a:r>
              <a:rPr lang="ar-JO" sz="2400" dirty="0">
                <a:solidFill>
                  <a:srgbClr val="C00000"/>
                </a:solidFill>
                <a:latin typeface="Arial" panose="020B0604020202020204" pitchFamily="34" charset="0"/>
                <a:cs typeface="Arial" panose="020B0604020202020204" pitchFamily="34" charset="0"/>
              </a:rPr>
              <a:t>أول من واجه الحواسيب الشخصية.</a:t>
            </a:r>
          </a:p>
          <a:p>
            <a:pPr algn="just" rtl="1">
              <a:lnSpc>
                <a:spcPct val="150000"/>
              </a:lnSpc>
            </a:pPr>
            <a:r>
              <a:rPr lang="ar-JO" sz="2400" b="1" u="sng" dirty="0">
                <a:solidFill>
                  <a:srgbClr val="0070C0"/>
                </a:solidFill>
                <a:latin typeface="Arial" panose="020B0604020202020204" pitchFamily="34" charset="0"/>
                <a:cs typeface="Arial" panose="020B0604020202020204" pitchFamily="34" charset="0"/>
              </a:rPr>
              <a:t>مميزات العصر:</a:t>
            </a:r>
            <a:endParaRPr lang="en-US" sz="2400" b="1" u="sng" dirty="0">
              <a:solidFill>
                <a:srgbClr val="0070C0"/>
              </a:solidFill>
              <a:latin typeface="Arial" panose="020B0604020202020204" pitchFamily="34" charset="0"/>
              <a:cs typeface="Arial" panose="020B0604020202020204" pitchFamily="34" charset="0"/>
            </a:endParaRPr>
          </a:p>
          <a:p>
            <a:pPr algn="just" rtl="1">
              <a:lnSpc>
                <a:spcPct val="150000"/>
              </a:lnSpc>
            </a:pPr>
            <a:r>
              <a:rPr lang="en-US" sz="2400" dirty="0">
                <a:solidFill>
                  <a:srgbClr val="002060"/>
                </a:solidFill>
                <a:latin typeface="Arial" panose="020B0604020202020204" pitchFamily="34" charset="0"/>
                <a:cs typeface="Arial" panose="020B0604020202020204" pitchFamily="34" charset="0"/>
              </a:rPr>
              <a:t> MTV </a:t>
            </a:r>
            <a:r>
              <a:rPr lang="ar-JO" sz="2400" dirty="0">
                <a:solidFill>
                  <a:srgbClr val="002060"/>
                </a:solidFill>
                <a:latin typeface="Arial" panose="020B0604020202020204" pitchFamily="34" charset="0"/>
                <a:cs typeface="Arial" panose="020B0604020202020204" pitchFamily="34" charset="0"/>
              </a:rPr>
              <a:t>البريد الإلكتروني، الإنترنت المبكر.</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أدوات الإعلام: التلفاز، البريد الإلكتروني، الإنترنت.</a:t>
            </a:r>
          </a:p>
          <a:p>
            <a:pPr algn="ctr" rtl="1">
              <a:lnSpc>
                <a:spcPct val="150000"/>
              </a:lnSpc>
            </a:pPr>
            <a:r>
              <a:rPr lang="en-US" sz="2400" b="1" u="sng" dirty="0">
                <a:solidFill>
                  <a:srgbClr val="0070C0"/>
                </a:solidFill>
                <a:latin typeface="Arial" panose="020B0604020202020204" pitchFamily="34" charset="0"/>
                <a:cs typeface="Arial" panose="020B0604020202020204" pitchFamily="34" charset="0"/>
              </a:rPr>
              <a:t>Buyer Persona</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عمر 40–60، يفضلون التجربة العملية والمنتجات الموثوقة.</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مثال: حملات </a:t>
            </a:r>
            <a:r>
              <a:rPr lang="en-US" sz="2400" dirty="0">
                <a:solidFill>
                  <a:srgbClr val="002060"/>
                </a:solidFill>
                <a:latin typeface="Arial" panose="020B0604020202020204" pitchFamily="34" charset="0"/>
                <a:cs typeface="Arial" panose="020B0604020202020204" pitchFamily="34" charset="0"/>
              </a:rPr>
              <a:t> IBM </a:t>
            </a:r>
            <a:r>
              <a:rPr lang="ar-JO" sz="2400" dirty="0">
                <a:solidFill>
                  <a:srgbClr val="002060"/>
                </a:solidFill>
                <a:latin typeface="Arial" panose="020B0604020202020204" pitchFamily="34" charset="0"/>
                <a:cs typeface="Arial" panose="020B0604020202020204" pitchFamily="34" charset="0"/>
              </a:rPr>
              <a:t>في التسعينيات التي أبرزت قيمة التكنولوجيا في تحسين العمل.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4" name="Picture 3">
            <a:extLst>
              <a:ext uri="{FF2B5EF4-FFF2-40B4-BE49-F238E27FC236}">
                <a16:creationId xmlns:a16="http://schemas.microsoft.com/office/drawing/2014/main" id="{40B028C2-D4FC-1B46-A173-E45D9EDAF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837112"/>
            <a:ext cx="5166932" cy="3020888"/>
          </a:xfrm>
          <a:prstGeom prst="rect">
            <a:avLst/>
          </a:prstGeom>
        </p:spPr>
      </p:pic>
      <p:pic>
        <p:nvPicPr>
          <p:cNvPr id="6" name="Picture 5">
            <a:extLst>
              <a:ext uri="{FF2B5EF4-FFF2-40B4-BE49-F238E27FC236}">
                <a16:creationId xmlns:a16="http://schemas.microsoft.com/office/drawing/2014/main" id="{5692EC2D-FE58-AE45-820F-C3F6EDF1F386}"/>
              </a:ext>
            </a:extLst>
          </p:cNvPr>
          <p:cNvPicPr>
            <a:picLocks noChangeAspect="1"/>
          </p:cNvPicPr>
          <p:nvPr/>
        </p:nvPicPr>
        <p:blipFill rotWithShape="1">
          <a:blip r:embed="rId4">
            <a:extLst>
              <a:ext uri="{28A0092B-C50C-407E-A947-70E740481C1C}">
                <a14:useLocalDpi xmlns:a14="http://schemas.microsoft.com/office/drawing/2010/main" val="0"/>
              </a:ext>
            </a:extLst>
          </a:blip>
          <a:srcRect l="6571" t="5937" r="9617" b="6649"/>
          <a:stretch/>
        </p:blipFill>
        <p:spPr>
          <a:xfrm>
            <a:off x="0" y="994636"/>
            <a:ext cx="5166932" cy="3020888"/>
          </a:xfrm>
          <a:prstGeom prst="rect">
            <a:avLst/>
          </a:prstGeom>
        </p:spPr>
      </p:pic>
    </p:spTree>
    <p:extLst>
      <p:ext uri="{BB962C8B-B14F-4D97-AF65-F5344CB8AC3E}">
        <p14:creationId xmlns:p14="http://schemas.microsoft.com/office/powerpoint/2010/main" val="3043946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0798" y="5931"/>
            <a:ext cx="7614945" cy="788357"/>
          </a:xfrm>
          <a:prstGeom prst="rect">
            <a:avLst/>
          </a:prstGeom>
          <a:noFill/>
        </p:spPr>
        <p:txBody>
          <a:bodyPr wrap="square" rtlCol="0">
            <a:spAutoFit/>
          </a:bodyPr>
          <a:lstStyle/>
          <a:p>
            <a:pPr marL="0" indent="0" algn="ctr" rtl="1">
              <a:lnSpc>
                <a:spcPct val="160000"/>
              </a:lnSpc>
              <a:buNone/>
            </a:pPr>
            <a:r>
              <a:rPr lang="ar-JO" sz="3200" b="1" i="0" u="sng" strike="noStrike" dirty="0">
                <a:solidFill>
                  <a:srgbClr val="002060"/>
                </a:solidFill>
                <a:effectLst/>
              </a:rPr>
              <a:t>جيل الميلينيوم (1981–1996)</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4264268" y="794288"/>
            <a:ext cx="7819312" cy="6057781"/>
          </a:xfrm>
        </p:spPr>
        <p:txBody>
          <a:bodyPr>
            <a:normAutofit fontScale="25000" lnSpcReduction="20000"/>
          </a:bodyPr>
          <a:lstStyle/>
          <a:p>
            <a:pPr algn="l"/>
            <a:endParaRPr lang="ar-JO" b="0" i="0" u="none" strike="noStrike" dirty="0">
              <a:solidFill>
                <a:srgbClr val="000000"/>
              </a:solidFill>
              <a:effectLst/>
            </a:endParaRPr>
          </a:p>
          <a:p>
            <a:pPr marL="0" indent="0" algn="just" rtl="1">
              <a:lnSpc>
                <a:spcPct val="160000"/>
              </a:lnSpc>
              <a:buNone/>
            </a:pPr>
            <a:r>
              <a:rPr lang="ar-JO" sz="9600" i="0" strike="noStrike" dirty="0">
                <a:solidFill>
                  <a:schemeClr val="accent1">
                    <a:lumMod val="75000"/>
                  </a:schemeClr>
                </a:solidFill>
                <a:effectLst/>
              </a:rPr>
              <a:t>يعرف جيل الميلينيوم بمصطلح</a:t>
            </a:r>
            <a:r>
              <a:rPr lang="en-US" sz="9600" i="0" strike="noStrike" dirty="0">
                <a:solidFill>
                  <a:schemeClr val="accent1">
                    <a:lumMod val="75000"/>
                  </a:schemeClr>
                </a:solidFill>
                <a:effectLst/>
              </a:rPr>
              <a:t> Experience Seekers </a:t>
            </a:r>
            <a:r>
              <a:rPr lang="ar-JO" sz="9600" i="0" strike="noStrike" dirty="0">
                <a:solidFill>
                  <a:schemeClr val="accent1">
                    <a:lumMod val="75000"/>
                  </a:schemeClr>
                </a:solidFill>
                <a:effectLst/>
              </a:rPr>
              <a:t>أي "الباحثون عن التجربة".</a:t>
            </a:r>
          </a:p>
          <a:p>
            <a:pPr marL="0" indent="0" algn="just" rtl="1">
              <a:lnSpc>
                <a:spcPct val="160000"/>
              </a:lnSpc>
              <a:buNone/>
            </a:pPr>
            <a:r>
              <a:rPr lang="ar-JO" sz="9600" i="0" strike="noStrike" dirty="0">
                <a:solidFill>
                  <a:schemeClr val="accent1">
                    <a:lumMod val="75000"/>
                  </a:schemeClr>
                </a:solidFill>
                <a:effectLst/>
              </a:rPr>
              <a:t>الحقبة: عاشوا التحول من العالم التقليدي إلى الرقمي، شهدوا صعود الإنترنت والبريد الإلكتروني، ثم وسائل التواصل الاجتماعي مثل </a:t>
            </a:r>
            <a:r>
              <a:rPr lang="en-US" sz="9600" i="0" strike="noStrike" dirty="0">
                <a:solidFill>
                  <a:schemeClr val="accent1">
                    <a:lumMod val="75000"/>
                  </a:schemeClr>
                </a:solidFill>
                <a:effectLst/>
              </a:rPr>
              <a:t>Facebook </a:t>
            </a:r>
            <a:r>
              <a:rPr lang="ar-JO" sz="9600" i="0" strike="noStrike" dirty="0">
                <a:solidFill>
                  <a:schemeClr val="accent1">
                    <a:lumMod val="75000"/>
                  </a:schemeClr>
                </a:solidFill>
                <a:effectLst/>
              </a:rPr>
              <a:t>و</a:t>
            </a:r>
            <a:r>
              <a:rPr lang="en-US" sz="9600" i="0" strike="noStrike" dirty="0">
                <a:solidFill>
                  <a:schemeClr val="accent1">
                    <a:lumMod val="75000"/>
                  </a:schemeClr>
                </a:solidFill>
                <a:effectLst/>
              </a:rPr>
              <a:t>Instagram.</a:t>
            </a:r>
          </a:p>
          <a:p>
            <a:pPr marL="0" indent="0" algn="just" rtl="1">
              <a:lnSpc>
                <a:spcPct val="160000"/>
              </a:lnSpc>
              <a:buNone/>
            </a:pPr>
            <a:r>
              <a:rPr lang="ar-JO" sz="8000" b="1" i="0" u="sng" strike="noStrike" dirty="0">
                <a:solidFill>
                  <a:schemeClr val="accent1">
                    <a:lumMod val="75000"/>
                  </a:schemeClr>
                </a:solidFill>
                <a:effectLst/>
              </a:rPr>
              <a:t>مميزات العصر</a:t>
            </a:r>
          </a:p>
          <a:p>
            <a:pPr algn="just" rtl="1">
              <a:lnSpc>
                <a:spcPct val="160000"/>
              </a:lnSpc>
              <a:buFont typeface="Wingdings" pitchFamily="2" charset="2"/>
              <a:buChar char="Ø"/>
            </a:pPr>
            <a:r>
              <a:rPr lang="ar-JO" sz="8000" i="0" strike="noStrike" dirty="0">
                <a:solidFill>
                  <a:srgbClr val="0070C0"/>
                </a:solidFill>
                <a:effectLst/>
              </a:rPr>
              <a:t>يقدّرون التجارب أكثر من المنتجات</a:t>
            </a:r>
          </a:p>
          <a:p>
            <a:pPr algn="just" rtl="1">
              <a:lnSpc>
                <a:spcPct val="160000"/>
              </a:lnSpc>
              <a:buFont typeface="Wingdings" pitchFamily="2" charset="2"/>
              <a:buChar char="Ø"/>
            </a:pPr>
            <a:r>
              <a:rPr lang="ar-JO" sz="8000" i="0" strike="noStrike" dirty="0">
                <a:solidFill>
                  <a:srgbClr val="0070C0"/>
                </a:solidFill>
                <a:effectLst/>
              </a:rPr>
              <a:t>يثقون بمراجعات الآخرين أكثر من الإعلانات المباشرة</a:t>
            </a:r>
          </a:p>
          <a:p>
            <a:pPr algn="just" rtl="1">
              <a:lnSpc>
                <a:spcPct val="160000"/>
              </a:lnSpc>
              <a:buFont typeface="Wingdings" pitchFamily="2" charset="2"/>
              <a:buChar char="Ø"/>
            </a:pPr>
            <a:r>
              <a:rPr lang="ar-JO" sz="8000" i="0" strike="noStrike" dirty="0">
                <a:solidFill>
                  <a:srgbClr val="0070C0"/>
                </a:solidFill>
                <a:effectLst/>
              </a:rPr>
              <a:t>يفضلون العلامات التجارية التي تقدم قيمة مضافة أو تجربة أصيلة</a:t>
            </a:r>
          </a:p>
          <a:p>
            <a:pPr marL="0" indent="0" algn="r" rtl="1">
              <a:lnSpc>
                <a:spcPct val="160000"/>
              </a:lnSpc>
              <a:buNone/>
            </a:pPr>
            <a:r>
              <a:rPr lang="ar-JO" sz="8000" b="1" i="0" strike="noStrike" dirty="0">
                <a:solidFill>
                  <a:schemeClr val="accent1">
                    <a:lumMod val="75000"/>
                  </a:schemeClr>
                </a:solidFill>
                <a:effectLst/>
              </a:rPr>
              <a:t>مثال: دراسات التسويق تشير إلى أن الميلينيوم يفضلون الإنفاق على السفر</a:t>
            </a:r>
            <a:r>
              <a:rPr lang="en-US" sz="8000" b="1" dirty="0">
                <a:solidFill>
                  <a:schemeClr val="accent1">
                    <a:lumMod val="75000"/>
                  </a:schemeClr>
                </a:solidFill>
              </a:rPr>
              <a:t> </a:t>
            </a:r>
            <a:r>
              <a:rPr lang="ar-JO" sz="8000" b="1" i="0" strike="noStrike" dirty="0">
                <a:solidFill>
                  <a:schemeClr val="accent1">
                    <a:lumMod val="75000"/>
                  </a:schemeClr>
                </a:solidFill>
                <a:effectLst/>
              </a:rPr>
              <a:t>والتجارب أكثر من السلع </a:t>
            </a:r>
            <a:r>
              <a:rPr lang="ar-JO" sz="8000" b="1" i="0" u="sng" strike="noStrike" dirty="0">
                <a:solidFill>
                  <a:schemeClr val="accent1">
                    <a:lumMod val="75000"/>
                  </a:schemeClr>
                </a:solidFill>
                <a:effectLst/>
              </a:rPr>
              <a:t>المادية.</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5" name="Picture 4">
            <a:extLst>
              <a:ext uri="{FF2B5EF4-FFF2-40B4-BE49-F238E27FC236}">
                <a16:creationId xmlns:a16="http://schemas.microsoft.com/office/drawing/2014/main" id="{4B8E2C1B-98FC-E548-BFE9-4CEA52BDF10D}"/>
              </a:ext>
            </a:extLst>
          </p:cNvPr>
          <p:cNvPicPr>
            <a:picLocks noChangeAspect="1"/>
          </p:cNvPicPr>
          <p:nvPr/>
        </p:nvPicPr>
        <p:blipFill rotWithShape="1">
          <a:blip r:embed="rId3">
            <a:extLst>
              <a:ext uri="{28A0092B-C50C-407E-A947-70E740481C1C}">
                <a14:useLocalDpi xmlns:a14="http://schemas.microsoft.com/office/drawing/2010/main" val="0"/>
              </a:ext>
            </a:extLst>
          </a:blip>
          <a:srcRect t="18992" b="22106"/>
          <a:stretch/>
        </p:blipFill>
        <p:spPr>
          <a:xfrm>
            <a:off x="0" y="4217357"/>
            <a:ext cx="4185634" cy="2634712"/>
          </a:xfrm>
          <a:prstGeom prst="rect">
            <a:avLst/>
          </a:prstGeom>
        </p:spPr>
      </p:pic>
      <p:pic>
        <p:nvPicPr>
          <p:cNvPr id="18" name="Picture 17">
            <a:extLst>
              <a:ext uri="{FF2B5EF4-FFF2-40B4-BE49-F238E27FC236}">
                <a16:creationId xmlns:a16="http://schemas.microsoft.com/office/drawing/2014/main" id="{C83069ED-FA2F-984E-9CC8-DB439C9F3B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17" y="994636"/>
            <a:ext cx="4185634" cy="3297950"/>
          </a:xfrm>
          <a:prstGeom prst="rect">
            <a:avLst/>
          </a:prstGeom>
        </p:spPr>
      </p:pic>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Title 5">
            <a:extLst>
              <a:ext uri="{FF2B5EF4-FFF2-40B4-BE49-F238E27FC236}">
                <a16:creationId xmlns:a16="http://schemas.microsoft.com/office/drawing/2014/main" id="{8ED528B3-E2FF-674C-9FC2-3C0F46C97448}"/>
              </a:ext>
            </a:extLst>
          </p:cNvPr>
          <p:cNvSpPr>
            <a:spLocks noGrp="1"/>
          </p:cNvSpPr>
          <p:nvPr>
            <p:ph type="title"/>
          </p:nvPr>
        </p:nvSpPr>
        <p:spPr>
          <a:xfrm>
            <a:off x="2550016" y="18255"/>
            <a:ext cx="7662929" cy="870387"/>
          </a:xfrm>
        </p:spPr>
        <p:txBody>
          <a:bodyPr>
            <a:normAutofit fontScale="90000"/>
          </a:bodyPr>
          <a:lstStyle/>
          <a:p>
            <a:pPr algn="ctr"/>
            <a:r>
              <a:rPr lang="ar-SA" sz="3200" b="1" i="0" u="sng" strike="noStrike" dirty="0">
                <a:solidFill>
                  <a:srgbClr val="002060"/>
                </a:solidFill>
                <a:effectLst/>
              </a:rPr>
              <a:t>أدوات الخطاب: الإعلامي والتسويقي</a:t>
            </a:r>
            <a:br>
              <a:rPr lang="ar-SA" sz="3200" b="1" i="0" u="sng" strike="noStrike" dirty="0">
                <a:solidFill>
                  <a:srgbClr val="002060"/>
                </a:solidFill>
                <a:effectLst/>
              </a:rPr>
            </a:br>
            <a:endParaRPr lang="en-JO" sz="3200" dirty="0"/>
          </a:p>
        </p:txBody>
      </p:sp>
      <p:sp>
        <p:nvSpPr>
          <p:cNvPr id="10" name="Content Placeholder 9">
            <a:extLst>
              <a:ext uri="{FF2B5EF4-FFF2-40B4-BE49-F238E27FC236}">
                <a16:creationId xmlns:a16="http://schemas.microsoft.com/office/drawing/2014/main" id="{F02FC9C8-5584-2444-B16C-1E4E51A7E5B5}"/>
              </a:ext>
            </a:extLst>
          </p:cNvPr>
          <p:cNvSpPr>
            <a:spLocks noGrp="1"/>
          </p:cNvSpPr>
          <p:nvPr>
            <p:ph sz="half" idx="1"/>
          </p:nvPr>
        </p:nvSpPr>
        <p:spPr>
          <a:xfrm>
            <a:off x="129861" y="888642"/>
            <a:ext cx="5482657" cy="4457332"/>
          </a:xfrm>
        </p:spPr>
        <p:txBody>
          <a:bodyPr>
            <a:normAutofit/>
          </a:bodyPr>
          <a:lstStyle/>
          <a:p>
            <a:pPr marL="0" indent="0" algn="ctr" rtl="1">
              <a:buNone/>
            </a:pPr>
            <a:r>
              <a:rPr lang="ar-JO" sz="2400" b="1" u="sng" dirty="0">
                <a:solidFill>
                  <a:srgbClr val="0070C0"/>
                </a:solidFill>
                <a:cs typeface="+mj-cs"/>
              </a:rPr>
              <a:t>أدوات الخطاب الإعلامي</a:t>
            </a:r>
          </a:p>
          <a:p>
            <a:pPr algn="r" rtl="1"/>
            <a:r>
              <a:rPr lang="ar-JO" sz="2400" dirty="0">
                <a:solidFill>
                  <a:srgbClr val="0070C0"/>
                </a:solidFill>
                <a:cs typeface="+mj-cs"/>
              </a:rPr>
              <a:t>إنستغرام (</a:t>
            </a:r>
            <a:r>
              <a:rPr lang="en-US" sz="2400" dirty="0">
                <a:solidFill>
                  <a:srgbClr val="0070C0"/>
                </a:solidFill>
                <a:cs typeface="+mj-cs"/>
              </a:rPr>
              <a:t>Stories، IGTV).</a:t>
            </a:r>
          </a:p>
          <a:p>
            <a:pPr algn="r" rtl="1"/>
            <a:r>
              <a:rPr lang="ar-JO" sz="2400" dirty="0">
                <a:solidFill>
                  <a:srgbClr val="0070C0"/>
                </a:solidFill>
                <a:cs typeface="+mj-cs"/>
              </a:rPr>
              <a:t>المدونات والمقالات الطويلة</a:t>
            </a:r>
          </a:p>
          <a:p>
            <a:pPr algn="r" rtl="1"/>
            <a:r>
              <a:rPr lang="ar-JO" sz="2400" dirty="0">
                <a:solidFill>
                  <a:srgbClr val="0070C0"/>
                </a:solidFill>
                <a:cs typeface="+mj-cs"/>
              </a:rPr>
              <a:t>مراجعات المستخدمين عبر منصات مثل</a:t>
            </a:r>
            <a:r>
              <a:rPr lang="en-US" sz="2400" dirty="0">
                <a:solidFill>
                  <a:srgbClr val="0070C0"/>
                </a:solidFill>
                <a:cs typeface="+mj-cs"/>
              </a:rPr>
              <a:t> TripAdvisor.</a:t>
            </a:r>
          </a:p>
          <a:p>
            <a:endParaRPr lang="en-JO" dirty="0"/>
          </a:p>
        </p:txBody>
      </p:sp>
      <p:sp>
        <p:nvSpPr>
          <p:cNvPr id="11" name="Content Placeholder 10">
            <a:extLst>
              <a:ext uri="{FF2B5EF4-FFF2-40B4-BE49-F238E27FC236}">
                <a16:creationId xmlns:a16="http://schemas.microsoft.com/office/drawing/2014/main" id="{B5291EB7-2455-0743-9BBA-D376E909208C}"/>
              </a:ext>
            </a:extLst>
          </p:cNvPr>
          <p:cNvSpPr>
            <a:spLocks noGrp="1"/>
          </p:cNvSpPr>
          <p:nvPr>
            <p:ph sz="half" idx="2"/>
          </p:nvPr>
        </p:nvSpPr>
        <p:spPr>
          <a:xfrm>
            <a:off x="5885371" y="898346"/>
            <a:ext cx="6176768" cy="4613812"/>
          </a:xfrm>
        </p:spPr>
        <p:txBody>
          <a:bodyPr>
            <a:noAutofit/>
          </a:bodyPr>
          <a:lstStyle/>
          <a:p>
            <a:pPr marL="0" indent="0" algn="ctr" rtl="1">
              <a:buNone/>
            </a:pPr>
            <a:r>
              <a:rPr lang="ar-JO" sz="2400" b="1" u="sng" dirty="0">
                <a:solidFill>
                  <a:srgbClr val="0070C0"/>
                </a:solidFill>
              </a:rPr>
              <a:t>أدوات الجذب التسويقي وخطاب </a:t>
            </a:r>
            <a:r>
              <a:rPr lang="en-US" sz="2400" b="1" u="sng" dirty="0">
                <a:solidFill>
                  <a:srgbClr val="0070C0"/>
                </a:solidFill>
              </a:rPr>
              <a:t>Buyer Persona:</a:t>
            </a:r>
          </a:p>
          <a:p>
            <a:pPr algn="just" rtl="1">
              <a:lnSpc>
                <a:spcPct val="100000"/>
              </a:lnSpc>
            </a:pPr>
            <a:r>
              <a:rPr lang="ar-JO" sz="2400" dirty="0">
                <a:solidFill>
                  <a:srgbClr val="0070C0"/>
                </a:solidFill>
              </a:rPr>
              <a:t>العمر: 27–40</a:t>
            </a:r>
          </a:p>
          <a:p>
            <a:pPr algn="just" rtl="1">
              <a:lnSpc>
                <a:spcPct val="100000"/>
              </a:lnSpc>
            </a:pPr>
            <a:r>
              <a:rPr lang="ar-JO" sz="2400" dirty="0">
                <a:solidFill>
                  <a:srgbClr val="0070C0"/>
                </a:solidFill>
              </a:rPr>
              <a:t>الاهتمامات: السفر، الصحة واللياقة، التجارب الجديدة</a:t>
            </a:r>
          </a:p>
          <a:p>
            <a:pPr algn="just" rtl="1">
              <a:lnSpc>
                <a:spcPct val="100000"/>
              </a:lnSpc>
            </a:pPr>
            <a:r>
              <a:rPr lang="ar-JO" sz="2400" dirty="0">
                <a:solidFill>
                  <a:srgbClr val="0070C0"/>
                </a:solidFill>
              </a:rPr>
              <a:t>السلوك الشرائي: يفضلون المنتجات التي تمنحهم تجربة أو قيمة مضافة</a:t>
            </a:r>
          </a:p>
          <a:p>
            <a:pPr algn="just" rtl="1">
              <a:lnSpc>
                <a:spcPct val="100000"/>
              </a:lnSpc>
            </a:pPr>
            <a:r>
              <a:rPr lang="ar-JO" sz="2400" dirty="0">
                <a:solidFill>
                  <a:srgbClr val="0070C0"/>
                </a:solidFill>
              </a:rPr>
              <a:t>خطاب تسويقي: "نمنحك تجربة أصيلة تبقى في ذاكرتك، وليست مجرد منتج</a:t>
            </a:r>
          </a:p>
          <a:p>
            <a:pPr marL="0" indent="0" algn="just" rtl="1">
              <a:lnSpc>
                <a:spcPct val="100000"/>
              </a:lnSpc>
              <a:buNone/>
            </a:pPr>
            <a:r>
              <a:rPr lang="ar-JO" sz="2400" dirty="0">
                <a:solidFill>
                  <a:srgbClr val="C00000"/>
                </a:solidFill>
              </a:rPr>
              <a:t>مثال: حملة </a:t>
            </a:r>
            <a:r>
              <a:rPr lang="en-US" sz="2400" dirty="0">
                <a:solidFill>
                  <a:srgbClr val="C00000"/>
                </a:solidFill>
              </a:rPr>
              <a:t>Airbnb – Live Like a Local </a:t>
            </a:r>
            <a:r>
              <a:rPr lang="ar-JO" sz="2400" dirty="0">
                <a:solidFill>
                  <a:srgbClr val="C00000"/>
                </a:solidFill>
              </a:rPr>
              <a:t>التي ركزت على التجربة الثقافية الأصيلة بدلًا من مجرد مكان للإقامة.</a:t>
            </a:r>
            <a:endParaRPr lang="en-US" sz="2400" dirty="0">
              <a:solidFill>
                <a:srgbClr val="C00000"/>
              </a:solidFill>
            </a:endParaRPr>
          </a:p>
          <a:p>
            <a:pPr marL="0" indent="0" rtl="1">
              <a:buNone/>
            </a:pPr>
            <a:r>
              <a:rPr lang="en-US" sz="1600" dirty="0">
                <a:solidFill>
                  <a:srgbClr val="0070C0"/>
                </a:solidFill>
                <a:hlinkClick r:id="rId3"/>
              </a:rPr>
              <a:t>https://news.airbnb.com/airbnb-launches-new-products-to-inspire-people-to-live-there/</a:t>
            </a:r>
            <a:r>
              <a:rPr lang="en-US" sz="1600" dirty="0">
                <a:solidFill>
                  <a:srgbClr val="0070C0"/>
                </a:solidFill>
              </a:rPr>
              <a:t> </a:t>
            </a:r>
            <a:endParaRPr lang="en-JO" sz="1600" dirty="0">
              <a:solidFill>
                <a:srgbClr val="0070C0"/>
              </a:solidFill>
            </a:endParaRPr>
          </a:p>
        </p:txBody>
      </p:sp>
      <p:pic>
        <p:nvPicPr>
          <p:cNvPr id="14" name="Picture 13">
            <a:extLst>
              <a:ext uri="{FF2B5EF4-FFF2-40B4-BE49-F238E27FC236}">
                <a16:creationId xmlns:a16="http://schemas.microsoft.com/office/drawing/2014/main" id="{08B5592F-1E43-754A-859F-4D97A9B54762}"/>
              </a:ext>
            </a:extLst>
          </p:cNvPr>
          <p:cNvPicPr>
            <a:picLocks noChangeAspect="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 y="3335629"/>
            <a:ext cx="5482657" cy="3504116"/>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9430" y="0"/>
            <a:ext cx="8848614" cy="584775"/>
          </a:xfrm>
          <a:prstGeom prst="rect">
            <a:avLst/>
          </a:prstGeom>
          <a:noFill/>
        </p:spPr>
        <p:txBody>
          <a:bodyPr wrap="square" rtlCol="0">
            <a:spAutoFit/>
          </a:bodyPr>
          <a:lstStyle/>
          <a:p>
            <a:pPr algn="ctr" rtl="1"/>
            <a:r>
              <a:rPr lang="ar-JO" sz="3200" b="1" u="sng" dirty="0">
                <a:solidFill>
                  <a:srgbClr val="002060"/>
                </a:solidFill>
                <a:latin typeface="Arial" panose="020B0604020202020204" pitchFamily="34" charset="0"/>
                <a:cs typeface="Arial" panose="020B0604020202020204" pitchFamily="34" charset="0"/>
              </a:rPr>
              <a:t>جيل </a:t>
            </a:r>
            <a:r>
              <a:rPr lang="en-US" sz="3200" b="1" u="sng" dirty="0">
                <a:solidFill>
                  <a:srgbClr val="002060"/>
                </a:solidFill>
                <a:latin typeface="Arial" panose="020B0604020202020204" pitchFamily="34" charset="0"/>
                <a:cs typeface="Arial" panose="020B0604020202020204" pitchFamily="34" charset="0"/>
              </a:rPr>
              <a:t>Z</a:t>
            </a:r>
          </a:p>
        </p:txBody>
      </p:sp>
      <p:sp>
        <p:nvSpPr>
          <p:cNvPr id="48" name="TextBox 47"/>
          <p:cNvSpPr txBox="1"/>
          <p:nvPr/>
        </p:nvSpPr>
        <p:spPr>
          <a:xfrm>
            <a:off x="152400" y="893242"/>
            <a:ext cx="11887199" cy="5563831"/>
          </a:xfrm>
          <a:prstGeom prst="rect">
            <a:avLst/>
          </a:prstGeom>
          <a:noFill/>
        </p:spPr>
        <p:txBody>
          <a:bodyPr wrap="square" rtlCol="0">
            <a:spAutoFit/>
          </a:bodyPr>
          <a:lstStyle/>
          <a:p>
            <a:pPr algn="just" rtl="1">
              <a:lnSpc>
                <a:spcPct val="150000"/>
              </a:lnSpc>
            </a:pPr>
            <a:r>
              <a:rPr lang="ar-JO" sz="2400" b="1" u="sng" dirty="0">
                <a:solidFill>
                  <a:srgbClr val="C00000"/>
                </a:solidFill>
                <a:latin typeface="Arial" panose="020B0604020202020204" pitchFamily="34" charset="0"/>
                <a:cs typeface="Arial" panose="020B0604020202020204" pitchFamily="34" charset="0"/>
              </a:rPr>
              <a:t>جيل </a:t>
            </a:r>
            <a:r>
              <a:rPr lang="en-US" sz="2400" b="1" u="sng" dirty="0">
                <a:solidFill>
                  <a:srgbClr val="C00000"/>
                </a:solidFill>
                <a:latin typeface="Arial" panose="020B0604020202020204" pitchFamily="34" charset="0"/>
                <a:cs typeface="Arial" panose="020B0604020202020204" pitchFamily="34" charset="0"/>
              </a:rPr>
              <a:t>Z (</a:t>
            </a:r>
            <a:r>
              <a:rPr lang="ar-JO" sz="2400" b="1" u="sng" dirty="0">
                <a:solidFill>
                  <a:srgbClr val="C00000"/>
                </a:solidFill>
                <a:latin typeface="Arial" panose="020B0604020202020204" pitchFamily="34" charset="0"/>
                <a:cs typeface="Arial" panose="020B0604020202020204" pitchFamily="34" charset="0"/>
              </a:rPr>
              <a:t>مواليد 1997–2012 تقريبًا</a:t>
            </a:r>
            <a:endParaRPr lang="en-US" sz="2400" b="1" u="sng" dirty="0">
              <a:solidFill>
                <a:srgbClr val="C00000"/>
              </a:solidFill>
              <a:latin typeface="Arial" panose="020B0604020202020204" pitchFamily="34" charset="0"/>
              <a:cs typeface="Arial" panose="020B0604020202020204" pitchFamily="34" charset="0"/>
            </a:endParaRP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يُعرف بمصطلح</a:t>
            </a:r>
            <a:r>
              <a:rPr lang="en-US" sz="2400" dirty="0">
                <a:solidFill>
                  <a:srgbClr val="002060"/>
                </a:solidFill>
                <a:latin typeface="Arial" panose="020B0604020202020204" pitchFamily="34" charset="0"/>
                <a:cs typeface="Arial" panose="020B0604020202020204" pitchFamily="34" charset="0"/>
              </a:rPr>
              <a:t>Digital Natives </a:t>
            </a:r>
            <a:r>
              <a:rPr lang="ar-JO" sz="2400" dirty="0">
                <a:solidFill>
                  <a:srgbClr val="002060"/>
                </a:solidFill>
                <a:latin typeface="Arial" panose="020B0604020202020204" pitchFamily="34" charset="0"/>
                <a:cs typeface="Arial" panose="020B0604020202020204" pitchFamily="34" charset="0"/>
              </a:rPr>
              <a:t>أي "الأصليون الرقميون"، لأنهم نشأوا في بيئة رقمية منذ طفولتهم، حيث كان الإنترنت والهواتف الذكية جزءًا أساسيًا من حياتهم اليومية. يتميزون بالقدرة على التكيف السريع مع التكنولوجيا الجديدة، وبحثهم المستمر عن الأصالة والشفافية في المحتوى الإعلامي.</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مميزات العصرالذي نشأوا فيه:</a:t>
            </a:r>
          </a:p>
          <a:p>
            <a:pPr marL="342900" indent="-342900" algn="just" rtl="1">
              <a:lnSpc>
                <a:spcPct val="150000"/>
              </a:lnSpc>
              <a:buFont typeface="Wingdings" pitchFamily="2" charset="2"/>
              <a:buChar char="ü"/>
            </a:pPr>
            <a:r>
              <a:rPr lang="ar-JO" sz="2400" dirty="0">
                <a:solidFill>
                  <a:srgbClr val="0070C0"/>
                </a:solidFill>
                <a:latin typeface="Arial" panose="020B0604020202020204" pitchFamily="34" charset="0"/>
                <a:cs typeface="Arial" panose="020B0604020202020204" pitchFamily="34" charset="0"/>
              </a:rPr>
              <a:t>ثقافة السرعة والاختصار في استهلاك المعلومات</a:t>
            </a:r>
          </a:p>
          <a:p>
            <a:pPr marL="342900" indent="-342900" algn="just" rtl="1">
              <a:lnSpc>
                <a:spcPct val="150000"/>
              </a:lnSpc>
              <a:buFont typeface="Wingdings" pitchFamily="2" charset="2"/>
              <a:buChar char="ü"/>
            </a:pPr>
            <a:r>
              <a:rPr lang="ar-JO" sz="2400" dirty="0">
                <a:solidFill>
                  <a:srgbClr val="0070C0"/>
                </a:solidFill>
                <a:latin typeface="Arial" panose="020B0604020202020204" pitchFamily="34" charset="0"/>
                <a:cs typeface="Arial" panose="020B0604020202020204" pitchFamily="34" charset="0"/>
              </a:rPr>
              <a:t>الاعتماد على الفيديو القصير والمحتوى البصري</a:t>
            </a:r>
          </a:p>
          <a:p>
            <a:pPr marL="342900" indent="-342900" algn="just" rtl="1">
              <a:lnSpc>
                <a:spcPct val="150000"/>
              </a:lnSpc>
              <a:buFont typeface="Wingdings" pitchFamily="2" charset="2"/>
              <a:buChar char="ü"/>
            </a:pPr>
            <a:r>
              <a:rPr lang="ar-JO" sz="2400" dirty="0">
                <a:solidFill>
                  <a:srgbClr val="0070C0"/>
                </a:solidFill>
                <a:latin typeface="Arial" panose="020B0604020202020204" pitchFamily="34" charset="0"/>
                <a:cs typeface="Arial" panose="020B0604020202020204" pitchFamily="34" charset="0"/>
              </a:rPr>
              <a:t>اهتمام بالقضايا الاجتماعية مثل العدالة البيئية والمساواة</a:t>
            </a:r>
          </a:p>
          <a:p>
            <a:pPr algn="just" rtl="1">
              <a:lnSpc>
                <a:spcPct val="150000"/>
              </a:lnSpc>
            </a:pPr>
            <a:r>
              <a:rPr lang="ar-JO" sz="2400" dirty="0">
                <a:solidFill>
                  <a:srgbClr val="C00000"/>
                </a:solidFill>
                <a:latin typeface="Arial" panose="020B0604020202020204" pitchFamily="34" charset="0"/>
                <a:cs typeface="Arial" panose="020B0604020202020204" pitchFamily="34" charset="0"/>
              </a:rPr>
              <a:t>دراسات الإعلام تشير إلى أن جيل </a:t>
            </a:r>
            <a:r>
              <a:rPr lang="en-US" sz="2400" dirty="0">
                <a:solidFill>
                  <a:srgbClr val="C00000"/>
                </a:solidFill>
                <a:latin typeface="Arial" panose="020B0604020202020204" pitchFamily="34" charset="0"/>
                <a:cs typeface="Arial" panose="020B0604020202020204" pitchFamily="34" charset="0"/>
              </a:rPr>
              <a:t>Z </a:t>
            </a:r>
            <a:r>
              <a:rPr lang="ar-JO" sz="2400" dirty="0">
                <a:solidFill>
                  <a:srgbClr val="C00000"/>
                </a:solidFill>
                <a:latin typeface="Arial" panose="020B0604020202020204" pitchFamily="34" charset="0"/>
                <a:cs typeface="Arial" panose="020B0604020202020204" pitchFamily="34" charset="0"/>
              </a:rPr>
              <a:t>يفضل المحتوى الذي يعكس قيمة</a:t>
            </a:r>
          </a:p>
          <a:p>
            <a:pPr algn="just" rtl="1">
              <a:lnSpc>
                <a:spcPct val="150000"/>
              </a:lnSpc>
            </a:pPr>
            <a:r>
              <a:rPr lang="ar-JO" sz="2400" dirty="0">
                <a:solidFill>
                  <a:srgbClr val="C00000"/>
                </a:solidFill>
                <a:latin typeface="Arial" panose="020B0604020202020204" pitchFamily="34" charset="0"/>
                <a:cs typeface="Arial" panose="020B0604020202020204" pitchFamily="34" charset="0"/>
              </a:rPr>
              <a:t> الشخصية أكثر من الإعلانات التقليدية.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6" name="Picture 5">
            <a:extLst>
              <a:ext uri="{FF2B5EF4-FFF2-40B4-BE49-F238E27FC236}">
                <a16:creationId xmlns:a16="http://schemas.microsoft.com/office/drawing/2014/main" id="{8C11087A-6CA9-C54C-8B18-84DB16C149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40208"/>
            <a:ext cx="4091629" cy="3599645"/>
          </a:xfrm>
          <a:prstGeom prst="rect">
            <a:avLst/>
          </a:prstGeom>
        </p:spPr>
      </p:pic>
    </p:spTree>
    <p:extLst>
      <p:ext uri="{BB962C8B-B14F-4D97-AF65-F5344CB8AC3E}">
        <p14:creationId xmlns:p14="http://schemas.microsoft.com/office/powerpoint/2010/main" val="2178281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5684" y="-58872"/>
            <a:ext cx="7614945" cy="751424"/>
          </a:xfrm>
          <a:prstGeom prst="rect">
            <a:avLst/>
          </a:prstGeom>
          <a:noFill/>
        </p:spPr>
        <p:txBody>
          <a:bodyPr wrap="square" rtlCol="0">
            <a:spAutoFit/>
          </a:bodyPr>
          <a:lstStyle/>
          <a:p>
            <a:pPr algn="ctr" rtl="1">
              <a:lnSpc>
                <a:spcPct val="150000"/>
              </a:lnSpc>
            </a:pPr>
            <a:r>
              <a:rPr lang="ar-SA" sz="3200" b="1" i="0" u="sng" strike="noStrike" dirty="0">
                <a:solidFill>
                  <a:srgbClr val="0070C0"/>
                </a:solidFill>
                <a:effectLst/>
              </a:rPr>
              <a:t>أدوات الخطاب: الإعلامي والتسويقي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718F4350-ED7A-6248-81D4-322B2A2F2ADB}"/>
              </a:ext>
            </a:extLst>
          </p:cNvPr>
          <p:cNvSpPr>
            <a:spLocks noGrp="1"/>
          </p:cNvSpPr>
          <p:nvPr>
            <p:ph sz="half" idx="1"/>
          </p:nvPr>
        </p:nvSpPr>
        <p:spPr>
          <a:xfrm>
            <a:off x="5576553" y="994635"/>
            <a:ext cx="6578958" cy="6062987"/>
          </a:xfrm>
        </p:spPr>
        <p:txBody>
          <a:bodyPr>
            <a:normAutofit fontScale="25000" lnSpcReduction="20000"/>
          </a:bodyPr>
          <a:lstStyle/>
          <a:p>
            <a:pPr marL="0" indent="0" algn="ctr" rtl="1">
              <a:lnSpc>
                <a:spcPct val="150000"/>
              </a:lnSpc>
              <a:buNone/>
            </a:pPr>
            <a:r>
              <a:rPr lang="ar-SA" sz="8000" b="1" i="0" u="sng" strike="noStrike" dirty="0">
                <a:solidFill>
                  <a:srgbClr val="0070C0"/>
                </a:solidFill>
                <a:effectLst/>
              </a:rPr>
              <a:t>أدوات الجذب التسويقي وخطاب</a:t>
            </a:r>
            <a:r>
              <a:rPr lang="en-US" sz="8000" b="1" i="0" u="sng" strike="noStrike" dirty="0">
                <a:solidFill>
                  <a:srgbClr val="0070C0"/>
                </a:solidFill>
                <a:effectLst/>
              </a:rPr>
              <a:t>Buyer Persona</a:t>
            </a:r>
            <a:r>
              <a:rPr lang="ar-SA" sz="8000" b="1" i="0" u="sng" strike="noStrike" dirty="0">
                <a:solidFill>
                  <a:srgbClr val="0070C0"/>
                </a:solidFill>
                <a:effectLst/>
              </a:rPr>
              <a:t> </a:t>
            </a:r>
            <a:endParaRPr lang="en-US" sz="8000" b="1" i="0" u="sng" strike="noStrike" dirty="0">
              <a:solidFill>
                <a:srgbClr val="0070C0"/>
              </a:solidFill>
              <a:effectLst/>
            </a:endParaRPr>
          </a:p>
          <a:p>
            <a:pPr algn="just" rtl="1">
              <a:lnSpc>
                <a:spcPct val="170000"/>
              </a:lnSpc>
              <a:buFont typeface="Wingdings" pitchFamily="2" charset="2"/>
              <a:buChar char="v"/>
            </a:pPr>
            <a:r>
              <a:rPr lang="ar-SA" sz="8000" b="0" i="0" u="none" strike="noStrike" dirty="0">
                <a:solidFill>
                  <a:srgbClr val="0070C0"/>
                </a:solidFill>
                <a:effectLst/>
              </a:rPr>
              <a:t>العمر: 18–25</a:t>
            </a:r>
          </a:p>
          <a:p>
            <a:pPr algn="just" rtl="1">
              <a:lnSpc>
                <a:spcPct val="170000"/>
              </a:lnSpc>
              <a:buFont typeface="Wingdings" pitchFamily="2" charset="2"/>
              <a:buChar char="v"/>
            </a:pPr>
            <a:r>
              <a:rPr lang="ar-SA" sz="8000" b="0" i="0" u="none" strike="noStrike" dirty="0">
                <a:solidFill>
                  <a:srgbClr val="0070C0"/>
                </a:solidFill>
                <a:effectLst/>
              </a:rPr>
              <a:t>الاهتمامات: الموضة، الموسيقى، القضايا الاجتماعية</a:t>
            </a:r>
          </a:p>
          <a:p>
            <a:pPr algn="just" rtl="1">
              <a:lnSpc>
                <a:spcPct val="170000"/>
              </a:lnSpc>
              <a:buFont typeface="Wingdings" pitchFamily="2" charset="2"/>
              <a:buChar char="v"/>
            </a:pPr>
            <a:r>
              <a:rPr lang="ar-SA" sz="8000" b="0" i="0" u="none" strike="noStrike" dirty="0">
                <a:solidFill>
                  <a:srgbClr val="0070C0"/>
                </a:solidFill>
                <a:effectLst/>
              </a:rPr>
              <a:t>السلوك الشرائي: يفضلون العلامات التجارية التي تعكس قيمهم وتقدم محتوى أصيل</a:t>
            </a:r>
          </a:p>
          <a:p>
            <a:pPr algn="just" rtl="1">
              <a:lnSpc>
                <a:spcPct val="170000"/>
              </a:lnSpc>
              <a:buFont typeface="Wingdings" pitchFamily="2" charset="2"/>
              <a:buChar char="v"/>
            </a:pPr>
            <a:r>
              <a:rPr lang="ar-SA" sz="8000" b="0" i="0" u="none" strike="noStrike" dirty="0">
                <a:solidFill>
                  <a:srgbClr val="0070C0"/>
                </a:solidFill>
                <a:effectLst/>
              </a:rPr>
              <a:t>خطاب تسويقي: نحن نشاركك قيمك ونمنحك تجربة أصيلة وسريعة التفاعل</a:t>
            </a:r>
          </a:p>
          <a:p>
            <a:pPr algn="just" rtl="1">
              <a:lnSpc>
                <a:spcPct val="170000"/>
              </a:lnSpc>
              <a:buFont typeface="Wingdings" pitchFamily="2" charset="2"/>
              <a:buChar char="v"/>
            </a:pPr>
            <a:r>
              <a:rPr lang="ar-SA" sz="8000" b="0" i="0" u="none" strike="noStrike" dirty="0">
                <a:solidFill>
                  <a:srgbClr val="C00000"/>
                </a:solidFill>
                <a:effectLst/>
              </a:rPr>
              <a:t>مثال: حملة </a:t>
            </a:r>
            <a:r>
              <a:rPr lang="en-US" sz="8000" b="0" i="0" u="none" strike="noStrike" dirty="0">
                <a:solidFill>
                  <a:srgbClr val="C00000"/>
                </a:solidFill>
                <a:effectLst/>
              </a:rPr>
              <a:t>UNICEF Youth Voices </a:t>
            </a:r>
            <a:r>
              <a:rPr lang="ar-SA" sz="8000" b="0" i="0" u="none" strike="noStrike" dirty="0">
                <a:solidFill>
                  <a:srgbClr val="C00000"/>
                </a:solidFill>
                <a:effectLst/>
              </a:rPr>
              <a:t>على إنستغرام التي استخدمت مقاطع قصيرة لرفع الوعي بحقوق الطفل</a:t>
            </a:r>
            <a:r>
              <a:rPr lang="en-US" sz="8000" b="0" i="0" u="none" strike="noStrike" dirty="0">
                <a:solidFill>
                  <a:srgbClr val="C00000"/>
                </a:solidFill>
                <a:effectLst/>
              </a:rPr>
              <a:t> </a:t>
            </a:r>
          </a:p>
          <a:p>
            <a:pPr marL="0" indent="0" rtl="1">
              <a:lnSpc>
                <a:spcPct val="170000"/>
              </a:lnSpc>
              <a:buNone/>
            </a:pPr>
            <a:r>
              <a:rPr lang="en-US" sz="6400" b="0" i="0" u="none" strike="noStrike" dirty="0">
                <a:solidFill>
                  <a:srgbClr val="0070C0"/>
                </a:solidFill>
                <a:effectLst/>
                <a:hlinkClick r:id="rId3"/>
              </a:rPr>
              <a:t>https://www.voicesofyouth.org</a:t>
            </a:r>
            <a:r>
              <a:rPr lang="en-US" sz="6400" b="0" i="0" u="none" strike="noStrike" dirty="0">
                <a:solidFill>
                  <a:srgbClr val="0070C0"/>
                </a:solidFill>
                <a:effectLst/>
              </a:rPr>
              <a:t> </a:t>
            </a:r>
            <a:endParaRPr lang="ar-SA" sz="6400" b="0" i="0" u="none" strike="noStrike" dirty="0">
              <a:solidFill>
                <a:srgbClr val="0070C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6" name="Content Placeholder 5">
            <a:extLst>
              <a:ext uri="{FF2B5EF4-FFF2-40B4-BE49-F238E27FC236}">
                <a16:creationId xmlns:a16="http://schemas.microsoft.com/office/drawing/2014/main" id="{E3464C96-53C5-6E4B-A184-822F9CE45538}"/>
              </a:ext>
            </a:extLst>
          </p:cNvPr>
          <p:cNvSpPr>
            <a:spLocks noGrp="1"/>
          </p:cNvSpPr>
          <p:nvPr>
            <p:ph sz="half" idx="2"/>
          </p:nvPr>
        </p:nvSpPr>
        <p:spPr>
          <a:xfrm>
            <a:off x="0" y="994636"/>
            <a:ext cx="5181600" cy="4351338"/>
          </a:xfrm>
        </p:spPr>
        <p:txBody>
          <a:bodyPr>
            <a:normAutofit fontScale="25000" lnSpcReduction="20000"/>
          </a:bodyPr>
          <a:lstStyle/>
          <a:p>
            <a:pPr algn="just" rtl="1">
              <a:lnSpc>
                <a:spcPct val="150000"/>
              </a:lnSpc>
              <a:buFont typeface="Courier New" panose="02070309020205020404" pitchFamily="49" charset="0"/>
              <a:buChar char="o"/>
            </a:pPr>
            <a:r>
              <a:rPr lang="ar-SA" sz="8000" b="0" i="0" u="none" strike="noStrike" dirty="0">
                <a:solidFill>
                  <a:srgbClr val="002060"/>
                </a:solidFill>
                <a:effectLst/>
              </a:rPr>
              <a:t>الفيديو القصير (</a:t>
            </a:r>
            <a:r>
              <a:rPr lang="en-US" sz="8000" b="0" i="0" u="none" strike="noStrike" dirty="0" err="1">
                <a:solidFill>
                  <a:srgbClr val="002060"/>
                </a:solidFill>
                <a:effectLst/>
              </a:rPr>
              <a:t>TikTok</a:t>
            </a:r>
            <a:r>
              <a:rPr lang="en-US" sz="8000" b="0" i="0" u="none" strike="noStrike" dirty="0">
                <a:solidFill>
                  <a:srgbClr val="002060"/>
                </a:solidFill>
                <a:effectLst/>
              </a:rPr>
              <a:t>، YouTube Shorts).</a:t>
            </a:r>
          </a:p>
          <a:p>
            <a:pPr algn="just" rtl="1">
              <a:lnSpc>
                <a:spcPct val="150000"/>
              </a:lnSpc>
              <a:buFont typeface="Courier New" panose="02070309020205020404" pitchFamily="49" charset="0"/>
              <a:buChar char="o"/>
            </a:pPr>
            <a:r>
              <a:rPr lang="ar-SA" sz="8000" b="0" i="0" u="none" strike="noStrike" dirty="0" err="1">
                <a:solidFill>
                  <a:srgbClr val="002060"/>
                </a:solidFill>
                <a:effectLst/>
              </a:rPr>
              <a:t>البودكاست</a:t>
            </a:r>
            <a:r>
              <a:rPr lang="ar-SA" sz="8000" b="0" i="0" u="none" strike="noStrike" dirty="0">
                <a:solidFill>
                  <a:srgbClr val="002060"/>
                </a:solidFill>
                <a:effectLst/>
              </a:rPr>
              <a:t> الشبابي</a:t>
            </a:r>
          </a:p>
          <a:p>
            <a:pPr algn="just" rtl="1">
              <a:lnSpc>
                <a:spcPct val="150000"/>
              </a:lnSpc>
              <a:buFont typeface="Courier New" panose="02070309020205020404" pitchFamily="49" charset="0"/>
              <a:buChar char="o"/>
            </a:pPr>
            <a:r>
              <a:rPr lang="ar-SA" sz="8000" b="0" i="0" u="none" strike="noStrike" dirty="0">
                <a:solidFill>
                  <a:srgbClr val="002060"/>
                </a:solidFill>
                <a:effectLst/>
              </a:rPr>
              <a:t>المنصات التفاعلية التي تسمح بالمشاركة المباشرة (</a:t>
            </a:r>
            <a:r>
              <a:rPr lang="en-US" sz="8000" b="0" i="0" u="none" strike="noStrike" dirty="0">
                <a:solidFill>
                  <a:srgbClr val="002060"/>
                </a:solidFill>
                <a:effectLst/>
              </a:rPr>
              <a:t>Polls، Q&amp;A</a:t>
            </a:r>
            <a:r>
              <a:rPr lang="en-US" sz="2800" b="0" i="0" u="none" strike="noStrike" dirty="0">
                <a:solidFill>
                  <a:srgbClr val="002060"/>
                </a:solidFill>
                <a:effectLst/>
              </a:rPr>
              <a:t>.</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12" name="Picture 11">
            <a:extLst>
              <a:ext uri="{FF2B5EF4-FFF2-40B4-BE49-F238E27FC236}">
                <a16:creationId xmlns:a16="http://schemas.microsoft.com/office/drawing/2014/main" id="{F32F8BC6-DAE4-274C-9A1F-DB637D71B6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429000"/>
            <a:ext cx="5080000" cy="3429000"/>
          </a:xfrm>
          <a:prstGeom prst="rect">
            <a:avLst/>
          </a:prstGeom>
        </p:spPr>
      </p:pic>
    </p:spTree>
    <p:extLst>
      <p:ext uri="{BB962C8B-B14F-4D97-AF65-F5344CB8AC3E}">
        <p14:creationId xmlns:p14="http://schemas.microsoft.com/office/powerpoint/2010/main" val="52419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62150" y="-7219"/>
            <a:ext cx="8645893" cy="751424"/>
          </a:xfrm>
          <a:prstGeom prst="rect">
            <a:avLst/>
          </a:prstGeom>
          <a:noFill/>
        </p:spPr>
        <p:txBody>
          <a:bodyPr wrap="square" rtlCol="0">
            <a:spAutoFit/>
          </a:bodyPr>
          <a:lstStyle/>
          <a:p>
            <a:pPr algn="ctr" rtl="1">
              <a:lnSpc>
                <a:spcPct val="150000"/>
              </a:lnSpc>
            </a:pPr>
            <a:r>
              <a:rPr lang="ar-JO" sz="3200" b="1" i="0" u="sng" strike="noStrike" dirty="0">
                <a:solidFill>
                  <a:srgbClr val="002060"/>
                </a:solidFill>
                <a:effectLst/>
              </a:rPr>
              <a:t>جيل الألفا (2013–الآن)</a:t>
            </a:r>
          </a:p>
        </p:txBody>
      </p:sp>
      <p:sp>
        <p:nvSpPr>
          <p:cNvPr id="48" name="TextBox 47"/>
          <p:cNvSpPr txBox="1"/>
          <p:nvPr/>
        </p:nvSpPr>
        <p:spPr>
          <a:xfrm>
            <a:off x="4082142" y="994636"/>
            <a:ext cx="7984671" cy="5563831"/>
          </a:xfrm>
          <a:prstGeom prst="rect">
            <a:avLst/>
          </a:prstGeom>
          <a:noFill/>
        </p:spPr>
        <p:txBody>
          <a:bodyPr wrap="square" rtlCol="0">
            <a:spAutoFit/>
          </a:bodyPr>
          <a:lstStyle/>
          <a:p>
            <a:pPr algn="just" rtl="1">
              <a:lnSpc>
                <a:spcPct val="150000"/>
              </a:lnSpc>
            </a:pPr>
            <a:r>
              <a:rPr lang="ar-JO" sz="2400" b="0" i="0" u="none" strike="noStrike" dirty="0">
                <a:solidFill>
                  <a:srgbClr val="C00000"/>
                </a:solidFill>
                <a:effectLst/>
              </a:rPr>
              <a:t>يُعرف جيل ألفا بمصطلح </a:t>
            </a:r>
            <a:r>
              <a:rPr lang="en-US" sz="2400" b="0" i="0" u="none" strike="noStrike" dirty="0">
                <a:solidFill>
                  <a:srgbClr val="C00000"/>
                </a:solidFill>
                <a:effectLst/>
              </a:rPr>
              <a:t>AI-integrated Generation </a:t>
            </a:r>
            <a:r>
              <a:rPr lang="ar-JO" sz="2400" b="0" i="0" u="none" strike="noStrike" dirty="0">
                <a:solidFill>
                  <a:srgbClr val="C00000"/>
                </a:solidFill>
                <a:effectLst/>
              </a:rPr>
              <a:t>أي "الجيل المندمج بالذكاء الاصطناعي".</a:t>
            </a:r>
          </a:p>
          <a:p>
            <a:pPr algn="just" rtl="1">
              <a:lnSpc>
                <a:spcPct val="150000"/>
              </a:lnSpc>
            </a:pPr>
            <a:r>
              <a:rPr lang="ar-JO" sz="2400" b="0" i="0" u="none" strike="noStrike" dirty="0">
                <a:solidFill>
                  <a:srgbClr val="002060"/>
                </a:solidFill>
                <a:effectLst/>
              </a:rPr>
              <a:t>الحقبة: عصر الأجهزة اللوحية منذ الطفولة، التعليم عبر التطبيقات، الذكاء الاصطناعي والواقع المعزز.</a:t>
            </a:r>
          </a:p>
          <a:p>
            <a:pPr algn="just" rtl="1">
              <a:lnSpc>
                <a:spcPct val="150000"/>
              </a:lnSpc>
            </a:pPr>
            <a:r>
              <a:rPr lang="ar-JO" sz="2400" b="0" i="0" u="none" strike="noStrike" dirty="0">
                <a:solidFill>
                  <a:srgbClr val="002060"/>
                </a:solidFill>
                <a:effectLst/>
              </a:rPr>
              <a:t>مميزات العصر</a:t>
            </a:r>
            <a:r>
              <a:rPr lang="en-US" sz="2400" b="0" i="0" u="none" strike="noStrike" dirty="0">
                <a:solidFill>
                  <a:srgbClr val="002060"/>
                </a:solidFill>
                <a:effectLst/>
              </a:rPr>
              <a:t>:</a:t>
            </a:r>
            <a:endParaRPr lang="ar-JO" sz="2400" b="0" i="0" u="none" strike="noStrike" dirty="0">
              <a:solidFill>
                <a:srgbClr val="002060"/>
              </a:solidFill>
              <a:effectLst/>
            </a:endParaRPr>
          </a:p>
          <a:p>
            <a:pPr marL="342900" indent="-342900" algn="just" rtl="1">
              <a:lnSpc>
                <a:spcPct val="150000"/>
              </a:lnSpc>
              <a:buFont typeface="Wingdings" pitchFamily="2" charset="2"/>
              <a:buChar char="ü"/>
            </a:pPr>
            <a:r>
              <a:rPr lang="ar-JO" sz="2400" b="0" i="0" u="none" strike="noStrike" dirty="0">
                <a:solidFill>
                  <a:srgbClr val="0070C0"/>
                </a:solidFill>
                <a:effectLst/>
              </a:rPr>
              <a:t>أول جيل ينشأ بالكامل في بيئة الذكاء الاصطناعي</a:t>
            </a:r>
          </a:p>
          <a:p>
            <a:pPr marL="342900" indent="-342900" algn="just" rtl="1">
              <a:lnSpc>
                <a:spcPct val="150000"/>
              </a:lnSpc>
              <a:buFont typeface="Wingdings" pitchFamily="2" charset="2"/>
              <a:buChar char="ü"/>
            </a:pPr>
            <a:r>
              <a:rPr lang="ar-JO" sz="2400" b="0" i="0" u="none" strike="noStrike" dirty="0">
                <a:solidFill>
                  <a:srgbClr val="0070C0"/>
                </a:solidFill>
                <a:effectLst/>
              </a:rPr>
              <a:t>التعلم عبر الألعاب والتطبيقات التفاعلية</a:t>
            </a:r>
          </a:p>
          <a:p>
            <a:pPr marL="342900" indent="-342900" algn="just" rtl="1">
              <a:lnSpc>
                <a:spcPct val="150000"/>
              </a:lnSpc>
              <a:buFont typeface="Wingdings" pitchFamily="2" charset="2"/>
              <a:buChar char="ü"/>
            </a:pPr>
            <a:r>
              <a:rPr lang="ar-JO" sz="2400" b="0" i="0" u="none" strike="noStrike" dirty="0">
                <a:solidFill>
                  <a:srgbClr val="0070C0"/>
                </a:solidFill>
                <a:effectLst/>
              </a:rPr>
              <a:t>ارتباط قوي بالشخصيات الكرتونية والقصص المصورة</a:t>
            </a:r>
          </a:p>
          <a:p>
            <a:pPr algn="just" rtl="1">
              <a:lnSpc>
                <a:spcPct val="150000"/>
              </a:lnSpc>
            </a:pPr>
            <a:r>
              <a:rPr lang="ar-JO" sz="2400" b="0" i="0" u="none" strike="noStrike" dirty="0">
                <a:solidFill>
                  <a:srgbClr val="C00000"/>
                </a:solidFill>
                <a:effectLst/>
              </a:rPr>
              <a:t>تقارير التربية الرقمية تشير إلى أن جيل ألفا يتعلم بشكل أفضل عبر الوسائط التفاعلية.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4" name="Picture 3">
            <a:extLst>
              <a:ext uri="{FF2B5EF4-FFF2-40B4-BE49-F238E27FC236}">
                <a16:creationId xmlns:a16="http://schemas.microsoft.com/office/drawing/2014/main" id="{F462D781-2FAC-0448-AFCB-DBD7CA9F3D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7" y="1479770"/>
            <a:ext cx="3953321" cy="1778000"/>
          </a:xfrm>
          <a:prstGeom prst="rect">
            <a:avLst/>
          </a:prstGeom>
        </p:spPr>
      </p:pic>
      <p:pic>
        <p:nvPicPr>
          <p:cNvPr id="8" name="Picture 7">
            <a:extLst>
              <a:ext uri="{FF2B5EF4-FFF2-40B4-BE49-F238E27FC236}">
                <a16:creationId xmlns:a16="http://schemas.microsoft.com/office/drawing/2014/main" id="{828EAA34-BC46-B349-A9DC-8B53E10D6BBA}"/>
              </a:ext>
            </a:extLst>
          </p:cNvPr>
          <p:cNvPicPr>
            <a:picLocks noChangeAspect="1"/>
          </p:cNvPicPr>
          <p:nvPr/>
        </p:nvPicPr>
        <p:blipFill rotWithShape="1">
          <a:blip r:embed="rId4">
            <a:extLst>
              <a:ext uri="{28A0092B-C50C-407E-A947-70E740481C1C}">
                <a14:useLocalDpi xmlns:a14="http://schemas.microsoft.com/office/drawing/2010/main" val="0"/>
              </a:ext>
            </a:extLst>
          </a:blip>
          <a:srcRect t="14631" b="15837"/>
          <a:stretch/>
        </p:blipFill>
        <p:spPr>
          <a:xfrm>
            <a:off x="0" y="3993335"/>
            <a:ext cx="3972596" cy="2864665"/>
          </a:xfrm>
          <a:prstGeom prst="rect">
            <a:avLst/>
          </a:prstGeom>
        </p:spPr>
      </p:pic>
    </p:spTree>
    <p:extLst>
      <p:ext uri="{BB962C8B-B14F-4D97-AF65-F5344CB8AC3E}">
        <p14:creationId xmlns:p14="http://schemas.microsoft.com/office/powerpoint/2010/main" val="74244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64384"/>
            <a:ext cx="7614945" cy="739754"/>
          </a:xfrm>
          <a:prstGeom prst="rect">
            <a:avLst/>
          </a:prstGeom>
          <a:noFill/>
        </p:spPr>
        <p:txBody>
          <a:bodyPr wrap="square" rtlCol="0" anchor="ctr">
            <a:spAutoFit/>
          </a:bodyPr>
          <a:lstStyle/>
          <a:p>
            <a:pPr algn="ctr" rtl="1">
              <a:lnSpc>
                <a:spcPct val="150000"/>
              </a:lnSpc>
            </a:pPr>
            <a:r>
              <a:rPr lang="ar-SA" sz="3200" b="1" i="0" u="sng" strike="noStrike" dirty="0">
                <a:solidFill>
                  <a:srgbClr val="002060"/>
                </a:solidFill>
                <a:effectLst/>
              </a:rPr>
              <a:t>أدوات الخطاب: الإعلامي والتسويقي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7219DFFD-4841-7548-B4F6-F25C0C59666C}"/>
              </a:ext>
            </a:extLst>
          </p:cNvPr>
          <p:cNvSpPr>
            <a:spLocks noGrp="1"/>
          </p:cNvSpPr>
          <p:nvPr>
            <p:ph sz="half" idx="1"/>
          </p:nvPr>
        </p:nvSpPr>
        <p:spPr>
          <a:xfrm>
            <a:off x="6397580" y="994635"/>
            <a:ext cx="5794420" cy="5187223"/>
          </a:xfrm>
        </p:spPr>
        <p:txBody>
          <a:bodyPr>
            <a:normAutofit fontScale="25000" lnSpcReduction="20000"/>
          </a:bodyPr>
          <a:lstStyle/>
          <a:p>
            <a:pPr marL="0" indent="0" algn="ctr" rtl="1">
              <a:buNone/>
            </a:pPr>
            <a:r>
              <a:rPr lang="ar-JO" sz="8000" b="1" u="sng" dirty="0">
                <a:solidFill>
                  <a:srgbClr val="0070C0"/>
                </a:solidFill>
              </a:rPr>
              <a:t>أدوات الجذب التسويقي وخطاب</a:t>
            </a:r>
            <a:r>
              <a:rPr lang="en-US" sz="8000" b="1" u="sng" dirty="0">
                <a:solidFill>
                  <a:srgbClr val="0070C0"/>
                </a:solidFill>
              </a:rPr>
              <a:t>Buyer Persona:</a:t>
            </a:r>
          </a:p>
          <a:p>
            <a:pPr algn="just" rtl="1">
              <a:lnSpc>
                <a:spcPct val="160000"/>
              </a:lnSpc>
            </a:pPr>
            <a:r>
              <a:rPr lang="ar-JO" sz="8000" dirty="0">
                <a:solidFill>
                  <a:srgbClr val="0070C0"/>
                </a:solidFill>
              </a:rPr>
              <a:t>العمر: 6–12</a:t>
            </a:r>
          </a:p>
          <a:p>
            <a:pPr algn="just" rtl="1">
              <a:lnSpc>
                <a:spcPct val="160000"/>
              </a:lnSpc>
            </a:pPr>
            <a:r>
              <a:rPr lang="ar-JO" sz="8000" dirty="0">
                <a:solidFill>
                  <a:srgbClr val="0070C0"/>
                </a:solidFill>
              </a:rPr>
              <a:t>الاهتمامات: الألعاب التعليمية، الشخصيات الكرتونية، التفاعل الرقمي</a:t>
            </a:r>
          </a:p>
          <a:p>
            <a:pPr algn="just" rtl="1">
              <a:lnSpc>
                <a:spcPct val="160000"/>
              </a:lnSpc>
            </a:pPr>
            <a:r>
              <a:rPr lang="ar-JO" sz="8000" dirty="0">
                <a:solidFill>
                  <a:srgbClr val="0070C0"/>
                </a:solidFill>
              </a:rPr>
              <a:t>السلوك الشرائي: يتأثرون بالآباء لكن يضغطون لاختيار منتجات تعليمية وترفيهية</a:t>
            </a:r>
          </a:p>
          <a:p>
            <a:pPr algn="just" rtl="1">
              <a:lnSpc>
                <a:spcPct val="160000"/>
              </a:lnSpc>
            </a:pPr>
            <a:r>
              <a:rPr lang="ar-JO" sz="8000" dirty="0">
                <a:solidFill>
                  <a:srgbClr val="0070C0"/>
                </a:solidFill>
              </a:rPr>
              <a:t>خطاب: نمنحك التعلم والمتعة في تجربة واحدة آمنة ومسلية</a:t>
            </a:r>
          </a:p>
          <a:p>
            <a:pPr algn="just" rtl="1">
              <a:lnSpc>
                <a:spcPct val="160000"/>
              </a:lnSpc>
            </a:pPr>
            <a:r>
              <a:rPr lang="ar-JO" sz="8000" dirty="0">
                <a:solidFill>
                  <a:srgbClr val="0070C0"/>
                </a:solidFill>
              </a:rPr>
              <a:t>مثال: برنامج </a:t>
            </a:r>
            <a:r>
              <a:rPr lang="en-US" sz="8000" dirty="0">
                <a:solidFill>
                  <a:srgbClr val="0070C0"/>
                </a:solidFill>
              </a:rPr>
              <a:t> LEGO Education </a:t>
            </a:r>
            <a:r>
              <a:rPr lang="ar-JO" sz="8000" dirty="0">
                <a:solidFill>
                  <a:srgbClr val="0070C0"/>
                </a:solidFill>
              </a:rPr>
              <a:t>الذي يدمج اللعب التقليدي مع الواقع المعزز لتعليم العلوم للأطفال</a:t>
            </a:r>
            <a:r>
              <a:rPr lang="en-US" sz="8000" dirty="0">
                <a:solidFill>
                  <a:srgbClr val="0070C0"/>
                </a:solidFill>
              </a:rPr>
              <a:t> </a:t>
            </a:r>
          </a:p>
          <a:p>
            <a:pPr marL="0" indent="0" rtl="1">
              <a:lnSpc>
                <a:spcPct val="160000"/>
              </a:lnSpc>
              <a:buNone/>
            </a:pPr>
            <a:r>
              <a:rPr lang="en-US" sz="6400" dirty="0">
                <a:solidFill>
                  <a:srgbClr val="0070C0"/>
                </a:solidFill>
                <a:hlinkClick r:id="rId3"/>
              </a:rPr>
              <a:t>https://education.lego.com/en-us/</a:t>
            </a:r>
            <a:r>
              <a:rPr lang="en-US" sz="6400" dirty="0">
                <a:solidFill>
                  <a:srgbClr val="0070C0"/>
                </a:solidFill>
              </a:rPr>
              <a:t> </a:t>
            </a:r>
            <a:endParaRPr lang="en-JO" sz="6400" dirty="0">
              <a:solidFill>
                <a:srgbClr val="0070C0"/>
              </a:solidFill>
            </a:endParaRPr>
          </a:p>
          <a:p>
            <a:endParaRPr lang="en-JO" dirty="0"/>
          </a:p>
        </p:txBody>
      </p:sp>
      <p:sp>
        <p:nvSpPr>
          <p:cNvPr id="5" name="Content Placeholder 4">
            <a:extLst>
              <a:ext uri="{FF2B5EF4-FFF2-40B4-BE49-F238E27FC236}">
                <a16:creationId xmlns:a16="http://schemas.microsoft.com/office/drawing/2014/main" id="{D7BC7880-D603-414D-828B-C76688EBCB5E}"/>
              </a:ext>
            </a:extLst>
          </p:cNvPr>
          <p:cNvSpPr>
            <a:spLocks noGrp="1"/>
          </p:cNvSpPr>
          <p:nvPr>
            <p:ph sz="half" idx="2"/>
          </p:nvPr>
        </p:nvSpPr>
        <p:spPr>
          <a:xfrm>
            <a:off x="0" y="814332"/>
            <a:ext cx="5545428" cy="3346192"/>
          </a:xfrm>
        </p:spPr>
        <p:txBody>
          <a:bodyPr>
            <a:noAutofit/>
          </a:bodyPr>
          <a:lstStyle/>
          <a:p>
            <a:pPr marL="0" indent="0" algn="ctr" rtl="1">
              <a:lnSpc>
                <a:spcPct val="170000"/>
              </a:lnSpc>
              <a:buNone/>
            </a:pPr>
            <a:r>
              <a:rPr lang="ar-JO" sz="2000" b="1" u="sng" dirty="0">
                <a:solidFill>
                  <a:srgbClr val="0070C0"/>
                </a:solidFill>
              </a:rPr>
              <a:t>أدوات الخطاب الإعلامي</a:t>
            </a:r>
          </a:p>
          <a:p>
            <a:pPr algn="r" rtl="1">
              <a:lnSpc>
                <a:spcPct val="170000"/>
              </a:lnSpc>
            </a:pPr>
            <a:r>
              <a:rPr lang="ar-JO" sz="2000" dirty="0">
                <a:solidFill>
                  <a:srgbClr val="0070C0"/>
                </a:solidFill>
              </a:rPr>
              <a:t>تطبيقات تعليمية (</a:t>
            </a:r>
            <a:r>
              <a:rPr lang="en-US" sz="2000" dirty="0">
                <a:solidFill>
                  <a:srgbClr val="0070C0"/>
                </a:solidFill>
              </a:rPr>
              <a:t>Duolingo Kids، Google Classroom).</a:t>
            </a:r>
          </a:p>
          <a:p>
            <a:pPr algn="r" rtl="1">
              <a:lnSpc>
                <a:spcPct val="170000"/>
              </a:lnSpc>
            </a:pPr>
            <a:r>
              <a:rPr lang="en-US" sz="2000" dirty="0">
                <a:solidFill>
                  <a:srgbClr val="0070C0"/>
                </a:solidFill>
              </a:rPr>
              <a:t>YouTube Kids.</a:t>
            </a:r>
          </a:p>
          <a:p>
            <a:pPr algn="r" rtl="1">
              <a:lnSpc>
                <a:spcPct val="170000"/>
              </a:lnSpc>
            </a:pPr>
            <a:r>
              <a:rPr lang="ar-JO" sz="2000" dirty="0">
                <a:solidFill>
                  <a:srgbClr val="0070C0"/>
                </a:solidFill>
              </a:rPr>
              <a:t>ألعاب الواقع المعزز </a:t>
            </a:r>
            <a:r>
              <a:rPr lang="en-US" sz="2000" dirty="0">
                <a:solidFill>
                  <a:srgbClr val="0070C0"/>
                </a:solidFill>
              </a:rPr>
              <a:t>AR Games</a:t>
            </a:r>
          </a:p>
        </p:txBody>
      </p:sp>
      <p:pic>
        <p:nvPicPr>
          <p:cNvPr id="8" name="Picture 7">
            <a:extLst>
              <a:ext uri="{FF2B5EF4-FFF2-40B4-BE49-F238E27FC236}">
                <a16:creationId xmlns:a16="http://schemas.microsoft.com/office/drawing/2014/main" id="{93F88D9F-E6F9-564E-B35A-1BD4DD9CBD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721994"/>
            <a:ext cx="5545428" cy="3136006"/>
          </a:xfrm>
          <a:prstGeom prst="rect">
            <a:avLst/>
          </a:prstGeom>
        </p:spPr>
      </p:pic>
    </p:spTree>
    <p:extLst>
      <p:ext uri="{BB962C8B-B14F-4D97-AF65-F5344CB8AC3E}">
        <p14:creationId xmlns:p14="http://schemas.microsoft.com/office/powerpoint/2010/main" val="354907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08414" y="-89811"/>
            <a:ext cx="9127672" cy="751424"/>
          </a:xfrm>
          <a:prstGeom prst="rect">
            <a:avLst/>
          </a:prstGeom>
          <a:noFill/>
        </p:spPr>
        <p:txBody>
          <a:bodyPr wrap="square" rtlCol="0">
            <a:spAutoFit/>
          </a:bodyPr>
          <a:lstStyle/>
          <a:p>
            <a:pPr algn="ctr" rtl="1">
              <a:lnSpc>
                <a:spcPct val="150000"/>
              </a:lnSpc>
            </a:pPr>
            <a:r>
              <a:rPr lang="ar-SA" sz="3200" b="1" i="0" u="sng" strike="noStrike" dirty="0">
                <a:solidFill>
                  <a:srgbClr val="002060"/>
                </a:solidFill>
                <a:effectLst/>
              </a:rPr>
              <a:t>خلاصة القسم الأول</a:t>
            </a:r>
            <a:endParaRPr lang="ar-JO" sz="3200" b="1" i="0" u="sng" strike="noStrike" dirty="0">
              <a:solidFill>
                <a:srgbClr val="00206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141669" y="994636"/>
            <a:ext cx="8152504" cy="5553121"/>
          </a:xfrm>
        </p:spPr>
        <p:txBody>
          <a:bodyPr anchor="t">
            <a:normAutofit/>
          </a:bodyPr>
          <a:lstStyle/>
          <a:p>
            <a:pPr algn="just" defTabSz="914400" rtl="1" eaLnBrk="1" latinLnBrk="0" hangingPunct="1">
              <a:lnSpc>
                <a:spcPct val="150000"/>
              </a:lnSpc>
              <a:spcBef>
                <a:spcPts val="1000"/>
              </a:spcBef>
              <a:buFont typeface="Wingdings" pitchFamily="2" charset="2"/>
              <a:buChar char="ü"/>
            </a:pPr>
            <a:r>
              <a:rPr lang="ar-JO" dirty="0">
                <a:solidFill>
                  <a:srgbClr val="002060"/>
                </a:solidFill>
              </a:rPr>
              <a:t>كل جيل يتشكل وفق حقبته التقنية والاجتماعية</a:t>
            </a:r>
          </a:p>
          <a:p>
            <a:pPr algn="just" defTabSz="914400" rtl="1" eaLnBrk="1" latinLnBrk="0" hangingPunct="1">
              <a:lnSpc>
                <a:spcPct val="150000"/>
              </a:lnSpc>
              <a:spcBef>
                <a:spcPts val="1000"/>
              </a:spcBef>
              <a:buFont typeface="Wingdings" pitchFamily="2" charset="2"/>
              <a:buChar char="ü"/>
            </a:pPr>
            <a:r>
              <a:rPr lang="ar-JO" dirty="0">
                <a:solidFill>
                  <a:srgbClr val="002060"/>
                </a:solidFill>
              </a:rPr>
              <a:t>أدوات الإعلام تختلف: الفيديو القصير لجيل </a:t>
            </a:r>
            <a:r>
              <a:rPr lang="en-US" dirty="0">
                <a:solidFill>
                  <a:srgbClr val="002060"/>
                </a:solidFill>
              </a:rPr>
              <a:t>Z، </a:t>
            </a:r>
            <a:r>
              <a:rPr lang="ar-JO" dirty="0">
                <a:solidFill>
                  <a:srgbClr val="002060"/>
                </a:solidFill>
              </a:rPr>
              <a:t>التطبيقات التفاعلية لجيل ألفا، والمحتوى القصصي للميلينيوم</a:t>
            </a:r>
          </a:p>
          <a:p>
            <a:pPr algn="just" defTabSz="914400" rtl="1" eaLnBrk="1" latinLnBrk="0" hangingPunct="1">
              <a:lnSpc>
                <a:spcPct val="150000"/>
              </a:lnSpc>
              <a:spcBef>
                <a:spcPts val="1000"/>
              </a:spcBef>
              <a:buFont typeface="Wingdings" pitchFamily="2" charset="2"/>
              <a:buChar char="ü"/>
            </a:pPr>
            <a:r>
              <a:rPr lang="ar-JO" dirty="0">
                <a:solidFill>
                  <a:srgbClr val="002060"/>
                </a:solidFill>
              </a:rPr>
              <a:t>أدوات الجذب التسويقي يجب أن تراعي قيم وسلوكيات كل جيل</a:t>
            </a:r>
          </a:p>
          <a:p>
            <a:pPr algn="just" defTabSz="914400" rtl="1" eaLnBrk="1" latinLnBrk="0" hangingPunct="1">
              <a:lnSpc>
                <a:spcPct val="150000"/>
              </a:lnSpc>
              <a:spcBef>
                <a:spcPts val="1000"/>
              </a:spcBef>
              <a:buFont typeface="Wingdings" pitchFamily="2" charset="2"/>
              <a:buChar char="ü"/>
            </a:pPr>
            <a:r>
              <a:rPr lang="ar-JO" dirty="0">
                <a:solidFill>
                  <a:srgbClr val="002060"/>
                </a:solidFill>
              </a:rPr>
              <a:t>الـ </a:t>
            </a:r>
            <a:r>
              <a:rPr lang="en-US" dirty="0">
                <a:solidFill>
                  <a:srgbClr val="002060"/>
                </a:solidFill>
              </a:rPr>
              <a:t>Buyer Persona </a:t>
            </a:r>
            <a:r>
              <a:rPr lang="ar-JO" dirty="0">
                <a:solidFill>
                  <a:srgbClr val="002060"/>
                </a:solidFill>
              </a:rPr>
              <a:t>يساعد في صياغة خطاب تسويقي مخصص وفعّال</a:t>
            </a:r>
          </a:p>
        </p:txBody>
      </p:sp>
      <p:pic>
        <p:nvPicPr>
          <p:cNvPr id="6" name="Picture 5">
            <a:extLst>
              <a:ext uri="{FF2B5EF4-FFF2-40B4-BE49-F238E27FC236}">
                <a16:creationId xmlns:a16="http://schemas.microsoft.com/office/drawing/2014/main" id="{5D25C494-1953-3142-AF02-17DBF0A1D2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2834" y="3528811"/>
            <a:ext cx="3912413" cy="3329189"/>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279B5-2961-CC42-9486-9BDFB96BC469}"/>
              </a:ext>
            </a:extLst>
          </p:cNvPr>
          <p:cNvSpPr>
            <a:spLocks noGrp="1"/>
          </p:cNvSpPr>
          <p:nvPr>
            <p:ph type="title"/>
          </p:nvPr>
        </p:nvSpPr>
        <p:spPr>
          <a:xfrm>
            <a:off x="838199" y="1"/>
            <a:ext cx="10515600" cy="798490"/>
          </a:xfrm>
        </p:spPr>
        <p:txBody>
          <a:bodyPr>
            <a:normAutofit/>
          </a:bodyPr>
          <a:lstStyle/>
          <a:p>
            <a:pPr algn="ctr"/>
            <a:r>
              <a:rPr lang="ar-JO" sz="3200" b="1" i="0" u="sng" strike="noStrike" dirty="0">
                <a:solidFill>
                  <a:srgbClr val="002060"/>
                </a:solidFill>
                <a:effectLst/>
                <a:latin typeface="-webkit-standard"/>
              </a:rPr>
              <a:t>التصنيف العالمي للأجيال، السنوات والسمات</a:t>
            </a:r>
            <a:endParaRPr lang="en-JO" sz="3200" b="1" u="sng" dirty="0">
              <a:solidFill>
                <a:srgbClr val="002060"/>
              </a:solidFill>
            </a:endParaRPr>
          </a:p>
        </p:txBody>
      </p:sp>
      <p:graphicFrame>
        <p:nvGraphicFramePr>
          <p:cNvPr id="4" name="Content Placeholder 3">
            <a:extLst>
              <a:ext uri="{FF2B5EF4-FFF2-40B4-BE49-F238E27FC236}">
                <a16:creationId xmlns:a16="http://schemas.microsoft.com/office/drawing/2014/main" id="{C16675C5-862D-5D41-B0DE-0BBA339927F7}"/>
              </a:ext>
            </a:extLst>
          </p:cNvPr>
          <p:cNvGraphicFramePr>
            <a:graphicFrameLocks noGrp="1"/>
          </p:cNvGraphicFramePr>
          <p:nvPr>
            <p:ph idx="1"/>
            <p:extLst>
              <p:ext uri="{D42A27DB-BD31-4B8C-83A1-F6EECF244321}">
                <p14:modId xmlns:p14="http://schemas.microsoft.com/office/powerpoint/2010/main" val="2495435126"/>
              </p:ext>
            </p:extLst>
          </p:nvPr>
        </p:nvGraphicFramePr>
        <p:xfrm>
          <a:off x="515157" y="880199"/>
          <a:ext cx="11410680" cy="5610750"/>
        </p:xfrm>
        <a:graphic>
          <a:graphicData uri="http://schemas.openxmlformats.org/drawingml/2006/table">
            <a:tbl>
              <a:tblPr rtl="1">
                <a:tableStyleId>{D113A9D2-9D6B-4929-AA2D-F23B5EE8CBE7}</a:tableStyleId>
              </a:tblPr>
              <a:tblGrid>
                <a:gridCol w="2282136">
                  <a:extLst>
                    <a:ext uri="{9D8B030D-6E8A-4147-A177-3AD203B41FA5}">
                      <a16:colId xmlns:a16="http://schemas.microsoft.com/office/drawing/2014/main" val="3115968112"/>
                    </a:ext>
                  </a:extLst>
                </a:gridCol>
                <a:gridCol w="2282136">
                  <a:extLst>
                    <a:ext uri="{9D8B030D-6E8A-4147-A177-3AD203B41FA5}">
                      <a16:colId xmlns:a16="http://schemas.microsoft.com/office/drawing/2014/main" val="427081971"/>
                    </a:ext>
                  </a:extLst>
                </a:gridCol>
                <a:gridCol w="2282136">
                  <a:extLst>
                    <a:ext uri="{9D8B030D-6E8A-4147-A177-3AD203B41FA5}">
                      <a16:colId xmlns:a16="http://schemas.microsoft.com/office/drawing/2014/main" val="331981877"/>
                    </a:ext>
                  </a:extLst>
                </a:gridCol>
                <a:gridCol w="2282136">
                  <a:extLst>
                    <a:ext uri="{9D8B030D-6E8A-4147-A177-3AD203B41FA5}">
                      <a16:colId xmlns:a16="http://schemas.microsoft.com/office/drawing/2014/main" val="235496115"/>
                    </a:ext>
                  </a:extLst>
                </a:gridCol>
                <a:gridCol w="2282136">
                  <a:extLst>
                    <a:ext uri="{9D8B030D-6E8A-4147-A177-3AD203B41FA5}">
                      <a16:colId xmlns:a16="http://schemas.microsoft.com/office/drawing/2014/main" val="4231190934"/>
                    </a:ext>
                  </a:extLst>
                </a:gridCol>
              </a:tblGrid>
              <a:tr h="393737">
                <a:tc>
                  <a:txBody>
                    <a:bodyPr/>
                    <a:lstStyle/>
                    <a:p>
                      <a:pPr algn="ctr"/>
                      <a:r>
                        <a:rPr lang="ar-JO" sz="1500" b="1">
                          <a:solidFill>
                            <a:srgbClr val="FFFF00"/>
                          </a:solidFill>
                        </a:rPr>
                        <a:t>الجيل</a:t>
                      </a:r>
                    </a:p>
                  </a:txBody>
                  <a:tcPr marL="76339" marR="76339" marT="38170" marB="38170" anchor="ctr">
                    <a:cell3D prstMaterial="dkEdge">
                      <a:bevel prst="riblet"/>
                      <a:lightRig rig="flood" dir="t"/>
                    </a:cell3D>
                  </a:tcPr>
                </a:tc>
                <a:tc>
                  <a:txBody>
                    <a:bodyPr/>
                    <a:lstStyle/>
                    <a:p>
                      <a:pPr algn="ctr"/>
                      <a:r>
                        <a:rPr lang="ar-JO" sz="1500" b="1">
                          <a:solidFill>
                            <a:srgbClr val="FFFF00"/>
                          </a:solidFill>
                        </a:rPr>
                        <a:t>سنوات الميلاد</a:t>
                      </a:r>
                    </a:p>
                  </a:txBody>
                  <a:tcPr marL="76339" marR="76339" marT="38170" marB="38170" anchor="ctr">
                    <a:cell3D prstMaterial="dkEdge">
                      <a:bevel prst="riblet"/>
                      <a:lightRig rig="flood" dir="t"/>
                    </a:cell3D>
                  </a:tcPr>
                </a:tc>
                <a:tc>
                  <a:txBody>
                    <a:bodyPr/>
                    <a:lstStyle/>
                    <a:p>
                      <a:pPr algn="ctr"/>
                      <a:r>
                        <a:rPr lang="ar-JO" sz="1500" b="1">
                          <a:solidFill>
                            <a:srgbClr val="FFFF00"/>
                          </a:solidFill>
                        </a:rPr>
                        <a:t>السمات المميزة</a:t>
                      </a:r>
                    </a:p>
                  </a:txBody>
                  <a:tcPr marL="76339" marR="76339" marT="38170" marB="38170" anchor="ctr">
                    <a:cell3D prstMaterial="dkEdge">
                      <a:bevel prst="riblet"/>
                      <a:lightRig rig="flood" dir="t"/>
                    </a:cell3D>
                  </a:tcPr>
                </a:tc>
                <a:tc>
                  <a:txBody>
                    <a:bodyPr/>
                    <a:lstStyle/>
                    <a:p>
                      <a:pPr algn="ctr"/>
                      <a:r>
                        <a:rPr lang="ar-JO" sz="1500" b="1">
                          <a:solidFill>
                            <a:srgbClr val="FFFF00"/>
                          </a:solidFill>
                        </a:rPr>
                        <a:t>أدوات الإعلام</a:t>
                      </a:r>
                    </a:p>
                  </a:txBody>
                  <a:tcPr marL="76339" marR="76339" marT="38170" marB="38170" anchor="ctr">
                    <a:cell3D prstMaterial="dkEdge">
                      <a:bevel prst="riblet"/>
                      <a:lightRig rig="flood" dir="t"/>
                    </a:cell3D>
                  </a:tcPr>
                </a:tc>
                <a:tc>
                  <a:txBody>
                    <a:bodyPr/>
                    <a:lstStyle/>
                    <a:p>
                      <a:pPr algn="ctr"/>
                      <a:r>
                        <a:rPr lang="ar-JO" sz="1500" b="1" dirty="0">
                          <a:solidFill>
                            <a:srgbClr val="FFFF00"/>
                          </a:solidFill>
                        </a:rPr>
                        <a:t>مميزات تسويقية</a:t>
                      </a:r>
                    </a:p>
                  </a:txBody>
                  <a:tcPr marL="76339" marR="76339" marT="38170" marB="38170" anchor="ctr">
                    <a:cell3D prstMaterial="dkEdge">
                      <a:bevel prst="riblet"/>
                      <a:lightRig rig="flood" dir="t"/>
                    </a:cell3D>
                  </a:tcPr>
                </a:tc>
                <a:extLst>
                  <a:ext uri="{0D108BD9-81ED-4DB2-BD59-A6C34878D82A}">
                    <a16:rowId xmlns:a16="http://schemas.microsoft.com/office/drawing/2014/main" val="2617711333"/>
                  </a:ext>
                </a:extLst>
              </a:tr>
              <a:tr h="1279645">
                <a:tc>
                  <a:txBody>
                    <a:bodyPr/>
                    <a:lstStyle/>
                    <a:p>
                      <a:pPr algn="ctr"/>
                      <a:r>
                        <a:rPr lang="en-US" sz="1500" b="1" dirty="0"/>
                        <a:t>Baby Boomers</a:t>
                      </a:r>
                    </a:p>
                  </a:txBody>
                  <a:tcPr marL="76339" marR="76339" marT="38170" marB="38170" anchor="ctr">
                    <a:cell3D prstMaterial="dkEdge">
                      <a:bevel prst="riblet"/>
                      <a:lightRig rig="flood" dir="t"/>
                    </a:cell3D>
                  </a:tcPr>
                </a:tc>
                <a:tc>
                  <a:txBody>
                    <a:bodyPr/>
                    <a:lstStyle/>
                    <a:p>
                      <a:pPr algn="ctr"/>
                      <a:r>
                        <a:rPr lang="en-JO" sz="1500" b="1"/>
                        <a:t>1946–1964</a:t>
                      </a:r>
                    </a:p>
                  </a:txBody>
                  <a:tcPr marL="76339" marR="76339" marT="38170" marB="38170" anchor="ctr">
                    <a:cell3D prstMaterial="dkEdge">
                      <a:bevel prst="riblet"/>
                      <a:lightRig rig="flood" dir="t"/>
                    </a:cell3D>
                  </a:tcPr>
                </a:tc>
                <a:tc>
                  <a:txBody>
                    <a:bodyPr/>
                    <a:lstStyle/>
                    <a:p>
                      <a:pPr algn="ctr"/>
                      <a:r>
                        <a:rPr lang="ar-JO" sz="1500" b="1"/>
                        <a:t>عاشوا فترة النمو الاقتصادي بعد الحرب العالمية الثانية، يفضلون الإعلام التقليدي</a:t>
                      </a:r>
                    </a:p>
                  </a:txBody>
                  <a:tcPr marL="76339" marR="76339" marT="38170" marB="38170" anchor="ctr">
                    <a:cell3D prstMaterial="dkEdge">
                      <a:bevel prst="riblet"/>
                      <a:lightRig rig="flood" dir="t"/>
                    </a:cell3D>
                  </a:tcPr>
                </a:tc>
                <a:tc>
                  <a:txBody>
                    <a:bodyPr/>
                    <a:lstStyle/>
                    <a:p>
                      <a:pPr algn="ctr"/>
                      <a:r>
                        <a:rPr lang="ar-JO" sz="1500" b="1" dirty="0"/>
                        <a:t>التلفاز، الصحف</a:t>
                      </a:r>
                    </a:p>
                  </a:txBody>
                  <a:tcPr marL="76339" marR="76339" marT="38170" marB="38170" anchor="ctr">
                    <a:cell3D prstMaterial="dkEdge">
                      <a:bevel prst="riblet"/>
                      <a:lightRig rig="flood" dir="t"/>
                    </a:cell3D>
                  </a:tcPr>
                </a:tc>
                <a:tc>
                  <a:txBody>
                    <a:bodyPr/>
                    <a:lstStyle/>
                    <a:p>
                      <a:pPr algn="ctr"/>
                      <a:r>
                        <a:rPr lang="ar-JO" sz="1500" b="1"/>
                        <a:t>يفضلون الموثوقية والسمعة الطويلة</a:t>
                      </a:r>
                    </a:p>
                  </a:txBody>
                  <a:tcPr marL="76339" marR="76339" marT="38170" marB="38170" anchor="ctr">
                    <a:cell3D prstMaterial="dkEdge">
                      <a:bevel prst="riblet"/>
                      <a:lightRig rig="flood" dir="t"/>
                    </a:cell3D>
                  </a:tcPr>
                </a:tc>
                <a:extLst>
                  <a:ext uri="{0D108BD9-81ED-4DB2-BD59-A6C34878D82A}">
                    <a16:rowId xmlns:a16="http://schemas.microsoft.com/office/drawing/2014/main" val="915824240"/>
                  </a:ext>
                </a:extLst>
              </a:tr>
              <a:tr h="984342">
                <a:tc>
                  <a:txBody>
                    <a:bodyPr/>
                    <a:lstStyle/>
                    <a:p>
                      <a:pPr algn="ctr"/>
                      <a:r>
                        <a:rPr lang="en-US" sz="1500" b="1"/>
                        <a:t>Generation X (Gen X)</a:t>
                      </a:r>
                    </a:p>
                  </a:txBody>
                  <a:tcPr marL="76339" marR="76339" marT="38170" marB="38170" anchor="ctr">
                    <a:cell3D prstMaterial="dkEdge">
                      <a:bevel prst="riblet"/>
                      <a:lightRig rig="flood" dir="t"/>
                    </a:cell3D>
                  </a:tcPr>
                </a:tc>
                <a:tc>
                  <a:txBody>
                    <a:bodyPr/>
                    <a:lstStyle/>
                    <a:p>
                      <a:pPr algn="ctr"/>
                      <a:r>
                        <a:rPr lang="en-JO" sz="1500" b="1"/>
                        <a:t>1965–1980</a:t>
                      </a:r>
                    </a:p>
                  </a:txBody>
                  <a:tcPr marL="76339" marR="76339" marT="38170" marB="38170" anchor="ctr">
                    <a:cell3D prstMaterial="dkEdge">
                      <a:bevel prst="riblet"/>
                      <a:lightRig rig="flood" dir="t"/>
                    </a:cell3D>
                  </a:tcPr>
                </a:tc>
                <a:tc>
                  <a:txBody>
                    <a:bodyPr/>
                    <a:lstStyle/>
                    <a:p>
                      <a:pPr algn="ctr"/>
                      <a:r>
                        <a:rPr lang="ar-JO" sz="1500" b="1"/>
                        <a:t>أول جيل واجه الحواسيب الشخصية، يميلون للاستقلالية</a:t>
                      </a:r>
                    </a:p>
                  </a:txBody>
                  <a:tcPr marL="76339" marR="76339" marT="38170" marB="38170" anchor="ctr">
                    <a:cell3D prstMaterial="dkEdge">
                      <a:bevel prst="riblet"/>
                      <a:lightRig rig="flood" dir="t"/>
                    </a:cell3D>
                  </a:tcPr>
                </a:tc>
                <a:tc>
                  <a:txBody>
                    <a:bodyPr/>
                    <a:lstStyle/>
                    <a:p>
                      <a:pPr algn="ctr"/>
                      <a:r>
                        <a:rPr lang="ar-JO" sz="1500" b="1"/>
                        <a:t>التلفاز، البريد الإلكتروني، الإنترنت المبكر</a:t>
                      </a:r>
                    </a:p>
                  </a:txBody>
                  <a:tcPr marL="76339" marR="76339" marT="38170" marB="38170" anchor="ctr">
                    <a:cell3D prstMaterial="dkEdge">
                      <a:bevel prst="riblet"/>
                      <a:lightRig rig="flood" dir="t"/>
                    </a:cell3D>
                  </a:tcPr>
                </a:tc>
                <a:tc>
                  <a:txBody>
                    <a:bodyPr/>
                    <a:lstStyle/>
                    <a:p>
                      <a:pPr algn="ctr"/>
                      <a:r>
                        <a:rPr lang="ar-JO" sz="1500" b="1"/>
                        <a:t>يفضلون التجربة العملية والمنتجات الموثوقة</a:t>
                      </a:r>
                    </a:p>
                  </a:txBody>
                  <a:tcPr marL="76339" marR="76339" marT="38170" marB="38170" anchor="ctr">
                    <a:cell3D prstMaterial="dkEdge">
                      <a:bevel prst="riblet"/>
                      <a:lightRig rig="flood" dir="t"/>
                    </a:cell3D>
                  </a:tcPr>
                </a:tc>
                <a:extLst>
                  <a:ext uri="{0D108BD9-81ED-4DB2-BD59-A6C34878D82A}">
                    <a16:rowId xmlns:a16="http://schemas.microsoft.com/office/drawing/2014/main" val="2216566299"/>
                  </a:ext>
                </a:extLst>
              </a:tr>
              <a:tr h="984342">
                <a:tc>
                  <a:txBody>
                    <a:bodyPr/>
                    <a:lstStyle/>
                    <a:p>
                      <a:pPr algn="ctr"/>
                      <a:r>
                        <a:rPr lang="en-US" sz="1500" b="1"/>
                        <a:t>Millennials (Gen Y)</a:t>
                      </a:r>
                    </a:p>
                  </a:txBody>
                  <a:tcPr marL="76339" marR="76339" marT="38170" marB="38170" anchor="ctr">
                    <a:cell3D prstMaterial="dkEdge">
                      <a:bevel prst="riblet"/>
                      <a:lightRig rig="flood" dir="t"/>
                    </a:cell3D>
                  </a:tcPr>
                </a:tc>
                <a:tc>
                  <a:txBody>
                    <a:bodyPr/>
                    <a:lstStyle/>
                    <a:p>
                      <a:pPr algn="ctr"/>
                      <a:r>
                        <a:rPr lang="en-JO" sz="1500" b="1"/>
                        <a:t>1981–1996</a:t>
                      </a:r>
                    </a:p>
                  </a:txBody>
                  <a:tcPr marL="76339" marR="76339" marT="38170" marB="38170" anchor="ctr">
                    <a:cell3D prstMaterial="dkEdge">
                      <a:bevel prst="riblet"/>
                      <a:lightRig rig="flood" dir="t"/>
                    </a:cell3D>
                  </a:tcPr>
                </a:tc>
                <a:tc>
                  <a:txBody>
                    <a:bodyPr/>
                    <a:lstStyle/>
                    <a:p>
                      <a:pPr algn="ctr"/>
                      <a:r>
                        <a:rPr lang="ar-JO" sz="1500" b="1" dirty="0"/>
                        <a:t>شهدوا الانتقال من التقليدي إلى الرقمي، يقدّرون التجارب</a:t>
                      </a:r>
                    </a:p>
                  </a:txBody>
                  <a:tcPr marL="76339" marR="76339" marT="38170" marB="38170" anchor="ctr">
                    <a:cell3D prstMaterial="dkEdge">
                      <a:bevel prst="riblet"/>
                      <a:lightRig rig="flood" dir="t"/>
                    </a:cell3D>
                  </a:tcPr>
                </a:tc>
                <a:tc>
                  <a:txBody>
                    <a:bodyPr/>
                    <a:lstStyle/>
                    <a:p>
                      <a:pPr algn="ctr"/>
                      <a:r>
                        <a:rPr lang="ar-JO" sz="1500" b="1"/>
                        <a:t>إنستغرام، فيسبوك، مراجعات المستخدمين</a:t>
                      </a:r>
                    </a:p>
                  </a:txBody>
                  <a:tcPr marL="76339" marR="76339" marT="38170" marB="38170" anchor="ctr">
                    <a:cell3D prstMaterial="dkEdge">
                      <a:bevel prst="riblet"/>
                      <a:lightRig rig="flood" dir="t"/>
                    </a:cell3D>
                  </a:tcPr>
                </a:tc>
                <a:tc>
                  <a:txBody>
                    <a:bodyPr/>
                    <a:lstStyle/>
                    <a:p>
                      <a:pPr algn="ctr"/>
                      <a:r>
                        <a:rPr lang="ar-JO" sz="1500" b="1"/>
                        <a:t>يفضلون التجارب الأصيلة والقيمة المضافة</a:t>
                      </a:r>
                    </a:p>
                  </a:txBody>
                  <a:tcPr marL="76339" marR="76339" marT="38170" marB="38170" anchor="ctr">
                    <a:cell3D prstMaterial="dkEdge">
                      <a:bevel prst="riblet"/>
                      <a:lightRig rig="flood" dir="t"/>
                    </a:cell3D>
                  </a:tcPr>
                </a:tc>
                <a:extLst>
                  <a:ext uri="{0D108BD9-81ED-4DB2-BD59-A6C34878D82A}">
                    <a16:rowId xmlns:a16="http://schemas.microsoft.com/office/drawing/2014/main" val="2112209053"/>
                  </a:ext>
                </a:extLst>
              </a:tr>
              <a:tr h="984342">
                <a:tc>
                  <a:txBody>
                    <a:bodyPr/>
                    <a:lstStyle/>
                    <a:p>
                      <a:pPr algn="ctr"/>
                      <a:r>
                        <a:rPr lang="en-US" sz="1500" b="1"/>
                        <a:t>Generation Z (Gen Z)</a:t>
                      </a:r>
                    </a:p>
                  </a:txBody>
                  <a:tcPr marL="76339" marR="76339" marT="38170" marB="38170" anchor="ctr">
                    <a:cell3D prstMaterial="dkEdge">
                      <a:bevel prst="riblet"/>
                      <a:lightRig rig="flood" dir="t"/>
                    </a:cell3D>
                  </a:tcPr>
                </a:tc>
                <a:tc>
                  <a:txBody>
                    <a:bodyPr/>
                    <a:lstStyle/>
                    <a:p>
                      <a:pPr algn="ctr"/>
                      <a:r>
                        <a:rPr lang="en-JO" sz="1500" b="1" dirty="0"/>
                        <a:t>1997–2012</a:t>
                      </a:r>
                    </a:p>
                  </a:txBody>
                  <a:tcPr marL="76339" marR="76339" marT="38170" marB="38170" anchor="ctr">
                    <a:cell3D prstMaterial="dkEdge">
                      <a:bevel prst="riblet"/>
                      <a:lightRig rig="flood" dir="t"/>
                    </a:cell3D>
                  </a:tcPr>
                </a:tc>
                <a:tc>
                  <a:txBody>
                    <a:bodyPr/>
                    <a:lstStyle/>
                    <a:p>
                      <a:pPr algn="ctr"/>
                      <a:r>
                        <a:rPr lang="ar-JO" sz="1500" b="1"/>
                        <a:t>الأصليون الرقميون، يفضلون الفيديو القصير، يهتمون بالقضايا الاجتماعية</a:t>
                      </a:r>
                    </a:p>
                  </a:txBody>
                  <a:tcPr marL="76339" marR="76339" marT="38170" marB="38170" anchor="ctr">
                    <a:cell3D prstMaterial="dkEdge">
                      <a:bevel prst="riblet"/>
                      <a:lightRig rig="flood" dir="t"/>
                    </a:cell3D>
                  </a:tcPr>
                </a:tc>
                <a:tc>
                  <a:txBody>
                    <a:bodyPr/>
                    <a:lstStyle/>
                    <a:p>
                      <a:pPr algn="ctr"/>
                      <a:r>
                        <a:rPr lang="en-US" sz="1500" b="1"/>
                        <a:t>TikTok، YouTube، </a:t>
                      </a:r>
                      <a:r>
                        <a:rPr lang="ar-JO" sz="1500" b="1"/>
                        <a:t>البودكاست</a:t>
                      </a:r>
                    </a:p>
                  </a:txBody>
                  <a:tcPr marL="76339" marR="76339" marT="38170" marB="38170" anchor="ctr">
                    <a:cell3D prstMaterial="dkEdge">
                      <a:bevel prst="riblet"/>
                      <a:lightRig rig="flood" dir="t"/>
                    </a:cell3D>
                  </a:tcPr>
                </a:tc>
                <a:tc>
                  <a:txBody>
                    <a:bodyPr/>
                    <a:lstStyle/>
                    <a:p>
                      <a:pPr algn="ctr"/>
                      <a:r>
                        <a:rPr lang="ar-JO" sz="1500" b="1"/>
                        <a:t>يفضلون الأصالة والشفافية</a:t>
                      </a:r>
                    </a:p>
                  </a:txBody>
                  <a:tcPr marL="76339" marR="76339" marT="38170" marB="38170" anchor="ctr">
                    <a:cell3D prstMaterial="dkEdge">
                      <a:bevel prst="riblet"/>
                      <a:lightRig rig="flood" dir="t"/>
                    </a:cell3D>
                  </a:tcPr>
                </a:tc>
                <a:extLst>
                  <a:ext uri="{0D108BD9-81ED-4DB2-BD59-A6C34878D82A}">
                    <a16:rowId xmlns:a16="http://schemas.microsoft.com/office/drawing/2014/main" val="2596159365"/>
                  </a:ext>
                </a:extLst>
              </a:tr>
              <a:tr h="984342">
                <a:tc>
                  <a:txBody>
                    <a:bodyPr/>
                    <a:lstStyle/>
                    <a:p>
                      <a:pPr algn="ctr"/>
                      <a:r>
                        <a:rPr lang="en-US" sz="1500" b="1" dirty="0"/>
                        <a:t>Generation Alpha (Gen </a:t>
                      </a:r>
                      <a:r>
                        <a:rPr lang="el-GR" sz="1500" b="1" dirty="0"/>
                        <a:t>α)</a:t>
                      </a:r>
                    </a:p>
                  </a:txBody>
                  <a:tcPr marL="76339" marR="76339" marT="38170" marB="38170" anchor="ctr">
                    <a:cell3D prstMaterial="dkEdge">
                      <a:bevel prst="riblet"/>
                      <a:lightRig rig="flood" dir="t"/>
                    </a:cell3D>
                  </a:tcPr>
                </a:tc>
                <a:tc>
                  <a:txBody>
                    <a:bodyPr/>
                    <a:lstStyle/>
                    <a:p>
                      <a:pPr algn="ctr"/>
                      <a:r>
                        <a:rPr lang="ar-JO" sz="1500" b="1" dirty="0"/>
                        <a:t>2013–الآن</a:t>
                      </a:r>
                    </a:p>
                  </a:txBody>
                  <a:tcPr marL="76339" marR="76339" marT="38170" marB="38170" anchor="ctr">
                    <a:cell3D prstMaterial="dkEdge">
                      <a:bevel prst="riblet"/>
                      <a:lightRig rig="flood" dir="t"/>
                    </a:cell3D>
                  </a:tcPr>
                </a:tc>
                <a:tc>
                  <a:txBody>
                    <a:bodyPr/>
                    <a:lstStyle/>
                    <a:p>
                      <a:pPr algn="ctr"/>
                      <a:r>
                        <a:rPr lang="ar-JO" sz="1500" b="1" dirty="0"/>
                        <a:t>أول جيل ينشأ في بيئة الذكاء الاصطناعي، التعليم عبر التطبيقات</a:t>
                      </a:r>
                    </a:p>
                  </a:txBody>
                  <a:tcPr marL="76339" marR="76339" marT="38170" marB="38170" anchor="ctr">
                    <a:cell3D prstMaterial="dkEdge">
                      <a:bevel prst="riblet"/>
                      <a:lightRig rig="flood" dir="t"/>
                    </a:cell3D>
                  </a:tcPr>
                </a:tc>
                <a:tc>
                  <a:txBody>
                    <a:bodyPr/>
                    <a:lstStyle/>
                    <a:p>
                      <a:pPr algn="ctr"/>
                      <a:r>
                        <a:rPr lang="en-US" sz="1500" b="1" dirty="0"/>
                        <a:t>YouTube Kids، </a:t>
                      </a:r>
                      <a:r>
                        <a:rPr lang="ar-JO" sz="1500" b="1" dirty="0"/>
                        <a:t>تطبيقات تعليمية، ألعاب الواقع المعزز</a:t>
                      </a:r>
                    </a:p>
                  </a:txBody>
                  <a:tcPr marL="76339" marR="76339" marT="38170" marB="38170" anchor="ctr">
                    <a:cell3D prstMaterial="dkEdge">
                      <a:bevel prst="riblet"/>
                      <a:lightRig rig="flood" dir="t"/>
                    </a:cell3D>
                  </a:tcPr>
                </a:tc>
                <a:tc>
                  <a:txBody>
                    <a:bodyPr/>
                    <a:lstStyle/>
                    <a:p>
                      <a:pPr algn="ctr"/>
                      <a:r>
                        <a:rPr lang="ar-JO" sz="1500" b="1" dirty="0"/>
                        <a:t>يفضلون التعلم التفاعلي والترفيه الآمن</a:t>
                      </a:r>
                    </a:p>
                  </a:txBody>
                  <a:tcPr marL="76339" marR="76339" marT="38170" marB="38170" anchor="ctr">
                    <a:cell3D prstMaterial="dkEdge">
                      <a:bevel prst="riblet"/>
                      <a:lightRig rig="flood" dir="t"/>
                    </a:cell3D>
                  </a:tcPr>
                </a:tc>
                <a:extLst>
                  <a:ext uri="{0D108BD9-81ED-4DB2-BD59-A6C34878D82A}">
                    <a16:rowId xmlns:a16="http://schemas.microsoft.com/office/drawing/2014/main" val="913489914"/>
                  </a:ext>
                </a:extLst>
              </a:tr>
            </a:tbl>
          </a:graphicData>
        </a:graphic>
      </p:graphicFrame>
      <p:pic>
        <p:nvPicPr>
          <p:cNvPr id="5" name="Graphic 21">
            <a:extLst>
              <a:ext uri="{FF2B5EF4-FFF2-40B4-BE49-F238E27FC236}">
                <a16:creationId xmlns:a16="http://schemas.microsoft.com/office/drawing/2014/main" id="{405D6A3F-C23C-AF45-A8CB-3C0135A690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B0C6DEEE-494B-8F42-A3E7-F7133D3CD0FE}"/>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2688025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279B5-2961-CC42-9486-9BDFB96BC469}"/>
              </a:ext>
            </a:extLst>
          </p:cNvPr>
          <p:cNvSpPr>
            <a:spLocks noGrp="1"/>
          </p:cNvSpPr>
          <p:nvPr>
            <p:ph type="title"/>
          </p:nvPr>
        </p:nvSpPr>
        <p:spPr>
          <a:xfrm>
            <a:off x="838199" y="153354"/>
            <a:ext cx="10515600" cy="798490"/>
          </a:xfrm>
        </p:spPr>
        <p:txBody>
          <a:bodyPr>
            <a:normAutofit/>
          </a:bodyPr>
          <a:lstStyle/>
          <a:p>
            <a:pPr algn="ctr"/>
            <a:r>
              <a:rPr lang="ar-JO" sz="3200" b="1" i="0" u="sng" strike="noStrike" dirty="0">
                <a:solidFill>
                  <a:srgbClr val="002060"/>
                </a:solidFill>
                <a:effectLst/>
                <a:latin typeface="-webkit-standard"/>
              </a:rPr>
              <a:t>مقارنة بين الأجيال في نمط الاستهلاك الإعلامي</a:t>
            </a:r>
            <a:endParaRPr lang="en-JO" sz="3200" b="1" u="sng" dirty="0">
              <a:solidFill>
                <a:srgbClr val="002060"/>
              </a:solidFill>
            </a:endParaRPr>
          </a:p>
        </p:txBody>
      </p:sp>
      <p:pic>
        <p:nvPicPr>
          <p:cNvPr id="5" name="Graphic 21">
            <a:extLst>
              <a:ext uri="{FF2B5EF4-FFF2-40B4-BE49-F238E27FC236}">
                <a16:creationId xmlns:a16="http://schemas.microsoft.com/office/drawing/2014/main" id="{405D6A3F-C23C-AF45-A8CB-3C0135A690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graphicFrame>
        <p:nvGraphicFramePr>
          <p:cNvPr id="7" name="Content Placeholder 6">
            <a:extLst>
              <a:ext uri="{FF2B5EF4-FFF2-40B4-BE49-F238E27FC236}">
                <a16:creationId xmlns:a16="http://schemas.microsoft.com/office/drawing/2014/main" id="{FA25ACE7-E109-444D-A5B4-F3D28C5A1049}"/>
              </a:ext>
            </a:extLst>
          </p:cNvPr>
          <p:cNvGraphicFramePr>
            <a:graphicFrameLocks noGrp="1"/>
          </p:cNvGraphicFramePr>
          <p:nvPr>
            <p:ph idx="1"/>
            <p:extLst>
              <p:ext uri="{D42A27DB-BD31-4B8C-83A1-F6EECF244321}">
                <p14:modId xmlns:p14="http://schemas.microsoft.com/office/powerpoint/2010/main" val="3451220273"/>
              </p:ext>
            </p:extLst>
          </p:nvPr>
        </p:nvGraphicFramePr>
        <p:xfrm>
          <a:off x="838200" y="1236372"/>
          <a:ext cx="10515600" cy="5069029"/>
        </p:xfrm>
        <a:graphic>
          <a:graphicData uri="http://schemas.openxmlformats.org/drawingml/2006/table">
            <a:tbl>
              <a:tblPr rtl="1">
                <a:effectLst/>
                <a:tableStyleId>{D113A9D2-9D6B-4929-AA2D-F23B5EE8CBE7}</a:tableStyleId>
              </a:tblPr>
              <a:tblGrid>
                <a:gridCol w="3505200">
                  <a:extLst>
                    <a:ext uri="{9D8B030D-6E8A-4147-A177-3AD203B41FA5}">
                      <a16:colId xmlns:a16="http://schemas.microsoft.com/office/drawing/2014/main" val="1077850832"/>
                    </a:ext>
                  </a:extLst>
                </a:gridCol>
                <a:gridCol w="3505200">
                  <a:extLst>
                    <a:ext uri="{9D8B030D-6E8A-4147-A177-3AD203B41FA5}">
                      <a16:colId xmlns:a16="http://schemas.microsoft.com/office/drawing/2014/main" val="4199414409"/>
                    </a:ext>
                  </a:extLst>
                </a:gridCol>
                <a:gridCol w="3505200">
                  <a:extLst>
                    <a:ext uri="{9D8B030D-6E8A-4147-A177-3AD203B41FA5}">
                      <a16:colId xmlns:a16="http://schemas.microsoft.com/office/drawing/2014/main" val="777253894"/>
                    </a:ext>
                  </a:extLst>
                </a:gridCol>
              </a:tblGrid>
              <a:tr h="1043189">
                <a:tc>
                  <a:txBody>
                    <a:bodyPr/>
                    <a:lstStyle/>
                    <a:p>
                      <a:pPr algn="ctr"/>
                      <a:br>
                        <a:rPr lang="ar-JO" b="1" dirty="0">
                          <a:solidFill>
                            <a:srgbClr val="FFC000"/>
                          </a:solidFill>
                        </a:rPr>
                      </a:br>
                      <a:r>
                        <a:rPr lang="ar-JO" b="1" dirty="0">
                          <a:solidFill>
                            <a:srgbClr val="FFC000"/>
                          </a:solidFill>
                        </a:rPr>
                        <a:t>الجيل</a:t>
                      </a:r>
                    </a:p>
                  </a:txBody>
                  <a:tcPr anchor="ctr">
                    <a:cell3D prstMaterial="dkEdge">
                      <a:bevel prst="riblet"/>
                      <a:lightRig rig="flood" dir="t"/>
                    </a:cell3D>
                  </a:tcPr>
                </a:tc>
                <a:tc>
                  <a:txBody>
                    <a:bodyPr/>
                    <a:lstStyle/>
                    <a:p>
                      <a:pPr algn="ctr"/>
                      <a:r>
                        <a:rPr lang="ar-JO" b="1" dirty="0">
                          <a:solidFill>
                            <a:srgbClr val="FFC000"/>
                          </a:solidFill>
                        </a:rPr>
                        <a:t>أدوات الإعلام</a:t>
                      </a:r>
                    </a:p>
                  </a:txBody>
                  <a:tcPr anchor="ctr">
                    <a:cell3D prstMaterial="dkEdge">
                      <a:bevel prst="riblet"/>
                      <a:lightRig rig="flood" dir="t"/>
                    </a:cell3D>
                  </a:tcPr>
                </a:tc>
                <a:tc>
                  <a:txBody>
                    <a:bodyPr/>
                    <a:lstStyle/>
                    <a:p>
                      <a:pPr algn="ctr"/>
                      <a:r>
                        <a:rPr lang="ar-JO" b="1" dirty="0">
                          <a:solidFill>
                            <a:srgbClr val="FFC000"/>
                          </a:solidFill>
                        </a:rPr>
                        <a:t>نمط الاستهلاك</a:t>
                      </a:r>
                    </a:p>
                  </a:txBody>
                  <a:tcPr anchor="ctr">
                    <a:cell3D prstMaterial="dkEdge">
                      <a:bevel prst="riblet"/>
                      <a:lightRig rig="flood" dir="t"/>
                    </a:cell3D>
                  </a:tcPr>
                </a:tc>
                <a:extLst>
                  <a:ext uri="{0D108BD9-81ED-4DB2-BD59-A6C34878D82A}">
                    <a16:rowId xmlns:a16="http://schemas.microsoft.com/office/drawing/2014/main" val="1314835615"/>
                  </a:ext>
                </a:extLst>
              </a:tr>
              <a:tr h="805168">
                <a:tc>
                  <a:txBody>
                    <a:bodyPr/>
                    <a:lstStyle/>
                    <a:p>
                      <a:pPr algn="ctr"/>
                      <a:r>
                        <a:rPr lang="en-US"/>
                        <a:t>Baby Boomers</a:t>
                      </a:r>
                    </a:p>
                  </a:txBody>
                  <a:tcPr anchor="ctr">
                    <a:cell3D prstMaterial="dkEdge">
                      <a:bevel prst="riblet"/>
                      <a:lightRig rig="flood" dir="t"/>
                    </a:cell3D>
                  </a:tcPr>
                </a:tc>
                <a:tc>
                  <a:txBody>
                    <a:bodyPr/>
                    <a:lstStyle/>
                    <a:p>
                      <a:pPr algn="ctr"/>
                      <a:r>
                        <a:rPr lang="ar-JO"/>
                        <a:t>التلفاز والصحف</a:t>
                      </a:r>
                    </a:p>
                  </a:txBody>
                  <a:tcPr anchor="ctr">
                    <a:cell3D prstMaterial="dkEdge">
                      <a:bevel prst="riblet"/>
                      <a:lightRig rig="flood" dir="t"/>
                    </a:cell3D>
                  </a:tcPr>
                </a:tc>
                <a:tc>
                  <a:txBody>
                    <a:bodyPr/>
                    <a:lstStyle/>
                    <a:p>
                      <a:pPr algn="ctr"/>
                      <a:r>
                        <a:rPr lang="ar-JO"/>
                        <a:t>محتوى تقليدي طويل</a:t>
                      </a:r>
                    </a:p>
                  </a:txBody>
                  <a:tcPr anchor="ctr">
                    <a:cell3D prstMaterial="dkEdge">
                      <a:bevel prst="riblet"/>
                      <a:lightRig rig="flood" dir="t"/>
                    </a:cell3D>
                  </a:tcPr>
                </a:tc>
                <a:extLst>
                  <a:ext uri="{0D108BD9-81ED-4DB2-BD59-A6C34878D82A}">
                    <a16:rowId xmlns:a16="http://schemas.microsoft.com/office/drawing/2014/main" val="4289593391"/>
                  </a:ext>
                </a:extLst>
              </a:tr>
              <a:tr h="805168">
                <a:tc>
                  <a:txBody>
                    <a:bodyPr/>
                    <a:lstStyle/>
                    <a:p>
                      <a:pPr algn="ctr"/>
                      <a:r>
                        <a:rPr lang="en-US"/>
                        <a:t>Gen X</a:t>
                      </a:r>
                    </a:p>
                  </a:txBody>
                  <a:tcPr anchor="ctr">
                    <a:cell3D prstMaterial="dkEdge">
                      <a:bevel prst="riblet"/>
                      <a:lightRig rig="flood" dir="t"/>
                    </a:cell3D>
                  </a:tcPr>
                </a:tc>
                <a:tc>
                  <a:txBody>
                    <a:bodyPr/>
                    <a:lstStyle/>
                    <a:p>
                      <a:pPr algn="ctr"/>
                      <a:r>
                        <a:rPr lang="ar-JO" dirty="0"/>
                        <a:t>التلفاز والإنترنت المبكر</a:t>
                      </a:r>
                    </a:p>
                  </a:txBody>
                  <a:tcPr anchor="ctr">
                    <a:cell3D prstMaterial="dkEdge">
                      <a:bevel prst="riblet"/>
                      <a:lightRig rig="flood" dir="t"/>
                    </a:cell3D>
                  </a:tcPr>
                </a:tc>
                <a:tc>
                  <a:txBody>
                    <a:bodyPr/>
                    <a:lstStyle/>
                    <a:p>
                      <a:pPr algn="ctr"/>
                      <a:r>
                        <a:rPr lang="ar-JO"/>
                        <a:t>محتوى موثوق</a:t>
                      </a:r>
                    </a:p>
                  </a:txBody>
                  <a:tcPr anchor="ctr">
                    <a:cell3D prstMaterial="dkEdge">
                      <a:bevel prst="riblet"/>
                      <a:lightRig rig="flood" dir="t"/>
                    </a:cell3D>
                  </a:tcPr>
                </a:tc>
                <a:extLst>
                  <a:ext uri="{0D108BD9-81ED-4DB2-BD59-A6C34878D82A}">
                    <a16:rowId xmlns:a16="http://schemas.microsoft.com/office/drawing/2014/main" val="1476665663"/>
                  </a:ext>
                </a:extLst>
              </a:tr>
              <a:tr h="805168">
                <a:tc>
                  <a:txBody>
                    <a:bodyPr/>
                    <a:lstStyle/>
                    <a:p>
                      <a:pPr algn="ctr"/>
                      <a:r>
                        <a:rPr lang="en-US"/>
                        <a:t>Millennials</a:t>
                      </a:r>
                    </a:p>
                  </a:txBody>
                  <a:tcPr anchor="ctr">
                    <a:cell3D prstMaterial="dkEdge">
                      <a:bevel prst="riblet"/>
                      <a:lightRig rig="flood" dir="t"/>
                    </a:cell3D>
                  </a:tcPr>
                </a:tc>
                <a:tc>
                  <a:txBody>
                    <a:bodyPr/>
                    <a:lstStyle/>
                    <a:p>
                      <a:pPr algn="ctr"/>
                      <a:r>
                        <a:rPr lang="ar-JO" dirty="0"/>
                        <a:t>إنستغرام والمدونات</a:t>
                      </a:r>
                    </a:p>
                  </a:txBody>
                  <a:tcPr anchor="ctr">
                    <a:cell3D prstMaterial="dkEdge">
                      <a:bevel prst="riblet"/>
                      <a:lightRig rig="flood" dir="t"/>
                    </a:cell3D>
                  </a:tcPr>
                </a:tc>
                <a:tc>
                  <a:txBody>
                    <a:bodyPr/>
                    <a:lstStyle/>
                    <a:p>
                      <a:pPr algn="ctr"/>
                      <a:r>
                        <a:rPr lang="ar-JO"/>
                        <a:t>محتوى قصصي وتجارب</a:t>
                      </a:r>
                    </a:p>
                  </a:txBody>
                  <a:tcPr anchor="ctr">
                    <a:cell3D prstMaterial="dkEdge">
                      <a:bevel prst="riblet"/>
                      <a:lightRig rig="flood" dir="t"/>
                    </a:cell3D>
                  </a:tcPr>
                </a:tc>
                <a:extLst>
                  <a:ext uri="{0D108BD9-81ED-4DB2-BD59-A6C34878D82A}">
                    <a16:rowId xmlns:a16="http://schemas.microsoft.com/office/drawing/2014/main" val="2436289408"/>
                  </a:ext>
                </a:extLst>
              </a:tr>
              <a:tr h="805168">
                <a:tc>
                  <a:txBody>
                    <a:bodyPr/>
                    <a:lstStyle/>
                    <a:p>
                      <a:pPr algn="ctr"/>
                      <a:r>
                        <a:rPr lang="en-US"/>
                        <a:t>Gen Z</a:t>
                      </a:r>
                    </a:p>
                  </a:txBody>
                  <a:tcPr anchor="ctr">
                    <a:cell3D prstMaterial="dkEdge">
                      <a:bevel prst="riblet"/>
                      <a:lightRig rig="flood" dir="t"/>
                    </a:cell3D>
                  </a:tcPr>
                </a:tc>
                <a:tc>
                  <a:txBody>
                    <a:bodyPr/>
                    <a:lstStyle/>
                    <a:p>
                      <a:pPr algn="ctr"/>
                      <a:r>
                        <a:rPr lang="en-US"/>
                        <a:t>TikTok </a:t>
                      </a:r>
                      <a:r>
                        <a:rPr lang="ar-JO"/>
                        <a:t>و</a:t>
                      </a:r>
                      <a:r>
                        <a:rPr lang="en-US"/>
                        <a:t>YouTube</a:t>
                      </a:r>
                    </a:p>
                  </a:txBody>
                  <a:tcPr anchor="ctr">
                    <a:cell3D prstMaterial="dkEdge">
                      <a:bevel prst="riblet"/>
                      <a:lightRig rig="flood" dir="t"/>
                    </a:cell3D>
                  </a:tcPr>
                </a:tc>
                <a:tc>
                  <a:txBody>
                    <a:bodyPr/>
                    <a:lstStyle/>
                    <a:p>
                      <a:pPr algn="ctr"/>
                      <a:r>
                        <a:rPr lang="ar-JO" dirty="0"/>
                        <a:t>محتوى قصير وسريع</a:t>
                      </a:r>
                    </a:p>
                  </a:txBody>
                  <a:tcPr anchor="ctr">
                    <a:cell3D prstMaterial="dkEdge">
                      <a:bevel prst="riblet"/>
                      <a:lightRig rig="flood" dir="t"/>
                    </a:cell3D>
                  </a:tcPr>
                </a:tc>
                <a:extLst>
                  <a:ext uri="{0D108BD9-81ED-4DB2-BD59-A6C34878D82A}">
                    <a16:rowId xmlns:a16="http://schemas.microsoft.com/office/drawing/2014/main" val="30957267"/>
                  </a:ext>
                </a:extLst>
              </a:tr>
              <a:tr h="805168">
                <a:tc>
                  <a:txBody>
                    <a:bodyPr/>
                    <a:lstStyle/>
                    <a:p>
                      <a:pPr algn="ctr"/>
                      <a:r>
                        <a:rPr lang="en-US" dirty="0"/>
                        <a:t>Gen Alpha</a:t>
                      </a:r>
                    </a:p>
                  </a:txBody>
                  <a:tcPr anchor="ctr">
                    <a:cell3D prstMaterial="dkEdge">
                      <a:bevel prst="riblet"/>
                      <a:lightRig rig="flood" dir="t"/>
                    </a:cell3D>
                  </a:tcPr>
                </a:tc>
                <a:tc>
                  <a:txBody>
                    <a:bodyPr/>
                    <a:lstStyle/>
                    <a:p>
                      <a:pPr algn="ctr"/>
                      <a:r>
                        <a:rPr lang="ar-JO" dirty="0"/>
                        <a:t>تطبيقات تعليمية وألعاب </a:t>
                      </a:r>
                      <a:r>
                        <a:rPr lang="en-US" dirty="0"/>
                        <a:t>AR</a:t>
                      </a:r>
                    </a:p>
                  </a:txBody>
                  <a:tcPr anchor="ctr">
                    <a:cell3D prstMaterial="dkEdge">
                      <a:bevel prst="riblet"/>
                      <a:lightRig rig="flood" dir="t"/>
                    </a:cell3D>
                  </a:tcPr>
                </a:tc>
                <a:tc>
                  <a:txBody>
                    <a:bodyPr/>
                    <a:lstStyle/>
                    <a:p>
                      <a:pPr algn="ctr"/>
                      <a:r>
                        <a:rPr lang="ar-JO" dirty="0"/>
                        <a:t>محتوى تفاعلي</a:t>
                      </a:r>
                    </a:p>
                  </a:txBody>
                  <a:tcPr anchor="ctr">
                    <a:cell3D prstMaterial="dkEdge">
                      <a:bevel prst="riblet"/>
                      <a:lightRig rig="flood" dir="t"/>
                    </a:cell3D>
                  </a:tcPr>
                </a:tc>
                <a:extLst>
                  <a:ext uri="{0D108BD9-81ED-4DB2-BD59-A6C34878D82A}">
                    <a16:rowId xmlns:a16="http://schemas.microsoft.com/office/drawing/2014/main" val="3061771472"/>
                  </a:ext>
                </a:extLst>
              </a:tr>
            </a:tbl>
          </a:graphicData>
        </a:graphic>
      </p:graphicFrame>
      <p:sp>
        <p:nvSpPr>
          <p:cNvPr id="8" name="TextBox 7">
            <a:extLst>
              <a:ext uri="{FF2B5EF4-FFF2-40B4-BE49-F238E27FC236}">
                <a16:creationId xmlns:a16="http://schemas.microsoft.com/office/drawing/2014/main" id="{A556387C-C2BA-F04C-866A-03CC776D9C0C}"/>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1060966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279B5-2961-CC42-9486-9BDFB96BC469}"/>
              </a:ext>
            </a:extLst>
          </p:cNvPr>
          <p:cNvSpPr>
            <a:spLocks noGrp="1"/>
          </p:cNvSpPr>
          <p:nvPr>
            <p:ph type="title"/>
          </p:nvPr>
        </p:nvSpPr>
        <p:spPr>
          <a:xfrm>
            <a:off x="838199" y="153354"/>
            <a:ext cx="10515600" cy="798490"/>
          </a:xfrm>
        </p:spPr>
        <p:txBody>
          <a:bodyPr>
            <a:normAutofit/>
          </a:bodyPr>
          <a:lstStyle/>
          <a:p>
            <a:pPr algn="ctr"/>
            <a:r>
              <a:rPr lang="ar-JO" sz="3200" b="1" i="0" u="sng" strike="noStrike" dirty="0">
                <a:solidFill>
                  <a:srgbClr val="002060"/>
                </a:solidFill>
                <a:effectLst/>
                <a:latin typeface="-webkit-standard"/>
              </a:rPr>
              <a:t>مقارنة بين الأجيال في الخطاب التسويقي</a:t>
            </a:r>
            <a:endParaRPr lang="en-JO" sz="3200" b="1" u="sng" dirty="0">
              <a:solidFill>
                <a:srgbClr val="002060"/>
              </a:solidFill>
            </a:endParaRPr>
          </a:p>
        </p:txBody>
      </p:sp>
      <p:pic>
        <p:nvPicPr>
          <p:cNvPr id="5" name="Graphic 21">
            <a:extLst>
              <a:ext uri="{FF2B5EF4-FFF2-40B4-BE49-F238E27FC236}">
                <a16:creationId xmlns:a16="http://schemas.microsoft.com/office/drawing/2014/main" id="{405D6A3F-C23C-AF45-A8CB-3C0135A690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graphicFrame>
        <p:nvGraphicFramePr>
          <p:cNvPr id="6" name="Content Placeholder 5">
            <a:extLst>
              <a:ext uri="{FF2B5EF4-FFF2-40B4-BE49-F238E27FC236}">
                <a16:creationId xmlns:a16="http://schemas.microsoft.com/office/drawing/2014/main" id="{6C602C13-C24B-FF49-BF7A-61E0426D3BE5}"/>
              </a:ext>
            </a:extLst>
          </p:cNvPr>
          <p:cNvGraphicFramePr>
            <a:graphicFrameLocks noGrp="1"/>
          </p:cNvGraphicFramePr>
          <p:nvPr>
            <p:ph idx="1"/>
            <p:extLst>
              <p:ext uri="{D42A27DB-BD31-4B8C-83A1-F6EECF244321}">
                <p14:modId xmlns:p14="http://schemas.microsoft.com/office/powerpoint/2010/main" val="833122899"/>
              </p:ext>
            </p:extLst>
          </p:nvPr>
        </p:nvGraphicFramePr>
        <p:xfrm>
          <a:off x="858768" y="1468190"/>
          <a:ext cx="10515600" cy="4468968"/>
        </p:xfrm>
        <a:graphic>
          <a:graphicData uri="http://schemas.openxmlformats.org/drawingml/2006/table">
            <a:tbl>
              <a:tblPr rtl="1">
                <a:tableStyleId>{D113A9D2-9D6B-4929-AA2D-F23B5EE8CBE7}</a:tableStyleId>
              </a:tblPr>
              <a:tblGrid>
                <a:gridCol w="3505200">
                  <a:extLst>
                    <a:ext uri="{9D8B030D-6E8A-4147-A177-3AD203B41FA5}">
                      <a16:colId xmlns:a16="http://schemas.microsoft.com/office/drawing/2014/main" val="279110737"/>
                    </a:ext>
                  </a:extLst>
                </a:gridCol>
                <a:gridCol w="3505200">
                  <a:extLst>
                    <a:ext uri="{9D8B030D-6E8A-4147-A177-3AD203B41FA5}">
                      <a16:colId xmlns:a16="http://schemas.microsoft.com/office/drawing/2014/main" val="1241955000"/>
                    </a:ext>
                  </a:extLst>
                </a:gridCol>
                <a:gridCol w="3505200">
                  <a:extLst>
                    <a:ext uri="{9D8B030D-6E8A-4147-A177-3AD203B41FA5}">
                      <a16:colId xmlns:a16="http://schemas.microsoft.com/office/drawing/2014/main" val="818611060"/>
                    </a:ext>
                  </a:extLst>
                </a:gridCol>
              </a:tblGrid>
              <a:tr h="744828">
                <a:tc>
                  <a:txBody>
                    <a:bodyPr/>
                    <a:lstStyle/>
                    <a:p>
                      <a:pPr algn="ctr"/>
                      <a:r>
                        <a:rPr lang="ar-JO" b="1" dirty="0"/>
                        <a:t>الجيل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b="1"/>
                        <a:t>أدوات الجذب التسويقي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b="1" dirty="0">
                          <a:solidFill>
                            <a:schemeClr val="bg1"/>
                          </a:solidFill>
                        </a:rPr>
                        <a:t>خطاب </a:t>
                      </a:r>
                      <a:r>
                        <a:rPr lang="en-US" b="1" dirty="0">
                          <a:solidFill>
                            <a:schemeClr val="bg1"/>
                          </a:solidFill>
                        </a:rPr>
                        <a:t> </a:t>
                      </a:r>
                      <a:r>
                        <a:rPr lang="en-US" sz="1800" b="1" u="sng" dirty="0">
                          <a:solidFill>
                            <a:schemeClr val="bg1"/>
                          </a:solidFill>
                        </a:rPr>
                        <a:t>Buyer Persona:</a:t>
                      </a:r>
                    </a:p>
                    <a:p>
                      <a:pPr algn="ctr"/>
                      <a:endParaRPr lang="ar-JO" b="1" dirty="0"/>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885678449"/>
                  </a:ext>
                </a:extLst>
              </a:tr>
              <a:tr h="744828">
                <a:tc>
                  <a:txBody>
                    <a:bodyPr/>
                    <a:lstStyle/>
                    <a:p>
                      <a:pPr algn="ctr"/>
                      <a:r>
                        <a:rPr lang="en-US"/>
                        <a:t>Baby Boomers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الموثوقية والسمعة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"منتج مضمون وموثوق"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031897126"/>
                  </a:ext>
                </a:extLst>
              </a:tr>
              <a:tr h="744828">
                <a:tc>
                  <a:txBody>
                    <a:bodyPr/>
                    <a:lstStyle/>
                    <a:p>
                      <a:pPr algn="ctr"/>
                      <a:r>
                        <a:rPr lang="en-US"/>
                        <a:t>Gen 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التجربة العملية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"حل عملي وفعال"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397616709"/>
                  </a:ext>
                </a:extLst>
              </a:tr>
              <a:tr h="744828">
                <a:tc>
                  <a:txBody>
                    <a:bodyPr/>
                    <a:lstStyle/>
                    <a:p>
                      <a:pPr algn="ctr"/>
                      <a:r>
                        <a:rPr lang="en-US"/>
                        <a:t>Millennials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التجارب الأصيلة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"عيش تجربة لا تُنسى"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772054768"/>
                  </a:ext>
                </a:extLst>
              </a:tr>
              <a:tr h="744828">
                <a:tc>
                  <a:txBody>
                    <a:bodyPr/>
                    <a:lstStyle/>
                    <a:p>
                      <a:pPr algn="ctr"/>
                      <a:r>
                        <a:rPr lang="en-US"/>
                        <a:t>Gen Z</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الأصالة والشفافية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"نشاركك قيمك"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677130899"/>
                  </a:ext>
                </a:extLst>
              </a:tr>
              <a:tr h="744828">
                <a:tc>
                  <a:txBody>
                    <a:bodyPr/>
                    <a:lstStyle/>
                    <a:p>
                      <a:pPr algn="ctr"/>
                      <a:r>
                        <a:rPr lang="en-US" dirty="0"/>
                        <a:t>Gen Alpha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t>التعلم والترفيه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t>"متعة وتعليم في آن واحد"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239573191"/>
                  </a:ext>
                </a:extLst>
              </a:tr>
            </a:tbl>
          </a:graphicData>
        </a:graphic>
      </p:graphicFrame>
      <p:sp>
        <p:nvSpPr>
          <p:cNvPr id="8" name="TextBox 7">
            <a:extLst>
              <a:ext uri="{FF2B5EF4-FFF2-40B4-BE49-F238E27FC236}">
                <a16:creationId xmlns:a16="http://schemas.microsoft.com/office/drawing/2014/main" id="{ED4FBE70-CFCB-2343-80B2-DC4B9A2499AE}"/>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2675137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22366" y="-81707"/>
            <a:ext cx="7668601" cy="1704313"/>
          </a:xfrm>
          <a:prstGeom prst="rect">
            <a:avLst/>
          </a:prstGeom>
          <a:noFill/>
        </p:spPr>
        <p:txBody>
          <a:bodyPr wrap="square" rtlCol="0">
            <a:spAutoFit/>
          </a:bodyPr>
          <a:lstStyle/>
          <a:p>
            <a:pPr marL="0" indent="0" algn="ctr" defTabSz="914400" rtl="1" eaLnBrk="1" latinLnBrk="0" hangingPunct="1">
              <a:lnSpc>
                <a:spcPct val="150000"/>
              </a:lnSpc>
              <a:spcBef>
                <a:spcPts val="1000"/>
              </a:spcBef>
              <a:buNone/>
            </a:pPr>
            <a:r>
              <a:rPr lang="ar-JO" sz="3200" b="1" u="sng" dirty="0">
                <a:solidFill>
                  <a:schemeClr val="accent1">
                    <a:lumMod val="75000"/>
                  </a:schemeClr>
                </a:solidFill>
              </a:rPr>
              <a:t>تعريف الفجوة الرقمية </a:t>
            </a:r>
            <a:r>
              <a:rPr lang="en-US" sz="3200" b="1" u="sng" dirty="0">
                <a:solidFill>
                  <a:schemeClr val="accent1">
                    <a:lumMod val="75000"/>
                  </a:schemeClr>
                </a:solidFill>
              </a:rPr>
              <a:t>Digital Divide</a:t>
            </a:r>
          </a:p>
          <a:p>
            <a:pPr algn="ctr" defTabSz="914400" rtl="1" eaLnBrk="1" latinLnBrk="0" hangingPunct="1">
              <a:lnSpc>
                <a:spcPct val="150000"/>
              </a:lnSpc>
              <a:spcBef>
                <a:spcPts val="1000"/>
              </a:spcBef>
            </a:pPr>
            <a:endParaRPr lang="en-US" sz="36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Content Placeholder 7">
            <a:extLst>
              <a:ext uri="{FF2B5EF4-FFF2-40B4-BE49-F238E27FC236}">
                <a16:creationId xmlns:a16="http://schemas.microsoft.com/office/drawing/2014/main" id="{49497D6B-03B1-1B46-A69F-357395259E91}"/>
              </a:ext>
            </a:extLst>
          </p:cNvPr>
          <p:cNvSpPr>
            <a:spLocks noGrp="1"/>
          </p:cNvSpPr>
          <p:nvPr>
            <p:ph sz="half" idx="2"/>
          </p:nvPr>
        </p:nvSpPr>
        <p:spPr>
          <a:xfrm>
            <a:off x="5044670" y="763990"/>
            <a:ext cx="7022143" cy="5963381"/>
          </a:xfrm>
        </p:spPr>
        <p:txBody>
          <a:bodyPr anchor="t">
            <a:normAutofit/>
          </a:bodyPr>
          <a:lstStyle/>
          <a:p>
            <a:pPr marL="0" indent="0" algn="r" defTabSz="914400" rtl="1" eaLnBrk="1" latinLnBrk="0" hangingPunct="1">
              <a:lnSpc>
                <a:spcPct val="150000"/>
              </a:lnSpc>
              <a:spcBef>
                <a:spcPts val="1000"/>
              </a:spcBef>
              <a:buNone/>
            </a:pPr>
            <a:r>
              <a:rPr lang="ar-JO" sz="2400" dirty="0">
                <a:solidFill>
                  <a:schemeClr val="accent1">
                    <a:lumMod val="75000"/>
                  </a:schemeClr>
                </a:solidFill>
              </a:rPr>
              <a:t>هي التفاوت بين الأفراد والمجتمعات في القدرة على الوصول إلى التكنولوجيا الرقمية واستخدامها بفعالية.</a:t>
            </a:r>
          </a:p>
          <a:p>
            <a:pPr marL="0" indent="0" algn="r" defTabSz="914400" rtl="1" eaLnBrk="1" latinLnBrk="0" hangingPunct="1">
              <a:lnSpc>
                <a:spcPct val="150000"/>
              </a:lnSpc>
              <a:spcBef>
                <a:spcPts val="1000"/>
              </a:spcBef>
              <a:buNone/>
            </a:pPr>
            <a:r>
              <a:rPr lang="ar-JO" sz="2400" b="1" u="sng" dirty="0">
                <a:solidFill>
                  <a:schemeClr val="accent1">
                    <a:lumMod val="75000"/>
                  </a:schemeClr>
                </a:solidFill>
              </a:rPr>
              <a:t>الأبعاد الأساسية:</a:t>
            </a:r>
          </a:p>
          <a:p>
            <a:pPr algn="r" defTabSz="914400" rtl="1" eaLnBrk="1" latinLnBrk="0" hangingPunct="1">
              <a:lnSpc>
                <a:spcPct val="150000"/>
              </a:lnSpc>
              <a:spcBef>
                <a:spcPts val="1000"/>
              </a:spcBef>
              <a:buFont typeface="Wingdings" pitchFamily="2" charset="2"/>
              <a:buChar char="ü"/>
            </a:pPr>
            <a:r>
              <a:rPr lang="en-US" sz="2400" dirty="0">
                <a:solidFill>
                  <a:srgbClr val="0070C0"/>
                </a:solidFill>
              </a:rPr>
              <a:t>Access (</a:t>
            </a:r>
            <a:r>
              <a:rPr lang="ar-JO" sz="2400" dirty="0">
                <a:solidFill>
                  <a:srgbClr val="0070C0"/>
                </a:solidFill>
              </a:rPr>
              <a:t>الوصول): توفر الأجهزة والإنترنت</a:t>
            </a:r>
          </a:p>
          <a:p>
            <a:pPr algn="r" defTabSz="914400" rtl="1" eaLnBrk="1" latinLnBrk="0" hangingPunct="1">
              <a:lnSpc>
                <a:spcPct val="150000"/>
              </a:lnSpc>
              <a:spcBef>
                <a:spcPts val="1000"/>
              </a:spcBef>
              <a:buFont typeface="Wingdings" pitchFamily="2" charset="2"/>
              <a:buChar char="ü"/>
            </a:pPr>
            <a:r>
              <a:rPr lang="en-US" sz="2400" dirty="0">
                <a:solidFill>
                  <a:srgbClr val="0070C0"/>
                </a:solidFill>
              </a:rPr>
              <a:t>Skills (</a:t>
            </a:r>
            <a:r>
              <a:rPr lang="ar-JO" sz="2400" dirty="0">
                <a:solidFill>
                  <a:srgbClr val="0070C0"/>
                </a:solidFill>
              </a:rPr>
              <a:t>المهارات): القدرة على استخدام التكنولوجيا</a:t>
            </a:r>
          </a:p>
          <a:p>
            <a:pPr algn="r" defTabSz="914400" rtl="1" eaLnBrk="1" latinLnBrk="0" hangingPunct="1">
              <a:lnSpc>
                <a:spcPct val="150000"/>
              </a:lnSpc>
              <a:spcBef>
                <a:spcPts val="1000"/>
              </a:spcBef>
              <a:buFont typeface="Wingdings" pitchFamily="2" charset="2"/>
              <a:buChar char="ü"/>
            </a:pPr>
            <a:r>
              <a:rPr lang="en-US" sz="2400" dirty="0">
                <a:solidFill>
                  <a:srgbClr val="0070C0"/>
                </a:solidFill>
              </a:rPr>
              <a:t>Content (</a:t>
            </a:r>
            <a:r>
              <a:rPr lang="ar-JO" sz="2400" dirty="0">
                <a:solidFill>
                  <a:srgbClr val="0070C0"/>
                </a:solidFill>
              </a:rPr>
              <a:t>المحتوى): وجود محتوى محلي وملائم باللغة الأم</a:t>
            </a:r>
          </a:p>
          <a:p>
            <a:pPr marL="0" indent="0" algn="r" defTabSz="914400" rtl="1" eaLnBrk="1" latinLnBrk="0" hangingPunct="1">
              <a:lnSpc>
                <a:spcPct val="150000"/>
              </a:lnSpc>
              <a:spcBef>
                <a:spcPts val="1000"/>
              </a:spcBef>
              <a:buNone/>
            </a:pPr>
            <a:r>
              <a:rPr lang="ar-JO" sz="2400" dirty="0">
                <a:solidFill>
                  <a:srgbClr val="C00000"/>
                </a:solidFill>
              </a:rPr>
              <a:t>الفجوة الرقمية ليست مجرد قضية تقنية، بل هي انعكاس للفوارق الاجتماعية والاقتصادية والثقافية.</a:t>
            </a:r>
            <a:endParaRPr lang="en-JO" sz="2400" dirty="0">
              <a:solidFill>
                <a:srgbClr val="C00000"/>
              </a:solidFill>
            </a:endParaRPr>
          </a:p>
        </p:txBody>
      </p:sp>
      <p:pic>
        <p:nvPicPr>
          <p:cNvPr id="11" name="Picture 10">
            <a:extLst>
              <a:ext uri="{FF2B5EF4-FFF2-40B4-BE49-F238E27FC236}">
                <a16:creationId xmlns:a16="http://schemas.microsoft.com/office/drawing/2014/main" id="{88ED3535-642B-3746-BE08-FF7B27387433}"/>
              </a:ext>
            </a:extLst>
          </p:cNvPr>
          <p:cNvPicPr>
            <a:picLocks noChangeAspect="1"/>
          </p:cNvPicPr>
          <p:nvPr/>
        </p:nvPicPr>
        <p:blipFill rotWithShape="1">
          <a:blip r:embed="rId3">
            <a:extLst>
              <a:ext uri="{28A0092B-C50C-407E-A947-70E740481C1C}">
                <a14:useLocalDpi xmlns:a14="http://schemas.microsoft.com/office/drawing/2010/main" val="0"/>
              </a:ext>
            </a:extLst>
          </a:blip>
          <a:srcRect t="13045"/>
          <a:stretch/>
        </p:blipFill>
        <p:spPr>
          <a:xfrm>
            <a:off x="0" y="1739513"/>
            <a:ext cx="5044671" cy="3746887"/>
          </a:xfrm>
          <a:prstGeom prst="rect">
            <a:avLst/>
          </a:prstGeom>
        </p:spPr>
      </p:pic>
    </p:spTree>
    <p:extLst>
      <p:ext uri="{BB962C8B-B14F-4D97-AF65-F5344CB8AC3E}">
        <p14:creationId xmlns:p14="http://schemas.microsoft.com/office/powerpoint/2010/main" val="270669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64002" y="-81707"/>
            <a:ext cx="9035394" cy="751424"/>
          </a:xfrm>
          <a:prstGeom prst="rect">
            <a:avLst/>
          </a:prstGeom>
          <a:noFill/>
        </p:spPr>
        <p:txBody>
          <a:bodyPr wrap="square" rtlCol="0">
            <a:spAutoFit/>
          </a:bodyPr>
          <a:lstStyle/>
          <a:p>
            <a:pPr algn="ctr" rtl="1">
              <a:lnSpc>
                <a:spcPct val="150000"/>
              </a:lnSpc>
            </a:pPr>
            <a:r>
              <a:rPr lang="ar-JO" sz="3200" b="1" u="sng" dirty="0">
                <a:solidFill>
                  <a:srgbClr val="002060"/>
                </a:solidFill>
              </a:rPr>
              <a:t>أبعاد 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799396" y="979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1" y="901521"/>
            <a:ext cx="12192000" cy="6047919"/>
          </a:xfrm>
        </p:spPr>
        <p:txBody>
          <a:bodyPr anchor="t">
            <a:normAutofit fontScale="92500" lnSpcReduction="20000"/>
          </a:bodyPr>
          <a:lstStyle/>
          <a:p>
            <a:pPr marL="457200" indent="-457200" algn="just" rtl="1">
              <a:lnSpc>
                <a:spcPct val="150000"/>
              </a:lnSpc>
              <a:buFont typeface="+mj-lt"/>
              <a:buAutoNum type="arabicPeriod"/>
            </a:pPr>
            <a:r>
              <a:rPr lang="ar-JO" sz="2400" b="1" u="sng" dirty="0">
                <a:solidFill>
                  <a:srgbClr val="002060"/>
                </a:solidFill>
              </a:rPr>
              <a:t>الوصول </a:t>
            </a:r>
            <a:r>
              <a:rPr lang="en-US" sz="2400" b="1" u="sng" dirty="0">
                <a:solidFill>
                  <a:srgbClr val="002060"/>
                </a:solidFill>
              </a:rPr>
              <a:t>Access</a:t>
            </a:r>
          </a:p>
          <a:p>
            <a:pPr algn="just" rtl="1">
              <a:lnSpc>
                <a:spcPct val="150000"/>
              </a:lnSpc>
            </a:pPr>
            <a:r>
              <a:rPr lang="ar-JO" sz="2400" dirty="0">
                <a:solidFill>
                  <a:srgbClr val="0070C0"/>
                </a:solidFill>
              </a:rPr>
              <a:t>تفاوت بين المدن والريف في توفر الإنترنت</a:t>
            </a:r>
          </a:p>
          <a:p>
            <a:pPr algn="just" rtl="1">
              <a:lnSpc>
                <a:spcPct val="150000"/>
              </a:lnSpc>
            </a:pPr>
            <a:r>
              <a:rPr lang="ar-JO" sz="2400" dirty="0">
                <a:solidFill>
                  <a:srgbClr val="0070C0"/>
                </a:solidFill>
              </a:rPr>
              <a:t>مثال: تقرير وزارة الاتصالات الأردنية يظهر أن نسبة انتشار الإنترنت في المدن أعلى بـ 30% من المناطق الريفية: </a:t>
            </a:r>
            <a:r>
              <a:rPr lang="en-US" sz="2400" dirty="0">
                <a:solidFill>
                  <a:srgbClr val="003800"/>
                </a:solidFill>
                <a:hlinkClick r:id="rId3"/>
              </a:rPr>
              <a:t>https://www.mit.gov.jo/</a:t>
            </a:r>
            <a:r>
              <a:rPr lang="ar-SA" sz="2400" dirty="0">
                <a:solidFill>
                  <a:srgbClr val="003800"/>
                </a:solidFill>
              </a:rPr>
              <a:t> </a:t>
            </a:r>
            <a:endParaRPr lang="en-US" sz="2400" dirty="0">
              <a:solidFill>
                <a:srgbClr val="003800"/>
              </a:solidFill>
            </a:endParaRPr>
          </a:p>
          <a:p>
            <a:pPr marL="457200" indent="-457200" algn="just" rtl="1">
              <a:lnSpc>
                <a:spcPct val="150000"/>
              </a:lnSpc>
              <a:buFont typeface="+mj-lt"/>
              <a:buAutoNum type="arabicPeriod" startAt="2"/>
            </a:pPr>
            <a:r>
              <a:rPr lang="ar-JO" sz="2400" b="1" u="sng" dirty="0">
                <a:solidFill>
                  <a:srgbClr val="002060"/>
                </a:solidFill>
              </a:rPr>
              <a:t>المهارات </a:t>
            </a:r>
            <a:r>
              <a:rPr lang="en-US" sz="2400" b="1" u="sng" dirty="0">
                <a:solidFill>
                  <a:srgbClr val="002060"/>
                </a:solidFill>
              </a:rPr>
              <a:t>Skills</a:t>
            </a:r>
          </a:p>
          <a:p>
            <a:pPr algn="just" rtl="1">
              <a:lnSpc>
                <a:spcPct val="150000"/>
              </a:lnSpc>
            </a:pPr>
            <a:r>
              <a:rPr lang="ar-JO" sz="2400" dirty="0">
                <a:solidFill>
                  <a:srgbClr val="0070C0"/>
                </a:solidFill>
              </a:rPr>
              <a:t>القدرة على استخدام الحاسوب والبرمجيات</a:t>
            </a:r>
          </a:p>
          <a:p>
            <a:pPr algn="just" rtl="1">
              <a:lnSpc>
                <a:spcPct val="150000"/>
              </a:lnSpc>
            </a:pPr>
            <a:r>
              <a:rPr lang="ar-JO" sz="2400" dirty="0">
                <a:solidFill>
                  <a:srgbClr val="0070C0"/>
                </a:solidFill>
              </a:rPr>
              <a:t>مثال: دراسة الاتحاد الأوروبي تشير إلى أن 44% من البالغين يفتقرون إلى المهارات الرقمية الأساسية: </a:t>
            </a:r>
            <a:r>
              <a:rPr lang="en-US" sz="2400" dirty="0">
                <a:solidFill>
                  <a:srgbClr val="003800"/>
                </a:solidFill>
                <a:hlinkClick r:id="rId4"/>
              </a:rPr>
              <a:t>https://digital-strategy.ec.europa.eu/en</a:t>
            </a:r>
            <a:r>
              <a:rPr lang="ar-SA" sz="2400" dirty="0">
                <a:solidFill>
                  <a:srgbClr val="003800"/>
                </a:solidFill>
              </a:rPr>
              <a:t> </a:t>
            </a:r>
            <a:endParaRPr lang="en-US" sz="2400" dirty="0">
              <a:solidFill>
                <a:srgbClr val="003800"/>
              </a:solidFill>
            </a:endParaRPr>
          </a:p>
          <a:p>
            <a:pPr marL="457200" indent="-457200" algn="just" rtl="1">
              <a:lnSpc>
                <a:spcPct val="150000"/>
              </a:lnSpc>
              <a:buFont typeface="+mj-lt"/>
              <a:buAutoNum type="arabicPeriod" startAt="3"/>
            </a:pPr>
            <a:r>
              <a:rPr lang="ar-JO" sz="2400" b="1" u="sng" dirty="0">
                <a:solidFill>
                  <a:srgbClr val="002060"/>
                </a:solidFill>
              </a:rPr>
              <a:t>المحتوى </a:t>
            </a:r>
            <a:r>
              <a:rPr lang="en-US" sz="2400" b="1" u="sng" dirty="0">
                <a:solidFill>
                  <a:srgbClr val="002060"/>
                </a:solidFill>
              </a:rPr>
              <a:t>Content</a:t>
            </a:r>
          </a:p>
          <a:p>
            <a:pPr algn="just" rtl="1">
              <a:lnSpc>
                <a:spcPct val="150000"/>
              </a:lnSpc>
            </a:pPr>
            <a:r>
              <a:rPr lang="ar-JO" sz="2400" dirty="0">
                <a:solidFill>
                  <a:srgbClr val="0070C0"/>
                </a:solidFill>
              </a:rPr>
              <a:t>نقص المحتوى العربي الرقمي مقارنة باللغات الأخرى</a:t>
            </a:r>
          </a:p>
          <a:p>
            <a:pPr algn="just" rtl="1">
              <a:lnSpc>
                <a:spcPct val="150000"/>
              </a:lnSpc>
            </a:pPr>
            <a:r>
              <a:rPr lang="ar-JO" sz="2400" dirty="0">
                <a:solidFill>
                  <a:srgbClr val="0070C0"/>
                </a:solidFill>
              </a:rPr>
              <a:t>مثال: تقرير الإسكوا يؤكد أن المحتوى العربي لا يتجاوز 3% من المحتوى العالمي على الإنترنت: </a:t>
            </a:r>
            <a:r>
              <a:rPr lang="en-US" sz="2400" dirty="0">
                <a:solidFill>
                  <a:srgbClr val="003800"/>
                </a:solidFill>
                <a:hlinkClick r:id="rId5"/>
              </a:rPr>
              <a:t>https://www.unescwa.org/</a:t>
            </a:r>
            <a:r>
              <a:rPr lang="ar-SA" sz="2400" dirty="0">
                <a:solidFill>
                  <a:srgbClr val="003800"/>
                </a:solidFill>
              </a:rPr>
              <a:t> </a:t>
            </a:r>
            <a:endParaRPr lang="ar-JO" sz="2400" dirty="0">
              <a:solidFill>
                <a:srgbClr val="003800"/>
              </a:solidFill>
            </a:endParaRPr>
          </a:p>
        </p:txBody>
      </p:sp>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0063" y="1678"/>
            <a:ext cx="9035394" cy="751424"/>
          </a:xfrm>
          <a:prstGeom prst="rect">
            <a:avLst/>
          </a:prstGeom>
          <a:noFill/>
        </p:spPr>
        <p:txBody>
          <a:bodyPr wrap="square" rtlCol="0">
            <a:spAutoFit/>
          </a:bodyPr>
          <a:lstStyle/>
          <a:p>
            <a:pPr marL="0" indent="0" algn="ctr" rtl="1">
              <a:lnSpc>
                <a:spcPct val="150000"/>
              </a:lnSpc>
              <a:buNone/>
            </a:pPr>
            <a:r>
              <a:rPr lang="ar-JO" sz="3200" b="1" u="sng" dirty="0">
                <a:solidFill>
                  <a:srgbClr val="0070C0"/>
                </a:solidFill>
              </a:rPr>
              <a:t>تأثير الفجوة الرقمية على التعليم </a:t>
            </a:r>
            <a:r>
              <a:rPr lang="en-US" sz="3200" b="1" u="sng" dirty="0">
                <a:solidFill>
                  <a:srgbClr val="0070C0"/>
                </a:solidFill>
              </a:rPr>
              <a:t>Education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146305" y="836487"/>
            <a:ext cx="12045696" cy="5718859"/>
          </a:xfrm>
        </p:spPr>
        <p:txBody>
          <a:bodyPr anchor="t">
            <a:normAutofit fontScale="92500"/>
          </a:bodyPr>
          <a:lstStyle/>
          <a:p>
            <a:pPr marL="0" indent="0" algn="r" rtl="1">
              <a:lnSpc>
                <a:spcPct val="150000"/>
              </a:lnSpc>
              <a:buNone/>
            </a:pPr>
            <a:r>
              <a:rPr lang="ar-JO" sz="2400" b="1" u="sng" dirty="0">
                <a:solidFill>
                  <a:schemeClr val="accent1">
                    <a:lumMod val="75000"/>
                  </a:schemeClr>
                </a:solidFill>
              </a:rPr>
              <a:t>الوضع العربي:</a:t>
            </a:r>
          </a:p>
          <a:p>
            <a:pPr marL="457200" indent="-457200" algn="r" rtl="1">
              <a:lnSpc>
                <a:spcPct val="150000"/>
              </a:lnSpc>
              <a:buFont typeface="+mj-lt"/>
              <a:buAutoNum type="arabicPeriod"/>
            </a:pPr>
            <a:r>
              <a:rPr lang="ar-JO" sz="2400" dirty="0">
                <a:solidFill>
                  <a:schemeClr val="accent1">
                    <a:lumMod val="75000"/>
                  </a:schemeClr>
                </a:solidFill>
              </a:rPr>
              <a:t>تفاوت في قدرة المدارس على توفير التعليم الإلكتروني</a:t>
            </a:r>
          </a:p>
          <a:p>
            <a:pPr marL="457200" indent="-457200" algn="r" rtl="1">
              <a:lnSpc>
                <a:spcPct val="150000"/>
              </a:lnSpc>
              <a:buFont typeface="+mj-lt"/>
              <a:buAutoNum type="arabicPeriod"/>
            </a:pPr>
            <a:r>
              <a:rPr lang="ar-JO" sz="2400" dirty="0">
                <a:solidFill>
                  <a:schemeClr val="accent1">
                    <a:lumMod val="75000"/>
                  </a:schemeClr>
                </a:solidFill>
              </a:rPr>
              <a:t>تفاوت في قدرة المدارس على تطبيق ودمج أنظمة التمارين والتعلم الرقمية الحديثة</a:t>
            </a:r>
          </a:p>
          <a:p>
            <a:pPr marL="457200" indent="-457200" algn="r" rtl="1">
              <a:lnSpc>
                <a:spcPct val="150000"/>
              </a:lnSpc>
              <a:buFont typeface="+mj-lt"/>
              <a:buAutoNum type="arabicPeriod"/>
            </a:pPr>
            <a:r>
              <a:rPr lang="ar-JO" sz="2400" dirty="0">
                <a:solidFill>
                  <a:schemeClr val="accent1">
                    <a:lumMod val="75000"/>
                  </a:schemeClr>
                </a:solidFill>
              </a:rPr>
              <a:t>تفاوت كبير في مستويات مهارات الطلاب الرقمية والتكنولوجية ودرجات اتقانهم لاستخدام الكمبيوتر والأدوات التكنولوجية الحديثة</a:t>
            </a:r>
          </a:p>
          <a:p>
            <a:pPr marL="0" indent="0" algn="r" rtl="1">
              <a:lnSpc>
                <a:spcPct val="150000"/>
              </a:lnSpc>
              <a:buNone/>
            </a:pPr>
            <a:r>
              <a:rPr lang="ar-JO" sz="2400" dirty="0">
                <a:solidFill>
                  <a:srgbClr val="0070C0"/>
                </a:solidFill>
              </a:rPr>
              <a:t>مثال: خلال جائحة كورونا، أظهر تقرير وزارة التربية والتعليم الأردنية أن 40% من الطلاب لم يتمكنوا من متابعة التعليم الإلكتروني بسبب ضعف البنية التحتية</a:t>
            </a:r>
            <a:r>
              <a:rPr lang="ar-JO" sz="1700" dirty="0">
                <a:solidFill>
                  <a:srgbClr val="0070C0"/>
                </a:solidFill>
              </a:rPr>
              <a:t>: </a:t>
            </a:r>
            <a:r>
              <a:rPr lang="en-US" sz="1700" dirty="0">
                <a:solidFill>
                  <a:srgbClr val="0070C0"/>
                </a:solidFill>
                <a:hlinkClick r:id="rId3"/>
              </a:rPr>
              <a:t>https://moe.gov.jo/sites/default/files/ltqryr_lhsyy_lsnwy_llm_ldrsy_2021-2022.pdf</a:t>
            </a:r>
            <a:r>
              <a:rPr lang="ar-SA" sz="1700" dirty="0">
                <a:solidFill>
                  <a:srgbClr val="0070C0"/>
                </a:solidFill>
              </a:rPr>
              <a:t> </a:t>
            </a:r>
            <a:endParaRPr lang="en-US" sz="1700" dirty="0">
              <a:solidFill>
                <a:srgbClr val="0070C0"/>
              </a:solidFill>
            </a:endParaRPr>
          </a:p>
          <a:p>
            <a:pPr marL="0" indent="0" algn="r" rtl="1">
              <a:lnSpc>
                <a:spcPct val="150000"/>
              </a:lnSpc>
              <a:buNone/>
            </a:pPr>
            <a:r>
              <a:rPr lang="ar-JO" sz="2400" b="1" u="sng" dirty="0">
                <a:solidFill>
                  <a:srgbClr val="002060"/>
                </a:solidFill>
              </a:rPr>
              <a:t>الوضع العالمي:</a:t>
            </a:r>
          </a:p>
          <a:p>
            <a:pPr marL="0" indent="0" algn="r" rtl="1">
              <a:lnSpc>
                <a:spcPct val="150000"/>
              </a:lnSpc>
              <a:buNone/>
            </a:pPr>
            <a:r>
              <a:rPr lang="ar-JO" sz="2400" dirty="0">
                <a:solidFill>
                  <a:srgbClr val="0070C0"/>
                </a:solidFill>
              </a:rPr>
              <a:t>تقرير اليونسكو: أكثر من 500 مليون طالب حول العالم لم يتمكنوا من الوصول إلى التعليم الإلكتروني أثناء جائحة كورونا.  </a:t>
            </a:r>
            <a:r>
              <a:rPr lang="en-US" sz="2400" dirty="0">
                <a:solidFill>
                  <a:srgbClr val="0070C0"/>
                </a:solidFill>
                <a:hlinkClick r:id="rId4"/>
              </a:rPr>
              <a:t>https://www.unesco.org/en/digital-education</a:t>
            </a:r>
            <a:r>
              <a:rPr lang="ar-SA" sz="2400" dirty="0">
                <a:solidFill>
                  <a:srgbClr val="0070C0"/>
                </a:solidFill>
              </a:rPr>
              <a:t>  </a:t>
            </a:r>
            <a:endParaRPr lang="ar-JO" sz="2400" dirty="0">
              <a:solidFill>
                <a:srgbClr val="0070C0"/>
              </a:solidFill>
            </a:endParaRPr>
          </a:p>
        </p:txBody>
      </p:sp>
    </p:spTree>
    <p:extLst>
      <p:ext uri="{BB962C8B-B14F-4D97-AF65-F5344CB8AC3E}">
        <p14:creationId xmlns:p14="http://schemas.microsoft.com/office/powerpoint/2010/main" val="1268371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0063" y="1678"/>
            <a:ext cx="9035394" cy="751424"/>
          </a:xfrm>
          <a:prstGeom prst="rect">
            <a:avLst/>
          </a:prstGeom>
          <a:noFill/>
        </p:spPr>
        <p:txBody>
          <a:bodyPr wrap="square" rtlCol="0">
            <a:spAutoFit/>
          </a:bodyPr>
          <a:lstStyle/>
          <a:p>
            <a:pPr marL="0" indent="0" algn="ctr" rtl="1">
              <a:lnSpc>
                <a:spcPct val="150000"/>
              </a:lnSpc>
              <a:buNone/>
            </a:pPr>
            <a:r>
              <a:rPr lang="ar-JO" sz="3200" b="1" u="sng" dirty="0">
                <a:solidFill>
                  <a:schemeClr val="accent1">
                    <a:lumMod val="75000"/>
                  </a:schemeClr>
                </a:solidFill>
              </a:rPr>
              <a:t>تأثير الفجوة الرقمية على سوق العمل </a:t>
            </a:r>
            <a:r>
              <a:rPr lang="en-US" sz="3200" b="1" u="sng" dirty="0">
                <a:solidFill>
                  <a:schemeClr val="accent1">
                    <a:lumMod val="75000"/>
                  </a:schemeClr>
                </a:solidFill>
              </a:rPr>
              <a:t>Employment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146305" y="836487"/>
            <a:ext cx="12045696" cy="5718859"/>
          </a:xfrm>
        </p:spPr>
        <p:txBody>
          <a:bodyPr anchor="t">
            <a:normAutofit/>
          </a:bodyPr>
          <a:lstStyle/>
          <a:p>
            <a:pPr marL="0" indent="0" algn="r" rtl="1">
              <a:lnSpc>
                <a:spcPct val="150000"/>
              </a:lnSpc>
              <a:buNone/>
            </a:pPr>
            <a:r>
              <a:rPr lang="ar-JO" sz="2400" b="1" u="sng" dirty="0">
                <a:solidFill>
                  <a:schemeClr val="accent1">
                    <a:lumMod val="75000"/>
                  </a:schemeClr>
                </a:solidFill>
              </a:rPr>
              <a:t>الوضع العربي:</a:t>
            </a:r>
          </a:p>
          <a:p>
            <a:pPr algn="r" rtl="1">
              <a:lnSpc>
                <a:spcPct val="150000"/>
              </a:lnSpc>
            </a:pPr>
            <a:r>
              <a:rPr lang="ar-JO" sz="2400" dirty="0">
                <a:solidFill>
                  <a:srgbClr val="002060"/>
                </a:solidFill>
              </a:rPr>
              <a:t>الشباب يفتقرون إلى المهارات الرقمية المطلوبة لسوق العمل</a:t>
            </a:r>
          </a:p>
          <a:p>
            <a:pPr algn="r" rtl="1">
              <a:lnSpc>
                <a:spcPct val="150000"/>
              </a:lnSpc>
            </a:pPr>
            <a:r>
              <a:rPr lang="ar-JO" sz="2400" dirty="0">
                <a:solidFill>
                  <a:srgbClr val="002060"/>
                </a:solidFill>
              </a:rPr>
              <a:t>الشباب في المدن الريفية والنائية والمناطق الأقل حظا لديهم فرص أقل في تعلم واتقان المهارات الرقمية المطلوبة للتوظيف</a:t>
            </a:r>
          </a:p>
          <a:p>
            <a:pPr marL="0" indent="0" algn="r" rtl="1">
              <a:lnSpc>
                <a:spcPct val="150000"/>
              </a:lnSpc>
              <a:buNone/>
            </a:pPr>
            <a:r>
              <a:rPr lang="ar-JO" sz="2400" dirty="0">
                <a:solidFill>
                  <a:schemeClr val="accent1">
                    <a:lumMod val="75000"/>
                  </a:schemeClr>
                </a:solidFill>
              </a:rPr>
              <a:t>مثال: دراسة مؤسسة الملكة رانيا للتعليم والتنمية تؤكد أن 60% من الشباب الأردني يفتقرون لمهارات البرمجة والتحليل الرقمي. رابط: </a:t>
            </a:r>
            <a:r>
              <a:rPr lang="en-US" sz="2400" dirty="0">
                <a:solidFill>
                  <a:schemeClr val="accent1">
                    <a:lumMod val="75000"/>
                  </a:schemeClr>
                </a:solidFill>
                <a:hlinkClick r:id="rId3"/>
              </a:rPr>
              <a:t>https://www.qrf.org/en</a:t>
            </a:r>
            <a:r>
              <a:rPr lang="ar-SA" sz="2400" dirty="0">
                <a:solidFill>
                  <a:schemeClr val="accent1">
                    <a:lumMod val="75000"/>
                  </a:schemeClr>
                </a:solidFill>
              </a:rPr>
              <a:t> </a:t>
            </a:r>
            <a:endParaRPr lang="en-US" sz="2400" dirty="0">
              <a:solidFill>
                <a:schemeClr val="accent1">
                  <a:lumMod val="75000"/>
                </a:schemeClr>
              </a:solidFill>
            </a:endParaRPr>
          </a:p>
          <a:p>
            <a:pPr marL="0" indent="0" algn="r" rtl="1">
              <a:lnSpc>
                <a:spcPct val="150000"/>
              </a:lnSpc>
              <a:buNone/>
            </a:pPr>
            <a:r>
              <a:rPr lang="ar-JO" sz="2400" b="1" u="sng" dirty="0">
                <a:solidFill>
                  <a:srgbClr val="002060"/>
                </a:solidFill>
              </a:rPr>
              <a:t>الوضع العالمي:</a:t>
            </a:r>
          </a:p>
          <a:p>
            <a:pPr marL="0" indent="0" algn="r" rtl="1">
              <a:lnSpc>
                <a:spcPct val="150000"/>
              </a:lnSpc>
              <a:buNone/>
            </a:pPr>
            <a:r>
              <a:rPr lang="ar-JO" sz="2400" dirty="0">
                <a:solidFill>
                  <a:schemeClr val="accent1">
                    <a:lumMod val="75000"/>
                  </a:schemeClr>
                </a:solidFill>
              </a:rPr>
              <a:t>تقرير المنتدى الاقتصادي العالمي: 85 مليون وظيفة ستختفي بحلول 2025 بسبب الأتمتة، بينما ستظهر 97 مليون وظيفة جديدة تتطلب مهارات رقمية.  </a:t>
            </a:r>
            <a:r>
              <a:rPr lang="en-US" sz="2400" dirty="0">
                <a:solidFill>
                  <a:schemeClr val="accent1">
                    <a:lumMod val="75000"/>
                  </a:schemeClr>
                </a:solidFill>
              </a:rPr>
              <a:t>https://</a:t>
            </a:r>
            <a:r>
              <a:rPr lang="en-US" sz="2400" dirty="0" err="1">
                <a:solidFill>
                  <a:schemeClr val="accent1">
                    <a:lumMod val="75000"/>
                  </a:schemeClr>
                </a:solidFill>
              </a:rPr>
              <a:t>www.weforum.org</a:t>
            </a:r>
            <a:r>
              <a:rPr lang="en-US" sz="2400" dirty="0">
                <a:solidFill>
                  <a:schemeClr val="accent1">
                    <a:lumMod val="75000"/>
                  </a:schemeClr>
                </a:solidFill>
              </a:rPr>
              <a:t>/reports/the-future-of-jobs-report-2020</a:t>
            </a:r>
            <a:endParaRPr lang="ar-JO" sz="2400" dirty="0">
              <a:solidFill>
                <a:srgbClr val="0070C0"/>
              </a:solidFill>
            </a:endParaRPr>
          </a:p>
        </p:txBody>
      </p:sp>
    </p:spTree>
    <p:extLst>
      <p:ext uri="{BB962C8B-B14F-4D97-AF65-F5344CB8AC3E}">
        <p14:creationId xmlns:p14="http://schemas.microsoft.com/office/powerpoint/2010/main" val="37379062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757"/>
            <a:ext cx="10515600" cy="584901"/>
          </a:xfrm>
        </p:spPr>
        <p:txBody>
          <a:bodyPr>
            <a:noAutofit/>
          </a:bodyPr>
          <a:lstStyle/>
          <a:p>
            <a:pPr marL="0" indent="0" algn="ctr" rtl="1">
              <a:lnSpc>
                <a:spcPct val="150000"/>
              </a:lnSpc>
              <a:buNone/>
            </a:pPr>
            <a:r>
              <a:rPr lang="ar-JO" sz="3200" b="1" u="sng" dirty="0">
                <a:solidFill>
                  <a:srgbClr val="002060"/>
                </a:solidFill>
              </a:rPr>
              <a:t>أبعاد الفجوة الرقمية- شواهد عربية وعالمية</a:t>
            </a:r>
            <a:endParaRPr lang="en-US" sz="3200" b="1" u="sng" dirty="0">
              <a:solidFill>
                <a:srgbClr val="002060"/>
              </a:solidFill>
            </a:endParaRPr>
          </a:p>
        </p:txBody>
      </p:sp>
      <p:graphicFrame>
        <p:nvGraphicFramePr>
          <p:cNvPr id="6" name="Content Placeholder 5">
            <a:extLst>
              <a:ext uri="{FF2B5EF4-FFF2-40B4-BE49-F238E27FC236}">
                <a16:creationId xmlns:a16="http://schemas.microsoft.com/office/drawing/2014/main" id="{1DD352E6-C543-1D48-A846-54EB21808465}"/>
              </a:ext>
            </a:extLst>
          </p:cNvPr>
          <p:cNvGraphicFramePr>
            <a:graphicFrameLocks noGrp="1"/>
          </p:cNvGraphicFramePr>
          <p:nvPr>
            <p:ph idx="1"/>
            <p:extLst>
              <p:ext uri="{D42A27DB-BD31-4B8C-83A1-F6EECF244321}">
                <p14:modId xmlns:p14="http://schemas.microsoft.com/office/powerpoint/2010/main" val="353445061"/>
              </p:ext>
            </p:extLst>
          </p:nvPr>
        </p:nvGraphicFramePr>
        <p:xfrm>
          <a:off x="838200" y="1385127"/>
          <a:ext cx="10515600" cy="4732339"/>
        </p:xfrm>
        <a:graphic>
          <a:graphicData uri="http://schemas.openxmlformats.org/drawingml/2006/table">
            <a:tbl>
              <a:tblPr rtl="1">
                <a:tableStyleId>{D113A9D2-9D6B-4929-AA2D-F23B5EE8CBE7}</a:tableStyleId>
              </a:tblPr>
              <a:tblGrid>
                <a:gridCol w="2068926">
                  <a:extLst>
                    <a:ext uri="{9D8B030D-6E8A-4147-A177-3AD203B41FA5}">
                      <a16:colId xmlns:a16="http://schemas.microsoft.com/office/drawing/2014/main" val="2216095331"/>
                    </a:ext>
                  </a:extLst>
                </a:gridCol>
                <a:gridCol w="4443212">
                  <a:extLst>
                    <a:ext uri="{9D8B030D-6E8A-4147-A177-3AD203B41FA5}">
                      <a16:colId xmlns:a16="http://schemas.microsoft.com/office/drawing/2014/main" val="3699926331"/>
                    </a:ext>
                  </a:extLst>
                </a:gridCol>
                <a:gridCol w="4003462">
                  <a:extLst>
                    <a:ext uri="{9D8B030D-6E8A-4147-A177-3AD203B41FA5}">
                      <a16:colId xmlns:a16="http://schemas.microsoft.com/office/drawing/2014/main" val="2537315838"/>
                    </a:ext>
                  </a:extLst>
                </a:gridCol>
              </a:tblGrid>
              <a:tr h="757174">
                <a:tc>
                  <a:txBody>
                    <a:bodyPr/>
                    <a:lstStyle/>
                    <a:p>
                      <a:pPr algn="ctr"/>
                      <a:r>
                        <a:rPr lang="ar-JO" b="1">
                          <a:solidFill>
                            <a:srgbClr val="FFC000"/>
                          </a:solidFill>
                        </a:rPr>
                        <a:t>المجال</a:t>
                      </a:r>
                    </a:p>
                  </a:txBody>
                  <a:tcPr anchor="ctr">
                    <a:cell3D prstMaterial="dkEdge">
                      <a:bevel prst="artDeco"/>
                      <a:lightRig rig="flood" dir="t"/>
                    </a:cell3D>
                  </a:tcPr>
                </a:tc>
                <a:tc>
                  <a:txBody>
                    <a:bodyPr/>
                    <a:lstStyle/>
                    <a:p>
                      <a:pPr algn="ctr"/>
                      <a:r>
                        <a:rPr lang="ar-JO" b="1" dirty="0">
                          <a:solidFill>
                            <a:srgbClr val="FFC000"/>
                          </a:solidFill>
                        </a:rPr>
                        <a:t>شواهد عربية</a:t>
                      </a:r>
                    </a:p>
                  </a:txBody>
                  <a:tcPr anchor="ctr">
                    <a:cell3D prstMaterial="dkEdge">
                      <a:bevel prst="artDeco"/>
                      <a:lightRig rig="flood" dir="t"/>
                    </a:cell3D>
                  </a:tcPr>
                </a:tc>
                <a:tc>
                  <a:txBody>
                    <a:bodyPr/>
                    <a:lstStyle/>
                    <a:p>
                      <a:pPr algn="ctr"/>
                      <a:r>
                        <a:rPr lang="ar-JO" b="1" dirty="0">
                          <a:solidFill>
                            <a:srgbClr val="FFC000"/>
                          </a:solidFill>
                        </a:rPr>
                        <a:t>شواهد عالمية</a:t>
                      </a:r>
                    </a:p>
                  </a:txBody>
                  <a:tcPr anchor="ctr">
                    <a:cell3D prstMaterial="dkEdge">
                      <a:bevel prst="artDeco"/>
                      <a:lightRig rig="flood" dir="t"/>
                    </a:cell3D>
                  </a:tcPr>
                </a:tc>
                <a:extLst>
                  <a:ext uri="{0D108BD9-81ED-4DB2-BD59-A6C34878D82A}">
                    <a16:rowId xmlns:a16="http://schemas.microsoft.com/office/drawing/2014/main" val="3250056693"/>
                  </a:ext>
                </a:extLst>
              </a:tr>
              <a:tr h="1325055">
                <a:tc>
                  <a:txBody>
                    <a:bodyPr/>
                    <a:lstStyle/>
                    <a:p>
                      <a:pPr algn="ctr"/>
                      <a:r>
                        <a:rPr lang="ar-JO" dirty="0"/>
                        <a:t>الوصول  </a:t>
                      </a:r>
                      <a:r>
                        <a:rPr lang="en-US" dirty="0"/>
                        <a:t>Access</a:t>
                      </a:r>
                    </a:p>
                  </a:txBody>
                  <a:tcPr anchor="ctr">
                    <a:cell3D prstMaterial="dkEdge">
                      <a:bevel prst="artDeco"/>
                      <a:lightRig rig="flood" dir="t"/>
                    </a:cell3D>
                  </a:tcPr>
                </a:tc>
                <a:tc>
                  <a:txBody>
                    <a:bodyPr/>
                    <a:lstStyle/>
                    <a:p>
                      <a:pPr algn="ctr"/>
                      <a:r>
                        <a:rPr lang="ar-JO"/>
                        <a:t>المكتبات العامة تقلّص فجوة الوصول مع تفاوت المحافظات</a:t>
                      </a:r>
                    </a:p>
                  </a:txBody>
                  <a:tcPr anchor="ctr">
                    <a:cell3D prstMaterial="dkEdge">
                      <a:bevel prst="artDeco"/>
                      <a:lightRig rig="flood" dir="t"/>
                    </a:cell3D>
                  </a:tcPr>
                </a:tc>
                <a:tc>
                  <a:txBody>
                    <a:bodyPr/>
                    <a:lstStyle/>
                    <a:p>
                      <a:pPr algn="ctr"/>
                      <a:r>
                        <a:rPr lang="ar-JO" dirty="0">
                          <a:effectLst/>
                        </a:rPr>
                        <a:t>معدلات استخدام الإنترنت أعلى في الدول الغنية</a:t>
                      </a:r>
                      <a:endParaRPr lang="en-US" dirty="0">
                        <a:effectLst/>
                      </a:endParaRPr>
                    </a:p>
                  </a:txBody>
                  <a:tcPr anchor="ctr">
                    <a:cell3D prstMaterial="dkEdge">
                      <a:bevel prst="artDeco"/>
                      <a:lightRig rig="flood" dir="t"/>
                    </a:cell3D>
                  </a:tcPr>
                </a:tc>
                <a:extLst>
                  <a:ext uri="{0D108BD9-81ED-4DB2-BD59-A6C34878D82A}">
                    <a16:rowId xmlns:a16="http://schemas.microsoft.com/office/drawing/2014/main" val="3625187745"/>
                  </a:ext>
                </a:extLst>
              </a:tr>
              <a:tr h="1325055">
                <a:tc>
                  <a:txBody>
                    <a:bodyPr/>
                    <a:lstStyle/>
                    <a:p>
                      <a:pPr algn="ctr"/>
                      <a:r>
                        <a:rPr lang="ar-JO" dirty="0"/>
                        <a:t>المهارات</a:t>
                      </a:r>
                      <a:r>
                        <a:rPr lang="en-US" dirty="0"/>
                        <a:t>Skills</a:t>
                      </a:r>
                    </a:p>
                  </a:txBody>
                  <a:tcPr anchor="ctr">
                    <a:cell3D prstMaterial="dkEdge">
                      <a:bevel prst="artDeco"/>
                      <a:lightRig rig="flood" dir="t"/>
                    </a:cell3D>
                  </a:tcPr>
                </a:tc>
                <a:tc>
                  <a:txBody>
                    <a:bodyPr/>
                    <a:lstStyle/>
                    <a:p>
                      <a:pPr algn="ctr"/>
                      <a:r>
                        <a:rPr lang="ar-JO" dirty="0"/>
                        <a:t>تفاوت مهارات المعلمين والطلاب في الأردن وفق  مؤسسة الملكة رانيا للتعليم</a:t>
                      </a:r>
                      <a:endParaRPr lang="en-US" dirty="0"/>
                    </a:p>
                  </a:txBody>
                  <a:tcPr anchor="ctr">
                    <a:cell3D prstMaterial="dkEdge">
                      <a:bevel prst="artDeco"/>
                      <a:lightRig rig="flood" dir="t"/>
                    </a:cell3D>
                  </a:tcPr>
                </a:tc>
                <a:tc>
                  <a:txBody>
                    <a:bodyPr/>
                    <a:lstStyle/>
                    <a:p>
                      <a:pPr algn="ctr"/>
                      <a:r>
                        <a:rPr lang="ar-JO"/>
                        <a:t>برامج محو الأمية الرقمية الوطنية في أوروبا</a:t>
                      </a:r>
                    </a:p>
                  </a:txBody>
                  <a:tcPr anchor="ctr">
                    <a:cell3D prstMaterial="dkEdge">
                      <a:bevel prst="artDeco"/>
                      <a:lightRig rig="flood" dir="t"/>
                    </a:cell3D>
                  </a:tcPr>
                </a:tc>
                <a:extLst>
                  <a:ext uri="{0D108BD9-81ED-4DB2-BD59-A6C34878D82A}">
                    <a16:rowId xmlns:a16="http://schemas.microsoft.com/office/drawing/2014/main" val="2170511882"/>
                  </a:ext>
                </a:extLst>
              </a:tr>
              <a:tr h="1325055">
                <a:tc>
                  <a:txBody>
                    <a:bodyPr/>
                    <a:lstStyle/>
                    <a:p>
                      <a:pPr algn="ctr"/>
                      <a:r>
                        <a:rPr lang="ar-JO" dirty="0"/>
                        <a:t>المحتوى</a:t>
                      </a:r>
                      <a:r>
                        <a:rPr lang="en-US" dirty="0"/>
                        <a:t>Content</a:t>
                      </a:r>
                    </a:p>
                  </a:txBody>
                  <a:tcPr anchor="ctr">
                    <a:cell3D prstMaterial="dkEdge">
                      <a:bevel prst="artDeco"/>
                      <a:lightRig rig="flood" dir="t"/>
                    </a:cell3D>
                  </a:tcPr>
                </a:tc>
                <a:tc>
                  <a:txBody>
                    <a:bodyPr/>
                    <a:lstStyle/>
                    <a:p>
                      <a:pPr algn="ctr"/>
                      <a:r>
                        <a:rPr lang="ar-JO" dirty="0"/>
                        <a:t>نقص المحتوى العربي المتخصص (دراسة جوهر)</a:t>
                      </a:r>
                    </a:p>
                  </a:txBody>
                  <a:tcPr anchor="ctr">
                    <a:cell3D prstMaterial="dkEdge">
                      <a:bevel prst="artDeco"/>
                      <a:lightRig rig="flood" dir="t"/>
                    </a:cell3D>
                  </a:tcPr>
                </a:tc>
                <a:tc>
                  <a:txBody>
                    <a:bodyPr/>
                    <a:lstStyle/>
                    <a:p>
                      <a:pPr algn="ctr"/>
                      <a:r>
                        <a:rPr lang="ar-JO" dirty="0">
                          <a:effectLst/>
                        </a:rPr>
                        <a:t>وفرة محتوى متعدد اللغات ومنصات تعليمية عالمية</a:t>
                      </a:r>
                    </a:p>
                  </a:txBody>
                  <a:tcPr anchor="ctr">
                    <a:cell3D prstMaterial="dkEdge">
                      <a:bevel prst="artDeco"/>
                      <a:lightRig rig="flood" dir="t"/>
                    </a:cell3D>
                  </a:tcPr>
                </a:tc>
                <a:extLst>
                  <a:ext uri="{0D108BD9-81ED-4DB2-BD59-A6C34878D82A}">
                    <a16:rowId xmlns:a16="http://schemas.microsoft.com/office/drawing/2014/main" val="3766310083"/>
                  </a:ext>
                </a:extLst>
              </a:tr>
            </a:tbl>
          </a:graphicData>
        </a:graphic>
      </p:graphicFrame>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1739512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984421" y="326279"/>
            <a:ext cx="10515600" cy="584901"/>
          </a:xfrm>
        </p:spPr>
        <p:txBody>
          <a:bodyPr>
            <a:noAutofit/>
          </a:bodyPr>
          <a:lstStyle/>
          <a:p>
            <a:pPr marL="0" indent="0" algn="ctr" rtl="1">
              <a:lnSpc>
                <a:spcPct val="150000"/>
              </a:lnSpc>
              <a:buNone/>
            </a:pPr>
            <a:r>
              <a:rPr lang="ar-JO" sz="3200" b="1" u="sng" dirty="0">
                <a:solidFill>
                  <a:srgbClr val="002060"/>
                </a:solidFill>
              </a:rPr>
              <a:t>أثر الفجوة الرقمية على مؤشرات الإعلام </a:t>
            </a:r>
            <a:br>
              <a:rPr lang="ar-JO" sz="3200" b="1" u="sng" dirty="0">
                <a:solidFill>
                  <a:srgbClr val="002060"/>
                </a:solidFill>
              </a:rPr>
            </a:br>
            <a:r>
              <a:rPr lang="en-US" sz="3200" b="1" u="sng" dirty="0">
                <a:solidFill>
                  <a:srgbClr val="002060"/>
                </a:solidFill>
              </a:rPr>
              <a:t>Media Performance Indicators</a:t>
            </a:r>
          </a:p>
        </p:txBody>
      </p:sp>
      <p:graphicFrame>
        <p:nvGraphicFramePr>
          <p:cNvPr id="6" name="Content Placeholder 5">
            <a:extLst>
              <a:ext uri="{FF2B5EF4-FFF2-40B4-BE49-F238E27FC236}">
                <a16:creationId xmlns:a16="http://schemas.microsoft.com/office/drawing/2014/main" id="{51828CEE-2651-BF44-9E68-4038B3253F41}"/>
              </a:ext>
            </a:extLst>
          </p:cNvPr>
          <p:cNvGraphicFramePr>
            <a:graphicFrameLocks noGrp="1"/>
          </p:cNvGraphicFramePr>
          <p:nvPr>
            <p:ph idx="1"/>
            <p:extLst>
              <p:ext uri="{D42A27DB-BD31-4B8C-83A1-F6EECF244321}">
                <p14:modId xmlns:p14="http://schemas.microsoft.com/office/powerpoint/2010/main" val="3036072890"/>
              </p:ext>
            </p:extLst>
          </p:nvPr>
        </p:nvGraphicFramePr>
        <p:xfrm>
          <a:off x="189963" y="1493949"/>
          <a:ext cx="11812074" cy="5125791"/>
        </p:xfrm>
        <a:graphic>
          <a:graphicData uri="http://schemas.openxmlformats.org/drawingml/2006/table">
            <a:tbl>
              <a:tblPr rtl="1">
                <a:tableStyleId>{125E5076-3810-47DD-B79F-674D7AD40C01}</a:tableStyleId>
              </a:tblPr>
              <a:tblGrid>
                <a:gridCol w="1247105">
                  <a:extLst>
                    <a:ext uri="{9D8B030D-6E8A-4147-A177-3AD203B41FA5}">
                      <a16:colId xmlns:a16="http://schemas.microsoft.com/office/drawing/2014/main" val="3545012266"/>
                    </a:ext>
                  </a:extLst>
                </a:gridCol>
                <a:gridCol w="2506163">
                  <a:extLst>
                    <a:ext uri="{9D8B030D-6E8A-4147-A177-3AD203B41FA5}">
                      <a16:colId xmlns:a16="http://schemas.microsoft.com/office/drawing/2014/main" val="2965051226"/>
                    </a:ext>
                  </a:extLst>
                </a:gridCol>
                <a:gridCol w="2001165">
                  <a:extLst>
                    <a:ext uri="{9D8B030D-6E8A-4147-A177-3AD203B41FA5}">
                      <a16:colId xmlns:a16="http://schemas.microsoft.com/office/drawing/2014/main" val="2676637725"/>
                    </a:ext>
                  </a:extLst>
                </a:gridCol>
                <a:gridCol w="2120283">
                  <a:extLst>
                    <a:ext uri="{9D8B030D-6E8A-4147-A177-3AD203B41FA5}">
                      <a16:colId xmlns:a16="http://schemas.microsoft.com/office/drawing/2014/main" val="1802230633"/>
                    </a:ext>
                  </a:extLst>
                </a:gridCol>
                <a:gridCol w="1968679">
                  <a:extLst>
                    <a:ext uri="{9D8B030D-6E8A-4147-A177-3AD203B41FA5}">
                      <a16:colId xmlns:a16="http://schemas.microsoft.com/office/drawing/2014/main" val="3581584666"/>
                    </a:ext>
                  </a:extLst>
                </a:gridCol>
                <a:gridCol w="1968679">
                  <a:extLst>
                    <a:ext uri="{9D8B030D-6E8A-4147-A177-3AD203B41FA5}">
                      <a16:colId xmlns:a16="http://schemas.microsoft.com/office/drawing/2014/main" val="2369745962"/>
                    </a:ext>
                  </a:extLst>
                </a:gridCol>
              </a:tblGrid>
              <a:tr h="512579">
                <a:tc>
                  <a:txBody>
                    <a:bodyPr/>
                    <a:lstStyle/>
                    <a:p>
                      <a:pPr algn="ctr" rtl="1"/>
                      <a:r>
                        <a:rPr lang="ar-JO" sz="1600" b="1"/>
                        <a:t>المؤشر</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en-US" sz="1600" b="1"/>
                        <a:t>Baby Boomers</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en-US" sz="1600" b="1"/>
                        <a:t>Gen X</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en-US" sz="1600" b="1"/>
                        <a:t>Millennials</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en-US" sz="1600" b="1"/>
                        <a:t>Gen Z</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en-US" sz="1600" b="1" dirty="0"/>
                        <a:t>Gen Alpha</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4122395879"/>
                  </a:ext>
                </a:extLst>
              </a:tr>
              <a:tr h="1665882">
                <a:tc>
                  <a:txBody>
                    <a:bodyPr/>
                    <a:lstStyle/>
                    <a:p>
                      <a:pPr algn="ctr" rtl="1"/>
                      <a:r>
                        <a:rPr lang="ar-SA" sz="1400" b="1" dirty="0"/>
                        <a:t> </a:t>
                      </a:r>
                      <a:r>
                        <a:rPr lang="en-US" sz="1400" b="1" dirty="0"/>
                        <a:t>Reach </a:t>
                      </a:r>
                      <a:r>
                        <a:rPr lang="ar-JO" sz="1400" b="1" dirty="0"/>
                        <a:t>الوصول</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محدود بالقنوات التقليدية (تلفاز/صحف)؛ فجوة وصول رقمية كبيرة</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وصول متوسط عبر البريد الإلكتروني والمواقع الرسمية</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وصول واسع عبر وسائل التواصل الاجتماعي؛ فجوة أقل</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وصول سريع وواسع عبر </a:t>
                      </a:r>
                      <a:r>
                        <a:rPr lang="en-US" sz="1400"/>
                        <a:t>TikTok/YouTube؛ </a:t>
                      </a:r>
                      <a:r>
                        <a:rPr lang="ar-JO" sz="1400"/>
                        <a:t>فجوة طفيفة</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وصول مقيد بالوالدين والتطبيقات التعليمية؛ فجوة وصول مؤسسية</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753364937"/>
                  </a:ext>
                </a:extLst>
              </a:tr>
              <a:tr h="1665882">
                <a:tc>
                  <a:txBody>
                    <a:bodyPr/>
                    <a:lstStyle/>
                    <a:p>
                      <a:pPr algn="ctr" rtl="1"/>
                      <a:r>
                        <a:rPr lang="en-US" sz="1400" b="1" dirty="0"/>
                        <a:t>Engagement (</a:t>
                      </a:r>
                      <a:r>
                        <a:rPr lang="ar-JO" sz="1400" b="1" dirty="0"/>
                        <a:t>التفاعل</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تفاعل منخفض مع المحتوى الرقمي؛ يفضلون الاتصال المباشر</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تفاعل متوسط عبر البريد الإلكتروني والمحتوى النصي</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تفاعل قوي عبر القصص والمراجعات؛ يثقون بتجارب الآخرين</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تفاعل عالي عبر الفيديو القصير والتحديات التفاعلية</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a:t>تفاعل تعليمي-ترفيهي عبر الألعاب والتطبيقات؛ يعتمد على إشراف الوالدين</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426895772"/>
                  </a:ext>
                </a:extLst>
              </a:tr>
              <a:tr h="1281448">
                <a:tc>
                  <a:txBody>
                    <a:bodyPr/>
                    <a:lstStyle/>
                    <a:p>
                      <a:pPr algn="ctr" rtl="1"/>
                      <a:r>
                        <a:rPr lang="en-US" sz="1400" b="1" dirty="0"/>
                        <a:t>Content Gap (</a:t>
                      </a:r>
                      <a:r>
                        <a:rPr lang="ar-JO" sz="1400" b="1" dirty="0"/>
                        <a:t>فجوة المحتوى)</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نقص المحتوى الرقمي الموجه لهم</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محتوى محدود وموثوق لكنه غير تفاعلي</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محتوى متنوع لكن يحتاج إلى أصالة وتجارب</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محتوى قصير سريع لكن يعاني من نقص العمق الأكاديمي</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rtl="1"/>
                      <a:r>
                        <a:rPr lang="ar-JO" sz="1400" dirty="0"/>
                        <a:t>محتوى تعليمي متاح لكن غير كافٍ باللغة </a:t>
                      </a:r>
                    </a:p>
                  </a:txBody>
                  <a:tcPr marL="81791" marR="81791" marT="40895" marB="408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2929848746"/>
                  </a:ext>
                </a:extLst>
              </a:tr>
            </a:tbl>
          </a:graphicData>
        </a:graphic>
      </p:graphicFrame>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113180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984421" y="326279"/>
            <a:ext cx="10515600" cy="584901"/>
          </a:xfrm>
        </p:spPr>
        <p:txBody>
          <a:bodyPr>
            <a:noAutofit/>
          </a:bodyPr>
          <a:lstStyle/>
          <a:p>
            <a:pPr marL="0" indent="0" algn="ctr" rtl="1">
              <a:lnSpc>
                <a:spcPct val="150000"/>
              </a:lnSpc>
              <a:buNone/>
            </a:pPr>
            <a:r>
              <a:rPr lang="ar-JO" sz="3200" b="1" u="sng" dirty="0">
                <a:solidFill>
                  <a:srgbClr val="002060"/>
                </a:solidFill>
              </a:rPr>
              <a:t>أثر الفجوة الرقمية على مؤشرات التسويق</a:t>
            </a:r>
            <a:br>
              <a:rPr lang="ar-JO" sz="3200" b="1" u="sng" dirty="0">
                <a:solidFill>
                  <a:srgbClr val="002060"/>
                </a:solidFill>
              </a:rPr>
            </a:br>
            <a:r>
              <a:rPr lang="en-US" sz="3200" b="1" u="sng" dirty="0">
                <a:solidFill>
                  <a:srgbClr val="002060"/>
                </a:solidFill>
              </a:rPr>
              <a:t>Marketing Performance Indicators</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graphicFrame>
        <p:nvGraphicFramePr>
          <p:cNvPr id="8" name="Content Placeholder 7">
            <a:extLst>
              <a:ext uri="{FF2B5EF4-FFF2-40B4-BE49-F238E27FC236}">
                <a16:creationId xmlns:a16="http://schemas.microsoft.com/office/drawing/2014/main" id="{5CA7B477-C573-CC42-95ED-5BB642BE1083}"/>
              </a:ext>
            </a:extLst>
          </p:cNvPr>
          <p:cNvGraphicFramePr>
            <a:graphicFrameLocks noGrp="1"/>
          </p:cNvGraphicFramePr>
          <p:nvPr>
            <p:ph idx="1"/>
            <p:extLst>
              <p:ext uri="{D42A27DB-BD31-4B8C-83A1-F6EECF244321}">
                <p14:modId xmlns:p14="http://schemas.microsoft.com/office/powerpoint/2010/main" val="1878516129"/>
              </p:ext>
            </p:extLst>
          </p:nvPr>
        </p:nvGraphicFramePr>
        <p:xfrm>
          <a:off x="167426" y="1493949"/>
          <a:ext cx="11835684" cy="4932609"/>
        </p:xfrm>
        <a:graphic>
          <a:graphicData uri="http://schemas.openxmlformats.org/drawingml/2006/table">
            <a:tbl>
              <a:tblPr rtl="1">
                <a:tableStyleId>{125E5076-3810-47DD-B79F-674D7AD40C01}</a:tableStyleId>
              </a:tblPr>
              <a:tblGrid>
                <a:gridCol w="1532586">
                  <a:extLst>
                    <a:ext uri="{9D8B030D-6E8A-4147-A177-3AD203B41FA5}">
                      <a16:colId xmlns:a16="http://schemas.microsoft.com/office/drawing/2014/main" val="2484366773"/>
                    </a:ext>
                  </a:extLst>
                </a:gridCol>
                <a:gridCol w="2240924">
                  <a:extLst>
                    <a:ext uri="{9D8B030D-6E8A-4147-A177-3AD203B41FA5}">
                      <a16:colId xmlns:a16="http://schemas.microsoft.com/office/drawing/2014/main" val="2803243229"/>
                    </a:ext>
                  </a:extLst>
                </a:gridCol>
                <a:gridCol w="2144332">
                  <a:extLst>
                    <a:ext uri="{9D8B030D-6E8A-4147-A177-3AD203B41FA5}">
                      <a16:colId xmlns:a16="http://schemas.microsoft.com/office/drawing/2014/main" val="439984219"/>
                    </a:ext>
                  </a:extLst>
                </a:gridCol>
                <a:gridCol w="1972614">
                  <a:extLst>
                    <a:ext uri="{9D8B030D-6E8A-4147-A177-3AD203B41FA5}">
                      <a16:colId xmlns:a16="http://schemas.microsoft.com/office/drawing/2014/main" val="3695989245"/>
                    </a:ext>
                  </a:extLst>
                </a:gridCol>
                <a:gridCol w="1972614">
                  <a:extLst>
                    <a:ext uri="{9D8B030D-6E8A-4147-A177-3AD203B41FA5}">
                      <a16:colId xmlns:a16="http://schemas.microsoft.com/office/drawing/2014/main" val="2823673542"/>
                    </a:ext>
                  </a:extLst>
                </a:gridCol>
                <a:gridCol w="1972614">
                  <a:extLst>
                    <a:ext uri="{9D8B030D-6E8A-4147-A177-3AD203B41FA5}">
                      <a16:colId xmlns:a16="http://schemas.microsoft.com/office/drawing/2014/main" val="1075672536"/>
                    </a:ext>
                  </a:extLst>
                </a:gridCol>
              </a:tblGrid>
              <a:tr h="704658">
                <a:tc>
                  <a:txBody>
                    <a:bodyPr/>
                    <a:lstStyle/>
                    <a:p>
                      <a:pPr algn="ctr"/>
                      <a:r>
                        <a:rPr lang="ar-JO" b="1"/>
                        <a:t>المؤشر</a:t>
                      </a:r>
                    </a:p>
                  </a:txBody>
                  <a:tcPr anchor="ctr">
                    <a:cell3D prstMaterial="dkEdge">
                      <a:bevel prst="artDeco"/>
                      <a:lightRig rig="flood" dir="t"/>
                    </a:cell3D>
                  </a:tcPr>
                </a:tc>
                <a:tc>
                  <a:txBody>
                    <a:bodyPr/>
                    <a:lstStyle/>
                    <a:p>
                      <a:pPr algn="ctr"/>
                      <a:r>
                        <a:rPr lang="en-US" b="1"/>
                        <a:t>Baby Boomers</a:t>
                      </a:r>
                    </a:p>
                  </a:txBody>
                  <a:tcPr anchor="ctr">
                    <a:cell3D prstMaterial="dkEdge">
                      <a:bevel prst="artDeco"/>
                      <a:lightRig rig="flood" dir="t"/>
                    </a:cell3D>
                  </a:tcPr>
                </a:tc>
                <a:tc>
                  <a:txBody>
                    <a:bodyPr/>
                    <a:lstStyle/>
                    <a:p>
                      <a:pPr algn="ctr"/>
                      <a:r>
                        <a:rPr lang="en-US" b="1">
                          <a:solidFill>
                            <a:srgbClr val="FFFF00"/>
                          </a:solidFill>
                        </a:rPr>
                        <a:t>Gen X</a:t>
                      </a:r>
                    </a:p>
                  </a:txBody>
                  <a:tcPr anchor="ctr">
                    <a:cell3D prstMaterial="dkEdge">
                      <a:bevel prst="artDeco"/>
                      <a:lightRig rig="flood" dir="t"/>
                    </a:cell3D>
                  </a:tcPr>
                </a:tc>
                <a:tc>
                  <a:txBody>
                    <a:bodyPr/>
                    <a:lstStyle/>
                    <a:p>
                      <a:pPr algn="ctr"/>
                      <a:r>
                        <a:rPr lang="en-US" b="1"/>
                        <a:t>Millennials</a:t>
                      </a:r>
                    </a:p>
                  </a:txBody>
                  <a:tcPr anchor="ctr">
                    <a:cell3D prstMaterial="dkEdge">
                      <a:bevel prst="artDeco"/>
                      <a:lightRig rig="flood" dir="t"/>
                    </a:cell3D>
                  </a:tcPr>
                </a:tc>
                <a:tc>
                  <a:txBody>
                    <a:bodyPr/>
                    <a:lstStyle/>
                    <a:p>
                      <a:pPr algn="ctr"/>
                      <a:r>
                        <a:rPr lang="en-US" b="1">
                          <a:solidFill>
                            <a:srgbClr val="FFFF00"/>
                          </a:solidFill>
                        </a:rPr>
                        <a:t>Gen Z</a:t>
                      </a:r>
                    </a:p>
                  </a:txBody>
                  <a:tcPr anchor="ctr">
                    <a:cell3D prstMaterial="dkEdge">
                      <a:bevel prst="artDeco"/>
                      <a:lightRig rig="flood" dir="t"/>
                    </a:cell3D>
                  </a:tcPr>
                </a:tc>
                <a:tc>
                  <a:txBody>
                    <a:bodyPr/>
                    <a:lstStyle/>
                    <a:p>
                      <a:pPr algn="ctr"/>
                      <a:r>
                        <a:rPr lang="en-US" b="1" dirty="0"/>
                        <a:t>Gen Alpha</a:t>
                      </a:r>
                    </a:p>
                  </a:txBody>
                  <a:tcPr anchor="ctr">
                    <a:cell3D prstMaterial="dkEdge">
                      <a:bevel prst="artDeco"/>
                      <a:lightRig rig="flood" dir="t"/>
                    </a:cell3D>
                  </a:tcPr>
                </a:tc>
                <a:extLst>
                  <a:ext uri="{0D108BD9-81ED-4DB2-BD59-A6C34878D82A}">
                    <a16:rowId xmlns:a16="http://schemas.microsoft.com/office/drawing/2014/main" val="1860080613"/>
                  </a:ext>
                </a:extLst>
              </a:tr>
              <a:tr h="1761647">
                <a:tc>
                  <a:txBody>
                    <a:bodyPr/>
                    <a:lstStyle/>
                    <a:p>
                      <a:pPr algn="r"/>
                      <a:r>
                        <a:rPr lang="en-US" b="1" dirty="0"/>
                        <a:t>Reach </a:t>
                      </a:r>
                      <a:r>
                        <a:rPr lang="ar-JO" b="1" dirty="0"/>
                        <a:t>الوصول</a:t>
                      </a:r>
                      <a:endParaRPr lang="ar-JO" dirty="0"/>
                    </a:p>
                  </a:txBody>
                  <a:tcPr anchor="ctr">
                    <a:cell3D prstMaterial="dkEdge">
                      <a:bevel prst="artDeco"/>
                      <a:lightRig rig="flood" dir="t"/>
                    </a:cell3D>
                  </a:tcPr>
                </a:tc>
                <a:tc>
                  <a:txBody>
                    <a:bodyPr/>
                    <a:lstStyle/>
                    <a:p>
                      <a:pPr algn="r"/>
                      <a:r>
                        <a:rPr lang="ar-JO" sz="1400" dirty="0"/>
                        <a:t>الحملات التقليدية تصل إليهم أكثر من الرقمية</a:t>
                      </a:r>
                    </a:p>
                  </a:txBody>
                  <a:tcPr anchor="ctr">
                    <a:cell3D prstMaterial="dkEdge">
                      <a:bevel prst="artDeco"/>
                      <a:lightRig rig="flood" dir="t"/>
                    </a:cell3D>
                  </a:tcPr>
                </a:tc>
                <a:tc>
                  <a:txBody>
                    <a:bodyPr/>
                    <a:lstStyle/>
                    <a:p>
                      <a:pPr algn="r"/>
                      <a:r>
                        <a:rPr lang="ar-JO" sz="1400" dirty="0">
                          <a:solidFill>
                            <a:srgbClr val="FFFF00"/>
                          </a:solidFill>
                        </a:rPr>
                        <a:t>وصول عبر البريد الإلكتروني والمواقع الرسمية</a:t>
                      </a:r>
                    </a:p>
                  </a:txBody>
                  <a:tcPr anchor="ctr">
                    <a:cell3D prstMaterial="dkEdge">
                      <a:bevel prst="artDeco"/>
                      <a:lightRig rig="flood" dir="t"/>
                    </a:cell3D>
                  </a:tcPr>
                </a:tc>
                <a:tc>
                  <a:txBody>
                    <a:bodyPr/>
                    <a:lstStyle/>
                    <a:p>
                      <a:pPr algn="r"/>
                      <a:r>
                        <a:rPr lang="ar-JO" sz="1400"/>
                        <a:t>وصول واسع عبر وسائل التواصل الاجتماعي</a:t>
                      </a:r>
                    </a:p>
                  </a:txBody>
                  <a:tcPr anchor="ctr">
                    <a:cell3D prstMaterial="dkEdge">
                      <a:bevel prst="artDeco"/>
                      <a:lightRig rig="flood" dir="t"/>
                    </a:cell3D>
                  </a:tcPr>
                </a:tc>
                <a:tc>
                  <a:txBody>
                    <a:bodyPr/>
                    <a:lstStyle/>
                    <a:p>
                      <a:pPr algn="r"/>
                      <a:r>
                        <a:rPr lang="ar-JO" sz="1400">
                          <a:solidFill>
                            <a:srgbClr val="FFFF00"/>
                          </a:solidFill>
                        </a:rPr>
                        <a:t>وصول سريع عبر المنصات التفاعلية</a:t>
                      </a:r>
                    </a:p>
                  </a:txBody>
                  <a:tcPr anchor="ctr">
                    <a:cell3D prstMaterial="dkEdge">
                      <a:bevel prst="artDeco"/>
                      <a:lightRig rig="flood" dir="t"/>
                    </a:cell3D>
                  </a:tcPr>
                </a:tc>
                <a:tc>
                  <a:txBody>
                    <a:bodyPr/>
                    <a:lstStyle/>
                    <a:p>
                      <a:pPr algn="r"/>
                      <a:r>
                        <a:rPr lang="ar-JO" sz="1400"/>
                        <a:t>وصول عبر التطبيقات التعليمية والواقع المعزز</a:t>
                      </a:r>
                    </a:p>
                  </a:txBody>
                  <a:tcPr anchor="ctr">
                    <a:cell3D prstMaterial="dkEdge">
                      <a:bevel prst="artDeco"/>
                      <a:lightRig rig="flood" dir="t"/>
                    </a:cell3D>
                  </a:tcPr>
                </a:tc>
                <a:extLst>
                  <a:ext uri="{0D108BD9-81ED-4DB2-BD59-A6C34878D82A}">
                    <a16:rowId xmlns:a16="http://schemas.microsoft.com/office/drawing/2014/main" val="4183350511"/>
                  </a:ext>
                </a:extLst>
              </a:tr>
              <a:tr h="1233152">
                <a:tc>
                  <a:txBody>
                    <a:bodyPr/>
                    <a:lstStyle/>
                    <a:p>
                      <a:pPr algn="r"/>
                      <a:r>
                        <a:rPr lang="en-US" b="1" dirty="0"/>
                        <a:t>Engagement (</a:t>
                      </a:r>
                      <a:r>
                        <a:rPr lang="ar-JO" b="1" dirty="0"/>
                        <a:t>التفاعل</a:t>
                      </a:r>
                      <a:endParaRPr lang="ar-JO" dirty="0"/>
                    </a:p>
                  </a:txBody>
                  <a:tcPr anchor="ctr">
                    <a:cell3D prstMaterial="dkEdge">
                      <a:bevel prst="artDeco"/>
                      <a:lightRig rig="flood" dir="t"/>
                    </a:cell3D>
                  </a:tcPr>
                </a:tc>
                <a:tc>
                  <a:txBody>
                    <a:bodyPr/>
                    <a:lstStyle/>
                    <a:p>
                      <a:pPr algn="r"/>
                      <a:r>
                        <a:rPr lang="ar-JO" sz="1400"/>
                        <a:t>تفاعل منخفض مع الحملات الرقمية</a:t>
                      </a:r>
                    </a:p>
                  </a:txBody>
                  <a:tcPr anchor="ctr">
                    <a:cell3D prstMaterial="dkEdge">
                      <a:bevel prst="artDeco"/>
                      <a:lightRig rig="flood" dir="t"/>
                    </a:cell3D>
                  </a:tcPr>
                </a:tc>
                <a:tc>
                  <a:txBody>
                    <a:bodyPr/>
                    <a:lstStyle/>
                    <a:p>
                      <a:pPr algn="r"/>
                      <a:r>
                        <a:rPr lang="ar-JO" sz="1400" dirty="0">
                          <a:solidFill>
                            <a:srgbClr val="FFFF00"/>
                          </a:solidFill>
                        </a:rPr>
                        <a:t>تفاعل متوسط مع المحتوى العملي</a:t>
                      </a:r>
                    </a:p>
                  </a:txBody>
                  <a:tcPr anchor="ctr">
                    <a:cell3D prstMaterial="dkEdge">
                      <a:bevel prst="artDeco"/>
                      <a:lightRig rig="flood" dir="t"/>
                    </a:cell3D>
                  </a:tcPr>
                </a:tc>
                <a:tc>
                  <a:txBody>
                    <a:bodyPr/>
                    <a:lstStyle/>
                    <a:p>
                      <a:pPr algn="r"/>
                      <a:r>
                        <a:rPr lang="ar-JO" sz="1400" dirty="0"/>
                        <a:t>تفاعل قوي مع القصص والمراجعات</a:t>
                      </a:r>
                    </a:p>
                  </a:txBody>
                  <a:tcPr anchor="ctr">
                    <a:cell3D prstMaterial="dkEdge">
                      <a:bevel prst="artDeco"/>
                      <a:lightRig rig="flood" dir="t"/>
                    </a:cell3D>
                  </a:tcPr>
                </a:tc>
                <a:tc>
                  <a:txBody>
                    <a:bodyPr/>
                    <a:lstStyle/>
                    <a:p>
                      <a:pPr algn="r"/>
                      <a:r>
                        <a:rPr lang="ar-JO" sz="1400" dirty="0">
                          <a:solidFill>
                            <a:srgbClr val="FFFF00"/>
                          </a:solidFill>
                        </a:rPr>
                        <a:t>تفاعل عالي مع الحملات التفاعلية والقيمية</a:t>
                      </a:r>
                    </a:p>
                  </a:txBody>
                  <a:tcPr anchor="ctr">
                    <a:cell3D prstMaterial="dkEdge">
                      <a:bevel prst="artDeco"/>
                      <a:lightRig rig="flood" dir="t"/>
                    </a:cell3D>
                  </a:tcPr>
                </a:tc>
                <a:tc>
                  <a:txBody>
                    <a:bodyPr/>
                    <a:lstStyle/>
                    <a:p>
                      <a:pPr algn="r"/>
                      <a:r>
                        <a:rPr lang="ar-JO" sz="1400"/>
                        <a:t>تفاعل عبر الألعاب والقصص المصورة</a:t>
                      </a:r>
                    </a:p>
                  </a:txBody>
                  <a:tcPr anchor="ctr">
                    <a:cell3D prstMaterial="dkEdge">
                      <a:bevel prst="artDeco"/>
                      <a:lightRig rig="flood" dir="t"/>
                    </a:cell3D>
                  </a:tcPr>
                </a:tc>
                <a:extLst>
                  <a:ext uri="{0D108BD9-81ED-4DB2-BD59-A6C34878D82A}">
                    <a16:rowId xmlns:a16="http://schemas.microsoft.com/office/drawing/2014/main" val="511006328"/>
                  </a:ext>
                </a:extLst>
              </a:tr>
              <a:tr h="1233152">
                <a:tc>
                  <a:txBody>
                    <a:bodyPr/>
                    <a:lstStyle/>
                    <a:p>
                      <a:pPr algn="r"/>
                      <a:r>
                        <a:rPr lang="en-US" b="1" dirty="0"/>
                        <a:t>Conversion (</a:t>
                      </a:r>
                      <a:r>
                        <a:rPr lang="ar-JO" b="1" dirty="0"/>
                        <a:t>التحويل</a:t>
                      </a:r>
                      <a:endParaRPr lang="ar-JO" dirty="0"/>
                    </a:p>
                  </a:txBody>
                  <a:tcPr anchor="ctr">
                    <a:cell3D prstMaterial="dkEdge">
                      <a:bevel prst="artDeco"/>
                      <a:lightRig rig="flood" dir="t"/>
                    </a:cell3D>
                  </a:tcPr>
                </a:tc>
                <a:tc>
                  <a:txBody>
                    <a:bodyPr/>
                    <a:lstStyle/>
                    <a:p>
                      <a:pPr algn="r"/>
                      <a:r>
                        <a:rPr lang="ar-JO" sz="1400" dirty="0"/>
                        <a:t>يعتمد على الثقة والسمعة الطويلة</a:t>
                      </a:r>
                    </a:p>
                  </a:txBody>
                  <a:tcPr anchor="ctr">
                    <a:cell3D prstMaterial="dkEdge">
                      <a:bevel prst="artDeco"/>
                      <a:lightRig rig="flood" dir="t"/>
                    </a:cell3D>
                  </a:tcPr>
                </a:tc>
                <a:tc>
                  <a:txBody>
                    <a:bodyPr/>
                    <a:lstStyle/>
                    <a:p>
                      <a:pPr algn="r"/>
                      <a:r>
                        <a:rPr lang="ar-JO" sz="1400" dirty="0">
                          <a:solidFill>
                            <a:srgbClr val="FFFF00"/>
                          </a:solidFill>
                        </a:rPr>
                        <a:t>يعتمد على الحلول العملية والموثوقية</a:t>
                      </a:r>
                    </a:p>
                  </a:txBody>
                  <a:tcPr anchor="ctr">
                    <a:cell3D prstMaterial="dkEdge">
                      <a:bevel prst="artDeco"/>
                      <a:lightRig rig="flood" dir="t"/>
                    </a:cell3D>
                  </a:tcPr>
                </a:tc>
                <a:tc>
                  <a:txBody>
                    <a:bodyPr/>
                    <a:lstStyle/>
                    <a:p>
                      <a:pPr algn="r"/>
                      <a:r>
                        <a:rPr lang="ar-JO" sz="1400"/>
                        <a:t>يعتمد على التجربة والقيمة المضافة</a:t>
                      </a:r>
                    </a:p>
                  </a:txBody>
                  <a:tcPr anchor="ctr">
                    <a:cell3D prstMaterial="dkEdge">
                      <a:bevel prst="artDeco"/>
                      <a:lightRig rig="flood" dir="t"/>
                    </a:cell3D>
                  </a:tcPr>
                </a:tc>
                <a:tc>
                  <a:txBody>
                    <a:bodyPr/>
                    <a:lstStyle/>
                    <a:p>
                      <a:pPr algn="r"/>
                      <a:r>
                        <a:rPr lang="ar-JO" sz="1400" dirty="0">
                          <a:solidFill>
                            <a:srgbClr val="FFFF00"/>
                          </a:solidFill>
                        </a:rPr>
                        <a:t>يعتمد على الأصالة والشفافية</a:t>
                      </a:r>
                    </a:p>
                  </a:txBody>
                  <a:tcPr anchor="ctr">
                    <a:cell3D prstMaterial="dkEdge">
                      <a:bevel prst="artDeco"/>
                      <a:lightRig rig="flood" dir="t"/>
                    </a:cell3D>
                  </a:tcPr>
                </a:tc>
                <a:tc>
                  <a:txBody>
                    <a:bodyPr/>
                    <a:lstStyle/>
                    <a:p>
                      <a:pPr algn="r"/>
                      <a:r>
                        <a:rPr lang="ar-JO" sz="1400" dirty="0"/>
                        <a:t>يعتمد على الجمع بين التعليم والمتعة</a:t>
                      </a:r>
                    </a:p>
                  </a:txBody>
                  <a:tcPr anchor="ctr">
                    <a:cell3D prstMaterial="dkEdge">
                      <a:bevel prst="artDeco"/>
                      <a:lightRig rig="flood" dir="t"/>
                    </a:cell3D>
                  </a:tcPr>
                </a:tc>
                <a:extLst>
                  <a:ext uri="{0D108BD9-81ED-4DB2-BD59-A6C34878D82A}">
                    <a16:rowId xmlns:a16="http://schemas.microsoft.com/office/drawing/2014/main" val="1971626026"/>
                  </a:ext>
                </a:extLst>
              </a:tr>
            </a:tbl>
          </a:graphicData>
        </a:graphic>
      </p:graphicFrame>
    </p:spTree>
    <p:extLst>
      <p:ext uri="{BB962C8B-B14F-4D97-AF65-F5344CB8AC3E}">
        <p14:creationId xmlns:p14="http://schemas.microsoft.com/office/powerpoint/2010/main" val="3990882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9416"/>
            <a:ext cx="10515600" cy="584901"/>
          </a:xfrm>
        </p:spPr>
        <p:txBody>
          <a:bodyPr>
            <a:noAutofit/>
          </a:bodyPr>
          <a:lstStyle/>
          <a:p>
            <a:pPr algn="ctr" rtl="1">
              <a:lnSpc>
                <a:spcPct val="150000"/>
              </a:lnSpc>
            </a:pPr>
            <a:r>
              <a:rPr lang="ar-SA" sz="3200" b="1" u="sng" dirty="0">
                <a:solidFill>
                  <a:schemeClr val="accent1">
                    <a:lumMod val="75000"/>
                  </a:schemeClr>
                </a:solidFill>
              </a:rPr>
              <a:t>الفجوة الرقمية: الخلاصة</a:t>
            </a:r>
            <a:endParaRPr lang="en-US" sz="3200" b="1" u="sng" dirty="0">
              <a:solidFill>
                <a:schemeClr val="accent1">
                  <a:lumMod val="75000"/>
                </a:schemeClr>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94636"/>
            <a:ext cx="11797976" cy="5863364"/>
          </a:xfrm>
        </p:spPr>
        <p:txBody>
          <a:bodyPr anchor="t">
            <a:normAutofit/>
          </a:bodyPr>
          <a:lstStyle/>
          <a:p>
            <a:pPr algn="just" rtl="1">
              <a:lnSpc>
                <a:spcPct val="150000"/>
              </a:lnSpc>
              <a:buFont typeface="Wingdings" pitchFamily="2" charset="2"/>
              <a:buChar char="ü"/>
            </a:pPr>
            <a:r>
              <a:rPr lang="ar-JO" sz="2400" dirty="0">
                <a:solidFill>
                  <a:srgbClr val="0070C0"/>
                </a:solidFill>
              </a:rPr>
              <a:t>الفجوة الرقمية تؤثر بشكل مباشر على الوصول</a:t>
            </a:r>
            <a:r>
              <a:rPr lang="en-US" sz="2400" dirty="0">
                <a:solidFill>
                  <a:srgbClr val="0070C0"/>
                </a:solidFill>
              </a:rPr>
              <a:t>Reach)، </a:t>
            </a:r>
            <a:r>
              <a:rPr lang="ar-JO" sz="2400" dirty="0">
                <a:solidFill>
                  <a:srgbClr val="0070C0"/>
                </a:solidFill>
              </a:rPr>
              <a:t>حيث تختلف قدرة كل جيل على الوصول إلى المحتوى الرقمي</a:t>
            </a:r>
          </a:p>
          <a:p>
            <a:pPr algn="just" rtl="1">
              <a:lnSpc>
                <a:spcPct val="150000"/>
              </a:lnSpc>
              <a:buFont typeface="Wingdings" pitchFamily="2" charset="2"/>
              <a:buChar char="ü"/>
            </a:pPr>
            <a:r>
              <a:rPr lang="ar-JO" sz="2400" dirty="0">
                <a:solidFill>
                  <a:srgbClr val="0070C0"/>
                </a:solidFill>
              </a:rPr>
              <a:t>تؤثر أيضًا على التفاعل </a:t>
            </a:r>
            <a:r>
              <a:rPr lang="en-US" sz="2400" dirty="0">
                <a:solidFill>
                  <a:srgbClr val="0070C0"/>
                </a:solidFill>
              </a:rPr>
              <a:t> Engagement </a:t>
            </a:r>
            <a:r>
              <a:rPr lang="ar-JO" sz="2400" dirty="0">
                <a:solidFill>
                  <a:srgbClr val="0070C0"/>
                </a:solidFill>
              </a:rPr>
              <a:t>إذ يختلف مستوى مشاركة كل جيل مع المحتوى الإعلامي والتسويقي</a:t>
            </a:r>
          </a:p>
          <a:p>
            <a:pPr algn="just" rtl="1">
              <a:lnSpc>
                <a:spcPct val="150000"/>
              </a:lnSpc>
              <a:buFont typeface="Wingdings" pitchFamily="2" charset="2"/>
              <a:buChar char="ü"/>
            </a:pPr>
            <a:r>
              <a:rPr lang="ar-JO" sz="2400" dirty="0">
                <a:solidFill>
                  <a:srgbClr val="0070C0"/>
                </a:solidFill>
              </a:rPr>
              <a:t>تؤثر على التحويل </a:t>
            </a:r>
            <a:r>
              <a:rPr lang="en-US" sz="2400" dirty="0">
                <a:solidFill>
                  <a:srgbClr val="0070C0"/>
                </a:solidFill>
              </a:rPr>
              <a:t> Conversion </a:t>
            </a:r>
            <a:r>
              <a:rPr lang="ar-JO" sz="2400" dirty="0">
                <a:solidFill>
                  <a:srgbClr val="0070C0"/>
                </a:solidFill>
              </a:rPr>
              <a:t>أي قدرة الحملات على تحويل الجمهور إلى مستخدمين أو عملاء فعليين</a:t>
            </a:r>
          </a:p>
          <a:p>
            <a:pPr marL="0" indent="0" algn="just" rtl="1">
              <a:lnSpc>
                <a:spcPct val="150000"/>
              </a:lnSpc>
              <a:buNone/>
            </a:pPr>
            <a:r>
              <a:rPr lang="ar-JO" sz="2400" dirty="0">
                <a:solidFill>
                  <a:srgbClr val="C00000"/>
                </a:solidFill>
              </a:rPr>
              <a:t>على الإعلاميين والمسوقين تصميم استراتيجيات </a:t>
            </a:r>
            <a:r>
              <a:rPr lang="en-US" sz="2400" dirty="0">
                <a:solidFill>
                  <a:srgbClr val="C00000"/>
                </a:solidFill>
              </a:rPr>
              <a:t>Omnichannel Marketing (</a:t>
            </a:r>
            <a:r>
              <a:rPr lang="ar-JO" sz="2400" dirty="0">
                <a:solidFill>
                  <a:srgbClr val="C00000"/>
                </a:solidFill>
              </a:rPr>
              <a:t>التسويق متعدد القنوات) لتقليل أثر الفجوة الرقمية وضمان وصول الرسائل بفاعلية لكل جيل</a:t>
            </a:r>
            <a:r>
              <a:rPr lang="en-US" sz="2400" dirty="0">
                <a:solidFill>
                  <a:srgbClr val="C00000"/>
                </a:solidFill>
              </a:rPr>
              <a:t> </a:t>
            </a:r>
            <a:endParaRPr lang="ar-JO" sz="2400" dirty="0">
              <a:solidFill>
                <a:srgbClr val="C00000"/>
              </a:solidFill>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9" name="Picture 8">
            <a:extLst>
              <a:ext uri="{FF2B5EF4-FFF2-40B4-BE49-F238E27FC236}">
                <a16:creationId xmlns:a16="http://schemas.microsoft.com/office/drawing/2014/main" id="{51A24A79-AA70-124E-B395-B4222B2ECDEB}"/>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4031087"/>
            <a:ext cx="6096000" cy="2826913"/>
          </a:xfrm>
          <a:prstGeom prst="rect">
            <a:avLst/>
          </a:prstGeom>
        </p:spPr>
      </p:pic>
    </p:spTree>
    <p:extLst>
      <p:ext uri="{BB962C8B-B14F-4D97-AF65-F5344CB8AC3E}">
        <p14:creationId xmlns:p14="http://schemas.microsoft.com/office/powerpoint/2010/main" val="11686426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4F72FBDB-FC86-8947-BFB0-AB8579C97480}"/>
              </a:ext>
            </a:extLst>
          </p:cNvPr>
          <p:cNvSpPr>
            <a:spLocks noGrp="1" noChangeArrowheads="1"/>
          </p:cNvSpPr>
          <p:nvPr>
            <p:ph type="title"/>
          </p:nvPr>
        </p:nvSpPr>
        <p:spPr bwMode="auto">
          <a:xfrm>
            <a:off x="4960023" y="0"/>
            <a:ext cx="2869695" cy="742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gn="ctr" defTabSz="914400" rtl="1" eaLnBrk="1" latinLnBrk="0" hangingPunct="1">
              <a:lnSpc>
                <a:spcPct val="150000"/>
              </a:lnSpc>
              <a:spcBef>
                <a:spcPts val="1000"/>
              </a:spcBef>
              <a:buNone/>
            </a:pPr>
            <a:r>
              <a:rPr lang="ar-JO" sz="3200" b="1" u="sng" dirty="0">
                <a:solidFill>
                  <a:schemeClr val="accent1">
                    <a:lumMod val="75000"/>
                  </a:schemeClr>
                </a:solidFill>
              </a:rPr>
              <a:t>حلول الفجوة الرقمية</a:t>
            </a:r>
          </a:p>
        </p:txBody>
      </p:sp>
      <p:pic>
        <p:nvPicPr>
          <p:cNvPr id="6" name="Graphic 21">
            <a:extLst>
              <a:ext uri="{FF2B5EF4-FFF2-40B4-BE49-F238E27FC236}">
                <a16:creationId xmlns:a16="http://schemas.microsoft.com/office/drawing/2014/main" id="{96E41201-4BFB-7B48-97B8-8F780521D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graphicFrame>
        <p:nvGraphicFramePr>
          <p:cNvPr id="2" name="Content Placeholder 1">
            <a:extLst>
              <a:ext uri="{FF2B5EF4-FFF2-40B4-BE49-F238E27FC236}">
                <a16:creationId xmlns:a16="http://schemas.microsoft.com/office/drawing/2014/main" id="{C69BCB01-033B-F042-AA2C-DEE4E95CAECC}"/>
              </a:ext>
            </a:extLst>
          </p:cNvPr>
          <p:cNvGraphicFramePr>
            <a:graphicFrameLocks noGrp="1"/>
          </p:cNvGraphicFramePr>
          <p:nvPr>
            <p:ph idx="1"/>
            <p:extLst>
              <p:ext uri="{D42A27DB-BD31-4B8C-83A1-F6EECF244321}">
                <p14:modId xmlns:p14="http://schemas.microsoft.com/office/powerpoint/2010/main" val="2760353402"/>
              </p:ext>
            </p:extLst>
          </p:nvPr>
        </p:nvGraphicFramePr>
        <p:xfrm>
          <a:off x="216794" y="991100"/>
          <a:ext cx="11758412" cy="5726144"/>
        </p:xfrm>
        <a:graphic>
          <a:graphicData uri="http://schemas.openxmlformats.org/drawingml/2006/table">
            <a:tbl>
              <a:tblPr rtl="1">
                <a:tableStyleId>{125E5076-3810-47DD-B79F-674D7AD40C01}</a:tableStyleId>
              </a:tblPr>
              <a:tblGrid>
                <a:gridCol w="1522752">
                  <a:extLst>
                    <a:ext uri="{9D8B030D-6E8A-4147-A177-3AD203B41FA5}">
                      <a16:colId xmlns:a16="http://schemas.microsoft.com/office/drawing/2014/main" val="3070010748"/>
                    </a:ext>
                  </a:extLst>
                </a:gridCol>
                <a:gridCol w="4217139">
                  <a:extLst>
                    <a:ext uri="{9D8B030D-6E8A-4147-A177-3AD203B41FA5}">
                      <a16:colId xmlns:a16="http://schemas.microsoft.com/office/drawing/2014/main" val="2277257237"/>
                    </a:ext>
                  </a:extLst>
                </a:gridCol>
                <a:gridCol w="6018521">
                  <a:extLst>
                    <a:ext uri="{9D8B030D-6E8A-4147-A177-3AD203B41FA5}">
                      <a16:colId xmlns:a16="http://schemas.microsoft.com/office/drawing/2014/main" val="2097215131"/>
                    </a:ext>
                  </a:extLst>
                </a:gridCol>
              </a:tblGrid>
              <a:tr h="605837">
                <a:tc>
                  <a:txBody>
                    <a:bodyPr/>
                    <a:lstStyle/>
                    <a:p>
                      <a:pPr algn="ctr"/>
                      <a:r>
                        <a:rPr lang="ar-JO" sz="1800" b="1" dirty="0">
                          <a:solidFill>
                            <a:srgbClr val="FFC000"/>
                          </a:solidFill>
                        </a:rPr>
                        <a:t>البعد</a:t>
                      </a:r>
                    </a:p>
                  </a:txBody>
                  <a:tcPr marL="68495" marR="68495" marT="34247" marB="34247" anchor="ctr">
                    <a:cell3D prstMaterial="dkEdge">
                      <a:bevel prst="riblet"/>
                      <a:lightRig rig="flood" dir="t"/>
                    </a:cell3D>
                  </a:tcPr>
                </a:tc>
                <a:tc>
                  <a:txBody>
                    <a:bodyPr/>
                    <a:lstStyle/>
                    <a:p>
                      <a:pPr algn="ctr"/>
                      <a:r>
                        <a:rPr lang="ar-JO" sz="1800" b="1" dirty="0">
                          <a:solidFill>
                            <a:srgbClr val="FFC000"/>
                          </a:solidFill>
                        </a:rPr>
                        <a:t>التحدي</a:t>
                      </a:r>
                    </a:p>
                  </a:txBody>
                  <a:tcPr marL="68495" marR="68495" marT="34247" marB="34247" anchor="ctr">
                    <a:cell3D prstMaterial="dkEdge">
                      <a:bevel prst="riblet"/>
                      <a:lightRig rig="flood" dir="t"/>
                    </a:cell3D>
                  </a:tcPr>
                </a:tc>
                <a:tc>
                  <a:txBody>
                    <a:bodyPr/>
                    <a:lstStyle/>
                    <a:p>
                      <a:pPr algn="ctr"/>
                      <a:r>
                        <a:rPr lang="ar-JO" sz="1800" b="1" dirty="0">
                          <a:solidFill>
                            <a:srgbClr val="FFC000"/>
                          </a:solidFill>
                        </a:rPr>
                        <a:t>الحلول المقترحة</a:t>
                      </a:r>
                    </a:p>
                  </a:txBody>
                  <a:tcPr marL="68495" marR="68495" marT="34247" marB="34247" anchor="ctr">
                    <a:cell3D prstMaterial="dkEdge">
                      <a:bevel prst="riblet"/>
                      <a:lightRig rig="flood" dir="t"/>
                    </a:cell3D>
                  </a:tcPr>
                </a:tc>
                <a:extLst>
                  <a:ext uri="{0D108BD9-81ED-4DB2-BD59-A6C34878D82A}">
                    <a16:rowId xmlns:a16="http://schemas.microsoft.com/office/drawing/2014/main" val="4078057222"/>
                  </a:ext>
                </a:extLst>
              </a:tr>
              <a:tr h="1838059">
                <a:tc>
                  <a:txBody>
                    <a:bodyPr/>
                    <a:lstStyle/>
                    <a:p>
                      <a:pPr algn="ctr"/>
                      <a:r>
                        <a:rPr lang="en-US" sz="1800" b="1" dirty="0"/>
                        <a:t>Access </a:t>
                      </a:r>
                      <a:r>
                        <a:rPr lang="ar-JO" sz="1800" b="1" dirty="0"/>
                        <a:t>الوصول</a:t>
                      </a:r>
                      <a:endParaRPr lang="ar-JO" sz="1800" dirty="0"/>
                    </a:p>
                  </a:txBody>
                  <a:tcPr marL="68495" marR="68495" marT="34247" marB="34247" anchor="ctr">
                    <a:cell3D prstMaterial="dkEdge">
                      <a:bevel prst="riblet"/>
                      <a:lightRig rig="flood" dir="t"/>
                    </a:cell3D>
                  </a:tcPr>
                </a:tc>
                <a:tc>
                  <a:txBody>
                    <a:bodyPr/>
                    <a:lstStyle/>
                    <a:p>
                      <a:pPr algn="ctr"/>
                      <a:r>
                        <a:rPr lang="ar-JO" sz="1800" dirty="0"/>
                        <a:t>تفاوت في توفر الإنترنت والأجهزة بين المدن والريف</a:t>
                      </a:r>
                    </a:p>
                  </a:txBody>
                  <a:tcPr marL="68495" marR="68495" marT="34247" marB="34247" anchor="ctr">
                    <a:cell3D prstMaterial="dkEdge">
                      <a:bevel prst="riblet"/>
                      <a:lightRig rig="flood" dir="t"/>
                    </a:cell3D>
                  </a:tcPr>
                </a:tc>
                <a:tc>
                  <a:txBody>
                    <a:bodyPr/>
                    <a:lstStyle/>
                    <a:p>
                      <a:pPr algn="r"/>
                      <a:r>
                        <a:rPr lang="ar-JO" sz="1800" dirty="0"/>
                        <a:t>- الاستثمار في البنية التحتية الرقمية (شبكات الألياف الضوئية، تغطية 4</a:t>
                      </a:r>
                      <a:r>
                        <a:rPr lang="en-US" sz="1800" dirty="0"/>
                        <a:t>G/5G) </a:t>
                      </a:r>
                      <a:br>
                        <a:rPr lang="en-US" sz="1800" dirty="0"/>
                      </a:br>
                      <a:r>
                        <a:rPr lang="en-US" sz="1800" dirty="0"/>
                        <a:t>- </a:t>
                      </a:r>
                      <a:r>
                        <a:rPr lang="ar-JO" sz="1800" dirty="0"/>
                        <a:t>دعم حكومي لتوفير أجهزة منخفضة التكلفة للطلاب والأسر. </a:t>
                      </a:r>
                      <a:br>
                        <a:rPr lang="ar-JO" sz="1800" dirty="0"/>
                      </a:br>
                      <a:r>
                        <a:rPr lang="ar-JO" sz="1800" dirty="0"/>
                        <a:t>- شراكات مع شركات الاتصالات لتقديم باقات إنترنت تعليمية مخفضة.</a:t>
                      </a:r>
                    </a:p>
                  </a:txBody>
                  <a:tcPr marL="68495" marR="68495" marT="34247" marB="34247" anchor="ctr">
                    <a:cell3D prstMaterial="dkEdge">
                      <a:bevel prst="riblet"/>
                      <a:lightRig rig="flood" dir="t"/>
                    </a:cell3D>
                  </a:tcPr>
                </a:tc>
                <a:extLst>
                  <a:ext uri="{0D108BD9-81ED-4DB2-BD59-A6C34878D82A}">
                    <a16:rowId xmlns:a16="http://schemas.microsoft.com/office/drawing/2014/main" val="3617780136"/>
                  </a:ext>
                </a:extLst>
              </a:tr>
              <a:tr h="1444189">
                <a:tc>
                  <a:txBody>
                    <a:bodyPr/>
                    <a:lstStyle/>
                    <a:p>
                      <a:pPr algn="ctr"/>
                      <a:r>
                        <a:rPr lang="en-US" sz="1800" b="1" dirty="0"/>
                        <a:t>Skills </a:t>
                      </a:r>
                      <a:r>
                        <a:rPr lang="ar-JO" sz="1800" b="1" dirty="0"/>
                        <a:t>المهارات</a:t>
                      </a:r>
                      <a:endParaRPr lang="ar-JO" sz="1800" dirty="0"/>
                    </a:p>
                  </a:txBody>
                  <a:tcPr marL="68495" marR="68495" marT="34247" marB="34247" anchor="ctr">
                    <a:cell3D prstMaterial="dkEdge">
                      <a:bevel prst="riblet"/>
                      <a:lightRig rig="flood" dir="t"/>
                    </a:cell3D>
                  </a:tcPr>
                </a:tc>
                <a:tc>
                  <a:txBody>
                    <a:bodyPr/>
                    <a:lstStyle/>
                    <a:p>
                      <a:pPr algn="ctr"/>
                      <a:r>
                        <a:rPr lang="ar-JO" sz="1800" dirty="0"/>
                        <a:t>نقص الثقافة الرقمية والقدرة على استخدام التكنولوجيا</a:t>
                      </a:r>
                    </a:p>
                  </a:txBody>
                  <a:tcPr marL="68495" marR="68495" marT="34247" marB="34247" anchor="ctr">
                    <a:cell3D prstMaterial="dkEdge">
                      <a:bevel prst="riblet"/>
                      <a:lightRig rig="flood" dir="t"/>
                    </a:cell3D>
                  </a:tcPr>
                </a:tc>
                <a:tc>
                  <a:txBody>
                    <a:bodyPr/>
                    <a:lstStyle/>
                    <a:p>
                      <a:pPr algn="ctr"/>
                      <a:r>
                        <a:rPr lang="ar-JO" sz="1800" dirty="0"/>
                        <a:t>- برامج تدريب وطنية لمحو الأمية الرقمية</a:t>
                      </a:r>
                      <a:br>
                        <a:rPr lang="ar-JO" sz="1800" dirty="0"/>
                      </a:br>
                      <a:r>
                        <a:rPr lang="ar-JO" sz="1800" dirty="0"/>
                        <a:t>- إدماج المهارات الرقمية في المناهج المدرسية والجامعية</a:t>
                      </a:r>
                      <a:br>
                        <a:rPr lang="ar-JO" sz="1800" dirty="0"/>
                      </a:br>
                      <a:r>
                        <a:rPr lang="ar-JO" sz="1800" dirty="0"/>
                        <a:t>- ورش عمل مجانية في المكتبات العامة والمراكز المجتمعية</a:t>
                      </a:r>
                    </a:p>
                  </a:txBody>
                  <a:tcPr marL="68495" marR="68495" marT="34247" marB="34247" anchor="ctr">
                    <a:cell3D prstMaterial="dkEdge">
                      <a:bevel prst="riblet"/>
                      <a:lightRig rig="flood" dir="t"/>
                    </a:cell3D>
                  </a:tcPr>
                </a:tc>
                <a:extLst>
                  <a:ext uri="{0D108BD9-81ED-4DB2-BD59-A6C34878D82A}">
                    <a16:rowId xmlns:a16="http://schemas.microsoft.com/office/drawing/2014/main" val="4274669407"/>
                  </a:ext>
                </a:extLst>
              </a:tr>
              <a:tr h="1838059">
                <a:tc>
                  <a:txBody>
                    <a:bodyPr/>
                    <a:lstStyle/>
                    <a:p>
                      <a:pPr algn="ctr"/>
                      <a:r>
                        <a:rPr lang="en-US" sz="1800" b="1" dirty="0"/>
                        <a:t>Content </a:t>
                      </a:r>
                      <a:r>
                        <a:rPr lang="ar-JO" sz="1800" b="1" dirty="0"/>
                        <a:t>المحتوى)</a:t>
                      </a:r>
                      <a:endParaRPr lang="ar-JO" sz="1800" dirty="0"/>
                    </a:p>
                  </a:txBody>
                  <a:tcPr marL="68495" marR="68495" marT="34247" marB="34247" anchor="ctr">
                    <a:cell3D prstMaterial="dkEdge">
                      <a:bevel prst="riblet"/>
                      <a:lightRig rig="flood" dir="t"/>
                    </a:cell3D>
                  </a:tcPr>
                </a:tc>
                <a:tc>
                  <a:txBody>
                    <a:bodyPr/>
                    <a:lstStyle/>
                    <a:p>
                      <a:pPr algn="ctr"/>
                      <a:r>
                        <a:rPr lang="ar-JO" sz="1800"/>
                        <a:t>نقص المحتوى المحلي باللغة العربية</a:t>
                      </a:r>
                    </a:p>
                  </a:txBody>
                  <a:tcPr marL="68495" marR="68495" marT="34247" marB="34247" anchor="ctr">
                    <a:cell3D prstMaterial="dkEdge">
                      <a:bevel prst="riblet"/>
                      <a:lightRig rig="flood" dir="t"/>
                    </a:cell3D>
                  </a:tcPr>
                </a:tc>
                <a:tc>
                  <a:txBody>
                    <a:bodyPr/>
                    <a:lstStyle/>
                    <a:p>
                      <a:pPr algn="ctr"/>
                      <a:r>
                        <a:rPr lang="ar-JO" sz="1800" dirty="0"/>
                        <a:t>- تحفيز إنتاج محتوى عربي رقمي في مجالات التعليم والصحة والتسويق. </a:t>
                      </a:r>
                      <a:br>
                        <a:rPr lang="ar-JO" sz="1800" dirty="0"/>
                      </a:br>
                      <a:r>
                        <a:rPr lang="ar-JO" sz="1800" dirty="0"/>
                        <a:t>- دعم منصات عربية للتعليم المفتوح </a:t>
                      </a:r>
                      <a:r>
                        <a:rPr lang="en-US" sz="1800" dirty="0"/>
                        <a:t>MOOCs). </a:t>
                      </a:r>
                      <a:br>
                        <a:rPr lang="en-US" sz="1800" dirty="0"/>
                      </a:br>
                      <a:r>
                        <a:rPr lang="en-US" sz="1800" dirty="0"/>
                        <a:t>- </a:t>
                      </a:r>
                      <a:r>
                        <a:rPr lang="ar-JO" sz="1800" dirty="0"/>
                        <a:t>تشجيع المؤسسات الإعلامية على إنتاج محتوى رقمي موجه للفئات الأقل وصولًا.</a:t>
                      </a:r>
                    </a:p>
                  </a:txBody>
                  <a:tcPr marL="68495" marR="68495" marT="34247" marB="34247" anchor="ctr">
                    <a:cell3D prstMaterial="dkEdge">
                      <a:bevel prst="riblet"/>
                      <a:lightRig rig="flood" dir="t"/>
                    </a:cell3D>
                  </a:tcPr>
                </a:tc>
                <a:extLst>
                  <a:ext uri="{0D108BD9-81ED-4DB2-BD59-A6C34878D82A}">
                    <a16:rowId xmlns:a16="http://schemas.microsoft.com/office/drawing/2014/main" val="4064787181"/>
                  </a:ext>
                </a:extLst>
              </a:tr>
            </a:tbl>
          </a:graphicData>
        </a:graphic>
      </p:graphicFrame>
      <p:sp>
        <p:nvSpPr>
          <p:cNvPr id="8" name="TextBox 7">
            <a:extLst>
              <a:ext uri="{FF2B5EF4-FFF2-40B4-BE49-F238E27FC236}">
                <a16:creationId xmlns:a16="http://schemas.microsoft.com/office/drawing/2014/main" id="{5FDD8F28-D44E-524F-9DA3-49E96D298113}"/>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735169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81708"/>
            <a:ext cx="8038754" cy="929285"/>
          </a:xfrm>
        </p:spPr>
        <p:txBody>
          <a:bodyPr anchor="t">
            <a:normAutofit/>
          </a:bodyPr>
          <a:lstStyle/>
          <a:p>
            <a:pPr algn="ctr" rtl="1">
              <a:lnSpc>
                <a:spcPct val="150000"/>
              </a:lnSpc>
            </a:pPr>
            <a:r>
              <a:rPr lang="ar-JO" sz="3200" b="1" i="0" u="sng" strike="noStrike" dirty="0">
                <a:solidFill>
                  <a:schemeClr val="accent1">
                    <a:lumMod val="75000"/>
                  </a:schemeClr>
                </a:solidFill>
                <a:effectLst/>
              </a:rPr>
              <a:t>📚 حلول الفجوة الرقمية في التعليم</a:t>
            </a:r>
          </a:p>
        </p:txBody>
      </p:sp>
      <p:graphicFrame>
        <p:nvGraphicFramePr>
          <p:cNvPr id="5" name="Content Placeholder 4">
            <a:extLst>
              <a:ext uri="{FF2B5EF4-FFF2-40B4-BE49-F238E27FC236}">
                <a16:creationId xmlns:a16="http://schemas.microsoft.com/office/drawing/2014/main" id="{0C43C422-AFEF-4642-AA7F-6785028D3294}"/>
              </a:ext>
            </a:extLst>
          </p:cNvPr>
          <p:cNvGraphicFramePr>
            <a:graphicFrameLocks noGrp="1"/>
          </p:cNvGraphicFramePr>
          <p:nvPr>
            <p:ph idx="1"/>
            <p:extLst>
              <p:ext uri="{D42A27DB-BD31-4B8C-83A1-F6EECF244321}">
                <p14:modId xmlns:p14="http://schemas.microsoft.com/office/powerpoint/2010/main" val="664583972"/>
              </p:ext>
            </p:extLst>
          </p:nvPr>
        </p:nvGraphicFramePr>
        <p:xfrm>
          <a:off x="115910" y="995363"/>
          <a:ext cx="11835684" cy="5862638"/>
        </p:xfrm>
        <a:graphic>
          <a:graphicData uri="http://schemas.openxmlformats.org/drawingml/2006/table">
            <a:tbl>
              <a:tblPr rtl="1">
                <a:tableStyleId>{125E5076-3810-47DD-B79F-674D7AD40C01}</a:tableStyleId>
              </a:tblPr>
              <a:tblGrid>
                <a:gridCol w="1918952">
                  <a:extLst>
                    <a:ext uri="{9D8B030D-6E8A-4147-A177-3AD203B41FA5}">
                      <a16:colId xmlns:a16="http://schemas.microsoft.com/office/drawing/2014/main" val="2596398433"/>
                    </a:ext>
                  </a:extLst>
                </a:gridCol>
                <a:gridCol w="4211391">
                  <a:extLst>
                    <a:ext uri="{9D8B030D-6E8A-4147-A177-3AD203B41FA5}">
                      <a16:colId xmlns:a16="http://schemas.microsoft.com/office/drawing/2014/main" val="2038153575"/>
                    </a:ext>
                  </a:extLst>
                </a:gridCol>
                <a:gridCol w="5705341">
                  <a:extLst>
                    <a:ext uri="{9D8B030D-6E8A-4147-A177-3AD203B41FA5}">
                      <a16:colId xmlns:a16="http://schemas.microsoft.com/office/drawing/2014/main" val="1696551330"/>
                    </a:ext>
                  </a:extLst>
                </a:gridCol>
              </a:tblGrid>
              <a:tr h="568353">
                <a:tc>
                  <a:txBody>
                    <a:bodyPr/>
                    <a:lstStyle/>
                    <a:p>
                      <a:pPr algn="ctr"/>
                      <a:r>
                        <a:rPr lang="ar-JO" sz="1600" b="1"/>
                        <a:t>المجال</a:t>
                      </a:r>
                    </a:p>
                  </a:txBody>
                  <a:tcPr marL="78345" marR="78345" marT="39173" marB="39173" anchor="ctr">
                    <a:cell3D prstMaterial="dkEdge">
                      <a:bevel prst="artDeco"/>
                      <a:lightRig rig="flood" dir="t"/>
                    </a:cell3D>
                  </a:tcPr>
                </a:tc>
                <a:tc>
                  <a:txBody>
                    <a:bodyPr/>
                    <a:lstStyle/>
                    <a:p>
                      <a:pPr algn="ctr"/>
                      <a:r>
                        <a:rPr lang="ar-JO" sz="1800" b="1"/>
                        <a:t>التحدي</a:t>
                      </a:r>
                    </a:p>
                  </a:txBody>
                  <a:tcPr marL="78345" marR="78345" marT="39173" marB="39173" anchor="ctr">
                    <a:cell3D prstMaterial="dkEdge">
                      <a:bevel prst="artDeco"/>
                      <a:lightRig rig="flood" dir="t"/>
                    </a:cell3D>
                  </a:tcPr>
                </a:tc>
                <a:tc>
                  <a:txBody>
                    <a:bodyPr/>
                    <a:lstStyle/>
                    <a:p>
                      <a:pPr algn="ctr"/>
                      <a:r>
                        <a:rPr lang="ar-JO" sz="1800" b="1" dirty="0"/>
                        <a:t>الحلول</a:t>
                      </a:r>
                    </a:p>
                  </a:txBody>
                  <a:tcPr marL="78345" marR="78345" marT="39173" marB="39173" anchor="ctr">
                    <a:cell3D prstMaterial="dkEdge">
                      <a:bevel prst="artDeco"/>
                      <a:lightRig rig="flood" dir="t"/>
                    </a:cell3D>
                  </a:tcPr>
                </a:tc>
                <a:extLst>
                  <a:ext uri="{0D108BD9-81ED-4DB2-BD59-A6C34878D82A}">
                    <a16:rowId xmlns:a16="http://schemas.microsoft.com/office/drawing/2014/main" val="2873472368"/>
                  </a:ext>
                </a:extLst>
              </a:tr>
              <a:tr h="1437020">
                <a:tc>
                  <a:txBody>
                    <a:bodyPr/>
                    <a:lstStyle/>
                    <a:p>
                      <a:pPr algn="ctr"/>
                      <a:r>
                        <a:rPr lang="ar-JO" sz="1600" b="1" dirty="0"/>
                        <a:t>الوصول </a:t>
                      </a:r>
                      <a:r>
                        <a:rPr lang="en-US" sz="1600" b="1" dirty="0"/>
                        <a:t>Access)</a:t>
                      </a:r>
                      <a:endParaRPr lang="en-US" sz="1600" dirty="0"/>
                    </a:p>
                  </a:txBody>
                  <a:tcPr marL="78345" marR="78345" marT="39173" marB="39173" anchor="ctr">
                    <a:cell3D prstMaterial="dkEdge">
                      <a:bevel prst="artDeco"/>
                      <a:lightRig rig="flood" dir="t"/>
                    </a:cell3D>
                  </a:tcPr>
                </a:tc>
                <a:tc>
                  <a:txBody>
                    <a:bodyPr/>
                    <a:lstStyle/>
                    <a:p>
                      <a:pPr algn="r"/>
                      <a:r>
                        <a:rPr lang="ar-JO" sz="1800" dirty="0"/>
                        <a:t>مدارس ريفية تفتقر للبنية التحتية الرقمية</a:t>
                      </a:r>
                    </a:p>
                  </a:txBody>
                  <a:tcPr marL="78345" marR="78345" marT="39173" marB="39173" anchor="ctr">
                    <a:cell3D prstMaterial="dkEdge">
                      <a:bevel prst="artDeco"/>
                      <a:lightRig rig="flood" dir="t"/>
                    </a:cell3D>
                  </a:tcPr>
                </a:tc>
                <a:tc>
                  <a:txBody>
                    <a:bodyPr/>
                    <a:lstStyle/>
                    <a:p>
                      <a:pPr algn="r"/>
                      <a:r>
                        <a:rPr lang="ar-JO" sz="1800" dirty="0"/>
                        <a:t>- تجهيز المدارس بأجهزة حاسوب ولوحات ذكية</a:t>
                      </a:r>
                      <a:br>
                        <a:rPr lang="ar-JO" sz="1800" dirty="0"/>
                      </a:br>
                      <a:r>
                        <a:rPr lang="ar-JO" sz="1800" dirty="0"/>
                        <a:t>- توفير إنترنت مجاني أو مدعوم للمدارس الريفية</a:t>
                      </a:r>
                    </a:p>
                  </a:txBody>
                  <a:tcPr marL="78345" marR="78345" marT="39173" marB="39173" anchor="ctr">
                    <a:cell3D prstMaterial="dkEdge">
                      <a:bevel prst="artDeco"/>
                      <a:lightRig rig="flood" dir="t"/>
                    </a:cell3D>
                  </a:tcPr>
                </a:tc>
                <a:extLst>
                  <a:ext uri="{0D108BD9-81ED-4DB2-BD59-A6C34878D82A}">
                    <a16:rowId xmlns:a16="http://schemas.microsoft.com/office/drawing/2014/main" val="4181164860"/>
                  </a:ext>
                </a:extLst>
              </a:tr>
              <a:tr h="1437020">
                <a:tc>
                  <a:txBody>
                    <a:bodyPr/>
                    <a:lstStyle/>
                    <a:p>
                      <a:pPr algn="ctr"/>
                      <a:r>
                        <a:rPr lang="ar-JO" sz="1600" b="1" dirty="0"/>
                        <a:t>المهارات </a:t>
                      </a:r>
                      <a:r>
                        <a:rPr lang="en-US" sz="1600" b="1" dirty="0"/>
                        <a:t>Skills)</a:t>
                      </a:r>
                      <a:endParaRPr lang="en-US" sz="1600" dirty="0"/>
                    </a:p>
                  </a:txBody>
                  <a:tcPr marL="78345" marR="78345" marT="39173" marB="39173" anchor="ctr">
                    <a:cell3D prstMaterial="dkEdge">
                      <a:bevel prst="artDeco"/>
                      <a:lightRig rig="flood" dir="t"/>
                    </a:cell3D>
                  </a:tcPr>
                </a:tc>
                <a:tc>
                  <a:txBody>
                    <a:bodyPr/>
                    <a:lstStyle/>
                    <a:p>
                      <a:pPr algn="r"/>
                      <a:r>
                        <a:rPr lang="ar-JO" sz="1800" dirty="0"/>
                        <a:t>معلمون وطلاب يفتقرون للمهارات الرقمية</a:t>
                      </a:r>
                    </a:p>
                  </a:txBody>
                  <a:tcPr marL="78345" marR="78345" marT="39173" marB="39173" anchor="ctr">
                    <a:cell3D prstMaterial="dkEdge">
                      <a:bevel prst="artDeco"/>
                      <a:lightRig rig="flood" dir="t"/>
                    </a:cell3D>
                  </a:tcPr>
                </a:tc>
                <a:tc>
                  <a:txBody>
                    <a:bodyPr/>
                    <a:lstStyle/>
                    <a:p>
                      <a:pPr algn="r"/>
                      <a:r>
                        <a:rPr lang="ar-JO" sz="1800" dirty="0"/>
                        <a:t>- تدريب المعلمين على استخدام أدوات التعليم الرقمي</a:t>
                      </a:r>
                      <a:br>
                        <a:rPr lang="ar-JO" sz="1800" dirty="0"/>
                      </a:br>
                      <a:r>
                        <a:rPr lang="ar-JO" sz="1800" dirty="0"/>
                        <a:t>- إدماج الثقافة الرقمية في المناهج منذ الصفوف الأولى</a:t>
                      </a:r>
                    </a:p>
                  </a:txBody>
                  <a:tcPr marL="78345" marR="78345" marT="39173" marB="39173" anchor="ctr">
                    <a:cell3D prstMaterial="dkEdge">
                      <a:bevel prst="artDeco"/>
                      <a:lightRig rig="flood" dir="t"/>
                    </a:cell3D>
                  </a:tcPr>
                </a:tc>
                <a:extLst>
                  <a:ext uri="{0D108BD9-81ED-4DB2-BD59-A6C34878D82A}">
                    <a16:rowId xmlns:a16="http://schemas.microsoft.com/office/drawing/2014/main" val="1870963182"/>
                  </a:ext>
                </a:extLst>
              </a:tr>
              <a:tr h="983225">
                <a:tc>
                  <a:txBody>
                    <a:bodyPr/>
                    <a:lstStyle/>
                    <a:p>
                      <a:pPr algn="ctr"/>
                      <a:r>
                        <a:rPr lang="ar-JO" sz="1600" b="1" dirty="0"/>
                        <a:t>المحتوى </a:t>
                      </a:r>
                      <a:r>
                        <a:rPr lang="en-US" sz="1600" b="1" dirty="0"/>
                        <a:t>Content)</a:t>
                      </a:r>
                      <a:endParaRPr lang="en-US" sz="1600" dirty="0"/>
                    </a:p>
                  </a:txBody>
                  <a:tcPr marL="78345" marR="78345" marT="39173" marB="39173" anchor="ctr">
                    <a:cell3D prstMaterial="dkEdge">
                      <a:bevel prst="artDeco"/>
                      <a:lightRig rig="flood" dir="t"/>
                    </a:cell3D>
                  </a:tcPr>
                </a:tc>
                <a:tc>
                  <a:txBody>
                    <a:bodyPr/>
                    <a:lstStyle/>
                    <a:p>
                      <a:pPr algn="r"/>
                      <a:r>
                        <a:rPr lang="ar-JO" sz="1800" dirty="0"/>
                        <a:t>نقص المحتوى العربي التعليمي الرقمي</a:t>
                      </a:r>
                    </a:p>
                  </a:txBody>
                  <a:tcPr marL="78345" marR="78345" marT="39173" marB="39173" anchor="ctr">
                    <a:cell3D prstMaterial="dkEdge">
                      <a:bevel prst="artDeco"/>
                      <a:lightRig rig="flood" dir="t"/>
                    </a:cell3D>
                  </a:tcPr>
                </a:tc>
                <a:tc>
                  <a:txBody>
                    <a:bodyPr/>
                    <a:lstStyle/>
                    <a:p>
                      <a:pPr algn="r"/>
                      <a:r>
                        <a:rPr lang="ar-JO" sz="1800" dirty="0"/>
                        <a:t>- تطوير منصات تعليمية عربية مثل "رواق" و"إدراك"</a:t>
                      </a:r>
                      <a:br>
                        <a:rPr lang="ar-JO" sz="1800" dirty="0"/>
                      </a:br>
                      <a:r>
                        <a:rPr lang="ar-JO" sz="1800" dirty="0"/>
                        <a:t>- إنتاج محتوى رقمي تفاعلي باللغة العربية</a:t>
                      </a:r>
                    </a:p>
                  </a:txBody>
                  <a:tcPr marL="78345" marR="78345" marT="39173" marB="39173" anchor="ctr">
                    <a:cell3D prstMaterial="dkEdge">
                      <a:bevel prst="artDeco"/>
                      <a:lightRig rig="flood" dir="t"/>
                    </a:cell3D>
                  </a:tcPr>
                </a:tc>
                <a:extLst>
                  <a:ext uri="{0D108BD9-81ED-4DB2-BD59-A6C34878D82A}">
                    <a16:rowId xmlns:a16="http://schemas.microsoft.com/office/drawing/2014/main" val="2660944632"/>
                  </a:ext>
                </a:extLst>
              </a:tr>
              <a:tr h="1437020">
                <a:tc>
                  <a:txBody>
                    <a:bodyPr/>
                    <a:lstStyle/>
                    <a:p>
                      <a:pPr algn="ctr"/>
                      <a:r>
                        <a:rPr lang="ar-JO" sz="1600" b="1" dirty="0"/>
                        <a:t>أمثلة عربية</a:t>
                      </a:r>
                      <a:endParaRPr lang="ar-JO" sz="1600" dirty="0"/>
                    </a:p>
                  </a:txBody>
                  <a:tcPr marL="78345" marR="78345" marT="39173" marB="39173" anchor="ctr">
                    <a:cell3D prstMaterial="dkEdge">
                      <a:bevel prst="artDeco"/>
                      <a:lightRig rig="flood" dir="t"/>
                    </a:cell3D>
                  </a:tcPr>
                </a:tc>
                <a:tc gridSpan="2">
                  <a:txBody>
                    <a:bodyPr/>
                    <a:lstStyle/>
                    <a:p>
                      <a:pPr algn="r"/>
                      <a:r>
                        <a:rPr lang="ar-JO" sz="1500" dirty="0"/>
                        <a:t>تقرير مؤسسة الملكة رانيا للتعليم والتنمية (2021) أظهر فروقًا بين المدارس الأردنية في استخدام التكنولوجيا. </a:t>
                      </a:r>
                      <a:br>
                        <a:rPr lang="ar-JO" sz="1500" dirty="0"/>
                      </a:br>
                      <a:r>
                        <a:rPr lang="ar-JO" sz="1500" dirty="0"/>
                        <a:t>  </a:t>
                      </a:r>
                      <a:r>
                        <a:rPr lang="en-US" sz="1500" dirty="0"/>
                        <a:t>https://</a:t>
                      </a:r>
                      <a:r>
                        <a:rPr lang="en-US" sz="1500" dirty="0" err="1"/>
                        <a:t>www.qrf.org</a:t>
                      </a:r>
                      <a:r>
                        <a:rPr lang="en-US" sz="1500" dirty="0"/>
                        <a:t>/</a:t>
                      </a:r>
                      <a:r>
                        <a:rPr lang="en-US" sz="1500" dirty="0" err="1"/>
                        <a:t>en</a:t>
                      </a:r>
                      <a:r>
                        <a:rPr lang="en-US" sz="1500" dirty="0"/>
                        <a:t>/research-reports/edtech-jordan%E2%80%99s-schools</a:t>
                      </a:r>
                      <a:r>
                        <a:rPr lang="ar-SA" sz="1500" dirty="0"/>
                        <a:t>  </a:t>
                      </a:r>
                    </a:p>
                  </a:txBody>
                  <a:tcPr marL="78345" marR="78345" marT="39173" marB="39173" anchor="ctr">
                    <a:cell3D prstMaterial="dkEdge">
                      <a:bevel prst="artDeco"/>
                      <a:lightRig rig="flood" dir="t"/>
                    </a:cell3D>
                  </a:tcPr>
                </a:tc>
                <a:tc hMerge="1">
                  <a:txBody>
                    <a:bodyPr/>
                    <a:lstStyle/>
                    <a:p>
                      <a:pPr marL="0" algn="r" defTabSz="914400" rtl="1" eaLnBrk="1" latinLnBrk="0" hangingPunct="1"/>
                      <a:endParaRPr lang="en-JO" sz="1500" dirty="0"/>
                    </a:p>
                  </a:txBody>
                  <a:tcPr marL="78345" marR="78345" marT="39173" marB="39173" anchor="ctr">
                    <a:cell3D prstMaterial="dkEdge">
                      <a:bevel prst="artDeco"/>
                      <a:lightRig rig="flood" dir="t"/>
                    </a:cell3D>
                  </a:tcPr>
                </a:tc>
                <a:extLst>
                  <a:ext uri="{0D108BD9-81ED-4DB2-BD59-A6C34878D82A}">
                    <a16:rowId xmlns:a16="http://schemas.microsoft.com/office/drawing/2014/main" val="980378051"/>
                  </a:ext>
                </a:extLst>
              </a:tr>
            </a:tbl>
          </a:graphicData>
        </a:graphic>
      </p:graphicFrame>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109977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40316" y="-128505"/>
            <a:ext cx="7213600" cy="758221"/>
          </a:xfrm>
          <a:prstGeom prst="rect">
            <a:avLst/>
          </a:prstGeom>
          <a:noFill/>
        </p:spPr>
        <p:txBody>
          <a:bodyPr wrap="square" rtlCol="0">
            <a:spAutoFit/>
          </a:bodyPr>
          <a:lstStyle/>
          <a:p>
            <a:pPr algn="ctr" rtl="1">
              <a:lnSpc>
                <a:spcPct val="150000"/>
              </a:lnSpc>
            </a:pPr>
            <a:r>
              <a:rPr lang="ar-JO" sz="3200" b="1" i="0" u="sng" strike="noStrike" dirty="0">
                <a:solidFill>
                  <a:schemeClr val="accent1">
                    <a:lumMod val="75000"/>
                  </a:schemeClr>
                </a:solidFill>
                <a:effectLst/>
              </a:rPr>
              <a:t>حلول الفجوة الرقمية في التوظيف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graphicFrame>
        <p:nvGraphicFramePr>
          <p:cNvPr id="2" name="Content Placeholder 1">
            <a:extLst>
              <a:ext uri="{FF2B5EF4-FFF2-40B4-BE49-F238E27FC236}">
                <a16:creationId xmlns:a16="http://schemas.microsoft.com/office/drawing/2014/main" id="{99BF6CAE-3B21-DD48-9287-4484461B4E4E}"/>
              </a:ext>
            </a:extLst>
          </p:cNvPr>
          <p:cNvGraphicFramePr>
            <a:graphicFrameLocks noGrp="1"/>
          </p:cNvGraphicFramePr>
          <p:nvPr>
            <p:ph idx="1"/>
            <p:extLst>
              <p:ext uri="{D42A27DB-BD31-4B8C-83A1-F6EECF244321}">
                <p14:modId xmlns:p14="http://schemas.microsoft.com/office/powerpoint/2010/main" val="3271287102"/>
              </p:ext>
            </p:extLst>
          </p:nvPr>
        </p:nvGraphicFramePr>
        <p:xfrm>
          <a:off x="441776" y="867984"/>
          <a:ext cx="11410680" cy="5700239"/>
        </p:xfrm>
        <a:graphic>
          <a:graphicData uri="http://schemas.openxmlformats.org/drawingml/2006/table">
            <a:tbl>
              <a:tblPr rtl="1">
                <a:tableStyleId>{125E5076-3810-47DD-B79F-674D7AD40C01}</a:tableStyleId>
              </a:tblPr>
              <a:tblGrid>
                <a:gridCol w="2000118">
                  <a:extLst>
                    <a:ext uri="{9D8B030D-6E8A-4147-A177-3AD203B41FA5}">
                      <a16:colId xmlns:a16="http://schemas.microsoft.com/office/drawing/2014/main" val="545339602"/>
                    </a:ext>
                  </a:extLst>
                </a:gridCol>
                <a:gridCol w="4108361">
                  <a:extLst>
                    <a:ext uri="{9D8B030D-6E8A-4147-A177-3AD203B41FA5}">
                      <a16:colId xmlns:a16="http://schemas.microsoft.com/office/drawing/2014/main" val="602227887"/>
                    </a:ext>
                  </a:extLst>
                </a:gridCol>
                <a:gridCol w="5302201">
                  <a:extLst>
                    <a:ext uri="{9D8B030D-6E8A-4147-A177-3AD203B41FA5}">
                      <a16:colId xmlns:a16="http://schemas.microsoft.com/office/drawing/2014/main" val="587266577"/>
                    </a:ext>
                  </a:extLst>
                </a:gridCol>
              </a:tblGrid>
              <a:tr h="622291">
                <a:tc>
                  <a:txBody>
                    <a:bodyPr/>
                    <a:lstStyle/>
                    <a:p>
                      <a:pPr algn="ctr"/>
                      <a:r>
                        <a:rPr lang="ar-JO" sz="2000" b="1"/>
                        <a:t>المجال</a:t>
                      </a:r>
                    </a:p>
                  </a:txBody>
                  <a:tcPr marL="71358" marR="71358" marT="35679" marB="35679" anchor="ctr">
                    <a:cell3D prstMaterial="dkEdge">
                      <a:bevel prst="artDeco"/>
                      <a:lightRig rig="flood" dir="t"/>
                    </a:cell3D>
                  </a:tcPr>
                </a:tc>
                <a:tc>
                  <a:txBody>
                    <a:bodyPr/>
                    <a:lstStyle/>
                    <a:p>
                      <a:pPr algn="ctr"/>
                      <a:r>
                        <a:rPr lang="ar-JO" sz="2000" b="1"/>
                        <a:t>التحدي</a:t>
                      </a:r>
                    </a:p>
                  </a:txBody>
                  <a:tcPr marL="71358" marR="71358" marT="35679" marB="35679" anchor="ctr">
                    <a:cell3D prstMaterial="dkEdge">
                      <a:bevel prst="artDeco"/>
                      <a:lightRig rig="flood" dir="t"/>
                    </a:cell3D>
                  </a:tcPr>
                </a:tc>
                <a:tc>
                  <a:txBody>
                    <a:bodyPr/>
                    <a:lstStyle/>
                    <a:p>
                      <a:pPr algn="ctr"/>
                      <a:r>
                        <a:rPr lang="ar-JO" sz="2000" b="1" dirty="0"/>
                        <a:t>الحلول</a:t>
                      </a:r>
                    </a:p>
                  </a:txBody>
                  <a:tcPr marL="71358" marR="71358" marT="35679" marB="35679" anchor="ctr">
                    <a:cell3D prstMaterial="dkEdge">
                      <a:bevel prst="artDeco"/>
                      <a:lightRig rig="flood" dir="t"/>
                    </a:cell3D>
                  </a:tcPr>
                </a:tc>
                <a:extLst>
                  <a:ext uri="{0D108BD9-81ED-4DB2-BD59-A6C34878D82A}">
                    <a16:rowId xmlns:a16="http://schemas.microsoft.com/office/drawing/2014/main" val="1218480406"/>
                  </a:ext>
                </a:extLst>
              </a:tr>
              <a:tr h="1269487">
                <a:tc>
                  <a:txBody>
                    <a:bodyPr/>
                    <a:lstStyle/>
                    <a:p>
                      <a:pPr algn="ctr"/>
                      <a:r>
                        <a:rPr lang="ar-JO" sz="1800" b="1" dirty="0"/>
                        <a:t>الوصول </a:t>
                      </a:r>
                      <a:r>
                        <a:rPr lang="en-US" sz="1800" b="1" dirty="0"/>
                        <a:t>Access)</a:t>
                      </a:r>
                      <a:endParaRPr lang="en-US" sz="1800" dirty="0"/>
                    </a:p>
                  </a:txBody>
                  <a:tcPr marL="71358" marR="71358" marT="35679" marB="35679" anchor="ctr">
                    <a:cell3D prstMaterial="dkEdge">
                      <a:bevel prst="artDeco"/>
                      <a:lightRig rig="flood" dir="t"/>
                    </a:cell3D>
                  </a:tcPr>
                </a:tc>
                <a:tc>
                  <a:txBody>
                    <a:bodyPr/>
                    <a:lstStyle/>
                    <a:p>
                      <a:pPr algn="r"/>
                      <a:r>
                        <a:rPr lang="ar-JO" sz="1600" dirty="0"/>
                        <a:t>شباب لا يمتلكون أجهزة أو اتصال جيد بالإنترنت</a:t>
                      </a:r>
                    </a:p>
                  </a:txBody>
                  <a:tcPr marL="71358" marR="71358" marT="35679" marB="35679" anchor="ctr">
                    <a:cell3D prstMaterial="dkEdge">
                      <a:bevel prst="artDeco"/>
                      <a:lightRig rig="flood" dir="t"/>
                    </a:cell3D>
                  </a:tcPr>
                </a:tc>
                <a:tc>
                  <a:txBody>
                    <a:bodyPr/>
                    <a:lstStyle/>
                    <a:p>
                      <a:pPr algn="r"/>
                      <a:r>
                        <a:rPr lang="ar-JO" sz="1600"/>
                        <a:t>- إنشاء مراكز تدريب مجهزة رقميًا في المناطق الأقل حظًا. </a:t>
                      </a:r>
                      <a:br>
                        <a:rPr lang="ar-JO" sz="1600"/>
                      </a:br>
                      <a:r>
                        <a:rPr lang="ar-JO" sz="1600"/>
                        <a:t>- دعم حكومي لتوفير أجهزة للشباب الباحثين عن عمل.</a:t>
                      </a:r>
                    </a:p>
                  </a:txBody>
                  <a:tcPr marL="71358" marR="71358" marT="35679" marB="35679" anchor="ctr">
                    <a:cell3D prstMaterial="dkEdge">
                      <a:bevel prst="artDeco"/>
                      <a:lightRig rig="flood" dir="t"/>
                    </a:cell3D>
                  </a:tcPr>
                </a:tc>
                <a:extLst>
                  <a:ext uri="{0D108BD9-81ED-4DB2-BD59-A6C34878D82A}">
                    <a16:rowId xmlns:a16="http://schemas.microsoft.com/office/drawing/2014/main" val="2879774466"/>
                  </a:ext>
                </a:extLst>
              </a:tr>
              <a:tr h="1269487">
                <a:tc>
                  <a:txBody>
                    <a:bodyPr/>
                    <a:lstStyle/>
                    <a:p>
                      <a:pPr algn="ctr"/>
                      <a:r>
                        <a:rPr lang="ar-JO" sz="1800" b="1" dirty="0"/>
                        <a:t>المهارات </a:t>
                      </a:r>
                      <a:r>
                        <a:rPr lang="en-US" sz="1800" b="1" dirty="0"/>
                        <a:t>Skills)</a:t>
                      </a:r>
                      <a:endParaRPr lang="en-US" sz="1800" dirty="0"/>
                    </a:p>
                  </a:txBody>
                  <a:tcPr marL="71358" marR="71358" marT="35679" marB="35679" anchor="ctr">
                    <a:cell3D prstMaterial="dkEdge">
                      <a:bevel prst="artDeco"/>
                      <a:lightRig rig="flood" dir="t"/>
                    </a:cell3D>
                  </a:tcPr>
                </a:tc>
                <a:tc>
                  <a:txBody>
                    <a:bodyPr/>
                    <a:lstStyle/>
                    <a:p>
                      <a:pPr algn="r"/>
                      <a:r>
                        <a:rPr lang="ar-JO" sz="1600" dirty="0"/>
                        <a:t>نقص المهارات الرقمية المطلوبة لسوق العمل</a:t>
                      </a:r>
                    </a:p>
                  </a:txBody>
                  <a:tcPr marL="71358" marR="71358" marT="35679" marB="35679" anchor="ctr">
                    <a:cell3D prstMaterial="dkEdge">
                      <a:bevel prst="artDeco"/>
                      <a:lightRig rig="flood" dir="t"/>
                    </a:cell3D>
                  </a:tcPr>
                </a:tc>
                <a:tc>
                  <a:txBody>
                    <a:bodyPr/>
                    <a:lstStyle/>
                    <a:p>
                      <a:pPr algn="r"/>
                      <a:r>
                        <a:rPr lang="ar-JO" sz="1600"/>
                        <a:t>- برامج تدريبية في البرمجة، تحليل البيانات، التسويق الرقمي. </a:t>
                      </a:r>
                      <a:br>
                        <a:rPr lang="ar-JO" sz="1600"/>
                      </a:br>
                      <a:r>
                        <a:rPr lang="ar-JO" sz="1600"/>
                        <a:t>- شراكات بين الجامعات والشركات لتدريب الطلاب على المهارات العملية.</a:t>
                      </a:r>
                    </a:p>
                  </a:txBody>
                  <a:tcPr marL="71358" marR="71358" marT="35679" marB="35679" anchor="ctr">
                    <a:cell3D prstMaterial="dkEdge">
                      <a:bevel prst="artDeco"/>
                      <a:lightRig rig="flood" dir="t"/>
                    </a:cell3D>
                  </a:tcPr>
                </a:tc>
                <a:extLst>
                  <a:ext uri="{0D108BD9-81ED-4DB2-BD59-A6C34878D82A}">
                    <a16:rowId xmlns:a16="http://schemas.microsoft.com/office/drawing/2014/main" val="1154216140"/>
                  </a:ext>
                </a:extLst>
              </a:tr>
              <a:tr h="1269487">
                <a:tc>
                  <a:txBody>
                    <a:bodyPr/>
                    <a:lstStyle/>
                    <a:p>
                      <a:pPr algn="ctr"/>
                      <a:r>
                        <a:rPr lang="ar-JO" sz="1800" b="1" dirty="0"/>
                        <a:t>المحتوى</a:t>
                      </a:r>
                      <a:r>
                        <a:rPr lang="en-US" sz="1800" b="1" dirty="0"/>
                        <a:t>Content)</a:t>
                      </a:r>
                      <a:endParaRPr lang="en-US" sz="1800" dirty="0"/>
                    </a:p>
                  </a:txBody>
                  <a:tcPr marL="71358" marR="71358" marT="35679" marB="35679" anchor="ctr">
                    <a:cell3D prstMaterial="dkEdge">
                      <a:bevel prst="artDeco"/>
                      <a:lightRig rig="flood" dir="t"/>
                    </a:cell3D>
                  </a:tcPr>
                </a:tc>
                <a:tc>
                  <a:txBody>
                    <a:bodyPr/>
                    <a:lstStyle/>
                    <a:p>
                      <a:pPr algn="r"/>
                      <a:r>
                        <a:rPr lang="ar-JO" sz="1600"/>
                        <a:t>نقص المحتوى العربي حول فرص العمل الرقمية</a:t>
                      </a:r>
                    </a:p>
                  </a:txBody>
                  <a:tcPr marL="71358" marR="71358" marT="35679" marB="35679" anchor="ctr">
                    <a:cell3D prstMaterial="dkEdge">
                      <a:bevel prst="artDeco"/>
                      <a:lightRig rig="flood" dir="t"/>
                    </a:cell3D>
                  </a:tcPr>
                </a:tc>
                <a:tc>
                  <a:txBody>
                    <a:bodyPr/>
                    <a:lstStyle/>
                    <a:p>
                      <a:pPr algn="r"/>
                      <a:r>
                        <a:rPr lang="ar-JO" sz="1600" dirty="0"/>
                        <a:t>- منصات عربية تعرض وظائف رقمية وتدريب مهني (مثل "</a:t>
                      </a:r>
                      <a:r>
                        <a:rPr lang="en-US" sz="1600" dirty="0"/>
                        <a:t>For9a. </a:t>
                      </a:r>
                      <a:br>
                        <a:rPr lang="en-US" sz="1600" dirty="0"/>
                      </a:br>
                      <a:r>
                        <a:rPr lang="en-US" sz="1600" dirty="0"/>
                        <a:t>- </a:t>
                      </a:r>
                      <a:r>
                        <a:rPr lang="ar-JO" sz="1600" dirty="0"/>
                        <a:t>إنتاج محتوى تدريبي بالعربية حول المهارات المطلوبة.</a:t>
                      </a:r>
                    </a:p>
                  </a:txBody>
                  <a:tcPr marL="71358" marR="71358" marT="35679" marB="35679" anchor="ctr">
                    <a:cell3D prstMaterial="dkEdge">
                      <a:bevel prst="artDeco"/>
                      <a:lightRig rig="flood" dir="t"/>
                    </a:cell3D>
                  </a:tcPr>
                </a:tc>
                <a:extLst>
                  <a:ext uri="{0D108BD9-81ED-4DB2-BD59-A6C34878D82A}">
                    <a16:rowId xmlns:a16="http://schemas.microsoft.com/office/drawing/2014/main" val="2746992525"/>
                  </a:ext>
                </a:extLst>
              </a:tr>
              <a:tr h="1269487">
                <a:tc>
                  <a:txBody>
                    <a:bodyPr/>
                    <a:lstStyle/>
                    <a:p>
                      <a:pPr algn="ctr"/>
                      <a:r>
                        <a:rPr lang="ar-JO" sz="1800" b="1" dirty="0"/>
                        <a:t>أمثلة عالمية</a:t>
                      </a:r>
                      <a:endParaRPr lang="ar-JO" sz="1800" dirty="0"/>
                    </a:p>
                  </a:txBody>
                  <a:tcPr marL="71358" marR="71358" marT="35679" marB="35679" anchor="ctr">
                    <a:cell3D prstMaterial="dkEdge">
                      <a:bevel prst="artDeco"/>
                      <a:lightRig rig="flood" dir="t"/>
                    </a:cell3D>
                  </a:tcPr>
                </a:tc>
                <a:tc gridSpan="2">
                  <a:txBody>
                    <a:bodyPr/>
                    <a:lstStyle/>
                    <a:p>
                      <a:pPr algn="r"/>
                      <a:r>
                        <a:rPr lang="ar-JO" sz="1600" dirty="0">
                          <a:solidFill>
                            <a:schemeClr val="bg1"/>
                          </a:solidFill>
                        </a:rPr>
                        <a:t>تقرير المنتدى الاقتصادي العالمي (2020): 85 مليون وظيفة ستختفي بسبب الأتمتة، و97 مليون وظيفة جديدة ستظهر تتطلب مهارات رقمية. </a:t>
                      </a:r>
                      <a:br>
                        <a:rPr lang="ar-JO" sz="1600" dirty="0">
                          <a:solidFill>
                            <a:schemeClr val="bg1"/>
                          </a:solidFill>
                        </a:rPr>
                      </a:br>
                      <a:r>
                        <a:rPr lang="ar-JO" sz="1600" dirty="0">
                          <a:solidFill>
                            <a:schemeClr val="bg1"/>
                          </a:solidFill>
                        </a:rPr>
                        <a:t>  </a:t>
                      </a:r>
                      <a:r>
                        <a:rPr lang="en-US" sz="1800" b="0" i="0" u="none" strike="noStrike" kern="1200" dirty="0">
                          <a:solidFill>
                            <a:schemeClr val="bg1"/>
                          </a:solidFill>
                          <a:effectLst/>
                          <a:latin typeface="+mn-lt"/>
                          <a:ea typeface="+mn-ea"/>
                          <a:cs typeface="+mn-cs"/>
                          <a:hlinkClick r:id="rId3">
                            <a:extLst>
                              <a:ext uri="{A12FA001-AC4F-418D-AE19-62706E023703}">
                                <ahyp:hlinkClr xmlns:ahyp="http://schemas.microsoft.com/office/drawing/2018/hyperlinkcolor" val="tx"/>
                              </a:ext>
                            </a:extLst>
                          </a:hlinkClick>
                        </a:rPr>
                        <a:t>https://www.weforum.org/reports/the-future-of-jobs-report-2020</a:t>
                      </a:r>
                      <a:r>
                        <a:rPr lang="ar-SA" sz="1800" b="0" i="0" u="none" strike="noStrike" kern="1200" dirty="0">
                          <a:solidFill>
                            <a:schemeClr val="bg1"/>
                          </a:solidFill>
                          <a:effectLst/>
                          <a:latin typeface="+mn-lt"/>
                          <a:ea typeface="+mn-ea"/>
                          <a:cs typeface="+mn-cs"/>
                        </a:rPr>
                        <a:t> </a:t>
                      </a:r>
                      <a:endParaRPr lang="en-US" sz="1600" dirty="0">
                        <a:solidFill>
                          <a:schemeClr val="bg1"/>
                        </a:solidFill>
                      </a:endParaRPr>
                    </a:p>
                  </a:txBody>
                  <a:tcPr marL="71358" marR="71358" marT="35679" marB="35679" anchor="ctr">
                    <a:cell3D prstMaterial="dkEdge">
                      <a:bevel prst="artDeco"/>
                      <a:lightRig rig="flood" dir="t"/>
                    </a:cell3D>
                  </a:tcPr>
                </a:tc>
                <a:tc hMerge="1">
                  <a:txBody>
                    <a:bodyPr/>
                    <a:lstStyle/>
                    <a:p>
                      <a:pPr marL="0" algn="r" defTabSz="914400" rtl="1" eaLnBrk="1" latinLnBrk="0" hangingPunct="1"/>
                      <a:endParaRPr lang="en-JO" sz="1400" dirty="0"/>
                    </a:p>
                  </a:txBody>
                  <a:tcPr marL="71358" marR="71358" marT="35679" marB="35679" anchor="ctr">
                    <a:cell3D prstMaterial="dkEdge">
                      <a:bevel prst="artDeco"/>
                      <a:lightRig rig="flood" dir="t"/>
                    </a:cell3D>
                  </a:tcPr>
                </a:tc>
                <a:extLst>
                  <a:ext uri="{0D108BD9-81ED-4DB2-BD59-A6C34878D82A}">
                    <a16:rowId xmlns:a16="http://schemas.microsoft.com/office/drawing/2014/main" val="202841310"/>
                  </a:ext>
                </a:extLst>
              </a:tr>
            </a:tbl>
          </a:graphicData>
        </a:graphic>
      </p:graphicFrame>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10435" y="0"/>
            <a:ext cx="8789599" cy="751424"/>
          </a:xfrm>
          <a:prstGeom prst="rect">
            <a:avLst/>
          </a:prstGeom>
          <a:noFill/>
        </p:spPr>
        <p:txBody>
          <a:bodyPr wrap="square" rtlCol="0" anchor="ctr">
            <a:spAutoFit/>
          </a:bodyPr>
          <a:lstStyle/>
          <a:p>
            <a:pPr marL="0" indent="0" algn="ctr" rtl="1">
              <a:lnSpc>
                <a:spcPct val="150000"/>
              </a:lnSpc>
              <a:buNone/>
            </a:pPr>
            <a:r>
              <a:rPr lang="ar-JO" sz="3200" b="1" i="0" u="sng" strike="noStrike" dirty="0">
                <a:solidFill>
                  <a:schemeClr val="accent1">
                    <a:lumMod val="75000"/>
                  </a:schemeClr>
                </a:solidFill>
                <a:effectLst/>
              </a:rPr>
              <a:t>ملخص حلول 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a:xfrm>
            <a:off x="5359042" y="751424"/>
            <a:ext cx="6624948" cy="6064137"/>
          </a:xfrm>
        </p:spPr>
        <p:txBody>
          <a:bodyPr anchor="t">
            <a:normAutofit/>
          </a:bodyPr>
          <a:lstStyle/>
          <a:p>
            <a:pPr marL="0" indent="0" algn="just" rtl="1">
              <a:lnSpc>
                <a:spcPct val="150000"/>
              </a:lnSpc>
              <a:buNone/>
            </a:pPr>
            <a:r>
              <a:rPr lang="ar-JO" sz="2400" b="1" i="0" u="sng" strike="noStrike" dirty="0">
                <a:solidFill>
                  <a:schemeClr val="accent1">
                    <a:lumMod val="75000"/>
                  </a:schemeClr>
                </a:solidFill>
                <a:effectLst/>
              </a:rPr>
              <a:t>الفجوة الرقمية متعددة الأبعاد (</a:t>
            </a:r>
            <a:r>
              <a:rPr lang="en-US" sz="2400" b="1" i="0" u="sng" strike="noStrike" dirty="0">
                <a:solidFill>
                  <a:schemeClr val="accent1">
                    <a:lumMod val="75000"/>
                  </a:schemeClr>
                </a:solidFill>
                <a:effectLst/>
              </a:rPr>
              <a:t>Access، Skills، Content).</a:t>
            </a:r>
          </a:p>
          <a:p>
            <a:pPr algn="just" rtl="1">
              <a:lnSpc>
                <a:spcPct val="150000"/>
              </a:lnSpc>
              <a:buFont typeface="Wingdings" pitchFamily="2" charset="2"/>
              <a:buChar char="Ø"/>
            </a:pPr>
            <a:r>
              <a:rPr lang="ar-JO" sz="2400" i="0" u="none" strike="noStrike" dirty="0">
                <a:solidFill>
                  <a:schemeClr val="accent1">
                    <a:lumMod val="75000"/>
                  </a:schemeClr>
                </a:solidFill>
                <a:effectLst/>
              </a:rPr>
              <a:t>في التعليم: الحلول تركز على البنية التحتية، تدريب المعلمين، وإنتاج محتوى عربي.</a:t>
            </a:r>
          </a:p>
          <a:p>
            <a:pPr algn="just" rtl="1">
              <a:lnSpc>
                <a:spcPct val="150000"/>
              </a:lnSpc>
              <a:buFont typeface="Wingdings" pitchFamily="2" charset="2"/>
              <a:buChar char="Ø"/>
            </a:pPr>
            <a:r>
              <a:rPr lang="ar-JO" sz="2400" i="0" u="none" strike="noStrike" dirty="0">
                <a:solidFill>
                  <a:schemeClr val="accent1">
                    <a:lumMod val="75000"/>
                  </a:schemeClr>
                </a:solidFill>
                <a:effectLst/>
              </a:rPr>
              <a:t>في التوظيف: الحلول تركز على توفير الأجهزة، تدريب الشباب على المهارات الرقمية، وإنتاج محتوى تدريبي بالعربية.</a:t>
            </a:r>
          </a:p>
          <a:p>
            <a:pPr algn="just" rtl="1">
              <a:lnSpc>
                <a:spcPct val="150000"/>
              </a:lnSpc>
              <a:buFont typeface="Wingdings" pitchFamily="2" charset="2"/>
              <a:buChar char="Ø"/>
            </a:pPr>
            <a:r>
              <a:rPr lang="ar-JO" sz="2400" i="0" u="none" strike="noStrike" dirty="0">
                <a:solidFill>
                  <a:schemeClr val="accent1">
                    <a:lumMod val="75000"/>
                  </a:schemeClr>
                </a:solidFill>
                <a:effectLst/>
              </a:rPr>
              <a:t>الإعلام والتسويق يجب أن يواكبا هذه الحلول عبر حملات توعية، محتوى رقمي محلي، واستراتيجيات متعددة القنوات (</a:t>
            </a:r>
            <a:r>
              <a:rPr lang="en-US" sz="2400" i="0" u="none" strike="noStrike" dirty="0">
                <a:solidFill>
                  <a:schemeClr val="accent1">
                    <a:lumMod val="75000"/>
                  </a:schemeClr>
                </a:solidFill>
                <a:effectLst/>
              </a:rPr>
              <a:t>Omnichannel Marketing).</a:t>
            </a:r>
            <a:endParaRPr lang="ar-JO" sz="2400" i="0" u="none" strike="noStrike" dirty="0">
              <a:solidFill>
                <a:schemeClr val="accent1">
                  <a:lumMod val="75000"/>
                </a:schemeClr>
              </a:solidFill>
              <a:effectLst/>
            </a:endParaRPr>
          </a:p>
        </p:txBody>
      </p:sp>
      <p:pic>
        <p:nvPicPr>
          <p:cNvPr id="6" name="Picture 5">
            <a:extLst>
              <a:ext uri="{FF2B5EF4-FFF2-40B4-BE49-F238E27FC236}">
                <a16:creationId xmlns:a16="http://schemas.microsoft.com/office/drawing/2014/main" id="{C474D2CE-4417-7B49-A123-F8AF2C0523CD}"/>
              </a:ext>
            </a:extLst>
          </p:cNvPr>
          <p:cNvPicPr>
            <a:picLocks noChangeAspect="1"/>
          </p:cNvPicPr>
          <p:nvPr/>
        </p:nvPicPr>
        <p:blipFill rotWithShape="1">
          <a:blip r:embed="rId3">
            <a:extLst>
              <a:ext uri="{28A0092B-C50C-407E-A947-70E740481C1C}">
                <a14:useLocalDpi xmlns:a14="http://schemas.microsoft.com/office/drawing/2010/main" val="0"/>
              </a:ext>
            </a:extLst>
          </a:blip>
          <a:srcRect b="8351"/>
          <a:stretch/>
        </p:blipFill>
        <p:spPr>
          <a:xfrm>
            <a:off x="0" y="3677795"/>
            <a:ext cx="4224270" cy="3180205"/>
          </a:xfrm>
          <a:prstGeom prst="rect">
            <a:avLst/>
          </a:prstGeom>
        </p:spPr>
      </p:pic>
      <p:pic>
        <p:nvPicPr>
          <p:cNvPr id="10" name="Picture 9">
            <a:extLst>
              <a:ext uri="{FF2B5EF4-FFF2-40B4-BE49-F238E27FC236}">
                <a16:creationId xmlns:a16="http://schemas.microsoft.com/office/drawing/2014/main" id="{433E75FB-CC52-CA49-AE78-6C81433625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52847"/>
            <a:ext cx="4224270" cy="2624947"/>
          </a:xfrm>
          <a:prstGeom prst="rect">
            <a:avLst/>
          </a:prstGeom>
        </p:spPr>
      </p:pic>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35704" y="-34694"/>
            <a:ext cx="8789599" cy="751424"/>
          </a:xfrm>
          <a:prstGeom prst="rect">
            <a:avLst/>
          </a:prstGeom>
          <a:noFill/>
        </p:spPr>
        <p:txBody>
          <a:bodyPr wrap="square" rtlCol="0" anchor="ctr">
            <a:spAutoFit/>
          </a:bodyPr>
          <a:lstStyle/>
          <a:p>
            <a:pPr marL="0" indent="0" algn="ctr" rtl="1">
              <a:lnSpc>
                <a:spcPct val="150000"/>
              </a:lnSpc>
              <a:buNone/>
            </a:pPr>
            <a:r>
              <a:rPr lang="ar-JO" sz="3200" b="1" i="0" u="sng" strike="noStrike" dirty="0">
                <a:solidFill>
                  <a:schemeClr val="accent1">
                    <a:lumMod val="75000"/>
                  </a:schemeClr>
                </a:solidFill>
                <a:effectLst/>
              </a:rPr>
              <a:t>مصطلحات محاضرة اليوم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 </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a:xfrm>
            <a:off x="180304" y="990911"/>
            <a:ext cx="11803686" cy="5824650"/>
          </a:xfrm>
        </p:spPr>
        <p:txBody>
          <a:bodyPr anchor="t">
            <a:normAutofit fontScale="92500" lnSpcReduction="20000"/>
          </a:bodyPr>
          <a:lstStyle/>
          <a:p>
            <a:pPr algn="just" rtl="1">
              <a:lnSpc>
                <a:spcPct val="150000"/>
              </a:lnSpc>
            </a:pPr>
            <a:r>
              <a:rPr lang="en-US" sz="2400" b="0" i="0" u="none" strike="noStrike" dirty="0">
                <a:solidFill>
                  <a:srgbClr val="002060"/>
                </a:solidFill>
                <a:effectLst/>
              </a:rPr>
              <a:t> Digital Divide</a:t>
            </a:r>
            <a:r>
              <a:rPr lang="ar-JO" sz="2400" b="0" i="0" u="none" strike="noStrike" dirty="0">
                <a:solidFill>
                  <a:srgbClr val="002060"/>
                </a:solidFill>
                <a:effectLst/>
              </a:rPr>
              <a:t>التفاوت في الوصول إلى التكنولوجيا والمهارات والمحتوى الرقمي بين الأفراد والمجتمعات</a:t>
            </a:r>
          </a:p>
          <a:p>
            <a:pPr algn="just" rtl="1">
              <a:lnSpc>
                <a:spcPct val="150000"/>
              </a:lnSpc>
            </a:pPr>
            <a:r>
              <a:rPr lang="en-US" sz="2400" b="0" i="0" u="none" strike="noStrike" dirty="0">
                <a:solidFill>
                  <a:srgbClr val="002060"/>
                </a:solidFill>
                <a:effectLst/>
              </a:rPr>
              <a:t> Access</a:t>
            </a:r>
            <a:r>
              <a:rPr lang="ar-JO" sz="2400" b="0" i="0" u="none" strike="noStrike" dirty="0">
                <a:solidFill>
                  <a:srgbClr val="002060"/>
                </a:solidFill>
                <a:effectLst/>
              </a:rPr>
              <a:t>توفر الأجهزة والاتصال بالإنترنت بشكل فعّال ومستدام</a:t>
            </a:r>
          </a:p>
          <a:p>
            <a:pPr algn="just" rtl="1">
              <a:lnSpc>
                <a:spcPct val="150000"/>
              </a:lnSpc>
            </a:pPr>
            <a:r>
              <a:rPr lang="en-US" sz="2400" b="0" i="0" u="none" strike="noStrike" dirty="0">
                <a:solidFill>
                  <a:srgbClr val="002060"/>
                </a:solidFill>
                <a:effectLst/>
              </a:rPr>
              <a:t> Digital Skills</a:t>
            </a:r>
            <a:r>
              <a:rPr lang="ar-JO" sz="2400" b="0" i="0" u="none" strike="noStrike" dirty="0">
                <a:solidFill>
                  <a:srgbClr val="002060"/>
                </a:solidFill>
                <a:effectLst/>
              </a:rPr>
              <a:t>القدرات اللازمة لاستخدام الأدوات والمنصات الرقمية بفاعلية وأمان</a:t>
            </a:r>
          </a:p>
          <a:p>
            <a:pPr algn="just" rtl="1">
              <a:lnSpc>
                <a:spcPct val="150000"/>
              </a:lnSpc>
            </a:pPr>
            <a:r>
              <a:rPr lang="en-US" sz="2400" b="0" i="0" u="none" strike="noStrike" dirty="0">
                <a:solidFill>
                  <a:srgbClr val="002060"/>
                </a:solidFill>
                <a:effectLst/>
              </a:rPr>
              <a:t> Local Content</a:t>
            </a:r>
            <a:r>
              <a:rPr lang="ar-JO" sz="2400" b="0" i="0" u="none" strike="noStrike" dirty="0">
                <a:solidFill>
                  <a:srgbClr val="002060"/>
                </a:solidFill>
                <a:effectLst/>
              </a:rPr>
              <a:t>المحتوى المنتج محليًا و/أو بلغات السكان، الملائم ثقافيًا وتعليميًا</a:t>
            </a:r>
          </a:p>
          <a:p>
            <a:pPr algn="just" rtl="1">
              <a:lnSpc>
                <a:spcPct val="150000"/>
              </a:lnSpc>
            </a:pPr>
            <a:r>
              <a:rPr lang="en-US" sz="2400" b="0" i="0" u="none" strike="noStrike" dirty="0">
                <a:solidFill>
                  <a:srgbClr val="002060"/>
                </a:solidFill>
                <a:effectLst/>
              </a:rPr>
              <a:t> Digital Literacy</a:t>
            </a:r>
            <a:r>
              <a:rPr lang="ar-JO" sz="2400" b="0" i="0" u="none" strike="noStrike" dirty="0">
                <a:solidFill>
                  <a:srgbClr val="002060"/>
                </a:solidFill>
                <a:effectLst/>
              </a:rPr>
              <a:t>الثقافة الرقمية؛ فهم واستخدام وتقييم المعلومات الرقمية واتخاذ قرارات مسؤولة عبرها</a:t>
            </a:r>
          </a:p>
          <a:p>
            <a:pPr algn="just" rtl="1">
              <a:lnSpc>
                <a:spcPct val="150000"/>
              </a:lnSpc>
            </a:pPr>
            <a:r>
              <a:rPr lang="en-US" sz="2400" b="0" i="0" u="none" strike="noStrike" dirty="0">
                <a:solidFill>
                  <a:srgbClr val="002060"/>
                </a:solidFill>
                <a:effectLst/>
              </a:rPr>
              <a:t> E-Governance</a:t>
            </a:r>
            <a:r>
              <a:rPr lang="ar-JO" sz="2400" b="0" i="0" u="none" strike="noStrike" dirty="0">
                <a:solidFill>
                  <a:srgbClr val="002060"/>
                </a:solidFill>
                <a:effectLst/>
              </a:rPr>
              <a:t>الحوكمة الإلكترونية؛ استخدام تقنيات المعلومات لأداء الخدمات العامة وإشراك المواطنين</a:t>
            </a:r>
          </a:p>
          <a:p>
            <a:pPr algn="just" rtl="1">
              <a:lnSpc>
                <a:spcPct val="150000"/>
              </a:lnSpc>
            </a:pPr>
            <a:r>
              <a:rPr lang="en-US" sz="2400" b="0" i="0" u="none" strike="noStrike" dirty="0">
                <a:solidFill>
                  <a:srgbClr val="002060"/>
                </a:solidFill>
                <a:effectLst/>
              </a:rPr>
              <a:t> Buyer Persona</a:t>
            </a:r>
            <a:r>
              <a:rPr lang="ar-JO" sz="2400" b="0" i="0" u="none" strike="noStrike" dirty="0">
                <a:solidFill>
                  <a:srgbClr val="002060"/>
                </a:solidFill>
                <a:effectLst/>
              </a:rPr>
              <a:t>نموذج عميل مثالي يُبنى على بيانات ودوافع وسلوكيات جمهور محدد لتوجيه الرسائل التسويقية</a:t>
            </a:r>
          </a:p>
          <a:p>
            <a:pPr algn="just" rtl="1">
              <a:lnSpc>
                <a:spcPct val="150000"/>
              </a:lnSpc>
            </a:pPr>
            <a:r>
              <a:rPr lang="en-US" sz="2400" b="0" i="0" u="none" strike="noStrike" dirty="0">
                <a:solidFill>
                  <a:srgbClr val="002060"/>
                </a:solidFill>
                <a:effectLst/>
              </a:rPr>
              <a:t> Omnichannel Marketing</a:t>
            </a:r>
            <a:r>
              <a:rPr lang="ar-JO" sz="2400" b="0" i="0" u="none" strike="noStrike" dirty="0">
                <a:solidFill>
                  <a:srgbClr val="002060"/>
                </a:solidFill>
                <a:effectLst/>
              </a:rPr>
              <a:t>التسويق متعدد القنوات حيث تُدمج الرسائل والخبرات عبر قنوات رقمية وتقليدية بسلاسة</a:t>
            </a:r>
          </a:p>
          <a:p>
            <a:pPr algn="just" rtl="1">
              <a:lnSpc>
                <a:spcPct val="150000"/>
              </a:lnSpc>
            </a:pPr>
            <a:r>
              <a:rPr lang="en-US" sz="2400" b="0" i="0" u="none" strike="noStrike" dirty="0">
                <a:solidFill>
                  <a:srgbClr val="002060"/>
                </a:solidFill>
                <a:effectLst/>
              </a:rPr>
              <a:t> Short-form Video</a:t>
            </a:r>
            <a:r>
              <a:rPr lang="ar-JO" sz="2400" b="0" i="0" u="none" strike="noStrike" dirty="0">
                <a:solidFill>
                  <a:srgbClr val="002060"/>
                </a:solidFill>
                <a:effectLst/>
              </a:rPr>
              <a:t>محتوى فيديو قصير (30–90 ثانية) مصمم للاستهلاك السريع والتفاعل</a:t>
            </a:r>
          </a:p>
          <a:p>
            <a:pPr algn="just" rtl="1">
              <a:lnSpc>
                <a:spcPct val="150000"/>
              </a:lnSpc>
            </a:pPr>
            <a:r>
              <a:rPr lang="en-US" sz="2400" b="0" i="0" u="none" strike="noStrike" dirty="0">
                <a:solidFill>
                  <a:srgbClr val="002060"/>
                </a:solidFill>
                <a:effectLst/>
              </a:rPr>
              <a:t> AR (Augmented Reality) </a:t>
            </a:r>
            <a:r>
              <a:rPr lang="ar-JO" sz="2400" b="0" i="0" u="none" strike="noStrike" dirty="0">
                <a:solidFill>
                  <a:srgbClr val="002060"/>
                </a:solidFill>
                <a:effectLst/>
              </a:rPr>
              <a:t>الواقع المعزز؛ تقنية تضيف طبقات رقمية تفاعلية فوق العالم الحقيقي عبر الأجهزة</a:t>
            </a:r>
          </a:p>
        </p:txBody>
      </p:sp>
    </p:spTree>
    <p:extLst>
      <p:ext uri="{BB962C8B-B14F-4D97-AF65-F5344CB8AC3E}">
        <p14:creationId xmlns:p14="http://schemas.microsoft.com/office/powerpoint/2010/main" val="72514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69870" y="-52953"/>
            <a:ext cx="7599294" cy="739754"/>
          </a:xfrm>
          <a:prstGeom prst="rect">
            <a:avLst/>
          </a:prstGeom>
          <a:noFill/>
        </p:spPr>
        <p:txBody>
          <a:bodyPr wrap="square" rtlCol="0">
            <a:spAutoFit/>
          </a:bodyPr>
          <a:lstStyle/>
          <a:p>
            <a:pPr algn="ctr" defTabSz="914400" rtl="1" eaLnBrk="1" latinLnBrk="0" hangingPunct="1">
              <a:lnSpc>
                <a:spcPct val="150000"/>
              </a:lnSpc>
              <a:spcBef>
                <a:spcPts val="1000"/>
              </a:spcBef>
            </a:pPr>
            <a:r>
              <a:rPr lang="ar-JO" sz="3200" b="1" u="sng" dirty="0">
                <a:solidFill>
                  <a:srgbClr val="002060"/>
                </a:solidFill>
              </a:rPr>
              <a:t>التمرين التطبيقي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1" name="Content Placeholder 10">
            <a:extLst>
              <a:ext uri="{FF2B5EF4-FFF2-40B4-BE49-F238E27FC236}">
                <a16:creationId xmlns:a16="http://schemas.microsoft.com/office/drawing/2014/main" id="{7CACA8BB-0854-7B44-8980-4F70A9DAA8E4}"/>
              </a:ext>
            </a:extLst>
          </p:cNvPr>
          <p:cNvSpPr>
            <a:spLocks noGrp="1"/>
          </p:cNvSpPr>
          <p:nvPr>
            <p:ph idx="1"/>
          </p:nvPr>
        </p:nvSpPr>
        <p:spPr>
          <a:xfrm>
            <a:off x="347731" y="991100"/>
            <a:ext cx="11730674" cy="5814081"/>
          </a:xfrm>
        </p:spPr>
        <p:txBody>
          <a:bodyPr>
            <a:normAutofit/>
          </a:bodyPr>
          <a:lstStyle/>
          <a:p>
            <a:pPr marL="0" indent="0" algn="ctr" defTabSz="914400" rtl="1" eaLnBrk="1" latinLnBrk="0" hangingPunct="1">
              <a:lnSpc>
                <a:spcPct val="90000"/>
              </a:lnSpc>
              <a:spcBef>
                <a:spcPts val="1000"/>
              </a:spcBef>
              <a:buNone/>
            </a:pPr>
            <a:r>
              <a:rPr lang="ar-SA" b="1" dirty="0">
                <a:solidFill>
                  <a:schemeClr val="accent1">
                    <a:lumMod val="75000"/>
                  </a:schemeClr>
                </a:solidFill>
              </a:rPr>
              <a:t>المحور</a:t>
            </a:r>
            <a:r>
              <a:rPr lang="ar-JO" b="1" dirty="0">
                <a:solidFill>
                  <a:schemeClr val="accent1">
                    <a:lumMod val="75000"/>
                  </a:schemeClr>
                </a:solidFill>
              </a:rPr>
              <a:t> الإعلامي</a:t>
            </a:r>
            <a:r>
              <a:rPr lang="en-US" b="1" dirty="0">
                <a:solidFill>
                  <a:schemeClr val="accent1">
                    <a:lumMod val="75000"/>
                  </a:schemeClr>
                </a:solidFill>
              </a:rPr>
              <a:t>:</a:t>
            </a:r>
            <a:r>
              <a:rPr lang="ar-JO" b="1" dirty="0">
                <a:solidFill>
                  <a:schemeClr val="accent1">
                    <a:lumMod val="75000"/>
                  </a:schemeClr>
                </a:solidFill>
              </a:rPr>
              <a:t> </a:t>
            </a:r>
            <a:r>
              <a:rPr lang="ar-SA" b="1" dirty="0">
                <a:solidFill>
                  <a:schemeClr val="accent1">
                    <a:lumMod val="75000"/>
                  </a:schemeClr>
                </a:solidFill>
              </a:rPr>
              <a:t>تصميم </a:t>
            </a:r>
            <a:r>
              <a:rPr lang="ar-JO" b="1" dirty="0">
                <a:solidFill>
                  <a:schemeClr val="accent1">
                    <a:lumMod val="75000"/>
                  </a:schemeClr>
                </a:solidFill>
              </a:rPr>
              <a:t>حملة توعوية ضد التنمر الإلكتروني لجيل </a:t>
            </a:r>
            <a:r>
              <a:rPr lang="en-US" b="1" dirty="0">
                <a:solidFill>
                  <a:schemeClr val="accent1">
                    <a:lumMod val="75000"/>
                  </a:schemeClr>
                </a:solidFill>
              </a:rPr>
              <a:t>Z</a:t>
            </a:r>
            <a:endParaRPr lang="ar-JO" b="1" dirty="0">
              <a:solidFill>
                <a:schemeClr val="accent1">
                  <a:lumMod val="75000"/>
                </a:schemeClr>
              </a:solidFill>
            </a:endParaRP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تحديد الهدف السلوكي: خفض حوادث التنمر الإلكتروني بين طلاب الجامعة خلال 8 أسابيع</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رسم </a:t>
            </a:r>
            <a:r>
              <a:rPr lang="en-US" sz="2400" dirty="0"/>
              <a:t>Buyer Persona: </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الرسائل الأساسية: الأثر النفسي والقانوني، أدوات الحماية، قنوات الإبلاغ الجامعية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صيغة المحتوى المناسب للجيل المستهدف</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تحديد خطة النشر والمنصات والوسائل</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 تحديد آلية التفاعل</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تحديد أدوات قياس الآداء</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t>ذكر مرجع أكاديمي او مثال تم إعتماده</a:t>
            </a:r>
          </a:p>
        </p:txBody>
      </p:sp>
      <p:pic>
        <p:nvPicPr>
          <p:cNvPr id="18" name="Picture 17">
            <a:extLst>
              <a:ext uri="{FF2B5EF4-FFF2-40B4-BE49-F238E27FC236}">
                <a16:creationId xmlns:a16="http://schemas.microsoft.com/office/drawing/2014/main" id="{C4D15E1C-B211-3147-8F2C-E7584B577289}"/>
              </a:ext>
            </a:extLst>
          </p:cNvPr>
          <p:cNvPicPr>
            <a:picLocks noChangeAspect="1"/>
          </p:cNvPicPr>
          <p:nvPr/>
        </p:nvPicPr>
        <p:blipFill rotWithShape="1">
          <a:blip r:embed="rId3">
            <a:extLst>
              <a:ext uri="{28A0092B-C50C-407E-A947-70E740481C1C}">
                <a14:useLocalDpi xmlns:a14="http://schemas.microsoft.com/office/drawing/2010/main" val="0"/>
              </a:ext>
            </a:extLst>
          </a:blip>
          <a:srcRect l="1651" t="3465" r="2841" b="8629"/>
          <a:stretch/>
        </p:blipFill>
        <p:spPr>
          <a:xfrm>
            <a:off x="1" y="3812146"/>
            <a:ext cx="4621062" cy="3045854"/>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69870" y="-52953"/>
            <a:ext cx="7599294" cy="739754"/>
          </a:xfrm>
          <a:prstGeom prst="rect">
            <a:avLst/>
          </a:prstGeom>
          <a:noFill/>
        </p:spPr>
        <p:txBody>
          <a:bodyPr wrap="square" rtlCol="0">
            <a:spAutoFit/>
          </a:bodyPr>
          <a:lstStyle/>
          <a:p>
            <a:pPr algn="ctr" defTabSz="914400" rtl="1" eaLnBrk="1" latinLnBrk="0" hangingPunct="1">
              <a:lnSpc>
                <a:spcPct val="150000"/>
              </a:lnSpc>
              <a:spcBef>
                <a:spcPts val="1000"/>
              </a:spcBef>
            </a:pPr>
            <a:r>
              <a:rPr lang="ar-JO" sz="3200" b="1" u="sng" dirty="0">
                <a:solidFill>
                  <a:srgbClr val="002060"/>
                </a:solidFill>
              </a:rPr>
              <a:t>التمرين التطبيقي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1" name="Content Placeholder 10">
            <a:extLst>
              <a:ext uri="{FF2B5EF4-FFF2-40B4-BE49-F238E27FC236}">
                <a16:creationId xmlns:a16="http://schemas.microsoft.com/office/drawing/2014/main" id="{7CACA8BB-0854-7B44-8980-4F70A9DAA8E4}"/>
              </a:ext>
            </a:extLst>
          </p:cNvPr>
          <p:cNvSpPr>
            <a:spLocks noGrp="1"/>
          </p:cNvSpPr>
          <p:nvPr>
            <p:ph idx="1"/>
          </p:nvPr>
        </p:nvSpPr>
        <p:spPr>
          <a:xfrm>
            <a:off x="1004553" y="837128"/>
            <a:ext cx="10959920" cy="5718218"/>
          </a:xfrm>
        </p:spPr>
        <p:txBody>
          <a:bodyPr>
            <a:normAutofit lnSpcReduction="10000"/>
          </a:bodyPr>
          <a:lstStyle/>
          <a:p>
            <a:pPr marL="0" indent="0" algn="ctr" defTabSz="914400" rtl="1" eaLnBrk="1" latinLnBrk="0" hangingPunct="1">
              <a:lnSpc>
                <a:spcPct val="150000"/>
              </a:lnSpc>
              <a:spcBef>
                <a:spcPts val="1000"/>
              </a:spcBef>
              <a:buNone/>
            </a:pPr>
            <a:r>
              <a:rPr lang="ar-JO" sz="2400" b="1" dirty="0">
                <a:solidFill>
                  <a:schemeClr val="accent1">
                    <a:lumMod val="75000"/>
                  </a:schemeClr>
                </a:solidFill>
              </a:rPr>
              <a:t>المحور التسويقي (جيل ألفا): إعلان/تجربة تعليمية بالواقع المعزز</a:t>
            </a:r>
          </a:p>
          <a:p>
            <a:pPr algn="r" rtl="1">
              <a:lnSpc>
                <a:spcPct val="150000"/>
              </a:lnSpc>
            </a:pPr>
            <a:r>
              <a:rPr lang="ar-JO" sz="2400" dirty="0">
                <a:solidFill>
                  <a:schemeClr val="accent1">
                    <a:lumMod val="75000"/>
                  </a:schemeClr>
                </a:solidFill>
              </a:rPr>
              <a:t>المنتج/الخدمة: لعبة تعليمية</a:t>
            </a:r>
            <a:r>
              <a:rPr lang="en-US" sz="2400" dirty="0">
                <a:solidFill>
                  <a:schemeClr val="accent1">
                    <a:lumMod val="75000"/>
                  </a:schemeClr>
                </a:solidFill>
              </a:rPr>
              <a:t>STEM </a:t>
            </a:r>
            <a:r>
              <a:rPr lang="ar-SA" sz="2400" dirty="0">
                <a:solidFill>
                  <a:schemeClr val="accent1">
                    <a:lumMod val="75000"/>
                  </a:schemeClr>
                </a:solidFill>
              </a:rPr>
              <a:t> </a:t>
            </a:r>
            <a:r>
              <a:rPr lang="ar-JO" sz="2400" dirty="0">
                <a:solidFill>
                  <a:schemeClr val="accent1">
                    <a:lumMod val="75000"/>
                  </a:schemeClr>
                </a:solidFill>
              </a:rPr>
              <a:t>بواجهة عربية موجهة للأطفال 8–12.</a:t>
            </a:r>
          </a:p>
          <a:p>
            <a:pPr algn="r" rtl="1">
              <a:lnSpc>
                <a:spcPct val="150000"/>
              </a:lnSpc>
            </a:pPr>
            <a:r>
              <a:rPr lang="en-US" sz="2400" dirty="0">
                <a:solidFill>
                  <a:schemeClr val="accent1">
                    <a:lumMod val="75000"/>
                  </a:schemeClr>
                </a:solidFill>
              </a:rPr>
              <a:t> Buyer Persona </a:t>
            </a:r>
            <a:r>
              <a:rPr lang="ar-SA" sz="2400" dirty="0">
                <a:solidFill>
                  <a:schemeClr val="accent1">
                    <a:lumMod val="75000"/>
                  </a:schemeClr>
                </a:solidFill>
              </a:rPr>
              <a:t>تحديد </a:t>
            </a:r>
            <a:r>
              <a:rPr lang="ar-JO" sz="2400" dirty="0">
                <a:solidFill>
                  <a:schemeClr val="accent1">
                    <a:lumMod val="75000"/>
                  </a:schemeClr>
                </a:solidFill>
              </a:rPr>
              <a:t>مزدوج </a:t>
            </a:r>
            <a:endParaRPr lang="en-US" sz="2400" dirty="0">
              <a:solidFill>
                <a:schemeClr val="accent1">
                  <a:lumMod val="75000"/>
                </a:schemeClr>
              </a:solidFill>
            </a:endParaRPr>
          </a:p>
          <a:p>
            <a:pPr algn="r" rtl="1">
              <a:lnSpc>
                <a:spcPct val="150000"/>
              </a:lnSpc>
            </a:pPr>
            <a:r>
              <a:rPr lang="ar-JO" sz="2400" dirty="0">
                <a:solidFill>
                  <a:schemeClr val="accent1">
                    <a:lumMod val="75000"/>
                  </a:schemeClr>
                </a:solidFill>
              </a:rPr>
              <a:t>تحديد القيمة المقترحة</a:t>
            </a:r>
            <a:endParaRPr lang="en-US" sz="2400" dirty="0">
              <a:solidFill>
                <a:schemeClr val="accent1">
                  <a:lumMod val="75000"/>
                </a:schemeClr>
              </a:solidFill>
            </a:endParaRPr>
          </a:p>
          <a:p>
            <a:pPr algn="r" rtl="1">
              <a:lnSpc>
                <a:spcPct val="150000"/>
              </a:lnSpc>
            </a:pPr>
            <a:r>
              <a:rPr lang="ar-JO" sz="2400" dirty="0">
                <a:solidFill>
                  <a:schemeClr val="accent1">
                    <a:lumMod val="75000"/>
                  </a:schemeClr>
                </a:solidFill>
              </a:rPr>
              <a:t>تحديد القصة الإعلانية</a:t>
            </a:r>
            <a:endParaRPr lang="en-US" sz="2400" dirty="0">
              <a:solidFill>
                <a:schemeClr val="accent1">
                  <a:lumMod val="75000"/>
                </a:schemeClr>
              </a:solidFill>
            </a:endParaRPr>
          </a:p>
          <a:p>
            <a:pPr algn="r" rtl="1">
              <a:lnSpc>
                <a:spcPct val="150000"/>
              </a:lnSpc>
            </a:pPr>
            <a:r>
              <a:rPr lang="ar-JO" sz="2400" dirty="0">
                <a:solidFill>
                  <a:schemeClr val="accent1">
                    <a:lumMod val="75000"/>
                  </a:schemeClr>
                </a:solidFill>
              </a:rPr>
              <a:t>تحديد القنوات والمنصات للنشر</a:t>
            </a:r>
            <a:endParaRPr lang="en-US" sz="2400" dirty="0">
              <a:solidFill>
                <a:schemeClr val="accent1">
                  <a:lumMod val="75000"/>
                </a:schemeClr>
              </a:solidFill>
            </a:endParaRPr>
          </a:p>
          <a:p>
            <a:pPr algn="r" rtl="1">
              <a:lnSpc>
                <a:spcPct val="150000"/>
              </a:lnSpc>
            </a:pPr>
            <a:r>
              <a:rPr lang="ar-JO" sz="2400" dirty="0">
                <a:solidFill>
                  <a:schemeClr val="accent1">
                    <a:lumMod val="75000"/>
                  </a:schemeClr>
                </a:solidFill>
              </a:rPr>
              <a:t>تحديد عناصر الثقة </a:t>
            </a:r>
            <a:endParaRPr lang="en-US" sz="2400" dirty="0">
              <a:solidFill>
                <a:schemeClr val="accent1">
                  <a:lumMod val="75000"/>
                </a:schemeClr>
              </a:solidFill>
            </a:endParaRPr>
          </a:p>
          <a:p>
            <a:pPr algn="r" rtl="1">
              <a:lnSpc>
                <a:spcPct val="150000"/>
              </a:lnSpc>
            </a:pPr>
            <a:r>
              <a:rPr lang="ar-JO" sz="2400" dirty="0">
                <a:solidFill>
                  <a:schemeClr val="accent1">
                    <a:lumMod val="75000"/>
                  </a:schemeClr>
                </a:solidFill>
              </a:rPr>
              <a:t>آليات التجريب: نسخة مجانية </a:t>
            </a:r>
            <a:r>
              <a:rPr lang="en-US" sz="2400" dirty="0">
                <a:solidFill>
                  <a:schemeClr val="accent1">
                    <a:lumMod val="75000"/>
                  </a:schemeClr>
                </a:solidFill>
              </a:rPr>
              <a:t> Demo </a:t>
            </a:r>
            <a:r>
              <a:rPr lang="ar-JO" sz="2400" dirty="0">
                <a:solidFill>
                  <a:schemeClr val="accent1">
                    <a:lumMod val="75000"/>
                  </a:schemeClr>
                </a:solidFill>
              </a:rPr>
              <a:t>في المكتبات والمدارس.</a:t>
            </a:r>
          </a:p>
          <a:p>
            <a:pPr algn="r" rtl="1">
              <a:lnSpc>
                <a:spcPct val="150000"/>
              </a:lnSpc>
            </a:pPr>
            <a:r>
              <a:rPr lang="ar-JO" sz="2400" dirty="0">
                <a:solidFill>
                  <a:schemeClr val="accent1">
                    <a:lumMod val="75000"/>
                  </a:schemeClr>
                </a:solidFill>
              </a:rPr>
              <a:t>تحديد أدوات قياس </a:t>
            </a:r>
            <a:r>
              <a:rPr lang="ar-SA" sz="2400" dirty="0">
                <a:solidFill>
                  <a:schemeClr val="accent1">
                    <a:lumMod val="75000"/>
                  </a:schemeClr>
                </a:solidFill>
              </a:rPr>
              <a:t>الآداء والأثر</a:t>
            </a:r>
            <a:endParaRPr lang="ar-JO" dirty="0"/>
          </a:p>
        </p:txBody>
      </p:sp>
      <p:pic>
        <p:nvPicPr>
          <p:cNvPr id="4" name="Picture 3">
            <a:extLst>
              <a:ext uri="{FF2B5EF4-FFF2-40B4-BE49-F238E27FC236}">
                <a16:creationId xmlns:a16="http://schemas.microsoft.com/office/drawing/2014/main" id="{A235BDD4-91B9-4E46-B3E9-8950AD06FF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82900"/>
            <a:ext cx="3975100" cy="3975100"/>
          </a:xfrm>
          <a:prstGeom prst="rect">
            <a:avLst/>
          </a:prstGeom>
        </p:spPr>
      </p:pic>
    </p:spTree>
    <p:extLst>
      <p:ext uri="{BB962C8B-B14F-4D97-AF65-F5344CB8AC3E}">
        <p14:creationId xmlns:p14="http://schemas.microsoft.com/office/powerpoint/2010/main" val="3935597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0151" y="75139"/>
            <a:ext cx="7599294" cy="584775"/>
          </a:xfrm>
          <a:prstGeom prst="rect">
            <a:avLst/>
          </a:prstGeom>
          <a:noFill/>
        </p:spPr>
        <p:txBody>
          <a:bodyPr wrap="square" rtlCol="0">
            <a:spAutoFit/>
          </a:bodyPr>
          <a:lstStyle/>
          <a:p>
            <a:pPr algn="ctr" rtl="1"/>
            <a:r>
              <a:rPr lang="ar-JO" sz="3200" b="1" i="0" u="sng" strike="noStrike" dirty="0">
                <a:solidFill>
                  <a:srgbClr val="002060"/>
                </a:solidFill>
                <a:effectLst/>
              </a:rPr>
              <a:t>دراسات عربية في 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837127"/>
            <a:ext cx="11510200" cy="5813133"/>
          </a:xfrm>
        </p:spPr>
        <p:txBody>
          <a:bodyPr anchor="t">
            <a:normAutofit/>
          </a:bodyPr>
          <a:lstStyle/>
          <a:p>
            <a:pPr algn="just" rtl="1">
              <a:lnSpc>
                <a:spcPct val="150000"/>
              </a:lnSpc>
            </a:pPr>
            <a:r>
              <a:rPr lang="ar-JO" sz="1800" b="1" i="0" u="sng" strike="noStrike" dirty="0">
                <a:solidFill>
                  <a:schemeClr val="accent1">
                    <a:lumMod val="75000"/>
                  </a:schemeClr>
                </a:solidFill>
                <a:effectLst/>
              </a:rPr>
              <a:t>العنوان: </a:t>
            </a:r>
            <a:r>
              <a:rPr lang="ar-JO" sz="1800" b="0" i="0" strike="noStrike" dirty="0">
                <a:solidFill>
                  <a:schemeClr val="accent1">
                    <a:lumMod val="75000"/>
                  </a:schemeClr>
                </a:solidFill>
                <a:effectLst/>
              </a:rPr>
              <a:t>الفجوة الرقمية في الوطن العربي: دراسة في الأسباب وسبل المواجهة</a:t>
            </a:r>
          </a:p>
          <a:p>
            <a:pPr algn="just" rtl="1">
              <a:lnSpc>
                <a:spcPct val="150000"/>
              </a:lnSpc>
            </a:pPr>
            <a:r>
              <a:rPr lang="ar-JO" sz="1800" b="1" i="0" u="sng" strike="noStrike" dirty="0">
                <a:solidFill>
                  <a:schemeClr val="accent1">
                    <a:lumMod val="75000"/>
                  </a:schemeClr>
                </a:solidFill>
                <a:effectLst/>
              </a:rPr>
              <a:t>الباحث: </a:t>
            </a:r>
            <a:r>
              <a:rPr lang="ar-JO" sz="1800" b="0" i="0" strike="noStrike" dirty="0">
                <a:solidFill>
                  <a:schemeClr val="accent1">
                    <a:lumMod val="75000"/>
                  </a:schemeClr>
                </a:solidFill>
                <a:effectLst/>
              </a:rPr>
              <a:t>عنتر جوهر</a:t>
            </a:r>
          </a:p>
          <a:p>
            <a:pPr algn="just" rtl="1">
              <a:lnSpc>
                <a:spcPct val="150000"/>
              </a:lnSpc>
            </a:pPr>
            <a:r>
              <a:rPr lang="ar-JO" sz="1800" b="1" i="0" u="sng" strike="noStrike" dirty="0">
                <a:solidFill>
                  <a:schemeClr val="accent1">
                    <a:lumMod val="75000"/>
                  </a:schemeClr>
                </a:solidFill>
                <a:effectLst/>
              </a:rPr>
              <a:t>المصدر: </a:t>
            </a:r>
            <a:r>
              <a:rPr lang="ar-JO" sz="1800" b="0" i="0" strike="noStrike" dirty="0">
                <a:solidFill>
                  <a:schemeClr val="accent1">
                    <a:lumMod val="75000"/>
                  </a:schemeClr>
                </a:solidFill>
                <a:effectLst/>
              </a:rPr>
              <a:t>مجلة المعيار، مجلد 27، عدد 5، صفحات 682–699، الجزائر</a:t>
            </a:r>
          </a:p>
          <a:p>
            <a:pPr algn="just" rtl="1">
              <a:lnSpc>
                <a:spcPct val="150000"/>
              </a:lnSpc>
            </a:pPr>
            <a:r>
              <a:rPr lang="ar-JO" sz="1800" b="0" i="0" strike="noStrike" dirty="0">
                <a:solidFill>
                  <a:schemeClr val="accent1">
                    <a:lumMod val="75000"/>
                  </a:schemeClr>
                </a:solidFill>
                <a:effectLst/>
              </a:rPr>
              <a:t> (</a:t>
            </a:r>
            <a:r>
              <a:rPr lang="en-US" sz="1800" b="0" i="0" strike="noStrike" dirty="0">
                <a:solidFill>
                  <a:schemeClr val="accent1">
                    <a:lumMod val="75000"/>
                  </a:schemeClr>
                </a:solidFill>
                <a:effectLst/>
              </a:rPr>
              <a:t>ASJP): </a:t>
            </a:r>
            <a:r>
              <a:rPr lang="en-US" sz="1800" b="0" i="0" strike="noStrike" dirty="0">
                <a:solidFill>
                  <a:schemeClr val="accent1">
                    <a:lumMod val="75000"/>
                  </a:schemeClr>
                </a:solidFill>
                <a:effectLst/>
                <a:hlinkClick r:id="rId3">
                  <a:extLst>
                    <a:ext uri="{A12FA001-AC4F-418D-AE19-62706E023703}">
                      <ahyp:hlinkClr xmlns:ahyp="http://schemas.microsoft.com/office/drawing/2018/hyperlinkcolor" val="tx"/>
                    </a:ext>
                  </a:extLst>
                </a:hlinkClick>
              </a:rPr>
              <a:t>https://asjp.cerist.dz/en/article/231751</a:t>
            </a:r>
            <a:r>
              <a:rPr lang="ar-SA" sz="1800" b="0" i="0" strike="noStrike" dirty="0">
                <a:solidFill>
                  <a:schemeClr val="accent1">
                    <a:lumMod val="75000"/>
                  </a:schemeClr>
                </a:solidFill>
                <a:effectLst/>
              </a:rPr>
              <a:t> </a:t>
            </a:r>
            <a:endParaRPr lang="en-US" sz="1800" b="0" i="0" strike="noStrike" dirty="0">
              <a:solidFill>
                <a:schemeClr val="accent1">
                  <a:lumMod val="75000"/>
                </a:schemeClr>
              </a:solidFill>
              <a:effectLst/>
            </a:endParaRPr>
          </a:p>
          <a:p>
            <a:pPr algn="just" rtl="1">
              <a:lnSpc>
                <a:spcPct val="150000"/>
              </a:lnSpc>
            </a:pPr>
            <a:r>
              <a:rPr lang="ar-JO" sz="1800" b="1" i="0" u="sng" strike="noStrike" dirty="0">
                <a:solidFill>
                  <a:schemeClr val="accent1">
                    <a:lumMod val="75000"/>
                  </a:schemeClr>
                </a:solidFill>
                <a:effectLst/>
              </a:rPr>
              <a:t>هدف الدراسة: </a:t>
            </a:r>
            <a:r>
              <a:rPr lang="ar-JO" sz="1800" b="0" i="0" strike="noStrike" dirty="0">
                <a:solidFill>
                  <a:schemeClr val="accent1">
                    <a:lumMod val="75000"/>
                  </a:schemeClr>
                </a:solidFill>
                <a:effectLst/>
              </a:rPr>
              <a:t>تحليل واقع الفجوة الرقمية في المنطقة العربية وتحديد أسبابها البنيوية والاجتماعية والثقافية واقتراح سبل المواجهة على مستوى السياسات العامة</a:t>
            </a:r>
          </a:p>
          <a:p>
            <a:pPr algn="just" rtl="1">
              <a:lnSpc>
                <a:spcPct val="150000"/>
              </a:lnSpc>
            </a:pPr>
            <a:r>
              <a:rPr lang="ar-JO" sz="1800" b="1" i="0" u="sng" strike="noStrike" dirty="0">
                <a:solidFill>
                  <a:schemeClr val="accent1">
                    <a:lumMod val="75000"/>
                  </a:schemeClr>
                </a:solidFill>
                <a:effectLst/>
              </a:rPr>
              <a:t>منهجية الدراسة: </a:t>
            </a:r>
            <a:r>
              <a:rPr lang="ar-JO" sz="1800" b="0" i="0" strike="noStrike" dirty="0">
                <a:solidFill>
                  <a:schemeClr val="accent1">
                    <a:lumMod val="75000"/>
                  </a:schemeClr>
                </a:solidFill>
                <a:effectLst/>
              </a:rPr>
              <a:t>تحليلية وصفية تعتمد مراجعة الأدبيات العربية والأجنبية والمقارنات الإقليمية؛ تضع إطارًا سببيًا للفجوة عبر محاور الوصول، المهارات، والمحتوى</a:t>
            </a:r>
          </a:p>
          <a:p>
            <a:pPr algn="just" rtl="1">
              <a:lnSpc>
                <a:spcPct val="150000"/>
              </a:lnSpc>
            </a:pPr>
            <a:r>
              <a:rPr lang="ar-JO" sz="1800" b="1" i="0" u="sng" strike="noStrike" dirty="0">
                <a:solidFill>
                  <a:schemeClr val="accent1">
                    <a:lumMod val="75000"/>
                  </a:schemeClr>
                </a:solidFill>
                <a:effectLst/>
              </a:rPr>
              <a:t>أهم النتائج</a:t>
            </a:r>
            <a:r>
              <a:rPr lang="ar-JO" sz="1800" b="0" i="0" strike="noStrike" dirty="0">
                <a:solidFill>
                  <a:schemeClr val="accent1">
                    <a:lumMod val="75000"/>
                  </a:schemeClr>
                </a:solidFill>
                <a:effectLst/>
              </a:rPr>
              <a:t>: استفحال الفجوة الرقمية بشكل ملحوظ رغم الجهود المبذولة؛ تفاوت كبير بين الدول العربية في البنية التحتية والقدرات المؤسسية؛ نقص المحتوى العربي يمثل عائقًا مستمرًا؛ الحاجة إلى تدخلات متناسقة إقليميًا</a:t>
            </a:r>
          </a:p>
          <a:p>
            <a:pPr algn="just" rtl="1">
              <a:lnSpc>
                <a:spcPct val="150000"/>
              </a:lnSpc>
            </a:pPr>
            <a:r>
              <a:rPr lang="ar-JO" sz="1800" b="1" i="0" u="sng" strike="noStrike" dirty="0">
                <a:solidFill>
                  <a:schemeClr val="accent1">
                    <a:lumMod val="75000"/>
                  </a:schemeClr>
                </a:solidFill>
                <a:effectLst/>
              </a:rPr>
              <a:t>توصيات: </a:t>
            </a:r>
            <a:r>
              <a:rPr lang="ar-JO" sz="1800" b="0" i="0" strike="noStrike" dirty="0">
                <a:solidFill>
                  <a:schemeClr val="accent1">
                    <a:lumMod val="75000"/>
                  </a:schemeClr>
                </a:solidFill>
                <a:effectLst/>
              </a:rPr>
              <a:t>الاستثمار في البنية التحتية، سياسات تدريب مهارات رقمية واسعة، تحفيز إنتاج محتوى محلي عربي، شراكات إقليمية لتقليل الفوارق بين الدول</a:t>
            </a:r>
          </a:p>
        </p:txBody>
      </p:sp>
    </p:spTree>
    <p:extLst>
      <p:ext uri="{BB962C8B-B14F-4D97-AF65-F5344CB8AC3E}">
        <p14:creationId xmlns:p14="http://schemas.microsoft.com/office/powerpoint/2010/main" val="240093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0151" y="75139"/>
            <a:ext cx="7599294" cy="584775"/>
          </a:xfrm>
          <a:prstGeom prst="rect">
            <a:avLst/>
          </a:prstGeom>
          <a:noFill/>
        </p:spPr>
        <p:txBody>
          <a:bodyPr wrap="square" rtlCol="0">
            <a:spAutoFit/>
          </a:bodyPr>
          <a:lstStyle/>
          <a:p>
            <a:pPr algn="ctr" rtl="1"/>
            <a:r>
              <a:rPr lang="ar-JO" sz="3200" b="1" i="0" u="none" strike="noStrike" dirty="0">
                <a:solidFill>
                  <a:srgbClr val="002060"/>
                </a:solidFill>
                <a:effectLst/>
              </a:rPr>
              <a:t>دراسات عربية في 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837127"/>
            <a:ext cx="11510200" cy="5813133"/>
          </a:xfrm>
        </p:spPr>
        <p:txBody>
          <a:bodyPr anchor="t">
            <a:normAutofit/>
          </a:bodyPr>
          <a:lstStyle/>
          <a:p>
            <a:pPr algn="just" rtl="1">
              <a:lnSpc>
                <a:spcPct val="150000"/>
              </a:lnSpc>
            </a:pPr>
            <a:r>
              <a:rPr lang="en-US" sz="1800" b="0" i="0" u="sng" strike="noStrike" dirty="0">
                <a:solidFill>
                  <a:srgbClr val="C00000"/>
                </a:solidFill>
                <a:effectLst/>
                <a:hlinkClick r:id="rId3"/>
              </a:rPr>
              <a:t>https://</a:t>
            </a:r>
            <a:r>
              <a:rPr lang="en-US" sz="1800" b="0" i="0" u="sng" strike="noStrike" dirty="0" err="1">
                <a:solidFill>
                  <a:srgbClr val="C00000"/>
                </a:solidFill>
                <a:effectLst/>
                <a:hlinkClick r:id="rId3"/>
              </a:rPr>
              <a:t>www.alukah.net</a:t>
            </a:r>
            <a:r>
              <a:rPr lang="en-US" sz="1800" b="0" i="0" u="sng" strike="noStrike" dirty="0">
                <a:solidFill>
                  <a:srgbClr val="C00000"/>
                </a:solidFill>
                <a:effectLst/>
                <a:hlinkClick r:id="rId3"/>
              </a:rPr>
              <a:t>/social/0/147973/</a:t>
            </a:r>
            <a:r>
              <a:rPr lang="ar-JO" sz="1800" b="0" i="0" u="sng" strike="noStrike" dirty="0">
                <a:solidFill>
                  <a:srgbClr val="C00000"/>
                </a:solidFill>
                <a:effectLst/>
                <a:hlinkClick r:id="rId3"/>
              </a:rPr>
              <a:t>الفجوة-الرقمية-بين-الآباء-وجيل-الإنترنت-دراسة-مكتبية/</a:t>
            </a:r>
            <a:r>
              <a:rPr lang="ar-JO" sz="1800" b="0" i="0" u="sng" strike="noStrike" dirty="0">
                <a:solidFill>
                  <a:srgbClr val="C00000"/>
                </a:solidFill>
                <a:effectLst/>
              </a:rPr>
              <a:t> </a:t>
            </a:r>
          </a:p>
          <a:p>
            <a:pPr algn="just" rtl="1">
              <a:lnSpc>
                <a:spcPct val="150000"/>
              </a:lnSpc>
            </a:pPr>
            <a:r>
              <a:rPr lang="ar-JO" sz="2000" b="1" i="0" u="sng" strike="noStrike" dirty="0">
                <a:solidFill>
                  <a:schemeClr val="accent1">
                    <a:lumMod val="75000"/>
                  </a:schemeClr>
                </a:solidFill>
                <a:effectLst/>
              </a:rPr>
              <a:t>العنوان: </a:t>
            </a:r>
            <a:r>
              <a:rPr lang="ar-JO" sz="2000" b="0" i="0" strike="noStrike" dirty="0">
                <a:solidFill>
                  <a:schemeClr val="accent1">
                    <a:lumMod val="75000"/>
                  </a:schemeClr>
                </a:solidFill>
                <a:effectLst/>
              </a:rPr>
              <a:t>الفجوة الرقمية بين الآباء وجيل الإنترنت: دراسة مكتبية</a:t>
            </a:r>
          </a:p>
          <a:p>
            <a:pPr algn="just" rtl="1">
              <a:lnSpc>
                <a:spcPct val="150000"/>
              </a:lnSpc>
            </a:pPr>
            <a:r>
              <a:rPr lang="ar-JO" sz="2000" b="1" i="0" u="sng" strike="noStrike" dirty="0">
                <a:solidFill>
                  <a:schemeClr val="accent1">
                    <a:lumMod val="75000"/>
                  </a:schemeClr>
                </a:solidFill>
                <a:effectLst/>
              </a:rPr>
              <a:t>الباحث: </a:t>
            </a:r>
            <a:r>
              <a:rPr lang="ar-JO" sz="2000" b="0" i="0" strike="noStrike" dirty="0">
                <a:solidFill>
                  <a:schemeClr val="accent1">
                    <a:lumMod val="75000"/>
                  </a:schemeClr>
                </a:solidFill>
                <a:effectLst/>
              </a:rPr>
              <a:t>عباس سبتي</a:t>
            </a:r>
          </a:p>
          <a:p>
            <a:pPr algn="just" rtl="1">
              <a:lnSpc>
                <a:spcPct val="150000"/>
              </a:lnSpc>
            </a:pPr>
            <a:r>
              <a:rPr lang="ar-JO" sz="2000" b="1" i="0" u="sng" strike="noStrike" dirty="0">
                <a:solidFill>
                  <a:schemeClr val="accent1">
                    <a:lumMod val="75000"/>
                  </a:schemeClr>
                </a:solidFill>
                <a:effectLst/>
              </a:rPr>
              <a:t>هدف الدراسة</a:t>
            </a:r>
            <a:r>
              <a:rPr lang="ar-JO" sz="2000" b="0" i="0" strike="noStrike" dirty="0">
                <a:solidFill>
                  <a:schemeClr val="accent1">
                    <a:lumMod val="75000"/>
                  </a:schemeClr>
                </a:solidFill>
                <a:effectLst/>
              </a:rPr>
              <a:t>: تفكيك مظاهر الفجوة الرقمية داخل الأسرة العربية، وبيان أثرها على التواصل والتربية، واقتراح حلول عملية لتقليصها</a:t>
            </a:r>
          </a:p>
          <a:p>
            <a:pPr algn="just" rtl="1">
              <a:lnSpc>
                <a:spcPct val="150000"/>
              </a:lnSpc>
            </a:pPr>
            <a:r>
              <a:rPr lang="ar-JO" sz="2000" b="1" i="0" u="sng" strike="noStrike" dirty="0">
                <a:solidFill>
                  <a:schemeClr val="accent1">
                    <a:lumMod val="75000"/>
                  </a:schemeClr>
                </a:solidFill>
                <a:effectLst/>
              </a:rPr>
              <a:t>منهجية الدراسة: </a:t>
            </a:r>
            <a:r>
              <a:rPr lang="ar-JO" sz="2000" b="0" i="0" strike="noStrike" dirty="0">
                <a:solidFill>
                  <a:schemeClr val="accent1">
                    <a:lumMod val="75000"/>
                  </a:schemeClr>
                </a:solidFill>
                <a:effectLst/>
              </a:rPr>
              <a:t>مراجعة مكتبية وتحليل مفاهيمي لمصطلح الفجوة الرقمية عبر متغيرات اجتماعية واقتصادية وثقافية؛ مقارنة سردية بين أنماط استخدام التكنولوجيا لدى الآباء والأبناء</a:t>
            </a:r>
          </a:p>
          <a:p>
            <a:pPr algn="just" rtl="1">
              <a:lnSpc>
                <a:spcPct val="150000"/>
              </a:lnSpc>
            </a:pPr>
            <a:r>
              <a:rPr lang="ar-JO" sz="2000" b="1" i="0" u="sng" strike="noStrike" dirty="0">
                <a:solidFill>
                  <a:schemeClr val="accent1">
                    <a:lumMod val="75000"/>
                  </a:schemeClr>
                </a:solidFill>
                <a:effectLst/>
              </a:rPr>
              <a:t>أهم النتائج: </a:t>
            </a:r>
            <a:r>
              <a:rPr lang="ar-JO" sz="2000" b="0" i="0" strike="noStrike" dirty="0">
                <a:solidFill>
                  <a:schemeClr val="accent1">
                    <a:lumMod val="75000"/>
                  </a:schemeClr>
                </a:solidFill>
                <a:effectLst/>
              </a:rPr>
              <a:t>فجوة ملحوظة في المهارات والمعرفة الرقمية بين الآباء والأبناء؛ اتساع الفارق ينعكس على جودة التواصل والتربية؛ الحاجة لاكتساب الثقافة الرقمية كأساس للتربية المعاصرة</a:t>
            </a:r>
          </a:p>
          <a:p>
            <a:pPr algn="just" rtl="1">
              <a:lnSpc>
                <a:spcPct val="150000"/>
              </a:lnSpc>
            </a:pPr>
            <a:r>
              <a:rPr lang="ar-JO" sz="2000" b="1" i="0" u="sng" strike="noStrike" dirty="0">
                <a:solidFill>
                  <a:schemeClr val="accent1">
                    <a:lumMod val="75000"/>
                  </a:schemeClr>
                </a:solidFill>
                <a:effectLst/>
              </a:rPr>
              <a:t>توصيات: </a:t>
            </a:r>
            <a:r>
              <a:rPr lang="ar-JO" sz="2000" b="0" i="0" strike="noStrike" dirty="0">
                <a:solidFill>
                  <a:schemeClr val="accent1">
                    <a:lumMod val="75000"/>
                  </a:schemeClr>
                </a:solidFill>
                <a:effectLst/>
              </a:rPr>
              <a:t>تدريب الأسر على الثقافة الرقمية، إدماج مهارات الأمن الرقمي والتربية الإعلامية في البرامج الأسرية والتعليمية، تعزيز الحوار بين الأجيال حول الاستخدام المسؤول للتكنولوجيا</a:t>
            </a:r>
          </a:p>
        </p:txBody>
      </p:sp>
    </p:spTree>
    <p:extLst>
      <p:ext uri="{BB962C8B-B14F-4D97-AF65-F5344CB8AC3E}">
        <p14:creationId xmlns:p14="http://schemas.microsoft.com/office/powerpoint/2010/main" val="8398920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0151" y="75139"/>
            <a:ext cx="7599294" cy="584775"/>
          </a:xfrm>
          <a:prstGeom prst="rect">
            <a:avLst/>
          </a:prstGeom>
          <a:noFill/>
        </p:spPr>
        <p:txBody>
          <a:bodyPr wrap="square" rtlCol="0">
            <a:spAutoFit/>
          </a:bodyPr>
          <a:lstStyle/>
          <a:p>
            <a:pPr algn="ctr" rtl="1"/>
            <a:r>
              <a:rPr lang="ar-JO" sz="3200" b="1" i="0" u="sng" strike="noStrike" dirty="0">
                <a:solidFill>
                  <a:srgbClr val="002060"/>
                </a:solidFill>
                <a:effectLst/>
              </a:rPr>
              <a:t>دراسات عربية في الفجوة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837127"/>
            <a:ext cx="11510200" cy="5813133"/>
          </a:xfrm>
        </p:spPr>
        <p:txBody>
          <a:bodyPr anchor="t">
            <a:normAutofit/>
          </a:bodyPr>
          <a:lstStyle/>
          <a:p>
            <a:pPr algn="just" rtl="1">
              <a:lnSpc>
                <a:spcPct val="150000"/>
              </a:lnSpc>
            </a:pPr>
            <a:r>
              <a:rPr lang="ar-JO" sz="1800" b="1" i="0" u="sng" strike="noStrike" dirty="0">
                <a:solidFill>
                  <a:schemeClr val="accent1">
                    <a:lumMod val="75000"/>
                  </a:schemeClr>
                </a:solidFill>
                <a:effectLst/>
              </a:rPr>
              <a:t>العنوان: </a:t>
            </a:r>
            <a:r>
              <a:rPr lang="ar-JO" sz="1800" b="0" i="0" strike="noStrike" dirty="0">
                <a:solidFill>
                  <a:schemeClr val="accent1">
                    <a:lumMod val="75000"/>
                  </a:schemeClr>
                </a:solidFill>
                <a:effectLst/>
              </a:rPr>
              <a:t>دور المكتبات العامة في تقليص الفجوة الرقمية في الأردن:استخدام الحاسوب والانترنت </a:t>
            </a:r>
            <a:r>
              <a:rPr lang="en-US" sz="1800" b="0" i="0" strike="noStrike" dirty="0">
                <a:solidFill>
                  <a:schemeClr val="accent1">
                    <a:lumMod val="75000"/>
                  </a:schemeClr>
                </a:solidFill>
                <a:effectLst/>
              </a:rPr>
              <a:t>2022</a:t>
            </a:r>
            <a:endParaRPr lang="ar-SA" sz="1800" b="0" i="0" strike="noStrike" dirty="0">
              <a:solidFill>
                <a:schemeClr val="accent1">
                  <a:lumMod val="75000"/>
                </a:schemeClr>
              </a:solidFill>
              <a:effectLst/>
            </a:endParaRPr>
          </a:p>
          <a:p>
            <a:pPr algn="just" rtl="1">
              <a:lnSpc>
                <a:spcPct val="150000"/>
              </a:lnSpc>
            </a:pPr>
            <a:r>
              <a:rPr lang="ar-SA" sz="1800" b="1" u="sng" dirty="0">
                <a:solidFill>
                  <a:schemeClr val="accent1">
                    <a:lumMod val="75000"/>
                  </a:schemeClr>
                </a:solidFill>
              </a:rPr>
              <a:t>الباحثة: </a:t>
            </a:r>
            <a:r>
              <a:rPr lang="ar-SA" sz="1800" dirty="0">
                <a:solidFill>
                  <a:schemeClr val="accent1">
                    <a:lumMod val="75000"/>
                  </a:schemeClr>
                </a:solidFill>
              </a:rPr>
              <a:t>ميساء قموه</a:t>
            </a:r>
            <a:endParaRPr lang="en-US" sz="1800" b="0" i="0" strike="noStrike" dirty="0">
              <a:solidFill>
                <a:schemeClr val="accent1">
                  <a:lumMod val="75000"/>
                </a:schemeClr>
              </a:solidFill>
              <a:effectLst/>
            </a:endParaRPr>
          </a:p>
          <a:p>
            <a:pPr algn="just" rtl="1">
              <a:lnSpc>
                <a:spcPct val="150000"/>
              </a:lnSpc>
            </a:pPr>
            <a:r>
              <a:rPr lang="en-US" sz="1800" dirty="0">
                <a:solidFill>
                  <a:schemeClr val="accent1">
                    <a:lumMod val="75000"/>
                  </a:schemeClr>
                </a:solidFill>
              </a:rPr>
              <a:t> </a:t>
            </a:r>
            <a:r>
              <a:rPr lang="ar-JO" sz="1800" b="0" i="0" strike="noStrike" dirty="0">
                <a:solidFill>
                  <a:schemeClr val="accent1">
                    <a:lumMod val="75000"/>
                  </a:schemeClr>
                </a:solidFill>
                <a:effectLst/>
              </a:rPr>
              <a:t>(</a:t>
            </a:r>
            <a:r>
              <a:rPr lang="en-US" sz="1800" b="0" i="0" strike="noStrike" dirty="0">
                <a:solidFill>
                  <a:schemeClr val="accent1">
                    <a:lumMod val="75000"/>
                  </a:schemeClr>
                </a:solidFill>
                <a:effectLst/>
              </a:rPr>
              <a:t>PDF): </a:t>
            </a:r>
            <a:r>
              <a:rPr lang="en-US" sz="1800" b="0" i="0" strike="noStrike" dirty="0">
                <a:solidFill>
                  <a:schemeClr val="accent1">
                    <a:lumMod val="75000"/>
                  </a:schemeClr>
                </a:solidFill>
                <a:effectLst/>
                <a:hlinkClick r:id="rId3">
                  <a:extLst>
                    <a:ext uri="{A12FA001-AC4F-418D-AE19-62706E023703}">
                      <ahyp:hlinkClr xmlns:ahyp="http://schemas.microsoft.com/office/drawing/2018/hyperlinkcolor" val="tx"/>
                    </a:ext>
                  </a:extLst>
                </a:hlinkClick>
              </a:rPr>
              <a:t>https://search.shamaa.org/PDF/Articles/JOAjsp/AjspNo41Y2022/ajsp_2022-n41_726-737.pdf</a:t>
            </a:r>
            <a:r>
              <a:rPr lang="ar-SA" sz="1800" b="0" i="0" strike="noStrike" dirty="0">
                <a:solidFill>
                  <a:schemeClr val="accent1">
                    <a:lumMod val="75000"/>
                  </a:schemeClr>
                </a:solidFill>
                <a:effectLst/>
              </a:rPr>
              <a:t> </a:t>
            </a:r>
            <a:endParaRPr lang="en-US" sz="1800" b="0" i="0" strike="noStrike" dirty="0">
              <a:solidFill>
                <a:schemeClr val="accent1">
                  <a:lumMod val="75000"/>
                </a:schemeClr>
              </a:solidFill>
              <a:effectLst/>
            </a:endParaRPr>
          </a:p>
          <a:p>
            <a:pPr algn="just" rtl="1">
              <a:lnSpc>
                <a:spcPct val="150000"/>
              </a:lnSpc>
            </a:pPr>
            <a:r>
              <a:rPr lang="ar-JO" sz="1800" b="1" i="0" u="sng" strike="noStrike" dirty="0">
                <a:solidFill>
                  <a:schemeClr val="accent1">
                    <a:lumMod val="75000"/>
                  </a:schemeClr>
                </a:solidFill>
                <a:effectLst/>
              </a:rPr>
              <a:t>هدف الدراسة: </a:t>
            </a:r>
            <a:r>
              <a:rPr lang="ar-JO" sz="1800" b="0" i="0" strike="noStrike" dirty="0">
                <a:solidFill>
                  <a:schemeClr val="accent1">
                    <a:lumMod val="75000"/>
                  </a:schemeClr>
                </a:solidFill>
                <a:effectLst/>
              </a:rPr>
              <a:t>قياس دور المكتبات العامة في تقليص الفجوة الرقمية والعمل كفضاءات مساهمة في تمكين المواطنين من الوصول الرقمي وخدمات الإنترنت وتعزيز المهارات الرقمية لديهم</a:t>
            </a:r>
          </a:p>
          <a:p>
            <a:pPr algn="just" rtl="1">
              <a:lnSpc>
                <a:spcPct val="150000"/>
              </a:lnSpc>
            </a:pPr>
            <a:r>
              <a:rPr lang="ar-JO" sz="1800" b="1" i="0" u="sng" strike="noStrike" dirty="0">
                <a:solidFill>
                  <a:schemeClr val="accent1">
                    <a:lumMod val="75000"/>
                  </a:schemeClr>
                </a:solidFill>
                <a:effectLst/>
              </a:rPr>
              <a:t>منهجية الدراسة: </a:t>
            </a:r>
            <a:r>
              <a:rPr lang="ar-JO" sz="1800" b="0" i="0" strike="noStrike" dirty="0">
                <a:solidFill>
                  <a:schemeClr val="accent1">
                    <a:lumMod val="75000"/>
                  </a:schemeClr>
                </a:solidFill>
                <a:effectLst/>
              </a:rPr>
              <a:t>مسح ميداني وتحليل وصفي لدور المكتبات العامة في تمكين الوصول الرقمي؛ عرض للفوارق بين المناطق والخدمات</a:t>
            </a:r>
          </a:p>
          <a:p>
            <a:pPr algn="just" rtl="1">
              <a:lnSpc>
                <a:spcPct val="150000"/>
              </a:lnSpc>
            </a:pPr>
            <a:r>
              <a:rPr lang="ar-JO" sz="1800" b="1" i="0" u="sng" strike="noStrike" dirty="0">
                <a:solidFill>
                  <a:schemeClr val="accent1">
                    <a:lumMod val="75000"/>
                  </a:schemeClr>
                </a:solidFill>
                <a:effectLst/>
              </a:rPr>
              <a:t>أهم النتائج: </a:t>
            </a:r>
            <a:r>
              <a:rPr lang="ar-JO" sz="1800" b="0" i="0" strike="noStrike" dirty="0">
                <a:solidFill>
                  <a:schemeClr val="accent1">
                    <a:lumMod val="75000"/>
                  </a:schemeClr>
                </a:solidFill>
                <a:effectLst/>
              </a:rPr>
              <a:t>المكتبات العامة تقلص فجوة الوصول بشكل ملموس؛ استمرار التفاوت بين المحافظات؛ أهمية الدعم المؤسسي والتمويل المستدام</a:t>
            </a:r>
          </a:p>
          <a:p>
            <a:pPr algn="just" rtl="1">
              <a:lnSpc>
                <a:spcPct val="150000"/>
              </a:lnSpc>
            </a:pPr>
            <a:r>
              <a:rPr lang="ar-JO" sz="1800" b="1" i="0" u="sng" strike="noStrike" dirty="0">
                <a:solidFill>
                  <a:schemeClr val="accent1">
                    <a:lumMod val="75000"/>
                  </a:schemeClr>
                </a:solidFill>
                <a:effectLst/>
              </a:rPr>
              <a:t>توصيات: </a:t>
            </a:r>
            <a:r>
              <a:rPr lang="ar-JO" sz="1800" b="0" i="0" strike="noStrike" dirty="0">
                <a:solidFill>
                  <a:schemeClr val="accent1">
                    <a:lumMod val="75000"/>
                  </a:schemeClr>
                </a:solidFill>
                <a:effectLst/>
              </a:rPr>
              <a:t>توسيع شبكات المكتبات العامة، تحديث تجهيزاتها الرقمية، إطلاق برامج تدريب رقمية مجانية موجهة للفئات الأقل حظًا</a:t>
            </a:r>
          </a:p>
        </p:txBody>
      </p:sp>
    </p:spTree>
    <p:extLst>
      <p:ext uri="{BB962C8B-B14F-4D97-AF65-F5344CB8AC3E}">
        <p14:creationId xmlns:p14="http://schemas.microsoft.com/office/powerpoint/2010/main" val="6154111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0151" y="75139"/>
            <a:ext cx="7599294" cy="1077218"/>
          </a:xfrm>
          <a:prstGeom prst="rect">
            <a:avLst/>
          </a:prstGeom>
          <a:noFill/>
        </p:spPr>
        <p:txBody>
          <a:bodyPr wrap="square" rtlCol="0">
            <a:spAutoFit/>
          </a:bodyPr>
          <a:lstStyle/>
          <a:p>
            <a:pPr algn="ctr" rtl="1"/>
            <a:r>
              <a:rPr lang="ar-JO" sz="3200" b="1" u="sng" dirty="0">
                <a:solidFill>
                  <a:schemeClr val="accent1">
                    <a:lumMod val="50000"/>
                  </a:schemeClr>
                </a:solidFill>
              </a:rPr>
              <a:t>مؤسسات ومبادرات عربية لتقليص الفجوة الرقمية</a:t>
            </a:r>
            <a:br>
              <a:rPr lang="ar-JO" sz="3200" b="1" u="sng" dirty="0">
                <a:solidFill>
                  <a:schemeClr val="accent1">
                    <a:lumMod val="50000"/>
                  </a:schemeClr>
                </a:solidFill>
              </a:rPr>
            </a:br>
            <a:endParaRPr lang="ar-JO" sz="3200" b="1" i="0" u="sng" strike="noStrike" dirty="0">
              <a:solidFill>
                <a:srgbClr val="00206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115910" y="837127"/>
            <a:ext cx="11962495" cy="5945734"/>
          </a:xfrm>
        </p:spPr>
        <p:txBody>
          <a:bodyPr anchor="t">
            <a:normAutofit fontScale="85000" lnSpcReduction="10000"/>
          </a:bodyPr>
          <a:lstStyle/>
          <a:p>
            <a:pPr algn="just" rtl="1">
              <a:lnSpc>
                <a:spcPct val="150000"/>
              </a:lnSpc>
            </a:pPr>
            <a:r>
              <a:rPr lang="ar-JO" sz="1900" i="0" strike="noStrike" dirty="0">
                <a:solidFill>
                  <a:schemeClr val="accent1">
                    <a:lumMod val="75000"/>
                  </a:schemeClr>
                </a:solidFill>
                <a:effectLst/>
              </a:rPr>
              <a:t>منظمة التعاون الرقمي (</a:t>
            </a:r>
            <a:r>
              <a:rPr lang="en-US" sz="1900" i="0" strike="noStrike" dirty="0">
                <a:solidFill>
                  <a:schemeClr val="accent1">
                    <a:lumMod val="75000"/>
                  </a:schemeClr>
                </a:solidFill>
                <a:effectLst/>
              </a:rPr>
              <a:t>Digital Cooperation Organization – DCO </a:t>
            </a:r>
            <a:r>
              <a:rPr lang="ar-JO" sz="1900" i="0" strike="noStrike" dirty="0">
                <a:solidFill>
                  <a:schemeClr val="accent1">
                    <a:lumMod val="75000"/>
                  </a:schemeClr>
                </a:solidFill>
                <a:effectLst/>
              </a:rPr>
              <a:t>منظمة دولية مقرها الرياض، تضم السعودية والبحرين والكويت والإمارات وقطر وعُمان إلى جانب دول أخرى. تعمل على تعزيز الاقتصاد الرقمي وتقليص الفجوة الرقمية عالميًا عبر شراكات وسياسات مشتركة</a:t>
            </a:r>
            <a:r>
              <a:rPr lang="en-US" sz="1900" i="0" strike="noStrike" dirty="0">
                <a:solidFill>
                  <a:schemeClr val="accent1">
                    <a:lumMod val="75000"/>
                  </a:schemeClr>
                </a:solidFill>
                <a:effectLst/>
              </a:rPr>
              <a:t>Digital Cooperation Organization</a:t>
            </a:r>
            <a:r>
              <a:rPr lang="ar-SA" sz="1900" i="0" strike="noStrike" dirty="0">
                <a:solidFill>
                  <a:schemeClr val="accent1">
                    <a:lumMod val="75000"/>
                  </a:schemeClr>
                </a:solidFill>
                <a:effectLst/>
              </a:rPr>
              <a:t> </a:t>
            </a:r>
            <a:r>
              <a:rPr lang="en-US" sz="1900" i="0" strike="noStrike" dirty="0">
                <a:solidFill>
                  <a:schemeClr val="accent1">
                    <a:lumMod val="75000"/>
                  </a:schemeClr>
                </a:solidFill>
                <a:effectLst/>
                <a:hlinkClick r:id="rId3"/>
              </a:rPr>
              <a:t>https://dco.org</a:t>
            </a:r>
            <a:r>
              <a:rPr lang="ar-SA" sz="1900" i="0" strike="noStrike" dirty="0">
                <a:solidFill>
                  <a:schemeClr val="accent1">
                    <a:lumMod val="75000"/>
                  </a:schemeClr>
                </a:solidFill>
                <a:effectLst/>
              </a:rPr>
              <a:t> </a:t>
            </a:r>
            <a:endParaRPr lang="en-US" sz="1900" i="0" strike="noStrike" dirty="0">
              <a:solidFill>
                <a:schemeClr val="accent1">
                  <a:lumMod val="75000"/>
                </a:schemeClr>
              </a:solidFill>
              <a:effectLst/>
            </a:endParaRPr>
          </a:p>
          <a:p>
            <a:pPr algn="just" rtl="1">
              <a:lnSpc>
                <a:spcPct val="150000"/>
              </a:lnSpc>
            </a:pPr>
            <a:r>
              <a:rPr lang="ar-JO" sz="1900" i="0" strike="noStrike" dirty="0">
                <a:solidFill>
                  <a:schemeClr val="accent1">
                    <a:lumMod val="75000"/>
                  </a:schemeClr>
                </a:solidFill>
                <a:effectLst/>
              </a:rPr>
              <a:t>هيئة الحكومة الرقمية – السعودية: تطلق برامج مثل مبادرة تمكين المجتمع الرقمي لتوفير التدريب الرقمي للمواطنين، وتطوير الخدمات الحكومية الإلكترونية لتقليص الفجوة الرقمية في الوصول للخدمات </a:t>
            </a:r>
            <a:r>
              <a:rPr lang="en-US" sz="1900" i="0" strike="noStrike" dirty="0">
                <a:solidFill>
                  <a:schemeClr val="accent1">
                    <a:lumMod val="75000"/>
                  </a:schemeClr>
                </a:solidFill>
                <a:effectLst/>
              </a:rPr>
              <a:t>Digital Government Authority – Saudi Arabia</a:t>
            </a:r>
            <a:r>
              <a:rPr lang="ar-SA" sz="1900" i="0" strike="noStrike" dirty="0">
                <a:solidFill>
                  <a:schemeClr val="accent1">
                    <a:lumMod val="75000"/>
                  </a:schemeClr>
                </a:solidFill>
                <a:effectLst/>
              </a:rPr>
              <a:t> </a:t>
            </a:r>
            <a:r>
              <a:rPr lang="en-US" sz="1900" i="0" strike="noStrike" dirty="0">
                <a:solidFill>
                  <a:schemeClr val="accent1">
                    <a:lumMod val="75000"/>
                  </a:schemeClr>
                </a:solidFill>
                <a:effectLst/>
                <a:hlinkClick r:id="rId4"/>
              </a:rPr>
              <a:t>https://dga.gov.sa/ar</a:t>
            </a:r>
            <a:r>
              <a:rPr lang="ar-SA" sz="1900" i="0" strike="noStrike" dirty="0">
                <a:solidFill>
                  <a:schemeClr val="accent1">
                    <a:lumMod val="75000"/>
                  </a:schemeClr>
                </a:solidFill>
                <a:effectLst/>
              </a:rPr>
              <a:t> </a:t>
            </a:r>
          </a:p>
          <a:p>
            <a:pPr algn="just" rtl="1">
              <a:lnSpc>
                <a:spcPct val="150000"/>
              </a:lnSpc>
            </a:pPr>
            <a:r>
              <a:rPr lang="ar-JO" sz="1900" i="0" strike="noStrike" dirty="0">
                <a:solidFill>
                  <a:schemeClr val="accent1">
                    <a:lumMod val="75000"/>
                  </a:schemeClr>
                </a:solidFill>
                <a:effectLst/>
              </a:rPr>
              <a:t>مؤسسة الملكة رانيا للتعليم والتنمية (</a:t>
            </a:r>
            <a:r>
              <a:rPr lang="en-US" sz="1900" i="0" strike="noStrike" dirty="0">
                <a:solidFill>
                  <a:schemeClr val="accent1">
                    <a:lumMod val="75000"/>
                  </a:schemeClr>
                </a:solidFill>
                <a:effectLst/>
              </a:rPr>
              <a:t>QRF </a:t>
            </a:r>
            <a:r>
              <a:rPr lang="ar-JO" sz="1900" i="0" strike="noStrike" dirty="0">
                <a:solidFill>
                  <a:schemeClr val="accent1">
                    <a:lumMod val="75000"/>
                  </a:schemeClr>
                </a:solidFill>
                <a:effectLst/>
              </a:rPr>
              <a:t>الأردن): تنشر تقارير بحثية عن التعليم الرقمي في الأردن، مثل تقرير </a:t>
            </a:r>
            <a:r>
              <a:rPr lang="en-US" sz="1900" i="0" strike="noStrike" dirty="0">
                <a:solidFill>
                  <a:schemeClr val="accent1">
                    <a:lumMod val="75000"/>
                  </a:schemeClr>
                </a:solidFill>
                <a:effectLst/>
              </a:rPr>
              <a:t>EdTech in Jordan’s Schools </a:t>
            </a:r>
            <a:r>
              <a:rPr lang="ar-JO" sz="1900" i="0" strike="noStrike" dirty="0">
                <a:solidFill>
                  <a:schemeClr val="accent1">
                    <a:lumMod val="75000"/>
                  </a:schemeClr>
                </a:solidFill>
                <a:effectLst/>
              </a:rPr>
              <a:t>الذي يوضح الفوارق بين المدارس في استخدام التكنولوجيا ويقترح حلولًا عملية لتقليص الفجوة الرقمية في التعليم </a:t>
            </a:r>
            <a:r>
              <a:rPr lang="en-US" sz="1900" i="0" strike="noStrike" dirty="0">
                <a:solidFill>
                  <a:schemeClr val="accent1">
                    <a:lumMod val="75000"/>
                  </a:schemeClr>
                </a:solidFill>
                <a:effectLst/>
                <a:hlinkClick r:id="rId5"/>
              </a:rPr>
              <a:t>https://www.qrf.org/en/research-reports/edtech-jordan’s-schools</a:t>
            </a:r>
            <a:r>
              <a:rPr lang="ar-SA" sz="1900" i="0" strike="noStrike" dirty="0">
                <a:solidFill>
                  <a:schemeClr val="accent1">
                    <a:lumMod val="75000"/>
                  </a:schemeClr>
                </a:solidFill>
                <a:effectLst/>
              </a:rPr>
              <a:t> </a:t>
            </a:r>
            <a:endParaRPr lang="en-US" sz="1900" i="0" strike="noStrike" dirty="0">
              <a:solidFill>
                <a:schemeClr val="accent1">
                  <a:lumMod val="75000"/>
                </a:schemeClr>
              </a:solidFill>
              <a:effectLst/>
            </a:endParaRPr>
          </a:p>
          <a:p>
            <a:pPr algn="just" rtl="1">
              <a:lnSpc>
                <a:spcPct val="150000"/>
              </a:lnSpc>
            </a:pPr>
            <a:r>
              <a:rPr lang="ar-JO" sz="1900" i="0" strike="noStrike" dirty="0">
                <a:solidFill>
                  <a:schemeClr val="accent1">
                    <a:lumMod val="75000"/>
                  </a:schemeClr>
                </a:solidFill>
                <a:effectLst/>
              </a:rPr>
              <a:t>مبادرة "محو الأمية الرقمية" – الإمارات: برنامج وطني يهدف إلى رفع مستوى الثقافة الرقمية لدى الطلاب والمعلمين، وتقليص الفجوة في المهارات الرقمية عبر التدريب والمناهج. </a:t>
            </a:r>
            <a:r>
              <a:rPr lang="en-US" sz="1900" i="0" strike="noStrike" dirty="0">
                <a:solidFill>
                  <a:schemeClr val="accent1">
                    <a:lumMod val="75000"/>
                  </a:schemeClr>
                </a:solidFill>
                <a:effectLst/>
              </a:rPr>
              <a:t>UAE Digital Literacy Initiative</a:t>
            </a:r>
            <a:r>
              <a:rPr lang="ar-SA" sz="1900" i="0" strike="noStrike" dirty="0">
                <a:solidFill>
                  <a:schemeClr val="accent1">
                    <a:lumMod val="75000"/>
                  </a:schemeClr>
                </a:solidFill>
                <a:effectLst/>
              </a:rPr>
              <a:t> </a:t>
            </a:r>
            <a:r>
              <a:rPr lang="en-US" sz="1900" i="0" strike="noStrike" dirty="0">
                <a:solidFill>
                  <a:schemeClr val="accent1">
                    <a:lumMod val="75000"/>
                  </a:schemeClr>
                </a:solidFill>
                <a:effectLst/>
                <a:hlinkClick r:id="rId6"/>
              </a:rPr>
              <a:t>https://u.ae/en/about-the-uae/digital-uae</a:t>
            </a:r>
            <a:r>
              <a:rPr lang="ar-SA" sz="1900" i="0" strike="noStrike" dirty="0">
                <a:solidFill>
                  <a:schemeClr val="accent1">
                    <a:lumMod val="75000"/>
                  </a:schemeClr>
                </a:solidFill>
                <a:effectLst/>
              </a:rPr>
              <a:t> </a:t>
            </a:r>
            <a:endParaRPr lang="en-US" sz="1900" i="0" strike="noStrike" dirty="0">
              <a:solidFill>
                <a:schemeClr val="accent1">
                  <a:lumMod val="75000"/>
                </a:schemeClr>
              </a:solidFill>
              <a:effectLst/>
            </a:endParaRPr>
          </a:p>
          <a:p>
            <a:pPr algn="just" rtl="1">
              <a:lnSpc>
                <a:spcPct val="150000"/>
              </a:lnSpc>
            </a:pPr>
            <a:r>
              <a:rPr lang="ar-JO" sz="1900" i="0" strike="noStrike" dirty="0">
                <a:solidFill>
                  <a:schemeClr val="accent1">
                    <a:lumMod val="75000"/>
                  </a:schemeClr>
                </a:solidFill>
                <a:effectLst/>
              </a:rPr>
              <a:t>برنامج "التعليم المدمج" – قطر: أطلقته وزارة التعليم والتعليم العالي لتعزيز استخدام التكنولوجيا في التعليم، وتقليص الفجوة الرقمية بين المدارس والطلاب.  </a:t>
            </a:r>
            <a:r>
              <a:rPr lang="en-US" sz="1900" i="0" strike="noStrike" dirty="0">
                <a:solidFill>
                  <a:schemeClr val="accent1">
                    <a:lumMod val="75000"/>
                  </a:schemeClr>
                </a:solidFill>
                <a:effectLst/>
              </a:rPr>
              <a:t>Qatar Ministry of Education – Blended Learning</a:t>
            </a:r>
            <a:r>
              <a:rPr lang="ar-SA" sz="1900" i="0" strike="noStrike" dirty="0">
                <a:solidFill>
                  <a:schemeClr val="accent1">
                    <a:lumMod val="75000"/>
                  </a:schemeClr>
                </a:solidFill>
                <a:effectLst/>
              </a:rPr>
              <a:t> </a:t>
            </a:r>
            <a:r>
              <a:rPr lang="en-US" sz="1900" i="0" strike="noStrike" dirty="0">
                <a:solidFill>
                  <a:schemeClr val="accent1">
                    <a:lumMod val="75000"/>
                  </a:schemeClr>
                </a:solidFill>
                <a:effectLst/>
                <a:hlinkClick r:id="rId7"/>
              </a:rPr>
              <a:t>https://www.edu.gov.qa/ar/</a:t>
            </a:r>
            <a:r>
              <a:rPr lang="ar-SA" sz="1900" i="0" strike="noStrike" dirty="0">
                <a:solidFill>
                  <a:schemeClr val="accent1">
                    <a:lumMod val="75000"/>
                  </a:schemeClr>
                </a:solidFill>
                <a:effectLst/>
              </a:rPr>
              <a:t> </a:t>
            </a:r>
            <a:endParaRPr lang="en-US" sz="1900" i="0" strike="noStrike" dirty="0">
              <a:solidFill>
                <a:schemeClr val="accent1">
                  <a:lumMod val="75000"/>
                </a:schemeClr>
              </a:solidFill>
              <a:effectLst/>
            </a:endParaRPr>
          </a:p>
          <a:p>
            <a:pPr algn="just" rtl="1">
              <a:lnSpc>
                <a:spcPct val="150000"/>
              </a:lnSpc>
            </a:pPr>
            <a:r>
              <a:rPr lang="ar-JO" sz="1900" i="0" strike="noStrike" dirty="0">
                <a:solidFill>
                  <a:schemeClr val="accent1">
                    <a:lumMod val="75000"/>
                  </a:schemeClr>
                </a:solidFill>
                <a:effectLst/>
              </a:rPr>
              <a:t>مبادرات عُمان الرقمية: تشمل مشروع عُمان الرقمية الذي يهدف إلى تطوير البنية التحتية الرقمية وتوفير خدمات إلكترونية للمواطنين لتقليص فجوة الوصول. </a:t>
            </a:r>
            <a:r>
              <a:rPr lang="en-US" sz="1900" i="0" strike="noStrike" dirty="0">
                <a:solidFill>
                  <a:schemeClr val="accent1">
                    <a:lumMod val="75000"/>
                  </a:schemeClr>
                </a:solidFill>
                <a:effectLst/>
              </a:rPr>
              <a:t>Oman Digital Transformation</a:t>
            </a:r>
            <a:r>
              <a:rPr lang="ar-SA" sz="1900" i="0" strike="noStrike" dirty="0">
                <a:solidFill>
                  <a:schemeClr val="accent1">
                    <a:lumMod val="75000"/>
                  </a:schemeClr>
                </a:solidFill>
                <a:effectLst/>
              </a:rPr>
              <a:t> </a:t>
            </a:r>
            <a:r>
              <a:rPr lang="en-US" sz="1900" i="0" strike="noStrike" dirty="0">
                <a:solidFill>
                  <a:schemeClr val="accent1">
                    <a:lumMod val="75000"/>
                  </a:schemeClr>
                </a:solidFill>
                <a:effectLst/>
                <a:hlinkClick r:id="rId8"/>
              </a:rPr>
              <a:t>https://oman.om</a:t>
            </a:r>
            <a:r>
              <a:rPr lang="ar-SA" sz="1900" i="0" strike="noStrike" dirty="0">
                <a:solidFill>
                  <a:schemeClr val="accent1">
                    <a:lumMod val="75000"/>
                  </a:schemeClr>
                </a:solidFill>
                <a:effectLst/>
              </a:rPr>
              <a:t> </a:t>
            </a:r>
          </a:p>
          <a:p>
            <a:pPr algn="just" rtl="1">
              <a:lnSpc>
                <a:spcPct val="150000"/>
              </a:lnSpc>
            </a:pPr>
            <a:r>
              <a:rPr lang="ar-JO" sz="1900" i="0" strike="noStrike" dirty="0">
                <a:solidFill>
                  <a:schemeClr val="accent1">
                    <a:lumMod val="75000"/>
                  </a:schemeClr>
                </a:solidFill>
                <a:effectLst/>
              </a:rPr>
              <a:t>الباروميتر العربي</a:t>
            </a:r>
            <a:r>
              <a:rPr lang="en-US" sz="1900" i="0" strike="noStrike" dirty="0">
                <a:solidFill>
                  <a:schemeClr val="accent1">
                    <a:lumMod val="75000"/>
                  </a:schemeClr>
                </a:solidFill>
                <a:effectLst/>
              </a:rPr>
              <a:t>Arab Barometer): </a:t>
            </a:r>
            <a:r>
              <a:rPr lang="ar-JO" sz="1900" i="0" strike="noStrike" dirty="0">
                <a:solidFill>
                  <a:schemeClr val="accent1">
                    <a:lumMod val="75000"/>
                  </a:schemeClr>
                </a:solidFill>
                <a:effectLst/>
              </a:rPr>
              <a:t>يوفر بيانات ميدانية عن استخدام الإنترنت في المنطقة العربية، ويكشف الفوارق بين الفئات العمرية والجندرية والاقتصادية، مما يساعد صانعي السياسات على معالجة الفجوة الرقمية </a:t>
            </a:r>
            <a:r>
              <a:rPr lang="en-US" sz="1900" i="0" strike="noStrike" dirty="0">
                <a:solidFill>
                  <a:schemeClr val="accent1">
                    <a:lumMod val="75000"/>
                  </a:schemeClr>
                </a:solidFill>
                <a:effectLst/>
                <a:hlinkClick r:id="rId9"/>
              </a:rPr>
              <a:t>https://www.arabbarometer.org/2020/09/the-mena-digital-divide/</a:t>
            </a:r>
            <a:r>
              <a:rPr lang="ar-SA" sz="1900" i="0" strike="noStrike" dirty="0">
                <a:solidFill>
                  <a:schemeClr val="accent1">
                    <a:lumMod val="75000"/>
                  </a:schemeClr>
                </a:solidFill>
                <a:effectLst/>
              </a:rPr>
              <a:t> </a:t>
            </a:r>
            <a:endParaRPr lang="en-US" sz="1900" i="0" strike="noStrike" dirty="0">
              <a:solidFill>
                <a:schemeClr val="accent1">
                  <a:lumMod val="75000"/>
                </a:schemeClr>
              </a:solidFill>
              <a:effectLst/>
            </a:endParaRPr>
          </a:p>
          <a:p>
            <a:pPr algn="just" rtl="1">
              <a:lnSpc>
                <a:spcPct val="150000"/>
              </a:lnSpc>
            </a:pPr>
            <a:endParaRPr lang="en-US" sz="1800" b="1" i="0" u="sng" strike="noStrike" dirty="0">
              <a:solidFill>
                <a:schemeClr val="accent1">
                  <a:lumMod val="75000"/>
                </a:schemeClr>
              </a:solidFill>
              <a:effectLst/>
            </a:endParaRPr>
          </a:p>
        </p:txBody>
      </p:sp>
    </p:spTree>
    <p:extLst>
      <p:ext uri="{BB962C8B-B14F-4D97-AF65-F5344CB8AC3E}">
        <p14:creationId xmlns:p14="http://schemas.microsoft.com/office/powerpoint/2010/main" val="2226109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457670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Tapscott, D. (2009). Grown Up Digital: How the Net Generation is Changing Your World. McGraw-Hill.</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Prensky, M. (2001). Digital Natives, Digital Immigrants. On the Horizon, 9(5).</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Helsper</a:t>
            </a:r>
            <a:r>
              <a:rPr lang="en-US" sz="1400" dirty="0">
                <a:solidFill>
                  <a:schemeClr val="accent1">
                    <a:lumMod val="75000"/>
                  </a:schemeClr>
                </a:solidFill>
                <a:latin typeface="Arial" panose="020B0604020202020204" pitchFamily="34" charset="0"/>
                <a:cs typeface="Arial" panose="020B0604020202020204" pitchFamily="34" charset="0"/>
              </a:rPr>
              <a:t>, E. J. (2021). The Digital Disconnect: The Social Causes and Consequences of Digital Inequalities. SAGE.</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UNICEF. (n.d.). Voices of Youth.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https://www.voicesofyouth.org/</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LEGO Education. (n.d.). Official Site.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https://education.lego.com/en-us/</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Airbnb. (2016). Live Like a Local Campaign.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https://news.airbnb.com/airbnb-launches-new-products-to-inspire-people-to-live-there/</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Queen Rania Foundation. (2021). EdTech in Jordan’s Schools.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https://www.qrf.org/en/research-reports/edtech-jordan%E2%80%99s-schools</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جوهر، عنتر. (2023). الفجوة الرقمية في الوطن العربي: الأسباب وسبل المواجهة. مجلة البحوث الإعلامية العربية.</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سبتي، عباس. (2021). الفجوة الرقمية بين الآباء وجيل الإنترنت. مجلة التربية الرقمية.</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ESCWA. (2022). Digital Transformation in the Arab Region.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6"/>
              </a:rPr>
              <a:t>https://www.unescwa.org/</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ITU. (2022). Measuring Digital Development.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7"/>
              </a:rPr>
              <a:t>https://www.itu.int/en/ITU-D/Statistics/Pages/stat/default.aspx</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World Bank. (2021). Digital Development Overview.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8"/>
              </a:rPr>
              <a:t>https://www.worldbank.org/en/topic/digitaldevelopment</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WEF. (2020). The Future of Jobs Report.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9"/>
              </a:rPr>
              <a:t>https://www.weforum.org/reports/the-future-of-jobs-report-2020</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10</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7ADDBAC-C608-475E-BB68-B8B9AF3C6D29}"/>
</file>

<file path=docProps/app.xml><?xml version="1.0" encoding="utf-8"?>
<Properties xmlns="http://schemas.openxmlformats.org/officeDocument/2006/extended-properties" xmlns:vt="http://schemas.openxmlformats.org/officeDocument/2006/docPropsVTypes">
  <TotalTime>50759</TotalTime>
  <Words>4072</Words>
  <Application>Microsoft Macintosh PowerPoint</Application>
  <PresentationFormat>Widescreen</PresentationFormat>
  <Paragraphs>450</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-webkit-standard</vt:lpstr>
      <vt:lpstr>Alexandria</vt:lpstr>
      <vt:lpstr>Arial</vt:lpstr>
      <vt:lpstr>Calibri</vt:lpstr>
      <vt:lpstr>Calibri Light</vt:lpstr>
      <vt:lpstr>Courier New</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سمات الأجيال </vt:lpstr>
      <vt:lpstr>PowerPoint Presentation</vt:lpstr>
      <vt:lpstr>PowerPoint Presentation</vt:lpstr>
      <vt:lpstr>PowerPoint Presentation</vt:lpstr>
      <vt:lpstr>أدوات الخطاب: الإعلامي والتسويقي </vt:lpstr>
      <vt:lpstr>PowerPoint Presentation</vt:lpstr>
      <vt:lpstr>PowerPoint Presentation</vt:lpstr>
      <vt:lpstr>PowerPoint Presentation</vt:lpstr>
      <vt:lpstr>PowerPoint Presentation</vt:lpstr>
      <vt:lpstr>PowerPoint Presentation</vt:lpstr>
      <vt:lpstr>التصنيف العالمي للأجيال، السنوات والسمات</vt:lpstr>
      <vt:lpstr>مقارنة بين الأجيال في نمط الاستهلاك الإعلامي</vt:lpstr>
      <vt:lpstr>مقارنة بين الأجيال في الخطاب التسويقي</vt:lpstr>
      <vt:lpstr>PowerPoint Presentation</vt:lpstr>
      <vt:lpstr>PowerPoint Presentation</vt:lpstr>
      <vt:lpstr>PowerPoint Presentation</vt:lpstr>
      <vt:lpstr>PowerPoint Presentation</vt:lpstr>
      <vt:lpstr>أبعاد الفجوة الرقمية- شواهد عربية وعالمية</vt:lpstr>
      <vt:lpstr>أثر الفجوة الرقمية على مؤشرات الإعلام  Media Performance Indicators</vt:lpstr>
      <vt:lpstr>أثر الفجوة الرقمية على مؤشرات التسويق Marketing Performance Indicators</vt:lpstr>
      <vt:lpstr>الفجوة الرقمية: الخلاصة</vt:lpstr>
      <vt:lpstr>حلول الفجوة الرقمية</vt:lpstr>
      <vt:lpstr>📚 حلول الفجوة الرقمية في التعليم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727</cp:revision>
  <dcterms:created xsi:type="dcterms:W3CDTF">2023-04-29T09:08:00Z</dcterms:created>
  <dcterms:modified xsi:type="dcterms:W3CDTF">2025-11-29T14:11:10Z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