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3"/>
  </p:sldMasterIdLst>
  <p:notesMasterIdLst>
    <p:notesMasterId r:id="rId44"/>
  </p:notesMasterIdLst>
  <p:sldIdLst>
    <p:sldId id="260" r:id="rId4"/>
    <p:sldId id="310" r:id="rId5"/>
    <p:sldId id="334" r:id="rId6"/>
    <p:sldId id="335" r:id="rId7"/>
    <p:sldId id="336" r:id="rId8"/>
    <p:sldId id="337" r:id="rId9"/>
    <p:sldId id="338" r:id="rId10"/>
    <p:sldId id="339" r:id="rId11"/>
    <p:sldId id="340" r:id="rId12"/>
    <p:sldId id="341" r:id="rId13"/>
    <p:sldId id="342" r:id="rId14"/>
    <p:sldId id="343" r:id="rId15"/>
    <p:sldId id="344" r:id="rId16"/>
    <p:sldId id="345" r:id="rId17"/>
    <p:sldId id="346" r:id="rId18"/>
    <p:sldId id="347" r:id="rId19"/>
    <p:sldId id="348" r:id="rId20"/>
    <p:sldId id="349" r:id="rId21"/>
    <p:sldId id="350" r:id="rId22"/>
    <p:sldId id="351" r:id="rId23"/>
    <p:sldId id="352" r:id="rId24"/>
    <p:sldId id="353" r:id="rId25"/>
    <p:sldId id="354" r:id="rId26"/>
    <p:sldId id="355" r:id="rId27"/>
    <p:sldId id="356" r:id="rId28"/>
    <p:sldId id="357" r:id="rId29"/>
    <p:sldId id="358" r:id="rId30"/>
    <p:sldId id="359" r:id="rId31"/>
    <p:sldId id="360" r:id="rId32"/>
    <p:sldId id="361" r:id="rId33"/>
    <p:sldId id="362" r:id="rId34"/>
    <p:sldId id="363" r:id="rId35"/>
    <p:sldId id="364" r:id="rId36"/>
    <p:sldId id="365" r:id="rId37"/>
    <p:sldId id="366" r:id="rId38"/>
    <p:sldId id="367" r:id="rId39"/>
    <p:sldId id="368" r:id="rId40"/>
    <p:sldId id="369" r:id="rId41"/>
    <p:sldId id="370" r:id="rId42"/>
    <p:sldId id="33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95033" autoAdjust="0"/>
  </p:normalViewPr>
  <p:slideViewPr>
    <p:cSldViewPr snapToGrid="0">
      <p:cViewPr varScale="1">
        <p:scale>
          <a:sx n="106" d="100"/>
          <a:sy n="106" d="100"/>
        </p:scale>
        <p:origin x="138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7/2/2024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82289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40</a:t>
            </a:fld>
            <a:endParaRPr lang="en-US"/>
          </a:p>
        </p:txBody>
      </p:sp>
    </p:spTree>
    <p:extLst>
      <p:ext uri="{BB962C8B-B14F-4D97-AF65-F5344CB8AC3E}">
        <p14:creationId xmlns:p14="http://schemas.microsoft.com/office/powerpoint/2010/main" val="2985609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a:solidFill>
                  <a:schemeClr val="tx1"/>
                </a:solidFill>
                <a:latin typeface="Times New Roman" panose="02020603050405020304" pitchFamily="18" charset="0"/>
                <a:cs typeface="Times New Roman" panose="02020603050405020304" pitchFamily="18" charset="0"/>
              </a:rPr>
              <a:t>Lecture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Hamed Almahadin</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208206" y="2264257"/>
            <a:ext cx="7983793"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Chapter#2</a:t>
            </a:r>
          </a:p>
          <a:p>
            <a:r>
              <a:rPr lang="en-US" sz="4400" b="1" dirty="0">
                <a:solidFill>
                  <a:srgbClr val="00B0F0"/>
                </a:solidFill>
                <a:latin typeface="Times New Roman" panose="02020603050405020304" pitchFamily="18" charset="0"/>
                <a:cs typeface="Times New Roman" panose="02020603050405020304" pitchFamily="18" charset="0"/>
              </a:rPr>
              <a:t>Impact of Risk on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Hamed Almahadin</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316947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2E10E-96AE-A531-CE5D-86276C4D3DE8}"/>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F441E82-6D47-F088-5055-5B92A5401A9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CF05C1E5-1B96-DC30-E0CC-8A8B73D95BD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4BFA579-81F0-87B9-47EA-3F140F7217B5}"/>
              </a:ext>
            </a:extLst>
          </p:cNvPr>
          <p:cNvSpPr>
            <a:spLocks noGrp="1"/>
          </p:cNvSpPr>
          <p:nvPr>
            <p:ph type="title"/>
          </p:nvPr>
        </p:nvSpPr>
        <p:spPr>
          <a:xfrm>
            <a:off x="470647" y="469859"/>
            <a:ext cx="9224681" cy="655264"/>
          </a:xfrm>
        </p:spPr>
        <p:txBody>
          <a:bodyPr>
            <a:normAutofit/>
          </a:bodyPr>
          <a:lstStyle/>
          <a:p>
            <a:r>
              <a:rPr lang="en-US" b="1" i="0" u="none" strike="noStrike" baseline="0" dirty="0">
                <a:latin typeface="MiloOT-Black"/>
              </a:rPr>
              <a:t>Topics to be Covered</a:t>
            </a:r>
            <a:endParaRPr lang="en-US" b="1" dirty="0"/>
          </a:p>
        </p:txBody>
      </p:sp>
      <p:sp>
        <p:nvSpPr>
          <p:cNvPr id="7" name="Slide Number Placeholder 8">
            <a:extLst>
              <a:ext uri="{FF2B5EF4-FFF2-40B4-BE49-F238E27FC236}">
                <a16:creationId xmlns:a16="http://schemas.microsoft.com/office/drawing/2014/main" id="{0ABB0497-4285-6371-74C6-F5CCFD024FF0}"/>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9" name="TextBox 8">
            <a:extLst>
              <a:ext uri="{FF2B5EF4-FFF2-40B4-BE49-F238E27FC236}">
                <a16:creationId xmlns:a16="http://schemas.microsoft.com/office/drawing/2014/main" id="{5FF89C0F-EC0B-72BE-AA8D-9E780E524B83}"/>
              </a:ext>
            </a:extLst>
          </p:cNvPr>
          <p:cNvSpPr txBox="1"/>
          <p:nvPr/>
        </p:nvSpPr>
        <p:spPr>
          <a:xfrm>
            <a:off x="470647" y="1777993"/>
            <a:ext cx="11366856" cy="3477875"/>
          </a:xfrm>
          <a:prstGeom prst="rect">
            <a:avLst/>
          </a:prstGeom>
          <a:noFill/>
        </p:spPr>
        <p:txBody>
          <a:bodyPr wrap="square">
            <a:spAutoFit/>
          </a:bodyPr>
          <a:lstStyle/>
          <a:p>
            <a:pPr marL="285750" indent="-285750" algn="just">
              <a:buFont typeface="Arial" panose="020B0604020202020204" pitchFamily="34" charset="0"/>
              <a:buChar char="•"/>
            </a:pPr>
            <a:r>
              <a:rPr lang="en-US" sz="4400" b="1" i="0" u="none" strike="noStrike" baseline="0" dirty="0">
                <a:latin typeface="+mj-lt"/>
              </a:rPr>
              <a:t>Level of Risk</a:t>
            </a:r>
          </a:p>
          <a:p>
            <a:pPr marL="285750" indent="-285750" algn="just">
              <a:buFont typeface="Arial" panose="020B0604020202020204" pitchFamily="34" charset="0"/>
              <a:buChar char="•"/>
            </a:pPr>
            <a:r>
              <a:rPr lang="en-US" sz="4400" b="1" i="0" u="none" strike="noStrike" baseline="0" dirty="0">
                <a:latin typeface="+mj-lt"/>
              </a:rPr>
              <a:t>Attachment of Risks</a:t>
            </a:r>
          </a:p>
          <a:p>
            <a:pPr marL="285750" indent="-285750" algn="just">
              <a:buFont typeface="Arial" panose="020B0604020202020204" pitchFamily="34" charset="0"/>
              <a:buChar char="•"/>
            </a:pPr>
            <a:r>
              <a:rPr lang="en-US" sz="4400" b="1" i="0" u="none" strike="noStrike" baseline="0" dirty="0">
                <a:latin typeface="+mj-lt"/>
              </a:rPr>
              <a:t>Risk and Reward</a:t>
            </a:r>
          </a:p>
          <a:p>
            <a:pPr marL="285750" indent="-285750" algn="just">
              <a:buFont typeface="Arial" panose="020B0604020202020204" pitchFamily="34" charset="0"/>
              <a:buChar char="•"/>
            </a:pPr>
            <a:r>
              <a:rPr lang="en-US" sz="4400" b="1" i="0" u="none" strike="noStrike" baseline="0" dirty="0">
                <a:latin typeface="+mj-lt"/>
              </a:rPr>
              <a:t>Attitudes to Risk</a:t>
            </a:r>
          </a:p>
          <a:p>
            <a:pPr marL="285750" indent="-285750" algn="just">
              <a:buFont typeface="Arial" panose="020B0604020202020204" pitchFamily="34" charset="0"/>
              <a:buChar char="•"/>
            </a:pPr>
            <a:r>
              <a:rPr lang="en-US" sz="4400" b="1" i="0" u="none" strike="noStrike" baseline="0" dirty="0">
                <a:latin typeface="+mj-lt"/>
              </a:rPr>
              <a:t>Risk and Triggers</a:t>
            </a:r>
          </a:p>
        </p:txBody>
      </p:sp>
    </p:spTree>
    <p:extLst>
      <p:ext uri="{BB962C8B-B14F-4D97-AF65-F5344CB8AC3E}">
        <p14:creationId xmlns:p14="http://schemas.microsoft.com/office/powerpoint/2010/main" val="72879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39453-F2A1-C3D0-71FB-B6F8553B555F}"/>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BC9DF54-FF30-EA44-128E-B9356722154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FBD8667E-5E02-533F-76E0-F4D927BC58D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C930D8AB-632F-71F3-573C-4DD7D959C0FE}"/>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B6004DB2-3F86-BEF8-4D44-ECA394E40F87}"/>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3C03BBD8-6CFA-EF13-DAB2-579AFCB9DC75}"/>
              </a:ext>
            </a:extLst>
          </p:cNvPr>
          <p:cNvSpPr txBox="1"/>
          <p:nvPr/>
        </p:nvSpPr>
        <p:spPr>
          <a:xfrm>
            <a:off x="159656" y="2187958"/>
            <a:ext cx="11717712" cy="2677656"/>
          </a:xfrm>
          <a:prstGeom prst="rect">
            <a:avLst/>
          </a:prstGeom>
          <a:noFill/>
        </p:spPr>
        <p:txBody>
          <a:bodyPr wrap="square">
            <a:spAutoFit/>
          </a:bodyPr>
          <a:lstStyle/>
          <a:p>
            <a:pPr marL="457200" indent="-457200" algn="just">
              <a:buFont typeface="Arial" panose="020B0604020202020204" pitchFamily="34" charset="0"/>
              <a:buChar char="•"/>
            </a:pPr>
            <a:r>
              <a:rPr lang="en-US" sz="2800" b="0" i="0" u="none" strike="noStrike" baseline="0" dirty="0">
                <a:latin typeface="+mj-lt"/>
              </a:rPr>
              <a:t>Following the events in the world financial system during 2008, all organizations are taking a greater interest in risk and risk management.</a:t>
            </a:r>
          </a:p>
          <a:p>
            <a:pPr algn="just"/>
            <a:endParaRPr lang="en-US" sz="2800" b="0" i="0" u="none" strike="noStrike" baseline="0" dirty="0">
              <a:latin typeface="+mj-lt"/>
            </a:endParaRPr>
          </a:p>
          <a:p>
            <a:pPr marL="457200" indent="-457200" algn="just">
              <a:buFont typeface="Arial" panose="020B0604020202020204" pitchFamily="34" charset="0"/>
              <a:buChar char="•"/>
            </a:pPr>
            <a:r>
              <a:rPr lang="en-US" sz="2800" b="0" i="0" u="none" strike="noStrike" baseline="0" dirty="0">
                <a:latin typeface="+mj-lt"/>
              </a:rPr>
              <a:t>It is increasingly understood that the explicit and structured management of risks brings benefits. </a:t>
            </a:r>
          </a:p>
          <a:p>
            <a:pPr algn="just"/>
            <a:endParaRPr lang="en-US" sz="2800" b="0" i="0" u="none" strike="noStrike" baseline="0" dirty="0">
              <a:latin typeface="+mj-lt"/>
            </a:endParaRPr>
          </a:p>
        </p:txBody>
      </p:sp>
    </p:spTree>
    <p:extLst>
      <p:ext uri="{BB962C8B-B14F-4D97-AF65-F5344CB8AC3E}">
        <p14:creationId xmlns:p14="http://schemas.microsoft.com/office/powerpoint/2010/main" val="2372411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33E5E-B0B2-E627-9729-89532D7AFA3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5E5AA65D-4D10-6948-B901-79C7007EECF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685E60CE-7EAD-8B1A-DEAB-BA48BD30072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E2FF1201-A0FE-D72F-5A4B-B7681F2920E8}"/>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7B039FFC-53DE-FD58-3D95-23F1F8B4933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E2436C00-A967-AB4A-6FAD-13A670E958F5}"/>
              </a:ext>
            </a:extLst>
          </p:cNvPr>
          <p:cNvSpPr txBox="1"/>
          <p:nvPr/>
        </p:nvSpPr>
        <p:spPr>
          <a:xfrm>
            <a:off x="159656" y="2187958"/>
            <a:ext cx="11717712" cy="5816977"/>
          </a:xfrm>
          <a:prstGeom prst="rect">
            <a:avLst/>
          </a:prstGeom>
          <a:noFill/>
        </p:spPr>
        <p:txBody>
          <a:bodyPr wrap="square">
            <a:spAutoFit/>
          </a:bodyPr>
          <a:lstStyle/>
          <a:p>
            <a:pPr marL="457200" indent="-457200" algn="just">
              <a:buFont typeface="Arial" panose="020B0604020202020204" pitchFamily="34" charset="0"/>
              <a:buChar char="•"/>
            </a:pPr>
            <a:r>
              <a:rPr lang="en-US" sz="4000" b="0" i="0" u="none" strike="noStrike" baseline="0" dirty="0">
                <a:latin typeface="+mj-lt"/>
              </a:rPr>
              <a:t>By taking a proactive approach to risk and risk management, organizations will be able to achieve the following four areas of improvement:</a:t>
            </a:r>
          </a:p>
          <a:p>
            <a:pPr marL="914400" lvl="1" indent="-457200" algn="just">
              <a:buFont typeface="Arial" panose="020B0604020202020204" pitchFamily="34" charset="0"/>
              <a:buChar char="•"/>
            </a:pPr>
            <a:r>
              <a:rPr lang="en-US" sz="3600" dirty="0">
                <a:solidFill>
                  <a:srgbClr val="0070C0"/>
                </a:solidFill>
                <a:latin typeface="+mj-lt"/>
              </a:rPr>
              <a:t>Strategy</a:t>
            </a:r>
          </a:p>
          <a:p>
            <a:pPr marL="914400" lvl="1" indent="-457200" algn="just">
              <a:buFont typeface="Arial" panose="020B0604020202020204" pitchFamily="34" charset="0"/>
              <a:buChar char="•"/>
            </a:pPr>
            <a:r>
              <a:rPr lang="en-US" sz="3600" dirty="0">
                <a:solidFill>
                  <a:srgbClr val="0070C0"/>
                </a:solidFill>
                <a:latin typeface="+mj-lt"/>
              </a:rPr>
              <a:t>Tactics</a:t>
            </a:r>
          </a:p>
          <a:p>
            <a:pPr marL="914400" lvl="1" indent="-457200" algn="just">
              <a:buFont typeface="Arial" panose="020B0604020202020204" pitchFamily="34" charset="0"/>
              <a:buChar char="•"/>
            </a:pPr>
            <a:r>
              <a:rPr lang="en-US" sz="3600" dirty="0">
                <a:solidFill>
                  <a:srgbClr val="0070C0"/>
                </a:solidFill>
                <a:latin typeface="+mj-lt"/>
              </a:rPr>
              <a:t>Operations</a:t>
            </a:r>
          </a:p>
          <a:p>
            <a:pPr marL="914400" lvl="1" indent="-457200" algn="just">
              <a:buFont typeface="Arial" panose="020B0604020202020204" pitchFamily="34" charset="0"/>
              <a:buChar char="•"/>
            </a:pPr>
            <a:r>
              <a:rPr lang="en-US" sz="3600" dirty="0">
                <a:solidFill>
                  <a:srgbClr val="0070C0"/>
                </a:solidFill>
                <a:latin typeface="+mj-lt"/>
              </a:rPr>
              <a:t>Compliance </a:t>
            </a:r>
          </a:p>
          <a:p>
            <a:pPr marL="914400" lvl="1" indent="-457200" algn="just">
              <a:buFont typeface="Arial" panose="020B0604020202020204" pitchFamily="34" charset="0"/>
              <a:buChar char="•"/>
            </a:pPr>
            <a:endParaRPr lang="en-US" sz="4000" dirty="0">
              <a:latin typeface="+mj-lt"/>
            </a:endParaRPr>
          </a:p>
          <a:p>
            <a:pPr marL="914400" lvl="1" indent="-457200" algn="just">
              <a:buFont typeface="Arial" panose="020B0604020202020204" pitchFamily="34" charset="0"/>
              <a:buChar char="•"/>
            </a:pPr>
            <a:endParaRPr lang="en-US" sz="4000" b="0" i="0" u="none" strike="noStrike" baseline="0" dirty="0">
              <a:latin typeface="+mj-lt"/>
            </a:endParaRPr>
          </a:p>
          <a:p>
            <a:pPr algn="l"/>
            <a:endParaRPr lang="en-US" sz="2800" dirty="0">
              <a:latin typeface="+mj-lt"/>
            </a:endParaRPr>
          </a:p>
        </p:txBody>
      </p:sp>
    </p:spTree>
    <p:extLst>
      <p:ext uri="{BB962C8B-B14F-4D97-AF65-F5344CB8AC3E}">
        <p14:creationId xmlns:p14="http://schemas.microsoft.com/office/powerpoint/2010/main" val="2899000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14BF7-5948-68CA-1607-2ED9761D17CC}"/>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F395D139-4903-B6B9-E7DC-F9FFFD92559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51338151-0718-C465-E562-2DCC0F27D4C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0ABBF9C-80AC-185C-287B-B3817F17B370}"/>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DC24015E-D011-E32C-DBD5-E01E57CEBB3A}"/>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A2E7D494-D2C0-D4C9-5834-3ABCDB3A9CD4}"/>
              </a:ext>
            </a:extLst>
          </p:cNvPr>
          <p:cNvSpPr txBox="1"/>
          <p:nvPr/>
        </p:nvSpPr>
        <p:spPr>
          <a:xfrm>
            <a:off x="159656" y="2187958"/>
            <a:ext cx="11717712" cy="1938992"/>
          </a:xfrm>
          <a:prstGeom prst="rect">
            <a:avLst/>
          </a:prstGeom>
          <a:noFill/>
        </p:spPr>
        <p:txBody>
          <a:bodyPr wrap="square">
            <a:spAutoFit/>
          </a:bodyPr>
          <a:lstStyle/>
          <a:p>
            <a:pPr marL="457200" indent="-457200" algn="just">
              <a:buFont typeface="Arial" panose="020B0604020202020204" pitchFamily="34" charset="0"/>
              <a:buChar char="•"/>
            </a:pPr>
            <a:r>
              <a:rPr lang="en-US" sz="4000" b="1" dirty="0">
                <a:solidFill>
                  <a:srgbClr val="0070C0"/>
                </a:solidFill>
                <a:latin typeface="+mj-lt"/>
              </a:rPr>
              <a:t>Strategy: </a:t>
            </a:r>
            <a:r>
              <a:rPr lang="en-US" sz="4000" dirty="0">
                <a:latin typeface="+mj-lt"/>
              </a:rPr>
              <a:t>because the risks associated with different strategic options will be fully analyzed and better strategic decisions will be reached.</a:t>
            </a:r>
          </a:p>
        </p:txBody>
      </p:sp>
    </p:spTree>
    <p:extLst>
      <p:ext uri="{BB962C8B-B14F-4D97-AF65-F5344CB8AC3E}">
        <p14:creationId xmlns:p14="http://schemas.microsoft.com/office/powerpoint/2010/main" val="4199964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EC7DD-54E5-F773-A24B-61949E051D3A}"/>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C9A3A365-8EE8-B31D-FFEC-4DA3A3ACA79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65491602-FB6C-C3AD-4022-B0C747519E1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349B5A46-6142-5C9D-9B24-7473CA04DA25}"/>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EEB80CDA-9EC1-DF06-CAAD-130C3EF3E9F8}"/>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E8C23BC9-E617-B668-FFEC-2734567DDCA9}"/>
              </a:ext>
            </a:extLst>
          </p:cNvPr>
          <p:cNvSpPr txBox="1"/>
          <p:nvPr/>
        </p:nvSpPr>
        <p:spPr>
          <a:xfrm>
            <a:off x="159656" y="2187958"/>
            <a:ext cx="11717712" cy="1938992"/>
          </a:xfrm>
          <a:prstGeom prst="rect">
            <a:avLst/>
          </a:prstGeom>
          <a:noFill/>
        </p:spPr>
        <p:txBody>
          <a:bodyPr wrap="square">
            <a:spAutoFit/>
          </a:bodyPr>
          <a:lstStyle/>
          <a:p>
            <a:pPr marL="457200" indent="-457200" algn="just">
              <a:buFont typeface="Arial" panose="020B0604020202020204" pitchFamily="34" charset="0"/>
              <a:buChar char="•"/>
            </a:pPr>
            <a:r>
              <a:rPr lang="en-US" sz="4000" b="1" dirty="0">
                <a:solidFill>
                  <a:srgbClr val="0070C0"/>
                </a:solidFill>
                <a:latin typeface="+mj-lt"/>
              </a:rPr>
              <a:t>Tactics: </a:t>
            </a:r>
            <a:r>
              <a:rPr lang="en-US" sz="4000" dirty="0">
                <a:latin typeface="+mj-lt"/>
              </a:rPr>
              <a:t>because consideration will have been given to selection of the tactics and the risks involved in the alternatives that may be available.</a:t>
            </a:r>
          </a:p>
        </p:txBody>
      </p:sp>
    </p:spTree>
    <p:extLst>
      <p:ext uri="{BB962C8B-B14F-4D97-AF65-F5344CB8AC3E}">
        <p14:creationId xmlns:p14="http://schemas.microsoft.com/office/powerpoint/2010/main" val="2310888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6B8C5-27D4-D26B-1921-BF9F03699D20}"/>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8DD27985-F1DE-0E08-FC38-335AB014921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42145FA5-DF86-83FB-232A-39F33CFFD3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D645AD76-2745-AE58-7A09-F4F1FC8F2B20}"/>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1E2CC1AB-02E8-1AD8-4E7A-88D49DF4757E}"/>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A05FE17E-B975-01CB-C01B-B57F98897853}"/>
              </a:ext>
            </a:extLst>
          </p:cNvPr>
          <p:cNvSpPr txBox="1"/>
          <p:nvPr/>
        </p:nvSpPr>
        <p:spPr>
          <a:xfrm>
            <a:off x="159656" y="2187958"/>
            <a:ext cx="11717712" cy="3170099"/>
          </a:xfrm>
          <a:prstGeom prst="rect">
            <a:avLst/>
          </a:prstGeom>
          <a:noFill/>
        </p:spPr>
        <p:txBody>
          <a:bodyPr wrap="square">
            <a:spAutoFit/>
          </a:bodyPr>
          <a:lstStyle/>
          <a:p>
            <a:pPr marL="457200" indent="-457200" algn="just">
              <a:buFont typeface="Arial" panose="020B0604020202020204" pitchFamily="34" charset="0"/>
              <a:buChar char="•"/>
            </a:pPr>
            <a:r>
              <a:rPr lang="en-US" sz="4000" b="1" dirty="0">
                <a:solidFill>
                  <a:srgbClr val="0070C0"/>
                </a:solidFill>
                <a:latin typeface="+mj-lt"/>
              </a:rPr>
              <a:t>Operations:</a:t>
            </a:r>
            <a:r>
              <a:rPr lang="en-US" sz="4000" dirty="0">
                <a:solidFill>
                  <a:srgbClr val="0070C0"/>
                </a:solidFill>
                <a:latin typeface="+mj-lt"/>
              </a:rPr>
              <a:t> </a:t>
            </a:r>
            <a:r>
              <a:rPr lang="en-US" sz="4000" dirty="0">
                <a:latin typeface="+mj-lt"/>
              </a:rPr>
              <a:t>because events that can cause disruption will be identified in advance and actions taken to reduce the likelihood of these events occurring, limit the damage caused by these events and contain the cost of the events.</a:t>
            </a:r>
          </a:p>
        </p:txBody>
      </p:sp>
    </p:spTree>
    <p:extLst>
      <p:ext uri="{BB962C8B-B14F-4D97-AF65-F5344CB8AC3E}">
        <p14:creationId xmlns:p14="http://schemas.microsoft.com/office/powerpoint/2010/main" val="1253253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BA855-7D91-A68F-F689-DE187330F2BE}"/>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E2CC4F47-AF8A-EB74-A32C-805B6439898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25EFDDF6-5918-0F82-7089-BF22E7DF87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225A7EA-35E5-BE30-5759-ADE7421C35D4}"/>
              </a:ext>
            </a:extLst>
          </p:cNvPr>
          <p:cNvSpPr>
            <a:spLocks noGrp="1"/>
          </p:cNvSpPr>
          <p:nvPr>
            <p:ph type="title"/>
          </p:nvPr>
        </p:nvSpPr>
        <p:spPr>
          <a:xfrm>
            <a:off x="470647" y="469859"/>
            <a:ext cx="9224681" cy="655264"/>
          </a:xfrm>
        </p:spPr>
        <p:txBody>
          <a:bodyPr>
            <a:noAutofit/>
          </a:bodyPr>
          <a:lstStyle/>
          <a:p>
            <a:r>
              <a:rPr lang="en-US" sz="4800" b="1" i="0" u="none" strike="noStrike" baseline="0" dirty="0"/>
              <a:t>Level of Risk</a:t>
            </a:r>
            <a:endParaRPr lang="en-US" sz="4800" b="1" dirty="0"/>
          </a:p>
        </p:txBody>
      </p:sp>
      <p:sp>
        <p:nvSpPr>
          <p:cNvPr id="7" name="Slide Number Placeholder 8">
            <a:extLst>
              <a:ext uri="{FF2B5EF4-FFF2-40B4-BE49-F238E27FC236}">
                <a16:creationId xmlns:a16="http://schemas.microsoft.com/office/drawing/2014/main" id="{BB000A74-4F4C-8B3D-3283-D92BC9CE2535}"/>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081C957F-2A5D-3AC4-BC19-EE46F7198C8C}"/>
              </a:ext>
            </a:extLst>
          </p:cNvPr>
          <p:cNvSpPr txBox="1"/>
          <p:nvPr/>
        </p:nvSpPr>
        <p:spPr>
          <a:xfrm>
            <a:off x="159656" y="2187958"/>
            <a:ext cx="11717712" cy="1938992"/>
          </a:xfrm>
          <a:prstGeom prst="rect">
            <a:avLst/>
          </a:prstGeom>
          <a:noFill/>
        </p:spPr>
        <p:txBody>
          <a:bodyPr wrap="square">
            <a:spAutoFit/>
          </a:bodyPr>
          <a:lstStyle/>
          <a:p>
            <a:pPr marL="457200" indent="-457200" algn="just">
              <a:buFont typeface="Arial" panose="020B0604020202020204" pitchFamily="34" charset="0"/>
              <a:buChar char="•"/>
            </a:pPr>
            <a:r>
              <a:rPr lang="en-US" sz="4000" b="1" dirty="0">
                <a:solidFill>
                  <a:srgbClr val="0070C0"/>
                </a:solidFill>
                <a:latin typeface="+mj-lt"/>
              </a:rPr>
              <a:t>Compliance: </a:t>
            </a:r>
            <a:r>
              <a:rPr lang="en-US" sz="4000" dirty="0">
                <a:latin typeface="+mj-lt"/>
              </a:rPr>
              <a:t>will be enhanced because the risks associated with failure to achieve compliance with statutory and customer obligations will be recognized.</a:t>
            </a:r>
          </a:p>
        </p:txBody>
      </p:sp>
    </p:spTree>
    <p:extLst>
      <p:ext uri="{BB962C8B-B14F-4D97-AF65-F5344CB8AC3E}">
        <p14:creationId xmlns:p14="http://schemas.microsoft.com/office/powerpoint/2010/main" val="3447980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0299B-8542-1718-D2EC-0EFB86B3925A}"/>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B6C01757-3454-A5B7-753C-94C17717193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7AB2EBE-94C1-E0CC-AC97-FF74F77801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54FBD657-873C-00BF-7D82-089C31A80F4F}"/>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3C1CE224-FC30-2A09-9441-D03A2930880E}"/>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3D86877A-1020-C658-439C-5F69D53FBB93}"/>
              </a:ext>
            </a:extLst>
          </p:cNvPr>
          <p:cNvSpPr txBox="1"/>
          <p:nvPr/>
        </p:nvSpPr>
        <p:spPr>
          <a:xfrm>
            <a:off x="159656" y="2187958"/>
            <a:ext cx="11717712" cy="3170099"/>
          </a:xfrm>
          <a:prstGeom prst="rect">
            <a:avLst/>
          </a:prstGeom>
          <a:noFill/>
        </p:spPr>
        <p:txBody>
          <a:bodyPr wrap="square">
            <a:spAutoFit/>
          </a:bodyPr>
          <a:lstStyle/>
          <a:p>
            <a:pPr marL="285750" indent="-285750" algn="l">
              <a:buFont typeface="Arial" panose="020B0604020202020204" pitchFamily="34" charset="0"/>
              <a:buChar char="•"/>
            </a:pPr>
            <a:r>
              <a:rPr lang="en-US" sz="4000" b="0" i="0" u="none" strike="noStrike" baseline="0" dirty="0">
                <a:latin typeface="+mj-lt"/>
              </a:rPr>
              <a:t>Most standard definitions of risk refer to risks as being attached to corporate objectives.</a:t>
            </a:r>
          </a:p>
          <a:p>
            <a:pPr algn="l"/>
            <a:endParaRPr lang="en-US" sz="4000" b="0" i="0" u="none" strike="noStrike" baseline="0" dirty="0">
              <a:latin typeface="+mj-lt"/>
            </a:endParaRPr>
          </a:p>
          <a:p>
            <a:pPr marL="285750" indent="-285750">
              <a:buFont typeface="Arial" panose="020B0604020202020204" pitchFamily="34" charset="0"/>
              <a:buChar char="•"/>
            </a:pPr>
            <a:r>
              <a:rPr lang="en-US" sz="4000" dirty="0">
                <a:latin typeface="+mj-lt"/>
              </a:rPr>
              <a:t>Figure 2.1 provides an illustration of the options for the attachment of risks.</a:t>
            </a:r>
          </a:p>
        </p:txBody>
      </p:sp>
    </p:spTree>
    <p:extLst>
      <p:ext uri="{BB962C8B-B14F-4D97-AF65-F5344CB8AC3E}">
        <p14:creationId xmlns:p14="http://schemas.microsoft.com/office/powerpoint/2010/main" val="2972277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A9AED-AE29-4B1C-DEF2-AD6A7DBBB234}"/>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3F967E19-DD4A-6244-F384-43D4C367035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2775F0B8-CFE7-D7E2-5334-4731927A7D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73999805-6169-6B72-6586-ECD16F859E7F}"/>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1CFFE7C1-95FF-B2AF-BF14-863D972112CF}"/>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C4BE338C-A6E4-47F1-15AB-C27FEE52335D}"/>
              </a:ext>
            </a:extLst>
          </p:cNvPr>
          <p:cNvSpPr txBox="1"/>
          <p:nvPr/>
        </p:nvSpPr>
        <p:spPr>
          <a:xfrm>
            <a:off x="159656" y="2187958"/>
            <a:ext cx="11717712" cy="707886"/>
          </a:xfrm>
          <a:prstGeom prst="rect">
            <a:avLst/>
          </a:prstGeom>
          <a:noFill/>
        </p:spPr>
        <p:txBody>
          <a:bodyPr wrap="square">
            <a:spAutoFit/>
          </a:bodyPr>
          <a:lstStyle/>
          <a:p>
            <a:pPr algn="l"/>
            <a:endParaRPr lang="en-US" sz="4000" b="0" i="0" u="none" strike="noStrike" baseline="0" dirty="0">
              <a:latin typeface="+mj-lt"/>
            </a:endParaRPr>
          </a:p>
        </p:txBody>
      </p:sp>
      <p:pic>
        <p:nvPicPr>
          <p:cNvPr id="3" name="Picture 2">
            <a:extLst>
              <a:ext uri="{FF2B5EF4-FFF2-40B4-BE49-F238E27FC236}">
                <a16:creationId xmlns:a16="http://schemas.microsoft.com/office/drawing/2014/main" id="{83C7B6D0-A985-49AF-ECAE-80789B1F3499}"/>
              </a:ext>
            </a:extLst>
          </p:cNvPr>
          <p:cNvPicPr>
            <a:picLocks noChangeAspect="1"/>
          </p:cNvPicPr>
          <p:nvPr/>
        </p:nvPicPr>
        <p:blipFill>
          <a:blip r:embed="rId2"/>
          <a:stretch>
            <a:fillRect/>
          </a:stretch>
        </p:blipFill>
        <p:spPr>
          <a:xfrm>
            <a:off x="1366684" y="1356852"/>
            <a:ext cx="9350478" cy="5011911"/>
          </a:xfrm>
          <a:prstGeom prst="rect">
            <a:avLst/>
          </a:prstGeom>
        </p:spPr>
      </p:pic>
    </p:spTree>
    <p:extLst>
      <p:ext uri="{BB962C8B-B14F-4D97-AF65-F5344CB8AC3E}">
        <p14:creationId xmlns:p14="http://schemas.microsoft.com/office/powerpoint/2010/main" val="3343865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12958-4714-F3AF-AEF7-CAFC2A2EDE15}"/>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D3B67B-F9DC-019A-CA77-BBD5BBAA765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7A58D96D-6C8D-2C81-26C4-22064C6C4DA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E9B21613-914F-6AF0-9AE9-3666DCBF197F}"/>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B61E7DF0-8E55-EB61-F158-C2FD918AD700}"/>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26808BE5-009C-654F-BD26-42ABC39B1489}"/>
              </a:ext>
            </a:extLst>
          </p:cNvPr>
          <p:cNvSpPr txBox="1"/>
          <p:nvPr/>
        </p:nvSpPr>
        <p:spPr>
          <a:xfrm>
            <a:off x="159656" y="2187958"/>
            <a:ext cx="11717712" cy="4647426"/>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p>
          <a:p>
            <a:pPr marL="285750" indent="-285750" algn="just">
              <a:buFont typeface="Arial" panose="020B0604020202020204" pitchFamily="34" charset="0"/>
              <a:buChar char="•"/>
            </a:pPr>
            <a:r>
              <a:rPr lang="en-US" sz="2400" b="0" i="0" u="none" strike="noStrike" baseline="0" dirty="0">
                <a:latin typeface="+mj-lt"/>
              </a:rPr>
              <a:t>Risks are shown in the diagram as being capable of impacting the key dependencies that deliver the core processes of the organization. </a:t>
            </a:r>
          </a:p>
          <a:p>
            <a:pPr algn="just"/>
            <a:endParaRPr lang="en-US" sz="2400" b="0" i="0" u="none" strike="noStrike" baseline="0" dirty="0">
              <a:latin typeface="+mj-lt"/>
            </a:endParaRPr>
          </a:p>
          <a:p>
            <a:pPr marL="285750" indent="-285750" algn="just">
              <a:buFont typeface="Arial" panose="020B0604020202020204" pitchFamily="34" charset="0"/>
              <a:buChar char="•"/>
            </a:pPr>
            <a:r>
              <a:rPr lang="en-US" sz="2400" b="0" i="0" u="none" strike="noStrike" baseline="0" dirty="0">
                <a:latin typeface="+mj-lt"/>
              </a:rPr>
              <a:t>Corporate objectives and stakeholder expectations help define the core processes of the organization. </a:t>
            </a:r>
          </a:p>
          <a:p>
            <a:pPr algn="just"/>
            <a:endParaRPr lang="en-US" sz="2400" b="0" i="0" u="none" strike="noStrike" baseline="0" dirty="0">
              <a:latin typeface="+mj-lt"/>
            </a:endParaRPr>
          </a:p>
          <a:p>
            <a:pPr marL="285750" indent="-285750" algn="just">
              <a:buFont typeface="Arial" panose="020B0604020202020204" pitchFamily="34" charset="0"/>
              <a:buChar char="•"/>
            </a:pPr>
            <a:r>
              <a:rPr lang="en-US" sz="2400" b="0" i="0" u="none" strike="noStrike" baseline="0" dirty="0">
                <a:latin typeface="+mj-lt"/>
              </a:rPr>
              <a:t>These core processes are key components of the existing nature and future enhancement of the business model and can relate to operations, tactics and corporate strategy, as well as compliance activities.</a:t>
            </a:r>
            <a:endParaRPr lang="en-US" sz="2400" b="1" i="0" u="none" strike="noStrike" baseline="0" dirty="0">
              <a:solidFill>
                <a:srgbClr val="0070C0"/>
              </a:solidFill>
              <a:latin typeface="+mj-lt"/>
            </a:endParaRPr>
          </a:p>
          <a:p>
            <a:pPr algn="l"/>
            <a:r>
              <a:rPr lang="en-US" sz="4000" b="1" i="0" u="none" strike="noStrike" baseline="0" dirty="0">
                <a:solidFill>
                  <a:srgbClr val="0070C0"/>
                </a:solidFill>
                <a:latin typeface="+mj-lt"/>
              </a:rPr>
              <a:t> </a:t>
            </a:r>
          </a:p>
        </p:txBody>
      </p:sp>
    </p:spTree>
    <p:extLst>
      <p:ext uri="{BB962C8B-B14F-4D97-AF65-F5344CB8AC3E}">
        <p14:creationId xmlns:p14="http://schemas.microsoft.com/office/powerpoint/2010/main" val="872853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61942-5EF6-F08A-D068-1D6A04AA4CE6}"/>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6B852EC4-321D-FF09-3DB1-25FBE65D727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9B292339-547C-0409-22E7-D0AE970BFD6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EC2AD65C-6803-AB5F-6E30-E39F3F40F102}"/>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8F025A43-3F85-7BFD-EA4E-1373745A5101}"/>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89A67FCB-B15A-2D14-C162-2DD6342678CB}"/>
              </a:ext>
            </a:extLst>
          </p:cNvPr>
          <p:cNvSpPr txBox="1"/>
          <p:nvPr/>
        </p:nvSpPr>
        <p:spPr>
          <a:xfrm>
            <a:off x="159656" y="2187958"/>
            <a:ext cx="11717712" cy="2923877"/>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p>
          <a:p>
            <a:pPr marL="285750" indent="-285750" algn="just">
              <a:buFont typeface="Arial" panose="020B0604020202020204" pitchFamily="34" charset="0"/>
              <a:buChar char="•"/>
            </a:pPr>
            <a:r>
              <a:rPr lang="en-US" sz="2400" dirty="0">
                <a:latin typeface="+mj-lt"/>
              </a:rPr>
              <a:t>The intention of Figure 2.1 is to demonstrate that significant risks can be attached to features of the organization other than corporate objectives.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Significant risks can be identified by considering the key dependencies of the organization, the corporate objectives and/or the stakeholder expectations, as well as by analysis of the core processes of the organization. </a:t>
            </a:r>
          </a:p>
        </p:txBody>
      </p:sp>
    </p:spTree>
    <p:extLst>
      <p:ext uri="{BB962C8B-B14F-4D97-AF65-F5344CB8AC3E}">
        <p14:creationId xmlns:p14="http://schemas.microsoft.com/office/powerpoint/2010/main" val="3192881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D0FA3-E98B-AC93-341B-FB506638DC7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614FAF7E-A716-64B5-289F-8D5C4FDB202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02BA0DA6-634E-5910-793F-E34D675F207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AD9B2B45-0417-0A9B-D0E2-E60F4D1D36E3}"/>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89E3F61D-3D64-5FF0-5018-DD0ACADFF1D9}"/>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59CF439F-E81A-E6F0-B70A-CADD792533B5}"/>
              </a:ext>
            </a:extLst>
          </p:cNvPr>
          <p:cNvSpPr txBox="1"/>
          <p:nvPr/>
        </p:nvSpPr>
        <p:spPr>
          <a:xfrm>
            <a:off x="159656" y="2187958"/>
            <a:ext cx="11717712" cy="3662541"/>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p>
          <a:p>
            <a:pPr marL="285750" indent="-285750" algn="just">
              <a:buFont typeface="Arial" panose="020B0604020202020204" pitchFamily="34" charset="0"/>
              <a:buChar char="•"/>
            </a:pPr>
            <a:r>
              <a:rPr lang="en-US" sz="2400" dirty="0">
                <a:latin typeface="+mj-lt"/>
              </a:rPr>
              <a:t>For example, the failure of “Northern Rock Bank” occurred because the wholesale money markets, on which the bank depended, stopped functioning.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Another way of viewing the concept of attachment of risks is to consider that the features shown in Figure 2.1 offer alternative starting points for undertaking a risk assessment.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For example, a risk assessment can be undertaken by asking </a:t>
            </a:r>
            <a:r>
              <a:rPr lang="en-US" sz="2400" dirty="0">
                <a:solidFill>
                  <a:srgbClr val="FF0000"/>
                </a:solidFill>
                <a:latin typeface="+mj-lt"/>
              </a:rPr>
              <a:t>‘what do stakeholders expect of us?’ and ‘what risks could impact the delivery of those stakeholder expectations?’ </a:t>
            </a:r>
          </a:p>
        </p:txBody>
      </p:sp>
    </p:spTree>
    <p:extLst>
      <p:ext uri="{BB962C8B-B14F-4D97-AF65-F5344CB8AC3E}">
        <p14:creationId xmlns:p14="http://schemas.microsoft.com/office/powerpoint/2010/main" val="1407916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78229-D42A-7CB3-19AB-3CE0A5082629}"/>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32A88039-18D7-4EFD-14B3-C5988ECF7B2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77D4D817-BB26-EBED-75AD-AEF59EDA60C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B44D80FC-0203-FDF7-EE2B-97E93465F233}"/>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DFA2C548-669B-2DDD-CF42-6C3591E5B2D0}"/>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2E0FD050-B53A-C6EC-EE92-82699DE475FE}"/>
              </a:ext>
            </a:extLst>
          </p:cNvPr>
          <p:cNvSpPr txBox="1"/>
          <p:nvPr/>
        </p:nvSpPr>
        <p:spPr>
          <a:xfrm>
            <a:off x="159656" y="2187958"/>
            <a:ext cx="11717712" cy="4031873"/>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p>
          <a:p>
            <a:pPr marL="285750" indent="-285750" algn="just">
              <a:buFont typeface="Arial" panose="020B0604020202020204" pitchFamily="34" charset="0"/>
              <a:buChar char="•"/>
            </a:pPr>
            <a:r>
              <a:rPr lang="en-US" sz="2400" dirty="0">
                <a:latin typeface="+mj-lt"/>
              </a:rPr>
              <a:t>In the build-up to the recent financial crisis, banks and other financial institutions established operational and strategic objectives.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By analyzing these objectives and  identifying the risks that could prevent the achievement of them, risk management contributed to the achievement of the high-risk objectives that ultimately led to the failure of the organizations.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This example illustrates that attaching risks to attributes other than objectives is not only possible but may well have been desirable in these circumstances.</a:t>
            </a:r>
          </a:p>
        </p:txBody>
      </p:sp>
    </p:spTree>
    <p:extLst>
      <p:ext uri="{BB962C8B-B14F-4D97-AF65-F5344CB8AC3E}">
        <p14:creationId xmlns:p14="http://schemas.microsoft.com/office/powerpoint/2010/main" val="3698729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AE18C-4E34-AE5B-82EC-B00E2EBEAD43}"/>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64D9AB5-1850-4216-7DF2-FE1B45DD9F1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E6E5D1DE-22C0-3E29-1F77-2D369B8BE57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49BC6EA8-C5BE-9CA9-CB18-A2950751D8D6}"/>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4A6B406C-CEE3-7969-BC99-FF34A7288D1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99444D90-EBAB-AB3C-6C74-F89339D49FD3}"/>
              </a:ext>
            </a:extLst>
          </p:cNvPr>
          <p:cNvSpPr txBox="1"/>
          <p:nvPr/>
        </p:nvSpPr>
        <p:spPr>
          <a:xfrm>
            <a:off x="159656" y="2187958"/>
            <a:ext cx="11717712" cy="3293209"/>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It is clearly the case that risks are greater in circumstances of change.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Therefore, linking risks to change objectives is not unreasonable, but the analysis of each objective in turn may not lead to robust risk recognition/identification.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In any case, business objectives are usually stated at too high a level for the successful attachment of risks.</a:t>
            </a:r>
          </a:p>
        </p:txBody>
      </p:sp>
    </p:spTree>
    <p:extLst>
      <p:ext uri="{BB962C8B-B14F-4D97-AF65-F5344CB8AC3E}">
        <p14:creationId xmlns:p14="http://schemas.microsoft.com/office/powerpoint/2010/main" val="4154249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BACCA-AF52-294B-E24B-763C73634E5F}"/>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E7C68252-0B0E-6403-3416-D884576FE02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85635BF-426E-7D00-6D54-7383F5B5998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D96EB6EB-A40B-5A4A-CA07-E5B15662D0CC}"/>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7FE423CD-FAE9-C7B9-6235-3EDE32EB7A26}"/>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47115B52-E200-8FC5-7D79-C9C15D1923F9}"/>
              </a:ext>
            </a:extLst>
          </p:cNvPr>
          <p:cNvSpPr txBox="1"/>
          <p:nvPr/>
        </p:nvSpPr>
        <p:spPr>
          <a:xfrm>
            <a:off x="159656" y="2187958"/>
            <a:ext cx="11717712" cy="2923877"/>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To be useful to the organization, the corporate objectives should be presented as a full statement of the short-, medium- and long-term aims of the organization.</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Internal, annual, change objectives are usually inadequate, because they may fail to fully identify the operational (or efficiency), change (or competition) and strategic (or leadership) requirements of the organization.</a:t>
            </a:r>
          </a:p>
        </p:txBody>
      </p:sp>
    </p:spTree>
    <p:extLst>
      <p:ext uri="{BB962C8B-B14F-4D97-AF65-F5344CB8AC3E}">
        <p14:creationId xmlns:p14="http://schemas.microsoft.com/office/powerpoint/2010/main" val="3996127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DE21E-E451-179D-0275-08C54F9985F2}"/>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24CC287-03FE-6127-6476-4B33BF73B58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A85B3A4A-B665-341F-D26A-F266EC174FC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7DD2DFFC-06C9-BC24-D010-930BA55E1214}"/>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B865DB27-6454-CFDB-80AD-9AA68BE754FD}"/>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EF737F8B-3276-9C99-30E0-538DF0E025A3}"/>
              </a:ext>
            </a:extLst>
          </p:cNvPr>
          <p:cNvSpPr txBox="1"/>
          <p:nvPr/>
        </p:nvSpPr>
        <p:spPr>
          <a:xfrm>
            <a:off x="159656" y="2187958"/>
            <a:ext cx="11717712" cy="4031873"/>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The most important disadvantage associated with the ‘objectives-driven’ approach to risk and risk management is the danger of considering risks out of the context that gave rise to them.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Risks that are analyzed in a way that is separated from the situation that led to them will not be capable of rigorous and informed evaluation.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It can be argued that a more robust analysis can be achieved when a ‘dependencies-driven’ approach to risk management is adopted.</a:t>
            </a:r>
          </a:p>
        </p:txBody>
      </p:sp>
    </p:spTree>
    <p:extLst>
      <p:ext uri="{BB962C8B-B14F-4D97-AF65-F5344CB8AC3E}">
        <p14:creationId xmlns:p14="http://schemas.microsoft.com/office/powerpoint/2010/main" val="3099553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F473B-DF02-4047-9793-9C24F0E883B8}"/>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26360AF0-46CE-DDC3-00C6-FD3088786F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5AB1BF3B-F4D2-4C0E-6C85-D935C1707A0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41C8C6DC-7908-A495-7753-3F37BE99DD00}"/>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A608FEBB-1BA2-D0E8-8113-72A256066B5E}"/>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8B67F7F2-0BF1-2FC1-6BD7-80E81FFD278D}"/>
              </a:ext>
            </a:extLst>
          </p:cNvPr>
          <p:cNvSpPr txBox="1"/>
          <p:nvPr/>
        </p:nvSpPr>
        <p:spPr>
          <a:xfrm>
            <a:off x="159656" y="2187958"/>
            <a:ext cx="11717712" cy="3293209"/>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It remains the case that many organizations continue to use an analysis of corporate objectives as a means of identifying risks, because some benefits do arise from this approach.</a:t>
            </a:r>
          </a:p>
          <a:p>
            <a:pPr algn="just"/>
            <a:r>
              <a:rPr lang="en-US" sz="2400" dirty="0">
                <a:latin typeface="+mj-lt"/>
              </a:rPr>
              <a:t> </a:t>
            </a:r>
          </a:p>
          <a:p>
            <a:pPr marL="285750" indent="-285750" algn="just">
              <a:buFont typeface="Arial" panose="020B0604020202020204" pitchFamily="34" charset="0"/>
              <a:buChar char="•"/>
            </a:pPr>
            <a:r>
              <a:rPr lang="en-US" sz="2400" dirty="0">
                <a:latin typeface="+mj-lt"/>
              </a:rPr>
              <a:t>For example, using this ‘objectives-driven’ approach facilitates the analysis of risks in relation to the positive and uncertain aspects of the events that may occur, as well as facilitating the analysis of the negative and compliance aspects.</a:t>
            </a:r>
          </a:p>
        </p:txBody>
      </p:sp>
    </p:spTree>
    <p:extLst>
      <p:ext uri="{BB962C8B-B14F-4D97-AF65-F5344CB8AC3E}">
        <p14:creationId xmlns:p14="http://schemas.microsoft.com/office/powerpoint/2010/main" val="2013019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58952-9DDC-9970-A37A-D3B099804905}"/>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E3692EAC-3A77-6530-4C97-1920FAA0F47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EF185AD6-8AFA-12D0-7E00-D7D45C8D791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B4128023-E1AB-61E3-0BE8-E0D2F43235FD}"/>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BD9E5F6A-8B72-863D-F75C-E504B00E80E3}"/>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43718BE2-09E5-3846-F896-CA7A91D0033B}"/>
              </a:ext>
            </a:extLst>
          </p:cNvPr>
          <p:cNvSpPr txBox="1"/>
          <p:nvPr/>
        </p:nvSpPr>
        <p:spPr>
          <a:xfrm>
            <a:off x="159656" y="2187958"/>
            <a:ext cx="11717712" cy="2923877"/>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If the decision is taken to attach risks to the objectives of the organization, it is important that these objectives have been fully and completely developed.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Not only do the objectives need to be challenged to ensure that they are full and complete, but the assumptions that underpin the objectives should also receive careful and critical attention.</a:t>
            </a:r>
          </a:p>
        </p:txBody>
      </p:sp>
    </p:spTree>
    <p:extLst>
      <p:ext uri="{BB962C8B-B14F-4D97-AF65-F5344CB8AC3E}">
        <p14:creationId xmlns:p14="http://schemas.microsoft.com/office/powerpoint/2010/main" val="1944739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E989C-43F9-9E24-D3BA-9C29B4C25F0F}"/>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8CDB2C51-0605-586C-69FB-5DB2C8AB9CB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4A50A5E-EB53-857F-C0DB-EDF367A8CE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A78E2C59-035D-6D6D-1798-53D2C440E866}"/>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4C104AA7-24F1-9E18-6CFF-C23210266E42}"/>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2931A992-33BF-DD95-3BB3-AB1D16A3FBDD}"/>
              </a:ext>
            </a:extLst>
          </p:cNvPr>
          <p:cNvSpPr txBox="1"/>
          <p:nvPr/>
        </p:nvSpPr>
        <p:spPr>
          <a:xfrm>
            <a:off x="159656" y="2187958"/>
            <a:ext cx="11717712" cy="2923877"/>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In the example of a sports club, one of the key processes is the operational process of ‘delivering successful results on the pitch’.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Risks may be attached to this core process, as well as being attached to objectives and/or key dependencies. </a:t>
            </a:r>
          </a:p>
          <a:p>
            <a:pPr algn="just"/>
            <a:endParaRPr lang="en-US" sz="2400" dirty="0">
              <a:latin typeface="+mj-lt"/>
            </a:endParaRPr>
          </a:p>
        </p:txBody>
      </p:sp>
    </p:spTree>
    <p:extLst>
      <p:ext uri="{BB962C8B-B14F-4D97-AF65-F5344CB8AC3E}">
        <p14:creationId xmlns:p14="http://schemas.microsoft.com/office/powerpoint/2010/main" val="1555152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A336B-BAD9-C195-0B51-01E4822DAAFC}"/>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1C47BF30-C8F5-2772-A0E6-C756A19501B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631F2AE3-B5F0-B82A-6C2B-32B08A05CE9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862AFB6-7B51-6421-B9BE-057FF647E721}"/>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5B03E8FE-2274-8AFA-824E-FECCB2FC4F75}"/>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A9A8EBA0-7813-A287-E840-D6CB4EF69635}"/>
              </a:ext>
            </a:extLst>
          </p:cNvPr>
          <p:cNvSpPr txBox="1"/>
          <p:nvPr/>
        </p:nvSpPr>
        <p:spPr>
          <a:xfrm>
            <a:off x="159656" y="2187958"/>
            <a:ext cx="11717712" cy="2923877"/>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Core processes can be classified as strategic, tactical, operational and compliance (STOC).</a:t>
            </a:r>
          </a:p>
          <a:p>
            <a:pPr algn="just"/>
            <a:r>
              <a:rPr lang="en-US" sz="2400" dirty="0">
                <a:latin typeface="+mj-lt"/>
              </a:rPr>
              <a:t> </a:t>
            </a:r>
          </a:p>
          <a:p>
            <a:pPr marL="285750" indent="-285750" algn="just">
              <a:buFont typeface="Arial" panose="020B0604020202020204" pitchFamily="34" charset="0"/>
              <a:buChar char="•"/>
            </a:pPr>
            <a:r>
              <a:rPr lang="en-US" sz="2400" dirty="0">
                <a:latin typeface="+mj-lt"/>
              </a:rPr>
              <a:t>In all cases, the core processes need to be effective and efficient.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Mature (or sophisticated) risk management activities can then be designed to enhance the effectiveness and efficiency of core processes.</a:t>
            </a:r>
          </a:p>
        </p:txBody>
      </p:sp>
    </p:spTree>
    <p:extLst>
      <p:ext uri="{BB962C8B-B14F-4D97-AF65-F5344CB8AC3E}">
        <p14:creationId xmlns:p14="http://schemas.microsoft.com/office/powerpoint/2010/main" val="7176721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75742-2544-9659-FDF1-1C4DF5A89958}"/>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F656E0B4-913B-D1DF-CB1B-6F834027F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DE43D1B9-51D0-B9D3-5355-DFFB16EFB1A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7B0A019A-2ADF-BA43-4E63-9385C87B4B85}"/>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F1CF77E4-5BE4-261E-5867-6954CBD6B683}"/>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8FF3493A-2220-48AD-EC1E-F9A8039E6B5C}"/>
              </a:ext>
            </a:extLst>
          </p:cNvPr>
          <p:cNvSpPr txBox="1"/>
          <p:nvPr/>
        </p:nvSpPr>
        <p:spPr>
          <a:xfrm>
            <a:off x="159656" y="2187958"/>
            <a:ext cx="11717712" cy="3662541"/>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400" dirty="0">
                <a:latin typeface="+mj-lt"/>
              </a:rPr>
              <a:t>Although risks can be attached to other features of the organization, the standard approach is to attach risks to corporate objectives.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One of the standard definitions of risk is that it is something that can impact (undermine, enhance or cause doubt about) the achievement of corporate objectives.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This is a useful definition, but it does not provide the only starting point for identifying significant risks.</a:t>
            </a:r>
          </a:p>
        </p:txBody>
      </p:sp>
    </p:spTree>
    <p:extLst>
      <p:ext uri="{BB962C8B-B14F-4D97-AF65-F5344CB8AC3E}">
        <p14:creationId xmlns:p14="http://schemas.microsoft.com/office/powerpoint/2010/main" val="36651019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4D159-A975-3F3D-552E-717F26DF9CF3}"/>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95A2F047-A591-81C6-9D7D-47AC60430A4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FB3E829F-BC8E-0F34-DA4F-C222E21F726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E6246D59-706D-4298-26E2-44FFDE71837F}"/>
              </a:ext>
            </a:extLst>
          </p:cNvPr>
          <p:cNvSpPr>
            <a:spLocks noGrp="1"/>
          </p:cNvSpPr>
          <p:nvPr>
            <p:ph type="title"/>
          </p:nvPr>
        </p:nvSpPr>
        <p:spPr>
          <a:xfrm>
            <a:off x="470647" y="469859"/>
            <a:ext cx="9224681" cy="655264"/>
          </a:xfrm>
        </p:spPr>
        <p:txBody>
          <a:bodyPr>
            <a:noAutofit/>
          </a:bodyPr>
          <a:lstStyle/>
          <a:p>
            <a:r>
              <a:rPr lang="en-US" sz="4800" b="1" i="0" u="none" strike="noStrike" baseline="0" dirty="0"/>
              <a:t>Attachment of Risks</a:t>
            </a:r>
            <a:endParaRPr lang="en-US" sz="4800" b="1" dirty="0"/>
          </a:p>
        </p:txBody>
      </p:sp>
      <p:sp>
        <p:nvSpPr>
          <p:cNvPr id="7" name="Slide Number Placeholder 8">
            <a:extLst>
              <a:ext uri="{FF2B5EF4-FFF2-40B4-BE49-F238E27FC236}">
                <a16:creationId xmlns:a16="http://schemas.microsoft.com/office/drawing/2014/main" id="{63A66C00-EAA7-D279-AEE0-82566B2A980B}"/>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85170F4B-F01D-5634-76D0-BDDD92E51352}"/>
              </a:ext>
            </a:extLst>
          </p:cNvPr>
          <p:cNvSpPr txBox="1"/>
          <p:nvPr/>
        </p:nvSpPr>
        <p:spPr>
          <a:xfrm>
            <a:off x="159656" y="2187958"/>
            <a:ext cx="11717712" cy="4093428"/>
          </a:xfrm>
          <a:prstGeom prst="rect">
            <a:avLst/>
          </a:prstGeom>
          <a:noFill/>
        </p:spPr>
        <p:txBody>
          <a:bodyPr wrap="square">
            <a:spAutoFit/>
          </a:bodyPr>
          <a:lstStyle/>
          <a:p>
            <a:pPr algn="l"/>
            <a:r>
              <a:rPr lang="en-US" sz="4000" b="1" i="0" u="none" strike="noStrike" baseline="0" dirty="0">
                <a:solidFill>
                  <a:srgbClr val="0070C0"/>
                </a:solidFill>
                <a:latin typeface="+mj-lt"/>
              </a:rPr>
              <a:t>Figure 2.1: Explanations</a:t>
            </a:r>
            <a:endParaRPr lang="en-US" sz="2400" dirty="0">
              <a:latin typeface="+mj-lt"/>
            </a:endParaRPr>
          </a:p>
          <a:p>
            <a:pPr marL="285750" indent="-285750" algn="just">
              <a:buFont typeface="Arial" panose="020B0604020202020204" pitchFamily="34" charset="0"/>
              <a:buChar char="•"/>
            </a:pPr>
            <a:r>
              <a:rPr lang="en-US" sz="2200" dirty="0">
                <a:latin typeface="+mj-lt"/>
              </a:rPr>
              <a:t>Attachment of risks to key dependencies and, especially, stakeholder expectations is becoming more common. </a:t>
            </a:r>
          </a:p>
          <a:p>
            <a:pPr marL="285750" indent="-285750" algn="just">
              <a:buFont typeface="Arial" panose="020B0604020202020204" pitchFamily="34" charset="0"/>
              <a:buChar char="•"/>
            </a:pPr>
            <a:endParaRPr lang="en-US" sz="2200" dirty="0">
              <a:latin typeface="+mj-lt"/>
            </a:endParaRPr>
          </a:p>
          <a:p>
            <a:pPr marL="285750" indent="-285750" algn="just">
              <a:buFont typeface="Arial" panose="020B0604020202020204" pitchFamily="34" charset="0"/>
              <a:buChar char="•"/>
            </a:pPr>
            <a:r>
              <a:rPr lang="en-US" sz="2200" dirty="0">
                <a:latin typeface="+mj-lt"/>
              </a:rPr>
              <a:t>The use of key dependencies to identify risks can be a straightforward exercise. </a:t>
            </a:r>
          </a:p>
          <a:p>
            <a:pPr marL="285750" indent="-285750" algn="just">
              <a:buFont typeface="Arial" panose="020B0604020202020204" pitchFamily="34" charset="0"/>
              <a:buChar char="•"/>
            </a:pPr>
            <a:endParaRPr lang="en-US" sz="2200" dirty="0">
              <a:latin typeface="+mj-lt"/>
            </a:endParaRPr>
          </a:p>
          <a:p>
            <a:pPr marL="285750" indent="-285750" algn="just">
              <a:buFont typeface="Arial" panose="020B0604020202020204" pitchFamily="34" charset="0"/>
              <a:buChar char="•"/>
            </a:pPr>
            <a:r>
              <a:rPr lang="en-US" sz="2200" dirty="0">
                <a:latin typeface="+mj-lt"/>
              </a:rPr>
              <a:t>The organization will need to ask what are the features or components of the organization and its external context that are key to success. </a:t>
            </a:r>
          </a:p>
          <a:p>
            <a:pPr marL="285750" indent="-285750" algn="just">
              <a:buFont typeface="Arial" panose="020B0604020202020204" pitchFamily="34" charset="0"/>
              <a:buChar char="•"/>
            </a:pPr>
            <a:endParaRPr lang="en-US" sz="2200" dirty="0">
              <a:latin typeface="+mj-lt"/>
            </a:endParaRPr>
          </a:p>
          <a:p>
            <a:pPr marL="285750" indent="-285750" algn="just">
              <a:buFont typeface="Arial" panose="020B0604020202020204" pitchFamily="34" charset="0"/>
              <a:buChar char="•"/>
            </a:pPr>
            <a:r>
              <a:rPr lang="en-US" sz="2200" dirty="0">
                <a:latin typeface="+mj-lt"/>
              </a:rPr>
              <a:t>This will result in the identification of the strengths, weaknesses, opportunities and threats facing the organization; this is often referred to as a </a:t>
            </a:r>
            <a:r>
              <a:rPr lang="en-US" sz="2200" b="1" dirty="0">
                <a:solidFill>
                  <a:srgbClr val="FF0000"/>
                </a:solidFill>
                <a:latin typeface="+mj-lt"/>
              </a:rPr>
              <a:t>SWOT</a:t>
            </a:r>
            <a:r>
              <a:rPr lang="en-US" sz="2200" dirty="0">
                <a:latin typeface="+mj-lt"/>
              </a:rPr>
              <a:t> analysis.</a:t>
            </a:r>
          </a:p>
        </p:txBody>
      </p:sp>
    </p:spTree>
    <p:extLst>
      <p:ext uri="{BB962C8B-B14F-4D97-AF65-F5344CB8AC3E}">
        <p14:creationId xmlns:p14="http://schemas.microsoft.com/office/powerpoint/2010/main" val="2703275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47991-BE45-0636-9D70-874A22EC77B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0C8FBED4-D33B-7B83-FC18-314861FC8A9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82F6E35-4E76-D43D-7A8C-297307525FB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73B2011B-3275-EE45-F5D4-6ECF3C399F37}"/>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770CA245-42AB-5A73-1C3B-61A08F986F7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0B028598-6357-32D1-C329-CB53CE997B89}"/>
              </a:ext>
            </a:extLst>
          </p:cNvPr>
          <p:cNvSpPr txBox="1"/>
          <p:nvPr/>
        </p:nvSpPr>
        <p:spPr>
          <a:xfrm>
            <a:off x="159656" y="2187958"/>
            <a:ext cx="11717712" cy="2677656"/>
          </a:xfrm>
          <a:prstGeom prst="rect">
            <a:avLst/>
          </a:prstGeom>
          <a:noFill/>
        </p:spPr>
        <p:txBody>
          <a:bodyPr wrap="square">
            <a:spAutoFit/>
          </a:bodyPr>
          <a:lstStyle/>
          <a:p>
            <a:pPr marL="285750" indent="-285750" algn="just">
              <a:buFont typeface="Arial" panose="020B0604020202020204" pitchFamily="34" charset="0"/>
              <a:buChar char="•"/>
            </a:pPr>
            <a:r>
              <a:rPr lang="en-US" sz="4000" dirty="0">
                <a:latin typeface="+mj-lt"/>
              </a:rPr>
              <a:t>Another feature of risk and risk management is that many risks are taken by organizations in order to achieve a reward.</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endParaRPr lang="en-US" sz="2400" dirty="0">
              <a:latin typeface="+mj-lt"/>
            </a:endParaRPr>
          </a:p>
        </p:txBody>
      </p:sp>
    </p:spTree>
    <p:extLst>
      <p:ext uri="{BB962C8B-B14F-4D97-AF65-F5344CB8AC3E}">
        <p14:creationId xmlns:p14="http://schemas.microsoft.com/office/powerpoint/2010/main" val="3158205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829DB-A43C-D16A-327F-451993B3616D}"/>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3D4AC32-B712-D746-292F-88CFBE69B18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C4475285-8E78-D9CA-BBE9-B33E4DCC49F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5948FB59-D5C4-7A47-5D47-A7E5948F476F}"/>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4B237023-D6FE-67DD-4CC9-5575B46A505F}"/>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2FB5C151-7718-67E7-28F3-FE433880AC8B}"/>
              </a:ext>
            </a:extLst>
          </p:cNvPr>
          <p:cNvSpPr txBox="1"/>
          <p:nvPr/>
        </p:nvSpPr>
        <p:spPr>
          <a:xfrm>
            <a:off x="159656" y="2187958"/>
            <a:ext cx="11717712"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Figure 2.2 illustrates the relationship between the level of risk and the anticipated size of reward.</a:t>
            </a:r>
          </a:p>
          <a:p>
            <a:pPr marL="285750" indent="-285750" algn="just">
              <a:buFont typeface="Arial" panose="020B0604020202020204" pitchFamily="34" charset="0"/>
              <a:buChar char="•"/>
            </a:pPr>
            <a:endParaRPr lang="en-US" sz="2400" dirty="0">
              <a:latin typeface="+mj-lt"/>
            </a:endParaRPr>
          </a:p>
        </p:txBody>
      </p:sp>
      <p:pic>
        <p:nvPicPr>
          <p:cNvPr id="3" name="Picture 2">
            <a:extLst>
              <a:ext uri="{FF2B5EF4-FFF2-40B4-BE49-F238E27FC236}">
                <a16:creationId xmlns:a16="http://schemas.microsoft.com/office/drawing/2014/main" id="{F5F67FAC-4BD5-3D13-6B40-9DF2CBC719B9}"/>
              </a:ext>
            </a:extLst>
          </p:cNvPr>
          <p:cNvPicPr>
            <a:picLocks noChangeAspect="1"/>
          </p:cNvPicPr>
          <p:nvPr/>
        </p:nvPicPr>
        <p:blipFill>
          <a:blip r:embed="rId2"/>
          <a:stretch>
            <a:fillRect/>
          </a:stretch>
        </p:blipFill>
        <p:spPr>
          <a:xfrm>
            <a:off x="2330245" y="2762866"/>
            <a:ext cx="7875639" cy="3342966"/>
          </a:xfrm>
          <a:prstGeom prst="rect">
            <a:avLst/>
          </a:prstGeom>
        </p:spPr>
      </p:pic>
    </p:spTree>
    <p:extLst>
      <p:ext uri="{BB962C8B-B14F-4D97-AF65-F5344CB8AC3E}">
        <p14:creationId xmlns:p14="http://schemas.microsoft.com/office/powerpoint/2010/main" val="36387937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9E72F-795F-D2DB-E7DD-589E91E4AFE2}"/>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C67E2978-AB09-E6E9-7685-8F608C00BCC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BFCC2FB-3C15-9F38-AD0F-AD76343C2AC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254318AE-71D6-4DBD-A745-66AC0CB4D140}"/>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1C2ED811-4934-F5E3-80AF-DD8A370EAA70}"/>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02F129D5-C1B1-58B6-1FAA-05A5A434EE95}"/>
              </a:ext>
            </a:extLst>
          </p:cNvPr>
          <p:cNvSpPr txBox="1"/>
          <p:nvPr/>
        </p:nvSpPr>
        <p:spPr>
          <a:xfrm>
            <a:off x="159656" y="2187958"/>
            <a:ext cx="11717712" cy="3785652"/>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p>
          <a:p>
            <a:pPr marL="285750" indent="-285750" algn="just">
              <a:buFont typeface="Arial" panose="020B0604020202020204" pitchFamily="34" charset="0"/>
              <a:buChar char="•"/>
            </a:pPr>
            <a:r>
              <a:rPr lang="en-US" sz="2400" dirty="0">
                <a:latin typeface="+mj-lt"/>
              </a:rPr>
              <a:t>A business will launch a new product because it believes that greater profit is available from the successful marketing of that product.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In launching a new product, the organization will put resources at risk because it has decided that a certain amount of risk taking is appropriate.</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The value at risk represents the risk appetite of the organization with respect to the activity that it is undertaking.</a:t>
            </a:r>
          </a:p>
          <a:p>
            <a:pPr marL="285750" indent="-285750" algn="just">
              <a:buFont typeface="Arial" panose="020B0604020202020204" pitchFamily="34" charset="0"/>
              <a:buChar char="•"/>
            </a:pPr>
            <a:endParaRPr lang="en-US" sz="2400" dirty="0">
              <a:latin typeface="+mj-lt"/>
            </a:endParaRPr>
          </a:p>
        </p:txBody>
      </p:sp>
    </p:spTree>
    <p:extLst>
      <p:ext uri="{BB962C8B-B14F-4D97-AF65-F5344CB8AC3E}">
        <p14:creationId xmlns:p14="http://schemas.microsoft.com/office/powerpoint/2010/main" val="3733306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C97F6-A43C-EE18-06C7-9B48D0B0EF58}"/>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E071D969-7C95-5BCF-DCFA-EAC0F64C50F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B8E3EF28-DE58-80B0-F032-E4247519D43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689FEAEC-224E-CC5A-9B12-E974E5F0DC69}"/>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BF4556AB-D105-A079-651B-EDDE95D8B0D5}"/>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FC1EF0CC-28DD-4E0B-068B-01D78B49C714}"/>
              </a:ext>
            </a:extLst>
          </p:cNvPr>
          <p:cNvSpPr txBox="1"/>
          <p:nvPr/>
        </p:nvSpPr>
        <p:spPr>
          <a:xfrm>
            <a:off x="159656" y="2187958"/>
            <a:ext cx="11717712" cy="4154984"/>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endParaRPr lang="en-US" sz="2400" dirty="0">
              <a:latin typeface="+mj-lt"/>
            </a:endParaRPr>
          </a:p>
          <a:p>
            <a:pPr marL="285750" indent="-285750" algn="just">
              <a:buFont typeface="Arial" panose="020B0604020202020204" pitchFamily="34" charset="0"/>
              <a:buChar char="•"/>
            </a:pPr>
            <a:r>
              <a:rPr lang="en-US" sz="2400" dirty="0">
                <a:latin typeface="+mj-lt"/>
              </a:rPr>
              <a:t>When an organization puts value at risk in this way, it should do so with the full knowledge of the risk exposure, and it should be satisfied that the risk exposure is within the appetite of the organization.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Even more important, it should ensure that it has sufficient resources to cover the risk exposure.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In other words, the risk exposure should be quantified, the appetite to take that level of risk should be confirmed, and the capacity of the organization to withstand any foreseeable adverse consequences should be clearly established.</a:t>
            </a:r>
          </a:p>
        </p:txBody>
      </p:sp>
    </p:spTree>
    <p:extLst>
      <p:ext uri="{BB962C8B-B14F-4D97-AF65-F5344CB8AC3E}">
        <p14:creationId xmlns:p14="http://schemas.microsoft.com/office/powerpoint/2010/main" val="20830904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CECEF-4A1D-E5E1-40A7-0E058F2965D0}"/>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9189C2E9-C4EF-036C-EB9A-1480239733D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C1D344DD-B61F-C669-CA50-A12F740A31C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6C055EAA-8F0C-D2B3-1EFA-3CCB00D35224}"/>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4AF3A436-BA8C-6EDC-2637-86987710C8D2}"/>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5836A5A7-19A9-76CC-F545-38E25E9888C3}"/>
              </a:ext>
            </a:extLst>
          </p:cNvPr>
          <p:cNvSpPr txBox="1"/>
          <p:nvPr/>
        </p:nvSpPr>
        <p:spPr>
          <a:xfrm>
            <a:off x="159656" y="2187958"/>
            <a:ext cx="11717712" cy="3785652"/>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endParaRPr lang="en-US" sz="2400" dirty="0">
              <a:latin typeface="+mj-lt"/>
            </a:endParaRPr>
          </a:p>
          <a:p>
            <a:pPr marL="285750" indent="-285750" algn="just">
              <a:buFont typeface="Arial" panose="020B0604020202020204" pitchFamily="34" charset="0"/>
              <a:buChar char="•"/>
            </a:pPr>
            <a:r>
              <a:rPr lang="en-US" sz="2400" dirty="0">
                <a:latin typeface="+mj-lt"/>
              </a:rPr>
              <a:t>Not all business activities will offer the same return for the same level of risk taken.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Start-up operations are usually high risk, and the initial expected return may be low.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Figure 2.2 demonstrates the probable risk versus reward development for a new organization or a new product.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The activity will commence in the bottom right-hand corner as a start-up operation, which is high risk and low return.</a:t>
            </a:r>
          </a:p>
        </p:txBody>
      </p:sp>
    </p:spTree>
    <p:extLst>
      <p:ext uri="{BB962C8B-B14F-4D97-AF65-F5344CB8AC3E}">
        <p14:creationId xmlns:p14="http://schemas.microsoft.com/office/powerpoint/2010/main" val="1766885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2138B-0BC6-D44A-52B1-7D73CE95381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8221258D-E701-4993-2361-A0D2E0E9010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90AC21C0-F6D8-0288-78B9-EA8ED2A6BCD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66671121-3484-B9EC-2BAB-4E7A9BC34FE0}"/>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9B5ED586-80C4-50BD-F86E-5292ED7BBB1F}"/>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668F770C-7C15-D765-3205-F80979D6612D}"/>
              </a:ext>
            </a:extLst>
          </p:cNvPr>
          <p:cNvSpPr txBox="1"/>
          <p:nvPr/>
        </p:nvSpPr>
        <p:spPr>
          <a:xfrm>
            <a:off x="159656" y="2187958"/>
            <a:ext cx="11717712" cy="4154984"/>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endParaRPr lang="en-US" sz="2400" dirty="0">
              <a:latin typeface="+mj-lt"/>
            </a:endParaRPr>
          </a:p>
          <a:p>
            <a:pPr marL="285750" indent="-285750" algn="just">
              <a:buFont typeface="Arial" panose="020B0604020202020204" pitchFamily="34" charset="0"/>
              <a:buChar char="•"/>
            </a:pPr>
            <a:r>
              <a:rPr lang="en-US" sz="2400" dirty="0">
                <a:latin typeface="+mj-lt"/>
              </a:rPr>
              <a:t>As the business develops, it is likely to move to a higher return for the same level of risk. This is the growth phase for the business or product.</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As the investment matures, the reward may remain high, but the risks should reduce. </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Eventually, an organization will become fully mature and move towards the low-risk and low-return quadrant.</a:t>
            </a:r>
          </a:p>
          <a:p>
            <a:pPr algn="just"/>
            <a:endParaRPr lang="en-US" sz="2400" dirty="0">
              <a:latin typeface="+mj-lt"/>
            </a:endParaRPr>
          </a:p>
          <a:p>
            <a:pPr marL="285750" indent="-285750" algn="just">
              <a:buFont typeface="Arial" panose="020B0604020202020204" pitchFamily="34" charset="0"/>
              <a:buChar char="•"/>
            </a:pPr>
            <a:r>
              <a:rPr lang="en-US" sz="2400" dirty="0">
                <a:latin typeface="+mj-lt"/>
              </a:rPr>
              <a:t>The normal expectation in very mature markets is that the organization or product will be in decline.</a:t>
            </a:r>
          </a:p>
        </p:txBody>
      </p:sp>
    </p:spTree>
    <p:extLst>
      <p:ext uri="{BB962C8B-B14F-4D97-AF65-F5344CB8AC3E}">
        <p14:creationId xmlns:p14="http://schemas.microsoft.com/office/powerpoint/2010/main" val="3871028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95F9-EC02-7908-1871-0688CD2B36E3}"/>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5C542FA1-2BFE-DA49-9A47-219BDE6C1E5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9B32A439-E1BC-6540-1EE0-63B39C88535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94E10AA0-5386-F0DB-0E6B-B242611395C3}"/>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C7A1963B-9F9F-09ED-18D9-8D3525619BA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36FD9B24-EEAF-EFDC-407C-6057B671A0AB}"/>
              </a:ext>
            </a:extLst>
          </p:cNvPr>
          <p:cNvSpPr txBox="1"/>
          <p:nvPr/>
        </p:nvSpPr>
        <p:spPr>
          <a:xfrm>
            <a:off x="159656" y="2187958"/>
            <a:ext cx="11717712" cy="2677656"/>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endParaRPr lang="en-US" sz="2400" dirty="0">
              <a:latin typeface="+mj-lt"/>
            </a:endParaRPr>
          </a:p>
          <a:p>
            <a:pPr marL="285750" indent="-285750" algn="just">
              <a:buFont typeface="Arial" panose="020B0604020202020204" pitchFamily="34" charset="0"/>
              <a:buChar char="•"/>
            </a:pPr>
            <a:r>
              <a:rPr lang="en-US" sz="2400" dirty="0">
                <a:latin typeface="+mj-lt"/>
              </a:rPr>
              <a:t>The particular risks that the organization faces will need to be identified by management or by the organization.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Appropriate risk management techniques will then need to be applied to the risks that have been identified.</a:t>
            </a:r>
          </a:p>
          <a:p>
            <a:pPr algn="just"/>
            <a:endParaRPr lang="en-US" sz="2400" dirty="0">
              <a:latin typeface="+mj-lt"/>
            </a:endParaRPr>
          </a:p>
        </p:txBody>
      </p:sp>
    </p:spTree>
    <p:extLst>
      <p:ext uri="{BB962C8B-B14F-4D97-AF65-F5344CB8AC3E}">
        <p14:creationId xmlns:p14="http://schemas.microsoft.com/office/powerpoint/2010/main" val="2953684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B0839-B738-52D5-03A9-BBAFAE58DFD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C59D787-2755-B508-7FB6-6D25A7B6255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DB58951B-B0E5-EB2A-D06F-50290D9F3E1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99F3395A-0A4F-36F4-92AF-E5C790439243}"/>
              </a:ext>
            </a:extLst>
          </p:cNvPr>
          <p:cNvSpPr>
            <a:spLocks noGrp="1"/>
          </p:cNvSpPr>
          <p:nvPr>
            <p:ph type="title"/>
          </p:nvPr>
        </p:nvSpPr>
        <p:spPr>
          <a:xfrm>
            <a:off x="470647" y="469859"/>
            <a:ext cx="9224681" cy="655264"/>
          </a:xfrm>
        </p:spPr>
        <p:txBody>
          <a:bodyPr>
            <a:noAutofit/>
          </a:bodyPr>
          <a:lstStyle/>
          <a:p>
            <a:r>
              <a:rPr lang="en-US" sz="4800" b="1" dirty="0"/>
              <a:t>Risk and Reward</a:t>
            </a:r>
          </a:p>
        </p:txBody>
      </p:sp>
      <p:sp>
        <p:nvSpPr>
          <p:cNvPr id="7" name="Slide Number Placeholder 8">
            <a:extLst>
              <a:ext uri="{FF2B5EF4-FFF2-40B4-BE49-F238E27FC236}">
                <a16:creationId xmlns:a16="http://schemas.microsoft.com/office/drawing/2014/main" id="{1124368D-1406-BCB3-C59D-C13A101F6B0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18200D1F-B447-0F70-DCB4-54D63918B249}"/>
              </a:ext>
            </a:extLst>
          </p:cNvPr>
          <p:cNvSpPr txBox="1"/>
          <p:nvPr/>
        </p:nvSpPr>
        <p:spPr>
          <a:xfrm>
            <a:off x="159656" y="2187958"/>
            <a:ext cx="11717712" cy="4154984"/>
          </a:xfrm>
          <a:prstGeom prst="rect">
            <a:avLst/>
          </a:prstGeom>
          <a:noFill/>
        </p:spPr>
        <p:txBody>
          <a:bodyPr wrap="square">
            <a:spAutoFit/>
          </a:bodyPr>
          <a:lstStyle/>
          <a:p>
            <a:pPr algn="l"/>
            <a:r>
              <a:rPr lang="en-US" sz="2400" b="1" i="0" u="none" strike="noStrike" baseline="0" dirty="0">
                <a:solidFill>
                  <a:srgbClr val="0070C0"/>
                </a:solidFill>
                <a:latin typeface="+mj-lt"/>
              </a:rPr>
              <a:t>Figure 2.2: Explanations</a:t>
            </a:r>
            <a:endParaRPr lang="en-US" sz="2400" dirty="0">
              <a:latin typeface="+mj-lt"/>
            </a:endParaRPr>
          </a:p>
          <a:p>
            <a:pPr marL="285750" indent="-285750" algn="just">
              <a:buFont typeface="Arial" panose="020B0604020202020204" pitchFamily="34" charset="0"/>
              <a:buChar char="•"/>
            </a:pPr>
            <a:r>
              <a:rPr lang="en-US" sz="2400" dirty="0">
                <a:latin typeface="+mj-lt"/>
              </a:rPr>
              <a:t>In the case of </a:t>
            </a:r>
            <a:r>
              <a:rPr lang="en-US" sz="2400" dirty="0">
                <a:solidFill>
                  <a:srgbClr val="0070C0"/>
                </a:solidFill>
                <a:latin typeface="+mj-lt"/>
              </a:rPr>
              <a:t>hazard risks</a:t>
            </a:r>
            <a:r>
              <a:rPr lang="en-US" sz="2400" dirty="0">
                <a:latin typeface="+mj-lt"/>
              </a:rPr>
              <a:t>, it is likely that the reward for increased risk management effort will be fewer disruptive events.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In the case of </a:t>
            </a:r>
            <a:r>
              <a:rPr lang="en-US" sz="2400" dirty="0">
                <a:solidFill>
                  <a:srgbClr val="0070C0"/>
                </a:solidFill>
                <a:latin typeface="+mj-lt"/>
              </a:rPr>
              <a:t>project risks</a:t>
            </a:r>
            <a:r>
              <a:rPr lang="en-US" sz="2400" dirty="0">
                <a:latin typeface="+mj-lt"/>
              </a:rPr>
              <a:t>, the reward for increased risk management effort will be that the project is more likely to be delivered on time, within budget and to specification/quality.</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For </a:t>
            </a:r>
            <a:r>
              <a:rPr lang="en-US" sz="2400" dirty="0">
                <a:solidFill>
                  <a:srgbClr val="0070C0"/>
                </a:solidFill>
                <a:latin typeface="+mj-lt"/>
              </a:rPr>
              <a:t>opportunity risks</a:t>
            </a:r>
            <a:r>
              <a:rPr lang="en-US" sz="2400" dirty="0">
                <a:latin typeface="+mj-lt"/>
              </a:rPr>
              <a:t>, the risk versus reward analysis should result in fewer unsuccessful new products and a higher level of profit or (at worst) a lower level of loss for all new activities or new products; in all cases, profit or enhanced level of service is the reward for taking risk. </a:t>
            </a:r>
          </a:p>
        </p:txBody>
      </p:sp>
    </p:spTree>
    <p:extLst>
      <p:ext uri="{BB962C8B-B14F-4D97-AF65-F5344CB8AC3E}">
        <p14:creationId xmlns:p14="http://schemas.microsoft.com/office/powerpoint/2010/main" val="4220903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A5353-03C3-4A42-36E3-FE3E86A4290E}"/>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C6E3CC61-904D-F601-CE11-2F97C72A7A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34E0C373-215B-19AE-C679-538D6E22324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BBB1055E-0F56-DB86-BAD1-D2C04AB6D0D5}"/>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A44D438A-F10A-38E1-038A-B7C07441456C}"/>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48D4C61E-8AF9-94DC-F7E3-9FA3E9075D6F}"/>
              </a:ext>
            </a:extLst>
          </p:cNvPr>
          <p:cNvSpPr txBox="1"/>
          <p:nvPr/>
        </p:nvSpPr>
        <p:spPr>
          <a:xfrm>
            <a:off x="159656" y="2187958"/>
            <a:ext cx="11717712"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Different organizations will have different attitudes to risk.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Some organizations may be considered to be risk averse, whilst others will be risk aggressive.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To some extent, the attitude of the organization to risk will depend on the sector and the nature and maturity of the marketplace within which it operates, as well as the attitude of the individual board members.</a:t>
            </a:r>
          </a:p>
        </p:txBody>
      </p:sp>
    </p:spTree>
    <p:extLst>
      <p:ext uri="{BB962C8B-B14F-4D97-AF65-F5344CB8AC3E}">
        <p14:creationId xmlns:p14="http://schemas.microsoft.com/office/powerpoint/2010/main" val="22164661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A0E6C-1340-576E-8E43-70199F99F9B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792B8599-7D3B-5C3C-ABF0-76F64DBBC4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496D5CA3-0B50-1F0A-B5B4-0A03956C43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D1079406-82B9-E34D-B09E-2AC2101BE51E}"/>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C6D9E69E-716F-8345-8950-DFE0F3B99AB7}"/>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02F3CE10-72B5-FC40-1B6C-1126EB73E8F3}"/>
              </a:ext>
            </a:extLst>
          </p:cNvPr>
          <p:cNvSpPr txBox="1"/>
          <p:nvPr/>
        </p:nvSpPr>
        <p:spPr>
          <a:xfrm>
            <a:off x="159656" y="2187958"/>
            <a:ext cx="11717712"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Risks cannot be considered outside the context that gave rise to them.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It may appear that an organization is being risk aggressive, when in fact, the board has decided that there is an opportunity that should not be missed.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However, the fact that the opportunity entails high risk may not have been fully considered.</a:t>
            </a:r>
          </a:p>
        </p:txBody>
      </p:sp>
    </p:spTree>
    <p:extLst>
      <p:ext uri="{BB962C8B-B14F-4D97-AF65-F5344CB8AC3E}">
        <p14:creationId xmlns:p14="http://schemas.microsoft.com/office/powerpoint/2010/main" val="1657831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B3AC7-9DFD-E7D8-7EA2-A0367449D9CF}"/>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BEB2106-B0D7-FBFD-97F6-0922AEF941E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BCE1E39A-D800-98C9-62C4-8D2580D72AD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0286583-0D91-EA0B-8D10-8419D9F99633}"/>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B29CD5C2-AB80-C83E-0297-A933B625EF31}"/>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0F4F022E-A236-BA5D-36FD-D6B9DB96D258}"/>
              </a:ext>
            </a:extLst>
          </p:cNvPr>
          <p:cNvSpPr txBox="1"/>
          <p:nvPr/>
        </p:nvSpPr>
        <p:spPr>
          <a:xfrm>
            <a:off x="159656" y="2187958"/>
            <a:ext cx="11717712"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One of the major contributions from successful risk management is to ensure that strategic decisions that appear to be high risk are actually taken with all of the information available.</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Improvement in the robustness of decision-making activities is one of the key benefits of risk management.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Attitude to risk is a complex subject and is closely related to the risk appetite of the organization, but they are not the same. </a:t>
            </a:r>
          </a:p>
          <a:p>
            <a:pPr algn="just"/>
            <a:endParaRPr lang="en-US" sz="2400" dirty="0">
              <a:latin typeface="+mj-lt"/>
            </a:endParaRPr>
          </a:p>
        </p:txBody>
      </p:sp>
    </p:spTree>
    <p:extLst>
      <p:ext uri="{BB962C8B-B14F-4D97-AF65-F5344CB8AC3E}">
        <p14:creationId xmlns:p14="http://schemas.microsoft.com/office/powerpoint/2010/main" val="36328508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69917-2FA5-8867-F349-0EBAD140AE7C}"/>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33204AB2-5116-4A98-BD43-4C9AEA60C2C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79991FA2-CAF4-6D87-9EE9-44F64DAA1A8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C54CEA2-CEDE-20F3-6836-0B5F40C9A971}"/>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62625DE5-469E-97AC-68E2-0EF0D03829B4}"/>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77000C2F-303D-6401-1D7C-B07A10CCF4DD}"/>
              </a:ext>
            </a:extLst>
          </p:cNvPr>
          <p:cNvSpPr txBox="1"/>
          <p:nvPr/>
        </p:nvSpPr>
        <p:spPr>
          <a:xfrm>
            <a:off x="159656" y="2187958"/>
            <a:ext cx="11717712"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Risk attitude indicates the long-term view of the organization to risk and risk appetite indicates the short-term willingness to take risk.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This is similar to the difference between the long-term or established attitude of an individual towards the food they eat and their appetite for food at a particular moment in time.</a:t>
            </a:r>
          </a:p>
        </p:txBody>
      </p:sp>
    </p:spTree>
    <p:extLst>
      <p:ext uri="{BB962C8B-B14F-4D97-AF65-F5344CB8AC3E}">
        <p14:creationId xmlns:p14="http://schemas.microsoft.com/office/powerpoint/2010/main" val="701776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97566-6E8F-4D5D-4C9A-E672DCB5428B}"/>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C7732D05-DE95-C596-A1E3-53DDFEA2004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F3D98CE8-ABC4-784B-CC8E-B0291617E4F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A67E0316-B00F-935B-2AB8-9D176DA26FAD}"/>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7936892D-E084-7EA3-E858-A9A5F08ECA61}"/>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3DF8DA0A-2E1A-B301-9AD5-4AE45F320431}"/>
              </a:ext>
            </a:extLst>
          </p:cNvPr>
          <p:cNvSpPr txBox="1"/>
          <p:nvPr/>
        </p:nvSpPr>
        <p:spPr>
          <a:xfrm>
            <a:off x="159656" y="2187958"/>
            <a:ext cx="11717712"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Other key factors that will determine the attitude of the organization to risk include the stage in the maturity cycle, as shown in Figure 2.2.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For an organization that is in the start-up phase, a more aggressive attitude to risk is required than for an organization that is enjoying growth or one that is a mature organization in a mature marketplace.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Where an organization is operating in a mature marketplace and is suffering from decline, the attitude to risk will be much more risk averse.</a:t>
            </a:r>
          </a:p>
        </p:txBody>
      </p:sp>
    </p:spTree>
    <p:extLst>
      <p:ext uri="{BB962C8B-B14F-4D97-AF65-F5344CB8AC3E}">
        <p14:creationId xmlns:p14="http://schemas.microsoft.com/office/powerpoint/2010/main" val="19489832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B3E3F-D08F-3D37-4369-12F84042DC66}"/>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CB36EB15-FEE4-A9A2-FE6B-E5792F315F4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2E346147-C6A9-54C5-ABFC-482796B50E4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8729C91C-3751-39E0-5293-2D92C99C84B4}"/>
              </a:ext>
            </a:extLst>
          </p:cNvPr>
          <p:cNvSpPr>
            <a:spLocks noGrp="1"/>
          </p:cNvSpPr>
          <p:nvPr>
            <p:ph type="title"/>
          </p:nvPr>
        </p:nvSpPr>
        <p:spPr>
          <a:xfrm>
            <a:off x="470647" y="469859"/>
            <a:ext cx="9224681" cy="655264"/>
          </a:xfrm>
        </p:spPr>
        <p:txBody>
          <a:bodyPr>
            <a:noAutofit/>
          </a:bodyPr>
          <a:lstStyle/>
          <a:p>
            <a:r>
              <a:rPr lang="en-US" sz="4800" b="1" dirty="0"/>
              <a:t>Attitudes to Risk</a:t>
            </a:r>
          </a:p>
        </p:txBody>
      </p:sp>
      <p:sp>
        <p:nvSpPr>
          <p:cNvPr id="7" name="Slide Number Placeholder 8">
            <a:extLst>
              <a:ext uri="{FF2B5EF4-FFF2-40B4-BE49-F238E27FC236}">
                <a16:creationId xmlns:a16="http://schemas.microsoft.com/office/drawing/2014/main" id="{6C5ACE48-05D1-B408-65FA-76A959A2F630}"/>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879334A3-233E-8195-10C2-0D702C221420}"/>
              </a:ext>
            </a:extLst>
          </p:cNvPr>
          <p:cNvSpPr txBox="1"/>
          <p:nvPr/>
        </p:nvSpPr>
        <p:spPr>
          <a:xfrm>
            <a:off x="159656" y="2187958"/>
            <a:ext cx="11717712"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latin typeface="+mj-lt"/>
              </a:rPr>
              <a:t>It is because the attitude to risk has to be different when an organization is a startup operation rather than a mature organization, that it is often said that certain high-profile businessmen are very good at entrepreneurial start-up but are not as successful in running mature businesses. </a:t>
            </a:r>
          </a:p>
          <a:p>
            <a:pPr marL="285750" indent="-285750" algn="just">
              <a:buFont typeface="Arial" panose="020B0604020202020204" pitchFamily="34" charset="0"/>
              <a:buChar char="•"/>
            </a:pPr>
            <a:endParaRPr lang="en-US" sz="2400" dirty="0">
              <a:latin typeface="+mj-lt"/>
            </a:endParaRPr>
          </a:p>
          <a:p>
            <a:pPr marL="285750" indent="-285750" algn="just">
              <a:buFont typeface="Arial" panose="020B0604020202020204" pitchFamily="34" charset="0"/>
              <a:buChar char="•"/>
            </a:pPr>
            <a:r>
              <a:rPr lang="en-US" sz="2400" dirty="0">
                <a:latin typeface="+mj-lt"/>
              </a:rPr>
              <a:t>Different attitudes to risk are required at different parts of the business maturity cycle shown in Figure 2.2.</a:t>
            </a:r>
          </a:p>
        </p:txBody>
      </p:sp>
    </p:spTree>
    <p:extLst>
      <p:ext uri="{BB962C8B-B14F-4D97-AF65-F5344CB8AC3E}">
        <p14:creationId xmlns:p14="http://schemas.microsoft.com/office/powerpoint/2010/main" val="38209974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68A38-689F-5412-4D16-3B8D92D0652D}"/>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A48892E-0AB6-4FE6-FC10-7F8D11A13C3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BECDB5B9-0136-1B20-4C0A-3538E260122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2</a:t>
            </a:r>
          </a:p>
        </p:txBody>
      </p:sp>
      <p:sp>
        <p:nvSpPr>
          <p:cNvPr id="5" name="Title 1">
            <a:extLst>
              <a:ext uri="{FF2B5EF4-FFF2-40B4-BE49-F238E27FC236}">
                <a16:creationId xmlns:a16="http://schemas.microsoft.com/office/drawing/2014/main" id="{E05A3377-0BFF-C344-2493-2BB4209DD578}"/>
              </a:ext>
            </a:extLst>
          </p:cNvPr>
          <p:cNvSpPr>
            <a:spLocks noGrp="1"/>
          </p:cNvSpPr>
          <p:nvPr>
            <p:ph type="title"/>
          </p:nvPr>
        </p:nvSpPr>
        <p:spPr>
          <a:xfrm>
            <a:off x="470647" y="469859"/>
            <a:ext cx="9224681" cy="655264"/>
          </a:xfrm>
        </p:spPr>
        <p:txBody>
          <a:bodyPr>
            <a:noAutofit/>
          </a:bodyPr>
          <a:lstStyle/>
          <a:p>
            <a:r>
              <a:rPr lang="en-US" sz="4800" b="1" dirty="0"/>
              <a:t>Risk and Triggers</a:t>
            </a:r>
          </a:p>
        </p:txBody>
      </p:sp>
      <p:sp>
        <p:nvSpPr>
          <p:cNvPr id="7" name="Slide Number Placeholder 8">
            <a:extLst>
              <a:ext uri="{FF2B5EF4-FFF2-40B4-BE49-F238E27FC236}">
                <a16:creationId xmlns:a16="http://schemas.microsoft.com/office/drawing/2014/main" id="{E9841E2E-A9E3-6616-881A-47D0D3C32EC7}"/>
              </a:ext>
            </a:extLst>
          </p:cNvPr>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686015EC-52C2-20D2-27CA-167B901CD33E}"/>
              </a:ext>
            </a:extLst>
          </p:cNvPr>
          <p:cNvSpPr txBox="1"/>
          <p:nvPr/>
        </p:nvSpPr>
        <p:spPr>
          <a:xfrm>
            <a:off x="159656" y="2187958"/>
            <a:ext cx="11717712" cy="461665"/>
          </a:xfrm>
          <a:prstGeom prst="rect">
            <a:avLst/>
          </a:prstGeom>
          <a:noFill/>
        </p:spPr>
        <p:txBody>
          <a:bodyPr wrap="square">
            <a:spAutoFit/>
          </a:bodyPr>
          <a:lstStyle/>
          <a:p>
            <a:pPr marL="285750" indent="-285750" algn="just">
              <a:buFont typeface="Arial" panose="020B0604020202020204" pitchFamily="34" charset="0"/>
              <a:buChar char="•"/>
            </a:pPr>
            <a:endParaRPr lang="en-US" sz="2400" dirty="0">
              <a:latin typeface="+mj-lt"/>
            </a:endParaRPr>
          </a:p>
        </p:txBody>
      </p:sp>
      <p:pic>
        <p:nvPicPr>
          <p:cNvPr id="3" name="Picture 2">
            <a:extLst>
              <a:ext uri="{FF2B5EF4-FFF2-40B4-BE49-F238E27FC236}">
                <a16:creationId xmlns:a16="http://schemas.microsoft.com/office/drawing/2014/main" id="{4E6F7FAA-D170-775D-557C-AC2040C2D962}"/>
              </a:ext>
            </a:extLst>
          </p:cNvPr>
          <p:cNvPicPr>
            <a:picLocks noChangeAspect="1"/>
          </p:cNvPicPr>
          <p:nvPr/>
        </p:nvPicPr>
        <p:blipFill>
          <a:blip r:embed="rId2"/>
          <a:stretch>
            <a:fillRect/>
          </a:stretch>
        </p:blipFill>
        <p:spPr>
          <a:xfrm>
            <a:off x="855406" y="1612490"/>
            <a:ext cx="10854813" cy="4355691"/>
          </a:xfrm>
          <a:prstGeom prst="rect">
            <a:avLst/>
          </a:prstGeom>
        </p:spPr>
      </p:pic>
    </p:spTree>
    <p:extLst>
      <p:ext uri="{BB962C8B-B14F-4D97-AF65-F5344CB8AC3E}">
        <p14:creationId xmlns:p14="http://schemas.microsoft.com/office/powerpoint/2010/main" val="978965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D9B63D7-DA46-1F2E-3F97-77C5A9453B72}"/>
              </a:ext>
            </a:extLst>
          </p:cNvPr>
          <p:cNvSpPr>
            <a:spLocks noGrp="1"/>
          </p:cNvSpPr>
          <p:nvPr>
            <p:ph type="body" idx="1"/>
          </p:nvPr>
        </p:nvSpPr>
        <p:spPr>
          <a:xfrm>
            <a:off x="831850" y="2920181"/>
            <a:ext cx="10515600" cy="3169469"/>
          </a:xfrm>
        </p:spPr>
        <p:txBody>
          <a:bodyPr>
            <a:normAutofit/>
          </a:bodyPr>
          <a:lstStyle/>
          <a:p>
            <a:pPr algn="ctr"/>
            <a:r>
              <a:rPr lang="en-US" sz="7200" dirty="0">
                <a:latin typeface="Algerian" panose="04020705040A02060702" pitchFamily="82" charset="0"/>
              </a:rPr>
              <a:t>Thank you </a:t>
            </a:r>
          </a:p>
        </p:txBody>
      </p:sp>
      <p:sp>
        <p:nvSpPr>
          <p:cNvPr id="4" name="Date Placeholder 3">
            <a:extLst>
              <a:ext uri="{FF2B5EF4-FFF2-40B4-BE49-F238E27FC236}">
                <a16:creationId xmlns:a16="http://schemas.microsoft.com/office/drawing/2014/main" id="{CAD89BA0-C8BF-E0F2-4D33-1BAF411E4C98}"/>
              </a:ext>
            </a:extLst>
          </p:cNvPr>
          <p:cNvSpPr>
            <a:spLocks noGrp="1"/>
          </p:cNvSpPr>
          <p:nvPr>
            <p:ph type="dt" sz="half" idx="10"/>
          </p:nvPr>
        </p:nvSpPr>
        <p:spPr/>
        <p:txBody>
          <a:bodyPr/>
          <a:lstStyle/>
          <a:p>
            <a:r>
              <a:rPr lang="en-US" dirty="0"/>
              <a:t>Lecture 2</a:t>
            </a:r>
          </a:p>
        </p:txBody>
      </p:sp>
      <p:sp>
        <p:nvSpPr>
          <p:cNvPr id="5" name="Footer Placeholder 4">
            <a:extLst>
              <a:ext uri="{FF2B5EF4-FFF2-40B4-BE49-F238E27FC236}">
                <a16:creationId xmlns:a16="http://schemas.microsoft.com/office/drawing/2014/main" id="{DF7D0692-6BB2-CA24-0670-3D73C0D76374}"/>
              </a:ext>
            </a:extLst>
          </p:cNvPr>
          <p:cNvSpPr>
            <a:spLocks noGrp="1"/>
          </p:cNvSpPr>
          <p:nvPr>
            <p:ph type="ftr" sz="quarter" idx="11"/>
          </p:nvPr>
        </p:nvSpPr>
        <p:spPr/>
        <p:txBody>
          <a:bodyPr/>
          <a:lstStyle/>
          <a:p>
            <a:r>
              <a:rPr lang="en-US"/>
              <a:t>www.midocean.ae</a:t>
            </a:r>
          </a:p>
        </p:txBody>
      </p:sp>
      <p:sp>
        <p:nvSpPr>
          <p:cNvPr id="7" name="Slide Number Placeholder 8">
            <a:extLst>
              <a:ext uri="{FF2B5EF4-FFF2-40B4-BE49-F238E27FC236}">
                <a16:creationId xmlns:a16="http://schemas.microsoft.com/office/drawing/2014/main" id="{7DE0D2D1-4774-3F8E-AEFB-E368E8311B40}"/>
              </a:ext>
            </a:extLst>
          </p:cNvPr>
          <p:cNvSpPr txBox="1">
            <a:spLocks/>
          </p:cNvSpPr>
          <p:nvPr/>
        </p:nvSpPr>
        <p:spPr>
          <a:xfrm>
            <a:off x="6823587" y="6486975"/>
            <a:ext cx="5122607" cy="47041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dirty="0">
                <a:solidFill>
                  <a:prstClr val="white"/>
                </a:solidFill>
                <a:latin typeface="Times New Roman"/>
                <a:cs typeface="Times New Roman"/>
              </a:rPr>
              <a:t>MGM 510  - Risk Management</a:t>
            </a:r>
          </a:p>
          <a:p>
            <a:pPr>
              <a:defRPr/>
            </a:pPr>
            <a:endParaRPr lang="en-US" dirty="0">
              <a:solidFill>
                <a:prstClr val="white"/>
              </a:solidFill>
              <a:latin typeface="Times New Roman"/>
              <a:cs typeface="Times New Roman"/>
            </a:endParaRPr>
          </a:p>
        </p:txBody>
      </p:sp>
    </p:spTree>
    <p:extLst>
      <p:ext uri="{BB962C8B-B14F-4D97-AF65-F5344CB8AC3E}">
        <p14:creationId xmlns:p14="http://schemas.microsoft.com/office/powerpoint/2010/main" val="37593282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F85E57-4745-4936-B524-E9AB705DBD97}">
  <ds:schemaRefs>
    <ds:schemaRef ds:uri="http://schemas.microsoft.com/sharepoint/v3/contenttype/forms"/>
  </ds:schemaRefs>
</ds:datastoreItem>
</file>

<file path=customXml/itemProps2.xml><?xml version="1.0" encoding="utf-8"?>
<ds:datastoreItem xmlns:ds="http://schemas.openxmlformats.org/officeDocument/2006/customXml" ds:itemID="{2D9AF04B-49F9-4BF0-83E1-2E5030DCA7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1309</TotalTime>
  <Words>2753</Words>
  <Application>Microsoft Office PowerPoint</Application>
  <PresentationFormat>Widescreen</PresentationFormat>
  <Paragraphs>325</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Algerian</vt:lpstr>
      <vt:lpstr>Arial</vt:lpstr>
      <vt:lpstr>Calibri</vt:lpstr>
      <vt:lpstr>MiloOT-Black</vt:lpstr>
      <vt:lpstr>Times New Roman</vt:lpstr>
      <vt:lpstr>Office Theme</vt:lpstr>
      <vt:lpstr>PowerPoint Presentation</vt:lpstr>
      <vt:lpstr>PowerPoint Presentation</vt:lpstr>
      <vt:lpstr>Topics to be Covered</vt:lpstr>
      <vt:lpstr>Level of Risk</vt:lpstr>
      <vt:lpstr>Level of Risk</vt:lpstr>
      <vt:lpstr>Level of Risk</vt:lpstr>
      <vt:lpstr>Level of Risk</vt:lpstr>
      <vt:lpstr>Level of Risk</vt:lpstr>
      <vt:lpstr>Level of Risk</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Attachment of Risks</vt:lpstr>
      <vt:lpstr>Risk and Reward</vt:lpstr>
      <vt:lpstr>Risk and Reward</vt:lpstr>
      <vt:lpstr>Risk and Reward</vt:lpstr>
      <vt:lpstr>Risk and Reward</vt:lpstr>
      <vt:lpstr>Risk and Reward</vt:lpstr>
      <vt:lpstr>Risk and Reward</vt:lpstr>
      <vt:lpstr>Risk and Reward</vt:lpstr>
      <vt:lpstr>Risk and Reward</vt:lpstr>
      <vt:lpstr>Attitudes to Risk</vt:lpstr>
      <vt:lpstr>Attitudes to Risk</vt:lpstr>
      <vt:lpstr>Attitudes to Risk</vt:lpstr>
      <vt:lpstr>Attitudes to Risk</vt:lpstr>
      <vt:lpstr>Attitudes to Risk</vt:lpstr>
      <vt:lpstr>Attitudes to Risk</vt:lpstr>
      <vt:lpstr>Risk and Triggers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232</cp:revision>
  <dcterms:created xsi:type="dcterms:W3CDTF">2023-09-12T14:13:52Z</dcterms:created>
  <dcterms:modified xsi:type="dcterms:W3CDTF">2024-02-07T19:15:43Z</dcterms:modified>
</cp:coreProperties>
</file>