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313" r:id="rId6"/>
    <p:sldId id="677" r:id="rId7"/>
    <p:sldId id="759" r:id="rId8"/>
    <p:sldId id="760" r:id="rId9"/>
    <p:sldId id="761" r:id="rId10"/>
    <p:sldId id="795" r:id="rId11"/>
    <p:sldId id="762" r:id="rId12"/>
    <p:sldId id="763" r:id="rId13"/>
    <p:sldId id="764" r:id="rId14"/>
    <p:sldId id="765" r:id="rId15"/>
    <p:sldId id="766" r:id="rId16"/>
    <p:sldId id="767" r:id="rId17"/>
    <p:sldId id="768" r:id="rId18"/>
    <p:sldId id="769" r:id="rId19"/>
    <p:sldId id="770" r:id="rId20"/>
    <p:sldId id="771" r:id="rId21"/>
    <p:sldId id="772" r:id="rId22"/>
    <p:sldId id="774" r:id="rId23"/>
    <p:sldId id="775" r:id="rId24"/>
    <p:sldId id="794" r:id="rId25"/>
    <p:sldId id="776" r:id="rId26"/>
    <p:sldId id="777" r:id="rId27"/>
    <p:sldId id="778" r:id="rId28"/>
    <p:sldId id="779" r:id="rId29"/>
    <p:sldId id="780" r:id="rId30"/>
    <p:sldId id="781" r:id="rId31"/>
    <p:sldId id="782" r:id="rId32"/>
    <p:sldId id="783" r:id="rId33"/>
    <p:sldId id="784" r:id="rId34"/>
    <p:sldId id="785" r:id="rId35"/>
    <p:sldId id="786" r:id="rId36"/>
    <p:sldId id="787" r:id="rId37"/>
    <p:sldId id="788" r:id="rId38"/>
    <p:sldId id="789" r:id="rId39"/>
    <p:sldId id="790" r:id="rId40"/>
    <p:sldId id="792" r:id="rId41"/>
    <p:sldId id="793" r:id="rId42"/>
    <p:sldId id="584" r:id="rId43"/>
    <p:sldId id="55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677"/>
            <p14:sldId id="759"/>
            <p14:sldId id="760"/>
            <p14:sldId id="761"/>
            <p14:sldId id="795"/>
            <p14:sldId id="762"/>
            <p14:sldId id="763"/>
            <p14:sldId id="764"/>
            <p14:sldId id="765"/>
            <p14:sldId id="766"/>
            <p14:sldId id="767"/>
            <p14:sldId id="768"/>
            <p14:sldId id="769"/>
            <p14:sldId id="770"/>
            <p14:sldId id="771"/>
            <p14:sldId id="772"/>
            <p14:sldId id="774"/>
            <p14:sldId id="775"/>
            <p14:sldId id="794"/>
            <p14:sldId id="776"/>
            <p14:sldId id="777"/>
            <p14:sldId id="778"/>
            <p14:sldId id="779"/>
            <p14:sldId id="780"/>
            <p14:sldId id="781"/>
            <p14:sldId id="782"/>
            <p14:sldId id="783"/>
            <p14:sldId id="784"/>
            <p14:sldId id="785"/>
            <p14:sldId id="786"/>
            <p14:sldId id="787"/>
            <p14:sldId id="788"/>
            <p14:sldId id="789"/>
            <p14:sldId id="790"/>
            <p14:sldId id="792"/>
            <p14:sldId id="793"/>
            <p14:sldId id="584"/>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2D3956"/>
    <a:srgbClr val="FFD200"/>
    <a:srgbClr val="FAC748"/>
    <a:srgbClr val="00AEEF"/>
    <a:srgbClr val="F58221"/>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47" autoAdjust="0"/>
    <p:restoredTop sz="93738" autoAdjust="0"/>
  </p:normalViewPr>
  <p:slideViewPr>
    <p:cSldViewPr snapToGrid="0">
      <p:cViewPr varScale="1">
        <p:scale>
          <a:sx n="65" d="100"/>
          <a:sy n="65" d="100"/>
        </p:scale>
        <p:origin x="82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4.xml"/><Relationship Id="rId5" Type="http://schemas.openxmlformats.org/officeDocument/2006/relationships/image" Target="../media/image45.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0353" y="1592093"/>
            <a:ext cx="4464935" cy="830997"/>
          </a:xfrm>
          <a:prstGeom prst="rect">
            <a:avLst/>
          </a:prstGeom>
          <a:noFill/>
        </p:spPr>
        <p:txBody>
          <a:bodyPr wrap="square" rtlCol="0">
            <a:spAutoFit/>
          </a:bodyPr>
          <a:lstStyle/>
          <a:p>
            <a:pPr algn="ctr"/>
            <a:r>
              <a:rPr lang="ar-EG" sz="4800" b="1">
                <a:solidFill>
                  <a:srgbClr val="00B0F0"/>
                </a:solidFill>
                <a:latin typeface="Simplified Arabic" panose="02020603050405020304" pitchFamily="18" charset="-78"/>
                <a:cs typeface="Simplified Arabic" panose="02020603050405020304" pitchFamily="18" charset="-78"/>
              </a:rPr>
              <a:t>صحافة البيانات</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616949" y="5780782"/>
            <a:ext cx="3916040" cy="1077218"/>
          </a:xfrm>
          <a:prstGeom prst="rect">
            <a:avLst/>
          </a:prstGeom>
          <a:noFill/>
        </p:spPr>
        <p:txBody>
          <a:bodyPr wrap="square" rtlCol="0">
            <a:spAutoFit/>
          </a:bodyPr>
          <a:lstStyle/>
          <a:p>
            <a:pPr algn="ctr"/>
            <a:r>
              <a:rPr lang="ar-EG" sz="3200" b="1">
                <a:solidFill>
                  <a:srgbClr val="00B0F0"/>
                </a:solidFill>
                <a:latin typeface="Simplified Arabic" panose="02020603050405020304" pitchFamily="18" charset="-78"/>
                <a:cs typeface="Simplified Arabic" panose="02020603050405020304" pitchFamily="18" charset="-78"/>
              </a:rPr>
              <a:t>إعداد</a:t>
            </a:r>
          </a:p>
          <a:p>
            <a:pPr algn="ctr"/>
            <a:r>
              <a:rPr lang="ar-EG" sz="3200" b="1">
                <a:solidFill>
                  <a:srgbClr val="00B0F0"/>
                </a:solidFill>
                <a:latin typeface="Simplified Arabic" panose="02020603050405020304" pitchFamily="18" charset="-78"/>
                <a:cs typeface="Simplified Arabic" panose="02020603050405020304" pitchFamily="18" charset="-78"/>
              </a:rPr>
              <a:t>د/ نهلة صلاح</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11" name="TextBox 45"/>
          <p:cNvSpPr txBox="1"/>
          <p:nvPr/>
        </p:nvSpPr>
        <p:spPr>
          <a:xfrm>
            <a:off x="1013107" y="3299043"/>
            <a:ext cx="1893025" cy="523220"/>
          </a:xfrm>
          <a:prstGeom prst="rect">
            <a:avLst/>
          </a:prstGeom>
          <a:noFill/>
        </p:spPr>
        <p:txBody>
          <a:bodyPr wrap="square" rtlCol="0">
            <a:spAutoFit/>
          </a:bodyPr>
          <a:lstStyle/>
          <a:p>
            <a:pPr algn="ctr"/>
            <a:r>
              <a:rPr lang="en-US" sz="2800" b="1">
                <a:latin typeface="Simplified Arabic" panose="02020603050405020304" pitchFamily="18" charset="-78"/>
                <a:cs typeface="Simplified Arabic" panose="02020603050405020304" pitchFamily="18" charset="-78"/>
              </a:rPr>
              <a:t>DGM 231</a:t>
            </a:r>
            <a:endParaRPr lang="en-US" sz="2800" b="1" dirty="0">
              <a:latin typeface="Simplified Arabic" panose="02020603050405020304" pitchFamily="18" charset="-78"/>
              <a:cs typeface="Simplified Arabic" panose="02020603050405020304" pitchFamily="18" charset="-78"/>
            </a:endParaRPr>
          </a:p>
        </p:txBody>
      </p:sp>
      <p:pic>
        <p:nvPicPr>
          <p:cNvPr id="16" name="Graphic 21">
            <a:extLst>
              <a:ext uri="{FF2B5EF4-FFF2-40B4-BE49-F238E27FC236}">
                <a16:creationId xmlns:a16="http://schemas.microsoft.com/office/drawing/2014/main" id="{749C6E8E-D57D-1724-54BC-49687D50DE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959" y="2865"/>
            <a:ext cx="2954655" cy="1379622"/>
          </a:xfrm>
          <a:prstGeom prst="rect">
            <a:avLst/>
          </a:prstGeom>
        </p:spPr>
      </p:pic>
      <p:sp>
        <p:nvSpPr>
          <p:cNvPr id="2" name="Oval 17">
            <a:extLst>
              <a:ext uri="{FF2B5EF4-FFF2-40B4-BE49-F238E27FC236}">
                <a16:creationId xmlns:a16="http://schemas.microsoft.com/office/drawing/2014/main" id="{F1A3982C-B8BE-6344-C51F-DBF148E18B86}"/>
              </a:ext>
            </a:extLst>
          </p:cNvPr>
          <p:cNvSpPr/>
          <p:nvPr/>
        </p:nvSpPr>
        <p:spPr>
          <a:xfrm>
            <a:off x="4618674" y="-28934"/>
            <a:ext cx="7234806" cy="668215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13">
            <a:extLst>
              <a:ext uri="{FF2B5EF4-FFF2-40B4-BE49-F238E27FC236}">
                <a16:creationId xmlns:a16="http://schemas.microsoft.com/office/drawing/2014/main" id="{A76BF89C-D5B2-9C93-AF7E-FECE41543A1C}"/>
              </a:ext>
            </a:extLst>
          </p:cNvPr>
          <p:cNvSpPr/>
          <p:nvPr/>
        </p:nvSpPr>
        <p:spPr>
          <a:xfrm>
            <a:off x="5006796" y="8603"/>
            <a:ext cx="6458562" cy="671108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CAF0F6-F803-BAD2-CE51-07AC66454239}"/>
              </a:ext>
            </a:extLst>
          </p:cNvPr>
          <p:cNvSpPr txBox="1"/>
          <p:nvPr/>
        </p:nvSpPr>
        <p:spPr>
          <a:xfrm>
            <a:off x="9866671" y="6386051"/>
            <a:ext cx="2374931" cy="400110"/>
          </a:xfrm>
          <a:prstGeom prst="rect">
            <a:avLst/>
          </a:prstGeom>
          <a:noFill/>
        </p:spPr>
        <p:txBody>
          <a:bodyPr wrap="square" rtlCol="0">
            <a:spAutoFit/>
          </a:bodyPr>
          <a:lstStyle/>
          <a:p>
            <a:pPr algn="ctr"/>
            <a:r>
              <a:rPr lang="en-US" sz="2000" b="1" dirty="0"/>
              <a:t>www.midocean.ae</a:t>
            </a:r>
          </a:p>
        </p:txBody>
      </p:sp>
      <p:sp>
        <p:nvSpPr>
          <p:cNvPr id="6" name="Rectangle: Rounded Corners 5"/>
          <p:cNvSpPr/>
          <p:nvPr/>
        </p:nvSpPr>
        <p:spPr>
          <a:xfrm>
            <a:off x="325822" y="2573370"/>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المحاضرة السادسة</a:t>
            </a:r>
          </a:p>
        </p:txBody>
      </p:sp>
      <p:sp>
        <p:nvSpPr>
          <p:cNvPr id="5" name="Rectangle: Rounded Corners 9">
            <a:extLst>
              <a:ext uri="{FF2B5EF4-FFF2-40B4-BE49-F238E27FC236}">
                <a16:creationId xmlns:a16="http://schemas.microsoft.com/office/drawing/2014/main" id="{0762924A-70C5-8157-211C-CAB34D790B6E}"/>
              </a:ext>
            </a:extLst>
          </p:cNvPr>
          <p:cNvSpPr/>
          <p:nvPr/>
        </p:nvSpPr>
        <p:spPr>
          <a:xfrm>
            <a:off x="127356" y="3822263"/>
            <a:ext cx="4464935" cy="183671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خطوات إنتاج القصص الصحفية المدفوعة بالبيانات </a:t>
            </a:r>
          </a:p>
          <a:p>
            <a:pPr algn="ctr"/>
            <a:r>
              <a:rPr lang="ar-EG" sz="2800" b="1">
                <a:solidFill>
                  <a:schemeClr val="tx1"/>
                </a:solidFill>
                <a:latin typeface="Simplified Arabic" panose="02020603050405020304" pitchFamily="18" charset="-78"/>
                <a:cs typeface="Simplified Arabic" panose="02020603050405020304" pitchFamily="18" charset="-78"/>
              </a:rPr>
              <a:t>(تحليل البيانات باستخدام أدوات الذكاء الاصطناعي) </a:t>
            </a:r>
            <a:endParaRPr lang="en-US" sz="28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843"/>
    </mc:Choice>
    <mc:Fallback xmlns="">
      <p:transition spd="slow" advTm="498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80325" y="1881449"/>
            <a:ext cx="7898159" cy="4189865"/>
          </a:xfrm>
          <a:prstGeom prst="rect">
            <a:avLst/>
          </a:prstGeom>
          <a:noFill/>
        </p:spPr>
        <p:txBody>
          <a:bodyPr wrap="square" rtlCol="0">
            <a:spAutoFit/>
          </a:bodyPr>
          <a:lstStyle/>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أولًا: مفهوم عملية تحليل البيانات. </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ثانيًا: تحليل البيانات للإجابة عن الأسئلة. </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ثالثًا: طرق تحليل البيانات.</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رابعًا:</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تحليل البيانات باستخدام </a:t>
            </a:r>
            <a:r>
              <a:rPr lang="en-US" sz="4000" b="1">
                <a:latin typeface="Simplified Arabic" panose="02020603050405020304" pitchFamily="18" charset="-78"/>
                <a:cs typeface="Simplified Arabic" panose="02020603050405020304" pitchFamily="18" charset="-78"/>
              </a:rPr>
              <a:t>Microsoft Excel</a:t>
            </a:r>
            <a:r>
              <a:rPr lang="ar-EG" sz="4000" b="1">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خامسًا: أدوات الذكاء الاصطناعي لتحليل البيانات.</a:t>
            </a:r>
            <a:endParaRPr lang="en-US" sz="3600" b="1">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27135" y="922108"/>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0304"/>
    </mc:Choice>
    <mc:Fallback xmlns="">
      <p:transition spd="slow" advTm="1103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34766" y="235315"/>
            <a:ext cx="11353800" cy="1077917"/>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مفهوم عملية تحليل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353663" y="1395653"/>
            <a:ext cx="6380469" cy="5334987"/>
          </a:xfrm>
          <a:prstGeom prst="rect">
            <a:avLst/>
          </a:prstGeom>
          <a:noFill/>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بعد جمع البيانات وتنظيفها وتنظيمها في جدول بيانية (صفوف وأعمدة) باستخدام البرامج المختلفة، تأتي خطوة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تحليل البيانات</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في محاولة لاستكشاف العلاقات والروابط والمتغيرات والأدوار التي تشمل عليها القصة الصحفية.</a:t>
            </a: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وتعني عملية تحليل البيانات </a:t>
            </a:r>
            <a:r>
              <a:rPr lang="en-US" sz="28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Data Analysis</a:t>
            </a:r>
            <a:r>
              <a:rPr lang="ar-SA" sz="28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10000"/>
              </a:lnSpc>
              <a:spcBef>
                <a:spcPts val="110"/>
              </a:spcBef>
              <a:spcAft>
                <a:spcPts val="110"/>
              </a:spcAft>
              <a:buFont typeface="Wingdings" panose="05000000000000000000" pitchFamily="2" charset="2"/>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‏ه</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ى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عملية تجميع وتحويل وتنظيم البيانات </a:t>
            </a:r>
            <a:r>
              <a:rPr lang="ar-EG" sz="2800" b="1">
                <a:latin typeface="Simplified Arabic" panose="02020603050405020304" pitchFamily="18" charset="-78"/>
                <a:ea typeface="Calibri" panose="020F0502020204030204" pitchFamily="34" charset="0"/>
                <a:cs typeface="Simplified Arabic" panose="02020603050405020304" pitchFamily="18" charset="-78"/>
              </a:rPr>
              <a:t>لكي</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نقدر نستنتج ونأخذ قرارات بناء على البيانات المتواجدة. </a:t>
            </a:r>
            <a:endParaRPr lang="ar-EG" sz="28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b="1">
              <a:effectLst/>
              <a:latin typeface="Simplified Arabic" panose="02020603050405020304" pitchFamily="18" charset="-78"/>
              <a:ea typeface="Calibri" panose="020F0502020204030204" pitchFamily="34" charset="0"/>
              <a:cs typeface="Simplified Arabic" panose="02020603050405020304" pitchFamily="18" charset="-78"/>
            </a:endParaRPr>
          </a:p>
          <a:p>
            <a:pPr lvl="8" algn="just"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Content Placeholder 10" descr="A computer screen with a magnifying glass and a phone&#10;&#10;Description automatically generated">
            <a:extLst>
              <a:ext uri="{FF2B5EF4-FFF2-40B4-BE49-F238E27FC236}">
                <a16:creationId xmlns:a16="http://schemas.microsoft.com/office/drawing/2014/main" id="{A0FA6838-53AD-EDB6-0B46-41EB729F948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2231" y="1520865"/>
            <a:ext cx="5039435" cy="4997922"/>
          </a:xfrm>
        </p:spPr>
      </p:pic>
    </p:spTree>
    <p:extLst>
      <p:ext uri="{BB962C8B-B14F-4D97-AF65-F5344CB8AC3E}">
        <p14:creationId xmlns:p14="http://schemas.microsoft.com/office/powerpoint/2010/main" val="346463820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353663" y="1395653"/>
            <a:ext cx="6380469" cy="375552"/>
          </a:xfrm>
          <a:prstGeom prst="rect">
            <a:avLst/>
          </a:prstGeom>
          <a:noFill/>
        </p:spPr>
        <p:txBody>
          <a:bodyPr wrap="square">
            <a:spAutoFit/>
          </a:bodyPr>
          <a:lstStyle/>
          <a:p>
            <a:pPr lvl="8" algn="r"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302519"/>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تحليل البيانات للإجابة عن الأسئلة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12" name="TextBox 11">
            <a:extLst>
              <a:ext uri="{FF2B5EF4-FFF2-40B4-BE49-F238E27FC236}">
                <a16:creationId xmlns:a16="http://schemas.microsoft.com/office/drawing/2014/main" id="{E727D0FC-4317-4D4E-DACF-5ED4FBCCD275}"/>
              </a:ext>
            </a:extLst>
          </p:cNvPr>
          <p:cNvSpPr txBox="1"/>
          <p:nvPr/>
        </p:nvSpPr>
        <p:spPr>
          <a:xfrm>
            <a:off x="5320084" y="1539519"/>
            <a:ext cx="6098458" cy="4729500"/>
          </a:xfrm>
          <a:prstGeom prst="rect">
            <a:avLst/>
          </a:prstGeom>
          <a:noFill/>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
            </a:pPr>
            <a:r>
              <a:rPr lang="ar-SA" sz="2400" b="1" u="sng">
                <a:effectLst/>
                <a:latin typeface="Calibri" panose="020F0502020204030204" pitchFamily="34" charset="0"/>
                <a:ea typeface="Calibri" panose="020F0502020204030204" pitchFamily="34" charset="0"/>
                <a:cs typeface="Simplified Arabic" panose="02020603050405020304" pitchFamily="18" charset="-78"/>
              </a:rPr>
              <a:t>في ‏هذه المرحلة على الصحفيين أن يسألوا أنفسهم ما القصص التي يحاولوا العثور عليها؟ وما النتائج النهائية التي يريدون الوصول إليها؟ هذه المرحلة تكون بالتبادل مع مرحلة تحليل البيانات أو تسبقها أو تكون جزء منها</a:t>
            </a:r>
            <a:r>
              <a:rPr lang="ar-SA" sz="2400" b="1">
                <a:effectLst/>
                <a:latin typeface="Calibri" panose="020F0502020204030204" pitchFamily="34" charset="0"/>
                <a:ea typeface="Calibri" panose="020F0502020204030204" pitchFamily="34" charset="0"/>
                <a:cs typeface="Simplified Arabic" panose="02020603050405020304" pitchFamily="18" charset="-78"/>
              </a:rPr>
              <a:t>، </a:t>
            </a:r>
            <a:r>
              <a:rPr lang="ar-EG" sz="2400" b="1">
                <a:effectLst/>
                <a:latin typeface="Calibri" panose="020F0502020204030204" pitchFamily="34" charset="0"/>
                <a:ea typeface="Calibri" panose="020F0502020204030204" pitchFamily="34" charset="0"/>
                <a:cs typeface="Simplified Arabic" panose="02020603050405020304" pitchFamily="18" charset="-78"/>
              </a:rPr>
              <a:t>و</a:t>
            </a:r>
            <a:r>
              <a:rPr lang="ar-SA" sz="2400" b="1">
                <a:effectLst/>
                <a:latin typeface="Calibri" panose="020F0502020204030204" pitchFamily="34" charset="0"/>
                <a:ea typeface="Calibri" panose="020F0502020204030204" pitchFamily="34" charset="0"/>
                <a:cs typeface="Simplified Arabic" panose="02020603050405020304" pitchFamily="18" charset="-78"/>
              </a:rPr>
              <a:t>في العادة هناك نهجان شائعان للاستفادة من البيانات واستكشاف القصص المخبئة بها:</a:t>
            </a:r>
            <a:endParaRPr lang="ar-EG" sz="2400" b="1">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u="sng">
                <a:solidFill>
                  <a:schemeClr val="accent5">
                    <a:lumMod val="50000"/>
                  </a:schemeClr>
                </a:solidFill>
                <a:latin typeface="Simplified Arabic" panose="02020603050405020304" pitchFamily="18" charset="-78"/>
                <a:ea typeface="Calibri" panose="020F0502020204030204" pitchFamily="34" charset="0"/>
                <a:cs typeface="Simplified Arabic" panose="02020603050405020304" pitchFamily="18" charset="-78"/>
              </a:rPr>
              <a:t>الم</a:t>
            </a:r>
            <a:r>
              <a:rPr lang="ar-SA" sz="2800" b="1" u="sng">
                <a:solidFill>
                  <a:schemeClr val="accent5">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نهج الأول: </a:t>
            </a:r>
            <a:endParaRPr lang="ar-EG" sz="2800" b="1" u="sng">
              <a:solidFill>
                <a:schemeClr val="accent5">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يشمل وجود استفسارات محددة أو أسئلة محددة يرغب الصحفي في الإجابة عنها، أو فرضيات معينة يريد تأكيدها أو نفيها من خلال تحليل البيانات.</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Content Placeholder 5" descr="A computer and cellphone with graphs and charts&#10;&#10;Description automatically generated">
            <a:extLst>
              <a:ext uri="{FF2B5EF4-FFF2-40B4-BE49-F238E27FC236}">
                <a16:creationId xmlns:a16="http://schemas.microsoft.com/office/drawing/2014/main" id="{48B41231-04FB-7022-07F0-73843538D65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0722" y="1583429"/>
            <a:ext cx="4690165" cy="4846868"/>
          </a:xfrm>
        </p:spPr>
      </p:pic>
    </p:spTree>
    <p:extLst>
      <p:ext uri="{BB962C8B-B14F-4D97-AF65-F5344CB8AC3E}">
        <p14:creationId xmlns:p14="http://schemas.microsoft.com/office/powerpoint/2010/main" val="427564896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353663" y="1395653"/>
            <a:ext cx="6380469" cy="375552"/>
          </a:xfrm>
          <a:prstGeom prst="rect">
            <a:avLst/>
          </a:prstGeom>
          <a:noFill/>
        </p:spPr>
        <p:txBody>
          <a:bodyPr wrap="square">
            <a:spAutoFit/>
          </a:bodyPr>
          <a:lstStyle/>
          <a:p>
            <a:pPr lvl="8" algn="r"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302519"/>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تحليل البيانات للإجابة عن الأسئلة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12" name="TextBox 11">
            <a:extLst>
              <a:ext uri="{FF2B5EF4-FFF2-40B4-BE49-F238E27FC236}">
                <a16:creationId xmlns:a16="http://schemas.microsoft.com/office/drawing/2014/main" id="{E727D0FC-4317-4D4E-DACF-5ED4FBCCD275}"/>
              </a:ext>
            </a:extLst>
          </p:cNvPr>
          <p:cNvSpPr txBox="1"/>
          <p:nvPr/>
        </p:nvSpPr>
        <p:spPr>
          <a:xfrm>
            <a:off x="5038073" y="1539519"/>
            <a:ext cx="6380469" cy="5070747"/>
          </a:xfrm>
          <a:prstGeom prst="rect">
            <a:avLst/>
          </a:prstGeom>
          <a:noFill/>
        </p:spPr>
        <p:txBody>
          <a:bodyPr wrap="square">
            <a:spAutoFit/>
          </a:bodyPr>
          <a:lstStyle/>
          <a:p>
            <a:pPr algn="just" rtl="1">
              <a:lnSpc>
                <a:spcPct val="110000"/>
              </a:lnSpc>
              <a:spcBef>
                <a:spcPts val="110"/>
              </a:spcBef>
              <a:spcAft>
                <a:spcPts val="110"/>
              </a:spcAft>
            </a:pP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على سبيل المثال</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 وضعنا فرضية أن حوادث السيارات على مدى السنوات الخمس الماضية مرتبطة </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أ</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و ناتجة عن القيادة بسرعة كبيرة، ‏بإمكان إثبات هذه الفرضية أو دحضها بالبيانات، هذا النهج يوفر توجيها واضح</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ا ويساعد الصحفي في التخطيط للموضوع الصحفي بشكل فعال، ويقدم قصة ليس مجرد بيانات.</a:t>
            </a:r>
            <a:endParaRPr lang="en-US" sz="2400"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منهج</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الثاني:</a:t>
            </a:r>
            <a:r>
              <a:rPr lang="ar-SA"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‏يتضمن استكشاف البيانات بدون وجود استفسارات محددة مسبقا.</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على سبيل المثال: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كشفت الشرطة عن بيانات مؤشر الجريمة في العام الماضي</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لا يوجد لدينا أي أسئلة سابقة، يهدف هذا النهج إلى فهم البيانات واكتشاف أنماط غير متوقعة أو رؤى جديدة منها.</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Content Placeholder 5" descr="A person standing in front of a computer screen&#10;&#10;Description automatically generated">
            <a:extLst>
              <a:ext uri="{FF2B5EF4-FFF2-40B4-BE49-F238E27FC236}">
                <a16:creationId xmlns:a16="http://schemas.microsoft.com/office/drawing/2014/main" id="{A4304B56-7665-042C-4DA1-49793B971D6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8596" y="1520865"/>
            <a:ext cx="4745871" cy="5337135"/>
          </a:xfrm>
        </p:spPr>
      </p:pic>
    </p:spTree>
    <p:extLst>
      <p:ext uri="{BB962C8B-B14F-4D97-AF65-F5344CB8AC3E}">
        <p14:creationId xmlns:p14="http://schemas.microsoft.com/office/powerpoint/2010/main" val="5637757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353663" y="1395653"/>
            <a:ext cx="6380469" cy="375552"/>
          </a:xfrm>
          <a:prstGeom prst="rect">
            <a:avLst/>
          </a:prstGeom>
          <a:noFill/>
        </p:spPr>
        <p:txBody>
          <a:bodyPr wrap="square">
            <a:spAutoFit/>
          </a:bodyPr>
          <a:lstStyle/>
          <a:p>
            <a:pPr lvl="8" algn="r"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302519"/>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تحليل البيانات للإجابة عن الأسئلة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12" name="TextBox 11">
            <a:extLst>
              <a:ext uri="{FF2B5EF4-FFF2-40B4-BE49-F238E27FC236}">
                <a16:creationId xmlns:a16="http://schemas.microsoft.com/office/drawing/2014/main" id="{E727D0FC-4317-4D4E-DACF-5ED4FBCCD275}"/>
              </a:ext>
            </a:extLst>
          </p:cNvPr>
          <p:cNvSpPr txBox="1"/>
          <p:nvPr/>
        </p:nvSpPr>
        <p:spPr>
          <a:xfrm>
            <a:off x="5038073" y="1539519"/>
            <a:ext cx="6380469" cy="3338735"/>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فنبدأ في فهم البيانات وتحليلها لاستخراج المعرفة منها، نسمي هذا النهج برحلة الصيد، فنحن لا نعرف ما الأسماك التي نريد صيدها، ولكننا نعرف أن البحيرة بها أسماك، بعد تحديد الفرضية أو الاستفسارات المحددة،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يمكن الصحفي طرح أسئلة تنقسم إلى فئات رئيسية: </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Content Placeholder 4" descr="A person holding a magnifying glass&#10;&#10;Description automatically generated">
            <a:extLst>
              <a:ext uri="{FF2B5EF4-FFF2-40B4-BE49-F238E27FC236}">
                <a16:creationId xmlns:a16="http://schemas.microsoft.com/office/drawing/2014/main" id="{FE023D1B-3ADB-E31C-75D6-F863C13528C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6431" y="1651819"/>
            <a:ext cx="4798036" cy="4903662"/>
          </a:xfrm>
        </p:spPr>
      </p:pic>
    </p:spTree>
    <p:extLst>
      <p:ext uri="{BB962C8B-B14F-4D97-AF65-F5344CB8AC3E}">
        <p14:creationId xmlns:p14="http://schemas.microsoft.com/office/powerpoint/2010/main" val="411326313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353663" y="1395653"/>
            <a:ext cx="6380469" cy="375552"/>
          </a:xfrm>
          <a:prstGeom prst="rect">
            <a:avLst/>
          </a:prstGeom>
          <a:noFill/>
        </p:spPr>
        <p:txBody>
          <a:bodyPr wrap="square">
            <a:spAutoFit/>
          </a:bodyPr>
          <a:lstStyle/>
          <a:p>
            <a:pPr lvl="8" algn="r"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302519"/>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تحليل البيانات للإجابة عن الأسئلة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12" name="TextBox 11">
            <a:extLst>
              <a:ext uri="{FF2B5EF4-FFF2-40B4-BE49-F238E27FC236}">
                <a16:creationId xmlns:a16="http://schemas.microsoft.com/office/drawing/2014/main" id="{E727D0FC-4317-4D4E-DACF-5ED4FBCCD275}"/>
              </a:ext>
            </a:extLst>
          </p:cNvPr>
          <p:cNvSpPr txBox="1"/>
          <p:nvPr/>
        </p:nvSpPr>
        <p:spPr>
          <a:xfrm>
            <a:off x="5038073" y="1539519"/>
            <a:ext cx="6380469" cy="4465966"/>
          </a:xfrm>
          <a:prstGeom prst="rect">
            <a:avLst/>
          </a:prstGeom>
          <a:noFill/>
        </p:spPr>
        <p:txBody>
          <a:bodyPr wrap="square">
            <a:spAutoFit/>
          </a:bodyPr>
          <a:lstStyle/>
          <a:p>
            <a:pPr algn="just" rtl="1">
              <a:lnSpc>
                <a:spcPct val="107000"/>
              </a:lnSpc>
              <a:spcAft>
                <a:spcPts val="800"/>
              </a:spcAft>
            </a:pPr>
            <a:r>
              <a:rPr lang="ar-SA"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أولًا: أسئلة المشكلة</a:t>
            </a: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تهدف إلى تحديد المشكلة وقياس حجمها وتكلفتها على سبيل المثال: نحدد المشكلة حوادث الطرق، السؤال: ما ه</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ى</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التكلفة الاقتصادية والبشرية لحوادث السيارات في الدولة؟ هل المشكلة تتحسن أم تسوء؟</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مثال آخر:</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مقارنة الأسعار الحالية مع الأسعار قبل </a:t>
            </a:r>
            <a:r>
              <a:rPr lang="en-US" sz="2800" b="1">
                <a:latin typeface="Simplified Arabic" panose="02020603050405020304" pitchFamily="18" charset="-78"/>
                <a:ea typeface="Calibri" panose="020F0502020204030204" pitchFamily="34" charset="0"/>
                <a:cs typeface="Simplified Arabic" panose="02020603050405020304" pitchFamily="18" charset="-78"/>
              </a:rPr>
              <a:t>10</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سنوات والمقارنة ما إذا الأسعار ارتفعت أو انخفضت؟</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Content Placeholder 8" descr="A white cartoon character with a red question mark&#10;&#10;Description automatically generated">
            <a:extLst>
              <a:ext uri="{FF2B5EF4-FFF2-40B4-BE49-F238E27FC236}">
                <a16:creationId xmlns:a16="http://schemas.microsoft.com/office/drawing/2014/main" id="{43466457-4A61-5DE8-4111-48735AAB557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2621" y="1583429"/>
            <a:ext cx="4677657" cy="5029582"/>
          </a:xfrm>
        </p:spPr>
      </p:pic>
    </p:spTree>
    <p:extLst>
      <p:ext uri="{BB962C8B-B14F-4D97-AF65-F5344CB8AC3E}">
        <p14:creationId xmlns:p14="http://schemas.microsoft.com/office/powerpoint/2010/main" val="356070428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353663" y="1395653"/>
            <a:ext cx="6380469" cy="375552"/>
          </a:xfrm>
          <a:prstGeom prst="rect">
            <a:avLst/>
          </a:prstGeom>
          <a:noFill/>
        </p:spPr>
        <p:txBody>
          <a:bodyPr wrap="square">
            <a:spAutoFit/>
          </a:bodyPr>
          <a:lstStyle/>
          <a:p>
            <a:pPr lvl="8" algn="r"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302519"/>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تحليل البيانات للإجابة عن الأسئلة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12" name="TextBox 11">
            <a:extLst>
              <a:ext uri="{FF2B5EF4-FFF2-40B4-BE49-F238E27FC236}">
                <a16:creationId xmlns:a16="http://schemas.microsoft.com/office/drawing/2014/main" id="{E727D0FC-4317-4D4E-DACF-5ED4FBCCD275}"/>
              </a:ext>
            </a:extLst>
          </p:cNvPr>
          <p:cNvSpPr txBox="1"/>
          <p:nvPr/>
        </p:nvSpPr>
        <p:spPr>
          <a:xfrm>
            <a:off x="5038073" y="1539519"/>
            <a:ext cx="6380469" cy="4664482"/>
          </a:xfrm>
          <a:prstGeom prst="rect">
            <a:avLst/>
          </a:prstGeom>
          <a:noFill/>
        </p:spPr>
        <p:txBody>
          <a:bodyPr wrap="square">
            <a:spAutoFit/>
          </a:bodyPr>
          <a:lstStyle/>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ثانيًا: أسئلة التأثير</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‏في هذه الحالة أنت تعرف الاسئلة وتريد أن تعرف من الذي يتأثر بهذه المشكلة؟ كيف تأثروا؟ عندما نقول أن الجمهور تأثر، فمن المجموعة التي تأثرت أكثر من غيرها؟ هل هم أكثر عرضة للخطر؟ هل هم مجتمعات مهمشة؟ حاول معرفة من هؤلاء المتأثرين أين يعيشون</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كم تبلغ أعمارهم؟ هذه هى أسئلة التأثير عادة ما تتحدث عن التأثير على الناس.</a:t>
            </a:r>
            <a:endParaRPr lang="ar-EG"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مثال: ‏عند العمل على قضايا البيئة مثل تغير المناخ، قد ترغب في معرفة تأثير الظاهرة على البيئة والحياة البرية والغذاء والزراعة ومصادر المياه والمدن الساحلية.</a:t>
            </a:r>
            <a:endParaRPr lang="en-US" sz="2400"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Content Placeholder 5" descr="A person using a tablet with graphs and charts&#10;&#10;Description automatically generated">
            <a:extLst>
              <a:ext uri="{FF2B5EF4-FFF2-40B4-BE49-F238E27FC236}">
                <a16:creationId xmlns:a16="http://schemas.microsoft.com/office/drawing/2014/main" id="{2CCEF932-093B-3207-FE2C-B8F17652AF7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3961" y="1583429"/>
            <a:ext cx="4368522" cy="4972052"/>
          </a:xfrm>
        </p:spPr>
      </p:pic>
    </p:spTree>
    <p:extLst>
      <p:ext uri="{BB962C8B-B14F-4D97-AF65-F5344CB8AC3E}">
        <p14:creationId xmlns:p14="http://schemas.microsoft.com/office/powerpoint/2010/main" val="419146793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353663" y="1395653"/>
            <a:ext cx="6380469" cy="375552"/>
          </a:xfrm>
          <a:prstGeom prst="rect">
            <a:avLst/>
          </a:prstGeom>
          <a:noFill/>
        </p:spPr>
        <p:txBody>
          <a:bodyPr wrap="square">
            <a:spAutoFit/>
          </a:bodyPr>
          <a:lstStyle/>
          <a:p>
            <a:pPr lvl="8" algn="r"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302519"/>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تحليل البيانات للإجابة عن الأسئلة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12" name="TextBox 11">
            <a:extLst>
              <a:ext uri="{FF2B5EF4-FFF2-40B4-BE49-F238E27FC236}">
                <a16:creationId xmlns:a16="http://schemas.microsoft.com/office/drawing/2014/main" id="{E727D0FC-4317-4D4E-DACF-5ED4FBCCD275}"/>
              </a:ext>
            </a:extLst>
          </p:cNvPr>
          <p:cNvSpPr txBox="1"/>
          <p:nvPr/>
        </p:nvSpPr>
        <p:spPr>
          <a:xfrm>
            <a:off x="5176684" y="1539519"/>
            <a:ext cx="6241858" cy="4857612"/>
          </a:xfrm>
          <a:prstGeom prst="rect">
            <a:avLst/>
          </a:prstGeom>
          <a:noFill/>
        </p:spPr>
        <p:txBody>
          <a:bodyPr wrap="square">
            <a:spAutoFit/>
          </a:bodyPr>
          <a:lstStyle/>
          <a:p>
            <a:pPr algn="just" rtl="1">
              <a:lnSpc>
                <a:spcPct val="110000"/>
              </a:lnSpc>
              <a:spcBef>
                <a:spcPts val="110"/>
              </a:spcBef>
              <a:spcAft>
                <a:spcPts val="11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ثالثًا</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أسئلة الحل:</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ما حل المشكلة؟ هل يمكن أن تخبرك البيانات بحل للمشكلة؟ بل ومدى فعالية الحل وليس الحل فقط بالنظر للبيانات</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فعلى سبيل ال</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مثال:</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كيف يمكن أن تساعد بيانات الجرائم والشرطة في تقييم فعالية بروتوكول السلامة العامة المعتمد في المدينة؟ وما المترتب على هذا البروتوكول من حيث انخفاض معدلات الجرائم أو تحسين الشعور بالأمان لدى السكان؟</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collection of colorful graphics&#10;&#10;Description automatically generated with medium confidence">
            <a:extLst>
              <a:ext uri="{FF2B5EF4-FFF2-40B4-BE49-F238E27FC236}">
                <a16:creationId xmlns:a16="http://schemas.microsoft.com/office/drawing/2014/main" id="{414FB394-E459-B3B5-9512-1982BACCA14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3355" y="1539518"/>
            <a:ext cx="4691112" cy="5015963"/>
          </a:xfrm>
        </p:spPr>
      </p:pic>
    </p:spTree>
    <p:extLst>
      <p:ext uri="{BB962C8B-B14F-4D97-AF65-F5344CB8AC3E}">
        <p14:creationId xmlns:p14="http://schemas.microsoft.com/office/powerpoint/2010/main" val="163600905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353663" y="1395653"/>
            <a:ext cx="6380469" cy="375552"/>
          </a:xfrm>
          <a:prstGeom prst="rect">
            <a:avLst/>
          </a:prstGeom>
          <a:noFill/>
        </p:spPr>
        <p:txBody>
          <a:bodyPr wrap="square">
            <a:spAutoFit/>
          </a:bodyPr>
          <a:lstStyle/>
          <a:p>
            <a:pPr lvl="8" algn="r"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302519"/>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تحليل البيانات للإجابة عن الأسئلة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12" name="TextBox 11">
            <a:extLst>
              <a:ext uri="{FF2B5EF4-FFF2-40B4-BE49-F238E27FC236}">
                <a16:creationId xmlns:a16="http://schemas.microsoft.com/office/drawing/2014/main" id="{E727D0FC-4317-4D4E-DACF-5ED4FBCCD275}"/>
              </a:ext>
            </a:extLst>
          </p:cNvPr>
          <p:cNvSpPr txBox="1"/>
          <p:nvPr/>
        </p:nvSpPr>
        <p:spPr>
          <a:xfrm>
            <a:off x="5038073" y="1539519"/>
            <a:ext cx="6380469" cy="5398016"/>
          </a:xfrm>
          <a:prstGeom prst="rect">
            <a:avLst/>
          </a:prstGeom>
          <a:noFill/>
        </p:spPr>
        <p:txBody>
          <a:bodyPr wrap="square">
            <a:spAutoFit/>
          </a:bodyPr>
          <a:lstStyle/>
          <a:p>
            <a:pPr algn="just" rtl="1">
              <a:lnSpc>
                <a:spcPct val="107000"/>
              </a:lnSpc>
              <a:spcAft>
                <a:spcPts val="800"/>
              </a:spcAft>
            </a:pP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مثال على تكوين فرضية قوية: مشكلة سوء التغذية في بلد ما، نشكل فرضية أن الأطفال في بلد ما يموتون بسبب سوء التغذية، ولكنها فرضية غامضة جدا وعامة جدا لكي نحسن هذه الفرضية نبدأ بأسئلة التأثير</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من هم هؤلاء الأطفال؟ مثل الأطفال الذين يموتون تحت سن الخامسة الآن لدينا مجموعة محددة وهى "الأطفال قبل سن الخامسة"، نريد أن نكون أكثر تحديدا ونحدد الذين يعيشون في المقاطعات الفقيرة، السبب هنا هو الفقر،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لو أردنا تضمين أسئلة الحل نلقي نظرة على التعديل الأخير للفرضية، أن الأطفال تحت سن الخامسة يموتون في بلد ما في الأحياء الأقل فقرا بسبب سوء التغذية على الرغم من برنامج المعونة الحكومي، والذي من المفترض أن يقلل العدد للنصف خلال عامين</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a:t>
            </a:r>
            <a:endParaRPr lang="en-US" sz="2400"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person holding a transparent display&#10;&#10;Description automatically generated">
            <a:extLst>
              <a:ext uri="{FF2B5EF4-FFF2-40B4-BE49-F238E27FC236}">
                <a16:creationId xmlns:a16="http://schemas.microsoft.com/office/drawing/2014/main" id="{C13B5BFB-239B-AB8A-A4B7-944B40802F6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3307" y="1583429"/>
            <a:ext cx="4703661" cy="4972052"/>
          </a:xfrm>
        </p:spPr>
      </p:pic>
    </p:spTree>
    <p:extLst>
      <p:ext uri="{BB962C8B-B14F-4D97-AF65-F5344CB8AC3E}">
        <p14:creationId xmlns:p14="http://schemas.microsoft.com/office/powerpoint/2010/main" val="220298750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353663" y="1395653"/>
            <a:ext cx="6380469" cy="375552"/>
          </a:xfrm>
          <a:prstGeom prst="rect">
            <a:avLst/>
          </a:prstGeom>
          <a:noFill/>
        </p:spPr>
        <p:txBody>
          <a:bodyPr wrap="square">
            <a:spAutoFit/>
          </a:bodyPr>
          <a:lstStyle/>
          <a:p>
            <a:pPr lvl="8" algn="r"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302519"/>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تحليل البيانات للإجابة عن الأسئلة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12" name="TextBox 11">
            <a:extLst>
              <a:ext uri="{FF2B5EF4-FFF2-40B4-BE49-F238E27FC236}">
                <a16:creationId xmlns:a16="http://schemas.microsoft.com/office/drawing/2014/main" id="{E727D0FC-4317-4D4E-DACF-5ED4FBCCD275}"/>
              </a:ext>
            </a:extLst>
          </p:cNvPr>
          <p:cNvSpPr txBox="1"/>
          <p:nvPr/>
        </p:nvSpPr>
        <p:spPr>
          <a:xfrm>
            <a:off x="5038073" y="1539519"/>
            <a:ext cx="6380469" cy="5376472"/>
          </a:xfrm>
          <a:prstGeom prst="rect">
            <a:avLst/>
          </a:prstGeom>
          <a:noFill/>
        </p:spPr>
        <p:txBody>
          <a:bodyPr wrap="square">
            <a:spAutoFit/>
          </a:bodyPr>
          <a:lstStyle/>
          <a:p>
            <a:pPr marL="342900" indent="-342900" algn="just" rtl="1">
              <a:lnSpc>
                <a:spcPct val="107000"/>
              </a:lnSpc>
              <a:spcAft>
                <a:spcPts val="800"/>
              </a:spcAft>
              <a:buFont typeface="Arial" panose="020B0604020202020204" pitchFamily="34" charset="0"/>
              <a:buChar char="•"/>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بذلك حددنا:</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lvl="0" indent="-342900" algn="just" rtl="1">
              <a:lnSpc>
                <a:spcPct val="107000"/>
              </a:lnSpc>
              <a:spcAft>
                <a:spcPts val="800"/>
              </a:spcAft>
              <a:buFont typeface="Symbol" panose="05050102010706020507" pitchFamily="18"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‏من هم الأشخاص المتأثرون بالمشكلة؟</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lvl="0" indent="-342900" algn="just" rtl="1">
              <a:lnSpc>
                <a:spcPct val="107000"/>
              </a:lnSpc>
              <a:spcAft>
                <a:spcPts val="800"/>
              </a:spcAft>
              <a:buFont typeface="Symbol" panose="05050102010706020507" pitchFamily="18"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ما هى خصائصهم وأعمارهم؟ وأين يعيشون؟</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‏نعم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أ</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ن هناك حلا، ولكن هذا الحل لا يحل المشكلة فلو قمنا بتجميع جميع الافتراضات معا سنكون لدينا قصة قوية، وهنا نكون قادرين على إثبات الفرضية أو نفيها، ولكننا بحاجة إلى البيانات لإيجاد الحقائق ودعم الفرضية، كلما تم اضافة المزيد من الأسئلة المحددة، ستحصل على قصة قوية، وبمجرد الحصول على الفرضية سنجد البيانات، إذا وجدنا البيانات، فإننا نبني فرضية ثم نحلل البيانات لمحاولة الإجابة على ذلك الفرضية. </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person using a tablet with a pen&#10;&#10;Description automatically generated">
            <a:extLst>
              <a:ext uri="{FF2B5EF4-FFF2-40B4-BE49-F238E27FC236}">
                <a16:creationId xmlns:a16="http://schemas.microsoft.com/office/drawing/2014/main" id="{D566106D-5746-48D0-37C0-D5E6A27FDB0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1728" y="1583429"/>
            <a:ext cx="4688549" cy="4972052"/>
          </a:xfrm>
        </p:spPr>
      </p:pic>
    </p:spTree>
    <p:extLst>
      <p:ext uri="{BB962C8B-B14F-4D97-AF65-F5344CB8AC3E}">
        <p14:creationId xmlns:p14="http://schemas.microsoft.com/office/powerpoint/2010/main" val="176607267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353663" y="1395653"/>
            <a:ext cx="6380469" cy="375552"/>
          </a:xfrm>
          <a:prstGeom prst="rect">
            <a:avLst/>
          </a:prstGeom>
          <a:noFill/>
        </p:spPr>
        <p:txBody>
          <a:bodyPr wrap="square">
            <a:spAutoFit/>
          </a:bodyPr>
          <a:lstStyle/>
          <a:p>
            <a:pPr lvl="8" algn="r"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302519"/>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تحليل البيانات للإجابة عن الأسئلة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12" name="TextBox 11">
            <a:extLst>
              <a:ext uri="{FF2B5EF4-FFF2-40B4-BE49-F238E27FC236}">
                <a16:creationId xmlns:a16="http://schemas.microsoft.com/office/drawing/2014/main" id="{E727D0FC-4317-4D4E-DACF-5ED4FBCCD275}"/>
              </a:ext>
            </a:extLst>
          </p:cNvPr>
          <p:cNvSpPr txBox="1"/>
          <p:nvPr/>
        </p:nvSpPr>
        <p:spPr>
          <a:xfrm>
            <a:off x="5038073" y="1539519"/>
            <a:ext cx="6380469" cy="5368777"/>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أما ‏المنهج الث</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الث:</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في بناء القصة أن يكون لدينا مجموعة بيانات حصرية متاحة أو عثرت على بيانات اعتقدت أنه من الممكن استخراج قصص جذابة منها، فماذا نفعل بالبيانات؟ نبدأ بتحديد أربعة نتائج مختلفة عن مجموعة البيانات:</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تستخدم البيانات للعثور على الاتجاهات والتباينات والقيم المتطرفة والصلات المخفية، هذه الأشياء هى التي تمنحك قصصًا جيدة وقوة وتساعدك على إنتاج القصص أو قد تقودك لمزيد من القرائن للعثور على قصص جيدة.‏</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pile of papers with pie charts&#10;&#10;Description automatically generated">
            <a:extLst>
              <a:ext uri="{FF2B5EF4-FFF2-40B4-BE49-F238E27FC236}">
                <a16:creationId xmlns:a16="http://schemas.microsoft.com/office/drawing/2014/main" id="{4678C115-D253-08EC-EC89-078C8E68BD8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65471" y="1539519"/>
            <a:ext cx="4393406" cy="4779213"/>
          </a:xfrm>
        </p:spPr>
      </p:pic>
    </p:spTree>
    <p:extLst>
      <p:ext uri="{BB962C8B-B14F-4D97-AF65-F5344CB8AC3E}">
        <p14:creationId xmlns:p14="http://schemas.microsoft.com/office/powerpoint/2010/main" val="167482876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139158"/>
            <a:ext cx="10515600" cy="119388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طرق تحليل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5651DFCD-F5D3-89CE-B38C-4A9B641057AB}"/>
              </a:ext>
            </a:extLst>
          </p:cNvPr>
          <p:cNvSpPr txBox="1"/>
          <p:nvPr/>
        </p:nvSpPr>
        <p:spPr>
          <a:xfrm>
            <a:off x="5255342" y="1520865"/>
            <a:ext cx="6098458" cy="4347344"/>
          </a:xfrm>
          <a:prstGeom prst="rect">
            <a:avLst/>
          </a:prstGeom>
          <a:noFill/>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q"/>
            </a:pPr>
            <a:r>
              <a:rPr lang="ar-SA" sz="2800" b="1">
                <a:effectLst/>
                <a:latin typeface="Calibri" panose="020F0502020204030204" pitchFamily="34" charset="0"/>
                <a:ea typeface="Calibri" panose="020F0502020204030204" pitchFamily="34" charset="0"/>
                <a:cs typeface="Simplified Arabic" panose="02020603050405020304" pitchFamily="18" charset="-78"/>
              </a:rPr>
              <a:t>في هذه الخطوة يحتاج صحفي البيانات إلى إتقان بعض المهارات المتعلقة بقواعد الرياضيات والإحصاء، حتى يستطيع أن يتعامل مع الأرقام التي تحتوي عليها جداول البيانات، كما يجب أن يتمتع الصحفي أيضا بالقدرة على طرح تساؤلات نقدية على البيانات التي بحوزته، حتى يتمكن من استكشاف ما بداخل قواعد البيانات من قصص صحفية وكذلك إجراء المقارنات بين البيانات وما تدل عليه بعد تحليلها.</a:t>
            </a:r>
            <a:endParaRPr lang="en-US" sz="280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Content Placeholder 9" descr="A person touching a transparent screen&#10;&#10;Description automatically generated">
            <a:extLst>
              <a:ext uri="{FF2B5EF4-FFF2-40B4-BE49-F238E27FC236}">
                <a16:creationId xmlns:a16="http://schemas.microsoft.com/office/drawing/2014/main" id="{A5D665C2-B386-F9A7-632B-946BB052A24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5974" y="1568608"/>
            <a:ext cx="4897016" cy="4950179"/>
          </a:xfrm>
        </p:spPr>
      </p:pic>
    </p:spTree>
    <p:extLst>
      <p:ext uri="{BB962C8B-B14F-4D97-AF65-F5344CB8AC3E}">
        <p14:creationId xmlns:p14="http://schemas.microsoft.com/office/powerpoint/2010/main" val="180841686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139158"/>
            <a:ext cx="10515600" cy="119388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طرق تحليل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5651DFCD-F5D3-89CE-B38C-4A9B641057AB}"/>
              </a:ext>
            </a:extLst>
          </p:cNvPr>
          <p:cNvSpPr txBox="1"/>
          <p:nvPr/>
        </p:nvSpPr>
        <p:spPr>
          <a:xfrm>
            <a:off x="5058697" y="1520865"/>
            <a:ext cx="6295103" cy="5037148"/>
          </a:xfrm>
          <a:prstGeom prst="rect">
            <a:avLst/>
          </a:prstGeom>
          <a:noFill/>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
            </a:pP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وهناك العديد من العمليات الرياضية التي تمكنك من كشف أسرار حزم البيانات التي تعمل عليها لاستخراج قصة صحفية جيدة، لكن لا تصلح جميع المعادلات الحسابية لكافة حزم البيانات، كما إن بعض المعادلات الحسابية قد تقودك إلى نتائج والبعض قد يصبح عديم الجدوى،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إذا ما تم استخدامه في غير مكانه المناسب، لذا فالصحفي بحاجة إلى معرفة متى يستخدم كل نوع من أنواع المعادلات الحسابية ليدرك الفرق بين مؤشر إحصائي لا قيمة له ومؤشر مهم، وإلا فإنه يجازف بكتابة قصة صحفية ستكون في أفضل الأحوال مضللة ومشوشة، وفي أسوأ الأحوال خاطئة تمام</a:t>
            </a:r>
            <a:r>
              <a:rPr lang="ar-EG" sz="2400" b="1">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ومن طرق تحليل البيانات</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Content Placeholder 9" descr="A computer with graphs and charts&#10;&#10;Description automatically generated">
            <a:extLst>
              <a:ext uri="{FF2B5EF4-FFF2-40B4-BE49-F238E27FC236}">
                <a16:creationId xmlns:a16="http://schemas.microsoft.com/office/drawing/2014/main" id="{55BB5F98-9A51-CE18-37A9-006D2D638DE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3802" y="1520865"/>
            <a:ext cx="4671207" cy="5056916"/>
          </a:xfrm>
        </p:spPr>
      </p:pic>
    </p:spTree>
    <p:extLst>
      <p:ext uri="{BB962C8B-B14F-4D97-AF65-F5344CB8AC3E}">
        <p14:creationId xmlns:p14="http://schemas.microsoft.com/office/powerpoint/2010/main" val="67139702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139159"/>
            <a:ext cx="10515600" cy="114395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طرق تحليل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A5F1934F-F323-55A8-6752-294680B06A30}"/>
              </a:ext>
            </a:extLst>
          </p:cNvPr>
          <p:cNvSpPr txBox="1"/>
          <p:nvPr/>
        </p:nvSpPr>
        <p:spPr>
          <a:xfrm>
            <a:off x="5221763" y="1520865"/>
            <a:ext cx="6098458" cy="3883114"/>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1</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تحطيم الأرقام الكبيرة:</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1800" b="1">
                <a:effectLst/>
                <a:latin typeface="Calibri" panose="020F0502020204030204" pitchFamily="34" charset="0"/>
                <a:ea typeface="Calibri" panose="020F0502020204030204" pitchFamily="34" charset="0"/>
                <a:cs typeface="Simplified Arabic" panose="02020603050405020304" pitchFamily="18" charset="-78"/>
              </a:rPr>
              <a:t>‏</a:t>
            </a:r>
            <a:r>
              <a:rPr lang="ar-SA" sz="2800" b="1" u="sng">
                <a:effectLst/>
                <a:latin typeface="Calibri" panose="020F0502020204030204" pitchFamily="34" charset="0"/>
                <a:ea typeface="Calibri" panose="020F0502020204030204" pitchFamily="34" charset="0"/>
                <a:cs typeface="Simplified Arabic" panose="02020603050405020304" pitchFamily="18" charset="-78"/>
              </a:rPr>
              <a:t>الصحفيون يفضلون استخدام الأرقام الكبيرة في عناوين قصصهم الإخبارية، ‏وفي كثير من الأحيان نشاهد أرقاما بالملايين والمليارات في عناوين الصحف</a:t>
            </a:r>
            <a:r>
              <a:rPr lang="ar-SA" sz="2800" b="1">
                <a:effectLst/>
                <a:latin typeface="Calibri" panose="020F0502020204030204" pitchFamily="34" charset="0"/>
                <a:ea typeface="Calibri" panose="020F0502020204030204" pitchFamily="34" charset="0"/>
                <a:cs typeface="Simplified Arabic" panose="02020603050405020304" pitchFamily="18" charset="-78"/>
              </a:rPr>
              <a:t>، هذه الأرقام قد تظهر بحجمها الحقيقي عندما يتم وضعها في سياق مختلف، مثلا أن تم ربطها بنصيب الفرد أو الحصة اليومية للإنفاق منها.</a:t>
            </a:r>
            <a:endParaRPr lang="en-US" sz="280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Content Placeholder 9" descr="A magnifying glass with gears and graphs&#10;&#10;Description automatically generated">
            <a:extLst>
              <a:ext uri="{FF2B5EF4-FFF2-40B4-BE49-F238E27FC236}">
                <a16:creationId xmlns:a16="http://schemas.microsoft.com/office/drawing/2014/main" id="{02985DC8-0F05-423C-7D3B-BC191B5B49A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5036" y="1717104"/>
            <a:ext cx="4556177" cy="4757437"/>
          </a:xfrm>
        </p:spPr>
      </p:pic>
    </p:spTree>
    <p:extLst>
      <p:ext uri="{BB962C8B-B14F-4D97-AF65-F5344CB8AC3E}">
        <p14:creationId xmlns:p14="http://schemas.microsoft.com/office/powerpoint/2010/main" val="210973506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139159"/>
            <a:ext cx="10515600" cy="114395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طرق تحليل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A5F1934F-F323-55A8-6752-294680B06A30}"/>
              </a:ext>
            </a:extLst>
          </p:cNvPr>
          <p:cNvSpPr txBox="1"/>
          <p:nvPr/>
        </p:nvSpPr>
        <p:spPr>
          <a:xfrm>
            <a:off x="5221763" y="1520865"/>
            <a:ext cx="6098458" cy="4755982"/>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.2</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المقارنة بالمتوسط الحسابي: </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1800" b="1">
                <a:effectLst/>
                <a:latin typeface="Calibri" panose="020F0502020204030204" pitchFamily="34" charset="0"/>
                <a:ea typeface="Calibri" panose="020F0502020204030204" pitchFamily="34" charset="0"/>
                <a:cs typeface="Simplified Arabic" panose="02020603050405020304" pitchFamily="18" charset="-78"/>
              </a:rPr>
              <a:t>‏</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نستخدم دائما المتوسط في حياتنا اليومية، </a:t>
            </a:r>
            <a:r>
              <a:rPr lang="ar-EG" sz="2700" b="1">
                <a:effectLst/>
                <a:latin typeface="Simplified Arabic" panose="02020603050405020304" pitchFamily="18" charset="-78"/>
                <a:ea typeface="Calibri" panose="020F0502020204030204" pitchFamily="34" charset="0"/>
                <a:cs typeface="Simplified Arabic" panose="02020603050405020304" pitchFamily="18" charset="-78"/>
              </a:rPr>
              <a:t>ف</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على سبيل المثال إذا كن</a:t>
            </a:r>
            <a:r>
              <a:rPr lang="ar-EG" sz="2700" b="1">
                <a:effectLst/>
                <a:latin typeface="Simplified Arabic" panose="02020603050405020304" pitchFamily="18" charset="-78"/>
                <a:ea typeface="Calibri" panose="020F0502020204030204" pitchFamily="34" charset="0"/>
                <a:cs typeface="Simplified Arabic" panose="02020603050405020304" pitchFamily="18" charset="-78"/>
              </a:rPr>
              <a:t>ا</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700" b="1">
                <a:latin typeface="Simplified Arabic" panose="02020603050405020304" pitchFamily="18" charset="-78"/>
                <a:ea typeface="Calibri" panose="020F0502020204030204" pitchFamily="34" charset="0"/>
                <a:cs typeface="Simplified Arabic" panose="02020603050405020304" pitchFamily="18" charset="-78"/>
              </a:rPr>
              <a:t>ن</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عمل على تحقيق عن المساواة في حق التعليم في الأردن فأول ما ينبغي أن </a:t>
            </a:r>
            <a:r>
              <a:rPr lang="ar-EG" sz="27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بحث عنه هو مقارنة الفرص التعليمية المتاحة لدى الطبقات الاجتماعية المختلفة داخل المملكة بمتوسط الفرص المتاحة في المملكة ككل، أو مقارنة متوسط عدد المتعلمين في كل طبقة، أو متوسط الانفاق على التعليم الذي تنفقه كل طبقة</a:t>
            </a:r>
            <a:r>
              <a:rPr lang="ar-EG" sz="27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7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Content Placeholder 8" descr="A white box with graph and text&#10;&#10;Description automatically generated">
            <a:extLst>
              <a:ext uri="{FF2B5EF4-FFF2-40B4-BE49-F238E27FC236}">
                <a16:creationId xmlns:a16="http://schemas.microsoft.com/office/drawing/2014/main" id="{58A727E8-D6D1-BAD1-0662-13879642AB9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4143" y="1461870"/>
            <a:ext cx="4778478" cy="5056917"/>
          </a:xfrm>
        </p:spPr>
      </p:pic>
    </p:spTree>
    <p:extLst>
      <p:ext uri="{BB962C8B-B14F-4D97-AF65-F5344CB8AC3E}">
        <p14:creationId xmlns:p14="http://schemas.microsoft.com/office/powerpoint/2010/main" val="16988751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139159"/>
            <a:ext cx="10515600" cy="114395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طرق تحليل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63462AD-4C23-DA32-E2F2-CEDF619B4FBF}"/>
              </a:ext>
            </a:extLst>
          </p:cNvPr>
          <p:cNvSpPr txBox="1"/>
          <p:nvPr/>
        </p:nvSpPr>
        <p:spPr>
          <a:xfrm>
            <a:off x="5255342" y="1520865"/>
            <a:ext cx="6098458" cy="4373633"/>
          </a:xfrm>
          <a:prstGeom prst="rect">
            <a:avLst/>
          </a:prstGeom>
          <a:noFill/>
        </p:spPr>
        <p:txBody>
          <a:bodyPr wrap="square">
            <a:spAutoFit/>
          </a:bodyPr>
          <a:lstStyle/>
          <a:p>
            <a:pPr marL="342900" indent="-342900" algn="just" rtl="1">
              <a:lnSpc>
                <a:spcPct val="107000"/>
              </a:lnSpc>
              <a:spcAft>
                <a:spcPts val="800"/>
              </a:spcAft>
              <a:buFont typeface="Arial" panose="020B0604020202020204" pitchFamily="34" charset="0"/>
              <a:buChar char="•"/>
            </a:pPr>
            <a:r>
              <a:rPr lang="ar-SA" sz="2600" b="1" u="sng">
                <a:effectLst/>
                <a:latin typeface="Simplified Arabic" panose="02020603050405020304" pitchFamily="18" charset="-78"/>
                <a:ea typeface="Calibri" panose="020F0502020204030204" pitchFamily="34" charset="0"/>
                <a:cs typeface="Simplified Arabic" panose="02020603050405020304" pitchFamily="18" charset="-78"/>
              </a:rPr>
              <a:t>المتوسط الحسابي يعطي نظرة سريعة إلى البيانات ويلخص سلسلة كبيرة منها، ويمكن حسابه عن طريق قسمة مجموع القيم على عددها</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 لكنه ليس دائما المؤشر الاحصائي المناسب لكافة البيانات وبخاصة إذا كان هناك تفاوت في قيم البيانات مما يجعل المتوسط غير معبر بصورة دقيقة عن القيمة الوسطى للبيانات، وفي هذه الحالة يعتبر الوسيط هو المؤشر الاحصائي المناسب لأنه يعني القيمة الوسطى لسلسلة البيانات بعد ترتيبها بشكل منطقي إما تصاعديا وإما تنازلي</a:t>
            </a:r>
            <a:r>
              <a:rPr lang="ar-EG" sz="2600" b="1">
                <a:latin typeface="Simplified Arabic" panose="02020603050405020304" pitchFamily="18" charset="-78"/>
                <a:ea typeface="Calibri" panose="020F0502020204030204" pitchFamily="34" charset="0"/>
                <a:cs typeface="Simplified Arabic" panose="02020603050405020304" pitchFamily="18" charset="-78"/>
              </a:rPr>
              <a:t>ً</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ا.</a:t>
            </a:r>
            <a:endParaRPr lang="en-US" sz="26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descr="Several papers with graphs and charts&#10;&#10;Description automatically generated">
            <a:extLst>
              <a:ext uri="{FF2B5EF4-FFF2-40B4-BE49-F238E27FC236}">
                <a16:creationId xmlns:a16="http://schemas.microsoft.com/office/drawing/2014/main" id="{7CD3588A-29F7-17E4-C924-077051E876C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11048" y="1520865"/>
            <a:ext cx="4721942" cy="4997922"/>
          </a:xfrm>
        </p:spPr>
      </p:pic>
    </p:spTree>
    <p:extLst>
      <p:ext uri="{BB962C8B-B14F-4D97-AF65-F5344CB8AC3E}">
        <p14:creationId xmlns:p14="http://schemas.microsoft.com/office/powerpoint/2010/main" val="308382274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pic>
        <p:nvPicPr>
          <p:cNvPr id="9" name="Content Placeholder 7" descr="A computer with a graph and diagrams&#10;&#10;Description automatically generated with medium confidence">
            <a:extLst>
              <a:ext uri="{FF2B5EF4-FFF2-40B4-BE49-F238E27FC236}">
                <a16:creationId xmlns:a16="http://schemas.microsoft.com/office/drawing/2014/main" id="{43DBA7A0-C4CE-1F3A-03B5-08E7E9C95FF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66138" y="1520865"/>
            <a:ext cx="4496235" cy="4867078"/>
          </a:xfrm>
        </p:spPr>
      </p:pic>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139159"/>
            <a:ext cx="10515600" cy="114395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طرق تحليل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63462AD-4C23-DA32-E2F2-CEDF619B4FBF}"/>
              </a:ext>
            </a:extLst>
          </p:cNvPr>
          <p:cNvSpPr txBox="1"/>
          <p:nvPr/>
        </p:nvSpPr>
        <p:spPr>
          <a:xfrm>
            <a:off x="5088194" y="1427419"/>
            <a:ext cx="6265606" cy="4747005"/>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28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.3</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وضع أساس مقارنة ثابت:</a:t>
            </a:r>
            <a:r>
              <a:rPr lang="ar-SA"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فمن المهم أن يعرف الصحفي المعيار الصحيح المناسب لقضيته الصحفية، فقد يقارن بين فترات زمنية أو مؤشر بآخر أو دولة بأخرى</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وبالتالي فإنه اختيار المعيار الصحيح للمقارنة يؤدي ذلك إلى توفير الوقت والجهد في تحليل البيانات.</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.4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مقارنة التغير والنسب: </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إن البيانات في حد ذاتها ‏لا يمكن أن تدل على وجود مشكلة ما، ولكن لابد عل</a:t>
            </a:r>
            <a:r>
              <a:rPr lang="ar-EG" sz="2400" b="1">
                <a:latin typeface="Simplified Arabic" panose="02020603050405020304" pitchFamily="18" charset="-78"/>
                <a:ea typeface="Calibri" panose="020F0502020204030204" pitchFamily="34" charset="0"/>
                <a:cs typeface="Simplified Arabic" panose="02020603050405020304" pitchFamily="18" charset="-78"/>
              </a:rPr>
              <a:t>ى الصحفي</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أن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ي</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حدد المعيار الصحيح الذي سوف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ي</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عتمد عليه بشكل أساسي، فمعرفت</a:t>
            </a:r>
            <a:r>
              <a:rPr lang="ar-EG" sz="2400" b="1">
                <a:latin typeface="Simplified Arabic" panose="02020603050405020304" pitchFamily="18" charset="-78"/>
                <a:ea typeface="Calibri" panose="020F0502020204030204" pitchFamily="34" charset="0"/>
                <a:cs typeface="Simplified Arabic" panose="02020603050405020304" pitchFamily="18" charset="-78"/>
              </a:rPr>
              <a:t>ه</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للمعيار الصحيح يسهل ع</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ليه</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الجهد ويوفر الوقت في تحديد الأسئلة التي تناسب قضية موضوع</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ه</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الصحفي.</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91184467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139159"/>
            <a:ext cx="10515600" cy="114395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طرق تحليل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753F28C8-9823-178A-281E-70DC4C492ABC}"/>
              </a:ext>
            </a:extLst>
          </p:cNvPr>
          <p:cNvSpPr txBox="1"/>
          <p:nvPr/>
        </p:nvSpPr>
        <p:spPr>
          <a:xfrm>
            <a:off x="4748981" y="1422137"/>
            <a:ext cx="6708058" cy="4936993"/>
          </a:xfrm>
          <a:prstGeom prst="rect">
            <a:avLst/>
          </a:prstGeom>
          <a:noFill/>
        </p:spPr>
        <p:txBody>
          <a:bodyPr wrap="square">
            <a:spAutoFit/>
          </a:bodyPr>
          <a:lstStyle/>
          <a:p>
            <a:pPr marL="342900" indent="-342900" algn="just" rtl="1">
              <a:lnSpc>
                <a:spcPct val="107000"/>
              </a:lnSpc>
              <a:spcAft>
                <a:spcPts val="800"/>
              </a:spcAft>
              <a:buFont typeface="Arial" panose="020B0604020202020204" pitchFamily="34" charset="0"/>
              <a:buChar char="•"/>
            </a:pP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يمكن أن تكون النسب المئوية مفيدة لتحديد مدى الضخامة الحقيقية لرقم ما</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 وذلك بواسطة النظر إليه على اعتباره جزءا من الكل، فالنسبة المئوية تساعد على وضع الأشياء ضمن سياق محدد، وتساعد على توضيح المفارقات بين ال</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أ</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مور التي تقارن بينها.</a:t>
            </a:r>
            <a:endParaRPr lang="en-US" sz="2400" u="sng">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Arial" panose="020B0604020202020204" pitchFamily="34" charset="0"/>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وهناك أيض</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ا مؤشر "نسبة التغير"، وهو يختلف في طريقة حسابه عن النسبة المئوية</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 حيث يقيس التغير بين القيم خلال فترات زمنية مختلفة لمعرفة مقدار الزيادة أو النقص في القيم خلال هذه الفترات</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ويكون من المفيد أيض</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 أن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حسب نسبة التغير لبعض الأرقام،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ف</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إذا كان لدي</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نا</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مجموعة بيانات لفترتين زمنيتين مختلفتين، في هذه الحالة من الأفضل أن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ستخدم نسبة التغير للمقارنة بين الفترتين و</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عرف ما إذا زادت الأرقام أم نقصت.</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descr="A computer with graphs and charts&#10;&#10;Description automatically generated with medium confidence">
            <a:extLst>
              <a:ext uri="{FF2B5EF4-FFF2-40B4-BE49-F238E27FC236}">
                <a16:creationId xmlns:a16="http://schemas.microsoft.com/office/drawing/2014/main" id="{4430847F-B50D-D0DF-9B81-C32832C7A02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8584" y="1381739"/>
            <a:ext cx="4349638" cy="5294670"/>
          </a:xfrm>
        </p:spPr>
      </p:pic>
    </p:spTree>
    <p:extLst>
      <p:ext uri="{BB962C8B-B14F-4D97-AF65-F5344CB8AC3E}">
        <p14:creationId xmlns:p14="http://schemas.microsoft.com/office/powerpoint/2010/main" val="89355769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139159"/>
            <a:ext cx="10515600" cy="114395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طرق تحليل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753F28C8-9823-178A-281E-70DC4C492ABC}"/>
              </a:ext>
            </a:extLst>
          </p:cNvPr>
          <p:cNvSpPr txBox="1"/>
          <p:nvPr/>
        </p:nvSpPr>
        <p:spPr>
          <a:xfrm>
            <a:off x="4984955" y="1415069"/>
            <a:ext cx="6368845" cy="3422091"/>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.5 </a:t>
            </a: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ترتيب البيانات:</a:t>
            </a:r>
            <a:r>
              <a:rPr lang="ar-SA"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Calibri" panose="020F0502020204030204" pitchFamily="34" charset="0"/>
                <a:ea typeface="Calibri" panose="020F0502020204030204" pitchFamily="34" charset="0"/>
                <a:cs typeface="Simplified Arabic" panose="02020603050405020304" pitchFamily="18" charset="-78"/>
              </a:rPr>
              <a:t>‏</a:t>
            </a:r>
            <a:r>
              <a:rPr lang="ar-SA" sz="2800" b="1" u="sng">
                <a:effectLst/>
                <a:latin typeface="Calibri" panose="020F0502020204030204" pitchFamily="34" charset="0"/>
                <a:ea typeface="Calibri" panose="020F0502020204030204" pitchFamily="34" charset="0"/>
                <a:cs typeface="Simplified Arabic" panose="02020603050405020304" pitchFamily="18" charset="-78"/>
              </a:rPr>
              <a:t>تأخذ جد</a:t>
            </a:r>
            <a:r>
              <a:rPr lang="ar-EG" sz="2800" b="1" u="sng">
                <a:effectLst/>
                <a:latin typeface="Calibri" panose="020F0502020204030204" pitchFamily="34" charset="0"/>
                <a:ea typeface="Calibri" panose="020F0502020204030204" pitchFamily="34" charset="0"/>
                <a:cs typeface="Simplified Arabic" panose="02020603050405020304" pitchFamily="18" charset="-78"/>
              </a:rPr>
              <a:t>ا</a:t>
            </a:r>
            <a:r>
              <a:rPr lang="ar-SA" sz="2800" b="1" u="sng">
                <a:effectLst/>
                <a:latin typeface="Calibri" panose="020F0502020204030204" pitchFamily="34" charset="0"/>
                <a:ea typeface="Calibri" panose="020F0502020204030204" pitchFamily="34" charset="0"/>
                <a:cs typeface="Simplified Arabic" panose="02020603050405020304" pitchFamily="18" charset="-78"/>
              </a:rPr>
              <a:t>ول البيانات ترتيب محدد وفقا للطريقة التي جمعت بها</a:t>
            </a:r>
            <a:r>
              <a:rPr lang="ar-SA" sz="2800" b="1">
                <a:effectLst/>
                <a:latin typeface="Calibri" panose="020F0502020204030204" pitchFamily="34" charset="0"/>
                <a:ea typeface="Calibri" panose="020F0502020204030204" pitchFamily="34" charset="0"/>
                <a:cs typeface="Simplified Arabic" panose="02020603050405020304" pitchFamily="18" charset="-78"/>
              </a:rPr>
              <a:t>، لكن عند البدء في تحليلها عل</a:t>
            </a:r>
            <a:r>
              <a:rPr lang="ar-EG" sz="2800" b="1">
                <a:effectLst/>
                <a:latin typeface="Calibri" panose="020F0502020204030204" pitchFamily="34" charset="0"/>
                <a:ea typeface="Calibri" panose="020F0502020204030204" pitchFamily="34" charset="0"/>
                <a:cs typeface="Simplified Arabic" panose="02020603050405020304" pitchFamily="18" charset="-78"/>
              </a:rPr>
              <a:t>ينا</a:t>
            </a:r>
            <a:r>
              <a:rPr lang="ar-SA" sz="2800" b="1">
                <a:effectLst/>
                <a:latin typeface="Calibri" panose="020F0502020204030204" pitchFamily="34" charset="0"/>
                <a:ea typeface="Calibri" panose="020F0502020204030204" pitchFamily="34" charset="0"/>
                <a:cs typeface="Simplified Arabic" panose="02020603050405020304" pitchFamily="18" charset="-78"/>
              </a:rPr>
              <a:t> إعادة ترتيب أعمدة البيانات وفقا لما يساعد</a:t>
            </a:r>
            <a:r>
              <a:rPr lang="ar-EG" sz="2800" b="1">
                <a:effectLst/>
                <a:latin typeface="Calibri" panose="020F0502020204030204" pitchFamily="34" charset="0"/>
                <a:ea typeface="Calibri" panose="020F0502020204030204" pitchFamily="34" charset="0"/>
                <a:cs typeface="Simplified Arabic" panose="02020603050405020304" pitchFamily="18" charset="-78"/>
              </a:rPr>
              <a:t>نا</a:t>
            </a:r>
            <a:r>
              <a:rPr lang="ar-SA" sz="2800" b="1">
                <a:effectLst/>
                <a:latin typeface="Calibri" panose="020F0502020204030204" pitchFamily="34" charset="0"/>
                <a:ea typeface="Calibri" panose="020F0502020204030204" pitchFamily="34" charset="0"/>
                <a:cs typeface="Simplified Arabic" panose="02020603050405020304" pitchFamily="18" charset="-78"/>
              </a:rPr>
              <a:t> في كشف ترتيب البيانات المنطقي واكتشاف القيم الأكبر والقيم الأصغر</a:t>
            </a:r>
            <a:r>
              <a:rPr lang="ar-EG" sz="2800" b="1">
                <a:effectLst/>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Calibri" panose="020F0502020204030204" pitchFamily="34" charset="0"/>
                <a:ea typeface="Calibri" panose="020F0502020204030204" pitchFamily="34" charset="0"/>
                <a:cs typeface="Simplified Arabic" panose="02020603050405020304" pitchFamily="18" charset="-78"/>
              </a:rPr>
              <a:t> وهناك الكثير من القصص الصحفية التي تبنى على فكرة الترتيب</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endParaRPr lang="en-US" sz="2800">
              <a:effectLst/>
              <a:latin typeface="Calibri" panose="020F0502020204030204" pitchFamily="34" charset="0"/>
              <a:ea typeface="Calibri" panose="020F0502020204030204" pitchFamily="34" charset="0"/>
              <a:cs typeface="Arial" panose="020B0604020202020204" pitchFamily="34" charset="0"/>
            </a:endParaRPr>
          </a:p>
        </p:txBody>
      </p:sp>
      <p:pic>
        <p:nvPicPr>
          <p:cNvPr id="16" name="Content Placeholder 8" descr="A graphic of a graph&#10;&#10;Description automatically generated">
            <a:extLst>
              <a:ext uri="{FF2B5EF4-FFF2-40B4-BE49-F238E27FC236}">
                <a16:creationId xmlns:a16="http://schemas.microsoft.com/office/drawing/2014/main" id="{020703B0-F621-333B-EE1D-97BDE68EECF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4676" y="1520865"/>
            <a:ext cx="4589053" cy="4797867"/>
          </a:xfrm>
        </p:spPr>
      </p:pic>
    </p:spTree>
    <p:extLst>
      <p:ext uri="{BB962C8B-B14F-4D97-AF65-F5344CB8AC3E}">
        <p14:creationId xmlns:p14="http://schemas.microsoft.com/office/powerpoint/2010/main" val="348310281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8200" y="139159"/>
            <a:ext cx="10515600" cy="114395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طرق تحليل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753F28C8-9823-178A-281E-70DC4C492ABC}"/>
              </a:ext>
            </a:extLst>
          </p:cNvPr>
          <p:cNvSpPr txBox="1"/>
          <p:nvPr/>
        </p:nvSpPr>
        <p:spPr>
          <a:xfrm>
            <a:off x="5058696" y="1520865"/>
            <a:ext cx="6191865" cy="4446795"/>
          </a:xfrm>
          <a:prstGeom prst="rect">
            <a:avLst/>
          </a:prstGeom>
          <a:noFill/>
        </p:spPr>
        <p:txBody>
          <a:bodyPr wrap="square">
            <a:spAutoFit/>
          </a:bodyPr>
          <a:lstStyle/>
          <a:p>
            <a:pPr algn="just" rtl="1">
              <a:lnSpc>
                <a:spcPct val="107000"/>
              </a:lnSpc>
              <a:spcAft>
                <a:spcPts val="800"/>
              </a:spcAft>
            </a:pPr>
            <a:r>
              <a:rPr lang="ar-SA" sz="2800" b="1">
                <a:effectLst/>
                <a:latin typeface="Calibri" panose="020F0502020204030204" pitchFamily="34" charset="0"/>
                <a:ea typeface="Calibri" panose="020F0502020204030204" pitchFamily="34" charset="0"/>
                <a:cs typeface="Simplified Arabic" panose="02020603050405020304" pitchFamily="18" charset="-78"/>
              </a:rPr>
              <a:t>‏</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en-US"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6</a:t>
            </a:r>
            <a:r>
              <a:rPr lang="ar-EG"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دمج حزم البيانات: </a:t>
            </a:r>
            <a:endParaRPr lang="en-US" sz="32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Calibri" panose="020F0502020204030204" pitchFamily="34" charset="0"/>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في كثير من الأحيان لا يمكن لحزمة واحدة من البيانات أن تعطي إجابة شاملة عما </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ي</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بحث عنه </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الصحفي و</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ي</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حاول إثباته في تحقيق</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ه</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ف</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مثلا وجود بيانات ‏عن مؤشر قياس ترحيب دول العالم بالأشخاص الذين يتقدمون بطلب اللجوء إليها، هذه البيانات قد تشير إلى أن دولا</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يرحب سكانها باللاجئين في حين أن دولا</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أخرى لا ترحب.</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3" name="Content Placeholder 5" descr="A group of people working on a computer&#10;&#10;Description automatically generated">
            <a:extLst>
              <a:ext uri="{FF2B5EF4-FFF2-40B4-BE49-F238E27FC236}">
                <a16:creationId xmlns:a16="http://schemas.microsoft.com/office/drawing/2014/main" id="{5F0A9565-A341-34B0-4317-17A76823079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4464" y="1410727"/>
            <a:ext cx="4616245" cy="5167053"/>
          </a:xfrm>
        </p:spPr>
      </p:pic>
    </p:spTree>
    <p:extLst>
      <p:ext uri="{BB962C8B-B14F-4D97-AF65-F5344CB8AC3E}">
        <p14:creationId xmlns:p14="http://schemas.microsoft.com/office/powerpoint/2010/main" val="133283108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رابعًا: تحليل البيانات باستخدام </a:t>
            </a:r>
            <a:r>
              <a:rPr lang="en-US" sz="4000" b="1">
                <a:solidFill>
                  <a:schemeClr val="bg1"/>
                </a:solidFill>
                <a:latin typeface="Simplified Arabic" panose="02020603050405020304" pitchFamily="18" charset="-78"/>
                <a:cs typeface="Simplified Arabic" panose="02020603050405020304" pitchFamily="18" charset="-78"/>
              </a:rPr>
              <a:t>Microsoft Excel</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68B97EF-E926-4327-D1A9-BB5328D9EE66}"/>
              </a:ext>
            </a:extLst>
          </p:cNvPr>
          <p:cNvSpPr txBox="1"/>
          <p:nvPr/>
        </p:nvSpPr>
        <p:spPr>
          <a:xfrm>
            <a:off x="4807974" y="1194316"/>
            <a:ext cx="6546962" cy="5747984"/>
          </a:xfrm>
          <a:prstGeom prst="rect">
            <a:avLst/>
          </a:prstGeom>
          <a:noFill/>
        </p:spPr>
        <p:txBody>
          <a:bodyPr wrap="square">
            <a:spAutoFit/>
          </a:bodyPr>
          <a:lstStyle/>
          <a:p>
            <a:pPr algn="just" rtl="1">
              <a:lnSpc>
                <a:spcPct val="110000"/>
              </a:lnSpc>
              <a:spcBef>
                <a:spcPts val="110"/>
              </a:spcBef>
              <a:spcAft>
                <a:spcPts val="110"/>
              </a:spcAft>
            </a:pPr>
            <a:r>
              <a:rPr lang="ar-SA"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العمليات الحسابية على البيانات باستخدام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Microsoft Excel </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ar-SA" sz="2700" b="1" u="sng">
                <a:effectLst/>
                <a:latin typeface="Simplified Arabic" panose="02020603050405020304" pitchFamily="18" charset="-78"/>
                <a:ea typeface="Calibri" panose="020F0502020204030204" pitchFamily="34" charset="0"/>
                <a:cs typeface="Simplified Arabic" panose="02020603050405020304" pitchFamily="18" charset="-78"/>
              </a:rPr>
              <a:t>التحليل الوصفي الكمي هو من الأساليب التي تستخدم بيانات يمكن قياسها أو تحويلها إلى أرقام غالبا ما يعني هذه البيانات العددية</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 تقدم الإحصائيات الوصفية وصف</a:t>
            </a:r>
            <a:r>
              <a:rPr lang="ar-EG" sz="27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ا بسيط</a:t>
            </a:r>
            <a:r>
              <a:rPr lang="ar-EG" sz="27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ا لما تظهره البيانات بحد ذاتها، هذه الأساليب شائعة في الصحافة خاصة لأنها عادة ما تكون مفهومة من قبل الجمهور العام، </a:t>
            </a:r>
            <a:r>
              <a:rPr lang="ar-SA" sz="2700" b="1" u="sng">
                <a:effectLst/>
                <a:latin typeface="Simplified Arabic" panose="02020603050405020304" pitchFamily="18" charset="-78"/>
                <a:ea typeface="Calibri" panose="020F0502020204030204" pitchFamily="34" charset="0"/>
                <a:cs typeface="Simplified Arabic" panose="02020603050405020304" pitchFamily="18" charset="-78"/>
              </a:rPr>
              <a:t>وهناك ثلاثة مقاييس رئيسية لقياس المركز في تحليل البيانات يطلق عليها مقاييس النزعة المركزية المتوسط (</a:t>
            </a:r>
            <a:r>
              <a:rPr lang="en-US" sz="2700" b="1" u="sng">
                <a:effectLst/>
                <a:latin typeface="Simplified Arabic" panose="02020603050405020304" pitchFamily="18" charset="-78"/>
                <a:ea typeface="Calibri" panose="020F0502020204030204" pitchFamily="34" charset="0"/>
                <a:cs typeface="Simplified Arabic" panose="02020603050405020304" pitchFamily="18" charset="-78"/>
              </a:rPr>
              <a:t>Mean</a:t>
            </a:r>
            <a:r>
              <a:rPr lang="ar-SA" sz="2700" b="1" u="sng">
                <a:effectLst/>
                <a:latin typeface="Simplified Arabic" panose="02020603050405020304" pitchFamily="18" charset="-78"/>
                <a:ea typeface="Calibri" panose="020F0502020204030204" pitchFamily="34" charset="0"/>
                <a:cs typeface="Simplified Arabic" panose="02020603050405020304" pitchFamily="18" charset="-78"/>
              </a:rPr>
              <a:t>)، الوسيط (</a:t>
            </a:r>
            <a:r>
              <a:rPr lang="en-US" sz="2700" b="1" u="sng">
                <a:effectLst/>
                <a:latin typeface="Simplified Arabic" panose="02020603050405020304" pitchFamily="18" charset="-78"/>
                <a:ea typeface="Calibri" panose="020F0502020204030204" pitchFamily="34" charset="0"/>
                <a:cs typeface="Simplified Arabic" panose="02020603050405020304" pitchFamily="18" charset="-78"/>
              </a:rPr>
              <a:t>Median</a:t>
            </a:r>
            <a:r>
              <a:rPr lang="ar-SA" sz="2700" b="1" u="sng">
                <a:effectLst/>
                <a:latin typeface="Simplified Arabic" panose="02020603050405020304" pitchFamily="18" charset="-78"/>
                <a:ea typeface="Calibri" panose="020F0502020204030204" pitchFamily="34" charset="0"/>
                <a:cs typeface="Simplified Arabic" panose="02020603050405020304" pitchFamily="18" charset="-78"/>
              </a:rPr>
              <a:t>)، والمنوال (</a:t>
            </a:r>
            <a:r>
              <a:rPr lang="en-US" sz="2700" b="1" u="sng">
                <a:effectLst/>
                <a:latin typeface="Simplified Arabic" panose="02020603050405020304" pitchFamily="18" charset="-78"/>
                <a:ea typeface="Calibri" panose="020F0502020204030204" pitchFamily="34" charset="0"/>
                <a:cs typeface="Simplified Arabic" panose="02020603050405020304" pitchFamily="18" charset="-78"/>
              </a:rPr>
              <a:t>Mode</a:t>
            </a:r>
            <a:r>
              <a:rPr lang="ar-SA" sz="27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700" b="1" u="sng">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700"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descr="A group of hexagons with different colors&#10;&#10;Description automatically generated">
            <a:extLst>
              <a:ext uri="{FF2B5EF4-FFF2-40B4-BE49-F238E27FC236}">
                <a16:creationId xmlns:a16="http://schemas.microsoft.com/office/drawing/2014/main" id="{03E0BE36-895D-B46B-E4AE-BC4C3DF79B2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2734" y="1431280"/>
            <a:ext cx="4329203" cy="4887452"/>
          </a:xfrm>
        </p:spPr>
      </p:pic>
    </p:spTree>
    <p:extLst>
      <p:ext uri="{BB962C8B-B14F-4D97-AF65-F5344CB8AC3E}">
        <p14:creationId xmlns:p14="http://schemas.microsoft.com/office/powerpoint/2010/main" val="388714451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161205"/>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رابعًا: تحليل البيانات باستخدام </a:t>
            </a:r>
            <a:r>
              <a:rPr lang="en-US" sz="4000" b="1">
                <a:solidFill>
                  <a:schemeClr val="bg1"/>
                </a:solidFill>
                <a:latin typeface="Simplified Arabic" panose="02020603050405020304" pitchFamily="18" charset="-78"/>
                <a:cs typeface="Simplified Arabic" panose="02020603050405020304" pitchFamily="18" charset="-78"/>
              </a:rPr>
              <a:t>Microsoft Excel</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68B97EF-E926-4327-D1A9-BB5328D9EE66}"/>
              </a:ext>
            </a:extLst>
          </p:cNvPr>
          <p:cNvSpPr txBox="1"/>
          <p:nvPr/>
        </p:nvSpPr>
        <p:spPr>
          <a:xfrm>
            <a:off x="4543825" y="1259602"/>
            <a:ext cx="6915671" cy="6166816"/>
          </a:xfrm>
          <a:prstGeom prst="rect">
            <a:avLst/>
          </a:prstGeom>
          <a:noFill/>
        </p:spPr>
        <p:txBody>
          <a:bodyPr wrap="square">
            <a:spAutoFit/>
          </a:bodyPr>
          <a:lstStyle/>
          <a:p>
            <a:pPr marL="342900" indent="-342900" algn="just" rtl="1">
              <a:lnSpc>
                <a:spcPct val="110000"/>
              </a:lnSpc>
              <a:spcBef>
                <a:spcPts val="110"/>
              </a:spcBef>
              <a:spcAft>
                <a:spcPts val="110"/>
              </a:spcAft>
              <a:buFont typeface="Arial" panose="020B0604020202020204" pitchFamily="34" charset="0"/>
              <a:buChar char="•"/>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غالبا ما يتم دمج المفاهيم الرياضية الثلاثة " المتوسط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الوسيط والمنوال" في المصطلح العامي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 المتوسط"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ومع ذلك فإن الثلاثة يقيسون أشياء مختلفة، واستخدامها بالتبادل أو في سياق خاطئ يمكن أن يؤدي إلى قصة غير صحيحة.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أولًا المتوسط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Mean</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b="1">
                <a:effectLst/>
                <a:latin typeface="Calibri" panose="020F0502020204030204" pitchFamily="34" charset="0"/>
                <a:ea typeface="Calibri" panose="020F0502020204030204" pitchFamily="34" charset="0"/>
                <a:cs typeface="Simplified Arabic" panose="02020603050405020304" pitchFamily="18" charset="-78"/>
              </a:rPr>
              <a:t>يمثل المتوسط مجموع جميع القيم في مجموعة البيانات مقسوما على عددها، يعبر عنه بالصيغة: المتوسط = (مجموع القي</a:t>
            </a:r>
            <a:r>
              <a:rPr lang="ar-EG" sz="2400" b="1">
                <a:latin typeface="Calibri" panose="020F0502020204030204" pitchFamily="34" charset="0"/>
                <a:ea typeface="Calibri" panose="020F0502020204030204" pitchFamily="34" charset="0"/>
                <a:cs typeface="Simplified Arabic" panose="02020603050405020304" pitchFamily="18" charset="-78"/>
              </a:rPr>
              <a:t>م</a:t>
            </a:r>
            <a:r>
              <a:rPr lang="ar-SA" sz="2400" b="1">
                <a:effectLst/>
                <a:latin typeface="Calibri" panose="020F0502020204030204" pitchFamily="34" charset="0"/>
                <a:ea typeface="Calibri" panose="020F0502020204030204" pitchFamily="34" charset="0"/>
                <a:cs typeface="Simplified Arabic" panose="02020603050405020304" pitchFamily="18" charset="-78"/>
              </a:rPr>
              <a:t>)٪؜ (عدد القيم)، </a:t>
            </a:r>
            <a:r>
              <a:rPr lang="ar-EG" sz="2400" b="1">
                <a:effectLst/>
                <a:latin typeface="Calibri" panose="020F0502020204030204" pitchFamily="34" charset="0"/>
                <a:ea typeface="Calibri" panose="020F0502020204030204" pitchFamily="34" charset="0"/>
                <a:cs typeface="Simplified Arabic" panose="02020603050405020304" pitchFamily="18" charset="-78"/>
              </a:rPr>
              <a:t>وب</a:t>
            </a:r>
            <a:r>
              <a:rPr lang="ar-SA" sz="2400" b="1">
                <a:effectLst/>
                <a:latin typeface="Calibri" panose="020F0502020204030204" pitchFamily="34" charset="0"/>
                <a:ea typeface="Calibri" panose="020F0502020204030204" pitchFamily="34" charset="0"/>
                <a:cs typeface="Simplified Arabic" panose="02020603050405020304" pitchFamily="18" charset="-78"/>
              </a:rPr>
              <a:t>يعكس المتوسط القيمة المتوسطة للبيانات وقد يكون تأثيره متأثرا بالقيم الشاذة (القيم الكبيرة أو الصغيرة بشكل كبير)، </a:t>
            </a:r>
            <a:r>
              <a:rPr lang="ar-SA" sz="2400" b="1" u="sng">
                <a:effectLst/>
                <a:latin typeface="Calibri" panose="020F0502020204030204" pitchFamily="34" charset="0"/>
                <a:ea typeface="Calibri" panose="020F0502020204030204" pitchFamily="34" charset="0"/>
                <a:cs typeface="Simplified Arabic" panose="02020603050405020304" pitchFamily="18" charset="-78"/>
              </a:rPr>
              <a:t>يعد المتوسط أدا</a:t>
            </a:r>
            <a:r>
              <a:rPr lang="ar-EG" sz="2400" b="1" u="sng">
                <a:effectLst/>
                <a:latin typeface="Calibri" panose="020F0502020204030204" pitchFamily="34" charset="0"/>
                <a:ea typeface="Calibri" panose="020F0502020204030204" pitchFamily="34" charset="0"/>
                <a:cs typeface="Simplified Arabic" panose="02020603050405020304" pitchFamily="18" charset="-78"/>
              </a:rPr>
              <a:t>ة</a:t>
            </a:r>
            <a:r>
              <a:rPr lang="ar-SA" sz="2400" b="1" u="sng">
                <a:effectLst/>
                <a:latin typeface="Calibri" panose="020F0502020204030204" pitchFamily="34" charset="0"/>
                <a:ea typeface="Calibri" panose="020F0502020204030204" pitchFamily="34" charset="0"/>
                <a:cs typeface="Simplified Arabic" panose="02020603050405020304" pitchFamily="18" charset="-78"/>
              </a:rPr>
              <a:t> جيدة عندما تكون جميع القيم متقاربة نسبيا لإظهار "الاتجاه المركزي" ، إذا كانت معظم القيم متشابهة وكانت قيمة واحدة أعلى أو اقل بكثير، فلن يكون المتوسط تقدير</a:t>
            </a:r>
            <a:r>
              <a:rPr lang="ar-EG" sz="2400" b="1" u="sng">
                <a:effectLst/>
                <a:latin typeface="Calibri" panose="020F0502020204030204" pitchFamily="34" charset="0"/>
                <a:ea typeface="Calibri" panose="020F0502020204030204" pitchFamily="34" charset="0"/>
                <a:cs typeface="Simplified Arabic" panose="02020603050405020304" pitchFamily="18" charset="-78"/>
              </a:rPr>
              <a:t>ً</a:t>
            </a:r>
            <a:r>
              <a:rPr lang="ar-SA" sz="2400" b="1" u="sng">
                <a:effectLst/>
                <a:latin typeface="Calibri" panose="020F0502020204030204" pitchFamily="34" charset="0"/>
                <a:ea typeface="Calibri" panose="020F0502020204030204" pitchFamily="34" charset="0"/>
                <a:cs typeface="Simplified Arabic" panose="02020603050405020304" pitchFamily="18" charset="-78"/>
              </a:rPr>
              <a:t>ا دقيق</a:t>
            </a:r>
            <a:r>
              <a:rPr lang="ar-EG" sz="2400" b="1" u="sng">
                <a:latin typeface="Calibri" panose="020F0502020204030204" pitchFamily="34" charset="0"/>
                <a:ea typeface="Calibri" panose="020F0502020204030204" pitchFamily="34" charset="0"/>
                <a:cs typeface="Simplified Arabic" panose="02020603050405020304" pitchFamily="18" charset="-78"/>
              </a:rPr>
              <a:t>ً</a:t>
            </a:r>
            <a:r>
              <a:rPr lang="ar-SA" sz="2400" b="1" u="sng">
                <a:effectLst/>
                <a:latin typeface="Calibri" panose="020F0502020204030204" pitchFamily="34" charset="0"/>
                <a:ea typeface="Calibri" panose="020F0502020204030204" pitchFamily="34" charset="0"/>
                <a:cs typeface="Simplified Arabic" panose="02020603050405020304" pitchFamily="18" charset="-78"/>
              </a:rPr>
              <a:t>ا للقاسم المشترك.</a:t>
            </a:r>
            <a:endParaRPr lang="en-US" sz="2400" u="sng">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0000"/>
              </a:lnSpc>
              <a:spcBef>
                <a:spcPts val="110"/>
              </a:spcBef>
              <a:spcAft>
                <a:spcPts val="110"/>
              </a:spcAft>
            </a:pPr>
            <a:endParaRPr lang="en-US" sz="2400"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computer with a magnifying glass and graphs&#10;&#10;Description automatically generated">
            <a:extLst>
              <a:ext uri="{FF2B5EF4-FFF2-40B4-BE49-F238E27FC236}">
                <a16:creationId xmlns:a16="http://schemas.microsoft.com/office/drawing/2014/main" id="{E91E5743-7039-2EED-C3A7-7FE0C260071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0218" y="1274350"/>
            <a:ext cx="4159047" cy="5318179"/>
          </a:xfrm>
        </p:spPr>
      </p:pic>
    </p:spTree>
    <p:extLst>
      <p:ext uri="{BB962C8B-B14F-4D97-AF65-F5344CB8AC3E}">
        <p14:creationId xmlns:p14="http://schemas.microsoft.com/office/powerpoint/2010/main" val="293727795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رابعًا: تحليل البيانات باستخدام </a:t>
            </a:r>
            <a:r>
              <a:rPr lang="en-US" sz="4000" b="1">
                <a:solidFill>
                  <a:schemeClr val="bg1"/>
                </a:solidFill>
                <a:latin typeface="Simplified Arabic" panose="02020603050405020304" pitchFamily="18" charset="-78"/>
                <a:cs typeface="Simplified Arabic" panose="02020603050405020304" pitchFamily="18" charset="-78"/>
              </a:rPr>
              <a:t>Microsoft Excel</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68B97EF-E926-4327-D1A9-BB5328D9EE66}"/>
              </a:ext>
            </a:extLst>
          </p:cNvPr>
          <p:cNvSpPr txBox="1"/>
          <p:nvPr/>
        </p:nvSpPr>
        <p:spPr>
          <a:xfrm>
            <a:off x="4881716" y="1239602"/>
            <a:ext cx="6723942" cy="5618398"/>
          </a:xfrm>
          <a:prstGeom prst="rect">
            <a:avLst/>
          </a:prstGeom>
          <a:noFill/>
        </p:spPr>
        <p:txBody>
          <a:bodyPr wrap="square">
            <a:spAutoFit/>
          </a:bodyPr>
          <a:lstStyle/>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على سبيل المثال: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لدينا درجات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latin typeface="Simplified Arabic" panose="02020603050405020304" pitchFamily="18" charset="-78"/>
                <a:ea typeface="Calibri" panose="020F0502020204030204" pitchFamily="34" charset="0"/>
                <a:cs typeface="Simplified Arabic" panose="02020603050405020304" pitchFamily="18" charset="-78"/>
              </a:rPr>
              <a:t>5</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طلاب في امتحان ما موزعة على الخلايا</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B1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إلى</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B5</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لحساب المتوسط لهذه الدرجات</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u="sng">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lvl="0" indent="-342900" algn="just" rtl="1">
              <a:lnSpc>
                <a:spcPct val="107000"/>
              </a:lnSpc>
              <a:spcAft>
                <a:spcPts val="800"/>
              </a:spcAft>
              <a:tabLst>
                <a:tab pos="457200" algn="l"/>
              </a:tabLs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دخل الدرجات في الخلايا</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(B1)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إلى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(B5</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lvl="0" indent="-342900" algn="just" rtl="1">
              <a:lnSpc>
                <a:spcPct val="107000"/>
              </a:lnSpc>
              <a:spcAft>
                <a:spcPts val="800"/>
              </a:spcAft>
              <a:tabLst>
                <a:tab pos="457200" algn="l"/>
              </a:tabLst>
            </a:pPr>
            <a:r>
              <a:rPr lang="ar-EG" sz="2400" b="1">
                <a:latin typeface="Simplified Arabic" panose="02020603050405020304" pitchFamily="18" charset="-78"/>
                <a:ea typeface="Calibri" panose="020F0502020204030204" pitchFamily="34" charset="0"/>
                <a:cs typeface="Simplified Arabic" panose="02020603050405020304" pitchFamily="18" charset="-78"/>
              </a:rPr>
              <a:t>ن</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نتقل إلى خلية فارغة حيث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ريد إظهار المتوسط</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مثلًا الخلية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B6</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lvl="0" indent="-342900" algn="just" rtl="1">
              <a:lnSpc>
                <a:spcPct val="107000"/>
              </a:lnSpc>
              <a:spcAft>
                <a:spcPts val="800"/>
              </a:spcAft>
              <a:tabLst>
                <a:tab pos="457200" algn="l"/>
              </a:tabLs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في الخلية الفارغة، </a:t>
            </a:r>
            <a:r>
              <a:rPr lang="ar-EG" sz="2400" b="1">
                <a:latin typeface="Simplified Arabic" panose="02020603050405020304" pitchFamily="18" charset="-78"/>
                <a:ea typeface="Calibri" panose="020F0502020204030204" pitchFamily="34" charset="0"/>
                <a:cs typeface="Simplified Arabic" panose="02020603050405020304" pitchFamily="18" charset="-78"/>
              </a:rPr>
              <a:t>ن</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كتب الصيغة التالية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marL="228600" algn="just"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=AVERAGE(B1:B5)</a:t>
            </a:r>
            <a:endParaRPr lang="en-US" sz="2400">
              <a:latin typeface="Simplified Arabic" panose="02020603050405020304" pitchFamily="18" charset="-78"/>
              <a:ea typeface="Calibri" panose="020F0502020204030204" pitchFamily="34" charset="0"/>
              <a:cs typeface="Simplified Arabic" panose="02020603050405020304" pitchFamily="18" charset="-78"/>
            </a:endParaRPr>
          </a:p>
          <a:p>
            <a:pPr marL="228600"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ستظهر القيمة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86.6</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في الخلية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B6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وهى متوسط الدرجات التي أدخل</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نها</a:t>
            </a:r>
            <a:r>
              <a:rPr lang="ar-EG" sz="2400" b="1">
                <a:latin typeface="Simplified Arabic" panose="02020603050405020304" pitchFamily="18" charset="-78"/>
                <a:ea typeface="Calibri" panose="020F0502020204030204" pitchFamily="34" charset="0"/>
                <a:cs typeface="Simplified Arabic" panose="02020603050405020304" pitchFamily="18" charset="-78"/>
              </a:rPr>
              <a:t>،</a:t>
            </a:r>
            <a:r>
              <a:rPr lang="ar-EG" sz="2400">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دالة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AVERAGE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تجمع جميع القيم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85</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90</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78</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88</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92</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433</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ثم تقسم النتيجة على عددها</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(433 ÷ 5 = 86.6)</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3" name="Content Placeholder 12">
            <a:extLst>
              <a:ext uri="{FF2B5EF4-FFF2-40B4-BE49-F238E27FC236}">
                <a16:creationId xmlns:a16="http://schemas.microsoft.com/office/drawing/2014/main" id="{591BB998-05B5-5ECD-3D93-D845F2006109}"/>
              </a:ext>
            </a:extLst>
          </p:cNvPr>
          <p:cNvPicPr>
            <a:picLocks noGrp="1" noChangeAspect="1"/>
          </p:cNvPicPr>
          <p:nvPr>
            <p:ph sz="half" idx="1"/>
          </p:nvPr>
        </p:nvPicPr>
        <p:blipFill>
          <a:blip r:embed="rId2"/>
          <a:stretch>
            <a:fillRect/>
          </a:stretch>
        </p:blipFill>
        <p:spPr>
          <a:xfrm>
            <a:off x="125366" y="1274023"/>
            <a:ext cx="4608316" cy="5357426"/>
          </a:xfrm>
        </p:spPr>
      </p:pic>
    </p:spTree>
    <p:extLst>
      <p:ext uri="{BB962C8B-B14F-4D97-AF65-F5344CB8AC3E}">
        <p14:creationId xmlns:p14="http://schemas.microsoft.com/office/powerpoint/2010/main" val="278448167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رابعًا: تحليل البيانات باستخدام </a:t>
            </a:r>
            <a:r>
              <a:rPr lang="en-US" sz="4000" b="1">
                <a:solidFill>
                  <a:schemeClr val="bg1"/>
                </a:solidFill>
                <a:latin typeface="Simplified Arabic" panose="02020603050405020304" pitchFamily="18" charset="-78"/>
                <a:cs typeface="Simplified Arabic" panose="02020603050405020304" pitchFamily="18" charset="-78"/>
              </a:rPr>
              <a:t>Microsoft Excel</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68B97EF-E926-4327-D1A9-BB5328D9EE66}"/>
              </a:ext>
            </a:extLst>
          </p:cNvPr>
          <p:cNvSpPr txBox="1"/>
          <p:nvPr/>
        </p:nvSpPr>
        <p:spPr>
          <a:xfrm>
            <a:off x="5043948" y="1239602"/>
            <a:ext cx="6561710" cy="5230919"/>
          </a:xfrm>
          <a:prstGeom prst="rect">
            <a:avLst/>
          </a:prstGeom>
          <a:noFill/>
        </p:spPr>
        <p:txBody>
          <a:bodyPr wrap="square">
            <a:spAutoFit/>
          </a:bodyPr>
          <a:lstStyle/>
          <a:p>
            <a:pPr algn="just" rtl="1">
              <a:lnSpc>
                <a:spcPct val="107000"/>
              </a:lnSpc>
              <a:spcAft>
                <a:spcPts val="80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ثانيًا: الوسيط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(Median)</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Arial" panose="020B0604020202020204" pitchFamily="34" charset="0"/>
              <a:buChar char="•"/>
            </a:pP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الوسيط هو القيمة التي تقع في منتصف مجموعة البيانات بعد ترتيبها تصاعدياً أو تنازلياً إذا كان عدد القيم فردياً، يكون الوسيط هو القيمة الوسطى، وإذا كان عدد القيم زوجياً، يكون الوسيط هو متوسط القيمتين الوسيطتين</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u="sng">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Arial" panose="020B0604020202020204" pitchFamily="34" charset="0"/>
              <a:buChar char="•"/>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على سبيل المثال: لدينا مجموعة بيانات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10</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25</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15</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35</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30</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40</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20</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لحساب الوسيط نحدد الخلية التي نريد كتابة الصيغة فيها، ونكتب الصيغة (ونحدد النطاق(</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MEDIAN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سيقوم إكسل بترتيب الأرقام داخلياً: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10</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15</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20</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25</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30</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35</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latin typeface="Simplified Arabic" panose="02020603050405020304" pitchFamily="18" charset="-78"/>
                <a:ea typeface="Calibri" panose="020F0502020204030204" pitchFamily="34" charset="0"/>
                <a:cs typeface="Simplified Arabic" panose="02020603050405020304" pitchFamily="18" charset="-78"/>
              </a:rPr>
              <a:t>40</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400" b="1">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الوسيط هنا هو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u="sng">
                <a:latin typeface="Simplified Arabic" panose="02020603050405020304" pitchFamily="18" charset="-78"/>
                <a:ea typeface="Calibri" panose="020F0502020204030204" pitchFamily="34" charset="0"/>
                <a:cs typeface="Simplified Arabic" panose="02020603050405020304" pitchFamily="18" charset="-78"/>
              </a:rPr>
              <a:t>25</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لأنها القيمة الوسطى</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screenshot of a spreadsheet&#10;&#10;Description automatically generated">
            <a:extLst>
              <a:ext uri="{FF2B5EF4-FFF2-40B4-BE49-F238E27FC236}">
                <a16:creationId xmlns:a16="http://schemas.microsoft.com/office/drawing/2014/main" id="{EB097AD1-618A-41C7-900E-0F194E489378}"/>
              </a:ext>
            </a:extLst>
          </p:cNvPr>
          <p:cNvPicPr>
            <a:picLocks noGrp="1" noChangeAspect="1"/>
          </p:cNvPicPr>
          <p:nvPr>
            <p:ph sz="half" idx="1"/>
          </p:nvPr>
        </p:nvPicPr>
        <p:blipFill>
          <a:blip r:embed="rId2"/>
          <a:stretch>
            <a:fillRect/>
          </a:stretch>
        </p:blipFill>
        <p:spPr>
          <a:xfrm>
            <a:off x="239639" y="1400164"/>
            <a:ext cx="4576259" cy="5070357"/>
          </a:xfrm>
          <a:prstGeom prst="rect">
            <a:avLst/>
          </a:prstGeom>
        </p:spPr>
      </p:pic>
    </p:spTree>
    <p:extLst>
      <p:ext uri="{BB962C8B-B14F-4D97-AF65-F5344CB8AC3E}">
        <p14:creationId xmlns:p14="http://schemas.microsoft.com/office/powerpoint/2010/main" val="193431228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رابعًا: تحليل البيانات باستخدام </a:t>
            </a:r>
            <a:r>
              <a:rPr lang="en-US" sz="4000" b="1">
                <a:solidFill>
                  <a:schemeClr val="bg1"/>
                </a:solidFill>
                <a:latin typeface="Simplified Arabic" panose="02020603050405020304" pitchFamily="18" charset="-78"/>
                <a:cs typeface="Simplified Arabic" panose="02020603050405020304" pitchFamily="18" charset="-78"/>
              </a:rPr>
              <a:t>Microsoft Excel</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68B97EF-E926-4327-D1A9-BB5328D9EE66}"/>
              </a:ext>
            </a:extLst>
          </p:cNvPr>
          <p:cNvSpPr txBox="1"/>
          <p:nvPr/>
        </p:nvSpPr>
        <p:spPr>
          <a:xfrm>
            <a:off x="5279922" y="1239602"/>
            <a:ext cx="6325735" cy="3524683"/>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SA" sz="2800" b="1">
                <a:effectLst/>
                <a:latin typeface="Calibri" panose="020F0502020204030204" pitchFamily="34" charset="0"/>
                <a:ea typeface="Calibri" panose="020F0502020204030204" pitchFamily="34" charset="0"/>
                <a:cs typeface="Simplified Arabic" panose="02020603050405020304" pitchFamily="18" charset="-78"/>
              </a:rPr>
              <a:t>إذا كان لدينا مجموعة بيانات بعدد زوجي من القيم، مثل</a:t>
            </a:r>
            <a:r>
              <a:rPr lang="en-US" sz="2800" b="1">
                <a:effectLst/>
                <a:latin typeface="Simplified Arabic" panose="02020603050405020304" pitchFamily="18" charset="-78"/>
                <a:ea typeface="Calibri" panose="020F0502020204030204" pitchFamily="34" charset="0"/>
                <a:cs typeface="Arial" panose="020B0604020202020204" pitchFamily="34" charset="0"/>
              </a:rPr>
              <a:t>:</a:t>
            </a:r>
            <a:r>
              <a:rPr lang="ar-SA" sz="2800" b="1">
                <a:effectLst/>
                <a:latin typeface="Calibri" panose="020F0502020204030204" pitchFamily="34" charset="0"/>
                <a:ea typeface="Calibri" panose="020F0502020204030204" pitchFamily="34" charset="0"/>
                <a:cs typeface="Simplified Arabic" panose="02020603050405020304" pitchFamily="18" charset="-78"/>
              </a:rPr>
              <a:t> (</a:t>
            </a:r>
            <a:r>
              <a:rPr lang="en-US" sz="2800" b="1">
                <a:effectLst/>
                <a:latin typeface="Calibri" panose="020F0502020204030204" pitchFamily="34" charset="0"/>
                <a:ea typeface="Calibri" panose="020F0502020204030204" pitchFamily="34" charset="0"/>
                <a:cs typeface="Simplified Arabic" panose="02020603050405020304" pitchFamily="18" charset="-78"/>
              </a:rPr>
              <a:t>10</a:t>
            </a:r>
            <a:r>
              <a:rPr lang="ar-SA" sz="2800" b="1">
                <a:effectLst/>
                <a:latin typeface="Calibri" panose="020F0502020204030204" pitchFamily="34" charset="0"/>
                <a:ea typeface="Calibri" panose="020F0502020204030204" pitchFamily="34" charset="0"/>
                <a:cs typeface="Simplified Arabic" panose="02020603050405020304" pitchFamily="18" charset="-78"/>
              </a:rPr>
              <a:t>- </a:t>
            </a:r>
            <a:r>
              <a:rPr lang="en-US" sz="2800" b="1">
                <a:effectLst/>
                <a:latin typeface="Calibri" panose="020F0502020204030204" pitchFamily="34" charset="0"/>
                <a:ea typeface="Calibri" panose="020F0502020204030204" pitchFamily="34" charset="0"/>
                <a:cs typeface="Simplified Arabic" panose="02020603050405020304" pitchFamily="18" charset="-78"/>
              </a:rPr>
              <a:t>25</a:t>
            </a:r>
            <a:r>
              <a:rPr lang="ar-SA" sz="2800" b="1">
                <a:effectLst/>
                <a:latin typeface="Calibri" panose="020F0502020204030204" pitchFamily="34" charset="0"/>
                <a:ea typeface="Calibri" panose="020F0502020204030204" pitchFamily="34" charset="0"/>
                <a:cs typeface="Simplified Arabic" panose="02020603050405020304" pitchFamily="18" charset="-78"/>
              </a:rPr>
              <a:t>- </a:t>
            </a:r>
            <a:r>
              <a:rPr lang="en-US" sz="2800" b="1">
                <a:effectLst/>
                <a:latin typeface="Calibri" panose="020F0502020204030204" pitchFamily="34" charset="0"/>
                <a:ea typeface="Calibri" panose="020F0502020204030204" pitchFamily="34" charset="0"/>
                <a:cs typeface="Simplified Arabic" panose="02020603050405020304" pitchFamily="18" charset="-78"/>
              </a:rPr>
              <a:t>15</a:t>
            </a:r>
            <a:r>
              <a:rPr lang="ar-SA" sz="2800" b="1">
                <a:effectLst/>
                <a:latin typeface="Calibri" panose="020F0502020204030204" pitchFamily="34" charset="0"/>
                <a:ea typeface="Calibri" panose="020F0502020204030204" pitchFamily="34" charset="0"/>
                <a:cs typeface="Simplified Arabic" panose="02020603050405020304" pitchFamily="18" charset="-78"/>
              </a:rPr>
              <a:t>- </a:t>
            </a:r>
            <a:r>
              <a:rPr lang="en-US" sz="2800" b="1">
                <a:effectLst/>
                <a:latin typeface="Calibri" panose="020F0502020204030204" pitchFamily="34" charset="0"/>
                <a:ea typeface="Calibri" panose="020F0502020204030204" pitchFamily="34" charset="0"/>
                <a:cs typeface="Simplified Arabic" panose="02020603050405020304" pitchFamily="18" charset="-78"/>
              </a:rPr>
              <a:t>35</a:t>
            </a:r>
            <a:r>
              <a:rPr lang="ar-SA" sz="2800" b="1">
                <a:effectLst/>
                <a:latin typeface="Calibri" panose="020F0502020204030204" pitchFamily="34" charset="0"/>
                <a:ea typeface="Calibri" panose="020F0502020204030204" pitchFamily="34" charset="0"/>
                <a:cs typeface="Simplified Arabic" panose="02020603050405020304" pitchFamily="18" charset="-78"/>
              </a:rPr>
              <a:t>- </a:t>
            </a:r>
            <a:r>
              <a:rPr lang="en-US" sz="2800" b="1">
                <a:effectLst/>
                <a:latin typeface="Calibri" panose="020F0502020204030204" pitchFamily="34" charset="0"/>
                <a:ea typeface="Calibri" panose="020F0502020204030204" pitchFamily="34" charset="0"/>
                <a:cs typeface="Simplified Arabic" panose="02020603050405020304" pitchFamily="18" charset="-78"/>
              </a:rPr>
              <a:t>30</a:t>
            </a:r>
            <a:r>
              <a:rPr lang="ar-SA" sz="2800" b="1">
                <a:effectLst/>
                <a:latin typeface="Calibri" panose="020F0502020204030204" pitchFamily="34" charset="0"/>
                <a:ea typeface="Calibri" panose="020F0502020204030204" pitchFamily="34" charset="0"/>
                <a:cs typeface="Simplified Arabic" panose="02020603050405020304" pitchFamily="18" charset="-78"/>
              </a:rPr>
              <a:t>-</a:t>
            </a:r>
            <a:r>
              <a:rPr lang="en-US" sz="2800" b="1">
                <a:effectLst/>
                <a:latin typeface="Calibri" panose="020F0502020204030204" pitchFamily="34" charset="0"/>
                <a:ea typeface="Calibri" panose="020F0502020204030204" pitchFamily="34" charset="0"/>
                <a:cs typeface="Simplified Arabic" panose="02020603050405020304" pitchFamily="18" charset="-78"/>
              </a:rPr>
              <a:t>40</a:t>
            </a:r>
            <a:r>
              <a:rPr lang="ar-SA" sz="2800" b="1">
                <a:effectLst/>
                <a:latin typeface="Calibri" panose="020F0502020204030204" pitchFamily="34" charset="0"/>
                <a:ea typeface="Calibri" panose="020F0502020204030204" pitchFamily="34" charset="0"/>
                <a:cs typeface="Simplified Arabic" panose="02020603050405020304" pitchFamily="18" charset="-78"/>
              </a:rPr>
              <a:t>)، في هذه الحالة، الوسيط سيكون متوسط القيمتين الوسطتين، أي أن الترتيب يكون (</a:t>
            </a:r>
            <a:r>
              <a:rPr lang="en-US" sz="2800" b="1">
                <a:effectLst/>
                <a:latin typeface="Calibri" panose="020F0502020204030204" pitchFamily="34" charset="0"/>
                <a:ea typeface="Calibri" panose="020F0502020204030204" pitchFamily="34" charset="0"/>
                <a:cs typeface="Simplified Arabic" panose="02020603050405020304" pitchFamily="18" charset="-78"/>
              </a:rPr>
              <a:t>10</a:t>
            </a:r>
            <a:r>
              <a:rPr lang="ar-SA" sz="2800" b="1">
                <a:effectLst/>
                <a:latin typeface="Calibri" panose="020F0502020204030204" pitchFamily="34" charset="0"/>
                <a:ea typeface="Calibri" panose="020F0502020204030204" pitchFamily="34" charset="0"/>
                <a:cs typeface="Simplified Arabic" panose="02020603050405020304" pitchFamily="18" charset="-78"/>
              </a:rPr>
              <a:t>,</a:t>
            </a:r>
            <a:r>
              <a:rPr lang="en-US" sz="2800" b="1">
                <a:effectLst/>
                <a:latin typeface="Calibri" panose="020F0502020204030204" pitchFamily="34" charset="0"/>
                <a:ea typeface="Calibri" panose="020F0502020204030204" pitchFamily="34" charset="0"/>
                <a:cs typeface="Simplified Arabic" panose="02020603050405020304" pitchFamily="18" charset="-78"/>
              </a:rPr>
              <a:t>15</a:t>
            </a:r>
            <a:r>
              <a:rPr lang="ar-SA" sz="2800" b="1">
                <a:effectLst/>
                <a:latin typeface="Calibri" panose="020F0502020204030204" pitchFamily="34" charset="0"/>
                <a:ea typeface="Calibri" panose="020F0502020204030204" pitchFamily="34" charset="0"/>
                <a:cs typeface="Simplified Arabic" panose="02020603050405020304" pitchFamily="18" charset="-78"/>
              </a:rPr>
              <a:t>,</a:t>
            </a:r>
            <a:r>
              <a:rPr lang="en-US" sz="2800" b="1">
                <a:effectLst/>
                <a:latin typeface="Calibri" panose="020F0502020204030204" pitchFamily="34" charset="0"/>
                <a:ea typeface="Calibri" panose="020F0502020204030204" pitchFamily="34" charset="0"/>
                <a:cs typeface="Simplified Arabic" panose="02020603050405020304" pitchFamily="18" charset="-78"/>
              </a:rPr>
              <a:t>25</a:t>
            </a:r>
            <a:r>
              <a:rPr lang="ar-SA" sz="2800" b="1">
                <a:effectLst/>
                <a:latin typeface="Calibri" panose="020F0502020204030204" pitchFamily="34" charset="0"/>
                <a:ea typeface="Calibri" panose="020F0502020204030204" pitchFamily="34" charset="0"/>
                <a:cs typeface="Simplified Arabic" panose="02020603050405020304" pitchFamily="18" charset="-78"/>
              </a:rPr>
              <a:t>,</a:t>
            </a:r>
            <a:r>
              <a:rPr lang="en-US" sz="2800" b="1">
                <a:effectLst/>
                <a:latin typeface="Calibri" panose="020F0502020204030204" pitchFamily="34" charset="0"/>
                <a:ea typeface="Calibri" panose="020F0502020204030204" pitchFamily="34" charset="0"/>
                <a:cs typeface="Simplified Arabic" panose="02020603050405020304" pitchFamily="18" charset="-78"/>
              </a:rPr>
              <a:t>30</a:t>
            </a:r>
            <a:r>
              <a:rPr lang="ar-SA" sz="2800" b="1">
                <a:effectLst/>
                <a:latin typeface="Calibri" panose="020F0502020204030204" pitchFamily="34" charset="0"/>
                <a:ea typeface="Calibri" panose="020F0502020204030204" pitchFamily="34" charset="0"/>
                <a:cs typeface="Simplified Arabic" panose="02020603050405020304" pitchFamily="18" charset="-78"/>
              </a:rPr>
              <a:t>,</a:t>
            </a:r>
            <a:r>
              <a:rPr lang="en-US" sz="2800" b="1">
                <a:effectLst/>
                <a:latin typeface="Calibri" panose="020F0502020204030204" pitchFamily="34" charset="0"/>
                <a:ea typeface="Calibri" panose="020F0502020204030204" pitchFamily="34" charset="0"/>
                <a:cs typeface="Simplified Arabic" panose="02020603050405020304" pitchFamily="18" charset="-78"/>
              </a:rPr>
              <a:t>35</a:t>
            </a:r>
            <a:r>
              <a:rPr lang="ar-SA" sz="2800" b="1">
                <a:effectLst/>
                <a:latin typeface="Calibri" panose="020F0502020204030204" pitchFamily="34" charset="0"/>
                <a:ea typeface="Calibri" panose="020F0502020204030204" pitchFamily="34" charset="0"/>
                <a:cs typeface="Simplified Arabic" panose="02020603050405020304" pitchFamily="18" charset="-78"/>
              </a:rPr>
              <a:t>,</a:t>
            </a:r>
            <a:r>
              <a:rPr lang="en-US" sz="2800" b="1">
                <a:effectLst/>
                <a:latin typeface="Calibri" panose="020F0502020204030204" pitchFamily="34" charset="0"/>
                <a:ea typeface="Calibri" panose="020F0502020204030204" pitchFamily="34" charset="0"/>
                <a:cs typeface="Simplified Arabic" panose="02020603050405020304" pitchFamily="18" charset="-78"/>
              </a:rPr>
              <a:t>40</a:t>
            </a:r>
            <a:r>
              <a:rPr lang="ar-SA" sz="2800" b="1">
                <a:effectLst/>
                <a:latin typeface="Calibri" panose="020F0502020204030204" pitchFamily="34" charset="0"/>
                <a:ea typeface="Calibri" panose="020F0502020204030204" pitchFamily="34" charset="0"/>
                <a:cs typeface="Simplified Arabic" panose="02020603050405020304" pitchFamily="18" charset="-78"/>
              </a:rPr>
              <a:t>)، فيكون الوسيط</a:t>
            </a:r>
            <a:r>
              <a:rPr lang="en-US" sz="2800" b="1">
                <a:effectLst/>
                <a:latin typeface="Simplified Arabic" panose="02020603050405020304" pitchFamily="18" charset="-78"/>
                <a:ea typeface="Calibri" panose="020F0502020204030204" pitchFamily="34" charset="0"/>
                <a:cs typeface="Arial" panose="020B0604020202020204" pitchFamily="34" charset="0"/>
              </a:rPr>
              <a:t> </a:t>
            </a:r>
          </a:p>
          <a:p>
            <a:pPr algn="just" rtl="1">
              <a:lnSpc>
                <a:spcPct val="107000"/>
              </a:lnSpc>
              <a:spcAft>
                <a:spcPts val="800"/>
              </a:spcAft>
            </a:pPr>
            <a:r>
              <a:rPr lang="en-US" sz="2800" b="1">
                <a:latin typeface="Simplified Arabic" panose="02020603050405020304" pitchFamily="18" charset="-78"/>
                <a:ea typeface="Calibri" panose="020F0502020204030204" pitchFamily="34" charset="0"/>
                <a:cs typeface="Arial" panose="020B0604020202020204" pitchFamily="34" charset="0"/>
              </a:rPr>
              <a:t>(25</a:t>
            </a:r>
            <a:r>
              <a:rPr lang="en-US" sz="2800" b="1">
                <a:effectLst/>
                <a:latin typeface="Simplified Arabic" panose="02020603050405020304" pitchFamily="18" charset="-78"/>
                <a:ea typeface="Calibri" panose="020F0502020204030204" pitchFamily="34" charset="0"/>
                <a:cs typeface="Arial" panose="020B0604020202020204" pitchFamily="34" charset="0"/>
              </a:rPr>
              <a:t> + 30) / 2 = 27.5    </a:t>
            </a:r>
            <a:endParaRPr lang="en-US" sz="28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screenshot of a spreadsheet&#10;&#10;Description automatically generated">
            <a:extLst>
              <a:ext uri="{FF2B5EF4-FFF2-40B4-BE49-F238E27FC236}">
                <a16:creationId xmlns:a16="http://schemas.microsoft.com/office/drawing/2014/main" id="{AA8C3524-0922-DE81-1CE9-0942C9AF6E10}"/>
              </a:ext>
            </a:extLst>
          </p:cNvPr>
          <p:cNvPicPr>
            <a:picLocks noGrp="1" noChangeAspect="1"/>
          </p:cNvPicPr>
          <p:nvPr>
            <p:ph sz="half" idx="1"/>
          </p:nvPr>
        </p:nvPicPr>
        <p:blipFill>
          <a:blip r:embed="rId2"/>
          <a:stretch>
            <a:fillRect/>
          </a:stretch>
        </p:blipFill>
        <p:spPr>
          <a:xfrm>
            <a:off x="244748" y="1348861"/>
            <a:ext cx="4925112" cy="5155178"/>
          </a:xfrm>
          <a:prstGeom prst="rect">
            <a:avLst/>
          </a:prstGeom>
        </p:spPr>
      </p:pic>
    </p:spTree>
    <p:extLst>
      <p:ext uri="{BB962C8B-B14F-4D97-AF65-F5344CB8AC3E}">
        <p14:creationId xmlns:p14="http://schemas.microsoft.com/office/powerpoint/2010/main" val="289896840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رابعًا: تحليل البيانات باستخدام </a:t>
            </a:r>
            <a:r>
              <a:rPr lang="en-US" sz="4000" b="1">
                <a:solidFill>
                  <a:schemeClr val="bg1"/>
                </a:solidFill>
                <a:latin typeface="Simplified Arabic" panose="02020603050405020304" pitchFamily="18" charset="-78"/>
                <a:cs typeface="Simplified Arabic" panose="02020603050405020304" pitchFamily="18" charset="-78"/>
              </a:rPr>
              <a:t>Microsoft Excel</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68B97EF-E926-4327-D1A9-BB5328D9EE66}"/>
              </a:ext>
            </a:extLst>
          </p:cNvPr>
          <p:cNvSpPr txBox="1"/>
          <p:nvPr/>
        </p:nvSpPr>
        <p:spPr>
          <a:xfrm>
            <a:off x="5132438" y="1239602"/>
            <a:ext cx="6473219" cy="4977645"/>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ثالثَا:</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المنوال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(Mode)</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المنوال هو أحد مقاييس النزعة المركزية التي تُستخدم في الإحصاء لتحديد القيمة الأكثر تكرارًا في مجموعة من البيانات بمعنى آخر، هو القيمة التي تظهر أكبر عدد من المرات في مجموعة البيانات</a:t>
            </a:r>
            <a:r>
              <a:rPr lang="en-US" sz="2500" b="1" u="sng">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500"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فعلى سبيل المثال: إذا كانت لدينا مجموعة بيانات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6</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7</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فإن المنوال هو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لأن هذه القيمة تتكرر ثلاث مرات، أكثر من أي قيمة أخرى</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وإذا كان لدينا مجموعة بيانات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1</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7</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في هذه الحالة، يوجد منوالين، وهما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و</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لأن كلاهما يتكرر مرتين، وتسمى هذه الحالة ثنائية المنوال</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red background with white text and numbers&#10;&#10;Description automatically generated">
            <a:extLst>
              <a:ext uri="{FF2B5EF4-FFF2-40B4-BE49-F238E27FC236}">
                <a16:creationId xmlns:a16="http://schemas.microsoft.com/office/drawing/2014/main" id="{8B648DB2-AE3D-9BDE-7FB9-52C361FCA83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7245" y="1385605"/>
            <a:ext cx="4674472" cy="5245843"/>
          </a:xfrm>
        </p:spPr>
      </p:pic>
    </p:spTree>
    <p:extLst>
      <p:ext uri="{BB962C8B-B14F-4D97-AF65-F5344CB8AC3E}">
        <p14:creationId xmlns:p14="http://schemas.microsoft.com/office/powerpoint/2010/main" val="350419860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رابعًا: تحليل البيانات باستخدام </a:t>
            </a:r>
            <a:r>
              <a:rPr lang="en-US" sz="4000" b="1">
                <a:solidFill>
                  <a:schemeClr val="bg1"/>
                </a:solidFill>
                <a:latin typeface="Simplified Arabic" panose="02020603050405020304" pitchFamily="18" charset="-78"/>
                <a:cs typeface="Simplified Arabic" panose="02020603050405020304" pitchFamily="18" charset="-78"/>
              </a:rPr>
              <a:t>Microsoft Excel</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68B97EF-E926-4327-D1A9-BB5328D9EE66}"/>
              </a:ext>
            </a:extLst>
          </p:cNvPr>
          <p:cNvSpPr txBox="1"/>
          <p:nvPr/>
        </p:nvSpPr>
        <p:spPr>
          <a:xfrm>
            <a:off x="4937116" y="1313343"/>
            <a:ext cx="6635452" cy="6511334"/>
          </a:xfrm>
          <a:prstGeom prst="rect">
            <a:avLst/>
          </a:prstGeom>
          <a:noFill/>
        </p:spPr>
        <p:txBody>
          <a:bodyPr wrap="square">
            <a:spAutoFit/>
          </a:bodyPr>
          <a:lstStyle/>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وإذا كانت جميع القيم تظهر بنفس التكرار، فلا يوجد منوال في مجموعة البيانات</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ولحساب المنوال في برنامج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Microsoft Excel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يمكننا استخدام دالة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MODE</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التي تساعدنا في إيجاد القيمة الأكثر تكرارًا في مجموعة من البيانات، </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هناك نوعان من الدوال لحساب المنوال</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lvl="0" indent="-342900" algn="just" rtl="1">
              <a:lnSpc>
                <a:spcPct val="107000"/>
              </a:lnSpc>
              <a:spcAft>
                <a:spcPts val="800"/>
              </a:spcAft>
              <a:tabLst>
                <a:tab pos="457200" algn="l"/>
              </a:tabLs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:MODE.SNGL</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لإيجاد منوال واحد (إذا كان هناك منوال وحيد)</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lvl="0" indent="-342900" algn="just" rtl="1">
              <a:lnSpc>
                <a:spcPct val="107000"/>
              </a:lnSpc>
              <a:spcAft>
                <a:spcPts val="800"/>
              </a:spcAft>
              <a:tabLst>
                <a:tab pos="457200" algn="l"/>
              </a:tabLs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:MODE.MULT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لإيجاد أكثر من منوال في حالة وجود أكثر من قيمة مكررة بنفس التكرار</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وعلى سبيل المثال، إن كان لدينا درجات الطلاب التالية في اختبار مادة الإعلام الرقمي:</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70</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85</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90</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85</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75</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80</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85</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90</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75</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70</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computer with hands on the keyboard&#10;&#10;Description automatically generated">
            <a:extLst>
              <a:ext uri="{FF2B5EF4-FFF2-40B4-BE49-F238E27FC236}">
                <a16:creationId xmlns:a16="http://schemas.microsoft.com/office/drawing/2014/main" id="{B07A08C4-3631-DB74-459D-BCCD14124D0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7484" y="1313343"/>
            <a:ext cx="4663025" cy="5318106"/>
          </a:xfrm>
        </p:spPr>
      </p:pic>
    </p:spTree>
    <p:extLst>
      <p:ext uri="{BB962C8B-B14F-4D97-AF65-F5344CB8AC3E}">
        <p14:creationId xmlns:p14="http://schemas.microsoft.com/office/powerpoint/2010/main" val="418635422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رابعًا: تحليل البيانات باستخدام </a:t>
            </a:r>
            <a:r>
              <a:rPr lang="en-US" sz="4000" b="1">
                <a:solidFill>
                  <a:schemeClr val="bg1"/>
                </a:solidFill>
                <a:latin typeface="Simplified Arabic" panose="02020603050405020304" pitchFamily="18" charset="-78"/>
                <a:cs typeface="Simplified Arabic" panose="02020603050405020304" pitchFamily="18" charset="-78"/>
              </a:rPr>
              <a:t>Microsoft Excel</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68B97EF-E926-4327-D1A9-BB5328D9EE66}"/>
              </a:ext>
            </a:extLst>
          </p:cNvPr>
          <p:cNvSpPr txBox="1"/>
          <p:nvPr/>
        </p:nvSpPr>
        <p:spPr>
          <a:xfrm>
            <a:off x="5249875" y="1319739"/>
            <a:ext cx="6355232" cy="4754507"/>
          </a:xfrm>
          <a:prstGeom prst="rect">
            <a:avLst/>
          </a:prstGeom>
          <a:noFill/>
        </p:spPr>
        <p:txBody>
          <a:bodyPr wrap="square">
            <a:spAutoFit/>
          </a:bodyPr>
          <a:lstStyle/>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ندخل الدرجات في عمود واحد، على سبيل المثال، في العمود</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والآن، لحساب المنوال، </a:t>
            </a:r>
            <a:r>
              <a:rPr lang="ar-EG" sz="2800" b="1">
                <a:latin typeface="Simplified Arabic" panose="02020603050405020304" pitchFamily="18" charset="-78"/>
                <a:ea typeface="Calibri" panose="020F0502020204030204" pitchFamily="34" charset="0"/>
                <a:cs typeface="Simplified Arabic" panose="02020603050405020304" pitchFamily="18" charset="-78"/>
              </a:rPr>
              <a:t>ن</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ضع المؤشر في خلية فارغة مثلاً</a:t>
            </a:r>
            <a:r>
              <a:rPr lang="ar-EG" sz="2800" b="1">
                <a:latin typeface="Simplified Arabic" panose="02020603050405020304" pitchFamily="18" charset="-78"/>
                <a:ea typeface="Calibri" panose="020F0502020204030204" pitchFamily="34" charset="0"/>
                <a:cs typeface="Simplified Arabic" panose="02020603050405020304" pitchFamily="18" charset="-78"/>
              </a:rPr>
              <a:t> </a:t>
            </a:r>
            <a:r>
              <a:rPr lang="en-US" sz="2800" b="1">
                <a:latin typeface="Simplified Arabic" panose="02020603050405020304" pitchFamily="18" charset="-78"/>
                <a:ea typeface="Calibri" panose="020F0502020204030204" pitchFamily="34" charset="0"/>
                <a:cs typeface="Simplified Arabic" panose="02020603050405020304" pitchFamily="18" charset="-78"/>
              </a:rPr>
              <a:t>A11</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كتب الصيغة التالية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=MODE.SNGL(A1:A10)</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ثم نضغط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Enter</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r>
              <a:rPr lang="ar-EG" sz="2800">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سيعرض لك النتيجة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85</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وهى الدرجة الأكثر تكرارًا في مجموعة بيانات الطلاب</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Content Placeholder 1" descr="A screenshot of a spreadsheet&#10;&#10;Description automatically generated">
            <a:extLst>
              <a:ext uri="{FF2B5EF4-FFF2-40B4-BE49-F238E27FC236}">
                <a16:creationId xmlns:a16="http://schemas.microsoft.com/office/drawing/2014/main" id="{45E98DE1-9A80-F7A8-C917-B4435F2D9A6E}"/>
              </a:ext>
            </a:extLst>
          </p:cNvPr>
          <p:cNvPicPr>
            <a:picLocks noGrp="1" noChangeAspect="1"/>
          </p:cNvPicPr>
          <p:nvPr>
            <p:ph sz="half" idx="1"/>
          </p:nvPr>
        </p:nvPicPr>
        <p:blipFill>
          <a:blip r:embed="rId2"/>
          <a:stretch>
            <a:fillRect/>
          </a:stretch>
        </p:blipFill>
        <p:spPr>
          <a:xfrm>
            <a:off x="221226" y="1319739"/>
            <a:ext cx="4900725" cy="5184299"/>
          </a:xfrm>
          <a:prstGeom prst="rect">
            <a:avLst/>
          </a:prstGeom>
        </p:spPr>
      </p:pic>
    </p:spTree>
    <p:extLst>
      <p:ext uri="{BB962C8B-B14F-4D97-AF65-F5344CB8AC3E}">
        <p14:creationId xmlns:p14="http://schemas.microsoft.com/office/powerpoint/2010/main" val="362495500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رابعًا: تحليل البيانات باستخدام </a:t>
            </a:r>
            <a:r>
              <a:rPr lang="en-US" sz="4000" b="1">
                <a:solidFill>
                  <a:schemeClr val="bg1"/>
                </a:solidFill>
                <a:latin typeface="Simplified Arabic" panose="02020603050405020304" pitchFamily="18" charset="-78"/>
                <a:cs typeface="Simplified Arabic" panose="02020603050405020304" pitchFamily="18" charset="-78"/>
              </a:rPr>
              <a:t>Microsoft Excel</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68B97EF-E926-4327-D1A9-BB5328D9EE66}"/>
              </a:ext>
            </a:extLst>
          </p:cNvPr>
          <p:cNvSpPr txBox="1"/>
          <p:nvPr/>
        </p:nvSpPr>
        <p:spPr>
          <a:xfrm>
            <a:off x="5750768" y="1239602"/>
            <a:ext cx="5854889" cy="4688656"/>
          </a:xfrm>
          <a:prstGeom prst="rect">
            <a:avLst/>
          </a:prstGeom>
          <a:noFill/>
        </p:spPr>
        <p:txBody>
          <a:bodyPr wrap="square">
            <a:spAutoFit/>
          </a:bodyPr>
          <a:lstStyle/>
          <a:p>
            <a:pPr algn="just" rtl="1">
              <a:lnSpc>
                <a:spcPct val="107000"/>
              </a:lnSpc>
              <a:spcAft>
                <a:spcPts val="800"/>
              </a:spcAft>
            </a:pPr>
            <a:r>
              <a:rPr lang="ar-SA" sz="2800" b="1">
                <a:effectLst/>
                <a:latin typeface="Calibri" panose="020F0502020204030204" pitchFamily="34" charset="0"/>
                <a:ea typeface="Calibri" panose="020F0502020204030204" pitchFamily="34" charset="0"/>
                <a:cs typeface="Simplified Arabic" panose="02020603050405020304" pitchFamily="18" charset="-78"/>
              </a:rPr>
              <a:t>لحساب أكثر من منوال باستخدام دالة</a:t>
            </a:r>
            <a:r>
              <a:rPr lang="en-US" sz="2800" b="1">
                <a:effectLst/>
                <a:latin typeface="Simplified Arabic" panose="02020603050405020304" pitchFamily="18" charset="-78"/>
                <a:ea typeface="Calibri" panose="020F0502020204030204" pitchFamily="34" charset="0"/>
                <a:cs typeface="Arial" panose="020B0604020202020204" pitchFamily="34" charset="0"/>
              </a:rPr>
              <a:t> MODE.MULT:</a:t>
            </a:r>
            <a:endParaRPr lang="en-US" sz="28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EG" sz="2800" b="1">
                <a:effectLst/>
                <a:latin typeface="Calibri" panose="020F0502020204030204" pitchFamily="34" charset="0"/>
                <a:ea typeface="Calibri" panose="020F0502020204030204" pitchFamily="34" charset="0"/>
                <a:cs typeface="Simplified Arabic" panose="02020603050405020304" pitchFamily="18" charset="-78"/>
              </a:rPr>
              <a:t>بعد إدخال البيانات نكتب الصيغة التالية:</a:t>
            </a:r>
            <a:endParaRPr lang="en-US" sz="2800">
              <a:effectLst/>
              <a:latin typeface="Calibri" panose="020F0502020204030204" pitchFamily="34" charset="0"/>
              <a:ea typeface="Calibri" panose="020F0502020204030204" pitchFamily="34" charset="0"/>
              <a:cs typeface="Arial" panose="020B0604020202020204" pitchFamily="34" charset="0"/>
            </a:endParaRPr>
          </a:p>
          <a:p>
            <a:pPr marL="269875" algn="just" rtl="1">
              <a:lnSpc>
                <a:spcPct val="107000"/>
              </a:lnSpc>
              <a:spcAft>
                <a:spcPts val="800"/>
              </a:spcAft>
            </a:pPr>
            <a:r>
              <a:rPr lang="en-US" sz="2800" b="1">
                <a:effectLst/>
                <a:latin typeface="Simplified Arabic" panose="02020603050405020304" pitchFamily="18" charset="-78"/>
                <a:ea typeface="Calibri" panose="020F0502020204030204" pitchFamily="34" charset="0"/>
                <a:cs typeface="Arial" panose="020B0604020202020204" pitchFamily="34" charset="0"/>
              </a:rPr>
              <a:t>=MODE.MULT(A1:A10)</a:t>
            </a:r>
            <a:r>
              <a:rPr lang="ar-EG" sz="2800" b="1">
                <a:effectLst/>
                <a:latin typeface="Calibri" panose="020F0502020204030204" pitchFamily="34" charset="0"/>
                <a:ea typeface="Calibri" panose="020F0502020204030204" pitchFamily="34" charset="0"/>
                <a:cs typeface="Simplified Arabic" panose="02020603050405020304" pitchFamily="18" charset="-78"/>
              </a:rPr>
              <a:t>، ثم </a:t>
            </a:r>
            <a:r>
              <a:rPr lang="ar-SA" sz="2800" b="1">
                <a:effectLst/>
                <a:latin typeface="Calibri" panose="020F0502020204030204" pitchFamily="34" charset="0"/>
                <a:ea typeface="Calibri" panose="020F0502020204030204" pitchFamily="34" charset="0"/>
                <a:cs typeface="Simplified Arabic" panose="02020603050405020304" pitchFamily="18" charset="-78"/>
              </a:rPr>
              <a:t>نضغط </a:t>
            </a:r>
            <a:r>
              <a:rPr lang="en-US" sz="2800" b="1">
                <a:effectLst/>
                <a:latin typeface="Calibri" panose="020F0502020204030204" pitchFamily="34" charset="0"/>
                <a:ea typeface="Calibri" panose="020F0502020204030204" pitchFamily="34" charset="0"/>
                <a:cs typeface="Simplified Arabic" panose="02020603050405020304" pitchFamily="18" charset="-78"/>
              </a:rPr>
              <a:t>  </a:t>
            </a:r>
            <a:r>
              <a:rPr lang="en-US" sz="2800" b="1">
                <a:effectLst/>
                <a:latin typeface="Simplified Arabic" panose="02020603050405020304" pitchFamily="18" charset="-78"/>
                <a:ea typeface="Calibri" panose="020F0502020204030204" pitchFamily="34" charset="0"/>
                <a:cs typeface="Arial" panose="020B0604020202020204" pitchFamily="34" charset="0"/>
              </a:rPr>
              <a:t>Ctrl + Shift + Enter </a:t>
            </a:r>
            <a:r>
              <a:rPr lang="ar-SA" sz="2800" b="1">
                <a:effectLst/>
                <a:latin typeface="Calibri" panose="020F0502020204030204" pitchFamily="34" charset="0"/>
                <a:ea typeface="Calibri" panose="020F0502020204030204" pitchFamily="34" charset="0"/>
                <a:cs typeface="Simplified Arabic" panose="02020603050405020304" pitchFamily="18" charset="-78"/>
              </a:rPr>
              <a:t>بدلاً من مجرد الضغط على</a:t>
            </a:r>
            <a:r>
              <a:rPr lang="en-US" sz="2800" b="1">
                <a:effectLst/>
                <a:latin typeface="Simplified Arabic" panose="02020603050405020304" pitchFamily="18" charset="-78"/>
                <a:ea typeface="Calibri" panose="020F0502020204030204" pitchFamily="34" charset="0"/>
                <a:cs typeface="Arial" panose="020B0604020202020204" pitchFamily="34" charset="0"/>
              </a:rPr>
              <a:t> Enter </a:t>
            </a:r>
            <a:r>
              <a:rPr lang="ar-SA" sz="2800" b="1">
                <a:effectLst/>
                <a:latin typeface="Calibri" panose="020F0502020204030204" pitchFamily="34" charset="0"/>
                <a:ea typeface="Calibri" panose="020F0502020204030204" pitchFamily="34" charset="0"/>
                <a:cs typeface="Simplified Arabic" panose="02020603050405020304" pitchFamily="18" charset="-78"/>
              </a:rPr>
              <a:t>لأن هذه الدالة مصفوفة</a:t>
            </a:r>
            <a:r>
              <a:rPr lang="en-US" sz="2800" b="1">
                <a:effectLst/>
                <a:latin typeface="Simplified Arabic" panose="02020603050405020304" pitchFamily="18" charset="-78"/>
                <a:ea typeface="Calibri" panose="020F0502020204030204" pitchFamily="34" charset="0"/>
                <a:cs typeface="Arial" panose="020B0604020202020204" pitchFamily="34" charset="0"/>
              </a:rPr>
              <a:t>.</a:t>
            </a:r>
            <a:endParaRPr lang="en-US" sz="28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screenshot of a spreadsheet&#10;&#10;Description automatically generated">
            <a:extLst>
              <a:ext uri="{FF2B5EF4-FFF2-40B4-BE49-F238E27FC236}">
                <a16:creationId xmlns:a16="http://schemas.microsoft.com/office/drawing/2014/main" id="{E7CC84F1-6FC9-B07C-1402-8AC904ECDD6D}"/>
              </a:ext>
            </a:extLst>
          </p:cNvPr>
          <p:cNvPicPr>
            <a:picLocks noGrp="1" noChangeAspect="1"/>
          </p:cNvPicPr>
          <p:nvPr>
            <p:ph sz="half" idx="1"/>
          </p:nvPr>
        </p:nvPicPr>
        <p:blipFill>
          <a:blip r:embed="rId2"/>
          <a:stretch>
            <a:fillRect/>
          </a:stretch>
        </p:blipFill>
        <p:spPr>
          <a:xfrm>
            <a:off x="262145" y="1371601"/>
            <a:ext cx="4987181" cy="5147186"/>
          </a:xfrm>
          <a:prstGeom prst="rect">
            <a:avLst/>
          </a:prstGeom>
        </p:spPr>
      </p:pic>
    </p:spTree>
    <p:extLst>
      <p:ext uri="{BB962C8B-B14F-4D97-AF65-F5344CB8AC3E}">
        <p14:creationId xmlns:p14="http://schemas.microsoft.com/office/powerpoint/2010/main" val="96818800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رابعًا: تحليل البيانات باستخدام </a:t>
            </a:r>
            <a:r>
              <a:rPr lang="en-US" sz="4000" b="1">
                <a:solidFill>
                  <a:schemeClr val="bg1"/>
                </a:solidFill>
                <a:latin typeface="Simplified Arabic" panose="02020603050405020304" pitchFamily="18" charset="-78"/>
                <a:cs typeface="Simplified Arabic" panose="02020603050405020304" pitchFamily="18" charset="-78"/>
              </a:rPr>
              <a:t>Microsoft Excel</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68B97EF-E926-4327-D1A9-BB5328D9EE66}"/>
              </a:ext>
            </a:extLst>
          </p:cNvPr>
          <p:cNvSpPr txBox="1"/>
          <p:nvPr/>
        </p:nvSpPr>
        <p:spPr>
          <a:xfrm>
            <a:off x="5500047" y="1328091"/>
            <a:ext cx="6105611" cy="5676554"/>
          </a:xfrm>
          <a:prstGeom prst="rect">
            <a:avLst/>
          </a:prstGeom>
          <a:noFill/>
        </p:spPr>
        <p:txBody>
          <a:bodyPr wrap="square">
            <a:spAutoFit/>
          </a:bodyPr>
          <a:lstStyle/>
          <a:p>
            <a:pPr algn="just" rtl="1">
              <a:lnSpc>
                <a:spcPct val="107000"/>
              </a:lnSpc>
              <a:spcAft>
                <a:spcPts val="80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رابعًا: </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النسبة المئوية:</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في القصص الإخبارية ذات الأرقام الأولية، تكون النسبة مفيدة لوصف البيانات للقراء بطريقة لها معنى، والنسبة المئوية هى جزء من الكل أو من</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100</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نقم بإدخال</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القيمة التي نريد حساب النسبة المئوية منها، والقيمة التي </a:t>
            </a:r>
            <a:r>
              <a:rPr lang="ar-EG" sz="2800" b="1">
                <a:latin typeface="Simplified Arabic" panose="02020603050405020304" pitchFamily="18" charset="-78"/>
                <a:ea typeface="Calibri" panose="020F0502020204030204" pitchFamily="34" charset="0"/>
                <a:cs typeface="Simplified Arabic" panose="02020603050405020304" pitchFamily="18" charset="-78"/>
              </a:rPr>
              <a:t>ن</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ريد معرفة نسبتها</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نستخدم الصيغة التالية لحساب النسبة المئوية:</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النسبة المئوية = القيمة الجزئية /القيمة الكلية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100×</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group of post it notes on a cork board&#10;&#10;Description automatically generated">
            <a:extLst>
              <a:ext uri="{FF2B5EF4-FFF2-40B4-BE49-F238E27FC236}">
                <a16:creationId xmlns:a16="http://schemas.microsoft.com/office/drawing/2014/main" id="{FE36FF22-423C-7E06-247B-5DD37B08C44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0805" y="1520864"/>
            <a:ext cx="4948520" cy="4797867"/>
          </a:xfrm>
        </p:spPr>
      </p:pic>
    </p:spTree>
    <p:extLst>
      <p:ext uri="{BB962C8B-B14F-4D97-AF65-F5344CB8AC3E}">
        <p14:creationId xmlns:p14="http://schemas.microsoft.com/office/powerpoint/2010/main" val="307557533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رابعًا: تحليل البيانات باستخدام </a:t>
            </a:r>
            <a:r>
              <a:rPr lang="en-US" sz="4000" b="1">
                <a:solidFill>
                  <a:schemeClr val="bg1"/>
                </a:solidFill>
                <a:latin typeface="Simplified Arabic" panose="02020603050405020304" pitchFamily="18" charset="-78"/>
                <a:cs typeface="Simplified Arabic" panose="02020603050405020304" pitchFamily="18" charset="-78"/>
              </a:rPr>
              <a:t>Microsoft Excel</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68B97EF-E926-4327-D1A9-BB5328D9EE66}"/>
              </a:ext>
            </a:extLst>
          </p:cNvPr>
          <p:cNvSpPr txBox="1"/>
          <p:nvPr/>
        </p:nvSpPr>
        <p:spPr>
          <a:xfrm>
            <a:off x="4970208" y="1304289"/>
            <a:ext cx="6605954" cy="4976362"/>
          </a:xfrm>
          <a:prstGeom prst="rect">
            <a:avLst/>
          </a:prstGeom>
          <a:noFill/>
        </p:spPr>
        <p:txBody>
          <a:bodyPr wrap="square">
            <a:spAutoFit/>
          </a:bodyPr>
          <a:lstStyle/>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وعلى سبيل المثال، لدينا جدول بيانات يحتوي على القيم التالية:</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الخلايا</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A2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تحتوي على القيمة الكلية (على سبيل المثال</a:t>
            </a:r>
            <a:r>
              <a:rPr lang="en-US" sz="2500" b="1">
                <a:latin typeface="Simplified Arabic" panose="02020603050405020304" pitchFamily="18" charset="-78"/>
                <a:ea typeface="Calibri" panose="020F0502020204030204" pitchFamily="34" charset="0"/>
                <a:cs typeface="Simplified Arabic" panose="02020603050405020304" pitchFamily="18" charset="-78"/>
              </a:rPr>
              <a:t>200</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الخلايا</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B2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تحتوي على القيمة الجزئية (على سبيل المثال</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50</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الصيغة في إكسل</a:t>
            </a:r>
            <a:r>
              <a:rPr lang="en-US" sz="2500" b="1" u="sng">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5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في الخلية</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D2 </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(أو أي خلية فارغة نريد حساب النسبة المئوية فيها)، نكتب الصيغة التالية</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l" rtl="1">
              <a:lnSpc>
                <a:spcPct val="107000"/>
              </a:lnSpc>
              <a:spcAft>
                <a:spcPts val="800"/>
              </a:spcAft>
            </a:pP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(B2 / A2) * 100</a:t>
            </a:r>
          </a:p>
          <a:p>
            <a:pPr algn="r"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ثم نضغط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Enter </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Content Placeholder 1" descr="A screenshot of a spreadsheet&#10;&#10;Description automatically generated">
            <a:extLst>
              <a:ext uri="{FF2B5EF4-FFF2-40B4-BE49-F238E27FC236}">
                <a16:creationId xmlns:a16="http://schemas.microsoft.com/office/drawing/2014/main" id="{18964D33-246A-2A3A-6EC9-F98E44F04F7D}"/>
              </a:ext>
            </a:extLst>
          </p:cNvPr>
          <p:cNvPicPr>
            <a:picLocks noGrp="1" noChangeAspect="1"/>
          </p:cNvPicPr>
          <p:nvPr>
            <p:ph sz="half" idx="1"/>
          </p:nvPr>
        </p:nvPicPr>
        <p:blipFill>
          <a:blip r:embed="rId2"/>
          <a:stretch>
            <a:fillRect/>
          </a:stretch>
        </p:blipFill>
        <p:spPr>
          <a:xfrm>
            <a:off x="271607" y="1304289"/>
            <a:ext cx="4477375" cy="5214498"/>
          </a:xfrm>
          <a:prstGeom prst="rect">
            <a:avLst/>
          </a:prstGeom>
        </p:spPr>
      </p:pic>
    </p:spTree>
    <p:extLst>
      <p:ext uri="{BB962C8B-B14F-4D97-AF65-F5344CB8AC3E}">
        <p14:creationId xmlns:p14="http://schemas.microsoft.com/office/powerpoint/2010/main" val="137373649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رابعًا: تحليل البيانات باستخدام </a:t>
            </a:r>
            <a:r>
              <a:rPr lang="en-US" sz="4000" b="1">
                <a:solidFill>
                  <a:schemeClr val="bg1"/>
                </a:solidFill>
                <a:latin typeface="Simplified Arabic" panose="02020603050405020304" pitchFamily="18" charset="-78"/>
                <a:cs typeface="Simplified Arabic" panose="02020603050405020304" pitchFamily="18" charset="-78"/>
              </a:rPr>
              <a:t>Microsoft Excel</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468B97EF-E926-4327-D1A9-BB5328D9EE66}"/>
              </a:ext>
            </a:extLst>
          </p:cNvPr>
          <p:cNvSpPr txBox="1"/>
          <p:nvPr/>
        </p:nvSpPr>
        <p:spPr>
          <a:xfrm>
            <a:off x="4999704" y="1239602"/>
            <a:ext cx="6605954" cy="4960204"/>
          </a:xfrm>
          <a:prstGeom prst="rect">
            <a:avLst/>
          </a:prstGeom>
          <a:noFill/>
        </p:spPr>
        <p:txBody>
          <a:bodyPr wrap="square">
            <a:spAutoFit/>
          </a:bodyPr>
          <a:lstStyle/>
          <a:p>
            <a:pPr algn="just" rtl="1">
              <a:lnSpc>
                <a:spcPct val="107000"/>
              </a:lnSpc>
              <a:spcAft>
                <a:spcPts val="80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خامسًا: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معدل التغير:</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10000"/>
              </a:lnSpc>
              <a:spcBef>
                <a:spcPts val="110"/>
              </a:spcBef>
              <a:spcAft>
                <a:spcPts val="110"/>
              </a:spcAft>
              <a:buFont typeface="Arial" panose="020B0604020202020204" pitchFamily="34" charset="0"/>
              <a:buChar char="•"/>
            </a:pP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معدل التغير هو مفهوم رياضي يستخدم لقياس سرعة التغير في كمية معينة بالنسبة إلى متغير آخر، ويتم استخدامه في العديد من المجالات لتوضيح كيفية تغير شيء ما بمرور الوقت أو بالنسبة لشيء آخر.</a:t>
            </a:r>
            <a:endParaRPr lang="en-US" sz="2800" u="sng">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10000"/>
              </a:lnSpc>
              <a:spcBef>
                <a:spcPts val="110"/>
              </a:spcBef>
              <a:spcAft>
                <a:spcPts val="110"/>
              </a:spcAft>
              <a:buFont typeface="Arial" panose="020B0604020202020204" pitchFamily="34" charset="0"/>
              <a:buChar char="•"/>
            </a:pP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على سبيل المثال:</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نفترض أن لدينا جدول بيانات يحتوي على معلومات عن مبيعات منتج معين على مدار عامين نريد حساب معدل التغير في المبيعات من عام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a:latin typeface="Simplified Arabic" panose="02020603050405020304" pitchFamily="18" charset="-78"/>
                <a:ea typeface="Calibri" panose="020F0502020204030204" pitchFamily="34" charset="0"/>
                <a:cs typeface="Simplified Arabic" panose="02020603050405020304" pitchFamily="18" charset="-78"/>
              </a:rPr>
              <a:t>2023</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إلى عام</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2024 </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descr="A screenshot of a spreadsheet&#10;&#10;Description automatically generated">
            <a:extLst>
              <a:ext uri="{FF2B5EF4-FFF2-40B4-BE49-F238E27FC236}">
                <a16:creationId xmlns:a16="http://schemas.microsoft.com/office/drawing/2014/main" id="{51A5C7EE-93B6-F977-068E-483A650C901D}"/>
              </a:ext>
            </a:extLst>
          </p:cNvPr>
          <p:cNvPicPr>
            <a:picLocks noGrp="1" noChangeAspect="1"/>
          </p:cNvPicPr>
          <p:nvPr>
            <p:ph sz="half" idx="1"/>
          </p:nvPr>
        </p:nvPicPr>
        <p:blipFill>
          <a:blip r:embed="rId2"/>
          <a:stretch>
            <a:fillRect/>
          </a:stretch>
        </p:blipFill>
        <p:spPr>
          <a:xfrm>
            <a:off x="117987" y="1239602"/>
            <a:ext cx="4753242" cy="5413213"/>
          </a:xfrm>
          <a:prstGeom prst="rect">
            <a:avLst/>
          </a:prstGeom>
        </p:spPr>
      </p:pic>
    </p:spTree>
    <p:extLst>
      <p:ext uri="{BB962C8B-B14F-4D97-AF65-F5344CB8AC3E}">
        <p14:creationId xmlns:p14="http://schemas.microsoft.com/office/powerpoint/2010/main" val="427459666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رابعًا: تحليل البيانات باستخدام </a:t>
            </a:r>
            <a:r>
              <a:rPr lang="en-US" sz="4000" b="1">
                <a:solidFill>
                  <a:schemeClr val="bg1"/>
                </a:solidFill>
                <a:latin typeface="Simplified Arabic" panose="02020603050405020304" pitchFamily="18" charset="-78"/>
                <a:cs typeface="Simplified Arabic" panose="02020603050405020304" pitchFamily="18" charset="-78"/>
              </a:rPr>
              <a:t>Microsoft Excel</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468B97EF-E926-4327-D1A9-BB5328D9EE66}"/>
              </a:ext>
            </a:extLst>
          </p:cNvPr>
          <p:cNvSpPr txBox="1"/>
          <p:nvPr/>
        </p:nvSpPr>
        <p:spPr>
          <a:xfrm>
            <a:off x="5368412" y="1339836"/>
            <a:ext cx="6266191" cy="4568558"/>
          </a:xfrm>
          <a:prstGeom prst="rect">
            <a:avLst/>
          </a:prstGeom>
          <a:noFill/>
        </p:spPr>
        <p:txBody>
          <a:bodyPr wrap="square">
            <a:spAutoFit/>
          </a:bodyPr>
          <a:lstStyle/>
          <a:p>
            <a:pPr algn="just" rtl="1">
              <a:lnSpc>
                <a:spcPct val="107000"/>
              </a:lnSpc>
              <a:spcAft>
                <a:spcPts val="800"/>
              </a:spcAft>
            </a:pP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ولحساب معدل التغير نكتب الصيغة التالية: </a:t>
            </a:r>
            <a:endParaRPr lang="en-US" sz="2800"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Calibri" panose="020F0502020204030204" pitchFamily="34" charset="0"/>
                <a:ea typeface="Calibri" panose="020F0502020204030204" pitchFamily="34" charset="0"/>
                <a:cs typeface="Simplified Arabic" panose="02020603050405020304" pitchFamily="18" charset="-78"/>
              </a:rPr>
              <a:t>معدل التغير = القيمة النهائية – القيمة الابتدائية / القيمة الابتدائية</a:t>
            </a:r>
            <a:r>
              <a:rPr lang="en-US" sz="2800" b="1">
                <a:effectLst/>
                <a:latin typeface="Simplified Arabic" panose="02020603050405020304" pitchFamily="18" charset="-78"/>
                <a:ea typeface="Calibri" panose="020F0502020204030204" pitchFamily="34" charset="0"/>
                <a:cs typeface="Arial" panose="020B0604020202020204" pitchFamily="34" charset="0"/>
              </a:rPr>
              <a:t> 100 × </a:t>
            </a:r>
            <a:endParaRPr lang="en-US" sz="2800">
              <a:effectLst/>
              <a:latin typeface="Calibri" panose="020F0502020204030204" pitchFamily="34" charset="0"/>
              <a:ea typeface="Calibri" panose="020F0502020204030204" pitchFamily="34" charset="0"/>
              <a:cs typeface="Arial" panose="020B0604020202020204" pitchFamily="34" charset="0"/>
            </a:endParaRPr>
          </a:p>
          <a:p>
            <a:pPr algn="l" rtl="1">
              <a:lnSpc>
                <a:spcPct val="107000"/>
              </a:lnSpc>
              <a:spcAft>
                <a:spcPts val="800"/>
              </a:spcAft>
            </a:pPr>
            <a:r>
              <a:rPr lang="en-US" sz="2800" b="1">
                <a:effectLst/>
                <a:latin typeface="Simplified Arabic" panose="02020603050405020304" pitchFamily="18" charset="-78"/>
                <a:ea typeface="Calibri" panose="020F0502020204030204" pitchFamily="34" charset="0"/>
                <a:cs typeface="Arial" panose="020B0604020202020204" pitchFamily="34" charset="0"/>
              </a:rPr>
              <a:t>= (B3 - B2) / B2 * 10</a:t>
            </a:r>
            <a:r>
              <a:rPr lang="en-US" sz="2800" b="1">
                <a:latin typeface="Simplified Arabic" panose="02020603050405020304" pitchFamily="18" charset="-78"/>
                <a:ea typeface="Calibri" panose="020F0502020204030204" pitchFamily="34" charset="0"/>
                <a:cs typeface="Arial" panose="020B0604020202020204" pitchFamily="34" charset="0"/>
              </a:rPr>
              <a:t>0</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وع</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د الضغط على</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Enter</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ستظهر النتيجة في الخلية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D3</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ستكون النتيجة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%50</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وهذا يعني أن المبيعات زادت بنسبة </a:t>
            </a:r>
            <a:r>
              <a:rPr lang="en-US" sz="2800" b="1" u="sng">
                <a:effectLst/>
                <a:latin typeface="Simplified Arabic" panose="02020603050405020304" pitchFamily="18" charset="-78"/>
                <a:ea typeface="Calibri" panose="020F0502020204030204" pitchFamily="34" charset="0"/>
                <a:cs typeface="Simplified Arabic" panose="02020603050405020304" pitchFamily="18" charset="-78"/>
              </a:rPr>
              <a:t>50</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 بين عامي </a:t>
            </a:r>
            <a:r>
              <a:rPr lang="en-US" sz="2800" b="1" u="sng">
                <a:effectLst/>
                <a:latin typeface="Simplified Arabic" panose="02020603050405020304" pitchFamily="18" charset="-78"/>
                <a:ea typeface="Calibri" panose="020F0502020204030204" pitchFamily="34" charset="0"/>
                <a:cs typeface="Simplified Arabic" panose="02020603050405020304" pitchFamily="18" charset="-78"/>
              </a:rPr>
              <a:t>2023</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و</a:t>
            </a:r>
            <a:r>
              <a:rPr lang="en-US" sz="2800" b="1" u="sng">
                <a:effectLst/>
                <a:latin typeface="Simplified Arabic" panose="02020603050405020304" pitchFamily="18" charset="-78"/>
                <a:ea typeface="Calibri" panose="020F0502020204030204" pitchFamily="34" charset="0"/>
                <a:cs typeface="Simplified Arabic" panose="02020603050405020304" pitchFamily="18" charset="-78"/>
              </a:rPr>
              <a:t>.2024</a:t>
            </a:r>
            <a:endParaRPr lang="en-US" sz="2800"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Content Placeholder 9" descr="A screenshot of a spreadsheet&#10;&#10;Description automatically generated">
            <a:extLst>
              <a:ext uri="{FF2B5EF4-FFF2-40B4-BE49-F238E27FC236}">
                <a16:creationId xmlns:a16="http://schemas.microsoft.com/office/drawing/2014/main" id="{51A5C7EE-93B6-F977-068E-483A650C901D}"/>
              </a:ext>
            </a:extLst>
          </p:cNvPr>
          <p:cNvPicPr>
            <a:picLocks noGrp="1" noChangeAspect="1"/>
          </p:cNvPicPr>
          <p:nvPr>
            <p:ph sz="half" idx="1"/>
          </p:nvPr>
        </p:nvPicPr>
        <p:blipFill>
          <a:blip r:embed="rId2"/>
          <a:stretch>
            <a:fillRect/>
          </a:stretch>
        </p:blipFill>
        <p:spPr>
          <a:xfrm>
            <a:off x="283883" y="1372337"/>
            <a:ext cx="4936497" cy="5146450"/>
          </a:xfrm>
          <a:prstGeom prst="rect">
            <a:avLst/>
          </a:prstGeom>
        </p:spPr>
      </p:pic>
    </p:spTree>
    <p:extLst>
      <p:ext uri="{BB962C8B-B14F-4D97-AF65-F5344CB8AC3E}">
        <p14:creationId xmlns:p14="http://schemas.microsoft.com/office/powerpoint/2010/main" val="65337928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رابعًا: تحليل البيانات باستخدام </a:t>
            </a:r>
            <a:r>
              <a:rPr lang="en-US" sz="4000" b="1">
                <a:solidFill>
                  <a:schemeClr val="bg1"/>
                </a:solidFill>
                <a:latin typeface="Simplified Arabic" panose="02020603050405020304" pitchFamily="18" charset="-78"/>
                <a:cs typeface="Simplified Arabic" panose="02020603050405020304" pitchFamily="18" charset="-78"/>
              </a:rPr>
              <a:t>Microsoft Excel</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468B97EF-E926-4327-D1A9-BB5328D9EE66}"/>
              </a:ext>
            </a:extLst>
          </p:cNvPr>
          <p:cNvSpPr txBox="1"/>
          <p:nvPr/>
        </p:nvSpPr>
        <p:spPr>
          <a:xfrm>
            <a:off x="4821904" y="1323134"/>
            <a:ext cx="6752888" cy="5395708"/>
          </a:xfrm>
          <a:prstGeom prst="rect">
            <a:avLst/>
          </a:prstGeom>
          <a:noFill/>
        </p:spPr>
        <p:txBody>
          <a:bodyPr wrap="square">
            <a:spAutoFit/>
          </a:bodyPr>
          <a:lstStyle/>
          <a:p>
            <a:pPr algn="just" rtl="1">
              <a:lnSpc>
                <a:spcPct val="107000"/>
              </a:lnSpc>
              <a:spcAft>
                <a:spcPts val="80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سادسًا: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معامل الارتباط:</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معامل الارتباط هو قيمة عددية تتراوح بين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 و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u="sng">
                <a:latin typeface="Simplified Arabic" panose="02020603050405020304" pitchFamily="18" charset="-78"/>
                <a:ea typeface="Calibri" panose="020F0502020204030204" pitchFamily="34" charset="0"/>
                <a:cs typeface="Simplified Arabic" panose="02020603050405020304" pitchFamily="18" charset="-78"/>
              </a:rPr>
              <a:t>1</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ي</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ظهر العلاقة بين متغيرين</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 إذا كانت النتيجة</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1</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 فهذا يعني أن العلاقة إيجابية مثالية، وإذا كانت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 -1</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فالعلاقة سلبية مثالية، وإذا كانت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 0</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فلا توجد علاقة بين المتغيرين</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على سبيل المثال : نفترض أن لدينا جدول بيانات يحتوي على القيم التالية لمتغيرين، حيث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هو عمود يمثل "عدد ساعات الدراسة"، و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B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هو عمود يمثل "الدرجات التي حصل عليها الطلاب</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ثم نكتب الصيغة التالية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=CORREL(A2:A6, B2:B6)</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بعد الضغط على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Enter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ستظهر لنا النتيجة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وهذا يدل أن هناك ارتباطًا ايجابيًا قويًا.</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Content Placeholder 5" descr="A screenshot of a spreadsheet&#10;&#10;Description automatically generated">
            <a:extLst>
              <a:ext uri="{FF2B5EF4-FFF2-40B4-BE49-F238E27FC236}">
                <a16:creationId xmlns:a16="http://schemas.microsoft.com/office/drawing/2014/main" id="{37B817A4-5F19-7542-FC49-84905778149B}"/>
              </a:ext>
            </a:extLst>
          </p:cNvPr>
          <p:cNvPicPr>
            <a:picLocks noGrp="1" noChangeAspect="1"/>
          </p:cNvPicPr>
          <p:nvPr>
            <p:ph sz="half" idx="1"/>
          </p:nvPr>
        </p:nvPicPr>
        <p:blipFill>
          <a:blip r:embed="rId2"/>
          <a:stretch>
            <a:fillRect/>
          </a:stretch>
        </p:blipFill>
        <p:spPr>
          <a:xfrm>
            <a:off x="102019" y="1457213"/>
            <a:ext cx="4576096" cy="5061574"/>
          </a:xfrm>
          <a:prstGeom prst="rect">
            <a:avLst/>
          </a:prstGeom>
        </p:spPr>
      </p:pic>
    </p:spTree>
    <p:extLst>
      <p:ext uri="{BB962C8B-B14F-4D97-AF65-F5344CB8AC3E}">
        <p14:creationId xmlns:p14="http://schemas.microsoft.com/office/powerpoint/2010/main" val="51547872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رابعًا: تحليل البيانات باستخدام </a:t>
            </a:r>
            <a:r>
              <a:rPr lang="en-US" sz="4000" b="1">
                <a:solidFill>
                  <a:schemeClr val="bg1"/>
                </a:solidFill>
                <a:latin typeface="Simplified Arabic" panose="02020603050405020304" pitchFamily="18" charset="-78"/>
                <a:cs typeface="Simplified Arabic" panose="02020603050405020304" pitchFamily="18" charset="-78"/>
              </a:rPr>
              <a:t>Microsoft Excel</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62A93F3-F5C6-20F3-D6EA-32A86E4FC836}"/>
              </a:ext>
            </a:extLst>
          </p:cNvPr>
          <p:cNvSpPr txBox="1"/>
          <p:nvPr/>
        </p:nvSpPr>
        <p:spPr>
          <a:xfrm>
            <a:off x="5344968" y="1333802"/>
            <a:ext cx="6098458" cy="4820550"/>
          </a:xfrm>
          <a:prstGeom prst="rect">
            <a:avLst/>
          </a:prstGeom>
          <a:noFill/>
        </p:spPr>
        <p:txBody>
          <a:bodyPr wrap="square">
            <a:spAutoFit/>
          </a:bodyPr>
          <a:lstStyle/>
          <a:p>
            <a:pPr algn="just" rtl="1">
              <a:lnSpc>
                <a:spcPct val="107000"/>
              </a:lnSpc>
              <a:spcAft>
                <a:spcPts val="80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سابعًا: </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الجمع</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لحساب الجمع في برنامج مايكروسوفت إكسل، يمكنك استخدام دالة </a:t>
            </a:r>
            <a:r>
              <a:rPr lang="en-US" sz="2500" b="1" u="sng">
                <a:effectLst/>
                <a:latin typeface="Simplified Arabic" panose="02020603050405020304" pitchFamily="18" charset="-78"/>
                <a:ea typeface="Calibri" panose="020F0502020204030204" pitchFamily="34" charset="0"/>
                <a:cs typeface="Simplified Arabic" panose="02020603050405020304" pitchFamily="18" charset="-78"/>
              </a:rPr>
              <a:t> SUM </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التي تعتبر أسهل طريقة لجمع الأرقام في الخلايا</a:t>
            </a:r>
            <a:r>
              <a:rPr lang="en-US" sz="2500" b="1" u="sng">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500"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استخدام دالة</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SUM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لجمع مجموعة من الخلايا</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نقم بكتابة الأرقام التي تريد جمعها في خلايا إكسل</a:t>
            </a:r>
            <a:endParaRPr lang="ar-EG"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بعد</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الضغط على</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 Enter"</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سيقوم إكسل بحساب مجموع القيم في الخلايا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A1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إلى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A5</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وستظهر النتيجة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110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في الخلية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A6</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Content Placeholder 10" descr="A screenshot of a spreadsheet&#10;&#10;Description automatically generated">
            <a:extLst>
              <a:ext uri="{FF2B5EF4-FFF2-40B4-BE49-F238E27FC236}">
                <a16:creationId xmlns:a16="http://schemas.microsoft.com/office/drawing/2014/main" id="{D0257477-73DF-077A-8312-1A02CAF24FEC}"/>
              </a:ext>
            </a:extLst>
          </p:cNvPr>
          <p:cNvPicPr>
            <a:picLocks noGrp="1" noChangeAspect="1"/>
          </p:cNvPicPr>
          <p:nvPr>
            <p:ph sz="half" idx="1"/>
          </p:nvPr>
        </p:nvPicPr>
        <p:blipFill>
          <a:blip r:embed="rId2"/>
          <a:stretch>
            <a:fillRect/>
          </a:stretch>
        </p:blipFill>
        <p:spPr>
          <a:xfrm>
            <a:off x="258922" y="1402628"/>
            <a:ext cx="4785025" cy="5042417"/>
          </a:xfrm>
          <a:prstGeom prst="rect">
            <a:avLst/>
          </a:prstGeom>
        </p:spPr>
      </p:pic>
    </p:spTree>
    <p:extLst>
      <p:ext uri="{BB962C8B-B14F-4D97-AF65-F5344CB8AC3E}">
        <p14:creationId xmlns:p14="http://schemas.microsoft.com/office/powerpoint/2010/main" val="237543418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خامسًا:أدوات الذكاء الاصطناعي لتحليل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62A93F3-F5C6-20F3-D6EA-32A86E4FC836}"/>
              </a:ext>
            </a:extLst>
          </p:cNvPr>
          <p:cNvSpPr txBox="1"/>
          <p:nvPr/>
        </p:nvSpPr>
        <p:spPr>
          <a:xfrm>
            <a:off x="5751870" y="1333802"/>
            <a:ext cx="5691555" cy="2961067"/>
          </a:xfrm>
          <a:prstGeom prst="rect">
            <a:avLst/>
          </a:prstGeom>
          <a:noFill/>
        </p:spPr>
        <p:txBody>
          <a:bodyPr wrap="square">
            <a:spAutoFit/>
          </a:bodyPr>
          <a:lstStyle/>
          <a:p>
            <a:pPr algn="just" rtl="1">
              <a:lnSpc>
                <a:spcPct val="107000"/>
              </a:lnSpc>
              <a:spcAft>
                <a:spcPts val="800"/>
              </a:spcAft>
            </a:pPr>
            <a:r>
              <a:rPr lang="ar-SA"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أداة </a:t>
            </a:r>
            <a:r>
              <a:rPr lang="en-US" sz="2800" b="1" u="sng">
                <a:solidFill>
                  <a:srgbClr val="002060"/>
                </a:solidFill>
                <a:effectLst/>
                <a:latin typeface="Times New Roman" panose="02020603050405020304" pitchFamily="18" charset="0"/>
                <a:ea typeface="Calibri" panose="020F0502020204030204" pitchFamily="34" charset="0"/>
                <a:cs typeface="Arial" panose="020B0604020202020204" pitchFamily="34" charset="0"/>
              </a:rPr>
              <a:t>Data Analyze</a:t>
            </a:r>
            <a:r>
              <a:rPr lang="en-US" sz="2800" b="1" u="sng">
                <a:solidFill>
                  <a:srgbClr val="002060"/>
                </a:solidFill>
                <a:effectLst/>
                <a:latin typeface="Simplified Arabic" panose="02020603050405020304" pitchFamily="18" charset="-78"/>
                <a:ea typeface="Calibri" panose="020F0502020204030204" pitchFamily="34" charset="0"/>
                <a:cs typeface="Arial" panose="020B0604020202020204" pitchFamily="34" charset="0"/>
              </a:rPr>
              <a:t> </a:t>
            </a:r>
            <a:r>
              <a:rPr lang="ar-SA"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a:t>
            </a:r>
            <a:endParaRPr lang="en-US" sz="2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EG" sz="2800" b="1">
                <a:latin typeface="Simplified Arabic" panose="02020603050405020304" pitchFamily="18" charset="-78"/>
                <a:cs typeface="Simplified Arabic" panose="02020603050405020304" pitchFamily="18" charset="-78"/>
              </a:rPr>
              <a:t>أداة </a:t>
            </a:r>
            <a:r>
              <a:rPr lang="en-US" sz="2800" b="1">
                <a:latin typeface="Simplified Arabic" panose="02020603050405020304" pitchFamily="18" charset="-78"/>
                <a:cs typeface="Simplified Arabic" panose="02020603050405020304" pitchFamily="18" charset="-78"/>
              </a:rPr>
              <a:t>Data Analyze </a:t>
            </a:r>
            <a:r>
              <a:rPr lang="ar-EG" sz="2800" b="1">
                <a:latin typeface="Simplified Arabic" panose="02020603050405020304" pitchFamily="18" charset="-78"/>
                <a:cs typeface="Simplified Arabic" panose="02020603050405020304" pitchFamily="18" charset="-78"/>
              </a:rPr>
              <a:t> هى أداة تحليل بيانات متقدمة تساعد المستخدمين في جمع، ومعالجة، وتحليل البيانات بسهولة، مما يوفر رؤى عميقة ويساعد في اتخاذ قرارات مدروسة بناءً على البيانات المتاحة.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Picture 5" descr="A close-up of a magnifying glass&#10;&#10;Description automatically generated">
            <a:extLst>
              <a:ext uri="{FF2B5EF4-FFF2-40B4-BE49-F238E27FC236}">
                <a16:creationId xmlns:a16="http://schemas.microsoft.com/office/drawing/2014/main" id="{BDFDDA8E-C864-9621-59BA-227FDD4001FC}"/>
              </a:ext>
            </a:extLst>
          </p:cNvPr>
          <p:cNvPicPr>
            <a:picLocks noChangeAspect="1"/>
          </p:cNvPicPr>
          <p:nvPr/>
        </p:nvPicPr>
        <p:blipFill>
          <a:blip r:embed="rId2"/>
          <a:stretch>
            <a:fillRect/>
          </a:stretch>
        </p:blipFill>
        <p:spPr>
          <a:xfrm>
            <a:off x="5013682" y="4294869"/>
            <a:ext cx="1476375" cy="1581150"/>
          </a:xfrm>
          <a:prstGeom prst="rect">
            <a:avLst/>
          </a:prstGeom>
        </p:spPr>
      </p:pic>
      <p:pic>
        <p:nvPicPr>
          <p:cNvPr id="11" name="Content Placeholder 10">
            <a:extLst>
              <a:ext uri="{FF2B5EF4-FFF2-40B4-BE49-F238E27FC236}">
                <a16:creationId xmlns:a16="http://schemas.microsoft.com/office/drawing/2014/main" id="{B07DE189-3964-BBDD-9522-46EB837EDCDD}"/>
              </a:ext>
            </a:extLst>
          </p:cNvPr>
          <p:cNvPicPr>
            <a:picLocks noGrp="1" noChangeAspect="1"/>
          </p:cNvPicPr>
          <p:nvPr>
            <p:ph sz="half" idx="1"/>
          </p:nvPr>
        </p:nvPicPr>
        <p:blipFill>
          <a:blip r:embed="rId3"/>
          <a:stretch>
            <a:fillRect/>
          </a:stretch>
        </p:blipFill>
        <p:spPr>
          <a:xfrm>
            <a:off x="326775" y="1410631"/>
            <a:ext cx="4628684" cy="5220817"/>
          </a:xfrm>
        </p:spPr>
      </p:pic>
    </p:spTree>
    <p:extLst>
      <p:ext uri="{BB962C8B-B14F-4D97-AF65-F5344CB8AC3E}">
        <p14:creationId xmlns:p14="http://schemas.microsoft.com/office/powerpoint/2010/main" val="425415769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486696" y="226551"/>
            <a:ext cx="109728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800" b="1">
                <a:solidFill>
                  <a:schemeClr val="bg1"/>
                </a:solidFill>
                <a:latin typeface="Simplified Arabic" panose="02020603050405020304" pitchFamily="18" charset="-78"/>
                <a:cs typeface="Simplified Arabic" panose="02020603050405020304" pitchFamily="18" charset="-78"/>
              </a:rPr>
              <a:t>خامسًا:أدوات الذكاء الاصطناعي لتحليل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62A93F3-F5C6-20F3-D6EA-32A86E4FC836}"/>
              </a:ext>
            </a:extLst>
          </p:cNvPr>
          <p:cNvSpPr txBox="1"/>
          <p:nvPr/>
        </p:nvSpPr>
        <p:spPr>
          <a:xfrm>
            <a:off x="3638590" y="1365222"/>
            <a:ext cx="8080794" cy="5421869"/>
          </a:xfrm>
          <a:prstGeom prst="rect">
            <a:avLst/>
          </a:prstGeom>
          <a:noFill/>
        </p:spPr>
        <p:txBody>
          <a:bodyPr wrap="square">
            <a:spAutoFit/>
          </a:bodyPr>
          <a:lstStyle/>
          <a:p>
            <a:pPr algn="just" rtl="1">
              <a:lnSpc>
                <a:spcPct val="107000"/>
              </a:lnSpc>
              <a:spcAft>
                <a:spcPts val="800"/>
              </a:spcAft>
            </a:pPr>
            <a:r>
              <a:rPr lang="ar-SA" sz="2800" b="1" u="sng">
                <a:solidFill>
                  <a:schemeClr val="accent5">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محاذير استخدام أدوات الذكاء الاصطناعي عند تحليل البيانات داخل</a:t>
            </a:r>
            <a:r>
              <a:rPr lang="en-US" sz="2800" b="1" u="sng">
                <a:solidFill>
                  <a:schemeClr val="accent5">
                    <a:lumMod val="50000"/>
                  </a:schemeClr>
                </a:solidFill>
                <a:effectLst/>
                <a:latin typeface="Simplified Arabic" panose="02020603050405020304" pitchFamily="18" charset="-78"/>
                <a:ea typeface="Calibri" panose="020F0502020204030204" pitchFamily="34" charset="0"/>
                <a:cs typeface="Arial" panose="020B0604020202020204" pitchFamily="34" charset="0"/>
              </a:rPr>
              <a:t> Excel</a:t>
            </a:r>
            <a:r>
              <a:rPr lang="ar-EG" sz="2800" b="1" u="sng">
                <a:solidFill>
                  <a:schemeClr val="accent5">
                    <a:lumMod val="50000"/>
                  </a:schemeClr>
                </a:solidFill>
                <a:effectLst/>
                <a:latin typeface="Simplified Arabic" panose="02020603050405020304" pitchFamily="18" charset="-78"/>
                <a:ea typeface="Calibri" panose="020F0502020204030204" pitchFamily="34" charset="0"/>
                <a:cs typeface="Arial" panose="020B0604020202020204" pitchFamily="34" charset="0"/>
              </a:rPr>
              <a:t>:</a:t>
            </a:r>
          </a:p>
          <a:p>
            <a:pPr marL="342900" indent="-342900" algn="just" rtl="1">
              <a:lnSpc>
                <a:spcPct val="107000"/>
              </a:lnSpc>
              <a:spcAft>
                <a:spcPts val="800"/>
              </a:spcAft>
              <a:buFont typeface="Arial" panose="020B0604020202020204" pitchFamily="34" charset="0"/>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الدقة المحدودة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قد تكون نتائج التحليل المقدم من أدوات الذكاء الاصطناعي غير دقيقة دائمًا، لذا يجب التحقق من صحة النتائج يدويًا قبل اتخاذ قرارات مهمة</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indent="-342900" algn="just" rtl="1">
              <a:lnSpc>
                <a:spcPct val="107000"/>
              </a:lnSpc>
              <a:spcAft>
                <a:spcPts val="800"/>
              </a:spcAft>
              <a:buFont typeface="Arial" panose="020B0604020202020204" pitchFamily="34" charset="0"/>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الاعتماد المفرط</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الاعتماد الكامل على الذكاء الاصطناعي قد يقلل من قدرة المستخدمين على فهم العمليات التحليلية أو اكتشاف الأخطاء بشكل مستقل</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indent="-342900" algn="just" rtl="1">
              <a:lnSpc>
                <a:spcPct val="107000"/>
              </a:lnSpc>
              <a:spcAft>
                <a:spcPts val="800"/>
              </a:spcAft>
              <a:buFont typeface="Arial" panose="020B0604020202020204" pitchFamily="34" charset="0"/>
              <a:buChar char="•"/>
            </a:pP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أدوات الذكاء الاصطناعي داخل</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 Excel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لا تدعم اللغة العربية بشكل كامل في بعض الحالات، مما قد يؤثر على دقة التحليل أو المعالجة عند التعامل مع بيانات أو نصوص باللغة العربية، لذا يُفضل استخدام اللغة الإنجليزية لتحقيق أفضل النتائج</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2800" b="1" u="sng">
              <a:solidFill>
                <a:schemeClr val="accent5">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descr="A robot holding a tablet&#10;&#10;Description automatically generated">
            <a:extLst>
              <a:ext uri="{FF2B5EF4-FFF2-40B4-BE49-F238E27FC236}">
                <a16:creationId xmlns:a16="http://schemas.microsoft.com/office/drawing/2014/main" id="{FE1A2106-772D-9177-5CCF-C3E21FE3B5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392" y="1408203"/>
            <a:ext cx="3311976" cy="5110584"/>
          </a:xfrm>
          <a:prstGeom prst="rect">
            <a:avLst/>
          </a:prstGeom>
        </p:spPr>
      </p:pic>
    </p:spTree>
    <p:extLst>
      <p:ext uri="{BB962C8B-B14F-4D97-AF65-F5344CB8AC3E}">
        <p14:creationId xmlns:p14="http://schemas.microsoft.com/office/powerpoint/2010/main" val="380350200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9025722" y="6292820"/>
            <a:ext cx="2582769" cy="400110"/>
          </a:xfrm>
          <a:prstGeom prst="rect">
            <a:avLst/>
          </a:prstGeom>
          <a:noFill/>
        </p:spPr>
        <p:txBody>
          <a:bodyPr wrap="square" rtlCol="0">
            <a:spAutoFit/>
          </a:bodyPr>
          <a:lstStyle/>
          <a:p>
            <a:pPr algn="ctr"/>
            <a:r>
              <a:rPr lang="en-US" sz="2000" b="1" dirty="0"/>
              <a:t>www.midocean.ae</a:t>
            </a:r>
          </a:p>
        </p:txBody>
      </p:sp>
      <p:sp>
        <p:nvSpPr>
          <p:cNvPr id="5" name="مستطيل 4"/>
          <p:cNvSpPr/>
          <p:nvPr/>
        </p:nvSpPr>
        <p:spPr>
          <a:xfrm>
            <a:off x="5512491" y="1584228"/>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669E42C7-739F-4A19-39CF-74BE61D16434}"/>
              </a:ext>
            </a:extLst>
          </p:cNvPr>
          <p:cNvSpPr>
            <a:spLocks noGrp="1"/>
          </p:cNvSpPr>
          <p:nvPr>
            <p:ph type="title"/>
          </p:nvPr>
        </p:nvSpPr>
        <p:spPr>
          <a:xfrm>
            <a:off x="838200" y="260796"/>
            <a:ext cx="10515600" cy="97854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ar-EG" sz="6000" b="1">
                <a:solidFill>
                  <a:schemeClr val="bg1"/>
                </a:solidFill>
                <a:latin typeface="Simplified Arabic" panose="02020603050405020304" pitchFamily="18" charset="-78"/>
                <a:cs typeface="Simplified Arabic" panose="02020603050405020304" pitchFamily="18" charset="-78"/>
              </a:rPr>
              <a:t>ملخص المحاضرة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3D48A330-8CB4-E080-5C4A-FC44818F005D}"/>
              </a:ext>
            </a:extLst>
          </p:cNvPr>
          <p:cNvSpPr txBox="1"/>
          <p:nvPr/>
        </p:nvSpPr>
        <p:spPr>
          <a:xfrm>
            <a:off x="3019887" y="1384905"/>
            <a:ext cx="7898159" cy="4934684"/>
          </a:xfrm>
          <a:prstGeom prst="rect">
            <a:avLst/>
          </a:prstGeom>
          <a:noFill/>
        </p:spPr>
        <p:txBody>
          <a:bodyPr wrap="square" rtlCol="0">
            <a:spAutoFit/>
          </a:bodyPr>
          <a:lstStyle/>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أولًا: مفهوم عملية تحليل البيانات. </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ثانيًا: تحليل البيانات للإجابة عن الأسئلة. </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ثالثًا: طرق تحليل البيانات.</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رابعًا: تحليل البيانات باستخدام </a:t>
            </a:r>
            <a:r>
              <a:rPr lang="en-US" sz="4000" b="1">
                <a:latin typeface="Simplified Arabic" panose="02020603050405020304" pitchFamily="18" charset="-78"/>
                <a:cs typeface="Simplified Arabic" panose="02020603050405020304" pitchFamily="18" charset="-78"/>
              </a:rPr>
              <a:t>Microsoft Excel</a:t>
            </a:r>
            <a:endParaRPr lang="ar-EG" sz="40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خامسًا: أدوات الذكاء الاصطناعي لتحليل البيانات.</a:t>
            </a:r>
            <a:endParaRPr lang="en-US" sz="40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80913"/>
    </mc:Choice>
    <mc:Fallback xmlns="">
      <p:transition spd="slow" advTm="8091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Simplified Arabic" panose="02020603050405020304" pitchFamily="18" charset="-78"/>
                <a:cs typeface="Simplified Arabic" panose="02020603050405020304" pitchFamily="18" charset="-78"/>
              </a:rPr>
              <a:t>شكرًا لاستماعكم</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4849"/>
    </mc:Choice>
    <mc:Fallback xmlns="">
      <p:transition spd="slow" advTm="3484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 ds:uri="http://purl.org/dc/elements/1.1/"/>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11915</TotalTime>
  <Words>3555</Words>
  <Application>Microsoft Office PowerPoint</Application>
  <PresentationFormat>Widescreen</PresentationFormat>
  <Paragraphs>213</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Simplified Arabic</vt:lpstr>
      <vt:lpstr>Symbol</vt:lpstr>
      <vt:lpstr>Times New Roman</vt:lpstr>
      <vt:lpstr>Wingdings</vt:lpstr>
      <vt:lpstr>Office Theme</vt:lpstr>
      <vt:lpstr>PowerPoint Presentation</vt:lpstr>
      <vt:lpstr>PowerPoint Presentation</vt:lpstr>
      <vt:lpstr>‏</vt:lpstr>
      <vt:lpstr>ثانيًا: تحليل البيانات للإجابة عن الأسئلة</vt:lpstr>
      <vt:lpstr>ثانيًا: تحليل البيانات للإجابة عن الأسئلة</vt:lpstr>
      <vt:lpstr>ثانيًا: تحليل البيانات للإجابة عن الأسئلة</vt:lpstr>
      <vt:lpstr>ثانيًا: تحليل البيانات للإجابة عن الأسئلة</vt:lpstr>
      <vt:lpstr>ثانيًا: تحليل البيانات للإجابة عن الأسئلة</vt:lpstr>
      <vt:lpstr>ثانيًا: تحليل البيانات للإجابة عن الأسئلة</vt:lpstr>
      <vt:lpstr>ثانيًا: تحليل البيانات للإجابة عن الأسئلة</vt:lpstr>
      <vt:lpstr>ثانيًا: تحليل البيانات للإجابة عن الأسئلة</vt:lpstr>
      <vt:lpstr>ثانيًا: تحليل البيانات للإجابة عن الأسئلة</vt:lpstr>
      <vt:lpstr>ثالثًا: طرق تحليل البيانات</vt:lpstr>
      <vt:lpstr>ثالثًا: طرق تحليل البيانات</vt:lpstr>
      <vt:lpstr>ثالثًا: طرق تحليل البيانات</vt:lpstr>
      <vt:lpstr>ثالثًا: طرق تحليل البيانات</vt:lpstr>
      <vt:lpstr>ثالثًا: طرق تحليل البيانات</vt:lpstr>
      <vt:lpstr>ثالثًا: طرق تحليل البيانات</vt:lpstr>
      <vt:lpstr>ثالثًا: طرق تحليل البيانات</vt:lpstr>
      <vt:lpstr>ثالثًا: طرق تحليل البيانات</vt:lpstr>
      <vt:lpstr>ثالثًا: طرق تحليل البيانات</vt:lpstr>
      <vt:lpstr>رابعًا: تحليل البيانات باستخدام Microsoft Excel</vt:lpstr>
      <vt:lpstr>رابعًا: تحليل البيانات باستخدام Microsoft Excel</vt:lpstr>
      <vt:lpstr>رابعًا: تحليل البيانات باستخدام Microsoft Excel</vt:lpstr>
      <vt:lpstr>رابعًا: تحليل البيانات باستخدام Microsoft Excel</vt:lpstr>
      <vt:lpstr>رابعًا: تحليل البيانات باستخدام Microsoft Excel</vt:lpstr>
      <vt:lpstr>رابعًا: تحليل البيانات باستخدام Microsoft Excel</vt:lpstr>
      <vt:lpstr>رابعًا: تحليل البيانات باستخدام Microsoft Excel</vt:lpstr>
      <vt:lpstr>رابعًا: تحليل البيانات باستخدام Microsoft Excel</vt:lpstr>
      <vt:lpstr>رابعًا: تحليل البيانات باستخدام Microsoft Excel</vt:lpstr>
      <vt:lpstr>رابعًا: تحليل البيانات باستخدام Microsoft Excel</vt:lpstr>
      <vt:lpstr>رابعًا: تحليل البيانات باستخدام Microsoft Excel</vt:lpstr>
      <vt:lpstr>رابعًا: تحليل البيانات باستخدام Microsoft Excel</vt:lpstr>
      <vt:lpstr>رابعًا: تحليل البيانات باستخدام Microsoft Excel</vt:lpstr>
      <vt:lpstr>رابعًا: تحليل البيانات باستخدام Microsoft Excel</vt:lpstr>
      <vt:lpstr>رابعًا: تحليل البيانات باستخدام Microsoft Excel</vt:lpstr>
      <vt:lpstr>خامسًا:أدوات الذكاء الاصطناعي لتحليل البيانات</vt:lpstr>
      <vt:lpstr>خامسًا:أدوات الذكاء الاصطناعي لتحليل البيانات</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1087</cp:revision>
  <dcterms:created xsi:type="dcterms:W3CDTF">2023-04-29T09:08:00Z</dcterms:created>
  <dcterms:modified xsi:type="dcterms:W3CDTF">2024-10-20T23:21:18Z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