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14.xml" ContentType="application/vnd.openxmlformats-officedocument.presentationml.slideLayout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notesSlides/notesSlide4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charts/colors1.xml" ContentType="application/vnd.ms-office.chartcolorstyle+xml"/>
  <Override PartName="/ppt/charts/style1.xml" ContentType="application/vnd.ms-office.chartstyle+xml"/>
  <Override PartName="/ppt/charts/chart1.xml" ContentType="application/vnd.openxmlformats-officedocument.drawingml.chart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480" r:id="rId2"/>
    <p:sldId id="303" r:id="rId3"/>
    <p:sldId id="271" r:id="rId4"/>
    <p:sldId id="276" r:id="rId5"/>
    <p:sldId id="258" r:id="rId6"/>
    <p:sldId id="259" r:id="rId7"/>
    <p:sldId id="288" r:id="rId8"/>
    <p:sldId id="266" r:id="rId9"/>
    <p:sldId id="269" r:id="rId10"/>
    <p:sldId id="270" r:id="rId11"/>
    <p:sldId id="264" r:id="rId12"/>
    <p:sldId id="273" r:id="rId13"/>
    <p:sldId id="278" r:id="rId14"/>
    <p:sldId id="277" r:id="rId15"/>
    <p:sldId id="284" r:id="rId16"/>
    <p:sldId id="287" r:id="rId17"/>
    <p:sldId id="34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276"/>
            <p14:sldId id="258"/>
            <p14:sldId id="259"/>
            <p14:sldId id="288"/>
            <p14:sldId id="266"/>
            <p14:sldId id="269"/>
            <p14:sldId id="270"/>
            <p14:sldId id="264"/>
            <p14:sldId id="273"/>
            <p14:sldId id="278"/>
            <p14:sldId id="277"/>
            <p14:sldId id="284"/>
            <p14:sldId id="28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7"/>
    <p:restoredTop sz="93740" autoAdjust="0"/>
  </p:normalViewPr>
  <p:slideViewPr>
    <p:cSldViewPr snapToGrid="0">
      <p:cViewPr varScale="1">
        <p:scale>
          <a:sx n="106" d="100"/>
          <a:sy n="106" d="100"/>
        </p:scale>
        <p:origin x="103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SA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Grades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7B3-49C7-9BDE-9D85CEE9D9C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7B3-49C7-9BDE-9D85CEE9D9CD}"/>
              </c:ext>
            </c:extLst>
          </c:dPt>
          <c:cat>
            <c:strRef>
              <c:f>Sheet1!$A$2:$A$3</c:f>
              <c:strCache>
                <c:ptCount val="2"/>
                <c:pt idx="0">
                  <c:v>Quizzes</c:v>
                </c:pt>
                <c:pt idx="1">
                  <c:v>Final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0.8</c:v>
                </c:pt>
                <c:pt idx="1">
                  <c:v>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E4D-4629-8BE2-F221BA3FB2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275691851156838"/>
          <c:y val="0.39255601476218777"/>
          <c:w val="0.27243081488431614"/>
          <c:h val="0.2097296708916748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SA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SA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1/26/24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1/26/24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Relationship Id="rId4" Type="http://schemas.openxmlformats.org/officeDocument/2006/relationships/hyperlink" Target="mailto:thana@esu.ac.ae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cpedia.org/post-it-note/e/entrepreneur.html" TargetMode="External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openxmlformats.org/officeDocument/2006/relationships/image" Target="../media/image22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2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Thana Ahmed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5416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ENTREPRENEURSHIP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854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623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ENTREPRENEURSHIP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2747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303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Thana Ahmed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096000" y="2254865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428626" y="1123950"/>
            <a:ext cx="5888294" cy="4610100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719565" y="1117694"/>
            <a:ext cx="1348324" cy="52309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6743687" y="2372598"/>
            <a:ext cx="4747323" cy="29473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Course name: </a:t>
            </a:r>
            <a:r>
              <a:rPr lang="en-US" sz="2400" dirty="0">
                <a:solidFill>
                  <a:schemeClr val="bg1"/>
                </a:solidFill>
              </a:rPr>
              <a:t>Entrepreneurship</a:t>
            </a:r>
          </a:p>
          <a:p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b="1" dirty="0">
                <a:solidFill>
                  <a:schemeClr val="bg1"/>
                </a:solidFill>
              </a:rPr>
              <a:t>Course instructor: </a:t>
            </a:r>
            <a:r>
              <a:rPr lang="en-US" sz="2400" dirty="0">
                <a:solidFill>
                  <a:schemeClr val="bg1"/>
                </a:solidFill>
              </a:rPr>
              <a:t>Thana Ahmed</a:t>
            </a:r>
          </a:p>
          <a:p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b="1" dirty="0">
                <a:solidFill>
                  <a:schemeClr val="bg1"/>
                </a:solidFill>
              </a:rPr>
              <a:t>Email: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thana@midocean.ae</a:t>
            </a:r>
            <a:endParaRPr lang="en-US" sz="2400" dirty="0">
              <a:solidFill>
                <a:schemeClr val="bg1"/>
              </a:solidFill>
            </a:endParaRPr>
          </a:p>
          <a:p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b="1" dirty="0">
                <a:solidFill>
                  <a:schemeClr val="bg1"/>
                </a:solidFill>
              </a:rPr>
              <a:t>Contact hour</a:t>
            </a:r>
            <a:r>
              <a:rPr lang="en-US" sz="2400" dirty="0">
                <a:solidFill>
                  <a:schemeClr val="bg1"/>
                </a:solidFill>
              </a:rPr>
              <a:t>: Tuesday 5-6 pm</a:t>
            </a: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741963" y="1518863"/>
            <a:ext cx="4377289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GENERAL INFORMATION</a:t>
            </a:r>
            <a:endParaRPr lang="en-US" sz="3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4719564" y="1139330"/>
            <a:ext cx="12688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71793" y="1026182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معلومات عامة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6C581EE-6FAB-9474-F7C7-6DE4830A987B}"/>
              </a:ext>
            </a:extLst>
          </p:cNvPr>
          <p:cNvSpPr txBox="1"/>
          <p:nvPr/>
        </p:nvSpPr>
        <p:spPr>
          <a:xfrm>
            <a:off x="762000" y="2292388"/>
            <a:ext cx="1034394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200" dirty="0"/>
              <a:t>ترفع</a:t>
            </a:r>
            <a:r>
              <a:rPr lang="ar-SA" sz="3200" dirty="0">
                <a:solidFill>
                  <a:schemeClr val="accent2"/>
                </a:solidFill>
              </a:rPr>
              <a:t> المحاضرات الأسبوعية </a:t>
            </a:r>
            <a:r>
              <a:rPr lang="ar-SA" sz="3200" dirty="0"/>
              <a:t>على المنصة التعليمية </a:t>
            </a:r>
            <a:r>
              <a:rPr lang="en-US" sz="3200" dirty="0"/>
              <a:t>Moodle </a:t>
            </a:r>
            <a:r>
              <a:rPr lang="ar-SA" sz="3200" dirty="0"/>
              <a:t> يوم </a:t>
            </a:r>
            <a:r>
              <a:rPr lang="ar-SA" sz="3200" dirty="0">
                <a:solidFill>
                  <a:schemeClr val="accent1"/>
                </a:solidFill>
              </a:rPr>
              <a:t>السبت</a:t>
            </a:r>
            <a:r>
              <a:rPr lang="ar-SA" sz="3200" dirty="0"/>
              <a:t> من كل أسبوع في تمام الساعة </a:t>
            </a:r>
            <a:r>
              <a:rPr lang="ar-SA" sz="3200" dirty="0">
                <a:solidFill>
                  <a:schemeClr val="accent1">
                    <a:lumMod val="75000"/>
                  </a:schemeClr>
                </a:solidFill>
              </a:rPr>
              <a:t>12:00 ظهرا </a:t>
            </a:r>
            <a:r>
              <a:rPr lang="ar-SA" sz="3200" dirty="0"/>
              <a:t>بتوقيت الرياض.</a:t>
            </a:r>
            <a:endParaRPr lang="en-US" sz="3200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200" dirty="0">
                <a:solidFill>
                  <a:schemeClr val="accent2"/>
                </a:solidFill>
              </a:rPr>
              <a:t>حلقات النقاش </a:t>
            </a:r>
            <a:r>
              <a:rPr lang="ar-SA" sz="3200" dirty="0"/>
              <a:t>وهي حلقات أسبوعية اختيارية للطالب وغرضها مناقشة ما تم طرحه خلال المحاضرة المسجلة لكل أسبوع ستكون بإذن الله كل يوم ال</a:t>
            </a:r>
            <a:r>
              <a:rPr lang="ar-SA" sz="3200" dirty="0">
                <a:solidFill>
                  <a:schemeClr val="accent1">
                    <a:lumMod val="75000"/>
                  </a:schemeClr>
                </a:solidFill>
              </a:rPr>
              <a:t>ثلاثاء من الساعة 5-6 مساء </a:t>
            </a:r>
            <a:r>
              <a:rPr lang="ar-SA" sz="3200" dirty="0"/>
              <a:t>على رابط زوم والذي سوف يتم الإعلان عنه على المنصة التعليمية </a:t>
            </a:r>
            <a:r>
              <a:rPr lang="en-US" sz="3200" dirty="0"/>
              <a:t>Moodle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84CEB-6BB3-43F2-8C49-F8A4B25A5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Reference book</a:t>
            </a:r>
          </a:p>
        </p:txBody>
      </p:sp>
      <p:pic>
        <p:nvPicPr>
          <p:cNvPr id="4" name="Picture 3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D1A8589D-A62D-18AA-6A5B-FECA301A63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064" y="428626"/>
            <a:ext cx="5686086" cy="621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4166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84CEB-6BB3-43F2-8C49-F8A4B25A5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750" y="182562"/>
            <a:ext cx="10515600" cy="1325563"/>
          </a:xfrm>
        </p:spPr>
        <p:txBody>
          <a:bodyPr>
            <a:normAutofit/>
          </a:bodyPr>
          <a:lstStyle/>
          <a:p>
            <a:r>
              <a:rPr lang="en-US" sz="6000" b="1" dirty="0">
                <a:solidFill>
                  <a:schemeClr val="accent2"/>
                </a:solidFill>
              </a:rPr>
              <a:t>Assessment Grades: </a:t>
            </a:r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93C75099-790F-214E-CCE9-BF8A26511E8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59022156"/>
              </p:ext>
            </p:extLst>
          </p:nvPr>
        </p:nvGraphicFramePr>
        <p:xfrm>
          <a:off x="2032000" y="1508125"/>
          <a:ext cx="7204765" cy="4630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02829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FCE689-2013-84C0-4709-B84FC7C93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7" name="Content Placeholder 6" descr="A black and white poster with blue text&#10;&#10;Description automatically generated">
            <a:extLst>
              <a:ext uri="{FF2B5EF4-FFF2-40B4-BE49-F238E27FC236}">
                <a16:creationId xmlns:a16="http://schemas.microsoft.com/office/drawing/2014/main" id="{C229B2EB-B1DE-856F-4F78-D0C9DE286D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466" y="0"/>
            <a:ext cx="7052472" cy="6778625"/>
          </a:xfrm>
        </p:spPr>
      </p:pic>
    </p:spTree>
    <p:extLst>
      <p:ext uri="{BB962C8B-B14F-4D97-AF65-F5344CB8AC3E}">
        <p14:creationId xmlns:p14="http://schemas.microsoft.com/office/powerpoint/2010/main" val="15814602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84CEB-6BB3-43F2-8C49-F8A4B25A5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750" y="182562"/>
            <a:ext cx="10515600" cy="1325563"/>
          </a:xfrm>
        </p:spPr>
        <p:txBody>
          <a:bodyPr>
            <a:normAutofit/>
          </a:bodyPr>
          <a:lstStyle/>
          <a:p>
            <a:pPr algn="r" rtl="1"/>
            <a:r>
              <a:rPr lang="ar-SA" sz="6000" b="1" dirty="0">
                <a:solidFill>
                  <a:schemeClr val="bg1"/>
                </a:solidFill>
              </a:rPr>
              <a:t>الاختبارات القصيرة</a:t>
            </a:r>
            <a:endParaRPr lang="en-US" sz="6000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FC2F68-D570-4C23-8F38-C132DB62FB00}"/>
              </a:ext>
            </a:extLst>
          </p:cNvPr>
          <p:cNvSpPr txBox="1"/>
          <p:nvPr/>
        </p:nvSpPr>
        <p:spPr>
          <a:xfrm>
            <a:off x="4910267" y="2057400"/>
            <a:ext cx="68008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sz="3200" dirty="0">
              <a:solidFill>
                <a:schemeClr val="bg1"/>
              </a:solidFill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sz="3200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16515A-A342-443A-BF40-F2517F8D8C4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8857" y="1909548"/>
            <a:ext cx="4548060" cy="411817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1D786D7-B6F9-F0DA-0779-891FAB1E07EC}"/>
              </a:ext>
            </a:extLst>
          </p:cNvPr>
          <p:cNvSpPr txBox="1"/>
          <p:nvPr/>
        </p:nvSpPr>
        <p:spPr>
          <a:xfrm>
            <a:off x="5262692" y="2260473"/>
            <a:ext cx="6096000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000" b="1" dirty="0">
                <a:solidFill>
                  <a:schemeClr val="bg1"/>
                </a:solidFill>
              </a:rPr>
              <a:t>يفتح الاختبار القصير الأسبوعي يوم السبت في تمام الساعة العاشرة مساء وهو متاح لمدة أسبوع ثم يقفل يوم السبت الذي يليه في تمام الساعة التاسعة مساء</a:t>
            </a:r>
          </a:p>
          <a:p>
            <a:pPr algn="r" rtl="1"/>
            <a:endParaRPr lang="ar-SA" sz="2000" b="1" dirty="0">
              <a:solidFill>
                <a:schemeClr val="bg1"/>
              </a:solidFill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000" b="1" dirty="0">
                <a:solidFill>
                  <a:schemeClr val="bg1"/>
                </a:solidFill>
              </a:rPr>
              <a:t>الاختبار يشمل أسئلة كتابية وصوتية</a:t>
            </a:r>
          </a:p>
          <a:p>
            <a:pPr algn="r" rtl="1"/>
            <a:endParaRPr lang="ar-SA" sz="2000" b="1" dirty="0">
              <a:solidFill>
                <a:schemeClr val="bg1"/>
              </a:solidFill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000" b="1" dirty="0">
                <a:solidFill>
                  <a:schemeClr val="bg1"/>
                </a:solidFill>
              </a:rPr>
              <a:t>تعد الإجابة على الاختبار القصير بمثابة الحضور للطلاب والطالبات</a:t>
            </a:r>
          </a:p>
          <a:p>
            <a:pPr algn="r" rtl="1"/>
            <a:endParaRPr lang="ar-SA" sz="2000" b="1" dirty="0">
              <a:solidFill>
                <a:schemeClr val="bg1"/>
              </a:solidFill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000" b="1" dirty="0">
                <a:solidFill>
                  <a:schemeClr val="bg1"/>
                </a:solidFill>
              </a:rPr>
              <a:t>الاختبار القصير من ٨ درجات ( بمجموع ٨٠ درجة)</a:t>
            </a:r>
            <a:endParaRPr lang="en-US" sz="2000" b="1" dirty="0">
              <a:solidFill>
                <a:schemeClr val="bg1"/>
              </a:solidFill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sz="2000" b="1" dirty="0">
              <a:solidFill>
                <a:schemeClr val="bg1"/>
              </a:solidFill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000" b="1" dirty="0">
                <a:solidFill>
                  <a:schemeClr val="bg1"/>
                </a:solidFill>
              </a:rPr>
              <a:t>فترة السماحية للاختبار القصير٢٤ دقيقة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b="1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28046534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DEA8E029-D70D-45D8-84ED-E9856DD12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pPr algn="ctr"/>
            <a:r>
              <a:rPr lang="ar-SA" sz="4000" b="1" dirty="0">
                <a:solidFill>
                  <a:schemeClr val="bg1"/>
                </a:solidFill>
              </a:rPr>
              <a:t>الاختبار النهائي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973B4A-8B3F-4A3E-C906-1DAE472EE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anchor="ctr">
            <a:normAutofit lnSpcReduction="10000"/>
          </a:bodyPr>
          <a:lstStyle/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ar-SA" b="1" dirty="0">
                <a:solidFill>
                  <a:schemeClr val="bg1"/>
                </a:solidFill>
              </a:rPr>
              <a:t>الاختبار النهائي سيكون من خلال </a:t>
            </a:r>
            <a:r>
              <a:rPr lang="ar-SA" b="1" dirty="0" err="1">
                <a:solidFill>
                  <a:schemeClr val="bg1"/>
                </a:solidFill>
              </a:rPr>
              <a:t>المودل</a:t>
            </a:r>
            <a:r>
              <a:rPr lang="ar-SA" b="1" dirty="0">
                <a:solidFill>
                  <a:schemeClr val="bg1"/>
                </a:solidFill>
              </a:rPr>
              <a:t> ويتضمن الاختبار اسئلة كتابية وصوتية</a:t>
            </a:r>
            <a:endParaRPr lang="en-US" b="1" dirty="0">
              <a:solidFill>
                <a:schemeClr val="bg1"/>
              </a:solidFill>
            </a:endParaRPr>
          </a:p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ar-SA" b="1" dirty="0">
              <a:solidFill>
                <a:schemeClr val="bg1"/>
              </a:solidFill>
            </a:endParaRPr>
          </a:p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ar-SA" b="1" dirty="0">
                <a:solidFill>
                  <a:schemeClr val="bg1"/>
                </a:solidFill>
              </a:rPr>
              <a:t>الاختبار من ٢٠ درجة</a:t>
            </a:r>
          </a:p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ar-SA" b="1" dirty="0">
              <a:solidFill>
                <a:schemeClr val="bg1"/>
              </a:solidFill>
            </a:endParaRPr>
          </a:p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ar-SA" b="1" dirty="0">
                <a:solidFill>
                  <a:schemeClr val="bg1"/>
                </a:solidFill>
              </a:rPr>
              <a:t>فترة الاختبارات النهائية تكون في الاسابيع ١٢ و١٣ بمشيئة الله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AA0928-EB68-1128-0DBB-3E3EEDFCA4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1" b="3061"/>
          <a:stretch/>
        </p:blipFill>
        <p:spPr>
          <a:xfrm>
            <a:off x="5977788" y="799352"/>
            <a:ext cx="5425410" cy="525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8372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3355FF0B-A425-4191-9938-4CA1F21860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798" y="233307"/>
            <a:ext cx="1176950" cy="1077362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31B166AA-6DF4-2871-483D-AE67746EA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2050" name="Picture 2" descr="What is Entrepreneurship? definition, characteristics and entrepreneurial  process - YouTube">
            <a:extLst>
              <a:ext uri="{FF2B5EF4-FFF2-40B4-BE49-F238E27FC236}">
                <a16:creationId xmlns:a16="http://schemas.microsoft.com/office/drawing/2014/main" id="{E4FFF19E-53E3-3907-14BD-153B826C40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44400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A0F67E9-9515-94A7-C860-A4E4ADBBEC84}"/>
              </a:ext>
            </a:extLst>
          </p:cNvPr>
          <p:cNvSpPr txBox="1"/>
          <p:nvPr/>
        </p:nvSpPr>
        <p:spPr>
          <a:xfrm>
            <a:off x="294968" y="6250703"/>
            <a:ext cx="2654709" cy="4477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SA" dirty="0"/>
          </a:p>
        </p:txBody>
      </p:sp>
    </p:spTree>
    <p:extLst>
      <p:ext uri="{BB962C8B-B14F-4D97-AF65-F5344CB8AC3E}">
        <p14:creationId xmlns:p14="http://schemas.microsoft.com/office/powerpoint/2010/main" val="17467742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2327C365-8B4B-74BC-D834-ED6872C1F3B8}"/>
              </a:ext>
            </a:extLst>
          </p:cNvPr>
          <p:cNvSpPr/>
          <p:nvPr/>
        </p:nvSpPr>
        <p:spPr>
          <a:xfrm>
            <a:off x="130614" y="191774"/>
            <a:ext cx="2444420" cy="158758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E4DC59C-1508-8F76-E38C-F21FD255072E}"/>
              </a:ext>
            </a:extLst>
          </p:cNvPr>
          <p:cNvSpPr txBox="1">
            <a:spLocks/>
          </p:cNvSpPr>
          <p:nvPr/>
        </p:nvSpPr>
        <p:spPr>
          <a:xfrm>
            <a:off x="1577601" y="860173"/>
            <a:ext cx="8785599" cy="105900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b="1" dirty="0">
                <a:solidFill>
                  <a:schemeClr val="bg1"/>
                </a:solidFill>
              </a:rPr>
              <a:t>ريادة الأعمال ما هي؟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A0F28B8-594B-62CB-B9FA-E49C0D631BD4}"/>
              </a:ext>
            </a:extLst>
          </p:cNvPr>
          <p:cNvSpPr txBox="1">
            <a:spLocks/>
          </p:cNvSpPr>
          <p:nvPr/>
        </p:nvSpPr>
        <p:spPr>
          <a:xfrm>
            <a:off x="484001" y="2060620"/>
            <a:ext cx="10972800" cy="401094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endParaRPr lang="en-US" b="1" dirty="0"/>
          </a:p>
        </p:txBody>
      </p:sp>
      <p:pic>
        <p:nvPicPr>
          <p:cNvPr id="3074" name="Picture 2" descr="The 7 Harsh Truths Of Entrepreneurship | by Antonio Martina | Medium">
            <a:extLst>
              <a:ext uri="{FF2B5EF4-FFF2-40B4-BE49-F238E27FC236}">
                <a16:creationId xmlns:a16="http://schemas.microsoft.com/office/drawing/2014/main" id="{A6239199-C50D-08CB-43A3-F00705D301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14" y="191774"/>
            <a:ext cx="2444419" cy="158758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E7254D6-5812-DCC3-53D5-4BA4DA2DD4D6}"/>
              </a:ext>
            </a:extLst>
          </p:cNvPr>
          <p:cNvSpPr txBox="1"/>
          <p:nvPr/>
        </p:nvSpPr>
        <p:spPr>
          <a:xfrm>
            <a:off x="662195" y="1997839"/>
            <a:ext cx="1079460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عرف مصطلح</a:t>
            </a:r>
            <a:r>
              <a:rPr lang="en-US" sz="3600" dirty="0">
                <a:solidFill>
                  <a:schemeClr val="bg1"/>
                </a:solidFill>
                <a:effectLst/>
                <a:latin typeface="onaizahothimeen"/>
              </a:rPr>
              <a:t>Burch 1986 </a:t>
            </a: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 ريادة الأعمال</a:t>
            </a:r>
            <a:r>
              <a:rPr lang="en-US" sz="3600" dirty="0">
                <a:solidFill>
                  <a:schemeClr val="bg1"/>
                </a:solidFill>
                <a:effectLst/>
                <a:latin typeface="onaizahothimeen"/>
              </a:rPr>
              <a:t>Entrepreneurship </a:t>
            </a: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 على أنها: "</a:t>
            </a:r>
            <a:r>
              <a:rPr lang="en-US" sz="3600" dirty="0">
                <a:solidFill>
                  <a:schemeClr val="bg1"/>
                </a:solidFill>
                <a:effectLst/>
                <a:latin typeface="onaizahothimeen"/>
              </a:rPr>
              <a:t> </a:t>
            </a: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مجموعة أنشطة تقدم على الاهتمام، وتوفير الفرص، وتلبية الحاجات، والرغبات من خلال الإبداع وإنشاء المنشآت"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bg1"/>
                </a:solidFill>
                <a:effectLst/>
                <a:latin typeface="onaizahothimeen"/>
              </a:rPr>
              <a:t>Dolling 1995 </a:t>
            </a: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 فقد عرفها بأنها:" عملية خلق منظمة اقتصادية مبدعة من اجل تحقيق الربح </a:t>
            </a:r>
            <a:r>
              <a:rPr lang="ar-SA" sz="3600" dirty="0" err="1">
                <a:solidFill>
                  <a:schemeClr val="bg1"/>
                </a:solidFill>
                <a:effectLst/>
                <a:latin typeface="onaizahothimeen"/>
              </a:rPr>
              <a:t>أو</a:t>
            </a: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 النمو تحت ظروف المخاطرة وعدم التأكد. "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وقد عرف </a:t>
            </a:r>
            <a:r>
              <a:rPr lang="en-US" sz="3600" dirty="0" err="1">
                <a:solidFill>
                  <a:schemeClr val="bg1"/>
                </a:solidFill>
                <a:effectLst/>
                <a:latin typeface="onaizahothimeen"/>
              </a:rPr>
              <a:t>Carbonar</a:t>
            </a:r>
            <a:r>
              <a:rPr lang="en-US" sz="3600" dirty="0">
                <a:solidFill>
                  <a:schemeClr val="bg1"/>
                </a:solidFill>
                <a:effectLst/>
                <a:latin typeface="onaizahothimeen"/>
              </a:rPr>
              <a:t> 1998 </a:t>
            </a:r>
            <a:r>
              <a:rPr lang="ar-SA" sz="3600" dirty="0">
                <a:solidFill>
                  <a:schemeClr val="bg1"/>
                </a:solidFill>
                <a:latin typeface="onaizahothimeen"/>
              </a:rPr>
              <a:t> أن</a:t>
            </a: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ها مرتبطة بالتخطيط المحدد لمواجهة مخاطر محسوبة بناء على معرفة السوق والموارد المتاحة وذلك لتحقيق النجاح المأمول. </a:t>
            </a:r>
            <a:endParaRPr lang="ar-SA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4D9D564-828F-4D17-A82D-9CDE8380F5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6885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114D4BA-4A2C-46D3-B8DB-2F340E549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>
                <a:solidFill>
                  <a:schemeClr val="bg1"/>
                </a:solidFill>
              </a:rPr>
              <a:t>Course Description</a:t>
            </a:r>
          </a:p>
        </p:txBody>
      </p:sp>
      <p:pic>
        <p:nvPicPr>
          <p:cNvPr id="1028" name="Picture 4" descr="Course Descriptions | Studio | Saint Mary's University">
            <a:extLst>
              <a:ext uri="{FF2B5EF4-FFF2-40B4-BE49-F238E27FC236}">
                <a16:creationId xmlns:a16="http://schemas.microsoft.com/office/drawing/2014/main" id="{CA4B66AB-012A-1E0E-F3A5-34B2C73C9A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4400" y="2143790"/>
            <a:ext cx="3657600" cy="4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FCEB5E9-8C13-8774-0EE0-3515E29543D0}"/>
              </a:ext>
            </a:extLst>
          </p:cNvPr>
          <p:cNvSpPr txBox="1"/>
          <p:nvPr/>
        </p:nvSpPr>
        <p:spPr>
          <a:xfrm>
            <a:off x="500231" y="2416944"/>
            <a:ext cx="6099586" cy="32362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457200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This course provides students with an introduction to the potential and pitfalls of Entrepreneurship. Students will learn about the various methods for starting up, managing and financing a new venture. Students will get a chance to evaluate real world business plans and videos of entrepreneurs.</a:t>
            </a:r>
            <a:endParaRPr lang="en-SA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4490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4D9D564-828F-4D17-A82D-9CDE8380F5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6885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114D4BA-4A2C-46D3-B8DB-2F340E549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>
                <a:solidFill>
                  <a:schemeClr val="bg1"/>
                </a:solidFill>
              </a:rPr>
              <a:t>Course Outlines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76F0D39-24C9-4E06-AE3A-098C7AB0E1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6645" y="2473779"/>
            <a:ext cx="2974898" cy="3069126"/>
          </a:xfrm>
          <a:prstGeom prst="rect">
            <a:avLst/>
          </a:prstGeom>
        </p:spPr>
      </p:pic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F3C16A60-2BC4-5979-2308-81026AC90D7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924050"/>
          <a:ext cx="7232238" cy="45372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91254">
                  <a:extLst>
                    <a:ext uri="{9D8B030D-6E8A-4147-A177-3AD203B41FA5}">
                      <a16:colId xmlns:a16="http://schemas.microsoft.com/office/drawing/2014/main" val="1097341341"/>
                    </a:ext>
                  </a:extLst>
                </a:gridCol>
                <a:gridCol w="6240984">
                  <a:extLst>
                    <a:ext uri="{9D8B030D-6E8A-4147-A177-3AD203B41FA5}">
                      <a16:colId xmlns:a16="http://schemas.microsoft.com/office/drawing/2014/main" val="4095136869"/>
                    </a:ext>
                  </a:extLst>
                </a:gridCol>
              </a:tblGrid>
              <a:tr h="398864"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Chapter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Topics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15787244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1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The Foundations of Entrepreneurship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60999497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2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 dirty="0">
                          <a:effectLst/>
                        </a:rPr>
                        <a:t>Inside the Entrepreneurial Mind:  From Ideas to Reality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4033211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3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Conducting a Feasibility Analysis and Designing a Business Model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02170020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4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Crafting a Business Plan and Building a Solid Strategic Plan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39116299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5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Forms of Business Ownership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18200524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6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Building a Powerful Bootstrap Marketing Plan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09631519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7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E-commerce and the Entrepreneur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49409015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8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Pricing and Credit Strategies 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2118038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9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Building a new venture team 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79303008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10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 dirty="0">
                          <a:effectLst/>
                        </a:rPr>
                        <a:t>Global aspects of Entrepreneurship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205167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76584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BE03FB71-C08E-4C6A-81FE-D97FF503CACD}"/>
              </a:ext>
            </a:extLst>
          </p:cNvPr>
          <p:cNvSpPr txBox="1"/>
          <p:nvPr/>
        </p:nvSpPr>
        <p:spPr>
          <a:xfrm>
            <a:off x="2093479" y="95499"/>
            <a:ext cx="7657494" cy="10773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COURSE LEARNING OUTCOMES</a:t>
            </a:r>
            <a:endParaRPr lang="en-US" sz="4400" dirty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705BD1-826C-405E-9681-63DDC36AF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6085" y="1702676"/>
            <a:ext cx="6611006" cy="4521144"/>
          </a:xfrm>
          <a:solidFill>
            <a:schemeClr val="accent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en-US" sz="1800" dirty="0">
                <a:effectLst/>
                <a:latin typeface="Helvetica Neue" panose="02000503000000020004" pitchFamily="2" charset="0"/>
              </a:rPr>
              <a:t>By the end of this course students will be able to:</a:t>
            </a:r>
          </a:p>
          <a:p>
            <a:pPr marL="0" indent="0">
              <a:lnSpc>
                <a:spcPct val="160000"/>
              </a:lnSpc>
              <a:buNone/>
            </a:pPr>
            <a:endParaRPr lang="en-US" sz="1800" dirty="0">
              <a:latin typeface="Helvetica Neue" panose="02000503000000020004" pitchFamily="2" charset="0"/>
            </a:endParaRPr>
          </a:p>
          <a:p>
            <a:pPr marL="342900" lvl="0" indent="-342900" algn="just" rtl="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US" sz="1800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Examine the steps required, the support available, and the tactics commonly employed by entrepreneurs starting a business.</a:t>
            </a:r>
            <a:endParaRPr lang="en-SA" sz="1800" dirty="0">
              <a:effectLst/>
              <a:latin typeface="Noto Sans Symbols"/>
              <a:ea typeface="Noto Sans Symbols"/>
              <a:cs typeface="Noto Sans Symbols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US" sz="1800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Critically evaluate business plans in terms of feasibility, investment potential, risk, and completeness.</a:t>
            </a:r>
            <a:endParaRPr lang="en-SA" sz="1800" dirty="0">
              <a:effectLst/>
              <a:latin typeface="Noto Sans Symbols"/>
              <a:ea typeface="Noto Sans Symbols"/>
              <a:cs typeface="Noto Sans Symbols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US" sz="1800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Turn market opportunities into a business plan. </a:t>
            </a:r>
            <a:endParaRPr lang="en-SA" sz="1800" dirty="0">
              <a:effectLst/>
              <a:latin typeface="Noto Sans Symbols"/>
              <a:ea typeface="Noto Sans Symbols"/>
              <a:cs typeface="Noto Sans Symbols"/>
            </a:endParaRPr>
          </a:p>
          <a:p>
            <a:pPr marL="0" indent="0">
              <a:lnSpc>
                <a:spcPct val="160000"/>
              </a:lnSpc>
              <a:buNone/>
            </a:pPr>
            <a:endParaRPr lang="en-US" sz="1800" dirty="0">
              <a:effectLst/>
              <a:latin typeface="Helvetica Neue" panose="02000503000000020004" pitchFamily="2" charset="0"/>
            </a:endParaRPr>
          </a:p>
          <a:p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A3D7720-07F7-41E7-BC91-8A835E67B5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25" y="260425"/>
            <a:ext cx="1176950" cy="1077362"/>
          </a:xfrm>
          <a:prstGeom prst="rect">
            <a:avLst/>
          </a:prstGeom>
        </p:spPr>
      </p:pic>
      <p:pic>
        <p:nvPicPr>
          <p:cNvPr id="2050" name="Picture 2" descr="982 Learning outcomes Images, Stock Photos &amp; Vectors | Shutterstock">
            <a:extLst>
              <a:ext uri="{FF2B5EF4-FFF2-40B4-BE49-F238E27FC236}">
                <a16:creationId xmlns:a16="http://schemas.microsoft.com/office/drawing/2014/main" id="{87BC2150-F9F1-BC33-D59A-81C15695E9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9"/>
          <a:stretch/>
        </p:blipFill>
        <p:spPr bwMode="auto">
          <a:xfrm>
            <a:off x="7593725" y="1702676"/>
            <a:ext cx="4461641" cy="4521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D5B775A-F58E-9E3A-D4EB-F780785A2565}"/>
              </a:ext>
            </a:extLst>
          </p:cNvPr>
          <p:cNvCxnSpPr/>
          <p:nvPr/>
        </p:nvCxnSpPr>
        <p:spPr>
          <a:xfrm>
            <a:off x="2217683" y="1166648"/>
            <a:ext cx="8944303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7793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D1E39B6-FD21-FAC6-403B-59E2E6B33BE6}"/>
              </a:ext>
            </a:extLst>
          </p:cNvPr>
          <p:cNvSpPr txBox="1"/>
          <p:nvPr/>
        </p:nvSpPr>
        <p:spPr>
          <a:xfrm>
            <a:off x="3049793" y="3247023"/>
            <a:ext cx="60995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SA" dirty="0"/>
              <a:t>https://study.com/learn/lesson/what-is-an-entrepreneur.html</a:t>
            </a:r>
          </a:p>
        </p:txBody>
      </p:sp>
      <p:pic>
        <p:nvPicPr>
          <p:cNvPr id="8" name="Picture 7" descr="A picture containing text, table, indoor, computer&#10;&#10;Description automatically generated">
            <a:extLst>
              <a:ext uri="{FF2B5EF4-FFF2-40B4-BE49-F238E27FC236}">
                <a16:creationId xmlns:a16="http://schemas.microsoft.com/office/drawing/2014/main" id="{D19D968B-5282-B6FD-528F-1DBDFFA5A1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1" y="0"/>
            <a:ext cx="12192001" cy="6884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5315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ÙÙ ÙÙØ±Ø© Ø¥ÙÙ Ø´Ø±ÙØ©_ ÙÙØ¯ÙØ© ÙÙ Ø±ÙØ§Ø¯Ø© Ø§ÙØ£Ø¹ÙØ§Ù - ÙÙ ÙÙ Ø±Ø§Ø¦Ø¯ Ø§ÙØ£Ø¹ÙØ§ÙØ">
            <a:hlinkClick r:id="" action="ppaction://media"/>
            <a:extLst>
              <a:ext uri="{FF2B5EF4-FFF2-40B4-BE49-F238E27FC236}">
                <a16:creationId xmlns:a16="http://schemas.microsoft.com/office/drawing/2014/main" id="{69947C25-73C5-AACF-D62C-9CFA6780A7D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75" y="4763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657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280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ea25f9567e36108ede0f0801bedb611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793d9b42bd9af50412ee4611a05e2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CF3DB27-6E91-4AD9-9E63-A655129254B9}"/>
</file>

<file path=customXml/itemProps2.xml><?xml version="1.0" encoding="utf-8"?>
<ds:datastoreItem xmlns:ds="http://schemas.openxmlformats.org/officeDocument/2006/customXml" ds:itemID="{64D51109-7308-4303-88C9-7299981D028F}"/>
</file>

<file path=customXml/itemProps3.xml><?xml version="1.0" encoding="utf-8"?>
<ds:datastoreItem xmlns:ds="http://schemas.openxmlformats.org/officeDocument/2006/customXml" ds:itemID="{EB933FAE-632F-4488-81F4-42A1BC7DDFAD}"/>
</file>

<file path=docProps/app.xml><?xml version="1.0" encoding="utf-8"?>
<Properties xmlns="http://schemas.openxmlformats.org/officeDocument/2006/extended-properties" xmlns:vt="http://schemas.openxmlformats.org/officeDocument/2006/docPropsVTypes">
  <TotalTime>729</TotalTime>
  <Words>488</Words>
  <Application>Microsoft Macintosh PowerPoint</Application>
  <PresentationFormat>Widescreen</PresentationFormat>
  <Paragraphs>83</Paragraphs>
  <Slides>17</Slides>
  <Notes>4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Arial</vt:lpstr>
      <vt:lpstr>Calibri</vt:lpstr>
      <vt:lpstr>Calibri Light</vt:lpstr>
      <vt:lpstr>Helvetica Neue</vt:lpstr>
      <vt:lpstr>Noto Sans Symbols</vt:lpstr>
      <vt:lpstr>onaizahothimeen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Reference book</vt:lpstr>
      <vt:lpstr>Assessment Grades: </vt:lpstr>
      <vt:lpstr>PowerPoint Presentation</vt:lpstr>
      <vt:lpstr>الاختبارات القصيرة</vt:lpstr>
      <vt:lpstr>الاختبار النهائي</vt:lpstr>
      <vt:lpstr>PowerPoint Presentation</vt:lpstr>
      <vt:lpstr>PowerPoint Presentation</vt:lpstr>
      <vt:lpstr>Course Description</vt:lpstr>
      <vt:lpstr>Course Outlines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B1418</cp:lastModifiedBy>
  <cp:revision>18</cp:revision>
  <dcterms:created xsi:type="dcterms:W3CDTF">2023-04-29T09:08:23Z</dcterms:created>
  <dcterms:modified xsi:type="dcterms:W3CDTF">2024-01-26T11:14:07Z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