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ink/ink1.xml" ContentType="application/inkml+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5"/>
  </p:notesMasterIdLst>
  <p:sldIdLst>
    <p:sldId id="256" r:id="rId2"/>
    <p:sldId id="259" r:id="rId3"/>
    <p:sldId id="391" r:id="rId4"/>
    <p:sldId id="392" r:id="rId5"/>
    <p:sldId id="321" r:id="rId6"/>
    <p:sldId id="355" r:id="rId7"/>
    <p:sldId id="354" r:id="rId8"/>
    <p:sldId id="356" r:id="rId9"/>
    <p:sldId id="342" r:id="rId10"/>
    <p:sldId id="343" r:id="rId11"/>
    <p:sldId id="357" r:id="rId12"/>
    <p:sldId id="358" r:id="rId13"/>
    <p:sldId id="359" r:id="rId14"/>
    <p:sldId id="345" r:id="rId15"/>
    <p:sldId id="344" r:id="rId16"/>
    <p:sldId id="360" r:id="rId17"/>
    <p:sldId id="347" r:id="rId18"/>
    <p:sldId id="361" r:id="rId19"/>
    <p:sldId id="346" r:id="rId20"/>
    <p:sldId id="348" r:id="rId21"/>
    <p:sldId id="362" r:id="rId22"/>
    <p:sldId id="349" r:id="rId23"/>
    <p:sldId id="320" r:id="rId2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Mohamed Ayman" initials="MA" lastIdx="1" clrIdx="0">
    <p:extLst>
      <p:ext uri="{19B8F6BF-5375-455C-9EA6-DF929625EA0E}">
        <p15:presenceInfo xmlns:p15="http://schemas.microsoft.com/office/powerpoint/2012/main" userId="3c46430ac7311ab5" providerId="Windows Liv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518"/>
    <a:srgbClr val="0A1F61"/>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18603FDC-E32A-4AB5-989C-0864C3EAD2B8}" styleName="Themed Style 2 - Accent 2">
    <a:tblBg>
      <a:fillRef idx="3">
        <a:schemeClr val="accent2"/>
      </a:fillRef>
      <a:effectRef idx="3">
        <a:schemeClr val="accent2"/>
      </a:effectRef>
    </a:tblBg>
    <a:wholeTbl>
      <a:tcTxStyle>
        <a:fontRef idx="minor">
          <a:scrgbClr r="0" g="0" b="0"/>
        </a:fontRef>
        <a:schemeClr val="lt1"/>
      </a:tcTxStyle>
      <a:tcStyle>
        <a:tcBdr>
          <a:left>
            <a:lnRef idx="1">
              <a:schemeClr val="accent2">
                <a:tint val="50000"/>
              </a:schemeClr>
            </a:lnRef>
          </a:left>
          <a:right>
            <a:lnRef idx="1">
              <a:schemeClr val="accent2">
                <a:tint val="50000"/>
              </a:schemeClr>
            </a:lnRef>
          </a:right>
          <a:top>
            <a:lnRef idx="1">
              <a:schemeClr val="accent2">
                <a:tint val="50000"/>
              </a:schemeClr>
            </a:lnRef>
          </a:top>
          <a:bottom>
            <a:lnRef idx="1">
              <a:schemeClr val="accent2">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BC89EF96-8CEA-46FF-86C4-4CE0E7609802}" styleName="Light Style 3 - Accent 1">
    <a:wholeTbl>
      <a:tcTxStyle>
        <a:fontRef idx="minor">
          <a:scrgbClr r="0" g="0" b="0"/>
        </a:fontRef>
        <a:schemeClr val="tx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noFill/>
        </a:fill>
      </a:tcStyle>
    </a:wholeTbl>
    <a:band1H>
      <a:tcStyle>
        <a:tcBdr/>
        <a:fill>
          <a:solidFill>
            <a:schemeClr val="accent1">
              <a:alpha val="20000"/>
            </a:schemeClr>
          </a:solidFill>
        </a:fill>
      </a:tcStyle>
    </a:band1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noFill/>
        </a:fill>
      </a:tcStyle>
    </a:lastRow>
    <a:firstRow>
      <a:tcTxStyle b="on"/>
      <a:tcStyle>
        <a:tcBdr>
          <a:bottom>
            <a:ln w="25400" cmpd="sng">
              <a:solidFill>
                <a:schemeClr val="accent1"/>
              </a:solidFill>
            </a:ln>
          </a:bottom>
        </a:tcBdr>
        <a:fill>
          <a:no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0E3FDE45-AF77-4B5C-9715-49D594BDF05E}" styleName="Light Style 1 - Accent 2">
    <a:wholeTbl>
      <a:tcTxStyle>
        <a:fontRef idx="minor">
          <a:scrgbClr r="0" g="0" b="0"/>
        </a:fontRef>
        <a:schemeClr val="tx1"/>
      </a:tcTxStyle>
      <a:tcStyle>
        <a:tcBdr>
          <a:left>
            <a:ln>
              <a:noFill/>
            </a:ln>
          </a:left>
          <a:right>
            <a:ln>
              <a:noFill/>
            </a:ln>
          </a:right>
          <a:top>
            <a:ln w="12700" cmpd="sng">
              <a:solidFill>
                <a:schemeClr val="accent2"/>
              </a:solidFill>
            </a:ln>
          </a:top>
          <a:bottom>
            <a:ln w="12700" cmpd="sng">
              <a:solidFill>
                <a:schemeClr val="accent2"/>
              </a:solidFill>
            </a:ln>
          </a:bottom>
          <a:insideH>
            <a:ln>
              <a:noFill/>
            </a:ln>
          </a:insideH>
          <a:insideV>
            <a:ln>
              <a:noFill/>
            </a:ln>
          </a:insideV>
        </a:tcBdr>
        <a:fill>
          <a:noFill/>
        </a:fill>
      </a:tcStyle>
    </a:wholeTbl>
    <a:band1H>
      <a:tcStyle>
        <a:tcBdr/>
        <a:fill>
          <a:solidFill>
            <a:schemeClr val="accent2">
              <a:alpha val="20000"/>
            </a:schemeClr>
          </a:solidFill>
        </a:fill>
      </a:tcStyle>
    </a:band1H>
    <a:band2H>
      <a:tcStyle>
        <a:tcBdr/>
      </a:tcStyle>
    </a:band2H>
    <a:band1V>
      <a:tcStyle>
        <a:tcBdr/>
        <a:fill>
          <a:solidFill>
            <a:schemeClr val="accent2">
              <a:alpha val="20000"/>
            </a:schemeClr>
          </a:solidFill>
        </a:fill>
      </a:tcStyle>
    </a:band1V>
    <a:lastCol>
      <a:tcTxStyle b="on"/>
      <a:tcStyle>
        <a:tcBdr/>
      </a:tcStyle>
    </a:lastCol>
    <a:firstCol>
      <a:tcTxStyle b="on"/>
      <a:tcStyle>
        <a:tcBdr/>
      </a:tcStyle>
    </a:firstCol>
    <a:lastRow>
      <a:tcTxStyle b="on"/>
      <a:tcStyle>
        <a:tcBdr>
          <a:top>
            <a:ln w="12700" cmpd="sng">
              <a:solidFill>
                <a:schemeClr val="accent2"/>
              </a:solidFill>
            </a:ln>
          </a:top>
        </a:tcBdr>
        <a:fill>
          <a:noFill/>
        </a:fill>
      </a:tcStyle>
    </a:lastRow>
    <a:firstRow>
      <a:tcTxStyle b="on"/>
      <a:tcStyle>
        <a:tcBdr>
          <a:bottom>
            <a:ln w="12700" cmpd="sng">
              <a:solidFill>
                <a:schemeClr val="accent2"/>
              </a:solidFill>
            </a:ln>
          </a:bottom>
        </a:tcBdr>
        <a:fill>
          <a:noFill/>
        </a:fill>
      </a:tcStyle>
    </a:firstRow>
  </a:tblStyle>
  <a:tblStyle styleId="{C083E6E3-FA7D-4D7B-A595-EF9225AFEA82}" styleName="Light Style 1 - Accent 3">
    <a:wholeTbl>
      <a:tcTxStyle>
        <a:fontRef idx="minor">
          <a:scrgbClr r="0" g="0" b="0"/>
        </a:fontRef>
        <a:schemeClr val="tx1"/>
      </a:tcTxStyle>
      <a:tcStyle>
        <a:tcBdr>
          <a:left>
            <a:ln>
              <a:noFill/>
            </a:ln>
          </a:left>
          <a:right>
            <a:ln>
              <a:noFill/>
            </a:ln>
          </a:right>
          <a:top>
            <a:ln w="12700" cmpd="sng">
              <a:solidFill>
                <a:schemeClr val="accent3"/>
              </a:solidFill>
            </a:ln>
          </a:top>
          <a:bottom>
            <a:ln w="12700" cmpd="sng">
              <a:solidFill>
                <a:schemeClr val="accent3"/>
              </a:solidFill>
            </a:ln>
          </a:bottom>
          <a:insideH>
            <a:ln>
              <a:noFill/>
            </a:ln>
          </a:insideH>
          <a:insideV>
            <a:ln>
              <a:noFill/>
            </a:ln>
          </a:insideV>
        </a:tcBdr>
        <a:fill>
          <a:noFill/>
        </a:fill>
      </a:tcStyle>
    </a:wholeTbl>
    <a:band1H>
      <a:tcStyle>
        <a:tcBdr/>
        <a:fill>
          <a:solidFill>
            <a:schemeClr val="accent3">
              <a:alpha val="20000"/>
            </a:schemeClr>
          </a:solidFill>
        </a:fill>
      </a:tcStyle>
    </a:band1H>
    <a:band2H>
      <a:tcStyle>
        <a:tcBdr/>
      </a:tcStyle>
    </a:band2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12700" cmpd="sng">
              <a:solidFill>
                <a:schemeClr val="accent3"/>
              </a:solidFill>
            </a:ln>
          </a:top>
        </a:tcBdr>
        <a:fill>
          <a:noFill/>
        </a:fill>
      </a:tcStyle>
    </a:lastRow>
    <a:firstRow>
      <a:tcTxStyle b="on"/>
      <a:tcStyle>
        <a:tcBdr>
          <a:bottom>
            <a:ln w="12700" cmpd="sng">
              <a:solidFill>
                <a:schemeClr val="accent3"/>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95" autoAdjust="0"/>
    <p:restoredTop sz="84899" autoAdjust="0"/>
  </p:normalViewPr>
  <p:slideViewPr>
    <p:cSldViewPr snapToGrid="0">
      <p:cViewPr varScale="1">
        <p:scale>
          <a:sx n="84" d="100"/>
          <a:sy n="84" d="100"/>
        </p:scale>
        <p:origin x="412" y="6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commentAuthors" Target="commentAuthor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ink/ink1.xml><?xml version="1.0" encoding="utf-8"?>
<inkml:ink xmlns:inkml="http://www.w3.org/2003/InkML">
  <inkml:definitions>
    <inkml:context xml:id="ctx0">
      <inkml:inkSource xml:id="inkSrc0">
        <inkml:traceFormat>
          <inkml:channel name="X" type="integer" max="32767" units="cm"/>
          <inkml:channel name="Y" type="integer" max="32767" units="cm"/>
          <inkml:channel name="F" type="integer" max="8191" units="in"/>
          <inkml:channel name="T" type="integer" max="2.14748E9" units="dev"/>
        </inkml:traceFormat>
        <inkml:channelProperties>
          <inkml:channelProperty channel="X" name="resolution" value="6301.34619" units="1/cm"/>
          <inkml:channelProperty channel="Y" name="resolution" value="6301.34619" units="1/cm"/>
          <inkml:channelProperty channel="F" name="resolution" value="3999.51147" units="1/in"/>
          <inkml:channelProperty channel="T" name="resolution" value="1" units="1/dev"/>
        </inkml:channelProperties>
      </inkml:inkSource>
      <inkml:timestamp xml:id="ts0" timeString="2021-09-06T20:51:52.990"/>
    </inkml:context>
    <inkml:brush xml:id="br0">
      <inkml:brushProperty name="width" value="0.05292" units="cm"/>
      <inkml:brushProperty name="height" value="0.05292" units="cm"/>
      <inkml:brushProperty name="color" value="#FF0000"/>
    </inkml:brush>
  </inkml:definitions>
  <inkml:trace contextRef="#ctx0" brushRef="#br0">4978 7349 1267 0,'0'0'886'16,"0"3"-412"-16,0-3-207 0,0 0-109 15,0 0-58-15,0 0 0 0,0 0-2 0</inkml:trace>
</inkml:ink>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95832CC-4DA0-4AD9-9894-18BFCB26D631}" type="datetimeFigureOut">
              <a:rPr lang="en-US" smtClean="0"/>
              <a:t>8/15/2022</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84679D9-7245-4ABA-A3DC-E616523FB705}" type="slidenum">
              <a:rPr lang="en-US" smtClean="0"/>
              <a:t>‹#›</a:t>
            </a:fld>
            <a:endParaRPr lang="en-US"/>
          </a:p>
        </p:txBody>
      </p:sp>
    </p:spTree>
    <p:extLst>
      <p:ext uri="{BB962C8B-B14F-4D97-AF65-F5344CB8AC3E}">
        <p14:creationId xmlns:p14="http://schemas.microsoft.com/office/powerpoint/2010/main" val="57484946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r>
              <a:rPr lang="ar-EG" dirty="0"/>
              <a:t>وصف طبيعة التنوع. </a:t>
            </a:r>
          </a:p>
          <a:p>
            <a:pPr algn="r"/>
            <a:r>
              <a:rPr lang="ar-EG" dirty="0"/>
              <a:t>وصف أنواع مختلفة من التنوع والحواجز التي تحول دون الإدماج التي توجد القوى العاملة. </a:t>
            </a:r>
          </a:p>
          <a:p>
            <a:pPr algn="r"/>
            <a:r>
              <a:rPr lang="ar-EG" dirty="0"/>
              <a:t>مناقشة ظهور العولمة والاختلافات وأوجه التشابه بين الثقافات. </a:t>
            </a:r>
          </a:p>
          <a:p>
            <a:pPr algn="r"/>
            <a:r>
              <a:rPr lang="ar-EG" dirty="0"/>
              <a:t>مناقشة الطبيعة المتغيرة للتكنولوجيا وتأثيرها على الأعمال التجارية. </a:t>
            </a:r>
          </a:p>
          <a:p>
            <a:pPr algn="r"/>
            <a:r>
              <a:rPr lang="ar-EG" dirty="0"/>
              <a:t>مناقشة وجهات النظر الناشئة حول الأخلاق وحوكمة الشركات.</a:t>
            </a:r>
          </a:p>
          <a:p>
            <a:pPr algn="r"/>
            <a:r>
              <a:rPr lang="ar-EG" dirty="0"/>
              <a:t> مناقشة القضايا الرئيسية في علاقات العمل الجديدة.</a:t>
            </a:r>
          </a:p>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2</a:t>
            </a:fld>
            <a:endParaRPr lang="en-US"/>
          </a:p>
        </p:txBody>
      </p:sp>
    </p:spTree>
    <p:extLst>
      <p:ext uri="{BB962C8B-B14F-4D97-AF65-F5344CB8AC3E}">
        <p14:creationId xmlns:p14="http://schemas.microsoft.com/office/powerpoint/2010/main" val="386697951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r>
              <a:rPr lang="ar-EG" sz="1800" dirty="0">
                <a:solidFill>
                  <a:srgbClr val="444444"/>
                </a:solidFill>
                <a:effectLst/>
                <a:latin typeface="Tahoma" panose="020B0604030504040204" pitchFamily="34" charset="0"/>
              </a:rPr>
              <a:t>شركة كوكا كولا هي شركة عالمية تعمل في عالم متعدد الثقافات سواء في مكان العمل أو في السوق. مع أكثر من 100،300 موظف عالمي، وحوالي ثلثهم خارج الولايات المتحدة. تدرك الشركة أن قدرتها على الازدهار في عالم متعدد الثقافات أمر بالغ الأهمية لأدائها المالي ويتسق مع قيمها. وبناء على ذلك، تعترف كوكا كولا بالتنوع كعنصر مهم في رؤيتها للشركة في عام 2020</a:t>
            </a:r>
            <a:endParaRPr lang="ar-EG" sz="1800" dirty="0">
              <a:effectLst/>
              <a:latin typeface="Arial" panose="020B0604020202020204" pitchFamily="34" charset="0"/>
            </a:endParaRPr>
          </a:p>
          <a:p>
            <a:pPr algn="r" rtl="1"/>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5</a:t>
            </a:fld>
            <a:endParaRPr lang="en-US"/>
          </a:p>
        </p:txBody>
      </p:sp>
    </p:spTree>
    <p:extLst>
      <p:ext uri="{BB962C8B-B14F-4D97-AF65-F5344CB8AC3E}">
        <p14:creationId xmlns:p14="http://schemas.microsoft.com/office/powerpoint/2010/main" val="403898931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r>
              <a:rPr lang="ar-EG" dirty="0"/>
              <a:t>وكما قال مختار كينت، رئيس مجلس إدارة كوكا كولا، "إن القوة الحقيقية للتنوع هي التآزر المذهل الذي ينتج عندما يجتمع مختلف الناس والثقافات معا خلف هدف مشترك هو الفوز وخلق قيمة مشتركة. أشياء غير عادية تحدث حقا". تخيل أن قادة الشركة يطلبون منك المشورة حول كيفية بناء قوة عاملة متنوعة وشاملة تسمح لها بالاستفادة من إمكانات موظفيها المتنوعين لتعزيز أداء الشركة. بعد قراءة هذا الفصل، ماذا ستخبرهم؟</a:t>
            </a:r>
          </a:p>
          <a:p>
            <a:pPr algn="r" rtl="1"/>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6</a:t>
            </a:fld>
            <a:endParaRPr lang="en-US"/>
          </a:p>
        </p:txBody>
      </p:sp>
    </p:spTree>
    <p:extLst>
      <p:ext uri="{BB962C8B-B14F-4D97-AF65-F5344CB8AC3E}">
        <p14:creationId xmlns:p14="http://schemas.microsoft.com/office/powerpoint/2010/main" val="153630056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r>
              <a:rPr lang="ar-EG" dirty="0"/>
              <a:t>تتغير بيئة جميع المنظمات بمعدل غير مسبوق.</a:t>
            </a:r>
          </a:p>
          <a:p>
            <a:pPr algn="r" rtl="1"/>
            <a:r>
              <a:rPr lang="ar-EG" dirty="0"/>
              <a:t>في بعض الصناعات، مثل الإلكترونيات الاستهلاكية، والترفيه الشعبي، وتكنولوجيا المعلومات، فإن سرعة التغيير وحجمه مذهلان حقا.</a:t>
            </a:r>
          </a:p>
          <a:p>
            <a:pPr algn="r" rtl="1"/>
            <a:r>
              <a:rPr lang="ar-EG" dirty="0"/>
              <a:t>على سبيل المثال، يقوم </a:t>
            </a:r>
            <a:r>
              <a:rPr lang="en-US" dirty="0"/>
              <a:t>YouTube </a:t>
            </a:r>
            <a:r>
              <a:rPr lang="ar-EG" dirty="0"/>
              <a:t>بتحميل أكثر من 400 ساعة من لقطات الفيديو الجديدة كل ساعة. ولم تصبح تقنيات الهواتف الذكية وفيسبوك وغيرها من أشكال الشبكات الاجتماعية أمرا شائعا إلا خلال العقد أو العقدين الماضيين.</a:t>
            </a:r>
          </a:p>
          <a:p>
            <a:pPr algn="r" rtl="1"/>
            <a:r>
              <a:rPr lang="ar-EG" dirty="0"/>
              <a:t>وبالتالي ، لفهم سلوك الناس في البيئات التنظيمية ، من الضروري فهم البيئة المتغيرة للأعمال.</a:t>
            </a:r>
          </a:p>
          <a:p>
            <a:pPr algn="r" rtl="1"/>
            <a:endParaRPr lang="ar-EG" dirty="0"/>
          </a:p>
          <a:p>
            <a:endParaRPr lang="en-US" dirty="0">
              <a:solidFill>
                <a:srgbClr val="FF0000"/>
              </a:solidFill>
            </a:endParaRPr>
          </a:p>
        </p:txBody>
      </p:sp>
      <p:sp>
        <p:nvSpPr>
          <p:cNvPr id="4" name="Slide Number Placeholder 3"/>
          <p:cNvSpPr>
            <a:spLocks noGrp="1"/>
          </p:cNvSpPr>
          <p:nvPr>
            <p:ph type="sldNum" sz="quarter" idx="5"/>
          </p:nvPr>
        </p:nvSpPr>
        <p:spPr/>
        <p:txBody>
          <a:bodyPr/>
          <a:lstStyle/>
          <a:p>
            <a:fld id="{C84679D9-7245-4ABA-A3DC-E616523FB705}" type="slidenum">
              <a:rPr lang="en-US" smtClean="0"/>
              <a:t>7</a:t>
            </a:fld>
            <a:endParaRPr lang="en-US"/>
          </a:p>
        </p:txBody>
      </p:sp>
    </p:spTree>
    <p:extLst>
      <p:ext uri="{BB962C8B-B14F-4D97-AF65-F5344CB8AC3E}">
        <p14:creationId xmlns:p14="http://schemas.microsoft.com/office/powerpoint/2010/main" val="60071908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r>
              <a:rPr lang="ar-EG" dirty="0"/>
              <a:t>هناك ما لا يقل عن خمسة من القوى البيئية المركزية للتغيير التي يواجهها المديرون اليوم: التنوع، والعولمة، والتكنولوجيا، والأخلاق، وحوكمة الشركات، وعلاقات العمل الجديدة. ومن ثم فإن فهم هذه القوى سيمهد الطريق لمناقشتنا المتعمقة للسلوك التنظيمي المعاصر.</a:t>
            </a:r>
          </a:p>
          <a:p>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8</a:t>
            </a:fld>
            <a:endParaRPr lang="en-US"/>
          </a:p>
        </p:txBody>
      </p:sp>
    </p:spTree>
    <p:extLst>
      <p:ext uri="{BB962C8B-B14F-4D97-AF65-F5344CB8AC3E}">
        <p14:creationId xmlns:p14="http://schemas.microsoft.com/office/powerpoint/2010/main" val="37583452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r>
              <a:rPr lang="ar-EG" dirty="0"/>
              <a:t>البيئة المتغيرة للأعمال التجارية تقدم فرصا وتغييرات لإدارة اليوم. وهناك خمس قوى بيئية هامة هي العولمة والتنوع والتكنولوجيا والأخلاق وإدارة الشركات، وعلاقات العمل الجديدة.</a:t>
            </a:r>
          </a:p>
          <a:p>
            <a:pPr algn="r" rtl="1"/>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9</a:t>
            </a:fld>
            <a:endParaRPr lang="en-US"/>
          </a:p>
        </p:txBody>
      </p:sp>
    </p:spTree>
    <p:extLst>
      <p:ext uri="{BB962C8B-B14F-4D97-AF65-F5344CB8AC3E}">
        <p14:creationId xmlns:p14="http://schemas.microsoft.com/office/powerpoint/2010/main" val="184273239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r>
              <a:rPr lang="en-US" dirty="0"/>
              <a:t>Microsoft® Translator</a:t>
            </a:r>
          </a:p>
          <a:p>
            <a:r>
              <a:rPr lang="en-US" sz="1800" b="1" dirty="0">
                <a:effectLst/>
                <a:latin typeface="Tahoma" panose="020B0604030504040204" pitchFamily="34" charset="0"/>
              </a:rPr>
              <a:t>Microsoft® Translator</a:t>
            </a:r>
            <a:endParaRPr lang="en-US" sz="1800" dirty="0">
              <a:effectLst/>
              <a:latin typeface="Arial" panose="020B0604020202020204" pitchFamily="34" charset="0"/>
            </a:endParaRPr>
          </a:p>
          <a:p>
            <a:pPr algn="r"/>
            <a:r>
              <a:rPr lang="ar-EG" sz="1800" dirty="0">
                <a:solidFill>
                  <a:srgbClr val="444444"/>
                </a:solidFill>
                <a:effectLst/>
                <a:latin typeface="Tahoma" panose="020B0604030504040204" pitchFamily="34" charset="0"/>
              </a:rPr>
              <a:t>تنوع</a:t>
            </a:r>
            <a:r>
              <a:rPr lang="ar-EG" sz="1800" dirty="0">
                <a:solidFill>
                  <a:srgbClr val="444444"/>
                </a:solidFill>
                <a:effectLst/>
                <a:latin typeface="Arial" panose="020B0604020202020204" pitchFamily="34" charset="0"/>
              </a:rPr>
              <a:t> : </a:t>
            </a:r>
            <a:r>
              <a:rPr lang="ar-EG" dirty="0"/>
              <a:t>يشير إلى مجموعة متنوعة من أوجه التشابه والاختلاف التي يمكن ملاحظتها والتي لا يمكن ملاحظتها بين الناس. </a:t>
            </a:r>
          </a:p>
          <a:p>
            <a:pPr algn="r"/>
            <a:r>
              <a:rPr lang="ar-EG" dirty="0"/>
              <a:t>أنواع التنوع</a:t>
            </a:r>
          </a:p>
          <a:p>
            <a:pPr algn="r"/>
            <a:r>
              <a:rPr lang="ar-EG" dirty="0"/>
              <a:t> 1- مستوى السطح: يشير إلى الاختلافات الملحوظة في الناس، بما في ذلك العرق والعمر والعرق والخصائص الفيزيائية </a:t>
            </a:r>
          </a:p>
          <a:p>
            <a:pPr algn="r"/>
            <a:r>
              <a:rPr lang="ar-EG" dirty="0"/>
              <a:t>والتنوع على مستوى سطح يعكس الخصائص التي يمكن ملاحظتها والمعروفة عن الناس بمجرد رؤيتهم.</a:t>
            </a:r>
          </a:p>
          <a:p>
            <a:pPr algn="r" rtl="1"/>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10</a:t>
            </a:fld>
            <a:endParaRPr lang="en-US"/>
          </a:p>
        </p:txBody>
      </p:sp>
    </p:spTree>
    <p:extLst>
      <p:ext uri="{BB962C8B-B14F-4D97-AF65-F5344CB8AC3E}">
        <p14:creationId xmlns:p14="http://schemas.microsoft.com/office/powerpoint/2010/main" val="137288677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r>
              <a:rPr lang="en-US" dirty="0"/>
              <a:t>Microsoft® Translator</a:t>
            </a:r>
          </a:p>
          <a:p>
            <a:pPr algn="r" rtl="1"/>
            <a:r>
              <a:rPr lang="ar-EG" dirty="0"/>
              <a:t> </a:t>
            </a:r>
            <a:r>
              <a:rPr lang="en-US" dirty="0"/>
              <a:t>2- </a:t>
            </a:r>
            <a:r>
              <a:rPr lang="ar-EG" dirty="0"/>
              <a:t>المستوى العميق: يشير إلى الاختلافات الفردية التي لا يمكن رؤيتها مباشرة، بما في ذلك الأهداف والقيم وأساليب صنع القرار الشخصية والمعرفة والمهارات والقدرات والموقف. هذه الخصائص "غير مرئية" في الآخرين يستغرق وقتا أطول لمعرفة المزيد عن, ولكن يمكن أن يكون لها آثار أقوى على الأداء الجماعي والتنظيمي من خصائص على مستوى سطح الأرض.</a:t>
            </a:r>
          </a:p>
          <a:p>
            <a:pPr algn="r" rtl="1"/>
            <a:endParaRPr lang="ar-EG" dirty="0"/>
          </a:p>
          <a:p>
            <a:pPr algn="r" rtl="1"/>
            <a:r>
              <a:rPr lang="en-US" dirty="0"/>
              <a:t>3- </a:t>
            </a:r>
            <a:r>
              <a:rPr lang="ar-EG" dirty="0"/>
              <a:t>الفصل: يشير إلى الاختلافات في الموقف أو الرأي بين الأعضاء التي تعكس الخلاف أو المعارضة - الاختلاف في الموقف أو القيمة، على سبيل المثال، خاصة فيما يتعلق بأهداف أو عمليات المجموعة.</a:t>
            </a:r>
          </a:p>
          <a:p>
            <a:pPr algn="r" rtl="1"/>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11</a:t>
            </a:fld>
            <a:endParaRPr lang="en-US"/>
          </a:p>
        </p:txBody>
      </p:sp>
    </p:spTree>
    <p:extLst>
      <p:ext uri="{BB962C8B-B14F-4D97-AF65-F5344CB8AC3E}">
        <p14:creationId xmlns:p14="http://schemas.microsoft.com/office/powerpoint/2010/main" val="417161780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r>
              <a:rPr lang="en-US" dirty="0"/>
              <a:t>Microsoft® Translator</a:t>
            </a:r>
          </a:p>
          <a:p>
            <a:pPr algn="r" rtl="1"/>
            <a:r>
              <a:rPr lang="en-US" dirty="0"/>
              <a:t>4- </a:t>
            </a:r>
            <a:r>
              <a:rPr lang="ar-EG" dirty="0"/>
              <a:t>التنوع: يشير إلى الاختلاف في نوع معين من الفئة، بما في ذلك خبرة أعضاء المجموعة أو معرفتهم أو خلفيتهم الوظيفية.</a:t>
            </a:r>
            <a:endParaRPr lang="en-US" dirty="0"/>
          </a:p>
          <a:p>
            <a:pPr algn="r" rtl="1"/>
            <a:endParaRPr lang="ar-EG" dirty="0"/>
          </a:p>
          <a:p>
            <a:pPr algn="r" rtl="1"/>
            <a:r>
              <a:rPr lang="en-US" dirty="0"/>
              <a:t>5- </a:t>
            </a:r>
            <a:r>
              <a:rPr lang="ar-EG" dirty="0"/>
              <a:t>التفاوت: الاختلافات في تركيزات الأصول الاجتماعية القيمة أو الفوارق في الموارد في الرتبة أو الأجر أو سلطة صنع القرار أو المركز، على سبيل المثال.</a:t>
            </a:r>
          </a:p>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12</a:t>
            </a:fld>
            <a:endParaRPr lang="en-US"/>
          </a:p>
        </p:txBody>
      </p:sp>
    </p:spTree>
    <p:extLst>
      <p:ext uri="{BB962C8B-B14F-4D97-AF65-F5344CB8AC3E}">
        <p14:creationId xmlns:p14="http://schemas.microsoft.com/office/powerpoint/2010/main" val="333037466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r>
              <a:rPr lang="en-US" dirty="0"/>
              <a:t>Microsoft® Translator</a:t>
            </a:r>
          </a:p>
          <a:p>
            <a:pPr algn="r" rtl="1"/>
            <a:r>
              <a:rPr lang="ar-EG" dirty="0"/>
              <a:t>يعكس الشخصان العاملان في الصورة اليسرى عدة أمثلة على التنوع على مستوى السطح في حين يبدو أن الشخصين في الصورة اليمنى أقل تنوعا إلى حد كبير. بطبيعة الحال ، عندما نأخذ في الاعتبار التنوع على مستوى عميق شخصين في الصورة اليسرى قد تكون أكثر تشابها مما نعتقد ، واثنين من الناس في الصورة الصحيحة قد تكون أكثر اختلافا مما نعتقد.</a:t>
            </a:r>
          </a:p>
          <a:p>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13</a:t>
            </a:fld>
            <a:endParaRPr lang="en-US"/>
          </a:p>
        </p:txBody>
      </p:sp>
    </p:spTree>
    <p:extLst>
      <p:ext uri="{BB962C8B-B14F-4D97-AF65-F5344CB8AC3E}">
        <p14:creationId xmlns:p14="http://schemas.microsoft.com/office/powerpoint/2010/main" val="254256401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r>
              <a:rPr lang="en-US" dirty="0"/>
              <a:t>Microsoft® Translator</a:t>
            </a:r>
          </a:p>
          <a:p>
            <a:pPr algn="r" rtl="1"/>
            <a:r>
              <a:rPr lang="ar-EG" dirty="0"/>
              <a:t>يتغير المزيج العرقي والثقافي للقوى العاملة الأميركية بطرق يمكن التنبؤ بها إلى حد ما، مع اتجاهات عامة نحو المزيد من التنوع. ويتوقع مكتب الإحصاء أنه بحلول عام 2020، ستتألف القوى العاملة الأميركية من 62.3 في المائة من البيض غير اللاتينيين، و18.6 في المائة من أصل إسباني، و12 في المائة من السود، و5.7 في المائة من الآسيويين. وتسلط التوقعات الديموغرافية الأميركية على المدى الطويل الضوء على الطابع المتزايد التنوع للولايات المتحدة.</a:t>
            </a:r>
            <a:endParaRPr lang="en-US" dirty="0"/>
          </a:p>
          <a:p>
            <a:pPr algn="r" rtl="1"/>
            <a:r>
              <a:rPr lang="en-US" dirty="0"/>
              <a:t>Microsoft® Translator</a:t>
            </a:r>
          </a:p>
          <a:p>
            <a:pPr algn="r" rtl="1"/>
            <a:r>
              <a:rPr lang="ar-EG" dirty="0"/>
              <a:t>ومن المتوقع أن يصبح السكان أكبر سنا. وبحلول عام 2050، من المتوقع أن يرتفع مجموع السكان من 282.1 مليون نسمة في عام 2000 إلى 419.9 مليون نسمة، أي بزيادة قدرها 49 في الوقت الحاضر. ومن المتوقع أن ينخفض عدد البيض غير اللاتينيين. وسوف تزداد نسبة السود والآسيويين وذوي الأصول الإسبانية. ومن المتوقع أن يرتفع عدد المواهب على الصعيد العالمي.</a:t>
            </a:r>
          </a:p>
          <a:p>
            <a:pPr algn="r" rtl="1"/>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15</a:t>
            </a:fld>
            <a:endParaRPr lang="en-US"/>
          </a:p>
        </p:txBody>
      </p:sp>
    </p:spTree>
    <p:extLst>
      <p:ext uri="{BB962C8B-B14F-4D97-AF65-F5344CB8AC3E}">
        <p14:creationId xmlns:p14="http://schemas.microsoft.com/office/powerpoint/2010/main" val="315226610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r>
              <a:rPr lang="en-US" dirty="0"/>
              <a:t>Microsoft® Translator</a:t>
            </a:r>
          </a:p>
          <a:p>
            <a:pPr algn="r" rtl="1"/>
            <a:r>
              <a:rPr lang="ar-EG" dirty="0"/>
              <a:t>تلعب الإدارة الفعالة للتنوع دورا رئيسيا في جذب المواهب والاحتفاظ بها. من خلال كونها شاملة قدر الإمكان يمكن للمنظمات جذب قدرات ذوي المواهب العالية والاحتفاظ بها والاستفادة منها، بغض النظر عن أعمارهم أو جنسهم أو عرقهم أو دينهم.</a:t>
            </a:r>
          </a:p>
          <a:p>
            <a:pPr algn="r" rtl="1"/>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16</a:t>
            </a:fld>
            <a:endParaRPr lang="en-US"/>
          </a:p>
        </p:txBody>
      </p:sp>
    </p:spTree>
    <p:extLst>
      <p:ext uri="{BB962C8B-B14F-4D97-AF65-F5344CB8AC3E}">
        <p14:creationId xmlns:p14="http://schemas.microsoft.com/office/powerpoint/2010/main" val="264292733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r>
              <a:rPr lang="ar-EG" dirty="0"/>
              <a:t>تنوع الأجيال:</a:t>
            </a:r>
          </a:p>
          <a:p>
            <a:pPr algn="r" rtl="1"/>
            <a:r>
              <a:rPr lang="en-US" dirty="0"/>
              <a:t>Microsoft® Translator</a:t>
            </a:r>
          </a:p>
          <a:p>
            <a:pPr algn="r" rtl="1"/>
            <a:r>
              <a:rPr lang="ar-EG" dirty="0"/>
              <a:t>التنوع العمري قد يؤدي إلى المديرين الأصغر سنا الإشراف على العمال الأكبر سنا عكس التوجيه: الاقتران موظف مبتدئ مع كبار الموظفين لنقل المهارات التقنية / الكمبيوتر من النجار إلى واحد كبار السن.</a:t>
            </a:r>
            <a:endParaRPr lang="en-US" dirty="0"/>
          </a:p>
          <a:p>
            <a:pPr algn="r" rtl="1"/>
            <a:r>
              <a:rPr lang="ar-EG" dirty="0"/>
              <a:t>  أجيال (حسب سنة الميلاد) كبار السن: 1922 - 1943 مواليد: 1943 - 1963 الجيل العاشر: 1964 - 1980 جيل </a:t>
            </a:r>
            <a:r>
              <a:rPr lang="en-US" dirty="0"/>
              <a:t>Y/</a:t>
            </a:r>
            <a:r>
              <a:rPr lang="ar-EG" dirty="0"/>
              <a:t>الألفية: 1980-2000 الجيل الجديد من العمال بدأت للتو لدخول القوى العاملة، وتحديدا، أولئك الذين ولدوا بعد عام 2000. بدأ بعض الخبراء في الإشارة إلى هذه المجموعة باسم الجيل </a:t>
            </a:r>
            <a:r>
              <a:rPr lang="en-US" dirty="0"/>
              <a:t>Z </a:t>
            </a:r>
            <a:r>
              <a:rPr lang="ar-EG" dirty="0"/>
              <a:t>ويستخدم آخرون مصطلح </a:t>
            </a:r>
            <a:r>
              <a:rPr lang="en-US" dirty="0" err="1"/>
              <a:t>iGen</a:t>
            </a:r>
            <a:r>
              <a:rPr lang="en-US" dirty="0"/>
              <a:t>. </a:t>
            </a:r>
            <a:r>
              <a:rPr lang="ar-EG" dirty="0"/>
              <a:t>وقد يكون أداء العمال الأكبر سنا أفضل في العمل ولكنهم يحتاجون إلى رصد لاعتماد تكنولوجيا جديدة.</a:t>
            </a:r>
          </a:p>
          <a:p>
            <a:pPr algn="r" rtl="1"/>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17</a:t>
            </a:fld>
            <a:endParaRPr lang="en-US"/>
          </a:p>
        </p:txBody>
      </p:sp>
    </p:spTree>
    <p:extLst>
      <p:ext uri="{BB962C8B-B14F-4D97-AF65-F5344CB8AC3E}">
        <p14:creationId xmlns:p14="http://schemas.microsoft.com/office/powerpoint/2010/main" val="179007300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r>
              <a:rPr lang="ar-EG" dirty="0"/>
              <a:t>أدى اهتمام جيل طفرة المواليد بالعافية إلى تغيير برامج اللياقة البدنية وفوائد العافية التي يقدمها العديد من أصحاب العمل.ي</a:t>
            </a:r>
          </a:p>
          <a:p>
            <a:pPr algn="r" rtl="1"/>
            <a:r>
              <a:rPr lang="ar-EG" dirty="0"/>
              <a:t>هتم العديد من جيل </a:t>
            </a:r>
            <a:r>
              <a:rPr lang="en-US" dirty="0"/>
              <a:t>Xers </a:t>
            </a:r>
            <a:r>
              <a:rPr lang="ar-EG" dirty="0"/>
              <a:t>بالحفاظ على التوازن في حياتهم ، مما يزيد من اهتمام العديد من الشركات ببرامج التوازن بين العمل والحياة. </a:t>
            </a:r>
          </a:p>
          <a:p>
            <a:pPr algn="r" rtl="1"/>
            <a:r>
              <a:rPr lang="ar-EG" dirty="0"/>
              <a:t> أعضاء الجيل </a:t>
            </a:r>
            <a:r>
              <a:rPr lang="en-US" dirty="0"/>
              <a:t>Y </a:t>
            </a:r>
            <a:r>
              <a:rPr lang="ar-EG" dirty="0"/>
              <a:t>أكثر ذكاءً من الناحية التكنولوجية ، والأكثر تنوعًا من أي جيل ، ويعتبرون أكبر تأثير في مكان العمل منذ طفرة المواليد.</a:t>
            </a: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18</a:t>
            </a:fld>
            <a:endParaRPr lang="en-US"/>
          </a:p>
        </p:txBody>
      </p:sp>
    </p:spTree>
    <p:extLst>
      <p:ext uri="{BB962C8B-B14F-4D97-AF65-F5344CB8AC3E}">
        <p14:creationId xmlns:p14="http://schemas.microsoft.com/office/powerpoint/2010/main" val="353135321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r>
              <a:rPr lang="ar-EG" dirty="0"/>
              <a:t>بصفتنا مديرين ، سيمكننا الوعي بالتنوع من توظيف أفضل المواهب والاحتفاظ بها وإشراكها ، مما سيساعد على تعظيم أداء المؤسسة</a:t>
            </a:r>
          </a:p>
          <a:p>
            <a:pPr algn="r" rtl="1"/>
            <a:r>
              <a:rPr lang="ar-EG" dirty="0"/>
              <a:t>دراسة الجدوى للتنوع </a:t>
            </a:r>
          </a:p>
          <a:p>
            <a:pPr algn="r" rtl="1"/>
            <a:r>
              <a:rPr lang="ar-EG" dirty="0"/>
              <a:t>يعزز التنوع أيضًا قدرًا أكبر من الإبداع والابتكار.يزداد الأداء التنظيمي عندما يكون لدى الموظفين موقف إيجابي تجاه التنوع.تتخذ الفرق المتنوعة ثقافيًا قرارات أفضل بمرور الوقت من القرارات المتجانسة.تؤدي النساء في الإدارة العليا إلى مزيد من الابتكار.يحظر الباب السابع وقانون الحقوق المدنية لعام 1964 التمييز في التوظيف على أساس العرق أو اللون أو الدين أو الجنس أو الأصل القومي.</a:t>
            </a: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20</a:t>
            </a:fld>
            <a:endParaRPr lang="en-US"/>
          </a:p>
        </p:txBody>
      </p:sp>
    </p:spTree>
    <p:extLst>
      <p:ext uri="{BB962C8B-B14F-4D97-AF65-F5344CB8AC3E}">
        <p14:creationId xmlns:p14="http://schemas.microsoft.com/office/powerpoint/2010/main" val="143331311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r>
              <a:rPr lang="ar-EG" dirty="0"/>
              <a:t>التحيز "مثلي"يفضل الناس الارتباط بالآخرين الذين يرون أنهم مثلهم.</a:t>
            </a:r>
          </a:p>
          <a:p>
            <a:pPr algn="r" rtl="1"/>
            <a:r>
              <a:rPr lang="ar-EG" dirty="0"/>
              <a:t>الأفكار النمطية اعتقاد حول فرد أو مجموعة بناءً على فكرة أن كل فرد في مجموعة معينة سيتصرف بنفس الطريقة أو سيكون له نفس الخصائص.    </a:t>
            </a:r>
          </a:p>
          <a:p>
            <a:pPr algn="r" rtl="1"/>
            <a:r>
              <a:rPr lang="ar-EG" dirty="0"/>
              <a:t>الاجحاف التعصب الصريح أو عدم التسامح تجاه الجماعات الأخرى.</a:t>
            </a:r>
          </a:p>
          <a:p>
            <a:pPr algn="r" rtl="1"/>
            <a:r>
              <a:rPr lang="en-US" dirty="0"/>
              <a:t>Microsoft® Translator</a:t>
            </a:r>
          </a:p>
          <a:p>
            <a:pPr algn="r" rtl="1"/>
            <a:r>
              <a:rPr lang="ar-EG" dirty="0"/>
              <a:t>التهديد المتصور بالخسارة</a:t>
            </a:r>
          </a:p>
          <a:p>
            <a:pPr algn="r" rtl="1"/>
            <a:r>
              <a:rPr lang="ar-EG" dirty="0"/>
              <a:t>إذا رأى بعض الموظفين تهديدًا مباشرًا لفرصهم الوظيفية الخاصة ، فقد يشعرون أنهم بحاجة إلى حماية آفاقهم من خلال إعاقة جهود التنوع.</a:t>
            </a:r>
          </a:p>
          <a:p>
            <a:pPr algn="r" rtl="1"/>
            <a:r>
              <a:rPr lang="ar-EG" dirty="0"/>
              <a:t>التعصب العرقي الاعتقاد بأن لغته الخاصة ، وبلده الأم ، والقواعد والمعايير الثقافية أعلى من جميع القواعد والمعايير الأخرى.</a:t>
            </a:r>
          </a:p>
          <a:p>
            <a:r>
              <a:rPr lang="en-US" sz="1800" b="1" dirty="0">
                <a:effectLst/>
                <a:latin typeface="Tahoma" panose="020B0604030504040204" pitchFamily="34" charset="0"/>
              </a:rPr>
              <a:t>Microsoft® Translator</a:t>
            </a:r>
            <a:endParaRPr lang="en-US" sz="1800" dirty="0">
              <a:effectLst/>
              <a:latin typeface="Arial" panose="020B0604020202020204" pitchFamily="34" charset="0"/>
            </a:endParaRPr>
          </a:p>
          <a:p>
            <a:pPr algn="r"/>
            <a:r>
              <a:rPr lang="ar-EG" sz="1800" dirty="0">
                <a:solidFill>
                  <a:srgbClr val="444444"/>
                </a:solidFill>
                <a:effectLst/>
                <a:latin typeface="Tahoma" panose="020B0604030504040204" pitchFamily="34" charset="0"/>
              </a:rPr>
              <a:t>عدم المساواة في الوصول إلى الشبكات التنظيمية</a:t>
            </a:r>
            <a:endParaRPr lang="ar-EG" sz="1800" dirty="0">
              <a:effectLst/>
              <a:latin typeface="Arial" panose="020B0604020202020204" pitchFamily="34" charset="0"/>
            </a:endParaRPr>
          </a:p>
          <a:p>
            <a:pPr algn="r" rtl="1"/>
            <a:r>
              <a:rPr lang="ar-EG" dirty="0"/>
              <a:t>غالبًا ما يتم استبعاد النساء والأقليات من الشبكات التنظيمية ، والتي يمكن أن تكون مهمة للأداء الوظيفي وفرص التوجيه والنظر إليها على أنها مرشحة للترقية.</a:t>
            </a: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21</a:t>
            </a:fld>
            <a:endParaRPr lang="en-US"/>
          </a:p>
        </p:txBody>
      </p:sp>
    </p:spTree>
    <p:extLst>
      <p:ext uri="{BB962C8B-B14F-4D97-AF65-F5344CB8AC3E}">
        <p14:creationId xmlns:p14="http://schemas.microsoft.com/office/powerpoint/2010/main" val="119171270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r>
              <a:rPr lang="ar-EG" dirty="0"/>
              <a:t>دعم الإدارة العليا للتنوع ومبادرات التنوع.التوجيه المتبادل: يوفق بين كبار الموظفين والموظفين المبتدئين المتنوعين للسماح لكل من الأفراد بمعرفة المزيد عن مجموعة مختلفة.قد يستفيد كبار السن من بيئات التعلم الذاتية والتدخل لتعزيز الثقة ..ليس من الواقعي الادعاء أو اتباع موقف "أنا غير متحيز تمامًا" فيما يتعلق بالتنوع.</a:t>
            </a: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22</a:t>
            </a:fld>
            <a:endParaRPr lang="en-US"/>
          </a:p>
        </p:txBody>
      </p:sp>
    </p:spTree>
    <p:extLst>
      <p:ext uri="{BB962C8B-B14F-4D97-AF65-F5344CB8AC3E}">
        <p14:creationId xmlns:p14="http://schemas.microsoft.com/office/powerpoint/2010/main" val="385076294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8/15/2022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8/15/2022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8/15/2022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8/15/2022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8/15/2022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8/15/2022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8/15/2022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8/15/2022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8/15/2022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8/15/2022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8/15/2022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8/15/2022</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0.png"/><Relationship Id="rId2" Type="http://schemas.openxmlformats.org/officeDocument/2006/relationships/notesSlide" Target="../notesSlides/notesSlide3.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8.xml.rels><?xml version="1.0" encoding="UTF-8" standalone="yes"?>
<Relationships xmlns="http://schemas.openxmlformats.org/package/2006/relationships"><Relationship Id="rId8" Type="http://schemas.openxmlformats.org/officeDocument/2006/relationships/image" Target="../media/image11.emf"/><Relationship Id="rId3" Type="http://schemas.openxmlformats.org/officeDocument/2006/relationships/image" Target="../media/image6.png"/><Relationship Id="rId7" Type="http://schemas.openxmlformats.org/officeDocument/2006/relationships/customXml" Target="../ink/ink1.xml"/><Relationship Id="rId2" Type="http://schemas.openxmlformats.org/officeDocument/2006/relationships/notesSlide" Target="../notesSlides/notesSlide5.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1.png"/><Relationship Id="rId2" Type="http://schemas.openxmlformats.org/officeDocument/2006/relationships/notesSlide" Target="../notesSlides/notesSlide6.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2.jpeg"/><Relationship Id="rId2" Type="http://schemas.openxmlformats.org/officeDocument/2006/relationships/notesSlide" Target="../notesSlides/notesSlide7.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8.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9.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3.xml.rels><?xml version="1.0" encoding="UTF-8" standalone="yes"?>
<Relationships xmlns="http://schemas.openxmlformats.org/package/2006/relationships"><Relationship Id="rId8" Type="http://schemas.openxmlformats.org/officeDocument/2006/relationships/image" Target="../media/image14.jpeg"/><Relationship Id="rId3" Type="http://schemas.openxmlformats.org/officeDocument/2006/relationships/image" Target="../media/image6.png"/><Relationship Id="rId7" Type="http://schemas.openxmlformats.org/officeDocument/2006/relationships/image" Target="../media/image13.jpeg"/><Relationship Id="rId2" Type="http://schemas.openxmlformats.org/officeDocument/2006/relationships/notesSlide" Target="../notesSlides/notesSlide10.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1.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6.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5.png"/><Relationship Id="rId2" Type="http://schemas.openxmlformats.org/officeDocument/2006/relationships/notesSlide" Target="../notesSlides/notesSlide12.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3.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4.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6.png"/><Relationship Id="rId5" Type="http://schemas.openxmlformats.org/officeDocument/2006/relationships/image" Target="../media/image9.emf"/><Relationship Id="rId4" Type="http://schemas.openxmlformats.org/officeDocument/2006/relationships/image" Target="../media/image8.emf"/></Relationships>
</file>

<file path=ppt/slides/_rels/slide2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5.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6.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7.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75549" y="0"/>
            <a:ext cx="11616451" cy="6680068"/>
          </a:xfrm>
          <a:prstGeom prst="rect">
            <a:avLst/>
          </a:prstGeom>
        </p:spPr>
      </p:pic>
      <p:sp>
        <p:nvSpPr>
          <p:cNvPr id="11" name="Rectangle 10"/>
          <p:cNvSpPr/>
          <p:nvPr/>
        </p:nvSpPr>
        <p:spPr>
          <a:xfrm rot="10800000">
            <a:off x="-79022" y="-93133"/>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3"/>
          <a:srcRect l="984" r="914" b="11911"/>
          <a:stretch/>
        </p:blipFill>
        <p:spPr>
          <a:xfrm>
            <a:off x="0" y="4199708"/>
            <a:ext cx="12200709" cy="2688772"/>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5"/>
          <a:stretch>
            <a:fillRect/>
          </a:stretch>
        </p:blipFill>
        <p:spPr>
          <a:xfrm>
            <a:off x="0" y="530031"/>
            <a:ext cx="6714451" cy="1961378"/>
          </a:xfrm>
          <a:prstGeom prst="rect">
            <a:avLst/>
          </a:prstGeom>
        </p:spPr>
      </p:pic>
      <p:pic>
        <p:nvPicPr>
          <p:cNvPr id="13" name="Picture 12"/>
          <p:cNvPicPr>
            <a:picLocks noChangeAspect="1"/>
          </p:cNvPicPr>
          <p:nvPr/>
        </p:nvPicPr>
        <p:blipFill>
          <a:blip r:embed="rId6"/>
          <a:stretch>
            <a:fillRect/>
          </a:stretch>
        </p:blipFill>
        <p:spPr>
          <a:xfrm>
            <a:off x="6309599" y="3125530"/>
            <a:ext cx="5882401" cy="1034667"/>
          </a:xfrm>
          <a:prstGeom prst="rect">
            <a:avLst/>
          </a:prstGeom>
        </p:spPr>
      </p:pic>
      <p:sp>
        <p:nvSpPr>
          <p:cNvPr id="14" name="TextBox 13"/>
          <p:cNvSpPr txBox="1"/>
          <p:nvPr/>
        </p:nvSpPr>
        <p:spPr>
          <a:xfrm>
            <a:off x="211927" y="839177"/>
            <a:ext cx="5408019" cy="1754326"/>
          </a:xfrm>
          <a:prstGeom prst="rect">
            <a:avLst/>
          </a:prstGeom>
          <a:noFill/>
        </p:spPr>
        <p:txBody>
          <a:bodyPr wrap="none" rtlCol="0">
            <a:spAutoFit/>
          </a:bodyPr>
          <a:lstStyle/>
          <a:p>
            <a:r>
              <a:rPr lang="en-US" sz="2800" dirty="0">
                <a:solidFill>
                  <a:schemeClr val="bg1"/>
                </a:solidFill>
                <a:cs typeface="Tajawal Medium" panose="00000600000000000000" pitchFamily="2" charset="-78"/>
              </a:rPr>
              <a:t>Managing People and Organizations</a:t>
            </a:r>
          </a:p>
          <a:p>
            <a:r>
              <a:rPr lang="en-US" sz="2000" dirty="0">
                <a:solidFill>
                  <a:srgbClr val="24A9E1"/>
                </a:solidFill>
                <a:latin typeface="Tajawal Medium" panose="00000600000000000000" pitchFamily="2" charset="-78"/>
                <a:cs typeface="Tajawal Medium" panose="00000600000000000000" pitchFamily="2" charset="-78"/>
              </a:rPr>
              <a:t>Prepared by Dr. Ayman El-</a:t>
            </a:r>
            <a:r>
              <a:rPr lang="en-US" sz="2000" dirty="0" err="1">
                <a:solidFill>
                  <a:srgbClr val="24A9E1"/>
                </a:solidFill>
                <a:latin typeface="Tajawal Medium" panose="00000600000000000000" pitchFamily="2" charset="-78"/>
                <a:cs typeface="Tajawal Medium" panose="00000600000000000000" pitchFamily="2" charset="-78"/>
              </a:rPr>
              <a:t>Moesrawy</a:t>
            </a:r>
            <a:endParaRPr lang="en-US" sz="2000" dirty="0">
              <a:solidFill>
                <a:srgbClr val="24A9E1"/>
              </a:solidFill>
              <a:latin typeface="Tajawal Medium" panose="00000600000000000000" pitchFamily="2" charset="-78"/>
              <a:cs typeface="Tajawal Medium" panose="00000600000000000000" pitchFamily="2" charset="-78"/>
            </a:endParaRPr>
          </a:p>
          <a:p>
            <a:endParaRPr lang="en-US" sz="2000" dirty="0">
              <a:solidFill>
                <a:schemeClr val="bg1"/>
              </a:solidFill>
              <a:latin typeface="Tajawal Medium" panose="00000600000000000000" pitchFamily="2" charset="-78"/>
              <a:cs typeface="Tajawal Medium" panose="00000600000000000000" pitchFamily="2" charset="-78"/>
            </a:endParaRPr>
          </a:p>
          <a:p>
            <a:r>
              <a:rPr lang="en-US" sz="2000" dirty="0">
                <a:solidFill>
                  <a:schemeClr val="bg1"/>
                </a:solidFill>
                <a:latin typeface="Tajawal Medium" panose="00000600000000000000" pitchFamily="2" charset="-78"/>
                <a:cs typeface="Tajawal Medium" panose="00000600000000000000" pitchFamily="2" charset="-78"/>
              </a:rPr>
              <a:t>Lecture 2 </a:t>
            </a:r>
          </a:p>
          <a:p>
            <a:endParaRPr lang="en-US" sz="2000" dirty="0">
              <a:solidFill>
                <a:srgbClr val="24A9E1"/>
              </a:solidFill>
              <a:latin typeface="Tajawal Medium" panose="00000600000000000000" pitchFamily="2" charset="-78"/>
              <a:cs typeface="Tajawal Medium" panose="00000600000000000000" pitchFamily="2" charset="-78"/>
            </a:endParaRPr>
          </a:p>
        </p:txBody>
      </p:sp>
      <p:sp>
        <p:nvSpPr>
          <p:cNvPr id="16" name="TextBox 15"/>
          <p:cNvSpPr txBox="1"/>
          <p:nvPr/>
        </p:nvSpPr>
        <p:spPr>
          <a:xfrm>
            <a:off x="6467061" y="3159395"/>
            <a:ext cx="5552661" cy="954107"/>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The Changing Environment of Organizations</a:t>
            </a:r>
          </a:p>
        </p:txBody>
      </p:sp>
      <p:sp>
        <p:nvSpPr>
          <p:cNvPr id="15" name="TextBox 14">
            <a:extLst>
              <a:ext uri="{FF2B5EF4-FFF2-40B4-BE49-F238E27FC236}">
                <a16:creationId xmlns:a16="http://schemas.microsoft.com/office/drawing/2014/main" id="{2C2C532D-5EEB-4911-B57F-FB3E04E9519E}"/>
              </a:ext>
            </a:extLst>
          </p:cNvPr>
          <p:cNvSpPr txBox="1"/>
          <p:nvPr/>
        </p:nvSpPr>
        <p:spPr>
          <a:xfrm>
            <a:off x="266156" y="591856"/>
            <a:ext cx="6182138" cy="369332"/>
          </a:xfrm>
          <a:prstGeom prst="rect">
            <a:avLst/>
          </a:prstGeom>
          <a:noFill/>
        </p:spPr>
        <p:txBody>
          <a:bodyPr wrap="square">
            <a:spAutoFit/>
          </a:bodyPr>
          <a:lstStyle/>
          <a:p>
            <a:r>
              <a:rPr lang="en-US" sz="1800" dirty="0">
                <a:solidFill>
                  <a:srgbClr val="24A9E1"/>
                </a:solidFill>
                <a:latin typeface="Tajawal Medium" panose="00000600000000000000" pitchFamily="2" charset="-78"/>
                <a:cs typeface="Tajawal Medium" panose="00000600000000000000" pitchFamily="2" charset="-78"/>
              </a:rPr>
              <a:t>MGM603</a:t>
            </a:r>
            <a:endParaRPr lang="en-US" dirty="0"/>
          </a:p>
        </p:txBody>
      </p:sp>
    </p:spTree>
    <p:extLst>
      <p:ext uri="{BB962C8B-B14F-4D97-AF65-F5344CB8AC3E}">
        <p14:creationId xmlns:p14="http://schemas.microsoft.com/office/powerpoint/2010/main" val="187042944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p:cNvSpPr txBox="1"/>
          <p:nvPr/>
        </p:nvSpPr>
        <p:spPr>
          <a:xfrm>
            <a:off x="1874164" y="1610200"/>
            <a:ext cx="8701071" cy="2951064"/>
          </a:xfrm>
          <a:prstGeom prst="rect">
            <a:avLst/>
          </a:prstGeom>
          <a:noFill/>
        </p:spPr>
        <p:txBody>
          <a:bodyPr wrap="square" rtlCol="0">
            <a:spAutoFit/>
          </a:bodyPr>
          <a:lstStyle/>
          <a:p>
            <a:pPr algn="just">
              <a:lnSpc>
                <a:spcPct val="150000"/>
              </a:lnSpc>
            </a:pPr>
            <a:r>
              <a:rPr lang="en-US" b="1" u="sng" dirty="0">
                <a:solidFill>
                  <a:srgbClr val="002060"/>
                </a:solidFill>
                <a:latin typeface="Times New Roman" panose="02020603050405020304" pitchFamily="18" charset="0"/>
                <a:cs typeface="Times New Roman" panose="02020603050405020304" pitchFamily="18" charset="0"/>
              </a:rPr>
              <a:t>Outcomes of the chapter:</a:t>
            </a:r>
          </a:p>
          <a:p>
            <a:pPr marL="285750" indent="-285750">
              <a:lnSpc>
                <a:spcPct val="150000"/>
              </a:lnSpc>
              <a:buFont typeface="Wingdings" panose="05000000000000000000" pitchFamily="2" charset="2"/>
              <a:buChar char="q"/>
            </a:pPr>
            <a:r>
              <a:rPr lang="en-US" dirty="0">
                <a:latin typeface="Times New Roman" panose="02020603050405020304" pitchFamily="18" charset="0"/>
                <a:cs typeface="Times New Roman" panose="02020603050405020304" pitchFamily="18" charset="0"/>
              </a:rPr>
              <a:t>Describe the nature of diversity.</a:t>
            </a:r>
          </a:p>
          <a:p>
            <a:pPr marL="285750" indent="-285750">
              <a:lnSpc>
                <a:spcPct val="150000"/>
              </a:lnSpc>
              <a:buFont typeface="Wingdings" panose="05000000000000000000" pitchFamily="2" charset="2"/>
              <a:buChar char="q"/>
            </a:pPr>
            <a:r>
              <a:rPr lang="en-US" dirty="0">
                <a:latin typeface="Times New Roman" panose="02020603050405020304" pitchFamily="18" charset="0"/>
                <a:cs typeface="Times New Roman" panose="02020603050405020304" pitchFamily="18" charset="0"/>
              </a:rPr>
              <a:t>Describe different types of diversity and barriers to inclusion that exist workforce.</a:t>
            </a:r>
          </a:p>
          <a:p>
            <a:pPr marL="285750" indent="-285750">
              <a:lnSpc>
                <a:spcPct val="150000"/>
              </a:lnSpc>
              <a:buFont typeface="Wingdings" panose="05000000000000000000" pitchFamily="2" charset="2"/>
              <a:buChar char="q"/>
            </a:pPr>
            <a:r>
              <a:rPr lang="en-US" dirty="0">
                <a:latin typeface="Times New Roman" panose="02020603050405020304" pitchFamily="18" charset="0"/>
                <a:cs typeface="Times New Roman" panose="02020603050405020304" pitchFamily="18" charset="0"/>
              </a:rPr>
              <a:t>Discuss the emergence of globalization and cross-cultural differences and similarities.</a:t>
            </a:r>
          </a:p>
          <a:p>
            <a:pPr marL="285750" indent="-285750">
              <a:lnSpc>
                <a:spcPct val="150000"/>
              </a:lnSpc>
              <a:buFont typeface="Wingdings" panose="05000000000000000000" pitchFamily="2" charset="2"/>
              <a:buChar char="q"/>
            </a:pPr>
            <a:r>
              <a:rPr lang="en-US" dirty="0">
                <a:latin typeface="Times New Roman" panose="02020603050405020304" pitchFamily="18" charset="0"/>
                <a:cs typeface="Times New Roman" panose="02020603050405020304" pitchFamily="18" charset="0"/>
              </a:rPr>
              <a:t>Discuss the changing nature of technology and its impact on business.</a:t>
            </a:r>
          </a:p>
          <a:p>
            <a:pPr marL="285750" indent="-285750">
              <a:lnSpc>
                <a:spcPct val="150000"/>
              </a:lnSpc>
              <a:buFont typeface="Wingdings" panose="05000000000000000000" pitchFamily="2" charset="2"/>
              <a:buChar char="q"/>
            </a:pPr>
            <a:r>
              <a:rPr lang="en-US" dirty="0">
                <a:latin typeface="Times New Roman" panose="02020603050405020304" pitchFamily="18" charset="0"/>
                <a:cs typeface="Times New Roman" panose="02020603050405020304" pitchFamily="18" charset="0"/>
              </a:rPr>
              <a:t>Discuss emerging perspectives on ethics and corporate governance.</a:t>
            </a:r>
          </a:p>
          <a:p>
            <a:pPr marL="285750" indent="-285750">
              <a:lnSpc>
                <a:spcPct val="150000"/>
              </a:lnSpc>
              <a:buFont typeface="Wingdings" panose="05000000000000000000" pitchFamily="2" charset="2"/>
              <a:buChar char="q"/>
            </a:pPr>
            <a:r>
              <a:rPr lang="en-US" dirty="0">
                <a:latin typeface="Times New Roman" panose="02020603050405020304" pitchFamily="18" charset="0"/>
                <a:cs typeface="Times New Roman" panose="02020603050405020304" pitchFamily="18" charset="0"/>
              </a:rPr>
              <a:t>Discuss the key issues in new employment relationships. </a:t>
            </a:r>
          </a:p>
        </p:txBody>
      </p:sp>
      <p:grpSp>
        <p:nvGrpSpPr>
          <p:cNvPr id="8" name="Group 7">
            <a:extLst>
              <a:ext uri="{FF2B5EF4-FFF2-40B4-BE49-F238E27FC236}">
                <a16:creationId xmlns:a16="http://schemas.microsoft.com/office/drawing/2014/main" id="{3750D99C-10A8-4272-ACC2-172E8002B985}"/>
              </a:ext>
            </a:extLst>
          </p:cNvPr>
          <p:cNvGrpSpPr/>
          <p:nvPr/>
        </p:nvGrpSpPr>
        <p:grpSpPr>
          <a:xfrm>
            <a:off x="130614" y="576493"/>
            <a:ext cx="8834318" cy="536623"/>
            <a:chOff x="130614" y="576493"/>
            <a:chExt cx="8834318" cy="536623"/>
          </a:xfrm>
        </p:grpSpPr>
        <p:sp>
          <p:nvSpPr>
            <p:cNvPr id="7" name="TextBox 6"/>
            <p:cNvSpPr txBox="1"/>
            <p:nvPr/>
          </p:nvSpPr>
          <p:spPr>
            <a:xfrm>
              <a:off x="2289771" y="576493"/>
              <a:ext cx="6675161"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The Changing Environment of Organizations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2</a:t>
              </a:r>
            </a:p>
          </p:txBody>
        </p:sp>
      </p:grpSp>
    </p:spTree>
    <p:extLst>
      <p:ext uri="{BB962C8B-B14F-4D97-AF65-F5344CB8AC3E}">
        <p14:creationId xmlns:p14="http://schemas.microsoft.com/office/powerpoint/2010/main" val="105714197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289771" y="595466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7323" y="0"/>
            <a:ext cx="9533101" cy="1610200"/>
          </a:xfrm>
          <a:prstGeom prst="rect">
            <a:avLst/>
          </a:prstGeom>
        </p:spPr>
      </p:pic>
      <p:grpSp>
        <p:nvGrpSpPr>
          <p:cNvPr id="8" name="Group 7">
            <a:extLst>
              <a:ext uri="{FF2B5EF4-FFF2-40B4-BE49-F238E27FC236}">
                <a16:creationId xmlns:a16="http://schemas.microsoft.com/office/drawing/2014/main" id="{3750D99C-10A8-4272-ACC2-172E8002B985}"/>
              </a:ext>
            </a:extLst>
          </p:cNvPr>
          <p:cNvGrpSpPr/>
          <p:nvPr/>
        </p:nvGrpSpPr>
        <p:grpSpPr>
          <a:xfrm>
            <a:off x="130614" y="576493"/>
            <a:ext cx="8834318" cy="536623"/>
            <a:chOff x="130614" y="576493"/>
            <a:chExt cx="8834318" cy="536623"/>
          </a:xfrm>
        </p:grpSpPr>
        <p:sp>
          <p:nvSpPr>
            <p:cNvPr id="7" name="TextBox 6"/>
            <p:cNvSpPr txBox="1"/>
            <p:nvPr/>
          </p:nvSpPr>
          <p:spPr>
            <a:xfrm>
              <a:off x="2289771" y="576493"/>
              <a:ext cx="6675161"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The Changing Environment of Organizations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2</a:t>
              </a:r>
            </a:p>
          </p:txBody>
        </p:sp>
      </p:grpSp>
      <p:graphicFrame>
        <p:nvGraphicFramePr>
          <p:cNvPr id="13" name="Table 9">
            <a:extLst>
              <a:ext uri="{FF2B5EF4-FFF2-40B4-BE49-F238E27FC236}">
                <a16:creationId xmlns:a16="http://schemas.microsoft.com/office/drawing/2014/main" id="{A7FFE1E6-88B0-46C0-85FF-65504081DF09}"/>
              </a:ext>
            </a:extLst>
          </p:cNvPr>
          <p:cNvGraphicFramePr>
            <a:graphicFrameLocks noGrp="1"/>
          </p:cNvGraphicFramePr>
          <p:nvPr>
            <p:extLst>
              <p:ext uri="{D42A27DB-BD31-4B8C-83A1-F6EECF244321}">
                <p14:modId xmlns:p14="http://schemas.microsoft.com/office/powerpoint/2010/main" val="3364235105"/>
              </p:ext>
            </p:extLst>
          </p:nvPr>
        </p:nvGraphicFramePr>
        <p:xfrm>
          <a:off x="1874166" y="1610200"/>
          <a:ext cx="9902228" cy="4394200"/>
        </p:xfrm>
        <a:graphic>
          <a:graphicData uri="http://schemas.openxmlformats.org/drawingml/2006/table">
            <a:tbl>
              <a:tblPr firstRow="1" bandRow="1">
                <a:tableStyleId>{5C22544A-7EE6-4342-B048-85BDC9FD1C3A}</a:tableStyleId>
              </a:tblPr>
              <a:tblGrid>
                <a:gridCol w="9902228">
                  <a:extLst>
                    <a:ext uri="{9D8B030D-6E8A-4147-A177-3AD203B41FA5}">
                      <a16:colId xmlns:a16="http://schemas.microsoft.com/office/drawing/2014/main" val="286688803"/>
                    </a:ext>
                  </a:extLst>
                </a:gridCol>
              </a:tblGrid>
              <a:tr h="370840">
                <a:tc>
                  <a:txBody>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1800" b="1" u="sng" dirty="0">
                          <a:solidFill>
                            <a:srgbClr val="0A1F61"/>
                          </a:solidFill>
                          <a:latin typeface="Times New Roman" panose="02020603050405020304" pitchFamily="18" charset="0"/>
                          <a:cs typeface="Times New Roman" panose="02020603050405020304" pitchFamily="18" charset="0"/>
                        </a:rPr>
                        <a:t>Chapter 1 Summery of Organizational Behavior :</a:t>
                      </a:r>
                    </a:p>
                    <a:p>
                      <a:pPr marL="0" marR="0" lvl="0" indent="0" algn="just" defTabSz="914400" rtl="0" eaLnBrk="1" fontAlgn="auto" latinLnBrk="0" hangingPunct="1">
                        <a:lnSpc>
                          <a:spcPct val="100000"/>
                        </a:lnSpc>
                        <a:spcBef>
                          <a:spcPts val="0"/>
                        </a:spcBef>
                        <a:spcAft>
                          <a:spcPts val="0"/>
                        </a:spcAft>
                        <a:buClrTx/>
                        <a:buSzTx/>
                        <a:buFontTx/>
                        <a:buNone/>
                        <a:tabLst/>
                        <a:defRPr/>
                      </a:pPr>
                      <a:endParaRPr lang="en-US" sz="1800" b="1" u="sng" dirty="0">
                        <a:solidFill>
                          <a:srgbClr val="0A1F61"/>
                        </a:solidFill>
                        <a:latin typeface="Times New Roman" panose="02020603050405020304" pitchFamily="18" charset="0"/>
                        <a:cs typeface="Times New Roman" panose="02020603050405020304" pitchFamily="18" charset="0"/>
                      </a:endParaRPr>
                    </a:p>
                  </a:txBody>
                  <a:tcPr>
                    <a:noFill/>
                  </a:tcPr>
                </a:tc>
                <a:extLst>
                  <a:ext uri="{0D108BD9-81ED-4DB2-BD59-A6C34878D82A}">
                    <a16:rowId xmlns:a16="http://schemas.microsoft.com/office/drawing/2014/main" val="3205418195"/>
                  </a:ext>
                </a:extLst>
              </a:tr>
              <a:tr h="370840">
                <a:tc>
                  <a:txBody>
                    <a:bodyPr/>
                    <a:lstStyle/>
                    <a:p>
                      <a:pPr marL="285750" marR="0" lvl="0" indent="-285750" algn="just" defTabSz="914400" rtl="0" eaLnBrk="1" fontAlgn="auto" latinLnBrk="0" hangingPunct="1">
                        <a:lnSpc>
                          <a:spcPct val="100000"/>
                        </a:lnSpc>
                        <a:spcBef>
                          <a:spcPts val="0"/>
                        </a:spcBef>
                        <a:spcAft>
                          <a:spcPts val="0"/>
                        </a:spcAft>
                        <a:buClrTx/>
                        <a:buSzTx/>
                        <a:buFontTx/>
                        <a:buChar char="-"/>
                        <a:tabLst/>
                        <a:defRPr/>
                      </a:pPr>
                      <a:r>
                        <a:rPr lang="en-US" sz="1800" b="0" i="0" kern="1200" dirty="0">
                          <a:solidFill>
                            <a:schemeClr val="dk1"/>
                          </a:solidFill>
                          <a:latin typeface="Times New Roman" panose="02020603050405020304" pitchFamily="18" charset="0"/>
                          <a:ea typeface="+mn-ea"/>
                          <a:cs typeface="Times New Roman" panose="02020603050405020304" pitchFamily="18" charset="0"/>
                        </a:rPr>
                        <a:t>Organizational behavior is the study of human behavior in organizational settings, the interface between human behavior and the organization, and the organization itself.</a:t>
                      </a:r>
                    </a:p>
                    <a:p>
                      <a:pPr marL="285750" marR="0" lvl="0" indent="-285750" algn="just" defTabSz="914400" rtl="0" eaLnBrk="1" fontAlgn="auto" latinLnBrk="0" hangingPunct="1">
                        <a:lnSpc>
                          <a:spcPct val="100000"/>
                        </a:lnSpc>
                        <a:spcBef>
                          <a:spcPts val="0"/>
                        </a:spcBef>
                        <a:spcAft>
                          <a:spcPts val="0"/>
                        </a:spcAft>
                        <a:buClrTx/>
                        <a:buSzTx/>
                        <a:buFontTx/>
                        <a:buChar char="-"/>
                        <a:tabLst/>
                        <a:defRPr/>
                      </a:pPr>
                      <a:r>
                        <a:rPr lang="en-US" sz="1800" b="0" i="0" kern="1200" dirty="0">
                          <a:solidFill>
                            <a:schemeClr val="dk1"/>
                          </a:solidFill>
                          <a:latin typeface="Times New Roman" panose="02020603050405020304" pitchFamily="18" charset="0"/>
                          <a:ea typeface="+mn-ea"/>
                          <a:cs typeface="Times New Roman" panose="02020603050405020304" pitchFamily="18" charset="0"/>
                        </a:rPr>
                        <a:t>A manager’s job can be characterized in terms of four functions. These basic managerial functions are planning, organizing, leading, and controlling. </a:t>
                      </a:r>
                    </a:p>
                    <a:p>
                      <a:pPr marL="342900" marR="0" lvl="0" indent="-342900" algn="just" defTabSz="914400" rtl="0" eaLnBrk="1" fontAlgn="auto" latinLnBrk="0" hangingPunct="1">
                        <a:lnSpc>
                          <a:spcPct val="100000"/>
                        </a:lnSpc>
                        <a:spcBef>
                          <a:spcPts val="0"/>
                        </a:spcBef>
                        <a:spcAft>
                          <a:spcPts val="0"/>
                        </a:spcAft>
                        <a:buClrTx/>
                        <a:buSzTx/>
                        <a:buFont typeface="+mj-lt"/>
                        <a:buAutoNum type="arabicPeriod"/>
                        <a:tabLst/>
                        <a:defRPr/>
                      </a:pPr>
                      <a:r>
                        <a:rPr lang="en-US" sz="1800" b="0" i="1" kern="1200" dirty="0">
                          <a:solidFill>
                            <a:schemeClr val="dk1"/>
                          </a:solidFill>
                          <a:latin typeface="Times New Roman" panose="02020603050405020304" pitchFamily="18" charset="0"/>
                          <a:ea typeface="+mn-ea"/>
                          <a:cs typeface="Times New Roman" panose="02020603050405020304" pitchFamily="18" charset="0"/>
                        </a:rPr>
                        <a:t>Planning is the process of determining the organizations’ desired future position and deciding how best to get there. </a:t>
                      </a:r>
                    </a:p>
                    <a:p>
                      <a:pPr marL="342900" marR="0" lvl="0" indent="-342900" algn="just" defTabSz="914400" rtl="0" eaLnBrk="1" fontAlgn="auto" latinLnBrk="0" hangingPunct="1">
                        <a:lnSpc>
                          <a:spcPct val="100000"/>
                        </a:lnSpc>
                        <a:spcBef>
                          <a:spcPts val="0"/>
                        </a:spcBef>
                        <a:spcAft>
                          <a:spcPts val="0"/>
                        </a:spcAft>
                        <a:buClrTx/>
                        <a:buSzTx/>
                        <a:buFont typeface="+mj-lt"/>
                        <a:buAutoNum type="arabicPeriod"/>
                        <a:tabLst/>
                        <a:defRPr/>
                      </a:pPr>
                      <a:r>
                        <a:rPr lang="en-US" sz="1800" b="0" i="1" kern="1200" dirty="0">
                          <a:solidFill>
                            <a:schemeClr val="dk1"/>
                          </a:solidFill>
                          <a:latin typeface="Times New Roman" panose="02020603050405020304" pitchFamily="18" charset="0"/>
                          <a:ea typeface="+mn-ea"/>
                          <a:cs typeface="Times New Roman" panose="02020603050405020304" pitchFamily="18" charset="0"/>
                        </a:rPr>
                        <a:t>Organizing is the process of designing jobs, grouping jobs into manageable units, and establishing patterns of authority among jobs and groups of jobs. </a:t>
                      </a:r>
                    </a:p>
                    <a:p>
                      <a:pPr marL="342900" marR="0" lvl="0" indent="-342900" algn="just" defTabSz="914400" rtl="0" eaLnBrk="1" fontAlgn="auto" latinLnBrk="0" hangingPunct="1">
                        <a:lnSpc>
                          <a:spcPct val="100000"/>
                        </a:lnSpc>
                        <a:spcBef>
                          <a:spcPts val="0"/>
                        </a:spcBef>
                        <a:spcAft>
                          <a:spcPts val="0"/>
                        </a:spcAft>
                        <a:buClrTx/>
                        <a:buSzTx/>
                        <a:buFont typeface="+mj-lt"/>
                        <a:buAutoNum type="arabicPeriod"/>
                        <a:tabLst/>
                        <a:defRPr/>
                      </a:pPr>
                      <a:r>
                        <a:rPr lang="en-US" sz="1800" b="0" i="1" kern="1200" dirty="0">
                          <a:solidFill>
                            <a:schemeClr val="dk1"/>
                          </a:solidFill>
                          <a:latin typeface="Times New Roman" panose="02020603050405020304" pitchFamily="18" charset="0"/>
                          <a:ea typeface="+mn-ea"/>
                          <a:cs typeface="Times New Roman" panose="02020603050405020304" pitchFamily="18" charset="0"/>
                        </a:rPr>
                        <a:t>Leading is the process of motivating members of the organization to work together toward the organization’s goals. </a:t>
                      </a:r>
                    </a:p>
                    <a:p>
                      <a:pPr marL="342900" marR="0" lvl="0" indent="-342900" algn="just" defTabSz="914400" rtl="0" eaLnBrk="1" fontAlgn="auto" latinLnBrk="0" hangingPunct="1">
                        <a:lnSpc>
                          <a:spcPct val="100000"/>
                        </a:lnSpc>
                        <a:spcBef>
                          <a:spcPts val="0"/>
                        </a:spcBef>
                        <a:spcAft>
                          <a:spcPts val="0"/>
                        </a:spcAft>
                        <a:buClrTx/>
                        <a:buSzTx/>
                        <a:buFont typeface="+mj-lt"/>
                        <a:buAutoNum type="arabicPeriod"/>
                        <a:tabLst/>
                        <a:defRPr/>
                      </a:pPr>
                      <a:r>
                        <a:rPr lang="en-US" sz="1800" b="0" i="1" kern="1200" dirty="0">
                          <a:solidFill>
                            <a:schemeClr val="dk1"/>
                          </a:solidFill>
                          <a:latin typeface="Times New Roman" panose="02020603050405020304" pitchFamily="18" charset="0"/>
                          <a:ea typeface="+mn-ea"/>
                          <a:cs typeface="Times New Roman" panose="02020603050405020304" pitchFamily="18" charset="0"/>
                        </a:rPr>
                        <a:t>Controlling is the process of monitoring and correcting the actions of the organization and its people to keep them headed toward their goals.</a:t>
                      </a:r>
                    </a:p>
                  </a:txBody>
                  <a:tcPr>
                    <a:noFill/>
                  </a:tcPr>
                </a:tc>
                <a:extLst>
                  <a:ext uri="{0D108BD9-81ED-4DB2-BD59-A6C34878D82A}">
                    <a16:rowId xmlns:a16="http://schemas.microsoft.com/office/drawing/2014/main" val="3289377847"/>
                  </a:ext>
                </a:extLst>
              </a:tr>
              <a:tr h="370840">
                <a:tc>
                  <a:txBody>
                    <a:bodyPr/>
                    <a:lstStyle/>
                    <a:p>
                      <a:pPr marL="0" marR="0" lvl="0" indent="0" algn="just"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endParaRPr lang="en-US" sz="1800" b="0" i="0" kern="1200" dirty="0">
                        <a:solidFill>
                          <a:schemeClr val="dk1"/>
                        </a:solidFill>
                        <a:latin typeface="Times New Roman" panose="02020603050405020304" pitchFamily="18" charset="0"/>
                        <a:ea typeface="+mn-ea"/>
                        <a:cs typeface="Times New Roman" panose="02020603050405020304" pitchFamily="18" charset="0"/>
                      </a:endParaRPr>
                    </a:p>
                  </a:txBody>
                  <a:tcPr>
                    <a:noFill/>
                  </a:tcPr>
                </a:tc>
                <a:extLst>
                  <a:ext uri="{0D108BD9-81ED-4DB2-BD59-A6C34878D82A}">
                    <a16:rowId xmlns:a16="http://schemas.microsoft.com/office/drawing/2014/main" val="896706667"/>
                  </a:ext>
                </a:extLst>
              </a:tr>
            </a:tbl>
          </a:graphicData>
        </a:graphic>
      </p:graphicFrame>
    </p:spTree>
    <p:extLst>
      <p:ext uri="{BB962C8B-B14F-4D97-AF65-F5344CB8AC3E}">
        <p14:creationId xmlns:p14="http://schemas.microsoft.com/office/powerpoint/2010/main" val="17049462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289771" y="595466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7323" y="0"/>
            <a:ext cx="9533101" cy="1610200"/>
          </a:xfrm>
          <a:prstGeom prst="rect">
            <a:avLst/>
          </a:prstGeom>
        </p:spPr>
      </p:pic>
      <p:grpSp>
        <p:nvGrpSpPr>
          <p:cNvPr id="8" name="Group 7">
            <a:extLst>
              <a:ext uri="{FF2B5EF4-FFF2-40B4-BE49-F238E27FC236}">
                <a16:creationId xmlns:a16="http://schemas.microsoft.com/office/drawing/2014/main" id="{3750D99C-10A8-4272-ACC2-172E8002B985}"/>
              </a:ext>
            </a:extLst>
          </p:cNvPr>
          <p:cNvGrpSpPr/>
          <p:nvPr/>
        </p:nvGrpSpPr>
        <p:grpSpPr>
          <a:xfrm>
            <a:off x="130614" y="576493"/>
            <a:ext cx="8834318" cy="536623"/>
            <a:chOff x="130614" y="576493"/>
            <a:chExt cx="8834318" cy="536623"/>
          </a:xfrm>
        </p:grpSpPr>
        <p:sp>
          <p:nvSpPr>
            <p:cNvPr id="7" name="TextBox 6"/>
            <p:cNvSpPr txBox="1"/>
            <p:nvPr/>
          </p:nvSpPr>
          <p:spPr>
            <a:xfrm>
              <a:off x="2289771" y="576493"/>
              <a:ext cx="6675161"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The Changing Environment of Organizations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2</a:t>
              </a:r>
            </a:p>
          </p:txBody>
        </p:sp>
      </p:grpSp>
      <p:graphicFrame>
        <p:nvGraphicFramePr>
          <p:cNvPr id="13" name="Table 9">
            <a:extLst>
              <a:ext uri="{FF2B5EF4-FFF2-40B4-BE49-F238E27FC236}">
                <a16:creationId xmlns:a16="http://schemas.microsoft.com/office/drawing/2014/main" id="{A7FFE1E6-88B0-46C0-85FF-65504081DF09}"/>
              </a:ext>
            </a:extLst>
          </p:cNvPr>
          <p:cNvGraphicFramePr>
            <a:graphicFrameLocks noGrp="1"/>
          </p:cNvGraphicFramePr>
          <p:nvPr>
            <p:extLst>
              <p:ext uri="{D42A27DB-BD31-4B8C-83A1-F6EECF244321}">
                <p14:modId xmlns:p14="http://schemas.microsoft.com/office/powerpoint/2010/main" val="50512730"/>
              </p:ext>
            </p:extLst>
          </p:nvPr>
        </p:nvGraphicFramePr>
        <p:xfrm>
          <a:off x="1874166" y="1610200"/>
          <a:ext cx="9902228" cy="4124960"/>
        </p:xfrm>
        <a:graphic>
          <a:graphicData uri="http://schemas.openxmlformats.org/drawingml/2006/table">
            <a:tbl>
              <a:tblPr firstRow="1" bandRow="1">
                <a:tableStyleId>{5C22544A-7EE6-4342-B048-85BDC9FD1C3A}</a:tableStyleId>
              </a:tblPr>
              <a:tblGrid>
                <a:gridCol w="9902228">
                  <a:extLst>
                    <a:ext uri="{9D8B030D-6E8A-4147-A177-3AD203B41FA5}">
                      <a16:colId xmlns:a16="http://schemas.microsoft.com/office/drawing/2014/main" val="286688803"/>
                    </a:ext>
                  </a:extLst>
                </a:gridCol>
              </a:tblGrid>
              <a:tr h="370840">
                <a:tc>
                  <a:txBody>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1800" b="1" u="sng" dirty="0">
                          <a:solidFill>
                            <a:srgbClr val="0A1F61"/>
                          </a:solidFill>
                          <a:latin typeface="Times New Roman" panose="02020603050405020304" pitchFamily="18" charset="0"/>
                          <a:cs typeface="Times New Roman" panose="02020603050405020304" pitchFamily="18" charset="0"/>
                        </a:rPr>
                        <a:t>Chapter 1 Summery of Organizational Behavior :</a:t>
                      </a:r>
                    </a:p>
                  </a:txBody>
                  <a:tcPr>
                    <a:noFill/>
                  </a:tcPr>
                </a:tc>
                <a:extLst>
                  <a:ext uri="{0D108BD9-81ED-4DB2-BD59-A6C34878D82A}">
                    <a16:rowId xmlns:a16="http://schemas.microsoft.com/office/drawing/2014/main" val="3205418195"/>
                  </a:ext>
                </a:extLst>
              </a:tr>
              <a:tr h="370840">
                <a:tc>
                  <a:txBody>
                    <a:bodyPr/>
                    <a:lstStyle/>
                    <a:p>
                      <a:pPr marL="285750" marR="0" lvl="0" indent="-285750" algn="just" defTabSz="914400" rtl="0" eaLnBrk="1" fontAlgn="auto" latinLnBrk="0" hangingPunct="1">
                        <a:lnSpc>
                          <a:spcPct val="100000"/>
                        </a:lnSpc>
                        <a:spcBef>
                          <a:spcPts val="0"/>
                        </a:spcBef>
                        <a:spcAft>
                          <a:spcPts val="0"/>
                        </a:spcAft>
                        <a:buClrTx/>
                        <a:buSzTx/>
                        <a:buFontTx/>
                        <a:buChar char="-"/>
                        <a:tabLst/>
                        <a:defRPr/>
                      </a:pPr>
                      <a:endParaRPr lang="en-US" sz="1800" b="0" i="0" kern="1200" dirty="0">
                        <a:solidFill>
                          <a:schemeClr val="dk1"/>
                        </a:solidFill>
                        <a:latin typeface="Times New Roman" panose="02020603050405020304" pitchFamily="18" charset="0"/>
                        <a:ea typeface="+mn-ea"/>
                        <a:cs typeface="Times New Roman" panose="02020603050405020304" pitchFamily="18" charset="0"/>
                      </a:endParaRPr>
                    </a:p>
                    <a:p>
                      <a:pPr marL="285750" marR="0" lvl="0" indent="-285750" algn="just" defTabSz="914400" rtl="0" eaLnBrk="1" fontAlgn="auto" latinLnBrk="0" hangingPunct="1">
                        <a:lnSpc>
                          <a:spcPct val="100000"/>
                        </a:lnSpc>
                        <a:spcBef>
                          <a:spcPts val="0"/>
                        </a:spcBef>
                        <a:spcAft>
                          <a:spcPts val="0"/>
                        </a:spcAft>
                        <a:buClrTx/>
                        <a:buSzTx/>
                        <a:buFontTx/>
                        <a:buChar char="-"/>
                        <a:tabLst/>
                        <a:defRPr/>
                      </a:pPr>
                      <a:r>
                        <a:rPr lang="en-US" sz="1800" b="0" i="0" kern="1200" dirty="0">
                          <a:solidFill>
                            <a:schemeClr val="dk1"/>
                          </a:solidFill>
                          <a:latin typeface="Times New Roman" panose="02020603050405020304" pitchFamily="18" charset="0"/>
                          <a:ea typeface="+mn-ea"/>
                          <a:cs typeface="Times New Roman" panose="02020603050405020304" pitchFamily="18" charset="0"/>
                        </a:rPr>
                        <a:t>Technical Skills necessary to accomplish specific tasks within the organizations.</a:t>
                      </a:r>
                    </a:p>
                    <a:p>
                      <a:pPr marL="285750" marR="0" lvl="0" indent="-285750" algn="just" defTabSz="914400" rtl="0" eaLnBrk="1" fontAlgn="auto" latinLnBrk="0" hangingPunct="1">
                        <a:lnSpc>
                          <a:spcPct val="100000"/>
                        </a:lnSpc>
                        <a:spcBef>
                          <a:spcPts val="0"/>
                        </a:spcBef>
                        <a:spcAft>
                          <a:spcPts val="0"/>
                        </a:spcAft>
                        <a:buClrTx/>
                        <a:buSzTx/>
                        <a:buFontTx/>
                        <a:buChar char="-"/>
                        <a:tabLst/>
                        <a:defRPr/>
                      </a:pPr>
                      <a:r>
                        <a:rPr lang="en-US" sz="1800" b="0" i="0" kern="1200" dirty="0">
                          <a:solidFill>
                            <a:schemeClr val="dk1"/>
                          </a:solidFill>
                          <a:latin typeface="Times New Roman" panose="02020603050405020304" pitchFamily="18" charset="0"/>
                          <a:ea typeface="+mn-ea"/>
                          <a:cs typeface="Times New Roman" panose="02020603050405020304" pitchFamily="18" charset="0"/>
                        </a:rPr>
                        <a:t>Interpersonal skills: Ability to effectively communicate with, understand, and motivate individuals and groups.</a:t>
                      </a:r>
                    </a:p>
                    <a:p>
                      <a:pPr marL="285750" marR="0" lvl="0" indent="-285750" algn="just" defTabSz="914400" rtl="0" eaLnBrk="1" fontAlgn="auto" latinLnBrk="0" hangingPunct="1">
                        <a:lnSpc>
                          <a:spcPct val="100000"/>
                        </a:lnSpc>
                        <a:spcBef>
                          <a:spcPts val="0"/>
                        </a:spcBef>
                        <a:spcAft>
                          <a:spcPts val="0"/>
                        </a:spcAft>
                        <a:buClrTx/>
                        <a:buSzTx/>
                        <a:buFontTx/>
                        <a:buChar char="-"/>
                        <a:tabLst/>
                        <a:defRPr/>
                      </a:pPr>
                      <a:r>
                        <a:rPr lang="en-US" sz="1800" b="0" i="0" kern="1200" dirty="0">
                          <a:solidFill>
                            <a:schemeClr val="dk1"/>
                          </a:solidFill>
                          <a:latin typeface="Times New Roman" panose="02020603050405020304" pitchFamily="18" charset="0"/>
                          <a:ea typeface="+mn-ea"/>
                          <a:cs typeface="Times New Roman" panose="02020603050405020304" pitchFamily="18" charset="0"/>
                        </a:rPr>
                        <a:t>Conceptual skills: Ability to think in abstract</a:t>
                      </a:r>
                    </a:p>
                    <a:p>
                      <a:pPr marL="285750" marR="0" lvl="0" indent="-285750" algn="just" defTabSz="914400" rtl="0" eaLnBrk="1" fontAlgn="auto" latinLnBrk="0" hangingPunct="1">
                        <a:lnSpc>
                          <a:spcPct val="100000"/>
                        </a:lnSpc>
                        <a:spcBef>
                          <a:spcPts val="0"/>
                        </a:spcBef>
                        <a:spcAft>
                          <a:spcPts val="0"/>
                        </a:spcAft>
                        <a:buClrTx/>
                        <a:buSzTx/>
                        <a:buFontTx/>
                        <a:buChar char="-"/>
                        <a:tabLst/>
                        <a:defRPr/>
                      </a:pPr>
                      <a:r>
                        <a:rPr lang="en-US" sz="1800" b="0" i="0" kern="1200" dirty="0">
                          <a:solidFill>
                            <a:schemeClr val="dk1"/>
                          </a:solidFill>
                          <a:latin typeface="Times New Roman" panose="02020603050405020304" pitchFamily="18" charset="0"/>
                          <a:ea typeface="+mn-ea"/>
                          <a:cs typeface="Times New Roman" panose="02020603050405020304" pitchFamily="18" charset="0"/>
                        </a:rPr>
                        <a:t>Diagnostic skills: Ability to understand cause-and-effect relationships and to recognize the optimal solutions to the problem.</a:t>
                      </a:r>
                    </a:p>
                    <a:p>
                      <a:pPr marL="285750" marR="0" lvl="0" indent="-285750" algn="just" defTabSz="914400" rtl="0" eaLnBrk="1" fontAlgn="auto" latinLnBrk="0" hangingPunct="1">
                        <a:lnSpc>
                          <a:spcPct val="100000"/>
                        </a:lnSpc>
                        <a:spcBef>
                          <a:spcPts val="0"/>
                        </a:spcBef>
                        <a:spcAft>
                          <a:spcPts val="0"/>
                        </a:spcAft>
                        <a:buClrTx/>
                        <a:buSzTx/>
                        <a:buFontTx/>
                        <a:buChar char="-"/>
                        <a:tabLst/>
                        <a:defRPr/>
                      </a:pPr>
                      <a:r>
                        <a:rPr lang="en-US" sz="1800" b="0" i="0" kern="1200" dirty="0">
                          <a:solidFill>
                            <a:schemeClr val="dk1"/>
                          </a:solidFill>
                          <a:latin typeface="Times New Roman" panose="02020603050405020304" pitchFamily="18" charset="0"/>
                          <a:ea typeface="+mn-ea"/>
                          <a:cs typeface="Times New Roman" panose="02020603050405020304" pitchFamily="18" charset="0"/>
                        </a:rPr>
                        <a:t>Human Resources Management (HRM): The set of organizational activities directed at attracting, developing, and maintaining an active workforce.</a:t>
                      </a:r>
                    </a:p>
                    <a:p>
                      <a:pPr marL="285750" marR="0" lvl="0" indent="-285750" algn="just" defTabSz="914400" rtl="0" eaLnBrk="1" fontAlgn="auto" latinLnBrk="0" hangingPunct="1">
                        <a:lnSpc>
                          <a:spcPct val="100000"/>
                        </a:lnSpc>
                        <a:spcBef>
                          <a:spcPts val="0"/>
                        </a:spcBef>
                        <a:spcAft>
                          <a:spcPts val="0"/>
                        </a:spcAft>
                        <a:buClrTx/>
                        <a:buSzTx/>
                        <a:buFontTx/>
                        <a:buChar char="-"/>
                        <a:tabLst/>
                        <a:defRPr/>
                      </a:pPr>
                      <a:r>
                        <a:rPr lang="en-US" sz="1800" b="0" i="0" kern="1200" dirty="0">
                          <a:solidFill>
                            <a:schemeClr val="dk1"/>
                          </a:solidFill>
                          <a:latin typeface="Times New Roman" panose="02020603050405020304" pitchFamily="18" charset="0"/>
                          <a:ea typeface="+mn-ea"/>
                          <a:cs typeface="Times New Roman" panose="02020603050405020304" pitchFamily="18" charset="0"/>
                        </a:rPr>
                        <a:t>There are three primary business strategies.</a:t>
                      </a:r>
                    </a:p>
                    <a:p>
                      <a:pPr marL="285750" marR="0" lvl="0" indent="-285750" algn="just" defTabSz="914400" rtl="0" eaLnBrk="1" fontAlgn="auto" latinLnBrk="0" hangingPunct="1">
                        <a:lnSpc>
                          <a:spcPct val="100000"/>
                        </a:lnSpc>
                        <a:spcBef>
                          <a:spcPts val="0"/>
                        </a:spcBef>
                        <a:spcAft>
                          <a:spcPts val="0"/>
                        </a:spcAft>
                        <a:buClrTx/>
                        <a:buSzTx/>
                        <a:buFontTx/>
                        <a:buChar char="-"/>
                        <a:tabLst/>
                        <a:defRPr/>
                      </a:pPr>
                      <a:r>
                        <a:rPr lang="en-US" sz="1800" b="0" i="0" kern="1200" dirty="0">
                          <a:solidFill>
                            <a:schemeClr val="dk1"/>
                          </a:solidFill>
                          <a:latin typeface="Times New Roman" panose="02020603050405020304" pitchFamily="18" charset="0"/>
                          <a:ea typeface="+mn-ea"/>
                          <a:cs typeface="Times New Roman" panose="02020603050405020304" pitchFamily="18" charset="0"/>
                        </a:rPr>
                        <a:t>Managing for Effectiveness: Managers’ goals, Individual behaviors, Organizational citizenship, Dysfunctional behaviors, Quality of information, and The scientific method.</a:t>
                      </a:r>
                    </a:p>
                  </a:txBody>
                  <a:tcPr>
                    <a:noFill/>
                  </a:tcPr>
                </a:tc>
                <a:extLst>
                  <a:ext uri="{0D108BD9-81ED-4DB2-BD59-A6C34878D82A}">
                    <a16:rowId xmlns:a16="http://schemas.microsoft.com/office/drawing/2014/main" val="3289377847"/>
                  </a:ext>
                </a:extLst>
              </a:tr>
              <a:tr h="370840">
                <a:tc>
                  <a:txBody>
                    <a:bodyPr/>
                    <a:lstStyle/>
                    <a:p>
                      <a:pPr marL="0" marR="0" lvl="0" indent="0" algn="just"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endParaRPr lang="en-US" sz="1800" b="0" i="0" kern="1200" dirty="0">
                        <a:solidFill>
                          <a:schemeClr val="dk1"/>
                        </a:solidFill>
                        <a:latin typeface="Times New Roman" panose="02020603050405020304" pitchFamily="18" charset="0"/>
                        <a:ea typeface="+mn-ea"/>
                        <a:cs typeface="Times New Roman" panose="02020603050405020304" pitchFamily="18" charset="0"/>
                      </a:endParaRPr>
                    </a:p>
                  </a:txBody>
                  <a:tcPr>
                    <a:noFill/>
                  </a:tcPr>
                </a:tc>
                <a:extLst>
                  <a:ext uri="{0D108BD9-81ED-4DB2-BD59-A6C34878D82A}">
                    <a16:rowId xmlns:a16="http://schemas.microsoft.com/office/drawing/2014/main" val="896706667"/>
                  </a:ext>
                </a:extLst>
              </a:tr>
            </a:tbl>
          </a:graphicData>
        </a:graphic>
      </p:graphicFrame>
    </p:spTree>
    <p:extLst>
      <p:ext uri="{BB962C8B-B14F-4D97-AF65-F5344CB8AC3E}">
        <p14:creationId xmlns:p14="http://schemas.microsoft.com/office/powerpoint/2010/main" val="316640754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p:cNvSpPr txBox="1"/>
          <p:nvPr/>
        </p:nvSpPr>
        <p:spPr>
          <a:xfrm>
            <a:off x="1874165" y="1610200"/>
            <a:ext cx="10092548" cy="3643562"/>
          </a:xfrm>
          <a:prstGeom prst="rect">
            <a:avLst/>
          </a:prstGeom>
          <a:noFill/>
        </p:spPr>
        <p:txBody>
          <a:bodyPr wrap="square" rtlCol="0">
            <a:spAutoFit/>
          </a:bodyPr>
          <a:lstStyle/>
          <a:p>
            <a:pPr algn="just">
              <a:lnSpc>
                <a:spcPct val="150000"/>
              </a:lnSpc>
            </a:pPr>
            <a:r>
              <a:rPr lang="en-US" b="1" u="sng" dirty="0">
                <a:solidFill>
                  <a:srgbClr val="002060"/>
                </a:solidFill>
                <a:latin typeface="Times New Roman" panose="02020603050405020304" pitchFamily="18" charset="0"/>
                <a:cs typeface="Times New Roman" panose="02020603050405020304" pitchFamily="18" charset="0"/>
              </a:rPr>
              <a:t>Real-World Challenge:</a:t>
            </a:r>
          </a:p>
          <a:p>
            <a:r>
              <a:rPr lang="en-US" b="1" dirty="0">
                <a:solidFill>
                  <a:srgbClr val="AF5C23"/>
                </a:solidFill>
                <a:effectLst/>
                <a:latin typeface="Times New Roman" panose="02020603050405020304" pitchFamily="18" charset="0"/>
                <a:cs typeface="Times New Roman" panose="02020603050405020304" pitchFamily="18" charset="0"/>
              </a:rPr>
              <a:t>Global Diversity at Coca-Cola (case study)</a:t>
            </a:r>
          </a:p>
          <a:p>
            <a:pPr marL="285750" indent="-285750">
              <a:lnSpc>
                <a:spcPct val="150000"/>
              </a:lnSpc>
              <a:buFont typeface="Wingdings" panose="05000000000000000000" pitchFamily="2" charset="2"/>
              <a:buChar char="§"/>
            </a:pPr>
            <a:r>
              <a:rPr lang="en-US" b="0" i="0" dirty="0">
                <a:solidFill>
                  <a:srgbClr val="3F3F3F"/>
                </a:solidFill>
                <a:effectLst/>
                <a:latin typeface="Times New Roman" panose="02020603050405020304" pitchFamily="18" charset="0"/>
                <a:cs typeface="Times New Roman" panose="02020603050405020304" pitchFamily="18" charset="0"/>
              </a:rPr>
              <a:t>Coca-Cola Company is a global business that operates in a multicultural world both in the workplace and in the marketplace. With  over 100,300 global employees, and around a third of them outside of the United States.</a:t>
            </a:r>
          </a:p>
          <a:p>
            <a:pPr marL="285750" indent="-285750">
              <a:lnSpc>
                <a:spcPct val="150000"/>
              </a:lnSpc>
              <a:buFont typeface="Wingdings" panose="05000000000000000000" pitchFamily="2" charset="2"/>
              <a:buChar char="§"/>
            </a:pPr>
            <a:r>
              <a:rPr lang="en-US" b="0" i="0" dirty="0">
                <a:solidFill>
                  <a:srgbClr val="3F3F3F"/>
                </a:solidFill>
                <a:effectLst/>
                <a:latin typeface="Times New Roman" panose="02020603050405020304" pitchFamily="18" charset="0"/>
                <a:cs typeface="Times New Roman" panose="02020603050405020304" pitchFamily="18" charset="0"/>
              </a:rPr>
              <a:t>The company recognizes that its ability to thrive in a multicultural world is both critical to its financial performance and consistent with its values.</a:t>
            </a:r>
          </a:p>
          <a:p>
            <a:pPr marL="285750" indent="-285750">
              <a:lnSpc>
                <a:spcPct val="150000"/>
              </a:lnSpc>
              <a:buFont typeface="Wingdings" panose="05000000000000000000" pitchFamily="2" charset="2"/>
              <a:buChar char="§"/>
            </a:pPr>
            <a:r>
              <a:rPr lang="en-US" b="0" i="0" dirty="0">
                <a:solidFill>
                  <a:srgbClr val="3F3F3F"/>
                </a:solidFill>
                <a:effectLst/>
                <a:latin typeface="Times New Roman" panose="02020603050405020304" pitchFamily="18" charset="0"/>
                <a:cs typeface="Times New Roman" panose="02020603050405020304" pitchFamily="18" charset="0"/>
              </a:rPr>
              <a:t>Accordingly, diversity is recognized by Coca-Cola as an important component of their vision for the company in 2020.</a:t>
            </a:r>
          </a:p>
        </p:txBody>
      </p:sp>
      <p:grpSp>
        <p:nvGrpSpPr>
          <p:cNvPr id="15" name="Group 14">
            <a:extLst>
              <a:ext uri="{FF2B5EF4-FFF2-40B4-BE49-F238E27FC236}">
                <a16:creationId xmlns:a16="http://schemas.microsoft.com/office/drawing/2014/main" id="{8FFDE723-1191-453B-80B4-365B37391DD8}"/>
              </a:ext>
            </a:extLst>
          </p:cNvPr>
          <p:cNvGrpSpPr/>
          <p:nvPr/>
        </p:nvGrpSpPr>
        <p:grpSpPr>
          <a:xfrm>
            <a:off x="130613" y="576493"/>
            <a:ext cx="8979519" cy="693507"/>
            <a:chOff x="130614" y="576493"/>
            <a:chExt cx="8834318" cy="536623"/>
          </a:xfrm>
        </p:grpSpPr>
        <p:sp>
          <p:nvSpPr>
            <p:cNvPr id="16" name="TextBox 15">
              <a:extLst>
                <a:ext uri="{FF2B5EF4-FFF2-40B4-BE49-F238E27FC236}">
                  <a16:creationId xmlns:a16="http://schemas.microsoft.com/office/drawing/2014/main" id="{CE4A95AC-D8C5-434D-902A-2C3499AFC0CD}"/>
                </a:ext>
              </a:extLst>
            </p:cNvPr>
            <p:cNvSpPr txBox="1"/>
            <p:nvPr/>
          </p:nvSpPr>
          <p:spPr>
            <a:xfrm>
              <a:off x="2289771" y="576493"/>
              <a:ext cx="6675161"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The Changing Environment of Organizations</a:t>
              </a:r>
            </a:p>
          </p:txBody>
        </p:sp>
        <p:sp>
          <p:nvSpPr>
            <p:cNvPr id="17" name="Rectangle 16">
              <a:extLst>
                <a:ext uri="{FF2B5EF4-FFF2-40B4-BE49-F238E27FC236}">
                  <a16:creationId xmlns:a16="http://schemas.microsoft.com/office/drawing/2014/main" id="{31ECE0EE-6CC4-4AE7-AE7B-9D364FC4FBAE}"/>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2</a:t>
              </a:r>
            </a:p>
          </p:txBody>
        </p:sp>
      </p:grpSp>
    </p:spTree>
    <p:extLst>
      <p:ext uri="{BB962C8B-B14F-4D97-AF65-F5344CB8AC3E}">
        <p14:creationId xmlns:p14="http://schemas.microsoft.com/office/powerpoint/2010/main" val="266402407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p:cNvSpPr txBox="1"/>
          <p:nvPr/>
        </p:nvSpPr>
        <p:spPr>
          <a:xfrm>
            <a:off x="1642947" y="1530060"/>
            <a:ext cx="6819261" cy="4059060"/>
          </a:xfrm>
          <a:prstGeom prst="rect">
            <a:avLst/>
          </a:prstGeom>
          <a:noFill/>
        </p:spPr>
        <p:txBody>
          <a:bodyPr wrap="square" rtlCol="0">
            <a:spAutoFit/>
          </a:bodyPr>
          <a:lstStyle/>
          <a:p>
            <a:pPr algn="just">
              <a:lnSpc>
                <a:spcPct val="150000"/>
              </a:lnSpc>
            </a:pPr>
            <a:r>
              <a:rPr lang="en-US" b="1" u="sng" dirty="0">
                <a:latin typeface="Times New Roman" panose="02020603050405020304" pitchFamily="18" charset="0"/>
                <a:cs typeface="Times New Roman" panose="02020603050405020304" pitchFamily="18" charset="0"/>
              </a:rPr>
              <a:t>Real-World Challenge:</a:t>
            </a:r>
          </a:p>
          <a:p>
            <a:pPr algn="just"/>
            <a:r>
              <a:rPr lang="en-US" b="1" dirty="0">
                <a:effectLst/>
                <a:latin typeface="Times New Roman" panose="02020603050405020304" pitchFamily="18" charset="0"/>
                <a:cs typeface="Times New Roman" panose="02020603050405020304" pitchFamily="18" charset="0"/>
              </a:rPr>
              <a:t>Global Diversity at Coca-Cola (case study)</a:t>
            </a:r>
          </a:p>
          <a:p>
            <a:pPr marL="285750" indent="-285750" algn="just">
              <a:lnSpc>
                <a:spcPct val="150000"/>
              </a:lnSpc>
              <a:buFont typeface="Wingdings" panose="05000000000000000000" pitchFamily="2" charset="2"/>
              <a:buChar char="§"/>
            </a:pPr>
            <a:r>
              <a:rPr lang="en-US" dirty="0">
                <a:solidFill>
                  <a:srgbClr val="3F3F3F"/>
                </a:solidFill>
                <a:latin typeface="Times New Roman" panose="02020603050405020304" pitchFamily="18" charset="0"/>
                <a:cs typeface="Times New Roman" panose="02020603050405020304" pitchFamily="18" charset="0"/>
              </a:rPr>
              <a:t>As Coca-Cola’s Chairman Muhtar Kent said, </a:t>
            </a:r>
            <a:r>
              <a:rPr lang="en-US" i="1" dirty="0">
                <a:solidFill>
                  <a:srgbClr val="3F3F3F"/>
                </a:solidFill>
                <a:latin typeface="Times New Roman" panose="02020603050405020304" pitchFamily="18" charset="0"/>
                <a:cs typeface="Times New Roman" panose="02020603050405020304" pitchFamily="18" charset="0"/>
              </a:rPr>
              <a:t>“The real power of diversity is the incredible synergies that result when different people and cultures come together united behind a common goal of winning and creating shared value. Extraordinary things truly happen”.</a:t>
            </a:r>
          </a:p>
          <a:p>
            <a:pPr marL="285750" indent="-285750" algn="just">
              <a:lnSpc>
                <a:spcPct val="150000"/>
              </a:lnSpc>
              <a:buFont typeface="Wingdings" panose="05000000000000000000" pitchFamily="2" charset="2"/>
              <a:buChar char="§"/>
            </a:pPr>
            <a:r>
              <a:rPr lang="en-US" dirty="0">
                <a:solidFill>
                  <a:srgbClr val="3F3F3F"/>
                </a:solidFill>
                <a:latin typeface="Times New Roman" panose="02020603050405020304" pitchFamily="18" charset="0"/>
                <a:cs typeface="Times New Roman" panose="02020603050405020304" pitchFamily="18" charset="0"/>
              </a:rPr>
              <a:t>Imagine that the company’s leaders ask you for advice on how to build a diverse and inclusive workforce that allows it to leverage the potential of its diverse employees to enhance the company’s performance. After reading this chapter, what would you tell them?</a:t>
            </a:r>
          </a:p>
        </p:txBody>
      </p:sp>
      <p:pic>
        <p:nvPicPr>
          <p:cNvPr id="7" name="Picture 6">
            <a:extLst>
              <a:ext uri="{FF2B5EF4-FFF2-40B4-BE49-F238E27FC236}">
                <a16:creationId xmlns:a16="http://schemas.microsoft.com/office/drawing/2014/main" id="{8C5FD79C-954B-4746-9A97-F9F47703B8DF}"/>
              </a:ext>
            </a:extLst>
          </p:cNvPr>
          <p:cNvPicPr>
            <a:picLocks noChangeAspect="1"/>
          </p:cNvPicPr>
          <p:nvPr/>
        </p:nvPicPr>
        <p:blipFill>
          <a:blip r:embed="rId7"/>
          <a:stretch>
            <a:fillRect/>
          </a:stretch>
        </p:blipFill>
        <p:spPr>
          <a:xfrm>
            <a:off x="8710672" y="1530060"/>
            <a:ext cx="3362003" cy="4059060"/>
          </a:xfrm>
          <a:prstGeom prst="rect">
            <a:avLst/>
          </a:prstGeom>
        </p:spPr>
      </p:pic>
      <p:grpSp>
        <p:nvGrpSpPr>
          <p:cNvPr id="11" name="Group 10">
            <a:extLst>
              <a:ext uri="{FF2B5EF4-FFF2-40B4-BE49-F238E27FC236}">
                <a16:creationId xmlns:a16="http://schemas.microsoft.com/office/drawing/2014/main" id="{DC552CE2-5966-470A-B9A7-C10F8C709043}"/>
              </a:ext>
            </a:extLst>
          </p:cNvPr>
          <p:cNvGrpSpPr/>
          <p:nvPr/>
        </p:nvGrpSpPr>
        <p:grpSpPr>
          <a:xfrm>
            <a:off x="130614" y="576493"/>
            <a:ext cx="8834318" cy="536623"/>
            <a:chOff x="130614" y="576493"/>
            <a:chExt cx="8834318" cy="536623"/>
          </a:xfrm>
        </p:grpSpPr>
        <p:sp>
          <p:nvSpPr>
            <p:cNvPr id="14" name="TextBox 13">
              <a:extLst>
                <a:ext uri="{FF2B5EF4-FFF2-40B4-BE49-F238E27FC236}">
                  <a16:creationId xmlns:a16="http://schemas.microsoft.com/office/drawing/2014/main" id="{7D7BB8B0-BE57-4F00-92A7-E9B041203E1B}"/>
                </a:ext>
              </a:extLst>
            </p:cNvPr>
            <p:cNvSpPr txBox="1"/>
            <p:nvPr/>
          </p:nvSpPr>
          <p:spPr>
            <a:xfrm>
              <a:off x="2289771" y="576493"/>
              <a:ext cx="6675161"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The Changing Environment of Organizations</a:t>
              </a:r>
            </a:p>
          </p:txBody>
        </p:sp>
        <p:sp>
          <p:nvSpPr>
            <p:cNvPr id="15" name="Rectangle 14">
              <a:extLst>
                <a:ext uri="{FF2B5EF4-FFF2-40B4-BE49-F238E27FC236}">
                  <a16:creationId xmlns:a16="http://schemas.microsoft.com/office/drawing/2014/main" id="{E1E32D6E-BEFA-40D1-AED2-1CF3FCADCB46}"/>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2</a:t>
              </a:r>
            </a:p>
          </p:txBody>
        </p:sp>
      </p:grpSp>
    </p:spTree>
    <p:extLst>
      <p:ext uri="{BB962C8B-B14F-4D97-AF65-F5344CB8AC3E}">
        <p14:creationId xmlns:p14="http://schemas.microsoft.com/office/powerpoint/2010/main" val="10827557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p:cNvSpPr txBox="1"/>
          <p:nvPr/>
        </p:nvSpPr>
        <p:spPr>
          <a:xfrm>
            <a:off x="1874165" y="1583495"/>
            <a:ext cx="9666095" cy="4197559"/>
          </a:xfrm>
          <a:prstGeom prst="rect">
            <a:avLst/>
          </a:prstGeom>
          <a:noFill/>
        </p:spPr>
        <p:txBody>
          <a:bodyPr wrap="square" rtlCol="0">
            <a:spAutoFit/>
          </a:bodyPr>
          <a:lstStyle/>
          <a:p>
            <a:pPr algn="just">
              <a:lnSpc>
                <a:spcPct val="150000"/>
              </a:lnSpc>
            </a:pPr>
            <a:r>
              <a:rPr lang="en-US" b="1" u="sng" dirty="0">
                <a:solidFill>
                  <a:srgbClr val="002060"/>
                </a:solidFill>
                <a:latin typeface="Times New Roman" panose="02020603050405020304" pitchFamily="18" charset="0"/>
                <a:cs typeface="Times New Roman" panose="02020603050405020304" pitchFamily="18" charset="0"/>
              </a:rPr>
              <a:t>Introduction:</a:t>
            </a:r>
          </a:p>
          <a:p>
            <a:pPr marL="285750" indent="-285750">
              <a:lnSpc>
                <a:spcPct val="150000"/>
              </a:lnSpc>
              <a:buFont typeface="Wingdings" panose="05000000000000000000" pitchFamily="2" charset="2"/>
              <a:buChar char="§"/>
            </a:pPr>
            <a:r>
              <a:rPr lang="en-US" b="0" i="0" dirty="0">
                <a:effectLst/>
                <a:latin typeface="Times New Roman" panose="02020603050405020304" pitchFamily="18" charset="0"/>
                <a:cs typeface="Times New Roman" panose="02020603050405020304" pitchFamily="18" charset="0"/>
              </a:rPr>
              <a:t>The environment of all organizations is changing at an unprecedented rate.</a:t>
            </a:r>
          </a:p>
          <a:p>
            <a:pPr marL="285750" indent="-285750">
              <a:lnSpc>
                <a:spcPct val="150000"/>
              </a:lnSpc>
              <a:buFont typeface="Wingdings" panose="05000000000000000000" pitchFamily="2" charset="2"/>
              <a:buChar char="§"/>
            </a:pPr>
            <a:r>
              <a:rPr lang="en-US" dirty="0">
                <a:latin typeface="Times New Roman" panose="02020603050405020304" pitchFamily="18" charset="0"/>
                <a:cs typeface="Times New Roman" panose="02020603050405020304" pitchFamily="18" charset="0"/>
              </a:rPr>
              <a:t>I</a:t>
            </a:r>
            <a:r>
              <a:rPr lang="en-US" b="0" i="0" dirty="0">
                <a:effectLst/>
                <a:latin typeface="Times New Roman" panose="02020603050405020304" pitchFamily="18" charset="0"/>
                <a:cs typeface="Times New Roman" panose="02020603050405020304" pitchFamily="18" charset="0"/>
              </a:rPr>
              <a:t>n some industries, such as consumer electronics, popular entertainment, and information technology, the speed and magnitude of change are truly breathtaking. </a:t>
            </a:r>
          </a:p>
          <a:p>
            <a:pPr marL="285750" indent="-285750">
              <a:lnSpc>
                <a:spcPct val="150000"/>
              </a:lnSpc>
              <a:buFont typeface="Wingdings" panose="05000000000000000000" pitchFamily="2" charset="2"/>
              <a:buChar char="§"/>
            </a:pPr>
            <a:r>
              <a:rPr lang="en-US" b="0" i="0" dirty="0">
                <a:effectLst/>
                <a:latin typeface="Times New Roman" panose="02020603050405020304" pitchFamily="18" charset="0"/>
                <a:cs typeface="Times New Roman" panose="02020603050405020304" pitchFamily="18" charset="0"/>
              </a:rPr>
              <a:t>YouTube, for instance, uploads over 400 hours of new video footage every hour. And it’s only been during the last decade or two that smartphone technologies, Facebook, and other forms of social networking have become commonplace.</a:t>
            </a:r>
          </a:p>
          <a:p>
            <a:pPr marL="285750" indent="-285750">
              <a:lnSpc>
                <a:spcPct val="150000"/>
              </a:lnSpc>
              <a:buFont typeface="Wingdings" panose="05000000000000000000" pitchFamily="2" charset="2"/>
              <a:buChar char="§"/>
            </a:pPr>
            <a:r>
              <a:rPr lang="en-US" b="0" i="0" dirty="0">
                <a:effectLst/>
                <a:latin typeface="Times New Roman" panose="02020603050405020304" pitchFamily="18" charset="0"/>
                <a:cs typeface="Times New Roman" panose="02020603050405020304" pitchFamily="18" charset="0"/>
              </a:rPr>
              <a:t>Hence, to truly understand the behavior of people in organizational settings, it is necessary to understand the changing environment of business.</a:t>
            </a:r>
          </a:p>
          <a:p>
            <a:pPr>
              <a:lnSpc>
                <a:spcPct val="150000"/>
              </a:lnSpc>
            </a:pPr>
            <a:endParaRPr lang="en-US" dirty="0">
              <a:latin typeface="Times New Roman" panose="02020603050405020304" pitchFamily="18" charset="0"/>
              <a:cs typeface="Times New Roman" panose="02020603050405020304" pitchFamily="18" charset="0"/>
            </a:endParaRPr>
          </a:p>
        </p:txBody>
      </p:sp>
      <p:grpSp>
        <p:nvGrpSpPr>
          <p:cNvPr id="10" name="Group 9">
            <a:extLst>
              <a:ext uri="{FF2B5EF4-FFF2-40B4-BE49-F238E27FC236}">
                <a16:creationId xmlns:a16="http://schemas.microsoft.com/office/drawing/2014/main" id="{2A0AD4FE-DE06-48DD-8B28-A045EB7580D4}"/>
              </a:ext>
            </a:extLst>
          </p:cNvPr>
          <p:cNvGrpSpPr/>
          <p:nvPr/>
        </p:nvGrpSpPr>
        <p:grpSpPr>
          <a:xfrm>
            <a:off x="130614" y="576493"/>
            <a:ext cx="8834318" cy="536623"/>
            <a:chOff x="130614" y="576493"/>
            <a:chExt cx="8834318" cy="536623"/>
          </a:xfrm>
        </p:grpSpPr>
        <p:sp>
          <p:nvSpPr>
            <p:cNvPr id="11" name="TextBox 10">
              <a:extLst>
                <a:ext uri="{FF2B5EF4-FFF2-40B4-BE49-F238E27FC236}">
                  <a16:creationId xmlns:a16="http://schemas.microsoft.com/office/drawing/2014/main" id="{88ADFD00-92F6-4A44-B545-5C7FDAA84C89}"/>
                </a:ext>
              </a:extLst>
            </p:cNvPr>
            <p:cNvSpPr txBox="1"/>
            <p:nvPr/>
          </p:nvSpPr>
          <p:spPr>
            <a:xfrm>
              <a:off x="2289771" y="576493"/>
              <a:ext cx="6675161"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The Changing Environment of Organizations</a:t>
              </a:r>
            </a:p>
          </p:txBody>
        </p:sp>
        <p:sp>
          <p:nvSpPr>
            <p:cNvPr id="14" name="Rectangle 13">
              <a:extLst>
                <a:ext uri="{FF2B5EF4-FFF2-40B4-BE49-F238E27FC236}">
                  <a16:creationId xmlns:a16="http://schemas.microsoft.com/office/drawing/2014/main" id="{EE027D45-0333-4FA1-BDE9-478A165C651F}"/>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2</a:t>
              </a:r>
            </a:p>
          </p:txBody>
        </p:sp>
      </p:grpSp>
    </p:spTree>
    <p:extLst>
      <p:ext uri="{BB962C8B-B14F-4D97-AF65-F5344CB8AC3E}">
        <p14:creationId xmlns:p14="http://schemas.microsoft.com/office/powerpoint/2010/main" val="38625361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p:cNvSpPr txBox="1"/>
          <p:nvPr/>
        </p:nvSpPr>
        <p:spPr>
          <a:xfrm>
            <a:off x="1874165" y="1583495"/>
            <a:ext cx="9666095" cy="2120068"/>
          </a:xfrm>
          <a:prstGeom prst="rect">
            <a:avLst/>
          </a:prstGeom>
          <a:noFill/>
        </p:spPr>
        <p:txBody>
          <a:bodyPr wrap="square" rtlCol="0">
            <a:spAutoFit/>
          </a:bodyPr>
          <a:lstStyle/>
          <a:p>
            <a:pPr algn="just">
              <a:lnSpc>
                <a:spcPct val="150000"/>
              </a:lnSpc>
            </a:pPr>
            <a:r>
              <a:rPr lang="en-US" b="1" u="sng" dirty="0">
                <a:solidFill>
                  <a:srgbClr val="002060"/>
                </a:solidFill>
                <a:latin typeface="Times New Roman" panose="02020603050405020304" pitchFamily="18" charset="0"/>
                <a:cs typeface="Times New Roman" panose="02020603050405020304" pitchFamily="18" charset="0"/>
              </a:rPr>
              <a:t>Introduction:</a:t>
            </a:r>
          </a:p>
          <a:p>
            <a:pPr marL="285750" indent="-285750" algn="just">
              <a:lnSpc>
                <a:spcPct val="150000"/>
              </a:lnSpc>
              <a:buFont typeface="Wingdings" panose="05000000000000000000" pitchFamily="2" charset="2"/>
              <a:buChar char="§"/>
            </a:pPr>
            <a:r>
              <a:rPr lang="en-US" dirty="0">
                <a:latin typeface="Times New Roman" panose="02020603050405020304" pitchFamily="18" charset="0"/>
                <a:cs typeface="Times New Roman" panose="02020603050405020304" pitchFamily="18" charset="0"/>
              </a:rPr>
              <a:t>There are at least five of the central environmental forces for change faced by today’s managers: </a:t>
            </a:r>
            <a:r>
              <a:rPr lang="en-US" b="1" i="1" dirty="0">
                <a:solidFill>
                  <a:srgbClr val="002060"/>
                </a:solidFill>
                <a:latin typeface="Times New Roman" panose="02020603050405020304" pitchFamily="18" charset="0"/>
                <a:cs typeface="Times New Roman" panose="02020603050405020304" pitchFamily="18" charset="0"/>
              </a:rPr>
              <a:t>diversity, globalization, technology, ethics and corporate governance, and new employment relationships.</a:t>
            </a:r>
            <a:r>
              <a:rPr lang="en-US" dirty="0">
                <a:latin typeface="Times New Roman" panose="02020603050405020304" pitchFamily="18" charset="0"/>
                <a:cs typeface="Times New Roman" panose="02020603050405020304" pitchFamily="18" charset="0"/>
              </a:rPr>
              <a:t> An understanding of these forces will then set the stage for our in-depth discussion of contemporary organizational behavior.</a:t>
            </a:r>
          </a:p>
        </p:txBody>
      </p:sp>
      <p:grpSp>
        <p:nvGrpSpPr>
          <p:cNvPr id="10" name="Group 9">
            <a:extLst>
              <a:ext uri="{FF2B5EF4-FFF2-40B4-BE49-F238E27FC236}">
                <a16:creationId xmlns:a16="http://schemas.microsoft.com/office/drawing/2014/main" id="{7A0BAC9A-EB57-4EF9-BBE6-2C9EBA3C0585}"/>
              </a:ext>
            </a:extLst>
          </p:cNvPr>
          <p:cNvGrpSpPr/>
          <p:nvPr/>
        </p:nvGrpSpPr>
        <p:grpSpPr>
          <a:xfrm>
            <a:off x="130614" y="576493"/>
            <a:ext cx="8834318" cy="536623"/>
            <a:chOff x="130614" y="576493"/>
            <a:chExt cx="8834318" cy="536623"/>
          </a:xfrm>
        </p:grpSpPr>
        <p:sp>
          <p:nvSpPr>
            <p:cNvPr id="11" name="TextBox 10">
              <a:extLst>
                <a:ext uri="{FF2B5EF4-FFF2-40B4-BE49-F238E27FC236}">
                  <a16:creationId xmlns:a16="http://schemas.microsoft.com/office/drawing/2014/main" id="{A09D1A66-2207-40E2-BBBA-B1B417BCEF6D}"/>
                </a:ext>
              </a:extLst>
            </p:cNvPr>
            <p:cNvSpPr txBox="1"/>
            <p:nvPr/>
          </p:nvSpPr>
          <p:spPr>
            <a:xfrm>
              <a:off x="2289771" y="576493"/>
              <a:ext cx="6675161"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The Changing Environment of Organizations</a:t>
              </a:r>
            </a:p>
          </p:txBody>
        </p:sp>
        <p:sp>
          <p:nvSpPr>
            <p:cNvPr id="14" name="Rectangle 13">
              <a:extLst>
                <a:ext uri="{FF2B5EF4-FFF2-40B4-BE49-F238E27FC236}">
                  <a16:creationId xmlns:a16="http://schemas.microsoft.com/office/drawing/2014/main" id="{F6B07329-4AEA-410A-A9CE-5A1C5E52946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2</a:t>
              </a:r>
            </a:p>
          </p:txBody>
        </p:sp>
      </p:grpSp>
      <mc:AlternateContent xmlns:mc="http://schemas.openxmlformats.org/markup-compatibility/2006" xmlns:p14="http://schemas.microsoft.com/office/powerpoint/2010/main">
        <mc:Choice Requires="p14">
          <p:contentPart p14:bwMode="auto" r:id="rId7">
            <p14:nvContentPartPr>
              <p14:cNvPr id="7" name="Ink 6">
                <a:extLst>
                  <a:ext uri="{FF2B5EF4-FFF2-40B4-BE49-F238E27FC236}">
                    <a16:creationId xmlns:a16="http://schemas.microsoft.com/office/drawing/2014/main" id="{BAF1DC9B-D194-4D14-A129-CD57AB6CABBD}"/>
                  </a:ext>
                </a:extLst>
              </p14:cNvPr>
              <p14:cNvContentPartPr/>
              <p14:nvPr/>
            </p14:nvContentPartPr>
            <p14:xfrm>
              <a:off x="1792080" y="2645640"/>
              <a:ext cx="360" cy="1440"/>
            </p14:xfrm>
          </p:contentPart>
        </mc:Choice>
        <mc:Fallback xmlns="">
          <p:pic>
            <p:nvPicPr>
              <p:cNvPr id="7" name="Ink 6">
                <a:extLst>
                  <a:ext uri="{FF2B5EF4-FFF2-40B4-BE49-F238E27FC236}">
                    <a16:creationId xmlns:a16="http://schemas.microsoft.com/office/drawing/2014/main" id="{BAF1DC9B-D194-4D14-A129-CD57AB6CABBD}"/>
                  </a:ext>
                </a:extLst>
              </p:cNvPr>
              <p:cNvPicPr/>
              <p:nvPr/>
            </p:nvPicPr>
            <p:blipFill>
              <a:blip r:embed="rId8"/>
              <a:stretch>
                <a:fillRect/>
              </a:stretch>
            </p:blipFill>
            <p:spPr>
              <a:xfrm>
                <a:off x="1782720" y="2636280"/>
                <a:ext cx="19080" cy="20160"/>
              </a:xfrm>
              <a:prstGeom prst="rect">
                <a:avLst/>
              </a:prstGeom>
            </p:spPr>
          </p:pic>
        </mc:Fallback>
      </mc:AlternateContent>
    </p:spTree>
    <p:extLst>
      <p:ext uri="{BB962C8B-B14F-4D97-AF65-F5344CB8AC3E}">
        <p14:creationId xmlns:p14="http://schemas.microsoft.com/office/powerpoint/2010/main" val="225015772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p:cNvSpPr txBox="1"/>
          <p:nvPr/>
        </p:nvSpPr>
        <p:spPr>
          <a:xfrm>
            <a:off x="1874165" y="1610200"/>
            <a:ext cx="4526635" cy="3366563"/>
          </a:xfrm>
          <a:prstGeom prst="rect">
            <a:avLst/>
          </a:prstGeom>
          <a:noFill/>
        </p:spPr>
        <p:txBody>
          <a:bodyPr wrap="square" rtlCol="0">
            <a:spAutoFit/>
          </a:bodyPr>
          <a:lstStyle/>
          <a:p>
            <a:pPr algn="just">
              <a:lnSpc>
                <a:spcPct val="150000"/>
              </a:lnSpc>
            </a:pPr>
            <a:r>
              <a:rPr lang="en-US" b="1" u="sng" dirty="0">
                <a:solidFill>
                  <a:srgbClr val="C00000"/>
                </a:solidFill>
                <a:latin typeface="Times New Roman" panose="02020603050405020304" pitchFamily="18" charset="0"/>
                <a:cs typeface="Times New Roman" panose="02020603050405020304" pitchFamily="18" charset="0"/>
              </a:rPr>
              <a:t>Figure 2.1</a:t>
            </a:r>
          </a:p>
          <a:p>
            <a:pPr algn="just">
              <a:lnSpc>
                <a:spcPct val="150000"/>
              </a:lnSpc>
            </a:pPr>
            <a:r>
              <a:rPr lang="en-US" dirty="0">
                <a:latin typeface="Times New Roman" panose="02020603050405020304" pitchFamily="18" charset="0"/>
                <a:cs typeface="Times New Roman" panose="02020603050405020304" pitchFamily="18" charset="0"/>
              </a:rPr>
              <a:t>The changing environment of business presents both opportunities and changes for manages today.</a:t>
            </a:r>
          </a:p>
          <a:p>
            <a:pPr algn="just">
              <a:lnSpc>
                <a:spcPct val="150000"/>
              </a:lnSpc>
            </a:pPr>
            <a:r>
              <a:rPr lang="en-US" b="1" u="sng" dirty="0">
                <a:latin typeface="Times New Roman" panose="02020603050405020304" pitchFamily="18" charset="0"/>
                <a:cs typeface="Times New Roman" panose="02020603050405020304" pitchFamily="18" charset="0"/>
              </a:rPr>
              <a:t>Five important environmental forces </a:t>
            </a:r>
            <a:r>
              <a:rPr lang="en-US" dirty="0">
                <a:latin typeface="Times New Roman" panose="02020603050405020304" pitchFamily="18" charset="0"/>
                <a:cs typeface="Times New Roman" panose="02020603050405020304" pitchFamily="18" charset="0"/>
              </a:rPr>
              <a:t>are globalization, diversity, technology, ethics and corporate governance, and new employment relationships.</a:t>
            </a:r>
          </a:p>
        </p:txBody>
      </p:sp>
      <p:sp>
        <p:nvSpPr>
          <p:cNvPr id="8" name="AutoShape 2" descr="A chart depicts the changing environment of business. The elements are represented by circles. The organization is influenced by globalization, diversity, technology, ethics and corporate governance, and employment relationships.">
            <a:extLst>
              <a:ext uri="{FF2B5EF4-FFF2-40B4-BE49-F238E27FC236}">
                <a16:creationId xmlns:a16="http://schemas.microsoft.com/office/drawing/2014/main" id="{37C34FF4-96E2-4FA2-B945-6D3AB052016B}"/>
              </a:ext>
            </a:extLst>
          </p:cNvPr>
          <p:cNvSpPr>
            <a:spLocks noChangeAspect="1" noChangeArrowheads="1"/>
          </p:cNvSpPr>
          <p:nvPr/>
        </p:nvSpPr>
        <p:spPr bwMode="auto">
          <a:xfrm>
            <a:off x="5943600" y="817106"/>
            <a:ext cx="2764294" cy="2764294"/>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0" name="AutoShape 4" descr="A chart depicts the changing environment of business. The elements are represented by circles. The organization is influenced by globalization, diversity, technology, ethics and corporate governance, and employment relationships.">
            <a:extLst>
              <a:ext uri="{FF2B5EF4-FFF2-40B4-BE49-F238E27FC236}">
                <a16:creationId xmlns:a16="http://schemas.microsoft.com/office/drawing/2014/main" id="{E26AFDA5-BEF0-429F-8961-5C83CA1E367E}"/>
              </a:ext>
            </a:extLst>
          </p:cNvPr>
          <p:cNvSpPr>
            <a:spLocks noChangeAspect="1" noChangeArrowheads="1"/>
          </p:cNvSpPr>
          <p:nvPr/>
        </p:nvSpPr>
        <p:spPr bwMode="auto">
          <a:xfrm>
            <a:off x="5943599" y="924339"/>
            <a:ext cx="2657061" cy="265706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1030" name="Picture 6">
            <a:extLst>
              <a:ext uri="{FF2B5EF4-FFF2-40B4-BE49-F238E27FC236}">
                <a16:creationId xmlns:a16="http://schemas.microsoft.com/office/drawing/2014/main" id="{E3D5F511-AFE5-4A61-A489-9D56224F0E9C}"/>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6755475" y="1420339"/>
            <a:ext cx="4962525" cy="4278500"/>
          </a:xfrm>
          <a:prstGeom prst="rect">
            <a:avLst/>
          </a:prstGeom>
          <a:noFill/>
          <a:extLst>
            <a:ext uri="{909E8E84-426E-40DD-AFC4-6F175D3DCCD1}">
              <a14:hiddenFill xmlns:a14="http://schemas.microsoft.com/office/drawing/2010/main">
                <a:solidFill>
                  <a:srgbClr val="FFFFFF"/>
                </a:solidFill>
              </a14:hiddenFill>
            </a:ext>
          </a:extLst>
        </p:spPr>
      </p:pic>
      <p:grpSp>
        <p:nvGrpSpPr>
          <p:cNvPr id="13" name="Group 12">
            <a:extLst>
              <a:ext uri="{FF2B5EF4-FFF2-40B4-BE49-F238E27FC236}">
                <a16:creationId xmlns:a16="http://schemas.microsoft.com/office/drawing/2014/main" id="{AB13559A-FAC8-4F38-A3D4-42319748E526}"/>
              </a:ext>
            </a:extLst>
          </p:cNvPr>
          <p:cNvGrpSpPr/>
          <p:nvPr/>
        </p:nvGrpSpPr>
        <p:grpSpPr>
          <a:xfrm>
            <a:off x="130613" y="576493"/>
            <a:ext cx="8979519" cy="693507"/>
            <a:chOff x="130614" y="576493"/>
            <a:chExt cx="8834318" cy="536623"/>
          </a:xfrm>
        </p:grpSpPr>
        <p:sp>
          <p:nvSpPr>
            <p:cNvPr id="14" name="TextBox 13">
              <a:extLst>
                <a:ext uri="{FF2B5EF4-FFF2-40B4-BE49-F238E27FC236}">
                  <a16:creationId xmlns:a16="http://schemas.microsoft.com/office/drawing/2014/main" id="{65BC8A9D-8CC4-423F-90B1-5E9A984ED3C4}"/>
                </a:ext>
              </a:extLst>
            </p:cNvPr>
            <p:cNvSpPr txBox="1"/>
            <p:nvPr/>
          </p:nvSpPr>
          <p:spPr>
            <a:xfrm>
              <a:off x="2289771" y="576493"/>
              <a:ext cx="6675161"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The Changing Environment of Organizations</a:t>
              </a:r>
            </a:p>
          </p:txBody>
        </p:sp>
        <p:sp>
          <p:nvSpPr>
            <p:cNvPr id="15" name="Rectangle 14">
              <a:extLst>
                <a:ext uri="{FF2B5EF4-FFF2-40B4-BE49-F238E27FC236}">
                  <a16:creationId xmlns:a16="http://schemas.microsoft.com/office/drawing/2014/main" id="{224FE9B4-E1D8-4063-80E2-AD392067ADFF}"/>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2</a:t>
              </a:r>
            </a:p>
          </p:txBody>
        </p:sp>
      </p:grpSp>
    </p:spTree>
    <p:extLst>
      <p:ext uri="{BB962C8B-B14F-4D97-AF65-F5344CB8AC3E}">
        <p14:creationId xmlns:p14="http://schemas.microsoft.com/office/powerpoint/2010/main" val="279067165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p:cNvSpPr txBox="1"/>
          <p:nvPr/>
        </p:nvSpPr>
        <p:spPr>
          <a:xfrm>
            <a:off x="1874166" y="1610200"/>
            <a:ext cx="7336096" cy="458074"/>
          </a:xfrm>
          <a:prstGeom prst="rect">
            <a:avLst/>
          </a:prstGeom>
          <a:noFill/>
        </p:spPr>
        <p:txBody>
          <a:bodyPr wrap="square" rtlCol="0">
            <a:spAutoFit/>
          </a:bodyPr>
          <a:lstStyle/>
          <a:p>
            <a:pPr>
              <a:lnSpc>
                <a:spcPct val="150000"/>
              </a:lnSpc>
            </a:pPr>
            <a:r>
              <a:rPr lang="en-US" b="1" u="sng" dirty="0">
                <a:solidFill>
                  <a:srgbClr val="002060"/>
                </a:solidFill>
                <a:latin typeface="Times New Roman" panose="02020603050405020304" pitchFamily="18" charset="0"/>
                <a:cs typeface="Times New Roman" panose="02020603050405020304" pitchFamily="18" charset="0"/>
              </a:rPr>
              <a:t>Diversity and business: </a:t>
            </a:r>
          </a:p>
        </p:txBody>
      </p:sp>
      <p:graphicFrame>
        <p:nvGraphicFramePr>
          <p:cNvPr id="10" name="Table 7">
            <a:extLst>
              <a:ext uri="{FF2B5EF4-FFF2-40B4-BE49-F238E27FC236}">
                <a16:creationId xmlns:a16="http://schemas.microsoft.com/office/drawing/2014/main" id="{773655E5-1FAE-4315-97AB-DCC1DE1F9094}"/>
              </a:ext>
            </a:extLst>
          </p:cNvPr>
          <p:cNvGraphicFramePr>
            <a:graphicFrameLocks noGrp="1"/>
          </p:cNvGraphicFramePr>
          <p:nvPr>
            <p:extLst>
              <p:ext uri="{D42A27DB-BD31-4B8C-83A1-F6EECF244321}">
                <p14:modId xmlns:p14="http://schemas.microsoft.com/office/powerpoint/2010/main" val="3024481631"/>
              </p:ext>
            </p:extLst>
          </p:nvPr>
        </p:nvGraphicFramePr>
        <p:xfrm>
          <a:off x="1874165" y="2200096"/>
          <a:ext cx="5941220" cy="3383280"/>
        </p:xfrm>
        <a:graphic>
          <a:graphicData uri="http://schemas.openxmlformats.org/drawingml/2006/table">
            <a:tbl>
              <a:tblPr firstRow="1" bandRow="1">
                <a:tableStyleId>{5C22544A-7EE6-4342-B048-85BDC9FD1C3A}</a:tableStyleId>
              </a:tblPr>
              <a:tblGrid>
                <a:gridCol w="1279852">
                  <a:extLst>
                    <a:ext uri="{9D8B030D-6E8A-4147-A177-3AD203B41FA5}">
                      <a16:colId xmlns:a16="http://schemas.microsoft.com/office/drawing/2014/main" val="3966072766"/>
                    </a:ext>
                  </a:extLst>
                </a:gridCol>
                <a:gridCol w="4661368">
                  <a:extLst>
                    <a:ext uri="{9D8B030D-6E8A-4147-A177-3AD203B41FA5}">
                      <a16:colId xmlns:a16="http://schemas.microsoft.com/office/drawing/2014/main" val="3536453227"/>
                    </a:ext>
                  </a:extLst>
                </a:gridCol>
              </a:tblGrid>
              <a:tr h="3188591">
                <a:tc>
                  <a:txBody>
                    <a:bodyPr/>
                    <a:lstStyle/>
                    <a:p>
                      <a:pPr marL="0" indent="0" algn="l">
                        <a:buFont typeface="Wingdings" panose="05000000000000000000" pitchFamily="2" charset="2"/>
                        <a:buNone/>
                      </a:pPr>
                      <a:r>
                        <a:rPr lang="en-US" dirty="0">
                          <a:solidFill>
                            <a:schemeClr val="tx1"/>
                          </a:solidFill>
                          <a:latin typeface="Times New Roman" panose="02020603050405020304" pitchFamily="18" charset="0"/>
                          <a:cs typeface="Times New Roman" panose="02020603050405020304" pitchFamily="18" charset="0"/>
                        </a:rPr>
                        <a:t>Diversity :</a:t>
                      </a: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r>
                        <a:rPr lang="en-US" dirty="0">
                          <a:solidFill>
                            <a:schemeClr val="tx1"/>
                          </a:solidFill>
                          <a:latin typeface="Times New Roman" panose="02020603050405020304" pitchFamily="18" charset="0"/>
                          <a:cs typeface="Times New Roman" panose="02020603050405020304" pitchFamily="18" charset="0"/>
                        </a:rPr>
                        <a:t>Types of Diversity:       </a:t>
                      </a: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txBody>
                  <a:tcPr>
                    <a:noFill/>
                  </a:tcPr>
                </a:tc>
                <a:tc>
                  <a:txBody>
                    <a:bodyPr/>
                    <a:lstStyle/>
                    <a:p>
                      <a:pPr marL="0" indent="0" algn="just">
                        <a:buFont typeface="Wingdings" panose="05000000000000000000" pitchFamily="2" charset="2"/>
                        <a:buNone/>
                      </a:pPr>
                      <a:r>
                        <a:rPr lang="en-US" b="0" dirty="0">
                          <a:solidFill>
                            <a:schemeClr val="tx1"/>
                          </a:solidFill>
                          <a:latin typeface="Times New Roman" panose="02020603050405020304" pitchFamily="18" charset="0"/>
                          <a:cs typeface="Times New Roman" panose="02020603050405020304" pitchFamily="18" charset="0"/>
                        </a:rPr>
                        <a:t> Refers to variety of observable and unobservable similarities and difference among people.</a:t>
                      </a:r>
                    </a:p>
                    <a:p>
                      <a:pPr marL="0" indent="0" algn="just">
                        <a:buFont typeface="Wingdings" panose="05000000000000000000" pitchFamily="2" charset="2"/>
                        <a:buNone/>
                      </a:pPr>
                      <a:endParaRPr lang="en-US" b="0" dirty="0">
                        <a:solidFill>
                          <a:schemeClr val="tx1"/>
                        </a:solidFill>
                        <a:latin typeface="Times New Roman" panose="02020603050405020304" pitchFamily="18" charset="0"/>
                        <a:cs typeface="Times New Roman" panose="02020603050405020304" pitchFamily="18" charset="0"/>
                      </a:endParaRPr>
                    </a:p>
                    <a:p>
                      <a:pPr marL="0" indent="0" algn="just">
                        <a:buFont typeface="Wingdings" panose="05000000000000000000" pitchFamily="2" charset="2"/>
                        <a:buNone/>
                      </a:pPr>
                      <a:r>
                        <a:rPr lang="en-US" b="1" u="sng" dirty="0">
                          <a:solidFill>
                            <a:schemeClr val="tx1"/>
                          </a:solidFill>
                          <a:latin typeface="Times New Roman" panose="02020603050405020304" pitchFamily="18" charset="0"/>
                          <a:cs typeface="Times New Roman" panose="02020603050405020304" pitchFamily="18" charset="0"/>
                        </a:rPr>
                        <a:t>1- Surface-level:</a:t>
                      </a:r>
                    </a:p>
                    <a:p>
                      <a:pPr marL="0" indent="0" algn="just">
                        <a:buFont typeface="Wingdings" panose="05000000000000000000" pitchFamily="2" charset="2"/>
                        <a:buNone/>
                      </a:pPr>
                      <a:r>
                        <a:rPr lang="en-US" b="0" u="none" dirty="0">
                          <a:solidFill>
                            <a:schemeClr val="tx1"/>
                          </a:solidFill>
                          <a:latin typeface="Times New Roman" panose="02020603050405020304" pitchFamily="18" charset="0"/>
                          <a:cs typeface="Times New Roman" panose="02020603050405020304" pitchFamily="18" charset="0"/>
                        </a:rPr>
                        <a:t>Refers to observable differences in people, including </a:t>
                      </a:r>
                      <a:r>
                        <a:rPr lang="en-US" b="1" u="none" dirty="0">
                          <a:solidFill>
                            <a:schemeClr val="tx1"/>
                          </a:solidFill>
                          <a:latin typeface="Times New Roman" panose="02020603050405020304" pitchFamily="18" charset="0"/>
                          <a:cs typeface="Times New Roman" panose="02020603050405020304" pitchFamily="18" charset="0"/>
                        </a:rPr>
                        <a:t>race, age, Ethnicity, physical characteristics, and gender</a:t>
                      </a:r>
                    </a:p>
                    <a:p>
                      <a:pPr marL="0" indent="0" algn="just">
                        <a:buFont typeface="Wingdings" panose="05000000000000000000" pitchFamily="2" charset="2"/>
                        <a:buNone/>
                      </a:pPr>
                      <a:r>
                        <a:rPr lang="en-US" b="0" u="none" dirty="0">
                          <a:solidFill>
                            <a:schemeClr val="tx1"/>
                          </a:solidFill>
                          <a:latin typeface="Times New Roman" panose="02020603050405020304" pitchFamily="18" charset="0"/>
                          <a:cs typeface="Times New Roman" panose="02020603050405020304" pitchFamily="18" charset="0"/>
                        </a:rPr>
                        <a:t>  </a:t>
                      </a:r>
                    </a:p>
                    <a:p>
                      <a:pPr marL="285750" indent="-285750" algn="just">
                        <a:buFont typeface="Wingdings" panose="05000000000000000000" pitchFamily="2" charset="2"/>
                        <a:buChar char="§"/>
                      </a:pPr>
                      <a:r>
                        <a:rPr lang="en-US" sz="1800" b="0" kern="1200" dirty="0">
                          <a:solidFill>
                            <a:schemeClr val="tx1"/>
                          </a:solidFill>
                          <a:latin typeface="Times New Roman" panose="02020603050405020304" pitchFamily="18" charset="0"/>
                          <a:ea typeface="+mn-ea"/>
                          <a:cs typeface="Times New Roman" panose="02020603050405020304" pitchFamily="18" charset="0"/>
                        </a:rPr>
                        <a:t>Surface-level diversity reflects characteristics that are observable and known about people as soon as you see them.</a:t>
                      </a:r>
                    </a:p>
                  </a:txBody>
                  <a:tcPr>
                    <a:noFill/>
                  </a:tcPr>
                </a:tc>
                <a:extLst>
                  <a:ext uri="{0D108BD9-81ED-4DB2-BD59-A6C34878D82A}">
                    <a16:rowId xmlns:a16="http://schemas.microsoft.com/office/drawing/2014/main" val="1693150349"/>
                  </a:ext>
                </a:extLst>
              </a:tr>
            </a:tbl>
          </a:graphicData>
        </a:graphic>
      </p:graphicFrame>
      <p:grpSp>
        <p:nvGrpSpPr>
          <p:cNvPr id="8" name="Group 7">
            <a:extLst>
              <a:ext uri="{FF2B5EF4-FFF2-40B4-BE49-F238E27FC236}">
                <a16:creationId xmlns:a16="http://schemas.microsoft.com/office/drawing/2014/main" id="{DA7CD38C-7896-4E0E-A2D2-941C7F63F0D7}"/>
              </a:ext>
            </a:extLst>
          </p:cNvPr>
          <p:cNvGrpSpPr/>
          <p:nvPr/>
        </p:nvGrpSpPr>
        <p:grpSpPr>
          <a:xfrm>
            <a:off x="7881619" y="1656643"/>
            <a:ext cx="4058590" cy="4298020"/>
            <a:chOff x="7881619" y="1656643"/>
            <a:chExt cx="4058590" cy="4298020"/>
          </a:xfrm>
        </p:grpSpPr>
        <p:pic>
          <p:nvPicPr>
            <p:cNvPr id="1026" name="Picture 2">
              <a:extLst>
                <a:ext uri="{FF2B5EF4-FFF2-40B4-BE49-F238E27FC236}">
                  <a16:creationId xmlns:a16="http://schemas.microsoft.com/office/drawing/2014/main" id="{0362250A-7FA0-4998-A469-53C5490BAE4B}"/>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7881619" y="1656643"/>
              <a:ext cx="3992357" cy="3127513"/>
            </a:xfrm>
            <a:prstGeom prst="rect">
              <a:avLst/>
            </a:prstGeom>
            <a:noFill/>
            <a:extLst>
              <a:ext uri="{909E8E84-426E-40DD-AFC4-6F175D3DCCD1}">
                <a14:hiddenFill xmlns:a14="http://schemas.microsoft.com/office/drawing/2010/main">
                  <a:solidFill>
                    <a:srgbClr val="FFFFFF"/>
                  </a:solidFill>
                </a14:hiddenFill>
              </a:ext>
            </a:extLst>
          </p:spPr>
        </p:pic>
        <p:sp>
          <p:nvSpPr>
            <p:cNvPr id="14" name="TextBox 13">
              <a:extLst>
                <a:ext uri="{FF2B5EF4-FFF2-40B4-BE49-F238E27FC236}">
                  <a16:creationId xmlns:a16="http://schemas.microsoft.com/office/drawing/2014/main" id="{5ABDB933-E691-4581-B692-C1C09698FC8B}"/>
                </a:ext>
              </a:extLst>
            </p:cNvPr>
            <p:cNvSpPr txBox="1"/>
            <p:nvPr/>
          </p:nvSpPr>
          <p:spPr>
            <a:xfrm>
              <a:off x="8164758" y="4785112"/>
              <a:ext cx="3775451" cy="1169551"/>
            </a:xfrm>
            <a:prstGeom prst="rect">
              <a:avLst/>
            </a:prstGeom>
            <a:solidFill>
              <a:schemeClr val="accent2">
                <a:lumMod val="75000"/>
              </a:schemeClr>
            </a:solidFill>
          </p:spPr>
          <p:txBody>
            <a:bodyPr wrap="square">
              <a:spAutoFit/>
            </a:bodyPr>
            <a:lstStyle/>
            <a:p>
              <a:pPr algn="just"/>
              <a:r>
                <a:rPr lang="en-US" sz="1400" i="0" dirty="0">
                  <a:effectLst/>
                  <a:latin typeface="open-sans"/>
                </a:rPr>
                <a:t>Consider, for instance, all of the surface-level examples of diversity illustrated in this business meeting. In addition, there are also many forms of deep-level diversity that cannot even be observed</a:t>
              </a:r>
              <a:endParaRPr lang="en-US" sz="1400" dirty="0"/>
            </a:p>
          </p:txBody>
        </p:sp>
      </p:grpSp>
      <p:grpSp>
        <p:nvGrpSpPr>
          <p:cNvPr id="15" name="Group 14">
            <a:extLst>
              <a:ext uri="{FF2B5EF4-FFF2-40B4-BE49-F238E27FC236}">
                <a16:creationId xmlns:a16="http://schemas.microsoft.com/office/drawing/2014/main" id="{16F6177A-3D5E-4D57-A250-DBE348CF72D3}"/>
              </a:ext>
            </a:extLst>
          </p:cNvPr>
          <p:cNvGrpSpPr/>
          <p:nvPr/>
        </p:nvGrpSpPr>
        <p:grpSpPr>
          <a:xfrm>
            <a:off x="130613" y="576493"/>
            <a:ext cx="8979519" cy="693507"/>
            <a:chOff x="130614" y="576493"/>
            <a:chExt cx="8834318" cy="536623"/>
          </a:xfrm>
        </p:grpSpPr>
        <p:sp>
          <p:nvSpPr>
            <p:cNvPr id="16" name="TextBox 15">
              <a:extLst>
                <a:ext uri="{FF2B5EF4-FFF2-40B4-BE49-F238E27FC236}">
                  <a16:creationId xmlns:a16="http://schemas.microsoft.com/office/drawing/2014/main" id="{73915433-A965-4EF2-A8B4-6EA2AFE5BFEF}"/>
                </a:ext>
              </a:extLst>
            </p:cNvPr>
            <p:cNvSpPr txBox="1"/>
            <p:nvPr/>
          </p:nvSpPr>
          <p:spPr>
            <a:xfrm>
              <a:off x="2289771" y="576493"/>
              <a:ext cx="6675161"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The Changing Environment of Organizations</a:t>
              </a:r>
            </a:p>
          </p:txBody>
        </p:sp>
        <p:sp>
          <p:nvSpPr>
            <p:cNvPr id="17" name="Rectangle 16">
              <a:extLst>
                <a:ext uri="{FF2B5EF4-FFF2-40B4-BE49-F238E27FC236}">
                  <a16:creationId xmlns:a16="http://schemas.microsoft.com/office/drawing/2014/main" id="{8E4A9F7C-5D5D-4E64-9866-1380519DF39F}"/>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2</a:t>
              </a:r>
            </a:p>
          </p:txBody>
        </p:sp>
      </p:grpSp>
    </p:spTree>
    <p:extLst>
      <p:ext uri="{BB962C8B-B14F-4D97-AF65-F5344CB8AC3E}">
        <p14:creationId xmlns:p14="http://schemas.microsoft.com/office/powerpoint/2010/main" val="376232029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p:cNvSpPr txBox="1"/>
          <p:nvPr/>
        </p:nvSpPr>
        <p:spPr>
          <a:xfrm>
            <a:off x="1874166" y="1610200"/>
            <a:ext cx="7336096" cy="458074"/>
          </a:xfrm>
          <a:prstGeom prst="rect">
            <a:avLst/>
          </a:prstGeom>
          <a:noFill/>
        </p:spPr>
        <p:txBody>
          <a:bodyPr wrap="square" rtlCol="0">
            <a:spAutoFit/>
          </a:bodyPr>
          <a:lstStyle/>
          <a:p>
            <a:pPr>
              <a:lnSpc>
                <a:spcPct val="150000"/>
              </a:lnSpc>
            </a:pPr>
            <a:r>
              <a:rPr lang="en-US" b="1" u="sng" dirty="0">
                <a:solidFill>
                  <a:srgbClr val="002060"/>
                </a:solidFill>
                <a:latin typeface="Times New Roman" panose="02020603050405020304" pitchFamily="18" charset="0"/>
                <a:cs typeface="Times New Roman" panose="02020603050405020304" pitchFamily="18" charset="0"/>
              </a:rPr>
              <a:t>Diversity and business </a:t>
            </a:r>
          </a:p>
        </p:txBody>
      </p:sp>
      <p:graphicFrame>
        <p:nvGraphicFramePr>
          <p:cNvPr id="10" name="Table 7">
            <a:extLst>
              <a:ext uri="{FF2B5EF4-FFF2-40B4-BE49-F238E27FC236}">
                <a16:creationId xmlns:a16="http://schemas.microsoft.com/office/drawing/2014/main" id="{773655E5-1FAE-4315-97AB-DCC1DE1F9094}"/>
              </a:ext>
            </a:extLst>
          </p:cNvPr>
          <p:cNvGraphicFramePr>
            <a:graphicFrameLocks noGrp="1"/>
          </p:cNvGraphicFramePr>
          <p:nvPr>
            <p:extLst>
              <p:ext uri="{D42A27DB-BD31-4B8C-83A1-F6EECF244321}">
                <p14:modId xmlns:p14="http://schemas.microsoft.com/office/powerpoint/2010/main" val="1084699484"/>
              </p:ext>
            </p:extLst>
          </p:nvPr>
        </p:nvGraphicFramePr>
        <p:xfrm>
          <a:off x="1874165" y="2200096"/>
          <a:ext cx="9666095" cy="3383280"/>
        </p:xfrm>
        <a:graphic>
          <a:graphicData uri="http://schemas.openxmlformats.org/drawingml/2006/table">
            <a:tbl>
              <a:tblPr firstRow="1" bandRow="1">
                <a:tableStyleId>{5C22544A-7EE6-4342-B048-85BDC9FD1C3A}</a:tableStyleId>
              </a:tblPr>
              <a:tblGrid>
                <a:gridCol w="1953383">
                  <a:extLst>
                    <a:ext uri="{9D8B030D-6E8A-4147-A177-3AD203B41FA5}">
                      <a16:colId xmlns:a16="http://schemas.microsoft.com/office/drawing/2014/main" val="3966072766"/>
                    </a:ext>
                  </a:extLst>
                </a:gridCol>
                <a:gridCol w="7712712">
                  <a:extLst>
                    <a:ext uri="{9D8B030D-6E8A-4147-A177-3AD203B41FA5}">
                      <a16:colId xmlns:a16="http://schemas.microsoft.com/office/drawing/2014/main" val="3536453227"/>
                    </a:ext>
                  </a:extLst>
                </a:gridCol>
              </a:tblGrid>
              <a:tr h="3076419">
                <a:tc>
                  <a:txBody>
                    <a:bodyPr/>
                    <a:lstStyle/>
                    <a:p>
                      <a:pPr marL="0" indent="0" algn="l">
                        <a:buFont typeface="Wingdings" panose="05000000000000000000" pitchFamily="2" charset="2"/>
                        <a:buNone/>
                      </a:pPr>
                      <a:r>
                        <a:rPr lang="en-US" dirty="0">
                          <a:solidFill>
                            <a:schemeClr val="tx1"/>
                          </a:solidFill>
                          <a:latin typeface="Times New Roman" panose="02020603050405020304" pitchFamily="18" charset="0"/>
                          <a:cs typeface="Times New Roman" panose="02020603050405020304" pitchFamily="18" charset="0"/>
                        </a:rPr>
                        <a:t>Types of Diversity:       </a:t>
                      </a:r>
                    </a:p>
                  </a:txBody>
                  <a:tcPr>
                    <a:noFill/>
                  </a:tcPr>
                </a:tc>
                <a:tc>
                  <a:txBody>
                    <a:bodyPr/>
                    <a:lstStyle/>
                    <a:p>
                      <a:pPr marL="0" indent="0" algn="just" defTabSz="914400" rtl="0" eaLnBrk="1" latinLnBrk="0" hangingPunct="1">
                        <a:buFont typeface="Wingdings" panose="05000000000000000000" pitchFamily="2" charset="2"/>
                        <a:buNone/>
                      </a:pPr>
                      <a:r>
                        <a:rPr lang="en-US" b="0" dirty="0">
                          <a:solidFill>
                            <a:schemeClr val="tx1"/>
                          </a:solidFill>
                          <a:latin typeface="Times New Roman" panose="02020603050405020304" pitchFamily="18" charset="0"/>
                          <a:cs typeface="Times New Roman" panose="02020603050405020304" pitchFamily="18" charset="0"/>
                        </a:rPr>
                        <a:t> </a:t>
                      </a:r>
                      <a:r>
                        <a:rPr lang="en-US" sz="1800" b="1" u="sng" kern="1200" dirty="0">
                          <a:solidFill>
                            <a:schemeClr val="tx1"/>
                          </a:solidFill>
                          <a:latin typeface="Times New Roman" panose="02020603050405020304" pitchFamily="18" charset="0"/>
                          <a:ea typeface="+mn-ea"/>
                          <a:cs typeface="Times New Roman" panose="02020603050405020304" pitchFamily="18" charset="0"/>
                        </a:rPr>
                        <a:t>2- Deep-level: </a:t>
                      </a:r>
                    </a:p>
                    <a:p>
                      <a:pPr marL="0" indent="0" algn="just">
                        <a:buFont typeface="Wingdings" panose="05000000000000000000" pitchFamily="2" charset="2"/>
                        <a:buNone/>
                      </a:pPr>
                      <a:r>
                        <a:rPr lang="en-US" b="0" u="none" dirty="0">
                          <a:solidFill>
                            <a:schemeClr val="tx1"/>
                          </a:solidFill>
                          <a:latin typeface="Times New Roman" panose="02020603050405020304" pitchFamily="18" charset="0"/>
                          <a:cs typeface="Times New Roman" panose="02020603050405020304" pitchFamily="18" charset="0"/>
                        </a:rPr>
                        <a:t>Refers to individual differences that cannot be seen directly, </a:t>
                      </a:r>
                      <a:r>
                        <a:rPr lang="en-US" b="1" u="none" dirty="0">
                          <a:solidFill>
                            <a:schemeClr val="tx1"/>
                          </a:solidFill>
                          <a:latin typeface="Times New Roman" panose="02020603050405020304" pitchFamily="18" charset="0"/>
                          <a:cs typeface="Times New Roman" panose="02020603050405020304" pitchFamily="18" charset="0"/>
                        </a:rPr>
                        <a:t>including goals, values, personalities decision making styles, knowledge, skills, abilities, and attitude.</a:t>
                      </a:r>
                    </a:p>
                    <a:p>
                      <a:pPr marL="285750" indent="-285750" algn="just" defTabSz="914400" rtl="0" eaLnBrk="1" latinLnBrk="0" hangingPunct="1">
                        <a:buFont typeface="Wingdings" panose="05000000000000000000" pitchFamily="2" charset="2"/>
                        <a:buChar char="§"/>
                      </a:pPr>
                      <a:r>
                        <a:rPr lang="en-US" sz="1800" b="0" u="none" kern="1200" dirty="0">
                          <a:solidFill>
                            <a:schemeClr val="tx1"/>
                          </a:solidFill>
                          <a:latin typeface="Times New Roman" panose="02020603050405020304" pitchFamily="18" charset="0"/>
                          <a:ea typeface="+mn-ea"/>
                          <a:cs typeface="Times New Roman" panose="02020603050405020304" pitchFamily="18" charset="0"/>
                        </a:rPr>
                        <a:t>These “invisible” characteristics in others take more time to learn about, but can have stronger effects on group and organizational performance than surface-level characteristics.</a:t>
                      </a:r>
                    </a:p>
                    <a:p>
                      <a:pPr marL="285750" indent="-285750" algn="just" defTabSz="914400" rtl="0" eaLnBrk="1" latinLnBrk="0" hangingPunct="1">
                        <a:buFont typeface="Wingdings" panose="05000000000000000000" pitchFamily="2" charset="2"/>
                        <a:buChar char="§"/>
                      </a:pPr>
                      <a:endParaRPr lang="en-US" b="1" u="none" dirty="0">
                        <a:solidFill>
                          <a:schemeClr val="tx1"/>
                        </a:solidFill>
                        <a:latin typeface="Times New Roman" panose="02020603050405020304" pitchFamily="18" charset="0"/>
                        <a:cs typeface="Times New Roman" panose="02020603050405020304" pitchFamily="18" charset="0"/>
                      </a:endParaRPr>
                    </a:p>
                    <a:p>
                      <a:pPr marL="0" indent="0" algn="just">
                        <a:buFont typeface="Wingdings" panose="05000000000000000000" pitchFamily="2" charset="2"/>
                        <a:buNone/>
                      </a:pPr>
                      <a:r>
                        <a:rPr lang="en-US" b="1" u="sng" dirty="0">
                          <a:solidFill>
                            <a:schemeClr val="tx1"/>
                          </a:solidFill>
                          <a:latin typeface="Times New Roman" panose="02020603050405020304" pitchFamily="18" charset="0"/>
                          <a:cs typeface="Times New Roman" panose="02020603050405020304" pitchFamily="18" charset="0"/>
                        </a:rPr>
                        <a:t>3- Separation:</a:t>
                      </a:r>
                      <a:r>
                        <a:rPr lang="en-US" b="1" u="none" dirty="0">
                          <a:solidFill>
                            <a:schemeClr val="tx1"/>
                          </a:solidFill>
                          <a:latin typeface="Times New Roman" panose="02020603050405020304" pitchFamily="18" charset="0"/>
                          <a:cs typeface="Times New Roman" panose="02020603050405020304" pitchFamily="18" charset="0"/>
                        </a:rPr>
                        <a:t> </a:t>
                      </a:r>
                    </a:p>
                    <a:p>
                      <a:pPr marL="0" indent="0" algn="just">
                        <a:buFont typeface="Wingdings" panose="05000000000000000000" pitchFamily="2" charset="2"/>
                        <a:buNone/>
                      </a:pPr>
                      <a:r>
                        <a:rPr lang="en-US" b="0" u="none" dirty="0">
                          <a:solidFill>
                            <a:schemeClr val="tx1"/>
                          </a:solidFill>
                          <a:latin typeface="Times New Roman" panose="02020603050405020304" pitchFamily="18" charset="0"/>
                          <a:cs typeface="Times New Roman" panose="02020603050405020304" pitchFamily="18" charset="0"/>
                        </a:rPr>
                        <a:t>Refers to differences in position or opinion among members reflecting disagreement or opposition </a:t>
                      </a:r>
                      <a:r>
                        <a:rPr lang="en-US" b="1" u="none" dirty="0">
                          <a:solidFill>
                            <a:schemeClr val="tx1"/>
                          </a:solidFill>
                          <a:latin typeface="Times New Roman" panose="02020603050405020304" pitchFamily="18" charset="0"/>
                          <a:cs typeface="Times New Roman" panose="02020603050405020304" pitchFamily="18" charset="0"/>
                        </a:rPr>
                        <a:t>– dissimilarity in attitude or value</a:t>
                      </a:r>
                      <a:r>
                        <a:rPr lang="en-US" b="0" u="none" dirty="0">
                          <a:solidFill>
                            <a:schemeClr val="tx1"/>
                          </a:solidFill>
                          <a:latin typeface="Times New Roman" panose="02020603050405020304" pitchFamily="18" charset="0"/>
                          <a:cs typeface="Times New Roman" panose="02020603050405020304" pitchFamily="18" charset="0"/>
                        </a:rPr>
                        <a:t>, for example, especially with regard to group goals or processes</a:t>
                      </a:r>
                    </a:p>
                  </a:txBody>
                  <a:tcPr>
                    <a:noFill/>
                  </a:tcPr>
                </a:tc>
                <a:extLst>
                  <a:ext uri="{0D108BD9-81ED-4DB2-BD59-A6C34878D82A}">
                    <a16:rowId xmlns:a16="http://schemas.microsoft.com/office/drawing/2014/main" val="1693150349"/>
                  </a:ext>
                </a:extLst>
              </a:tr>
            </a:tbl>
          </a:graphicData>
        </a:graphic>
      </p:graphicFrame>
      <p:grpSp>
        <p:nvGrpSpPr>
          <p:cNvPr id="11" name="Group 10">
            <a:extLst>
              <a:ext uri="{FF2B5EF4-FFF2-40B4-BE49-F238E27FC236}">
                <a16:creationId xmlns:a16="http://schemas.microsoft.com/office/drawing/2014/main" id="{38029A40-831B-4D11-AE67-ED1428B870BB}"/>
              </a:ext>
            </a:extLst>
          </p:cNvPr>
          <p:cNvGrpSpPr/>
          <p:nvPr/>
        </p:nvGrpSpPr>
        <p:grpSpPr>
          <a:xfrm>
            <a:off x="130613" y="576493"/>
            <a:ext cx="8979519" cy="693507"/>
            <a:chOff x="130614" y="576493"/>
            <a:chExt cx="8834318" cy="536623"/>
          </a:xfrm>
        </p:grpSpPr>
        <p:sp>
          <p:nvSpPr>
            <p:cNvPr id="14" name="TextBox 13">
              <a:extLst>
                <a:ext uri="{FF2B5EF4-FFF2-40B4-BE49-F238E27FC236}">
                  <a16:creationId xmlns:a16="http://schemas.microsoft.com/office/drawing/2014/main" id="{9127102A-4127-463E-8C08-30495781930F}"/>
                </a:ext>
              </a:extLst>
            </p:cNvPr>
            <p:cNvSpPr txBox="1"/>
            <p:nvPr/>
          </p:nvSpPr>
          <p:spPr>
            <a:xfrm>
              <a:off x="2289771" y="576493"/>
              <a:ext cx="6675161"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The Changing Environment of Organizations</a:t>
              </a:r>
            </a:p>
          </p:txBody>
        </p:sp>
        <p:sp>
          <p:nvSpPr>
            <p:cNvPr id="15" name="Rectangle 14">
              <a:extLst>
                <a:ext uri="{FF2B5EF4-FFF2-40B4-BE49-F238E27FC236}">
                  <a16:creationId xmlns:a16="http://schemas.microsoft.com/office/drawing/2014/main" id="{0E2F43B9-1867-460A-B3A2-8C4B69BB2675}"/>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2</a:t>
              </a:r>
            </a:p>
          </p:txBody>
        </p:sp>
      </p:grpSp>
    </p:spTree>
    <p:extLst>
      <p:ext uri="{BB962C8B-B14F-4D97-AF65-F5344CB8AC3E}">
        <p14:creationId xmlns:p14="http://schemas.microsoft.com/office/powerpoint/2010/main" val="74267362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p:cNvSpPr txBox="1"/>
          <p:nvPr/>
        </p:nvSpPr>
        <p:spPr>
          <a:xfrm>
            <a:off x="1874166" y="1610200"/>
            <a:ext cx="7336096" cy="458074"/>
          </a:xfrm>
          <a:prstGeom prst="rect">
            <a:avLst/>
          </a:prstGeom>
          <a:noFill/>
        </p:spPr>
        <p:txBody>
          <a:bodyPr wrap="square" rtlCol="0">
            <a:spAutoFit/>
          </a:bodyPr>
          <a:lstStyle/>
          <a:p>
            <a:pPr>
              <a:lnSpc>
                <a:spcPct val="150000"/>
              </a:lnSpc>
            </a:pPr>
            <a:r>
              <a:rPr lang="en-US" b="1" u="sng" dirty="0">
                <a:solidFill>
                  <a:srgbClr val="002060"/>
                </a:solidFill>
                <a:latin typeface="Times New Roman" panose="02020603050405020304" pitchFamily="18" charset="0"/>
                <a:cs typeface="Times New Roman" panose="02020603050405020304" pitchFamily="18" charset="0"/>
              </a:rPr>
              <a:t>Diversity and business </a:t>
            </a:r>
          </a:p>
        </p:txBody>
      </p:sp>
      <p:graphicFrame>
        <p:nvGraphicFramePr>
          <p:cNvPr id="10" name="Table 7">
            <a:extLst>
              <a:ext uri="{FF2B5EF4-FFF2-40B4-BE49-F238E27FC236}">
                <a16:creationId xmlns:a16="http://schemas.microsoft.com/office/drawing/2014/main" id="{773655E5-1FAE-4315-97AB-DCC1DE1F9094}"/>
              </a:ext>
            </a:extLst>
          </p:cNvPr>
          <p:cNvGraphicFramePr>
            <a:graphicFrameLocks noGrp="1"/>
          </p:cNvGraphicFramePr>
          <p:nvPr>
            <p:extLst>
              <p:ext uri="{D42A27DB-BD31-4B8C-83A1-F6EECF244321}">
                <p14:modId xmlns:p14="http://schemas.microsoft.com/office/powerpoint/2010/main" val="2874553380"/>
              </p:ext>
            </p:extLst>
          </p:nvPr>
        </p:nvGraphicFramePr>
        <p:xfrm>
          <a:off x="1874165" y="2200096"/>
          <a:ext cx="9902229" cy="2011680"/>
        </p:xfrm>
        <a:graphic>
          <a:graphicData uri="http://schemas.openxmlformats.org/drawingml/2006/table">
            <a:tbl>
              <a:tblPr firstRow="1" bandRow="1">
                <a:tableStyleId>{5C22544A-7EE6-4342-B048-85BDC9FD1C3A}</a:tableStyleId>
              </a:tblPr>
              <a:tblGrid>
                <a:gridCol w="2001102">
                  <a:extLst>
                    <a:ext uri="{9D8B030D-6E8A-4147-A177-3AD203B41FA5}">
                      <a16:colId xmlns:a16="http://schemas.microsoft.com/office/drawing/2014/main" val="3966072766"/>
                    </a:ext>
                  </a:extLst>
                </a:gridCol>
                <a:gridCol w="7901127">
                  <a:extLst>
                    <a:ext uri="{9D8B030D-6E8A-4147-A177-3AD203B41FA5}">
                      <a16:colId xmlns:a16="http://schemas.microsoft.com/office/drawing/2014/main" val="3536453227"/>
                    </a:ext>
                  </a:extLst>
                </a:gridCol>
              </a:tblGrid>
              <a:tr h="1791506">
                <a:tc>
                  <a:txBody>
                    <a:bodyPr/>
                    <a:lstStyle/>
                    <a:p>
                      <a:pPr marL="0" indent="0" algn="l">
                        <a:buFont typeface="Wingdings" panose="05000000000000000000" pitchFamily="2" charset="2"/>
                        <a:buNone/>
                      </a:pPr>
                      <a:r>
                        <a:rPr lang="en-US" dirty="0">
                          <a:solidFill>
                            <a:schemeClr val="tx1"/>
                          </a:solidFill>
                          <a:latin typeface="Times New Roman" panose="02020603050405020304" pitchFamily="18" charset="0"/>
                          <a:cs typeface="Times New Roman" panose="02020603050405020304" pitchFamily="18" charset="0"/>
                        </a:rPr>
                        <a:t>Types of Diverse :       </a:t>
                      </a:r>
                    </a:p>
                  </a:txBody>
                  <a:tcPr>
                    <a:noFill/>
                  </a:tcPr>
                </a:tc>
                <a:tc>
                  <a:txBody>
                    <a:bodyPr/>
                    <a:lstStyle/>
                    <a:p>
                      <a:pPr marL="0" indent="0" algn="just" defTabSz="914400" rtl="0" eaLnBrk="1" latinLnBrk="0" hangingPunct="1">
                        <a:buFont typeface="Wingdings" panose="05000000000000000000" pitchFamily="2" charset="2"/>
                        <a:buNone/>
                      </a:pPr>
                      <a:r>
                        <a:rPr lang="en-US" b="0" dirty="0">
                          <a:solidFill>
                            <a:schemeClr val="tx1"/>
                          </a:solidFill>
                          <a:latin typeface="Times New Roman" panose="02020603050405020304" pitchFamily="18" charset="0"/>
                          <a:cs typeface="Times New Roman" panose="02020603050405020304" pitchFamily="18" charset="0"/>
                        </a:rPr>
                        <a:t> </a:t>
                      </a:r>
                      <a:r>
                        <a:rPr lang="en-US" sz="1800" b="1" u="sng" kern="1200" dirty="0">
                          <a:solidFill>
                            <a:schemeClr val="tx1"/>
                          </a:solidFill>
                          <a:latin typeface="Times New Roman" panose="02020603050405020304" pitchFamily="18" charset="0"/>
                          <a:ea typeface="+mn-ea"/>
                          <a:cs typeface="Times New Roman" panose="02020603050405020304" pitchFamily="18" charset="0"/>
                        </a:rPr>
                        <a:t>4- Variety:</a:t>
                      </a:r>
                      <a:r>
                        <a:rPr lang="en-US" b="0" u="none" dirty="0">
                          <a:solidFill>
                            <a:schemeClr val="tx1"/>
                          </a:solidFill>
                          <a:latin typeface="Times New Roman" panose="02020603050405020304" pitchFamily="18" charset="0"/>
                          <a:cs typeface="Times New Roman" panose="02020603050405020304" pitchFamily="18" charset="0"/>
                        </a:rPr>
                        <a:t> </a:t>
                      </a:r>
                    </a:p>
                    <a:p>
                      <a:pPr marL="0" indent="0" algn="just" defTabSz="914400" rtl="0" eaLnBrk="1" latinLnBrk="0" hangingPunct="1">
                        <a:buFont typeface="Wingdings" panose="05000000000000000000" pitchFamily="2" charset="2"/>
                        <a:buNone/>
                      </a:pPr>
                      <a:r>
                        <a:rPr lang="en-US" b="0" u="none" dirty="0">
                          <a:solidFill>
                            <a:schemeClr val="tx1"/>
                          </a:solidFill>
                          <a:latin typeface="Times New Roman" panose="02020603050405020304" pitchFamily="18" charset="0"/>
                          <a:cs typeface="Times New Roman" panose="02020603050405020304" pitchFamily="18" charset="0"/>
                        </a:rPr>
                        <a:t>Refers to difference in a certain type of category, including </a:t>
                      </a:r>
                      <a:r>
                        <a:rPr lang="en-US" b="1" u="none" dirty="0">
                          <a:solidFill>
                            <a:schemeClr val="tx1"/>
                          </a:solidFill>
                          <a:latin typeface="Times New Roman" panose="02020603050405020304" pitchFamily="18" charset="0"/>
                          <a:cs typeface="Times New Roman" panose="02020603050405020304" pitchFamily="18" charset="0"/>
                        </a:rPr>
                        <a:t>group members’ expertise, knowledge, or functional background</a:t>
                      </a:r>
                      <a:r>
                        <a:rPr lang="en-US" b="0" u="none" dirty="0">
                          <a:solidFill>
                            <a:schemeClr val="tx1"/>
                          </a:solidFill>
                          <a:latin typeface="Times New Roman" panose="02020603050405020304" pitchFamily="18" charset="0"/>
                          <a:cs typeface="Times New Roman" panose="02020603050405020304" pitchFamily="18" charset="0"/>
                        </a:rPr>
                        <a:t>. </a:t>
                      </a:r>
                    </a:p>
                    <a:p>
                      <a:pPr marL="0" indent="0" algn="just" defTabSz="914400" rtl="0" eaLnBrk="1" latinLnBrk="0" hangingPunct="1">
                        <a:buFont typeface="Wingdings" panose="05000000000000000000" pitchFamily="2" charset="2"/>
                        <a:buNone/>
                      </a:pPr>
                      <a:endParaRPr lang="en-US" b="0" u="none" dirty="0">
                        <a:solidFill>
                          <a:schemeClr val="tx1"/>
                        </a:solidFill>
                        <a:latin typeface="Times New Roman" panose="02020603050405020304" pitchFamily="18" charset="0"/>
                        <a:cs typeface="Times New Roman" panose="02020603050405020304" pitchFamily="18" charset="0"/>
                      </a:endParaRPr>
                    </a:p>
                    <a:p>
                      <a:pPr marL="0" marR="0" lvl="0" indent="0" algn="just"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r>
                        <a:rPr lang="en-US" b="1" u="sng" dirty="0">
                          <a:solidFill>
                            <a:schemeClr val="tx1"/>
                          </a:solidFill>
                          <a:latin typeface="Times New Roman" panose="02020603050405020304" pitchFamily="18" charset="0"/>
                          <a:cs typeface="Times New Roman" panose="02020603050405020304" pitchFamily="18" charset="0"/>
                        </a:rPr>
                        <a:t>5- Disparity:</a:t>
                      </a:r>
                      <a:r>
                        <a:rPr lang="en-US" b="0" u="none" dirty="0">
                          <a:solidFill>
                            <a:schemeClr val="tx1"/>
                          </a:solidFill>
                          <a:latin typeface="Times New Roman" panose="02020603050405020304" pitchFamily="18" charset="0"/>
                          <a:cs typeface="Times New Roman" panose="02020603050405020304" pitchFamily="18" charset="0"/>
                        </a:rPr>
                        <a:t>  Differences in the concentrations of </a:t>
                      </a:r>
                      <a:r>
                        <a:rPr lang="en-US" b="1" u="none" dirty="0">
                          <a:solidFill>
                            <a:schemeClr val="tx1"/>
                          </a:solidFill>
                          <a:latin typeface="Times New Roman" panose="02020603050405020304" pitchFamily="18" charset="0"/>
                          <a:cs typeface="Times New Roman" panose="02020603050405020304" pitchFamily="18" charset="0"/>
                        </a:rPr>
                        <a:t>valuable social assets or resources-dissimilarities in rank, pay, decision-making authority, or status, </a:t>
                      </a:r>
                      <a:r>
                        <a:rPr lang="en-US" b="0" u="none" dirty="0">
                          <a:solidFill>
                            <a:schemeClr val="tx1"/>
                          </a:solidFill>
                          <a:latin typeface="Times New Roman" panose="02020603050405020304" pitchFamily="18" charset="0"/>
                          <a:cs typeface="Times New Roman" panose="02020603050405020304" pitchFamily="18" charset="0"/>
                        </a:rPr>
                        <a:t>for example.</a:t>
                      </a:r>
                    </a:p>
                  </a:txBody>
                  <a:tcPr>
                    <a:noFill/>
                  </a:tcPr>
                </a:tc>
                <a:extLst>
                  <a:ext uri="{0D108BD9-81ED-4DB2-BD59-A6C34878D82A}">
                    <a16:rowId xmlns:a16="http://schemas.microsoft.com/office/drawing/2014/main" val="1693150349"/>
                  </a:ext>
                </a:extLst>
              </a:tr>
            </a:tbl>
          </a:graphicData>
        </a:graphic>
      </p:graphicFrame>
      <p:grpSp>
        <p:nvGrpSpPr>
          <p:cNvPr id="11" name="Group 10">
            <a:extLst>
              <a:ext uri="{FF2B5EF4-FFF2-40B4-BE49-F238E27FC236}">
                <a16:creationId xmlns:a16="http://schemas.microsoft.com/office/drawing/2014/main" id="{68CE8EC1-ED27-4378-80A4-A250A5DD974A}"/>
              </a:ext>
            </a:extLst>
          </p:cNvPr>
          <p:cNvGrpSpPr/>
          <p:nvPr/>
        </p:nvGrpSpPr>
        <p:grpSpPr>
          <a:xfrm>
            <a:off x="130613" y="576493"/>
            <a:ext cx="8979519" cy="693507"/>
            <a:chOff x="130614" y="576493"/>
            <a:chExt cx="8834318" cy="536623"/>
          </a:xfrm>
        </p:grpSpPr>
        <p:sp>
          <p:nvSpPr>
            <p:cNvPr id="14" name="TextBox 13">
              <a:extLst>
                <a:ext uri="{FF2B5EF4-FFF2-40B4-BE49-F238E27FC236}">
                  <a16:creationId xmlns:a16="http://schemas.microsoft.com/office/drawing/2014/main" id="{CE67F0E9-BEEB-4BC5-9C37-E80DA5A8AD7C}"/>
                </a:ext>
              </a:extLst>
            </p:cNvPr>
            <p:cNvSpPr txBox="1"/>
            <p:nvPr/>
          </p:nvSpPr>
          <p:spPr>
            <a:xfrm>
              <a:off x="2289771" y="576493"/>
              <a:ext cx="6675161"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The Changing Environment of Organizations</a:t>
              </a:r>
            </a:p>
          </p:txBody>
        </p:sp>
        <p:sp>
          <p:nvSpPr>
            <p:cNvPr id="15" name="Rectangle 14">
              <a:extLst>
                <a:ext uri="{FF2B5EF4-FFF2-40B4-BE49-F238E27FC236}">
                  <a16:creationId xmlns:a16="http://schemas.microsoft.com/office/drawing/2014/main" id="{3BC157A8-722A-4E90-942B-DE0E9AF08C7B}"/>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2</a:t>
              </a:r>
            </a:p>
          </p:txBody>
        </p:sp>
      </p:grpSp>
    </p:spTree>
    <p:extLst>
      <p:ext uri="{BB962C8B-B14F-4D97-AF65-F5344CB8AC3E}">
        <p14:creationId xmlns:p14="http://schemas.microsoft.com/office/powerpoint/2010/main" val="174709184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p:cNvSpPr txBox="1"/>
          <p:nvPr/>
        </p:nvSpPr>
        <p:spPr>
          <a:xfrm>
            <a:off x="1874166" y="1610200"/>
            <a:ext cx="7336096" cy="458074"/>
          </a:xfrm>
          <a:prstGeom prst="rect">
            <a:avLst/>
          </a:prstGeom>
          <a:noFill/>
        </p:spPr>
        <p:txBody>
          <a:bodyPr wrap="square" rtlCol="0">
            <a:spAutoFit/>
          </a:bodyPr>
          <a:lstStyle/>
          <a:p>
            <a:pPr>
              <a:lnSpc>
                <a:spcPct val="150000"/>
              </a:lnSpc>
            </a:pPr>
            <a:r>
              <a:rPr lang="en-US" b="1" u="sng" dirty="0">
                <a:solidFill>
                  <a:srgbClr val="002060"/>
                </a:solidFill>
                <a:latin typeface="Times New Roman" panose="02020603050405020304" pitchFamily="18" charset="0"/>
                <a:cs typeface="Times New Roman" panose="02020603050405020304" pitchFamily="18" charset="0"/>
              </a:rPr>
              <a:t>Diversity and business </a:t>
            </a:r>
          </a:p>
        </p:txBody>
      </p:sp>
      <p:grpSp>
        <p:nvGrpSpPr>
          <p:cNvPr id="8" name="Group 7">
            <a:extLst>
              <a:ext uri="{FF2B5EF4-FFF2-40B4-BE49-F238E27FC236}">
                <a16:creationId xmlns:a16="http://schemas.microsoft.com/office/drawing/2014/main" id="{630F4DA3-B79A-4C0F-B77E-D21A848E6B69}"/>
              </a:ext>
            </a:extLst>
          </p:cNvPr>
          <p:cNvGrpSpPr/>
          <p:nvPr/>
        </p:nvGrpSpPr>
        <p:grpSpPr>
          <a:xfrm>
            <a:off x="2022103" y="2068274"/>
            <a:ext cx="9290654" cy="3646721"/>
            <a:chOff x="2038921" y="2098687"/>
            <a:chExt cx="9290654" cy="3646721"/>
          </a:xfrm>
        </p:grpSpPr>
        <p:pic>
          <p:nvPicPr>
            <p:cNvPr id="2050" name="Picture 2">
              <a:extLst>
                <a:ext uri="{FF2B5EF4-FFF2-40B4-BE49-F238E27FC236}">
                  <a16:creationId xmlns:a16="http://schemas.microsoft.com/office/drawing/2014/main" id="{C262CAB5-5361-455C-B7B9-F89AED8D6309}"/>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2038921" y="2338356"/>
              <a:ext cx="4180253" cy="2255124"/>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a:extLst>
                <a:ext uri="{FF2B5EF4-FFF2-40B4-BE49-F238E27FC236}">
                  <a16:creationId xmlns:a16="http://schemas.microsoft.com/office/drawing/2014/main" id="{82594973-FFAF-48F2-8FE7-8864F458B5E5}"/>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6988863" y="2098687"/>
              <a:ext cx="4238625" cy="2567795"/>
            </a:xfrm>
            <a:prstGeom prst="rect">
              <a:avLst/>
            </a:prstGeom>
            <a:noFill/>
            <a:extLst>
              <a:ext uri="{909E8E84-426E-40DD-AFC4-6F175D3DCCD1}">
                <a14:hiddenFill xmlns:a14="http://schemas.microsoft.com/office/drawing/2010/main">
                  <a:solidFill>
                    <a:srgbClr val="FFFFFF"/>
                  </a:solidFill>
                </a14:hiddenFill>
              </a:ext>
            </a:extLst>
          </p:spPr>
        </p:pic>
        <p:sp>
          <p:nvSpPr>
            <p:cNvPr id="14" name="TextBox 13">
              <a:extLst>
                <a:ext uri="{FF2B5EF4-FFF2-40B4-BE49-F238E27FC236}">
                  <a16:creationId xmlns:a16="http://schemas.microsoft.com/office/drawing/2014/main" id="{C73508D9-EEF6-44AE-97BE-CAB590AF8E8B}"/>
                </a:ext>
              </a:extLst>
            </p:cNvPr>
            <p:cNvSpPr txBox="1"/>
            <p:nvPr/>
          </p:nvSpPr>
          <p:spPr>
            <a:xfrm>
              <a:off x="2038921" y="4545079"/>
              <a:ext cx="9290654" cy="1200329"/>
            </a:xfrm>
            <a:prstGeom prst="rect">
              <a:avLst/>
            </a:prstGeom>
            <a:solidFill>
              <a:schemeClr val="accent2">
                <a:lumMod val="75000"/>
              </a:schemeClr>
            </a:solidFill>
          </p:spPr>
          <p:txBody>
            <a:bodyPr wrap="square">
              <a:spAutoFit/>
            </a:bodyPr>
            <a:lstStyle/>
            <a:p>
              <a:pPr marL="0" indent="0" algn="just" defTabSz="914400" rtl="0" eaLnBrk="1" latinLnBrk="0" hangingPunct="1">
                <a:buFont typeface="Wingdings" panose="05000000000000000000" pitchFamily="2" charset="2"/>
                <a:buNone/>
              </a:pPr>
              <a:r>
                <a:rPr lang="en-US" i="1" kern="1200" dirty="0">
                  <a:solidFill>
                    <a:schemeClr val="tx1"/>
                  </a:solidFill>
                  <a:effectLst/>
                  <a:latin typeface="Times New Roman" panose="02020603050405020304" pitchFamily="18" charset="0"/>
                  <a:cs typeface="Times New Roman" panose="02020603050405020304" pitchFamily="18" charset="0"/>
                </a:rPr>
                <a:t>The two people working in the </a:t>
              </a:r>
              <a:r>
                <a:rPr lang="en-US" b="1" i="1" dirty="0">
                  <a:latin typeface="Times New Roman" panose="02020603050405020304" pitchFamily="18" charset="0"/>
                  <a:cs typeface="Times New Roman" panose="02020603050405020304" pitchFamily="18" charset="0"/>
                </a:rPr>
                <a:t>left</a:t>
              </a:r>
              <a:r>
                <a:rPr lang="en-US" b="1" i="1" kern="1200" dirty="0">
                  <a:solidFill>
                    <a:schemeClr val="tx1"/>
                  </a:solidFill>
                  <a:effectLst/>
                  <a:latin typeface="Times New Roman" panose="02020603050405020304" pitchFamily="18" charset="0"/>
                  <a:cs typeface="Times New Roman" panose="02020603050405020304" pitchFamily="18" charset="0"/>
                </a:rPr>
                <a:t> photo reflect </a:t>
              </a:r>
              <a:r>
                <a:rPr lang="en-US" i="1" kern="1200" dirty="0">
                  <a:solidFill>
                    <a:schemeClr val="tx1"/>
                  </a:solidFill>
                  <a:effectLst/>
                  <a:latin typeface="Times New Roman" panose="02020603050405020304" pitchFamily="18" charset="0"/>
                  <a:cs typeface="Times New Roman" panose="02020603050405020304" pitchFamily="18" charset="0"/>
                </a:rPr>
                <a:t>several examples of </a:t>
              </a:r>
              <a:r>
                <a:rPr lang="en-US" b="1" i="1" kern="1200" dirty="0">
                  <a:solidFill>
                    <a:schemeClr val="tx1"/>
                  </a:solidFill>
                  <a:effectLst/>
                  <a:latin typeface="Times New Roman" panose="02020603050405020304" pitchFamily="18" charset="0"/>
                  <a:cs typeface="Times New Roman" panose="02020603050405020304" pitchFamily="18" charset="0"/>
                </a:rPr>
                <a:t>surface-level diversity </a:t>
              </a:r>
              <a:r>
                <a:rPr lang="en-US" i="1" kern="1200" dirty="0">
                  <a:solidFill>
                    <a:schemeClr val="tx1"/>
                  </a:solidFill>
                  <a:effectLst/>
                  <a:latin typeface="Times New Roman" panose="02020603050405020304" pitchFamily="18" charset="0"/>
                  <a:cs typeface="Times New Roman" panose="02020603050405020304" pitchFamily="18" charset="0"/>
                </a:rPr>
                <a:t>while the two individuals in </a:t>
              </a:r>
              <a:r>
                <a:rPr lang="en-US" b="1" i="1" kern="1200" dirty="0">
                  <a:solidFill>
                    <a:schemeClr val="tx1"/>
                  </a:solidFill>
                  <a:effectLst/>
                  <a:latin typeface="Times New Roman" panose="02020603050405020304" pitchFamily="18" charset="0"/>
                  <a:cs typeface="Times New Roman" panose="02020603050405020304" pitchFamily="18" charset="0"/>
                </a:rPr>
                <a:t>the right photo </a:t>
              </a:r>
              <a:r>
                <a:rPr lang="en-US" i="1" kern="1200" dirty="0">
                  <a:solidFill>
                    <a:schemeClr val="tx1"/>
                  </a:solidFill>
                  <a:effectLst/>
                  <a:latin typeface="Times New Roman" panose="02020603050405020304" pitchFamily="18" charset="0"/>
                  <a:cs typeface="Times New Roman" panose="02020603050405020304" pitchFamily="18" charset="0"/>
                </a:rPr>
                <a:t>would appear to be considerably </a:t>
              </a:r>
              <a:r>
                <a:rPr lang="en-US" b="1" i="1" kern="1200" dirty="0">
                  <a:solidFill>
                    <a:schemeClr val="tx1"/>
                  </a:solidFill>
                  <a:effectLst/>
                  <a:latin typeface="Times New Roman" panose="02020603050405020304" pitchFamily="18" charset="0"/>
                  <a:cs typeface="Times New Roman" panose="02020603050405020304" pitchFamily="18" charset="0"/>
                </a:rPr>
                <a:t>less diverse</a:t>
              </a:r>
              <a:r>
                <a:rPr lang="en-US" i="1" kern="1200" dirty="0">
                  <a:solidFill>
                    <a:schemeClr val="tx1"/>
                  </a:solidFill>
                  <a:effectLst/>
                  <a:latin typeface="Times New Roman" panose="02020603050405020304" pitchFamily="18" charset="0"/>
                  <a:cs typeface="Times New Roman" panose="02020603050405020304" pitchFamily="18" charset="0"/>
                </a:rPr>
                <a:t>. Of course, when we take into account deep-level diversity the two people in the left photo might be more similar than we think, and the two people in the right photo may be more different than we think.</a:t>
              </a:r>
              <a:endParaRPr lang="en-US" i="1" u="none" dirty="0">
                <a:solidFill>
                  <a:schemeClr val="tx1"/>
                </a:solidFill>
                <a:latin typeface="Times New Roman" panose="02020603050405020304" pitchFamily="18" charset="0"/>
                <a:cs typeface="Times New Roman" panose="02020603050405020304" pitchFamily="18" charset="0"/>
              </a:endParaRPr>
            </a:p>
          </p:txBody>
        </p:sp>
      </p:grpSp>
      <p:grpSp>
        <p:nvGrpSpPr>
          <p:cNvPr id="15" name="Group 14">
            <a:extLst>
              <a:ext uri="{FF2B5EF4-FFF2-40B4-BE49-F238E27FC236}">
                <a16:creationId xmlns:a16="http://schemas.microsoft.com/office/drawing/2014/main" id="{2DDED106-6DB7-4760-9D9C-AF61DB3B09A6}"/>
              </a:ext>
            </a:extLst>
          </p:cNvPr>
          <p:cNvGrpSpPr/>
          <p:nvPr/>
        </p:nvGrpSpPr>
        <p:grpSpPr>
          <a:xfrm>
            <a:off x="130613" y="576493"/>
            <a:ext cx="8979519" cy="693507"/>
            <a:chOff x="130614" y="576493"/>
            <a:chExt cx="8834318" cy="536623"/>
          </a:xfrm>
        </p:grpSpPr>
        <p:sp>
          <p:nvSpPr>
            <p:cNvPr id="16" name="TextBox 15">
              <a:extLst>
                <a:ext uri="{FF2B5EF4-FFF2-40B4-BE49-F238E27FC236}">
                  <a16:creationId xmlns:a16="http://schemas.microsoft.com/office/drawing/2014/main" id="{EA8A9D17-0557-4A06-BDAE-C3C3CD5D2148}"/>
                </a:ext>
              </a:extLst>
            </p:cNvPr>
            <p:cNvSpPr txBox="1"/>
            <p:nvPr/>
          </p:nvSpPr>
          <p:spPr>
            <a:xfrm>
              <a:off x="2289771" y="576493"/>
              <a:ext cx="6675161"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The Changing Environment of Organizations</a:t>
              </a:r>
            </a:p>
          </p:txBody>
        </p:sp>
        <p:sp>
          <p:nvSpPr>
            <p:cNvPr id="17" name="Rectangle 16">
              <a:extLst>
                <a:ext uri="{FF2B5EF4-FFF2-40B4-BE49-F238E27FC236}">
                  <a16:creationId xmlns:a16="http://schemas.microsoft.com/office/drawing/2014/main" id="{919CA95B-72BC-4A09-AB76-C7B20925F064}"/>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2</a:t>
              </a:r>
            </a:p>
          </p:txBody>
        </p:sp>
      </p:grpSp>
    </p:spTree>
    <p:extLst>
      <p:ext uri="{BB962C8B-B14F-4D97-AF65-F5344CB8AC3E}">
        <p14:creationId xmlns:p14="http://schemas.microsoft.com/office/powerpoint/2010/main" val="373768169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289771" y="595466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7323" y="0"/>
            <a:ext cx="9533101" cy="1610200"/>
          </a:xfrm>
          <a:prstGeom prst="rect">
            <a:avLst/>
          </a:prstGeom>
        </p:spPr>
      </p:pic>
      <p:sp>
        <p:nvSpPr>
          <p:cNvPr id="9" name="TextBox 8"/>
          <p:cNvSpPr txBox="1"/>
          <p:nvPr/>
        </p:nvSpPr>
        <p:spPr>
          <a:xfrm>
            <a:off x="1874166" y="1610200"/>
            <a:ext cx="7336096" cy="458074"/>
          </a:xfrm>
          <a:prstGeom prst="rect">
            <a:avLst/>
          </a:prstGeom>
          <a:noFill/>
        </p:spPr>
        <p:txBody>
          <a:bodyPr wrap="square" rtlCol="0">
            <a:spAutoFit/>
          </a:bodyPr>
          <a:lstStyle/>
          <a:p>
            <a:pPr>
              <a:lnSpc>
                <a:spcPct val="150000"/>
              </a:lnSpc>
            </a:pPr>
            <a:r>
              <a:rPr lang="en-US" b="1" u="sng" dirty="0">
                <a:solidFill>
                  <a:srgbClr val="002060"/>
                </a:solidFill>
                <a:latin typeface="Times New Roman" panose="02020603050405020304" pitchFamily="18" charset="0"/>
                <a:cs typeface="Times New Roman" panose="02020603050405020304" pitchFamily="18" charset="0"/>
              </a:rPr>
              <a:t>Diversity and business </a:t>
            </a:r>
          </a:p>
        </p:txBody>
      </p:sp>
      <p:graphicFrame>
        <p:nvGraphicFramePr>
          <p:cNvPr id="10" name="Table 7">
            <a:extLst>
              <a:ext uri="{FF2B5EF4-FFF2-40B4-BE49-F238E27FC236}">
                <a16:creationId xmlns:a16="http://schemas.microsoft.com/office/drawing/2014/main" id="{773655E5-1FAE-4315-97AB-DCC1DE1F9094}"/>
              </a:ext>
            </a:extLst>
          </p:cNvPr>
          <p:cNvGraphicFramePr>
            <a:graphicFrameLocks noGrp="1"/>
          </p:cNvGraphicFramePr>
          <p:nvPr>
            <p:extLst>
              <p:ext uri="{D42A27DB-BD31-4B8C-83A1-F6EECF244321}">
                <p14:modId xmlns:p14="http://schemas.microsoft.com/office/powerpoint/2010/main" val="3631434460"/>
              </p:ext>
            </p:extLst>
          </p:nvPr>
        </p:nvGraphicFramePr>
        <p:xfrm>
          <a:off x="1874165" y="2068274"/>
          <a:ext cx="9666095" cy="3931920"/>
        </p:xfrm>
        <a:graphic>
          <a:graphicData uri="http://schemas.openxmlformats.org/drawingml/2006/table">
            <a:tbl>
              <a:tblPr firstRow="1" bandRow="1">
                <a:tableStyleId>{5C22544A-7EE6-4342-B048-85BDC9FD1C3A}</a:tableStyleId>
              </a:tblPr>
              <a:tblGrid>
                <a:gridCol w="9666095">
                  <a:extLst>
                    <a:ext uri="{9D8B030D-6E8A-4147-A177-3AD203B41FA5}">
                      <a16:colId xmlns:a16="http://schemas.microsoft.com/office/drawing/2014/main" val="3966072766"/>
                    </a:ext>
                  </a:extLst>
                </a:gridCol>
              </a:tblGrid>
              <a:tr h="387228">
                <a:tc>
                  <a:txBody>
                    <a:bodyPr/>
                    <a:lstStyle/>
                    <a:p>
                      <a:pPr marL="0" indent="0" algn="ctr">
                        <a:buFont typeface="Wingdings" panose="05000000000000000000" pitchFamily="2" charset="2"/>
                        <a:buNone/>
                      </a:pPr>
                      <a:r>
                        <a:rPr kumimoji="0" lang="en-US" sz="1800" b="1" i="0" u="none" strike="noStrike" kern="1200" cap="none" spc="0" normalizeH="0" baseline="0" noProof="0" dirty="0">
                          <a:ln>
                            <a:noFill/>
                          </a:ln>
                          <a:solidFill>
                            <a:srgbClr val="C00000"/>
                          </a:solidFill>
                          <a:effectLst/>
                          <a:uLnTx/>
                          <a:uFillTx/>
                          <a:latin typeface="Times New Roman" panose="02020603050405020304" pitchFamily="18" charset="0"/>
                          <a:ea typeface="+mn-ea"/>
                          <a:cs typeface="Times New Roman" panose="02020603050405020304" pitchFamily="18" charset="0"/>
                        </a:rPr>
                        <a:t>Table 2.1 Five Types of Diversity</a:t>
                      </a:r>
                    </a:p>
                    <a:p>
                      <a:pPr marL="0" indent="0" algn="just">
                        <a:buFont typeface="Wingdings" panose="05000000000000000000" pitchFamily="2" charset="2"/>
                        <a:buNone/>
                      </a:pPr>
                      <a:endParaRPr kumimoji="0" lang="en-US" sz="1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342900" indent="-342900" algn="just">
                        <a:buFont typeface="Wingdings" panose="05000000000000000000" pitchFamily="2" charset="2"/>
                        <a:buAutoNum type="arabicPeriod"/>
                      </a:pPr>
                      <a:r>
                        <a:rPr kumimoji="0" lang="en-US" sz="1800" b="1" i="0" u="sng"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Surface-level Diversity:</a:t>
                      </a:r>
                      <a:r>
                        <a:rPr kumimoji="0" lang="en-US" sz="1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a:t>
                      </a:r>
                      <a:r>
                        <a:rPr kumimoji="0" lang="en-US" sz="1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Observable difference in people including gender, race, age, ethnicity, and physical abilities.</a:t>
                      </a:r>
                    </a:p>
                    <a:p>
                      <a:pPr marL="342900" indent="-342900" algn="just">
                        <a:buFont typeface="Wingdings" panose="05000000000000000000" pitchFamily="2" charset="2"/>
                        <a:buAutoNum type="arabicPeriod"/>
                      </a:pPr>
                      <a:r>
                        <a:rPr kumimoji="0" lang="en-US" sz="1800" b="1" i="0" u="sng"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Deep-level diversity:</a:t>
                      </a:r>
                      <a:r>
                        <a:rPr kumimoji="0" lang="en-US" sz="1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a:t>
                      </a:r>
                      <a:r>
                        <a:rPr kumimoji="0" lang="en-US" sz="1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individual differences that cannot be seen directly, including goals, values, personalities, decision making styles, knowledge, and attitudes.</a:t>
                      </a:r>
                    </a:p>
                    <a:p>
                      <a:pPr marL="342900" indent="-342900" algn="just">
                        <a:buFont typeface="Wingdings" panose="05000000000000000000" pitchFamily="2" charset="2"/>
                        <a:buAutoNum type="arabicPeriod"/>
                      </a:pPr>
                      <a:r>
                        <a:rPr kumimoji="0" lang="en-US" sz="1800" b="1" i="0" u="sng"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Separation:</a:t>
                      </a:r>
                      <a:r>
                        <a:rPr kumimoji="0" lang="en-US" sz="1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a:t>
                      </a:r>
                      <a:r>
                        <a:rPr kumimoji="0" lang="en-US" sz="1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differences in position or opinion among group members reflecting disagreement or opposition, especially with regard to group goals or processes- dissimilarities in an attitude or value, for example (a type of deep-level diversity).</a:t>
                      </a:r>
                    </a:p>
                    <a:p>
                      <a:pPr marL="342900" indent="-342900" algn="just">
                        <a:buFont typeface="Wingdings" panose="05000000000000000000" pitchFamily="2" charset="2"/>
                        <a:buAutoNum type="arabicPeriod"/>
                      </a:pPr>
                      <a:r>
                        <a:rPr kumimoji="0" lang="en-US" sz="1800" b="1" i="0" u="sng"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Variety</a:t>
                      </a:r>
                      <a:r>
                        <a:rPr kumimoji="0" lang="en-US" sz="1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a:t>
                      </a:r>
                      <a:r>
                        <a:rPr kumimoji="0" lang="en-US" sz="1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differences in a certain type of category, including group members’ expertise, knowledge, or functional background ( a type of deep-level diversity).</a:t>
                      </a:r>
                    </a:p>
                    <a:p>
                      <a:pPr marL="342900" indent="-342900" algn="just">
                        <a:buFont typeface="Wingdings" panose="05000000000000000000" pitchFamily="2" charset="2"/>
                        <a:buAutoNum type="arabicPeriod"/>
                      </a:pPr>
                      <a:r>
                        <a:rPr kumimoji="0" lang="en-US" sz="1800" b="1" i="0" u="sng"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Disparity</a:t>
                      </a:r>
                      <a:r>
                        <a:rPr kumimoji="0" lang="en-US" sz="1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a:t>
                      </a:r>
                      <a:r>
                        <a:rPr kumimoji="0" lang="en-US" sz="1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differences in the concentration of valuable social assets or resources --- including dissimilarities in rank, pay, decision-making authority, or status (a type of deep-level diversity).</a:t>
                      </a:r>
                    </a:p>
                    <a:p>
                      <a:pPr marL="342900" indent="-342900" algn="just">
                        <a:buFont typeface="Wingdings" panose="05000000000000000000" pitchFamily="2" charset="2"/>
                        <a:buAutoNum type="arabicPeriod"/>
                      </a:pPr>
                      <a:endParaRPr lang="en-US" b="0" u="none" dirty="0">
                        <a:solidFill>
                          <a:schemeClr val="tx1"/>
                        </a:solidFill>
                        <a:latin typeface="Times New Roman" panose="02020603050405020304" pitchFamily="18" charset="0"/>
                        <a:cs typeface="Times New Roman" panose="02020603050405020304" pitchFamily="18" charset="0"/>
                      </a:endParaRPr>
                    </a:p>
                  </a:txBody>
                  <a:tcPr>
                    <a:noFill/>
                  </a:tcPr>
                </a:tc>
                <a:extLst>
                  <a:ext uri="{0D108BD9-81ED-4DB2-BD59-A6C34878D82A}">
                    <a16:rowId xmlns:a16="http://schemas.microsoft.com/office/drawing/2014/main" val="1693150349"/>
                  </a:ext>
                </a:extLst>
              </a:tr>
            </a:tbl>
          </a:graphicData>
        </a:graphic>
      </p:graphicFrame>
      <p:grpSp>
        <p:nvGrpSpPr>
          <p:cNvPr id="11" name="Group 10">
            <a:extLst>
              <a:ext uri="{FF2B5EF4-FFF2-40B4-BE49-F238E27FC236}">
                <a16:creationId xmlns:a16="http://schemas.microsoft.com/office/drawing/2014/main" id="{D1F387AC-CC2D-49E1-9969-9812CE2B3EFD}"/>
              </a:ext>
            </a:extLst>
          </p:cNvPr>
          <p:cNvGrpSpPr/>
          <p:nvPr/>
        </p:nvGrpSpPr>
        <p:grpSpPr>
          <a:xfrm>
            <a:off x="130613" y="576493"/>
            <a:ext cx="8979519" cy="693507"/>
            <a:chOff x="130614" y="576493"/>
            <a:chExt cx="8834318" cy="536623"/>
          </a:xfrm>
        </p:grpSpPr>
        <p:sp>
          <p:nvSpPr>
            <p:cNvPr id="14" name="TextBox 13">
              <a:extLst>
                <a:ext uri="{FF2B5EF4-FFF2-40B4-BE49-F238E27FC236}">
                  <a16:creationId xmlns:a16="http://schemas.microsoft.com/office/drawing/2014/main" id="{D4D4EEAA-83AF-4639-A7DD-F7AAA1F53482}"/>
                </a:ext>
              </a:extLst>
            </p:cNvPr>
            <p:cNvSpPr txBox="1"/>
            <p:nvPr/>
          </p:nvSpPr>
          <p:spPr>
            <a:xfrm>
              <a:off x="2289771" y="576493"/>
              <a:ext cx="6675161"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The Changing Environment of Organizations</a:t>
              </a:r>
            </a:p>
          </p:txBody>
        </p:sp>
        <p:sp>
          <p:nvSpPr>
            <p:cNvPr id="15" name="Rectangle 14">
              <a:extLst>
                <a:ext uri="{FF2B5EF4-FFF2-40B4-BE49-F238E27FC236}">
                  <a16:creationId xmlns:a16="http://schemas.microsoft.com/office/drawing/2014/main" id="{7E101E83-43E0-42D8-B331-8E4B543357EC}"/>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2</a:t>
              </a:r>
            </a:p>
          </p:txBody>
        </p:sp>
      </p:grpSp>
    </p:spTree>
    <p:extLst>
      <p:ext uri="{BB962C8B-B14F-4D97-AF65-F5344CB8AC3E}">
        <p14:creationId xmlns:p14="http://schemas.microsoft.com/office/powerpoint/2010/main" val="329079559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p:cNvSpPr txBox="1"/>
          <p:nvPr/>
        </p:nvSpPr>
        <p:spPr>
          <a:xfrm>
            <a:off x="1874166" y="1610200"/>
            <a:ext cx="7336096" cy="458074"/>
          </a:xfrm>
          <a:prstGeom prst="rect">
            <a:avLst/>
          </a:prstGeom>
          <a:noFill/>
        </p:spPr>
        <p:txBody>
          <a:bodyPr wrap="square" rtlCol="0">
            <a:spAutoFit/>
          </a:bodyPr>
          <a:lstStyle/>
          <a:p>
            <a:pPr>
              <a:lnSpc>
                <a:spcPct val="150000"/>
              </a:lnSpc>
            </a:pPr>
            <a:r>
              <a:rPr lang="en-US" b="1" u="sng" dirty="0">
                <a:solidFill>
                  <a:srgbClr val="002060"/>
                </a:solidFill>
                <a:latin typeface="Times New Roman" panose="02020603050405020304" pitchFamily="18" charset="0"/>
                <a:cs typeface="Times New Roman" panose="02020603050405020304" pitchFamily="18" charset="0"/>
              </a:rPr>
              <a:t>Diversity and business: </a:t>
            </a:r>
          </a:p>
        </p:txBody>
      </p:sp>
      <p:graphicFrame>
        <p:nvGraphicFramePr>
          <p:cNvPr id="10" name="Table 7">
            <a:extLst>
              <a:ext uri="{FF2B5EF4-FFF2-40B4-BE49-F238E27FC236}">
                <a16:creationId xmlns:a16="http://schemas.microsoft.com/office/drawing/2014/main" id="{773655E5-1FAE-4315-97AB-DCC1DE1F9094}"/>
              </a:ext>
            </a:extLst>
          </p:cNvPr>
          <p:cNvGraphicFramePr>
            <a:graphicFrameLocks noGrp="1"/>
          </p:cNvGraphicFramePr>
          <p:nvPr>
            <p:extLst>
              <p:ext uri="{D42A27DB-BD31-4B8C-83A1-F6EECF244321}">
                <p14:modId xmlns:p14="http://schemas.microsoft.com/office/powerpoint/2010/main" val="4267971183"/>
              </p:ext>
            </p:extLst>
          </p:nvPr>
        </p:nvGraphicFramePr>
        <p:xfrm>
          <a:off x="1874166" y="2200096"/>
          <a:ext cx="9902229" cy="3657600"/>
        </p:xfrm>
        <a:graphic>
          <a:graphicData uri="http://schemas.openxmlformats.org/drawingml/2006/table">
            <a:tbl>
              <a:tblPr firstRow="1" bandRow="1">
                <a:tableStyleId>{5C22544A-7EE6-4342-B048-85BDC9FD1C3A}</a:tableStyleId>
              </a:tblPr>
              <a:tblGrid>
                <a:gridCol w="2275008">
                  <a:extLst>
                    <a:ext uri="{9D8B030D-6E8A-4147-A177-3AD203B41FA5}">
                      <a16:colId xmlns:a16="http://schemas.microsoft.com/office/drawing/2014/main" val="3966072766"/>
                    </a:ext>
                  </a:extLst>
                </a:gridCol>
                <a:gridCol w="7627221">
                  <a:extLst>
                    <a:ext uri="{9D8B030D-6E8A-4147-A177-3AD203B41FA5}">
                      <a16:colId xmlns:a16="http://schemas.microsoft.com/office/drawing/2014/main" val="3536453227"/>
                    </a:ext>
                  </a:extLst>
                </a:gridCol>
              </a:tblGrid>
              <a:tr h="1820849">
                <a:tc>
                  <a:txBody>
                    <a:bodyPr/>
                    <a:lstStyle/>
                    <a:p>
                      <a:pPr marL="0" indent="0" algn="just">
                        <a:buFont typeface="Wingdings" panose="05000000000000000000" pitchFamily="2" charset="2"/>
                        <a:buNone/>
                      </a:pPr>
                      <a:r>
                        <a:rPr lang="en-US" dirty="0">
                          <a:solidFill>
                            <a:schemeClr val="tx1"/>
                          </a:solidFill>
                          <a:latin typeface="Times New Roman" panose="02020603050405020304" pitchFamily="18" charset="0"/>
                          <a:cs typeface="Times New Roman" panose="02020603050405020304" pitchFamily="18" charset="0"/>
                        </a:rPr>
                        <a:t>Trends of diversity:       </a:t>
                      </a:r>
                    </a:p>
                  </a:txBody>
                  <a:tcPr>
                    <a:noFill/>
                  </a:tcPr>
                </a:tc>
                <a:tc>
                  <a:txBody>
                    <a:bodyPr/>
                    <a:lstStyle/>
                    <a:p>
                      <a:pPr marL="0" indent="0" algn="just">
                        <a:buFont typeface="Wingdings" panose="05000000000000000000" pitchFamily="2" charset="2"/>
                        <a:buNone/>
                      </a:pPr>
                      <a:r>
                        <a:rPr lang="en-US" sz="1800" b="0" u="none" kern="1200" dirty="0">
                          <a:solidFill>
                            <a:schemeClr val="tx1"/>
                          </a:solidFill>
                          <a:latin typeface="Times New Roman" panose="02020603050405020304" pitchFamily="18" charset="0"/>
                          <a:ea typeface="+mn-ea"/>
                          <a:cs typeface="Times New Roman" panose="02020603050405020304" pitchFamily="18" charset="0"/>
                        </a:rPr>
                        <a:t>The ethnic and cultural mix of the U.S. workforce is changing in fairly predictable ways, with general trends toward greater diversity. The Census Bureau projects that by 2020, the U.S. </a:t>
                      </a:r>
                      <a:r>
                        <a:rPr lang="en-US" sz="1800" b="1" u="none" kern="1200" dirty="0">
                          <a:solidFill>
                            <a:schemeClr val="tx1"/>
                          </a:solidFill>
                          <a:latin typeface="Times New Roman" panose="02020603050405020304" pitchFamily="18" charset="0"/>
                          <a:ea typeface="+mn-ea"/>
                          <a:cs typeface="Times New Roman" panose="02020603050405020304" pitchFamily="18" charset="0"/>
                        </a:rPr>
                        <a:t>workforce</a:t>
                      </a:r>
                      <a:r>
                        <a:rPr lang="en-US" sz="1800" b="0" u="none" kern="1200" dirty="0">
                          <a:solidFill>
                            <a:schemeClr val="tx1"/>
                          </a:solidFill>
                          <a:latin typeface="Times New Roman" panose="02020603050405020304" pitchFamily="18" charset="0"/>
                          <a:ea typeface="+mn-ea"/>
                          <a:cs typeface="Times New Roman" panose="02020603050405020304" pitchFamily="18" charset="0"/>
                        </a:rPr>
                        <a:t> will consist of 62.3 percent </a:t>
                      </a:r>
                      <a:r>
                        <a:rPr lang="en-US" sz="1800" b="1" u="none" kern="1200" dirty="0">
                          <a:solidFill>
                            <a:schemeClr val="tx1"/>
                          </a:solidFill>
                          <a:latin typeface="Times New Roman" panose="02020603050405020304" pitchFamily="18" charset="0"/>
                          <a:ea typeface="+mn-ea"/>
                          <a:cs typeface="Times New Roman" panose="02020603050405020304" pitchFamily="18" charset="0"/>
                        </a:rPr>
                        <a:t>White non-Hispanics,</a:t>
                      </a:r>
                      <a:r>
                        <a:rPr lang="en-US" sz="1800" b="0" u="none" kern="1200" dirty="0">
                          <a:solidFill>
                            <a:schemeClr val="tx1"/>
                          </a:solidFill>
                          <a:latin typeface="Times New Roman" panose="02020603050405020304" pitchFamily="18" charset="0"/>
                          <a:ea typeface="+mn-ea"/>
                          <a:cs typeface="Times New Roman" panose="02020603050405020304" pitchFamily="18" charset="0"/>
                        </a:rPr>
                        <a:t> 18.6 percent Hispanics, 12 percent Blacks, and 5.7 percent Asians. Longer-term U.S. demographic projections further highlight the increasingly diverse character of the United States.</a:t>
                      </a:r>
                      <a:endParaRPr lang="en-US" b="0" u="none" dirty="0">
                        <a:solidFill>
                          <a:schemeClr val="tx1"/>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endParaRPr lang="en-US" b="0" u="none" dirty="0">
                        <a:solidFill>
                          <a:schemeClr val="tx1"/>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b="0" u="none" dirty="0">
                          <a:solidFill>
                            <a:schemeClr val="tx1"/>
                          </a:solidFill>
                          <a:latin typeface="Times New Roman" panose="02020603050405020304" pitchFamily="18" charset="0"/>
                          <a:cs typeface="Times New Roman" panose="02020603050405020304" pitchFamily="18" charset="0"/>
                        </a:rPr>
                        <a:t>The population is projected to become older.</a:t>
                      </a:r>
                    </a:p>
                    <a:p>
                      <a:pPr marL="285750" indent="-285750" algn="just">
                        <a:buFont typeface="Wingdings" panose="05000000000000000000" pitchFamily="2" charset="2"/>
                        <a:buChar char="§"/>
                      </a:pPr>
                      <a:r>
                        <a:rPr lang="en-US" b="0" u="none" dirty="0">
                          <a:solidFill>
                            <a:schemeClr val="tx1"/>
                          </a:solidFill>
                          <a:latin typeface="Times New Roman" panose="02020603050405020304" pitchFamily="18" charset="0"/>
                          <a:cs typeface="Times New Roman" panose="02020603050405020304" pitchFamily="18" charset="0"/>
                        </a:rPr>
                        <a:t>By 2050, the total population is forecasted to grow from 282.1 million in 2000 to 419.9 million , a 49 present increase.</a:t>
                      </a:r>
                    </a:p>
                    <a:p>
                      <a:pPr marL="285750" indent="-285750" algn="just">
                        <a:buFont typeface="Wingdings" panose="05000000000000000000" pitchFamily="2" charset="2"/>
                        <a:buChar char="§"/>
                      </a:pPr>
                      <a:r>
                        <a:rPr lang="en-US" b="0" u="none" dirty="0">
                          <a:solidFill>
                            <a:schemeClr val="tx1"/>
                          </a:solidFill>
                          <a:latin typeface="Times New Roman" panose="02020603050405020304" pitchFamily="18" charset="0"/>
                          <a:cs typeface="Times New Roman" panose="02020603050405020304" pitchFamily="18" charset="0"/>
                        </a:rPr>
                        <a:t>Non-Hispanic Whites are expected to decrease.</a:t>
                      </a:r>
                    </a:p>
                    <a:p>
                      <a:pPr marL="285750" indent="-285750" algn="just">
                        <a:buFont typeface="Wingdings" panose="05000000000000000000" pitchFamily="2" charset="2"/>
                        <a:buChar char="§"/>
                      </a:pPr>
                      <a:r>
                        <a:rPr lang="en-US" b="0" u="none" dirty="0">
                          <a:solidFill>
                            <a:schemeClr val="tx1"/>
                          </a:solidFill>
                          <a:latin typeface="Times New Roman" panose="02020603050405020304" pitchFamily="18" charset="0"/>
                          <a:cs typeface="Times New Roman" panose="02020603050405020304" pitchFamily="18" charset="0"/>
                        </a:rPr>
                        <a:t>Proportion of Blacks, Asians, and Hispanics will increase.</a:t>
                      </a:r>
                    </a:p>
                    <a:p>
                      <a:pPr marL="285750" indent="-285750" algn="just">
                        <a:buFont typeface="Wingdings" panose="05000000000000000000" pitchFamily="2" charset="2"/>
                        <a:buChar char="§"/>
                      </a:pPr>
                      <a:r>
                        <a:rPr lang="en-US" b="0" u="none" dirty="0">
                          <a:solidFill>
                            <a:schemeClr val="tx1"/>
                          </a:solidFill>
                          <a:latin typeface="Times New Roman" panose="02020603050405020304" pitchFamily="18" charset="0"/>
                          <a:cs typeface="Times New Roman" panose="02020603050405020304" pitchFamily="18" charset="0"/>
                        </a:rPr>
                        <a:t>Talent Mangers are forecast to rise globally.</a:t>
                      </a:r>
                    </a:p>
                  </a:txBody>
                  <a:tcPr>
                    <a:noFill/>
                  </a:tcPr>
                </a:tc>
                <a:extLst>
                  <a:ext uri="{0D108BD9-81ED-4DB2-BD59-A6C34878D82A}">
                    <a16:rowId xmlns:a16="http://schemas.microsoft.com/office/drawing/2014/main" val="1693150349"/>
                  </a:ext>
                </a:extLst>
              </a:tr>
            </a:tbl>
          </a:graphicData>
        </a:graphic>
      </p:graphicFrame>
      <p:grpSp>
        <p:nvGrpSpPr>
          <p:cNvPr id="11" name="Group 10">
            <a:extLst>
              <a:ext uri="{FF2B5EF4-FFF2-40B4-BE49-F238E27FC236}">
                <a16:creationId xmlns:a16="http://schemas.microsoft.com/office/drawing/2014/main" id="{EFF16B1A-91A2-4CFE-90B6-172D63745AEC}"/>
              </a:ext>
            </a:extLst>
          </p:cNvPr>
          <p:cNvGrpSpPr/>
          <p:nvPr/>
        </p:nvGrpSpPr>
        <p:grpSpPr>
          <a:xfrm>
            <a:off x="130613" y="576493"/>
            <a:ext cx="8979519" cy="693507"/>
            <a:chOff x="130614" y="576493"/>
            <a:chExt cx="8834318" cy="536623"/>
          </a:xfrm>
        </p:grpSpPr>
        <p:sp>
          <p:nvSpPr>
            <p:cNvPr id="14" name="TextBox 13">
              <a:extLst>
                <a:ext uri="{FF2B5EF4-FFF2-40B4-BE49-F238E27FC236}">
                  <a16:creationId xmlns:a16="http://schemas.microsoft.com/office/drawing/2014/main" id="{E94A0193-8BA4-4B48-9858-6B736EA21B69}"/>
                </a:ext>
              </a:extLst>
            </p:cNvPr>
            <p:cNvSpPr txBox="1"/>
            <p:nvPr/>
          </p:nvSpPr>
          <p:spPr>
            <a:xfrm>
              <a:off x="2289771" y="576493"/>
              <a:ext cx="6675161"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The Changing Environment of Organizations</a:t>
              </a:r>
            </a:p>
          </p:txBody>
        </p:sp>
        <p:sp>
          <p:nvSpPr>
            <p:cNvPr id="15" name="Rectangle 14">
              <a:extLst>
                <a:ext uri="{FF2B5EF4-FFF2-40B4-BE49-F238E27FC236}">
                  <a16:creationId xmlns:a16="http://schemas.microsoft.com/office/drawing/2014/main" id="{C31173F4-3444-4AB9-81B0-1389F4DD3384}"/>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2</a:t>
              </a:r>
            </a:p>
          </p:txBody>
        </p:sp>
      </p:grpSp>
    </p:spTree>
    <p:extLst>
      <p:ext uri="{BB962C8B-B14F-4D97-AF65-F5344CB8AC3E}">
        <p14:creationId xmlns:p14="http://schemas.microsoft.com/office/powerpoint/2010/main" val="283362456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p:cNvSpPr txBox="1"/>
          <p:nvPr/>
        </p:nvSpPr>
        <p:spPr>
          <a:xfrm>
            <a:off x="1874166" y="1610200"/>
            <a:ext cx="7336096" cy="458074"/>
          </a:xfrm>
          <a:prstGeom prst="rect">
            <a:avLst/>
          </a:prstGeom>
          <a:noFill/>
        </p:spPr>
        <p:txBody>
          <a:bodyPr wrap="square" rtlCol="0">
            <a:spAutoFit/>
          </a:bodyPr>
          <a:lstStyle/>
          <a:p>
            <a:pPr>
              <a:lnSpc>
                <a:spcPct val="150000"/>
              </a:lnSpc>
            </a:pPr>
            <a:r>
              <a:rPr lang="en-US" b="1" u="sng" dirty="0">
                <a:solidFill>
                  <a:srgbClr val="002060"/>
                </a:solidFill>
                <a:latin typeface="Times New Roman" panose="02020603050405020304" pitchFamily="18" charset="0"/>
                <a:cs typeface="Times New Roman" panose="02020603050405020304" pitchFamily="18" charset="0"/>
              </a:rPr>
              <a:t>Diversity and business: </a:t>
            </a:r>
          </a:p>
        </p:txBody>
      </p:sp>
      <p:graphicFrame>
        <p:nvGraphicFramePr>
          <p:cNvPr id="10" name="Table 7">
            <a:extLst>
              <a:ext uri="{FF2B5EF4-FFF2-40B4-BE49-F238E27FC236}">
                <a16:creationId xmlns:a16="http://schemas.microsoft.com/office/drawing/2014/main" id="{773655E5-1FAE-4315-97AB-DCC1DE1F9094}"/>
              </a:ext>
            </a:extLst>
          </p:cNvPr>
          <p:cNvGraphicFramePr>
            <a:graphicFrameLocks noGrp="1"/>
          </p:cNvGraphicFramePr>
          <p:nvPr>
            <p:extLst>
              <p:ext uri="{D42A27DB-BD31-4B8C-83A1-F6EECF244321}">
                <p14:modId xmlns:p14="http://schemas.microsoft.com/office/powerpoint/2010/main" val="4030647740"/>
              </p:ext>
            </p:extLst>
          </p:nvPr>
        </p:nvGraphicFramePr>
        <p:xfrm>
          <a:off x="1874166" y="2200096"/>
          <a:ext cx="9902229" cy="1820849"/>
        </p:xfrm>
        <a:graphic>
          <a:graphicData uri="http://schemas.openxmlformats.org/drawingml/2006/table">
            <a:tbl>
              <a:tblPr firstRow="1" bandRow="1">
                <a:tableStyleId>{5C22544A-7EE6-4342-B048-85BDC9FD1C3A}</a:tableStyleId>
              </a:tblPr>
              <a:tblGrid>
                <a:gridCol w="2275008">
                  <a:extLst>
                    <a:ext uri="{9D8B030D-6E8A-4147-A177-3AD203B41FA5}">
                      <a16:colId xmlns:a16="http://schemas.microsoft.com/office/drawing/2014/main" val="3966072766"/>
                    </a:ext>
                  </a:extLst>
                </a:gridCol>
                <a:gridCol w="7627221">
                  <a:extLst>
                    <a:ext uri="{9D8B030D-6E8A-4147-A177-3AD203B41FA5}">
                      <a16:colId xmlns:a16="http://schemas.microsoft.com/office/drawing/2014/main" val="3536453227"/>
                    </a:ext>
                  </a:extLst>
                </a:gridCol>
              </a:tblGrid>
              <a:tr h="1820849">
                <a:tc>
                  <a:txBody>
                    <a:bodyPr/>
                    <a:lstStyle/>
                    <a:p>
                      <a:pPr marL="0" indent="0" algn="just">
                        <a:buFont typeface="Wingdings" panose="05000000000000000000" pitchFamily="2" charset="2"/>
                        <a:buNone/>
                      </a:pPr>
                      <a:r>
                        <a:rPr lang="en-US" dirty="0">
                          <a:solidFill>
                            <a:schemeClr val="tx1"/>
                          </a:solidFill>
                          <a:latin typeface="Times New Roman" panose="02020603050405020304" pitchFamily="18" charset="0"/>
                          <a:cs typeface="Times New Roman" panose="02020603050405020304" pitchFamily="18" charset="0"/>
                        </a:rPr>
                        <a:t>Trends of diversity:       </a:t>
                      </a:r>
                    </a:p>
                  </a:txBody>
                  <a:tcPr>
                    <a:noFill/>
                  </a:tcPr>
                </a:tc>
                <a:tc>
                  <a:txBody>
                    <a:bodyPr/>
                    <a:lstStyle/>
                    <a:p>
                      <a:pPr marL="0" indent="0" algn="just">
                        <a:buFont typeface="Wingdings" panose="05000000000000000000" pitchFamily="2" charset="2"/>
                        <a:buNone/>
                      </a:pPr>
                      <a:endParaRPr lang="en-US" b="0" u="none" dirty="0">
                        <a:solidFill>
                          <a:schemeClr val="tx1"/>
                        </a:solidFill>
                        <a:latin typeface="Times New Roman" panose="02020603050405020304" pitchFamily="18" charset="0"/>
                        <a:cs typeface="Times New Roman" panose="02020603050405020304" pitchFamily="18" charset="0"/>
                      </a:endParaRPr>
                    </a:p>
                  </a:txBody>
                  <a:tcPr>
                    <a:noFill/>
                  </a:tcPr>
                </a:tc>
                <a:extLst>
                  <a:ext uri="{0D108BD9-81ED-4DB2-BD59-A6C34878D82A}">
                    <a16:rowId xmlns:a16="http://schemas.microsoft.com/office/drawing/2014/main" val="1693150349"/>
                  </a:ext>
                </a:extLst>
              </a:tr>
            </a:tbl>
          </a:graphicData>
        </a:graphic>
      </p:graphicFrame>
      <p:pic>
        <p:nvPicPr>
          <p:cNvPr id="8" name="Picture 7">
            <a:extLst>
              <a:ext uri="{FF2B5EF4-FFF2-40B4-BE49-F238E27FC236}">
                <a16:creationId xmlns:a16="http://schemas.microsoft.com/office/drawing/2014/main" id="{B727165F-E62B-482E-8CC8-DA3083440755}"/>
              </a:ext>
            </a:extLst>
          </p:cNvPr>
          <p:cNvPicPr>
            <a:picLocks noChangeAspect="1"/>
          </p:cNvPicPr>
          <p:nvPr/>
        </p:nvPicPr>
        <p:blipFill>
          <a:blip r:embed="rId7"/>
          <a:stretch>
            <a:fillRect/>
          </a:stretch>
        </p:blipFill>
        <p:spPr>
          <a:xfrm>
            <a:off x="4458434" y="2200095"/>
            <a:ext cx="6713903" cy="2410745"/>
          </a:xfrm>
          <a:prstGeom prst="rect">
            <a:avLst/>
          </a:prstGeom>
        </p:spPr>
      </p:pic>
      <p:sp>
        <p:nvSpPr>
          <p:cNvPr id="14" name="TextBox 13">
            <a:extLst>
              <a:ext uri="{FF2B5EF4-FFF2-40B4-BE49-F238E27FC236}">
                <a16:creationId xmlns:a16="http://schemas.microsoft.com/office/drawing/2014/main" id="{42957BAA-A2F4-459E-958F-983238248967}"/>
              </a:ext>
            </a:extLst>
          </p:cNvPr>
          <p:cNvSpPr txBox="1"/>
          <p:nvPr/>
        </p:nvSpPr>
        <p:spPr>
          <a:xfrm>
            <a:off x="4458433" y="4610841"/>
            <a:ext cx="6713904" cy="1200329"/>
          </a:xfrm>
          <a:prstGeom prst="rect">
            <a:avLst/>
          </a:prstGeom>
          <a:solidFill>
            <a:schemeClr val="accent2">
              <a:lumMod val="75000"/>
            </a:schemeClr>
          </a:solidFill>
        </p:spPr>
        <p:txBody>
          <a:bodyPr wrap="square">
            <a:spAutoFit/>
          </a:bodyPr>
          <a:lstStyle/>
          <a:p>
            <a:pPr algn="just"/>
            <a:r>
              <a:rPr lang="en-US" i="1" dirty="0">
                <a:effectLst/>
                <a:latin typeface="Times New Roman" panose="02020603050405020304" pitchFamily="18" charset="0"/>
                <a:cs typeface="Times New Roman" panose="02020603050405020304" pitchFamily="18" charset="0"/>
              </a:rPr>
              <a:t>Effective diversity management plays a key role in attracting and retaining talent. By being as inclusive as possible organizations can attract, retain, and capitalize on the abilities of high-talent people, regardless of their age, gender, ethnicity, or religion.</a:t>
            </a:r>
            <a:endParaRPr lang="en-US" i="1" dirty="0">
              <a:latin typeface="Times New Roman" panose="02020603050405020304" pitchFamily="18" charset="0"/>
              <a:cs typeface="Times New Roman" panose="02020603050405020304" pitchFamily="18" charset="0"/>
            </a:endParaRPr>
          </a:p>
        </p:txBody>
      </p:sp>
      <p:grpSp>
        <p:nvGrpSpPr>
          <p:cNvPr id="15" name="Group 14">
            <a:extLst>
              <a:ext uri="{FF2B5EF4-FFF2-40B4-BE49-F238E27FC236}">
                <a16:creationId xmlns:a16="http://schemas.microsoft.com/office/drawing/2014/main" id="{6012A37A-0444-44A1-B6A0-49108B6E1149}"/>
              </a:ext>
            </a:extLst>
          </p:cNvPr>
          <p:cNvGrpSpPr/>
          <p:nvPr/>
        </p:nvGrpSpPr>
        <p:grpSpPr>
          <a:xfrm>
            <a:off x="130613" y="576493"/>
            <a:ext cx="8979519" cy="693507"/>
            <a:chOff x="130614" y="576493"/>
            <a:chExt cx="8834318" cy="536623"/>
          </a:xfrm>
        </p:grpSpPr>
        <p:sp>
          <p:nvSpPr>
            <p:cNvPr id="16" name="TextBox 15">
              <a:extLst>
                <a:ext uri="{FF2B5EF4-FFF2-40B4-BE49-F238E27FC236}">
                  <a16:creationId xmlns:a16="http://schemas.microsoft.com/office/drawing/2014/main" id="{546E7147-8596-4611-BD33-A9F87A3482FE}"/>
                </a:ext>
              </a:extLst>
            </p:cNvPr>
            <p:cNvSpPr txBox="1"/>
            <p:nvPr/>
          </p:nvSpPr>
          <p:spPr>
            <a:xfrm>
              <a:off x="2289771" y="576493"/>
              <a:ext cx="6675161"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The Changing Environment of Organizations</a:t>
              </a:r>
            </a:p>
          </p:txBody>
        </p:sp>
        <p:sp>
          <p:nvSpPr>
            <p:cNvPr id="17" name="Rectangle 16">
              <a:extLst>
                <a:ext uri="{FF2B5EF4-FFF2-40B4-BE49-F238E27FC236}">
                  <a16:creationId xmlns:a16="http://schemas.microsoft.com/office/drawing/2014/main" id="{F885521B-E50B-4A67-B24A-2E0DBE1E39E3}"/>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2</a:t>
              </a:r>
            </a:p>
          </p:txBody>
        </p:sp>
      </p:grpSp>
    </p:spTree>
    <p:extLst>
      <p:ext uri="{BB962C8B-B14F-4D97-AF65-F5344CB8AC3E}">
        <p14:creationId xmlns:p14="http://schemas.microsoft.com/office/powerpoint/2010/main" val="146010649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p:cNvSpPr txBox="1"/>
          <p:nvPr/>
        </p:nvSpPr>
        <p:spPr>
          <a:xfrm>
            <a:off x="1874166" y="1610200"/>
            <a:ext cx="7336096" cy="458074"/>
          </a:xfrm>
          <a:prstGeom prst="rect">
            <a:avLst/>
          </a:prstGeom>
          <a:noFill/>
        </p:spPr>
        <p:txBody>
          <a:bodyPr wrap="square" rtlCol="0">
            <a:spAutoFit/>
          </a:bodyPr>
          <a:lstStyle/>
          <a:p>
            <a:pPr>
              <a:lnSpc>
                <a:spcPct val="150000"/>
              </a:lnSpc>
            </a:pPr>
            <a:r>
              <a:rPr lang="en-US" b="1" u="sng" dirty="0">
                <a:solidFill>
                  <a:srgbClr val="002060"/>
                </a:solidFill>
                <a:latin typeface="Times New Roman" panose="02020603050405020304" pitchFamily="18" charset="0"/>
                <a:cs typeface="Times New Roman" panose="02020603050405020304" pitchFamily="18" charset="0"/>
              </a:rPr>
              <a:t>Diversity and business: </a:t>
            </a:r>
          </a:p>
        </p:txBody>
      </p:sp>
      <p:graphicFrame>
        <p:nvGraphicFramePr>
          <p:cNvPr id="10" name="Table 7">
            <a:extLst>
              <a:ext uri="{FF2B5EF4-FFF2-40B4-BE49-F238E27FC236}">
                <a16:creationId xmlns:a16="http://schemas.microsoft.com/office/drawing/2014/main" id="{773655E5-1FAE-4315-97AB-DCC1DE1F9094}"/>
              </a:ext>
            </a:extLst>
          </p:cNvPr>
          <p:cNvGraphicFramePr>
            <a:graphicFrameLocks noGrp="1"/>
          </p:cNvGraphicFramePr>
          <p:nvPr>
            <p:extLst>
              <p:ext uri="{D42A27DB-BD31-4B8C-83A1-F6EECF244321}">
                <p14:modId xmlns:p14="http://schemas.microsoft.com/office/powerpoint/2010/main" val="908655098"/>
              </p:ext>
            </p:extLst>
          </p:nvPr>
        </p:nvGraphicFramePr>
        <p:xfrm>
          <a:off x="1865089" y="2061864"/>
          <a:ext cx="9999783" cy="4206240"/>
        </p:xfrm>
        <a:graphic>
          <a:graphicData uri="http://schemas.openxmlformats.org/drawingml/2006/table">
            <a:tbl>
              <a:tblPr firstRow="1" bandRow="1">
                <a:tableStyleId>{5C22544A-7EE6-4342-B048-85BDC9FD1C3A}</a:tableStyleId>
              </a:tblPr>
              <a:tblGrid>
                <a:gridCol w="1557099">
                  <a:extLst>
                    <a:ext uri="{9D8B030D-6E8A-4147-A177-3AD203B41FA5}">
                      <a16:colId xmlns:a16="http://schemas.microsoft.com/office/drawing/2014/main" val="3966072766"/>
                    </a:ext>
                  </a:extLst>
                </a:gridCol>
                <a:gridCol w="8442684">
                  <a:extLst>
                    <a:ext uri="{9D8B030D-6E8A-4147-A177-3AD203B41FA5}">
                      <a16:colId xmlns:a16="http://schemas.microsoft.com/office/drawing/2014/main" val="3536453227"/>
                    </a:ext>
                  </a:extLst>
                </a:gridCol>
              </a:tblGrid>
              <a:tr h="455212">
                <a:tc>
                  <a:txBody>
                    <a:bodyPr/>
                    <a:lstStyle/>
                    <a:p>
                      <a:pPr marL="0" indent="0" algn="l">
                        <a:buFont typeface="Wingdings" panose="05000000000000000000" pitchFamily="2" charset="2"/>
                        <a:buNone/>
                      </a:pPr>
                      <a:r>
                        <a:rPr lang="en-US" b="1" dirty="0">
                          <a:solidFill>
                            <a:schemeClr val="tx1"/>
                          </a:solidFill>
                          <a:latin typeface="Times New Roman" panose="02020603050405020304" pitchFamily="18" charset="0"/>
                          <a:cs typeface="Times New Roman" panose="02020603050405020304" pitchFamily="18" charset="0"/>
                        </a:rPr>
                        <a:t>Generational diversity:</a:t>
                      </a:r>
                      <a:br>
                        <a:rPr lang="en-US" dirty="0">
                          <a:solidFill>
                            <a:schemeClr val="tx1"/>
                          </a:solidFill>
                          <a:latin typeface="Times New Roman" panose="02020603050405020304" pitchFamily="18" charset="0"/>
                          <a:cs typeface="Times New Roman" panose="02020603050405020304" pitchFamily="18" charset="0"/>
                        </a:rPr>
                      </a:br>
                      <a:endParaRPr lang="en-US" dirty="0">
                        <a:solidFill>
                          <a:schemeClr val="tx1"/>
                        </a:solidFill>
                        <a:latin typeface="Times New Roman" panose="02020603050405020304" pitchFamily="18" charset="0"/>
                        <a:cs typeface="Times New Roman" panose="02020603050405020304" pitchFamily="18" charset="0"/>
                      </a:endParaRPr>
                    </a:p>
                    <a:p>
                      <a:pPr marL="0" indent="0" algn="just">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just">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just">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just">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just">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just">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txBody>
                  <a:tcPr>
                    <a:noFill/>
                  </a:tcPr>
                </a:tc>
                <a:tc>
                  <a:txBody>
                    <a:bodyPr/>
                    <a:lstStyle/>
                    <a:p>
                      <a:pPr marL="285750" indent="-285750" algn="just">
                        <a:buFont typeface="Wingdings" panose="05000000000000000000" pitchFamily="2" charset="2"/>
                        <a:buChar char="§"/>
                      </a:pPr>
                      <a:r>
                        <a:rPr lang="en-US" b="1" u="sng" dirty="0">
                          <a:solidFill>
                            <a:schemeClr val="tx1"/>
                          </a:solidFill>
                          <a:latin typeface="Times New Roman" panose="02020603050405020304" pitchFamily="18" charset="0"/>
                          <a:cs typeface="Times New Roman" panose="02020603050405020304" pitchFamily="18" charset="0"/>
                        </a:rPr>
                        <a:t>Age diversity</a:t>
                      </a:r>
                    </a:p>
                    <a:p>
                      <a:pPr marL="285750" indent="-285750" algn="just">
                        <a:buFontTx/>
                        <a:buChar char="-"/>
                      </a:pPr>
                      <a:r>
                        <a:rPr lang="en-US" b="0" dirty="0">
                          <a:solidFill>
                            <a:schemeClr val="tx1"/>
                          </a:solidFill>
                          <a:latin typeface="Times New Roman" panose="02020603050405020304" pitchFamily="18" charset="0"/>
                          <a:cs typeface="Times New Roman" panose="02020603050405020304" pitchFamily="18" charset="0"/>
                        </a:rPr>
                        <a:t>May a result in younger managers supervising older workers</a:t>
                      </a:r>
                    </a:p>
                    <a:p>
                      <a:pPr marL="285750" indent="-285750" algn="just">
                        <a:buFontTx/>
                        <a:buChar char="-"/>
                      </a:pPr>
                      <a:r>
                        <a:rPr lang="en-US" b="0" dirty="0">
                          <a:solidFill>
                            <a:schemeClr val="tx1"/>
                          </a:solidFill>
                          <a:latin typeface="Times New Roman" panose="02020603050405020304" pitchFamily="18" charset="0"/>
                          <a:cs typeface="Times New Roman" panose="02020603050405020304" pitchFamily="18" charset="0"/>
                        </a:rPr>
                        <a:t>Reverse mentoring: pairing a junior employee with a senior employees to transfer technical / computer skills from the joiner to the senior one</a:t>
                      </a:r>
                      <a:r>
                        <a:rPr lang="en-US" b="1" dirty="0">
                          <a:solidFill>
                            <a:schemeClr val="tx1"/>
                          </a:solidFill>
                          <a:latin typeface="Times New Roman" panose="02020603050405020304" pitchFamily="18" charset="0"/>
                          <a:cs typeface="Times New Roman" panose="02020603050405020304" pitchFamily="18" charset="0"/>
                        </a:rPr>
                        <a:t>. </a:t>
                      </a:r>
                    </a:p>
                    <a:p>
                      <a:pPr marL="285750" indent="-285750" algn="just">
                        <a:buFont typeface="Wingdings" panose="05000000000000000000" pitchFamily="2" charset="2"/>
                        <a:buChar char="§"/>
                      </a:pPr>
                      <a:r>
                        <a:rPr lang="en-US" b="1" u="sng" dirty="0">
                          <a:solidFill>
                            <a:schemeClr val="tx1"/>
                          </a:solidFill>
                          <a:latin typeface="Times New Roman" panose="02020603050405020304" pitchFamily="18" charset="0"/>
                          <a:cs typeface="Times New Roman" panose="02020603050405020304" pitchFamily="18" charset="0"/>
                        </a:rPr>
                        <a:t>Generations (by birth year)</a:t>
                      </a:r>
                    </a:p>
                    <a:p>
                      <a:pPr marL="285750" indent="-285750" algn="just">
                        <a:buFontTx/>
                        <a:buChar char="-"/>
                      </a:pPr>
                      <a:r>
                        <a:rPr lang="en-US" b="0" dirty="0">
                          <a:solidFill>
                            <a:schemeClr val="tx1"/>
                          </a:solidFill>
                          <a:latin typeface="Times New Roman" panose="02020603050405020304" pitchFamily="18" charset="0"/>
                          <a:cs typeface="Times New Roman" panose="02020603050405020304" pitchFamily="18" charset="0"/>
                        </a:rPr>
                        <a:t>Seniors: 1922 – 1943</a:t>
                      </a:r>
                    </a:p>
                    <a:p>
                      <a:pPr marL="285750" indent="-285750" algn="just">
                        <a:buFontTx/>
                        <a:buChar char="-"/>
                      </a:pPr>
                      <a:r>
                        <a:rPr lang="en-US" b="0" dirty="0">
                          <a:solidFill>
                            <a:schemeClr val="tx1"/>
                          </a:solidFill>
                          <a:latin typeface="Times New Roman" panose="02020603050405020304" pitchFamily="18" charset="0"/>
                          <a:cs typeface="Times New Roman" panose="02020603050405020304" pitchFamily="18" charset="0"/>
                        </a:rPr>
                        <a:t>Baby boomers: 1943 – 1963</a:t>
                      </a:r>
                    </a:p>
                    <a:p>
                      <a:pPr marL="285750" indent="-285750" algn="just">
                        <a:buFontTx/>
                        <a:buChar char="-"/>
                      </a:pPr>
                      <a:r>
                        <a:rPr lang="en-US" b="0" dirty="0">
                          <a:solidFill>
                            <a:schemeClr val="tx1"/>
                          </a:solidFill>
                          <a:latin typeface="Times New Roman" panose="02020603050405020304" pitchFamily="18" charset="0"/>
                          <a:cs typeface="Times New Roman" panose="02020603050405020304" pitchFamily="18" charset="0"/>
                        </a:rPr>
                        <a:t>Generation X: 1964 – 1980</a:t>
                      </a:r>
                    </a:p>
                    <a:p>
                      <a:pPr marL="285750" indent="-285750" algn="just">
                        <a:buFontTx/>
                        <a:buChar char="-"/>
                      </a:pPr>
                      <a:r>
                        <a:rPr lang="en-US" b="0" dirty="0">
                          <a:solidFill>
                            <a:schemeClr val="tx1"/>
                          </a:solidFill>
                          <a:latin typeface="Times New Roman" panose="02020603050405020304" pitchFamily="18" charset="0"/>
                          <a:cs typeface="Times New Roman" panose="02020603050405020304" pitchFamily="18" charset="0"/>
                        </a:rPr>
                        <a:t>Generation Y/Millennials: 1980-2000</a:t>
                      </a:r>
                    </a:p>
                    <a:p>
                      <a:pPr marL="285750" indent="-285750" algn="just" defTabSz="914400" rtl="0" eaLnBrk="1" latinLnBrk="0" hangingPunct="1">
                        <a:buFontTx/>
                        <a:buChar char="-"/>
                      </a:pPr>
                      <a:r>
                        <a:rPr lang="en-US" sz="1800" b="0" kern="1200" dirty="0">
                          <a:solidFill>
                            <a:schemeClr val="tx1"/>
                          </a:solidFill>
                          <a:latin typeface="Times New Roman" panose="02020603050405020304" pitchFamily="18" charset="0"/>
                          <a:ea typeface="+mn-ea"/>
                          <a:cs typeface="Times New Roman" panose="02020603050405020304" pitchFamily="18" charset="0"/>
                        </a:rPr>
                        <a:t> New generation of workers just beginning to enter the workforce, specifically, those born after 2000. Some experts are starting to refer to this group as Generation Z and others are using the term </a:t>
                      </a:r>
                      <a:r>
                        <a:rPr lang="en-US" sz="1800" b="0" kern="1200" dirty="0" err="1">
                          <a:solidFill>
                            <a:schemeClr val="tx1"/>
                          </a:solidFill>
                          <a:latin typeface="Times New Roman" panose="02020603050405020304" pitchFamily="18" charset="0"/>
                          <a:ea typeface="+mn-ea"/>
                          <a:cs typeface="Times New Roman" panose="02020603050405020304" pitchFamily="18" charset="0"/>
                        </a:rPr>
                        <a:t>iGen</a:t>
                      </a:r>
                      <a:r>
                        <a:rPr lang="en-US" sz="1800" b="0" kern="1200" dirty="0">
                          <a:solidFill>
                            <a:schemeClr val="tx1"/>
                          </a:solidFill>
                          <a:latin typeface="Times New Roman" panose="02020603050405020304" pitchFamily="18" charset="0"/>
                          <a:ea typeface="+mn-ea"/>
                          <a:cs typeface="Times New Roman" panose="02020603050405020304" pitchFamily="18" charset="0"/>
                        </a:rPr>
                        <a:t>.</a:t>
                      </a:r>
                    </a:p>
                    <a:p>
                      <a:pPr marL="285750" indent="-285750" algn="just" defTabSz="914400" rtl="0" eaLnBrk="1" latinLnBrk="0" hangingPunct="1">
                        <a:buFont typeface="Wingdings" panose="05000000000000000000" pitchFamily="2" charset="2"/>
                        <a:buChar char="§"/>
                      </a:pPr>
                      <a:r>
                        <a:rPr lang="en-US" sz="1800" b="0" u="none" kern="1200" dirty="0">
                          <a:solidFill>
                            <a:schemeClr val="tx1"/>
                          </a:solidFill>
                          <a:latin typeface="Times New Roman" panose="02020603050405020304" pitchFamily="18" charset="0"/>
                          <a:ea typeface="+mn-ea"/>
                          <a:cs typeface="Times New Roman" panose="02020603050405020304" pitchFamily="18" charset="0"/>
                        </a:rPr>
                        <a:t>Older workers may have better job performance but need monitoring to adopt new technology. </a:t>
                      </a:r>
                    </a:p>
                    <a:p>
                      <a:pPr marL="285750" indent="-285750" algn="just" defTabSz="914400" rtl="0" eaLnBrk="1" latinLnBrk="0" hangingPunct="1">
                        <a:buFont typeface="Wingdings" panose="05000000000000000000" pitchFamily="2" charset="2"/>
                        <a:buChar char="§"/>
                      </a:pPr>
                      <a:endParaRPr lang="en-US" sz="1800" b="1" u="sng" kern="1200" dirty="0">
                        <a:solidFill>
                          <a:schemeClr val="tx1"/>
                        </a:solidFill>
                        <a:latin typeface="Times New Roman" panose="02020603050405020304" pitchFamily="18" charset="0"/>
                        <a:ea typeface="+mn-ea"/>
                        <a:cs typeface="Times New Roman" panose="02020603050405020304" pitchFamily="18" charset="0"/>
                      </a:endParaRPr>
                    </a:p>
                  </a:txBody>
                  <a:tcPr>
                    <a:noFill/>
                  </a:tcPr>
                </a:tc>
                <a:extLst>
                  <a:ext uri="{0D108BD9-81ED-4DB2-BD59-A6C34878D82A}">
                    <a16:rowId xmlns:a16="http://schemas.microsoft.com/office/drawing/2014/main" val="3340113436"/>
                  </a:ext>
                </a:extLst>
              </a:tr>
            </a:tbl>
          </a:graphicData>
        </a:graphic>
      </p:graphicFrame>
      <p:grpSp>
        <p:nvGrpSpPr>
          <p:cNvPr id="11" name="Group 10">
            <a:extLst>
              <a:ext uri="{FF2B5EF4-FFF2-40B4-BE49-F238E27FC236}">
                <a16:creationId xmlns:a16="http://schemas.microsoft.com/office/drawing/2014/main" id="{CD33510D-ADCB-4BFA-8DB7-8B50FBEFAA4F}"/>
              </a:ext>
            </a:extLst>
          </p:cNvPr>
          <p:cNvGrpSpPr/>
          <p:nvPr/>
        </p:nvGrpSpPr>
        <p:grpSpPr>
          <a:xfrm>
            <a:off x="130613" y="576493"/>
            <a:ext cx="8979519" cy="693507"/>
            <a:chOff x="130614" y="576493"/>
            <a:chExt cx="8834318" cy="536623"/>
          </a:xfrm>
        </p:grpSpPr>
        <p:sp>
          <p:nvSpPr>
            <p:cNvPr id="14" name="TextBox 13">
              <a:extLst>
                <a:ext uri="{FF2B5EF4-FFF2-40B4-BE49-F238E27FC236}">
                  <a16:creationId xmlns:a16="http://schemas.microsoft.com/office/drawing/2014/main" id="{721D6630-32BA-45F9-9FD5-20F511241FDE}"/>
                </a:ext>
              </a:extLst>
            </p:cNvPr>
            <p:cNvSpPr txBox="1"/>
            <p:nvPr/>
          </p:nvSpPr>
          <p:spPr>
            <a:xfrm>
              <a:off x="2289771" y="576493"/>
              <a:ext cx="6675161"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The Changing Environment of Organizations</a:t>
              </a:r>
            </a:p>
          </p:txBody>
        </p:sp>
        <p:sp>
          <p:nvSpPr>
            <p:cNvPr id="15" name="Rectangle 14">
              <a:extLst>
                <a:ext uri="{FF2B5EF4-FFF2-40B4-BE49-F238E27FC236}">
                  <a16:creationId xmlns:a16="http://schemas.microsoft.com/office/drawing/2014/main" id="{76587DAE-F55D-4D2A-AEF3-772D7116075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2</a:t>
              </a:r>
            </a:p>
          </p:txBody>
        </p:sp>
      </p:grpSp>
    </p:spTree>
    <p:extLst>
      <p:ext uri="{BB962C8B-B14F-4D97-AF65-F5344CB8AC3E}">
        <p14:creationId xmlns:p14="http://schemas.microsoft.com/office/powerpoint/2010/main" val="298787187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p:cNvSpPr txBox="1"/>
          <p:nvPr/>
        </p:nvSpPr>
        <p:spPr>
          <a:xfrm>
            <a:off x="1874166" y="1610200"/>
            <a:ext cx="7336096" cy="458074"/>
          </a:xfrm>
          <a:prstGeom prst="rect">
            <a:avLst/>
          </a:prstGeom>
          <a:noFill/>
        </p:spPr>
        <p:txBody>
          <a:bodyPr wrap="square" rtlCol="0">
            <a:spAutoFit/>
          </a:bodyPr>
          <a:lstStyle/>
          <a:p>
            <a:pPr>
              <a:lnSpc>
                <a:spcPct val="150000"/>
              </a:lnSpc>
            </a:pPr>
            <a:r>
              <a:rPr lang="en-US" b="1" u="sng" dirty="0">
                <a:solidFill>
                  <a:srgbClr val="002060"/>
                </a:solidFill>
                <a:latin typeface="Times New Roman" panose="02020603050405020304" pitchFamily="18" charset="0"/>
                <a:cs typeface="Times New Roman" panose="02020603050405020304" pitchFamily="18" charset="0"/>
              </a:rPr>
              <a:t>Diversity and business: </a:t>
            </a:r>
          </a:p>
        </p:txBody>
      </p:sp>
      <p:graphicFrame>
        <p:nvGraphicFramePr>
          <p:cNvPr id="10" name="Table 7">
            <a:extLst>
              <a:ext uri="{FF2B5EF4-FFF2-40B4-BE49-F238E27FC236}">
                <a16:creationId xmlns:a16="http://schemas.microsoft.com/office/drawing/2014/main" id="{773655E5-1FAE-4315-97AB-DCC1DE1F9094}"/>
              </a:ext>
            </a:extLst>
          </p:cNvPr>
          <p:cNvGraphicFramePr>
            <a:graphicFrameLocks noGrp="1"/>
          </p:cNvGraphicFramePr>
          <p:nvPr>
            <p:extLst>
              <p:ext uri="{D42A27DB-BD31-4B8C-83A1-F6EECF244321}">
                <p14:modId xmlns:p14="http://schemas.microsoft.com/office/powerpoint/2010/main" val="1901339865"/>
              </p:ext>
            </p:extLst>
          </p:nvPr>
        </p:nvGraphicFramePr>
        <p:xfrm>
          <a:off x="1865089" y="2061864"/>
          <a:ext cx="9533101" cy="2560320"/>
        </p:xfrm>
        <a:graphic>
          <a:graphicData uri="http://schemas.openxmlformats.org/drawingml/2006/table">
            <a:tbl>
              <a:tblPr firstRow="1" bandRow="1">
                <a:tableStyleId>{5C22544A-7EE6-4342-B048-85BDC9FD1C3A}</a:tableStyleId>
              </a:tblPr>
              <a:tblGrid>
                <a:gridCol w="1484430">
                  <a:extLst>
                    <a:ext uri="{9D8B030D-6E8A-4147-A177-3AD203B41FA5}">
                      <a16:colId xmlns:a16="http://schemas.microsoft.com/office/drawing/2014/main" val="3966072766"/>
                    </a:ext>
                  </a:extLst>
                </a:gridCol>
                <a:gridCol w="8048671">
                  <a:extLst>
                    <a:ext uri="{9D8B030D-6E8A-4147-A177-3AD203B41FA5}">
                      <a16:colId xmlns:a16="http://schemas.microsoft.com/office/drawing/2014/main" val="3536453227"/>
                    </a:ext>
                  </a:extLst>
                </a:gridCol>
              </a:tblGrid>
              <a:tr h="455212">
                <a:tc>
                  <a:txBody>
                    <a:bodyPr/>
                    <a:lstStyle/>
                    <a:p>
                      <a:pPr marL="0" indent="0" algn="l">
                        <a:buFont typeface="Wingdings" panose="05000000000000000000" pitchFamily="2" charset="2"/>
                        <a:buNone/>
                      </a:pPr>
                      <a:r>
                        <a:rPr lang="en-US" b="1" dirty="0">
                          <a:solidFill>
                            <a:schemeClr val="tx1"/>
                          </a:solidFill>
                          <a:latin typeface="Times New Roman" panose="02020603050405020304" pitchFamily="18" charset="0"/>
                          <a:cs typeface="Times New Roman" panose="02020603050405020304" pitchFamily="18" charset="0"/>
                        </a:rPr>
                        <a:t>Generational diversity:</a:t>
                      </a:r>
                      <a:br>
                        <a:rPr lang="en-US" dirty="0">
                          <a:solidFill>
                            <a:schemeClr val="tx1"/>
                          </a:solidFill>
                          <a:latin typeface="Times New Roman" panose="02020603050405020304" pitchFamily="18" charset="0"/>
                          <a:cs typeface="Times New Roman" panose="02020603050405020304" pitchFamily="18" charset="0"/>
                        </a:rPr>
                      </a:br>
                      <a:endParaRPr lang="en-US" dirty="0">
                        <a:solidFill>
                          <a:schemeClr val="tx1"/>
                        </a:solidFill>
                        <a:latin typeface="Times New Roman" panose="02020603050405020304" pitchFamily="18" charset="0"/>
                        <a:cs typeface="Times New Roman" panose="02020603050405020304" pitchFamily="18" charset="0"/>
                      </a:endParaRPr>
                    </a:p>
                    <a:p>
                      <a:pPr marL="0" indent="0" algn="just">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just">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just">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just">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just">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just">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txBody>
                  <a:tcPr>
                    <a:noFill/>
                  </a:tcPr>
                </a:tc>
                <a:tc>
                  <a:txBody>
                    <a:bodyPr/>
                    <a:lstStyle/>
                    <a:p>
                      <a:pPr marL="0" indent="0" algn="just">
                        <a:buFont typeface="Wingdings" panose="05000000000000000000" pitchFamily="2" charset="2"/>
                        <a:buNone/>
                      </a:pPr>
                      <a:r>
                        <a:rPr lang="en-US" sz="1800" b="1" i="0" u="sng" kern="1200" dirty="0">
                          <a:solidFill>
                            <a:schemeClr val="tx1"/>
                          </a:solidFill>
                          <a:effectLst/>
                          <a:latin typeface="Times New Roman" panose="02020603050405020304" pitchFamily="18" charset="0"/>
                          <a:ea typeface="+mn-ea"/>
                          <a:cs typeface="Times New Roman" panose="02020603050405020304" pitchFamily="18" charset="0"/>
                        </a:rPr>
                        <a:t>EX. </a:t>
                      </a:r>
                    </a:p>
                    <a:p>
                      <a:pPr marL="285750" indent="-285750" algn="just">
                        <a:buFont typeface="Wingdings" panose="05000000000000000000" pitchFamily="2" charset="2"/>
                        <a:buChar char="§"/>
                      </a:pPr>
                      <a:r>
                        <a:rPr lang="en-US" sz="1800" b="0" i="0" kern="1200" dirty="0">
                          <a:solidFill>
                            <a:schemeClr val="tx1"/>
                          </a:solidFill>
                          <a:effectLst/>
                          <a:latin typeface="Times New Roman" panose="02020603050405020304" pitchFamily="18" charset="0"/>
                          <a:ea typeface="+mn-ea"/>
                          <a:cs typeface="Times New Roman" panose="02020603050405020304" pitchFamily="18" charset="0"/>
                        </a:rPr>
                        <a:t>Baby boomers’ interest in wellness is changing the fitness programs and wellness benefits many employers provide. </a:t>
                      </a:r>
                    </a:p>
                    <a:p>
                      <a:pPr marL="285750" indent="-285750" algn="just" defTabSz="914400" rtl="0" eaLnBrk="1" latinLnBrk="0" hangingPunct="1">
                        <a:buFont typeface="Wingdings" panose="05000000000000000000" pitchFamily="2" charset="2"/>
                        <a:buChar char="§"/>
                      </a:pPr>
                      <a:r>
                        <a:rPr lang="en-US" sz="1800" b="0" i="0" kern="1200" dirty="0">
                          <a:solidFill>
                            <a:schemeClr val="tx1"/>
                          </a:solidFill>
                          <a:effectLst/>
                          <a:latin typeface="Times New Roman" panose="02020603050405020304" pitchFamily="18" charset="0"/>
                          <a:ea typeface="+mn-ea"/>
                          <a:cs typeface="Times New Roman" panose="02020603050405020304" pitchFamily="18" charset="0"/>
                        </a:rPr>
                        <a:t>Many Generation Xers are concerned about maintaining balance in their lives, increasing many companies’ interest in work–life balance programs.</a:t>
                      </a:r>
                    </a:p>
                    <a:p>
                      <a:pPr marL="285750" indent="-285750" algn="just" defTabSz="914400" rtl="0" eaLnBrk="1" latinLnBrk="0" hangingPunct="1">
                        <a:buFont typeface="Wingdings" panose="05000000000000000000" pitchFamily="2" charset="2"/>
                        <a:buChar char="§"/>
                      </a:pPr>
                      <a:r>
                        <a:rPr lang="en-US" sz="1800" b="0" i="0" kern="1200" dirty="0">
                          <a:solidFill>
                            <a:schemeClr val="tx1"/>
                          </a:solidFill>
                          <a:effectLst/>
                          <a:latin typeface="Times New Roman" panose="02020603050405020304" pitchFamily="18" charset="0"/>
                          <a:ea typeface="+mn-ea"/>
                          <a:cs typeface="Times New Roman" panose="02020603050405020304" pitchFamily="18" charset="0"/>
                        </a:rPr>
                        <a:t> Generation Y members are more technologically savvy, the most diverse of any generation, and are considered to be the biggest workplace influence since the baby boomers.</a:t>
                      </a:r>
                    </a:p>
                  </a:txBody>
                  <a:tcPr>
                    <a:noFill/>
                  </a:tcPr>
                </a:tc>
                <a:extLst>
                  <a:ext uri="{0D108BD9-81ED-4DB2-BD59-A6C34878D82A}">
                    <a16:rowId xmlns:a16="http://schemas.microsoft.com/office/drawing/2014/main" val="3340113436"/>
                  </a:ext>
                </a:extLst>
              </a:tr>
            </a:tbl>
          </a:graphicData>
        </a:graphic>
      </p:graphicFrame>
      <p:grpSp>
        <p:nvGrpSpPr>
          <p:cNvPr id="11" name="Group 10">
            <a:extLst>
              <a:ext uri="{FF2B5EF4-FFF2-40B4-BE49-F238E27FC236}">
                <a16:creationId xmlns:a16="http://schemas.microsoft.com/office/drawing/2014/main" id="{D53BD792-B84A-4878-A015-F79D5747AFF4}"/>
              </a:ext>
            </a:extLst>
          </p:cNvPr>
          <p:cNvGrpSpPr/>
          <p:nvPr/>
        </p:nvGrpSpPr>
        <p:grpSpPr>
          <a:xfrm>
            <a:off x="130613" y="576493"/>
            <a:ext cx="8979519" cy="693507"/>
            <a:chOff x="130614" y="576493"/>
            <a:chExt cx="8834318" cy="536623"/>
          </a:xfrm>
        </p:grpSpPr>
        <p:sp>
          <p:nvSpPr>
            <p:cNvPr id="14" name="TextBox 13">
              <a:extLst>
                <a:ext uri="{FF2B5EF4-FFF2-40B4-BE49-F238E27FC236}">
                  <a16:creationId xmlns:a16="http://schemas.microsoft.com/office/drawing/2014/main" id="{A5F465C1-8F55-423C-9E14-4441B30031AE}"/>
                </a:ext>
              </a:extLst>
            </p:cNvPr>
            <p:cNvSpPr txBox="1"/>
            <p:nvPr/>
          </p:nvSpPr>
          <p:spPr>
            <a:xfrm>
              <a:off x="2289771" y="576493"/>
              <a:ext cx="6675161"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The Changing Environment of Organizations</a:t>
              </a:r>
            </a:p>
          </p:txBody>
        </p:sp>
        <p:sp>
          <p:nvSpPr>
            <p:cNvPr id="15" name="Rectangle 14">
              <a:extLst>
                <a:ext uri="{FF2B5EF4-FFF2-40B4-BE49-F238E27FC236}">
                  <a16:creationId xmlns:a16="http://schemas.microsoft.com/office/drawing/2014/main" id="{F868F73A-5279-4B47-AF79-FB3A0EA5BD4D}"/>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2</a:t>
              </a:r>
            </a:p>
          </p:txBody>
        </p:sp>
      </p:grpSp>
    </p:spTree>
    <p:extLst>
      <p:ext uri="{BB962C8B-B14F-4D97-AF65-F5344CB8AC3E}">
        <p14:creationId xmlns:p14="http://schemas.microsoft.com/office/powerpoint/2010/main" val="400514023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289771" y="595466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7323" y="0"/>
            <a:ext cx="9533101" cy="1610200"/>
          </a:xfrm>
          <a:prstGeom prst="rect">
            <a:avLst/>
          </a:prstGeom>
        </p:spPr>
      </p:pic>
      <p:sp>
        <p:nvSpPr>
          <p:cNvPr id="9" name="TextBox 8"/>
          <p:cNvSpPr txBox="1"/>
          <p:nvPr/>
        </p:nvSpPr>
        <p:spPr>
          <a:xfrm>
            <a:off x="1874166" y="1610200"/>
            <a:ext cx="4115818" cy="3366563"/>
          </a:xfrm>
          <a:prstGeom prst="rect">
            <a:avLst/>
          </a:prstGeom>
          <a:noFill/>
        </p:spPr>
        <p:txBody>
          <a:bodyPr wrap="square" rtlCol="0">
            <a:spAutoFit/>
          </a:bodyPr>
          <a:lstStyle/>
          <a:p>
            <a:pPr algn="just">
              <a:lnSpc>
                <a:spcPct val="150000"/>
              </a:lnSpc>
            </a:pPr>
            <a:r>
              <a:rPr lang="en-US" b="1" dirty="0">
                <a:solidFill>
                  <a:srgbClr val="C00000"/>
                </a:solidFill>
                <a:latin typeface="Times New Roman" panose="02020603050405020304" pitchFamily="18" charset="0"/>
                <a:cs typeface="Times New Roman" panose="02020603050405020304" pitchFamily="18" charset="0"/>
              </a:rPr>
              <a:t>Figure 2.2</a:t>
            </a:r>
          </a:p>
          <a:p>
            <a:pPr algn="just">
              <a:lnSpc>
                <a:spcPct val="150000"/>
              </a:lnSpc>
            </a:pPr>
            <a:r>
              <a:rPr lang="en-US" b="1" u="sng" dirty="0">
                <a:latin typeface="Times New Roman" panose="02020603050405020304" pitchFamily="18" charset="0"/>
                <a:cs typeface="Times New Roman" panose="02020603050405020304" pitchFamily="18" charset="0"/>
              </a:rPr>
              <a:t>Example</a:t>
            </a:r>
            <a:r>
              <a:rPr lang="en-US" dirty="0">
                <a:latin typeface="Times New Roman" panose="02020603050405020304" pitchFamily="18" charset="0"/>
                <a:cs typeface="Times New Roman" panose="02020603050405020304" pitchFamily="18" charset="0"/>
              </a:rPr>
              <a:t>: The labor in the United States is getting older. For example, as shown here, between 2006 and 2016 the number of U.S. workers between the ages of the 65 and 74 grew by 83.4 precent. In contrast, the number of workers between the ages 25 and 54 grew only by 2.4 percent.</a:t>
            </a:r>
          </a:p>
        </p:txBody>
      </p:sp>
      <p:pic>
        <p:nvPicPr>
          <p:cNvPr id="10" name="Picture 9">
            <a:extLst>
              <a:ext uri="{FF2B5EF4-FFF2-40B4-BE49-F238E27FC236}">
                <a16:creationId xmlns:a16="http://schemas.microsoft.com/office/drawing/2014/main" id="{D8E2AD7F-049B-4F80-9BE7-218C75B15F77}"/>
              </a:ext>
            </a:extLst>
          </p:cNvPr>
          <p:cNvPicPr>
            <a:picLocks noChangeAspect="1"/>
          </p:cNvPicPr>
          <p:nvPr/>
        </p:nvPicPr>
        <p:blipFill>
          <a:blip r:embed="rId6"/>
          <a:stretch>
            <a:fillRect/>
          </a:stretch>
        </p:blipFill>
        <p:spPr>
          <a:xfrm>
            <a:off x="5989984" y="1789556"/>
            <a:ext cx="5907158" cy="3540065"/>
          </a:xfrm>
          <a:prstGeom prst="rect">
            <a:avLst/>
          </a:prstGeom>
        </p:spPr>
      </p:pic>
      <p:grpSp>
        <p:nvGrpSpPr>
          <p:cNvPr id="12" name="Group 11">
            <a:extLst>
              <a:ext uri="{FF2B5EF4-FFF2-40B4-BE49-F238E27FC236}">
                <a16:creationId xmlns:a16="http://schemas.microsoft.com/office/drawing/2014/main" id="{66EEBEDF-BFFC-441A-A7A4-43F96AEA5E04}"/>
              </a:ext>
            </a:extLst>
          </p:cNvPr>
          <p:cNvGrpSpPr/>
          <p:nvPr/>
        </p:nvGrpSpPr>
        <p:grpSpPr>
          <a:xfrm>
            <a:off x="130613" y="576493"/>
            <a:ext cx="8979519" cy="693507"/>
            <a:chOff x="130614" y="576493"/>
            <a:chExt cx="8834318" cy="536623"/>
          </a:xfrm>
        </p:grpSpPr>
        <p:sp>
          <p:nvSpPr>
            <p:cNvPr id="13" name="TextBox 12">
              <a:extLst>
                <a:ext uri="{FF2B5EF4-FFF2-40B4-BE49-F238E27FC236}">
                  <a16:creationId xmlns:a16="http://schemas.microsoft.com/office/drawing/2014/main" id="{EB218C02-E183-476A-88EE-3264A61C1FDE}"/>
                </a:ext>
              </a:extLst>
            </p:cNvPr>
            <p:cNvSpPr txBox="1"/>
            <p:nvPr/>
          </p:nvSpPr>
          <p:spPr>
            <a:xfrm>
              <a:off x="2289771" y="576493"/>
              <a:ext cx="6675161"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The Changing Environment of Organizations</a:t>
              </a:r>
            </a:p>
          </p:txBody>
        </p:sp>
        <p:sp>
          <p:nvSpPr>
            <p:cNvPr id="14" name="Rectangle 13">
              <a:extLst>
                <a:ext uri="{FF2B5EF4-FFF2-40B4-BE49-F238E27FC236}">
                  <a16:creationId xmlns:a16="http://schemas.microsoft.com/office/drawing/2014/main" id="{9BA0E1CB-1B73-404E-84D8-71C3986E6EDE}"/>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2</a:t>
              </a:r>
            </a:p>
          </p:txBody>
        </p:sp>
      </p:grpSp>
    </p:spTree>
    <p:extLst>
      <p:ext uri="{BB962C8B-B14F-4D97-AF65-F5344CB8AC3E}">
        <p14:creationId xmlns:p14="http://schemas.microsoft.com/office/powerpoint/2010/main" val="273031853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p:cNvSpPr txBox="1"/>
          <p:nvPr/>
        </p:nvSpPr>
        <p:spPr>
          <a:xfrm>
            <a:off x="1874166" y="1610200"/>
            <a:ext cx="7336096" cy="458074"/>
          </a:xfrm>
          <a:prstGeom prst="rect">
            <a:avLst/>
          </a:prstGeom>
          <a:noFill/>
        </p:spPr>
        <p:txBody>
          <a:bodyPr wrap="square" rtlCol="0">
            <a:spAutoFit/>
          </a:bodyPr>
          <a:lstStyle/>
          <a:p>
            <a:pPr>
              <a:lnSpc>
                <a:spcPct val="150000"/>
              </a:lnSpc>
            </a:pPr>
            <a:r>
              <a:rPr lang="en-US" b="1" u="sng" dirty="0">
                <a:solidFill>
                  <a:srgbClr val="002060"/>
                </a:solidFill>
                <a:latin typeface="Times New Roman" panose="02020603050405020304" pitchFamily="18" charset="0"/>
                <a:cs typeface="Times New Roman" panose="02020603050405020304" pitchFamily="18" charset="0"/>
              </a:rPr>
              <a:t>Diversity and business: </a:t>
            </a:r>
          </a:p>
        </p:txBody>
      </p:sp>
      <p:graphicFrame>
        <p:nvGraphicFramePr>
          <p:cNvPr id="10" name="Table 7">
            <a:extLst>
              <a:ext uri="{FF2B5EF4-FFF2-40B4-BE49-F238E27FC236}">
                <a16:creationId xmlns:a16="http://schemas.microsoft.com/office/drawing/2014/main" id="{773655E5-1FAE-4315-97AB-DCC1DE1F9094}"/>
              </a:ext>
            </a:extLst>
          </p:cNvPr>
          <p:cNvGraphicFramePr>
            <a:graphicFrameLocks noGrp="1"/>
          </p:cNvGraphicFramePr>
          <p:nvPr>
            <p:extLst>
              <p:ext uri="{D42A27DB-BD31-4B8C-83A1-F6EECF244321}">
                <p14:modId xmlns:p14="http://schemas.microsoft.com/office/powerpoint/2010/main" val="1702115889"/>
              </p:ext>
            </p:extLst>
          </p:nvPr>
        </p:nvGraphicFramePr>
        <p:xfrm>
          <a:off x="1874165" y="2218013"/>
          <a:ext cx="9734739" cy="3383280"/>
        </p:xfrm>
        <a:graphic>
          <a:graphicData uri="http://schemas.openxmlformats.org/drawingml/2006/table">
            <a:tbl>
              <a:tblPr firstRow="1" bandRow="1">
                <a:tableStyleId>{5C22544A-7EE6-4342-B048-85BDC9FD1C3A}</a:tableStyleId>
              </a:tblPr>
              <a:tblGrid>
                <a:gridCol w="2236528">
                  <a:extLst>
                    <a:ext uri="{9D8B030D-6E8A-4147-A177-3AD203B41FA5}">
                      <a16:colId xmlns:a16="http://schemas.microsoft.com/office/drawing/2014/main" val="3966072766"/>
                    </a:ext>
                  </a:extLst>
                </a:gridCol>
                <a:gridCol w="7498211">
                  <a:extLst>
                    <a:ext uri="{9D8B030D-6E8A-4147-A177-3AD203B41FA5}">
                      <a16:colId xmlns:a16="http://schemas.microsoft.com/office/drawing/2014/main" val="3536453227"/>
                    </a:ext>
                  </a:extLst>
                </a:gridCol>
              </a:tblGrid>
              <a:tr h="455212">
                <a:tc>
                  <a:txBody>
                    <a:bodyPr/>
                    <a:lstStyle/>
                    <a:p>
                      <a:pPr marL="0" indent="0" algn="just">
                        <a:buFont typeface="Wingdings" panose="05000000000000000000" pitchFamily="2" charset="2"/>
                        <a:buNone/>
                      </a:pPr>
                      <a:r>
                        <a:rPr lang="en-US" dirty="0">
                          <a:solidFill>
                            <a:schemeClr val="tx1"/>
                          </a:solidFill>
                          <a:latin typeface="Times New Roman" panose="02020603050405020304" pitchFamily="18" charset="0"/>
                          <a:cs typeface="Times New Roman" panose="02020603050405020304" pitchFamily="18" charset="0"/>
                        </a:rPr>
                        <a:t>Diversity Issues for managers</a:t>
                      </a:r>
                    </a:p>
                  </a:txBody>
                  <a:tcPr>
                    <a:noFill/>
                  </a:tcPr>
                </a:tc>
                <a:tc>
                  <a:txBody>
                    <a:bodyPr/>
                    <a:lstStyle/>
                    <a:p>
                      <a:pPr marL="285750" indent="-285750" algn="just" defTabSz="914400" rtl="0" eaLnBrk="1" latinLnBrk="0" hangingPunct="1">
                        <a:buFont typeface="Wingdings" panose="05000000000000000000" pitchFamily="2" charset="2"/>
                        <a:buChar char="§"/>
                      </a:pPr>
                      <a:r>
                        <a:rPr lang="en-US" sz="1800" b="0" u="none" kern="1200" dirty="0">
                          <a:solidFill>
                            <a:schemeClr val="tx1"/>
                          </a:solidFill>
                          <a:latin typeface="Times New Roman" panose="02020603050405020304" pitchFamily="18" charset="0"/>
                          <a:ea typeface="+mn-ea"/>
                          <a:cs typeface="Times New Roman" panose="02020603050405020304" pitchFamily="18" charset="0"/>
                        </a:rPr>
                        <a:t>As managers, diversity awareness will enable us to hire, retain, and engage the best talent, which will help to maximize the organization’s performance</a:t>
                      </a:r>
                    </a:p>
                    <a:p>
                      <a:pPr marL="285750" indent="-285750" algn="just" defTabSz="914400" rtl="0" eaLnBrk="1" latinLnBrk="0" hangingPunct="1">
                        <a:buFont typeface="Wingdings" panose="05000000000000000000" pitchFamily="2" charset="2"/>
                        <a:buChar char="§"/>
                      </a:pPr>
                      <a:endParaRPr lang="en-US" sz="1800" b="0" u="none" kern="1200" dirty="0">
                        <a:solidFill>
                          <a:schemeClr val="tx1"/>
                        </a:solidFill>
                        <a:latin typeface="Times New Roman" panose="02020603050405020304" pitchFamily="18" charset="0"/>
                        <a:ea typeface="+mn-ea"/>
                        <a:cs typeface="Times New Roman" panose="02020603050405020304" pitchFamily="18" charset="0"/>
                      </a:endParaRPr>
                    </a:p>
                    <a:p>
                      <a:pPr marL="285750" indent="-285750" algn="just" defTabSz="914400" rtl="0" eaLnBrk="1" latinLnBrk="0" hangingPunct="1">
                        <a:buFont typeface="Wingdings" panose="05000000000000000000" pitchFamily="2" charset="2"/>
                        <a:buChar char="§"/>
                      </a:pPr>
                      <a:r>
                        <a:rPr lang="en-US" sz="1800" b="1" u="sng" kern="1200" dirty="0">
                          <a:solidFill>
                            <a:schemeClr val="tx1"/>
                          </a:solidFill>
                          <a:latin typeface="Times New Roman" panose="02020603050405020304" pitchFamily="18" charset="0"/>
                          <a:ea typeface="+mn-ea"/>
                          <a:cs typeface="Times New Roman" panose="02020603050405020304" pitchFamily="18" charset="0"/>
                        </a:rPr>
                        <a:t>The business case for diversity </a:t>
                      </a:r>
                    </a:p>
                    <a:p>
                      <a:pPr marL="285750" indent="-285750" algn="just" defTabSz="914400" rtl="0" eaLnBrk="1" latinLnBrk="0" hangingPunct="1">
                        <a:buFontTx/>
                        <a:buChar char="-"/>
                      </a:pPr>
                      <a:r>
                        <a:rPr lang="en-US" sz="1800" b="0" u="none" kern="1200" dirty="0">
                          <a:solidFill>
                            <a:schemeClr val="tx1"/>
                          </a:solidFill>
                          <a:latin typeface="Times New Roman" panose="02020603050405020304" pitchFamily="18" charset="0"/>
                          <a:ea typeface="+mn-ea"/>
                          <a:cs typeface="Times New Roman" panose="02020603050405020304" pitchFamily="18" charset="0"/>
                        </a:rPr>
                        <a:t>Diversity also fosters greater creativity and innovation.</a:t>
                      </a:r>
                    </a:p>
                    <a:p>
                      <a:pPr marL="285750" indent="-285750" algn="just" defTabSz="914400" rtl="0" eaLnBrk="1" latinLnBrk="0" hangingPunct="1">
                        <a:buFontTx/>
                        <a:buChar char="-"/>
                      </a:pPr>
                      <a:r>
                        <a:rPr lang="en-US" sz="1800" b="0" u="none" kern="1200" dirty="0">
                          <a:solidFill>
                            <a:schemeClr val="tx1"/>
                          </a:solidFill>
                          <a:latin typeface="Times New Roman" panose="02020603050405020304" pitchFamily="18" charset="0"/>
                          <a:ea typeface="+mn-ea"/>
                          <a:cs typeface="Times New Roman" panose="02020603050405020304" pitchFamily="18" charset="0"/>
                        </a:rPr>
                        <a:t>Organizational performance increase when employees have appositive attitude toward diversity.</a:t>
                      </a:r>
                    </a:p>
                    <a:p>
                      <a:pPr marL="285750" indent="-285750" algn="just" defTabSz="914400" rtl="0" eaLnBrk="1" latinLnBrk="0" hangingPunct="1">
                        <a:buFontTx/>
                        <a:buChar char="-"/>
                      </a:pPr>
                      <a:r>
                        <a:rPr lang="en-US" sz="1800" b="0" u="none" kern="1200" dirty="0">
                          <a:solidFill>
                            <a:schemeClr val="tx1"/>
                          </a:solidFill>
                          <a:latin typeface="Times New Roman" panose="02020603050405020304" pitchFamily="18" charset="0"/>
                          <a:ea typeface="+mn-ea"/>
                          <a:cs typeface="Times New Roman" panose="02020603050405020304" pitchFamily="18" charset="0"/>
                        </a:rPr>
                        <a:t>Culturally diverse teams make better decisions over time than homogenous ones.</a:t>
                      </a:r>
                    </a:p>
                    <a:p>
                      <a:pPr marL="285750" indent="-285750" algn="just" defTabSz="914400" rtl="0" eaLnBrk="1" latinLnBrk="0" hangingPunct="1">
                        <a:buFontTx/>
                        <a:buChar char="-"/>
                      </a:pPr>
                      <a:r>
                        <a:rPr lang="en-US" sz="1800" b="0" u="none" kern="1200" dirty="0">
                          <a:solidFill>
                            <a:schemeClr val="tx1"/>
                          </a:solidFill>
                          <a:latin typeface="Times New Roman" panose="02020603050405020304" pitchFamily="18" charset="0"/>
                          <a:ea typeface="+mn-ea"/>
                          <a:cs typeface="Times New Roman" panose="02020603050405020304" pitchFamily="18" charset="0"/>
                        </a:rPr>
                        <a:t>Women in top management results in more innovation.</a:t>
                      </a:r>
                    </a:p>
                    <a:p>
                      <a:pPr marL="285750" indent="-285750" algn="just" defTabSz="914400" rtl="0" eaLnBrk="1" latinLnBrk="0" hangingPunct="1">
                        <a:buFontTx/>
                        <a:buChar char="-"/>
                      </a:pPr>
                      <a:r>
                        <a:rPr lang="en-US" sz="1800" b="0" u="none" kern="1200" dirty="0">
                          <a:solidFill>
                            <a:schemeClr val="tx1"/>
                          </a:solidFill>
                          <a:latin typeface="Times New Roman" panose="02020603050405020304" pitchFamily="18" charset="0"/>
                          <a:ea typeface="+mn-ea"/>
                          <a:cs typeface="Times New Roman" panose="02020603050405020304" pitchFamily="18" charset="0"/>
                        </a:rPr>
                        <a:t>Title VII and civil rights act of 1964 prohibits employment discrimination based on race, color, religion, sex, or national origin.</a:t>
                      </a:r>
                    </a:p>
                  </a:txBody>
                  <a:tcPr>
                    <a:noFill/>
                  </a:tcPr>
                </a:tc>
                <a:extLst>
                  <a:ext uri="{0D108BD9-81ED-4DB2-BD59-A6C34878D82A}">
                    <a16:rowId xmlns:a16="http://schemas.microsoft.com/office/drawing/2014/main" val="3340113436"/>
                  </a:ext>
                </a:extLst>
              </a:tr>
            </a:tbl>
          </a:graphicData>
        </a:graphic>
      </p:graphicFrame>
      <p:grpSp>
        <p:nvGrpSpPr>
          <p:cNvPr id="11" name="Group 10">
            <a:extLst>
              <a:ext uri="{FF2B5EF4-FFF2-40B4-BE49-F238E27FC236}">
                <a16:creationId xmlns:a16="http://schemas.microsoft.com/office/drawing/2014/main" id="{25993A75-4992-4023-BBFB-C23185DDFA18}"/>
              </a:ext>
            </a:extLst>
          </p:cNvPr>
          <p:cNvGrpSpPr/>
          <p:nvPr/>
        </p:nvGrpSpPr>
        <p:grpSpPr>
          <a:xfrm>
            <a:off x="130613" y="576493"/>
            <a:ext cx="8979519" cy="693507"/>
            <a:chOff x="130614" y="576493"/>
            <a:chExt cx="8834318" cy="536623"/>
          </a:xfrm>
        </p:grpSpPr>
        <p:sp>
          <p:nvSpPr>
            <p:cNvPr id="14" name="TextBox 13">
              <a:extLst>
                <a:ext uri="{FF2B5EF4-FFF2-40B4-BE49-F238E27FC236}">
                  <a16:creationId xmlns:a16="http://schemas.microsoft.com/office/drawing/2014/main" id="{16B66174-B22A-4B26-B685-D87AE1588A44}"/>
                </a:ext>
              </a:extLst>
            </p:cNvPr>
            <p:cNvSpPr txBox="1"/>
            <p:nvPr/>
          </p:nvSpPr>
          <p:spPr>
            <a:xfrm>
              <a:off x="2289771" y="576493"/>
              <a:ext cx="6675161"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The Changing Environment of Organizations</a:t>
              </a:r>
            </a:p>
          </p:txBody>
        </p:sp>
        <p:sp>
          <p:nvSpPr>
            <p:cNvPr id="15" name="Rectangle 14">
              <a:extLst>
                <a:ext uri="{FF2B5EF4-FFF2-40B4-BE49-F238E27FC236}">
                  <a16:creationId xmlns:a16="http://schemas.microsoft.com/office/drawing/2014/main" id="{99D5FB50-521D-4ADD-95D5-F4CE9BAC52B0}"/>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2</a:t>
              </a:r>
            </a:p>
          </p:txBody>
        </p:sp>
      </p:grpSp>
    </p:spTree>
    <p:extLst>
      <p:ext uri="{BB962C8B-B14F-4D97-AF65-F5344CB8AC3E}">
        <p14:creationId xmlns:p14="http://schemas.microsoft.com/office/powerpoint/2010/main" val="235775862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p:cNvSpPr txBox="1"/>
          <p:nvPr/>
        </p:nvSpPr>
        <p:spPr>
          <a:xfrm>
            <a:off x="1874166" y="1610200"/>
            <a:ext cx="7336096" cy="458074"/>
          </a:xfrm>
          <a:prstGeom prst="rect">
            <a:avLst/>
          </a:prstGeom>
          <a:noFill/>
        </p:spPr>
        <p:txBody>
          <a:bodyPr wrap="square" rtlCol="0">
            <a:spAutoFit/>
          </a:bodyPr>
          <a:lstStyle/>
          <a:p>
            <a:pPr>
              <a:lnSpc>
                <a:spcPct val="150000"/>
              </a:lnSpc>
            </a:pPr>
            <a:r>
              <a:rPr lang="en-US" b="1" u="sng" dirty="0">
                <a:solidFill>
                  <a:srgbClr val="002060"/>
                </a:solidFill>
                <a:latin typeface="Times New Roman" panose="02020603050405020304" pitchFamily="18" charset="0"/>
                <a:cs typeface="Times New Roman" panose="02020603050405020304" pitchFamily="18" charset="0"/>
              </a:rPr>
              <a:t>Diversity and business </a:t>
            </a:r>
          </a:p>
        </p:txBody>
      </p:sp>
      <p:graphicFrame>
        <p:nvGraphicFramePr>
          <p:cNvPr id="10" name="Table 7">
            <a:extLst>
              <a:ext uri="{FF2B5EF4-FFF2-40B4-BE49-F238E27FC236}">
                <a16:creationId xmlns:a16="http://schemas.microsoft.com/office/drawing/2014/main" id="{773655E5-1FAE-4315-97AB-DCC1DE1F9094}"/>
              </a:ext>
            </a:extLst>
          </p:cNvPr>
          <p:cNvGraphicFramePr>
            <a:graphicFrameLocks noGrp="1"/>
          </p:cNvGraphicFramePr>
          <p:nvPr>
            <p:extLst>
              <p:ext uri="{D42A27DB-BD31-4B8C-83A1-F6EECF244321}">
                <p14:modId xmlns:p14="http://schemas.microsoft.com/office/powerpoint/2010/main" val="1218467606"/>
              </p:ext>
            </p:extLst>
          </p:nvPr>
        </p:nvGraphicFramePr>
        <p:xfrm>
          <a:off x="1986455" y="2068274"/>
          <a:ext cx="9789938" cy="3764280"/>
        </p:xfrm>
        <a:graphic>
          <a:graphicData uri="http://schemas.openxmlformats.org/drawingml/2006/table">
            <a:tbl>
              <a:tblPr firstRow="1" bandRow="1">
                <a:tableStyleId>{5C22544A-7EE6-4342-B048-85BDC9FD1C3A}</a:tableStyleId>
              </a:tblPr>
              <a:tblGrid>
                <a:gridCol w="2255319">
                  <a:extLst>
                    <a:ext uri="{9D8B030D-6E8A-4147-A177-3AD203B41FA5}">
                      <a16:colId xmlns:a16="http://schemas.microsoft.com/office/drawing/2014/main" val="3966072766"/>
                    </a:ext>
                  </a:extLst>
                </a:gridCol>
                <a:gridCol w="7534619">
                  <a:extLst>
                    <a:ext uri="{9D8B030D-6E8A-4147-A177-3AD203B41FA5}">
                      <a16:colId xmlns:a16="http://schemas.microsoft.com/office/drawing/2014/main" val="852415014"/>
                    </a:ext>
                  </a:extLst>
                </a:gridCol>
              </a:tblGrid>
              <a:tr h="182880">
                <a:tc gridSpan="2">
                  <a:txBody>
                    <a:bodyPr/>
                    <a:lstStyle/>
                    <a:p>
                      <a:pPr marL="0" indent="0" algn="ctr">
                        <a:buFont typeface="Wingdings" panose="05000000000000000000" pitchFamily="2" charset="2"/>
                        <a:buNone/>
                      </a:pPr>
                      <a:r>
                        <a:rPr kumimoji="0" lang="en-US" sz="1800" b="0" i="0" u="none" strike="noStrike" kern="1200" cap="none" spc="0" normalizeH="0" baseline="0" noProof="0" dirty="0">
                          <a:ln>
                            <a:noFill/>
                          </a:ln>
                          <a:solidFill>
                            <a:srgbClr val="C00000"/>
                          </a:solidFill>
                          <a:effectLst/>
                          <a:uLnTx/>
                          <a:uFillTx/>
                          <a:latin typeface="Times New Roman" panose="02020603050405020304" pitchFamily="18" charset="0"/>
                          <a:ea typeface="+mn-ea"/>
                          <a:cs typeface="Times New Roman" panose="02020603050405020304" pitchFamily="18" charset="0"/>
                        </a:rPr>
                        <a:t>Table 2.2 Barriers to Inclusion</a:t>
                      </a:r>
                    </a:p>
                  </a:txBody>
                  <a:tcPr>
                    <a:solidFill>
                      <a:schemeClr val="accent1">
                        <a:lumMod val="20000"/>
                        <a:lumOff val="80000"/>
                      </a:schemeClr>
                    </a:solidFill>
                  </a:tcPr>
                </a:tc>
                <a:tc hMerge="1">
                  <a:txBody>
                    <a:bodyPr/>
                    <a:lstStyle/>
                    <a:p>
                      <a:pPr marL="0" indent="0" algn="ctr">
                        <a:buFont typeface="Wingdings" panose="05000000000000000000" pitchFamily="2" charset="2"/>
                        <a:buNone/>
                      </a:pPr>
                      <a:endParaRPr kumimoji="0" lang="en-US" sz="1800" b="1" i="0" u="none" strike="noStrike" kern="1200" cap="none" spc="0" normalizeH="0" baseline="0" noProof="0" dirty="0">
                        <a:ln>
                          <a:noFill/>
                        </a:ln>
                        <a:solidFill>
                          <a:srgbClr val="C00000"/>
                        </a:solidFill>
                        <a:effectLst/>
                        <a:uLnTx/>
                        <a:uFillTx/>
                        <a:latin typeface="Times New Roman" panose="02020603050405020304" pitchFamily="18" charset="0"/>
                        <a:ea typeface="+mn-ea"/>
                        <a:cs typeface="Times New Roman" panose="02020603050405020304" pitchFamily="18" charset="0"/>
                      </a:endParaRPr>
                    </a:p>
                  </a:txBody>
                  <a:tcPr>
                    <a:noFill/>
                  </a:tcPr>
                </a:tc>
                <a:extLst>
                  <a:ext uri="{0D108BD9-81ED-4DB2-BD59-A6C34878D82A}">
                    <a16:rowId xmlns:a16="http://schemas.microsoft.com/office/drawing/2014/main" val="1693150349"/>
                  </a:ext>
                </a:extLst>
              </a:tr>
              <a:tr h="0">
                <a:tc>
                  <a:txBody>
                    <a:bodyPr/>
                    <a:lstStyle/>
                    <a:p>
                      <a:pPr algn="l" fontAlgn="t"/>
                      <a:r>
                        <a:rPr lang="en-US" sz="1600" b="1" i="1" u="none" strike="noStrike" dirty="0">
                          <a:solidFill>
                            <a:schemeClr val="tx1"/>
                          </a:solidFill>
                          <a:effectLst/>
                          <a:latin typeface="Times New Roman" panose="02020603050405020304" pitchFamily="18" charset="0"/>
                          <a:cs typeface="Times New Roman" panose="02020603050405020304" pitchFamily="18" charset="0"/>
                        </a:rPr>
                        <a:t>The “like me” bias</a:t>
                      </a:r>
                      <a:endParaRPr lang="en-US" sz="1600" b="1" u="none" strike="noStrike" dirty="0">
                        <a:solidFill>
                          <a:schemeClr val="tx1"/>
                        </a:solidFill>
                        <a:effectLst/>
                        <a:latin typeface="Times New Roman" panose="02020603050405020304" pitchFamily="18" charset="0"/>
                        <a:cs typeface="Times New Roman" panose="02020603050405020304" pitchFamily="18" charset="0"/>
                      </a:endParaRPr>
                    </a:p>
                  </a:txBody>
                  <a:tcPr marL="95250" marR="95250" marT="66675" marB="66675">
                    <a:solidFill>
                      <a:schemeClr val="accent1">
                        <a:lumMod val="20000"/>
                        <a:lumOff val="80000"/>
                      </a:schemeClr>
                    </a:solidFill>
                  </a:tcPr>
                </a:tc>
                <a:tc>
                  <a:txBody>
                    <a:bodyPr/>
                    <a:lstStyle/>
                    <a:p>
                      <a:pPr algn="l" fontAlgn="t"/>
                      <a:r>
                        <a:rPr lang="en-US" sz="1600" b="0" u="none" strike="noStrike" dirty="0">
                          <a:solidFill>
                            <a:schemeClr val="tx1"/>
                          </a:solidFill>
                          <a:effectLst/>
                          <a:latin typeface="Times New Roman" panose="02020603050405020304" pitchFamily="18" charset="0"/>
                          <a:cs typeface="Times New Roman" panose="02020603050405020304" pitchFamily="18" charset="0"/>
                        </a:rPr>
                        <a:t>People prefer to associate with others they perceive to be like themselves.</a:t>
                      </a:r>
                    </a:p>
                  </a:txBody>
                  <a:tcPr marL="95250" marR="95250" marT="66675" marB="66675">
                    <a:solidFill>
                      <a:schemeClr val="accent1">
                        <a:lumMod val="20000"/>
                        <a:lumOff val="80000"/>
                      </a:schemeClr>
                    </a:solidFill>
                  </a:tcPr>
                </a:tc>
                <a:extLst>
                  <a:ext uri="{0D108BD9-81ED-4DB2-BD59-A6C34878D82A}">
                    <a16:rowId xmlns:a16="http://schemas.microsoft.com/office/drawing/2014/main" val="2618006341"/>
                  </a:ext>
                </a:extLst>
              </a:tr>
              <a:tr h="320040">
                <a:tc>
                  <a:txBody>
                    <a:bodyPr/>
                    <a:lstStyle/>
                    <a:p>
                      <a:pPr marL="0" algn="l" defTabSz="914400" rtl="0" eaLnBrk="1" fontAlgn="t" latinLnBrk="0" hangingPunct="1"/>
                      <a:r>
                        <a:rPr lang="en-US" sz="1600" b="1" i="1" u="none" strike="noStrike" kern="1200" dirty="0">
                          <a:solidFill>
                            <a:schemeClr val="tx1"/>
                          </a:solidFill>
                          <a:effectLst/>
                          <a:latin typeface="Times New Roman" panose="02020603050405020304" pitchFamily="18" charset="0"/>
                          <a:ea typeface="+mn-ea"/>
                          <a:cs typeface="Times New Roman" panose="02020603050405020304" pitchFamily="18" charset="0"/>
                        </a:rPr>
                        <a:t>Stereotypes</a:t>
                      </a:r>
                    </a:p>
                  </a:txBody>
                  <a:tcPr marL="95250" marR="95250" marT="66675" marB="66675">
                    <a:solidFill>
                      <a:schemeClr val="accent1">
                        <a:lumMod val="20000"/>
                        <a:lumOff val="80000"/>
                      </a:schemeClr>
                    </a:solidFill>
                  </a:tcPr>
                </a:tc>
                <a:tc>
                  <a:txBody>
                    <a:bodyPr/>
                    <a:lstStyle/>
                    <a:p>
                      <a:r>
                        <a:rPr lang="en-US" sz="1600" b="0" i="0" kern="1200" dirty="0">
                          <a:solidFill>
                            <a:schemeClr val="tx1"/>
                          </a:solidFill>
                          <a:effectLst/>
                          <a:latin typeface="Times New Roman" panose="02020603050405020304" pitchFamily="18" charset="0"/>
                          <a:ea typeface="+mn-ea"/>
                          <a:cs typeface="Times New Roman" panose="02020603050405020304" pitchFamily="18" charset="0"/>
                        </a:rPr>
                        <a:t>A belief about an individual or a group based on the idea that everyone in a particular group will behave the same way or have the same characteristics.</a:t>
                      </a:r>
                      <a:endParaRPr lang="en-US" sz="1600" b="0" dirty="0">
                        <a:solidFill>
                          <a:schemeClr val="tx1"/>
                        </a:solidFill>
                        <a:latin typeface="Times New Roman" panose="02020603050405020304" pitchFamily="18" charset="0"/>
                        <a:cs typeface="Times New Roman" panose="02020603050405020304" pitchFamily="18" charset="0"/>
                      </a:endParaRPr>
                    </a:p>
                  </a:txBody>
                  <a:tcPr>
                    <a:solidFill>
                      <a:schemeClr val="accent1">
                        <a:lumMod val="20000"/>
                        <a:lumOff val="80000"/>
                      </a:schemeClr>
                    </a:solidFill>
                  </a:tcPr>
                </a:tc>
                <a:extLst>
                  <a:ext uri="{0D108BD9-81ED-4DB2-BD59-A6C34878D82A}">
                    <a16:rowId xmlns:a16="http://schemas.microsoft.com/office/drawing/2014/main" val="943637339"/>
                  </a:ext>
                </a:extLst>
              </a:tr>
              <a:tr h="197268">
                <a:tc>
                  <a:txBody>
                    <a:bodyPr/>
                    <a:lstStyle/>
                    <a:p>
                      <a:pPr marL="0" algn="l" defTabSz="914400" rtl="0" eaLnBrk="1" fontAlgn="t" latinLnBrk="0" hangingPunct="1"/>
                      <a:r>
                        <a:rPr lang="en-US" sz="1600" b="1" i="1" kern="1200" dirty="0">
                          <a:solidFill>
                            <a:schemeClr val="tx1"/>
                          </a:solidFill>
                          <a:effectLst/>
                          <a:latin typeface="Times New Roman" panose="02020603050405020304" pitchFamily="18" charset="0"/>
                          <a:ea typeface="+mn-ea"/>
                          <a:cs typeface="Times New Roman" panose="02020603050405020304" pitchFamily="18" charset="0"/>
                        </a:rPr>
                        <a:t>Prejudice</a:t>
                      </a:r>
                      <a:endParaRPr lang="en-US" sz="1600" b="1" i="1" u="none" strike="noStrike" kern="1200" dirty="0">
                        <a:solidFill>
                          <a:schemeClr val="tx1"/>
                        </a:solidFill>
                        <a:effectLst/>
                        <a:latin typeface="Times New Roman" panose="02020603050405020304" pitchFamily="18" charset="0"/>
                        <a:ea typeface="+mn-ea"/>
                        <a:cs typeface="Times New Roman" panose="02020603050405020304" pitchFamily="18" charset="0"/>
                      </a:endParaRPr>
                    </a:p>
                  </a:txBody>
                  <a:tcPr marL="95250" marR="95250" marT="66675" marB="66675">
                    <a:solidFill>
                      <a:schemeClr val="accent1">
                        <a:lumMod val="20000"/>
                        <a:lumOff val="80000"/>
                      </a:schemeClr>
                    </a:solidFill>
                  </a:tcPr>
                </a:tc>
                <a:tc>
                  <a:txBody>
                    <a:bodyPr/>
                    <a:lstStyle/>
                    <a:p>
                      <a:r>
                        <a:rPr lang="en-US" sz="1600" b="0" i="0" kern="1200" dirty="0">
                          <a:solidFill>
                            <a:schemeClr val="tx1"/>
                          </a:solidFill>
                          <a:effectLst/>
                          <a:latin typeface="Times New Roman" panose="02020603050405020304" pitchFamily="18" charset="0"/>
                          <a:ea typeface="+mn-ea"/>
                          <a:cs typeface="Times New Roman" panose="02020603050405020304" pitchFamily="18" charset="0"/>
                        </a:rPr>
                        <a:t>Outright bigotry or intolerance for other groups.</a:t>
                      </a:r>
                      <a:endParaRPr lang="en-US" sz="1600" b="0" dirty="0">
                        <a:solidFill>
                          <a:schemeClr val="tx1"/>
                        </a:solidFill>
                        <a:latin typeface="Times New Roman" panose="02020603050405020304" pitchFamily="18" charset="0"/>
                        <a:cs typeface="Times New Roman" panose="02020603050405020304" pitchFamily="18" charset="0"/>
                      </a:endParaRPr>
                    </a:p>
                  </a:txBody>
                  <a:tcPr>
                    <a:solidFill>
                      <a:schemeClr val="accent1">
                        <a:lumMod val="20000"/>
                        <a:lumOff val="80000"/>
                      </a:schemeClr>
                    </a:solidFill>
                  </a:tcPr>
                </a:tc>
                <a:extLst>
                  <a:ext uri="{0D108BD9-81ED-4DB2-BD59-A6C34878D82A}">
                    <a16:rowId xmlns:a16="http://schemas.microsoft.com/office/drawing/2014/main" val="2878014158"/>
                  </a:ext>
                </a:extLst>
              </a:tr>
              <a:tr h="0">
                <a:tc>
                  <a:txBody>
                    <a:bodyPr/>
                    <a:lstStyle/>
                    <a:p>
                      <a:pPr algn="l" fontAlgn="t"/>
                      <a:r>
                        <a:rPr lang="en-US" sz="1600" b="1" i="1" u="none" strike="noStrike" dirty="0">
                          <a:solidFill>
                            <a:schemeClr val="tx1"/>
                          </a:solidFill>
                          <a:effectLst/>
                          <a:latin typeface="Times New Roman" panose="02020603050405020304" pitchFamily="18" charset="0"/>
                          <a:cs typeface="Times New Roman" panose="02020603050405020304" pitchFamily="18" charset="0"/>
                        </a:rPr>
                        <a:t>Perceived threat of loss</a:t>
                      </a:r>
                      <a:endParaRPr lang="en-US" sz="1600" b="1" u="none" strike="noStrike" dirty="0">
                        <a:solidFill>
                          <a:schemeClr val="tx1"/>
                        </a:solidFill>
                        <a:effectLst/>
                        <a:latin typeface="Times New Roman" panose="02020603050405020304" pitchFamily="18" charset="0"/>
                        <a:cs typeface="Times New Roman" panose="02020603050405020304" pitchFamily="18" charset="0"/>
                      </a:endParaRPr>
                    </a:p>
                  </a:txBody>
                  <a:tcPr marL="95250" marR="95250" marT="66675" marB="66675">
                    <a:solidFill>
                      <a:schemeClr val="accent1">
                        <a:lumMod val="20000"/>
                        <a:lumOff val="80000"/>
                      </a:schemeClr>
                    </a:solidFill>
                  </a:tcPr>
                </a:tc>
                <a:tc>
                  <a:txBody>
                    <a:bodyPr/>
                    <a:lstStyle/>
                    <a:p>
                      <a:pPr algn="l" fontAlgn="t"/>
                      <a:r>
                        <a:rPr lang="en-US" sz="1600" b="0" u="none" strike="noStrike" dirty="0">
                          <a:solidFill>
                            <a:schemeClr val="tx1"/>
                          </a:solidFill>
                          <a:effectLst/>
                          <a:latin typeface="Times New Roman" panose="02020603050405020304" pitchFamily="18" charset="0"/>
                          <a:cs typeface="Times New Roman" panose="02020603050405020304" pitchFamily="18" charset="0"/>
                        </a:rPr>
                        <a:t>If some employees perceive a direct threat to their own career opportunities, they may feel that they need to protect their own prospects by impeding diversity efforts.</a:t>
                      </a:r>
                    </a:p>
                  </a:txBody>
                  <a:tcPr marL="95250" marR="95250" marT="66675" marB="66675">
                    <a:solidFill>
                      <a:schemeClr val="accent1">
                        <a:lumMod val="20000"/>
                        <a:lumOff val="80000"/>
                      </a:schemeClr>
                    </a:solidFill>
                  </a:tcPr>
                </a:tc>
                <a:extLst>
                  <a:ext uri="{0D108BD9-81ED-4DB2-BD59-A6C34878D82A}">
                    <a16:rowId xmlns:a16="http://schemas.microsoft.com/office/drawing/2014/main" val="1124560992"/>
                  </a:ext>
                </a:extLst>
              </a:tr>
              <a:tr h="202238">
                <a:tc>
                  <a:txBody>
                    <a:bodyPr/>
                    <a:lstStyle/>
                    <a:p>
                      <a:pPr algn="l" fontAlgn="t"/>
                      <a:r>
                        <a:rPr lang="en-US" sz="1600" b="1" i="1" kern="1200" dirty="0">
                          <a:solidFill>
                            <a:schemeClr val="tx1"/>
                          </a:solidFill>
                          <a:effectLst/>
                          <a:latin typeface="Times New Roman" panose="02020603050405020304" pitchFamily="18" charset="0"/>
                          <a:ea typeface="+mn-ea"/>
                          <a:cs typeface="Times New Roman" panose="02020603050405020304" pitchFamily="18" charset="0"/>
                        </a:rPr>
                        <a:t>Ethnocentrism</a:t>
                      </a:r>
                      <a:endParaRPr lang="en-US" sz="1600" b="1" u="none" strike="noStrike" dirty="0">
                        <a:solidFill>
                          <a:schemeClr val="tx1"/>
                        </a:solidFill>
                        <a:effectLst/>
                        <a:latin typeface="Times New Roman" panose="02020603050405020304" pitchFamily="18" charset="0"/>
                        <a:cs typeface="Times New Roman" panose="02020603050405020304" pitchFamily="18" charset="0"/>
                      </a:endParaRPr>
                    </a:p>
                  </a:txBody>
                  <a:tcPr marL="95250" marR="95250" marT="66675" marB="66675">
                    <a:solidFill>
                      <a:schemeClr val="accent1">
                        <a:lumMod val="20000"/>
                        <a:lumOff val="80000"/>
                      </a:schemeClr>
                    </a:solidFill>
                  </a:tcPr>
                </a:tc>
                <a:tc>
                  <a:txBody>
                    <a:bodyPr/>
                    <a:lstStyle/>
                    <a:p>
                      <a:pPr algn="l" fontAlgn="t"/>
                      <a:r>
                        <a:rPr lang="en-US" sz="1600" b="0" u="none" strike="noStrike" dirty="0">
                          <a:solidFill>
                            <a:schemeClr val="tx1"/>
                          </a:solidFill>
                          <a:effectLst/>
                          <a:latin typeface="Times New Roman" panose="02020603050405020304" pitchFamily="18" charset="0"/>
                          <a:cs typeface="Times New Roman" panose="02020603050405020304" pitchFamily="18" charset="0"/>
                        </a:rPr>
                        <a:t>The belief that one’s own language, native country, and cultural rules and norms are superior to all others.</a:t>
                      </a:r>
                    </a:p>
                  </a:txBody>
                  <a:tcPr marL="95250" marR="95250" marT="66675" marB="66675">
                    <a:solidFill>
                      <a:schemeClr val="accent1">
                        <a:lumMod val="20000"/>
                        <a:lumOff val="80000"/>
                      </a:schemeClr>
                    </a:solidFill>
                  </a:tcPr>
                </a:tc>
                <a:extLst>
                  <a:ext uri="{0D108BD9-81ED-4DB2-BD59-A6C34878D82A}">
                    <a16:rowId xmlns:a16="http://schemas.microsoft.com/office/drawing/2014/main" val="2491418529"/>
                  </a:ext>
                </a:extLst>
              </a:tr>
              <a:tr h="203835">
                <a:tc>
                  <a:txBody>
                    <a:bodyPr/>
                    <a:lstStyle/>
                    <a:p>
                      <a:pPr algn="l" fontAlgn="t"/>
                      <a:r>
                        <a:rPr lang="en-US" sz="1600" b="1" i="1" u="none" strike="noStrike" dirty="0">
                          <a:solidFill>
                            <a:schemeClr val="tx1"/>
                          </a:solidFill>
                          <a:effectLst/>
                          <a:latin typeface="Times New Roman" panose="02020603050405020304" pitchFamily="18" charset="0"/>
                          <a:cs typeface="Times New Roman" panose="02020603050405020304" pitchFamily="18" charset="0"/>
                        </a:rPr>
                        <a:t>Unequal access to organizational networks</a:t>
                      </a:r>
                      <a:endParaRPr lang="en-US" sz="1600" b="1" u="none" strike="noStrike" dirty="0">
                        <a:solidFill>
                          <a:schemeClr val="tx1"/>
                        </a:solidFill>
                        <a:effectLst/>
                        <a:latin typeface="Times New Roman" panose="02020603050405020304" pitchFamily="18" charset="0"/>
                        <a:cs typeface="Times New Roman" panose="02020603050405020304" pitchFamily="18" charset="0"/>
                      </a:endParaRPr>
                    </a:p>
                  </a:txBody>
                  <a:tcPr marL="95250" marR="95250" marT="66675" marB="66675">
                    <a:solidFill>
                      <a:schemeClr val="accent1">
                        <a:lumMod val="20000"/>
                        <a:lumOff val="80000"/>
                      </a:schemeClr>
                    </a:solidFill>
                  </a:tcPr>
                </a:tc>
                <a:tc>
                  <a:txBody>
                    <a:bodyPr/>
                    <a:lstStyle/>
                    <a:p>
                      <a:r>
                        <a:rPr lang="en-US" sz="1600" b="0" i="0" kern="1200" dirty="0">
                          <a:solidFill>
                            <a:schemeClr val="tx1"/>
                          </a:solidFill>
                          <a:effectLst/>
                          <a:latin typeface="Times New Roman" panose="02020603050405020304" pitchFamily="18" charset="0"/>
                          <a:ea typeface="+mn-ea"/>
                          <a:cs typeface="Times New Roman" panose="02020603050405020304" pitchFamily="18" charset="0"/>
                        </a:rPr>
                        <a:t>Women and minorities are often excluded from organizational networks, which can be important to job performance, mentoring opportunities, and being seen as a candidate for promotion.</a:t>
                      </a:r>
                      <a:endParaRPr lang="en-US" sz="1600" b="0" dirty="0">
                        <a:solidFill>
                          <a:schemeClr val="tx1"/>
                        </a:solidFill>
                        <a:latin typeface="Times New Roman" panose="02020603050405020304" pitchFamily="18" charset="0"/>
                        <a:cs typeface="Times New Roman" panose="02020603050405020304" pitchFamily="18" charset="0"/>
                      </a:endParaRPr>
                    </a:p>
                  </a:txBody>
                  <a:tcPr>
                    <a:solidFill>
                      <a:schemeClr val="accent1">
                        <a:lumMod val="20000"/>
                        <a:lumOff val="80000"/>
                      </a:schemeClr>
                    </a:solidFill>
                  </a:tcPr>
                </a:tc>
                <a:extLst>
                  <a:ext uri="{0D108BD9-81ED-4DB2-BD59-A6C34878D82A}">
                    <a16:rowId xmlns:a16="http://schemas.microsoft.com/office/drawing/2014/main" val="3108717719"/>
                  </a:ext>
                </a:extLst>
              </a:tr>
            </a:tbl>
          </a:graphicData>
        </a:graphic>
      </p:graphicFrame>
      <p:grpSp>
        <p:nvGrpSpPr>
          <p:cNvPr id="11" name="Group 10">
            <a:extLst>
              <a:ext uri="{FF2B5EF4-FFF2-40B4-BE49-F238E27FC236}">
                <a16:creationId xmlns:a16="http://schemas.microsoft.com/office/drawing/2014/main" id="{10405935-7F31-4C33-B246-146A7E12B9A6}"/>
              </a:ext>
            </a:extLst>
          </p:cNvPr>
          <p:cNvGrpSpPr/>
          <p:nvPr/>
        </p:nvGrpSpPr>
        <p:grpSpPr>
          <a:xfrm>
            <a:off x="130613" y="576493"/>
            <a:ext cx="8979519" cy="693507"/>
            <a:chOff x="130614" y="576493"/>
            <a:chExt cx="8834318" cy="536623"/>
          </a:xfrm>
        </p:grpSpPr>
        <p:sp>
          <p:nvSpPr>
            <p:cNvPr id="14" name="TextBox 13">
              <a:extLst>
                <a:ext uri="{FF2B5EF4-FFF2-40B4-BE49-F238E27FC236}">
                  <a16:creationId xmlns:a16="http://schemas.microsoft.com/office/drawing/2014/main" id="{310A515E-AA76-4290-836E-F764941B93EC}"/>
                </a:ext>
              </a:extLst>
            </p:cNvPr>
            <p:cNvSpPr txBox="1"/>
            <p:nvPr/>
          </p:nvSpPr>
          <p:spPr>
            <a:xfrm>
              <a:off x="2289771" y="576493"/>
              <a:ext cx="6675161"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The Changing Environment of Organizations</a:t>
              </a:r>
            </a:p>
          </p:txBody>
        </p:sp>
        <p:sp>
          <p:nvSpPr>
            <p:cNvPr id="15" name="Rectangle 14">
              <a:extLst>
                <a:ext uri="{FF2B5EF4-FFF2-40B4-BE49-F238E27FC236}">
                  <a16:creationId xmlns:a16="http://schemas.microsoft.com/office/drawing/2014/main" id="{FB40E5B0-88E9-43D2-911E-EC9D1BBB8ABD}"/>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2</a:t>
              </a:r>
            </a:p>
          </p:txBody>
        </p:sp>
      </p:grpSp>
    </p:spTree>
    <p:extLst>
      <p:ext uri="{BB962C8B-B14F-4D97-AF65-F5344CB8AC3E}">
        <p14:creationId xmlns:p14="http://schemas.microsoft.com/office/powerpoint/2010/main" val="192173435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p:cNvSpPr txBox="1"/>
          <p:nvPr/>
        </p:nvSpPr>
        <p:spPr>
          <a:xfrm>
            <a:off x="1874166" y="1610200"/>
            <a:ext cx="7336096" cy="458074"/>
          </a:xfrm>
          <a:prstGeom prst="rect">
            <a:avLst/>
          </a:prstGeom>
          <a:noFill/>
        </p:spPr>
        <p:txBody>
          <a:bodyPr wrap="square" rtlCol="0">
            <a:spAutoFit/>
          </a:bodyPr>
          <a:lstStyle/>
          <a:p>
            <a:pPr>
              <a:lnSpc>
                <a:spcPct val="150000"/>
              </a:lnSpc>
            </a:pPr>
            <a:r>
              <a:rPr lang="en-US" b="1" u="sng" dirty="0">
                <a:solidFill>
                  <a:srgbClr val="002060"/>
                </a:solidFill>
                <a:latin typeface="Times New Roman" panose="02020603050405020304" pitchFamily="18" charset="0"/>
                <a:cs typeface="Times New Roman" panose="02020603050405020304" pitchFamily="18" charset="0"/>
              </a:rPr>
              <a:t>Diversity and business: </a:t>
            </a:r>
          </a:p>
        </p:txBody>
      </p:sp>
      <p:graphicFrame>
        <p:nvGraphicFramePr>
          <p:cNvPr id="10" name="Table 7">
            <a:extLst>
              <a:ext uri="{FF2B5EF4-FFF2-40B4-BE49-F238E27FC236}">
                <a16:creationId xmlns:a16="http://schemas.microsoft.com/office/drawing/2014/main" id="{773655E5-1FAE-4315-97AB-DCC1DE1F9094}"/>
              </a:ext>
            </a:extLst>
          </p:cNvPr>
          <p:cNvGraphicFramePr>
            <a:graphicFrameLocks noGrp="1"/>
          </p:cNvGraphicFramePr>
          <p:nvPr>
            <p:extLst>
              <p:ext uri="{D42A27DB-BD31-4B8C-83A1-F6EECF244321}">
                <p14:modId xmlns:p14="http://schemas.microsoft.com/office/powerpoint/2010/main" val="2605255564"/>
              </p:ext>
            </p:extLst>
          </p:nvPr>
        </p:nvGraphicFramePr>
        <p:xfrm>
          <a:off x="1874165" y="2218013"/>
          <a:ext cx="9533101" cy="2286000"/>
        </p:xfrm>
        <a:graphic>
          <a:graphicData uri="http://schemas.openxmlformats.org/drawingml/2006/table">
            <a:tbl>
              <a:tblPr firstRow="1" bandRow="1">
                <a:tableStyleId>{5C22544A-7EE6-4342-B048-85BDC9FD1C3A}</a:tableStyleId>
              </a:tblPr>
              <a:tblGrid>
                <a:gridCol w="2190203">
                  <a:extLst>
                    <a:ext uri="{9D8B030D-6E8A-4147-A177-3AD203B41FA5}">
                      <a16:colId xmlns:a16="http://schemas.microsoft.com/office/drawing/2014/main" val="3966072766"/>
                    </a:ext>
                  </a:extLst>
                </a:gridCol>
                <a:gridCol w="7342898">
                  <a:extLst>
                    <a:ext uri="{9D8B030D-6E8A-4147-A177-3AD203B41FA5}">
                      <a16:colId xmlns:a16="http://schemas.microsoft.com/office/drawing/2014/main" val="3536453227"/>
                    </a:ext>
                  </a:extLst>
                </a:gridCol>
              </a:tblGrid>
              <a:tr h="455212">
                <a:tc>
                  <a:txBody>
                    <a:bodyPr/>
                    <a:lstStyle/>
                    <a:p>
                      <a:pPr marL="0" indent="0" algn="just">
                        <a:buFont typeface="Wingdings" panose="05000000000000000000" pitchFamily="2" charset="2"/>
                        <a:buNone/>
                      </a:pPr>
                      <a:r>
                        <a:rPr lang="en-US" dirty="0">
                          <a:solidFill>
                            <a:schemeClr val="tx1"/>
                          </a:solidFill>
                          <a:latin typeface="Times New Roman" panose="02020603050405020304" pitchFamily="18" charset="0"/>
                          <a:cs typeface="Times New Roman" panose="02020603050405020304" pitchFamily="18" charset="0"/>
                        </a:rPr>
                        <a:t>Managing diversity:</a:t>
                      </a:r>
                    </a:p>
                    <a:p>
                      <a:pPr marL="0" indent="0" algn="just">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just">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just">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just">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just">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just">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just">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txBody>
                  <a:tcPr>
                    <a:noFill/>
                  </a:tcPr>
                </a:tc>
                <a:tc>
                  <a:txBody>
                    <a:bodyPr/>
                    <a:lstStyle/>
                    <a:p>
                      <a:pPr marL="285750" indent="-285750" algn="just" defTabSz="914400" rtl="0" eaLnBrk="1" latinLnBrk="0" hangingPunct="1">
                        <a:buFont typeface="Wingdings" panose="05000000000000000000" pitchFamily="2" charset="2"/>
                        <a:buChar char="§"/>
                      </a:pPr>
                      <a:r>
                        <a:rPr lang="en-US" sz="1800" b="0" u="none" kern="1200" dirty="0">
                          <a:solidFill>
                            <a:schemeClr val="tx1"/>
                          </a:solidFill>
                          <a:latin typeface="Times New Roman" panose="02020603050405020304" pitchFamily="18" charset="0"/>
                          <a:ea typeface="+mn-ea"/>
                          <a:cs typeface="Times New Roman" panose="02020603050405020304" pitchFamily="18" charset="0"/>
                        </a:rPr>
                        <a:t>Top management support for diversity and for diversity initiatives.</a:t>
                      </a:r>
                    </a:p>
                    <a:p>
                      <a:pPr marL="285750" indent="-285750" algn="just" defTabSz="914400" rtl="0" eaLnBrk="1" latinLnBrk="0" hangingPunct="1">
                        <a:buFont typeface="Wingdings" panose="05000000000000000000" pitchFamily="2" charset="2"/>
                        <a:buChar char="§"/>
                      </a:pPr>
                      <a:r>
                        <a:rPr lang="en-US" sz="1800" b="0" u="none" kern="1200" dirty="0">
                          <a:solidFill>
                            <a:schemeClr val="tx1"/>
                          </a:solidFill>
                          <a:latin typeface="Times New Roman" panose="02020603050405020304" pitchFamily="18" charset="0"/>
                          <a:ea typeface="+mn-ea"/>
                          <a:cs typeface="Times New Roman" panose="02020603050405020304" pitchFamily="18" charset="0"/>
                        </a:rPr>
                        <a:t>Reciprocal mentoring: matches senior employees with diverse junior employees to allow both individuals to learn more about different group.</a:t>
                      </a:r>
                    </a:p>
                    <a:p>
                      <a:pPr marL="285750" indent="-285750" algn="just" defTabSz="914400" rtl="0" eaLnBrk="1" latinLnBrk="0" hangingPunct="1">
                        <a:buFont typeface="Wingdings" panose="05000000000000000000" pitchFamily="2" charset="2"/>
                        <a:buChar char="§"/>
                      </a:pPr>
                      <a:r>
                        <a:rPr lang="en-US" sz="1800" b="0" u="none" kern="1200" dirty="0">
                          <a:solidFill>
                            <a:schemeClr val="tx1"/>
                          </a:solidFill>
                          <a:latin typeface="Times New Roman" panose="02020603050405020304" pitchFamily="18" charset="0"/>
                          <a:ea typeface="+mn-ea"/>
                          <a:cs typeface="Times New Roman" panose="02020603050405020304" pitchFamily="18" charset="0"/>
                        </a:rPr>
                        <a:t>Older adults may benefit from self-paced learning environments and confidence-boosting intervention..</a:t>
                      </a:r>
                    </a:p>
                    <a:p>
                      <a:pPr marL="285750" indent="-285750" algn="just" defTabSz="914400" rtl="0" eaLnBrk="1" latinLnBrk="0" hangingPunct="1">
                        <a:buFont typeface="Wingdings" panose="05000000000000000000" pitchFamily="2" charset="2"/>
                        <a:buChar char="§"/>
                      </a:pPr>
                      <a:r>
                        <a:rPr lang="en-US" sz="1800" b="0" u="none" kern="1200" dirty="0">
                          <a:solidFill>
                            <a:schemeClr val="tx1"/>
                          </a:solidFill>
                          <a:latin typeface="Times New Roman" panose="02020603050405020304" pitchFamily="18" charset="0"/>
                          <a:ea typeface="+mn-ea"/>
                          <a:cs typeface="Times New Roman" panose="02020603050405020304" pitchFamily="18" charset="0"/>
                        </a:rPr>
                        <a:t>It’s not realistic to claim or to pursue an “I’m totally unbiased” stance with regard to diversity.</a:t>
                      </a:r>
                    </a:p>
                    <a:p>
                      <a:pPr marL="285750" indent="-285750" algn="just" defTabSz="914400" rtl="0" eaLnBrk="1" latinLnBrk="0" hangingPunct="1">
                        <a:buFont typeface="Wingdings" panose="05000000000000000000" pitchFamily="2" charset="2"/>
                        <a:buChar char="§"/>
                      </a:pPr>
                      <a:endParaRPr lang="en-US" sz="1800" b="0" u="none" kern="1200" dirty="0">
                        <a:solidFill>
                          <a:schemeClr val="tx1"/>
                        </a:solidFill>
                        <a:latin typeface="Times New Roman" panose="02020603050405020304" pitchFamily="18" charset="0"/>
                        <a:ea typeface="+mn-ea"/>
                        <a:cs typeface="Times New Roman" panose="02020603050405020304" pitchFamily="18" charset="0"/>
                      </a:endParaRPr>
                    </a:p>
                  </a:txBody>
                  <a:tcPr>
                    <a:noFill/>
                  </a:tcPr>
                </a:tc>
                <a:extLst>
                  <a:ext uri="{0D108BD9-81ED-4DB2-BD59-A6C34878D82A}">
                    <a16:rowId xmlns:a16="http://schemas.microsoft.com/office/drawing/2014/main" val="3340113436"/>
                  </a:ext>
                </a:extLst>
              </a:tr>
            </a:tbl>
          </a:graphicData>
        </a:graphic>
      </p:graphicFrame>
      <p:grpSp>
        <p:nvGrpSpPr>
          <p:cNvPr id="11" name="Group 10">
            <a:extLst>
              <a:ext uri="{FF2B5EF4-FFF2-40B4-BE49-F238E27FC236}">
                <a16:creationId xmlns:a16="http://schemas.microsoft.com/office/drawing/2014/main" id="{7B8CC55F-A9E6-4DFB-8335-F5507AC6DD68}"/>
              </a:ext>
            </a:extLst>
          </p:cNvPr>
          <p:cNvGrpSpPr/>
          <p:nvPr/>
        </p:nvGrpSpPr>
        <p:grpSpPr>
          <a:xfrm>
            <a:off x="130613" y="576493"/>
            <a:ext cx="8979519" cy="693507"/>
            <a:chOff x="130614" y="576493"/>
            <a:chExt cx="8834318" cy="536623"/>
          </a:xfrm>
        </p:grpSpPr>
        <p:sp>
          <p:nvSpPr>
            <p:cNvPr id="14" name="TextBox 13">
              <a:extLst>
                <a:ext uri="{FF2B5EF4-FFF2-40B4-BE49-F238E27FC236}">
                  <a16:creationId xmlns:a16="http://schemas.microsoft.com/office/drawing/2014/main" id="{CB60D92F-6101-42B7-94FC-DB73717C1BCA}"/>
                </a:ext>
              </a:extLst>
            </p:cNvPr>
            <p:cNvSpPr txBox="1"/>
            <p:nvPr/>
          </p:nvSpPr>
          <p:spPr>
            <a:xfrm>
              <a:off x="2289771" y="576493"/>
              <a:ext cx="6675161"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The Changing Environment of Organizations</a:t>
              </a:r>
            </a:p>
          </p:txBody>
        </p:sp>
        <p:sp>
          <p:nvSpPr>
            <p:cNvPr id="15" name="Rectangle 14">
              <a:extLst>
                <a:ext uri="{FF2B5EF4-FFF2-40B4-BE49-F238E27FC236}">
                  <a16:creationId xmlns:a16="http://schemas.microsoft.com/office/drawing/2014/main" id="{EBF6209E-DEBD-4A21-85D5-AF00BE2A4428}"/>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2</a:t>
              </a:r>
            </a:p>
          </p:txBody>
        </p:sp>
      </p:grpSp>
    </p:spTree>
    <p:extLst>
      <p:ext uri="{BB962C8B-B14F-4D97-AF65-F5344CB8AC3E}">
        <p14:creationId xmlns:p14="http://schemas.microsoft.com/office/powerpoint/2010/main" val="335543829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289771" y="595466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7323" y="-39757"/>
            <a:ext cx="9533101" cy="1610200"/>
          </a:xfrm>
          <a:prstGeom prst="rect">
            <a:avLst/>
          </a:prstGeom>
        </p:spPr>
      </p:pic>
      <p:sp>
        <p:nvSpPr>
          <p:cNvPr id="9" name="TextBox 8"/>
          <p:cNvSpPr txBox="1"/>
          <p:nvPr/>
        </p:nvSpPr>
        <p:spPr>
          <a:xfrm>
            <a:off x="1582617" y="1425534"/>
            <a:ext cx="9655226" cy="880369"/>
          </a:xfrm>
          <a:prstGeom prst="rect">
            <a:avLst/>
          </a:prstGeom>
          <a:noFill/>
        </p:spPr>
        <p:txBody>
          <a:bodyPr wrap="square" rtlCol="0">
            <a:spAutoFit/>
          </a:bodyPr>
          <a:lstStyle/>
          <a:p>
            <a:pPr algn="just">
              <a:lnSpc>
                <a:spcPct val="150000"/>
              </a:lnSpc>
            </a:pPr>
            <a:r>
              <a:rPr lang="en-US" b="1" i="1" dirty="0">
                <a:cs typeface="Tajawal Medium" panose="00000600000000000000"/>
              </a:rPr>
              <a:t>     </a:t>
            </a:r>
          </a:p>
          <a:p>
            <a:pPr marL="285750" indent="-285750" algn="just">
              <a:lnSpc>
                <a:spcPct val="150000"/>
              </a:lnSpc>
              <a:buFontTx/>
              <a:buChar char="-"/>
            </a:pPr>
            <a:endParaRPr lang="en-US" dirty="0">
              <a:cs typeface="Tajawal Medium" panose="00000600000000000000"/>
            </a:endParaRPr>
          </a:p>
        </p:txBody>
      </p:sp>
      <p:sp>
        <p:nvSpPr>
          <p:cNvPr id="13" name="TextBox 12">
            <a:extLst>
              <a:ext uri="{FF2B5EF4-FFF2-40B4-BE49-F238E27FC236}">
                <a16:creationId xmlns:a16="http://schemas.microsoft.com/office/drawing/2014/main" id="{3E73060D-F137-47E6-BE33-ECA29C518487}"/>
              </a:ext>
            </a:extLst>
          </p:cNvPr>
          <p:cNvSpPr txBox="1"/>
          <p:nvPr/>
        </p:nvSpPr>
        <p:spPr>
          <a:xfrm>
            <a:off x="183595" y="2451594"/>
            <a:ext cx="11836099" cy="2215991"/>
          </a:xfrm>
          <a:prstGeom prst="rect">
            <a:avLst/>
          </a:prstGeom>
          <a:noFill/>
        </p:spPr>
        <p:txBody>
          <a:bodyPr wrap="square" rtlCol="0">
            <a:spAutoFit/>
          </a:bodyPr>
          <a:lstStyle/>
          <a:p>
            <a:pPr algn="ctr"/>
            <a:r>
              <a:rPr lang="en-US" sz="8800" i="1" dirty="0">
                <a:solidFill>
                  <a:srgbClr val="002060"/>
                </a:solidFill>
                <a:latin typeface="Times New Roman" panose="02020603050405020304" pitchFamily="18" charset="0"/>
                <a:cs typeface="Times New Roman" panose="02020603050405020304" pitchFamily="18" charset="0"/>
              </a:rPr>
              <a:t>Thanks</a:t>
            </a:r>
            <a:r>
              <a:rPr lang="en-US" sz="13800" dirty="0">
                <a:solidFill>
                  <a:srgbClr val="002060"/>
                </a:solidFill>
                <a:latin typeface="Times New Roman" panose="02020603050405020304" pitchFamily="18" charset="0"/>
                <a:cs typeface="Times New Roman" panose="02020603050405020304" pitchFamily="18" charset="0"/>
              </a:rPr>
              <a:t> </a:t>
            </a:r>
          </a:p>
        </p:txBody>
      </p:sp>
    </p:spTree>
    <p:extLst>
      <p:ext uri="{BB962C8B-B14F-4D97-AF65-F5344CB8AC3E}">
        <p14:creationId xmlns:p14="http://schemas.microsoft.com/office/powerpoint/2010/main" val="228704918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3472</TotalTime>
  <Words>3501</Words>
  <Application>Microsoft Office PowerPoint</Application>
  <PresentationFormat>Widescreen</PresentationFormat>
  <Paragraphs>280</Paragraphs>
  <Slides>23</Slides>
  <Notes>17</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23</vt:i4>
      </vt:variant>
    </vt:vector>
  </HeadingPairs>
  <TitlesOfParts>
    <vt:vector size="32" baseType="lpstr">
      <vt:lpstr>Arial</vt:lpstr>
      <vt:lpstr>Calibri</vt:lpstr>
      <vt:lpstr>Calibri Light</vt:lpstr>
      <vt:lpstr>open-sans</vt:lpstr>
      <vt:lpstr>Tahoma</vt:lpstr>
      <vt:lpstr>Tajawal Medium</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ayman ali</cp:lastModifiedBy>
  <cp:revision>381</cp:revision>
  <dcterms:created xsi:type="dcterms:W3CDTF">2021-08-03T13:03:26Z</dcterms:created>
  <dcterms:modified xsi:type="dcterms:W3CDTF">2022-08-15T15:31:30Z</dcterms:modified>
</cp:coreProperties>
</file>