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27.xml" ContentType="application/vnd.openxmlformats-officedocument.presentationml.notesSlide+xml"/>
  <Override PartName="/ppt/notesSlides/notesSlide28.xml" ContentType="application/vnd.openxmlformats-officedocument.presentationml.notesSlide+xml"/>
  <Override PartName="/ppt/notesSlides/notesSlide29.xml" ContentType="application/vnd.openxmlformats-officedocument.presentationml.notesSlide+xml"/>
  <Override PartName="/ppt/notesSlides/notesSlide30.xml" ContentType="application/vnd.openxmlformats-officedocument.presentationml.notesSlide+xml"/>
  <Override PartName="/ppt/notesSlides/notesSlide31.xml" ContentType="application/vnd.openxmlformats-officedocument.presentationml.notesSlide+xml"/>
  <Override PartName="/ppt/notesSlides/notesSlide32.xml" ContentType="application/vnd.openxmlformats-officedocument.presentationml.notesSlide+xml"/>
  <Override PartName="/ppt/notesSlides/notesSlide33.xml" ContentType="application/vnd.openxmlformats-officedocument.presentationml.notesSlide+xml"/>
  <Override PartName="/ppt/notesSlides/notesSlide34.xml" ContentType="application/vnd.openxmlformats-officedocument.presentationml.notesSlide+xml"/>
  <Override PartName="/ppt/notesSlides/notesSlide35.xml" ContentType="application/vnd.openxmlformats-officedocument.presentationml.notesSlide+xml"/>
  <Override PartName="/ppt/notesSlides/notesSlide36.xml" ContentType="application/vnd.openxmlformats-officedocument.presentationml.notesSlide+xml"/>
  <Override PartName="/ppt/notesSlides/notesSlide37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4"/>
  </p:sldMasterIdLst>
  <p:notesMasterIdLst>
    <p:notesMasterId r:id="rId44"/>
  </p:notesMasterIdLst>
  <p:sldIdLst>
    <p:sldId id="480" r:id="rId5"/>
    <p:sldId id="493" r:id="rId6"/>
    <p:sldId id="535" r:id="rId7"/>
    <p:sldId id="534" r:id="rId8"/>
    <p:sldId id="533" r:id="rId9"/>
    <p:sldId id="532" r:id="rId10"/>
    <p:sldId id="531" r:id="rId11"/>
    <p:sldId id="530" r:id="rId12"/>
    <p:sldId id="529" r:id="rId13"/>
    <p:sldId id="528" r:id="rId14"/>
    <p:sldId id="527" r:id="rId15"/>
    <p:sldId id="554" r:id="rId16"/>
    <p:sldId id="525" r:id="rId17"/>
    <p:sldId id="526" r:id="rId18"/>
    <p:sldId id="524" r:id="rId19"/>
    <p:sldId id="523" r:id="rId20"/>
    <p:sldId id="522" r:id="rId21"/>
    <p:sldId id="521" r:id="rId22"/>
    <p:sldId id="520" r:id="rId23"/>
    <p:sldId id="519" r:id="rId24"/>
    <p:sldId id="518" r:id="rId25"/>
    <p:sldId id="517" r:id="rId26"/>
    <p:sldId id="516" r:id="rId27"/>
    <p:sldId id="515" r:id="rId28"/>
    <p:sldId id="514" r:id="rId29"/>
    <p:sldId id="513" r:id="rId30"/>
    <p:sldId id="512" r:id="rId31"/>
    <p:sldId id="511" r:id="rId32"/>
    <p:sldId id="510" r:id="rId33"/>
    <p:sldId id="509" r:id="rId34"/>
    <p:sldId id="508" r:id="rId35"/>
    <p:sldId id="507" r:id="rId36"/>
    <p:sldId id="506" r:id="rId37"/>
    <p:sldId id="505" r:id="rId38"/>
    <p:sldId id="504" r:id="rId39"/>
    <p:sldId id="503" r:id="rId40"/>
    <p:sldId id="502" r:id="rId41"/>
    <p:sldId id="501" r:id="rId42"/>
    <p:sldId id="349" r:id="rId43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Default Section" id="{73925AE7-E9D8-48BC-A988-41815CE32A48}">
          <p14:sldIdLst>
            <p14:sldId id="480"/>
            <p14:sldId id="493"/>
            <p14:sldId id="535"/>
            <p14:sldId id="534"/>
            <p14:sldId id="533"/>
            <p14:sldId id="532"/>
            <p14:sldId id="531"/>
            <p14:sldId id="530"/>
            <p14:sldId id="529"/>
            <p14:sldId id="528"/>
            <p14:sldId id="527"/>
            <p14:sldId id="554"/>
            <p14:sldId id="525"/>
            <p14:sldId id="526"/>
            <p14:sldId id="524"/>
            <p14:sldId id="523"/>
            <p14:sldId id="522"/>
            <p14:sldId id="521"/>
            <p14:sldId id="520"/>
            <p14:sldId id="519"/>
            <p14:sldId id="518"/>
            <p14:sldId id="517"/>
            <p14:sldId id="516"/>
            <p14:sldId id="515"/>
            <p14:sldId id="514"/>
            <p14:sldId id="513"/>
            <p14:sldId id="512"/>
            <p14:sldId id="511"/>
            <p14:sldId id="510"/>
            <p14:sldId id="509"/>
            <p14:sldId id="508"/>
            <p14:sldId id="507"/>
            <p14:sldId id="506"/>
            <p14:sldId id="505"/>
            <p14:sldId id="504"/>
            <p14:sldId id="503"/>
            <p14:sldId id="502"/>
            <p14:sldId id="501"/>
          </p14:sldIdLst>
        </p14:section>
        <p14:section name="Untitled Section" id="{2F6AD2C2-46A9-4BC4-94FF-3A698A8E8EFB}">
          <p14:sldIdLst>
            <p14:sldId id="349"/>
          </p14:sldIdLst>
        </p14:section>
      </p14:sectionLst>
    </p:ex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AEEF"/>
    <a:srgbClr val="FFD200"/>
    <a:srgbClr val="203E5F"/>
    <a:srgbClr val="F58221"/>
    <a:srgbClr val="000000"/>
    <a:srgbClr val="669BBC"/>
    <a:srgbClr val="2D3956"/>
    <a:srgbClr val="8E5A6D"/>
    <a:srgbClr val="FAC748"/>
    <a:srgbClr val="852F4A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3738" autoAdjust="0"/>
  </p:normalViewPr>
  <p:slideViewPr>
    <p:cSldViewPr snapToGrid="0">
      <p:cViewPr varScale="1">
        <p:scale>
          <a:sx n="77" d="100"/>
          <a:sy n="77" d="100"/>
        </p:scale>
        <p:origin x="883" y="67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slide" Target="slides/slide22.xml"/><Relationship Id="rId39" Type="http://schemas.openxmlformats.org/officeDocument/2006/relationships/slide" Target="slides/slide35.xml"/><Relationship Id="rId21" Type="http://schemas.openxmlformats.org/officeDocument/2006/relationships/slide" Target="slides/slide17.xml"/><Relationship Id="rId34" Type="http://schemas.openxmlformats.org/officeDocument/2006/relationships/slide" Target="slides/slide30.xml"/><Relationship Id="rId42" Type="http://schemas.openxmlformats.org/officeDocument/2006/relationships/slide" Target="slides/slide38.xml"/><Relationship Id="rId47" Type="http://schemas.openxmlformats.org/officeDocument/2006/relationships/theme" Target="theme/theme1.xml"/><Relationship Id="rId7" Type="http://schemas.openxmlformats.org/officeDocument/2006/relationships/slide" Target="slides/slide3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9" Type="http://schemas.openxmlformats.org/officeDocument/2006/relationships/slide" Target="slides/slide25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slide" Target="slides/slide20.xml"/><Relationship Id="rId32" Type="http://schemas.openxmlformats.org/officeDocument/2006/relationships/slide" Target="slides/slide28.xml"/><Relationship Id="rId37" Type="http://schemas.openxmlformats.org/officeDocument/2006/relationships/slide" Target="slides/slide33.xml"/><Relationship Id="rId40" Type="http://schemas.openxmlformats.org/officeDocument/2006/relationships/slide" Target="slides/slide36.xml"/><Relationship Id="rId45" Type="http://schemas.openxmlformats.org/officeDocument/2006/relationships/presProps" Target="presProps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slide" Target="slides/slide19.xml"/><Relationship Id="rId28" Type="http://schemas.openxmlformats.org/officeDocument/2006/relationships/slide" Target="slides/slide24.xml"/><Relationship Id="rId36" Type="http://schemas.openxmlformats.org/officeDocument/2006/relationships/slide" Target="slides/slide32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31" Type="http://schemas.openxmlformats.org/officeDocument/2006/relationships/slide" Target="slides/slide27.xml"/><Relationship Id="rId44" Type="http://schemas.openxmlformats.org/officeDocument/2006/relationships/notesMaster" Target="notesMasters/notesMaster1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slide" Target="slides/slide23.xml"/><Relationship Id="rId30" Type="http://schemas.openxmlformats.org/officeDocument/2006/relationships/slide" Target="slides/slide26.xml"/><Relationship Id="rId35" Type="http://schemas.openxmlformats.org/officeDocument/2006/relationships/slide" Target="slides/slide31.xml"/><Relationship Id="rId43" Type="http://schemas.openxmlformats.org/officeDocument/2006/relationships/slide" Target="slides/slide39.xml"/><Relationship Id="rId48" Type="http://schemas.openxmlformats.org/officeDocument/2006/relationships/tableStyles" Target="tableStyles.xml"/><Relationship Id="rId8" Type="http://schemas.openxmlformats.org/officeDocument/2006/relationships/slide" Target="slides/slide4.xml"/><Relationship Id="rId3" Type="http://schemas.openxmlformats.org/officeDocument/2006/relationships/customXml" Target="../customXml/item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slide" Target="slides/slide21.xml"/><Relationship Id="rId33" Type="http://schemas.openxmlformats.org/officeDocument/2006/relationships/slide" Target="slides/slide29.xml"/><Relationship Id="rId38" Type="http://schemas.openxmlformats.org/officeDocument/2006/relationships/slide" Target="slides/slide34.xml"/><Relationship Id="rId46" Type="http://schemas.openxmlformats.org/officeDocument/2006/relationships/viewProps" Target="viewProps.xml"/><Relationship Id="rId20" Type="http://schemas.openxmlformats.org/officeDocument/2006/relationships/slide" Target="slides/slide16.xml"/><Relationship Id="rId41" Type="http://schemas.openxmlformats.org/officeDocument/2006/relationships/slide" Target="slides/slide37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E8DF744-AB4A-4A0F-92CE-6DEBABF2DA97}" type="datetimeFigureOut">
              <a:rPr lang="en-US" smtClean="0"/>
              <a:t>7/7/2024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88088B5-5D3D-41C5-9929-9FAB3A249D9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4638100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3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_rels/notesSlide3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_rels/notesSlide3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4.xml"/><Relationship Id="rId1" Type="http://schemas.openxmlformats.org/officeDocument/2006/relationships/notesMaster" Target="../notesMasters/notesMaster1.xml"/></Relationships>
</file>

<file path=ppt/notesSlides/_rels/notesSlide3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5.xml"/><Relationship Id="rId1" Type="http://schemas.openxmlformats.org/officeDocument/2006/relationships/notesMaster" Target="../notesMasters/notesMaster1.xml"/></Relationships>
</file>

<file path=ppt/notesSlides/_rels/notesSlide3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6.xml"/><Relationship Id="rId1" Type="http://schemas.openxmlformats.org/officeDocument/2006/relationships/notesMaster" Target="../notesMasters/notesMaster1.xml"/></Relationships>
</file>

<file path=ppt/notesSlides/_rels/notesSlide3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7.xml"/><Relationship Id="rId1" Type="http://schemas.openxmlformats.org/officeDocument/2006/relationships/notesMaster" Target="../notesMasters/notesMaster1.xml"/></Relationships>
</file>

<file path=ppt/notesSlides/_rels/notesSlide3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</a:t>
            </a:fld>
            <a:endParaRPr lang="en-U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37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80" name="Google Shape;8380;g5e2a05bcb3_1_17548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8381" name="Google Shape;8381;g5e2a05bcb3_1_17548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37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80" name="Google Shape;8380;g5e2a05bcb3_1_17548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8381" name="Google Shape;8381;g5e2a05bcb3_1_17548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3976137967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37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80" name="Google Shape;8380;g5e2a05bcb3_1_17548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8381" name="Google Shape;8381;g5e2a05bcb3_1_17548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983299505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37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80" name="Google Shape;8380;g5e2a05bcb3_1_17548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8381" name="Google Shape;8381;g5e2a05bcb3_1_17548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1282624204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37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80" name="Google Shape;8380;g5e2a05bcb3_1_17548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8381" name="Google Shape;8381;g5e2a05bcb3_1_17548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4063583292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37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80" name="Google Shape;8380;g5e2a05bcb3_1_17548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8381" name="Google Shape;8381;g5e2a05bcb3_1_17548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2503739188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37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80" name="Google Shape;8380;g5e2a05bcb3_1_17548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8381" name="Google Shape;8381;g5e2a05bcb3_1_17548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853940498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37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80" name="Google Shape;8380;g5e2a05bcb3_1_17548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8381" name="Google Shape;8381;g5e2a05bcb3_1_17548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1012047124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37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80" name="Google Shape;8380;g5e2a05bcb3_1_17548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8381" name="Google Shape;8381;g5e2a05bcb3_1_17548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2171471694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37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80" name="Google Shape;8380;g5e2a05bcb3_1_17548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8381" name="Google Shape;8381;g5e2a05bcb3_1_17548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1912936962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37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80" name="Google Shape;8380;g5e2a05bcb3_1_17548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8381" name="Google Shape;8381;g5e2a05bcb3_1_17548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598039643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37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80" name="Google Shape;8380;g5e2a05bcb3_1_17548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8381" name="Google Shape;8381;g5e2a05bcb3_1_17548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3296502934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37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80" name="Google Shape;8380;g5e2a05bcb3_1_17548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8381" name="Google Shape;8381;g5e2a05bcb3_1_17548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4257315158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37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80" name="Google Shape;8380;g5e2a05bcb3_1_17548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8381" name="Google Shape;8381;g5e2a05bcb3_1_17548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4185297741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37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80" name="Google Shape;8380;g5e2a05bcb3_1_17548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8381" name="Google Shape;8381;g5e2a05bcb3_1_17548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3354704230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37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80" name="Google Shape;8380;g5e2a05bcb3_1_17548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8381" name="Google Shape;8381;g5e2a05bcb3_1_17548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1542057794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37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80" name="Google Shape;8380;g5e2a05bcb3_1_17548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8381" name="Google Shape;8381;g5e2a05bcb3_1_17548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3728283334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37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80" name="Google Shape;8380;g5e2a05bcb3_1_17548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8381" name="Google Shape;8381;g5e2a05bcb3_1_17548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361304521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37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80" name="Google Shape;8380;g5e2a05bcb3_1_17548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8381" name="Google Shape;8381;g5e2a05bcb3_1_17548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4179753915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37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80" name="Google Shape;8380;g5e2a05bcb3_1_17548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8381" name="Google Shape;8381;g5e2a05bcb3_1_17548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2983723531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37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80" name="Google Shape;8380;g5e2a05bcb3_1_17548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8381" name="Google Shape;8381;g5e2a05bcb3_1_17548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2332484774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37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80" name="Google Shape;8380;g5e2a05bcb3_1_17548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8381" name="Google Shape;8381;g5e2a05bcb3_1_17548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1243874564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37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80" name="Google Shape;8380;g5e2a05bcb3_1_17548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8381" name="Google Shape;8381;g5e2a05bcb3_1_17548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719228332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37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80" name="Google Shape;8380;g5e2a05bcb3_1_17548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8381" name="Google Shape;8381;g5e2a05bcb3_1_17548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2461959657"/>
      </p:ext>
    </p:extLst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37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80" name="Google Shape;8380;g5e2a05bcb3_1_17548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8381" name="Google Shape;8381;g5e2a05bcb3_1_17548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4289530054"/>
      </p:ext>
    </p:extLst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37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80" name="Google Shape;8380;g5e2a05bcb3_1_17548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8381" name="Google Shape;8381;g5e2a05bcb3_1_17548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3583201297"/>
      </p:ext>
    </p:extLst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37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80" name="Google Shape;8380;g5e2a05bcb3_1_17548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8381" name="Google Shape;8381;g5e2a05bcb3_1_17548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785801001"/>
      </p:ext>
    </p:extLst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37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80" name="Google Shape;8380;g5e2a05bcb3_1_17548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8381" name="Google Shape;8381;g5e2a05bcb3_1_17548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410835809"/>
      </p:ext>
    </p:extLst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37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80" name="Google Shape;8380;g5e2a05bcb3_1_17548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8381" name="Google Shape;8381;g5e2a05bcb3_1_17548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1262669880"/>
      </p:ext>
    </p:extLst>
  </p:cSld>
  <p:clrMapOvr>
    <a:masterClrMapping/>
  </p:clrMapOvr>
</p:notes>
</file>

<file path=ppt/notesSlides/notesSlide3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37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80" name="Google Shape;8380;g5e2a05bcb3_1_17548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8381" name="Google Shape;8381;g5e2a05bcb3_1_17548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4213555482"/>
      </p:ext>
    </p:extLst>
  </p:cSld>
  <p:clrMapOvr>
    <a:masterClrMapping/>
  </p:clrMapOvr>
</p:notes>
</file>

<file path=ppt/notesSlides/notesSlide3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37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80" name="Google Shape;8380;g5e2a05bcb3_1_17548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8381" name="Google Shape;8381;g5e2a05bcb3_1_17548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2785754931"/>
      </p:ext>
    </p:extLst>
  </p:cSld>
  <p:clrMapOvr>
    <a:masterClrMapping/>
  </p:clrMapOvr>
</p:notes>
</file>

<file path=ppt/notesSlides/notesSlide3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37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80" name="Google Shape;8380;g5e2a05bcb3_1_17548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8381" name="Google Shape;8381;g5e2a05bcb3_1_17548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4038372205"/>
      </p:ext>
    </p:extLst>
  </p:cSld>
  <p:clrMapOvr>
    <a:masterClrMapping/>
  </p:clrMapOvr>
</p:notes>
</file>

<file path=ppt/notesSlides/notesSlide3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37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80" name="Google Shape;8380;g5e2a05bcb3_1_17548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8381" name="Google Shape;8381;g5e2a05bcb3_1_17548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624424800"/>
      </p:ext>
    </p:extLst>
  </p:cSld>
  <p:clrMapOvr>
    <a:masterClrMapping/>
  </p:clrMapOvr>
</p:notes>
</file>

<file path=ppt/notesSlides/notesSlide3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37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80" name="Google Shape;8380;g5e2a05bcb3_1_17548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8381" name="Google Shape;8381;g5e2a05bcb3_1_17548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1473376455"/>
      </p:ext>
    </p:extLst>
  </p:cSld>
  <p:clrMapOvr>
    <a:masterClrMapping/>
  </p:clrMapOvr>
</p:notes>
</file>

<file path=ppt/notesSlides/notesSlide3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37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80" name="Google Shape;8380;g5e2a05bcb3_1_17548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8381" name="Google Shape;8381;g5e2a05bcb3_1_17548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181752403"/>
      </p:ext>
    </p:extLst>
  </p:cSld>
  <p:clrMapOvr>
    <a:masterClrMapping/>
  </p:clrMapOvr>
</p:notes>
</file>

<file path=ppt/notesSlides/notesSlide3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37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80" name="Google Shape;8380;g5e2a05bcb3_1_17548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8381" name="Google Shape;8381;g5e2a05bcb3_1_17548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169959565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7/7/2024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7/7/2024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7/7/2024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7/7/2024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7/7/2024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7/7/2024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7/7/2024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7/7/2024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7/7/2024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7/7/2024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7/7/2024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icture Placeholder 10"/>
          <p:cNvSpPr>
            <a:spLocks noGrp="1"/>
          </p:cNvSpPr>
          <p:nvPr>
            <p:ph type="pic" sz="quarter" idx="10"/>
          </p:nvPr>
        </p:nvSpPr>
        <p:spPr>
          <a:xfrm>
            <a:off x="0" y="0"/>
            <a:ext cx="12192000" cy="6858000"/>
          </a:xfrm>
          <a:custGeom>
            <a:avLst/>
            <a:gdLst>
              <a:gd name="connsiteX0" fmla="*/ 0 w 8118764"/>
              <a:gd name="connsiteY0" fmla="*/ 0 h 2521527"/>
              <a:gd name="connsiteX1" fmla="*/ 8118764 w 8118764"/>
              <a:gd name="connsiteY1" fmla="*/ 0 h 2521527"/>
              <a:gd name="connsiteX2" fmla="*/ 8118764 w 8118764"/>
              <a:gd name="connsiteY2" fmla="*/ 2521527 h 2521527"/>
              <a:gd name="connsiteX3" fmla="*/ 0 w 8118764"/>
              <a:gd name="connsiteY3" fmla="*/ 2521527 h 252152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8118764" h="2521527">
                <a:moveTo>
                  <a:pt x="0" y="0"/>
                </a:moveTo>
                <a:lnTo>
                  <a:pt x="8118764" y="0"/>
                </a:lnTo>
                <a:lnTo>
                  <a:pt x="8118764" y="2521527"/>
                </a:lnTo>
                <a:lnTo>
                  <a:pt x="0" y="2521527"/>
                </a:ln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en-US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3452649" y="-3"/>
            <a:ext cx="8739351" cy="6858000"/>
          </a:xfrm>
          <a:custGeom>
            <a:avLst/>
            <a:gdLst>
              <a:gd name="connsiteX0" fmla="*/ 0 w 8739351"/>
              <a:gd name="connsiteY0" fmla="*/ 0 h 6858000"/>
              <a:gd name="connsiteX1" fmla="*/ 8739351 w 8739351"/>
              <a:gd name="connsiteY1" fmla="*/ 0 h 6858000"/>
              <a:gd name="connsiteX2" fmla="*/ 8739351 w 8739351"/>
              <a:gd name="connsiteY2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8739351" h="6858000">
                <a:moveTo>
                  <a:pt x="0" y="0"/>
                </a:moveTo>
                <a:lnTo>
                  <a:pt x="8739351" y="0"/>
                </a:lnTo>
                <a:lnTo>
                  <a:pt x="8739351" y="6858000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200"/>
            </a:lvl1pPr>
          </a:lstStyle>
          <a:p>
            <a:endParaRPr lang="id-ID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3">
            <a:extLst>
              <a:ext uri="{FF2B5EF4-FFF2-40B4-BE49-F238E27FC236}">
                <a16:creationId xmlns:a16="http://schemas.microsoft.com/office/drawing/2014/main" id="{4D87B024-DF46-4DF2-934F-975B0169D37C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>
          <a:xfrm>
            <a:off x="7088924" y="508820"/>
            <a:ext cx="3701847" cy="5184057"/>
          </a:xfrm>
          <a:prstGeom prst="rect">
            <a:avLst/>
          </a:prstGeom>
          <a:solidFill>
            <a:schemeClr val="bg1">
              <a:lumMod val="85000"/>
              <a:alpha val="50000"/>
            </a:schemeClr>
          </a:solidFill>
          <a:ln w="127000">
            <a:gradFill>
              <a:gsLst>
                <a:gs pos="1000">
                  <a:schemeClr val="bg1"/>
                </a:gs>
                <a:gs pos="100000">
                  <a:srgbClr val="F5F5F5"/>
                </a:gs>
              </a:gsLst>
              <a:lin ang="5400000" scaled="1"/>
            </a:gradFill>
            <a:miter lim="800000"/>
          </a:ln>
          <a:effectLst/>
        </p:spPr>
        <p:txBody>
          <a:bodyPr/>
          <a:lstStyle>
            <a:lvl1pPr marL="0" indent="0" algn="ctr"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351003407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decel="100000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6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theme" Target="../theme/theme1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6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AD86B2E-B702-4422-B277-3A08C7449694}" type="datetimeFigureOut">
              <a:rPr lang="en-US" smtClean="0"/>
              <a:t>7/7/2024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5" r:id="rId13"/>
    <p:sldLayoutId id="2147483666" r:id="rId14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7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8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9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0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1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2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3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14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6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7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8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9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0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1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2.pn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3.pn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4.pn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5.pn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6.pn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7.png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8.png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9.png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28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0.png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29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1.png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30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2.png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31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3.png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32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4.png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33.xml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34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5.png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35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6.png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36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7.png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37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8.png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png"/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13.xml"/><Relationship Id="rId5" Type="http://schemas.openxmlformats.org/officeDocument/2006/relationships/image" Target="../media/image4.png"/><Relationship Id="rId4" Type="http://schemas.openxmlformats.org/officeDocument/2006/relationships/image" Target="../media/image41.sv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Oval 17"/>
          <p:cNvSpPr/>
          <p:nvPr/>
        </p:nvSpPr>
        <p:spPr>
          <a:xfrm>
            <a:off x="6054429" y="-720725"/>
            <a:ext cx="7782357" cy="7578725"/>
          </a:xfrm>
          <a:prstGeom prst="ellipse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0" name="TextBox 29"/>
          <p:cNvSpPr txBox="1"/>
          <p:nvPr/>
        </p:nvSpPr>
        <p:spPr>
          <a:xfrm>
            <a:off x="337633" y="3983218"/>
            <a:ext cx="5216525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Alexandria" charset="0"/>
                <a:cs typeface="Alexandria" charset="0"/>
              </a:rPr>
              <a:t>Prepared by </a:t>
            </a:r>
          </a:p>
          <a:p>
            <a:r>
              <a:rPr lang="en-US" sz="2800" b="1" dirty="0">
                <a:latin typeface="Alexandria" charset="0"/>
                <a:cs typeface="Alexandria" charset="0"/>
              </a:rPr>
              <a:t>Dr. Hoda </a:t>
            </a:r>
            <a:r>
              <a:rPr lang="en-US" sz="2800" b="1" dirty="0" err="1">
                <a:latin typeface="Alexandria" charset="0"/>
                <a:cs typeface="Alexandria" charset="0"/>
              </a:rPr>
              <a:t>Metwally</a:t>
            </a:r>
            <a:endParaRPr lang="en-US" sz="2800" b="1" dirty="0">
              <a:latin typeface="Alexandria" charset="0"/>
              <a:cs typeface="Alexandria" charset="0"/>
            </a:endParaRPr>
          </a:p>
        </p:txBody>
      </p:sp>
      <p:sp>
        <p:nvSpPr>
          <p:cNvPr id="31" name="TextBox 30"/>
          <p:cNvSpPr txBox="1"/>
          <p:nvPr/>
        </p:nvSpPr>
        <p:spPr>
          <a:xfrm>
            <a:off x="673669" y="2424037"/>
            <a:ext cx="3057247" cy="144655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44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Principles of</a:t>
            </a:r>
          </a:p>
          <a:p>
            <a:r>
              <a:rPr lang="en-US" sz="44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 Accounting</a:t>
            </a:r>
          </a:p>
        </p:txBody>
      </p:sp>
      <p:sp>
        <p:nvSpPr>
          <p:cNvPr id="34" name="Rectangle: Rounded Corners 33"/>
          <p:cNvSpPr/>
          <p:nvPr/>
        </p:nvSpPr>
        <p:spPr>
          <a:xfrm>
            <a:off x="337633" y="5929382"/>
            <a:ext cx="3516608" cy="529167"/>
          </a:xfrm>
          <a:prstGeom prst="round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Lecture 4</a:t>
            </a:r>
          </a:p>
        </p:txBody>
      </p:sp>
      <p:sp>
        <p:nvSpPr>
          <p:cNvPr id="46" name="TextBox 45"/>
          <p:cNvSpPr txBox="1"/>
          <p:nvPr/>
        </p:nvSpPr>
        <p:spPr>
          <a:xfrm>
            <a:off x="329269" y="5104240"/>
            <a:ext cx="1233030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000" dirty="0">
                <a:latin typeface="Alexandria" charset="0"/>
                <a:cs typeface="Alexandria" charset="0"/>
              </a:rPr>
              <a:t>MGM 227</a:t>
            </a:r>
          </a:p>
        </p:txBody>
      </p:sp>
      <p:sp>
        <p:nvSpPr>
          <p:cNvPr id="14" name="Oval 13"/>
          <p:cNvSpPr/>
          <p:nvPr/>
        </p:nvSpPr>
        <p:spPr>
          <a:xfrm>
            <a:off x="6200343" y="-320675"/>
            <a:ext cx="7410450" cy="7410450"/>
          </a:xfrm>
          <a:prstGeom prst="ellipse">
            <a:avLst/>
          </a:prstGeom>
          <a:blipFill>
            <a:blip r:embed="rId3"/>
            <a:stretch>
              <a:fillRect t="-1000"/>
            </a:stretch>
          </a:blip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Graphic 21"/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94617" y="269653"/>
            <a:ext cx="2954655" cy="1379622"/>
          </a:xfrm>
          <a:prstGeom prst="rect">
            <a:avLst/>
          </a:prstGeom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838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CB9CCBE4-CB3A-B9BA-51E9-BEEADC689FF1}"/>
              </a:ext>
            </a:extLst>
          </p:cNvPr>
          <p:cNvSpPr txBox="1"/>
          <p:nvPr/>
        </p:nvSpPr>
        <p:spPr>
          <a:xfrm>
            <a:off x="327991" y="705677"/>
            <a:ext cx="11121887" cy="513986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4400" b="1" i="0" u="none" strike="noStrike" kern="1200" cap="none" spc="0" normalizeH="0" baseline="0" noProof="0" dirty="0">
              <a:ln>
                <a:noFill/>
              </a:ln>
              <a:solidFill>
                <a:srgbClr val="4472C4">
                  <a:lumMod val="75000"/>
                </a:srgbClr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US" sz="4400" b="1" dirty="0">
              <a:solidFill>
                <a:srgbClr val="4472C4">
                  <a:lumMod val="75000"/>
                </a:srgb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4400" b="1" i="0" u="none" strike="noStrike" kern="1200" cap="none" spc="0" normalizeH="0" baseline="0" noProof="0" dirty="0">
              <a:ln>
                <a:noFill/>
              </a:ln>
              <a:solidFill>
                <a:srgbClr val="4472C4">
                  <a:lumMod val="75000"/>
                </a:srgbClr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4400" b="1" i="0" u="none" strike="noStrike" kern="1200" cap="none" spc="0" normalizeH="0" baseline="0" noProof="0" dirty="0">
                <a:ln>
                  <a:noFill/>
                </a:ln>
                <a:solidFill>
                  <a:srgbClr val="4472C4">
                    <a:lumMod val="75000"/>
                  </a:srgbClr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Financial Statements Analysis and its interpretation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4400" b="1" i="0" u="none" strike="noStrike" kern="1200" cap="none" spc="0" normalizeH="0" baseline="0" noProof="0" dirty="0">
                <a:ln>
                  <a:noFill/>
                </a:ln>
                <a:solidFill>
                  <a:srgbClr val="4472C4">
                    <a:lumMod val="75000"/>
                  </a:srgbClr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(Part two) 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 typeface="Arial"/>
              <a:buNone/>
              <a:tabLst/>
              <a:defRPr/>
            </a:pPr>
            <a:endParaRPr kumimoji="0" lang="en-US" sz="2400" b="1" i="0" u="none" strike="noStrike" kern="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Arial"/>
              <a:ea typeface="+mn-ea"/>
              <a:cs typeface="Arial"/>
              <a:sym typeface="Arial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 typeface="Arial"/>
              <a:buNone/>
              <a:tabLst/>
              <a:defRPr/>
            </a:pPr>
            <a:r>
              <a:rPr kumimoji="0" lang="en-US" sz="4000" b="1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Ratio Analysis</a:t>
            </a:r>
          </a:p>
        </p:txBody>
      </p:sp>
      <p:pic>
        <p:nvPicPr>
          <p:cNvPr id="4" name="Graphic 21">
            <a:extLst>
              <a:ext uri="{FF2B5EF4-FFF2-40B4-BE49-F238E27FC236}">
                <a16:creationId xmlns:a16="http://schemas.microsoft.com/office/drawing/2014/main" id="{D82553D7-C1A9-FBB1-505A-BB5145057AA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425810" y="203200"/>
            <a:ext cx="2580006" cy="1204686"/>
          </a:xfrm>
          <a:prstGeom prst="rect">
            <a:avLst/>
          </a:prstGeom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838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phic 21">
            <a:extLst>
              <a:ext uri="{FF2B5EF4-FFF2-40B4-BE49-F238E27FC236}">
                <a16:creationId xmlns:a16="http://schemas.microsoft.com/office/drawing/2014/main" id="{84C63084-605B-E372-227F-041FF541FB17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425810" y="203200"/>
            <a:ext cx="2580006" cy="800652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3F68B053-C5CE-A362-EF13-0C8504446CB6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00657" y="676417"/>
            <a:ext cx="11790686" cy="550516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0798032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838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phic 21">
            <a:extLst>
              <a:ext uri="{FF2B5EF4-FFF2-40B4-BE49-F238E27FC236}">
                <a16:creationId xmlns:a16="http://schemas.microsoft.com/office/drawing/2014/main" id="{84C63084-605B-E372-227F-041FF541FB17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425810" y="203200"/>
            <a:ext cx="2580006" cy="800652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3E3FF87B-6EB4-E59E-CCC6-ABE93228E53F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15898" y="923327"/>
            <a:ext cx="11760203" cy="501134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6537567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838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phic 21">
            <a:extLst>
              <a:ext uri="{FF2B5EF4-FFF2-40B4-BE49-F238E27FC236}">
                <a16:creationId xmlns:a16="http://schemas.microsoft.com/office/drawing/2014/main" id="{84C63084-605B-E372-227F-041FF541FB17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425810" y="203200"/>
            <a:ext cx="2580006" cy="800652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A6C27139-A246-575C-6471-709C779CF795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85530" y="1190625"/>
            <a:ext cx="11797748" cy="530956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4866974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838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phic 21">
            <a:extLst>
              <a:ext uri="{FF2B5EF4-FFF2-40B4-BE49-F238E27FC236}">
                <a16:creationId xmlns:a16="http://schemas.microsoft.com/office/drawing/2014/main" id="{84C63084-605B-E372-227F-041FF541FB17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425810" y="203200"/>
            <a:ext cx="2580006" cy="800652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9AA57AE9-C898-02F4-3CA9-E741D6BF11A3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369642" y="2161394"/>
            <a:ext cx="9452716" cy="253521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28027579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838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phic 21">
            <a:extLst>
              <a:ext uri="{FF2B5EF4-FFF2-40B4-BE49-F238E27FC236}">
                <a16:creationId xmlns:a16="http://schemas.microsoft.com/office/drawing/2014/main" id="{84C63084-605B-E372-227F-041FF541FB17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425810" y="203200"/>
            <a:ext cx="2580006" cy="800652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AB1ACE52-B708-5778-5268-8E6C3AA58F55}"/>
              </a:ext>
            </a:extLst>
          </p:cNvPr>
          <p:cNvSpPr txBox="1"/>
          <p:nvPr/>
        </p:nvSpPr>
        <p:spPr>
          <a:xfrm>
            <a:off x="675861" y="889844"/>
            <a:ext cx="10346635" cy="390876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 typeface="Arial"/>
              <a:buNone/>
              <a:tabLst/>
              <a:defRPr/>
            </a:pPr>
            <a:endParaRPr kumimoji="0" lang="en-US" sz="5400" b="1" i="0" u="none" strike="noStrike" kern="0" cap="none" spc="0" normalizeH="0" baseline="0" noProof="0" dirty="0">
              <a:ln>
                <a:noFill/>
              </a:ln>
              <a:solidFill>
                <a:srgbClr val="C00000"/>
              </a:solidFill>
              <a:effectLst/>
              <a:uLnTx/>
              <a:uFillTx/>
              <a:latin typeface="Arial"/>
              <a:ea typeface="+mn-ea"/>
              <a:cs typeface="Arial"/>
              <a:sym typeface="Arial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 typeface="Arial"/>
              <a:buNone/>
              <a:tabLst/>
              <a:defRPr/>
            </a:pPr>
            <a:r>
              <a:rPr kumimoji="0" lang="en-US" sz="4800" b="1" i="0" u="none" strike="noStrike" kern="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Arial"/>
                <a:ea typeface="+mn-ea"/>
                <a:cs typeface="Arial"/>
                <a:sym typeface="Arial"/>
              </a:rPr>
              <a:t>Liquidity and efficiency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 typeface="Arial"/>
              <a:buNone/>
              <a:tabLst/>
              <a:defRPr/>
            </a:pPr>
            <a:r>
              <a:rPr kumimoji="0" lang="en-US" sz="4800" b="1" i="0" u="none" strike="noStrike" kern="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Arial"/>
                <a:ea typeface="+mn-ea"/>
                <a:cs typeface="Arial"/>
                <a:sym typeface="Arial"/>
              </a:rPr>
              <a:t> Ratios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50000"/>
              </a:spcBef>
              <a:spcAft>
                <a:spcPts val="0"/>
              </a:spcAft>
              <a:buClr>
                <a:srgbClr val="000000"/>
              </a:buClr>
              <a:buSzTx/>
              <a:buFont typeface="Arial"/>
              <a:buNone/>
              <a:tabLst/>
              <a:defRPr/>
            </a:pPr>
            <a:r>
              <a:rPr kumimoji="0" lang="en-US" sz="2800" b="1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/>
                <a:ea typeface="+mn-ea"/>
                <a:cs typeface="Arial"/>
                <a:sym typeface="Arial"/>
              </a:rPr>
              <a:t>Analyze </a:t>
            </a:r>
            <a:r>
              <a:rPr kumimoji="0" lang="en-US" sz="2800" b="1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/>
                <a:sym typeface="Arial"/>
              </a:rPr>
              <a:t>the a</a:t>
            </a:r>
            <a:r>
              <a:rPr kumimoji="0" lang="en-US" altLang="en-US" sz="2800" b="1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/>
                <a:sym typeface="Arial"/>
              </a:rPr>
              <a:t>bility to meet short-term obligations and to efficiently generate revenues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 typeface="Arial"/>
              <a:buNone/>
              <a:tabLst/>
              <a:defRPr/>
            </a:pPr>
            <a:endParaRPr kumimoji="0" lang="en-US" sz="2800" b="1" i="0" u="none" strike="noStrike" kern="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/>
              <a:ea typeface="+mn-ea"/>
              <a:cs typeface="Arial"/>
              <a:sym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1762625553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838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phic 21">
            <a:extLst>
              <a:ext uri="{FF2B5EF4-FFF2-40B4-BE49-F238E27FC236}">
                <a16:creationId xmlns:a16="http://schemas.microsoft.com/office/drawing/2014/main" id="{84C63084-605B-E372-227F-041FF541FB17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425810" y="203200"/>
            <a:ext cx="2580006" cy="800652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69BE20B3-A2DC-6FAD-FFE2-3491ABC3AA4A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68357" y="1100477"/>
            <a:ext cx="11728173" cy="531937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88606458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838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phic 21">
            <a:extLst>
              <a:ext uri="{FF2B5EF4-FFF2-40B4-BE49-F238E27FC236}">
                <a16:creationId xmlns:a16="http://schemas.microsoft.com/office/drawing/2014/main" id="{84C63084-605B-E372-227F-041FF541FB17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425810" y="203200"/>
            <a:ext cx="2580006" cy="800652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B29294B5-C9BD-FAB5-B03F-AA69B7BEEB86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368409" y="844826"/>
            <a:ext cx="9588531" cy="601317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42281256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838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phic 21">
            <a:extLst>
              <a:ext uri="{FF2B5EF4-FFF2-40B4-BE49-F238E27FC236}">
                <a16:creationId xmlns:a16="http://schemas.microsoft.com/office/drawing/2014/main" id="{84C63084-605B-E372-227F-041FF541FB17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425810" y="203200"/>
            <a:ext cx="2580006" cy="800652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6133838D-7EF3-929A-82B4-EC8D429C015D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038484" y="1091423"/>
            <a:ext cx="8438632" cy="487122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75444448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838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phic 21">
            <a:extLst>
              <a:ext uri="{FF2B5EF4-FFF2-40B4-BE49-F238E27FC236}">
                <a16:creationId xmlns:a16="http://schemas.microsoft.com/office/drawing/2014/main" id="{84C63084-605B-E372-227F-041FF541FB17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425810" y="203200"/>
            <a:ext cx="2580006" cy="800652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664EC377-B539-1DB5-5363-B2A76C83767C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r="2422"/>
          <a:stretch/>
        </p:blipFill>
        <p:spPr>
          <a:xfrm>
            <a:off x="566530" y="911897"/>
            <a:ext cx="10923105" cy="572744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70470076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995E94FF-98B8-EC32-6A4F-5A7B41A22586}"/>
              </a:ext>
            </a:extLst>
          </p:cNvPr>
          <p:cNvSpPr/>
          <p:nvPr/>
        </p:nvSpPr>
        <p:spPr>
          <a:xfrm>
            <a:off x="278296" y="247651"/>
            <a:ext cx="11718234" cy="5714999"/>
          </a:xfrm>
          <a:prstGeom prst="rect">
            <a:avLst/>
          </a:prstGeom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l" defTabSz="914400" rtl="0" eaLnBrk="1" fontAlgn="auto" latinLnBrk="0" hangingPunct="1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8" name="Graphic 22">
            <a:extLst>
              <a:ext uri="{FF2B5EF4-FFF2-40B4-BE49-F238E27FC236}">
                <a16:creationId xmlns:a16="http://schemas.microsoft.com/office/drawing/2014/main" id="{06DDF2A2-53F6-D323-788B-3E28956CF8DA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293087" y="247651"/>
            <a:ext cx="2070237" cy="1140029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D3AFF27D-76F2-4464-F1D9-0E91274BD432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www.midocean.ae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9ABE73F0-E596-05F0-AAA7-70B85D398F39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78296" y="1276349"/>
            <a:ext cx="11718233" cy="51435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76378956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838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phic 21">
            <a:extLst>
              <a:ext uri="{FF2B5EF4-FFF2-40B4-BE49-F238E27FC236}">
                <a16:creationId xmlns:a16="http://schemas.microsoft.com/office/drawing/2014/main" id="{84C63084-605B-E372-227F-041FF541FB17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425810" y="203200"/>
            <a:ext cx="2580006" cy="800652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B313F704-D531-287C-D719-C80BAEFF988B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28662" y="1285875"/>
            <a:ext cx="10734675" cy="527395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45424149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838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phic 21">
            <a:extLst>
              <a:ext uri="{FF2B5EF4-FFF2-40B4-BE49-F238E27FC236}">
                <a16:creationId xmlns:a16="http://schemas.microsoft.com/office/drawing/2014/main" id="{84C63084-605B-E372-227F-041FF541FB17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425810" y="203200"/>
            <a:ext cx="2580006" cy="800652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551F6096-5113-F041-BC5A-EBD2B4BC2F36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87627" y="1219199"/>
            <a:ext cx="11320670" cy="528099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65078615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838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phic 21">
            <a:extLst>
              <a:ext uri="{FF2B5EF4-FFF2-40B4-BE49-F238E27FC236}">
                <a16:creationId xmlns:a16="http://schemas.microsoft.com/office/drawing/2014/main" id="{84C63084-605B-E372-227F-041FF541FB17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425810" y="203200"/>
            <a:ext cx="2580006" cy="800652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D38A2DB4-9A27-1A70-744F-691CA180E274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28676" y="934278"/>
            <a:ext cx="10919376" cy="572052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20717818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838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phic 21">
            <a:extLst>
              <a:ext uri="{FF2B5EF4-FFF2-40B4-BE49-F238E27FC236}">
                <a16:creationId xmlns:a16="http://schemas.microsoft.com/office/drawing/2014/main" id="{84C63084-605B-E372-227F-041FF541FB17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425810" y="203200"/>
            <a:ext cx="2580006" cy="800652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509E9592-9A79-5038-FE3A-3F17F5699486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089452" y="895350"/>
            <a:ext cx="10479696" cy="503420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322292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838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phic 21">
            <a:extLst>
              <a:ext uri="{FF2B5EF4-FFF2-40B4-BE49-F238E27FC236}">
                <a16:creationId xmlns:a16="http://schemas.microsoft.com/office/drawing/2014/main" id="{84C63084-605B-E372-227F-041FF541FB17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425810" y="203200"/>
            <a:ext cx="2580006" cy="800652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1BBA7BAB-9451-DA7E-5DA3-02AFACC590D5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78905" y="924339"/>
            <a:ext cx="12013096" cy="573046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17575927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838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phic 21">
            <a:extLst>
              <a:ext uri="{FF2B5EF4-FFF2-40B4-BE49-F238E27FC236}">
                <a16:creationId xmlns:a16="http://schemas.microsoft.com/office/drawing/2014/main" id="{84C63084-605B-E372-227F-041FF541FB17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425810" y="203200"/>
            <a:ext cx="2580006" cy="800652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A6CF056A-C07E-3275-794A-913A35A31276}"/>
              </a:ext>
            </a:extLst>
          </p:cNvPr>
          <p:cNvSpPr txBox="1"/>
          <p:nvPr/>
        </p:nvSpPr>
        <p:spPr>
          <a:xfrm>
            <a:off x="1192695" y="2182505"/>
            <a:ext cx="9819861" cy="206210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 typeface="Arial"/>
              <a:buNone/>
              <a:tabLst/>
              <a:defRPr/>
            </a:pPr>
            <a:r>
              <a:rPr kumimoji="0" lang="en-US" sz="4800" b="1" i="0" u="none" strike="noStrike" kern="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Arial"/>
                <a:ea typeface="+mn-ea"/>
                <a:cs typeface="Arial"/>
                <a:sym typeface="Arial"/>
              </a:rPr>
              <a:t>Solvency Ratios 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 typeface="Arial"/>
              <a:buNone/>
              <a:tabLst/>
              <a:defRPr/>
            </a:pPr>
            <a:endParaRPr kumimoji="0" lang="en-US" sz="2400" b="1" i="0" u="none" strike="noStrike" kern="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Arial"/>
              <a:ea typeface="+mn-ea"/>
              <a:cs typeface="Arial"/>
              <a:sym typeface="Arial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 typeface="Arial"/>
              <a:buNone/>
              <a:tabLst/>
              <a:defRPr/>
            </a:pPr>
            <a:r>
              <a:rPr kumimoji="0" lang="en-US" sz="2800" b="1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/>
                <a:ea typeface="+mn-ea"/>
                <a:cs typeface="Arial"/>
                <a:sym typeface="Arial"/>
              </a:rPr>
              <a:t>Analyze the ability to generate future revenues and meet long-term obligations</a:t>
            </a:r>
          </a:p>
        </p:txBody>
      </p:sp>
    </p:spTree>
    <p:extLst>
      <p:ext uri="{BB962C8B-B14F-4D97-AF65-F5344CB8AC3E}">
        <p14:creationId xmlns:p14="http://schemas.microsoft.com/office/powerpoint/2010/main" val="760354289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838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phic 21">
            <a:extLst>
              <a:ext uri="{FF2B5EF4-FFF2-40B4-BE49-F238E27FC236}">
                <a16:creationId xmlns:a16="http://schemas.microsoft.com/office/drawing/2014/main" id="{84C63084-605B-E372-227F-041FF541FB17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425810" y="203200"/>
            <a:ext cx="2580006" cy="800652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1A29D929-BD20-2544-9A99-15F0BB005CEA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1003852"/>
            <a:ext cx="12192000" cy="565094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61562916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838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phic 21">
            <a:extLst>
              <a:ext uri="{FF2B5EF4-FFF2-40B4-BE49-F238E27FC236}">
                <a16:creationId xmlns:a16="http://schemas.microsoft.com/office/drawing/2014/main" id="{84C63084-605B-E372-227F-041FF541FB17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425810" y="203200"/>
            <a:ext cx="2580006" cy="800652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DDECC0A4-8046-995B-5609-1B25A999EA4D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904461"/>
            <a:ext cx="12115800" cy="595353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78431300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838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phic 21">
            <a:extLst>
              <a:ext uri="{FF2B5EF4-FFF2-40B4-BE49-F238E27FC236}">
                <a16:creationId xmlns:a16="http://schemas.microsoft.com/office/drawing/2014/main" id="{84C63084-605B-E372-227F-041FF541FB17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425810" y="203200"/>
            <a:ext cx="2580006" cy="800652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66A23AA7-5063-57CE-A050-93D752DD9679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9209" y="1011494"/>
            <a:ext cx="11956774" cy="564330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93865126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838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phic 21">
            <a:extLst>
              <a:ext uri="{FF2B5EF4-FFF2-40B4-BE49-F238E27FC236}">
                <a16:creationId xmlns:a16="http://schemas.microsoft.com/office/drawing/2014/main" id="{84C63084-605B-E372-227F-041FF541FB17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425810" y="203200"/>
            <a:ext cx="2580006" cy="800652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D361FD32-A94D-7431-3561-161CB9E1DCB1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218661" y="1210689"/>
            <a:ext cx="12135678" cy="53193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60323776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838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phic 21">
            <a:extLst>
              <a:ext uri="{FF2B5EF4-FFF2-40B4-BE49-F238E27FC236}">
                <a16:creationId xmlns:a16="http://schemas.microsoft.com/office/drawing/2014/main" id="{84C63084-605B-E372-227F-041FF541FB17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425810" y="203200"/>
            <a:ext cx="2580006" cy="800652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77233C78-A5F7-285F-ABDD-7C02EE8A9A86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09330" y="1295400"/>
            <a:ext cx="12006469" cy="545327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31233653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838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phic 21">
            <a:extLst>
              <a:ext uri="{FF2B5EF4-FFF2-40B4-BE49-F238E27FC236}">
                <a16:creationId xmlns:a16="http://schemas.microsoft.com/office/drawing/2014/main" id="{84C63084-605B-E372-227F-041FF541FB17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425810" y="203200"/>
            <a:ext cx="2580006" cy="800652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20055EE6-793B-FEB5-592F-54924DFE88B6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09331" y="1003853"/>
            <a:ext cx="11807686" cy="575475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80000138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838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phic 21">
            <a:extLst>
              <a:ext uri="{FF2B5EF4-FFF2-40B4-BE49-F238E27FC236}">
                <a16:creationId xmlns:a16="http://schemas.microsoft.com/office/drawing/2014/main" id="{84C63084-605B-E372-227F-041FF541FB17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425810" y="203200"/>
            <a:ext cx="2580006" cy="800652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C4F68AA3-58B5-D587-1D96-2674BB1A26BA}"/>
              </a:ext>
            </a:extLst>
          </p:cNvPr>
          <p:cNvSpPr txBox="1"/>
          <p:nvPr/>
        </p:nvSpPr>
        <p:spPr>
          <a:xfrm>
            <a:off x="3048828" y="1874729"/>
            <a:ext cx="6097656" cy="310854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 typeface="Arial"/>
              <a:buNone/>
              <a:tabLst/>
              <a:defRPr/>
            </a:pPr>
            <a:r>
              <a:rPr kumimoji="0" lang="en-US" sz="4800" b="1" i="0" u="none" strike="noStrike" kern="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Arial"/>
                <a:ea typeface="+mn-ea"/>
                <a:cs typeface="Arial"/>
                <a:sym typeface="Arial"/>
              </a:rPr>
              <a:t>Profitability Ratios 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 typeface="Arial"/>
              <a:buNone/>
              <a:tabLst/>
              <a:defRPr/>
            </a:pPr>
            <a:endParaRPr kumimoji="0" lang="en-US" sz="2800" b="1" i="0" u="none" strike="noStrike" kern="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Arial"/>
              <a:ea typeface="+mn-ea"/>
              <a:cs typeface="Arial"/>
              <a:sym typeface="Arial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 typeface="Arial"/>
              <a:buNone/>
              <a:tabLst/>
              <a:defRPr/>
            </a:pPr>
            <a:endParaRPr kumimoji="0" lang="en-US" sz="2400" b="1" i="0" u="none" strike="noStrike" kern="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Arial"/>
              <a:ea typeface="+mn-ea"/>
              <a:cs typeface="Arial"/>
              <a:sym typeface="Arial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 typeface="Arial"/>
              <a:buNone/>
              <a:tabLst/>
              <a:defRPr/>
            </a:pPr>
            <a:r>
              <a:rPr kumimoji="0" lang="en-US" sz="2400" b="1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/>
                <a:ea typeface="+mn-ea"/>
                <a:cs typeface="Arial"/>
                <a:sym typeface="Arial"/>
              </a:rPr>
              <a:t>Ability to provide financial rewards sufficient to attract and retain financing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 typeface="Arial"/>
              <a:buNone/>
              <a:tabLst/>
              <a:defRPr/>
            </a:pPr>
            <a:endParaRPr kumimoji="0" lang="en-US" sz="2400" b="1" i="0" u="none" strike="noStrike" kern="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/>
              <a:ea typeface="+mn-ea"/>
              <a:cs typeface="Arial"/>
              <a:sym typeface="Arial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 typeface="Arial"/>
              <a:buNone/>
              <a:tabLst/>
              <a:defRPr/>
            </a:pPr>
            <a:endParaRPr kumimoji="0" lang="en-US" sz="2400" b="1" i="0" u="none" strike="noStrike" kern="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/>
              <a:ea typeface="+mn-ea"/>
              <a:cs typeface="Arial"/>
              <a:sym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2066848408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838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phic 21">
            <a:extLst>
              <a:ext uri="{FF2B5EF4-FFF2-40B4-BE49-F238E27FC236}">
                <a16:creationId xmlns:a16="http://schemas.microsoft.com/office/drawing/2014/main" id="{84C63084-605B-E372-227F-041FF541FB17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425810" y="203200"/>
            <a:ext cx="2580006" cy="800652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07CA785A-513F-A8AC-6475-B7BD3C4BEC4F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9513" y="894522"/>
            <a:ext cx="12016409" cy="576027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86503221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838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phic 21">
            <a:extLst>
              <a:ext uri="{FF2B5EF4-FFF2-40B4-BE49-F238E27FC236}">
                <a16:creationId xmlns:a16="http://schemas.microsoft.com/office/drawing/2014/main" id="{84C63084-605B-E372-227F-041FF541FB17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425810" y="203200"/>
            <a:ext cx="2580006" cy="800652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97446D46-C9AD-37F1-E54E-59DCF0E9AD10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328897" y="970750"/>
            <a:ext cx="9534205" cy="49164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23736188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838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phic 21">
            <a:extLst>
              <a:ext uri="{FF2B5EF4-FFF2-40B4-BE49-F238E27FC236}">
                <a16:creationId xmlns:a16="http://schemas.microsoft.com/office/drawing/2014/main" id="{84C63084-605B-E372-227F-041FF541FB17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425810" y="203200"/>
            <a:ext cx="2580006" cy="800652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59D0B33D-8582-12C3-66F4-BEE4CE7A42D8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86184" y="817665"/>
            <a:ext cx="12005816" cy="504325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682406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838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phic 21">
            <a:extLst>
              <a:ext uri="{FF2B5EF4-FFF2-40B4-BE49-F238E27FC236}">
                <a16:creationId xmlns:a16="http://schemas.microsoft.com/office/drawing/2014/main" id="{84C63084-605B-E372-227F-041FF541FB17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425810" y="203200"/>
            <a:ext cx="2580006" cy="800652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8788FB36-6663-0373-49AF-F807DF25A04E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25533" y="1050353"/>
            <a:ext cx="10653554" cy="550947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04793404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838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phic 21">
            <a:extLst>
              <a:ext uri="{FF2B5EF4-FFF2-40B4-BE49-F238E27FC236}">
                <a16:creationId xmlns:a16="http://schemas.microsoft.com/office/drawing/2014/main" id="{84C63084-605B-E372-227F-041FF541FB17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425810" y="203200"/>
            <a:ext cx="2580006" cy="800652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9AB487F6-1E7A-DA4D-95C8-6823FFE02D9B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81605" y="817665"/>
            <a:ext cx="11224211" cy="495271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59764971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838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phic 21">
            <a:extLst>
              <a:ext uri="{FF2B5EF4-FFF2-40B4-BE49-F238E27FC236}">
                <a16:creationId xmlns:a16="http://schemas.microsoft.com/office/drawing/2014/main" id="{84C63084-605B-E372-227F-041FF541FB17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425810" y="203200"/>
            <a:ext cx="2580006" cy="800652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F343B9A2-532F-6677-D407-388DDF11F18B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058364" y="1387680"/>
            <a:ext cx="10848714" cy="457497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18566212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838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phic 21">
            <a:extLst>
              <a:ext uri="{FF2B5EF4-FFF2-40B4-BE49-F238E27FC236}">
                <a16:creationId xmlns:a16="http://schemas.microsoft.com/office/drawing/2014/main" id="{84C63084-605B-E372-227F-041FF541FB17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425810" y="203200"/>
            <a:ext cx="2580006" cy="800652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82360FF3-C2B2-4918-40E0-331979A3B91B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9391" y="1145749"/>
            <a:ext cx="11906425" cy="543395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6552805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838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phic 21">
            <a:extLst>
              <a:ext uri="{FF2B5EF4-FFF2-40B4-BE49-F238E27FC236}">
                <a16:creationId xmlns:a16="http://schemas.microsoft.com/office/drawing/2014/main" id="{84C63084-605B-E372-227F-041FF541FB17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425810" y="203200"/>
            <a:ext cx="2580006" cy="800652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88E74D5E-9111-14C6-1BA8-AA2BAACC24DE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71550" y="1304924"/>
            <a:ext cx="9520325" cy="460043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00455035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838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phic 21">
            <a:extLst>
              <a:ext uri="{FF2B5EF4-FFF2-40B4-BE49-F238E27FC236}">
                <a16:creationId xmlns:a16="http://schemas.microsoft.com/office/drawing/2014/main" id="{84C63084-605B-E372-227F-041FF541FB17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425810" y="203200"/>
            <a:ext cx="2580006" cy="800652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6C713200-4E48-FEBB-9EA0-690CC403DEC3}"/>
              </a:ext>
            </a:extLst>
          </p:cNvPr>
          <p:cNvSpPr txBox="1"/>
          <p:nvPr/>
        </p:nvSpPr>
        <p:spPr>
          <a:xfrm>
            <a:off x="1590261" y="1736229"/>
            <a:ext cx="9770165" cy="295465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 typeface="Arial"/>
              <a:buNone/>
              <a:tabLst/>
              <a:defRPr/>
            </a:pPr>
            <a:r>
              <a:rPr kumimoji="0" lang="en-US" sz="4800" b="1" i="0" u="none" strike="noStrike" kern="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Arial"/>
                <a:ea typeface="+mn-ea"/>
                <a:cs typeface="Arial"/>
                <a:sym typeface="Arial"/>
              </a:rPr>
              <a:t>Market Ratios 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50000"/>
              </a:spcBef>
              <a:spcAft>
                <a:spcPts val="0"/>
              </a:spcAft>
              <a:buClr>
                <a:srgbClr val="000000"/>
              </a:buClr>
              <a:buSzTx/>
              <a:buFont typeface="Arial"/>
              <a:buNone/>
              <a:tabLst/>
              <a:defRPr/>
            </a:pPr>
            <a:r>
              <a:rPr kumimoji="0" lang="en-US" altLang="en-US" sz="2800" b="1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/>
                <a:sym typeface="Arial"/>
              </a:rPr>
              <a:t>Ability to generate positive market expectations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 typeface="Arial"/>
              <a:buNone/>
              <a:tabLst/>
              <a:defRPr/>
            </a:pPr>
            <a:endParaRPr kumimoji="0" lang="en-US" sz="2400" b="1" i="0" u="none" strike="noStrike" kern="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Arial"/>
              <a:ea typeface="+mn-ea"/>
              <a:cs typeface="Arial"/>
              <a:sym typeface="Arial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 typeface="Arial"/>
              <a:buNone/>
              <a:tabLst/>
              <a:defRPr/>
            </a:pPr>
            <a:endParaRPr kumimoji="0" lang="en-US" sz="2400" b="1" i="0" u="none" strike="noStrike" kern="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Arial"/>
              <a:ea typeface="+mn-ea"/>
              <a:cs typeface="Arial"/>
              <a:sym typeface="Arial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 typeface="Arial"/>
              <a:buNone/>
              <a:tabLst/>
              <a:defRPr/>
            </a:pPr>
            <a:endParaRPr kumimoji="0" lang="en-US" sz="2400" b="1" i="0" u="none" strike="noStrike" kern="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Arial"/>
              <a:ea typeface="+mn-ea"/>
              <a:cs typeface="Arial"/>
              <a:sym typeface="Arial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 typeface="Arial"/>
              <a:buNone/>
              <a:tabLst/>
              <a:defRPr/>
            </a:pPr>
            <a:endParaRPr kumimoji="0" lang="en-US" sz="2400" b="1" i="0" u="none" strike="noStrike" kern="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Arial"/>
              <a:ea typeface="+mn-ea"/>
              <a:cs typeface="Arial"/>
              <a:sym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1544197653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838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phic 21">
            <a:extLst>
              <a:ext uri="{FF2B5EF4-FFF2-40B4-BE49-F238E27FC236}">
                <a16:creationId xmlns:a16="http://schemas.microsoft.com/office/drawing/2014/main" id="{84C63084-605B-E372-227F-041FF541FB17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425810" y="203200"/>
            <a:ext cx="2580006" cy="800652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E7E6D6B8-8B84-3284-56B4-36A1DAE608F1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25557" y="1355559"/>
            <a:ext cx="11002617" cy="510487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81314122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838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phic 21">
            <a:extLst>
              <a:ext uri="{FF2B5EF4-FFF2-40B4-BE49-F238E27FC236}">
                <a16:creationId xmlns:a16="http://schemas.microsoft.com/office/drawing/2014/main" id="{84C63084-605B-E372-227F-041FF541FB17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425810" y="203200"/>
            <a:ext cx="2580006" cy="800652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F79C5746-3B73-F419-8E4A-A2045C20C558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r="10325" b="4760"/>
          <a:stretch/>
        </p:blipFill>
        <p:spPr>
          <a:xfrm>
            <a:off x="1342479" y="1003852"/>
            <a:ext cx="10534782" cy="5486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23020298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838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phic 21">
            <a:extLst>
              <a:ext uri="{FF2B5EF4-FFF2-40B4-BE49-F238E27FC236}">
                <a16:creationId xmlns:a16="http://schemas.microsoft.com/office/drawing/2014/main" id="{84C63084-605B-E372-227F-041FF541FB17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425810" y="203200"/>
            <a:ext cx="2580006" cy="800652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AD105169-AA44-F71F-9BDE-8C1EA0C686E8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19270" y="1090339"/>
            <a:ext cx="11986591" cy="556446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69888778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838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phic 21">
            <a:extLst>
              <a:ext uri="{FF2B5EF4-FFF2-40B4-BE49-F238E27FC236}">
                <a16:creationId xmlns:a16="http://schemas.microsoft.com/office/drawing/2014/main" id="{84C63084-605B-E372-227F-041FF541FB17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425810" y="203200"/>
            <a:ext cx="2580006" cy="800652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1C747E9E-A39C-12EB-1A7D-F527D5898D82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28600" y="1085848"/>
            <a:ext cx="11430000" cy="556895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40733627"/>
      </p:ext>
    </p:extLst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/>
          <p:cNvPicPr>
            <a:picLocks noChangeAspect="1"/>
          </p:cNvPicPr>
          <p:nvPr/>
        </p:nvPicPr>
        <p:blipFill>
          <a:blip r:embed="rId2" cstate="print">
            <a:grayscl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7112"/>
            <a:ext cx="12192000" cy="6843776"/>
          </a:xfrm>
          <a:prstGeom prst="rect">
            <a:avLst/>
          </a:prstGeom>
        </p:spPr>
      </p:pic>
      <p:sp>
        <p:nvSpPr>
          <p:cNvPr id="2" name="Right Triangle 1"/>
          <p:cNvSpPr/>
          <p:nvPr/>
        </p:nvSpPr>
        <p:spPr>
          <a:xfrm flipH="1">
            <a:off x="6512645" y="3153102"/>
            <a:ext cx="5679355" cy="3704899"/>
          </a:xfrm>
          <a:prstGeom prst="rtTriangle">
            <a:avLst/>
          </a:prstGeom>
          <a:solidFill>
            <a:srgbClr val="669BBC">
              <a:alpha val="76863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10" name="TextBox 9"/>
          <p:cNvSpPr txBox="1"/>
          <p:nvPr/>
        </p:nvSpPr>
        <p:spPr>
          <a:xfrm>
            <a:off x="705831" y="5707075"/>
            <a:ext cx="4524565" cy="8299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8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Thank You</a:t>
            </a:r>
          </a:p>
        </p:txBody>
      </p:sp>
      <p:pic>
        <p:nvPicPr>
          <p:cNvPr id="13" name="Graphic 12"/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9576180" y="6168740"/>
            <a:ext cx="2279266" cy="384052"/>
          </a:xfrm>
          <a:prstGeom prst="rect">
            <a:avLst/>
          </a:prstGeom>
        </p:spPr>
      </p:pic>
      <p:sp>
        <p:nvSpPr>
          <p:cNvPr id="14" name="Parallelogram 13"/>
          <p:cNvSpPr/>
          <p:nvPr/>
        </p:nvSpPr>
        <p:spPr>
          <a:xfrm rot="16200000" flipV="1">
            <a:off x="-2058944" y="4401414"/>
            <a:ext cx="3801492" cy="1097456"/>
          </a:xfrm>
          <a:custGeom>
            <a:avLst/>
            <a:gdLst>
              <a:gd name="connsiteX0" fmla="*/ 0 w 3826892"/>
              <a:gd name="connsiteY0" fmla="*/ 1097456 h 1097456"/>
              <a:gd name="connsiteX1" fmla="*/ 1102581 w 3826892"/>
              <a:gd name="connsiteY1" fmla="*/ 0 h 1097456"/>
              <a:gd name="connsiteX2" fmla="*/ 3826892 w 3826892"/>
              <a:gd name="connsiteY2" fmla="*/ 0 h 1097456"/>
              <a:gd name="connsiteX3" fmla="*/ 2724311 w 3826892"/>
              <a:gd name="connsiteY3" fmla="*/ 1097456 h 1097456"/>
              <a:gd name="connsiteX4" fmla="*/ 0 w 3826892"/>
              <a:gd name="connsiteY4" fmla="*/ 1097456 h 1097456"/>
              <a:gd name="connsiteX0-1" fmla="*/ 0 w 3801492"/>
              <a:gd name="connsiteY0-2" fmla="*/ 1097456 h 1097456"/>
              <a:gd name="connsiteX1-3" fmla="*/ 1102581 w 3801492"/>
              <a:gd name="connsiteY1-4" fmla="*/ 0 h 1097456"/>
              <a:gd name="connsiteX2-5" fmla="*/ 3801492 w 3801492"/>
              <a:gd name="connsiteY2-6" fmla="*/ 12700 h 1097456"/>
              <a:gd name="connsiteX3-7" fmla="*/ 2724311 w 3801492"/>
              <a:gd name="connsiteY3-8" fmla="*/ 1097456 h 1097456"/>
              <a:gd name="connsiteX4-9" fmla="*/ 0 w 3801492"/>
              <a:gd name="connsiteY4-10" fmla="*/ 1097456 h 1097456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  <a:cxn ang="0">
                <a:pos x="connsiteX4-9" y="connsiteY4-10"/>
              </a:cxn>
            </a:cxnLst>
            <a:rect l="l" t="t" r="r" b="b"/>
            <a:pathLst>
              <a:path w="3801492" h="1097456">
                <a:moveTo>
                  <a:pt x="0" y="1097456"/>
                </a:moveTo>
                <a:lnTo>
                  <a:pt x="1102581" y="0"/>
                </a:lnTo>
                <a:lnTo>
                  <a:pt x="3801492" y="12700"/>
                </a:lnTo>
                <a:lnTo>
                  <a:pt x="2724311" y="1097456"/>
                </a:lnTo>
                <a:lnTo>
                  <a:pt x="0" y="1097456"/>
                </a:lnTo>
                <a:close/>
              </a:path>
            </a:pathLst>
          </a:cu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pic>
        <p:nvPicPr>
          <p:cNvPr id="22" name="Graphic 21"/>
          <p:cNvPicPr>
            <a:picLocks noChangeAspect="1"/>
          </p:cNvPicPr>
          <p:nvPr/>
        </p:nvPicPr>
        <p:blipFill rotWithShape="1"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425810" y="203200"/>
            <a:ext cx="2580006" cy="1204686"/>
          </a:xfrm>
          <a:prstGeom prst="rect">
            <a:avLst/>
          </a:prstGeom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lcf76f155ced4ddcb4097134ff3c332f xmlns="aca13214-df29-4e3c-a050-857c0bf7bd8e">
      <Terms xmlns="http://schemas.microsoft.com/office/infopath/2007/PartnerControls"/>
    </lcf76f155ced4ddcb4097134ff3c332f>
    <TaxCatchAll xmlns="688354b5-287c-4cda-825e-1d7935aea40e" xsi:nil="true"/>
  </documentManagement>
</p:properties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DC69378573D04C4981F1C0E645EFE562" ma:contentTypeVersion="15" ma:contentTypeDescription="Create a new document." ma:contentTypeScope="" ma:versionID="2e1979ed7a40a032d8738234fb7d5638">
  <xsd:schema xmlns:xsd="http://www.w3.org/2001/XMLSchema" xmlns:xs="http://www.w3.org/2001/XMLSchema" xmlns:p="http://schemas.microsoft.com/office/2006/metadata/properties" xmlns:ns2="aca13214-df29-4e3c-a050-857c0bf7bd8e" xmlns:ns3="688354b5-287c-4cda-825e-1d7935aea40e" targetNamespace="http://schemas.microsoft.com/office/2006/metadata/properties" ma:root="true" ma:fieldsID="c2fc5af8d57f54d914d942766a1048b8" ns2:_="" ns3:_="">
    <xsd:import namespace="aca13214-df29-4e3c-a050-857c0bf7bd8e"/>
    <xsd:import namespace="688354b5-287c-4cda-825e-1d7935aea40e"/>
    <xsd:element name="properties">
      <xsd:complexType>
        <xsd:sequence>
          <xsd:element name="documentManagement">
            <xsd:complexType>
              <xsd:all>
                <xsd:element ref="ns2:lcf76f155ced4ddcb4097134ff3c332f" minOccurs="0"/>
                <xsd:element ref="ns3:TaxCatchAll" minOccurs="0"/>
                <xsd:element ref="ns2:MediaServiceMetadata" minOccurs="0"/>
                <xsd:element ref="ns2:MediaServiceFastMetadata" minOccurs="0"/>
                <xsd:element ref="ns2:MediaServiceObjectDetectorVersions" minOccurs="0"/>
                <xsd:element ref="ns2:MediaServiceGenerationTime" minOccurs="0"/>
                <xsd:element ref="ns2:MediaServiceEventHashCode" minOccurs="0"/>
                <xsd:element ref="ns2:MediaServiceDateTaken" minOccurs="0"/>
                <xsd:element ref="ns2:MediaLengthInSeconds" minOccurs="0"/>
                <xsd:element ref="ns2:MediaServiceOCR" minOccurs="0"/>
                <xsd:element ref="ns2:MediaServiceSearchProperties" minOccurs="0"/>
                <xsd:element ref="ns2:MediaServiceLocation" minOccurs="0"/>
                <xsd:element ref="ns3:SharedWithUsers" minOccurs="0"/>
                <xsd:element ref="ns3:SharedWithDetail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aca13214-df29-4e3c-a050-857c0bf7bd8e" elementFormDefault="qualified">
    <xsd:import namespace="http://schemas.microsoft.com/office/2006/documentManagement/types"/>
    <xsd:import namespace="http://schemas.microsoft.com/office/infopath/2007/PartnerControls"/>
    <xsd:element name="lcf76f155ced4ddcb4097134ff3c332f" ma:index="9" nillable="true" ma:taxonomy="true" ma:internalName="lcf76f155ced4ddcb4097134ff3c332f" ma:taxonomyFieldName="MediaServiceImageTags" ma:displayName="Image Tags" ma:readOnly="false" ma:fieldId="{5cf76f15-5ced-4ddc-b409-7134ff3c332f}" ma:taxonomyMulti="true" ma:sspId="0c40115b-6d03-4915-ad03-308f9b9b015a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Metadata" ma:index="11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12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ObjectDetectorVersions" ma:index="13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GenerationTime" ma:index="14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5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DateTaken" ma:index="16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MediaLengthInSeconds" ma:index="17" nillable="true" ma:displayName="MediaLengthInSeconds" ma:hidden="true" ma:internalName="MediaLengthInSeconds" ma:readOnly="true">
      <xsd:simpleType>
        <xsd:restriction base="dms:Unknown"/>
      </xsd:simpleType>
    </xsd:element>
    <xsd:element name="MediaServiceOCR" ma:index="18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SearchProperties" ma:index="19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Location" ma:index="20" nillable="true" ma:displayName="Location" ma:indexed="true" ma:internalName="MediaServiceLocation" ma:readOnly="true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688354b5-287c-4cda-825e-1d7935aea40e" elementFormDefault="qualified">
    <xsd:import namespace="http://schemas.microsoft.com/office/2006/documentManagement/types"/>
    <xsd:import namespace="http://schemas.microsoft.com/office/infopath/2007/PartnerControls"/>
    <xsd:element name="TaxCatchAll" ma:index="10" nillable="true" ma:displayName="Taxonomy Catch All Column" ma:hidden="true" ma:list="{772eb0a4-9da0-4036-9770-4dcdef9fdc33}" ma:internalName="TaxCatchAll" ma:showField="CatchAllData" ma:web="688354b5-287c-4cda-825e-1d7935aea40e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SharedWithUsers" ma:index="21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22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ACC9A911-23AF-4D6B-960B-1A780C58D828}">
  <ds:schemaRefs>
    <ds:schemaRef ds:uri="http://schemas.microsoft.com/office/2006/metadata/properties"/>
    <ds:schemaRef ds:uri="http://www.w3.org/2000/xmlns/"/>
    <ds:schemaRef ds:uri="aca13214-df29-4e3c-a050-857c0bf7bd8e"/>
    <ds:schemaRef ds:uri="http://schemas.microsoft.com/office/infopath/2007/PartnerControls"/>
    <ds:schemaRef ds:uri="688354b5-287c-4cda-825e-1d7935aea40e"/>
    <ds:schemaRef ds:uri="http://www.w3.org/2001/XMLSchema-instance"/>
  </ds:schemaRefs>
</ds:datastoreItem>
</file>

<file path=customXml/itemProps2.xml><?xml version="1.0" encoding="utf-8"?>
<ds:datastoreItem xmlns:ds="http://schemas.openxmlformats.org/officeDocument/2006/customXml" ds:itemID="{B6922925-B650-4EA1-A7DB-D7297A7637D2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01F37DF6-44CB-4806-BC5F-3CBF13C386BC}">
  <ds:schemaRefs>
    <ds:schemaRef ds:uri="http://schemas.microsoft.com/office/2006/metadata/contentType"/>
    <ds:schemaRef ds:uri="http://schemas.microsoft.com/office/2006/metadata/properties/metaAttributes"/>
    <ds:schemaRef ds:uri="http://www.w3.org/2000/xmlns/"/>
    <ds:schemaRef ds:uri="http://www.w3.org/2001/XMLSchema"/>
    <ds:schemaRef ds:uri="aca13214-df29-4e3c-a050-857c0bf7bd8e"/>
    <ds:schemaRef ds:uri="688354b5-287c-4cda-825e-1d7935aea40e"/>
    <ds:schemaRef ds:uri="http://schemas.microsoft.com/office/2006/metadata/properties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72</TotalTime>
  <Words>85</Words>
  <Application>Microsoft Office PowerPoint</Application>
  <PresentationFormat>Widescreen</PresentationFormat>
  <Paragraphs>31</Paragraphs>
  <Slides>39</Slides>
  <Notes>37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39</vt:i4>
      </vt:variant>
    </vt:vector>
  </HeadingPairs>
  <TitlesOfParts>
    <vt:vector size="45" baseType="lpstr">
      <vt:lpstr>Alexandria</vt:lpstr>
      <vt:lpstr>Arial</vt:lpstr>
      <vt:lpstr>Calibri</vt:lpstr>
      <vt:lpstr>Calibri Light</vt:lpstr>
      <vt:lpstr>Times New Roman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start</dc:creator>
  <cp:lastModifiedBy>hodametwally</cp:lastModifiedBy>
  <cp:revision>33</cp:revision>
  <dcterms:created xsi:type="dcterms:W3CDTF">2023-04-29T09:08:00Z</dcterms:created>
  <dcterms:modified xsi:type="dcterms:W3CDTF">2024-07-07T18:33:48Z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ICV">
    <vt:lpwstr>17AA779C58B4485E9875EC7763513157_12</vt:lpwstr>
  </property>
  <property fmtid="{D5CDD505-2E9C-101B-9397-08002B2CF9AE}" pid="3" name="KSOProductBuildVer">
    <vt:lpwstr>1033-12.2.0.13359</vt:lpwstr>
  </property>
  <property fmtid="{D5CDD505-2E9C-101B-9397-08002B2CF9AE}" pid="4" name="ContentTypeId">
    <vt:lpwstr>0x010100DC69378573D04C4981F1C0E645EFE562</vt:lpwstr>
  </property>
</Properties>
</file>