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484" r:id="rId5"/>
    <p:sldId id="501" r:id="rId6"/>
    <p:sldId id="507" r:id="rId7"/>
    <p:sldId id="508" r:id="rId8"/>
    <p:sldId id="509" r:id="rId9"/>
    <p:sldId id="510" r:id="rId10"/>
    <p:sldId id="513" r:id="rId11"/>
    <p:sldId id="514" r:id="rId12"/>
    <p:sldId id="515" r:id="rId13"/>
    <p:sldId id="516" r:id="rId14"/>
    <p:sldId id="518" r:id="rId15"/>
    <p:sldId id="519" r:id="rId16"/>
    <p:sldId id="520" r:id="rId17"/>
    <p:sldId id="521" r:id="rId18"/>
    <p:sldId id="522" r:id="rId19"/>
    <p:sldId id="524" r:id="rId20"/>
    <p:sldId id="527" r:id="rId21"/>
    <p:sldId id="529" r:id="rId22"/>
    <p:sldId id="982" r:id="rId23"/>
    <p:sldId id="531" r:id="rId24"/>
    <p:sldId id="533" r:id="rId25"/>
    <p:sldId id="983" r:id="rId26"/>
    <p:sldId id="984" r:id="rId27"/>
    <p:sldId id="542" r:id="rId28"/>
    <p:sldId id="985" r:id="rId29"/>
    <p:sldId id="986" r:id="rId30"/>
    <p:sldId id="987" r:id="rId31"/>
    <p:sldId id="547" r:id="rId32"/>
    <p:sldId id="549" r:id="rId33"/>
    <p:sldId id="550" r:id="rId34"/>
    <p:sldId id="552" r:id="rId35"/>
    <p:sldId id="553" r:id="rId36"/>
    <p:sldId id="554" r:id="rId37"/>
    <p:sldId id="557" r:id="rId38"/>
    <p:sldId id="558" r:id="rId39"/>
    <p:sldId id="559" r:id="rId40"/>
    <p:sldId id="562" r:id="rId41"/>
    <p:sldId id="564"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08"/>
            <p14:sldId id="509"/>
            <p14:sldId id="510"/>
            <p14:sldId id="513"/>
            <p14:sldId id="514"/>
            <p14:sldId id="515"/>
            <p14:sldId id="516"/>
            <p14:sldId id="518"/>
            <p14:sldId id="519"/>
            <p14:sldId id="520"/>
            <p14:sldId id="521"/>
            <p14:sldId id="522"/>
            <p14:sldId id="524"/>
            <p14:sldId id="527"/>
            <p14:sldId id="529"/>
            <p14:sldId id="982"/>
            <p14:sldId id="531"/>
            <p14:sldId id="533"/>
            <p14:sldId id="983"/>
            <p14:sldId id="984"/>
            <p14:sldId id="542"/>
            <p14:sldId id="985"/>
            <p14:sldId id="986"/>
            <p14:sldId id="987"/>
            <p14:sldId id="547"/>
            <p14:sldId id="549"/>
            <p14:sldId id="550"/>
            <p14:sldId id="552"/>
            <p14:sldId id="553"/>
            <p14:sldId id="554"/>
            <p14:sldId id="557"/>
            <p14:sldId id="558"/>
            <p14:sldId id="559"/>
            <p14:sldId id="562"/>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922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699762" cy="584775"/>
          </a:xfrm>
          <a:prstGeom prst="rect">
            <a:avLst/>
          </a:prstGeom>
          <a:noFill/>
        </p:spPr>
        <p:txBody>
          <a:bodyPr wrap="square" rtlCol="0">
            <a:spAutoFit/>
          </a:bodyPr>
          <a:lstStyle/>
          <a:p>
            <a:pPr lvl="0"/>
            <a:r>
              <a:rPr lang="en-US" sz="3200" b="1" dirty="0">
                <a:solidFill>
                  <a:srgbClr val="00B0F0"/>
                </a:solidFill>
                <a:latin typeface="Times New Roman" panose="02020603050405020304" pitchFamily="18" charset="0"/>
                <a:cs typeface="Times New Roman" panose="02020603050405020304" pitchFamily="18" charset="0"/>
              </a:rPr>
              <a:t>Supply Chain Performance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197598" y="4111905"/>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solidFill>
                  <a:schemeClr val="bg1"/>
                </a:solidFill>
              </a:rPr>
              <a:t>www.midocean.km</a:t>
            </a:r>
          </a:p>
          <a:p>
            <a:pPr algn="ctr"/>
            <a:endParaRPr lang="en-US" sz="2000" b="1" dirty="0">
              <a:solidFill>
                <a:schemeClr val="bg1"/>
              </a:solidFill>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883341"/>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510003" y="2218750"/>
            <a:ext cx="8578137" cy="4401205"/>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a:p>
            <a:pPr algn="just"/>
            <a:r>
              <a:rPr lang="en-US" sz="2800" dirty="0">
                <a:latin typeface="Times New Roman"/>
                <a:ea typeface="Times New Roman"/>
                <a:cs typeface="Times New Roman"/>
                <a:sym typeface="Times New Roman"/>
              </a:rPr>
              <a:t>5- Applications of Artificial Intelligence.</a:t>
            </a:r>
          </a:p>
          <a:p>
            <a:pPr lvl="0" algn="just"/>
            <a:endParaRPr lang="en-US" sz="28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32" y="1389149"/>
            <a:ext cx="11492873" cy="50121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defines the set of customer needs a firm seeks to satisfy through its products and services.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Product development strategy </a:t>
            </a:r>
            <a:r>
              <a:rPr lang="en-US" sz="2800" dirty="0">
                <a:solidFill>
                  <a:schemeClr val="dk1"/>
                </a:solidFill>
                <a:latin typeface="Times New Roman"/>
                <a:ea typeface="Times New Roman"/>
                <a:cs typeface="Times New Roman"/>
                <a:sym typeface="Times New Roman"/>
              </a:rPr>
              <a:t>specifies the portfolio of new products that the company will try to develop.</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Marketing and sales strategy</a:t>
            </a:r>
            <a:r>
              <a:rPr lang="en-US" sz="2800"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specifies how the market will be segmented and product positioned, priced, and promoted.</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Supply chain strategy </a:t>
            </a:r>
            <a:r>
              <a:rPr lang="en-US" sz="2800" dirty="0">
                <a:solidFill>
                  <a:schemeClr val="dk1"/>
                </a:solidFill>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All functional strategies </a:t>
            </a:r>
            <a:r>
              <a:rPr lang="en-US" sz="2800" dirty="0">
                <a:solidFill>
                  <a:schemeClr val="dk1"/>
                </a:solidFill>
                <a:latin typeface="Times New Roman"/>
                <a:ea typeface="Times New Roman"/>
                <a:cs typeface="Times New Roman"/>
                <a:sym typeface="Times New Roman"/>
              </a:rPr>
              <a:t>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1557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0269"/>
            <a:ext cx="4333726" cy="51687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564640"/>
            <a:ext cx="11586185" cy="4727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A company’s competitive strategy </a:t>
            </a:r>
            <a:r>
              <a:rPr lang="en-US" sz="2800" kern="0" dirty="0">
                <a:solidFill>
                  <a:srgbClr val="000000"/>
                </a:solidFill>
                <a:latin typeface="Times New Roman"/>
                <a:ea typeface="Times New Roman"/>
                <a:cs typeface="Times New Roman"/>
                <a:sym typeface="Times New Roman"/>
              </a:rPr>
              <a:t>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00B0F0"/>
                </a:solidFill>
                <a:latin typeface="Times New Roman"/>
                <a:ea typeface="Times New Roman"/>
                <a:cs typeface="Times New Roman"/>
                <a:sym typeface="Times New Roman"/>
              </a:rPr>
              <a:t>For example, </a:t>
            </a: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282539"/>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2666"/>
            <a:ext cx="4128422" cy="52476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318018"/>
            <a:ext cx="11521440"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187682"/>
            <a:ext cx="7259196"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1" y="1318017"/>
            <a:ext cx="1136266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Blue Nile</a:t>
            </a:r>
            <a:r>
              <a:rPr lang="en-US" sz="2800"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00B0F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812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32342" y="356087"/>
            <a:ext cx="29412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The 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pic>
        <p:nvPicPr>
          <p:cNvPr id="9" name="Picture 8"/>
          <p:cNvPicPr>
            <a:picLocks noChangeAspect="1"/>
          </p:cNvPicPr>
          <p:nvPr/>
        </p:nvPicPr>
        <p:blipFill>
          <a:blip r:embed="rId3"/>
          <a:stretch>
            <a:fillRect/>
          </a:stretch>
        </p:blipFill>
        <p:spPr>
          <a:xfrm>
            <a:off x="992776" y="1537417"/>
            <a:ext cx="10620104" cy="4288617"/>
          </a:xfrm>
          <a:prstGeom prst="rect">
            <a:avLst/>
          </a:prstGeom>
        </p:spPr>
      </p:pic>
    </p:spTree>
    <p:extLst>
      <p:ext uri="{BB962C8B-B14F-4D97-AF65-F5344CB8AC3E}">
        <p14:creationId xmlns:p14="http://schemas.microsoft.com/office/powerpoint/2010/main" val="138398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207" y="1113515"/>
            <a:ext cx="11501586" cy="5358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The value chain </a:t>
            </a:r>
            <a:r>
              <a:rPr lang="en-US" sz="25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Marketing and sales </a:t>
            </a:r>
            <a:r>
              <a:rPr lang="en-US" sz="25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Operations</a:t>
            </a:r>
            <a:r>
              <a:rPr lang="en-US" sz="25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Distribution</a:t>
            </a:r>
            <a:r>
              <a:rPr lang="en-US" sz="25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Service</a:t>
            </a:r>
            <a:r>
              <a:rPr lang="en-US" sz="2500" dirty="0">
                <a:solidFill>
                  <a:srgbClr val="C00000"/>
                </a:solidFill>
                <a:latin typeface="Times New Roman"/>
                <a:ea typeface="Times New Roman"/>
                <a:cs typeface="Times New Roman"/>
                <a:sym typeface="Times New Roman"/>
              </a:rPr>
              <a:t> </a:t>
            </a:r>
            <a:r>
              <a:rPr lang="en-US" sz="25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5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Finance, accounting, information technology, and human resources </a:t>
            </a:r>
            <a:r>
              <a:rPr lang="en-US" sz="2500" dirty="0">
                <a:solidFill>
                  <a:schemeClr val="dk1"/>
                </a:solidFill>
                <a:latin typeface="Times New Roman"/>
                <a:ea typeface="Times New Roman"/>
                <a:cs typeface="Times New Roman"/>
                <a:sym typeface="Times New Roman"/>
              </a:rPr>
              <a:t>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28785" y="644052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1" y="1241890"/>
            <a:ext cx="11308080" cy="511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For example</a:t>
            </a:r>
            <a:r>
              <a:rPr lang="en-US" sz="2800" kern="0" dirty="0">
                <a:solidFill>
                  <a:srgbClr val="C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Seven-Eleven Japan’s </a:t>
            </a:r>
            <a:r>
              <a:rPr lang="en-US" sz="28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Marketing at Seven-Eleven </a:t>
            </a:r>
            <a:r>
              <a:rPr lang="en-US" sz="28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New product development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43036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310640"/>
            <a:ext cx="11470640" cy="484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Operations and distribution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73185" y="636967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1" y="1286342"/>
            <a:ext cx="11433784"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57200" lvl="0" indent="-457200" algn="just">
              <a:buClr>
                <a:srgbClr val="000000"/>
              </a:buClr>
              <a:buFont typeface="Wingdings" panose="05000000000000000000" pitchFamily="2" charset="2"/>
              <a:buChar char="q"/>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12700" marR="5080" lvl="0" algn="just">
              <a:spcBef>
                <a:spcPts val="675"/>
              </a:spcBef>
              <a:buClr>
                <a:srgbClr val="000000"/>
              </a:buClr>
              <a:buSzPts val="26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6221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143338"/>
            <a:ext cx="11403305" cy="5213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800" b="1" dirty="0">
              <a:solidFill>
                <a:srgbClr val="C00000"/>
              </a:solidFill>
              <a:latin typeface="Times New Roman" panose="02020603050405020304" pitchFamily="18" charset="0"/>
              <a:cs typeface="Times New Roman" panose="02020603050405020304" pitchFamily="18" charset="0"/>
            </a:endParaRPr>
          </a:p>
          <a:p>
            <a:pPr algn="just"/>
            <a:r>
              <a:rPr lang="en-US" sz="2800" b="1" dirty="0">
                <a:solidFill>
                  <a:srgbClr val="00B0F0"/>
                </a:solidFill>
                <a:latin typeface="Times New Roman" panose="02020603050405020304" pitchFamily="18" charset="0"/>
                <a:cs typeface="Times New Roman" panose="02020603050405020304" pitchFamily="18" charset="0"/>
              </a:rPr>
              <a:t>Requires that both the competitive and supply chain strategies of a company have aligned goals. </a:t>
            </a:r>
          </a:p>
          <a:p>
            <a:pPr marL="457200" indent="-457200" algn="just">
              <a:buAutoNum type="arabicPeriod"/>
            </a:pPr>
            <a:r>
              <a:rPr lang="en-US" sz="2800" dirty="0">
                <a:solidFill>
                  <a:schemeClr val="tx1"/>
                </a:solidFill>
                <a:latin typeface="Times New Roman" panose="02020603050405020304" pitchFamily="18" charset="0"/>
                <a:cs typeface="Times New Roman" panose="02020603050405020304" pitchFamily="18" charset="0"/>
              </a:rPr>
              <a:t>The competitive strategy </a:t>
            </a:r>
            <a:r>
              <a:rPr lang="en-US" sz="28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8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8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8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8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372357" y="63620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3212" y="25144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03680"/>
            <a:ext cx="11165840" cy="4521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06932" y="356424"/>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403501"/>
            <a:ext cx="11504905" cy="4860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70C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r>
              <a:rPr lang="en-US" sz="2800" b="1" dirty="0">
                <a:solidFill>
                  <a:srgbClr val="C00000"/>
                </a:solidFill>
                <a:latin typeface="Times New Roman"/>
                <a:ea typeface="Times New Roman"/>
                <a:cs typeface="Times New Roman"/>
                <a:sym typeface="Times New Roman"/>
              </a:rPr>
              <a:t>First, </a:t>
            </a: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417043"/>
            <a:ext cx="11247120" cy="4750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00B0F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00B0F0"/>
                </a:solidFill>
                <a:latin typeface="Times New Roman"/>
                <a:ea typeface="Times New Roman"/>
                <a:cs typeface="Times New Roman"/>
                <a:sym typeface="Times New Roman"/>
              </a:rPr>
              <a:t>Achieving strategic fit</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2520" y="1367872"/>
            <a:ext cx="1141659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315425" y="640738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B0F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03691"/>
            <a:ext cx="11423625" cy="5086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5"/>
            <a:ext cx="11494745" cy="447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Demand uncertainty </a:t>
            </a:r>
            <a:endParaRPr lang="en-US" sz="2800" dirty="0">
              <a:solidFill>
                <a:srgbClr val="00B0F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Implied demand uncertainty </a:t>
            </a:r>
            <a:r>
              <a:rPr lang="en-US" sz="2800" dirty="0">
                <a:solidFill>
                  <a:srgbClr val="00B0F0"/>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550112"/>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93605"/>
            <a:ext cx="11653520" cy="46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16859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7E1E0-4E0E-7172-8401-A66E962B66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34C5DCB-B8DD-A54E-EB11-AF1FBE4616F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FE55DE9-C79D-C509-93CA-771DF75ADAAB}"/>
              </a:ext>
            </a:extLst>
          </p:cNvPr>
          <p:cNvSpPr>
            <a:spLocks noGrp="1"/>
          </p:cNvSpPr>
          <p:nvPr>
            <p:ph type="sldNum" sz="quarter" idx="12"/>
          </p:nvPr>
        </p:nvSpPr>
        <p:spPr/>
        <p:txBody>
          <a:bodyPr/>
          <a:lstStyle/>
          <a:p>
            <a:fld id="{F7542ADD-394E-41F3-B704-951748884AEE}" type="slidenum">
              <a:rPr lang="en-US" smtClean="0"/>
              <a:t>22</a:t>
            </a:fld>
            <a:endParaRPr lang="en-US"/>
          </a:p>
        </p:txBody>
      </p:sp>
      <p:pic>
        <p:nvPicPr>
          <p:cNvPr id="5" name="Picture 4">
            <a:extLst>
              <a:ext uri="{FF2B5EF4-FFF2-40B4-BE49-F238E27FC236}">
                <a16:creationId xmlns:a16="http://schemas.microsoft.com/office/drawing/2014/main" id="{252656F5-8F81-1565-48A1-C68B27F79DD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031764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165840"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00B0F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E495A-966E-0844-5BA4-D692011C71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AA3DAD-94C5-E131-58B0-A1C955B5C0F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28C656E-3438-EC16-FF1F-01A95380B2D8}"/>
              </a:ext>
            </a:extLst>
          </p:cNvPr>
          <p:cNvSpPr>
            <a:spLocks noGrp="1"/>
          </p:cNvSpPr>
          <p:nvPr>
            <p:ph type="sldNum" sz="quarter" idx="12"/>
          </p:nvPr>
        </p:nvSpPr>
        <p:spPr/>
        <p:txBody>
          <a:bodyPr/>
          <a:lstStyle/>
          <a:p>
            <a:fld id="{F7542ADD-394E-41F3-B704-951748884AEE}" type="slidenum">
              <a:rPr lang="en-US" smtClean="0"/>
              <a:t>25</a:t>
            </a:fld>
            <a:endParaRPr lang="en-US"/>
          </a:p>
        </p:txBody>
      </p:sp>
      <p:pic>
        <p:nvPicPr>
          <p:cNvPr id="5" name="Picture 4">
            <a:extLst>
              <a:ext uri="{FF2B5EF4-FFF2-40B4-BE49-F238E27FC236}">
                <a16:creationId xmlns:a16="http://schemas.microsoft.com/office/drawing/2014/main" id="{0252A328-075B-A6FA-3280-E80F6167BBBD}"/>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29869409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FAD3E-5A63-5964-62EA-9AD6DF1C22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FAFF030-A533-A689-91A4-9C017E0F175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43C1DB3-60F7-BA2F-DFF1-0BD18A5043A3}"/>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7F8BECD6-86C2-A925-6628-C4C8C540528B}"/>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366360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712685"/>
            <a:ext cx="1134872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53666-799A-7010-96B0-09508126D8A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5CAD0B-4B6D-EF91-87C9-ADFB34BA2E3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A9548-F01C-5D8D-E063-413BCE6B3B54}"/>
              </a:ext>
            </a:extLst>
          </p:cNvPr>
          <p:cNvSpPr>
            <a:spLocks noGrp="1"/>
          </p:cNvSpPr>
          <p:nvPr>
            <p:ph type="sldNum" sz="quarter" idx="12"/>
          </p:nvPr>
        </p:nvSpPr>
        <p:spPr/>
        <p:txBody>
          <a:bodyPr/>
          <a:lstStyle/>
          <a:p>
            <a:fld id="{F7542ADD-394E-41F3-B704-951748884AEE}" type="slidenum">
              <a:rPr lang="en-US" smtClean="0"/>
              <a:t>28</a:t>
            </a:fld>
            <a:endParaRPr lang="en-US"/>
          </a:p>
        </p:txBody>
      </p:sp>
      <p:pic>
        <p:nvPicPr>
          <p:cNvPr id="5" name="Picture 4">
            <a:extLst>
              <a:ext uri="{FF2B5EF4-FFF2-40B4-BE49-F238E27FC236}">
                <a16:creationId xmlns:a16="http://schemas.microsoft.com/office/drawing/2014/main" id="{64018641-420C-BF90-ECB5-729D6010734D}"/>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2728980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E848C-C078-817D-023A-999FABDE597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F96A707-574A-39A4-C23A-CD7E58C4B99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76F0C397-C700-2986-5E4A-900EC68BD575}"/>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5" name="Picture 4">
            <a:extLst>
              <a:ext uri="{FF2B5EF4-FFF2-40B4-BE49-F238E27FC236}">
                <a16:creationId xmlns:a16="http://schemas.microsoft.com/office/drawing/2014/main" id="{7422F82A-99A6-A066-007D-E04A912B9CFD}"/>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649571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6773F-D878-511E-32BE-47359493A82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9A3298D-EE75-1E4C-99AE-7706390AD7B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F63D248-BA64-5E23-679C-AD0AD25781FB}"/>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5" name="Picture 4">
            <a:extLst>
              <a:ext uri="{FF2B5EF4-FFF2-40B4-BE49-F238E27FC236}">
                <a16:creationId xmlns:a16="http://schemas.microsoft.com/office/drawing/2014/main" id="{E80238EB-3D8F-A973-3B38-8C8D98DC072A}"/>
              </a:ext>
            </a:extLst>
          </p:cNvPr>
          <p:cNvPicPr>
            <a:picLocks noChangeAspect="1"/>
          </p:cNvPicPr>
          <p:nvPr/>
        </p:nvPicPr>
        <p:blipFill>
          <a:blip r:embed="rId2"/>
          <a:stretch>
            <a:fillRect/>
          </a:stretch>
        </p:blipFill>
        <p:spPr>
          <a:xfrm>
            <a:off x="71120" y="0"/>
            <a:ext cx="12120880" cy="6857999"/>
          </a:xfrm>
          <a:prstGeom prst="rect">
            <a:avLst/>
          </a:prstGeom>
        </p:spPr>
      </p:pic>
    </p:spTree>
    <p:extLst>
      <p:ext uri="{BB962C8B-B14F-4D97-AF65-F5344CB8AC3E}">
        <p14:creationId xmlns:p14="http://schemas.microsoft.com/office/powerpoint/2010/main" val="2414358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4552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3361"/>
            <a:ext cx="11064240" cy="478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760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842171"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00B0F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t>www.midocean.km</a:t>
            </a:r>
          </a:p>
          <a:p>
            <a:pPr algn="ctr"/>
            <a:endParaRPr lang="en-US" sz="2000" b="1"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15040" cy="4542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73950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2081"/>
            <a:ext cx="11115040" cy="4664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00B0F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00B0F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00B0F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6841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318019"/>
            <a:ext cx="11271225" cy="4748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8636298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196320"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263860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2721"/>
            <a:ext cx="11271225"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7037" y="325309"/>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4090473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8" y="1238758"/>
            <a:ext cx="11291547" cy="5031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38970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4385816"/>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a:p>
            <a:pPr marL="514350" indent="-514350" algn="just">
              <a:buSzPct val="100000"/>
              <a:buFont typeface="+mj-lt"/>
              <a:buAutoNum type="arabicPeriod"/>
            </a:pPr>
            <a:r>
              <a:rPr lang="en-US" sz="2800" dirty="0">
                <a:latin typeface="Times New Roman"/>
                <a:ea typeface="Times New Roman"/>
                <a:cs typeface="Times New Roman"/>
                <a:sym typeface="Times New Roman"/>
              </a:rPr>
              <a:t>Applications of Artificial Intelligence.</a:t>
            </a:r>
          </a:p>
          <a:p>
            <a:pPr marL="514350" indent="-514350" algn="just">
              <a:buSzPct val="100000"/>
              <a:buFont typeface="+mj-lt"/>
              <a:buAutoNum type="arabicPeriod"/>
            </a:pPr>
            <a:endParaRPr lang="en-US" sz="2800"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896524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5166" y="2135103"/>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32FC56-5996-4988-92B1-10E0106F8E5A}"/>
</file>

<file path=customXml/itemProps2.xml><?xml version="1.0" encoding="utf-8"?>
<ds:datastoreItem xmlns:ds="http://schemas.openxmlformats.org/officeDocument/2006/customXml" ds:itemID="{342E7CFA-C867-4A50-BF19-6711B10CDD50}"/>
</file>

<file path=customXml/itemProps3.xml><?xml version="1.0" encoding="utf-8"?>
<ds:datastoreItem xmlns:ds="http://schemas.openxmlformats.org/officeDocument/2006/customXml" ds:itemID="{329B2101-7180-4CEF-8C18-B80E16E60CFA}"/>
</file>

<file path=docProps/app.xml><?xml version="1.0" encoding="utf-8"?>
<Properties xmlns="http://schemas.openxmlformats.org/officeDocument/2006/extended-properties" xmlns:vt="http://schemas.openxmlformats.org/officeDocument/2006/docPropsVTypes">
  <TotalTime>4022</TotalTime>
  <Words>2531</Words>
  <Application>Microsoft Office PowerPoint</Application>
  <PresentationFormat>Widescreen</PresentationFormat>
  <Paragraphs>330</Paragraphs>
  <Slides>43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 Tarek Mohamed</cp:lastModifiedBy>
  <cp:revision>134</cp:revision>
  <dcterms:created xsi:type="dcterms:W3CDTF">2023-04-29T09:08:23Z</dcterms:created>
  <dcterms:modified xsi:type="dcterms:W3CDTF">2025-09-12T11:33:17Z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