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8"/>
  </p:notesMasterIdLst>
  <p:sldIdLst>
    <p:sldId id="480" r:id="rId5"/>
    <p:sldId id="303" r:id="rId6"/>
    <p:sldId id="271" r:id="rId7"/>
    <p:sldId id="276" r:id="rId8"/>
    <p:sldId id="526" r:id="rId9"/>
    <p:sldId id="510" r:id="rId10"/>
    <p:sldId id="256" r:id="rId11"/>
    <p:sldId id="511" r:id="rId12"/>
    <p:sldId id="512" r:id="rId13"/>
    <p:sldId id="513" r:id="rId14"/>
    <p:sldId id="514" r:id="rId15"/>
    <p:sldId id="515" r:id="rId16"/>
    <p:sldId id="516" r:id="rId17"/>
    <p:sldId id="517" r:id="rId18"/>
    <p:sldId id="518" r:id="rId19"/>
    <p:sldId id="519" r:id="rId20"/>
    <p:sldId id="520" r:id="rId21"/>
    <p:sldId id="521" r:id="rId22"/>
    <p:sldId id="522" r:id="rId23"/>
    <p:sldId id="523" r:id="rId24"/>
    <p:sldId id="524" r:id="rId25"/>
    <p:sldId id="525"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276"/>
            <p14:sldId id="526"/>
            <p14:sldId id="510"/>
            <p14:sldId id="256"/>
            <p14:sldId id="511"/>
            <p14:sldId id="512"/>
            <p14:sldId id="513"/>
            <p14:sldId id="514"/>
            <p14:sldId id="515"/>
            <p14:sldId id="516"/>
            <p14:sldId id="517"/>
            <p14:sldId id="518"/>
            <p14:sldId id="519"/>
            <p14:sldId id="520"/>
            <p14:sldId id="521"/>
            <p14:sldId id="522"/>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34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emarketer.com/content/global-digital-ad-spending-update-q2-2020" TargetMode="External"/><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gs.statcounter.com/search-engine-market-share" TargetMode="External"/><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HEBA ZIAD</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9;p1">
            <a:extLst>
              <a:ext uri="{FF2B5EF4-FFF2-40B4-BE49-F238E27FC236}">
                <a16:creationId xmlns:a16="http://schemas.microsoft.com/office/drawing/2014/main" id="{A036D6DC-465E-4A1D-A286-35DCEC6EE8C2}"/>
              </a:ext>
            </a:extLst>
          </p:cNvPr>
          <p:cNvSpPr txBox="1"/>
          <p:nvPr/>
        </p:nvSpPr>
        <p:spPr>
          <a:xfrm>
            <a:off x="550965" y="1976588"/>
            <a:ext cx="5641134" cy="132343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dirty="0">
                <a:solidFill>
                  <a:schemeClr val="accent1">
                    <a:lumMod val="50000"/>
                  </a:schemeClr>
                </a:solidFill>
                <a:latin typeface="Alexandria Light" pitchFamily="2" charset="-78"/>
                <a:ea typeface="Tajawal Medium"/>
                <a:cs typeface="Alexandria Light" pitchFamily="2" charset="-78"/>
                <a:sym typeface="Tajawal Medium"/>
              </a:rPr>
              <a:t>DIGITAL MARKETING</a:t>
            </a:r>
            <a:endParaRPr dirty="0">
              <a:solidFill>
                <a:schemeClr val="accent1">
                  <a:lumMod val="50000"/>
                </a:schemeClr>
              </a:solidFill>
              <a:latin typeface="Alexandria Light" pitchFamily="2" charset="-78"/>
            </a:endParaRPr>
          </a:p>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dirty="0">
                <a:solidFill>
                  <a:schemeClr val="accent1">
                    <a:lumMod val="50000"/>
                  </a:schemeClr>
                </a:solidFill>
                <a:latin typeface="Alexandria Light" pitchFamily="2" charset="-78"/>
                <a:ea typeface="Tajawal Medium"/>
                <a:cs typeface="Alexandria Light" pitchFamily="2" charset="-78"/>
                <a:sym typeface="Tajawal Medium"/>
              </a:rPr>
              <a:t>APPLICATIONS</a:t>
            </a:r>
            <a:endParaRPr sz="4000" b="1" i="0" u="none" strike="noStrike" cap="none" dirty="0">
              <a:solidFill>
                <a:schemeClr val="accent1">
                  <a:lumMod val="50000"/>
                </a:schemeClr>
              </a:solidFill>
              <a:latin typeface="Alexandria Light" pitchFamily="2" charset="-78"/>
              <a:ea typeface="Tajawal Medium"/>
              <a:cs typeface="Alexandria Light" pitchFamily="2" charset="-78"/>
              <a:sym typeface="Tajawal Medium"/>
            </a:endParaRPr>
          </a:p>
        </p:txBody>
      </p:sp>
      <p:sp>
        <p:nvSpPr>
          <p:cNvPr id="10" name="Google Shape;114;p1">
            <a:extLst>
              <a:ext uri="{FF2B5EF4-FFF2-40B4-BE49-F238E27FC236}">
                <a16:creationId xmlns:a16="http://schemas.microsoft.com/office/drawing/2014/main" id="{A562E2F7-260F-4157-A9D2-A1AD396FD8FD}"/>
              </a:ext>
            </a:extLst>
          </p:cNvPr>
          <p:cNvSpPr txBox="1"/>
          <p:nvPr/>
        </p:nvSpPr>
        <p:spPr>
          <a:xfrm>
            <a:off x="763270" y="4725090"/>
            <a:ext cx="3262432" cy="70784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dirty="0">
                <a:solidFill>
                  <a:srgbClr val="2D3956"/>
                </a:solidFill>
                <a:latin typeface="Alexandria Light" pitchFamily="2" charset="-78"/>
                <a:ea typeface="Tajawal Medium"/>
                <a:cs typeface="Alexandria Light" pitchFamily="2" charset="-78"/>
                <a:sym typeface="Tajawal Medium"/>
              </a:rPr>
              <a:t>COURSE CODE - MKT720</a:t>
            </a:r>
            <a:endParaRPr sz="2000" b="0" i="0" u="none" strike="noStrike" cap="none" dirty="0">
              <a:solidFill>
                <a:srgbClr val="2D3956"/>
              </a:solidFill>
              <a:latin typeface="Alexandria Light" pitchFamily="2" charset="-78"/>
              <a:ea typeface="Tajawal Medium"/>
              <a:cs typeface="Alexandria Light" pitchFamily="2" charset="-78"/>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29117" y="600427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00</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HEBA ZIAD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Google Shape;127;p2">
            <a:extLst>
              <a:ext uri="{FF2B5EF4-FFF2-40B4-BE49-F238E27FC236}">
                <a16:creationId xmlns:a16="http://schemas.microsoft.com/office/drawing/2014/main" id="{652DD486-0D8F-4730-B0E4-DD74F35A82FC}"/>
              </a:ext>
            </a:extLst>
          </p:cNvPr>
          <p:cNvSpPr txBox="1"/>
          <p:nvPr/>
        </p:nvSpPr>
        <p:spPr>
          <a:xfrm>
            <a:off x="6756745" y="2006692"/>
            <a:ext cx="5641134"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E5A6D"/>
              </a:buClr>
              <a:buSzPts val="3600"/>
              <a:buFont typeface="Times New Roman"/>
              <a:buNone/>
            </a:pPr>
            <a:r>
              <a:rPr lang="en-US" sz="3600" b="1" i="0" u="none" strike="noStrike" cap="none" dirty="0">
                <a:solidFill>
                  <a:schemeClr val="accent1">
                    <a:lumMod val="50000"/>
                  </a:schemeClr>
                </a:solidFill>
                <a:latin typeface="Alexandria Light" pitchFamily="2" charset="-78"/>
                <a:ea typeface="Times New Roman"/>
                <a:cs typeface="Alexandria Light" pitchFamily="2" charset="-78"/>
                <a:sym typeface="Times New Roman"/>
              </a:rPr>
              <a:t>DIGITAL MARKETING</a:t>
            </a:r>
            <a:endParaRPr dirty="0">
              <a:solidFill>
                <a:schemeClr val="accent1">
                  <a:lumMod val="50000"/>
                </a:schemeClr>
              </a:solidFill>
              <a:latin typeface="Alexandria Light" pitchFamily="2" charset="-78"/>
            </a:endParaRPr>
          </a:p>
          <a:p>
            <a:pPr marL="0" marR="0" lvl="0" indent="0" algn="ctr" rtl="0">
              <a:lnSpc>
                <a:spcPct val="100000"/>
              </a:lnSpc>
              <a:spcBef>
                <a:spcPts val="0"/>
              </a:spcBef>
              <a:spcAft>
                <a:spcPts val="0"/>
              </a:spcAft>
              <a:buClr>
                <a:srgbClr val="8E5A6D"/>
              </a:buClr>
              <a:buSzPts val="3600"/>
              <a:buFont typeface="Times New Roman"/>
              <a:buNone/>
            </a:pPr>
            <a:r>
              <a:rPr lang="en-US" sz="3600" b="1" i="0" u="none" strike="noStrike" cap="none" dirty="0">
                <a:solidFill>
                  <a:schemeClr val="accent1">
                    <a:lumMod val="50000"/>
                  </a:schemeClr>
                </a:solidFill>
                <a:latin typeface="Alexandria Light" pitchFamily="2" charset="-78"/>
                <a:ea typeface="Times New Roman"/>
                <a:cs typeface="Alexandria Light" pitchFamily="2" charset="-78"/>
                <a:sym typeface="Times New Roman"/>
              </a:rPr>
              <a:t>APPLICATIONS</a:t>
            </a:r>
            <a:endParaRPr sz="3600" b="1" i="0" u="none" strike="noStrike" cap="none" dirty="0">
              <a:solidFill>
                <a:schemeClr val="accent1">
                  <a:lumMod val="50000"/>
                </a:schemeClr>
              </a:solidFill>
              <a:latin typeface="Alexandria Light" pitchFamily="2" charset="-78"/>
              <a:ea typeface="Times New Roman"/>
              <a:cs typeface="Alexandria Light" pitchFamily="2" charset="-78"/>
              <a:sym typeface="Times New Roman"/>
            </a:endParaRPr>
          </a:p>
        </p:txBody>
      </p:sp>
      <p:sp>
        <p:nvSpPr>
          <p:cNvPr id="15" name="Google Shape;125;p2">
            <a:extLst>
              <a:ext uri="{FF2B5EF4-FFF2-40B4-BE49-F238E27FC236}">
                <a16:creationId xmlns:a16="http://schemas.microsoft.com/office/drawing/2014/main" id="{E6A78E39-4DB3-48C0-907A-0B1E839FEF6E}"/>
              </a:ext>
            </a:extLst>
          </p:cNvPr>
          <p:cNvSpPr txBox="1"/>
          <p:nvPr/>
        </p:nvSpPr>
        <p:spPr>
          <a:xfrm>
            <a:off x="7131140" y="3319871"/>
            <a:ext cx="4886463" cy="255454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Times New Roman"/>
              <a:buNone/>
            </a:pPr>
            <a:r>
              <a:rPr lang="en-US" sz="2000" b="1" i="0" u="none" strike="noStrike" cap="none" dirty="0">
                <a:solidFill>
                  <a:schemeClr val="dk1"/>
                </a:solidFill>
                <a:latin typeface="Alexandria Light" pitchFamily="2" charset="-78"/>
                <a:ea typeface="Times New Roman"/>
                <a:cs typeface="Alexandria Light" pitchFamily="2" charset="-78"/>
                <a:sym typeface="Times New Roman"/>
              </a:rPr>
              <a:t>Course outline </a:t>
            </a:r>
            <a:endParaRPr dirty="0">
              <a:latin typeface="Alexandria Light" pitchFamily="2" charset="-78"/>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dirty="0">
                <a:solidFill>
                  <a:srgbClr val="2D3956"/>
                </a:solidFill>
                <a:latin typeface="Alexandria Light" pitchFamily="2" charset="-78"/>
                <a:ea typeface="Times New Roman"/>
                <a:cs typeface="Alexandria Light" pitchFamily="2" charset="-78"/>
                <a:sym typeface="Times New Roman"/>
              </a:rPr>
              <a:t>Course description</a:t>
            </a:r>
            <a:endParaRPr dirty="0">
              <a:latin typeface="Alexandria Light" pitchFamily="2" charset="-78"/>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dirty="0">
                <a:solidFill>
                  <a:srgbClr val="2D3956"/>
                </a:solidFill>
                <a:latin typeface="Alexandria Light" pitchFamily="2" charset="-78"/>
                <a:ea typeface="Times New Roman"/>
                <a:cs typeface="Alexandria Light" pitchFamily="2" charset="-78"/>
                <a:sym typeface="Times New Roman"/>
              </a:rPr>
              <a:t>Learning outcomes</a:t>
            </a:r>
            <a:endParaRPr dirty="0">
              <a:latin typeface="Alexandria Light" pitchFamily="2" charset="-78"/>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dirty="0">
                <a:solidFill>
                  <a:srgbClr val="2D3956"/>
                </a:solidFill>
                <a:latin typeface="Alexandria Light" pitchFamily="2" charset="-78"/>
                <a:ea typeface="Times New Roman"/>
                <a:cs typeface="Alexandria Light" pitchFamily="2" charset="-78"/>
                <a:sym typeface="Times New Roman"/>
              </a:rPr>
              <a:t>Chapters</a:t>
            </a:r>
            <a:endParaRPr dirty="0">
              <a:latin typeface="Alexandria Light" pitchFamily="2" charset="-78"/>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dirty="0">
                <a:solidFill>
                  <a:srgbClr val="2D3956"/>
                </a:solidFill>
                <a:latin typeface="Alexandria Light" pitchFamily="2" charset="-78"/>
                <a:ea typeface="Times New Roman"/>
                <a:cs typeface="Alexandria Light" pitchFamily="2" charset="-78"/>
                <a:sym typeface="Times New Roman"/>
              </a:rPr>
              <a:t>Parts of course </a:t>
            </a:r>
            <a:endParaRPr dirty="0">
              <a:latin typeface="Alexandria Light" pitchFamily="2" charset="-78"/>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dirty="0">
                <a:solidFill>
                  <a:srgbClr val="2D3956"/>
                </a:solidFill>
                <a:latin typeface="Alexandria Light" pitchFamily="2" charset="-78"/>
                <a:ea typeface="Times New Roman"/>
                <a:cs typeface="Alexandria Light" pitchFamily="2" charset="-78"/>
                <a:sym typeface="Times New Roman"/>
              </a:rPr>
              <a:t>References</a:t>
            </a:r>
            <a:endParaRPr dirty="0">
              <a:latin typeface="Alexandria Light" pitchFamily="2" charset="-78"/>
            </a:endParaRPr>
          </a:p>
          <a:p>
            <a:pPr marL="342900" marR="0" lvl="0" indent="-342900" algn="l" rtl="0">
              <a:lnSpc>
                <a:spcPct val="100000"/>
              </a:lnSpc>
              <a:spcBef>
                <a:spcPts val="0"/>
              </a:spcBef>
              <a:spcAft>
                <a:spcPts val="0"/>
              </a:spcAft>
              <a:buClr>
                <a:srgbClr val="2D3956"/>
              </a:buClr>
              <a:buSzPts val="2000"/>
              <a:buFont typeface="Noto Sans Symbols"/>
              <a:buChar char="▪"/>
            </a:pPr>
            <a:r>
              <a:rPr lang="en-US" sz="2000" b="0" i="0" u="none" strike="noStrike" cap="none" dirty="0">
                <a:solidFill>
                  <a:srgbClr val="2D3956"/>
                </a:solidFill>
                <a:latin typeface="Alexandria Light" pitchFamily="2" charset="-78"/>
                <a:ea typeface="Times New Roman"/>
                <a:cs typeface="Alexandria Light" pitchFamily="2" charset="-78"/>
                <a:sym typeface="Times New Roman"/>
              </a:rPr>
              <a:t>Assessment </a:t>
            </a:r>
            <a:endParaRPr sz="2000" b="0" i="0" u="none" strike="noStrike" cap="none" dirty="0">
              <a:solidFill>
                <a:srgbClr val="2D3956"/>
              </a:solidFill>
              <a:latin typeface="Alexandria Light" pitchFamily="2" charset="-78"/>
              <a:ea typeface="Times New Roman"/>
              <a:cs typeface="Alexandria Light" pitchFamily="2" charset="-78"/>
              <a:sym typeface="Times New Roman"/>
            </a:endParaRPr>
          </a:p>
          <a:p>
            <a:pPr marL="0" marR="0" lvl="0" indent="0" algn="l" rtl="0">
              <a:lnSpc>
                <a:spcPct val="100000"/>
              </a:lnSpc>
              <a:spcBef>
                <a:spcPts val="0"/>
              </a:spcBef>
              <a:spcAft>
                <a:spcPts val="0"/>
              </a:spcAft>
              <a:buClr>
                <a:schemeClr val="dk1"/>
              </a:buClr>
              <a:buSzPts val="2000"/>
              <a:buFont typeface="Calibri"/>
              <a:buNone/>
            </a:pPr>
            <a:endParaRPr sz="2000" b="1" i="0" u="none" strike="noStrike" cap="none" dirty="0">
              <a:solidFill>
                <a:srgbClr val="2D3956"/>
              </a:solidFill>
              <a:latin typeface="Alexandria Light" pitchFamily="2" charset="-78"/>
              <a:ea typeface="Tajawal Medium"/>
              <a:cs typeface="Alexandria Light" pitchFamily="2" charset="-78"/>
              <a:sym typeface="Tajawal Medium"/>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271643"/>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94434" cy="244221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162231"/>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00</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Google Shape;141;p3">
            <a:extLst>
              <a:ext uri="{FF2B5EF4-FFF2-40B4-BE49-F238E27FC236}">
                <a16:creationId xmlns:a16="http://schemas.microsoft.com/office/drawing/2014/main" id="{C8BF24FE-2211-4C6D-BA94-13B5B9D465D4}"/>
              </a:ext>
            </a:extLst>
          </p:cNvPr>
          <p:cNvSpPr txBox="1"/>
          <p:nvPr/>
        </p:nvSpPr>
        <p:spPr>
          <a:xfrm>
            <a:off x="6410991" y="1255929"/>
            <a:ext cx="4113898"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u="none" strike="noStrike" cap="none" dirty="0">
                <a:solidFill>
                  <a:srgbClr val="00AEEF"/>
                </a:solidFill>
                <a:latin typeface="Alexandria Light" pitchFamily="2" charset="-78"/>
                <a:ea typeface="Times New Roman"/>
                <a:cs typeface="Alexandria Light" pitchFamily="2" charset="-78"/>
                <a:sym typeface="Times New Roman"/>
              </a:rPr>
              <a:t>Course Description</a:t>
            </a:r>
            <a:endParaRPr sz="2000" dirty="0">
              <a:solidFill>
                <a:srgbClr val="00AEEF"/>
              </a:solidFill>
              <a:latin typeface="Alexandria Light" pitchFamily="2" charset="-78"/>
              <a:ea typeface="Calibri"/>
              <a:cs typeface="Alexandria Light" pitchFamily="2" charset="-78"/>
              <a:sym typeface="Calibri"/>
            </a:endParaRPr>
          </a:p>
          <a:p>
            <a:pPr marL="0" marR="0" lvl="0" indent="0" algn="l" rtl="0">
              <a:spcBef>
                <a:spcPts val="0"/>
              </a:spcBef>
              <a:spcAft>
                <a:spcPts val="0"/>
              </a:spcAft>
              <a:buNone/>
            </a:pPr>
            <a:endParaRPr sz="2800" b="1" dirty="0">
              <a:solidFill>
                <a:srgbClr val="2D3956"/>
              </a:solidFill>
              <a:latin typeface="Alexandria Light" pitchFamily="2" charset="-78"/>
              <a:ea typeface="Tajawal Medium"/>
              <a:cs typeface="Alexandria Light" pitchFamily="2" charset="-78"/>
              <a:sym typeface="Tajawal Medium"/>
            </a:endParaRPr>
          </a:p>
        </p:txBody>
      </p:sp>
      <p:sp>
        <p:nvSpPr>
          <p:cNvPr id="13" name="Google Shape;145;p3">
            <a:extLst>
              <a:ext uri="{FF2B5EF4-FFF2-40B4-BE49-F238E27FC236}">
                <a16:creationId xmlns:a16="http://schemas.microsoft.com/office/drawing/2014/main" id="{7D19CCD9-3C36-4DF3-8256-B48A51C4B4A2}"/>
              </a:ext>
            </a:extLst>
          </p:cNvPr>
          <p:cNvSpPr txBox="1"/>
          <p:nvPr/>
        </p:nvSpPr>
        <p:spPr>
          <a:xfrm>
            <a:off x="1055077" y="3703769"/>
            <a:ext cx="5062417" cy="2759561"/>
          </a:xfrm>
          <a:prstGeom prst="rect">
            <a:avLst/>
          </a:prstGeom>
          <a:noFill/>
          <a:ln>
            <a:noFill/>
          </a:ln>
        </p:spPr>
        <p:txBody>
          <a:bodyPr spcFirstLastPara="1" wrap="square" lIns="91425" tIns="45700" rIns="91425" bIns="45700" anchor="t" anchorCtr="0">
            <a:spAutoFit/>
          </a:bodyPr>
          <a:lstStyle/>
          <a:p>
            <a:pPr marL="548640" marR="548640" lvl="0" indent="0" algn="just" rtl="0">
              <a:lnSpc>
                <a:spcPct val="107000"/>
              </a:lnSpc>
              <a:spcBef>
                <a:spcPts val="0"/>
              </a:spcBef>
              <a:spcAft>
                <a:spcPts val="0"/>
              </a:spcAft>
              <a:buNone/>
            </a:pPr>
            <a:r>
              <a:rPr lang="en-US" i="1" dirty="0">
                <a:solidFill>
                  <a:srgbClr val="404040"/>
                </a:solidFill>
                <a:latin typeface="Alexandria Light" pitchFamily="2" charset="-78"/>
                <a:ea typeface="Calibri"/>
                <a:cs typeface="Alexandria Light" pitchFamily="2" charset="-78"/>
                <a:sym typeface="Calibri"/>
              </a:rPr>
              <a:t>This course aims to introduce students to the basic concepts, role and importance OF applications that support digital marketing Implementation, this course also aims to Recognize Current and emerging technologies that support social media marketing applications</a:t>
            </a:r>
            <a:endParaRPr i="1" dirty="0">
              <a:solidFill>
                <a:srgbClr val="404040"/>
              </a:solidFill>
              <a:latin typeface="Alexandria Light" pitchFamily="2" charset="-78"/>
              <a:ea typeface="Calibri"/>
              <a:cs typeface="Alexandria Light"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t>
            </a:r>
            <a:endParaRPr lang="en-US" sz="2800" b="1" dirty="0">
              <a:solidFill>
                <a:srgbClr val="00AEEF"/>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171;p5">
            <a:extLst>
              <a:ext uri="{FF2B5EF4-FFF2-40B4-BE49-F238E27FC236}">
                <a16:creationId xmlns:a16="http://schemas.microsoft.com/office/drawing/2014/main" id="{FBFC887A-2D29-4060-A571-A7CB3769D92B}"/>
              </a:ext>
            </a:extLst>
          </p:cNvPr>
          <p:cNvSpPr txBox="1"/>
          <p:nvPr/>
        </p:nvSpPr>
        <p:spPr>
          <a:xfrm>
            <a:off x="2180406" y="2702212"/>
            <a:ext cx="6216341" cy="2031285"/>
          </a:xfrm>
          <a:prstGeom prst="rect">
            <a:avLst/>
          </a:prstGeom>
          <a:noFill/>
          <a:ln>
            <a:noFill/>
          </a:ln>
        </p:spPr>
        <p:txBody>
          <a:bodyPr spcFirstLastPara="1" wrap="square" lIns="91425" tIns="45700" rIns="91425" bIns="45700" anchor="t" anchorCtr="0">
            <a:spAutoFit/>
          </a:bodyPr>
          <a:lstStyle/>
          <a:p>
            <a:pPr algn="just"/>
            <a:r>
              <a:rPr lang="en-US" dirty="0">
                <a:latin typeface="Alexandria Light" pitchFamily="2" charset="-78"/>
                <a:cs typeface="Alexandria Light" pitchFamily="2" charset="-78"/>
              </a:rPr>
              <a:t>The 2 key questions to this course are not whether to deploy &amp; use Internet technology – companies have no choice if they want to stay competitive – but how to deploy &amp; use it?</a:t>
            </a:r>
          </a:p>
          <a:p>
            <a:pPr algn="just"/>
            <a:r>
              <a:rPr lang="en-US" dirty="0">
                <a:latin typeface="Alexandria Light" pitchFamily="2" charset="-78"/>
                <a:cs typeface="Alexandria Light" pitchFamily="2" charset="-78"/>
              </a:rPr>
              <a:t>What are the marketing communications techniques that business need to master to make effective use of digital marketing?</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dirty="0">
                <a:solidFill>
                  <a:srgbClr val="00AEEF"/>
                </a:solidFill>
              </a:rPr>
              <a:t>Learning Outcomes</a:t>
            </a:r>
            <a:endParaRPr lang="en-US" sz="2800" b="1" dirty="0">
              <a:solidFill>
                <a:srgbClr val="00AEEF"/>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00</a:t>
            </a: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171;p5">
            <a:extLst>
              <a:ext uri="{FF2B5EF4-FFF2-40B4-BE49-F238E27FC236}">
                <a16:creationId xmlns:a16="http://schemas.microsoft.com/office/drawing/2014/main" id="{FBFC887A-2D29-4060-A571-A7CB3769D92B}"/>
              </a:ext>
            </a:extLst>
          </p:cNvPr>
          <p:cNvSpPr txBox="1"/>
          <p:nvPr/>
        </p:nvSpPr>
        <p:spPr>
          <a:xfrm>
            <a:off x="1950840" y="2370678"/>
            <a:ext cx="8417320" cy="3416279"/>
          </a:xfrm>
          <a:prstGeom prst="rect">
            <a:avLst/>
          </a:prstGeom>
          <a:noFill/>
          <a:ln>
            <a:noFill/>
          </a:ln>
        </p:spPr>
        <p:txBody>
          <a:bodyPr spcFirstLastPara="1" wrap="square" lIns="91425" tIns="45700" rIns="91425" bIns="45700" anchor="t" anchorCtr="0">
            <a:spAutoFit/>
          </a:bodyPr>
          <a:lstStyle/>
          <a:p>
            <a:r>
              <a:rPr lang="en-US" sz="2000" b="1" dirty="0"/>
              <a:t>At the end of this course, the student will be able to:</a:t>
            </a:r>
            <a:endParaRPr lang="en-US" sz="2000" dirty="0"/>
          </a:p>
          <a:p>
            <a:pPr>
              <a:buFont typeface="Arial" panose="020B0604020202020204" pitchFamily="34" charset="0"/>
              <a:buChar char="•"/>
            </a:pPr>
            <a:r>
              <a:rPr lang="en-US" sz="2000" b="1" dirty="0"/>
              <a:t>Developing</a:t>
            </a:r>
            <a:r>
              <a:rPr lang="en-US" sz="2000" dirty="0"/>
              <a:t> digital marketing strategies</a:t>
            </a:r>
          </a:p>
          <a:p>
            <a:pPr>
              <a:buFont typeface="Arial" panose="020B0604020202020204" pitchFamily="34" charset="0"/>
              <a:buChar char="•"/>
            </a:pPr>
            <a:r>
              <a:rPr lang="en-US" sz="2000" b="1" dirty="0"/>
              <a:t>Understand</a:t>
            </a:r>
            <a:r>
              <a:rPr lang="en-US" sz="2000" dirty="0"/>
              <a:t> digital marketing fundamentals</a:t>
            </a:r>
          </a:p>
          <a:p>
            <a:pPr>
              <a:buFont typeface="Arial" panose="020B0604020202020204" pitchFamily="34" charset="0"/>
              <a:buChar char="•"/>
            </a:pPr>
            <a:r>
              <a:rPr lang="en-US" sz="2000" b="1" dirty="0"/>
              <a:t>Define</a:t>
            </a:r>
            <a:r>
              <a:rPr lang="en-US" sz="2000" dirty="0"/>
              <a:t> what are the 8 types of digital marketing?</a:t>
            </a:r>
          </a:p>
          <a:p>
            <a:pPr>
              <a:buFont typeface="Arial" panose="020B0604020202020204" pitchFamily="34" charset="0"/>
              <a:buChar char="•"/>
            </a:pPr>
            <a:r>
              <a:rPr lang="en-US" sz="2000" b="1" dirty="0"/>
              <a:t>Learn</a:t>
            </a:r>
            <a:r>
              <a:rPr lang="en-US" sz="2000" dirty="0"/>
              <a:t> about the best applications you need in digital marketing</a:t>
            </a:r>
          </a:p>
          <a:p>
            <a:pPr>
              <a:buFont typeface="Arial" panose="020B0604020202020204" pitchFamily="34" charset="0"/>
              <a:buChar char="•"/>
            </a:pPr>
            <a:r>
              <a:rPr lang="en-US" sz="2000" b="1" dirty="0"/>
              <a:t>Recognize</a:t>
            </a:r>
            <a:r>
              <a:rPr lang="en-US" sz="2000" dirty="0"/>
              <a:t> current and emerging technologies that support social media marketing applications</a:t>
            </a:r>
          </a:p>
          <a:p>
            <a:pPr>
              <a:buFont typeface="Arial" panose="020B0604020202020204" pitchFamily="34" charset="0"/>
              <a:buChar char="•"/>
            </a:pPr>
            <a:r>
              <a:rPr lang="en-US" sz="2000" b="1" dirty="0"/>
              <a:t>Understand</a:t>
            </a:r>
            <a:r>
              <a:rPr lang="en-US" sz="2000" dirty="0"/>
              <a:t> the infrastructure of social media</a:t>
            </a:r>
          </a:p>
          <a:p>
            <a:pPr>
              <a:buFont typeface="Arial" panose="020B0604020202020204" pitchFamily="34" charset="0"/>
              <a:buChar char="•"/>
            </a:pPr>
            <a:r>
              <a:rPr lang="en-US" sz="2000" b="1" dirty="0"/>
              <a:t>Realize</a:t>
            </a:r>
            <a:r>
              <a:rPr lang="en-US" sz="2000" dirty="0"/>
              <a:t> digital marketing: implementation and practices</a:t>
            </a:r>
          </a:p>
          <a:p>
            <a:endParaRPr dirty="0">
              <a:solidFill>
                <a:srgbClr val="2D3956"/>
              </a:solidFill>
              <a:latin typeface="Alexandria Light" pitchFamily="2" charset="-78"/>
              <a:ea typeface="Tajawal ExtraBold"/>
              <a:cs typeface="Alexandria Light" pitchFamily="2" charset="-78"/>
              <a:sym typeface="Tajawal ExtraBold"/>
            </a:endParaRPr>
          </a:p>
          <a:p>
            <a:endParaRPr dirty="0">
              <a:solidFill>
                <a:srgbClr val="2D3956"/>
              </a:solidFill>
              <a:latin typeface="Alexandria Light" pitchFamily="2" charset="-78"/>
              <a:ea typeface="Tajawal ExtraBold"/>
              <a:cs typeface="Alexandria Light" pitchFamily="2" charset="-78"/>
              <a:sym typeface="Tajawal ExtraBold"/>
            </a:endParaRPr>
          </a:p>
        </p:txBody>
      </p:sp>
    </p:spTree>
    <p:extLst>
      <p:ext uri="{BB962C8B-B14F-4D97-AF65-F5344CB8AC3E}">
        <p14:creationId xmlns:p14="http://schemas.microsoft.com/office/powerpoint/2010/main" val="3371719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1445"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The main innovations included in the chapters are as follow:</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1 –</a:t>
            </a:r>
            <a:r>
              <a:rPr kumimoji="0" lang="en-US" altLang="en-US" sz="1800" b="0" i="0" u="none" strike="noStrike" cap="none" normalizeH="0" baseline="0" dirty="0">
                <a:ln>
                  <a:noFill/>
                </a:ln>
                <a:solidFill>
                  <a:schemeClr val="tx1"/>
                </a:solidFill>
                <a:effectLst/>
                <a:latin typeface="Arial" panose="020B0604020202020204" pitchFamily="34" charset="0"/>
              </a:rPr>
              <a:t> Introducing Digital Marketing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2 –</a:t>
            </a:r>
            <a:r>
              <a:rPr kumimoji="0" lang="en-US" altLang="en-US" sz="1800" b="0" i="0" u="none" strike="noStrike" cap="none" normalizeH="0" baseline="0" dirty="0">
                <a:ln>
                  <a:noFill/>
                </a:ln>
                <a:solidFill>
                  <a:schemeClr val="tx1"/>
                </a:solidFill>
                <a:effectLst/>
                <a:latin typeface="Arial" panose="020B0604020202020204" pitchFamily="34" charset="0"/>
              </a:rPr>
              <a:t> Online Marketplace Analysis: Micro-Environment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3 –</a:t>
            </a:r>
            <a:r>
              <a:rPr kumimoji="0" lang="en-US" altLang="en-US" sz="1800" b="0" i="0" u="none" strike="noStrike" cap="none" normalizeH="0" baseline="0" dirty="0">
                <a:ln>
                  <a:noFill/>
                </a:ln>
                <a:solidFill>
                  <a:schemeClr val="tx1"/>
                </a:solidFill>
                <a:effectLst/>
                <a:latin typeface="Arial" panose="020B0604020202020204" pitchFamily="34" charset="0"/>
              </a:rPr>
              <a:t> The Digital Macro-Environment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4 –</a:t>
            </a:r>
            <a:r>
              <a:rPr kumimoji="0" lang="en-US" altLang="en-US" sz="1800" b="0" i="0" u="none" strike="noStrike" cap="none" normalizeH="0" baseline="0" dirty="0">
                <a:ln>
                  <a:noFill/>
                </a:ln>
                <a:solidFill>
                  <a:schemeClr val="tx1"/>
                </a:solidFill>
                <a:effectLst/>
                <a:latin typeface="Arial" panose="020B0604020202020204" pitchFamily="34" charset="0"/>
              </a:rPr>
              <a:t> Digital Marketing Strategy Development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5 –</a:t>
            </a:r>
            <a:r>
              <a:rPr kumimoji="0" lang="en-US" altLang="en-US" sz="1800" b="0" i="0" u="none" strike="noStrike" cap="none" normalizeH="0" baseline="0" dirty="0">
                <a:ln>
                  <a:noFill/>
                </a:ln>
                <a:solidFill>
                  <a:schemeClr val="tx1"/>
                </a:solidFill>
                <a:effectLst/>
                <a:latin typeface="Arial" panose="020B0604020202020204" pitchFamily="34" charset="0"/>
              </a:rPr>
              <a:t> Digital Media and the Marketing Mix</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6 –</a:t>
            </a:r>
            <a:r>
              <a:rPr kumimoji="0" lang="en-US" altLang="en-US" sz="1800" b="0" i="0" u="none" strike="noStrike" cap="none" normalizeH="0" baseline="0" dirty="0">
                <a:ln>
                  <a:noFill/>
                </a:ln>
                <a:solidFill>
                  <a:schemeClr val="tx1"/>
                </a:solidFill>
                <a:effectLst/>
                <a:latin typeface="Arial" panose="020B0604020202020204" pitchFamily="34" charset="0"/>
              </a:rPr>
              <a:t> Relationship Marketing Using Digital Platforms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7 –</a:t>
            </a:r>
            <a:r>
              <a:rPr kumimoji="0" lang="en-US" altLang="en-US" sz="1800" b="0" i="0" u="none" strike="noStrike" cap="none" normalizeH="0" baseline="0" dirty="0">
                <a:ln>
                  <a:noFill/>
                </a:ln>
                <a:solidFill>
                  <a:schemeClr val="tx1"/>
                </a:solidFill>
                <a:effectLst/>
                <a:latin typeface="Arial" panose="020B0604020202020204" pitchFamily="34" charset="0"/>
              </a:rPr>
              <a:t> Delivering the Digital Customer Experience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8 –</a:t>
            </a:r>
            <a:r>
              <a:rPr kumimoji="0" lang="en-US" altLang="en-US" sz="1800" b="0" i="0" u="none" strike="noStrike" cap="none" normalizeH="0" baseline="0" dirty="0">
                <a:ln>
                  <a:noFill/>
                </a:ln>
                <a:solidFill>
                  <a:schemeClr val="tx1"/>
                </a:solidFill>
                <a:effectLst/>
                <a:latin typeface="Arial" panose="020B0604020202020204" pitchFamily="34" charset="0"/>
              </a:rPr>
              <a:t> Campaign Planning for Digital Media</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9 –</a:t>
            </a:r>
            <a:r>
              <a:rPr kumimoji="0" lang="en-US" altLang="en-US" sz="1800" b="0" i="0" u="none" strike="noStrike" cap="none" normalizeH="0" baseline="0" dirty="0">
                <a:ln>
                  <a:noFill/>
                </a:ln>
                <a:solidFill>
                  <a:schemeClr val="tx1"/>
                </a:solidFill>
                <a:effectLst/>
                <a:latin typeface="Arial" panose="020B0604020202020204" pitchFamily="34" charset="0"/>
              </a:rPr>
              <a:t> Marketing Communications Using Digital Media Channels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Chapter 10 –</a:t>
            </a:r>
            <a:r>
              <a:rPr kumimoji="0" lang="en-US" altLang="en-US" sz="1800" b="0" i="0" u="none" strike="noStrike" cap="none" normalizeH="0" baseline="0" dirty="0">
                <a:ln>
                  <a:noFill/>
                </a:ln>
                <a:solidFill>
                  <a:schemeClr val="tx1"/>
                </a:solidFill>
                <a:effectLst/>
                <a:latin typeface="Arial" panose="020B0604020202020204" pitchFamily="34" charset="0"/>
              </a:rPr>
              <a:t> Evaluation and Improvement of Digital Channel Performance</a:t>
            </a:r>
          </a:p>
        </p:txBody>
      </p:sp>
      <p:sp>
        <p:nvSpPr>
          <p:cNvPr id="3" name="TextBox 2"/>
          <p:cNvSpPr txBox="1"/>
          <p:nvPr/>
        </p:nvSpPr>
        <p:spPr>
          <a:xfrm>
            <a:off x="2513150" y="1019069"/>
            <a:ext cx="6483366" cy="523220"/>
          </a:xfrm>
          <a:prstGeom prst="rect">
            <a:avLst/>
          </a:prstGeom>
          <a:noFill/>
        </p:spPr>
        <p:txBody>
          <a:bodyPr wrap="square" rtlCol="0">
            <a:spAutoFit/>
          </a:bodyPr>
          <a:lstStyle/>
          <a:p>
            <a:r>
              <a:rPr lang="en-US" sz="2800" dirty="0">
                <a:solidFill>
                  <a:srgbClr val="00AEEF"/>
                </a:solidFill>
              </a:rPr>
              <a:t>Main Innovations Included in the Chapters</a:t>
            </a:r>
            <a:endParaRPr lang="en-US" sz="2800" b="1" dirty="0">
              <a:solidFill>
                <a:srgbClr val="00AEEF"/>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3044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5652" y="1510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2" name="Rectangle 1">
            <a:extLst>
              <a:ext uri="{FF2B5EF4-FFF2-40B4-BE49-F238E27FC236}">
                <a16:creationId xmlns:a16="http://schemas.microsoft.com/office/drawing/2014/main" id="{2F19C39A-2FF7-4998-A216-EB576DBB76BE}"/>
              </a:ext>
            </a:extLst>
          </p:cNvPr>
          <p:cNvSpPr>
            <a:spLocks noChangeArrowheads="1"/>
          </p:cNvSpPr>
          <p:nvPr/>
        </p:nvSpPr>
        <p:spPr bwMode="auto">
          <a:xfrm>
            <a:off x="1029333" y="2649026"/>
            <a:ext cx="806550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rPr>
              <a:t>Part 1 – Introduce the Opportunities and Challenges of Digital Marketing</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Introduces the opportunities and challenges of digital marketing and explains the different types of digital marketing platforms and media channels available to engage audiences online.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It also introduces a planning framework that can be used to structure digital marketing strategies and provides a foundation for developing an integrated digital marketing strategy by reviewing how the online marketplace of an organization can be assessed as a part of situation analysis.</a:t>
            </a:r>
          </a:p>
        </p:txBody>
      </p:sp>
      <p:sp>
        <p:nvSpPr>
          <p:cNvPr id="10" name="TextBox 9">
            <a:extLst>
              <a:ext uri="{FF2B5EF4-FFF2-40B4-BE49-F238E27FC236}">
                <a16:creationId xmlns:a16="http://schemas.microsoft.com/office/drawing/2014/main" id="{517CE8CA-6433-4C10-B4F5-FDA25513F117}"/>
              </a:ext>
            </a:extLst>
          </p:cNvPr>
          <p:cNvSpPr txBox="1"/>
          <p:nvPr/>
        </p:nvSpPr>
        <p:spPr>
          <a:xfrm>
            <a:off x="2487562" y="1006125"/>
            <a:ext cx="6096000"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00AEEF"/>
                </a:solidFill>
                <a:effectLst/>
                <a:latin typeface="Arial" panose="020B0604020202020204" pitchFamily="34" charset="0"/>
              </a:rPr>
              <a:t>Part 1 – Introduction to Digital Marketing</a:t>
            </a:r>
            <a:endParaRPr kumimoji="0" lang="en-US" altLang="en-US" sz="4800" b="0" i="0" u="none" strike="noStrike" cap="none" normalizeH="0" baseline="0" dirty="0">
              <a:ln>
                <a:noFill/>
              </a:ln>
              <a:solidFill>
                <a:srgbClr val="00AEEF"/>
              </a:solidFill>
              <a:effectLst/>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In Part 2,</a:t>
            </a:r>
            <a:r>
              <a:rPr lang="en-US" dirty="0"/>
              <a:t> we explore digital marketing strategy development by combining traditional approaches to strategic marketing planning with deploying digital media, data and technology.</a:t>
            </a:r>
          </a:p>
          <a:p>
            <a:r>
              <a:rPr lang="en-US" dirty="0"/>
              <a:t>And also present a framework for developing digital marketing strategies.</a:t>
            </a:r>
          </a:p>
          <a:p>
            <a:r>
              <a:rPr lang="en-US" dirty="0"/>
              <a:t>In this part, we will discuss the opportunities for varying the marketing mix online and review strategies for digital customer relationship management.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2" name="TextBox 1">
            <a:extLst>
              <a:ext uri="{FF2B5EF4-FFF2-40B4-BE49-F238E27FC236}">
                <a16:creationId xmlns:a16="http://schemas.microsoft.com/office/drawing/2014/main" id="{02754D45-E108-4BEC-A7DB-5D24CEA04C5C}"/>
              </a:ext>
            </a:extLst>
          </p:cNvPr>
          <p:cNvSpPr txBox="1"/>
          <p:nvPr/>
        </p:nvSpPr>
        <p:spPr>
          <a:xfrm>
            <a:off x="1238865" y="2330245"/>
            <a:ext cx="8357419" cy="2031325"/>
          </a:xfrm>
          <a:prstGeom prst="rect">
            <a:avLst/>
          </a:prstGeom>
          <a:noFill/>
        </p:spPr>
        <p:txBody>
          <a:bodyPr wrap="square" rtlCol="0">
            <a:spAutoFit/>
          </a:bodyPr>
          <a:lstStyle/>
          <a:p>
            <a:pPr algn="just"/>
            <a:r>
              <a:rPr lang="en-US" b="1" dirty="0">
                <a:latin typeface="Alexandria Light" pitchFamily="2" charset="-78"/>
                <a:cs typeface="Alexandria Light" pitchFamily="2" charset="-78"/>
              </a:rPr>
              <a:t>In Part 2,</a:t>
            </a:r>
            <a:r>
              <a:rPr lang="en-US" dirty="0">
                <a:latin typeface="Alexandria Light" pitchFamily="2" charset="-78"/>
                <a:cs typeface="Alexandria Light" pitchFamily="2" charset="-78"/>
              </a:rPr>
              <a:t> we explore digital marketing strategy development by combining traditional approaches to strategic marketing planning with deploying digital media, data and technology.</a:t>
            </a:r>
          </a:p>
          <a:p>
            <a:pPr algn="just"/>
            <a:r>
              <a:rPr lang="en-US" dirty="0">
                <a:latin typeface="Alexandria Light" pitchFamily="2" charset="-78"/>
                <a:cs typeface="Alexandria Light" pitchFamily="2" charset="-78"/>
              </a:rPr>
              <a:t>And also present a framework for developing digital marketing strategies.</a:t>
            </a:r>
          </a:p>
          <a:p>
            <a:pPr algn="just"/>
            <a:r>
              <a:rPr lang="en-US" dirty="0">
                <a:latin typeface="Alexandria Light" pitchFamily="2" charset="-78"/>
                <a:cs typeface="Alexandria Light" pitchFamily="2" charset="-78"/>
              </a:rPr>
              <a:t>In this part, we will discuss the opportunities for varying the marketing mix online and review strategies for digital customer relationship management.</a:t>
            </a:r>
          </a:p>
        </p:txBody>
      </p:sp>
      <p:sp>
        <p:nvSpPr>
          <p:cNvPr id="9" name="TextBox 8">
            <a:extLst>
              <a:ext uri="{FF2B5EF4-FFF2-40B4-BE49-F238E27FC236}">
                <a16:creationId xmlns:a16="http://schemas.microsoft.com/office/drawing/2014/main" id="{6BAAAEE6-23A4-4388-969E-B2EC4216C8FC}"/>
              </a:ext>
            </a:extLst>
          </p:cNvPr>
          <p:cNvSpPr txBox="1"/>
          <p:nvPr/>
        </p:nvSpPr>
        <p:spPr>
          <a:xfrm>
            <a:off x="2012932" y="1026784"/>
            <a:ext cx="7884615" cy="500778"/>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Light" pitchFamily="2" charset="-78"/>
                <a:ea typeface="Calibri"/>
                <a:cs typeface="Alexandria Light" pitchFamily="2" charset="-78"/>
                <a:sym typeface="Calibri"/>
              </a:rPr>
              <a:t>DIGITAL MARKETING STRATEGY DEVELOPMENT</a:t>
            </a:r>
          </a:p>
        </p:txBody>
      </p:sp>
    </p:spTree>
    <p:extLst>
      <p:ext uri="{BB962C8B-B14F-4D97-AF65-F5344CB8AC3E}">
        <p14:creationId xmlns:p14="http://schemas.microsoft.com/office/powerpoint/2010/main" val="4047406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7" name="Google Shape;183;p6">
            <a:extLst>
              <a:ext uri="{FF2B5EF4-FFF2-40B4-BE49-F238E27FC236}">
                <a16:creationId xmlns:a16="http://schemas.microsoft.com/office/drawing/2014/main" id="{39568D57-1065-4FE3-AD72-514FBBB82BD8}"/>
              </a:ext>
            </a:extLst>
          </p:cNvPr>
          <p:cNvSpPr txBox="1"/>
          <p:nvPr/>
        </p:nvSpPr>
        <p:spPr>
          <a:xfrm>
            <a:off x="1665188" y="1562095"/>
            <a:ext cx="841732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p:txBody>
      </p:sp>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2" name="TextBox 1">
            <a:extLst>
              <a:ext uri="{FF2B5EF4-FFF2-40B4-BE49-F238E27FC236}">
                <a16:creationId xmlns:a16="http://schemas.microsoft.com/office/drawing/2014/main" id="{D17B83F5-0A15-4F51-B9C9-08F95143A076}"/>
              </a:ext>
            </a:extLst>
          </p:cNvPr>
          <p:cNvSpPr txBox="1"/>
          <p:nvPr/>
        </p:nvSpPr>
        <p:spPr>
          <a:xfrm>
            <a:off x="1356852" y="2625213"/>
            <a:ext cx="8101780" cy="1477328"/>
          </a:xfrm>
          <a:prstGeom prst="rect">
            <a:avLst/>
          </a:prstGeom>
          <a:noFill/>
        </p:spPr>
        <p:txBody>
          <a:bodyPr wrap="square" rtlCol="0">
            <a:spAutoFit/>
          </a:bodyPr>
          <a:lstStyle/>
          <a:p>
            <a:pPr algn="just"/>
            <a:r>
              <a:rPr lang="en-US" b="1">
                <a:latin typeface="Alexandria Light" pitchFamily="2" charset="-78"/>
                <a:cs typeface="Alexandria Light" pitchFamily="2" charset="-78"/>
              </a:rPr>
              <a:t>In Part 3,</a:t>
            </a:r>
            <a:r>
              <a:rPr lang="en-US">
                <a:latin typeface="Alexandria Light" pitchFamily="2" charset="-78"/>
                <a:cs typeface="Alexandria Light" pitchFamily="2" charset="-78"/>
              </a:rPr>
              <a:t> practical success factors for implementing and managing digital marketing strategy are described, including website and applications development to ensure a quality customer experience.</a:t>
            </a:r>
          </a:p>
          <a:p>
            <a:pPr algn="just"/>
            <a:r>
              <a:rPr lang="en-US">
                <a:latin typeface="Alexandria Light" pitchFamily="2" charset="-78"/>
                <a:cs typeface="Alexandria Light" pitchFamily="2" charset="-78"/>
              </a:rPr>
              <a:t>And marketing communications to promote a site and the evaluation of company digital presences.</a:t>
            </a:r>
          </a:p>
        </p:txBody>
      </p:sp>
    </p:spTree>
    <p:extLst>
      <p:ext uri="{BB962C8B-B14F-4D97-AF65-F5344CB8AC3E}">
        <p14:creationId xmlns:p14="http://schemas.microsoft.com/office/powerpoint/2010/main" val="649977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1006704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rtl="0">
              <a:lnSpc>
                <a:spcPct val="100000"/>
              </a:lnSpc>
              <a:spcBef>
                <a:spcPts val="0"/>
              </a:spcBef>
              <a:spcAft>
                <a:spcPts val="0"/>
              </a:spcAft>
              <a:buClr>
                <a:srgbClr val="000000"/>
              </a:buClr>
              <a:buSzPts val="2000"/>
              <a:buFont typeface="Times New Roman"/>
              <a:buNone/>
            </a:pPr>
            <a:r>
              <a:rPr lang="en-US" sz="1800" b="1" i="0" u="none" strike="noStrike" cap="none" dirty="0">
                <a:solidFill>
                  <a:srgbClr val="000000"/>
                </a:solidFill>
                <a:latin typeface="Alexandria Light" pitchFamily="2" charset="-78"/>
                <a:ea typeface="Times New Roman"/>
                <a:cs typeface="Alexandria Light" pitchFamily="2" charset="-78"/>
                <a:sym typeface="Times New Roman"/>
              </a:rPr>
              <a:t>With new technologies emerging and consumer behavior (7ws) changing rapidly,</a:t>
            </a:r>
            <a:endParaRPr lang="en-US" dirty="0">
              <a:latin typeface="Alexandria Light" pitchFamily="2" charset="-78"/>
            </a:endParaRPr>
          </a:p>
          <a:p>
            <a:pPr marL="0" marR="0" lvl="0" indent="0" algn="ctr" rtl="0">
              <a:lnSpc>
                <a:spcPct val="100000"/>
              </a:lnSpc>
              <a:spcBef>
                <a:spcPts val="0"/>
              </a:spcBef>
              <a:spcAft>
                <a:spcPts val="0"/>
              </a:spcAft>
              <a:buClr>
                <a:srgbClr val="000000"/>
              </a:buClr>
              <a:buSzPts val="2000"/>
              <a:buFont typeface="Times New Roman"/>
              <a:buNone/>
            </a:pPr>
            <a:r>
              <a:rPr lang="en-US" sz="1800" b="1" i="0" u="none" strike="noStrike" cap="none" dirty="0">
                <a:solidFill>
                  <a:srgbClr val="000000"/>
                </a:solidFill>
                <a:latin typeface="Alexandria Light" pitchFamily="2" charset="-78"/>
                <a:ea typeface="Times New Roman"/>
                <a:cs typeface="Alexandria Light" pitchFamily="2" charset="-78"/>
                <a:sym typeface="Times New Roman"/>
              </a:rPr>
              <a:t> businesses were eager to stay ahead of the curve </a:t>
            </a:r>
          </a:p>
          <a:p>
            <a:pPr marL="0" marR="0" lvl="0" indent="0" algn="ctr" rtl="0">
              <a:lnSpc>
                <a:spcPct val="100000"/>
              </a:lnSpc>
              <a:spcBef>
                <a:spcPts val="0"/>
              </a:spcBef>
              <a:spcAft>
                <a:spcPts val="0"/>
              </a:spcAft>
              <a:buClr>
                <a:srgbClr val="000000"/>
              </a:buClr>
              <a:buSzPts val="2000"/>
              <a:buFont typeface="Times New Roman"/>
              <a:buNone/>
            </a:pPr>
            <a:r>
              <a:rPr lang="en-US" sz="1800" b="1" i="0" u="none" strike="noStrike" cap="none" dirty="0">
                <a:solidFill>
                  <a:srgbClr val="000000"/>
                </a:solidFill>
                <a:latin typeface="Alexandria Light" pitchFamily="2" charset="-78"/>
                <a:ea typeface="Times New Roman"/>
                <a:cs typeface="Alexandria Light" pitchFamily="2" charset="-78"/>
                <a:sym typeface="Times New Roman"/>
              </a:rPr>
              <a:t>and adopt the latest marketing trends.</a:t>
            </a:r>
          </a:p>
          <a:p>
            <a:pPr marL="0" marR="0" lvl="0" indent="0" algn="ctr" rtl="0">
              <a:lnSpc>
                <a:spcPct val="100000"/>
              </a:lnSpc>
              <a:spcBef>
                <a:spcPts val="0"/>
              </a:spcBef>
              <a:spcAft>
                <a:spcPts val="0"/>
              </a:spcAft>
              <a:buClr>
                <a:schemeClr val="dk1"/>
              </a:buClr>
              <a:buSzPts val="2000"/>
              <a:buFont typeface="Calibri"/>
              <a:buNone/>
            </a:pPr>
            <a:endParaRPr lang="en-US" sz="1800" b="1" i="0" u="none" strike="noStrike" cap="none" dirty="0">
              <a:solidFill>
                <a:srgbClr val="000000"/>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chemeClr val="dk1"/>
              </a:buClr>
              <a:buSzPts val="2000"/>
              <a:buFont typeface="Calibri"/>
              <a:buNone/>
            </a:pPr>
            <a:endParaRPr lang="en-US" sz="1800" b="1" i="0" u="none" strike="noStrike" cap="none" dirty="0">
              <a:solidFill>
                <a:srgbClr val="000000"/>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rgbClr val="000000"/>
              </a:buClr>
              <a:buSzPts val="2000"/>
              <a:buFont typeface="Times New Roman"/>
              <a:buNone/>
            </a:pPr>
            <a:r>
              <a:rPr lang="en-US" sz="1800" b="1" i="0" u="none" strike="noStrike" cap="none" dirty="0">
                <a:solidFill>
                  <a:srgbClr val="000000"/>
                </a:solidFill>
                <a:latin typeface="Alexandria Light" pitchFamily="2" charset="-78"/>
                <a:ea typeface="Times New Roman"/>
                <a:cs typeface="Alexandria Light" pitchFamily="2" charset="-78"/>
                <a:sym typeface="Times New Roman"/>
              </a:rPr>
              <a:t>Why are digital marketing statistics important?</a:t>
            </a:r>
            <a:endParaRPr lang="en-US" dirty="0">
              <a:latin typeface="Alexandria Light"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7" name="Google Shape;183;p6">
            <a:extLst>
              <a:ext uri="{FF2B5EF4-FFF2-40B4-BE49-F238E27FC236}">
                <a16:creationId xmlns:a16="http://schemas.microsoft.com/office/drawing/2014/main" id="{39568D57-1065-4FE3-AD72-514FBBB82BD8}"/>
              </a:ext>
            </a:extLst>
          </p:cNvPr>
          <p:cNvSpPr txBox="1"/>
          <p:nvPr/>
        </p:nvSpPr>
        <p:spPr>
          <a:xfrm>
            <a:off x="1665188" y="1562095"/>
            <a:ext cx="841732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p:txBody>
      </p:sp>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pic>
        <p:nvPicPr>
          <p:cNvPr id="2" name="Picture 1">
            <a:extLst>
              <a:ext uri="{FF2B5EF4-FFF2-40B4-BE49-F238E27FC236}">
                <a16:creationId xmlns:a16="http://schemas.microsoft.com/office/drawing/2014/main" id="{5C56B7D4-3BD0-4391-87A6-8C2577619545}"/>
              </a:ext>
            </a:extLst>
          </p:cNvPr>
          <p:cNvPicPr>
            <a:picLocks noChangeAspect="1"/>
          </p:cNvPicPr>
          <p:nvPr/>
        </p:nvPicPr>
        <p:blipFill>
          <a:blip r:embed="rId3"/>
          <a:stretch>
            <a:fillRect/>
          </a:stretch>
        </p:blipFill>
        <p:spPr>
          <a:xfrm>
            <a:off x="8073949" y="4649616"/>
            <a:ext cx="2243647" cy="1127336"/>
          </a:xfrm>
          <a:prstGeom prst="rect">
            <a:avLst/>
          </a:prstGeom>
        </p:spPr>
      </p:pic>
      <p:sp>
        <p:nvSpPr>
          <p:cNvPr id="9" name="TextBox 8">
            <a:extLst>
              <a:ext uri="{FF2B5EF4-FFF2-40B4-BE49-F238E27FC236}">
                <a16:creationId xmlns:a16="http://schemas.microsoft.com/office/drawing/2014/main" id="{1B72DE0B-72B8-4523-B976-D2BCBFBE2376}"/>
              </a:ext>
            </a:extLst>
          </p:cNvPr>
          <p:cNvSpPr txBox="1"/>
          <p:nvPr/>
        </p:nvSpPr>
        <p:spPr>
          <a:xfrm>
            <a:off x="2346765" y="1056407"/>
            <a:ext cx="7185579" cy="398699"/>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Light" pitchFamily="2" charset="-78"/>
                <a:ea typeface="Calibri"/>
                <a:cs typeface="Alexandria Light" pitchFamily="2" charset="-78"/>
                <a:sym typeface="Calibri"/>
              </a:rPr>
              <a:t>DIGITAL MARKETING IMPLEMENTATION AND PRACTICE</a:t>
            </a:r>
          </a:p>
        </p:txBody>
      </p:sp>
    </p:spTree>
    <p:extLst>
      <p:ext uri="{BB962C8B-B14F-4D97-AF65-F5344CB8AC3E}">
        <p14:creationId xmlns:p14="http://schemas.microsoft.com/office/powerpoint/2010/main" val="42423836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1800"/>
              <a:buFont typeface="Times New Roman"/>
              <a:buNone/>
              <a:tabLst/>
              <a:defRPr/>
            </a:pPr>
            <a:r>
              <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We need to prove the point of our work with digital marketing statistics, but here are a few other reasons why making data-backed decision in marketing  is so important:</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endParaRPr>
          </a:p>
          <a:p>
            <a:pPr marL="285750" marR="0" lvl="0" indent="-285750" algn="just" defTabSz="914400" rtl="0" eaLnBrk="1" fontAlgn="auto" latinLnBrk="0" hangingPunct="1">
              <a:lnSpc>
                <a:spcPct val="100000"/>
              </a:lnSpc>
              <a:spcBef>
                <a:spcPts val="0"/>
              </a:spcBef>
              <a:spcAft>
                <a:spcPts val="0"/>
              </a:spcAft>
              <a:buClr>
                <a:srgbClr val="000000"/>
              </a:buClr>
              <a:buSzPts val="1800"/>
              <a:buFont typeface="Noto Sans Symbols"/>
              <a:buChar char="⮚"/>
              <a:tabLst/>
              <a:defRPr/>
            </a:pPr>
            <a:r>
              <a:rPr kumimoji="0" lang="en-US" sz="1800" b="1"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Statistics help you prioritize your efforts.</a:t>
            </a:r>
            <a:r>
              <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 If you’re implementing a multi- channel marketing strategy, you’ll want to know how certain platforms will perform compared to others. With statistics to back your choices, you’re able to know what channels might require more resources over others.</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9" name="TextBox 8">
            <a:extLst>
              <a:ext uri="{FF2B5EF4-FFF2-40B4-BE49-F238E27FC236}">
                <a16:creationId xmlns:a16="http://schemas.microsoft.com/office/drawing/2014/main" id="{0D7FE80A-AD03-4AB4-A9A2-5A43F3052897}"/>
              </a:ext>
            </a:extLst>
          </p:cNvPr>
          <p:cNvSpPr txBox="1"/>
          <p:nvPr/>
        </p:nvSpPr>
        <p:spPr>
          <a:xfrm>
            <a:off x="2245744" y="1095902"/>
            <a:ext cx="7256207" cy="398699"/>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Light" pitchFamily="2" charset="-78"/>
                <a:ea typeface="Calibri"/>
                <a:cs typeface="Alexandria Light" pitchFamily="2" charset="-78"/>
                <a:sym typeface="Calibri"/>
              </a:rPr>
              <a:t>WHY ARE DIGITAL MARKETING STATISTICS IMPORTANAT?</a:t>
            </a:r>
          </a:p>
        </p:txBody>
      </p:sp>
    </p:spTree>
    <p:extLst>
      <p:ext uri="{BB962C8B-B14F-4D97-AF65-F5344CB8AC3E}">
        <p14:creationId xmlns:p14="http://schemas.microsoft.com/office/powerpoint/2010/main" val="15338255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890683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Noto Sans Symbols"/>
              <a:buChar char="⮚"/>
              <a:tabLst/>
              <a:defRPr/>
            </a:pPr>
            <a:r>
              <a:rPr kumimoji="0" lang="en-US" sz="1800" b="1"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Digital marketing statistics help you stay competitive.</a:t>
            </a:r>
            <a:r>
              <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 With these data points, you’re able to know what others are doing—which can help you jump ahead of your competitors.</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7" name="Google Shape;183;p6">
            <a:extLst>
              <a:ext uri="{FF2B5EF4-FFF2-40B4-BE49-F238E27FC236}">
                <a16:creationId xmlns:a16="http://schemas.microsoft.com/office/drawing/2014/main" id="{39568D57-1065-4FE3-AD72-514FBBB82BD8}"/>
              </a:ext>
            </a:extLst>
          </p:cNvPr>
          <p:cNvSpPr txBox="1"/>
          <p:nvPr/>
        </p:nvSpPr>
        <p:spPr>
          <a:xfrm>
            <a:off x="1665188" y="1562095"/>
            <a:ext cx="841732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p:txBody>
      </p:sp>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9" name="TextBox 8">
            <a:extLst>
              <a:ext uri="{FF2B5EF4-FFF2-40B4-BE49-F238E27FC236}">
                <a16:creationId xmlns:a16="http://schemas.microsoft.com/office/drawing/2014/main" id="{5261CA4B-F1A2-471E-9BBF-A76533A0C956}"/>
              </a:ext>
            </a:extLst>
          </p:cNvPr>
          <p:cNvSpPr txBox="1"/>
          <p:nvPr/>
        </p:nvSpPr>
        <p:spPr>
          <a:xfrm>
            <a:off x="2526890" y="1089342"/>
            <a:ext cx="7197214" cy="398699"/>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AEEF"/>
                </a:solidFill>
                <a:effectLst/>
                <a:uLnTx/>
                <a:uFillTx/>
                <a:latin typeface="Alexandria Light" pitchFamily="2" charset="-78"/>
                <a:ea typeface="Calibri"/>
                <a:cs typeface="Alexandria Light" pitchFamily="2" charset="-78"/>
                <a:sym typeface="Calibri"/>
              </a:rPr>
              <a:t>WHY ARE DIGITAL MARKETING STATISTICS IMPORTANAT?</a:t>
            </a:r>
          </a:p>
        </p:txBody>
      </p:sp>
    </p:spTree>
    <p:extLst>
      <p:ext uri="{BB962C8B-B14F-4D97-AF65-F5344CB8AC3E}">
        <p14:creationId xmlns:p14="http://schemas.microsoft.com/office/powerpoint/2010/main" val="17191451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6" name="Rectangle 5">
            <a:extLst>
              <a:ext uri="{FF2B5EF4-FFF2-40B4-BE49-F238E27FC236}">
                <a16:creationId xmlns:a16="http://schemas.microsoft.com/office/drawing/2014/main" id="{01BC8B38-B8D3-45C3-810A-D8F496A1B6AA}"/>
              </a:ext>
            </a:extLst>
          </p:cNvPr>
          <p:cNvSpPr/>
          <p:nvPr/>
        </p:nvSpPr>
        <p:spPr>
          <a:xfrm>
            <a:off x="841481" y="2056959"/>
            <a:ext cx="8489332" cy="35871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lnSpc>
                <a:spcPct val="100000"/>
              </a:lnSpc>
              <a:spcBef>
                <a:spcPts val="0"/>
              </a:spcBef>
              <a:spcAft>
                <a:spcPts val="0"/>
              </a:spcAft>
              <a:buClr>
                <a:srgbClr val="000000"/>
              </a:buClr>
              <a:buSzPts val="1800"/>
              <a:buFont typeface="Noto Sans Symbols"/>
              <a:buChar char="⮚"/>
            </a:pPr>
            <a:r>
              <a:rPr lang="en-US" sz="1800" b="1" i="0" u="none" strike="noStrike" cap="none" dirty="0">
                <a:solidFill>
                  <a:srgbClr val="000000"/>
                </a:solidFill>
                <a:latin typeface="Alexandria Light" pitchFamily="2" charset="-78"/>
                <a:ea typeface="Calibri"/>
                <a:cs typeface="Alexandria Light" pitchFamily="2" charset="-78"/>
                <a:sym typeface="Calibri"/>
              </a:rPr>
              <a:t>Stay on top of trends. </a:t>
            </a:r>
            <a:r>
              <a:rPr lang="en-US" sz="1800" b="0" i="0" u="none" strike="noStrike" cap="none" dirty="0">
                <a:solidFill>
                  <a:srgbClr val="000000"/>
                </a:solidFill>
                <a:latin typeface="Alexandria Light" pitchFamily="2" charset="-78"/>
                <a:ea typeface="Calibri"/>
                <a:cs typeface="Alexandria Light" pitchFamily="2" charset="-78"/>
                <a:sym typeface="Calibri"/>
              </a:rPr>
              <a:t>Data reveals patterns and digital marketing trends that can help you to identify strategies and platforms where it might make sense to be an early adopter.</a:t>
            </a:r>
            <a:endParaRPr lang="en-US" dirty="0">
              <a:latin typeface="Alexandria Light" pitchFamily="2" charset="-78"/>
            </a:endParaRPr>
          </a:p>
          <a:p>
            <a:pPr marL="0" marR="0" lvl="0" indent="0" algn="l" rtl="0">
              <a:lnSpc>
                <a:spcPct val="100000"/>
              </a:lnSpc>
              <a:spcBef>
                <a:spcPts val="0"/>
              </a:spcBef>
              <a:spcAft>
                <a:spcPts val="0"/>
              </a:spcAft>
              <a:buClr>
                <a:schemeClr val="dk1"/>
              </a:buClr>
              <a:buSzPts val="1800"/>
              <a:buFont typeface="Calibri"/>
              <a:buNone/>
            </a:pPr>
            <a:endParaRPr lang="en-US" sz="1800" b="0" i="0" u="none" strike="noStrike" cap="none" dirty="0">
              <a:solidFill>
                <a:srgbClr val="000000"/>
              </a:solidFill>
              <a:latin typeface="Alexandria Light" pitchFamily="2" charset="-78"/>
              <a:ea typeface="Calibri"/>
              <a:cs typeface="Alexandria Light" pitchFamily="2" charset="-78"/>
              <a:sym typeface="Calibri"/>
            </a:endParaRPr>
          </a:p>
          <a:p>
            <a:pPr marL="285750" marR="0" lvl="0" indent="-285750" algn="l" rtl="0">
              <a:lnSpc>
                <a:spcPct val="100000"/>
              </a:lnSpc>
              <a:spcBef>
                <a:spcPts val="0"/>
              </a:spcBef>
              <a:spcAft>
                <a:spcPts val="0"/>
              </a:spcAft>
              <a:buClr>
                <a:srgbClr val="000000"/>
              </a:buClr>
              <a:buSzPts val="1800"/>
              <a:buFont typeface="Noto Sans Symbols"/>
              <a:buChar char="⮚"/>
            </a:pPr>
            <a:r>
              <a:rPr lang="en-US" sz="1800" b="1" i="0" u="none" strike="noStrike" cap="none" dirty="0">
                <a:solidFill>
                  <a:srgbClr val="000000"/>
                </a:solidFill>
                <a:latin typeface="Alexandria Light" pitchFamily="2" charset="-78"/>
                <a:ea typeface="Calibri"/>
                <a:cs typeface="Alexandria Light" pitchFamily="2" charset="-78"/>
                <a:sym typeface="Calibri"/>
              </a:rPr>
              <a:t>Data can make room for other strategies.</a:t>
            </a:r>
            <a:r>
              <a:rPr lang="en-US" sz="1800" b="0" i="0" u="none" strike="noStrike" cap="none" dirty="0">
                <a:solidFill>
                  <a:srgbClr val="000000"/>
                </a:solidFill>
                <a:latin typeface="Alexandria Light" pitchFamily="2" charset="-78"/>
                <a:ea typeface="Calibri"/>
                <a:cs typeface="Alexandria Light" pitchFamily="2" charset="-78"/>
                <a:sym typeface="Calibri"/>
              </a:rPr>
              <a:t> When you’re leveraging digital marketing statistics, you have full confidence in what’s going to work. </a:t>
            </a:r>
            <a:endParaRPr lang="en-US" sz="2000" b="0" i="0" u="none" strike="noStrike" cap="none" dirty="0">
              <a:solidFill>
                <a:srgbClr val="000000"/>
              </a:solidFill>
              <a:latin typeface="Alexandria Light" pitchFamily="2" charset="-78"/>
              <a:ea typeface="Times New Roman"/>
              <a:cs typeface="Alexandria Light" pitchFamily="2" charset="-78"/>
              <a:sym typeface="Times New Roman"/>
            </a:endParaRPr>
          </a:p>
        </p:txBody>
      </p:sp>
      <p:sp>
        <p:nvSpPr>
          <p:cNvPr id="9" name="TextBox 8">
            <a:extLst>
              <a:ext uri="{FF2B5EF4-FFF2-40B4-BE49-F238E27FC236}">
                <a16:creationId xmlns:a16="http://schemas.microsoft.com/office/drawing/2014/main" id="{36941D6B-527F-4FD4-8E8A-7932B6BE7B1A}"/>
              </a:ext>
            </a:extLst>
          </p:cNvPr>
          <p:cNvSpPr txBox="1"/>
          <p:nvPr/>
        </p:nvSpPr>
        <p:spPr>
          <a:xfrm>
            <a:off x="2346765" y="1031462"/>
            <a:ext cx="776352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Times New Roman"/>
              <a:buNone/>
              <a:tabLst/>
              <a:defRPr/>
            </a:pPr>
            <a:r>
              <a:rPr kumimoji="0" lang="en-US" sz="2400" b="1"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Why are digital marketing statistics important?</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p:txBody>
      </p:sp>
    </p:spTree>
    <p:extLst>
      <p:ext uri="{BB962C8B-B14F-4D97-AF65-F5344CB8AC3E}">
        <p14:creationId xmlns:p14="http://schemas.microsoft.com/office/powerpoint/2010/main" val="920834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1062748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6" name="Rectangle 5">
            <a:extLst>
              <a:ext uri="{FF2B5EF4-FFF2-40B4-BE49-F238E27FC236}">
                <a16:creationId xmlns:a16="http://schemas.microsoft.com/office/drawing/2014/main" id="{7180D7E9-F070-4F68-8D85-1807E6AF97F7}"/>
              </a:ext>
            </a:extLst>
          </p:cNvPr>
          <p:cNvSpPr/>
          <p:nvPr/>
        </p:nvSpPr>
        <p:spPr>
          <a:xfrm>
            <a:off x="870978" y="2454691"/>
            <a:ext cx="4955591" cy="34207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rtl="0">
              <a:lnSpc>
                <a:spcPct val="100000"/>
              </a:lnSpc>
              <a:spcBef>
                <a:spcPts val="0"/>
              </a:spcBef>
              <a:spcAft>
                <a:spcPts val="0"/>
              </a:spcAft>
              <a:buClr>
                <a:srgbClr val="000000"/>
              </a:buClr>
              <a:buSzPts val="2400"/>
              <a:buFont typeface="Times New Roman"/>
              <a:buNone/>
            </a:pPr>
            <a:r>
              <a:rPr lang="en-US" sz="1800" b="0" i="0" u="none" strike="noStrike" cap="none" dirty="0">
                <a:solidFill>
                  <a:srgbClr val="000000"/>
                </a:solidFill>
                <a:latin typeface="Alexandria Light" pitchFamily="2" charset="-78"/>
                <a:ea typeface="Times New Roman"/>
                <a:cs typeface="Alexandria Light" pitchFamily="2" charset="-78"/>
                <a:sym typeface="Times New Roman"/>
              </a:rPr>
              <a:t>How big is the online advertising industry?</a:t>
            </a:r>
            <a:endParaRPr lang="en-US" dirty="0">
              <a:latin typeface="Alexandria Light" pitchFamily="2" charset="-78"/>
            </a:endParaRPr>
          </a:p>
          <a:p>
            <a:pPr marL="0" marR="0" lvl="0" indent="0" algn="ctr" rtl="0">
              <a:lnSpc>
                <a:spcPct val="100000"/>
              </a:lnSpc>
              <a:spcBef>
                <a:spcPts val="0"/>
              </a:spcBef>
              <a:spcAft>
                <a:spcPts val="0"/>
              </a:spcAft>
              <a:buClr>
                <a:srgbClr val="000000"/>
              </a:buClr>
              <a:buSzPts val="2400"/>
              <a:buFont typeface="Times New Roman"/>
              <a:buNone/>
            </a:pPr>
            <a:r>
              <a:rPr lang="en-US" sz="1800" b="0" i="0" u="none" strike="noStrike" cap="none" dirty="0">
                <a:solidFill>
                  <a:srgbClr val="000000"/>
                </a:solidFill>
                <a:latin typeface="Alexandria Light" pitchFamily="2" charset="-78"/>
                <a:ea typeface="Times New Roman"/>
                <a:cs typeface="Alexandria Light" pitchFamily="2" charset="-78"/>
                <a:sym typeface="Times New Roman"/>
              </a:rPr>
              <a:t>Digital ad spend worldwide is estimated at $441 billion in 2022 ad projected to reach </a:t>
            </a:r>
            <a:r>
              <a:rPr lang="en-US" sz="1800" b="0" i="0" u="sng" strike="noStrike" cap="none" dirty="0">
                <a:solidFill>
                  <a:srgbClr val="000000"/>
                </a:solidFill>
                <a:latin typeface="Alexandria Light" pitchFamily="2" charset="-78"/>
                <a:ea typeface="Times New Roman"/>
                <a:cs typeface="Alexandria Light" pitchFamily="2" charset="-78"/>
                <a:sym typeface="Times New Roman"/>
                <a:hlinkClick r:id="rId3">
                  <a:extLst>
                    <a:ext uri="{A12FA001-AC4F-418D-AE19-62706E023703}">
                      <ahyp:hlinkClr xmlns:ahyp="http://schemas.microsoft.com/office/drawing/2018/hyperlinkcolor" val="tx"/>
                    </a:ext>
                  </a:extLst>
                </a:hlinkClick>
              </a:rPr>
              <a:t>$485 billion</a:t>
            </a:r>
            <a:r>
              <a:rPr lang="en-US" sz="1800" b="0" i="0" u="none" strike="noStrike" cap="none" dirty="0">
                <a:solidFill>
                  <a:srgbClr val="000000"/>
                </a:solidFill>
                <a:latin typeface="Alexandria Light" pitchFamily="2" charset="-78"/>
                <a:ea typeface="Times New Roman"/>
                <a:cs typeface="Alexandria Light" pitchFamily="2" charset="-78"/>
                <a:sym typeface="Times New Roman"/>
              </a:rPr>
              <a:t> in 2023.</a:t>
            </a:r>
          </a:p>
          <a:p>
            <a:pPr marL="0" marR="0" lvl="0" indent="0" algn="ctr" rtl="0">
              <a:lnSpc>
                <a:spcPct val="100000"/>
              </a:lnSpc>
              <a:spcBef>
                <a:spcPts val="0"/>
              </a:spcBef>
              <a:spcAft>
                <a:spcPts val="0"/>
              </a:spcAft>
              <a:buClr>
                <a:srgbClr val="000000"/>
              </a:buClr>
              <a:buSzPts val="2400"/>
              <a:buFont typeface="Times New Roman"/>
              <a:buNone/>
            </a:pPr>
            <a:endParaRPr lang="en-US" dirty="0">
              <a:solidFill>
                <a:srgbClr val="000000"/>
              </a:solidFill>
              <a:latin typeface="Alexandria Light" pitchFamily="2" charset="-78"/>
              <a:cs typeface="Alexandria Light" pitchFamily="2" charset="-78"/>
              <a:sym typeface="Times New Roman"/>
            </a:endParaRPr>
          </a:p>
          <a:p>
            <a:pPr marL="0" marR="0" lvl="0" indent="0" algn="ctr" rtl="0">
              <a:lnSpc>
                <a:spcPct val="100000"/>
              </a:lnSpc>
              <a:spcBef>
                <a:spcPts val="0"/>
              </a:spcBef>
              <a:spcAft>
                <a:spcPts val="0"/>
              </a:spcAft>
              <a:buClr>
                <a:srgbClr val="000000"/>
              </a:buClr>
              <a:buSzPts val="2400"/>
              <a:buFont typeface="Times New Roman"/>
              <a:buNone/>
            </a:pPr>
            <a:endParaRPr lang="en-US" dirty="0">
              <a:latin typeface="Alexandria Light" pitchFamily="2" charset="-78"/>
            </a:endParaRPr>
          </a:p>
          <a:p>
            <a:pPr marL="0" marR="0" lvl="0" indent="0" algn="l" rtl="0">
              <a:lnSpc>
                <a:spcPct val="100000"/>
              </a:lnSpc>
              <a:spcBef>
                <a:spcPts val="0"/>
              </a:spcBef>
              <a:spcAft>
                <a:spcPts val="0"/>
              </a:spcAft>
              <a:buClr>
                <a:schemeClr val="dk1"/>
              </a:buClr>
              <a:buSzPts val="1800"/>
              <a:buFont typeface="Calibri"/>
              <a:buNone/>
            </a:pPr>
            <a:endParaRPr lang="en-US" sz="1400" b="0" i="0" u="none" strike="noStrike" cap="none" dirty="0">
              <a:solidFill>
                <a:srgbClr val="000000"/>
              </a:solidFill>
              <a:latin typeface="Alexandria Light" pitchFamily="2" charset="-78"/>
              <a:ea typeface="Calibri"/>
              <a:cs typeface="Alexandria Light" pitchFamily="2" charset="-78"/>
              <a:sym typeface="Calibri"/>
            </a:endParaRPr>
          </a:p>
          <a:p>
            <a:pPr marL="457200" marR="0" lvl="0" indent="-457200" algn="ctr" rtl="0">
              <a:lnSpc>
                <a:spcPct val="100000"/>
              </a:lnSpc>
              <a:spcBef>
                <a:spcPts val="0"/>
              </a:spcBef>
              <a:spcAft>
                <a:spcPts val="0"/>
              </a:spcAft>
              <a:buClr>
                <a:srgbClr val="000000"/>
              </a:buClr>
              <a:buSzPts val="2800"/>
              <a:buFont typeface="Noto Sans Symbols"/>
              <a:buChar char="✔"/>
            </a:pPr>
            <a:r>
              <a:rPr lang="en-US" sz="2000" b="0" i="0" u="none" strike="noStrike" cap="none" dirty="0">
                <a:solidFill>
                  <a:srgbClr val="000000"/>
                </a:solidFill>
                <a:latin typeface="Alexandria Light" pitchFamily="2" charset="-78"/>
                <a:ea typeface="Times New Roman"/>
                <a:cs typeface="Alexandria Light" pitchFamily="2" charset="-78"/>
                <a:sym typeface="Times New Roman"/>
              </a:rPr>
              <a:t>The annual growth rate for digital media is higher than that of offline media.</a:t>
            </a:r>
            <a:endParaRPr lang="en-US" dirty="0">
              <a:latin typeface="Alexandria Light" pitchFamily="2" charset="-78"/>
            </a:endParaRPr>
          </a:p>
          <a:p>
            <a:pPr marL="0" marR="0" lvl="0" indent="0" algn="l" rtl="0">
              <a:lnSpc>
                <a:spcPct val="100000"/>
              </a:lnSpc>
              <a:spcBef>
                <a:spcPts val="0"/>
              </a:spcBef>
              <a:spcAft>
                <a:spcPts val="0"/>
              </a:spcAft>
              <a:buClr>
                <a:schemeClr val="dk1"/>
              </a:buClr>
              <a:buSzPts val="1800"/>
              <a:buFont typeface="Calibri"/>
              <a:buNone/>
            </a:pPr>
            <a:endParaRPr lang="en-US" sz="1400" b="0" i="0" u="none" strike="noStrike" cap="none" dirty="0">
              <a:solidFill>
                <a:srgbClr val="000000"/>
              </a:solidFill>
              <a:latin typeface="Alexandria Light" pitchFamily="2" charset="-78"/>
              <a:ea typeface="Calibri"/>
              <a:cs typeface="Alexandria Light" pitchFamily="2" charset="-78"/>
              <a:sym typeface="Calibri"/>
            </a:endParaRPr>
          </a:p>
        </p:txBody>
      </p:sp>
      <p:pic>
        <p:nvPicPr>
          <p:cNvPr id="2" name="Picture 1">
            <a:extLst>
              <a:ext uri="{FF2B5EF4-FFF2-40B4-BE49-F238E27FC236}">
                <a16:creationId xmlns:a16="http://schemas.microsoft.com/office/drawing/2014/main" id="{300D497A-D3D9-4918-8D4D-9182B163902B}"/>
              </a:ext>
            </a:extLst>
          </p:cNvPr>
          <p:cNvPicPr>
            <a:picLocks noChangeAspect="1"/>
          </p:cNvPicPr>
          <p:nvPr/>
        </p:nvPicPr>
        <p:blipFill>
          <a:blip r:embed="rId4"/>
          <a:stretch>
            <a:fillRect/>
          </a:stretch>
        </p:blipFill>
        <p:spPr>
          <a:xfrm>
            <a:off x="6448409" y="2307386"/>
            <a:ext cx="4109028" cy="2956816"/>
          </a:xfrm>
          <a:prstGeom prst="rect">
            <a:avLst/>
          </a:prstGeom>
        </p:spPr>
      </p:pic>
      <p:sp>
        <p:nvSpPr>
          <p:cNvPr id="9" name="TextBox 8">
            <a:extLst>
              <a:ext uri="{FF2B5EF4-FFF2-40B4-BE49-F238E27FC236}">
                <a16:creationId xmlns:a16="http://schemas.microsoft.com/office/drawing/2014/main" id="{F7BDE70C-8D55-47CA-9023-6296E6F454E9}"/>
              </a:ext>
            </a:extLst>
          </p:cNvPr>
          <p:cNvSpPr txBox="1"/>
          <p:nvPr/>
        </p:nvSpPr>
        <p:spPr>
          <a:xfrm>
            <a:off x="2290060" y="1078454"/>
            <a:ext cx="7541342"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Calibri"/>
              <a:buNone/>
              <a:tabLst/>
              <a:defRPr/>
            </a:pPr>
            <a:r>
              <a:rPr kumimoji="0" lang="en-US" sz="2400" b="1" i="0" u="none" strike="noStrike" kern="1200" cap="none" spc="0" normalizeH="0" baseline="0" noProof="0" dirty="0">
                <a:ln>
                  <a:noFill/>
                </a:ln>
                <a:solidFill>
                  <a:srgbClr val="00AEEF"/>
                </a:solidFill>
                <a:effectLst/>
                <a:uLnTx/>
                <a:uFillTx/>
                <a:latin typeface="Alexandria Light" pitchFamily="2" charset="-78"/>
                <a:ea typeface="Calibri"/>
                <a:cs typeface="Alexandria Light" pitchFamily="2" charset="-78"/>
                <a:sym typeface="Calibri"/>
              </a:rPr>
              <a:t>Digital Marketing Industry: Statistics Overview</a:t>
            </a:r>
            <a:endParaRPr kumimoji="0" lang="en-US" sz="1800" b="0" i="0" u="none" strike="noStrike" kern="1200" cap="none" spc="0" normalizeH="0" baseline="0" noProof="0" dirty="0">
              <a:ln>
                <a:noFill/>
              </a:ln>
              <a:solidFill>
                <a:srgbClr val="00AEEF"/>
              </a:solidFill>
              <a:effectLst/>
              <a:uLnTx/>
              <a:uFillTx/>
              <a:latin typeface="Alexandria Light" pitchFamily="2" charset="-78"/>
              <a:ea typeface="+mn-ea"/>
              <a:cs typeface="+mn-cs"/>
            </a:endParaRPr>
          </a:p>
        </p:txBody>
      </p:sp>
    </p:spTree>
    <p:extLst>
      <p:ext uri="{BB962C8B-B14F-4D97-AF65-F5344CB8AC3E}">
        <p14:creationId xmlns:p14="http://schemas.microsoft.com/office/powerpoint/2010/main" val="2716078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6" y="1641986"/>
            <a:ext cx="1111909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7" name="Google Shape;183;p6">
            <a:extLst>
              <a:ext uri="{FF2B5EF4-FFF2-40B4-BE49-F238E27FC236}">
                <a16:creationId xmlns:a16="http://schemas.microsoft.com/office/drawing/2014/main" id="{39568D57-1065-4FE3-AD72-514FBBB82BD8}"/>
              </a:ext>
            </a:extLst>
          </p:cNvPr>
          <p:cNvSpPr txBox="1"/>
          <p:nvPr/>
        </p:nvSpPr>
        <p:spPr>
          <a:xfrm>
            <a:off x="1665188" y="1562095"/>
            <a:ext cx="841732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p:txBody>
      </p:sp>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6" name="Rectangle 5">
            <a:extLst>
              <a:ext uri="{FF2B5EF4-FFF2-40B4-BE49-F238E27FC236}">
                <a16:creationId xmlns:a16="http://schemas.microsoft.com/office/drawing/2014/main" id="{8D624CE4-3EC0-4707-8E82-F83FE0FF6B0C}"/>
              </a:ext>
            </a:extLst>
          </p:cNvPr>
          <p:cNvSpPr/>
          <p:nvPr/>
        </p:nvSpPr>
        <p:spPr>
          <a:xfrm>
            <a:off x="644578" y="2181287"/>
            <a:ext cx="6601796" cy="36941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lnSpc>
                <a:spcPct val="100000"/>
              </a:lnSpc>
              <a:spcBef>
                <a:spcPts val="0"/>
              </a:spcBef>
              <a:spcAft>
                <a:spcPts val="0"/>
              </a:spcAft>
              <a:buClr>
                <a:srgbClr val="000000"/>
              </a:buClr>
              <a:buSzPts val="2000"/>
              <a:buFont typeface="Times New Roman"/>
              <a:buNone/>
            </a:pPr>
            <a:r>
              <a:rPr lang="en-US" sz="2000" b="0" i="0" u="none" strike="noStrike" cap="none" dirty="0">
                <a:solidFill>
                  <a:srgbClr val="000000"/>
                </a:solidFill>
                <a:latin typeface="Alexandria Light" pitchFamily="2" charset="-78"/>
                <a:ea typeface="Times New Roman"/>
                <a:cs typeface="Alexandria Light" pitchFamily="2" charset="-78"/>
                <a:sym typeface="Times New Roman"/>
              </a:rPr>
              <a:t>This statistic shows the shift in ad spending from desktop to mobile phones, which is important for digital marketers to understand in order to optimize their campaigns for the most effective results.</a:t>
            </a:r>
            <a:endParaRPr lang="en-US" sz="2000" dirty="0">
              <a:latin typeface="Alexandria Light" pitchFamily="2" charset="-78"/>
            </a:endParaRPr>
          </a:p>
          <a:p>
            <a:pPr marL="0" marR="0" lvl="0" indent="0" algn="l" rtl="0">
              <a:lnSpc>
                <a:spcPct val="100000"/>
              </a:lnSpc>
              <a:spcBef>
                <a:spcPts val="0"/>
              </a:spcBef>
              <a:spcAft>
                <a:spcPts val="0"/>
              </a:spcAft>
              <a:buClr>
                <a:schemeClr val="dk1"/>
              </a:buClr>
              <a:buSzPts val="2000"/>
              <a:buFont typeface="Calibri"/>
              <a:buNone/>
            </a:pPr>
            <a:endParaRPr lang="en-US" sz="2000" b="0" i="0" u="none" strike="noStrike" cap="none" dirty="0">
              <a:solidFill>
                <a:srgbClr val="000000"/>
              </a:solidFill>
              <a:latin typeface="Alexandria Light" pitchFamily="2" charset="-78"/>
              <a:ea typeface="Times New Roman"/>
              <a:cs typeface="Alexandria Light" pitchFamily="2" charset="-78"/>
              <a:sym typeface="Times New Roman"/>
            </a:endParaRPr>
          </a:p>
          <a:p>
            <a:pPr marL="0" marR="0" lvl="0" indent="0" algn="ctr" rtl="0">
              <a:lnSpc>
                <a:spcPct val="100000"/>
              </a:lnSpc>
              <a:spcBef>
                <a:spcPts val="0"/>
              </a:spcBef>
              <a:spcAft>
                <a:spcPts val="0"/>
              </a:spcAft>
              <a:buClr>
                <a:srgbClr val="000000"/>
              </a:buClr>
              <a:buSzPts val="2000"/>
              <a:buFont typeface="Times New Roman"/>
              <a:buNone/>
            </a:pPr>
            <a:r>
              <a:rPr lang="en-US" sz="2000" i="0" u="none" strike="noStrike" cap="none" dirty="0">
                <a:solidFill>
                  <a:srgbClr val="000000"/>
                </a:solidFill>
                <a:latin typeface="Alexandria Light" pitchFamily="2" charset="-78"/>
                <a:ea typeface="Times New Roman"/>
                <a:cs typeface="Alexandria Light" pitchFamily="2" charset="-78"/>
                <a:sym typeface="Times New Roman"/>
              </a:rPr>
              <a:t>The global digital advertising and marketing market is estimated to grow from $350 billion in 2020 to $786.2 billion by 2026, with a compound annual growth rate of 9%.</a:t>
            </a:r>
          </a:p>
        </p:txBody>
      </p:sp>
      <p:pic>
        <p:nvPicPr>
          <p:cNvPr id="2" name="Picture 1">
            <a:extLst>
              <a:ext uri="{FF2B5EF4-FFF2-40B4-BE49-F238E27FC236}">
                <a16:creationId xmlns:a16="http://schemas.microsoft.com/office/drawing/2014/main" id="{AD0007CD-CD9B-45AE-BC0B-784FFBDBC4D5}"/>
              </a:ext>
            </a:extLst>
          </p:cNvPr>
          <p:cNvPicPr>
            <a:picLocks noChangeAspect="1"/>
          </p:cNvPicPr>
          <p:nvPr/>
        </p:nvPicPr>
        <p:blipFill>
          <a:blip r:embed="rId3"/>
          <a:stretch>
            <a:fillRect/>
          </a:stretch>
        </p:blipFill>
        <p:spPr>
          <a:xfrm>
            <a:off x="7167716" y="2423220"/>
            <a:ext cx="4379706" cy="2725148"/>
          </a:xfrm>
          <a:prstGeom prst="rect">
            <a:avLst/>
          </a:prstGeom>
        </p:spPr>
      </p:pic>
    </p:spTree>
    <p:extLst>
      <p:ext uri="{BB962C8B-B14F-4D97-AF65-F5344CB8AC3E}">
        <p14:creationId xmlns:p14="http://schemas.microsoft.com/office/powerpoint/2010/main" val="2004298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6" y="1641986"/>
            <a:ext cx="1097160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7" name="Google Shape;183;p6">
            <a:extLst>
              <a:ext uri="{FF2B5EF4-FFF2-40B4-BE49-F238E27FC236}">
                <a16:creationId xmlns:a16="http://schemas.microsoft.com/office/drawing/2014/main" id="{39568D57-1065-4FE3-AD72-514FBBB82BD8}"/>
              </a:ext>
            </a:extLst>
          </p:cNvPr>
          <p:cNvSpPr txBox="1"/>
          <p:nvPr/>
        </p:nvSpPr>
        <p:spPr>
          <a:xfrm>
            <a:off x="1665188" y="1562095"/>
            <a:ext cx="8417320"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a:p>
            <a:pPr marL="0" marR="0" lvl="0" indent="0" algn="l" rtl="0">
              <a:spcBef>
                <a:spcPts val="0"/>
              </a:spcBef>
              <a:spcAft>
                <a:spcPts val="0"/>
              </a:spcAft>
              <a:buNone/>
            </a:pPr>
            <a:endParaRPr sz="1800" dirty="0">
              <a:solidFill>
                <a:srgbClr val="2D3956"/>
              </a:solidFill>
              <a:latin typeface="Alexandria Light" pitchFamily="2" charset="-78"/>
              <a:ea typeface="Tajawal ExtraBold"/>
              <a:cs typeface="Alexandria Light" pitchFamily="2" charset="-78"/>
              <a:sym typeface="Tajawal ExtraBold"/>
            </a:endParaRPr>
          </a:p>
        </p:txBody>
      </p:sp>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6" name="Rectangle 5">
            <a:extLst>
              <a:ext uri="{FF2B5EF4-FFF2-40B4-BE49-F238E27FC236}">
                <a16:creationId xmlns:a16="http://schemas.microsoft.com/office/drawing/2014/main" id="{4C668B72-506A-433F-82DE-B268BFA500DA}"/>
              </a:ext>
            </a:extLst>
          </p:cNvPr>
          <p:cNvSpPr/>
          <p:nvPr/>
        </p:nvSpPr>
        <p:spPr>
          <a:xfrm>
            <a:off x="870978" y="2208385"/>
            <a:ext cx="4955591" cy="3667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Pts val="2000"/>
              <a:buFont typeface="Times New Roman"/>
              <a:buNone/>
              <a:tabLst/>
              <a:defRPr/>
            </a:pPr>
            <a:r>
              <a:rPr kumimoji="0" lang="en-US" sz="2000" b="1"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2023 social media marketing statistics</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a:p>
            <a:pPr marL="0" marR="0" lvl="0" indent="0" algn="ctr" defTabSz="914400" rtl="0" eaLnBrk="1" fontAlgn="auto" latinLnBrk="0" hangingPunct="1">
              <a:lnSpc>
                <a:spcPct val="100000"/>
              </a:lnSpc>
              <a:spcBef>
                <a:spcPts val="0"/>
              </a:spcBef>
              <a:spcAft>
                <a:spcPts val="0"/>
              </a:spcAft>
              <a:buClr>
                <a:prstClr val="black"/>
              </a:buClr>
              <a:buSzPts val="2000"/>
              <a:buFont typeface="Calibri"/>
              <a:buNone/>
              <a:tabLst/>
              <a:defRPr/>
            </a:pPr>
            <a:endParaRPr kumimoji="0" lang="en-US" sz="2000" b="1"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Times New Roman"/>
              <a:buNone/>
              <a:tabLst/>
              <a:defRPr/>
            </a:pPr>
            <a:r>
              <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Social media marketing statistics prove just how fast the space is growing, </a:t>
            </a:r>
          </a:p>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Times New Roman"/>
              <a:buNone/>
              <a:tabLst/>
              <a:defRPr/>
            </a:pPr>
            <a:r>
              <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How big is the social media market?</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Times New Roman"/>
              <a:buNone/>
              <a:tabLst/>
              <a:defRPr/>
            </a:pPr>
            <a:r>
              <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The social media market size is estimated to be worth $72.2 billion.</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Times New Roman"/>
              <a:buNone/>
              <a:tabLst/>
              <a:defRPr/>
            </a:pPr>
            <a:r>
              <a:rPr kumimoji="0" lang="en-US" sz="1800" b="0"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What percentage of marketing is done on social media?</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0" i="0" u="none" strike="noStrike" kern="1200" cap="none" spc="0" normalizeH="0" baseline="0" noProof="0" dirty="0">
              <a:ln>
                <a:noFill/>
              </a:ln>
              <a:solidFill>
                <a:srgbClr val="000000"/>
              </a:solidFill>
              <a:effectLst/>
              <a:uLnTx/>
              <a:uFillTx/>
              <a:latin typeface="Alexandria Light" pitchFamily="2" charset="-78"/>
              <a:ea typeface="Calibri"/>
              <a:cs typeface="Alexandria Light" pitchFamily="2" charset="-78"/>
              <a:sym typeface="Calibri"/>
            </a:endParaRPr>
          </a:p>
          <a:p>
            <a:pPr marL="0" marR="0" lvl="0" indent="0" algn="ctr" defTabSz="914400" rtl="0" eaLnBrk="1" fontAlgn="auto" latinLnBrk="0" hangingPunct="1">
              <a:lnSpc>
                <a:spcPct val="100000"/>
              </a:lnSpc>
              <a:spcBef>
                <a:spcPts val="0"/>
              </a:spcBef>
              <a:spcAft>
                <a:spcPts val="0"/>
              </a:spcAft>
              <a:buClr>
                <a:srgbClr val="000000"/>
              </a:buClr>
              <a:buSzPts val="1800"/>
              <a:buFont typeface="Times New Roman"/>
              <a:buNone/>
              <a:tabLst/>
              <a:defRPr/>
            </a:pPr>
            <a:r>
              <a:rPr kumimoji="0" lang="en-US" sz="1800" b="1" i="0" u="none" strike="noStrike" kern="1200" cap="none" spc="0" normalizeH="0" baseline="0" noProof="0" dirty="0">
                <a:ln>
                  <a:noFill/>
                </a:ln>
                <a:solidFill>
                  <a:srgbClr val="000000"/>
                </a:solidFill>
                <a:effectLst/>
                <a:uLnTx/>
                <a:uFillTx/>
                <a:latin typeface="Alexandria Light" pitchFamily="2" charset="-78"/>
                <a:ea typeface="Times New Roman"/>
                <a:cs typeface="Alexandria Light" pitchFamily="2" charset="-78"/>
                <a:sym typeface="Times New Roman"/>
              </a:rPr>
              <a:t>How many businesses use social media for marketing?</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p:txBody>
      </p:sp>
      <p:pic>
        <p:nvPicPr>
          <p:cNvPr id="2" name="Picture 1">
            <a:extLst>
              <a:ext uri="{FF2B5EF4-FFF2-40B4-BE49-F238E27FC236}">
                <a16:creationId xmlns:a16="http://schemas.microsoft.com/office/drawing/2014/main" id="{75948252-6724-4ADE-977F-A249643A2FC7}"/>
              </a:ext>
            </a:extLst>
          </p:cNvPr>
          <p:cNvPicPr>
            <a:picLocks noChangeAspect="1"/>
          </p:cNvPicPr>
          <p:nvPr/>
        </p:nvPicPr>
        <p:blipFill>
          <a:blip r:embed="rId3"/>
          <a:stretch>
            <a:fillRect/>
          </a:stretch>
        </p:blipFill>
        <p:spPr>
          <a:xfrm>
            <a:off x="6549449" y="1855916"/>
            <a:ext cx="4872024" cy="3898701"/>
          </a:xfrm>
          <a:prstGeom prst="rect">
            <a:avLst/>
          </a:prstGeom>
        </p:spPr>
      </p:pic>
    </p:spTree>
    <p:extLst>
      <p:ext uri="{BB962C8B-B14F-4D97-AF65-F5344CB8AC3E}">
        <p14:creationId xmlns:p14="http://schemas.microsoft.com/office/powerpoint/2010/main" val="2229552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6" y="1641986"/>
            <a:ext cx="1049966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6" name="Rectangle 5">
            <a:extLst>
              <a:ext uri="{FF2B5EF4-FFF2-40B4-BE49-F238E27FC236}">
                <a16:creationId xmlns:a16="http://schemas.microsoft.com/office/drawing/2014/main" id="{6C53D333-7DEC-4B28-BF5B-41A6F0D650B0}"/>
              </a:ext>
            </a:extLst>
          </p:cNvPr>
          <p:cNvSpPr/>
          <p:nvPr/>
        </p:nvSpPr>
        <p:spPr>
          <a:xfrm>
            <a:off x="625642" y="2454691"/>
            <a:ext cx="5200927" cy="34207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Pts val="2000"/>
              <a:buFont typeface="Times New Roman"/>
              <a:buNone/>
              <a:tabLst/>
              <a:defRPr/>
            </a:pPr>
            <a:r>
              <a:rPr kumimoji="0" lang="en-US" sz="2000" b="1" i="0" u="none" strike="noStrike" kern="1200" cap="none" spc="0" normalizeH="0" baseline="0" noProof="0">
                <a:ln>
                  <a:noFill/>
                </a:ln>
                <a:solidFill>
                  <a:srgbClr val="000000"/>
                </a:solidFill>
                <a:effectLst/>
                <a:uLnTx/>
                <a:uFillTx/>
                <a:latin typeface="Alexandria Light" pitchFamily="2" charset="-78"/>
                <a:ea typeface="Times New Roman"/>
                <a:cs typeface="Alexandria Light" pitchFamily="2" charset="-78"/>
                <a:sym typeface="Times New Roman"/>
              </a:rPr>
              <a:t>2023 social media marketing statistics</a:t>
            </a:r>
            <a:endParaRPr kumimoji="0" lang="en-US" sz="1800" b="0" i="0" u="none" strike="noStrike" kern="1200" cap="none" spc="0" normalizeH="0" baseline="0" noProof="0">
              <a:ln>
                <a:noFill/>
              </a:ln>
              <a:solidFill>
                <a:prstClr val="black"/>
              </a:solidFill>
              <a:effectLst/>
              <a:uLnTx/>
              <a:uFillTx/>
              <a:latin typeface="Alexandria Light" pitchFamily="2" charset="-78"/>
              <a:ea typeface="+mn-ea"/>
              <a:cs typeface="+mn-cs"/>
            </a:endParaRPr>
          </a:p>
          <a:p>
            <a:pPr marL="0" marR="0" lvl="0" indent="0" algn="ctr" defTabSz="914400" rtl="0" eaLnBrk="1" fontAlgn="auto" latinLnBrk="0" hangingPunct="1">
              <a:lnSpc>
                <a:spcPct val="100000"/>
              </a:lnSpc>
              <a:spcBef>
                <a:spcPts val="0"/>
              </a:spcBef>
              <a:spcAft>
                <a:spcPts val="0"/>
              </a:spcAft>
              <a:buClr>
                <a:prstClr val="black"/>
              </a:buClr>
              <a:buSzPts val="2000"/>
              <a:buFont typeface="Calibri"/>
              <a:buNone/>
              <a:tabLst/>
              <a:defRPr/>
            </a:pPr>
            <a:endParaRPr kumimoji="0" lang="en-US" sz="2000" b="1" i="0" u="none" strike="noStrike" kern="1200" cap="none" spc="0" normalizeH="0" baseline="0" noProof="0">
              <a:ln>
                <a:noFill/>
              </a:ln>
              <a:solidFill>
                <a:srgbClr val="000000"/>
              </a:solidFill>
              <a:effectLst/>
              <a:uLnTx/>
              <a:uFillTx/>
              <a:latin typeface="Alexandria Light" pitchFamily="2" charset="-78"/>
              <a:ea typeface="Times New Roman"/>
              <a:cs typeface="Alexandria Light" pitchFamily="2" charset="-78"/>
              <a:sym typeface="Times New Roman"/>
            </a:endParaRPr>
          </a:p>
          <a:p>
            <a:pPr marL="342900" marR="0" lvl="0" indent="-342900" algn="ctr"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0" i="0" u="none" strike="noStrike" kern="1200" cap="none" spc="0" normalizeH="0" baseline="0" noProof="0">
                <a:ln>
                  <a:noFill/>
                </a:ln>
                <a:solidFill>
                  <a:srgbClr val="000000"/>
                </a:solidFill>
                <a:effectLst/>
                <a:uLnTx/>
                <a:uFillTx/>
                <a:latin typeface="Alexandria Light" pitchFamily="2" charset="-78"/>
                <a:ea typeface="Times New Roman"/>
                <a:cs typeface="Alexandria Light" pitchFamily="2" charset="-78"/>
                <a:sym typeface="Times New Roman"/>
              </a:rPr>
              <a:t>Is digital marketing in demand in 2023?</a:t>
            </a:r>
            <a:endParaRPr kumimoji="0" lang="en-US" sz="1800" b="0" i="0" u="none" strike="noStrike" kern="1200" cap="none" spc="0" normalizeH="0" baseline="0" noProof="0" dirty="0">
              <a:ln>
                <a:noFill/>
              </a:ln>
              <a:solidFill>
                <a:prstClr val="black"/>
              </a:solidFill>
              <a:effectLst/>
              <a:uLnTx/>
              <a:uFillTx/>
              <a:latin typeface="Alexandria Light" pitchFamily="2" charset="-78"/>
              <a:ea typeface="+mn-ea"/>
              <a:cs typeface="+mn-cs"/>
            </a:endParaRPr>
          </a:p>
        </p:txBody>
      </p:sp>
      <p:pic>
        <p:nvPicPr>
          <p:cNvPr id="2" name="Picture 1">
            <a:extLst>
              <a:ext uri="{FF2B5EF4-FFF2-40B4-BE49-F238E27FC236}">
                <a16:creationId xmlns:a16="http://schemas.microsoft.com/office/drawing/2014/main" id="{B215F553-CB83-4C1A-A499-6C4636F4B7CE}"/>
              </a:ext>
            </a:extLst>
          </p:cNvPr>
          <p:cNvPicPr>
            <a:picLocks noChangeAspect="1"/>
          </p:cNvPicPr>
          <p:nvPr/>
        </p:nvPicPr>
        <p:blipFill>
          <a:blip r:embed="rId3"/>
          <a:stretch>
            <a:fillRect/>
          </a:stretch>
        </p:blipFill>
        <p:spPr>
          <a:xfrm>
            <a:off x="6723425" y="1885240"/>
            <a:ext cx="3843558" cy="3353091"/>
          </a:xfrm>
          <a:prstGeom prst="rect">
            <a:avLst/>
          </a:prstGeom>
        </p:spPr>
      </p:pic>
      <p:sp>
        <p:nvSpPr>
          <p:cNvPr id="9" name="TextBox 8">
            <a:extLst>
              <a:ext uri="{FF2B5EF4-FFF2-40B4-BE49-F238E27FC236}">
                <a16:creationId xmlns:a16="http://schemas.microsoft.com/office/drawing/2014/main" id="{B19F567E-99E2-48DF-973B-FFE54EF18332}"/>
              </a:ext>
            </a:extLst>
          </p:cNvPr>
          <p:cNvSpPr txBox="1"/>
          <p:nvPr/>
        </p:nvSpPr>
        <p:spPr>
          <a:xfrm>
            <a:off x="2416083" y="1030093"/>
            <a:ext cx="7346001"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Calibri"/>
              <a:buNone/>
              <a:tabLst/>
              <a:defRPr/>
            </a:pPr>
            <a:r>
              <a:rPr kumimoji="0" lang="en-US" sz="2400" b="1" i="0" u="none" strike="noStrike" kern="1200" cap="none" spc="0" normalizeH="0" baseline="0" noProof="0" dirty="0">
                <a:ln>
                  <a:noFill/>
                </a:ln>
                <a:solidFill>
                  <a:srgbClr val="00AEEF"/>
                </a:solidFill>
                <a:effectLst/>
                <a:uLnTx/>
                <a:uFillTx/>
                <a:latin typeface="Alexandria Light" pitchFamily="2" charset="-78"/>
                <a:ea typeface="Calibri"/>
                <a:cs typeface="Alexandria Light" pitchFamily="2" charset="-78"/>
                <a:sym typeface="Calibri"/>
              </a:rPr>
              <a:t>Digital Marketing Industry: Statistics Overview</a:t>
            </a:r>
            <a:endParaRPr kumimoji="0" lang="en-US" sz="1800" b="0" i="0" u="none" strike="noStrike" kern="1200" cap="none" spc="0" normalizeH="0" baseline="0" noProof="0" dirty="0">
              <a:ln>
                <a:noFill/>
              </a:ln>
              <a:solidFill>
                <a:srgbClr val="00AEEF"/>
              </a:solidFill>
              <a:effectLst/>
              <a:uLnTx/>
              <a:uFillTx/>
              <a:latin typeface="Alexandria Light" pitchFamily="2" charset="-78"/>
              <a:ea typeface="+mn-ea"/>
              <a:cs typeface="+mn-cs"/>
            </a:endParaRPr>
          </a:p>
        </p:txBody>
      </p:sp>
    </p:spTree>
    <p:extLst>
      <p:ext uri="{BB962C8B-B14F-4D97-AF65-F5344CB8AC3E}">
        <p14:creationId xmlns:p14="http://schemas.microsoft.com/office/powerpoint/2010/main" val="2854969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6" y="1641986"/>
            <a:ext cx="107692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6" name="Rectangle 5">
            <a:extLst>
              <a:ext uri="{FF2B5EF4-FFF2-40B4-BE49-F238E27FC236}">
                <a16:creationId xmlns:a16="http://schemas.microsoft.com/office/drawing/2014/main" id="{67DFC203-AD77-4E6F-AA4D-54465DC51980}"/>
              </a:ext>
            </a:extLst>
          </p:cNvPr>
          <p:cNvSpPr/>
          <p:nvPr/>
        </p:nvSpPr>
        <p:spPr>
          <a:xfrm>
            <a:off x="870978" y="2208385"/>
            <a:ext cx="4955591" cy="3667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rtl="0">
              <a:lnSpc>
                <a:spcPct val="100000"/>
              </a:lnSpc>
              <a:spcBef>
                <a:spcPts val="0"/>
              </a:spcBef>
              <a:spcAft>
                <a:spcPts val="0"/>
              </a:spcAft>
              <a:buClr>
                <a:schemeClr val="dk1"/>
              </a:buClr>
              <a:buSzPts val="2400"/>
              <a:buFont typeface="Calibri"/>
              <a:buNone/>
            </a:pPr>
            <a:endParaRPr lang="en-US" sz="2400" b="1" i="0" u="none" strike="noStrike" cap="none" dirty="0">
              <a:solidFill>
                <a:srgbClr val="000000"/>
              </a:solidFill>
              <a:latin typeface="Alexandria Light" pitchFamily="2" charset="-78"/>
              <a:ea typeface="Times New Roman"/>
              <a:cs typeface="Alexandria Light" pitchFamily="2" charset="-78"/>
              <a:sym typeface="Times New Roman"/>
            </a:endParaRPr>
          </a:p>
          <a:p>
            <a:pPr marL="342900" marR="0" lvl="0" indent="-342900" algn="ctr" rtl="0">
              <a:lnSpc>
                <a:spcPct val="100000"/>
              </a:lnSpc>
              <a:spcBef>
                <a:spcPts val="0"/>
              </a:spcBef>
              <a:spcAft>
                <a:spcPts val="0"/>
              </a:spcAft>
              <a:buClr>
                <a:srgbClr val="000000"/>
              </a:buClr>
              <a:buSzPts val="2400"/>
              <a:buFont typeface="Noto Sans Symbols"/>
              <a:buChar char="❖"/>
            </a:pPr>
            <a:r>
              <a:rPr lang="en-US" sz="2400" b="0" i="0" u="none" strike="noStrike" cap="none" dirty="0">
                <a:solidFill>
                  <a:srgbClr val="000000"/>
                </a:solidFill>
                <a:latin typeface="Alexandria Light" pitchFamily="2" charset="-78"/>
                <a:ea typeface="Times New Roman"/>
                <a:cs typeface="Alexandria Light" pitchFamily="2" charset="-78"/>
                <a:sym typeface="Times New Roman"/>
              </a:rPr>
              <a:t>Is digital marketing in demand in 2023?</a:t>
            </a:r>
            <a:endParaRPr lang="en-US" dirty="0">
              <a:latin typeface="Alexandria Light" pitchFamily="2" charset="-78"/>
            </a:endParaRPr>
          </a:p>
          <a:p>
            <a:pPr marL="0" marR="0" lvl="0" indent="0" algn="l" rtl="0">
              <a:lnSpc>
                <a:spcPct val="100000"/>
              </a:lnSpc>
              <a:spcBef>
                <a:spcPts val="0"/>
              </a:spcBef>
              <a:spcAft>
                <a:spcPts val="0"/>
              </a:spcAft>
              <a:buClr>
                <a:schemeClr val="dk1"/>
              </a:buClr>
              <a:buSzPts val="1800"/>
              <a:buFont typeface="Calibri"/>
              <a:buNone/>
            </a:pPr>
            <a:endParaRPr lang="en-US" sz="1800" b="0" i="0" u="none" strike="noStrike" cap="none" dirty="0">
              <a:solidFill>
                <a:srgbClr val="000000"/>
              </a:solidFill>
              <a:latin typeface="Alexandria Light" pitchFamily="2" charset="-78"/>
              <a:ea typeface="Calibri"/>
              <a:cs typeface="Alexandria Light" pitchFamily="2" charset="-78"/>
              <a:sym typeface="Calibri"/>
            </a:endParaRPr>
          </a:p>
          <a:p>
            <a:pPr marL="0" marR="0" lvl="0" indent="0" algn="l" rtl="0">
              <a:lnSpc>
                <a:spcPct val="100000"/>
              </a:lnSpc>
              <a:spcBef>
                <a:spcPts val="0"/>
              </a:spcBef>
              <a:spcAft>
                <a:spcPts val="0"/>
              </a:spcAft>
              <a:buClr>
                <a:schemeClr val="dk1"/>
              </a:buClr>
              <a:buSzPts val="1800"/>
              <a:buFont typeface="Calibri"/>
              <a:buNone/>
            </a:pPr>
            <a:endParaRPr lang="en-US" sz="1800" b="0" i="0" u="none" strike="noStrike" cap="none" dirty="0">
              <a:solidFill>
                <a:srgbClr val="000000"/>
              </a:solidFill>
              <a:latin typeface="Alexandria Light" pitchFamily="2" charset="-78"/>
              <a:ea typeface="Calibri"/>
              <a:cs typeface="Alexandria Light" pitchFamily="2" charset="-78"/>
              <a:sym typeface="Calibri"/>
            </a:endParaRPr>
          </a:p>
          <a:p>
            <a:pPr marL="285750" marR="0" lvl="0" indent="-285750" algn="ctr" rtl="0">
              <a:lnSpc>
                <a:spcPct val="100000"/>
              </a:lnSpc>
              <a:spcBef>
                <a:spcPts val="0"/>
              </a:spcBef>
              <a:spcAft>
                <a:spcPts val="0"/>
              </a:spcAft>
              <a:buClr>
                <a:srgbClr val="404040"/>
              </a:buClr>
              <a:buSzPts val="1800"/>
              <a:buFont typeface="Noto Sans Symbols"/>
              <a:buChar char="✔"/>
            </a:pPr>
            <a:r>
              <a:rPr lang="en-US" sz="1800" b="0" i="0" u="none" strike="noStrike" cap="none" dirty="0">
                <a:solidFill>
                  <a:srgbClr val="404040"/>
                </a:solidFill>
                <a:latin typeface="Alexandria Light" pitchFamily="2" charset="-78"/>
                <a:ea typeface="Times New Roman"/>
                <a:cs typeface="Alexandria Light" pitchFamily="2" charset="-78"/>
                <a:sym typeface="Times New Roman"/>
              </a:rPr>
              <a:t>Google holds </a:t>
            </a:r>
            <a:r>
              <a:rPr lang="en-US" sz="1800" b="0" i="0" u="sng" strike="noStrike" cap="none" dirty="0">
                <a:solidFill>
                  <a:srgbClr val="1665CF"/>
                </a:solidFill>
                <a:latin typeface="Alexandria Light" pitchFamily="2" charset="-78"/>
                <a:ea typeface="Times New Roman"/>
                <a:cs typeface="Alexandria Light" pitchFamily="2" charset="-78"/>
                <a:sym typeface="Times New Roman"/>
                <a:hlinkClick r:id="rId3">
                  <a:extLst>
                    <a:ext uri="{A12FA001-AC4F-418D-AE19-62706E023703}">
                      <ahyp:hlinkClr xmlns:ahyp="http://schemas.microsoft.com/office/drawing/2018/hyperlinkcolor" val="tx"/>
                    </a:ext>
                  </a:extLst>
                </a:hlinkClick>
              </a:rPr>
              <a:t>92%</a:t>
            </a:r>
            <a:r>
              <a:rPr lang="en-US" sz="1800" b="0" i="0" u="none" strike="noStrike" cap="none" dirty="0">
                <a:solidFill>
                  <a:srgbClr val="404040"/>
                </a:solidFill>
                <a:latin typeface="Alexandria Light" pitchFamily="2" charset="-78"/>
                <a:ea typeface="Times New Roman"/>
                <a:cs typeface="Alexandria Light" pitchFamily="2" charset="-78"/>
                <a:sym typeface="Times New Roman"/>
              </a:rPr>
              <a:t> of the total worldwide search engine market share.</a:t>
            </a:r>
            <a:endParaRPr lang="en-US" dirty="0">
              <a:latin typeface="Alexandria Light" pitchFamily="2" charset="-78"/>
            </a:endParaRPr>
          </a:p>
        </p:txBody>
      </p:sp>
      <p:pic>
        <p:nvPicPr>
          <p:cNvPr id="2" name="Picture 1">
            <a:extLst>
              <a:ext uri="{FF2B5EF4-FFF2-40B4-BE49-F238E27FC236}">
                <a16:creationId xmlns:a16="http://schemas.microsoft.com/office/drawing/2014/main" id="{753D1A37-6FD4-40EF-9BA2-EDC7597F2CE0}"/>
              </a:ext>
            </a:extLst>
          </p:cNvPr>
          <p:cNvPicPr>
            <a:picLocks noChangeAspect="1"/>
          </p:cNvPicPr>
          <p:nvPr/>
        </p:nvPicPr>
        <p:blipFill>
          <a:blip r:embed="rId4"/>
          <a:stretch>
            <a:fillRect/>
          </a:stretch>
        </p:blipFill>
        <p:spPr>
          <a:xfrm>
            <a:off x="5936408" y="2325206"/>
            <a:ext cx="4444457" cy="3127519"/>
          </a:xfrm>
          <a:prstGeom prst="rect">
            <a:avLst/>
          </a:prstGeom>
        </p:spPr>
      </p:pic>
    </p:spTree>
    <p:extLst>
      <p:ext uri="{BB962C8B-B14F-4D97-AF65-F5344CB8AC3E}">
        <p14:creationId xmlns:p14="http://schemas.microsoft.com/office/powerpoint/2010/main" val="602244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6" name="Rectangle 5">
            <a:extLst>
              <a:ext uri="{FF2B5EF4-FFF2-40B4-BE49-F238E27FC236}">
                <a16:creationId xmlns:a16="http://schemas.microsoft.com/office/drawing/2014/main" id="{E16E181C-30BD-46D2-B873-DBFE895E4AFD}"/>
              </a:ext>
            </a:extLst>
          </p:cNvPr>
          <p:cNvSpPr/>
          <p:nvPr/>
        </p:nvSpPr>
        <p:spPr>
          <a:xfrm>
            <a:off x="713662" y="2075420"/>
            <a:ext cx="4955591" cy="34207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lnSpc>
                <a:spcPct val="100000"/>
              </a:lnSpc>
              <a:spcBef>
                <a:spcPts val="0"/>
              </a:spcBef>
              <a:spcAft>
                <a:spcPts val="0"/>
              </a:spcAft>
              <a:buClr>
                <a:srgbClr val="000000"/>
              </a:buClr>
              <a:buSzPts val="2800"/>
              <a:buFont typeface="Calibri"/>
              <a:buNone/>
            </a:pPr>
            <a:r>
              <a:rPr lang="en-US" sz="1800" b="0" i="1" u="none" strike="noStrike" cap="none" dirty="0">
                <a:solidFill>
                  <a:srgbClr val="000000"/>
                </a:solidFill>
                <a:latin typeface="Alexandria Light" pitchFamily="2" charset="-78"/>
                <a:ea typeface="Calibri"/>
                <a:cs typeface="Alexandria Light" pitchFamily="2" charset="-78"/>
                <a:sym typeface="Calibri"/>
              </a:rPr>
              <a:t>In conclusion, the world of digital marketing was evolving at a rapid pace, and businesses were embracing these new trends to stay ahead of the competition and meet the changing needs of consumers.</a:t>
            </a:r>
            <a:endParaRPr lang="en-US" sz="1800" b="0" i="0" u="none" strike="noStrike" cap="none" dirty="0">
              <a:solidFill>
                <a:srgbClr val="000000"/>
              </a:solidFill>
              <a:latin typeface="Alexandria Light" pitchFamily="2" charset="-78"/>
              <a:ea typeface="Calibri"/>
              <a:cs typeface="Alexandria Light" pitchFamily="2" charset="-78"/>
              <a:sym typeface="Calibri"/>
            </a:endParaRPr>
          </a:p>
        </p:txBody>
      </p:sp>
      <p:pic>
        <p:nvPicPr>
          <p:cNvPr id="2" name="Picture 1">
            <a:extLst>
              <a:ext uri="{FF2B5EF4-FFF2-40B4-BE49-F238E27FC236}">
                <a16:creationId xmlns:a16="http://schemas.microsoft.com/office/drawing/2014/main" id="{B1D350E9-E441-4780-8306-0C47AD55D1C6}"/>
              </a:ext>
            </a:extLst>
          </p:cNvPr>
          <p:cNvPicPr>
            <a:picLocks noChangeAspect="1"/>
          </p:cNvPicPr>
          <p:nvPr/>
        </p:nvPicPr>
        <p:blipFill>
          <a:blip r:embed="rId3"/>
          <a:stretch>
            <a:fillRect/>
          </a:stretch>
        </p:blipFill>
        <p:spPr>
          <a:xfrm>
            <a:off x="5897899" y="2075420"/>
            <a:ext cx="3828034" cy="3097036"/>
          </a:xfrm>
          <a:prstGeom prst="rect">
            <a:avLst/>
          </a:prstGeom>
        </p:spPr>
      </p:pic>
      <p:sp>
        <p:nvSpPr>
          <p:cNvPr id="9" name="TextBox 8">
            <a:extLst>
              <a:ext uri="{FF2B5EF4-FFF2-40B4-BE49-F238E27FC236}">
                <a16:creationId xmlns:a16="http://schemas.microsoft.com/office/drawing/2014/main" id="{F0913AC0-B914-4B38-A1F8-CAA739C2AA0C}"/>
              </a:ext>
            </a:extLst>
          </p:cNvPr>
          <p:cNvSpPr txBox="1"/>
          <p:nvPr/>
        </p:nvSpPr>
        <p:spPr>
          <a:xfrm>
            <a:off x="2346765" y="1067059"/>
            <a:ext cx="609600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Calibri"/>
              <a:buNone/>
              <a:tabLst/>
              <a:defRPr/>
            </a:pPr>
            <a:r>
              <a:rPr kumimoji="0" lang="en-US" sz="2000" b="1" i="0" u="none" strike="noStrike" kern="1200" cap="none" spc="0" normalizeH="0" baseline="0" noProof="0" dirty="0">
                <a:ln>
                  <a:noFill/>
                </a:ln>
                <a:solidFill>
                  <a:srgbClr val="00AEEF"/>
                </a:solidFill>
                <a:effectLst/>
                <a:uLnTx/>
                <a:uFillTx/>
                <a:latin typeface="Alexandria Light" pitchFamily="2" charset="-78"/>
                <a:ea typeface="Calibri"/>
                <a:cs typeface="Alexandria Light" pitchFamily="2" charset="-78"/>
                <a:sym typeface="Calibri"/>
              </a:rPr>
              <a:t>Digital Marketing Industry: Statistics Overview</a:t>
            </a:r>
            <a:endParaRPr kumimoji="0" lang="en-US" sz="1600" b="0" i="0" u="none" strike="noStrike" kern="1200" cap="none" spc="0" normalizeH="0" baseline="0" noProof="0" dirty="0">
              <a:ln>
                <a:noFill/>
              </a:ln>
              <a:solidFill>
                <a:srgbClr val="00AEEF"/>
              </a:solidFill>
              <a:effectLst/>
              <a:uLnTx/>
              <a:uFillTx/>
              <a:latin typeface="Alexandria Light" pitchFamily="2" charset="-78"/>
              <a:ea typeface="+mn-ea"/>
              <a:cs typeface="+mn-cs"/>
            </a:endParaRPr>
          </a:p>
        </p:txBody>
      </p:sp>
    </p:spTree>
    <p:extLst>
      <p:ext uri="{BB962C8B-B14F-4D97-AF65-F5344CB8AC3E}">
        <p14:creationId xmlns:p14="http://schemas.microsoft.com/office/powerpoint/2010/main" val="36662744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9" name="TextBox 8">
            <a:extLst>
              <a:ext uri="{FF2B5EF4-FFF2-40B4-BE49-F238E27FC236}">
                <a16:creationId xmlns:a16="http://schemas.microsoft.com/office/drawing/2014/main" id="{F0913AC0-B914-4B38-A1F8-CAA739C2AA0C}"/>
              </a:ext>
            </a:extLst>
          </p:cNvPr>
          <p:cNvSpPr txBox="1"/>
          <p:nvPr/>
        </p:nvSpPr>
        <p:spPr>
          <a:xfrm>
            <a:off x="2346765" y="1067059"/>
            <a:ext cx="6096000" cy="400110"/>
          </a:xfrm>
          <a:prstGeom prst="rect">
            <a:avLst/>
          </a:prstGeom>
          <a:noFill/>
        </p:spPr>
        <p:txBody>
          <a:bodyPr wrap="square">
            <a:spAutoFit/>
          </a:bodyPr>
          <a:lstStyle/>
          <a:p>
            <a:pPr marL="0" marR="0" lvl="0" indent="0" algn="l" rtl="0">
              <a:spcBef>
                <a:spcPts val="0"/>
              </a:spcBef>
              <a:spcAft>
                <a:spcPts val="0"/>
              </a:spcAft>
              <a:buNone/>
            </a:pPr>
            <a:r>
              <a:rPr lang="en-US" sz="2000" b="1" dirty="0">
                <a:solidFill>
                  <a:srgbClr val="00AEEF"/>
                </a:solidFill>
                <a:latin typeface="Alexandria Light" pitchFamily="2" charset="-78"/>
                <a:ea typeface="Tajawal Medium"/>
                <a:cs typeface="Alexandria Light" pitchFamily="2" charset="-78"/>
                <a:sym typeface="Tajawal Medium"/>
              </a:rPr>
              <a:t>REFERENCES</a:t>
            </a:r>
          </a:p>
        </p:txBody>
      </p:sp>
      <p:pic>
        <p:nvPicPr>
          <p:cNvPr id="3" name="Picture 2">
            <a:extLst>
              <a:ext uri="{FF2B5EF4-FFF2-40B4-BE49-F238E27FC236}">
                <a16:creationId xmlns:a16="http://schemas.microsoft.com/office/drawing/2014/main" id="{F8ECBE27-85B3-49F5-B8CD-52456E3A223D}"/>
              </a:ext>
            </a:extLst>
          </p:cNvPr>
          <p:cNvPicPr>
            <a:picLocks noChangeAspect="1"/>
          </p:cNvPicPr>
          <p:nvPr/>
        </p:nvPicPr>
        <p:blipFill>
          <a:blip r:embed="rId3"/>
          <a:stretch>
            <a:fillRect/>
          </a:stretch>
        </p:blipFill>
        <p:spPr>
          <a:xfrm>
            <a:off x="679617" y="2181451"/>
            <a:ext cx="4962574" cy="3601314"/>
          </a:xfrm>
          <a:prstGeom prst="rect">
            <a:avLst/>
          </a:prstGeom>
        </p:spPr>
      </p:pic>
      <p:pic>
        <p:nvPicPr>
          <p:cNvPr id="4" name="Picture 3">
            <a:extLst>
              <a:ext uri="{FF2B5EF4-FFF2-40B4-BE49-F238E27FC236}">
                <a16:creationId xmlns:a16="http://schemas.microsoft.com/office/drawing/2014/main" id="{6B902C39-7122-4684-BF27-764355047CA1}"/>
              </a:ext>
            </a:extLst>
          </p:cNvPr>
          <p:cNvPicPr>
            <a:picLocks noChangeAspect="1"/>
          </p:cNvPicPr>
          <p:nvPr/>
        </p:nvPicPr>
        <p:blipFill>
          <a:blip r:embed="rId4"/>
          <a:stretch>
            <a:fillRect/>
          </a:stretch>
        </p:blipFill>
        <p:spPr>
          <a:xfrm>
            <a:off x="5574716" y="2193795"/>
            <a:ext cx="4245329" cy="3183997"/>
          </a:xfrm>
          <a:prstGeom prst="rect">
            <a:avLst/>
          </a:prstGeom>
        </p:spPr>
      </p:pic>
    </p:spTree>
    <p:extLst>
      <p:ext uri="{BB962C8B-B14F-4D97-AF65-F5344CB8AC3E}">
        <p14:creationId xmlns:p14="http://schemas.microsoft.com/office/powerpoint/2010/main" val="35523218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9" name="TextBox 8">
            <a:extLst>
              <a:ext uri="{FF2B5EF4-FFF2-40B4-BE49-F238E27FC236}">
                <a16:creationId xmlns:a16="http://schemas.microsoft.com/office/drawing/2014/main" id="{F0913AC0-B914-4B38-A1F8-CAA739C2AA0C}"/>
              </a:ext>
            </a:extLst>
          </p:cNvPr>
          <p:cNvSpPr txBox="1"/>
          <p:nvPr/>
        </p:nvSpPr>
        <p:spPr>
          <a:xfrm>
            <a:off x="2346765" y="1067059"/>
            <a:ext cx="2500538" cy="40011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2400"/>
              <a:buFont typeface="Calibri"/>
              <a:buNone/>
            </a:pPr>
            <a:r>
              <a:rPr lang="en-US" sz="2000" b="1" i="0" u="none" strike="noStrike" cap="none" dirty="0">
                <a:solidFill>
                  <a:srgbClr val="00AEEF"/>
                </a:solidFill>
                <a:latin typeface="Alexandria Light" pitchFamily="2" charset="-78"/>
                <a:ea typeface="Calibri"/>
                <a:cs typeface="Alexandria Light" pitchFamily="2" charset="-78"/>
                <a:sym typeface="Calibri"/>
              </a:rPr>
              <a:t>ASSESSMENT</a:t>
            </a:r>
            <a:endParaRPr lang="en-US" sz="2000" dirty="0">
              <a:solidFill>
                <a:srgbClr val="00AEEF"/>
              </a:solidFill>
              <a:latin typeface="Alexandria Light" pitchFamily="2" charset="-78"/>
            </a:endParaRPr>
          </a:p>
        </p:txBody>
      </p:sp>
      <p:sp>
        <p:nvSpPr>
          <p:cNvPr id="10" name="Rectangle 9">
            <a:extLst>
              <a:ext uri="{FF2B5EF4-FFF2-40B4-BE49-F238E27FC236}">
                <a16:creationId xmlns:a16="http://schemas.microsoft.com/office/drawing/2014/main" id="{5736B57B-08F9-48C0-BE46-114BB5AA2B2B}"/>
              </a:ext>
            </a:extLst>
          </p:cNvPr>
          <p:cNvSpPr/>
          <p:nvPr/>
        </p:nvSpPr>
        <p:spPr>
          <a:xfrm>
            <a:off x="782488" y="1986181"/>
            <a:ext cx="3592867" cy="35992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669BBC"/>
                </a:solidFill>
                <a:effectLst/>
                <a:uLnTx/>
                <a:uFillTx/>
                <a:latin typeface="Alexandria Light" pitchFamily="2" charset="-78"/>
                <a:ea typeface="Calibri"/>
                <a:cs typeface="Alexandria Light" pitchFamily="2" charset="-78"/>
                <a:sym typeface="Calibri"/>
              </a:rPr>
              <a:t>Weekly Tests </a:t>
            </a:r>
          </a:p>
        </p:txBody>
      </p:sp>
      <p:pic>
        <p:nvPicPr>
          <p:cNvPr id="2" name="Picture 1">
            <a:extLst>
              <a:ext uri="{FF2B5EF4-FFF2-40B4-BE49-F238E27FC236}">
                <a16:creationId xmlns:a16="http://schemas.microsoft.com/office/drawing/2014/main" id="{43E22D5F-5A07-4FE8-8A78-6FBAED9BE5F6}"/>
              </a:ext>
            </a:extLst>
          </p:cNvPr>
          <p:cNvPicPr>
            <a:picLocks noChangeAspect="1"/>
          </p:cNvPicPr>
          <p:nvPr/>
        </p:nvPicPr>
        <p:blipFill>
          <a:blip r:embed="rId3"/>
          <a:stretch>
            <a:fillRect/>
          </a:stretch>
        </p:blipFill>
        <p:spPr>
          <a:xfrm>
            <a:off x="4581374" y="2348150"/>
            <a:ext cx="5316173" cy="3237257"/>
          </a:xfrm>
          <a:prstGeom prst="rect">
            <a:avLst/>
          </a:prstGeom>
        </p:spPr>
      </p:pic>
    </p:spTree>
    <p:extLst>
      <p:ext uri="{BB962C8B-B14F-4D97-AF65-F5344CB8AC3E}">
        <p14:creationId xmlns:p14="http://schemas.microsoft.com/office/powerpoint/2010/main" val="3855293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797" y="164198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1402" y="132457"/>
            <a:ext cx="2305141" cy="1076343"/>
          </a:xfrm>
          <a:prstGeom prst="rect">
            <a:avLst/>
          </a:prstGeom>
        </p:spPr>
      </p:pic>
      <p:sp>
        <p:nvSpPr>
          <p:cNvPr id="8" name="Rectangle 7">
            <a:extLst>
              <a:ext uri="{FF2B5EF4-FFF2-40B4-BE49-F238E27FC236}">
                <a16:creationId xmlns:a16="http://schemas.microsoft.com/office/drawing/2014/main" id="{F8F3B3AB-FCE7-41BC-82E2-2A2F39E3CF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CHAPTER</a:t>
            </a:r>
          </a:p>
          <a:p>
            <a:pPr algn="ctr"/>
            <a:r>
              <a:rPr lang="en-US" dirty="0">
                <a:ea typeface="Roboto Light" panose="02000000000000000000" pitchFamily="2" charset="0"/>
              </a:rPr>
              <a:t>00</a:t>
            </a:r>
          </a:p>
        </p:txBody>
      </p:sp>
      <p:sp>
        <p:nvSpPr>
          <p:cNvPr id="9" name="TextBox 8">
            <a:extLst>
              <a:ext uri="{FF2B5EF4-FFF2-40B4-BE49-F238E27FC236}">
                <a16:creationId xmlns:a16="http://schemas.microsoft.com/office/drawing/2014/main" id="{F0913AC0-B914-4B38-A1F8-CAA739C2AA0C}"/>
              </a:ext>
            </a:extLst>
          </p:cNvPr>
          <p:cNvSpPr txBox="1"/>
          <p:nvPr/>
        </p:nvSpPr>
        <p:spPr>
          <a:xfrm>
            <a:off x="2346765" y="1067059"/>
            <a:ext cx="2500538" cy="400110"/>
          </a:xfrm>
          <a:prstGeom prst="rect">
            <a:avLst/>
          </a:prstGeom>
          <a:noFill/>
        </p:spPr>
        <p:txBody>
          <a:bodyPr wrap="square">
            <a:spAutoFit/>
          </a:bodyPr>
          <a:lstStyle/>
          <a:p>
            <a:pPr marL="0" marR="0" lvl="0" indent="0" algn="ctr" rtl="0">
              <a:lnSpc>
                <a:spcPct val="100000"/>
              </a:lnSpc>
              <a:spcBef>
                <a:spcPts val="0"/>
              </a:spcBef>
              <a:spcAft>
                <a:spcPts val="0"/>
              </a:spcAft>
              <a:buClr>
                <a:srgbClr val="000000"/>
              </a:buClr>
              <a:buSzPts val="2400"/>
              <a:buFont typeface="Calibri"/>
              <a:buNone/>
            </a:pPr>
            <a:r>
              <a:rPr lang="en-US" sz="2000" b="1" i="0" u="none" strike="noStrike" cap="none" dirty="0">
                <a:solidFill>
                  <a:srgbClr val="00AEEF"/>
                </a:solidFill>
                <a:latin typeface="Alexandria Light" pitchFamily="2" charset="-78"/>
                <a:ea typeface="Calibri"/>
                <a:cs typeface="Alexandria Light" pitchFamily="2" charset="-78"/>
                <a:sym typeface="Calibri"/>
              </a:rPr>
              <a:t>ASSESSMENT</a:t>
            </a:r>
            <a:endParaRPr lang="en-US" sz="2000" dirty="0">
              <a:solidFill>
                <a:srgbClr val="00AEEF"/>
              </a:solidFill>
              <a:latin typeface="Alexandria Light" pitchFamily="2" charset="-78"/>
            </a:endParaRPr>
          </a:p>
        </p:txBody>
      </p:sp>
      <p:pic>
        <p:nvPicPr>
          <p:cNvPr id="3" name="Picture 2">
            <a:extLst>
              <a:ext uri="{FF2B5EF4-FFF2-40B4-BE49-F238E27FC236}">
                <a16:creationId xmlns:a16="http://schemas.microsoft.com/office/drawing/2014/main" id="{DFC6B0A2-AA06-4956-B443-E4D9E6C5C603}"/>
              </a:ext>
            </a:extLst>
          </p:cNvPr>
          <p:cNvPicPr>
            <a:picLocks noChangeAspect="1"/>
          </p:cNvPicPr>
          <p:nvPr/>
        </p:nvPicPr>
        <p:blipFill>
          <a:blip r:embed="rId3"/>
          <a:stretch>
            <a:fillRect/>
          </a:stretch>
        </p:blipFill>
        <p:spPr>
          <a:xfrm>
            <a:off x="5240594" y="1819516"/>
            <a:ext cx="4178709" cy="3562999"/>
          </a:xfrm>
          <a:prstGeom prst="rect">
            <a:avLst/>
          </a:prstGeom>
        </p:spPr>
      </p:pic>
      <p:sp>
        <p:nvSpPr>
          <p:cNvPr id="11" name="Rectangle 10">
            <a:extLst>
              <a:ext uri="{FF2B5EF4-FFF2-40B4-BE49-F238E27FC236}">
                <a16:creationId xmlns:a16="http://schemas.microsoft.com/office/drawing/2014/main" id="{C7686766-D1DF-49E2-896C-973872FEBA7D}"/>
              </a:ext>
            </a:extLst>
          </p:cNvPr>
          <p:cNvSpPr/>
          <p:nvPr/>
        </p:nvSpPr>
        <p:spPr>
          <a:xfrm>
            <a:off x="971269" y="1906147"/>
            <a:ext cx="4037099" cy="34763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69BBC"/>
                </a:solidFill>
                <a:effectLst/>
                <a:uLnTx/>
                <a:uFillTx/>
                <a:latin typeface="Alexandria Light" pitchFamily="2" charset="-78"/>
                <a:ea typeface="Calibri"/>
                <a:cs typeface="Alexandria Light" pitchFamily="2" charset="-78"/>
                <a:sym typeface="Calibri"/>
              </a:rPr>
              <a:t>Weekly DISCUSSION SESSION </a:t>
            </a:r>
          </a:p>
        </p:txBody>
      </p:sp>
    </p:spTree>
    <p:extLst>
      <p:ext uri="{BB962C8B-B14F-4D97-AF65-F5344CB8AC3E}">
        <p14:creationId xmlns:p14="http://schemas.microsoft.com/office/powerpoint/2010/main" val="740214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91129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F1CC2FC-F72A-425D-8241-B0F15DCF331A}"/>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TotalTime>
  <Words>1103</Words>
  <Application>Microsoft Office PowerPoint</Application>
  <PresentationFormat>Widescreen</PresentationFormat>
  <Paragraphs>153</Paragraphs>
  <Slides>23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Alexandria</vt:lpstr>
      <vt:lpstr>Alexandria Light</vt:lpstr>
      <vt:lpstr>Arial</vt:lpstr>
      <vt:lpstr>Calibri</vt:lpstr>
      <vt:lpstr>Calibri Light</vt:lpstr>
      <vt:lpstr>Noto Sans Symbols</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37</cp:revision>
  <dcterms:created xsi:type="dcterms:W3CDTF">2023-04-29T09:08:00Z</dcterms:created>
  <dcterms:modified xsi:type="dcterms:W3CDTF">2026-09-13T21:13:15Z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