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0" r:id="rId4"/>
  </p:sldMasterIdLst>
  <p:notesMasterIdLst>
    <p:notesMasterId r:id="rId47"/>
  </p:notesMasterIdLst>
  <p:sldIdLst>
    <p:sldId id="480" r:id="rId5"/>
    <p:sldId id="303" r:id="rId6"/>
    <p:sldId id="481" r:id="rId7"/>
    <p:sldId id="1107" r:id="rId8"/>
    <p:sldId id="1108" r:id="rId9"/>
    <p:sldId id="1031" r:id="rId10"/>
    <p:sldId id="1030" r:id="rId11"/>
    <p:sldId id="1032" r:id="rId12"/>
    <p:sldId id="1033" r:id="rId13"/>
    <p:sldId id="1034" r:id="rId14"/>
    <p:sldId id="1109" r:id="rId15"/>
    <p:sldId id="1069" r:id="rId16"/>
    <p:sldId id="1070" r:id="rId17"/>
    <p:sldId id="1071" r:id="rId18"/>
    <p:sldId id="1072" r:id="rId19"/>
    <p:sldId id="1079" r:id="rId20"/>
    <p:sldId id="1080" r:id="rId21"/>
    <p:sldId id="1081" r:id="rId22"/>
    <p:sldId id="1082" r:id="rId23"/>
    <p:sldId id="1083" r:id="rId24"/>
    <p:sldId id="1084" r:id="rId25"/>
    <p:sldId id="1085" r:id="rId26"/>
    <p:sldId id="1086" r:id="rId27"/>
    <p:sldId id="1087" r:id="rId28"/>
    <p:sldId id="1088" r:id="rId29"/>
    <p:sldId id="1089" r:id="rId30"/>
    <p:sldId id="1090" r:id="rId31"/>
    <p:sldId id="1091" r:id="rId32"/>
    <p:sldId id="1092" r:id="rId33"/>
    <p:sldId id="1093" r:id="rId34"/>
    <p:sldId id="1094" r:id="rId35"/>
    <p:sldId id="1095" r:id="rId36"/>
    <p:sldId id="1096" r:id="rId37"/>
    <p:sldId id="1097" r:id="rId38"/>
    <p:sldId id="1098" r:id="rId39"/>
    <p:sldId id="1099" r:id="rId40"/>
    <p:sldId id="1100" r:id="rId41"/>
    <p:sldId id="1101" r:id="rId42"/>
    <p:sldId id="1102" r:id="rId43"/>
    <p:sldId id="1112" r:id="rId44"/>
    <p:sldId id="1104" r:id="rId45"/>
    <p:sldId id="349" r:id="rId46"/>
  </p:sldIdLst>
  <p:sldSz cx="14630400" cy="8229600"/>
  <p:notesSz cx="8229600" cy="14630400"/>
  <p:embeddedFontLst>
    <p:embeddedFont>
      <p:font typeface="Alexandria" pitchFamily="2" charset="-78"/>
      <p:regular r:id="rId48"/>
      <p:bold r:id="rId49"/>
    </p:embeddedFont>
    <p:embeddedFont>
      <p:font typeface="Alexandria Bold" pitchFamily="2" charset="-78"/>
      <p:bold r:id="rId50"/>
    </p:embeddedFont>
    <p:embeddedFont>
      <p:font typeface="Alexandria Light" pitchFamily="2" charset="-78"/>
      <p:regular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59" d="100"/>
          <a:sy n="59" d="100"/>
        </p:scale>
        <p:origin x="708"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8" Type="http://schemas.openxmlformats.org/officeDocument/2006/relationships/slide" Target="slides/slide4.xml"/><Relationship Id="rId51" Type="http://schemas.openxmlformats.org/officeDocument/2006/relationships/font" Target="fonts/font4.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14876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836"/>
            <a:ext cx="10972800" cy="2865120"/>
          </a:xfrm>
        </p:spPr>
        <p:txBody>
          <a:bodyPr anchor="b"/>
          <a:lstStyle>
            <a:lvl1pPr algn="ctr">
              <a:defRPr sz="7200"/>
            </a:lvl1pPr>
          </a:lstStyle>
          <a:p>
            <a:r>
              <a:rPr lang="en-US"/>
              <a:t>Click to edit Master title style</a:t>
            </a:r>
          </a:p>
        </p:txBody>
      </p:sp>
      <p:sp>
        <p:nvSpPr>
          <p:cNvPr id="3" name="Subtitle 2"/>
          <p:cNvSpPr>
            <a:spLocks noGrp="1"/>
          </p:cNvSpPr>
          <p:nvPr>
            <p:ph type="subTitle" idx="1"/>
          </p:nvPr>
        </p:nvSpPr>
        <p:spPr>
          <a:xfrm>
            <a:off x="1828800" y="4322446"/>
            <a:ext cx="10972800" cy="1986914"/>
          </a:xfrm>
        </p:spPr>
        <p:txBody>
          <a:bodyPr/>
          <a:lstStyle>
            <a:lvl1pPr marL="0" indent="0" algn="ctr">
              <a:buNone/>
              <a:defRPr sz="2880"/>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8282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91413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220" y="2051686"/>
            <a:ext cx="12618720" cy="3423284"/>
          </a:xfrm>
        </p:spPr>
        <p:txBody>
          <a:bodyPr anchor="b"/>
          <a:lstStyle>
            <a:lvl1pPr>
              <a:defRPr sz="7200"/>
            </a:lvl1pPr>
          </a:lstStyle>
          <a:p>
            <a:r>
              <a:rPr lang="en-US"/>
              <a:t>Click to edit Master title style</a:t>
            </a:r>
          </a:p>
        </p:txBody>
      </p:sp>
      <p:sp>
        <p:nvSpPr>
          <p:cNvPr id="3" name="Text Placeholder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5074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058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4066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5531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746" y="438150"/>
            <a:ext cx="12618720" cy="1590676"/>
          </a:xfrm>
        </p:spPr>
        <p:txBody>
          <a:bodyPr/>
          <a:lstStyle/>
          <a:p>
            <a:r>
              <a:rPr lang="en-US"/>
              <a:t>Click to edit Master title style</a:t>
            </a:r>
          </a:p>
        </p:txBody>
      </p:sp>
      <p:sp>
        <p:nvSpPr>
          <p:cNvPr id="3" name="Text Placeholder 2"/>
          <p:cNvSpPr>
            <a:spLocks noGrp="1"/>
          </p:cNvSpPr>
          <p:nvPr>
            <p:ph type="body" idx="1"/>
          </p:nvPr>
        </p:nvSpPr>
        <p:spPr>
          <a:xfrm>
            <a:off x="1007746" y="2017396"/>
            <a:ext cx="6189344"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p:cNvSpPr>
            <a:spLocks noGrp="1"/>
          </p:cNvSpPr>
          <p:nvPr>
            <p:ph sz="half" idx="2"/>
          </p:nvPr>
        </p:nvSpPr>
        <p:spPr>
          <a:xfrm>
            <a:off x="1007746" y="3006090"/>
            <a:ext cx="6189344"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406640" y="2017396"/>
            <a:ext cx="6219826"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p:cNvSpPr>
            <a:spLocks noGrp="1"/>
          </p:cNvSpPr>
          <p:nvPr>
            <p:ph sz="quarter" idx="4"/>
          </p:nvPr>
        </p:nvSpPr>
        <p:spPr>
          <a:xfrm>
            <a:off x="7406640" y="3006090"/>
            <a:ext cx="6219826"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5795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4909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9193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Content Placeholder 2"/>
          <p:cNvSpPr>
            <a:spLocks noGrp="1"/>
          </p:cNvSpPr>
          <p:nvPr>
            <p:ph idx="1"/>
          </p:nvPr>
        </p:nvSpPr>
        <p:spPr>
          <a:xfrm>
            <a:off x="6219826" y="1184911"/>
            <a:ext cx="7406640" cy="5848350"/>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7315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Picture Placeholder 2"/>
          <p:cNvSpPr>
            <a:spLocks noGrp="1"/>
          </p:cNvSpPr>
          <p:nvPr>
            <p:ph type="pic" idx="1"/>
          </p:nvPr>
        </p:nvSpPr>
        <p:spPr>
          <a:xfrm>
            <a:off x="6219826" y="1184911"/>
            <a:ext cx="7406640" cy="584835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en-US"/>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9610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9796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880" y="438150"/>
            <a:ext cx="3154680" cy="697420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5840" y="438150"/>
            <a:ext cx="9281160" cy="69742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9086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4630400" cy="82296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424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11689078" cy="715518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367210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4143180" y="-4"/>
            <a:ext cx="10487221" cy="82296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440"/>
            </a:lvl1pPr>
          </a:lstStyle>
          <a:p>
            <a:endParaRPr lang="id-ID"/>
          </a:p>
        </p:txBody>
      </p:sp>
    </p:spTree>
    <p:extLst>
      <p:ext uri="{BB962C8B-B14F-4D97-AF65-F5344CB8AC3E}">
        <p14:creationId xmlns:p14="http://schemas.microsoft.com/office/powerpoint/2010/main" val="3983601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353312" y="1348740"/>
            <a:ext cx="11923776" cy="553212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230663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5840" y="438150"/>
            <a:ext cx="12618720" cy="159067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05840" y="2190750"/>
            <a:ext cx="12618720" cy="52216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05840" y="7627621"/>
            <a:ext cx="3291840" cy="438150"/>
          </a:xfrm>
          <a:prstGeom prst="rect">
            <a:avLst/>
          </a:prstGeom>
        </p:spPr>
        <p:txBody>
          <a:bodyPr vert="horz" lIns="91440" tIns="45720" rIns="91440" bIns="45720" rtlCol="0" anchor="ctr"/>
          <a:lstStyle>
            <a:lvl1pPr algn="l">
              <a:defRPr sz="1440">
                <a:solidFill>
                  <a:schemeClr val="tx1">
                    <a:tint val="75000"/>
                  </a:schemeClr>
                </a:solidFill>
              </a:defRPr>
            </a:lvl1pPr>
          </a:lstStyle>
          <a:p>
            <a:fld id="{7AD86B2E-B702-4422-B277-3A08C7449694}" type="datetimeFigureOut">
              <a:rPr lang="en-US" smtClean="0"/>
              <a:t>1/28/2026</a:t>
            </a:fld>
            <a:endParaRPr lang="en-US"/>
          </a:p>
        </p:txBody>
      </p:sp>
      <p:sp>
        <p:nvSpPr>
          <p:cNvPr id="5" name="Footer Placeholder 4"/>
          <p:cNvSpPr>
            <a:spLocks noGrp="1"/>
          </p:cNvSpPr>
          <p:nvPr>
            <p:ph type="ftr" sz="quarter" idx="3"/>
          </p:nvPr>
        </p:nvSpPr>
        <p:spPr>
          <a:xfrm>
            <a:off x="4846320" y="7627621"/>
            <a:ext cx="4937760" cy="438150"/>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332720" y="7627621"/>
            <a:ext cx="3291840" cy="438150"/>
          </a:xfrm>
          <a:prstGeom prst="rect">
            <a:avLst/>
          </a:prstGeom>
        </p:spPr>
        <p:txBody>
          <a:bodyPr vert="horz" lIns="91440" tIns="45720" rIns="91440" bIns="45720" rtlCol="0" anchor="ctr"/>
          <a:lstStyle>
            <a:lvl1pPr algn="r">
              <a:defRPr sz="144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2299848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Lst>
  <p:txStyles>
    <p:titleStyle>
      <a:lvl1pPr algn="l" defTabSz="1097280" rtl="0" eaLnBrk="1" latinLnBrk="0" hangingPunct="1">
        <a:lnSpc>
          <a:spcPct val="90000"/>
        </a:lnSpc>
        <a:spcBef>
          <a:spcPct val="0"/>
        </a:spcBef>
        <a:buNone/>
        <a:defRPr sz="5280" kern="1200">
          <a:solidFill>
            <a:schemeClr val="tx1"/>
          </a:solidFill>
          <a:latin typeface="+mj-lt"/>
          <a:ea typeface="+mj-ea"/>
          <a:cs typeface="+mj-cs"/>
        </a:defRPr>
      </a:lvl1pPr>
    </p:titleStyle>
    <p:bodyStyle>
      <a:lvl1pPr marL="274320" indent="-274320" algn="l" defTabSz="1097280" rtl="0" eaLnBrk="1" latinLnBrk="0" hangingPunct="1">
        <a:lnSpc>
          <a:spcPct val="90000"/>
        </a:lnSpc>
        <a:spcBef>
          <a:spcPts val="1200"/>
        </a:spcBef>
        <a:buFont typeface="Arial" panose="020B0604020202020204" pitchFamily="34" charset="0"/>
        <a:buChar char="•"/>
        <a:defRPr sz="3360" kern="1200">
          <a:solidFill>
            <a:schemeClr val="tx1"/>
          </a:solidFill>
          <a:latin typeface="+mn-lt"/>
          <a:ea typeface="+mn-ea"/>
          <a:cs typeface="+mn-cs"/>
        </a:defRPr>
      </a:lvl1pPr>
      <a:lvl2pPr marL="822960" indent="-274320" algn="l" defTabSz="1097280" rtl="0" eaLnBrk="1" latinLnBrk="0" hangingPunct="1">
        <a:lnSpc>
          <a:spcPct val="90000"/>
        </a:lnSpc>
        <a:spcBef>
          <a:spcPts val="600"/>
        </a:spcBef>
        <a:buFont typeface="Arial" panose="020B0604020202020204" pitchFamily="34" charset="0"/>
        <a:buChar char="•"/>
        <a:defRPr sz="2880" kern="1200">
          <a:solidFill>
            <a:schemeClr val="tx1"/>
          </a:solidFill>
          <a:latin typeface="+mn-lt"/>
          <a:ea typeface="+mn-ea"/>
          <a:cs typeface="+mn-cs"/>
        </a:defRPr>
      </a:lvl2pPr>
      <a:lvl3pPr marL="1371600" indent="-274320" algn="l" defTabSz="1097280" rtl="0" eaLnBrk="1" latinLnBrk="0" hangingPunct="1">
        <a:lnSpc>
          <a:spcPct val="90000"/>
        </a:lnSpc>
        <a:spcBef>
          <a:spcPts val="600"/>
        </a:spcBef>
        <a:buFont typeface="Arial" panose="020B0604020202020204" pitchFamily="34" charset="0"/>
        <a:buChar char="•"/>
        <a:defRPr sz="2400" kern="1200">
          <a:solidFill>
            <a:schemeClr val="tx1"/>
          </a:solidFill>
          <a:latin typeface="+mn-lt"/>
          <a:ea typeface="+mn-ea"/>
          <a:cs typeface="+mn-cs"/>
        </a:defRPr>
      </a:lvl3pPr>
      <a:lvl4pPr marL="19202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4pPr>
      <a:lvl5pPr marL="246888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image" Target="../media/image20.svg"/><Relationship Id="rId5" Type="http://schemas.openxmlformats.org/officeDocument/2006/relationships/image" Target="../media/image14.sv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sv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8.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10.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image" Target="../media/image32.svg"/><Relationship Id="rId5" Type="http://schemas.openxmlformats.org/officeDocument/2006/relationships/image" Target="../media/image31.png"/><Relationship Id="rId10" Type="http://schemas.openxmlformats.org/officeDocument/2006/relationships/image" Target="../media/image36.svg"/><Relationship Id="rId4" Type="http://schemas.openxmlformats.org/officeDocument/2006/relationships/image" Target="../media/image30.png"/><Relationship Id="rId9"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8.png"/><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10.png"/><Relationship Id="rId7" Type="http://schemas.openxmlformats.org/officeDocument/2006/relationships/image" Target="../media/image42.png"/><Relationship Id="rId2"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0.png"/><Relationship Id="rId1" Type="http://schemas.openxmlformats.org/officeDocument/2006/relationships/slideLayout" Target="../slideLayouts/slideLayout1.xml"/><Relationship Id="rId5" Type="http://schemas.openxmlformats.org/officeDocument/2006/relationships/image" Target="../media/image46.svg"/><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0.png"/><Relationship Id="rId1" Type="http://schemas.openxmlformats.org/officeDocument/2006/relationships/slideLayout" Target="../slideLayouts/slideLayout1.xml"/><Relationship Id="rId5" Type="http://schemas.openxmlformats.org/officeDocument/2006/relationships/image" Target="../media/image49.png"/><Relationship Id="rId4" Type="http://schemas.openxmlformats.org/officeDocument/2006/relationships/image" Target="../media/image48.png"/></Relationships>
</file>

<file path=ppt/slides/_rels/slide18.xml.rels><?xml version="1.0" encoding="UTF-8" standalone="yes"?>
<Relationships xmlns="http://schemas.openxmlformats.org/package/2006/relationships"><Relationship Id="rId8" Type="http://schemas.openxmlformats.org/officeDocument/2006/relationships/image" Target="../media/image55.svg"/><Relationship Id="rId13" Type="http://schemas.openxmlformats.org/officeDocument/2006/relationships/image" Target="../media/image60.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53.png"/><Relationship Id="rId11" Type="http://schemas.openxmlformats.org/officeDocument/2006/relationships/image" Target="../media/image58.svg"/><Relationship Id="rId5" Type="http://schemas.openxmlformats.org/officeDocument/2006/relationships/image" Target="../media/image52.sv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 Id="rId14" Type="http://schemas.openxmlformats.org/officeDocument/2006/relationships/image" Target="../media/image61.svg"/></Relationships>
</file>

<file path=ppt/slides/_rels/slide1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68.svg"/><Relationship Id="rId3" Type="http://schemas.openxmlformats.org/officeDocument/2006/relationships/image" Target="../media/image63.png"/><Relationship Id="rId7" Type="http://schemas.openxmlformats.org/officeDocument/2006/relationships/image" Target="../media/image67.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66.svg"/><Relationship Id="rId11" Type="http://schemas.openxmlformats.org/officeDocument/2006/relationships/image" Target="../media/image71.png"/><Relationship Id="rId5" Type="http://schemas.openxmlformats.org/officeDocument/2006/relationships/image" Target="../media/image65.png"/><Relationship Id="rId10" Type="http://schemas.openxmlformats.org/officeDocument/2006/relationships/image" Target="../media/image70.svg"/><Relationship Id="rId4" Type="http://schemas.openxmlformats.org/officeDocument/2006/relationships/image" Target="../media/image64.svg"/><Relationship Id="rId9" Type="http://schemas.openxmlformats.org/officeDocument/2006/relationships/image" Target="../media/image69.png"/></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8.png"/><Relationship Id="rId1" Type="http://schemas.openxmlformats.org/officeDocument/2006/relationships/slideLayout" Target="../slideLayouts/slideLayout1.xml"/><Relationship Id="rId4" Type="http://schemas.openxmlformats.org/officeDocument/2006/relationships/image" Target="../media/image73.png"/></Relationships>
</file>

<file path=ppt/slides/_rels/slide2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openxmlformats.org/officeDocument/2006/relationships/image" Target="../media/image85.svg"/><Relationship Id="rId3" Type="http://schemas.openxmlformats.org/officeDocument/2006/relationships/image" Target="../media/image80.png"/><Relationship Id="rId7" Type="http://schemas.openxmlformats.org/officeDocument/2006/relationships/image" Target="../media/image84.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83.svg"/><Relationship Id="rId5" Type="http://schemas.openxmlformats.org/officeDocument/2006/relationships/image" Target="../media/image82.png"/><Relationship Id="rId10" Type="http://schemas.openxmlformats.org/officeDocument/2006/relationships/image" Target="../media/image87.svg"/><Relationship Id="rId4" Type="http://schemas.openxmlformats.org/officeDocument/2006/relationships/image" Target="../media/image81.svg"/><Relationship Id="rId9" Type="http://schemas.openxmlformats.org/officeDocument/2006/relationships/image" Target="../media/image86.png"/></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8.png"/><Relationship Id="rId7" Type="http://schemas.openxmlformats.org/officeDocument/2006/relationships/image" Target="../media/image92.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34.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10.png"/><Relationship Id="rId1" Type="http://schemas.openxmlformats.org/officeDocument/2006/relationships/slideLayout" Target="../slideLayouts/slideLayout1.xml"/><Relationship Id="rId5" Type="http://schemas.openxmlformats.org/officeDocument/2006/relationships/image" Target="../media/image95.png"/><Relationship Id="rId4" Type="http://schemas.openxmlformats.org/officeDocument/2006/relationships/image" Target="../media/image94.png"/></Relationships>
</file>

<file path=ppt/slides/_rels/slide35.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99.png"/></Relationships>
</file>

<file path=ppt/slides/_rels/slide38.xml.rels><?xml version="1.0" encoding="UTF-8" standalone="yes"?>
<Relationships xmlns="http://schemas.openxmlformats.org/package/2006/relationships"><Relationship Id="rId8" Type="http://schemas.openxmlformats.org/officeDocument/2006/relationships/image" Target="../media/image107.png"/><Relationship Id="rId3" Type="http://schemas.openxmlformats.org/officeDocument/2006/relationships/image" Target="../media/image102.png"/><Relationship Id="rId7" Type="http://schemas.openxmlformats.org/officeDocument/2006/relationships/image" Target="../media/image106.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05.png"/><Relationship Id="rId5" Type="http://schemas.openxmlformats.org/officeDocument/2006/relationships/image" Target="../media/image104.png"/><Relationship Id="rId4" Type="http://schemas.openxmlformats.org/officeDocument/2006/relationships/image" Target="../media/image103.png"/><Relationship Id="rId9" Type="http://schemas.openxmlformats.org/officeDocument/2006/relationships/image" Target="../media/image108.png"/></Relationships>
</file>

<file path=ppt/slides/_rels/slide3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jpeg"/><Relationship Id="rId1" Type="http://schemas.openxmlformats.org/officeDocument/2006/relationships/slideLayout" Target="../slideLayouts/slideLayout14.xml"/><Relationship Id="rId5" Type="http://schemas.openxmlformats.org/officeDocument/2006/relationships/image" Target="../media/image114.png"/><Relationship Id="rId4" Type="http://schemas.openxmlformats.org/officeDocument/2006/relationships/image" Target="../media/image1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928723" y="523113"/>
            <a:ext cx="7648863" cy="76462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46" name="TextBox 45"/>
          <p:cNvSpPr txBox="1"/>
          <p:nvPr/>
        </p:nvSpPr>
        <p:spPr>
          <a:xfrm>
            <a:off x="911479" y="7312174"/>
            <a:ext cx="1205908" cy="400110"/>
          </a:xfrm>
          <a:prstGeom prst="rect">
            <a:avLst/>
          </a:prstGeom>
          <a:noFill/>
        </p:spPr>
        <p:txBody>
          <a:bodyPr wrap="none" rtlCol="0">
            <a:spAutoFit/>
          </a:bodyPr>
          <a:lstStyle/>
          <a:p>
            <a:pPr marL="0" marR="0" lvl="0" indent="0" algn="l" defTabSz="109728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PRL 622</a:t>
            </a:r>
          </a:p>
        </p:txBody>
      </p:sp>
      <p:sp>
        <p:nvSpPr>
          <p:cNvPr id="14" name="Oval 13"/>
          <p:cNvSpPr/>
          <p:nvPr/>
        </p:nvSpPr>
        <p:spPr>
          <a:xfrm>
            <a:off x="7315201" y="604765"/>
            <a:ext cx="7262386" cy="748297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33541" y="323584"/>
            <a:ext cx="3545586" cy="1655546"/>
          </a:xfrm>
          <a:prstGeom prst="rect">
            <a:avLst/>
          </a:prstGeom>
        </p:spPr>
      </p:pic>
      <p:sp>
        <p:nvSpPr>
          <p:cNvPr id="2" name="Text 0">
            <a:extLst>
              <a:ext uri="{FF2B5EF4-FFF2-40B4-BE49-F238E27FC236}">
                <a16:creationId xmlns:a16="http://schemas.microsoft.com/office/drawing/2014/main" id="{81FFD5D8-CC6B-373D-76A4-BEEE7ED8FB45}"/>
              </a:ext>
            </a:extLst>
          </p:cNvPr>
          <p:cNvSpPr/>
          <p:nvPr/>
        </p:nvSpPr>
        <p:spPr>
          <a:xfrm>
            <a:off x="922127" y="2919055"/>
            <a:ext cx="6738985" cy="744094"/>
          </a:xfrm>
          <a:prstGeom prst="rect">
            <a:avLst/>
          </a:prstGeom>
          <a:noFill/>
          <a:ln/>
        </p:spPr>
        <p:txBody>
          <a:bodyPr wrap="none" lIns="0" tIns="0" rIns="0" bIns="0" rtlCol="0" anchor="t"/>
          <a:lstStyle/>
          <a:p>
            <a:pPr marL="0" marR="0" lvl="0" indent="0" algn="ctr" defTabSz="1097280" rtl="1" eaLnBrk="1" fontAlgn="auto" latinLnBrk="0" hangingPunct="1">
              <a:lnSpc>
                <a:spcPts val="582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مقرر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حملات</a:t>
            </a:r>
            <a:r>
              <a:rPr kumimoji="0" lang="en-US"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العلاقات</a:t>
            </a:r>
            <a:r>
              <a:rPr kumimoji="0" lang="en-US"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العامة</a:t>
            </a:r>
            <a:endParaRPr kumimoji="0" lang="en-US" sz="3200" b="0" i="0" u="none" strike="noStrike" kern="1200" cap="none" spc="0" normalizeH="0" baseline="0" noProof="0" dirty="0">
              <a:ln>
                <a:noFill/>
              </a:ln>
              <a:solidFill>
                <a:srgbClr val="00B0F0"/>
              </a:solidFill>
              <a:effectLst/>
              <a:uLnTx/>
              <a:uFillTx/>
              <a:latin typeface="Calibri"/>
              <a:ea typeface="+mn-ea"/>
              <a:cs typeface="+mn-cs"/>
            </a:endParaRPr>
          </a:p>
        </p:txBody>
      </p:sp>
      <p:sp>
        <p:nvSpPr>
          <p:cNvPr id="3" name="Shape 1">
            <a:extLst>
              <a:ext uri="{FF2B5EF4-FFF2-40B4-BE49-F238E27FC236}">
                <a16:creationId xmlns:a16="http://schemas.microsoft.com/office/drawing/2014/main" id="{F277A7CB-CF16-04C6-ADF0-D4086CF75BBD}"/>
              </a:ext>
            </a:extLst>
          </p:cNvPr>
          <p:cNvSpPr/>
          <p:nvPr/>
        </p:nvSpPr>
        <p:spPr>
          <a:xfrm>
            <a:off x="4005870" y="5452257"/>
            <a:ext cx="1646348" cy="447770"/>
          </a:xfrm>
          <a:prstGeom prst="roundRect">
            <a:avLst>
              <a:gd name="adj" fmla="val 17872"/>
            </a:avLst>
          </a:prstGeom>
          <a:solidFill>
            <a:srgbClr val="CCF1F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 2">
            <a:extLst>
              <a:ext uri="{FF2B5EF4-FFF2-40B4-BE49-F238E27FC236}">
                <a16:creationId xmlns:a16="http://schemas.microsoft.com/office/drawing/2014/main" id="{5AEF441F-97C0-35A9-DDE2-CB9E091FB21E}"/>
              </a:ext>
            </a:extLst>
          </p:cNvPr>
          <p:cNvSpPr/>
          <p:nvPr/>
        </p:nvSpPr>
        <p:spPr>
          <a:xfrm>
            <a:off x="4148745" y="5491148"/>
            <a:ext cx="1360598" cy="304895"/>
          </a:xfrm>
          <a:prstGeom prst="rect">
            <a:avLst/>
          </a:prstGeom>
          <a:noFill/>
          <a:ln/>
        </p:spPr>
        <p:txBody>
          <a:bodyPr wrap="none" lIns="0" tIns="0" rIns="0" bIns="0" rtlCol="0" anchor="t"/>
          <a:lstStyle/>
          <a:p>
            <a:pPr marL="0" marR="0" lvl="0" indent="0" algn="r" defTabSz="1097280" rtl="1" eaLnBrk="1" fontAlgn="auto" latinLnBrk="0" hangingPunct="1">
              <a:lnSpc>
                <a:spcPts val="2400"/>
              </a:lnSpc>
              <a:spcBef>
                <a:spcPts val="0"/>
              </a:spcBef>
              <a:spcAft>
                <a:spcPts val="0"/>
              </a:spcAft>
              <a:buClrTx/>
              <a:buSzTx/>
              <a:buFontTx/>
              <a:buNone/>
              <a:tabLst/>
              <a:defRPr/>
            </a:pPr>
            <a:r>
              <a:rPr kumimoji="0" lang="en-US" sz="1500" b="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المحاضرة</a:t>
            </a: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500" b="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a:t>
            </a:r>
            <a:r>
              <a:rPr kumimoji="0" lang="ar-EG"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ثالثة</a:t>
            </a:r>
            <a:endParaRPr kumimoji="0" lang="en-US" sz="15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 3">
            <a:extLst>
              <a:ext uri="{FF2B5EF4-FFF2-40B4-BE49-F238E27FC236}">
                <a16:creationId xmlns:a16="http://schemas.microsoft.com/office/drawing/2014/main" id="{56D2739A-12EC-D7EF-9B8C-F899A0D08C76}"/>
              </a:ext>
            </a:extLst>
          </p:cNvPr>
          <p:cNvSpPr/>
          <p:nvPr/>
        </p:nvSpPr>
        <p:spPr>
          <a:xfrm>
            <a:off x="1378859" y="5415920"/>
            <a:ext cx="6747058" cy="762095"/>
          </a:xfrm>
          <a:prstGeom prst="rect">
            <a:avLst/>
          </a:prstGeom>
          <a:noFill/>
          <a:ln/>
        </p:spPr>
        <p:txBody>
          <a:bodyPr wrap="square" lIns="0" tIns="0" rIns="0" bIns="0" rtlCol="0" anchor="t"/>
          <a:lstStyle/>
          <a:p>
            <a:pPr marL="0" marR="0" lvl="0" indent="0" algn="r" defTabSz="1097280" rtl="1" eaLnBrk="1" fontAlgn="auto" latinLnBrk="0" hangingPunct="1">
              <a:lnSpc>
                <a:spcPts val="3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05FB9351-29E8-0891-8DC1-26373F7E226A}"/>
              </a:ext>
            </a:extLst>
          </p:cNvPr>
          <p:cNvSpPr txBox="1"/>
          <p:nvPr/>
        </p:nvSpPr>
        <p:spPr>
          <a:xfrm>
            <a:off x="645188" y="6288022"/>
            <a:ext cx="73152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rPr>
              <a:t>Prepared by Dr. Mona </a:t>
            </a:r>
            <a:r>
              <a:rPr kumimoji="0" lang="en-US" sz="2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rPr>
              <a:t>Elhoseny</a:t>
            </a:r>
            <a:endPar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CCE47913-B3C3-F9A1-A473-8AC3D46D79C0}"/>
              </a:ext>
            </a:extLst>
          </p:cNvPr>
          <p:cNvSpPr txBox="1"/>
          <p:nvPr/>
        </p:nvSpPr>
        <p:spPr>
          <a:xfrm>
            <a:off x="491145" y="4091544"/>
            <a:ext cx="73152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Public Relations Campaigns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990" y="-69670"/>
            <a:ext cx="15196502" cy="8464733"/>
          </a:xfrm>
          <a:prstGeom prst="rect">
            <a:avLst/>
          </a:prstGeom>
        </p:spPr>
      </p:pic>
      <p:sp>
        <p:nvSpPr>
          <p:cNvPr id="2" name="Rectangle: Single Corner Rounded 1"/>
          <p:cNvSpPr/>
          <p:nvPr/>
        </p:nvSpPr>
        <p:spPr>
          <a:xfrm flipV="1">
            <a:off x="-1" y="0"/>
            <a:ext cx="14630399" cy="697974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216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52251"/>
            <a:ext cx="10391597" cy="6360958"/>
          </a:xfrm>
        </p:spPr>
      </p:pic>
      <p:sp>
        <p:nvSpPr>
          <p:cNvPr id="9" name="TextBox 8"/>
          <p:cNvSpPr txBox="1"/>
          <p:nvPr/>
        </p:nvSpPr>
        <p:spPr>
          <a:xfrm>
            <a:off x="7001011" y="3346269"/>
            <a:ext cx="7039106" cy="626967"/>
          </a:xfrm>
          <a:prstGeom prst="rect">
            <a:avLst/>
          </a:prstGeom>
          <a:noFill/>
        </p:spPr>
        <p:txBody>
          <a:bodyPr wrap="none" rtlCol="0">
            <a:spAutoFit/>
          </a:bodyPr>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إدارة التنفيذ واستراتيجيات الإقناع في حملات العلاقات العامة</a:t>
            </a:r>
          </a:p>
        </p:txBody>
      </p:sp>
      <p:sp>
        <p:nvSpPr>
          <p:cNvPr id="10" name="Rectangle: Rounded Corners 9"/>
          <p:cNvSpPr/>
          <p:nvPr/>
        </p:nvSpPr>
        <p:spPr>
          <a:xfrm>
            <a:off x="7049673" y="4699613"/>
            <a:ext cx="3514577" cy="63500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360" b="1" i="0" u="none" strike="noStrike" kern="1200" cap="none" spc="0" normalizeH="0" baseline="0" noProof="0" dirty="0">
                <a:ln>
                  <a:noFill/>
                </a:ln>
                <a:solidFill>
                  <a:prstClr val="black"/>
                </a:solidFill>
                <a:effectLst/>
                <a:uLnTx/>
                <a:uFillTx/>
                <a:latin typeface="Alexandria" charset="0"/>
                <a:ea typeface="+mn-ea"/>
                <a:cs typeface="Alexandria" charset="0"/>
              </a:rPr>
              <a:t>Lecture </a:t>
            </a:r>
            <a:r>
              <a:rPr kumimoji="0" lang="ar-EG" sz="3360" b="1" i="0" u="none" strike="noStrike" kern="1200" cap="none" spc="0" normalizeH="0" baseline="0" noProof="0" dirty="0">
                <a:ln>
                  <a:noFill/>
                </a:ln>
                <a:solidFill>
                  <a:prstClr val="black"/>
                </a:solidFill>
                <a:effectLst/>
                <a:uLnTx/>
                <a:uFillTx/>
                <a:latin typeface="Alexandria" charset="0"/>
                <a:ea typeface="+mn-ea"/>
                <a:cs typeface="Alexandria" charset="0"/>
              </a:rPr>
              <a:t>03</a:t>
            </a:r>
            <a:endParaRPr kumimoji="0" lang="en-US" sz="336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551022" y="7425047"/>
            <a:ext cx="5863756" cy="6093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360" b="1" i="0" u="none" strike="noStrike" kern="1200" cap="none" spc="0" normalizeH="0" baseline="0" noProof="0" dirty="0">
                <a:ln>
                  <a:noFill/>
                </a:ln>
                <a:solidFill>
                  <a:srgbClr val="00B0F0"/>
                </a:solidFill>
                <a:effectLst/>
                <a:uLnTx/>
                <a:uFillTx/>
                <a:latin typeface="Alexandria" charset="0"/>
                <a:ea typeface="+mn-ea"/>
                <a:cs typeface="Alexandria" charset="0"/>
              </a:rPr>
              <a:t>Dr. Mona </a:t>
            </a:r>
            <a:r>
              <a:rPr kumimoji="0" lang="en-US" sz="3360" b="1" i="0" u="none" strike="noStrike" kern="1200" cap="none" spc="0" normalizeH="0" baseline="0" noProof="0" dirty="0" err="1">
                <a:ln>
                  <a:noFill/>
                </a:ln>
                <a:solidFill>
                  <a:srgbClr val="00B0F0"/>
                </a:solidFill>
                <a:effectLst/>
                <a:uLnTx/>
                <a:uFillTx/>
                <a:latin typeface="Alexandria" charset="0"/>
                <a:ea typeface="+mn-ea"/>
                <a:cs typeface="Alexandria" charset="0"/>
              </a:rPr>
              <a:t>Elhoseny</a:t>
            </a:r>
            <a:endParaRPr kumimoji="0" lang="en-US" sz="336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3" name="TextBox 12"/>
          <p:cNvSpPr txBox="1"/>
          <p:nvPr/>
        </p:nvSpPr>
        <p:spPr>
          <a:xfrm>
            <a:off x="551022" y="6997160"/>
            <a:ext cx="5863756" cy="5355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8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1739600" y="71747"/>
            <a:ext cx="2766169" cy="12916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3151414" y="549712"/>
            <a:ext cx="11478986" cy="513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16518" y="95432"/>
            <a:ext cx="2766169" cy="1291612"/>
          </a:xfrm>
          <a:prstGeom prst="rect">
            <a:avLst/>
          </a:prstGeom>
        </p:spPr>
      </p:pic>
      <p:sp>
        <p:nvSpPr>
          <p:cNvPr id="2" name="Shape 0">
            <a:extLst>
              <a:ext uri="{FF2B5EF4-FFF2-40B4-BE49-F238E27FC236}">
                <a16:creationId xmlns:a16="http://schemas.microsoft.com/office/drawing/2014/main" id="{5F2159A1-7C42-7FA2-E513-D0086CB1B79F}"/>
              </a:ext>
            </a:extLst>
          </p:cNvPr>
          <p:cNvSpPr/>
          <p:nvPr/>
        </p:nvSpPr>
        <p:spPr>
          <a:xfrm>
            <a:off x="12482036" y="1854279"/>
            <a:ext cx="1354574" cy="373142"/>
          </a:xfrm>
          <a:prstGeom prst="roundRect">
            <a:avLst>
              <a:gd name="adj" fmla="val 17872"/>
            </a:avLst>
          </a:prstGeom>
          <a:solidFill>
            <a:srgbClr val="CCF1FF"/>
          </a:solidFill>
          <a:ln/>
        </p:spPr>
        <p:txBody>
          <a:bodyPr/>
          <a:lstStyle/>
          <a:p>
            <a:endParaRPr lang=""/>
          </a:p>
        </p:txBody>
      </p:sp>
      <p:sp>
        <p:nvSpPr>
          <p:cNvPr id="3" name="Text 1">
            <a:extLst>
              <a:ext uri="{FF2B5EF4-FFF2-40B4-BE49-F238E27FC236}">
                <a16:creationId xmlns:a16="http://schemas.microsoft.com/office/drawing/2014/main" id="{422DD89C-DC1D-F8BF-664A-AB3E405F9277}"/>
              </a:ext>
            </a:extLst>
          </p:cNvPr>
          <p:cNvSpPr/>
          <p:nvPr/>
        </p:nvSpPr>
        <p:spPr>
          <a:xfrm>
            <a:off x="12601099" y="1913811"/>
            <a:ext cx="1116449"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المحاضرة الثالثة</a:t>
            </a:r>
            <a:endParaRPr kumimoji="0" lang="en-US" sz="1250" b="0" i="0" u="none" strike="noStrike" kern="0" cap="none" spc="0" normalizeH="0" baseline="0" noProof="0" dirty="0">
              <a:ln>
                <a:noFill/>
              </a:ln>
              <a:solidFill>
                <a:prstClr val="black"/>
              </a:solidFill>
              <a:effectLst/>
              <a:uLnTx/>
              <a:uFillTx/>
            </a:endParaRPr>
          </a:p>
        </p:txBody>
      </p:sp>
      <p:sp>
        <p:nvSpPr>
          <p:cNvPr id="4" name="Text 2">
            <a:extLst>
              <a:ext uri="{FF2B5EF4-FFF2-40B4-BE49-F238E27FC236}">
                <a16:creationId xmlns:a16="http://schemas.microsoft.com/office/drawing/2014/main" id="{D990EA60-A305-D9E2-9381-9F79818D2FD1}"/>
              </a:ext>
            </a:extLst>
          </p:cNvPr>
          <p:cNvSpPr/>
          <p:nvPr/>
        </p:nvSpPr>
        <p:spPr>
          <a:xfrm>
            <a:off x="8874800" y="2306717"/>
            <a:ext cx="4961811"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أهداف المحاضرة</a:t>
            </a:r>
            <a:endParaRPr kumimoji="0" lang="en-US" sz="2000" b="0" i="0" u="none" strike="noStrike" kern="0" cap="none" spc="0" normalizeH="0" baseline="0" noProof="0" dirty="0">
              <a:ln>
                <a:noFill/>
              </a:ln>
              <a:solidFill>
                <a:srgbClr val="00B0F0"/>
              </a:solidFill>
              <a:effectLst/>
              <a:uLnTx/>
              <a:uFillTx/>
            </a:endParaRPr>
          </a:p>
        </p:txBody>
      </p:sp>
      <p:sp>
        <p:nvSpPr>
          <p:cNvPr id="7" name="Shape 3">
            <a:extLst>
              <a:ext uri="{FF2B5EF4-FFF2-40B4-BE49-F238E27FC236}">
                <a16:creationId xmlns:a16="http://schemas.microsoft.com/office/drawing/2014/main" id="{E30862E1-73EC-BF39-61F3-7C84F01CE896}"/>
              </a:ext>
            </a:extLst>
          </p:cNvPr>
          <p:cNvSpPr/>
          <p:nvPr/>
        </p:nvSpPr>
        <p:spPr>
          <a:xfrm>
            <a:off x="7414379" y="3224451"/>
            <a:ext cx="6422231"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9" name="Text 4">
            <a:extLst>
              <a:ext uri="{FF2B5EF4-FFF2-40B4-BE49-F238E27FC236}">
                <a16:creationId xmlns:a16="http://schemas.microsoft.com/office/drawing/2014/main" id="{E74E338E-F479-DD46-0586-0F959840ED11}"/>
              </a:ext>
            </a:extLst>
          </p:cNvPr>
          <p:cNvSpPr/>
          <p:nvPr/>
        </p:nvSpPr>
        <p:spPr>
          <a:xfrm>
            <a:off x="9713595" y="3430429"/>
            <a:ext cx="3917037"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التمييز بين الاستراتيجية والتكتيك</a:t>
            </a:r>
            <a:endParaRPr kumimoji="0" lang="en-US" sz="1950" b="0" i="0" u="none" strike="noStrike" kern="0" cap="none" spc="0" normalizeH="0" baseline="0" noProof="0" dirty="0">
              <a:ln>
                <a:noFill/>
              </a:ln>
              <a:solidFill>
                <a:prstClr val="black"/>
              </a:solidFill>
              <a:effectLst/>
              <a:uLnTx/>
              <a:uFillTx/>
            </a:endParaRPr>
          </a:p>
        </p:txBody>
      </p:sp>
      <p:sp>
        <p:nvSpPr>
          <p:cNvPr id="16" name="Text 5">
            <a:extLst>
              <a:ext uri="{FF2B5EF4-FFF2-40B4-BE49-F238E27FC236}">
                <a16:creationId xmlns:a16="http://schemas.microsoft.com/office/drawing/2014/main" id="{FD93C19A-8ACE-2657-2AB5-AE148E2B1519}"/>
              </a:ext>
            </a:extLst>
          </p:cNvPr>
          <p:cNvSpPr/>
          <p:nvPr/>
        </p:nvSpPr>
        <p:spPr>
          <a:xfrm>
            <a:off x="7620357" y="3859649"/>
            <a:ext cx="60102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فهم الفرق الجوهري بين التخطيط الاستراتيجي والتنفيذ التكتيكي في حملات العلاقات العامة</a:t>
            </a:r>
            <a:endParaRPr kumimoji="0" lang="en-US" sz="1550" b="0" i="0" u="none" strike="noStrike" kern="0" cap="none" spc="0" normalizeH="0" baseline="0" noProof="0" dirty="0">
              <a:ln>
                <a:noFill/>
              </a:ln>
              <a:solidFill>
                <a:prstClr val="black"/>
              </a:solidFill>
              <a:effectLst/>
              <a:uLnTx/>
              <a:uFillTx/>
            </a:endParaRPr>
          </a:p>
        </p:txBody>
      </p:sp>
      <p:sp>
        <p:nvSpPr>
          <p:cNvPr id="17" name="Shape 6">
            <a:extLst>
              <a:ext uri="{FF2B5EF4-FFF2-40B4-BE49-F238E27FC236}">
                <a16:creationId xmlns:a16="http://schemas.microsoft.com/office/drawing/2014/main" id="{50DA1228-73A7-93F2-E346-5F212DB10B63}"/>
              </a:ext>
            </a:extLst>
          </p:cNvPr>
          <p:cNvSpPr/>
          <p:nvPr/>
        </p:nvSpPr>
        <p:spPr>
          <a:xfrm>
            <a:off x="793790" y="3224451"/>
            <a:ext cx="6422231"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18" name="Text 7">
            <a:extLst>
              <a:ext uri="{FF2B5EF4-FFF2-40B4-BE49-F238E27FC236}">
                <a16:creationId xmlns:a16="http://schemas.microsoft.com/office/drawing/2014/main" id="{932F2BE0-6807-10E9-F195-5BA572204384}"/>
              </a:ext>
            </a:extLst>
          </p:cNvPr>
          <p:cNvSpPr/>
          <p:nvPr/>
        </p:nvSpPr>
        <p:spPr>
          <a:xfrm>
            <a:off x="4316849" y="3430429"/>
            <a:ext cx="2693194"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آليات التنفيذ والمراقبة</a:t>
            </a:r>
            <a:endParaRPr kumimoji="0" lang="en-US" sz="1950" b="0" i="0" u="none" strike="noStrike" kern="0" cap="none" spc="0" normalizeH="0" baseline="0" noProof="0" dirty="0">
              <a:ln>
                <a:noFill/>
              </a:ln>
              <a:solidFill>
                <a:prstClr val="black"/>
              </a:solidFill>
              <a:effectLst/>
              <a:uLnTx/>
              <a:uFillTx/>
            </a:endParaRPr>
          </a:p>
        </p:txBody>
      </p:sp>
      <p:sp>
        <p:nvSpPr>
          <p:cNvPr id="19" name="Text 8">
            <a:extLst>
              <a:ext uri="{FF2B5EF4-FFF2-40B4-BE49-F238E27FC236}">
                <a16:creationId xmlns:a16="http://schemas.microsoft.com/office/drawing/2014/main" id="{ABC18260-69BB-9905-BC09-2E7FDD13BE7B}"/>
              </a:ext>
            </a:extLst>
          </p:cNvPr>
          <p:cNvSpPr/>
          <p:nvPr/>
        </p:nvSpPr>
        <p:spPr>
          <a:xfrm>
            <a:off x="999768" y="3859649"/>
            <a:ext cx="601027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إتقان أدوات وتقنيات التنفيذ الفعال والمراقبة اللحظية لأداء الحملات</a:t>
            </a:r>
            <a:endParaRPr kumimoji="0" lang="en-US" sz="1550" b="0" i="0" u="none" strike="noStrike" kern="0" cap="none" spc="0" normalizeH="0" baseline="0" noProof="0" dirty="0">
              <a:ln>
                <a:noFill/>
              </a:ln>
              <a:solidFill>
                <a:prstClr val="black"/>
              </a:solidFill>
              <a:effectLst/>
              <a:uLnTx/>
              <a:uFillTx/>
            </a:endParaRPr>
          </a:p>
        </p:txBody>
      </p:sp>
      <p:sp>
        <p:nvSpPr>
          <p:cNvPr id="20" name="Shape 9">
            <a:extLst>
              <a:ext uri="{FF2B5EF4-FFF2-40B4-BE49-F238E27FC236}">
                <a16:creationId xmlns:a16="http://schemas.microsoft.com/office/drawing/2014/main" id="{5749A351-B858-C59C-7310-164D47A14AFB}"/>
              </a:ext>
            </a:extLst>
          </p:cNvPr>
          <p:cNvSpPr/>
          <p:nvPr/>
        </p:nvSpPr>
        <p:spPr>
          <a:xfrm>
            <a:off x="7414379" y="4899065"/>
            <a:ext cx="6422231"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21" name="Text 10">
            <a:extLst>
              <a:ext uri="{FF2B5EF4-FFF2-40B4-BE49-F238E27FC236}">
                <a16:creationId xmlns:a16="http://schemas.microsoft.com/office/drawing/2014/main" id="{BCF9BD78-30C2-7839-AC97-A8FE87AA58A4}"/>
              </a:ext>
            </a:extLst>
          </p:cNvPr>
          <p:cNvSpPr/>
          <p:nvPr/>
        </p:nvSpPr>
        <p:spPr>
          <a:xfrm>
            <a:off x="11149727" y="510504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المداخل الإقناعية</a:t>
            </a:r>
            <a:endParaRPr kumimoji="0" lang="en-US" sz="1950" b="0" i="0" u="none" strike="noStrike" kern="0" cap="none" spc="0" normalizeH="0" baseline="0" noProof="0" dirty="0">
              <a:ln>
                <a:noFill/>
              </a:ln>
              <a:solidFill>
                <a:prstClr val="black"/>
              </a:solidFill>
              <a:effectLst/>
              <a:uLnTx/>
              <a:uFillTx/>
            </a:endParaRPr>
          </a:p>
        </p:txBody>
      </p:sp>
      <p:sp>
        <p:nvSpPr>
          <p:cNvPr id="22" name="Text 11">
            <a:extLst>
              <a:ext uri="{FF2B5EF4-FFF2-40B4-BE49-F238E27FC236}">
                <a16:creationId xmlns:a16="http://schemas.microsoft.com/office/drawing/2014/main" id="{31EEB3FF-2435-6752-2AAE-B5A39D12A9C1}"/>
              </a:ext>
            </a:extLst>
          </p:cNvPr>
          <p:cNvSpPr/>
          <p:nvPr/>
        </p:nvSpPr>
        <p:spPr>
          <a:xfrm>
            <a:off x="7620357" y="5534263"/>
            <a:ext cx="60102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تحليل النظريات العلمية للإقناع وتطبيقها في سياقات العلاقات العامة المعاصرة</a:t>
            </a:r>
            <a:endParaRPr kumimoji="0" lang="en-US" sz="1550" b="0" i="0" u="none" strike="noStrike" kern="0" cap="none" spc="0" normalizeH="0" baseline="0" noProof="0" dirty="0">
              <a:ln>
                <a:noFill/>
              </a:ln>
              <a:solidFill>
                <a:prstClr val="black"/>
              </a:solidFill>
              <a:effectLst/>
              <a:uLnTx/>
              <a:uFillTx/>
            </a:endParaRPr>
          </a:p>
        </p:txBody>
      </p:sp>
      <p:sp>
        <p:nvSpPr>
          <p:cNvPr id="23" name="Shape 12">
            <a:extLst>
              <a:ext uri="{FF2B5EF4-FFF2-40B4-BE49-F238E27FC236}">
                <a16:creationId xmlns:a16="http://schemas.microsoft.com/office/drawing/2014/main" id="{D00414BC-0CA2-D057-C467-2F2FF99C0F35}"/>
              </a:ext>
            </a:extLst>
          </p:cNvPr>
          <p:cNvSpPr/>
          <p:nvPr/>
        </p:nvSpPr>
        <p:spPr>
          <a:xfrm>
            <a:off x="793790" y="4899065"/>
            <a:ext cx="6422231" cy="1476256"/>
          </a:xfrm>
          <a:prstGeom prst="roundRect">
            <a:avLst>
              <a:gd name="adj" fmla="val 5647"/>
            </a:avLst>
          </a:prstGeom>
          <a:solidFill>
            <a:srgbClr val="CCF1FF"/>
          </a:solidFill>
          <a:ln w="7620">
            <a:solidFill>
              <a:srgbClr val="B2D7E5"/>
            </a:solidFill>
            <a:prstDash val="solid"/>
          </a:ln>
        </p:spPr>
        <p:txBody>
          <a:bodyPr/>
          <a:lstStyle/>
          <a:p>
            <a:endParaRPr lang=""/>
          </a:p>
        </p:txBody>
      </p:sp>
      <p:sp>
        <p:nvSpPr>
          <p:cNvPr id="24" name="Text 13">
            <a:extLst>
              <a:ext uri="{FF2B5EF4-FFF2-40B4-BE49-F238E27FC236}">
                <a16:creationId xmlns:a16="http://schemas.microsoft.com/office/drawing/2014/main" id="{708F2EC7-7398-245B-D847-061D7EE77196}"/>
              </a:ext>
            </a:extLst>
          </p:cNvPr>
          <p:cNvSpPr/>
          <p:nvPr/>
        </p:nvSpPr>
        <p:spPr>
          <a:xfrm>
            <a:off x="4529138" y="510504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التكتيكات العاطفية</a:t>
            </a:r>
            <a:endParaRPr kumimoji="0" lang="en-US" sz="1950" b="0" i="0" u="none" strike="noStrike" kern="0" cap="none" spc="0" normalizeH="0" baseline="0" noProof="0" dirty="0">
              <a:ln>
                <a:noFill/>
              </a:ln>
              <a:solidFill>
                <a:prstClr val="black"/>
              </a:solidFill>
              <a:effectLst/>
              <a:uLnTx/>
              <a:uFillTx/>
            </a:endParaRPr>
          </a:p>
        </p:txBody>
      </p:sp>
      <p:sp>
        <p:nvSpPr>
          <p:cNvPr id="25" name="Text 14">
            <a:extLst>
              <a:ext uri="{FF2B5EF4-FFF2-40B4-BE49-F238E27FC236}">
                <a16:creationId xmlns:a16="http://schemas.microsoft.com/office/drawing/2014/main" id="{8E990248-1675-66D0-B984-DD5FD22114A6}"/>
              </a:ext>
            </a:extLst>
          </p:cNvPr>
          <p:cNvSpPr/>
          <p:nvPr/>
        </p:nvSpPr>
        <p:spPr>
          <a:xfrm>
            <a:off x="999768" y="5534263"/>
            <a:ext cx="60102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توظيف الاستمالات العاطفية بشكل مهني وأخلاقي لتحقيق أهداف الحملة</a:t>
            </a:r>
            <a:endParaRPr kumimoji="0" lang="en-US" sz="1550" b="0" i="0" u="none" strike="noStrike" kern="0" cap="none" spc="0" normalizeH="0" baseline="0" noProof="0" dirty="0">
              <a:ln>
                <a:noFill/>
              </a:ln>
              <a:solidFill>
                <a:prstClr val="black"/>
              </a:solidFill>
              <a:effectLst/>
              <a:uLnTx/>
              <a:uFillTx/>
            </a:endParaRPr>
          </a:p>
        </p:txBody>
      </p:sp>
      <p:pic>
        <p:nvPicPr>
          <p:cNvPr id="26" name="Image 0" descr="preencoded.png">
            <a:extLst>
              <a:ext uri="{FF2B5EF4-FFF2-40B4-BE49-F238E27FC236}">
                <a16:creationId xmlns:a16="http://schemas.microsoft.com/office/drawing/2014/main" id="{93EAAA28-7D98-483E-EAAE-E260DCB99D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13211" y="684439"/>
            <a:ext cx="4373489" cy="248048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EBF654-43EB-764C-4825-740EBEB7247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15BAC54-2AB9-41F2-AFDF-6EFAFF917353}"/>
              </a:ext>
            </a:extLst>
          </p:cNvPr>
          <p:cNvSpPr/>
          <p:nvPr/>
        </p:nvSpPr>
        <p:spPr>
          <a:xfrm flipV="1">
            <a:off x="3151414" y="549712"/>
            <a:ext cx="11478986" cy="513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5D8F7CB-EE26-73FF-ECCC-03F0975DAA5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516BD3E9-062E-3CD9-4284-3A70AD4C7C9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2747" y="1591290"/>
            <a:ext cx="4277334" cy="6416001"/>
          </a:xfrm>
          <a:prstGeom prst="rect">
            <a:avLst/>
          </a:prstGeom>
        </p:spPr>
      </p:pic>
      <p:sp>
        <p:nvSpPr>
          <p:cNvPr id="3" name="Text 0">
            <a:extLst>
              <a:ext uri="{FF2B5EF4-FFF2-40B4-BE49-F238E27FC236}">
                <a16:creationId xmlns:a16="http://schemas.microsoft.com/office/drawing/2014/main" id="{7176F9F5-7422-07CB-5332-7DB81FB18A80}"/>
              </a:ext>
            </a:extLst>
          </p:cNvPr>
          <p:cNvSpPr/>
          <p:nvPr/>
        </p:nvSpPr>
        <p:spPr>
          <a:xfrm>
            <a:off x="7290078" y="2021324"/>
            <a:ext cx="6546533"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الربط مع المحاضرة السابقة</a:t>
            </a:r>
            <a:endParaRPr kumimoji="0" lang="en-US" sz="2000" b="0" i="0" u="none" strike="noStrike" kern="0" cap="none" spc="0" normalizeH="0" baseline="0" noProof="0" dirty="0">
              <a:ln>
                <a:noFill/>
              </a:ln>
              <a:solidFill>
                <a:srgbClr val="00B0F0"/>
              </a:solidFill>
              <a:effectLst/>
              <a:uLnTx/>
              <a:uFillTx/>
            </a:endParaRPr>
          </a:p>
        </p:txBody>
      </p:sp>
      <p:sp>
        <p:nvSpPr>
          <p:cNvPr id="4" name="Text 1">
            <a:extLst>
              <a:ext uri="{FF2B5EF4-FFF2-40B4-BE49-F238E27FC236}">
                <a16:creationId xmlns:a16="http://schemas.microsoft.com/office/drawing/2014/main" id="{84A1E9C3-30F8-E8DA-E515-0D403953D4D6}"/>
              </a:ext>
            </a:extLst>
          </p:cNvPr>
          <p:cNvSpPr/>
          <p:nvPr/>
        </p:nvSpPr>
        <p:spPr>
          <a:xfrm>
            <a:off x="6839307" y="3137416"/>
            <a:ext cx="2977039"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ما أنجزناه سابقاً</a:t>
            </a:r>
            <a:endParaRPr kumimoji="0" lang="en-US" b="0" i="0" u="none" strike="noStrike" kern="0" cap="none" spc="0" normalizeH="0" baseline="0" noProof="0" dirty="0">
              <a:ln>
                <a:noFill/>
              </a:ln>
              <a:solidFill>
                <a:prstClr val="black"/>
              </a:solidFill>
              <a:effectLst/>
              <a:uLnTx/>
              <a:uFillTx/>
            </a:endParaRPr>
          </a:p>
        </p:txBody>
      </p:sp>
      <p:sp>
        <p:nvSpPr>
          <p:cNvPr id="7" name="Text 2">
            <a:extLst>
              <a:ext uri="{FF2B5EF4-FFF2-40B4-BE49-F238E27FC236}">
                <a16:creationId xmlns:a16="http://schemas.microsoft.com/office/drawing/2014/main" id="{AE90560C-A3AC-61D9-96A9-14BB2AC35807}"/>
              </a:ext>
            </a:extLst>
          </p:cNvPr>
          <p:cNvSpPr/>
          <p:nvPr/>
        </p:nvSpPr>
        <p:spPr>
          <a:xfrm>
            <a:off x="6280190" y="3707844"/>
            <a:ext cx="3536156" cy="635079"/>
          </a:xfrm>
          <a:prstGeom prst="rect">
            <a:avLst/>
          </a:prstGeom>
          <a:noFill/>
          <a:ln/>
        </p:spPr>
        <p:txBody>
          <a:bodyPr wrap="squar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البحث والتحليل الشامل للبيئة الاتصالية</a:t>
            </a:r>
            <a:endParaRPr kumimoji="0" lang="en-US" sz="1550" b="0" i="0" u="none" strike="noStrike" kern="0" cap="none" spc="0" normalizeH="0" baseline="0" noProof="0" dirty="0">
              <a:ln>
                <a:noFill/>
              </a:ln>
              <a:solidFill>
                <a:prstClr val="black"/>
              </a:solidFill>
              <a:effectLst/>
              <a:uLnTx/>
              <a:uFillTx/>
            </a:endParaRPr>
          </a:p>
        </p:txBody>
      </p:sp>
      <p:sp>
        <p:nvSpPr>
          <p:cNvPr id="9" name="Text 3">
            <a:extLst>
              <a:ext uri="{FF2B5EF4-FFF2-40B4-BE49-F238E27FC236}">
                <a16:creationId xmlns:a16="http://schemas.microsoft.com/office/drawing/2014/main" id="{C6E5AB23-78BF-C943-1BF0-F81F3B863276}"/>
              </a:ext>
            </a:extLst>
          </p:cNvPr>
          <p:cNvSpPr/>
          <p:nvPr/>
        </p:nvSpPr>
        <p:spPr>
          <a:xfrm>
            <a:off x="6280190" y="4412337"/>
            <a:ext cx="3536156" cy="635079"/>
          </a:xfrm>
          <a:prstGeom prst="rect">
            <a:avLst/>
          </a:prstGeom>
          <a:noFill/>
          <a:ln/>
        </p:spPr>
        <p:txBody>
          <a:bodyPr wrap="squar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تحليل الجمهور وتقسيمه إلى شرائح مستهدفة</a:t>
            </a:r>
            <a:endParaRPr kumimoji="0" lang="en-US" sz="1550" b="0" i="0" u="none" strike="noStrike" kern="0" cap="none" spc="0" normalizeH="0" baseline="0" noProof="0" dirty="0">
              <a:ln>
                <a:noFill/>
              </a:ln>
              <a:solidFill>
                <a:prstClr val="black"/>
              </a:solidFill>
              <a:effectLst/>
              <a:uLnTx/>
              <a:uFillTx/>
            </a:endParaRPr>
          </a:p>
        </p:txBody>
      </p:sp>
      <p:sp>
        <p:nvSpPr>
          <p:cNvPr id="16" name="Text 4">
            <a:extLst>
              <a:ext uri="{FF2B5EF4-FFF2-40B4-BE49-F238E27FC236}">
                <a16:creationId xmlns:a16="http://schemas.microsoft.com/office/drawing/2014/main" id="{C17D1510-9BBF-22BE-DF5E-12DB32C84C40}"/>
              </a:ext>
            </a:extLst>
          </p:cNvPr>
          <p:cNvSpPr/>
          <p:nvPr/>
        </p:nvSpPr>
        <p:spPr>
          <a:xfrm>
            <a:off x="6280190" y="5116830"/>
            <a:ext cx="3536156" cy="635079"/>
          </a:xfrm>
          <a:prstGeom prst="rect">
            <a:avLst/>
          </a:prstGeom>
          <a:noFill/>
          <a:ln/>
        </p:spPr>
        <p:txBody>
          <a:bodyPr wrap="squar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صياغة الأهداف الاتصالية بمعايير SMART</a:t>
            </a:r>
            <a:endParaRPr kumimoji="0" lang="en-US" sz="1550" b="0" i="0" u="none" strike="noStrike" kern="0" cap="none" spc="0" normalizeH="0" baseline="0" noProof="0" dirty="0">
              <a:ln>
                <a:noFill/>
              </a:ln>
              <a:solidFill>
                <a:prstClr val="black"/>
              </a:solidFill>
              <a:effectLst/>
              <a:uLnTx/>
              <a:uFillTx/>
            </a:endParaRPr>
          </a:p>
        </p:txBody>
      </p:sp>
      <p:sp>
        <p:nvSpPr>
          <p:cNvPr id="17" name="Text 5">
            <a:extLst>
              <a:ext uri="{FF2B5EF4-FFF2-40B4-BE49-F238E27FC236}">
                <a16:creationId xmlns:a16="http://schemas.microsoft.com/office/drawing/2014/main" id="{2D1A58D5-3D93-F0F9-27CF-430932B46EF3}"/>
              </a:ext>
            </a:extLst>
          </p:cNvPr>
          <p:cNvSpPr/>
          <p:nvPr/>
        </p:nvSpPr>
        <p:spPr>
          <a:xfrm>
            <a:off x="6280190" y="5821323"/>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بناء الاستراتيجيات الرئيسية للحملة</a:t>
            </a:r>
            <a:endParaRPr kumimoji="0" lang="en-US" sz="1550" b="0" i="0" u="none" strike="noStrike" kern="0" cap="none" spc="0" normalizeH="0" baseline="0" noProof="0" dirty="0">
              <a:ln>
                <a:noFill/>
              </a:ln>
              <a:solidFill>
                <a:prstClr val="black"/>
              </a:solidFill>
              <a:effectLst/>
              <a:uLnTx/>
              <a:uFillTx/>
            </a:endParaRPr>
          </a:p>
        </p:txBody>
      </p:sp>
      <p:sp>
        <p:nvSpPr>
          <p:cNvPr id="18" name="Text 6">
            <a:extLst>
              <a:ext uri="{FF2B5EF4-FFF2-40B4-BE49-F238E27FC236}">
                <a16:creationId xmlns:a16="http://schemas.microsoft.com/office/drawing/2014/main" id="{3B135B0E-A9F3-9C1A-A2CE-A75E81D4C464}"/>
              </a:ext>
            </a:extLst>
          </p:cNvPr>
          <p:cNvSpPr/>
          <p:nvPr/>
        </p:nvSpPr>
        <p:spPr>
          <a:xfrm>
            <a:off x="10867192" y="3137416"/>
            <a:ext cx="2977039"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ما سنتناوله اليوم</a:t>
            </a:r>
            <a:endParaRPr kumimoji="0" lang="en-US" b="0" i="0" u="none" strike="noStrike" kern="0" cap="none" spc="0" normalizeH="0" baseline="0" noProof="0" dirty="0">
              <a:ln>
                <a:noFill/>
              </a:ln>
              <a:solidFill>
                <a:prstClr val="black"/>
              </a:solidFill>
              <a:effectLst/>
              <a:uLnTx/>
              <a:uFillTx/>
            </a:endParaRPr>
          </a:p>
        </p:txBody>
      </p:sp>
      <p:sp>
        <p:nvSpPr>
          <p:cNvPr id="19" name="Text 7">
            <a:extLst>
              <a:ext uri="{FF2B5EF4-FFF2-40B4-BE49-F238E27FC236}">
                <a16:creationId xmlns:a16="http://schemas.microsoft.com/office/drawing/2014/main" id="{814F7336-FB9F-97DA-BDAC-86E4ABABB66C}"/>
              </a:ext>
            </a:extLst>
          </p:cNvPr>
          <p:cNvSpPr/>
          <p:nvPr/>
        </p:nvSpPr>
        <p:spPr>
          <a:xfrm>
            <a:off x="10308074" y="3707844"/>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التطبيق العملي للخطط الاستراتيجية</a:t>
            </a:r>
            <a:endParaRPr kumimoji="0" lang="en-US" sz="1550" b="0" i="0" u="none" strike="noStrike" kern="0" cap="none" spc="0" normalizeH="0" baseline="0" noProof="0" dirty="0">
              <a:ln>
                <a:noFill/>
              </a:ln>
              <a:solidFill>
                <a:prstClr val="black"/>
              </a:solidFill>
              <a:effectLst/>
              <a:uLnTx/>
              <a:uFillTx/>
            </a:endParaRPr>
          </a:p>
        </p:txBody>
      </p:sp>
      <p:sp>
        <p:nvSpPr>
          <p:cNvPr id="20" name="Text 8">
            <a:extLst>
              <a:ext uri="{FF2B5EF4-FFF2-40B4-BE49-F238E27FC236}">
                <a16:creationId xmlns:a16="http://schemas.microsoft.com/office/drawing/2014/main" id="{3DC06D36-65B8-5A73-5AAE-D62412AE6996}"/>
              </a:ext>
            </a:extLst>
          </p:cNvPr>
          <p:cNvSpPr/>
          <p:nvPr/>
        </p:nvSpPr>
        <p:spPr>
          <a:xfrm>
            <a:off x="10308074" y="4094798"/>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التكتيكات الاتصالية المبتكرة</a:t>
            </a:r>
            <a:endParaRPr kumimoji="0" lang="en-US" sz="1550" b="0" i="0" u="none" strike="noStrike" kern="0" cap="none" spc="0" normalizeH="0" baseline="0" noProof="0" dirty="0">
              <a:ln>
                <a:noFill/>
              </a:ln>
              <a:solidFill>
                <a:prstClr val="black"/>
              </a:solidFill>
              <a:effectLst/>
              <a:uLnTx/>
              <a:uFillTx/>
            </a:endParaRPr>
          </a:p>
        </p:txBody>
      </p:sp>
      <p:sp>
        <p:nvSpPr>
          <p:cNvPr id="21" name="Text 9">
            <a:extLst>
              <a:ext uri="{FF2B5EF4-FFF2-40B4-BE49-F238E27FC236}">
                <a16:creationId xmlns:a16="http://schemas.microsoft.com/office/drawing/2014/main" id="{BADBEDC4-54FB-60D8-CC19-4C935D1FB896}"/>
              </a:ext>
            </a:extLst>
          </p:cNvPr>
          <p:cNvSpPr/>
          <p:nvPr/>
        </p:nvSpPr>
        <p:spPr>
          <a:xfrm>
            <a:off x="10308074" y="4481751"/>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آليات التنفيذ والمراقبة الفعالة</a:t>
            </a:r>
            <a:endParaRPr kumimoji="0" lang="en-US" sz="1550" b="0" i="0" u="none" strike="noStrike" kern="0" cap="none" spc="0" normalizeH="0" baseline="0" noProof="0" dirty="0">
              <a:ln>
                <a:noFill/>
              </a:ln>
              <a:solidFill>
                <a:prstClr val="black"/>
              </a:solidFill>
              <a:effectLst/>
              <a:uLnTx/>
              <a:uFillTx/>
            </a:endParaRPr>
          </a:p>
        </p:txBody>
      </p:sp>
      <p:sp>
        <p:nvSpPr>
          <p:cNvPr id="22" name="Text 10">
            <a:extLst>
              <a:ext uri="{FF2B5EF4-FFF2-40B4-BE49-F238E27FC236}">
                <a16:creationId xmlns:a16="http://schemas.microsoft.com/office/drawing/2014/main" id="{B290FD27-7615-D955-C599-3BA322F5B069}"/>
              </a:ext>
            </a:extLst>
          </p:cNvPr>
          <p:cNvSpPr/>
          <p:nvPr/>
        </p:nvSpPr>
        <p:spPr>
          <a:xfrm>
            <a:off x="10308074" y="4868704"/>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lang="ar-EG" sz="1550" kern="0" dirty="0">
                <a:solidFill>
                  <a:srgbClr val="5B5F71"/>
                </a:solidFill>
                <a:latin typeface="Alexandria" pitchFamily="34" charset="0"/>
                <a:ea typeface="Alexandria" pitchFamily="34" charset="-122"/>
                <a:cs typeface="Alexandria" pitchFamily="34" charset="-120"/>
              </a:rPr>
              <a:t>استراتيجيات </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الإقناع والتأثير في الجمهور</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64388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8697C-94D2-3DD9-B525-740D5FEC7673}"/>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88C566AF-6923-F16F-8E54-5C6E8E6D1FC4}"/>
              </a:ext>
            </a:extLst>
          </p:cNvPr>
          <p:cNvSpPr/>
          <p:nvPr/>
        </p:nvSpPr>
        <p:spPr>
          <a:xfrm>
            <a:off x="5807499" y="510348"/>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2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986672B9-B656-DE62-FF07-CD15A9743311}"/>
              </a:ext>
            </a:extLst>
          </p:cNvPr>
          <p:cNvSpPr/>
          <p:nvPr/>
        </p:nvSpPr>
        <p:spPr>
          <a:xfrm flipV="1">
            <a:off x="3151414" y="549712"/>
            <a:ext cx="11478986" cy="513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a:extLst>
              <a:ext uri="{FF2B5EF4-FFF2-40B4-BE49-F238E27FC236}">
                <a16:creationId xmlns:a16="http://schemas.microsoft.com/office/drawing/2014/main" id="{5F634507-2578-766D-4E12-EF323EE839C3}"/>
              </a:ext>
            </a:extLst>
          </p:cNvPr>
          <p:cNvSpPr txBox="1"/>
          <p:nvPr/>
        </p:nvSpPr>
        <p:spPr>
          <a:xfrm>
            <a:off x="5901269" y="665377"/>
            <a:ext cx="1100578" cy="36933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Alexandria" charset="0"/>
                <a:ea typeface="+mn-ea"/>
                <a:cs typeface="Alexandria" charset="0"/>
              </a:rPr>
              <a:t>أولاً</a:t>
            </a:r>
            <a:endPar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FD88A24F-DAE3-FCFE-46EB-EB8F5F62B07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BF1C1F44-076F-960F-96C9-03FF1871983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9153" y="1552091"/>
            <a:ext cx="4274034" cy="6411051"/>
          </a:xfrm>
          <a:prstGeom prst="rect">
            <a:avLst/>
          </a:prstGeom>
        </p:spPr>
      </p:pic>
      <p:sp>
        <p:nvSpPr>
          <p:cNvPr id="3" name="Shape 0">
            <a:extLst>
              <a:ext uri="{FF2B5EF4-FFF2-40B4-BE49-F238E27FC236}">
                <a16:creationId xmlns:a16="http://schemas.microsoft.com/office/drawing/2014/main" id="{A69ECC9F-2FCC-0C10-EFF1-44BC56ED29A6}"/>
              </a:ext>
            </a:extLst>
          </p:cNvPr>
          <p:cNvSpPr/>
          <p:nvPr/>
        </p:nvSpPr>
        <p:spPr>
          <a:xfrm>
            <a:off x="12730592" y="549712"/>
            <a:ext cx="949719" cy="325903"/>
          </a:xfrm>
          <a:prstGeom prst="roundRect">
            <a:avLst>
              <a:gd name="adj" fmla="val 17171"/>
            </a:avLst>
          </a:prstGeom>
          <a:noFill/>
          <a:ln w="7620">
            <a:solidFill>
              <a:srgbClr val="00AEEF"/>
            </a:solidFill>
            <a:prstDash val="solid"/>
          </a:ln>
        </p:spPr>
        <p:txBody>
          <a:bodyPr/>
          <a:lstStyle/>
          <a:p>
            <a:endParaRPr lang=""/>
          </a:p>
        </p:txBody>
      </p:sp>
      <p:sp>
        <p:nvSpPr>
          <p:cNvPr id="4" name="Text 1">
            <a:extLst>
              <a:ext uri="{FF2B5EF4-FFF2-40B4-BE49-F238E27FC236}">
                <a16:creationId xmlns:a16="http://schemas.microsoft.com/office/drawing/2014/main" id="{532CEA49-821B-A931-4F6F-9F93CA0AB8FC}"/>
              </a:ext>
            </a:extLst>
          </p:cNvPr>
          <p:cNvSpPr/>
          <p:nvPr/>
        </p:nvSpPr>
        <p:spPr>
          <a:xfrm>
            <a:off x="12894935" y="610943"/>
            <a:ext cx="706547" cy="213205"/>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AEEF"/>
                </a:solidFill>
                <a:effectLst/>
                <a:uLnTx/>
                <a:uFillTx/>
                <a:latin typeface="Alexandria" pitchFamily="34" charset="0"/>
                <a:ea typeface="Alexandria" pitchFamily="34" charset="-122"/>
                <a:cs typeface="Alexandria" pitchFamily="34" charset="-120"/>
              </a:rPr>
              <a:t>الجزء الأول</a:t>
            </a:r>
            <a:endParaRPr kumimoji="0" lang="en-US" sz="1250" b="0" i="0" u="none" strike="noStrike" kern="0" cap="none" spc="0" normalizeH="0" baseline="0" noProof="0" dirty="0">
              <a:ln>
                <a:noFill/>
              </a:ln>
              <a:solidFill>
                <a:prstClr val="black"/>
              </a:solidFill>
              <a:effectLst/>
              <a:uLnTx/>
              <a:uFillTx/>
            </a:endParaRPr>
          </a:p>
        </p:txBody>
      </p:sp>
      <p:sp>
        <p:nvSpPr>
          <p:cNvPr id="7" name="Text 2">
            <a:extLst>
              <a:ext uri="{FF2B5EF4-FFF2-40B4-BE49-F238E27FC236}">
                <a16:creationId xmlns:a16="http://schemas.microsoft.com/office/drawing/2014/main" id="{0074EAEB-226F-4E8E-1060-8D858FAC27CA}"/>
              </a:ext>
            </a:extLst>
          </p:cNvPr>
          <p:cNvSpPr/>
          <p:nvPr/>
        </p:nvSpPr>
        <p:spPr>
          <a:xfrm>
            <a:off x="6280190" y="2380133"/>
            <a:ext cx="7252427" cy="1040652"/>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التكتيكات الاتصالية: من النظرية إلى التطبيق</a:t>
            </a:r>
            <a:endParaRPr kumimoji="0" lang="en-US" sz="2000" b="0" i="0" u="none" strike="noStrike" kern="0" cap="none" spc="0" normalizeH="0" baseline="0" noProof="0" dirty="0">
              <a:ln>
                <a:noFill/>
              </a:ln>
              <a:solidFill>
                <a:srgbClr val="00B0F0"/>
              </a:solidFill>
              <a:effectLst/>
              <a:uLnTx/>
              <a:uFillTx/>
            </a:endParaRPr>
          </a:p>
        </p:txBody>
      </p:sp>
      <p:sp>
        <p:nvSpPr>
          <p:cNvPr id="9" name="Text 3">
            <a:extLst>
              <a:ext uri="{FF2B5EF4-FFF2-40B4-BE49-F238E27FC236}">
                <a16:creationId xmlns:a16="http://schemas.microsoft.com/office/drawing/2014/main" id="{B88E328E-E5E8-6270-BE29-847C6DEA33B4}"/>
              </a:ext>
            </a:extLst>
          </p:cNvPr>
          <p:cNvSpPr/>
          <p:nvPr/>
        </p:nvSpPr>
        <p:spPr>
          <a:xfrm>
            <a:off x="6280190" y="4043848"/>
            <a:ext cx="6966745" cy="532914"/>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"التكتيك هو الفعل الإبداعي المحدد الذي يترجم الاستراتيجية إلى واقع عملي قابل للقياس والتنفيذ"</a:t>
            </a:r>
            <a:endParaRPr kumimoji="0" lang="en-US" sz="1550" b="0" i="0" u="none" strike="noStrike" kern="0" cap="none" spc="0" normalizeH="0" baseline="0" noProof="0" dirty="0">
              <a:ln>
                <a:noFill/>
              </a:ln>
              <a:solidFill>
                <a:schemeClr val="accent1"/>
              </a:solidFill>
              <a:effectLst/>
              <a:uLnTx/>
              <a:uFillTx/>
            </a:endParaRPr>
          </a:p>
        </p:txBody>
      </p:sp>
      <p:sp>
        <p:nvSpPr>
          <p:cNvPr id="16" name="Text 4">
            <a:extLst>
              <a:ext uri="{FF2B5EF4-FFF2-40B4-BE49-F238E27FC236}">
                <a16:creationId xmlns:a16="http://schemas.microsoft.com/office/drawing/2014/main" id="{93726C33-5710-3141-DB8F-2859211C5DDD}"/>
              </a:ext>
            </a:extLst>
          </p:cNvPr>
          <p:cNvSpPr/>
          <p:nvPr/>
        </p:nvSpPr>
        <p:spPr>
          <a:xfrm>
            <a:off x="6280190" y="4851087"/>
            <a:ext cx="6966745" cy="266457"/>
          </a:xfrm>
          <a:prstGeom prst="rect">
            <a:avLst/>
          </a:prstGeom>
          <a:noFill/>
          <a:ln/>
        </p:spPr>
        <p:txBody>
          <a:bodyPr wrap="none" lIns="0" tIns="0" rIns="0" bIns="0" rtlCol="0" anchor="t"/>
          <a:lstStyle/>
          <a:p>
            <a:pPr marL="0" marR="0" lvl="0" indent="0" defTabSz="914400" eaLnBrk="1" fontAlgn="auto" latinLnBrk="0" hangingPunct="1">
              <a:lnSpc>
                <a:spcPts val="2500"/>
              </a:lnSpc>
              <a:spcBef>
                <a:spcPts val="0"/>
              </a:spcBef>
              <a:spcAft>
                <a:spcPts val="0"/>
              </a:spcAft>
              <a:buClrTx/>
              <a:buSzTx/>
              <a:buFontTx/>
              <a:buNone/>
              <a:tabLst/>
              <a:defRPr/>
            </a:pPr>
            <a:r>
              <a:rPr kumimoji="0" lang="en-US" sz="1550" b="0" i="1"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Smith, 2021</a:t>
            </a:r>
            <a:endParaRPr kumimoji="0" lang="en-US" sz="1550" b="0" i="0" u="none" strike="noStrike" kern="0" cap="none" spc="0" normalizeH="0" baseline="0" noProof="0" dirty="0">
              <a:ln>
                <a:noFill/>
              </a:ln>
              <a:solidFill>
                <a:prstClr val="black"/>
              </a:solidFill>
              <a:effectLst/>
              <a:uLnTx/>
              <a:uFillTx/>
            </a:endParaRPr>
          </a:p>
        </p:txBody>
      </p:sp>
      <p:sp>
        <p:nvSpPr>
          <p:cNvPr id="17" name="Shape 5">
            <a:extLst>
              <a:ext uri="{FF2B5EF4-FFF2-40B4-BE49-F238E27FC236}">
                <a16:creationId xmlns:a16="http://schemas.microsoft.com/office/drawing/2014/main" id="{81132540-CEE4-04A2-B75C-68C795197C0C}"/>
              </a:ext>
            </a:extLst>
          </p:cNvPr>
          <p:cNvSpPr/>
          <p:nvPr/>
        </p:nvSpPr>
        <p:spPr>
          <a:xfrm>
            <a:off x="13813749" y="3979427"/>
            <a:ext cx="45719" cy="1361360"/>
          </a:xfrm>
          <a:prstGeom prst="rect">
            <a:avLst/>
          </a:prstGeom>
          <a:solidFill>
            <a:srgbClr val="00AEEF"/>
          </a:solidFill>
          <a:ln/>
        </p:spPr>
        <p:txBody>
          <a:bodyPr/>
          <a:lstStyle/>
          <a:p>
            <a:endParaRPr lang=""/>
          </a:p>
        </p:txBody>
      </p:sp>
      <p:sp>
        <p:nvSpPr>
          <p:cNvPr id="18" name="Text 6">
            <a:extLst>
              <a:ext uri="{FF2B5EF4-FFF2-40B4-BE49-F238E27FC236}">
                <a16:creationId xmlns:a16="http://schemas.microsoft.com/office/drawing/2014/main" id="{2484FB39-2298-6993-2F2B-A42B28324704}"/>
              </a:ext>
            </a:extLst>
          </p:cNvPr>
          <p:cNvSpPr/>
          <p:nvPr/>
        </p:nvSpPr>
        <p:spPr>
          <a:xfrm>
            <a:off x="6280190" y="5717276"/>
            <a:ext cx="7252427" cy="799372"/>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التكتيكات الاتصالية تمثل الجسر الحيوي بين التخطيط الاستراتيجي والتأثير الفعلي على الجمهور المستهدف. إنها الأدوات والأنشطة المحددة التي تحول الأفكار الكبيرة إلى أفعال ملموسة تحقق نتائج قابلة للقياس.</a:t>
            </a:r>
            <a:endParaRPr kumimoji="0" lang="en-US" sz="1550" b="0" i="0" u="none" strike="noStrike" kern="0" cap="none" spc="0" normalizeH="0" baseline="0" noProof="0" dirty="0">
              <a:ln>
                <a:noFill/>
              </a:ln>
              <a:solidFill>
                <a:schemeClr val="accent1"/>
              </a:solidFill>
              <a:effectLst/>
              <a:uLnTx/>
              <a:uFillTx/>
            </a:endParaRPr>
          </a:p>
        </p:txBody>
      </p:sp>
    </p:spTree>
    <p:extLst>
      <p:ext uri="{BB962C8B-B14F-4D97-AF65-F5344CB8AC3E}">
        <p14:creationId xmlns:p14="http://schemas.microsoft.com/office/powerpoint/2010/main" val="33087072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4AB1-BED3-FD9F-1936-001044770F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2B339-1855-052F-9A5B-F8F118248713}"/>
              </a:ext>
            </a:extLst>
          </p:cNvPr>
          <p:cNvSpPr/>
          <p:nvPr/>
        </p:nvSpPr>
        <p:spPr>
          <a:xfrm flipV="1">
            <a:off x="3151414" y="508128"/>
            <a:ext cx="11478986" cy="9295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33546A3-5DA5-81F3-6C58-D60C645B0AE9}"/>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60021A3-3AEF-A28A-8B58-6E0967992453}"/>
              </a:ext>
            </a:extLst>
          </p:cNvPr>
          <p:cNvSpPr/>
          <p:nvPr/>
        </p:nvSpPr>
        <p:spPr>
          <a:xfrm>
            <a:off x="819868" y="1586119"/>
            <a:ext cx="13478057" cy="635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48E398C-D7A0-EA8C-A827-AD8028B6D3D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Text 0">
            <a:extLst>
              <a:ext uri="{FF2B5EF4-FFF2-40B4-BE49-F238E27FC236}">
                <a16:creationId xmlns:a16="http://schemas.microsoft.com/office/drawing/2014/main" id="{1CD2BE8B-072C-F6B4-6397-CA7CFA80A4B9}"/>
              </a:ext>
            </a:extLst>
          </p:cNvPr>
          <p:cNvSpPr/>
          <p:nvPr/>
        </p:nvSpPr>
        <p:spPr>
          <a:xfrm>
            <a:off x="4920611" y="824052"/>
            <a:ext cx="9029700" cy="570548"/>
          </a:xfrm>
          <a:prstGeom prst="rect">
            <a:avLst/>
          </a:prstGeom>
          <a:noFill/>
          <a:ln/>
        </p:spPr>
        <p:txBody>
          <a:bodyPr wrap="none" lIns="0" tIns="0" rIns="0" bIns="0" rtlCol="0" anchor="t"/>
          <a:lstStyle/>
          <a:p>
            <a:pPr marL="0" marR="0" lvl="0" indent="0" algn="r" defTabSz="914400" rtl="1" eaLnBrk="1" fontAlgn="auto" latinLnBrk="0" hangingPunct="1">
              <a:lnSpc>
                <a:spcPts val="44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الفرق الجوهري بين الاستراتيجية والتكتيك</a:t>
            </a:r>
            <a:endParaRPr kumimoji="0" lang="en-US" sz="2000" b="0" i="0" u="none" strike="noStrike" kern="0" cap="none" spc="0" normalizeH="0" baseline="0" noProof="0" dirty="0">
              <a:ln>
                <a:noFill/>
              </a:ln>
              <a:solidFill>
                <a:srgbClr val="00B0F0"/>
              </a:solidFill>
              <a:effectLst/>
              <a:uLnTx/>
              <a:uFillTx/>
            </a:endParaRPr>
          </a:p>
        </p:txBody>
      </p:sp>
      <p:sp>
        <p:nvSpPr>
          <p:cNvPr id="6" name="Shape 1">
            <a:extLst>
              <a:ext uri="{FF2B5EF4-FFF2-40B4-BE49-F238E27FC236}">
                <a16:creationId xmlns:a16="http://schemas.microsoft.com/office/drawing/2014/main" id="{C602B43B-547C-4950-6CFF-E8D92819D044}"/>
              </a:ext>
            </a:extLst>
          </p:cNvPr>
          <p:cNvSpPr/>
          <p:nvPr/>
        </p:nvSpPr>
        <p:spPr>
          <a:xfrm>
            <a:off x="7396754" y="2387918"/>
            <a:ext cx="22860" cy="5311497"/>
          </a:xfrm>
          <a:prstGeom prst="roundRect">
            <a:avLst>
              <a:gd name="adj" fmla="val 335454"/>
            </a:avLst>
          </a:prstGeom>
          <a:solidFill>
            <a:srgbClr val="B2D7E5"/>
          </a:solidFill>
          <a:ln/>
        </p:spPr>
        <p:txBody>
          <a:bodyPr/>
          <a:lstStyle/>
          <a:p>
            <a:endParaRPr lang=""/>
          </a:p>
        </p:txBody>
      </p:sp>
      <p:sp>
        <p:nvSpPr>
          <p:cNvPr id="7" name="Shape 2">
            <a:extLst>
              <a:ext uri="{FF2B5EF4-FFF2-40B4-BE49-F238E27FC236}">
                <a16:creationId xmlns:a16="http://schemas.microsoft.com/office/drawing/2014/main" id="{9AE0F69C-52B7-ADF7-F11F-1954E51C7225}"/>
              </a:ext>
            </a:extLst>
          </p:cNvPr>
          <p:cNvSpPr/>
          <p:nvPr/>
        </p:nvSpPr>
        <p:spPr>
          <a:xfrm>
            <a:off x="7411991" y="1953638"/>
            <a:ext cx="6584871" cy="2473166"/>
          </a:xfrm>
          <a:prstGeom prst="rect">
            <a:avLst/>
          </a:prstGeom>
          <a:solidFill>
            <a:srgbClr val="CCF1FF"/>
          </a:solidFill>
          <a:ln w="7620">
            <a:solidFill>
              <a:srgbClr val="B2D7E5"/>
            </a:solidFill>
            <a:prstDash val="solid"/>
          </a:ln>
        </p:spPr>
        <p:txBody>
          <a:bodyPr/>
          <a:lstStyle/>
          <a:p>
            <a:endParaRPr lang=""/>
          </a:p>
        </p:txBody>
      </p:sp>
      <p:sp>
        <p:nvSpPr>
          <p:cNvPr id="9" name="Text 3">
            <a:extLst>
              <a:ext uri="{FF2B5EF4-FFF2-40B4-BE49-F238E27FC236}">
                <a16:creationId xmlns:a16="http://schemas.microsoft.com/office/drawing/2014/main" id="{A29C4F45-9ACB-8408-9205-F2D407E6BBFB}"/>
              </a:ext>
            </a:extLst>
          </p:cNvPr>
          <p:cNvSpPr/>
          <p:nvPr/>
        </p:nvSpPr>
        <p:spPr>
          <a:xfrm>
            <a:off x="7441178" y="2005039"/>
            <a:ext cx="2282190" cy="285274"/>
          </a:xfrm>
          <a:prstGeom prst="rect">
            <a:avLst/>
          </a:prstGeom>
          <a:noFill/>
          <a:ln/>
        </p:spPr>
        <p:txBody>
          <a:bodyPr wrap="none" lIns="0" tIns="0" rIns="0" bIns="0" rtlCol="0" anchor="t"/>
          <a:lstStyle/>
          <a:p>
            <a:pPr marL="0" marR="0" lvl="0" indent="0" defTabSz="914400" rtl="1" eaLnBrk="1" fontAlgn="auto" latinLnBrk="0" hangingPunct="1">
              <a:lnSpc>
                <a:spcPts val="2200"/>
              </a:lnSpc>
              <a:spcBef>
                <a:spcPts val="0"/>
              </a:spcBef>
              <a:spcAft>
                <a:spcPts val="0"/>
              </a:spcAft>
              <a:buClrTx/>
              <a:buSzTx/>
              <a:buFontTx/>
              <a:buNone/>
              <a:tabLst/>
              <a:defRPr/>
            </a:pPr>
            <a:r>
              <a:rPr kumimoji="0" lang="en-US" sz="17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الاستراتيجية</a:t>
            </a:r>
            <a:endParaRPr kumimoji="0" lang="en-US" sz="1750" b="0" i="0" u="none" strike="noStrike" kern="0" cap="none" spc="0" normalizeH="0" baseline="0" noProof="0" dirty="0">
              <a:ln>
                <a:noFill/>
              </a:ln>
              <a:solidFill>
                <a:prstClr val="black"/>
              </a:solidFill>
              <a:effectLst/>
              <a:uLnTx/>
              <a:uFillTx/>
            </a:endParaRPr>
          </a:p>
        </p:txBody>
      </p:sp>
      <p:sp>
        <p:nvSpPr>
          <p:cNvPr id="10" name="Text 4">
            <a:extLst>
              <a:ext uri="{FF2B5EF4-FFF2-40B4-BE49-F238E27FC236}">
                <a16:creationId xmlns:a16="http://schemas.microsoft.com/office/drawing/2014/main" id="{B0D348AC-EC1A-C058-6AFB-AB4B81522717}"/>
              </a:ext>
            </a:extLst>
          </p:cNvPr>
          <p:cNvSpPr/>
          <p:nvPr/>
        </p:nvSpPr>
        <p:spPr>
          <a:xfrm>
            <a:off x="7534926" y="2354131"/>
            <a:ext cx="6212205" cy="584359"/>
          </a:xfrm>
          <a:prstGeom prst="rect">
            <a:avLst/>
          </a:prstGeom>
          <a:noFill/>
          <a:ln/>
        </p:spPr>
        <p:txBody>
          <a:bodyPr wrap="square" lIns="0" tIns="0" rIns="0" bIns="0" rtlCol="0" anchor="t"/>
          <a:lstStyle/>
          <a:p>
            <a:pPr marL="0" marR="0" lvl="0" indent="0" defTabSz="914400" rtl="1" eaLnBrk="1" fontAlgn="auto" latinLnBrk="0" hangingPunct="1">
              <a:lnSpc>
                <a:spcPts val="23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الطريق العام والرؤية الشاملة لتحقيق الهدف. تجيب عن السؤال: </a:t>
            </a:r>
            <a:r>
              <a:rPr kumimoji="0" lang="en-US" sz="1400"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لماذا؟</a:t>
            </a:r>
            <a:r>
              <a:rPr kumimoji="0" lang="en-US" sz="1400" b="0"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 و</a:t>
            </a:r>
            <a:r>
              <a:rPr kumimoji="0" lang="en-US" sz="1400"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ماذا نريد أن نحقق؟</a:t>
            </a:r>
            <a:endParaRPr kumimoji="0" lang="en-US" sz="1400" b="0" i="0" u="none" strike="noStrike" kern="0" cap="none" spc="0" normalizeH="0" baseline="0" noProof="0" dirty="0">
              <a:ln>
                <a:noFill/>
              </a:ln>
              <a:solidFill>
                <a:srgbClr val="FF0000"/>
              </a:solidFill>
              <a:effectLst/>
              <a:uLnTx/>
              <a:uFillTx/>
            </a:endParaRPr>
          </a:p>
        </p:txBody>
      </p:sp>
      <p:sp>
        <p:nvSpPr>
          <p:cNvPr id="11" name="Text 5">
            <a:extLst>
              <a:ext uri="{FF2B5EF4-FFF2-40B4-BE49-F238E27FC236}">
                <a16:creationId xmlns:a16="http://schemas.microsoft.com/office/drawing/2014/main" id="{5188034A-C6FD-EDF0-C5B9-F6A46CDA99FD}"/>
              </a:ext>
            </a:extLst>
          </p:cNvPr>
          <p:cNvSpPr/>
          <p:nvPr/>
        </p:nvSpPr>
        <p:spPr>
          <a:xfrm>
            <a:off x="7598327" y="3103076"/>
            <a:ext cx="6212205" cy="292179"/>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طويلة المدى</a:t>
            </a:r>
            <a:endParaRPr kumimoji="0" lang="en-US" sz="1400" b="0" i="0" u="none" strike="noStrike" kern="0" cap="none" spc="0" normalizeH="0" baseline="0" noProof="0" dirty="0">
              <a:ln>
                <a:noFill/>
              </a:ln>
              <a:solidFill>
                <a:prstClr val="black"/>
              </a:solidFill>
              <a:effectLst/>
              <a:uLnTx/>
              <a:uFillTx/>
            </a:endParaRPr>
          </a:p>
        </p:txBody>
      </p:sp>
      <p:sp>
        <p:nvSpPr>
          <p:cNvPr id="12" name="Text 6">
            <a:extLst>
              <a:ext uri="{FF2B5EF4-FFF2-40B4-BE49-F238E27FC236}">
                <a16:creationId xmlns:a16="http://schemas.microsoft.com/office/drawing/2014/main" id="{599D88E5-2643-9337-5415-9E8F98DBB05B}"/>
              </a:ext>
            </a:extLst>
          </p:cNvPr>
          <p:cNvSpPr/>
          <p:nvPr/>
        </p:nvSpPr>
        <p:spPr>
          <a:xfrm>
            <a:off x="7598326" y="3613292"/>
            <a:ext cx="6212205" cy="292179"/>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شاملة وعامة</a:t>
            </a:r>
            <a:endParaRPr kumimoji="0" lang="en-US" sz="1400" b="0" i="0" u="none" strike="noStrike" kern="0" cap="none" spc="0" normalizeH="0" baseline="0" noProof="0" dirty="0">
              <a:ln>
                <a:noFill/>
              </a:ln>
              <a:solidFill>
                <a:prstClr val="black"/>
              </a:solidFill>
              <a:effectLst/>
              <a:uLnTx/>
              <a:uFillTx/>
            </a:endParaRPr>
          </a:p>
        </p:txBody>
      </p:sp>
      <p:sp>
        <p:nvSpPr>
          <p:cNvPr id="22" name="Text 7">
            <a:extLst>
              <a:ext uri="{FF2B5EF4-FFF2-40B4-BE49-F238E27FC236}">
                <a16:creationId xmlns:a16="http://schemas.microsoft.com/office/drawing/2014/main" id="{6F41BEF3-3C76-4E40-7CD9-B4212829C775}"/>
              </a:ext>
            </a:extLst>
          </p:cNvPr>
          <p:cNvSpPr/>
          <p:nvPr/>
        </p:nvSpPr>
        <p:spPr>
          <a:xfrm>
            <a:off x="7598325" y="3968710"/>
            <a:ext cx="6212205" cy="292179"/>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توجيهية</a:t>
            </a:r>
            <a:endParaRPr kumimoji="0" lang="en-US" sz="1400" b="0" i="0" u="none" strike="noStrike" kern="0" cap="none" spc="0" normalizeH="0" baseline="0" noProof="0" dirty="0">
              <a:ln>
                <a:noFill/>
              </a:ln>
              <a:solidFill>
                <a:prstClr val="black"/>
              </a:solidFill>
              <a:effectLst/>
              <a:uLnTx/>
              <a:uFillTx/>
            </a:endParaRPr>
          </a:p>
        </p:txBody>
      </p:sp>
      <p:sp>
        <p:nvSpPr>
          <p:cNvPr id="24" name="Shape 8">
            <a:extLst>
              <a:ext uri="{FF2B5EF4-FFF2-40B4-BE49-F238E27FC236}">
                <a16:creationId xmlns:a16="http://schemas.microsoft.com/office/drawing/2014/main" id="{D89D42C9-BF00-1ECD-20C2-048D42D4EE30}"/>
              </a:ext>
            </a:extLst>
          </p:cNvPr>
          <p:cNvSpPr/>
          <p:nvPr/>
        </p:nvSpPr>
        <p:spPr>
          <a:xfrm>
            <a:off x="1119898" y="4236346"/>
            <a:ext cx="6584871" cy="2473166"/>
          </a:xfrm>
          <a:prstGeom prst="roundRect">
            <a:avLst>
              <a:gd name="adj" fmla="val 3101"/>
            </a:avLst>
          </a:prstGeom>
          <a:solidFill>
            <a:srgbClr val="CCF1FF"/>
          </a:solidFill>
          <a:ln w="7620">
            <a:solidFill>
              <a:srgbClr val="B2D7E5"/>
            </a:solidFill>
            <a:prstDash val="solid"/>
          </a:ln>
        </p:spPr>
        <p:txBody>
          <a:bodyPr/>
          <a:lstStyle/>
          <a:p>
            <a:endParaRPr lang=""/>
          </a:p>
        </p:txBody>
      </p:sp>
      <p:sp>
        <p:nvSpPr>
          <p:cNvPr id="26" name="Text 9">
            <a:extLst>
              <a:ext uri="{FF2B5EF4-FFF2-40B4-BE49-F238E27FC236}">
                <a16:creationId xmlns:a16="http://schemas.microsoft.com/office/drawing/2014/main" id="{B2D727DC-D21E-038D-D765-385B5A2A82E9}"/>
              </a:ext>
            </a:extLst>
          </p:cNvPr>
          <p:cNvSpPr/>
          <p:nvPr/>
        </p:nvSpPr>
        <p:spPr>
          <a:xfrm>
            <a:off x="4951457" y="4536026"/>
            <a:ext cx="2282190" cy="285274"/>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17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التكتيك</a:t>
            </a:r>
            <a:endParaRPr kumimoji="0" lang="en-US" sz="1750" b="0" i="0" u="none" strike="noStrike" kern="0" cap="none" spc="0" normalizeH="0" baseline="0" noProof="0" dirty="0">
              <a:ln>
                <a:noFill/>
              </a:ln>
              <a:solidFill>
                <a:prstClr val="black"/>
              </a:solidFill>
              <a:effectLst/>
              <a:uLnTx/>
              <a:uFillTx/>
            </a:endParaRPr>
          </a:p>
        </p:txBody>
      </p:sp>
      <p:sp>
        <p:nvSpPr>
          <p:cNvPr id="27" name="Text 10">
            <a:extLst>
              <a:ext uri="{FF2B5EF4-FFF2-40B4-BE49-F238E27FC236}">
                <a16:creationId xmlns:a16="http://schemas.microsoft.com/office/drawing/2014/main" id="{DA293308-51D1-49BC-7D46-67E3D67819EB}"/>
              </a:ext>
            </a:extLst>
          </p:cNvPr>
          <p:cNvSpPr/>
          <p:nvPr/>
        </p:nvSpPr>
        <p:spPr>
          <a:xfrm>
            <a:off x="1050480" y="4888570"/>
            <a:ext cx="6212205" cy="584359"/>
          </a:xfrm>
          <a:prstGeom prst="rect">
            <a:avLst/>
          </a:prstGeom>
          <a:noFill/>
          <a:ln/>
        </p:spPr>
        <p:txBody>
          <a:bodyPr wrap="squar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0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الأداة أو النشاط المحدد داخل الطريق الاستراتيجي. يجيب عن السؤال: </a:t>
            </a:r>
            <a:r>
              <a:rPr kumimoji="0" lang="en-US" sz="1400" b="1"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كيف؟</a:t>
            </a:r>
            <a:r>
              <a:rPr kumimoji="0" lang="en-US" sz="140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 و</a:t>
            </a:r>
            <a:r>
              <a:rPr kumimoji="0" lang="en-US" sz="1400" b="1"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متى؟</a:t>
            </a:r>
            <a:r>
              <a:rPr kumimoji="0" lang="en-US" sz="140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 و</a:t>
            </a:r>
            <a:r>
              <a:rPr kumimoji="0" lang="en-US" sz="1400" b="1"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أين؟</a:t>
            </a:r>
            <a:endParaRPr kumimoji="0" lang="en-US" sz="1400" b="0" i="0" u="none" strike="noStrike" kern="0" cap="none" spc="0" normalizeH="0" baseline="0" noProof="0" dirty="0">
              <a:ln>
                <a:noFill/>
              </a:ln>
              <a:solidFill>
                <a:schemeClr val="accent1"/>
              </a:solidFill>
              <a:effectLst/>
              <a:uLnTx/>
              <a:uFillTx/>
            </a:endParaRPr>
          </a:p>
        </p:txBody>
      </p:sp>
      <p:sp>
        <p:nvSpPr>
          <p:cNvPr id="28" name="Text 11">
            <a:extLst>
              <a:ext uri="{FF2B5EF4-FFF2-40B4-BE49-F238E27FC236}">
                <a16:creationId xmlns:a16="http://schemas.microsoft.com/office/drawing/2014/main" id="{53906697-B746-8E36-07B4-60152EFDE530}"/>
              </a:ext>
            </a:extLst>
          </p:cNvPr>
          <p:cNvSpPr/>
          <p:nvPr/>
        </p:nvSpPr>
        <p:spPr>
          <a:xfrm>
            <a:off x="990595" y="5581378"/>
            <a:ext cx="6212205" cy="292179"/>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قصير المدى</a:t>
            </a:r>
            <a:endParaRPr kumimoji="0" lang="en-US" sz="1400" b="0" i="0" u="none" strike="noStrike" kern="0" cap="none" spc="0" normalizeH="0" baseline="0" noProof="0" dirty="0">
              <a:ln>
                <a:noFill/>
              </a:ln>
              <a:solidFill>
                <a:prstClr val="black"/>
              </a:solidFill>
              <a:effectLst/>
              <a:uLnTx/>
              <a:uFillTx/>
            </a:endParaRPr>
          </a:p>
        </p:txBody>
      </p:sp>
      <p:sp>
        <p:nvSpPr>
          <p:cNvPr id="29" name="Text 12">
            <a:extLst>
              <a:ext uri="{FF2B5EF4-FFF2-40B4-BE49-F238E27FC236}">
                <a16:creationId xmlns:a16="http://schemas.microsoft.com/office/drawing/2014/main" id="{C3477ACA-BADB-6C15-7F03-396571DE1FCB}"/>
              </a:ext>
            </a:extLst>
          </p:cNvPr>
          <p:cNvSpPr/>
          <p:nvPr/>
        </p:nvSpPr>
        <p:spPr>
          <a:xfrm>
            <a:off x="990596" y="6016420"/>
            <a:ext cx="6212205" cy="292179"/>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محدد وتفصيلي</a:t>
            </a:r>
            <a:endParaRPr kumimoji="0" lang="en-US" sz="1400" b="0" i="0" u="none" strike="noStrike" kern="0" cap="none" spc="0" normalizeH="0" baseline="0" noProof="0" dirty="0">
              <a:ln>
                <a:noFill/>
              </a:ln>
              <a:solidFill>
                <a:prstClr val="black"/>
              </a:solidFill>
              <a:effectLst/>
              <a:uLnTx/>
              <a:uFillTx/>
            </a:endParaRPr>
          </a:p>
        </p:txBody>
      </p:sp>
      <p:sp>
        <p:nvSpPr>
          <p:cNvPr id="30" name="Text 13">
            <a:extLst>
              <a:ext uri="{FF2B5EF4-FFF2-40B4-BE49-F238E27FC236}">
                <a16:creationId xmlns:a16="http://schemas.microsoft.com/office/drawing/2014/main" id="{439062DE-6CB5-5B8E-91EA-5CE842ECC30E}"/>
              </a:ext>
            </a:extLst>
          </p:cNvPr>
          <p:cNvSpPr/>
          <p:nvPr/>
        </p:nvSpPr>
        <p:spPr>
          <a:xfrm>
            <a:off x="990596" y="6377549"/>
            <a:ext cx="6212205" cy="292179"/>
          </a:xfrm>
          <a:prstGeom prst="rect">
            <a:avLst/>
          </a:prstGeom>
          <a:noFill/>
          <a:ln/>
        </p:spPr>
        <p:txBody>
          <a:bodyPr wrap="none" lIns="0" tIns="0" rIns="0" bIns="0" rtlCol="0" anchor="t"/>
          <a:lstStyle/>
          <a:p>
            <a:pPr marL="342900" marR="0" lvl="0" indent="-342900" algn="r" defTabSz="914400" rtl="1" eaLnBrk="1" fontAlgn="auto" latinLnBrk="0" hangingPunct="1">
              <a:lnSpc>
                <a:spcPts val="2300"/>
              </a:lnSpc>
              <a:spcBef>
                <a:spcPts val="0"/>
              </a:spcBef>
              <a:spcAft>
                <a:spcPts val="0"/>
              </a:spcAft>
              <a:buClrTx/>
              <a:buSzPct val="100000"/>
              <a:buFontTx/>
              <a:buChar char="•"/>
              <a:tabLst/>
              <a:defRPr/>
            </a:pPr>
            <a:r>
              <a:rPr kumimoji="0" lang="en-US" sz="14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تنفيذي</a:t>
            </a:r>
            <a:endParaRPr kumimoji="0" lang="en-US" sz="1400" b="0" i="0" u="none" strike="noStrike" kern="0" cap="none" spc="0" normalizeH="0" baseline="0" noProof="0" dirty="0">
              <a:ln>
                <a:noFill/>
              </a:ln>
              <a:solidFill>
                <a:prstClr val="black"/>
              </a:solidFill>
              <a:effectLst/>
              <a:uLnTx/>
              <a:uFillTx/>
            </a:endParaRPr>
          </a:p>
        </p:txBody>
      </p:sp>
      <p:sp>
        <p:nvSpPr>
          <p:cNvPr id="31" name="Shape 14">
            <a:extLst>
              <a:ext uri="{FF2B5EF4-FFF2-40B4-BE49-F238E27FC236}">
                <a16:creationId xmlns:a16="http://schemas.microsoft.com/office/drawing/2014/main" id="{4A9DEDB3-84EF-3E1F-C18C-3871D6347775}"/>
              </a:ext>
            </a:extLst>
          </p:cNvPr>
          <p:cNvSpPr/>
          <p:nvPr/>
        </p:nvSpPr>
        <p:spPr>
          <a:xfrm>
            <a:off x="1022297" y="6846235"/>
            <a:ext cx="13169741" cy="775811"/>
          </a:xfrm>
          <a:prstGeom prst="roundRect">
            <a:avLst>
              <a:gd name="adj" fmla="val 9884"/>
            </a:avLst>
          </a:prstGeom>
          <a:solidFill>
            <a:srgbClr val="B3EAFF"/>
          </a:solidFill>
          <a:ln/>
        </p:spPr>
        <p:txBody>
          <a:bodyPr/>
          <a:lstStyle/>
          <a:p>
            <a:endParaRPr lang=""/>
          </a:p>
        </p:txBody>
      </p:sp>
      <p:pic>
        <p:nvPicPr>
          <p:cNvPr id="32" name="Image 0" descr="preencoded.png">
            <a:extLst>
              <a:ext uri="{FF2B5EF4-FFF2-40B4-BE49-F238E27FC236}">
                <a16:creationId xmlns:a16="http://schemas.microsoft.com/office/drawing/2014/main" id="{82A20D71-2C69-97C1-1326-E2750F2D5FB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5836" y="8178880"/>
            <a:ext cx="228124" cy="182523"/>
          </a:xfrm>
          <a:prstGeom prst="rect">
            <a:avLst/>
          </a:prstGeom>
        </p:spPr>
      </p:pic>
      <p:sp>
        <p:nvSpPr>
          <p:cNvPr id="33" name="Text 15">
            <a:extLst>
              <a:ext uri="{FF2B5EF4-FFF2-40B4-BE49-F238E27FC236}">
                <a16:creationId xmlns:a16="http://schemas.microsoft.com/office/drawing/2014/main" id="{07428A4E-8B2C-7569-F259-810002D34C98}"/>
              </a:ext>
            </a:extLst>
          </p:cNvPr>
          <p:cNvSpPr/>
          <p:nvPr/>
        </p:nvSpPr>
        <p:spPr>
          <a:xfrm>
            <a:off x="1319940" y="6981114"/>
            <a:ext cx="12394049" cy="292179"/>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مثال توضيحي:</a:t>
            </a:r>
            <a:r>
              <a:rPr kumimoji="0" lang="en-US" sz="14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الاستراتيجية: بناء الثقة مع الجمهور | التكتيكات: لقاء إعلامي، فيديو توضيحي، حملة محتوى من إنتاج المستخدمين</a:t>
            </a:r>
            <a:endParaRPr kumimoji="0" lang="en-US" sz="1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20902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E7BF9-2442-55B5-D687-1DF1F61D73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EE279A-2CDC-6436-9A4F-FBD27CC524BF}"/>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38D83F5-75E5-8A94-674D-A52CCAC5694A}"/>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5ECD028-E726-3736-08D8-852CD1314F96}"/>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970A1BE-7EB3-277C-A7C7-0157861A6A4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Text 0">
            <a:extLst>
              <a:ext uri="{FF2B5EF4-FFF2-40B4-BE49-F238E27FC236}">
                <a16:creationId xmlns:a16="http://schemas.microsoft.com/office/drawing/2014/main" id="{FA595A0D-90B7-9FE4-6193-F15BB1DC2E0B}"/>
              </a:ext>
            </a:extLst>
          </p:cNvPr>
          <p:cNvSpPr/>
          <p:nvPr/>
        </p:nvSpPr>
        <p:spPr>
          <a:xfrm>
            <a:off x="8358782" y="901477"/>
            <a:ext cx="5571173"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خصائص التكتيك الناجح</a:t>
            </a:r>
            <a:endParaRPr kumimoji="0" lang="en-US" sz="2000" b="0" i="0" u="none" strike="noStrike" kern="0" cap="none" spc="0" normalizeH="0" baseline="0" noProof="0" dirty="0">
              <a:ln>
                <a:noFill/>
              </a:ln>
              <a:solidFill>
                <a:srgbClr val="00B0F0"/>
              </a:solidFill>
              <a:effectLst/>
              <a:uLnTx/>
              <a:uFillTx/>
            </a:endParaRPr>
          </a:p>
        </p:txBody>
      </p:sp>
      <p:sp>
        <p:nvSpPr>
          <p:cNvPr id="4" name="Shape 1">
            <a:extLst>
              <a:ext uri="{FF2B5EF4-FFF2-40B4-BE49-F238E27FC236}">
                <a16:creationId xmlns:a16="http://schemas.microsoft.com/office/drawing/2014/main" id="{DBFDBBAF-ECDF-2CE0-D29B-BC6899449367}"/>
              </a:ext>
            </a:extLst>
          </p:cNvPr>
          <p:cNvSpPr/>
          <p:nvPr/>
        </p:nvSpPr>
        <p:spPr>
          <a:xfrm>
            <a:off x="7635597" y="2891289"/>
            <a:ext cx="6422231" cy="1781651"/>
          </a:xfrm>
          <a:prstGeom prst="roundRect">
            <a:avLst>
              <a:gd name="adj" fmla="val 6159"/>
            </a:avLst>
          </a:prstGeom>
          <a:solidFill>
            <a:srgbClr val="FFFFFF"/>
          </a:solidFill>
          <a:ln/>
        </p:spPr>
        <p:txBody>
          <a:bodyPr/>
          <a:lstStyle/>
          <a:p>
            <a:endParaRPr lang=""/>
          </a:p>
        </p:txBody>
      </p:sp>
      <p:sp>
        <p:nvSpPr>
          <p:cNvPr id="7" name="Shape 2">
            <a:extLst>
              <a:ext uri="{FF2B5EF4-FFF2-40B4-BE49-F238E27FC236}">
                <a16:creationId xmlns:a16="http://schemas.microsoft.com/office/drawing/2014/main" id="{D39E8966-8CA6-C832-1F5D-045B6F7F8D9B}"/>
              </a:ext>
            </a:extLst>
          </p:cNvPr>
          <p:cNvSpPr/>
          <p:nvPr/>
        </p:nvSpPr>
        <p:spPr>
          <a:xfrm>
            <a:off x="7635597" y="2868429"/>
            <a:ext cx="6422231" cy="91440"/>
          </a:xfrm>
          <a:prstGeom prst="roundRect">
            <a:avLst>
              <a:gd name="adj" fmla="val 91163"/>
            </a:avLst>
          </a:prstGeom>
          <a:solidFill>
            <a:srgbClr val="00AEEF"/>
          </a:solidFill>
          <a:ln/>
        </p:spPr>
        <p:txBody>
          <a:bodyPr/>
          <a:lstStyle/>
          <a:p>
            <a:endParaRPr lang=""/>
          </a:p>
        </p:txBody>
      </p:sp>
      <p:sp>
        <p:nvSpPr>
          <p:cNvPr id="8" name="Shape 3">
            <a:extLst>
              <a:ext uri="{FF2B5EF4-FFF2-40B4-BE49-F238E27FC236}">
                <a16:creationId xmlns:a16="http://schemas.microsoft.com/office/drawing/2014/main" id="{A1C88CEE-2857-A6E1-7160-BFFBEB44FB1C}"/>
              </a:ext>
            </a:extLst>
          </p:cNvPr>
          <p:cNvSpPr/>
          <p:nvPr/>
        </p:nvSpPr>
        <p:spPr>
          <a:xfrm>
            <a:off x="10549056" y="2593633"/>
            <a:ext cx="595313" cy="595313"/>
          </a:xfrm>
          <a:prstGeom prst="roundRect">
            <a:avLst>
              <a:gd name="adj" fmla="val 153600"/>
            </a:avLst>
          </a:prstGeom>
          <a:solidFill>
            <a:srgbClr val="00AEEF"/>
          </a:solidFill>
          <a:ln/>
        </p:spPr>
        <p:txBody>
          <a:bodyPr/>
          <a:lstStyle/>
          <a:p>
            <a:endParaRPr lang=""/>
          </a:p>
        </p:txBody>
      </p:sp>
      <p:sp>
        <p:nvSpPr>
          <p:cNvPr id="9" name="Text 4">
            <a:extLst>
              <a:ext uri="{FF2B5EF4-FFF2-40B4-BE49-F238E27FC236}">
                <a16:creationId xmlns:a16="http://schemas.microsoft.com/office/drawing/2014/main" id="{B2C6705A-EFCB-1833-D8AF-DB7A7A970CA3}"/>
              </a:ext>
            </a:extLst>
          </p:cNvPr>
          <p:cNvSpPr/>
          <p:nvPr/>
        </p:nvSpPr>
        <p:spPr>
          <a:xfrm>
            <a:off x="10727650" y="2742461"/>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1</a:t>
            </a:r>
            <a:endParaRPr kumimoji="0" lang="en-US" sz="1850" b="0" i="0" u="none" strike="noStrike" kern="0" cap="none" spc="0" normalizeH="0" baseline="0" noProof="0" dirty="0">
              <a:ln>
                <a:noFill/>
              </a:ln>
              <a:solidFill>
                <a:prstClr val="black"/>
              </a:solidFill>
              <a:effectLst/>
              <a:uLnTx/>
              <a:uFillTx/>
            </a:endParaRPr>
          </a:p>
        </p:txBody>
      </p:sp>
      <p:sp>
        <p:nvSpPr>
          <p:cNvPr id="10" name="Text 5">
            <a:extLst>
              <a:ext uri="{FF2B5EF4-FFF2-40B4-BE49-F238E27FC236}">
                <a16:creationId xmlns:a16="http://schemas.microsoft.com/office/drawing/2014/main" id="{650F01DA-2F24-CC37-58E8-38735B25A5CF}"/>
              </a:ext>
            </a:extLst>
          </p:cNvPr>
          <p:cNvSpPr/>
          <p:nvPr/>
        </p:nvSpPr>
        <p:spPr>
          <a:xfrm>
            <a:off x="11355705" y="3387422"/>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مرتبط بهدف واضح</a:t>
            </a:r>
            <a:endParaRPr kumimoji="0" lang="en-US" b="0" i="0" u="none" strike="noStrike" kern="0" cap="none" spc="0" normalizeH="0" baseline="0" noProof="0" dirty="0">
              <a:ln>
                <a:noFill/>
              </a:ln>
              <a:solidFill>
                <a:prstClr val="black"/>
              </a:solidFill>
              <a:effectLst/>
              <a:uLnTx/>
              <a:uFillTx/>
            </a:endParaRPr>
          </a:p>
        </p:txBody>
      </p:sp>
      <p:sp>
        <p:nvSpPr>
          <p:cNvPr id="11" name="Text 6">
            <a:extLst>
              <a:ext uri="{FF2B5EF4-FFF2-40B4-BE49-F238E27FC236}">
                <a16:creationId xmlns:a16="http://schemas.microsoft.com/office/drawing/2014/main" id="{F32295AA-E67F-C94D-11E5-E199FD3C5357}"/>
              </a:ext>
            </a:extLst>
          </p:cNvPr>
          <p:cNvSpPr/>
          <p:nvPr/>
        </p:nvSpPr>
        <p:spPr>
          <a:xfrm>
            <a:off x="7856815" y="3816643"/>
            <a:ext cx="597979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كل تكتيك يجب أن يخدم هدفاً محدداً من أهداف الحملة ويساهم في تحقيق الاستراتيجية العامة</a:t>
            </a:r>
            <a:endParaRPr kumimoji="0" lang="en-US" sz="1550" b="0" i="0" u="none" strike="noStrike" kern="0" cap="none" spc="0" normalizeH="0" baseline="0" noProof="0" dirty="0">
              <a:ln>
                <a:noFill/>
              </a:ln>
              <a:solidFill>
                <a:schemeClr val="accent1"/>
              </a:solidFill>
              <a:effectLst/>
              <a:uLnTx/>
              <a:uFillTx/>
            </a:endParaRPr>
          </a:p>
        </p:txBody>
      </p:sp>
      <p:sp>
        <p:nvSpPr>
          <p:cNvPr id="12" name="Shape 7">
            <a:extLst>
              <a:ext uri="{FF2B5EF4-FFF2-40B4-BE49-F238E27FC236}">
                <a16:creationId xmlns:a16="http://schemas.microsoft.com/office/drawing/2014/main" id="{AABB702E-F082-0641-2B45-8D714D3B3F70}"/>
              </a:ext>
            </a:extLst>
          </p:cNvPr>
          <p:cNvSpPr/>
          <p:nvPr/>
        </p:nvSpPr>
        <p:spPr>
          <a:xfrm>
            <a:off x="1015008" y="2891289"/>
            <a:ext cx="6422231" cy="1781651"/>
          </a:xfrm>
          <a:prstGeom prst="roundRect">
            <a:avLst>
              <a:gd name="adj" fmla="val 6159"/>
            </a:avLst>
          </a:prstGeom>
          <a:solidFill>
            <a:srgbClr val="FFFFFF"/>
          </a:solidFill>
          <a:ln/>
        </p:spPr>
        <p:txBody>
          <a:bodyPr/>
          <a:lstStyle/>
          <a:p>
            <a:endParaRPr lang=""/>
          </a:p>
        </p:txBody>
      </p:sp>
      <p:sp>
        <p:nvSpPr>
          <p:cNvPr id="13" name="Shape 8">
            <a:extLst>
              <a:ext uri="{FF2B5EF4-FFF2-40B4-BE49-F238E27FC236}">
                <a16:creationId xmlns:a16="http://schemas.microsoft.com/office/drawing/2014/main" id="{9CABA45C-27B6-FF4B-311C-C788931127BC}"/>
              </a:ext>
            </a:extLst>
          </p:cNvPr>
          <p:cNvSpPr/>
          <p:nvPr/>
        </p:nvSpPr>
        <p:spPr>
          <a:xfrm>
            <a:off x="1015008" y="2868429"/>
            <a:ext cx="6422231" cy="91440"/>
          </a:xfrm>
          <a:prstGeom prst="roundRect">
            <a:avLst>
              <a:gd name="adj" fmla="val 91163"/>
            </a:avLst>
          </a:prstGeom>
          <a:solidFill>
            <a:srgbClr val="00AEEF"/>
          </a:solidFill>
          <a:ln/>
        </p:spPr>
        <p:txBody>
          <a:bodyPr/>
          <a:lstStyle/>
          <a:p>
            <a:endParaRPr lang=""/>
          </a:p>
        </p:txBody>
      </p:sp>
      <p:sp>
        <p:nvSpPr>
          <p:cNvPr id="14" name="Shape 9">
            <a:extLst>
              <a:ext uri="{FF2B5EF4-FFF2-40B4-BE49-F238E27FC236}">
                <a16:creationId xmlns:a16="http://schemas.microsoft.com/office/drawing/2014/main" id="{2CC32E2B-8880-8A10-C028-CFC35FF26317}"/>
              </a:ext>
            </a:extLst>
          </p:cNvPr>
          <p:cNvSpPr/>
          <p:nvPr/>
        </p:nvSpPr>
        <p:spPr>
          <a:xfrm>
            <a:off x="3928467" y="2593633"/>
            <a:ext cx="595313" cy="595313"/>
          </a:xfrm>
          <a:prstGeom prst="roundRect">
            <a:avLst>
              <a:gd name="adj" fmla="val 153600"/>
            </a:avLst>
          </a:prstGeom>
          <a:solidFill>
            <a:srgbClr val="00AEEF"/>
          </a:solidFill>
          <a:ln/>
        </p:spPr>
        <p:txBody>
          <a:bodyPr/>
          <a:lstStyle/>
          <a:p>
            <a:endParaRPr lang=""/>
          </a:p>
        </p:txBody>
      </p:sp>
      <p:sp>
        <p:nvSpPr>
          <p:cNvPr id="15" name="Text 10">
            <a:extLst>
              <a:ext uri="{FF2B5EF4-FFF2-40B4-BE49-F238E27FC236}">
                <a16:creationId xmlns:a16="http://schemas.microsoft.com/office/drawing/2014/main" id="{457F7DAC-7FF5-C1A4-CC71-F542E8D25235}"/>
              </a:ext>
            </a:extLst>
          </p:cNvPr>
          <p:cNvSpPr/>
          <p:nvPr/>
        </p:nvSpPr>
        <p:spPr>
          <a:xfrm>
            <a:off x="4107061" y="2742461"/>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2</a:t>
            </a:r>
            <a:endParaRPr kumimoji="0" lang="en-US" sz="1850" b="0" i="0" u="none" strike="noStrike" kern="0" cap="none" spc="0" normalizeH="0" baseline="0" noProof="0" dirty="0">
              <a:ln>
                <a:noFill/>
              </a:ln>
              <a:solidFill>
                <a:prstClr val="black"/>
              </a:solidFill>
              <a:effectLst/>
              <a:uLnTx/>
              <a:uFillTx/>
            </a:endParaRPr>
          </a:p>
        </p:txBody>
      </p:sp>
      <p:sp>
        <p:nvSpPr>
          <p:cNvPr id="16" name="Text 11">
            <a:extLst>
              <a:ext uri="{FF2B5EF4-FFF2-40B4-BE49-F238E27FC236}">
                <a16:creationId xmlns:a16="http://schemas.microsoft.com/office/drawing/2014/main" id="{685752F4-62E0-D913-3300-455BC3CC00C5}"/>
              </a:ext>
            </a:extLst>
          </p:cNvPr>
          <p:cNvSpPr/>
          <p:nvPr/>
        </p:nvSpPr>
        <p:spPr>
          <a:xfrm>
            <a:off x="4735116" y="3387422"/>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موجه لجمهور محدد</a:t>
            </a:r>
            <a:endParaRPr kumimoji="0" lang="en-US" b="0" i="0" u="none" strike="noStrike" kern="0" cap="none" spc="0" normalizeH="0" baseline="0" noProof="0" dirty="0">
              <a:ln>
                <a:noFill/>
              </a:ln>
              <a:solidFill>
                <a:prstClr val="black"/>
              </a:solidFill>
              <a:effectLst/>
              <a:uLnTx/>
              <a:uFillTx/>
            </a:endParaRPr>
          </a:p>
        </p:txBody>
      </p:sp>
      <p:sp>
        <p:nvSpPr>
          <p:cNvPr id="17" name="Text 12">
            <a:extLst>
              <a:ext uri="{FF2B5EF4-FFF2-40B4-BE49-F238E27FC236}">
                <a16:creationId xmlns:a16="http://schemas.microsoft.com/office/drawing/2014/main" id="{C3083B00-0DCF-7307-7AD8-33DFD0D17E24}"/>
              </a:ext>
            </a:extLst>
          </p:cNvPr>
          <p:cNvSpPr/>
          <p:nvPr/>
        </p:nvSpPr>
        <p:spPr>
          <a:xfrm>
            <a:off x="1236226" y="3816643"/>
            <a:ext cx="597979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يستهدف شريحة معينة من الجمهور بخصائصها واحتياجاتها الفريدة</a:t>
            </a:r>
            <a:endParaRPr kumimoji="0" lang="en-US" sz="1550" b="0" i="0" u="none" strike="noStrike" kern="0" cap="none" spc="0" normalizeH="0" baseline="0" noProof="0" dirty="0">
              <a:ln>
                <a:noFill/>
              </a:ln>
              <a:solidFill>
                <a:prstClr val="black"/>
              </a:solidFill>
              <a:effectLst/>
              <a:uLnTx/>
              <a:uFillTx/>
            </a:endParaRPr>
          </a:p>
        </p:txBody>
      </p:sp>
      <p:sp>
        <p:nvSpPr>
          <p:cNvPr id="19" name="Shape 13">
            <a:extLst>
              <a:ext uri="{FF2B5EF4-FFF2-40B4-BE49-F238E27FC236}">
                <a16:creationId xmlns:a16="http://schemas.microsoft.com/office/drawing/2014/main" id="{17959EC2-643D-521A-128B-B993E26E2887}"/>
              </a:ext>
            </a:extLst>
          </p:cNvPr>
          <p:cNvSpPr/>
          <p:nvPr/>
        </p:nvSpPr>
        <p:spPr>
          <a:xfrm>
            <a:off x="7635597" y="5168955"/>
            <a:ext cx="6422231" cy="1464112"/>
          </a:xfrm>
          <a:prstGeom prst="roundRect">
            <a:avLst>
              <a:gd name="adj" fmla="val 7495"/>
            </a:avLst>
          </a:prstGeom>
          <a:solidFill>
            <a:srgbClr val="FFFFFF"/>
          </a:solidFill>
          <a:ln/>
        </p:spPr>
        <p:txBody>
          <a:bodyPr/>
          <a:lstStyle/>
          <a:p>
            <a:endParaRPr lang=""/>
          </a:p>
        </p:txBody>
      </p:sp>
      <p:sp>
        <p:nvSpPr>
          <p:cNvPr id="33" name="Shape 14">
            <a:extLst>
              <a:ext uri="{FF2B5EF4-FFF2-40B4-BE49-F238E27FC236}">
                <a16:creationId xmlns:a16="http://schemas.microsoft.com/office/drawing/2014/main" id="{F1CA42FF-9DA2-144B-0781-073ADC7FF2DF}"/>
              </a:ext>
            </a:extLst>
          </p:cNvPr>
          <p:cNvSpPr/>
          <p:nvPr/>
        </p:nvSpPr>
        <p:spPr>
          <a:xfrm>
            <a:off x="7635597" y="5146095"/>
            <a:ext cx="6422231" cy="91440"/>
          </a:xfrm>
          <a:prstGeom prst="roundRect">
            <a:avLst>
              <a:gd name="adj" fmla="val 91163"/>
            </a:avLst>
          </a:prstGeom>
          <a:solidFill>
            <a:srgbClr val="00AEEF"/>
          </a:solidFill>
          <a:ln/>
        </p:spPr>
        <p:txBody>
          <a:bodyPr/>
          <a:lstStyle/>
          <a:p>
            <a:endParaRPr lang=""/>
          </a:p>
        </p:txBody>
      </p:sp>
      <p:sp>
        <p:nvSpPr>
          <p:cNvPr id="34" name="Shape 15">
            <a:extLst>
              <a:ext uri="{FF2B5EF4-FFF2-40B4-BE49-F238E27FC236}">
                <a16:creationId xmlns:a16="http://schemas.microsoft.com/office/drawing/2014/main" id="{181D95A0-CE9F-5A21-4D76-F312F4DFE6A3}"/>
              </a:ext>
            </a:extLst>
          </p:cNvPr>
          <p:cNvSpPr/>
          <p:nvPr/>
        </p:nvSpPr>
        <p:spPr>
          <a:xfrm>
            <a:off x="10549056" y="4871298"/>
            <a:ext cx="595313" cy="595313"/>
          </a:xfrm>
          <a:prstGeom prst="roundRect">
            <a:avLst>
              <a:gd name="adj" fmla="val 153600"/>
            </a:avLst>
          </a:prstGeom>
          <a:solidFill>
            <a:srgbClr val="00AEEF"/>
          </a:solidFill>
          <a:ln/>
        </p:spPr>
        <p:txBody>
          <a:bodyPr/>
          <a:lstStyle/>
          <a:p>
            <a:endParaRPr lang=""/>
          </a:p>
        </p:txBody>
      </p:sp>
      <p:sp>
        <p:nvSpPr>
          <p:cNvPr id="35" name="Text 16">
            <a:extLst>
              <a:ext uri="{FF2B5EF4-FFF2-40B4-BE49-F238E27FC236}">
                <a16:creationId xmlns:a16="http://schemas.microsoft.com/office/drawing/2014/main" id="{A6A40C26-905B-2DEF-5660-458E94DC799C}"/>
              </a:ext>
            </a:extLst>
          </p:cNvPr>
          <p:cNvSpPr/>
          <p:nvPr/>
        </p:nvSpPr>
        <p:spPr>
          <a:xfrm>
            <a:off x="10727650" y="5020126"/>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3</a:t>
            </a:r>
            <a:endParaRPr kumimoji="0" lang="en-US" sz="1850" b="0" i="0" u="none" strike="noStrike" kern="0" cap="none" spc="0" normalizeH="0" baseline="0" noProof="0" dirty="0">
              <a:ln>
                <a:noFill/>
              </a:ln>
              <a:solidFill>
                <a:prstClr val="black"/>
              </a:solidFill>
              <a:effectLst/>
              <a:uLnTx/>
              <a:uFillTx/>
            </a:endParaRPr>
          </a:p>
        </p:txBody>
      </p:sp>
      <p:sp>
        <p:nvSpPr>
          <p:cNvPr id="36" name="Text 17">
            <a:extLst>
              <a:ext uri="{FF2B5EF4-FFF2-40B4-BE49-F238E27FC236}">
                <a16:creationId xmlns:a16="http://schemas.microsoft.com/office/drawing/2014/main" id="{D5AA4CED-818B-D1D6-BC43-98E9F89DFCB7}"/>
              </a:ext>
            </a:extLst>
          </p:cNvPr>
          <p:cNvSpPr/>
          <p:nvPr/>
        </p:nvSpPr>
        <p:spPr>
          <a:xfrm>
            <a:off x="11355705" y="566508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قابل للقياس</a:t>
            </a:r>
            <a:endParaRPr kumimoji="0" lang="en-US" b="0" i="0" u="none" strike="noStrike" kern="0" cap="none" spc="0" normalizeH="0" baseline="0" noProof="0" dirty="0">
              <a:ln>
                <a:noFill/>
              </a:ln>
              <a:solidFill>
                <a:prstClr val="black"/>
              </a:solidFill>
              <a:effectLst/>
              <a:uLnTx/>
              <a:uFillTx/>
            </a:endParaRPr>
          </a:p>
        </p:txBody>
      </p:sp>
      <p:sp>
        <p:nvSpPr>
          <p:cNvPr id="37" name="Text 18">
            <a:extLst>
              <a:ext uri="{FF2B5EF4-FFF2-40B4-BE49-F238E27FC236}">
                <a16:creationId xmlns:a16="http://schemas.microsoft.com/office/drawing/2014/main" id="{B647030E-2D3A-8BF6-936F-D15E9484164E}"/>
              </a:ext>
            </a:extLst>
          </p:cNvPr>
          <p:cNvSpPr/>
          <p:nvPr/>
        </p:nvSpPr>
        <p:spPr>
          <a:xfrm>
            <a:off x="7856815" y="6094308"/>
            <a:ext cx="597979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يمكن تتبع نتائجه وقياس تأثيره من خلال مؤشرات أداء محددة (KPIs)</a:t>
            </a:r>
            <a:endParaRPr kumimoji="0" lang="en-US" sz="1550" b="0" i="0" u="none" strike="noStrike" kern="0" cap="none" spc="0" normalizeH="0" baseline="0" noProof="0" dirty="0">
              <a:ln>
                <a:noFill/>
              </a:ln>
              <a:solidFill>
                <a:prstClr val="black"/>
              </a:solidFill>
              <a:effectLst/>
              <a:uLnTx/>
              <a:uFillTx/>
            </a:endParaRPr>
          </a:p>
        </p:txBody>
      </p:sp>
      <p:sp>
        <p:nvSpPr>
          <p:cNvPr id="38" name="Shape 19">
            <a:extLst>
              <a:ext uri="{FF2B5EF4-FFF2-40B4-BE49-F238E27FC236}">
                <a16:creationId xmlns:a16="http://schemas.microsoft.com/office/drawing/2014/main" id="{D98A75EA-5CDC-6EBE-214A-CDB73B052264}"/>
              </a:ext>
            </a:extLst>
          </p:cNvPr>
          <p:cNvSpPr/>
          <p:nvPr/>
        </p:nvSpPr>
        <p:spPr>
          <a:xfrm>
            <a:off x="1015008" y="5168955"/>
            <a:ext cx="6422231" cy="1464112"/>
          </a:xfrm>
          <a:prstGeom prst="roundRect">
            <a:avLst>
              <a:gd name="adj" fmla="val 7495"/>
            </a:avLst>
          </a:prstGeom>
          <a:solidFill>
            <a:srgbClr val="FFFFFF"/>
          </a:solidFill>
          <a:ln/>
        </p:spPr>
        <p:txBody>
          <a:bodyPr/>
          <a:lstStyle/>
          <a:p>
            <a:endParaRPr lang=""/>
          </a:p>
        </p:txBody>
      </p:sp>
      <p:sp>
        <p:nvSpPr>
          <p:cNvPr id="39" name="Shape 20">
            <a:extLst>
              <a:ext uri="{FF2B5EF4-FFF2-40B4-BE49-F238E27FC236}">
                <a16:creationId xmlns:a16="http://schemas.microsoft.com/office/drawing/2014/main" id="{3440E549-1AFA-C28F-45B7-1D6617AB45FF}"/>
              </a:ext>
            </a:extLst>
          </p:cNvPr>
          <p:cNvSpPr/>
          <p:nvPr/>
        </p:nvSpPr>
        <p:spPr>
          <a:xfrm>
            <a:off x="1015008" y="5146095"/>
            <a:ext cx="6422231" cy="91440"/>
          </a:xfrm>
          <a:prstGeom prst="roundRect">
            <a:avLst>
              <a:gd name="adj" fmla="val 91163"/>
            </a:avLst>
          </a:prstGeom>
          <a:solidFill>
            <a:srgbClr val="00AEEF"/>
          </a:solidFill>
          <a:ln/>
        </p:spPr>
        <p:txBody>
          <a:bodyPr/>
          <a:lstStyle/>
          <a:p>
            <a:endParaRPr lang=""/>
          </a:p>
        </p:txBody>
      </p:sp>
      <p:sp>
        <p:nvSpPr>
          <p:cNvPr id="40" name="Shape 21">
            <a:extLst>
              <a:ext uri="{FF2B5EF4-FFF2-40B4-BE49-F238E27FC236}">
                <a16:creationId xmlns:a16="http://schemas.microsoft.com/office/drawing/2014/main" id="{FDB5A43B-ACAB-6023-12E0-F893A81496FE}"/>
              </a:ext>
            </a:extLst>
          </p:cNvPr>
          <p:cNvSpPr/>
          <p:nvPr/>
        </p:nvSpPr>
        <p:spPr>
          <a:xfrm>
            <a:off x="3928467" y="4871298"/>
            <a:ext cx="595313" cy="595313"/>
          </a:xfrm>
          <a:prstGeom prst="roundRect">
            <a:avLst>
              <a:gd name="adj" fmla="val 153600"/>
            </a:avLst>
          </a:prstGeom>
          <a:solidFill>
            <a:srgbClr val="00AEEF"/>
          </a:solidFill>
          <a:ln/>
        </p:spPr>
        <p:txBody>
          <a:bodyPr/>
          <a:lstStyle/>
          <a:p>
            <a:endParaRPr lang=""/>
          </a:p>
        </p:txBody>
      </p:sp>
      <p:sp>
        <p:nvSpPr>
          <p:cNvPr id="41" name="Text 22">
            <a:extLst>
              <a:ext uri="{FF2B5EF4-FFF2-40B4-BE49-F238E27FC236}">
                <a16:creationId xmlns:a16="http://schemas.microsoft.com/office/drawing/2014/main" id="{05849081-82A7-506F-824E-8CA9F10731F6}"/>
              </a:ext>
            </a:extLst>
          </p:cNvPr>
          <p:cNvSpPr/>
          <p:nvPr/>
        </p:nvSpPr>
        <p:spPr>
          <a:xfrm>
            <a:off x="4107061" y="5020126"/>
            <a:ext cx="238125" cy="297656"/>
          </a:xfrm>
          <a:prstGeom prst="rect">
            <a:avLst/>
          </a:prstGeom>
          <a:noFill/>
          <a:ln/>
        </p:spPr>
        <p:txBody>
          <a:bodyPr wrap="none" lIns="0" tIns="0" rIns="0" bIns="0" rtlCol="0" anchor="t"/>
          <a:lstStyle/>
          <a:p>
            <a:pPr marL="0" marR="0" lvl="0" indent="0" algn="r" defTabSz="914400" rtl="1" eaLnBrk="1" fontAlgn="auto" latinLnBrk="0" hangingPunct="1">
              <a:lnSpc>
                <a:spcPts val="300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4</a:t>
            </a:r>
            <a:endParaRPr kumimoji="0" lang="en-US" sz="1850" b="0" i="0" u="none" strike="noStrike" kern="0" cap="none" spc="0" normalizeH="0" baseline="0" noProof="0" dirty="0">
              <a:ln>
                <a:noFill/>
              </a:ln>
              <a:solidFill>
                <a:prstClr val="black"/>
              </a:solidFill>
              <a:effectLst/>
              <a:uLnTx/>
              <a:uFillTx/>
            </a:endParaRPr>
          </a:p>
        </p:txBody>
      </p:sp>
      <p:sp>
        <p:nvSpPr>
          <p:cNvPr id="42" name="Text 23">
            <a:extLst>
              <a:ext uri="{FF2B5EF4-FFF2-40B4-BE49-F238E27FC236}">
                <a16:creationId xmlns:a16="http://schemas.microsoft.com/office/drawing/2014/main" id="{D7F2A65B-790F-727F-9EF8-A09E33745D07}"/>
              </a:ext>
            </a:extLst>
          </p:cNvPr>
          <p:cNvSpPr/>
          <p:nvPr/>
        </p:nvSpPr>
        <p:spPr>
          <a:xfrm>
            <a:off x="4735116" y="566508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قابل للتعديل</a:t>
            </a:r>
            <a:endParaRPr kumimoji="0" lang="en-US" b="0" i="0" u="none" strike="noStrike" kern="0" cap="none" spc="0" normalizeH="0" baseline="0" noProof="0" dirty="0">
              <a:ln>
                <a:noFill/>
              </a:ln>
              <a:solidFill>
                <a:prstClr val="black"/>
              </a:solidFill>
              <a:effectLst/>
              <a:uLnTx/>
              <a:uFillTx/>
            </a:endParaRPr>
          </a:p>
        </p:txBody>
      </p:sp>
      <p:sp>
        <p:nvSpPr>
          <p:cNvPr id="43" name="Text 24">
            <a:extLst>
              <a:ext uri="{FF2B5EF4-FFF2-40B4-BE49-F238E27FC236}">
                <a16:creationId xmlns:a16="http://schemas.microsoft.com/office/drawing/2014/main" id="{F47E2CE4-74A4-4F4E-6B8C-B26C693DDE1A}"/>
              </a:ext>
            </a:extLst>
          </p:cNvPr>
          <p:cNvSpPr/>
          <p:nvPr/>
        </p:nvSpPr>
        <p:spPr>
          <a:xfrm>
            <a:off x="1236226" y="6094308"/>
            <a:ext cx="597979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مرن بما يكفي للتكيف مع ردود الفعل والمتغيرات أثناء التنفيذ</a:t>
            </a:r>
            <a:endParaRPr kumimoji="0" lang="en-US" sz="1550" b="0" i="0" u="none" strike="noStrike" kern="0" cap="none" spc="0" normalizeH="0" baseline="0" noProof="0" dirty="0">
              <a:ln>
                <a:noFill/>
              </a:ln>
              <a:solidFill>
                <a:schemeClr val="accent1"/>
              </a:solidFill>
              <a:effectLst/>
              <a:uLnTx/>
              <a:uFillTx/>
            </a:endParaRPr>
          </a:p>
        </p:txBody>
      </p:sp>
    </p:spTree>
    <p:extLst>
      <p:ext uri="{BB962C8B-B14F-4D97-AF65-F5344CB8AC3E}">
        <p14:creationId xmlns:p14="http://schemas.microsoft.com/office/powerpoint/2010/main" val="24256987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40FA1-B4B4-CC06-2D46-1007D88685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AB698D-946B-4DB6-1C70-959E70A90D94}"/>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DB390F1-03BB-A280-9C16-FCF0E86C105C}"/>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FDDA16E-D7A9-195E-E007-2E4D66DEB01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14" name="Image 0" descr="preencoded.png">
            <a:extLst>
              <a:ext uri="{FF2B5EF4-FFF2-40B4-BE49-F238E27FC236}">
                <a16:creationId xmlns:a16="http://schemas.microsoft.com/office/drawing/2014/main" id="{2CB4ADFF-8FE6-FF1E-E0C8-D1339A4AB5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89621" y="787279"/>
            <a:ext cx="2395206" cy="2233353"/>
          </a:xfrm>
          <a:prstGeom prst="rect">
            <a:avLst/>
          </a:prstGeom>
        </p:spPr>
      </p:pic>
      <p:sp>
        <p:nvSpPr>
          <p:cNvPr id="6" name="Text 0">
            <a:extLst>
              <a:ext uri="{FF2B5EF4-FFF2-40B4-BE49-F238E27FC236}">
                <a16:creationId xmlns:a16="http://schemas.microsoft.com/office/drawing/2014/main" id="{31190CA9-DBBF-8DC7-40A3-201492FA6905}"/>
              </a:ext>
            </a:extLst>
          </p:cNvPr>
          <p:cNvSpPr/>
          <p:nvPr/>
        </p:nvSpPr>
        <p:spPr>
          <a:xfrm>
            <a:off x="4665037" y="1055277"/>
            <a:ext cx="9561076"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أمثلة على التكتيكات الاتصالية المعاصرة</a:t>
            </a:r>
            <a:endParaRPr kumimoji="0" lang="en-US" sz="2000" b="0" i="0" u="none" strike="noStrike" kern="0" cap="none" spc="0" normalizeH="0" baseline="0" noProof="0" dirty="0">
              <a:ln>
                <a:noFill/>
              </a:ln>
              <a:solidFill>
                <a:srgbClr val="00B0F0"/>
              </a:solidFill>
              <a:effectLst/>
              <a:uLnTx/>
              <a:uFillTx/>
            </a:endParaRPr>
          </a:p>
        </p:txBody>
      </p:sp>
      <p:pic>
        <p:nvPicPr>
          <p:cNvPr id="15" name="Image 0" descr="preencoded.png">
            <a:extLst>
              <a:ext uri="{FF2B5EF4-FFF2-40B4-BE49-F238E27FC236}">
                <a16:creationId xmlns:a16="http://schemas.microsoft.com/office/drawing/2014/main" id="{2E0A06C6-5B5D-C043-A0D3-92F9EAD782C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340477" y="3242786"/>
            <a:ext cx="496133" cy="496133"/>
          </a:xfrm>
          <a:prstGeom prst="rect">
            <a:avLst/>
          </a:prstGeom>
        </p:spPr>
      </p:pic>
      <p:sp>
        <p:nvSpPr>
          <p:cNvPr id="16" name="Text 1">
            <a:extLst>
              <a:ext uri="{FF2B5EF4-FFF2-40B4-BE49-F238E27FC236}">
                <a16:creationId xmlns:a16="http://schemas.microsoft.com/office/drawing/2014/main" id="{F44AFFDD-A4F0-B3AD-9E89-1ED3F5D67550}"/>
              </a:ext>
            </a:extLst>
          </p:cNvPr>
          <p:cNvSpPr/>
          <p:nvPr/>
        </p:nvSpPr>
        <p:spPr>
          <a:xfrm>
            <a:off x="10177343" y="3360539"/>
            <a:ext cx="2915126"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chemeClr val="accent1"/>
                </a:solidFill>
                <a:effectLst/>
                <a:uLnTx/>
                <a:uFillTx/>
                <a:latin typeface="Alexandria Bold" pitchFamily="34" charset="0"/>
                <a:ea typeface="Alexandria Bold" pitchFamily="34" charset="-122"/>
                <a:cs typeface="Alexandria Bold" pitchFamily="34" charset="-120"/>
              </a:rPr>
              <a:t>موائد مستديرة مع خبراء</a:t>
            </a:r>
            <a:endParaRPr kumimoji="0" lang="en-US" sz="1950" b="0" i="0" u="none" strike="noStrike" kern="0" cap="none" spc="0" normalizeH="0" baseline="0" noProof="0" dirty="0">
              <a:ln>
                <a:noFill/>
              </a:ln>
              <a:solidFill>
                <a:schemeClr val="accent1"/>
              </a:solidFill>
              <a:effectLst/>
              <a:uLnTx/>
              <a:uFillTx/>
            </a:endParaRPr>
          </a:p>
        </p:txBody>
      </p:sp>
      <p:sp>
        <p:nvSpPr>
          <p:cNvPr id="17" name="Text 2">
            <a:extLst>
              <a:ext uri="{FF2B5EF4-FFF2-40B4-BE49-F238E27FC236}">
                <a16:creationId xmlns:a16="http://schemas.microsoft.com/office/drawing/2014/main" id="{1F023501-4458-7C31-7787-CCCD2FA9DFAC}"/>
              </a:ext>
            </a:extLst>
          </p:cNvPr>
          <p:cNvSpPr/>
          <p:nvPr/>
        </p:nvSpPr>
        <p:spPr>
          <a:xfrm>
            <a:off x="7439263" y="3789759"/>
            <a:ext cx="5653207"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جلسات نقاش متخصصة تجمع خبراء الصناعة لبناء المصداقية وتعزيز الثقة في القضايا المعقدة</a:t>
            </a:r>
            <a:endParaRPr kumimoji="0" lang="en-US" sz="1550" b="0" i="0" u="none" strike="noStrike" kern="0" cap="none" spc="0" normalizeH="0" baseline="0" noProof="0" dirty="0">
              <a:ln>
                <a:noFill/>
              </a:ln>
              <a:solidFill>
                <a:prstClr val="black"/>
              </a:solidFill>
              <a:effectLst/>
              <a:uLnTx/>
              <a:uFillTx/>
            </a:endParaRPr>
          </a:p>
        </p:txBody>
      </p:sp>
      <p:pic>
        <p:nvPicPr>
          <p:cNvPr id="19" name="Image 1" descr="preencoded.png">
            <a:extLst>
              <a:ext uri="{FF2B5EF4-FFF2-40B4-BE49-F238E27FC236}">
                <a16:creationId xmlns:a16="http://schemas.microsoft.com/office/drawing/2014/main" id="{912E9D90-E45C-4D1F-A31D-ECD8AD7FBE3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95123" y="3242786"/>
            <a:ext cx="496133" cy="496133"/>
          </a:xfrm>
          <a:prstGeom prst="rect">
            <a:avLst/>
          </a:prstGeom>
        </p:spPr>
      </p:pic>
      <p:sp>
        <p:nvSpPr>
          <p:cNvPr id="20" name="Text 3">
            <a:extLst>
              <a:ext uri="{FF2B5EF4-FFF2-40B4-BE49-F238E27FC236}">
                <a16:creationId xmlns:a16="http://schemas.microsoft.com/office/drawing/2014/main" id="{9C10CC66-3652-E887-12D0-CA3B87840C59}"/>
              </a:ext>
            </a:extLst>
          </p:cNvPr>
          <p:cNvSpPr/>
          <p:nvPr/>
        </p:nvSpPr>
        <p:spPr>
          <a:xfrm>
            <a:off x="2585918" y="3360539"/>
            <a:ext cx="3861197"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حملات المحتوى التشاركي (UGC)</a:t>
            </a:r>
            <a:endParaRPr kumimoji="0" lang="en-US" sz="1950" b="0" i="0" u="none" strike="noStrike" kern="0" cap="none" spc="0" normalizeH="0" baseline="0" noProof="0" dirty="0">
              <a:ln>
                <a:noFill/>
              </a:ln>
              <a:solidFill>
                <a:prstClr val="black"/>
              </a:solidFill>
              <a:effectLst/>
              <a:uLnTx/>
              <a:uFillTx/>
            </a:endParaRPr>
          </a:p>
        </p:txBody>
      </p:sp>
      <p:sp>
        <p:nvSpPr>
          <p:cNvPr id="21" name="Text 4">
            <a:extLst>
              <a:ext uri="{FF2B5EF4-FFF2-40B4-BE49-F238E27FC236}">
                <a16:creationId xmlns:a16="http://schemas.microsoft.com/office/drawing/2014/main" id="{C452BDAE-97FD-A750-B189-0CF11266CF76}"/>
              </a:ext>
            </a:extLst>
          </p:cNvPr>
          <p:cNvSpPr/>
          <p:nvPr/>
        </p:nvSpPr>
        <p:spPr>
          <a:xfrm>
            <a:off x="793790" y="3789759"/>
            <a:ext cx="5653326"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تشجيع الجمهور على إنتاج ومشاركة محتوى يعبر عن تجاربهم مع العلامة التجارية</a:t>
            </a:r>
            <a:endParaRPr kumimoji="0" lang="en-US" sz="1550" b="0" i="0" u="none" strike="noStrike" kern="0" cap="none" spc="0" normalizeH="0" baseline="0" noProof="0" dirty="0">
              <a:ln>
                <a:noFill/>
              </a:ln>
              <a:solidFill>
                <a:schemeClr val="accent1"/>
              </a:solidFill>
              <a:effectLst/>
              <a:uLnTx/>
              <a:uFillTx/>
            </a:endParaRPr>
          </a:p>
        </p:txBody>
      </p:sp>
      <p:pic>
        <p:nvPicPr>
          <p:cNvPr id="22" name="Image 2" descr="preencoded.png">
            <a:extLst>
              <a:ext uri="{FF2B5EF4-FFF2-40B4-BE49-F238E27FC236}">
                <a16:creationId xmlns:a16="http://schemas.microsoft.com/office/drawing/2014/main" id="{8EA09EB2-DDB5-4880-DDE8-C67E3545966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340477" y="4821674"/>
            <a:ext cx="496133" cy="496133"/>
          </a:xfrm>
          <a:prstGeom prst="rect">
            <a:avLst/>
          </a:prstGeom>
        </p:spPr>
      </p:pic>
      <p:sp>
        <p:nvSpPr>
          <p:cNvPr id="23" name="Text 5">
            <a:extLst>
              <a:ext uri="{FF2B5EF4-FFF2-40B4-BE49-F238E27FC236}">
                <a16:creationId xmlns:a16="http://schemas.microsoft.com/office/drawing/2014/main" id="{5A0FA423-BC2F-3B2D-A0D7-0C3CF44E6E0C}"/>
              </a:ext>
            </a:extLst>
          </p:cNvPr>
          <p:cNvSpPr/>
          <p:nvPr/>
        </p:nvSpPr>
        <p:spPr>
          <a:xfrm>
            <a:off x="10584537" y="4939427"/>
            <a:ext cx="2507933"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بودكاست مع مؤثرين</a:t>
            </a:r>
            <a:endParaRPr kumimoji="0" lang="en-US" sz="1950" b="0" i="0" u="none" strike="noStrike" kern="0" cap="none" spc="0" normalizeH="0" baseline="0" noProof="0" dirty="0">
              <a:ln>
                <a:noFill/>
              </a:ln>
              <a:solidFill>
                <a:prstClr val="black"/>
              </a:solidFill>
              <a:effectLst/>
              <a:uLnTx/>
              <a:uFillTx/>
            </a:endParaRPr>
          </a:p>
        </p:txBody>
      </p:sp>
      <p:sp>
        <p:nvSpPr>
          <p:cNvPr id="24" name="Text 6">
            <a:extLst>
              <a:ext uri="{FF2B5EF4-FFF2-40B4-BE49-F238E27FC236}">
                <a16:creationId xmlns:a16="http://schemas.microsoft.com/office/drawing/2014/main" id="{ADA999ED-CD7D-B3A2-028A-EFBFEA17FC47}"/>
              </a:ext>
            </a:extLst>
          </p:cNvPr>
          <p:cNvSpPr/>
          <p:nvPr/>
        </p:nvSpPr>
        <p:spPr>
          <a:xfrm>
            <a:off x="7439263" y="5368647"/>
            <a:ext cx="5653207"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حلقات صوتية متعمقة مع شخصيات مؤثرة للوصول إلى جماهير متخصصة ومهتمة</a:t>
            </a:r>
            <a:endParaRPr kumimoji="0" lang="en-US" sz="1550" b="0" i="0" u="none" strike="noStrike" kern="0" cap="none" spc="0" normalizeH="0" baseline="0" noProof="0" dirty="0">
              <a:ln>
                <a:noFill/>
              </a:ln>
              <a:solidFill>
                <a:prstClr val="black"/>
              </a:solidFill>
              <a:effectLst/>
              <a:uLnTx/>
              <a:uFillTx/>
            </a:endParaRPr>
          </a:p>
        </p:txBody>
      </p:sp>
      <p:pic>
        <p:nvPicPr>
          <p:cNvPr id="26" name="Image 3" descr="preencoded.png">
            <a:extLst>
              <a:ext uri="{FF2B5EF4-FFF2-40B4-BE49-F238E27FC236}">
                <a16:creationId xmlns:a16="http://schemas.microsoft.com/office/drawing/2014/main" id="{1DB353AF-284D-6B87-5718-A51D9EE71B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695123" y="4821674"/>
            <a:ext cx="496133" cy="496133"/>
          </a:xfrm>
          <a:prstGeom prst="rect">
            <a:avLst/>
          </a:prstGeom>
        </p:spPr>
      </p:pic>
      <p:sp>
        <p:nvSpPr>
          <p:cNvPr id="27" name="Text 7">
            <a:extLst>
              <a:ext uri="{FF2B5EF4-FFF2-40B4-BE49-F238E27FC236}">
                <a16:creationId xmlns:a16="http://schemas.microsoft.com/office/drawing/2014/main" id="{0C72A156-692D-ED67-DD13-28BAB7BE27A8}"/>
              </a:ext>
            </a:extLst>
          </p:cNvPr>
          <p:cNvSpPr/>
          <p:nvPr/>
        </p:nvSpPr>
        <p:spPr>
          <a:xfrm>
            <a:off x="3564017" y="4939427"/>
            <a:ext cx="2883098"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فعاليات ميدانية ورقمية</a:t>
            </a:r>
            <a:endParaRPr kumimoji="0" lang="en-US" sz="1950" b="0" i="0" u="none" strike="noStrike" kern="0" cap="none" spc="0" normalizeH="0" baseline="0" noProof="0" dirty="0">
              <a:ln>
                <a:noFill/>
              </a:ln>
              <a:solidFill>
                <a:prstClr val="black"/>
              </a:solidFill>
              <a:effectLst/>
              <a:uLnTx/>
              <a:uFillTx/>
            </a:endParaRPr>
          </a:p>
        </p:txBody>
      </p:sp>
      <p:sp>
        <p:nvSpPr>
          <p:cNvPr id="28" name="Text 8">
            <a:extLst>
              <a:ext uri="{FF2B5EF4-FFF2-40B4-BE49-F238E27FC236}">
                <a16:creationId xmlns:a16="http://schemas.microsoft.com/office/drawing/2014/main" id="{C87CCFF2-375B-6CD5-CE08-4213AAF8D4A0}"/>
              </a:ext>
            </a:extLst>
          </p:cNvPr>
          <p:cNvSpPr/>
          <p:nvPr/>
        </p:nvSpPr>
        <p:spPr>
          <a:xfrm>
            <a:off x="793790" y="5368647"/>
            <a:ext cx="5653326"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تجارب تفاعلية مباشرة أو افتراضية تخلق ارتباطاً عاطفياً مع الجمهور</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079322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A04F9-3A16-7112-3A8E-A2A3A0F93B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41B74A-4957-1EDB-748B-6997ADFAE18B}"/>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814652B-233C-2694-2023-7B69C8F7057C}"/>
              </a:ext>
            </a:extLst>
          </p:cNvPr>
          <p:cNvSpPr/>
          <p:nvPr/>
        </p:nvSpPr>
        <p:spPr>
          <a:xfrm>
            <a:off x="488731" y="1906693"/>
            <a:ext cx="1380919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92C7CD5-C465-3E78-9A16-E69D548F9E0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54428312-5570-2995-B405-2D5CD82C0402}"/>
              </a:ext>
            </a:extLst>
          </p:cNvPr>
          <p:cNvSpPr/>
          <p:nvPr/>
        </p:nvSpPr>
        <p:spPr>
          <a:xfrm>
            <a:off x="2887147" y="969407"/>
            <a:ext cx="10949464"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مثال تطبيقي: حملة Google للخصوصية 2024</a:t>
            </a:r>
            <a:endParaRPr kumimoji="0" lang="en-US" sz="2000" b="0" i="0" u="none" strike="noStrike" kern="0" cap="none" spc="0" normalizeH="0" baseline="0" noProof="0" dirty="0">
              <a:ln>
                <a:noFill/>
              </a:ln>
              <a:solidFill>
                <a:srgbClr val="00B0F0"/>
              </a:solidFill>
              <a:effectLst/>
              <a:uLnTx/>
              <a:uFillTx/>
            </a:endParaRPr>
          </a:p>
        </p:txBody>
      </p:sp>
      <p:pic>
        <p:nvPicPr>
          <p:cNvPr id="3" name="Image 0" descr="preencoded.png">
            <a:extLst>
              <a:ext uri="{FF2B5EF4-FFF2-40B4-BE49-F238E27FC236}">
                <a16:creationId xmlns:a16="http://schemas.microsoft.com/office/drawing/2014/main" id="{0DEF98C2-8F6B-2E6D-42CE-2ADBBF4615C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3790" y="2333625"/>
            <a:ext cx="4926568" cy="4926568"/>
          </a:xfrm>
          <a:prstGeom prst="rect">
            <a:avLst/>
          </a:prstGeom>
        </p:spPr>
      </p:pic>
      <p:sp>
        <p:nvSpPr>
          <p:cNvPr id="4" name="Text 1">
            <a:extLst>
              <a:ext uri="{FF2B5EF4-FFF2-40B4-BE49-F238E27FC236}">
                <a16:creationId xmlns:a16="http://schemas.microsoft.com/office/drawing/2014/main" id="{A5AA7CF8-318C-228D-4E37-24A60AE6AE7B}"/>
              </a:ext>
            </a:extLst>
          </p:cNvPr>
          <p:cNvSpPr/>
          <p:nvPr/>
        </p:nvSpPr>
        <p:spPr>
          <a:xfrm>
            <a:off x="10867073" y="2085499"/>
            <a:ext cx="2977039"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تفاصيل الحملة</a:t>
            </a:r>
            <a:endParaRPr kumimoji="0" lang="en-US" sz="2300" b="0" i="0" u="none" strike="noStrike" kern="0" cap="none" spc="0" normalizeH="0" baseline="0" noProof="0" dirty="0">
              <a:ln>
                <a:noFill/>
              </a:ln>
              <a:solidFill>
                <a:prstClr val="black"/>
              </a:solidFill>
              <a:effectLst/>
              <a:uLnTx/>
              <a:uFillTx/>
            </a:endParaRPr>
          </a:p>
        </p:txBody>
      </p:sp>
      <p:sp>
        <p:nvSpPr>
          <p:cNvPr id="7" name="Text 2">
            <a:extLst>
              <a:ext uri="{FF2B5EF4-FFF2-40B4-BE49-F238E27FC236}">
                <a16:creationId xmlns:a16="http://schemas.microsoft.com/office/drawing/2014/main" id="{7B3D1A03-529C-58DB-EE3A-CD6129F5123A}"/>
              </a:ext>
            </a:extLst>
          </p:cNvPr>
          <p:cNvSpPr/>
          <p:nvPr/>
        </p:nvSpPr>
        <p:spPr>
          <a:xfrm>
            <a:off x="6212086" y="2655927"/>
            <a:ext cx="763202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الهدف الاستراتيجي:</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تعزيز الثقة في سياسات الخصوصية وسط مخاوف متزايدة من المستخدمين</a:t>
            </a:r>
            <a:endParaRPr kumimoji="0" lang="en-US" sz="1550" b="0" i="0" u="none" strike="noStrike" kern="0" cap="none" spc="0" normalizeH="0" baseline="0" noProof="0" dirty="0">
              <a:ln>
                <a:noFill/>
              </a:ln>
              <a:solidFill>
                <a:prstClr val="black"/>
              </a:solidFill>
              <a:effectLst/>
              <a:uLnTx/>
              <a:uFillTx/>
            </a:endParaRPr>
          </a:p>
        </p:txBody>
      </p:sp>
      <p:sp>
        <p:nvSpPr>
          <p:cNvPr id="8" name="Text 3">
            <a:extLst>
              <a:ext uri="{FF2B5EF4-FFF2-40B4-BE49-F238E27FC236}">
                <a16:creationId xmlns:a16="http://schemas.microsoft.com/office/drawing/2014/main" id="{F10BD090-F141-C8F8-9949-2EFE24BAD867}"/>
              </a:ext>
            </a:extLst>
          </p:cNvPr>
          <p:cNvSpPr/>
          <p:nvPr/>
        </p:nvSpPr>
        <p:spPr>
          <a:xfrm>
            <a:off x="6212086" y="3469600"/>
            <a:ext cx="763202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التكتيك المستخدم:</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مائدة مستديرة مع خبراء تقنية وقانون وحماية البيانات</a:t>
            </a:r>
            <a:endParaRPr kumimoji="0" lang="en-US" sz="1550" b="0" i="0" u="none" strike="noStrike" kern="0" cap="none" spc="0" normalizeH="0" baseline="0" noProof="0" dirty="0">
              <a:ln>
                <a:noFill/>
              </a:ln>
              <a:solidFill>
                <a:prstClr val="black"/>
              </a:solidFill>
              <a:effectLst/>
              <a:uLnTx/>
              <a:uFillTx/>
            </a:endParaRPr>
          </a:p>
        </p:txBody>
      </p:sp>
      <p:sp>
        <p:nvSpPr>
          <p:cNvPr id="9" name="Text 4">
            <a:extLst>
              <a:ext uri="{FF2B5EF4-FFF2-40B4-BE49-F238E27FC236}">
                <a16:creationId xmlns:a16="http://schemas.microsoft.com/office/drawing/2014/main" id="{A38FB2A0-9A1E-3EEB-3942-C9A06DA5BA31}"/>
              </a:ext>
            </a:extLst>
          </p:cNvPr>
          <p:cNvSpPr/>
          <p:nvPr/>
        </p:nvSpPr>
        <p:spPr>
          <a:xfrm>
            <a:off x="6212086" y="3965734"/>
            <a:ext cx="763202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الجمهور المستهدف:</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المستخدمون المهتمون بالخصوصية، الصحفيون التقنيون، صناع القرار</a:t>
            </a:r>
            <a:endParaRPr kumimoji="0" lang="en-US" sz="1550" b="0" i="0" u="none" strike="noStrike" kern="0" cap="none" spc="0" normalizeH="0" baseline="0" noProof="0" dirty="0">
              <a:ln>
                <a:noFill/>
              </a:ln>
              <a:solidFill>
                <a:prstClr val="black"/>
              </a:solidFill>
              <a:effectLst/>
              <a:uLnTx/>
              <a:uFillTx/>
            </a:endParaRPr>
          </a:p>
        </p:txBody>
      </p:sp>
      <p:sp>
        <p:nvSpPr>
          <p:cNvPr id="10" name="Text 5">
            <a:extLst>
              <a:ext uri="{FF2B5EF4-FFF2-40B4-BE49-F238E27FC236}">
                <a16:creationId xmlns:a16="http://schemas.microsoft.com/office/drawing/2014/main" id="{A8306798-103D-A261-C390-F84DCABF77ED}"/>
              </a:ext>
            </a:extLst>
          </p:cNvPr>
          <p:cNvSpPr/>
          <p:nvPr/>
        </p:nvSpPr>
        <p:spPr>
          <a:xfrm>
            <a:off x="6212086" y="4779407"/>
            <a:ext cx="763202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النتيجة:</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تعزيز المصداقية والشفافية، تغطية إعلامية إيجابية واسعة، زيادة الثقة بنسبة 42% حسب استطلاعات ما بعد الحملة</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680869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BFFED-6356-E6C9-402D-75D7D434C2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164126-3C60-F860-78ED-F4B9FC139007}"/>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22DAC23-D9EF-D443-6D69-00CB1770D871}"/>
              </a:ext>
            </a:extLst>
          </p:cNvPr>
          <p:cNvSpPr/>
          <p:nvPr/>
        </p:nvSpPr>
        <p:spPr>
          <a:xfrm>
            <a:off x="488731" y="1906693"/>
            <a:ext cx="1380919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9730375-3E94-AA49-C8A6-9F38F25DE67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6" name="Image 0" descr="preencoded.png">
            <a:extLst>
              <a:ext uri="{FF2B5EF4-FFF2-40B4-BE49-F238E27FC236}">
                <a16:creationId xmlns:a16="http://schemas.microsoft.com/office/drawing/2014/main" id="{B1180841-EDBA-072F-82FA-A0FBC9A094E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9186" y="2044898"/>
            <a:ext cx="3679031" cy="5518547"/>
          </a:xfrm>
          <a:prstGeom prst="rect">
            <a:avLst/>
          </a:prstGeom>
        </p:spPr>
      </p:pic>
      <p:sp>
        <p:nvSpPr>
          <p:cNvPr id="15" name="Text 0">
            <a:extLst>
              <a:ext uri="{FF2B5EF4-FFF2-40B4-BE49-F238E27FC236}">
                <a16:creationId xmlns:a16="http://schemas.microsoft.com/office/drawing/2014/main" id="{94D46FA4-F0BB-70A8-63FD-D69903637B23}"/>
              </a:ext>
            </a:extLst>
          </p:cNvPr>
          <p:cNvSpPr/>
          <p:nvPr/>
        </p:nvSpPr>
        <p:spPr>
          <a:xfrm>
            <a:off x="5833943" y="959971"/>
            <a:ext cx="7556421" cy="1240155"/>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مثال تطبيقي: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حملة</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Coca-Cola 2025</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endParaRPr kumimoji="0" lang="en-US" sz="2000" b="0" i="0" u="none" strike="noStrike" kern="0" cap="none" spc="0" normalizeH="0" baseline="0" noProof="0" dirty="0">
              <a:ln>
                <a:noFill/>
              </a:ln>
              <a:solidFill>
                <a:srgbClr val="00B0F0"/>
              </a:solidFill>
              <a:effectLst/>
              <a:uLnTx/>
              <a:uFillTx/>
            </a:endParaRPr>
          </a:p>
        </p:txBody>
      </p:sp>
      <p:sp>
        <p:nvSpPr>
          <p:cNvPr id="16" name="Text 1">
            <a:extLst>
              <a:ext uri="{FF2B5EF4-FFF2-40B4-BE49-F238E27FC236}">
                <a16:creationId xmlns:a16="http://schemas.microsoft.com/office/drawing/2014/main" id="{0548AB4E-3EB2-1FBA-0896-F050BFCF292D}"/>
              </a:ext>
            </a:extLst>
          </p:cNvPr>
          <p:cNvSpPr/>
          <p:nvPr/>
        </p:nvSpPr>
        <p:spPr>
          <a:xfrm>
            <a:off x="9037498" y="2361328"/>
            <a:ext cx="4224457"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حملة #MyCocaColaMoment</a:t>
            </a:r>
            <a:endParaRPr kumimoji="0" lang="en-US" b="0" i="0" u="none" strike="noStrike" kern="0" cap="none" spc="0" normalizeH="0" baseline="0" noProof="0" dirty="0">
              <a:ln>
                <a:noFill/>
              </a:ln>
              <a:solidFill>
                <a:prstClr val="black"/>
              </a:solidFill>
              <a:effectLst/>
              <a:uLnTx/>
              <a:uFillTx/>
            </a:endParaRPr>
          </a:p>
        </p:txBody>
      </p:sp>
      <p:sp>
        <p:nvSpPr>
          <p:cNvPr id="17" name="Shape 2">
            <a:extLst>
              <a:ext uri="{FF2B5EF4-FFF2-40B4-BE49-F238E27FC236}">
                <a16:creationId xmlns:a16="http://schemas.microsoft.com/office/drawing/2014/main" id="{5EC7DD68-FDF9-67BB-6B7D-F0695AA8F4B3}"/>
              </a:ext>
            </a:extLst>
          </p:cNvPr>
          <p:cNvSpPr/>
          <p:nvPr/>
        </p:nvSpPr>
        <p:spPr>
          <a:xfrm>
            <a:off x="10157579" y="3533894"/>
            <a:ext cx="3679031" cy="1793796"/>
          </a:xfrm>
          <a:prstGeom prst="roundRect">
            <a:avLst>
              <a:gd name="adj" fmla="val 4647"/>
            </a:avLst>
          </a:prstGeom>
          <a:solidFill>
            <a:srgbClr val="CCF1FF"/>
          </a:solidFill>
          <a:ln w="7620">
            <a:solidFill>
              <a:srgbClr val="B2D7E5"/>
            </a:solidFill>
            <a:prstDash val="solid"/>
          </a:ln>
        </p:spPr>
        <p:txBody>
          <a:bodyPr/>
          <a:lstStyle/>
          <a:p>
            <a:endParaRPr lang=""/>
          </a:p>
        </p:txBody>
      </p:sp>
      <p:sp>
        <p:nvSpPr>
          <p:cNvPr id="19" name="Text 3">
            <a:extLst>
              <a:ext uri="{FF2B5EF4-FFF2-40B4-BE49-F238E27FC236}">
                <a16:creationId xmlns:a16="http://schemas.microsoft.com/office/drawing/2014/main" id="{2811A8E2-F52D-E2B7-C60A-2865E7B6F4BC}"/>
              </a:ext>
            </a:extLst>
          </p:cNvPr>
          <p:cNvSpPr/>
          <p:nvPr/>
        </p:nvSpPr>
        <p:spPr>
          <a:xfrm>
            <a:off x="11149727" y="3739872"/>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الهدف</a:t>
            </a:r>
            <a:endParaRPr kumimoji="0" lang="en-US" b="0" i="0" u="none" strike="noStrike" kern="0" cap="none" spc="0" normalizeH="0" baseline="0" noProof="0" dirty="0">
              <a:ln>
                <a:noFill/>
              </a:ln>
              <a:solidFill>
                <a:prstClr val="black"/>
              </a:solidFill>
              <a:effectLst/>
              <a:uLnTx/>
              <a:uFillTx/>
            </a:endParaRPr>
          </a:p>
        </p:txBody>
      </p:sp>
      <p:sp>
        <p:nvSpPr>
          <p:cNvPr id="20" name="Text 4">
            <a:extLst>
              <a:ext uri="{FF2B5EF4-FFF2-40B4-BE49-F238E27FC236}">
                <a16:creationId xmlns:a16="http://schemas.microsoft.com/office/drawing/2014/main" id="{0EE72579-D478-CD60-E7E9-FD6B8AE7DE87}"/>
              </a:ext>
            </a:extLst>
          </p:cNvPr>
          <p:cNvSpPr/>
          <p:nvPr/>
        </p:nvSpPr>
        <p:spPr>
          <a:xfrm>
            <a:off x="10363557" y="4169093"/>
            <a:ext cx="32670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تعزيز الارتباط العاطفي بالعلامة التجارية لدى جيل Z</a:t>
            </a:r>
            <a:endParaRPr kumimoji="0" lang="en-US" sz="1550" b="0" i="0" u="none" strike="noStrike" kern="0" cap="none" spc="0" normalizeH="0" baseline="0" noProof="0" dirty="0">
              <a:ln>
                <a:noFill/>
              </a:ln>
              <a:solidFill>
                <a:prstClr val="black"/>
              </a:solidFill>
              <a:effectLst/>
              <a:uLnTx/>
              <a:uFillTx/>
            </a:endParaRPr>
          </a:p>
        </p:txBody>
      </p:sp>
      <p:sp>
        <p:nvSpPr>
          <p:cNvPr id="21" name="Shape 5">
            <a:extLst>
              <a:ext uri="{FF2B5EF4-FFF2-40B4-BE49-F238E27FC236}">
                <a16:creationId xmlns:a16="http://schemas.microsoft.com/office/drawing/2014/main" id="{9A78F8B3-8F7C-1BCE-54F9-252A0A25C76A}"/>
              </a:ext>
            </a:extLst>
          </p:cNvPr>
          <p:cNvSpPr/>
          <p:nvPr/>
        </p:nvSpPr>
        <p:spPr>
          <a:xfrm>
            <a:off x="6280190" y="3533894"/>
            <a:ext cx="3679031" cy="1793796"/>
          </a:xfrm>
          <a:prstGeom prst="roundRect">
            <a:avLst>
              <a:gd name="adj" fmla="val 4647"/>
            </a:avLst>
          </a:prstGeom>
          <a:solidFill>
            <a:srgbClr val="CCF1FF"/>
          </a:solidFill>
          <a:ln w="7620">
            <a:solidFill>
              <a:srgbClr val="B2D7E5"/>
            </a:solidFill>
            <a:prstDash val="solid"/>
          </a:ln>
        </p:spPr>
        <p:txBody>
          <a:bodyPr/>
          <a:lstStyle/>
          <a:p>
            <a:endParaRPr lang=""/>
          </a:p>
        </p:txBody>
      </p:sp>
      <p:sp>
        <p:nvSpPr>
          <p:cNvPr id="22" name="Text 6">
            <a:extLst>
              <a:ext uri="{FF2B5EF4-FFF2-40B4-BE49-F238E27FC236}">
                <a16:creationId xmlns:a16="http://schemas.microsoft.com/office/drawing/2014/main" id="{57994507-196F-8FE7-18C5-403CB36BBC2E}"/>
              </a:ext>
            </a:extLst>
          </p:cNvPr>
          <p:cNvSpPr/>
          <p:nvPr/>
        </p:nvSpPr>
        <p:spPr>
          <a:xfrm>
            <a:off x="7272338" y="3739872"/>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التكتيك</a:t>
            </a:r>
            <a:endParaRPr kumimoji="0" lang="en-US" b="0" i="0" u="none" strike="noStrike" kern="0" cap="none" spc="0" normalizeH="0" baseline="0" noProof="0" dirty="0">
              <a:ln>
                <a:noFill/>
              </a:ln>
              <a:solidFill>
                <a:prstClr val="black"/>
              </a:solidFill>
              <a:effectLst/>
              <a:uLnTx/>
              <a:uFillTx/>
            </a:endParaRPr>
          </a:p>
        </p:txBody>
      </p:sp>
      <p:sp>
        <p:nvSpPr>
          <p:cNvPr id="23" name="Text 7">
            <a:extLst>
              <a:ext uri="{FF2B5EF4-FFF2-40B4-BE49-F238E27FC236}">
                <a16:creationId xmlns:a16="http://schemas.microsoft.com/office/drawing/2014/main" id="{437B5B1B-CEC4-05D5-CE7F-2C6D16EB1729}"/>
              </a:ext>
            </a:extLst>
          </p:cNvPr>
          <p:cNvSpPr/>
          <p:nvPr/>
        </p:nvSpPr>
        <p:spPr>
          <a:xfrm>
            <a:off x="6486168" y="4169093"/>
            <a:ext cx="3267075"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تحدي محتوى تشاركي على TikTok يدعو المستخدمين لمشاركة لحظاتهم السعيدة</a:t>
            </a:r>
            <a:endParaRPr kumimoji="0" lang="en-US" sz="1550" b="0" i="0" u="none" strike="noStrike" kern="0" cap="none" spc="0" normalizeH="0" baseline="0" noProof="0" dirty="0">
              <a:ln>
                <a:noFill/>
              </a:ln>
              <a:solidFill>
                <a:prstClr val="black"/>
              </a:solidFill>
              <a:effectLst/>
              <a:uLnTx/>
              <a:uFillTx/>
            </a:endParaRPr>
          </a:p>
        </p:txBody>
      </p:sp>
      <p:sp>
        <p:nvSpPr>
          <p:cNvPr id="24" name="Shape 8">
            <a:extLst>
              <a:ext uri="{FF2B5EF4-FFF2-40B4-BE49-F238E27FC236}">
                <a16:creationId xmlns:a16="http://schemas.microsoft.com/office/drawing/2014/main" id="{F8E96683-4397-87C5-39C5-0274FB6B5585}"/>
              </a:ext>
            </a:extLst>
          </p:cNvPr>
          <p:cNvSpPr/>
          <p:nvPr/>
        </p:nvSpPr>
        <p:spPr>
          <a:xfrm>
            <a:off x="6280190" y="5526048"/>
            <a:ext cx="7556421" cy="1158716"/>
          </a:xfrm>
          <a:prstGeom prst="roundRect">
            <a:avLst>
              <a:gd name="adj" fmla="val 7194"/>
            </a:avLst>
          </a:prstGeom>
          <a:solidFill>
            <a:srgbClr val="CCF1FF"/>
          </a:solidFill>
          <a:ln w="7620">
            <a:solidFill>
              <a:srgbClr val="B2D7E5"/>
            </a:solidFill>
            <a:prstDash val="solid"/>
          </a:ln>
        </p:spPr>
        <p:txBody>
          <a:bodyPr/>
          <a:lstStyle/>
          <a:p>
            <a:endParaRPr lang=""/>
          </a:p>
        </p:txBody>
      </p:sp>
      <p:sp>
        <p:nvSpPr>
          <p:cNvPr id="26" name="Text 9">
            <a:extLst>
              <a:ext uri="{FF2B5EF4-FFF2-40B4-BE49-F238E27FC236}">
                <a16:creationId xmlns:a16="http://schemas.microsoft.com/office/drawing/2014/main" id="{974DAD8D-AB2A-BF63-5727-C5D492257F81}"/>
              </a:ext>
            </a:extLst>
          </p:cNvPr>
          <p:cNvSpPr/>
          <p:nvPr/>
        </p:nvSpPr>
        <p:spPr>
          <a:xfrm>
            <a:off x="11149727" y="5732026"/>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النتائج</a:t>
            </a:r>
            <a:endParaRPr kumimoji="0" lang="en-US" b="0" i="0" u="none" strike="noStrike" kern="0" cap="none" spc="0" normalizeH="0" baseline="0" noProof="0" dirty="0">
              <a:ln>
                <a:noFill/>
              </a:ln>
              <a:solidFill>
                <a:prstClr val="black"/>
              </a:solidFill>
              <a:effectLst/>
              <a:uLnTx/>
              <a:uFillTx/>
            </a:endParaRPr>
          </a:p>
        </p:txBody>
      </p:sp>
      <p:sp>
        <p:nvSpPr>
          <p:cNvPr id="27" name="Text 10">
            <a:extLst>
              <a:ext uri="{FF2B5EF4-FFF2-40B4-BE49-F238E27FC236}">
                <a16:creationId xmlns:a16="http://schemas.microsoft.com/office/drawing/2014/main" id="{182AB1BD-4859-A855-69E9-2A4014FD25B0}"/>
              </a:ext>
            </a:extLst>
          </p:cNvPr>
          <p:cNvSpPr/>
          <p:nvPr/>
        </p:nvSpPr>
        <p:spPr>
          <a:xfrm>
            <a:off x="6486168" y="6161246"/>
            <a:ext cx="714446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2.3 مليار مشاهدة، 850 ألف مشاركة، زيادة المبيعات 18%</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5152127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D65A2-0A5A-84A0-D738-652D30420CA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2F7D1C-68F4-44D0-DA4D-AE9D30120884}"/>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C690C92-C20D-1B7A-8E63-3C28BD60C03C}"/>
              </a:ext>
            </a:extLst>
          </p:cNvPr>
          <p:cNvSpPr/>
          <p:nvPr/>
        </p:nvSpPr>
        <p:spPr>
          <a:xfrm>
            <a:off x="488731" y="1441909"/>
            <a:ext cx="13648183" cy="6395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4E6271D-758A-8F8B-CF3A-0B34846B770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AD163EA5-240B-2142-CC9F-2AD109823F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50397" y="2022910"/>
            <a:ext cx="3767959" cy="5651939"/>
          </a:xfrm>
          <a:prstGeom prst="rect">
            <a:avLst/>
          </a:prstGeom>
        </p:spPr>
      </p:pic>
      <p:sp>
        <p:nvSpPr>
          <p:cNvPr id="3" name="Text 0">
            <a:extLst>
              <a:ext uri="{FF2B5EF4-FFF2-40B4-BE49-F238E27FC236}">
                <a16:creationId xmlns:a16="http://schemas.microsoft.com/office/drawing/2014/main" id="{5FC1C287-8798-5A19-12B0-6D1394DD2EE2}"/>
              </a:ext>
            </a:extLst>
          </p:cNvPr>
          <p:cNvSpPr/>
          <p:nvPr/>
        </p:nvSpPr>
        <p:spPr>
          <a:xfrm>
            <a:off x="5301258" y="661937"/>
            <a:ext cx="7697272" cy="560427"/>
          </a:xfrm>
          <a:prstGeom prst="rect">
            <a:avLst/>
          </a:prstGeom>
          <a:noFill/>
          <a:ln/>
        </p:spPr>
        <p:txBody>
          <a:bodyPr wrap="none" lIns="0" tIns="0" rIns="0" bIns="0" rtlCol="0" anchor="t"/>
          <a:lstStyle/>
          <a:p>
            <a:pPr marL="0" marR="0" lvl="0" indent="0" algn="r" defTabSz="914400" rtl="1" eaLnBrk="1" fontAlgn="auto" latinLnBrk="0" hangingPunct="1">
              <a:lnSpc>
                <a:spcPts val="44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مرحلة التنفيذ: من الخطة إلى الواقع</a:t>
            </a:r>
            <a:endParaRPr kumimoji="0" lang="en-US" sz="2000" b="0" i="0" u="none" strike="noStrike" kern="0" cap="none" spc="0" normalizeH="0" baseline="0" noProof="0" dirty="0">
              <a:ln>
                <a:noFill/>
              </a:ln>
              <a:solidFill>
                <a:srgbClr val="00B0F0"/>
              </a:solidFill>
              <a:effectLst/>
              <a:uLnTx/>
              <a:uFillTx/>
            </a:endParaRPr>
          </a:p>
        </p:txBody>
      </p:sp>
      <p:sp>
        <p:nvSpPr>
          <p:cNvPr id="7" name="Text 1">
            <a:extLst>
              <a:ext uri="{FF2B5EF4-FFF2-40B4-BE49-F238E27FC236}">
                <a16:creationId xmlns:a16="http://schemas.microsoft.com/office/drawing/2014/main" id="{35BCB0A9-E4E3-A761-EBF0-5C4A0D6CDF0A}"/>
              </a:ext>
            </a:extLst>
          </p:cNvPr>
          <p:cNvSpPr/>
          <p:nvPr/>
        </p:nvSpPr>
        <p:spPr>
          <a:xfrm>
            <a:off x="2025271" y="1632922"/>
            <a:ext cx="7709059" cy="574119"/>
          </a:xfrm>
          <a:prstGeom prst="rect">
            <a:avLst/>
          </a:prstGeom>
          <a:noFill/>
          <a:ln/>
        </p:spPr>
        <p:txBody>
          <a:bodyPr wrap="squar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40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التنفيذ هو المرحلة الحاسمة التي تحول الخطط والاستراتيجيات إلى أنشطة فعلية ملموسة. إنها عملية ديناميكية ومستمرة وليست مجرد إطلاق ونسيان.</a:t>
            </a:r>
            <a:endParaRPr kumimoji="0" lang="en-US" sz="1400" b="0" i="0" u="none" strike="noStrike" kern="0" cap="none" spc="0" normalizeH="0" baseline="0" noProof="0" dirty="0">
              <a:ln>
                <a:noFill/>
              </a:ln>
              <a:solidFill>
                <a:schemeClr val="accent1"/>
              </a:solidFill>
              <a:effectLst/>
              <a:uLnTx/>
              <a:uFillTx/>
            </a:endParaRPr>
          </a:p>
        </p:txBody>
      </p:sp>
      <p:pic>
        <p:nvPicPr>
          <p:cNvPr id="8" name="Image 1" descr="preencoded.png">
            <a:extLst>
              <a:ext uri="{FF2B5EF4-FFF2-40B4-BE49-F238E27FC236}">
                <a16:creationId xmlns:a16="http://schemas.microsoft.com/office/drawing/2014/main" id="{20788FDE-F775-E5FA-784E-117DB2541F4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29751" y="2377083"/>
            <a:ext cx="896779" cy="1076206"/>
          </a:xfrm>
          <a:prstGeom prst="rect">
            <a:avLst/>
          </a:prstGeom>
        </p:spPr>
      </p:pic>
      <p:sp>
        <p:nvSpPr>
          <p:cNvPr id="10" name="Text 2">
            <a:extLst>
              <a:ext uri="{FF2B5EF4-FFF2-40B4-BE49-F238E27FC236}">
                <a16:creationId xmlns:a16="http://schemas.microsoft.com/office/drawing/2014/main" id="{AFB958CD-F051-8E4E-3547-58BBCE318426}"/>
              </a:ext>
            </a:extLst>
          </p:cNvPr>
          <p:cNvSpPr/>
          <p:nvPr/>
        </p:nvSpPr>
        <p:spPr>
          <a:xfrm>
            <a:off x="5108377" y="2556391"/>
            <a:ext cx="2242066" cy="280154"/>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17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التخطيط التفصيلي</a:t>
            </a:r>
            <a:endParaRPr kumimoji="0" lang="en-US" sz="1750" b="0" i="0" u="none" strike="noStrike" kern="0" cap="none" spc="0" normalizeH="0" baseline="0" noProof="0" dirty="0">
              <a:ln>
                <a:noFill/>
              </a:ln>
              <a:solidFill>
                <a:prstClr val="black"/>
              </a:solidFill>
              <a:effectLst/>
              <a:uLnTx/>
              <a:uFillTx/>
            </a:endParaRPr>
          </a:p>
        </p:txBody>
      </p:sp>
      <p:sp>
        <p:nvSpPr>
          <p:cNvPr id="4" name="Text 3">
            <a:extLst>
              <a:ext uri="{FF2B5EF4-FFF2-40B4-BE49-F238E27FC236}">
                <a16:creationId xmlns:a16="http://schemas.microsoft.com/office/drawing/2014/main" id="{0AD03864-80F6-268B-4815-2ACE35B48F4D}"/>
              </a:ext>
            </a:extLst>
          </p:cNvPr>
          <p:cNvSpPr/>
          <p:nvPr/>
        </p:nvSpPr>
        <p:spPr>
          <a:xfrm>
            <a:off x="717471" y="2944058"/>
            <a:ext cx="6632972" cy="287060"/>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وضع جداول زمنية وتوزيع المهام</a:t>
            </a:r>
            <a:endParaRPr kumimoji="0" lang="en-US" sz="1400" b="0" i="0" u="none" strike="noStrike" kern="0" cap="none" spc="0" normalizeH="0" baseline="0" noProof="0" dirty="0">
              <a:ln>
                <a:noFill/>
              </a:ln>
              <a:solidFill>
                <a:prstClr val="black"/>
              </a:solidFill>
              <a:effectLst/>
              <a:uLnTx/>
              <a:uFillTx/>
            </a:endParaRPr>
          </a:p>
        </p:txBody>
      </p:sp>
      <p:pic>
        <p:nvPicPr>
          <p:cNvPr id="28" name="Image 2" descr="preencoded.png">
            <a:extLst>
              <a:ext uri="{FF2B5EF4-FFF2-40B4-BE49-F238E27FC236}">
                <a16:creationId xmlns:a16="http://schemas.microsoft.com/office/drawing/2014/main" id="{0153D653-1AA3-AD61-A56A-FF73A78BDA0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29751" y="3453289"/>
            <a:ext cx="896779" cy="1076206"/>
          </a:xfrm>
          <a:prstGeom prst="rect">
            <a:avLst/>
          </a:prstGeom>
        </p:spPr>
      </p:pic>
      <p:sp>
        <p:nvSpPr>
          <p:cNvPr id="29" name="Text 4">
            <a:extLst>
              <a:ext uri="{FF2B5EF4-FFF2-40B4-BE49-F238E27FC236}">
                <a16:creationId xmlns:a16="http://schemas.microsoft.com/office/drawing/2014/main" id="{B7125D8F-0D71-7386-1B65-B6810FDE1F0A}"/>
              </a:ext>
            </a:extLst>
          </p:cNvPr>
          <p:cNvSpPr/>
          <p:nvPr/>
        </p:nvSpPr>
        <p:spPr>
          <a:xfrm>
            <a:off x="5108377" y="3632597"/>
            <a:ext cx="2242066" cy="280154"/>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17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تعبئة الموارد</a:t>
            </a:r>
            <a:endParaRPr kumimoji="0" lang="en-US" sz="1750" b="0" i="0" u="none" strike="noStrike" kern="0" cap="none" spc="0" normalizeH="0" baseline="0" noProof="0" dirty="0">
              <a:ln>
                <a:noFill/>
              </a:ln>
              <a:solidFill>
                <a:prstClr val="black"/>
              </a:solidFill>
              <a:effectLst/>
              <a:uLnTx/>
              <a:uFillTx/>
            </a:endParaRPr>
          </a:p>
        </p:txBody>
      </p:sp>
      <p:sp>
        <p:nvSpPr>
          <p:cNvPr id="30" name="Text 5">
            <a:extLst>
              <a:ext uri="{FF2B5EF4-FFF2-40B4-BE49-F238E27FC236}">
                <a16:creationId xmlns:a16="http://schemas.microsoft.com/office/drawing/2014/main" id="{E561F6DA-53AB-5C17-1557-99A94735F9E2}"/>
              </a:ext>
            </a:extLst>
          </p:cNvPr>
          <p:cNvSpPr/>
          <p:nvPr/>
        </p:nvSpPr>
        <p:spPr>
          <a:xfrm>
            <a:off x="717471" y="4020264"/>
            <a:ext cx="6632972" cy="287060"/>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تخصيص الميزانيات والكوادر البشرية</a:t>
            </a:r>
            <a:endParaRPr kumimoji="0" lang="en-US" sz="1400" b="0" i="0" u="none" strike="noStrike" kern="0" cap="none" spc="0" normalizeH="0" baseline="0" noProof="0" dirty="0">
              <a:ln>
                <a:noFill/>
              </a:ln>
              <a:solidFill>
                <a:prstClr val="black"/>
              </a:solidFill>
              <a:effectLst/>
              <a:uLnTx/>
              <a:uFillTx/>
            </a:endParaRPr>
          </a:p>
        </p:txBody>
      </p:sp>
      <p:pic>
        <p:nvPicPr>
          <p:cNvPr id="31" name="Image 3" descr="preencoded.png">
            <a:extLst>
              <a:ext uri="{FF2B5EF4-FFF2-40B4-BE49-F238E27FC236}">
                <a16:creationId xmlns:a16="http://schemas.microsoft.com/office/drawing/2014/main" id="{144A435F-B181-6D3D-FA4B-C4FF9714AAC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29751" y="4529495"/>
            <a:ext cx="896779" cy="1076206"/>
          </a:xfrm>
          <a:prstGeom prst="rect">
            <a:avLst/>
          </a:prstGeom>
        </p:spPr>
      </p:pic>
      <p:sp>
        <p:nvSpPr>
          <p:cNvPr id="32" name="Text 6">
            <a:extLst>
              <a:ext uri="{FF2B5EF4-FFF2-40B4-BE49-F238E27FC236}">
                <a16:creationId xmlns:a16="http://schemas.microsoft.com/office/drawing/2014/main" id="{0A9FA243-06B8-04CD-1044-76D9E6FF9173}"/>
              </a:ext>
            </a:extLst>
          </p:cNvPr>
          <p:cNvSpPr/>
          <p:nvPr/>
        </p:nvSpPr>
        <p:spPr>
          <a:xfrm>
            <a:off x="5108377" y="4708803"/>
            <a:ext cx="2242066" cy="280154"/>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17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التنفيذ الفعلي</a:t>
            </a:r>
            <a:endParaRPr kumimoji="0" lang="en-US" sz="1750" b="0" i="0" u="none" strike="noStrike" kern="0" cap="none" spc="0" normalizeH="0" baseline="0" noProof="0" dirty="0">
              <a:ln>
                <a:noFill/>
              </a:ln>
              <a:solidFill>
                <a:prstClr val="black"/>
              </a:solidFill>
              <a:effectLst/>
              <a:uLnTx/>
              <a:uFillTx/>
            </a:endParaRPr>
          </a:p>
        </p:txBody>
      </p:sp>
      <p:sp>
        <p:nvSpPr>
          <p:cNvPr id="33" name="Text 7">
            <a:extLst>
              <a:ext uri="{FF2B5EF4-FFF2-40B4-BE49-F238E27FC236}">
                <a16:creationId xmlns:a16="http://schemas.microsoft.com/office/drawing/2014/main" id="{6536571F-66A4-BEE6-F3B6-FD2425B81BB5}"/>
              </a:ext>
            </a:extLst>
          </p:cNvPr>
          <p:cNvSpPr/>
          <p:nvPr/>
        </p:nvSpPr>
        <p:spPr>
          <a:xfrm>
            <a:off x="717471" y="5096470"/>
            <a:ext cx="6632972" cy="287060"/>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إطلاق الأنشطة والتكتيكات</a:t>
            </a:r>
            <a:endParaRPr kumimoji="0" lang="en-US" sz="1400" b="0" i="0" u="none" strike="noStrike" kern="0" cap="none" spc="0" normalizeH="0" baseline="0" noProof="0" dirty="0">
              <a:ln>
                <a:noFill/>
              </a:ln>
              <a:solidFill>
                <a:prstClr val="black"/>
              </a:solidFill>
              <a:effectLst/>
              <a:uLnTx/>
              <a:uFillTx/>
            </a:endParaRPr>
          </a:p>
        </p:txBody>
      </p:sp>
      <p:pic>
        <p:nvPicPr>
          <p:cNvPr id="34" name="Image 4" descr="preencoded.png">
            <a:extLst>
              <a:ext uri="{FF2B5EF4-FFF2-40B4-BE49-F238E27FC236}">
                <a16:creationId xmlns:a16="http://schemas.microsoft.com/office/drawing/2014/main" id="{298EDAAC-E616-0BDA-2B22-DFC20A9F22E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529751" y="5605701"/>
            <a:ext cx="896779" cy="1076206"/>
          </a:xfrm>
          <a:prstGeom prst="rect">
            <a:avLst/>
          </a:prstGeom>
        </p:spPr>
      </p:pic>
      <p:sp>
        <p:nvSpPr>
          <p:cNvPr id="35" name="Text 8">
            <a:extLst>
              <a:ext uri="{FF2B5EF4-FFF2-40B4-BE49-F238E27FC236}">
                <a16:creationId xmlns:a16="http://schemas.microsoft.com/office/drawing/2014/main" id="{B376178E-D873-56CB-7C14-EA4BB3815757}"/>
              </a:ext>
            </a:extLst>
          </p:cNvPr>
          <p:cNvSpPr/>
          <p:nvPr/>
        </p:nvSpPr>
        <p:spPr>
          <a:xfrm>
            <a:off x="5108377" y="5785009"/>
            <a:ext cx="2242066" cy="280154"/>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17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المراقبة والتعديل</a:t>
            </a:r>
            <a:endParaRPr kumimoji="0" lang="en-US" sz="1750" b="0" i="0" u="none" strike="noStrike" kern="0" cap="none" spc="0" normalizeH="0" baseline="0" noProof="0" dirty="0">
              <a:ln>
                <a:noFill/>
              </a:ln>
              <a:solidFill>
                <a:prstClr val="black"/>
              </a:solidFill>
              <a:effectLst/>
              <a:uLnTx/>
              <a:uFillTx/>
            </a:endParaRPr>
          </a:p>
        </p:txBody>
      </p:sp>
      <p:sp>
        <p:nvSpPr>
          <p:cNvPr id="36" name="Text 9">
            <a:extLst>
              <a:ext uri="{FF2B5EF4-FFF2-40B4-BE49-F238E27FC236}">
                <a16:creationId xmlns:a16="http://schemas.microsoft.com/office/drawing/2014/main" id="{D7DD5ACD-C156-3B98-3A55-2CC6947BFE52}"/>
              </a:ext>
            </a:extLst>
          </p:cNvPr>
          <p:cNvSpPr/>
          <p:nvPr/>
        </p:nvSpPr>
        <p:spPr>
          <a:xfrm>
            <a:off x="717471" y="6172676"/>
            <a:ext cx="6632972" cy="287060"/>
          </a:xfrm>
          <a:prstGeom prst="rect">
            <a:avLst/>
          </a:prstGeom>
          <a:noFill/>
          <a:ln/>
        </p:spPr>
        <p:txBody>
          <a:bodyPr wrap="non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متابعة الأداء وإجراء التحسينات</a:t>
            </a:r>
            <a:endParaRPr kumimoji="0" lang="en-US" sz="1400" b="0" i="0" u="none" strike="noStrike" kern="0" cap="none" spc="0" normalizeH="0" baseline="0" noProof="0" dirty="0">
              <a:ln>
                <a:noFill/>
              </a:ln>
              <a:solidFill>
                <a:prstClr val="black"/>
              </a:solidFill>
              <a:effectLst/>
              <a:uLnTx/>
              <a:uFillTx/>
            </a:endParaRPr>
          </a:p>
        </p:txBody>
      </p:sp>
      <p:sp>
        <p:nvSpPr>
          <p:cNvPr id="37" name="Text 10">
            <a:extLst>
              <a:ext uri="{FF2B5EF4-FFF2-40B4-BE49-F238E27FC236}">
                <a16:creationId xmlns:a16="http://schemas.microsoft.com/office/drawing/2014/main" id="{87B003AD-227F-A32A-811B-EE40D077DD3F}"/>
              </a:ext>
            </a:extLst>
          </p:cNvPr>
          <p:cNvSpPr/>
          <p:nvPr/>
        </p:nvSpPr>
        <p:spPr>
          <a:xfrm>
            <a:off x="2025271" y="6883598"/>
            <a:ext cx="7709059" cy="574119"/>
          </a:xfrm>
          <a:prstGeom prst="rect">
            <a:avLst/>
          </a:prstGeom>
          <a:noFill/>
          <a:ln/>
        </p:spPr>
        <p:txBody>
          <a:bodyPr wrap="square" lIns="0" tIns="0" rIns="0" bIns="0" rtlCol="0" anchor="t"/>
          <a:lstStyle/>
          <a:p>
            <a:pPr marL="0" marR="0" lvl="0" indent="0" algn="r" defTabSz="914400" rtl="1" eaLnBrk="1" fontAlgn="auto" latinLnBrk="0" hangingPunct="1">
              <a:lnSpc>
                <a:spcPts val="2250"/>
              </a:lnSpc>
              <a:spcBef>
                <a:spcPts val="0"/>
              </a:spcBef>
              <a:spcAft>
                <a:spcPts val="0"/>
              </a:spcAft>
              <a:buClrTx/>
              <a:buSzTx/>
              <a:buFontTx/>
              <a:buNone/>
              <a:tabLst/>
              <a:defRPr/>
            </a:pPr>
            <a:r>
              <a:rPr kumimoji="0" lang="en-US" sz="140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التنفيذ الناجح يتطلب تنسيقاً دقيقاً بين الفرق المختلفة، ومرونة في التعامل مع المتغيرات، وقدرة على اتخاذ قرارات سريعة بناءً على البيانات الفورية.</a:t>
            </a:r>
            <a:endParaRPr kumimoji="0" lang="en-US" sz="1400" b="0" i="0" u="none" strike="noStrike" kern="0" cap="none" spc="0" normalizeH="0" baseline="0" noProof="0" dirty="0">
              <a:ln>
                <a:noFill/>
              </a:ln>
              <a:solidFill>
                <a:schemeClr val="accent1"/>
              </a:solidFill>
              <a:effectLst/>
              <a:uLnTx/>
              <a:uFillTx/>
            </a:endParaRPr>
          </a:p>
        </p:txBody>
      </p:sp>
      <p:sp>
        <p:nvSpPr>
          <p:cNvPr id="9" name="Rectangle 8">
            <a:extLst>
              <a:ext uri="{FF2B5EF4-FFF2-40B4-BE49-F238E27FC236}">
                <a16:creationId xmlns:a16="http://schemas.microsoft.com/office/drawing/2014/main" id="{39D96AF0-0359-C46F-54FD-E93F15600E76}"/>
              </a:ext>
            </a:extLst>
          </p:cNvPr>
          <p:cNvSpPr/>
          <p:nvPr/>
        </p:nvSpPr>
        <p:spPr>
          <a:xfrm>
            <a:off x="5559334" y="129279"/>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ثانياً</a:t>
            </a:r>
            <a:endParaRPr kumimoji="0" lang="en-US" sz="132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Tree>
    <p:extLst>
      <p:ext uri="{BB962C8B-B14F-4D97-AF65-F5344CB8AC3E}">
        <p14:creationId xmlns:p14="http://schemas.microsoft.com/office/powerpoint/2010/main" val="26079220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929BB-E0B6-0D0C-1F87-73A097C722F2}"/>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2E5D0B6C-3589-08AD-695F-E60B9B25774F}"/>
              </a:ext>
            </a:extLst>
          </p:cNvPr>
          <p:cNvPicPr>
            <a:picLocks noChangeAspect="1"/>
          </p:cNvPicPr>
          <p:nvPr/>
        </p:nvPicPr>
        <p:blipFill>
          <a:blip r:embed="rId2"/>
          <a:stretch>
            <a:fillRect/>
          </a:stretch>
        </p:blipFill>
        <p:spPr>
          <a:xfrm>
            <a:off x="9438555" y="1161301"/>
            <a:ext cx="5354598" cy="6732833"/>
          </a:xfrm>
          <a:prstGeom prst="rect">
            <a:avLst/>
          </a:prstGeom>
        </p:spPr>
      </p:pic>
      <p:sp>
        <p:nvSpPr>
          <p:cNvPr id="25" name="Rectangle: Rounded Corners 24">
            <a:extLst>
              <a:ext uri="{FF2B5EF4-FFF2-40B4-BE49-F238E27FC236}">
                <a16:creationId xmlns:a16="http://schemas.microsoft.com/office/drawing/2014/main" id="{6C5BE437-2456-F1B6-3499-A5AAA5E29B35}"/>
              </a:ext>
            </a:extLst>
          </p:cNvPr>
          <p:cNvSpPr/>
          <p:nvPr/>
        </p:nvSpPr>
        <p:spPr>
          <a:xfrm>
            <a:off x="916411" y="1562527"/>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11E3D81-E5FA-157F-02F6-A0FC1354F328}"/>
              </a:ext>
            </a:extLst>
          </p:cNvPr>
          <p:cNvSpPr/>
          <p:nvPr/>
        </p:nvSpPr>
        <p:spPr>
          <a:xfrm>
            <a:off x="3151414" y="557995"/>
            <a:ext cx="11478986" cy="979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9501A6F-53CA-6164-7680-22BE729428B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3" name="Image 0" descr="preencoded.png">
            <a:extLst>
              <a:ext uri="{FF2B5EF4-FFF2-40B4-BE49-F238E27FC236}">
                <a16:creationId xmlns:a16="http://schemas.microsoft.com/office/drawing/2014/main" id="{6BABE4B0-E0F6-9018-981F-ED299D52A25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76387" y="1898392"/>
            <a:ext cx="3590052" cy="5385078"/>
          </a:xfrm>
          <a:prstGeom prst="rect">
            <a:avLst/>
          </a:prstGeom>
        </p:spPr>
      </p:pic>
      <p:sp>
        <p:nvSpPr>
          <p:cNvPr id="4" name="Text 0">
            <a:extLst>
              <a:ext uri="{FF2B5EF4-FFF2-40B4-BE49-F238E27FC236}">
                <a16:creationId xmlns:a16="http://schemas.microsoft.com/office/drawing/2014/main" id="{5EB95BB3-472A-F9B7-828A-955D9C4D5B92}"/>
              </a:ext>
            </a:extLst>
          </p:cNvPr>
          <p:cNvSpPr/>
          <p:nvPr/>
        </p:nvSpPr>
        <p:spPr>
          <a:xfrm>
            <a:off x="4329946" y="816843"/>
            <a:ext cx="5123140"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تابع التنفيذ :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إدارة</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الموارد والجدولة</a:t>
            </a:r>
            <a:endParaRPr kumimoji="0" lang="en-US" sz="2000" b="0" i="0" u="none" strike="noStrike" kern="0" cap="none" spc="0" normalizeH="0" baseline="0" noProof="0" dirty="0">
              <a:ln>
                <a:noFill/>
              </a:ln>
              <a:solidFill>
                <a:srgbClr val="00B0F0"/>
              </a:solidFill>
              <a:effectLst/>
              <a:uLnTx/>
              <a:uFillTx/>
            </a:endParaRPr>
          </a:p>
        </p:txBody>
      </p:sp>
      <p:sp>
        <p:nvSpPr>
          <p:cNvPr id="7" name="Text 1">
            <a:extLst>
              <a:ext uri="{FF2B5EF4-FFF2-40B4-BE49-F238E27FC236}">
                <a16:creationId xmlns:a16="http://schemas.microsoft.com/office/drawing/2014/main" id="{9E32F2DD-75DF-816C-4B98-EEBEC7E3AA0F}"/>
              </a:ext>
            </a:extLst>
          </p:cNvPr>
          <p:cNvSpPr/>
          <p:nvPr/>
        </p:nvSpPr>
        <p:spPr>
          <a:xfrm>
            <a:off x="1352907" y="1976438"/>
            <a:ext cx="2977039"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عناصر إدارة الموارد</a:t>
            </a:r>
            <a:endParaRPr kumimoji="0" lang="en-US" b="0" i="0" u="none" strike="noStrike" kern="0" cap="none" spc="0" normalizeH="0" baseline="0" noProof="0" dirty="0">
              <a:ln>
                <a:noFill/>
              </a:ln>
              <a:solidFill>
                <a:prstClr val="black"/>
              </a:solidFill>
              <a:effectLst/>
              <a:uLnTx/>
              <a:uFillTx/>
            </a:endParaRPr>
          </a:p>
        </p:txBody>
      </p:sp>
      <p:sp>
        <p:nvSpPr>
          <p:cNvPr id="8" name="Text 2">
            <a:extLst>
              <a:ext uri="{FF2B5EF4-FFF2-40B4-BE49-F238E27FC236}">
                <a16:creationId xmlns:a16="http://schemas.microsoft.com/office/drawing/2014/main" id="{E4F0086F-91FF-0C4C-ADB3-2C64D3C32143}"/>
              </a:ext>
            </a:extLst>
          </p:cNvPr>
          <p:cNvSpPr/>
          <p:nvPr/>
        </p:nvSpPr>
        <p:spPr>
          <a:xfrm>
            <a:off x="793790" y="2546866"/>
            <a:ext cx="3536156" cy="635079"/>
          </a:xfrm>
          <a:prstGeom prst="rect">
            <a:avLst/>
          </a:prstGeom>
          <a:noFill/>
          <a:ln/>
        </p:spPr>
        <p:txBody>
          <a:bodyPr wrap="squar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الموارد البشرية:</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تحديد الأدوار والمسؤوليات لكل عضو في الفريق</a:t>
            </a:r>
            <a:endParaRPr kumimoji="0" lang="en-US" sz="1550" b="0" i="0" u="none" strike="noStrike" kern="0" cap="none" spc="0" normalizeH="0" baseline="0" noProof="0" dirty="0">
              <a:ln>
                <a:noFill/>
              </a:ln>
              <a:solidFill>
                <a:prstClr val="black"/>
              </a:solidFill>
              <a:effectLst/>
              <a:uLnTx/>
              <a:uFillTx/>
            </a:endParaRPr>
          </a:p>
        </p:txBody>
      </p:sp>
      <p:sp>
        <p:nvSpPr>
          <p:cNvPr id="9" name="Text 3">
            <a:extLst>
              <a:ext uri="{FF2B5EF4-FFF2-40B4-BE49-F238E27FC236}">
                <a16:creationId xmlns:a16="http://schemas.microsoft.com/office/drawing/2014/main" id="{AA5FA776-9BFA-BCC0-6FDB-97570905F047}"/>
              </a:ext>
            </a:extLst>
          </p:cNvPr>
          <p:cNvSpPr/>
          <p:nvPr/>
        </p:nvSpPr>
        <p:spPr>
          <a:xfrm>
            <a:off x="793790" y="3251359"/>
            <a:ext cx="3536156" cy="635079"/>
          </a:xfrm>
          <a:prstGeom prst="rect">
            <a:avLst/>
          </a:prstGeom>
          <a:noFill/>
          <a:ln/>
        </p:spPr>
        <p:txBody>
          <a:bodyPr wrap="squar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الموارد المالية:</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توزيع الميزانية على الأنشطة المختلفة</a:t>
            </a:r>
            <a:endParaRPr kumimoji="0" lang="en-US" sz="1550" b="0" i="0" u="none" strike="noStrike" kern="0" cap="none" spc="0" normalizeH="0" baseline="0" noProof="0" dirty="0">
              <a:ln>
                <a:noFill/>
              </a:ln>
              <a:solidFill>
                <a:prstClr val="black"/>
              </a:solidFill>
              <a:effectLst/>
              <a:uLnTx/>
              <a:uFillTx/>
            </a:endParaRPr>
          </a:p>
        </p:txBody>
      </p:sp>
      <p:sp>
        <p:nvSpPr>
          <p:cNvPr id="20" name="Text 4">
            <a:extLst>
              <a:ext uri="{FF2B5EF4-FFF2-40B4-BE49-F238E27FC236}">
                <a16:creationId xmlns:a16="http://schemas.microsoft.com/office/drawing/2014/main" id="{2846381C-31D9-C28D-E7AA-0C374357B947}"/>
              </a:ext>
            </a:extLst>
          </p:cNvPr>
          <p:cNvSpPr/>
          <p:nvPr/>
        </p:nvSpPr>
        <p:spPr>
          <a:xfrm>
            <a:off x="793790" y="3955852"/>
            <a:ext cx="3536156" cy="635079"/>
          </a:xfrm>
          <a:prstGeom prst="rect">
            <a:avLst/>
          </a:prstGeom>
          <a:noFill/>
          <a:ln/>
        </p:spPr>
        <p:txBody>
          <a:bodyPr wrap="squar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الموارد التقنية:</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الأدوات والمنصات اللازمة للتنفيذ</a:t>
            </a:r>
            <a:endParaRPr kumimoji="0" lang="en-US" sz="1550" b="0" i="0" u="none" strike="noStrike" kern="0" cap="none" spc="0" normalizeH="0" baseline="0" noProof="0" dirty="0">
              <a:ln>
                <a:noFill/>
              </a:ln>
              <a:solidFill>
                <a:prstClr val="black"/>
              </a:solidFill>
              <a:effectLst/>
              <a:uLnTx/>
              <a:uFillTx/>
            </a:endParaRPr>
          </a:p>
        </p:txBody>
      </p:sp>
      <p:sp>
        <p:nvSpPr>
          <p:cNvPr id="21" name="Text 5">
            <a:extLst>
              <a:ext uri="{FF2B5EF4-FFF2-40B4-BE49-F238E27FC236}">
                <a16:creationId xmlns:a16="http://schemas.microsoft.com/office/drawing/2014/main" id="{1D9375C3-D5DC-BBF7-8DA0-9E297B6A7DE6}"/>
              </a:ext>
            </a:extLst>
          </p:cNvPr>
          <p:cNvSpPr/>
          <p:nvPr/>
        </p:nvSpPr>
        <p:spPr>
          <a:xfrm>
            <a:off x="793790" y="4660344"/>
            <a:ext cx="3536156" cy="635079"/>
          </a:xfrm>
          <a:prstGeom prst="rect">
            <a:avLst/>
          </a:prstGeom>
          <a:noFill/>
          <a:ln/>
        </p:spPr>
        <p:txBody>
          <a:bodyPr wrap="squar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الموارد الزمنية:</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الجداول الزمنية والمواعيد النهائية</a:t>
            </a:r>
            <a:endParaRPr kumimoji="0" lang="en-US" sz="1550" b="0" i="0" u="none" strike="noStrike" kern="0" cap="none" spc="0" normalizeH="0" baseline="0" noProof="0" dirty="0">
              <a:ln>
                <a:noFill/>
              </a:ln>
              <a:solidFill>
                <a:prstClr val="black"/>
              </a:solidFill>
              <a:effectLst/>
              <a:uLnTx/>
              <a:uFillTx/>
            </a:endParaRPr>
          </a:p>
        </p:txBody>
      </p:sp>
      <p:sp>
        <p:nvSpPr>
          <p:cNvPr id="22" name="Text 6">
            <a:extLst>
              <a:ext uri="{FF2B5EF4-FFF2-40B4-BE49-F238E27FC236}">
                <a16:creationId xmlns:a16="http://schemas.microsoft.com/office/drawing/2014/main" id="{12DD2436-7501-A47C-1A3C-24D4F950A08E}"/>
              </a:ext>
            </a:extLst>
          </p:cNvPr>
          <p:cNvSpPr/>
          <p:nvPr/>
        </p:nvSpPr>
        <p:spPr>
          <a:xfrm>
            <a:off x="5547122" y="1938218"/>
            <a:ext cx="3536156" cy="744141"/>
          </a:xfrm>
          <a:prstGeom prst="rect">
            <a:avLst/>
          </a:prstGeom>
          <a:noFill/>
          <a:ln/>
        </p:spPr>
        <p:txBody>
          <a:bodyPr wrap="squar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أدوات إدارة المشاريع الشائعة</a:t>
            </a:r>
            <a:endParaRPr kumimoji="0" lang="en-US" b="0" i="0" u="none" strike="noStrike" kern="0" cap="none" spc="0" normalizeH="0" baseline="0" noProof="0" dirty="0">
              <a:ln>
                <a:noFill/>
              </a:ln>
              <a:solidFill>
                <a:prstClr val="black"/>
              </a:solidFill>
              <a:effectLst/>
              <a:uLnTx/>
              <a:uFillTx/>
            </a:endParaRPr>
          </a:p>
        </p:txBody>
      </p:sp>
      <p:sp>
        <p:nvSpPr>
          <p:cNvPr id="23" name="Shape 7">
            <a:extLst>
              <a:ext uri="{FF2B5EF4-FFF2-40B4-BE49-F238E27FC236}">
                <a16:creationId xmlns:a16="http://schemas.microsoft.com/office/drawing/2014/main" id="{865780AF-55B1-1DEC-793E-2B4B3BC5F1A8}"/>
              </a:ext>
            </a:extLst>
          </p:cNvPr>
          <p:cNvSpPr/>
          <p:nvPr/>
        </p:nvSpPr>
        <p:spPr>
          <a:xfrm>
            <a:off x="4821674" y="2943820"/>
            <a:ext cx="3536156" cy="1268492"/>
          </a:xfrm>
          <a:prstGeom prst="roundRect">
            <a:avLst>
              <a:gd name="adj" fmla="val 6572"/>
            </a:avLst>
          </a:prstGeom>
          <a:solidFill>
            <a:srgbClr val="FFFFFF"/>
          </a:solidFill>
          <a:ln w="22860">
            <a:solidFill>
              <a:srgbClr val="B2D7E5"/>
            </a:solidFill>
            <a:prstDash val="solid"/>
          </a:ln>
        </p:spPr>
        <p:txBody>
          <a:bodyPr/>
          <a:lstStyle/>
          <a:p>
            <a:endParaRPr lang=""/>
          </a:p>
        </p:txBody>
      </p:sp>
      <p:sp>
        <p:nvSpPr>
          <p:cNvPr id="24" name="Text 8">
            <a:extLst>
              <a:ext uri="{FF2B5EF4-FFF2-40B4-BE49-F238E27FC236}">
                <a16:creationId xmlns:a16="http://schemas.microsoft.com/office/drawing/2014/main" id="{4CFDC5FA-B4C4-C2BA-87E1-21A2CCFE4B90}"/>
              </a:ext>
            </a:extLst>
          </p:cNvPr>
          <p:cNvSpPr/>
          <p:nvPr/>
        </p:nvSpPr>
        <p:spPr>
          <a:xfrm>
            <a:off x="5042892" y="3165038"/>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Asana</a:t>
            </a:r>
            <a:endParaRPr kumimoji="0" lang="en-US" sz="1950" b="0" i="0" u="none" strike="noStrike" kern="0" cap="none" spc="0" normalizeH="0" baseline="0" noProof="0" dirty="0">
              <a:ln>
                <a:noFill/>
              </a:ln>
              <a:solidFill>
                <a:prstClr val="black"/>
              </a:solidFill>
              <a:effectLst/>
              <a:uLnTx/>
              <a:uFillTx/>
            </a:endParaRPr>
          </a:p>
        </p:txBody>
      </p:sp>
      <p:sp>
        <p:nvSpPr>
          <p:cNvPr id="26" name="Text 9">
            <a:extLst>
              <a:ext uri="{FF2B5EF4-FFF2-40B4-BE49-F238E27FC236}">
                <a16:creationId xmlns:a16="http://schemas.microsoft.com/office/drawing/2014/main" id="{0D64E300-AA0D-FFE0-4A46-68389A6CD8E2}"/>
              </a:ext>
            </a:extLst>
          </p:cNvPr>
          <p:cNvSpPr/>
          <p:nvPr/>
        </p:nvSpPr>
        <p:spPr>
          <a:xfrm>
            <a:off x="5042892" y="3673554"/>
            <a:ext cx="3093720"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إدارة المهام والتعاون الجماعي</a:t>
            </a:r>
            <a:endParaRPr kumimoji="0" lang="en-US" sz="1550" b="0" i="0" u="none" strike="noStrike" kern="0" cap="none" spc="0" normalizeH="0" baseline="0" noProof="0" dirty="0">
              <a:ln>
                <a:noFill/>
              </a:ln>
              <a:solidFill>
                <a:prstClr val="black"/>
              </a:solidFill>
              <a:effectLst/>
              <a:uLnTx/>
              <a:uFillTx/>
            </a:endParaRPr>
          </a:p>
        </p:txBody>
      </p:sp>
      <p:sp>
        <p:nvSpPr>
          <p:cNvPr id="27" name="Shape 10">
            <a:extLst>
              <a:ext uri="{FF2B5EF4-FFF2-40B4-BE49-F238E27FC236}">
                <a16:creationId xmlns:a16="http://schemas.microsoft.com/office/drawing/2014/main" id="{E05D8740-92B7-C98E-A1A0-B6375047C590}"/>
              </a:ext>
            </a:extLst>
          </p:cNvPr>
          <p:cNvSpPr/>
          <p:nvPr/>
        </p:nvSpPr>
        <p:spPr>
          <a:xfrm>
            <a:off x="4821674" y="4410670"/>
            <a:ext cx="3536156" cy="1268492"/>
          </a:xfrm>
          <a:prstGeom prst="roundRect">
            <a:avLst>
              <a:gd name="adj" fmla="val 6572"/>
            </a:avLst>
          </a:prstGeom>
          <a:solidFill>
            <a:srgbClr val="FFFFFF"/>
          </a:solidFill>
          <a:ln w="22860">
            <a:solidFill>
              <a:srgbClr val="B2D7E5"/>
            </a:solidFill>
            <a:prstDash val="solid"/>
          </a:ln>
        </p:spPr>
        <p:txBody>
          <a:bodyPr/>
          <a:lstStyle/>
          <a:p>
            <a:endParaRPr lang=""/>
          </a:p>
        </p:txBody>
      </p:sp>
      <p:sp>
        <p:nvSpPr>
          <p:cNvPr id="28" name="Text 11">
            <a:extLst>
              <a:ext uri="{FF2B5EF4-FFF2-40B4-BE49-F238E27FC236}">
                <a16:creationId xmlns:a16="http://schemas.microsoft.com/office/drawing/2014/main" id="{86552235-A1A5-C70F-665A-B576F9087D31}"/>
              </a:ext>
            </a:extLst>
          </p:cNvPr>
          <p:cNvSpPr/>
          <p:nvPr/>
        </p:nvSpPr>
        <p:spPr>
          <a:xfrm>
            <a:off x="5042892" y="4631888"/>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Monday.com</a:t>
            </a:r>
            <a:endParaRPr kumimoji="0" lang="en-US" sz="1950" b="0" i="0" u="none" strike="noStrike" kern="0" cap="none" spc="0" normalizeH="0" baseline="0" noProof="0" dirty="0">
              <a:ln>
                <a:noFill/>
              </a:ln>
              <a:solidFill>
                <a:prstClr val="black"/>
              </a:solidFill>
              <a:effectLst/>
              <a:uLnTx/>
              <a:uFillTx/>
            </a:endParaRPr>
          </a:p>
        </p:txBody>
      </p:sp>
      <p:sp>
        <p:nvSpPr>
          <p:cNvPr id="29" name="Text 12">
            <a:extLst>
              <a:ext uri="{FF2B5EF4-FFF2-40B4-BE49-F238E27FC236}">
                <a16:creationId xmlns:a16="http://schemas.microsoft.com/office/drawing/2014/main" id="{0EF0A99E-C55A-34E3-18EB-8E7DAB4E44BD}"/>
              </a:ext>
            </a:extLst>
          </p:cNvPr>
          <p:cNvSpPr/>
          <p:nvPr/>
        </p:nvSpPr>
        <p:spPr>
          <a:xfrm>
            <a:off x="5042892" y="5140404"/>
            <a:ext cx="3093720"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تتبع سير العمل والتقدم</a:t>
            </a:r>
            <a:endParaRPr kumimoji="0" lang="en-US" sz="1550" b="0" i="0" u="none" strike="noStrike" kern="0" cap="none" spc="0" normalizeH="0" baseline="0" noProof="0" dirty="0">
              <a:ln>
                <a:noFill/>
              </a:ln>
              <a:solidFill>
                <a:prstClr val="black"/>
              </a:solidFill>
              <a:effectLst/>
              <a:uLnTx/>
              <a:uFillTx/>
            </a:endParaRPr>
          </a:p>
        </p:txBody>
      </p:sp>
      <p:sp>
        <p:nvSpPr>
          <p:cNvPr id="30" name="Shape 13">
            <a:extLst>
              <a:ext uri="{FF2B5EF4-FFF2-40B4-BE49-F238E27FC236}">
                <a16:creationId xmlns:a16="http://schemas.microsoft.com/office/drawing/2014/main" id="{D2D6406D-590A-7A2B-9B0D-F0F853A62637}"/>
              </a:ext>
            </a:extLst>
          </p:cNvPr>
          <p:cNvSpPr/>
          <p:nvPr/>
        </p:nvSpPr>
        <p:spPr>
          <a:xfrm>
            <a:off x="4821674" y="5877520"/>
            <a:ext cx="3536156" cy="1268492"/>
          </a:xfrm>
          <a:prstGeom prst="roundRect">
            <a:avLst>
              <a:gd name="adj" fmla="val 6572"/>
            </a:avLst>
          </a:prstGeom>
          <a:solidFill>
            <a:srgbClr val="FFFFFF"/>
          </a:solidFill>
          <a:ln w="22860">
            <a:solidFill>
              <a:srgbClr val="B2D7E5"/>
            </a:solidFill>
            <a:prstDash val="solid"/>
          </a:ln>
        </p:spPr>
        <p:txBody>
          <a:bodyPr/>
          <a:lstStyle/>
          <a:p>
            <a:endParaRPr lang=""/>
          </a:p>
        </p:txBody>
      </p:sp>
      <p:sp>
        <p:nvSpPr>
          <p:cNvPr id="31" name="Text 14">
            <a:extLst>
              <a:ext uri="{FF2B5EF4-FFF2-40B4-BE49-F238E27FC236}">
                <a16:creationId xmlns:a16="http://schemas.microsoft.com/office/drawing/2014/main" id="{1AED8200-5EEE-7FD9-A2C5-68FDAE9965CA}"/>
              </a:ext>
            </a:extLst>
          </p:cNvPr>
          <p:cNvSpPr/>
          <p:nvPr/>
        </p:nvSpPr>
        <p:spPr>
          <a:xfrm>
            <a:off x="5042892" y="6098738"/>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Gantt Chart</a:t>
            </a:r>
            <a:endParaRPr kumimoji="0" lang="en-US" sz="1950" b="0" i="0" u="none" strike="noStrike" kern="0" cap="none" spc="0" normalizeH="0" baseline="0" noProof="0" dirty="0">
              <a:ln>
                <a:noFill/>
              </a:ln>
              <a:solidFill>
                <a:prstClr val="black"/>
              </a:solidFill>
              <a:effectLst/>
              <a:uLnTx/>
              <a:uFillTx/>
            </a:endParaRPr>
          </a:p>
        </p:txBody>
      </p:sp>
      <p:sp>
        <p:nvSpPr>
          <p:cNvPr id="32" name="Text 15">
            <a:extLst>
              <a:ext uri="{FF2B5EF4-FFF2-40B4-BE49-F238E27FC236}">
                <a16:creationId xmlns:a16="http://schemas.microsoft.com/office/drawing/2014/main" id="{4BAD5EFF-F5D7-DCF8-7585-FF8E10E81D25}"/>
              </a:ext>
            </a:extLst>
          </p:cNvPr>
          <p:cNvSpPr/>
          <p:nvPr/>
        </p:nvSpPr>
        <p:spPr>
          <a:xfrm>
            <a:off x="5042892" y="6607254"/>
            <a:ext cx="3093720"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التخطيط الزمني المرئي</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1529843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A7421-DC77-852F-C139-21BFFAF11089}"/>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DBBBC6FE-1FCF-EA93-511D-D1E8F2C71B58}"/>
              </a:ext>
            </a:extLst>
          </p:cNvPr>
          <p:cNvPicPr>
            <a:picLocks noChangeAspect="1"/>
          </p:cNvPicPr>
          <p:nvPr/>
        </p:nvPicPr>
        <p:blipFill>
          <a:blip r:embed="rId2"/>
          <a:stretch>
            <a:fillRect/>
          </a:stretch>
        </p:blipFill>
        <p:spPr>
          <a:xfrm>
            <a:off x="9438555" y="1161301"/>
            <a:ext cx="5354598" cy="6732833"/>
          </a:xfrm>
          <a:prstGeom prst="rect">
            <a:avLst/>
          </a:prstGeom>
        </p:spPr>
      </p:pic>
      <p:sp>
        <p:nvSpPr>
          <p:cNvPr id="25" name="Rectangle: Rounded Corners 24">
            <a:extLst>
              <a:ext uri="{FF2B5EF4-FFF2-40B4-BE49-F238E27FC236}">
                <a16:creationId xmlns:a16="http://schemas.microsoft.com/office/drawing/2014/main" id="{5B5F0896-C24A-9A6E-0711-884FDFE768E2}"/>
              </a:ext>
            </a:extLst>
          </p:cNvPr>
          <p:cNvSpPr/>
          <p:nvPr/>
        </p:nvSpPr>
        <p:spPr>
          <a:xfrm>
            <a:off x="916411" y="1562527"/>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3275C88-B8B9-6A2E-3199-ACC7855F2B8D}"/>
              </a:ext>
            </a:extLst>
          </p:cNvPr>
          <p:cNvSpPr/>
          <p:nvPr/>
        </p:nvSpPr>
        <p:spPr>
          <a:xfrm>
            <a:off x="3151414" y="581248"/>
            <a:ext cx="11478986" cy="746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A67230C-E488-1103-E63E-D86D43CF70E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65A8C40E-4E50-A44C-8A44-1CBC730D224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84524" y="1669616"/>
            <a:ext cx="3783349" cy="5675024"/>
          </a:xfrm>
          <a:prstGeom prst="rect">
            <a:avLst/>
          </a:prstGeom>
        </p:spPr>
      </p:pic>
      <p:sp>
        <p:nvSpPr>
          <p:cNvPr id="6" name="Text 0">
            <a:extLst>
              <a:ext uri="{FF2B5EF4-FFF2-40B4-BE49-F238E27FC236}">
                <a16:creationId xmlns:a16="http://schemas.microsoft.com/office/drawing/2014/main" id="{6B4931C4-C658-AA26-1001-4DDCB89EF136}"/>
              </a:ext>
            </a:extLst>
          </p:cNvPr>
          <p:cNvSpPr/>
          <p:nvPr/>
        </p:nvSpPr>
        <p:spPr>
          <a:xfrm>
            <a:off x="6059340" y="700310"/>
            <a:ext cx="7556421" cy="1240155"/>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المراقبة اللحظية: البوصلة الحقيقية للحملة</a:t>
            </a:r>
            <a:endParaRPr kumimoji="0" lang="en-US" sz="2000" b="0" i="0" u="none" strike="noStrike" kern="0" cap="none" spc="0" normalizeH="0" baseline="0" noProof="0" dirty="0">
              <a:ln>
                <a:noFill/>
              </a:ln>
              <a:solidFill>
                <a:srgbClr val="00B0F0"/>
              </a:solidFill>
              <a:effectLst/>
              <a:uLnTx/>
              <a:uFillTx/>
            </a:endParaRPr>
          </a:p>
        </p:txBody>
      </p:sp>
      <p:sp>
        <p:nvSpPr>
          <p:cNvPr id="11" name="Text 1">
            <a:extLst>
              <a:ext uri="{FF2B5EF4-FFF2-40B4-BE49-F238E27FC236}">
                <a16:creationId xmlns:a16="http://schemas.microsoft.com/office/drawing/2014/main" id="{CA911962-FC9F-BFB5-3FFE-E96C89B28E45}"/>
              </a:ext>
            </a:extLst>
          </p:cNvPr>
          <p:cNvSpPr/>
          <p:nvPr/>
        </p:nvSpPr>
        <p:spPr>
          <a:xfrm>
            <a:off x="6280190" y="2085380"/>
            <a:ext cx="7556421"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المراقبة اللحظية (Real-time Monitoring) هي عملية متابعة مستمرة لردود فعل الجمهور وأداء الحملة أثناء التنفيذ. إنها ليست مجرد جمع بيانات، بل عملية تحليل واتخاذ قرارات فورية.</a:t>
            </a:r>
            <a:endParaRPr kumimoji="0" lang="en-US" sz="1600" b="0" i="0" u="none" strike="noStrike" kern="0" cap="none" spc="0" normalizeH="0" baseline="0" noProof="0" dirty="0">
              <a:ln>
                <a:noFill/>
              </a:ln>
              <a:solidFill>
                <a:schemeClr val="accent1"/>
              </a:solidFill>
              <a:effectLst/>
              <a:uLnTx/>
              <a:uFillTx/>
            </a:endParaRPr>
          </a:p>
        </p:txBody>
      </p:sp>
      <p:sp>
        <p:nvSpPr>
          <p:cNvPr id="12" name="Shape 2">
            <a:extLst>
              <a:ext uri="{FF2B5EF4-FFF2-40B4-BE49-F238E27FC236}">
                <a16:creationId xmlns:a16="http://schemas.microsoft.com/office/drawing/2014/main" id="{1FF76A45-FDFE-D426-F854-D17F84AD9038}"/>
              </a:ext>
            </a:extLst>
          </p:cNvPr>
          <p:cNvSpPr/>
          <p:nvPr/>
        </p:nvSpPr>
        <p:spPr>
          <a:xfrm>
            <a:off x="10157579" y="3261241"/>
            <a:ext cx="3679031" cy="2269927"/>
          </a:xfrm>
          <a:prstGeom prst="roundRect">
            <a:avLst>
              <a:gd name="adj" fmla="val 3672"/>
            </a:avLst>
          </a:prstGeom>
          <a:solidFill>
            <a:srgbClr val="CCF1FF"/>
          </a:solidFill>
          <a:ln w="7620">
            <a:solidFill>
              <a:srgbClr val="B2D7E5"/>
            </a:solidFill>
            <a:prstDash val="solid"/>
          </a:ln>
        </p:spPr>
        <p:txBody>
          <a:bodyPr/>
          <a:lstStyle/>
          <a:p>
            <a:endParaRPr lang=""/>
          </a:p>
        </p:txBody>
      </p:sp>
      <p:sp>
        <p:nvSpPr>
          <p:cNvPr id="13" name="Shape 3">
            <a:extLst>
              <a:ext uri="{FF2B5EF4-FFF2-40B4-BE49-F238E27FC236}">
                <a16:creationId xmlns:a16="http://schemas.microsoft.com/office/drawing/2014/main" id="{29E777F1-E6BB-9918-FD51-4EA7EDDB1269}"/>
              </a:ext>
            </a:extLst>
          </p:cNvPr>
          <p:cNvSpPr/>
          <p:nvPr/>
        </p:nvSpPr>
        <p:spPr>
          <a:xfrm>
            <a:off x="13035320" y="3467219"/>
            <a:ext cx="595313" cy="595313"/>
          </a:xfrm>
          <a:prstGeom prst="roundRect">
            <a:avLst>
              <a:gd name="adj" fmla="val 15358451"/>
            </a:avLst>
          </a:prstGeom>
          <a:solidFill>
            <a:srgbClr val="00AEEF"/>
          </a:solidFill>
          <a:ln/>
        </p:spPr>
        <p:txBody>
          <a:bodyPr/>
          <a:lstStyle/>
          <a:p>
            <a:endParaRPr lang=""/>
          </a:p>
        </p:txBody>
      </p:sp>
      <p:pic>
        <p:nvPicPr>
          <p:cNvPr id="14" name="Image 1" descr="preencoded.png">
            <a:extLst>
              <a:ext uri="{FF2B5EF4-FFF2-40B4-BE49-F238E27FC236}">
                <a16:creationId xmlns:a16="http://schemas.microsoft.com/office/drawing/2014/main" id="{242456AF-56CF-5DFD-6B92-110731D5AD8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199031" y="3630811"/>
            <a:ext cx="267891" cy="267891"/>
          </a:xfrm>
          <a:prstGeom prst="rect">
            <a:avLst/>
          </a:prstGeom>
        </p:spPr>
      </p:pic>
      <p:sp>
        <p:nvSpPr>
          <p:cNvPr id="15" name="Text 4">
            <a:extLst>
              <a:ext uri="{FF2B5EF4-FFF2-40B4-BE49-F238E27FC236}">
                <a16:creationId xmlns:a16="http://schemas.microsoft.com/office/drawing/2014/main" id="{9A04F35E-E6FE-FEC8-72A3-A5A61E56CEC3}"/>
              </a:ext>
            </a:extLst>
          </p:cNvPr>
          <p:cNvSpPr/>
          <p:nvPr/>
        </p:nvSpPr>
        <p:spPr>
          <a:xfrm>
            <a:off x="11149727" y="426089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المتابعة المستمرة</a:t>
            </a:r>
            <a:endParaRPr kumimoji="0" lang="en-US" b="0" i="0" u="none" strike="noStrike" kern="0" cap="none" spc="0" normalizeH="0" baseline="0" noProof="0" dirty="0">
              <a:ln>
                <a:noFill/>
              </a:ln>
              <a:solidFill>
                <a:prstClr val="black"/>
              </a:solidFill>
              <a:effectLst/>
              <a:uLnTx/>
              <a:uFillTx/>
            </a:endParaRPr>
          </a:p>
        </p:txBody>
      </p:sp>
      <p:sp>
        <p:nvSpPr>
          <p:cNvPr id="16" name="Text 5">
            <a:extLst>
              <a:ext uri="{FF2B5EF4-FFF2-40B4-BE49-F238E27FC236}">
                <a16:creationId xmlns:a16="http://schemas.microsoft.com/office/drawing/2014/main" id="{65661429-12E8-869F-456A-AF3111713A89}"/>
              </a:ext>
            </a:extLst>
          </p:cNvPr>
          <p:cNvSpPr/>
          <p:nvPr/>
        </p:nvSpPr>
        <p:spPr>
          <a:xfrm>
            <a:off x="10363557" y="4690110"/>
            <a:ext cx="32670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رصد التفاعلات والتعليقات والمشاركات على مدار الساعة</a:t>
            </a:r>
            <a:endParaRPr kumimoji="0" lang="en-US" sz="1550" b="0" i="0" u="none" strike="noStrike" kern="0" cap="none" spc="0" normalizeH="0" baseline="0" noProof="0" dirty="0">
              <a:ln>
                <a:noFill/>
              </a:ln>
              <a:solidFill>
                <a:prstClr val="black"/>
              </a:solidFill>
              <a:effectLst/>
              <a:uLnTx/>
              <a:uFillTx/>
            </a:endParaRPr>
          </a:p>
        </p:txBody>
      </p:sp>
      <p:sp>
        <p:nvSpPr>
          <p:cNvPr id="17" name="Shape 6">
            <a:extLst>
              <a:ext uri="{FF2B5EF4-FFF2-40B4-BE49-F238E27FC236}">
                <a16:creationId xmlns:a16="http://schemas.microsoft.com/office/drawing/2014/main" id="{DB027065-0F95-EA67-DBEC-2C699CB32D69}"/>
              </a:ext>
            </a:extLst>
          </p:cNvPr>
          <p:cNvSpPr/>
          <p:nvPr/>
        </p:nvSpPr>
        <p:spPr>
          <a:xfrm>
            <a:off x="6280190" y="3261241"/>
            <a:ext cx="3679031" cy="2269927"/>
          </a:xfrm>
          <a:prstGeom prst="roundRect">
            <a:avLst>
              <a:gd name="adj" fmla="val 3672"/>
            </a:avLst>
          </a:prstGeom>
          <a:solidFill>
            <a:srgbClr val="CCF1FF"/>
          </a:solidFill>
          <a:ln w="7620">
            <a:solidFill>
              <a:srgbClr val="B2D7E5"/>
            </a:solidFill>
            <a:prstDash val="solid"/>
          </a:ln>
        </p:spPr>
        <p:txBody>
          <a:bodyPr/>
          <a:lstStyle/>
          <a:p>
            <a:endParaRPr lang=""/>
          </a:p>
        </p:txBody>
      </p:sp>
      <p:sp>
        <p:nvSpPr>
          <p:cNvPr id="19" name="Shape 7">
            <a:extLst>
              <a:ext uri="{FF2B5EF4-FFF2-40B4-BE49-F238E27FC236}">
                <a16:creationId xmlns:a16="http://schemas.microsoft.com/office/drawing/2014/main" id="{448DACF2-4FE0-FBB8-DA3E-ED955257079F}"/>
              </a:ext>
            </a:extLst>
          </p:cNvPr>
          <p:cNvSpPr/>
          <p:nvPr/>
        </p:nvSpPr>
        <p:spPr>
          <a:xfrm>
            <a:off x="9157930" y="3467219"/>
            <a:ext cx="595313" cy="595313"/>
          </a:xfrm>
          <a:prstGeom prst="roundRect">
            <a:avLst>
              <a:gd name="adj" fmla="val 15358451"/>
            </a:avLst>
          </a:prstGeom>
          <a:solidFill>
            <a:srgbClr val="00AEEF"/>
          </a:solidFill>
          <a:ln/>
        </p:spPr>
        <p:txBody>
          <a:bodyPr/>
          <a:lstStyle/>
          <a:p>
            <a:endParaRPr lang=""/>
          </a:p>
        </p:txBody>
      </p:sp>
      <p:pic>
        <p:nvPicPr>
          <p:cNvPr id="27" name="Image 2" descr="preencoded.png">
            <a:extLst>
              <a:ext uri="{FF2B5EF4-FFF2-40B4-BE49-F238E27FC236}">
                <a16:creationId xmlns:a16="http://schemas.microsoft.com/office/drawing/2014/main" id="{96598AA7-A07D-C56C-6C64-F5FC6D120B7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321641" y="3630811"/>
            <a:ext cx="267891" cy="267891"/>
          </a:xfrm>
          <a:prstGeom prst="rect">
            <a:avLst/>
          </a:prstGeom>
        </p:spPr>
      </p:pic>
      <p:sp>
        <p:nvSpPr>
          <p:cNvPr id="28" name="Text 8">
            <a:extLst>
              <a:ext uri="{FF2B5EF4-FFF2-40B4-BE49-F238E27FC236}">
                <a16:creationId xmlns:a16="http://schemas.microsoft.com/office/drawing/2014/main" id="{0FD35343-D1D2-09D4-1794-9998F0A67A72}"/>
              </a:ext>
            </a:extLst>
          </p:cNvPr>
          <p:cNvSpPr/>
          <p:nvPr/>
        </p:nvSpPr>
        <p:spPr>
          <a:xfrm>
            <a:off x="7272338" y="426089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قياس الانطباعات</a:t>
            </a:r>
            <a:endParaRPr kumimoji="0" lang="en-US" b="0" i="0" u="none" strike="noStrike" kern="0" cap="none" spc="0" normalizeH="0" baseline="0" noProof="0" dirty="0">
              <a:ln>
                <a:noFill/>
              </a:ln>
              <a:solidFill>
                <a:prstClr val="black"/>
              </a:solidFill>
              <a:effectLst/>
              <a:uLnTx/>
              <a:uFillTx/>
            </a:endParaRPr>
          </a:p>
        </p:txBody>
      </p:sp>
      <p:sp>
        <p:nvSpPr>
          <p:cNvPr id="29" name="Text 9">
            <a:extLst>
              <a:ext uri="{FF2B5EF4-FFF2-40B4-BE49-F238E27FC236}">
                <a16:creationId xmlns:a16="http://schemas.microsoft.com/office/drawing/2014/main" id="{6DFE527C-1928-6CEB-FACB-5E6361208C8B}"/>
              </a:ext>
            </a:extLst>
          </p:cNvPr>
          <p:cNvSpPr/>
          <p:nvPr/>
        </p:nvSpPr>
        <p:spPr>
          <a:xfrm>
            <a:off x="6486168" y="4690110"/>
            <a:ext cx="32670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تحليل المشاعر والاتجاهات تجاه الحملة والعلامة التجارية</a:t>
            </a:r>
            <a:endParaRPr kumimoji="0" lang="en-US" sz="1550" b="0" i="0" u="none" strike="noStrike" kern="0" cap="none" spc="0" normalizeH="0" baseline="0" noProof="0" dirty="0">
              <a:ln>
                <a:noFill/>
              </a:ln>
              <a:solidFill>
                <a:prstClr val="black"/>
              </a:solidFill>
              <a:effectLst/>
              <a:uLnTx/>
              <a:uFillTx/>
            </a:endParaRPr>
          </a:p>
        </p:txBody>
      </p:sp>
      <p:sp>
        <p:nvSpPr>
          <p:cNvPr id="30" name="Shape 10">
            <a:extLst>
              <a:ext uri="{FF2B5EF4-FFF2-40B4-BE49-F238E27FC236}">
                <a16:creationId xmlns:a16="http://schemas.microsoft.com/office/drawing/2014/main" id="{3CA15E6B-2032-F3DE-6D2A-5E1519257DA2}"/>
              </a:ext>
            </a:extLst>
          </p:cNvPr>
          <p:cNvSpPr/>
          <p:nvPr/>
        </p:nvSpPr>
        <p:spPr>
          <a:xfrm>
            <a:off x="6486169" y="5717347"/>
            <a:ext cx="7144464" cy="1615114"/>
          </a:xfrm>
          <a:prstGeom prst="roundRect">
            <a:avLst>
              <a:gd name="adj" fmla="val 4270"/>
            </a:avLst>
          </a:prstGeom>
          <a:solidFill>
            <a:srgbClr val="CCF1FF"/>
          </a:solidFill>
          <a:ln w="7620">
            <a:solidFill>
              <a:srgbClr val="B2D7E5"/>
            </a:solidFill>
            <a:prstDash val="solid"/>
          </a:ln>
        </p:spPr>
        <p:txBody>
          <a:bodyPr/>
          <a:lstStyle/>
          <a:p>
            <a:endParaRPr lang=""/>
          </a:p>
        </p:txBody>
      </p:sp>
      <p:sp>
        <p:nvSpPr>
          <p:cNvPr id="31" name="Shape 11">
            <a:extLst>
              <a:ext uri="{FF2B5EF4-FFF2-40B4-BE49-F238E27FC236}">
                <a16:creationId xmlns:a16="http://schemas.microsoft.com/office/drawing/2014/main" id="{9EE596C3-744E-D961-5F84-3F3112CED40E}"/>
              </a:ext>
            </a:extLst>
          </p:cNvPr>
          <p:cNvSpPr/>
          <p:nvPr/>
        </p:nvSpPr>
        <p:spPr>
          <a:xfrm>
            <a:off x="13035320" y="5935504"/>
            <a:ext cx="595313" cy="595313"/>
          </a:xfrm>
          <a:prstGeom prst="roundRect">
            <a:avLst>
              <a:gd name="adj" fmla="val 15358451"/>
            </a:avLst>
          </a:prstGeom>
          <a:solidFill>
            <a:srgbClr val="00AEEF"/>
          </a:solidFill>
          <a:ln/>
        </p:spPr>
        <p:txBody>
          <a:bodyPr/>
          <a:lstStyle/>
          <a:p>
            <a:endParaRPr lang=""/>
          </a:p>
        </p:txBody>
      </p:sp>
      <p:pic>
        <p:nvPicPr>
          <p:cNvPr id="32" name="Image 3" descr="preencoded.png">
            <a:extLst>
              <a:ext uri="{FF2B5EF4-FFF2-40B4-BE49-F238E27FC236}">
                <a16:creationId xmlns:a16="http://schemas.microsoft.com/office/drawing/2014/main" id="{31844A07-2478-D6E6-584F-94DE8C1C31B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3199031" y="6099096"/>
            <a:ext cx="267891" cy="267891"/>
          </a:xfrm>
          <a:prstGeom prst="rect">
            <a:avLst/>
          </a:prstGeom>
        </p:spPr>
      </p:pic>
      <p:sp>
        <p:nvSpPr>
          <p:cNvPr id="33" name="Text 12">
            <a:extLst>
              <a:ext uri="{FF2B5EF4-FFF2-40B4-BE49-F238E27FC236}">
                <a16:creationId xmlns:a16="http://schemas.microsoft.com/office/drawing/2014/main" id="{9175D55B-3B02-E220-E958-26B247CC0FD4}"/>
              </a:ext>
            </a:extLst>
          </p:cNvPr>
          <p:cNvSpPr/>
          <p:nvPr/>
        </p:nvSpPr>
        <p:spPr>
          <a:xfrm>
            <a:off x="10414102" y="6201881"/>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التعديل الفوري</a:t>
            </a:r>
            <a:endParaRPr kumimoji="0" lang="en-US" b="0" i="0" u="none" strike="noStrike" kern="0" cap="none" spc="0" normalizeH="0" baseline="0" noProof="0" dirty="0">
              <a:ln>
                <a:noFill/>
              </a:ln>
              <a:solidFill>
                <a:prstClr val="black"/>
              </a:solidFill>
              <a:effectLst/>
              <a:uLnTx/>
              <a:uFillTx/>
            </a:endParaRPr>
          </a:p>
        </p:txBody>
      </p:sp>
      <p:sp>
        <p:nvSpPr>
          <p:cNvPr id="34" name="Text 13">
            <a:extLst>
              <a:ext uri="{FF2B5EF4-FFF2-40B4-BE49-F238E27FC236}">
                <a16:creationId xmlns:a16="http://schemas.microsoft.com/office/drawing/2014/main" id="{45BAC1BF-6143-EE02-EE7A-8EE04196FE8E}"/>
              </a:ext>
            </a:extLst>
          </p:cNvPr>
          <p:cNvSpPr/>
          <p:nvPr/>
        </p:nvSpPr>
        <p:spPr>
          <a:xfrm>
            <a:off x="6386989" y="6763480"/>
            <a:ext cx="714446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إجراء تغييرات سريعة على الرسائل أو التكتيكات عند الحاجة</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734471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0FAD4-EE7F-0B62-C14B-90F9A839CE97}"/>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015D8101-8A29-12A2-30F3-4C20A73A2ED2}"/>
              </a:ext>
            </a:extLst>
          </p:cNvPr>
          <p:cNvPicPr>
            <a:picLocks noChangeAspect="1"/>
          </p:cNvPicPr>
          <p:nvPr/>
        </p:nvPicPr>
        <p:blipFill>
          <a:blip r:embed="rId2"/>
          <a:stretch>
            <a:fillRect/>
          </a:stretch>
        </p:blipFill>
        <p:spPr>
          <a:xfrm>
            <a:off x="9438555" y="1161301"/>
            <a:ext cx="5354598" cy="6732833"/>
          </a:xfrm>
          <a:prstGeom prst="rect">
            <a:avLst/>
          </a:prstGeom>
        </p:spPr>
      </p:pic>
      <p:sp>
        <p:nvSpPr>
          <p:cNvPr id="25" name="Rectangle: Rounded Corners 24">
            <a:extLst>
              <a:ext uri="{FF2B5EF4-FFF2-40B4-BE49-F238E27FC236}">
                <a16:creationId xmlns:a16="http://schemas.microsoft.com/office/drawing/2014/main" id="{CF7CAC94-9102-A3F9-A5DA-B55CCE918716}"/>
              </a:ext>
            </a:extLst>
          </p:cNvPr>
          <p:cNvSpPr/>
          <p:nvPr/>
        </p:nvSpPr>
        <p:spPr>
          <a:xfrm>
            <a:off x="916411" y="1562527"/>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8441FCDA-3CCC-BEE2-DC2E-3147E731C20A}"/>
              </a:ext>
            </a:extLst>
          </p:cNvPr>
          <p:cNvSpPr/>
          <p:nvPr/>
        </p:nvSpPr>
        <p:spPr>
          <a:xfrm>
            <a:off x="3151414" y="610225"/>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8373D21-AE5F-5899-DD8B-40C773F2BE2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3E259B38-C48C-DB25-9CF0-5AA4061E9ED9}"/>
              </a:ext>
            </a:extLst>
          </p:cNvPr>
          <p:cNvSpPr/>
          <p:nvPr/>
        </p:nvSpPr>
        <p:spPr>
          <a:xfrm>
            <a:off x="3193018" y="808873"/>
            <a:ext cx="7424499"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من أساليب المراقبة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البحث</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الرقمي: تقنيات Social Listening</a:t>
            </a:r>
            <a:endParaRPr kumimoji="0" lang="en-US" sz="2000" b="0" i="0" u="none" strike="noStrike" kern="0" cap="none" spc="0" normalizeH="0" baseline="0" noProof="0" dirty="0">
              <a:ln>
                <a:noFill/>
              </a:ln>
              <a:solidFill>
                <a:srgbClr val="00B0F0"/>
              </a:solidFill>
              <a:effectLst/>
              <a:uLnTx/>
              <a:uFillTx/>
            </a:endParaRPr>
          </a:p>
        </p:txBody>
      </p:sp>
      <p:pic>
        <p:nvPicPr>
          <p:cNvPr id="6" name="Image 0" descr="preencoded.png">
            <a:extLst>
              <a:ext uri="{FF2B5EF4-FFF2-40B4-BE49-F238E27FC236}">
                <a16:creationId xmlns:a16="http://schemas.microsoft.com/office/drawing/2014/main" id="{59D3E884-78DF-1FC1-0AAC-27686FA191B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42781" y="1926253"/>
            <a:ext cx="5119330" cy="5119330"/>
          </a:xfrm>
          <a:prstGeom prst="rect">
            <a:avLst/>
          </a:prstGeom>
        </p:spPr>
      </p:pic>
      <p:sp>
        <p:nvSpPr>
          <p:cNvPr id="11" name="Text 1">
            <a:extLst>
              <a:ext uri="{FF2B5EF4-FFF2-40B4-BE49-F238E27FC236}">
                <a16:creationId xmlns:a16="http://schemas.microsoft.com/office/drawing/2014/main" id="{28960707-3882-5B48-EAD2-886DE040E776}"/>
              </a:ext>
            </a:extLst>
          </p:cNvPr>
          <p:cNvSpPr/>
          <p:nvPr/>
        </p:nvSpPr>
        <p:spPr>
          <a:xfrm>
            <a:off x="10617517" y="1893690"/>
            <a:ext cx="3226594"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معرفة نبض الشارع الرقمي</a:t>
            </a:r>
            <a:endParaRPr kumimoji="0" lang="en-US" sz="1950" b="0" i="0" u="none" strike="noStrike" kern="0" cap="none" spc="0" normalizeH="0" baseline="0" noProof="0" dirty="0">
              <a:ln>
                <a:noFill/>
              </a:ln>
              <a:solidFill>
                <a:prstClr val="black"/>
              </a:solidFill>
              <a:effectLst/>
              <a:uLnTx/>
              <a:uFillTx/>
            </a:endParaRPr>
          </a:p>
        </p:txBody>
      </p:sp>
      <p:sp>
        <p:nvSpPr>
          <p:cNvPr id="12" name="Text 2">
            <a:extLst>
              <a:ext uri="{FF2B5EF4-FFF2-40B4-BE49-F238E27FC236}">
                <a16:creationId xmlns:a16="http://schemas.microsoft.com/office/drawing/2014/main" id="{4FB46337-162F-4A28-3495-998C0905F21E}"/>
              </a:ext>
            </a:extLst>
          </p:cNvPr>
          <p:cNvSpPr/>
          <p:nvPr/>
        </p:nvSpPr>
        <p:spPr>
          <a:xfrm>
            <a:off x="6888480" y="2303027"/>
            <a:ext cx="695563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تقنيات الاستماع الاجتماعي (Social Listening) تمكننا من رصد وتحليل المحادثات والآراء على منصات التواصل الاجتماعي في الوقت الفعلي.</a:t>
            </a:r>
            <a:endParaRPr kumimoji="0" lang="en-US" sz="1550" b="0" i="0" u="none" strike="noStrike" kern="0" cap="none" spc="0" normalizeH="0" baseline="0" noProof="0" dirty="0">
              <a:ln>
                <a:noFill/>
              </a:ln>
              <a:solidFill>
                <a:schemeClr val="accent1"/>
              </a:solidFill>
              <a:effectLst/>
              <a:uLnTx/>
              <a:uFillTx/>
            </a:endParaRPr>
          </a:p>
        </p:txBody>
      </p:sp>
      <p:sp>
        <p:nvSpPr>
          <p:cNvPr id="13" name="Text 3">
            <a:extLst>
              <a:ext uri="{FF2B5EF4-FFF2-40B4-BE49-F238E27FC236}">
                <a16:creationId xmlns:a16="http://schemas.microsoft.com/office/drawing/2014/main" id="{5293578E-90A5-4091-EF05-2DDB6D1257C0}"/>
              </a:ext>
            </a:extLst>
          </p:cNvPr>
          <p:cNvSpPr/>
          <p:nvPr/>
        </p:nvSpPr>
        <p:spPr>
          <a:xfrm>
            <a:off x="6888480" y="3007519"/>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رصد الإشارات للعلامة التجارية (Brand Mentions)</a:t>
            </a:r>
            <a:endParaRPr kumimoji="0" lang="en-US" sz="1550" b="0" i="0" u="none" strike="noStrike" kern="0" cap="none" spc="0" normalizeH="0" baseline="0" noProof="0" dirty="0">
              <a:ln>
                <a:noFill/>
              </a:ln>
              <a:solidFill>
                <a:prstClr val="black"/>
              </a:solidFill>
              <a:effectLst/>
              <a:uLnTx/>
              <a:uFillTx/>
            </a:endParaRPr>
          </a:p>
        </p:txBody>
      </p:sp>
      <p:sp>
        <p:nvSpPr>
          <p:cNvPr id="14" name="Text 4">
            <a:extLst>
              <a:ext uri="{FF2B5EF4-FFF2-40B4-BE49-F238E27FC236}">
                <a16:creationId xmlns:a16="http://schemas.microsoft.com/office/drawing/2014/main" id="{C0C96745-FEF3-A81D-D4CF-4A082034E274}"/>
              </a:ext>
            </a:extLst>
          </p:cNvPr>
          <p:cNvSpPr/>
          <p:nvPr/>
        </p:nvSpPr>
        <p:spPr>
          <a:xfrm>
            <a:off x="6888480" y="3394472"/>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تحليل المشاعر (Sentiment Analysis)</a:t>
            </a:r>
            <a:endParaRPr kumimoji="0" lang="en-US" sz="1550" b="0" i="0" u="none" strike="noStrike" kern="0" cap="none" spc="0" normalizeH="0" baseline="0" noProof="0" dirty="0">
              <a:ln>
                <a:noFill/>
              </a:ln>
              <a:solidFill>
                <a:prstClr val="black"/>
              </a:solidFill>
              <a:effectLst/>
              <a:uLnTx/>
              <a:uFillTx/>
            </a:endParaRPr>
          </a:p>
        </p:txBody>
      </p:sp>
      <p:sp>
        <p:nvSpPr>
          <p:cNvPr id="15" name="Text 5">
            <a:extLst>
              <a:ext uri="{FF2B5EF4-FFF2-40B4-BE49-F238E27FC236}">
                <a16:creationId xmlns:a16="http://schemas.microsoft.com/office/drawing/2014/main" id="{4572E2BC-9640-9B26-8B9F-F51AE710B4B0}"/>
              </a:ext>
            </a:extLst>
          </p:cNvPr>
          <p:cNvSpPr/>
          <p:nvPr/>
        </p:nvSpPr>
        <p:spPr>
          <a:xfrm>
            <a:off x="6888480" y="3781425"/>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تحديد الموضوعات الرائجة (Trending Topics)</a:t>
            </a:r>
            <a:endParaRPr kumimoji="0" lang="en-US" sz="1550" b="0" i="0" u="none" strike="noStrike" kern="0" cap="none" spc="0" normalizeH="0" baseline="0" noProof="0" dirty="0">
              <a:ln>
                <a:noFill/>
              </a:ln>
              <a:solidFill>
                <a:prstClr val="black"/>
              </a:solidFill>
              <a:effectLst/>
              <a:uLnTx/>
              <a:uFillTx/>
            </a:endParaRPr>
          </a:p>
        </p:txBody>
      </p:sp>
      <p:sp>
        <p:nvSpPr>
          <p:cNvPr id="16" name="Text 6">
            <a:extLst>
              <a:ext uri="{FF2B5EF4-FFF2-40B4-BE49-F238E27FC236}">
                <a16:creationId xmlns:a16="http://schemas.microsoft.com/office/drawing/2014/main" id="{4523C370-59C7-3728-F7F4-002164EF0426}"/>
              </a:ext>
            </a:extLst>
          </p:cNvPr>
          <p:cNvSpPr/>
          <p:nvPr/>
        </p:nvSpPr>
        <p:spPr>
          <a:xfrm>
            <a:off x="6888480" y="4168378"/>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اكتشاف الأزمات المحتملة مبكراً</a:t>
            </a:r>
            <a:endParaRPr kumimoji="0" lang="en-US" sz="1550" b="0" i="0" u="none" strike="noStrike" kern="0" cap="none" spc="0" normalizeH="0" baseline="0" noProof="0" dirty="0">
              <a:ln>
                <a:noFill/>
              </a:ln>
              <a:solidFill>
                <a:prstClr val="black"/>
              </a:solidFill>
              <a:effectLst/>
              <a:uLnTx/>
              <a:uFillTx/>
            </a:endParaRPr>
          </a:p>
        </p:txBody>
      </p:sp>
      <p:sp>
        <p:nvSpPr>
          <p:cNvPr id="17" name="Text 7">
            <a:extLst>
              <a:ext uri="{FF2B5EF4-FFF2-40B4-BE49-F238E27FC236}">
                <a16:creationId xmlns:a16="http://schemas.microsoft.com/office/drawing/2014/main" id="{F93DBE2E-EF9B-E24F-F39F-D855A1E55E42}"/>
              </a:ext>
            </a:extLst>
          </p:cNvPr>
          <p:cNvSpPr/>
          <p:nvPr/>
        </p:nvSpPr>
        <p:spPr>
          <a:xfrm>
            <a:off x="6888480" y="4555331"/>
            <a:ext cx="6955631"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فهم احتياجات العملاء غير المعلنة</a:t>
            </a:r>
            <a:endParaRPr kumimoji="0" lang="en-US" sz="1550" b="0" i="0" u="none" strike="noStrike" kern="0" cap="none" spc="0" normalizeH="0" baseline="0" noProof="0" dirty="0">
              <a:ln>
                <a:noFill/>
              </a:ln>
              <a:solidFill>
                <a:prstClr val="black"/>
              </a:solidFill>
              <a:effectLst/>
              <a:uLnTx/>
              <a:uFillTx/>
            </a:endParaRPr>
          </a:p>
        </p:txBody>
      </p:sp>
      <p:pic>
        <p:nvPicPr>
          <p:cNvPr id="3" name="Picture 2">
            <a:extLst>
              <a:ext uri="{FF2B5EF4-FFF2-40B4-BE49-F238E27FC236}">
                <a16:creationId xmlns:a16="http://schemas.microsoft.com/office/drawing/2014/main" id="{D75BA999-E930-0237-5342-04A7C7E912D1}"/>
              </a:ext>
            </a:extLst>
          </p:cNvPr>
          <p:cNvPicPr>
            <a:picLocks noChangeAspect="1"/>
          </p:cNvPicPr>
          <p:nvPr/>
        </p:nvPicPr>
        <p:blipFill>
          <a:blip r:embed="rId5"/>
          <a:stretch>
            <a:fillRect/>
          </a:stretch>
        </p:blipFill>
        <p:spPr>
          <a:xfrm>
            <a:off x="8342479" y="5167662"/>
            <a:ext cx="2615411" cy="1743607"/>
          </a:xfrm>
          <a:prstGeom prst="rect">
            <a:avLst/>
          </a:prstGeom>
        </p:spPr>
      </p:pic>
    </p:spTree>
    <p:extLst>
      <p:ext uri="{BB962C8B-B14F-4D97-AF65-F5344CB8AC3E}">
        <p14:creationId xmlns:p14="http://schemas.microsoft.com/office/powerpoint/2010/main" val="1339139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F8EE4-504A-0B4C-59EB-E710EE227889}"/>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6F156FAD-7671-98F0-EA53-C5926549BB17}"/>
              </a:ext>
            </a:extLst>
          </p:cNvPr>
          <p:cNvPicPr>
            <a:picLocks noChangeAspect="1"/>
          </p:cNvPicPr>
          <p:nvPr/>
        </p:nvPicPr>
        <p:blipFill>
          <a:blip r:embed="rId2"/>
          <a:stretch>
            <a:fillRect/>
          </a:stretch>
        </p:blipFill>
        <p:spPr>
          <a:xfrm>
            <a:off x="9438555" y="1161301"/>
            <a:ext cx="5354598" cy="6732833"/>
          </a:xfrm>
          <a:prstGeom prst="rect">
            <a:avLst/>
          </a:prstGeom>
        </p:spPr>
      </p:pic>
      <p:sp>
        <p:nvSpPr>
          <p:cNvPr id="25" name="Rectangle: Rounded Corners 24">
            <a:extLst>
              <a:ext uri="{FF2B5EF4-FFF2-40B4-BE49-F238E27FC236}">
                <a16:creationId xmlns:a16="http://schemas.microsoft.com/office/drawing/2014/main" id="{1E21DD45-D4D3-5373-6858-BDAF6E84E355}"/>
              </a:ext>
            </a:extLst>
          </p:cNvPr>
          <p:cNvSpPr/>
          <p:nvPr/>
        </p:nvSpPr>
        <p:spPr>
          <a:xfrm>
            <a:off x="916411" y="1562527"/>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87C084DF-5DE6-1DB2-0B12-45BBC5FDF765}"/>
              </a:ext>
            </a:extLst>
          </p:cNvPr>
          <p:cNvSpPr/>
          <p:nvPr/>
        </p:nvSpPr>
        <p:spPr>
          <a:xfrm>
            <a:off x="3151414" y="610225"/>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7444732-045F-F088-2D9E-CCD04577449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E48B32D1-701F-B00D-BA4F-BC48B858431B}"/>
              </a:ext>
            </a:extLst>
          </p:cNvPr>
          <p:cNvSpPr/>
          <p:nvPr/>
        </p:nvSpPr>
        <p:spPr>
          <a:xfrm>
            <a:off x="5931845" y="2014340"/>
            <a:ext cx="7950637"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أدوات المراقبة الرقمية المتقدمة</a:t>
            </a:r>
            <a:endParaRPr kumimoji="0" lang="en-US" sz="2000" b="0" i="0" u="none" strike="noStrike" kern="0" cap="none" spc="0" normalizeH="0" baseline="0" noProof="0" dirty="0">
              <a:ln>
                <a:noFill/>
              </a:ln>
              <a:solidFill>
                <a:srgbClr val="00B0F0"/>
              </a:solidFill>
              <a:effectLst/>
              <a:uLnTx/>
              <a:uFillTx/>
            </a:endParaRPr>
          </a:p>
        </p:txBody>
      </p:sp>
      <p:sp>
        <p:nvSpPr>
          <p:cNvPr id="6" name="Text 1">
            <a:extLst>
              <a:ext uri="{FF2B5EF4-FFF2-40B4-BE49-F238E27FC236}">
                <a16:creationId xmlns:a16="http://schemas.microsoft.com/office/drawing/2014/main" id="{49FFBC3E-FBC1-C81E-2254-274CC9180639}"/>
              </a:ext>
            </a:extLst>
          </p:cNvPr>
          <p:cNvSpPr/>
          <p:nvPr/>
        </p:nvSpPr>
        <p:spPr>
          <a:xfrm>
            <a:off x="1246061" y="3728844"/>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Brandwatch</a:t>
            </a:r>
            <a:endParaRPr kumimoji="0" lang="en-US" sz="1950" b="0" i="0" u="none" strike="noStrike" kern="0" cap="none" spc="0" normalizeH="0" baseline="0" noProof="0" dirty="0">
              <a:ln>
                <a:noFill/>
              </a:ln>
              <a:solidFill>
                <a:prstClr val="black"/>
              </a:solidFill>
              <a:effectLst/>
              <a:uLnTx/>
              <a:uFillTx/>
            </a:endParaRPr>
          </a:p>
        </p:txBody>
      </p:sp>
      <p:sp>
        <p:nvSpPr>
          <p:cNvPr id="11" name="Text 2">
            <a:extLst>
              <a:ext uri="{FF2B5EF4-FFF2-40B4-BE49-F238E27FC236}">
                <a16:creationId xmlns:a16="http://schemas.microsoft.com/office/drawing/2014/main" id="{80732855-DC03-FDCE-3DF1-EE8AA8256A3C}"/>
              </a:ext>
            </a:extLst>
          </p:cNvPr>
          <p:cNvSpPr/>
          <p:nvPr/>
        </p:nvSpPr>
        <p:spPr>
          <a:xfrm>
            <a:off x="1246061" y="4158065"/>
            <a:ext cx="3074670" cy="952619"/>
          </a:xfrm>
          <a:prstGeom prst="rect">
            <a:avLst/>
          </a:prstGeom>
          <a:noFill/>
          <a:ln/>
        </p:spPr>
        <p:txBody>
          <a:bodyPr wrap="squar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منصة شاملة للاستماع الاجتماعي وتحليل المحادثات عبر الإنترنت بتقنيات الذكاء الاصطناعي</a:t>
            </a:r>
            <a:endParaRPr kumimoji="0" lang="en-US" sz="1550" b="0" i="0" u="none" strike="noStrike" kern="0" cap="none" spc="0" normalizeH="0" baseline="0" noProof="0" dirty="0">
              <a:ln>
                <a:noFill/>
              </a:ln>
              <a:solidFill>
                <a:prstClr val="black"/>
              </a:solidFill>
              <a:effectLst/>
              <a:uLnTx/>
              <a:uFillTx/>
            </a:endParaRPr>
          </a:p>
        </p:txBody>
      </p:sp>
      <p:sp>
        <p:nvSpPr>
          <p:cNvPr id="12" name="Text 3">
            <a:extLst>
              <a:ext uri="{FF2B5EF4-FFF2-40B4-BE49-F238E27FC236}">
                <a16:creationId xmlns:a16="http://schemas.microsoft.com/office/drawing/2014/main" id="{45C44C44-20C8-0719-6406-54719308137D}"/>
              </a:ext>
            </a:extLst>
          </p:cNvPr>
          <p:cNvSpPr/>
          <p:nvPr/>
        </p:nvSpPr>
        <p:spPr>
          <a:xfrm>
            <a:off x="4568738" y="3728844"/>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Hootsuite Insights</a:t>
            </a:r>
            <a:endParaRPr kumimoji="0" lang="en-US" sz="1950" b="0" i="0" u="none" strike="noStrike" kern="0" cap="none" spc="0" normalizeH="0" baseline="0" noProof="0" dirty="0">
              <a:ln>
                <a:noFill/>
              </a:ln>
              <a:solidFill>
                <a:prstClr val="black"/>
              </a:solidFill>
              <a:effectLst/>
              <a:uLnTx/>
              <a:uFillTx/>
            </a:endParaRPr>
          </a:p>
        </p:txBody>
      </p:sp>
      <p:sp>
        <p:nvSpPr>
          <p:cNvPr id="13" name="Text 4">
            <a:extLst>
              <a:ext uri="{FF2B5EF4-FFF2-40B4-BE49-F238E27FC236}">
                <a16:creationId xmlns:a16="http://schemas.microsoft.com/office/drawing/2014/main" id="{9A5DF8A7-D0E6-1315-DF42-4A6C5ECF091B}"/>
              </a:ext>
            </a:extLst>
          </p:cNvPr>
          <p:cNvSpPr/>
          <p:nvPr/>
        </p:nvSpPr>
        <p:spPr>
          <a:xfrm>
            <a:off x="4568738" y="4158065"/>
            <a:ext cx="3074670" cy="635079"/>
          </a:xfrm>
          <a:prstGeom prst="rect">
            <a:avLst/>
          </a:prstGeom>
          <a:noFill/>
          <a:ln/>
        </p:spPr>
        <p:txBody>
          <a:bodyPr wrap="squar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أداة متكاملة لإدارة وتحليل وسائل التواصل الاجتماعي مع تقارير فورية</a:t>
            </a:r>
            <a:endParaRPr kumimoji="0" lang="en-US" sz="1550" b="0" i="0" u="none" strike="noStrike" kern="0" cap="none" spc="0" normalizeH="0" baseline="0" noProof="0" dirty="0">
              <a:ln>
                <a:noFill/>
              </a:ln>
              <a:solidFill>
                <a:prstClr val="black"/>
              </a:solidFill>
              <a:effectLst/>
              <a:uLnTx/>
              <a:uFillTx/>
            </a:endParaRPr>
          </a:p>
        </p:txBody>
      </p:sp>
      <p:sp>
        <p:nvSpPr>
          <p:cNvPr id="14" name="Text 5">
            <a:extLst>
              <a:ext uri="{FF2B5EF4-FFF2-40B4-BE49-F238E27FC236}">
                <a16:creationId xmlns:a16="http://schemas.microsoft.com/office/drawing/2014/main" id="{E769B689-854F-7618-8865-0CFC4AFC8B19}"/>
              </a:ext>
            </a:extLst>
          </p:cNvPr>
          <p:cNvSpPr/>
          <p:nvPr/>
        </p:nvSpPr>
        <p:spPr>
          <a:xfrm>
            <a:off x="7891415" y="3728844"/>
            <a:ext cx="2480905" cy="310158"/>
          </a:xfrm>
          <a:prstGeom prst="rect">
            <a:avLst/>
          </a:prstGeom>
          <a:noFill/>
          <a:ln/>
        </p:spPr>
        <p:txBody>
          <a:bodyPr wrap="none" lIns="0" tIns="0" rIns="0" bIns="0" rtlCol="0" anchor="t"/>
          <a:lstStyle/>
          <a:p>
            <a:pPr marL="0" marR="0" lvl="0" indent="0" defTabSz="914400"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Sentiment Analysis</a:t>
            </a:r>
            <a:endParaRPr kumimoji="0" lang="en-US" sz="1950" b="0" i="0" u="none" strike="noStrike" kern="0" cap="none" spc="0" normalizeH="0" baseline="0" noProof="0" dirty="0">
              <a:ln>
                <a:noFill/>
              </a:ln>
              <a:solidFill>
                <a:prstClr val="black"/>
              </a:solidFill>
              <a:effectLst/>
              <a:uLnTx/>
              <a:uFillTx/>
            </a:endParaRPr>
          </a:p>
        </p:txBody>
      </p:sp>
      <p:sp>
        <p:nvSpPr>
          <p:cNvPr id="15" name="Text 6">
            <a:extLst>
              <a:ext uri="{FF2B5EF4-FFF2-40B4-BE49-F238E27FC236}">
                <a16:creationId xmlns:a16="http://schemas.microsoft.com/office/drawing/2014/main" id="{3E96AF7E-9261-66C3-A67B-8D9B5A1BA645}"/>
              </a:ext>
            </a:extLst>
          </p:cNvPr>
          <p:cNvSpPr/>
          <p:nvPr/>
        </p:nvSpPr>
        <p:spPr>
          <a:xfrm>
            <a:off x="7891415" y="4158065"/>
            <a:ext cx="3074670" cy="952619"/>
          </a:xfrm>
          <a:prstGeom prst="rect">
            <a:avLst/>
          </a:prstGeom>
          <a:noFill/>
          <a:ln/>
        </p:spPr>
        <p:txBody>
          <a:bodyPr wrap="squar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تقنيات تحليل المشاعر لفهم الاتجاهات العاطفية للجمهور تجاه الحملة</a:t>
            </a:r>
            <a:endParaRPr kumimoji="0" lang="en-US" sz="1550" b="0" i="0" u="none" strike="noStrike" kern="0" cap="none" spc="0" normalizeH="0" baseline="0" noProof="0" dirty="0">
              <a:ln>
                <a:noFill/>
              </a:ln>
              <a:solidFill>
                <a:prstClr val="black"/>
              </a:solidFill>
              <a:effectLst/>
              <a:uLnTx/>
              <a:uFillTx/>
            </a:endParaRPr>
          </a:p>
        </p:txBody>
      </p:sp>
      <p:sp>
        <p:nvSpPr>
          <p:cNvPr id="16" name="Text 7">
            <a:extLst>
              <a:ext uri="{FF2B5EF4-FFF2-40B4-BE49-F238E27FC236}">
                <a16:creationId xmlns:a16="http://schemas.microsoft.com/office/drawing/2014/main" id="{4A32C9D7-868F-B514-FCD3-B0EB0FACF4B2}"/>
              </a:ext>
            </a:extLst>
          </p:cNvPr>
          <p:cNvSpPr/>
          <p:nvPr/>
        </p:nvSpPr>
        <p:spPr>
          <a:xfrm>
            <a:off x="11214092" y="3728844"/>
            <a:ext cx="2480905" cy="310158"/>
          </a:xfrm>
          <a:prstGeom prst="rect">
            <a:avLst/>
          </a:prstGeom>
          <a:noFill/>
          <a:ln/>
        </p:spPr>
        <p:txBody>
          <a:bodyPr wrap="none" lIns="0" tIns="0" rIns="0" bIns="0" rtlCol="0" anchor="t"/>
          <a:lstStyle/>
          <a:p>
            <a:pPr lvl="0">
              <a:lnSpc>
                <a:spcPts val="2400"/>
              </a:lnSpc>
            </a:pPr>
            <a:r>
              <a:rPr lang="en-US" sz="2000" kern="0" dirty="0">
                <a:solidFill>
                  <a:schemeClr val="bg2">
                    <a:lumMod val="50000"/>
                  </a:schemeClr>
                </a:solidFill>
                <a:latin typeface="Alexandria" pitchFamily="34" charset="0"/>
                <a:ea typeface="Alexandria" pitchFamily="34" charset="-122"/>
                <a:cs typeface="Alexandria" pitchFamily="34" charset="-120"/>
              </a:rPr>
              <a:t>Sprout Social،</a:t>
            </a:r>
            <a:endParaRPr kumimoji="0" lang="en-US" sz="1950" b="0" i="0" u="none" strike="noStrike" kern="0" cap="none" spc="0" normalizeH="0" baseline="0" noProof="0" dirty="0">
              <a:ln>
                <a:noFill/>
              </a:ln>
              <a:solidFill>
                <a:schemeClr val="bg2">
                  <a:lumMod val="50000"/>
                </a:schemeClr>
              </a:solidFill>
              <a:effectLst/>
              <a:uLnTx/>
              <a:uFillTx/>
            </a:endParaRPr>
          </a:p>
        </p:txBody>
      </p:sp>
      <p:sp>
        <p:nvSpPr>
          <p:cNvPr id="17" name="Text 8">
            <a:extLst>
              <a:ext uri="{FF2B5EF4-FFF2-40B4-BE49-F238E27FC236}">
                <a16:creationId xmlns:a16="http://schemas.microsoft.com/office/drawing/2014/main" id="{9DE52137-722D-7814-FB4B-9C8474766FF6}"/>
              </a:ext>
            </a:extLst>
          </p:cNvPr>
          <p:cNvSpPr/>
          <p:nvPr/>
        </p:nvSpPr>
        <p:spPr>
          <a:xfrm>
            <a:off x="11214092" y="4158065"/>
            <a:ext cx="3074789" cy="635079"/>
          </a:xfrm>
          <a:prstGeom prst="rect">
            <a:avLst/>
          </a:prstGeom>
          <a:noFill/>
          <a:ln/>
        </p:spPr>
        <p:txBody>
          <a:bodyPr wrap="squar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رصد وتحليل المحادثات والإشارات عبر جميع المنصات الرقمية</a:t>
            </a:r>
            <a:endParaRPr kumimoji="0" lang="en-US" sz="1550" b="0" i="0" u="none" strike="noStrike" kern="0" cap="none" spc="0" normalizeH="0" baseline="0" noProof="0" dirty="0">
              <a:ln>
                <a:noFill/>
              </a:ln>
              <a:solidFill>
                <a:prstClr val="black"/>
              </a:solidFill>
              <a:effectLst/>
              <a:uLnTx/>
              <a:uFillTx/>
            </a:endParaRPr>
          </a:p>
        </p:txBody>
      </p:sp>
      <p:pic>
        <p:nvPicPr>
          <p:cNvPr id="21" name="Picture 20">
            <a:extLst>
              <a:ext uri="{FF2B5EF4-FFF2-40B4-BE49-F238E27FC236}">
                <a16:creationId xmlns:a16="http://schemas.microsoft.com/office/drawing/2014/main" id="{04B6CB4B-EEDC-7168-4249-E9DFF3A3CAD4}"/>
              </a:ext>
            </a:extLst>
          </p:cNvPr>
          <p:cNvPicPr>
            <a:picLocks noChangeAspect="1"/>
          </p:cNvPicPr>
          <p:nvPr/>
        </p:nvPicPr>
        <p:blipFill>
          <a:blip r:embed="rId4"/>
          <a:stretch>
            <a:fillRect/>
          </a:stretch>
        </p:blipFill>
        <p:spPr>
          <a:xfrm>
            <a:off x="4629150" y="5163801"/>
            <a:ext cx="2530030" cy="1605941"/>
          </a:xfrm>
          <a:prstGeom prst="rect">
            <a:avLst/>
          </a:prstGeom>
        </p:spPr>
      </p:pic>
      <p:pic>
        <p:nvPicPr>
          <p:cNvPr id="22" name="Picture 21">
            <a:extLst>
              <a:ext uri="{FF2B5EF4-FFF2-40B4-BE49-F238E27FC236}">
                <a16:creationId xmlns:a16="http://schemas.microsoft.com/office/drawing/2014/main" id="{BCAA1608-6EB8-4A7D-0620-932BE1FCB206}"/>
              </a:ext>
            </a:extLst>
          </p:cNvPr>
          <p:cNvPicPr>
            <a:picLocks noChangeAspect="1"/>
          </p:cNvPicPr>
          <p:nvPr/>
        </p:nvPicPr>
        <p:blipFill>
          <a:blip r:embed="rId5"/>
          <a:stretch>
            <a:fillRect/>
          </a:stretch>
        </p:blipFill>
        <p:spPr>
          <a:xfrm>
            <a:off x="7752945" y="5110684"/>
            <a:ext cx="2619375" cy="1743075"/>
          </a:xfrm>
          <a:prstGeom prst="rect">
            <a:avLst/>
          </a:prstGeom>
        </p:spPr>
      </p:pic>
      <p:pic>
        <p:nvPicPr>
          <p:cNvPr id="24" name="Picture 23">
            <a:extLst>
              <a:ext uri="{FF2B5EF4-FFF2-40B4-BE49-F238E27FC236}">
                <a16:creationId xmlns:a16="http://schemas.microsoft.com/office/drawing/2014/main" id="{3452D1B6-141A-1516-A780-8999636E458A}"/>
              </a:ext>
            </a:extLst>
          </p:cNvPr>
          <p:cNvPicPr>
            <a:picLocks noChangeAspect="1"/>
          </p:cNvPicPr>
          <p:nvPr/>
        </p:nvPicPr>
        <p:blipFill>
          <a:blip r:embed="rId6"/>
          <a:stretch>
            <a:fillRect/>
          </a:stretch>
        </p:blipFill>
        <p:spPr>
          <a:xfrm>
            <a:off x="1612804" y="5138544"/>
            <a:ext cx="1905000" cy="1905000"/>
          </a:xfrm>
          <a:prstGeom prst="rect">
            <a:avLst/>
          </a:prstGeom>
        </p:spPr>
      </p:pic>
      <p:sp>
        <p:nvSpPr>
          <p:cNvPr id="26" name="Text 1">
            <a:extLst>
              <a:ext uri="{FF2B5EF4-FFF2-40B4-BE49-F238E27FC236}">
                <a16:creationId xmlns:a16="http://schemas.microsoft.com/office/drawing/2014/main" id="{0416334B-82AD-14A2-D605-6271BDF8F0E8}"/>
              </a:ext>
            </a:extLst>
          </p:cNvPr>
          <p:cNvSpPr/>
          <p:nvPr/>
        </p:nvSpPr>
        <p:spPr>
          <a:xfrm>
            <a:off x="1246060" y="196123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chemeClr val="bg2">
                    <a:lumMod val="50000"/>
                  </a:schemeClr>
                </a:solidFill>
                <a:effectLst/>
                <a:uLnTx/>
                <a:uFillTx/>
                <a:latin typeface="Alexandria Bold" pitchFamily="34" charset="0"/>
                <a:ea typeface="Alexandria Bold" pitchFamily="34" charset="-122"/>
                <a:cs typeface="Alexandria Bold" pitchFamily="34" charset="-120"/>
              </a:rPr>
              <a:t>Google Trends</a:t>
            </a:r>
            <a:endParaRPr kumimoji="0" lang="en-US" b="0" i="0" u="none" strike="noStrike" kern="0" cap="none" spc="0" normalizeH="0" baseline="0" noProof="0" dirty="0">
              <a:ln>
                <a:noFill/>
              </a:ln>
              <a:solidFill>
                <a:schemeClr val="bg2">
                  <a:lumMod val="50000"/>
                </a:schemeClr>
              </a:solidFill>
              <a:effectLst/>
              <a:uLnTx/>
              <a:uFillTx/>
            </a:endParaRPr>
          </a:p>
        </p:txBody>
      </p:sp>
      <p:sp>
        <p:nvSpPr>
          <p:cNvPr id="27" name="Text 2">
            <a:extLst>
              <a:ext uri="{FF2B5EF4-FFF2-40B4-BE49-F238E27FC236}">
                <a16:creationId xmlns:a16="http://schemas.microsoft.com/office/drawing/2014/main" id="{B76BDBCA-864E-CEA6-4BAB-8C6C016D4D8A}"/>
              </a:ext>
            </a:extLst>
          </p:cNvPr>
          <p:cNvSpPr/>
          <p:nvPr/>
        </p:nvSpPr>
        <p:spPr>
          <a:xfrm>
            <a:off x="976086" y="2438294"/>
            <a:ext cx="4182189" cy="95261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chemeClr val="bg2">
                    <a:lumMod val="50000"/>
                  </a:schemeClr>
                </a:solidFill>
                <a:effectLst/>
                <a:uLnTx/>
                <a:uFillTx/>
                <a:latin typeface="Alexandria" pitchFamily="34" charset="0"/>
                <a:ea typeface="Alexandria" pitchFamily="34" charset="-122"/>
                <a:cs typeface="Alexandria" pitchFamily="34" charset="-120"/>
              </a:rPr>
              <a:t>أداة مجانية لرصد اتجاهات البحث وتحليل اهتمامات الجمهور عبر الزمن والمناطق الجغرافية المختلفة.</a:t>
            </a:r>
            <a:endParaRPr kumimoji="0" lang="en-US" sz="1600" b="0" i="0" u="none" strike="noStrike" kern="0" cap="none" spc="0" normalizeH="0" baseline="0" noProof="0" dirty="0">
              <a:ln>
                <a:noFill/>
              </a:ln>
              <a:solidFill>
                <a:schemeClr val="bg2">
                  <a:lumMod val="50000"/>
                </a:schemeClr>
              </a:solidFill>
              <a:effectLst/>
              <a:uLnTx/>
              <a:uFillTx/>
            </a:endParaRPr>
          </a:p>
        </p:txBody>
      </p:sp>
      <p:pic>
        <p:nvPicPr>
          <p:cNvPr id="28" name="Picture 27">
            <a:extLst>
              <a:ext uri="{FF2B5EF4-FFF2-40B4-BE49-F238E27FC236}">
                <a16:creationId xmlns:a16="http://schemas.microsoft.com/office/drawing/2014/main" id="{46E2C9C6-EB25-0319-1C21-9CC53FE778F9}"/>
              </a:ext>
            </a:extLst>
          </p:cNvPr>
          <p:cNvPicPr>
            <a:picLocks noChangeAspect="1"/>
          </p:cNvPicPr>
          <p:nvPr/>
        </p:nvPicPr>
        <p:blipFill>
          <a:blip r:embed="rId7"/>
          <a:stretch>
            <a:fillRect/>
          </a:stretch>
        </p:blipFill>
        <p:spPr>
          <a:xfrm>
            <a:off x="5564294" y="1819333"/>
            <a:ext cx="1827213" cy="1310077"/>
          </a:xfrm>
          <a:prstGeom prst="rect">
            <a:avLst/>
          </a:prstGeom>
        </p:spPr>
      </p:pic>
      <p:pic>
        <p:nvPicPr>
          <p:cNvPr id="29" name="Picture 28">
            <a:extLst>
              <a:ext uri="{FF2B5EF4-FFF2-40B4-BE49-F238E27FC236}">
                <a16:creationId xmlns:a16="http://schemas.microsoft.com/office/drawing/2014/main" id="{672F0703-4429-65B4-ABFE-65DA54510BC4}"/>
              </a:ext>
            </a:extLst>
          </p:cNvPr>
          <p:cNvPicPr>
            <a:picLocks noChangeAspect="1"/>
          </p:cNvPicPr>
          <p:nvPr/>
        </p:nvPicPr>
        <p:blipFill>
          <a:blip r:embed="rId8"/>
          <a:stretch>
            <a:fillRect/>
          </a:stretch>
        </p:blipFill>
        <p:spPr>
          <a:xfrm>
            <a:off x="10347453" y="5408390"/>
            <a:ext cx="3859102" cy="1176630"/>
          </a:xfrm>
          <a:prstGeom prst="rect">
            <a:avLst/>
          </a:prstGeom>
        </p:spPr>
      </p:pic>
    </p:spTree>
    <p:extLst>
      <p:ext uri="{BB962C8B-B14F-4D97-AF65-F5344CB8AC3E}">
        <p14:creationId xmlns:p14="http://schemas.microsoft.com/office/powerpoint/2010/main" val="30098505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32657-1E17-705F-BDE5-D8EAE9AEB9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865C7D-82F2-3C17-3887-F1363FE3D501}"/>
              </a:ext>
            </a:extLst>
          </p:cNvPr>
          <p:cNvSpPr/>
          <p:nvPr/>
        </p:nvSpPr>
        <p:spPr>
          <a:xfrm>
            <a:off x="394138" y="1562527"/>
            <a:ext cx="13903787" cy="6364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B117026-5C7E-ADE3-C7FA-39855FB3120D}"/>
              </a:ext>
            </a:extLst>
          </p:cNvPr>
          <p:cNvSpPr/>
          <p:nvPr/>
        </p:nvSpPr>
        <p:spPr>
          <a:xfrm>
            <a:off x="3151414" y="516463"/>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A1A95AB-21E2-9DD0-50FE-E758E0E3B9E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4208"/>
            <a:ext cx="2766169" cy="1291612"/>
          </a:xfrm>
          <a:prstGeom prst="rect">
            <a:avLst/>
          </a:prstGeom>
        </p:spPr>
      </p:pic>
      <p:pic>
        <p:nvPicPr>
          <p:cNvPr id="2" name="Image 0" descr="preencoded.png">
            <a:extLst>
              <a:ext uri="{FF2B5EF4-FFF2-40B4-BE49-F238E27FC236}">
                <a16:creationId xmlns:a16="http://schemas.microsoft.com/office/drawing/2014/main" id="{01FB41CD-0E90-C556-B4C9-0C82A8F763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15547" y="2028085"/>
            <a:ext cx="3622492" cy="5433737"/>
          </a:xfrm>
          <a:prstGeom prst="rect">
            <a:avLst/>
          </a:prstGeom>
        </p:spPr>
      </p:pic>
      <p:sp>
        <p:nvSpPr>
          <p:cNvPr id="3" name="Text 0">
            <a:extLst>
              <a:ext uri="{FF2B5EF4-FFF2-40B4-BE49-F238E27FC236}">
                <a16:creationId xmlns:a16="http://schemas.microsoft.com/office/drawing/2014/main" id="{8691919E-22E8-0D26-1E3E-1FB8267B5A2E}"/>
              </a:ext>
            </a:extLst>
          </p:cNvPr>
          <p:cNvSpPr/>
          <p:nvPr/>
        </p:nvSpPr>
        <p:spPr>
          <a:xfrm>
            <a:off x="6280190" y="848678"/>
            <a:ext cx="7556421" cy="1240155"/>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دراسة حالة: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حملة</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FlySafe</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2025</a:t>
            </a:r>
            <a:endParaRPr kumimoji="0" lang="en-US" sz="2000" b="0" i="0" u="none" strike="noStrike" kern="0" cap="none" spc="0" normalizeH="0" baseline="0" noProof="0" dirty="0">
              <a:ln>
                <a:noFill/>
              </a:ln>
              <a:solidFill>
                <a:srgbClr val="00B0F0"/>
              </a:solidFill>
              <a:effectLst/>
              <a:uLnTx/>
              <a:uFillTx/>
            </a:endParaRPr>
          </a:p>
        </p:txBody>
      </p:sp>
      <p:sp>
        <p:nvSpPr>
          <p:cNvPr id="4" name="Shape 1">
            <a:extLst>
              <a:ext uri="{FF2B5EF4-FFF2-40B4-BE49-F238E27FC236}">
                <a16:creationId xmlns:a16="http://schemas.microsoft.com/office/drawing/2014/main" id="{271F4174-73A4-91E6-2CC9-779A3E39F2E1}"/>
              </a:ext>
            </a:extLst>
          </p:cNvPr>
          <p:cNvSpPr/>
          <p:nvPr/>
        </p:nvSpPr>
        <p:spPr>
          <a:xfrm>
            <a:off x="12634912" y="2386489"/>
            <a:ext cx="1201698" cy="373142"/>
          </a:xfrm>
          <a:prstGeom prst="roundRect">
            <a:avLst>
              <a:gd name="adj" fmla="val 17872"/>
            </a:avLst>
          </a:prstGeom>
          <a:solidFill>
            <a:srgbClr val="CCF1FF"/>
          </a:solidFill>
          <a:ln/>
        </p:spPr>
        <p:txBody>
          <a:bodyPr/>
          <a:lstStyle/>
          <a:p>
            <a:endParaRPr lang=""/>
          </a:p>
        </p:txBody>
      </p:sp>
      <p:pic>
        <p:nvPicPr>
          <p:cNvPr id="7" name="Image 1" descr="preencoded.png">
            <a:extLst>
              <a:ext uri="{FF2B5EF4-FFF2-40B4-BE49-F238E27FC236}">
                <a16:creationId xmlns:a16="http://schemas.microsoft.com/office/drawing/2014/main" id="{602433FF-7378-301B-251B-F3819518D92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558838" y="2493645"/>
            <a:ext cx="158710" cy="158710"/>
          </a:xfrm>
          <a:prstGeom prst="rect">
            <a:avLst/>
          </a:prstGeom>
        </p:spPr>
      </p:pic>
      <p:sp>
        <p:nvSpPr>
          <p:cNvPr id="8" name="Text 2">
            <a:extLst>
              <a:ext uri="{FF2B5EF4-FFF2-40B4-BE49-F238E27FC236}">
                <a16:creationId xmlns:a16="http://schemas.microsoft.com/office/drawing/2014/main" id="{F4995FE1-796B-5957-EE30-661C20B42D58}"/>
              </a:ext>
            </a:extLst>
          </p:cNvPr>
          <p:cNvSpPr/>
          <p:nvPr/>
        </p:nvSpPr>
        <p:spPr>
          <a:xfrm>
            <a:off x="12753975" y="2446020"/>
            <a:ext cx="725567"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قصة نجاح</a:t>
            </a:r>
            <a:endParaRPr kumimoji="0" lang="en-US" sz="1250" b="0" i="0" u="none" strike="noStrike" kern="0" cap="none" spc="0" normalizeH="0" baseline="0" noProof="0" dirty="0">
              <a:ln>
                <a:noFill/>
              </a:ln>
              <a:solidFill>
                <a:prstClr val="black"/>
              </a:solidFill>
              <a:effectLst/>
              <a:uLnTx/>
              <a:uFillTx/>
            </a:endParaRPr>
          </a:p>
        </p:txBody>
      </p:sp>
      <p:sp>
        <p:nvSpPr>
          <p:cNvPr id="9" name="Text 3">
            <a:extLst>
              <a:ext uri="{FF2B5EF4-FFF2-40B4-BE49-F238E27FC236}">
                <a16:creationId xmlns:a16="http://schemas.microsoft.com/office/drawing/2014/main" id="{3F2AE021-B6AD-0BFF-F3FE-E7EC8D85018E}"/>
              </a:ext>
            </a:extLst>
          </p:cNvPr>
          <p:cNvSpPr/>
          <p:nvPr/>
        </p:nvSpPr>
        <p:spPr>
          <a:xfrm>
            <a:off x="8614172" y="2838926"/>
            <a:ext cx="5222438"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التحدي والاستجابة السريعة</a:t>
            </a:r>
            <a:endParaRPr kumimoji="0" lang="en-US" b="0" i="0" u="none" strike="noStrike" kern="0" cap="none" spc="0" normalizeH="0" baseline="0" noProof="0" dirty="0">
              <a:ln>
                <a:noFill/>
              </a:ln>
              <a:solidFill>
                <a:prstClr val="black"/>
              </a:solidFill>
              <a:effectLst/>
              <a:uLnTx/>
              <a:uFillTx/>
            </a:endParaRPr>
          </a:p>
        </p:txBody>
      </p:sp>
      <p:sp>
        <p:nvSpPr>
          <p:cNvPr id="10" name="Text 4">
            <a:extLst>
              <a:ext uri="{FF2B5EF4-FFF2-40B4-BE49-F238E27FC236}">
                <a16:creationId xmlns:a16="http://schemas.microsoft.com/office/drawing/2014/main" id="{87B647A2-7BCB-8425-7180-808715170388}"/>
              </a:ext>
            </a:extLst>
          </p:cNvPr>
          <p:cNvSpPr/>
          <p:nvPr/>
        </p:nvSpPr>
        <p:spPr>
          <a:xfrm>
            <a:off x="6280190" y="3632716"/>
            <a:ext cx="7556421"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في يناير 2025، أطلقت شركة طيران إقليمية حملة "FlySafe" للترويج لإجراءات السلامة المحدثة. خلال أول 24 ساعة، رصدت أدوات المراقبة اللحظية ردود فعل سلبية متزايدة على منصة X (تويتر سابقاً).</a:t>
            </a:r>
            <a:endParaRPr kumimoji="0" lang="en-US" sz="1550" b="0" i="0" u="none" strike="noStrike" kern="0" cap="none" spc="0" normalizeH="0" baseline="0" noProof="0" dirty="0">
              <a:ln>
                <a:noFill/>
              </a:ln>
              <a:solidFill>
                <a:prstClr val="black"/>
              </a:solidFill>
              <a:effectLst/>
              <a:uLnTx/>
              <a:uFillTx/>
            </a:endParaRPr>
          </a:p>
        </p:txBody>
      </p:sp>
      <p:sp>
        <p:nvSpPr>
          <p:cNvPr id="19" name="Text 5">
            <a:extLst>
              <a:ext uri="{FF2B5EF4-FFF2-40B4-BE49-F238E27FC236}">
                <a16:creationId xmlns:a16="http://schemas.microsoft.com/office/drawing/2014/main" id="{0AC39599-EFE5-A79D-A5F7-D622CDCD4D88}"/>
              </a:ext>
            </a:extLst>
          </p:cNvPr>
          <p:cNvSpPr/>
          <p:nvPr/>
        </p:nvSpPr>
        <p:spPr>
          <a:xfrm>
            <a:off x="7335441" y="500693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المشكلة المكتشفة</a:t>
            </a:r>
            <a:endParaRPr kumimoji="0" lang="en-US" b="0" i="0" u="none" strike="noStrike" kern="0" cap="none" spc="0" normalizeH="0" baseline="0" noProof="0" dirty="0">
              <a:ln>
                <a:noFill/>
              </a:ln>
              <a:solidFill>
                <a:prstClr val="black"/>
              </a:solidFill>
              <a:effectLst/>
              <a:uLnTx/>
              <a:uFillTx/>
            </a:endParaRPr>
          </a:p>
        </p:txBody>
      </p:sp>
      <p:sp>
        <p:nvSpPr>
          <p:cNvPr id="20" name="Text 6">
            <a:extLst>
              <a:ext uri="{FF2B5EF4-FFF2-40B4-BE49-F238E27FC236}">
                <a16:creationId xmlns:a16="http://schemas.microsoft.com/office/drawing/2014/main" id="{ACA56BC5-817B-3898-8F73-4D575DF2317A}"/>
              </a:ext>
            </a:extLst>
          </p:cNvPr>
          <p:cNvSpPr/>
          <p:nvPr/>
        </p:nvSpPr>
        <p:spPr>
          <a:xfrm>
            <a:off x="6280190" y="5515451"/>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سوء فهم الرسالة الأساسية</a:t>
            </a:r>
            <a:endParaRPr kumimoji="0" lang="en-US" sz="1550" b="0" i="0" u="none" strike="noStrike" kern="0" cap="none" spc="0" normalizeH="0" baseline="0" noProof="0" dirty="0">
              <a:ln>
                <a:noFill/>
              </a:ln>
              <a:solidFill>
                <a:prstClr val="black"/>
              </a:solidFill>
              <a:effectLst/>
              <a:uLnTx/>
              <a:uFillTx/>
            </a:endParaRPr>
          </a:p>
        </p:txBody>
      </p:sp>
      <p:sp>
        <p:nvSpPr>
          <p:cNvPr id="46" name="Text 7">
            <a:extLst>
              <a:ext uri="{FF2B5EF4-FFF2-40B4-BE49-F238E27FC236}">
                <a16:creationId xmlns:a16="http://schemas.microsoft.com/office/drawing/2014/main" id="{EB7FC7F2-CEEB-A0DA-260E-2944CA426B69}"/>
              </a:ext>
            </a:extLst>
          </p:cNvPr>
          <p:cNvSpPr/>
          <p:nvPr/>
        </p:nvSpPr>
        <p:spPr>
          <a:xfrm>
            <a:off x="6280190" y="5902404"/>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تفسير خاطئ لإجراءات السلامة</a:t>
            </a:r>
            <a:endParaRPr kumimoji="0" lang="en-US" sz="1550" b="0" i="0" u="none" strike="noStrike" kern="0" cap="none" spc="0" normalizeH="0" baseline="0" noProof="0" dirty="0">
              <a:ln>
                <a:noFill/>
              </a:ln>
              <a:solidFill>
                <a:prstClr val="black"/>
              </a:solidFill>
              <a:effectLst/>
              <a:uLnTx/>
              <a:uFillTx/>
            </a:endParaRPr>
          </a:p>
        </p:txBody>
      </p:sp>
      <p:sp>
        <p:nvSpPr>
          <p:cNvPr id="47" name="Text 8">
            <a:extLst>
              <a:ext uri="{FF2B5EF4-FFF2-40B4-BE49-F238E27FC236}">
                <a16:creationId xmlns:a16="http://schemas.microsoft.com/office/drawing/2014/main" id="{17938938-27B0-FAEE-664B-87039A87C757}"/>
              </a:ext>
            </a:extLst>
          </p:cNvPr>
          <p:cNvSpPr/>
          <p:nvPr/>
        </p:nvSpPr>
        <p:spPr>
          <a:xfrm>
            <a:off x="6280190" y="6289358"/>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قلق متزايد بين المسافرين</a:t>
            </a:r>
            <a:endParaRPr kumimoji="0" lang="en-US" sz="1550" b="0" i="0" u="none" strike="noStrike" kern="0" cap="none" spc="0" normalizeH="0" baseline="0" noProof="0" dirty="0">
              <a:ln>
                <a:noFill/>
              </a:ln>
              <a:solidFill>
                <a:prstClr val="black"/>
              </a:solidFill>
              <a:effectLst/>
              <a:uLnTx/>
              <a:uFillTx/>
            </a:endParaRPr>
          </a:p>
        </p:txBody>
      </p:sp>
      <p:sp>
        <p:nvSpPr>
          <p:cNvPr id="48" name="Text 9">
            <a:extLst>
              <a:ext uri="{FF2B5EF4-FFF2-40B4-BE49-F238E27FC236}">
                <a16:creationId xmlns:a16="http://schemas.microsoft.com/office/drawing/2014/main" id="{B04E2FCA-1959-0148-973B-CA00E9342D6F}"/>
              </a:ext>
            </a:extLst>
          </p:cNvPr>
          <p:cNvSpPr/>
          <p:nvPr/>
        </p:nvSpPr>
        <p:spPr>
          <a:xfrm>
            <a:off x="6280190" y="6676311"/>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تغطية إعلامية سلبية محتملة</a:t>
            </a:r>
            <a:endParaRPr kumimoji="0" lang="en-US" sz="1550" b="0" i="0" u="none" strike="noStrike" kern="0" cap="none" spc="0" normalizeH="0" baseline="0" noProof="0" dirty="0">
              <a:ln>
                <a:noFill/>
              </a:ln>
              <a:solidFill>
                <a:prstClr val="black"/>
              </a:solidFill>
              <a:effectLst/>
              <a:uLnTx/>
              <a:uFillTx/>
            </a:endParaRPr>
          </a:p>
        </p:txBody>
      </p:sp>
      <p:sp>
        <p:nvSpPr>
          <p:cNvPr id="49" name="Text 10">
            <a:extLst>
              <a:ext uri="{FF2B5EF4-FFF2-40B4-BE49-F238E27FC236}">
                <a16:creationId xmlns:a16="http://schemas.microsoft.com/office/drawing/2014/main" id="{437A1729-21C1-2D2F-793B-F75B22A7DFD4}"/>
              </a:ext>
            </a:extLst>
          </p:cNvPr>
          <p:cNvSpPr/>
          <p:nvPr/>
        </p:nvSpPr>
        <p:spPr>
          <a:xfrm>
            <a:off x="11363325" y="500693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الاستجابة الفورية</a:t>
            </a:r>
            <a:endParaRPr kumimoji="0" lang="en-US" b="0" i="0" u="none" strike="noStrike" kern="0" cap="none" spc="0" normalizeH="0" baseline="0" noProof="0" dirty="0">
              <a:ln>
                <a:noFill/>
              </a:ln>
              <a:solidFill>
                <a:prstClr val="black"/>
              </a:solidFill>
              <a:effectLst/>
              <a:uLnTx/>
              <a:uFillTx/>
            </a:endParaRPr>
          </a:p>
        </p:txBody>
      </p:sp>
      <p:sp>
        <p:nvSpPr>
          <p:cNvPr id="50" name="Text 11">
            <a:extLst>
              <a:ext uri="{FF2B5EF4-FFF2-40B4-BE49-F238E27FC236}">
                <a16:creationId xmlns:a16="http://schemas.microsoft.com/office/drawing/2014/main" id="{F91FB9EC-CD5F-3A86-5EA4-9A922BB208A1}"/>
              </a:ext>
            </a:extLst>
          </p:cNvPr>
          <p:cNvSpPr/>
          <p:nvPr/>
        </p:nvSpPr>
        <p:spPr>
          <a:xfrm>
            <a:off x="10308074" y="5515451"/>
            <a:ext cx="3536156" cy="635079"/>
          </a:xfrm>
          <a:prstGeom prst="rect">
            <a:avLst/>
          </a:prstGeom>
          <a:noFill/>
          <a:ln/>
        </p:spPr>
        <p:txBody>
          <a:bodyPr wrap="squar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إنتاج فيديو توضيحي من الرئيس التنفيذي</a:t>
            </a:r>
            <a:endParaRPr kumimoji="0" lang="en-US" sz="1550" b="0" i="0" u="none" strike="noStrike" kern="0" cap="none" spc="0" normalizeH="0" baseline="0" noProof="0" dirty="0">
              <a:ln>
                <a:noFill/>
              </a:ln>
              <a:solidFill>
                <a:prstClr val="black"/>
              </a:solidFill>
              <a:effectLst/>
              <a:uLnTx/>
              <a:uFillTx/>
            </a:endParaRPr>
          </a:p>
        </p:txBody>
      </p:sp>
      <p:sp>
        <p:nvSpPr>
          <p:cNvPr id="51" name="Text 12">
            <a:extLst>
              <a:ext uri="{FF2B5EF4-FFF2-40B4-BE49-F238E27FC236}">
                <a16:creationId xmlns:a16="http://schemas.microsoft.com/office/drawing/2014/main" id="{5A3DA4B4-B925-27B0-4B79-8A0A192524C4}"/>
              </a:ext>
            </a:extLst>
          </p:cNvPr>
          <p:cNvSpPr/>
          <p:nvPr/>
        </p:nvSpPr>
        <p:spPr>
          <a:xfrm>
            <a:off x="10308074" y="6219944"/>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نشر بيانات إضافية مبسطة</a:t>
            </a:r>
            <a:endParaRPr kumimoji="0" lang="en-US" sz="1550" b="0" i="0" u="none" strike="noStrike" kern="0" cap="none" spc="0" normalizeH="0" baseline="0" noProof="0" dirty="0">
              <a:ln>
                <a:noFill/>
              </a:ln>
              <a:solidFill>
                <a:prstClr val="black"/>
              </a:solidFill>
              <a:effectLst/>
              <a:uLnTx/>
              <a:uFillTx/>
            </a:endParaRPr>
          </a:p>
        </p:txBody>
      </p:sp>
      <p:sp>
        <p:nvSpPr>
          <p:cNvPr id="52" name="Text 13">
            <a:extLst>
              <a:ext uri="{FF2B5EF4-FFF2-40B4-BE49-F238E27FC236}">
                <a16:creationId xmlns:a16="http://schemas.microsoft.com/office/drawing/2014/main" id="{0F9EA0FD-C1BE-E699-3070-F508A367C2A9}"/>
              </a:ext>
            </a:extLst>
          </p:cNvPr>
          <p:cNvSpPr/>
          <p:nvPr/>
        </p:nvSpPr>
        <p:spPr>
          <a:xfrm>
            <a:off x="10308074" y="6606897"/>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التواصل المباشر مع المتأثرين</a:t>
            </a:r>
            <a:endParaRPr kumimoji="0" lang="en-US" sz="1550" b="0" i="0" u="none" strike="noStrike" kern="0" cap="none" spc="0" normalizeH="0" baseline="0" noProof="0" dirty="0">
              <a:ln>
                <a:noFill/>
              </a:ln>
              <a:solidFill>
                <a:prstClr val="black"/>
              </a:solidFill>
              <a:effectLst/>
              <a:uLnTx/>
              <a:uFillTx/>
            </a:endParaRPr>
          </a:p>
        </p:txBody>
      </p:sp>
      <p:sp>
        <p:nvSpPr>
          <p:cNvPr id="53" name="Text 14">
            <a:extLst>
              <a:ext uri="{FF2B5EF4-FFF2-40B4-BE49-F238E27FC236}">
                <a16:creationId xmlns:a16="http://schemas.microsoft.com/office/drawing/2014/main" id="{989513CB-3568-3F68-8DB2-D3F363E18DA3}"/>
              </a:ext>
            </a:extLst>
          </p:cNvPr>
          <p:cNvSpPr/>
          <p:nvPr/>
        </p:nvSpPr>
        <p:spPr>
          <a:xfrm>
            <a:off x="10308074" y="6993850"/>
            <a:ext cx="3536156"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تعديل الرسائل الإعلانية</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96437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3F224-C784-C74E-31F0-651D1C52BAF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E952576-4760-BBD8-2EDF-3B831040106F}"/>
              </a:ext>
            </a:extLst>
          </p:cNvPr>
          <p:cNvSpPr/>
          <p:nvPr/>
        </p:nvSpPr>
        <p:spPr>
          <a:xfrm>
            <a:off x="3151414" y="493603"/>
            <a:ext cx="11478986"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216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 name="Rectangle: Rounded Corners 2">
            <a:extLst>
              <a:ext uri="{FF2B5EF4-FFF2-40B4-BE49-F238E27FC236}">
                <a16:creationId xmlns:a16="http://schemas.microsoft.com/office/drawing/2014/main" id="{0910A66B-E665-5EC5-3714-6154F2F1C92E}"/>
              </a:ext>
            </a:extLst>
          </p:cNvPr>
          <p:cNvSpPr/>
          <p:nvPr/>
        </p:nvSpPr>
        <p:spPr>
          <a:xfrm>
            <a:off x="735255" y="1806524"/>
            <a:ext cx="13596054" cy="6043403"/>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4" name="Graphic 21">
            <a:extLst>
              <a:ext uri="{FF2B5EF4-FFF2-40B4-BE49-F238E27FC236}">
                <a16:creationId xmlns:a16="http://schemas.microsoft.com/office/drawing/2014/main" id="{C716BCC5-C26E-10FF-B8C6-A551755920B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sp>
        <p:nvSpPr>
          <p:cNvPr id="8" name="Text 0">
            <a:extLst>
              <a:ext uri="{FF2B5EF4-FFF2-40B4-BE49-F238E27FC236}">
                <a16:creationId xmlns:a16="http://schemas.microsoft.com/office/drawing/2014/main" id="{D78BB85F-3F2C-A30B-58F5-F03C469C4C97}"/>
              </a:ext>
            </a:extLst>
          </p:cNvPr>
          <p:cNvSpPr/>
          <p:nvPr/>
        </p:nvSpPr>
        <p:spPr>
          <a:xfrm>
            <a:off x="4174798" y="960922"/>
            <a:ext cx="4173736"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B0F0"/>
              </a:solidFill>
              <a:effectLst/>
              <a:uLnTx/>
              <a:uFillTx/>
            </a:endParaRPr>
          </a:p>
        </p:txBody>
      </p:sp>
      <p:sp>
        <p:nvSpPr>
          <p:cNvPr id="5" name="Text 0">
            <a:extLst>
              <a:ext uri="{FF2B5EF4-FFF2-40B4-BE49-F238E27FC236}">
                <a16:creationId xmlns:a16="http://schemas.microsoft.com/office/drawing/2014/main" id="{D61EB57B-9972-6DA4-391A-5BAE6962EE66}"/>
              </a:ext>
            </a:extLst>
          </p:cNvPr>
          <p:cNvSpPr/>
          <p:nvPr/>
        </p:nvSpPr>
        <p:spPr>
          <a:xfrm>
            <a:off x="6814185" y="941314"/>
            <a:ext cx="6978253"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نتائج التعديل السريع: FlySafe</a:t>
            </a:r>
            <a:endParaRPr kumimoji="0" lang="en-US" sz="2000" b="0" i="0" u="none" strike="noStrike" kern="0" cap="none" spc="0" normalizeH="0" baseline="0" noProof="0" dirty="0">
              <a:ln>
                <a:noFill/>
              </a:ln>
              <a:solidFill>
                <a:srgbClr val="00B0F0"/>
              </a:solidFill>
              <a:effectLst/>
              <a:uLnTx/>
              <a:uFillTx/>
            </a:endParaRPr>
          </a:p>
        </p:txBody>
      </p:sp>
      <p:sp>
        <p:nvSpPr>
          <p:cNvPr id="6" name="Text 1">
            <a:extLst>
              <a:ext uri="{FF2B5EF4-FFF2-40B4-BE49-F238E27FC236}">
                <a16:creationId xmlns:a16="http://schemas.microsoft.com/office/drawing/2014/main" id="{6311A36A-1B54-2D98-3949-541D88824AA2}"/>
              </a:ext>
            </a:extLst>
          </p:cNvPr>
          <p:cNvSpPr/>
          <p:nvPr/>
        </p:nvSpPr>
        <p:spPr>
          <a:xfrm>
            <a:off x="10524887" y="3408878"/>
            <a:ext cx="2441138" cy="496133"/>
          </a:xfrm>
          <a:prstGeom prst="rect">
            <a:avLst/>
          </a:prstGeom>
          <a:noFill/>
          <a:ln/>
        </p:spPr>
        <p:txBody>
          <a:bodyPr wrap="none" lIns="0" tIns="0" rIns="0" bIns="0" rtlCol="0" anchor="t"/>
          <a:lstStyle/>
          <a:p>
            <a:pPr marL="0" marR="0" lvl="0" indent="0" algn="ctr" defTabSz="914400" rtl="1" eaLnBrk="1" fontAlgn="auto" latinLnBrk="0" hangingPunct="1">
              <a:lnSpc>
                <a:spcPts val="3900"/>
              </a:lnSpc>
              <a:spcBef>
                <a:spcPts val="0"/>
              </a:spcBef>
              <a:spcAft>
                <a:spcPts val="0"/>
              </a:spcAft>
              <a:buClrTx/>
              <a:buSzTx/>
              <a:buFontTx/>
              <a:buNone/>
              <a:tabLst/>
              <a:defRPr/>
            </a:pPr>
            <a:r>
              <a:rPr kumimoji="0" lang="en-US" sz="39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70%</a:t>
            </a:r>
            <a:endParaRPr kumimoji="0" lang="en-US" sz="3900" b="0" i="0" u="none" strike="noStrike" kern="0" cap="none" spc="0" normalizeH="0" baseline="0" noProof="0" dirty="0">
              <a:ln>
                <a:noFill/>
              </a:ln>
              <a:solidFill>
                <a:prstClr val="black"/>
              </a:solidFill>
              <a:effectLst/>
              <a:uLnTx/>
              <a:uFillTx/>
            </a:endParaRPr>
          </a:p>
        </p:txBody>
      </p:sp>
      <p:pic>
        <p:nvPicPr>
          <p:cNvPr id="11" name="Image 0" descr="preencoded.png">
            <a:extLst>
              <a:ext uri="{FF2B5EF4-FFF2-40B4-BE49-F238E27FC236}">
                <a16:creationId xmlns:a16="http://schemas.microsoft.com/office/drawing/2014/main" id="{CD0A5DF3-EE77-4F56-70E4-B32B3A8CCE5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56996" y="2168485"/>
            <a:ext cx="2977039" cy="2977039"/>
          </a:xfrm>
          <a:prstGeom prst="rect">
            <a:avLst/>
          </a:prstGeom>
        </p:spPr>
      </p:pic>
      <p:sp>
        <p:nvSpPr>
          <p:cNvPr id="12" name="Text 2">
            <a:extLst>
              <a:ext uri="{FF2B5EF4-FFF2-40B4-BE49-F238E27FC236}">
                <a16:creationId xmlns:a16="http://schemas.microsoft.com/office/drawing/2014/main" id="{2CAFB7CB-4347-27F2-2C1D-872B7DB21894}"/>
              </a:ext>
            </a:extLst>
          </p:cNvPr>
          <p:cNvSpPr/>
          <p:nvPr/>
        </p:nvSpPr>
        <p:spPr>
          <a:xfrm>
            <a:off x="10505123" y="5393412"/>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تحويل الانطباع</a:t>
            </a:r>
            <a:endParaRPr kumimoji="0" lang="en-US" sz="1950" b="0" i="0" u="none" strike="noStrike" kern="0" cap="none" spc="0" normalizeH="0" baseline="0" noProof="0" dirty="0">
              <a:ln>
                <a:noFill/>
              </a:ln>
              <a:solidFill>
                <a:prstClr val="black"/>
              </a:solidFill>
              <a:effectLst/>
              <a:uLnTx/>
              <a:uFillTx/>
            </a:endParaRPr>
          </a:p>
        </p:txBody>
      </p:sp>
      <p:sp>
        <p:nvSpPr>
          <p:cNvPr id="13" name="Text 3">
            <a:extLst>
              <a:ext uri="{FF2B5EF4-FFF2-40B4-BE49-F238E27FC236}">
                <a16:creationId xmlns:a16="http://schemas.microsoft.com/office/drawing/2014/main" id="{D0C53B1B-44B0-8522-0FB6-5FF5BFC1198E}"/>
              </a:ext>
            </a:extLst>
          </p:cNvPr>
          <p:cNvSpPr/>
          <p:nvPr/>
        </p:nvSpPr>
        <p:spPr>
          <a:xfrm>
            <a:off x="9654421" y="5822633"/>
            <a:ext cx="4182189" cy="317540"/>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من سلبي إلى إيجابي خلال 48 ساعة</a:t>
            </a:r>
            <a:endParaRPr kumimoji="0" lang="en-US" sz="1550" b="0" i="0" u="none" strike="noStrike" kern="0" cap="none" spc="0" normalizeH="0" baseline="0" noProof="0" dirty="0">
              <a:ln>
                <a:noFill/>
              </a:ln>
              <a:solidFill>
                <a:prstClr val="black"/>
              </a:solidFill>
              <a:effectLst/>
              <a:uLnTx/>
              <a:uFillTx/>
            </a:endParaRPr>
          </a:p>
        </p:txBody>
      </p:sp>
      <p:sp>
        <p:nvSpPr>
          <p:cNvPr id="14" name="Text 4">
            <a:extLst>
              <a:ext uri="{FF2B5EF4-FFF2-40B4-BE49-F238E27FC236}">
                <a16:creationId xmlns:a16="http://schemas.microsoft.com/office/drawing/2014/main" id="{87742672-B278-C666-16A9-8AC1158A2431}"/>
              </a:ext>
            </a:extLst>
          </p:cNvPr>
          <p:cNvSpPr/>
          <p:nvPr/>
        </p:nvSpPr>
        <p:spPr>
          <a:xfrm>
            <a:off x="6094690" y="3408878"/>
            <a:ext cx="2441138" cy="496133"/>
          </a:xfrm>
          <a:prstGeom prst="rect">
            <a:avLst/>
          </a:prstGeom>
          <a:noFill/>
          <a:ln/>
        </p:spPr>
        <p:txBody>
          <a:bodyPr wrap="none" lIns="0" tIns="0" rIns="0" bIns="0" rtlCol="0" anchor="t"/>
          <a:lstStyle/>
          <a:p>
            <a:pPr marL="0" marR="0" lvl="0" indent="0" algn="ctr" defTabSz="914400" rtl="1" eaLnBrk="1" fontAlgn="auto" latinLnBrk="0" hangingPunct="1">
              <a:lnSpc>
                <a:spcPts val="3900"/>
              </a:lnSpc>
              <a:spcBef>
                <a:spcPts val="0"/>
              </a:spcBef>
              <a:spcAft>
                <a:spcPts val="0"/>
              </a:spcAft>
              <a:buClrTx/>
              <a:buSzTx/>
              <a:buFontTx/>
              <a:buNone/>
              <a:tabLst/>
              <a:defRPr/>
            </a:pPr>
            <a:r>
              <a:rPr kumimoji="0" lang="en-US" sz="39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85%</a:t>
            </a:r>
            <a:endParaRPr kumimoji="0" lang="en-US" sz="3900" b="0" i="0" u="none" strike="noStrike" kern="0" cap="none" spc="0" normalizeH="0" baseline="0" noProof="0" dirty="0">
              <a:ln>
                <a:noFill/>
              </a:ln>
              <a:solidFill>
                <a:prstClr val="black"/>
              </a:solidFill>
              <a:effectLst/>
              <a:uLnTx/>
              <a:uFillTx/>
            </a:endParaRPr>
          </a:p>
        </p:txBody>
      </p:sp>
      <p:pic>
        <p:nvPicPr>
          <p:cNvPr id="15" name="Image 1" descr="preencoded.png">
            <a:extLst>
              <a:ext uri="{FF2B5EF4-FFF2-40B4-BE49-F238E27FC236}">
                <a16:creationId xmlns:a16="http://schemas.microsoft.com/office/drawing/2014/main" id="{3BCBBB17-F136-7F9A-D851-497AB163C9C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26800" y="2168485"/>
            <a:ext cx="2977039" cy="2977039"/>
          </a:xfrm>
          <a:prstGeom prst="rect">
            <a:avLst/>
          </a:prstGeom>
        </p:spPr>
      </p:pic>
      <p:sp>
        <p:nvSpPr>
          <p:cNvPr id="16" name="Text 5">
            <a:extLst>
              <a:ext uri="{FF2B5EF4-FFF2-40B4-BE49-F238E27FC236}">
                <a16:creationId xmlns:a16="http://schemas.microsoft.com/office/drawing/2014/main" id="{20BC6EAA-ADED-CA54-6BE8-11A5DB937E71}"/>
              </a:ext>
            </a:extLst>
          </p:cNvPr>
          <p:cNvSpPr/>
          <p:nvPr/>
        </p:nvSpPr>
        <p:spPr>
          <a:xfrm>
            <a:off x="6074807" y="5393412"/>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رضا العملاء</a:t>
            </a:r>
            <a:endParaRPr kumimoji="0" lang="en-US" sz="1950" b="0" i="0" u="none" strike="noStrike" kern="0" cap="none" spc="0" normalizeH="0" baseline="0" noProof="0" dirty="0">
              <a:ln>
                <a:noFill/>
              </a:ln>
              <a:solidFill>
                <a:prstClr val="black"/>
              </a:solidFill>
              <a:effectLst/>
              <a:uLnTx/>
              <a:uFillTx/>
            </a:endParaRPr>
          </a:p>
        </p:txBody>
      </p:sp>
      <p:sp>
        <p:nvSpPr>
          <p:cNvPr id="17" name="Text 6">
            <a:extLst>
              <a:ext uri="{FF2B5EF4-FFF2-40B4-BE49-F238E27FC236}">
                <a16:creationId xmlns:a16="http://schemas.microsoft.com/office/drawing/2014/main" id="{087A4375-384E-1B73-8332-2BD3A6D141EB}"/>
              </a:ext>
            </a:extLst>
          </p:cNvPr>
          <p:cNvSpPr/>
          <p:nvPr/>
        </p:nvSpPr>
        <p:spPr>
          <a:xfrm>
            <a:off x="5224105" y="5822633"/>
            <a:ext cx="4182308" cy="317540"/>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تقييم إيجابي للشفافية والاستجابة</a:t>
            </a:r>
            <a:endParaRPr kumimoji="0" lang="en-US" sz="1550" b="0" i="0" u="none" strike="noStrike" kern="0" cap="none" spc="0" normalizeH="0" baseline="0" noProof="0" dirty="0">
              <a:ln>
                <a:noFill/>
              </a:ln>
              <a:solidFill>
                <a:prstClr val="black"/>
              </a:solidFill>
              <a:effectLst/>
              <a:uLnTx/>
              <a:uFillTx/>
            </a:endParaRPr>
          </a:p>
        </p:txBody>
      </p:sp>
      <p:sp>
        <p:nvSpPr>
          <p:cNvPr id="18" name="Text 7">
            <a:extLst>
              <a:ext uri="{FF2B5EF4-FFF2-40B4-BE49-F238E27FC236}">
                <a16:creationId xmlns:a16="http://schemas.microsoft.com/office/drawing/2014/main" id="{F4A815FD-9095-25B8-AA3A-C2AAF640A3AE}"/>
              </a:ext>
            </a:extLst>
          </p:cNvPr>
          <p:cNvSpPr/>
          <p:nvPr/>
        </p:nvSpPr>
        <p:spPr>
          <a:xfrm>
            <a:off x="1664375" y="3408878"/>
            <a:ext cx="2441138" cy="496133"/>
          </a:xfrm>
          <a:prstGeom prst="rect">
            <a:avLst/>
          </a:prstGeom>
          <a:noFill/>
          <a:ln/>
        </p:spPr>
        <p:txBody>
          <a:bodyPr wrap="none" lIns="0" tIns="0" rIns="0" bIns="0" rtlCol="0" anchor="t"/>
          <a:lstStyle/>
          <a:p>
            <a:pPr marL="0" marR="0" lvl="0" indent="0" algn="ctr" defTabSz="914400" rtl="1" eaLnBrk="1" fontAlgn="auto" latinLnBrk="0" hangingPunct="1">
              <a:lnSpc>
                <a:spcPts val="3900"/>
              </a:lnSpc>
              <a:spcBef>
                <a:spcPts val="0"/>
              </a:spcBef>
              <a:spcAft>
                <a:spcPts val="0"/>
              </a:spcAft>
              <a:buClrTx/>
              <a:buSzTx/>
              <a:buFontTx/>
              <a:buNone/>
              <a:tabLst/>
              <a:defRPr/>
            </a:pPr>
            <a:r>
              <a:rPr kumimoji="0" lang="en-US" sz="39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3.2M</a:t>
            </a:r>
            <a:endParaRPr kumimoji="0" lang="en-US" sz="3900" b="0" i="0" u="none" strike="noStrike" kern="0" cap="none" spc="0" normalizeH="0" baseline="0" noProof="0" dirty="0">
              <a:ln>
                <a:noFill/>
              </a:ln>
              <a:solidFill>
                <a:prstClr val="black"/>
              </a:solidFill>
              <a:effectLst/>
              <a:uLnTx/>
              <a:uFillTx/>
            </a:endParaRPr>
          </a:p>
        </p:txBody>
      </p:sp>
      <p:pic>
        <p:nvPicPr>
          <p:cNvPr id="21" name="Image 2" descr="preencoded.png">
            <a:extLst>
              <a:ext uri="{FF2B5EF4-FFF2-40B4-BE49-F238E27FC236}">
                <a16:creationId xmlns:a16="http://schemas.microsoft.com/office/drawing/2014/main" id="{94286577-7569-D7A6-C9F5-06D3A757813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96484" y="2168485"/>
            <a:ext cx="2977039" cy="2977039"/>
          </a:xfrm>
          <a:prstGeom prst="rect">
            <a:avLst/>
          </a:prstGeom>
        </p:spPr>
      </p:pic>
      <p:sp>
        <p:nvSpPr>
          <p:cNvPr id="22" name="Text 8">
            <a:extLst>
              <a:ext uri="{FF2B5EF4-FFF2-40B4-BE49-F238E27FC236}">
                <a16:creationId xmlns:a16="http://schemas.microsoft.com/office/drawing/2014/main" id="{4DF2192A-EF27-1B13-70BF-6F9927E7F654}"/>
              </a:ext>
            </a:extLst>
          </p:cNvPr>
          <p:cNvSpPr/>
          <p:nvPr/>
        </p:nvSpPr>
        <p:spPr>
          <a:xfrm>
            <a:off x="1644491" y="5393412"/>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مشاهدات الفيديو</a:t>
            </a:r>
            <a:endParaRPr kumimoji="0" lang="en-US" sz="1950" b="0" i="0" u="none" strike="noStrike" kern="0" cap="none" spc="0" normalizeH="0" baseline="0" noProof="0" dirty="0">
              <a:ln>
                <a:noFill/>
              </a:ln>
              <a:solidFill>
                <a:prstClr val="black"/>
              </a:solidFill>
              <a:effectLst/>
              <a:uLnTx/>
              <a:uFillTx/>
            </a:endParaRPr>
          </a:p>
        </p:txBody>
      </p:sp>
      <p:sp>
        <p:nvSpPr>
          <p:cNvPr id="23" name="Text 9">
            <a:extLst>
              <a:ext uri="{FF2B5EF4-FFF2-40B4-BE49-F238E27FC236}">
                <a16:creationId xmlns:a16="http://schemas.microsoft.com/office/drawing/2014/main" id="{CBE994FB-F112-8597-C40C-49AFA75EA9B2}"/>
              </a:ext>
            </a:extLst>
          </p:cNvPr>
          <p:cNvSpPr/>
          <p:nvPr/>
        </p:nvSpPr>
        <p:spPr>
          <a:xfrm>
            <a:off x="793790" y="5822633"/>
            <a:ext cx="4182308" cy="317540"/>
          </a:xfrm>
          <a:prstGeom prst="rect">
            <a:avLst/>
          </a:prstGeom>
          <a:noFill/>
          <a:ln/>
        </p:spPr>
        <p:txBody>
          <a:bodyPr wrap="non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للرسالة التوضيحية من الرئيس التنفيذي</a:t>
            </a:r>
            <a:endParaRPr kumimoji="0" lang="en-US" sz="1550" b="0" i="0" u="none" strike="noStrike" kern="0" cap="none" spc="0" normalizeH="0" baseline="0" noProof="0" dirty="0">
              <a:ln>
                <a:noFill/>
              </a:ln>
              <a:solidFill>
                <a:prstClr val="black"/>
              </a:solidFill>
              <a:effectLst/>
              <a:uLnTx/>
              <a:uFillTx/>
            </a:endParaRPr>
          </a:p>
        </p:txBody>
      </p:sp>
      <p:sp>
        <p:nvSpPr>
          <p:cNvPr id="24" name="Text 10">
            <a:extLst>
              <a:ext uri="{FF2B5EF4-FFF2-40B4-BE49-F238E27FC236}">
                <a16:creationId xmlns:a16="http://schemas.microsoft.com/office/drawing/2014/main" id="{B5995D9A-A7A4-9434-10B6-39BBFA98CCB0}"/>
              </a:ext>
            </a:extLst>
          </p:cNvPr>
          <p:cNvSpPr/>
          <p:nvPr/>
        </p:nvSpPr>
        <p:spPr>
          <a:xfrm>
            <a:off x="793790" y="6586657"/>
            <a:ext cx="1274516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"هذه الحالة تثبت أن المراقبة اللحظية والاستجابة السريعة يمكن أن تحول أزمة محتملة إلى فرصة لبناء الثقة"</a:t>
            </a:r>
            <a:endParaRPr kumimoji="0" lang="en-US" sz="1550" b="0" i="0" u="none" strike="noStrike" kern="0" cap="none" spc="0" normalizeH="0" baseline="0" noProof="0" dirty="0">
              <a:ln>
                <a:noFill/>
              </a:ln>
              <a:solidFill>
                <a:prstClr val="black"/>
              </a:solidFill>
              <a:effectLst/>
              <a:uLnTx/>
              <a:uFillTx/>
            </a:endParaRPr>
          </a:p>
        </p:txBody>
      </p:sp>
      <p:sp>
        <p:nvSpPr>
          <p:cNvPr id="25" name="Shape 11">
            <a:extLst>
              <a:ext uri="{FF2B5EF4-FFF2-40B4-BE49-F238E27FC236}">
                <a16:creationId xmlns:a16="http://schemas.microsoft.com/office/drawing/2014/main" id="{CB63624F-5DD2-2ABB-360D-72E686329A30}"/>
              </a:ext>
            </a:extLst>
          </p:cNvPr>
          <p:cNvSpPr/>
          <p:nvPr/>
        </p:nvSpPr>
        <p:spPr>
          <a:xfrm>
            <a:off x="13813750" y="6363414"/>
            <a:ext cx="22860" cy="764024"/>
          </a:xfrm>
          <a:prstGeom prst="rect">
            <a:avLst/>
          </a:prstGeom>
          <a:solidFill>
            <a:srgbClr val="00AEEF"/>
          </a:solidFill>
          <a:ln/>
        </p:spPr>
        <p:txBody>
          <a:bodyPr/>
          <a:lstStyle/>
          <a:p>
            <a:endParaRPr lang=""/>
          </a:p>
        </p:txBody>
      </p:sp>
    </p:spTree>
    <p:extLst>
      <p:ext uri="{BB962C8B-B14F-4D97-AF65-F5344CB8AC3E}">
        <p14:creationId xmlns:p14="http://schemas.microsoft.com/office/powerpoint/2010/main" val="3901272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B3376-FADE-4DE7-47C9-DE9EB345D8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2CC8861-6352-63C5-2C5E-6484FA559297}"/>
              </a:ext>
            </a:extLst>
          </p:cNvPr>
          <p:cNvSpPr/>
          <p:nvPr/>
        </p:nvSpPr>
        <p:spPr>
          <a:xfrm>
            <a:off x="3151414" y="493603"/>
            <a:ext cx="11478986"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216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BF3A63B8-0554-6CAF-CE63-85C7D802CB8E}"/>
              </a:ext>
            </a:extLst>
          </p:cNvPr>
          <p:cNvSpPr/>
          <p:nvPr/>
        </p:nvSpPr>
        <p:spPr>
          <a:xfrm>
            <a:off x="624443" y="1784923"/>
            <a:ext cx="13596054" cy="6043403"/>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66A9136-4976-ABE8-6A0A-22BAFB872C0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sp>
        <p:nvSpPr>
          <p:cNvPr id="2" name="Text 0">
            <a:extLst>
              <a:ext uri="{FF2B5EF4-FFF2-40B4-BE49-F238E27FC236}">
                <a16:creationId xmlns:a16="http://schemas.microsoft.com/office/drawing/2014/main" id="{5B5DB510-4AB5-BFD3-30BA-9C9CC95BD112}"/>
              </a:ext>
            </a:extLst>
          </p:cNvPr>
          <p:cNvSpPr/>
          <p:nvPr/>
        </p:nvSpPr>
        <p:spPr>
          <a:xfrm>
            <a:off x="6156305" y="762565"/>
            <a:ext cx="7524393"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التغذية الراجعة كبوصلة للحملة</a:t>
            </a:r>
            <a:endParaRPr kumimoji="0" lang="en-US" sz="2000" b="0" i="0" u="none" strike="noStrike" kern="0" cap="none" spc="0" normalizeH="0" baseline="0" noProof="0" dirty="0">
              <a:ln>
                <a:noFill/>
              </a:ln>
              <a:solidFill>
                <a:srgbClr val="00B0F0"/>
              </a:solidFill>
              <a:effectLst/>
              <a:uLnTx/>
              <a:uFillTx/>
            </a:endParaRPr>
          </a:p>
        </p:txBody>
      </p:sp>
      <p:sp>
        <p:nvSpPr>
          <p:cNvPr id="3" name="Text 1">
            <a:extLst>
              <a:ext uri="{FF2B5EF4-FFF2-40B4-BE49-F238E27FC236}">
                <a16:creationId xmlns:a16="http://schemas.microsoft.com/office/drawing/2014/main" id="{69C22EBD-BFC9-236A-801B-703D76DB3354}"/>
              </a:ext>
            </a:extLst>
          </p:cNvPr>
          <p:cNvSpPr/>
          <p:nvPr/>
        </p:nvSpPr>
        <p:spPr>
          <a:xfrm>
            <a:off x="9895284" y="2604968"/>
            <a:ext cx="2480905" cy="310158"/>
          </a:xfrm>
          <a:prstGeom prst="rect">
            <a:avLst/>
          </a:prstGeom>
          <a:noFill/>
          <a:ln/>
        </p:spPr>
        <p:txBody>
          <a:bodyPr wrap="none" lIns="0" tIns="0" rIns="0" bIns="0" rtlCol="0" anchor="t"/>
          <a:lstStyle/>
          <a:p>
            <a:pPr marL="0" marR="0" lvl="0" indent="0"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الإطلاق</a:t>
            </a:r>
            <a:endParaRPr kumimoji="0" lang="en-US" sz="1950" b="0" i="0" u="none" strike="noStrike" kern="0" cap="none" spc="0" normalizeH="0" baseline="0" noProof="0" dirty="0">
              <a:ln>
                <a:noFill/>
              </a:ln>
              <a:solidFill>
                <a:prstClr val="black"/>
              </a:solidFill>
              <a:effectLst/>
              <a:uLnTx/>
              <a:uFillTx/>
            </a:endParaRPr>
          </a:p>
        </p:txBody>
      </p:sp>
      <p:sp>
        <p:nvSpPr>
          <p:cNvPr id="4" name="Text 2">
            <a:extLst>
              <a:ext uri="{FF2B5EF4-FFF2-40B4-BE49-F238E27FC236}">
                <a16:creationId xmlns:a16="http://schemas.microsoft.com/office/drawing/2014/main" id="{9363411C-044F-9B1F-600A-17BC02EBE037}"/>
              </a:ext>
            </a:extLst>
          </p:cNvPr>
          <p:cNvSpPr/>
          <p:nvPr/>
        </p:nvSpPr>
        <p:spPr>
          <a:xfrm>
            <a:off x="9895284" y="3034189"/>
            <a:ext cx="3941326" cy="317540"/>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تنفيذ التكتيكات المخططة</a:t>
            </a:r>
            <a:endParaRPr kumimoji="0" lang="en-US" sz="1550" b="0" i="0" u="none" strike="noStrike" kern="0" cap="none" spc="0" normalizeH="0" baseline="0" noProof="0" dirty="0">
              <a:ln>
                <a:noFill/>
              </a:ln>
              <a:solidFill>
                <a:prstClr val="black"/>
              </a:solidFill>
              <a:effectLst/>
              <a:uLnTx/>
              <a:uFillTx/>
            </a:endParaRPr>
          </a:p>
        </p:txBody>
      </p:sp>
      <p:pic>
        <p:nvPicPr>
          <p:cNvPr id="7" name="Image 0" descr="preencoded.png">
            <a:extLst>
              <a:ext uri="{FF2B5EF4-FFF2-40B4-BE49-F238E27FC236}">
                <a16:creationId xmlns:a16="http://schemas.microsoft.com/office/drawing/2014/main" id="{1247918B-DF06-B387-A4D9-17305E8E4B2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32653" y="1911548"/>
            <a:ext cx="4564975" cy="4564975"/>
          </a:xfrm>
          <a:prstGeom prst="rect">
            <a:avLst/>
          </a:prstGeom>
        </p:spPr>
      </p:pic>
      <p:pic>
        <p:nvPicPr>
          <p:cNvPr id="8" name="Image 1" descr="preencoded.png">
            <a:extLst>
              <a:ext uri="{FF2B5EF4-FFF2-40B4-BE49-F238E27FC236}">
                <a16:creationId xmlns:a16="http://schemas.microsoft.com/office/drawing/2014/main" id="{C6DB5587-0E87-9C34-E8FF-AB483B8F803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085237" y="2738259"/>
            <a:ext cx="296942" cy="296942"/>
          </a:xfrm>
          <a:prstGeom prst="rect">
            <a:avLst/>
          </a:prstGeom>
        </p:spPr>
      </p:pic>
      <p:sp>
        <p:nvSpPr>
          <p:cNvPr id="9" name="Text 3">
            <a:extLst>
              <a:ext uri="{FF2B5EF4-FFF2-40B4-BE49-F238E27FC236}">
                <a16:creationId xmlns:a16="http://schemas.microsoft.com/office/drawing/2014/main" id="{5181C46F-FA67-505B-DAD5-4A0A9507F157}"/>
              </a:ext>
            </a:extLst>
          </p:cNvPr>
          <p:cNvSpPr/>
          <p:nvPr/>
        </p:nvSpPr>
        <p:spPr>
          <a:xfrm>
            <a:off x="2254091" y="260496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المراقبة</a:t>
            </a:r>
            <a:endParaRPr kumimoji="0" lang="en-US" sz="1950" b="0" i="0" u="none" strike="noStrike" kern="0" cap="none" spc="0" normalizeH="0" baseline="0" noProof="0" dirty="0">
              <a:ln>
                <a:noFill/>
              </a:ln>
              <a:solidFill>
                <a:prstClr val="black"/>
              </a:solidFill>
              <a:effectLst/>
              <a:uLnTx/>
              <a:uFillTx/>
            </a:endParaRPr>
          </a:p>
        </p:txBody>
      </p:sp>
      <p:sp>
        <p:nvSpPr>
          <p:cNvPr id="10" name="Text 4">
            <a:extLst>
              <a:ext uri="{FF2B5EF4-FFF2-40B4-BE49-F238E27FC236}">
                <a16:creationId xmlns:a16="http://schemas.microsoft.com/office/drawing/2014/main" id="{DDBF9D97-5761-050E-7938-78CBC8480D04}"/>
              </a:ext>
            </a:extLst>
          </p:cNvPr>
          <p:cNvSpPr/>
          <p:nvPr/>
        </p:nvSpPr>
        <p:spPr>
          <a:xfrm>
            <a:off x="793790" y="3034189"/>
            <a:ext cx="394120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رصد ردود الفعل والبيانات</a:t>
            </a:r>
            <a:endParaRPr kumimoji="0" lang="en-US" sz="1550" b="0" i="0" u="none" strike="noStrike" kern="0" cap="none" spc="0" normalizeH="0" baseline="0" noProof="0" dirty="0">
              <a:ln>
                <a:noFill/>
              </a:ln>
              <a:solidFill>
                <a:prstClr val="black"/>
              </a:solidFill>
              <a:effectLst/>
              <a:uLnTx/>
              <a:uFillTx/>
            </a:endParaRPr>
          </a:p>
        </p:txBody>
      </p:sp>
      <p:pic>
        <p:nvPicPr>
          <p:cNvPr id="16" name="Image 2" descr="preencoded.png">
            <a:extLst>
              <a:ext uri="{FF2B5EF4-FFF2-40B4-BE49-F238E27FC236}">
                <a16:creationId xmlns:a16="http://schemas.microsoft.com/office/drawing/2014/main" id="{AA86BA57-8598-FC48-9FE2-35D0B5E9D3F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32653" y="1911548"/>
            <a:ext cx="4564975" cy="4564975"/>
          </a:xfrm>
          <a:prstGeom prst="rect">
            <a:avLst/>
          </a:prstGeom>
        </p:spPr>
      </p:pic>
      <p:pic>
        <p:nvPicPr>
          <p:cNvPr id="17" name="Image 3" descr="preencoded.png">
            <a:extLst>
              <a:ext uri="{FF2B5EF4-FFF2-40B4-BE49-F238E27FC236}">
                <a16:creationId xmlns:a16="http://schemas.microsoft.com/office/drawing/2014/main" id="{7DFAA345-2933-0CD7-0E9E-9FF40D9DEB4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59363" y="3126760"/>
            <a:ext cx="296942" cy="296942"/>
          </a:xfrm>
          <a:prstGeom prst="rect">
            <a:avLst/>
          </a:prstGeom>
        </p:spPr>
      </p:pic>
      <p:sp>
        <p:nvSpPr>
          <p:cNvPr id="19" name="Text 5">
            <a:extLst>
              <a:ext uri="{FF2B5EF4-FFF2-40B4-BE49-F238E27FC236}">
                <a16:creationId xmlns:a16="http://schemas.microsoft.com/office/drawing/2014/main" id="{2A7B917D-3664-2BF7-073E-7075F93D590E}"/>
              </a:ext>
            </a:extLst>
          </p:cNvPr>
          <p:cNvSpPr/>
          <p:nvPr/>
        </p:nvSpPr>
        <p:spPr>
          <a:xfrm>
            <a:off x="2254091" y="503622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التحليل</a:t>
            </a:r>
            <a:endParaRPr kumimoji="0" lang="en-US" sz="1950" b="0" i="0" u="none" strike="noStrike" kern="0" cap="none" spc="0" normalizeH="0" baseline="0" noProof="0" dirty="0">
              <a:ln>
                <a:noFill/>
              </a:ln>
              <a:solidFill>
                <a:prstClr val="black"/>
              </a:solidFill>
              <a:effectLst/>
              <a:uLnTx/>
              <a:uFillTx/>
            </a:endParaRPr>
          </a:p>
        </p:txBody>
      </p:sp>
      <p:sp>
        <p:nvSpPr>
          <p:cNvPr id="20" name="Text 6">
            <a:extLst>
              <a:ext uri="{FF2B5EF4-FFF2-40B4-BE49-F238E27FC236}">
                <a16:creationId xmlns:a16="http://schemas.microsoft.com/office/drawing/2014/main" id="{72055C39-6275-2FFB-621C-B6576121901B}"/>
              </a:ext>
            </a:extLst>
          </p:cNvPr>
          <p:cNvSpPr/>
          <p:nvPr/>
        </p:nvSpPr>
        <p:spPr>
          <a:xfrm>
            <a:off x="793790" y="5465445"/>
            <a:ext cx="3941207"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فهم الأنماط والاتجاهات</a:t>
            </a:r>
            <a:endParaRPr kumimoji="0" lang="en-US" sz="1550" b="0" i="0" u="none" strike="noStrike" kern="0" cap="none" spc="0" normalizeH="0" baseline="0" noProof="0" dirty="0">
              <a:ln>
                <a:noFill/>
              </a:ln>
              <a:solidFill>
                <a:prstClr val="black"/>
              </a:solidFill>
              <a:effectLst/>
              <a:uLnTx/>
              <a:uFillTx/>
            </a:endParaRPr>
          </a:p>
        </p:txBody>
      </p:sp>
      <p:pic>
        <p:nvPicPr>
          <p:cNvPr id="21" name="Image 4" descr="preencoded.png">
            <a:extLst>
              <a:ext uri="{FF2B5EF4-FFF2-40B4-BE49-F238E27FC236}">
                <a16:creationId xmlns:a16="http://schemas.microsoft.com/office/drawing/2014/main" id="{D1158AA5-3BB4-F5B9-74D2-7DDEB8EF0162}"/>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032653" y="1911548"/>
            <a:ext cx="4564975" cy="4564975"/>
          </a:xfrm>
          <a:prstGeom prst="rect">
            <a:avLst/>
          </a:prstGeom>
        </p:spPr>
      </p:pic>
      <p:pic>
        <p:nvPicPr>
          <p:cNvPr id="22" name="Image 5" descr="preencoded.png">
            <a:extLst>
              <a:ext uri="{FF2B5EF4-FFF2-40B4-BE49-F238E27FC236}">
                <a16:creationId xmlns:a16="http://schemas.microsoft.com/office/drawing/2014/main" id="{80550291-4CB1-54C2-149A-331105AD302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247864" y="5352633"/>
            <a:ext cx="296942" cy="296942"/>
          </a:xfrm>
          <a:prstGeom prst="rect">
            <a:avLst/>
          </a:prstGeom>
        </p:spPr>
      </p:pic>
      <p:sp>
        <p:nvSpPr>
          <p:cNvPr id="23" name="Text 7">
            <a:extLst>
              <a:ext uri="{FF2B5EF4-FFF2-40B4-BE49-F238E27FC236}">
                <a16:creationId xmlns:a16="http://schemas.microsoft.com/office/drawing/2014/main" id="{350859A1-1817-7527-25E2-D821AD01322A}"/>
              </a:ext>
            </a:extLst>
          </p:cNvPr>
          <p:cNvSpPr/>
          <p:nvPr/>
        </p:nvSpPr>
        <p:spPr>
          <a:xfrm>
            <a:off x="9895284" y="5036225"/>
            <a:ext cx="2480905" cy="310158"/>
          </a:xfrm>
          <a:prstGeom prst="rect">
            <a:avLst/>
          </a:prstGeom>
          <a:noFill/>
          <a:ln/>
        </p:spPr>
        <p:txBody>
          <a:bodyPr wrap="none" lIns="0" tIns="0" rIns="0" bIns="0" rtlCol="0" anchor="t"/>
          <a:lstStyle/>
          <a:p>
            <a:pPr marL="0" marR="0" lvl="0" indent="0"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التعديل</a:t>
            </a:r>
            <a:endParaRPr kumimoji="0" lang="en-US" sz="1950" b="0" i="0" u="none" strike="noStrike" kern="0" cap="none" spc="0" normalizeH="0" baseline="0" noProof="0" dirty="0">
              <a:ln>
                <a:noFill/>
              </a:ln>
              <a:solidFill>
                <a:prstClr val="black"/>
              </a:solidFill>
              <a:effectLst/>
              <a:uLnTx/>
              <a:uFillTx/>
            </a:endParaRPr>
          </a:p>
        </p:txBody>
      </p:sp>
      <p:sp>
        <p:nvSpPr>
          <p:cNvPr id="24" name="Text 8">
            <a:extLst>
              <a:ext uri="{FF2B5EF4-FFF2-40B4-BE49-F238E27FC236}">
                <a16:creationId xmlns:a16="http://schemas.microsoft.com/office/drawing/2014/main" id="{F62F9431-AB9D-6B6F-6B48-8B3E15A58B40}"/>
              </a:ext>
            </a:extLst>
          </p:cNvPr>
          <p:cNvSpPr/>
          <p:nvPr/>
        </p:nvSpPr>
        <p:spPr>
          <a:xfrm>
            <a:off x="9895284" y="5465445"/>
            <a:ext cx="3941326" cy="317540"/>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تحسين التكتيكات والرسائل</a:t>
            </a:r>
            <a:endParaRPr kumimoji="0" lang="en-US" sz="1550" b="0" i="0" u="none" strike="noStrike" kern="0" cap="none" spc="0" normalizeH="0" baseline="0" noProof="0" dirty="0">
              <a:ln>
                <a:noFill/>
              </a:ln>
              <a:solidFill>
                <a:prstClr val="black"/>
              </a:solidFill>
              <a:effectLst/>
              <a:uLnTx/>
              <a:uFillTx/>
            </a:endParaRPr>
          </a:p>
        </p:txBody>
      </p:sp>
      <p:pic>
        <p:nvPicPr>
          <p:cNvPr id="26" name="Image 6" descr="preencoded.png">
            <a:extLst>
              <a:ext uri="{FF2B5EF4-FFF2-40B4-BE49-F238E27FC236}">
                <a16:creationId xmlns:a16="http://schemas.microsoft.com/office/drawing/2014/main" id="{7F78AC47-B256-04A3-CC63-C9EE861F46EF}"/>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032653" y="1911548"/>
            <a:ext cx="4564975" cy="4564975"/>
          </a:xfrm>
          <a:prstGeom prst="rect">
            <a:avLst/>
          </a:prstGeom>
        </p:spPr>
      </p:pic>
      <p:pic>
        <p:nvPicPr>
          <p:cNvPr id="27" name="Image 7" descr="preencoded.png">
            <a:extLst>
              <a:ext uri="{FF2B5EF4-FFF2-40B4-BE49-F238E27FC236}">
                <a16:creationId xmlns:a16="http://schemas.microsoft.com/office/drawing/2014/main" id="{D9532943-C0CF-1961-09A9-964E895E7294}"/>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473738" y="4964132"/>
            <a:ext cx="296942" cy="296942"/>
          </a:xfrm>
          <a:prstGeom prst="rect">
            <a:avLst/>
          </a:prstGeom>
        </p:spPr>
      </p:pic>
      <p:sp>
        <p:nvSpPr>
          <p:cNvPr id="44" name="Text 9">
            <a:extLst>
              <a:ext uri="{FF2B5EF4-FFF2-40B4-BE49-F238E27FC236}">
                <a16:creationId xmlns:a16="http://schemas.microsoft.com/office/drawing/2014/main" id="{913ABCE4-5696-38DC-5B1A-7061AE0E776E}"/>
              </a:ext>
            </a:extLst>
          </p:cNvPr>
          <p:cNvSpPr/>
          <p:nvPr/>
        </p:nvSpPr>
        <p:spPr>
          <a:xfrm>
            <a:off x="793790" y="6699766"/>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ردود فعل الجمهور الحقيقية توجه مسار الحملة وتساعد في اتخاذ قرارات مبنية على بيانات فعلية. التعديل المستمر بناءً على التغذية الراجعة يعزز فرص النجاح ويقلل من المخاطر.</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199062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34F45-CB9F-10DC-CCA2-0220ADE96C2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E7DF83C-EA43-64ED-A889-016AC8780A77}"/>
              </a:ext>
            </a:extLst>
          </p:cNvPr>
          <p:cNvSpPr/>
          <p:nvPr/>
        </p:nvSpPr>
        <p:spPr>
          <a:xfrm>
            <a:off x="3151414" y="493603"/>
            <a:ext cx="11478986"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216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 name="Rectangle: Rounded Corners 2">
            <a:extLst>
              <a:ext uri="{FF2B5EF4-FFF2-40B4-BE49-F238E27FC236}">
                <a16:creationId xmlns:a16="http://schemas.microsoft.com/office/drawing/2014/main" id="{60594DB8-B957-747B-BBBB-1676B6A60638}"/>
              </a:ext>
            </a:extLst>
          </p:cNvPr>
          <p:cNvSpPr/>
          <p:nvPr/>
        </p:nvSpPr>
        <p:spPr>
          <a:xfrm>
            <a:off x="624443" y="1784923"/>
            <a:ext cx="13596054" cy="6043403"/>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4" name="Graphic 21">
            <a:extLst>
              <a:ext uri="{FF2B5EF4-FFF2-40B4-BE49-F238E27FC236}">
                <a16:creationId xmlns:a16="http://schemas.microsoft.com/office/drawing/2014/main" id="{DFDCCE1D-C7A5-6AEA-0C31-8850784B009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pic>
        <p:nvPicPr>
          <p:cNvPr id="5" name="Image 0" descr="preencoded.png">
            <a:extLst>
              <a:ext uri="{FF2B5EF4-FFF2-40B4-BE49-F238E27FC236}">
                <a16:creationId xmlns:a16="http://schemas.microsoft.com/office/drawing/2014/main" id="{63328875-B81D-3AE1-7835-34743169E48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70215" y="2087916"/>
            <a:ext cx="3624943" cy="5437415"/>
          </a:xfrm>
          <a:prstGeom prst="rect">
            <a:avLst/>
          </a:prstGeom>
        </p:spPr>
      </p:pic>
      <p:sp>
        <p:nvSpPr>
          <p:cNvPr id="6" name="Shape 0">
            <a:extLst>
              <a:ext uri="{FF2B5EF4-FFF2-40B4-BE49-F238E27FC236}">
                <a16:creationId xmlns:a16="http://schemas.microsoft.com/office/drawing/2014/main" id="{2A8F1EEC-FF03-1E8F-8E09-86139276D19A}"/>
              </a:ext>
            </a:extLst>
          </p:cNvPr>
          <p:cNvSpPr/>
          <p:nvPr/>
        </p:nvSpPr>
        <p:spPr>
          <a:xfrm>
            <a:off x="12815174" y="480569"/>
            <a:ext cx="1021437" cy="388382"/>
          </a:xfrm>
          <a:prstGeom prst="roundRect">
            <a:avLst>
              <a:gd name="adj" fmla="val 17171"/>
            </a:avLst>
          </a:prstGeom>
          <a:noFill/>
          <a:ln w="7620">
            <a:solidFill>
              <a:srgbClr val="00AEEF"/>
            </a:solidFill>
            <a:prstDash val="solid"/>
          </a:ln>
        </p:spPr>
        <p:txBody>
          <a:bodyPr/>
          <a:lstStyle/>
          <a:p>
            <a:endParaRPr lang=""/>
          </a:p>
        </p:txBody>
      </p:sp>
      <p:sp>
        <p:nvSpPr>
          <p:cNvPr id="11" name="Text 1">
            <a:extLst>
              <a:ext uri="{FF2B5EF4-FFF2-40B4-BE49-F238E27FC236}">
                <a16:creationId xmlns:a16="http://schemas.microsoft.com/office/drawing/2014/main" id="{DB20ECFD-C6AC-6776-C0C9-4E7241701387}"/>
              </a:ext>
            </a:extLst>
          </p:cNvPr>
          <p:cNvSpPr/>
          <p:nvPr/>
        </p:nvSpPr>
        <p:spPr>
          <a:xfrm>
            <a:off x="12941856" y="582899"/>
            <a:ext cx="768072"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AEEF"/>
                </a:solidFill>
                <a:effectLst/>
                <a:uLnTx/>
                <a:uFillTx/>
                <a:latin typeface="Alexandria" pitchFamily="34" charset="0"/>
                <a:ea typeface="Alexandria" pitchFamily="34" charset="-122"/>
                <a:cs typeface="Alexandria" pitchFamily="34" charset="-120"/>
              </a:rPr>
              <a:t>الجزء الثاني</a:t>
            </a:r>
            <a:endParaRPr kumimoji="0" lang="en-US" sz="1250" b="0" i="0" u="none" strike="noStrike" kern="0" cap="none" spc="0" normalizeH="0" baseline="0" noProof="0" dirty="0">
              <a:ln>
                <a:noFill/>
              </a:ln>
              <a:solidFill>
                <a:prstClr val="black"/>
              </a:solidFill>
              <a:effectLst/>
              <a:uLnTx/>
              <a:uFillTx/>
            </a:endParaRPr>
          </a:p>
        </p:txBody>
      </p:sp>
      <p:sp>
        <p:nvSpPr>
          <p:cNvPr id="12" name="Text 2">
            <a:extLst>
              <a:ext uri="{FF2B5EF4-FFF2-40B4-BE49-F238E27FC236}">
                <a16:creationId xmlns:a16="http://schemas.microsoft.com/office/drawing/2014/main" id="{022BF737-3ACF-21B0-6EAA-34B219B9450F}"/>
              </a:ext>
            </a:extLst>
          </p:cNvPr>
          <p:cNvSpPr/>
          <p:nvPr/>
        </p:nvSpPr>
        <p:spPr>
          <a:xfrm>
            <a:off x="5258753" y="965615"/>
            <a:ext cx="7556421" cy="1240155"/>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المداخل الإقناعية في العلاقات العامة</a:t>
            </a:r>
            <a:endParaRPr kumimoji="0" lang="en-US" sz="2000" b="0" i="0" u="none" strike="noStrike" kern="0" cap="none" spc="0" normalizeH="0" baseline="0" noProof="0" dirty="0">
              <a:ln>
                <a:noFill/>
              </a:ln>
              <a:solidFill>
                <a:srgbClr val="00B0F0"/>
              </a:solidFill>
              <a:effectLst/>
              <a:uLnTx/>
              <a:uFillTx/>
            </a:endParaRPr>
          </a:p>
        </p:txBody>
      </p:sp>
      <p:sp>
        <p:nvSpPr>
          <p:cNvPr id="13" name="Text 3">
            <a:extLst>
              <a:ext uri="{FF2B5EF4-FFF2-40B4-BE49-F238E27FC236}">
                <a16:creationId xmlns:a16="http://schemas.microsoft.com/office/drawing/2014/main" id="{84C73A68-D7AD-5210-F851-6994193B2B14}"/>
              </a:ext>
            </a:extLst>
          </p:cNvPr>
          <p:cNvSpPr/>
          <p:nvPr/>
        </p:nvSpPr>
        <p:spPr>
          <a:xfrm>
            <a:off x="6280190" y="2426512"/>
            <a:ext cx="7556421" cy="1711642"/>
          </a:xfrm>
          <a:prstGeom prst="rect">
            <a:avLst/>
          </a:prstGeom>
          <a:noFill/>
          <a:ln/>
        </p:spPr>
        <p:txBody>
          <a:bodyPr wrap="square" lIns="0" tIns="0" rIns="0" bIns="0" rtlCol="0" anchor="t"/>
          <a:lstStyle/>
          <a:p>
            <a:pPr marL="0" marR="0" lvl="0" indent="0" algn="r" defTabSz="914400" rtl="1" eaLnBrk="1" fontAlgn="auto" latinLnBrk="0" hangingPunct="1">
              <a:lnSpc>
                <a:spcPts val="67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الإقناع هو جوهر الاتصال</a:t>
            </a:r>
            <a:endParaRPr kumimoji="0" lang="en-US" b="0" i="0" u="none" strike="noStrike" kern="0" cap="none" spc="0" normalizeH="0" baseline="0" noProof="0" dirty="0">
              <a:ln>
                <a:noFill/>
              </a:ln>
              <a:solidFill>
                <a:prstClr val="black"/>
              </a:solidFill>
              <a:effectLst/>
              <a:uLnTx/>
              <a:uFillTx/>
            </a:endParaRPr>
          </a:p>
        </p:txBody>
      </p:sp>
      <p:sp>
        <p:nvSpPr>
          <p:cNvPr id="14" name="Text 4">
            <a:extLst>
              <a:ext uri="{FF2B5EF4-FFF2-40B4-BE49-F238E27FC236}">
                <a16:creationId xmlns:a16="http://schemas.microsoft.com/office/drawing/2014/main" id="{C99FE81B-4D2A-F533-12A8-5BBE8FBB5203}"/>
              </a:ext>
            </a:extLst>
          </p:cNvPr>
          <p:cNvSpPr/>
          <p:nvPr/>
        </p:nvSpPr>
        <p:spPr>
          <a:xfrm>
            <a:off x="6280189" y="3638490"/>
            <a:ext cx="7556421"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بعد التنفيذ الفعال، ننتقل إلى السؤال الأهم: كيف نجعل الرسائل تؤثر وتقنع فعلياً؟ </a:t>
            </a: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الإقناع في العلاقات العامة لا يقتصر على الترويج التجاري</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بل يشمل تغيير الاتجاهات، تعديل السلوكيات، وبناء علاقات طويلة المدى مع الجماهير المستهدفة.</a:t>
            </a:r>
            <a:endParaRPr kumimoji="0" lang="en-US" sz="1550" b="0" i="0" u="none" strike="noStrike" kern="0" cap="none" spc="0" normalizeH="0" baseline="0" noProof="0" dirty="0">
              <a:ln>
                <a:noFill/>
              </a:ln>
              <a:solidFill>
                <a:prstClr val="black"/>
              </a:solidFill>
              <a:effectLst/>
              <a:uLnTx/>
              <a:uFillTx/>
            </a:endParaRPr>
          </a:p>
        </p:txBody>
      </p:sp>
      <p:sp>
        <p:nvSpPr>
          <p:cNvPr id="15" name="Text 5">
            <a:extLst>
              <a:ext uri="{FF2B5EF4-FFF2-40B4-BE49-F238E27FC236}">
                <a16:creationId xmlns:a16="http://schemas.microsoft.com/office/drawing/2014/main" id="{0FD65698-9017-11D2-A1EC-D9DA4E1457AD}"/>
              </a:ext>
            </a:extLst>
          </p:cNvPr>
          <p:cNvSpPr/>
          <p:nvPr/>
        </p:nvSpPr>
        <p:spPr>
          <a:xfrm>
            <a:off x="6280190" y="5032592"/>
            <a:ext cx="75564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الإقناع الفعال يتطلب فهماً عميقاً للنفس البشرية، والسياقات الثقافية، والديناميكيات الاجتماعية التي تشكل قرارات الأفراد ومواقفهم.</a:t>
            </a:r>
            <a:endParaRPr kumimoji="0" lang="en-US" sz="1550" b="0" i="0" u="none" strike="noStrike" kern="0" cap="none" spc="0" normalizeH="0" baseline="0" noProof="0" dirty="0">
              <a:ln>
                <a:noFill/>
              </a:ln>
              <a:solidFill>
                <a:schemeClr val="accent1"/>
              </a:solidFill>
              <a:effectLst/>
              <a:uLnTx/>
              <a:uFillTx/>
            </a:endParaRPr>
          </a:p>
        </p:txBody>
      </p:sp>
      <p:sp>
        <p:nvSpPr>
          <p:cNvPr id="23" name="Rectangle 22">
            <a:extLst>
              <a:ext uri="{FF2B5EF4-FFF2-40B4-BE49-F238E27FC236}">
                <a16:creationId xmlns:a16="http://schemas.microsoft.com/office/drawing/2014/main" id="{6F3E7488-06E6-8929-1D99-D7572BB0EB8E}"/>
              </a:ext>
            </a:extLst>
          </p:cNvPr>
          <p:cNvSpPr/>
          <p:nvPr/>
        </p:nvSpPr>
        <p:spPr>
          <a:xfrm>
            <a:off x="5559334" y="129279"/>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رابعاً</a:t>
            </a:r>
            <a:endParaRPr kumimoji="0" lang="en-US" sz="132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Tree>
    <p:extLst>
      <p:ext uri="{BB962C8B-B14F-4D97-AF65-F5344CB8AC3E}">
        <p14:creationId xmlns:p14="http://schemas.microsoft.com/office/powerpoint/2010/main" val="37331507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349992-6B5D-DA38-6AA5-235E8261202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C813DA7-4066-CD5E-2C48-A525BE8EE7A4}"/>
              </a:ext>
            </a:extLst>
          </p:cNvPr>
          <p:cNvSpPr/>
          <p:nvPr/>
        </p:nvSpPr>
        <p:spPr>
          <a:xfrm>
            <a:off x="3151414" y="493603"/>
            <a:ext cx="11478986"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1097280" eaLnBrk="1" fontAlgn="auto" latinLnBrk="0" hangingPunct="1">
              <a:lnSpc>
                <a:spcPct val="100000"/>
              </a:lnSpc>
              <a:spcBef>
                <a:spcPts val="0"/>
              </a:spcBef>
              <a:spcAft>
                <a:spcPts val="0"/>
              </a:spcAft>
              <a:buClrTx/>
              <a:buSzTx/>
              <a:buFontTx/>
              <a:buNone/>
              <a:tabLst/>
              <a:defRPr/>
            </a:pPr>
            <a:endParaRPr kumimoji="0" lang="en-US" sz="216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Rounded Corners 5">
            <a:extLst>
              <a:ext uri="{FF2B5EF4-FFF2-40B4-BE49-F238E27FC236}">
                <a16:creationId xmlns:a16="http://schemas.microsoft.com/office/drawing/2014/main" id="{9607DF66-B568-A303-BDAE-45C4DE15D805}"/>
              </a:ext>
            </a:extLst>
          </p:cNvPr>
          <p:cNvSpPr/>
          <p:nvPr/>
        </p:nvSpPr>
        <p:spPr>
          <a:xfrm>
            <a:off x="624443" y="1420567"/>
            <a:ext cx="13596054" cy="6407760"/>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11" name="Graphic 21">
            <a:extLst>
              <a:ext uri="{FF2B5EF4-FFF2-40B4-BE49-F238E27FC236}">
                <a16:creationId xmlns:a16="http://schemas.microsoft.com/office/drawing/2014/main" id="{AA364D46-1D17-F452-82FE-D99A50C4EE6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sp>
        <p:nvSpPr>
          <p:cNvPr id="2" name="Text 0">
            <a:extLst>
              <a:ext uri="{FF2B5EF4-FFF2-40B4-BE49-F238E27FC236}">
                <a16:creationId xmlns:a16="http://schemas.microsoft.com/office/drawing/2014/main" id="{00BAA0FC-9B4B-6D76-EBC5-7E4B4E71D039}"/>
              </a:ext>
            </a:extLst>
          </p:cNvPr>
          <p:cNvSpPr/>
          <p:nvPr/>
        </p:nvSpPr>
        <p:spPr>
          <a:xfrm>
            <a:off x="7448788" y="704017"/>
            <a:ext cx="6387822"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المداخل الإقناعية الرئيسية</a:t>
            </a:r>
            <a:endParaRPr kumimoji="0" lang="en-US" sz="2000" b="0" i="0" u="none" strike="noStrike" kern="0" cap="none" spc="0" normalizeH="0" baseline="0" noProof="0" dirty="0">
              <a:ln>
                <a:noFill/>
              </a:ln>
              <a:solidFill>
                <a:srgbClr val="00B0F0"/>
              </a:solidFill>
              <a:effectLst/>
              <a:uLnTx/>
              <a:uFillTx/>
            </a:endParaRPr>
          </a:p>
        </p:txBody>
      </p:sp>
      <p:sp>
        <p:nvSpPr>
          <p:cNvPr id="3" name="Shape 1">
            <a:extLst>
              <a:ext uri="{FF2B5EF4-FFF2-40B4-BE49-F238E27FC236}">
                <a16:creationId xmlns:a16="http://schemas.microsoft.com/office/drawing/2014/main" id="{11EC1E87-408A-3F89-9A4D-F04134DDF103}"/>
              </a:ext>
            </a:extLst>
          </p:cNvPr>
          <p:cNvSpPr/>
          <p:nvPr/>
        </p:nvSpPr>
        <p:spPr>
          <a:xfrm>
            <a:off x="7414379" y="1720929"/>
            <a:ext cx="6422231" cy="2269927"/>
          </a:xfrm>
          <a:prstGeom prst="roundRect">
            <a:avLst>
              <a:gd name="adj" fmla="val 3672"/>
            </a:avLst>
          </a:prstGeom>
          <a:solidFill>
            <a:srgbClr val="CCF1FF"/>
          </a:solidFill>
          <a:ln w="7620">
            <a:solidFill>
              <a:srgbClr val="B2D7E5"/>
            </a:solidFill>
            <a:prstDash val="solid"/>
          </a:ln>
        </p:spPr>
        <p:txBody>
          <a:bodyPr/>
          <a:lstStyle/>
          <a:p>
            <a:endParaRPr lang=""/>
          </a:p>
        </p:txBody>
      </p:sp>
      <p:sp>
        <p:nvSpPr>
          <p:cNvPr id="4" name="Shape 2">
            <a:extLst>
              <a:ext uri="{FF2B5EF4-FFF2-40B4-BE49-F238E27FC236}">
                <a16:creationId xmlns:a16="http://schemas.microsoft.com/office/drawing/2014/main" id="{7CFF474E-07E9-7A7B-69BD-87F56FD01550}"/>
              </a:ext>
            </a:extLst>
          </p:cNvPr>
          <p:cNvSpPr/>
          <p:nvPr/>
        </p:nvSpPr>
        <p:spPr>
          <a:xfrm>
            <a:off x="13035320" y="1926907"/>
            <a:ext cx="595313" cy="595313"/>
          </a:xfrm>
          <a:prstGeom prst="roundRect">
            <a:avLst>
              <a:gd name="adj" fmla="val 15358451"/>
            </a:avLst>
          </a:prstGeom>
          <a:solidFill>
            <a:srgbClr val="00AEEF"/>
          </a:solidFill>
          <a:ln/>
        </p:spPr>
        <p:txBody>
          <a:bodyPr/>
          <a:lstStyle/>
          <a:p>
            <a:endParaRPr lang=""/>
          </a:p>
        </p:txBody>
      </p:sp>
      <p:pic>
        <p:nvPicPr>
          <p:cNvPr id="7" name="Image 0" descr="preencoded.png">
            <a:extLst>
              <a:ext uri="{FF2B5EF4-FFF2-40B4-BE49-F238E27FC236}">
                <a16:creationId xmlns:a16="http://schemas.microsoft.com/office/drawing/2014/main" id="{BCE35EC8-6004-3C13-EC6B-957EDF58ADC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199031" y="2090499"/>
            <a:ext cx="267891" cy="267891"/>
          </a:xfrm>
          <a:prstGeom prst="rect">
            <a:avLst/>
          </a:prstGeom>
        </p:spPr>
      </p:pic>
      <p:sp>
        <p:nvSpPr>
          <p:cNvPr id="8" name="Text 3">
            <a:extLst>
              <a:ext uri="{FF2B5EF4-FFF2-40B4-BE49-F238E27FC236}">
                <a16:creationId xmlns:a16="http://schemas.microsoft.com/office/drawing/2014/main" id="{8F271181-2F58-4B06-C163-DE9AAE446AAE}"/>
              </a:ext>
            </a:extLst>
          </p:cNvPr>
          <p:cNvSpPr/>
          <p:nvPr/>
        </p:nvSpPr>
        <p:spPr>
          <a:xfrm>
            <a:off x="11149727" y="272057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المدخل العقلاني</a:t>
            </a:r>
            <a:endParaRPr kumimoji="0" lang="en-US" sz="1950" b="0" i="0" u="none" strike="noStrike" kern="0" cap="none" spc="0" normalizeH="0" baseline="0" noProof="0" dirty="0">
              <a:ln>
                <a:noFill/>
              </a:ln>
              <a:solidFill>
                <a:prstClr val="black"/>
              </a:solidFill>
              <a:effectLst/>
              <a:uLnTx/>
              <a:uFillTx/>
            </a:endParaRPr>
          </a:p>
        </p:txBody>
      </p:sp>
      <p:sp>
        <p:nvSpPr>
          <p:cNvPr id="9" name="Text 4">
            <a:extLst>
              <a:ext uri="{FF2B5EF4-FFF2-40B4-BE49-F238E27FC236}">
                <a16:creationId xmlns:a16="http://schemas.microsoft.com/office/drawing/2014/main" id="{74197782-91B5-1A1E-4163-D5953B641623}"/>
              </a:ext>
            </a:extLst>
          </p:cNvPr>
          <p:cNvSpPr/>
          <p:nvPr/>
        </p:nvSpPr>
        <p:spPr>
          <a:xfrm>
            <a:off x="7620357" y="3149798"/>
            <a:ext cx="60102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يعتمد على الحجج المنطقية، البيانات، والأدلة العلمية لإقناع الجمهور. فعال مع الجماهير المهتمة والمتعلمة.</a:t>
            </a:r>
            <a:endParaRPr kumimoji="0" lang="en-US" sz="1550" b="0" i="0" u="none" strike="noStrike" kern="0" cap="none" spc="0" normalizeH="0" baseline="0" noProof="0" dirty="0">
              <a:ln>
                <a:noFill/>
              </a:ln>
              <a:solidFill>
                <a:schemeClr val="accent1"/>
              </a:solidFill>
              <a:effectLst/>
              <a:uLnTx/>
              <a:uFillTx/>
            </a:endParaRPr>
          </a:p>
        </p:txBody>
      </p:sp>
      <p:sp>
        <p:nvSpPr>
          <p:cNvPr id="10" name="Shape 5">
            <a:extLst>
              <a:ext uri="{FF2B5EF4-FFF2-40B4-BE49-F238E27FC236}">
                <a16:creationId xmlns:a16="http://schemas.microsoft.com/office/drawing/2014/main" id="{F494E3C9-2624-A526-6135-45957132ED57}"/>
              </a:ext>
            </a:extLst>
          </p:cNvPr>
          <p:cNvSpPr/>
          <p:nvPr/>
        </p:nvSpPr>
        <p:spPr>
          <a:xfrm>
            <a:off x="793790" y="1720929"/>
            <a:ext cx="6422231" cy="2269927"/>
          </a:xfrm>
          <a:prstGeom prst="roundRect">
            <a:avLst>
              <a:gd name="adj" fmla="val 3672"/>
            </a:avLst>
          </a:prstGeom>
          <a:solidFill>
            <a:srgbClr val="CCF1FF"/>
          </a:solidFill>
          <a:ln w="7620">
            <a:solidFill>
              <a:srgbClr val="B2D7E5"/>
            </a:solidFill>
            <a:prstDash val="solid"/>
          </a:ln>
        </p:spPr>
        <p:txBody>
          <a:bodyPr/>
          <a:lstStyle/>
          <a:p>
            <a:endParaRPr lang=""/>
          </a:p>
        </p:txBody>
      </p:sp>
      <p:sp>
        <p:nvSpPr>
          <p:cNvPr id="16" name="Shape 6">
            <a:extLst>
              <a:ext uri="{FF2B5EF4-FFF2-40B4-BE49-F238E27FC236}">
                <a16:creationId xmlns:a16="http://schemas.microsoft.com/office/drawing/2014/main" id="{7AB2414B-586B-6392-EEB6-EF48D54ACA77}"/>
              </a:ext>
            </a:extLst>
          </p:cNvPr>
          <p:cNvSpPr/>
          <p:nvPr/>
        </p:nvSpPr>
        <p:spPr>
          <a:xfrm>
            <a:off x="6414730" y="1926907"/>
            <a:ext cx="595313" cy="595313"/>
          </a:xfrm>
          <a:prstGeom prst="roundRect">
            <a:avLst>
              <a:gd name="adj" fmla="val 15358451"/>
            </a:avLst>
          </a:prstGeom>
          <a:solidFill>
            <a:srgbClr val="00AEEF"/>
          </a:solidFill>
          <a:ln/>
        </p:spPr>
        <p:txBody>
          <a:bodyPr/>
          <a:lstStyle/>
          <a:p>
            <a:endParaRPr lang=""/>
          </a:p>
        </p:txBody>
      </p:sp>
      <p:pic>
        <p:nvPicPr>
          <p:cNvPr id="17" name="Image 1" descr="preencoded.png">
            <a:extLst>
              <a:ext uri="{FF2B5EF4-FFF2-40B4-BE49-F238E27FC236}">
                <a16:creationId xmlns:a16="http://schemas.microsoft.com/office/drawing/2014/main" id="{C541B00F-7812-F0BD-97AE-976C8F3B04A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78441" y="2090499"/>
            <a:ext cx="267891" cy="267891"/>
          </a:xfrm>
          <a:prstGeom prst="rect">
            <a:avLst/>
          </a:prstGeom>
        </p:spPr>
      </p:pic>
      <p:sp>
        <p:nvSpPr>
          <p:cNvPr id="19" name="Text 7">
            <a:extLst>
              <a:ext uri="{FF2B5EF4-FFF2-40B4-BE49-F238E27FC236}">
                <a16:creationId xmlns:a16="http://schemas.microsoft.com/office/drawing/2014/main" id="{F61560DC-462F-233D-B76D-EC7A04BF5157}"/>
              </a:ext>
            </a:extLst>
          </p:cNvPr>
          <p:cNvSpPr/>
          <p:nvPr/>
        </p:nvSpPr>
        <p:spPr>
          <a:xfrm>
            <a:off x="4529138" y="272057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chemeClr val="accent1"/>
                </a:solidFill>
                <a:effectLst/>
                <a:uLnTx/>
                <a:uFillTx/>
                <a:latin typeface="Alexandria Bold" pitchFamily="34" charset="0"/>
                <a:ea typeface="Alexandria Bold" pitchFamily="34" charset="-122"/>
                <a:cs typeface="Alexandria Bold" pitchFamily="34" charset="-120"/>
              </a:rPr>
              <a:t>المدخل العاطفي</a:t>
            </a:r>
            <a:endParaRPr kumimoji="0" lang="en-US" sz="1950" b="0" i="0" u="none" strike="noStrike" kern="0" cap="none" spc="0" normalizeH="0" baseline="0" noProof="0" dirty="0">
              <a:ln>
                <a:noFill/>
              </a:ln>
              <a:solidFill>
                <a:schemeClr val="accent1"/>
              </a:solidFill>
              <a:effectLst/>
              <a:uLnTx/>
              <a:uFillTx/>
            </a:endParaRPr>
          </a:p>
        </p:txBody>
      </p:sp>
      <p:sp>
        <p:nvSpPr>
          <p:cNvPr id="20" name="Text 8">
            <a:extLst>
              <a:ext uri="{FF2B5EF4-FFF2-40B4-BE49-F238E27FC236}">
                <a16:creationId xmlns:a16="http://schemas.microsoft.com/office/drawing/2014/main" id="{D4E57D8E-E251-4612-AA2A-037B530FD4FB}"/>
              </a:ext>
            </a:extLst>
          </p:cNvPr>
          <p:cNvSpPr/>
          <p:nvPr/>
        </p:nvSpPr>
        <p:spPr>
          <a:xfrm>
            <a:off x="999768" y="3149798"/>
            <a:ext cx="60102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يستهدف المشاعر والأحاسيس لخلق ارتباط عاطفي. قوي في تغيير السلوكيات والقضايا الإنسانية.</a:t>
            </a:r>
            <a:endParaRPr kumimoji="0" lang="en-US" sz="1550" b="0" i="0" u="none" strike="noStrike" kern="0" cap="none" spc="0" normalizeH="0" baseline="0" noProof="0" dirty="0">
              <a:ln>
                <a:noFill/>
              </a:ln>
              <a:solidFill>
                <a:prstClr val="black"/>
              </a:solidFill>
              <a:effectLst/>
              <a:uLnTx/>
              <a:uFillTx/>
            </a:endParaRPr>
          </a:p>
        </p:txBody>
      </p:sp>
      <p:sp>
        <p:nvSpPr>
          <p:cNvPr id="21" name="Shape 9">
            <a:extLst>
              <a:ext uri="{FF2B5EF4-FFF2-40B4-BE49-F238E27FC236}">
                <a16:creationId xmlns:a16="http://schemas.microsoft.com/office/drawing/2014/main" id="{E1E23296-F8AC-DB25-E038-6806C92EFC25}"/>
              </a:ext>
            </a:extLst>
          </p:cNvPr>
          <p:cNvSpPr/>
          <p:nvPr/>
        </p:nvSpPr>
        <p:spPr>
          <a:xfrm>
            <a:off x="7414379" y="4189214"/>
            <a:ext cx="6422231" cy="2269927"/>
          </a:xfrm>
          <a:prstGeom prst="roundRect">
            <a:avLst>
              <a:gd name="adj" fmla="val 3672"/>
            </a:avLst>
          </a:prstGeom>
          <a:solidFill>
            <a:srgbClr val="CCF1FF"/>
          </a:solidFill>
          <a:ln w="7620">
            <a:solidFill>
              <a:srgbClr val="B2D7E5"/>
            </a:solidFill>
            <a:prstDash val="solid"/>
          </a:ln>
        </p:spPr>
        <p:txBody>
          <a:bodyPr/>
          <a:lstStyle/>
          <a:p>
            <a:endParaRPr lang=""/>
          </a:p>
        </p:txBody>
      </p:sp>
      <p:sp>
        <p:nvSpPr>
          <p:cNvPr id="22" name="Shape 10">
            <a:extLst>
              <a:ext uri="{FF2B5EF4-FFF2-40B4-BE49-F238E27FC236}">
                <a16:creationId xmlns:a16="http://schemas.microsoft.com/office/drawing/2014/main" id="{32738D23-A031-935B-2B89-3730FE89E2B2}"/>
              </a:ext>
            </a:extLst>
          </p:cNvPr>
          <p:cNvSpPr/>
          <p:nvPr/>
        </p:nvSpPr>
        <p:spPr>
          <a:xfrm>
            <a:off x="13035320" y="4395192"/>
            <a:ext cx="595313" cy="595313"/>
          </a:xfrm>
          <a:prstGeom prst="roundRect">
            <a:avLst>
              <a:gd name="adj" fmla="val 15358451"/>
            </a:avLst>
          </a:prstGeom>
          <a:solidFill>
            <a:srgbClr val="00AEEF"/>
          </a:solidFill>
          <a:ln/>
        </p:spPr>
        <p:txBody>
          <a:bodyPr/>
          <a:lstStyle/>
          <a:p>
            <a:endParaRPr lang=""/>
          </a:p>
        </p:txBody>
      </p:sp>
      <p:pic>
        <p:nvPicPr>
          <p:cNvPr id="30" name="Image 2" descr="preencoded.png">
            <a:extLst>
              <a:ext uri="{FF2B5EF4-FFF2-40B4-BE49-F238E27FC236}">
                <a16:creationId xmlns:a16="http://schemas.microsoft.com/office/drawing/2014/main" id="{DE281AD3-A58E-613F-FFDE-17C05931418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199031" y="4558784"/>
            <a:ext cx="267891" cy="267891"/>
          </a:xfrm>
          <a:prstGeom prst="rect">
            <a:avLst/>
          </a:prstGeom>
        </p:spPr>
      </p:pic>
      <p:sp>
        <p:nvSpPr>
          <p:cNvPr id="31" name="Text 11">
            <a:extLst>
              <a:ext uri="{FF2B5EF4-FFF2-40B4-BE49-F238E27FC236}">
                <a16:creationId xmlns:a16="http://schemas.microsoft.com/office/drawing/2014/main" id="{07DE5E03-E7AC-DB56-C43F-5CA4960A5D4E}"/>
              </a:ext>
            </a:extLst>
          </p:cNvPr>
          <p:cNvSpPr/>
          <p:nvPr/>
        </p:nvSpPr>
        <p:spPr>
          <a:xfrm>
            <a:off x="11149727" y="518886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المدخل القيمي</a:t>
            </a:r>
            <a:endParaRPr kumimoji="0" lang="en-US" sz="1950" b="0" i="0" u="none" strike="noStrike" kern="0" cap="none" spc="0" normalizeH="0" baseline="0" noProof="0" dirty="0">
              <a:ln>
                <a:noFill/>
              </a:ln>
              <a:solidFill>
                <a:prstClr val="black"/>
              </a:solidFill>
              <a:effectLst/>
              <a:uLnTx/>
              <a:uFillTx/>
            </a:endParaRPr>
          </a:p>
        </p:txBody>
      </p:sp>
      <p:sp>
        <p:nvSpPr>
          <p:cNvPr id="32" name="Text 12">
            <a:extLst>
              <a:ext uri="{FF2B5EF4-FFF2-40B4-BE49-F238E27FC236}">
                <a16:creationId xmlns:a16="http://schemas.microsoft.com/office/drawing/2014/main" id="{11E54511-CD77-7C0F-A3BE-E358468791B2}"/>
              </a:ext>
            </a:extLst>
          </p:cNvPr>
          <p:cNvSpPr/>
          <p:nvPr/>
        </p:nvSpPr>
        <p:spPr>
          <a:xfrm>
            <a:off x="7620357" y="5618083"/>
            <a:ext cx="60102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يربط الرسالة بالقيم الأساسية والمعتقدات الراسخة للجمهور. فعال في القضايا الثقافية والاجتماعية.</a:t>
            </a:r>
            <a:endParaRPr kumimoji="0" lang="en-US" sz="1550" b="0" i="0" u="none" strike="noStrike" kern="0" cap="none" spc="0" normalizeH="0" baseline="0" noProof="0" dirty="0">
              <a:ln>
                <a:noFill/>
              </a:ln>
              <a:solidFill>
                <a:prstClr val="black"/>
              </a:solidFill>
              <a:effectLst/>
              <a:uLnTx/>
              <a:uFillTx/>
            </a:endParaRPr>
          </a:p>
        </p:txBody>
      </p:sp>
      <p:sp>
        <p:nvSpPr>
          <p:cNvPr id="33" name="Shape 13">
            <a:extLst>
              <a:ext uri="{FF2B5EF4-FFF2-40B4-BE49-F238E27FC236}">
                <a16:creationId xmlns:a16="http://schemas.microsoft.com/office/drawing/2014/main" id="{C2C83A75-D68F-1566-C0C7-416E90719CB6}"/>
              </a:ext>
            </a:extLst>
          </p:cNvPr>
          <p:cNvSpPr/>
          <p:nvPr/>
        </p:nvSpPr>
        <p:spPr>
          <a:xfrm>
            <a:off x="793790" y="4189214"/>
            <a:ext cx="6422231" cy="2269927"/>
          </a:xfrm>
          <a:prstGeom prst="roundRect">
            <a:avLst>
              <a:gd name="adj" fmla="val 3672"/>
            </a:avLst>
          </a:prstGeom>
          <a:solidFill>
            <a:srgbClr val="CCF1FF"/>
          </a:solidFill>
          <a:ln w="7620">
            <a:solidFill>
              <a:srgbClr val="B2D7E5"/>
            </a:solidFill>
            <a:prstDash val="solid"/>
          </a:ln>
        </p:spPr>
        <p:txBody>
          <a:bodyPr/>
          <a:lstStyle/>
          <a:p>
            <a:endParaRPr lang=""/>
          </a:p>
        </p:txBody>
      </p:sp>
      <p:sp>
        <p:nvSpPr>
          <p:cNvPr id="34" name="Shape 14">
            <a:extLst>
              <a:ext uri="{FF2B5EF4-FFF2-40B4-BE49-F238E27FC236}">
                <a16:creationId xmlns:a16="http://schemas.microsoft.com/office/drawing/2014/main" id="{9846F182-41B2-4FBC-39E5-F958EF57CB40}"/>
              </a:ext>
            </a:extLst>
          </p:cNvPr>
          <p:cNvSpPr/>
          <p:nvPr/>
        </p:nvSpPr>
        <p:spPr>
          <a:xfrm>
            <a:off x="6414730" y="4395192"/>
            <a:ext cx="595313" cy="595313"/>
          </a:xfrm>
          <a:prstGeom prst="roundRect">
            <a:avLst>
              <a:gd name="adj" fmla="val 15358451"/>
            </a:avLst>
          </a:prstGeom>
          <a:solidFill>
            <a:srgbClr val="00AEEF"/>
          </a:solidFill>
          <a:ln/>
        </p:spPr>
        <p:txBody>
          <a:bodyPr/>
          <a:lstStyle/>
          <a:p>
            <a:endParaRPr lang=""/>
          </a:p>
        </p:txBody>
      </p:sp>
      <p:pic>
        <p:nvPicPr>
          <p:cNvPr id="35" name="Image 3" descr="preencoded.png">
            <a:extLst>
              <a:ext uri="{FF2B5EF4-FFF2-40B4-BE49-F238E27FC236}">
                <a16:creationId xmlns:a16="http://schemas.microsoft.com/office/drawing/2014/main" id="{D7AA3D44-8FF8-DA17-31D6-27F8ADFEF4D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578441" y="4558784"/>
            <a:ext cx="267891" cy="267891"/>
          </a:xfrm>
          <a:prstGeom prst="rect">
            <a:avLst/>
          </a:prstGeom>
        </p:spPr>
      </p:pic>
      <p:sp>
        <p:nvSpPr>
          <p:cNvPr id="36" name="Text 15">
            <a:extLst>
              <a:ext uri="{FF2B5EF4-FFF2-40B4-BE49-F238E27FC236}">
                <a16:creationId xmlns:a16="http://schemas.microsoft.com/office/drawing/2014/main" id="{55D00D2F-977B-2D01-DF5F-FE46766AEFBD}"/>
              </a:ext>
            </a:extLst>
          </p:cNvPr>
          <p:cNvSpPr/>
          <p:nvPr/>
        </p:nvSpPr>
        <p:spPr>
          <a:xfrm>
            <a:off x="4529138" y="518886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المدخل الاجتماعي</a:t>
            </a:r>
            <a:endParaRPr kumimoji="0" lang="en-US" sz="1950" b="0" i="0" u="none" strike="noStrike" kern="0" cap="none" spc="0" normalizeH="0" baseline="0" noProof="0" dirty="0">
              <a:ln>
                <a:noFill/>
              </a:ln>
              <a:solidFill>
                <a:prstClr val="black"/>
              </a:solidFill>
              <a:effectLst/>
              <a:uLnTx/>
              <a:uFillTx/>
            </a:endParaRPr>
          </a:p>
        </p:txBody>
      </p:sp>
      <p:sp>
        <p:nvSpPr>
          <p:cNvPr id="37" name="Text 16">
            <a:extLst>
              <a:ext uri="{FF2B5EF4-FFF2-40B4-BE49-F238E27FC236}">
                <a16:creationId xmlns:a16="http://schemas.microsoft.com/office/drawing/2014/main" id="{BB8A3BDA-865A-5A1A-F068-48A14C955B18}"/>
              </a:ext>
            </a:extLst>
          </p:cNvPr>
          <p:cNvSpPr/>
          <p:nvPr/>
        </p:nvSpPr>
        <p:spPr>
          <a:xfrm>
            <a:off x="999768" y="5618083"/>
            <a:ext cx="601027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يستخدم التأثير الاجتماعي والأعراف المجتمعية. قوي في تبني السلوكيات الجماعية.</a:t>
            </a:r>
            <a:endParaRPr kumimoji="0" lang="en-US" sz="1550" b="0" i="0" u="none" strike="noStrike" kern="0" cap="none" spc="0" normalizeH="0" baseline="0" noProof="0" dirty="0">
              <a:ln>
                <a:noFill/>
              </a:ln>
              <a:solidFill>
                <a:prstClr val="black"/>
              </a:solidFill>
              <a:effectLst/>
              <a:uLnTx/>
              <a:uFillTx/>
            </a:endParaRPr>
          </a:p>
        </p:txBody>
      </p:sp>
      <p:sp>
        <p:nvSpPr>
          <p:cNvPr id="38" name="Shape 17">
            <a:extLst>
              <a:ext uri="{FF2B5EF4-FFF2-40B4-BE49-F238E27FC236}">
                <a16:creationId xmlns:a16="http://schemas.microsoft.com/office/drawing/2014/main" id="{6C601D78-26B5-DCD4-6F25-F9619CA82D13}"/>
              </a:ext>
            </a:extLst>
          </p:cNvPr>
          <p:cNvSpPr/>
          <p:nvPr/>
        </p:nvSpPr>
        <p:spPr>
          <a:xfrm>
            <a:off x="793790" y="6682383"/>
            <a:ext cx="13042821" cy="843201"/>
          </a:xfrm>
          <a:prstGeom prst="roundRect">
            <a:avLst>
              <a:gd name="adj" fmla="val 9886"/>
            </a:avLst>
          </a:prstGeom>
          <a:solidFill>
            <a:srgbClr val="B3EAFF"/>
          </a:solidFill>
          <a:ln/>
        </p:spPr>
        <p:txBody>
          <a:bodyPr/>
          <a:lstStyle/>
          <a:p>
            <a:endParaRPr lang=""/>
          </a:p>
        </p:txBody>
      </p:sp>
      <p:pic>
        <p:nvPicPr>
          <p:cNvPr id="39" name="Image 4" descr="preencoded.png">
            <a:extLst>
              <a:ext uri="{FF2B5EF4-FFF2-40B4-BE49-F238E27FC236}">
                <a16:creationId xmlns:a16="http://schemas.microsoft.com/office/drawing/2014/main" id="{A5B4BB53-20A3-6760-5C68-B40099B031E2}"/>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92148" y="6977658"/>
            <a:ext cx="248007" cy="198358"/>
          </a:xfrm>
          <a:prstGeom prst="rect">
            <a:avLst/>
          </a:prstGeom>
        </p:spPr>
      </p:pic>
      <p:sp>
        <p:nvSpPr>
          <p:cNvPr id="40" name="Text 18">
            <a:extLst>
              <a:ext uri="{FF2B5EF4-FFF2-40B4-BE49-F238E27FC236}">
                <a16:creationId xmlns:a16="http://schemas.microsoft.com/office/drawing/2014/main" id="{494876A0-CCAA-4E91-3D13-77AFB5B60FDA}"/>
              </a:ext>
            </a:extLst>
          </p:cNvPr>
          <p:cNvSpPr/>
          <p:nvPr/>
        </p:nvSpPr>
        <p:spPr>
          <a:xfrm>
            <a:off x="1438513" y="6930271"/>
            <a:ext cx="1219973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ملاحظة مهمة:</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العلاقات العامة الفعالة غالباً تمزج أكثر من مدخل في الرسالة الواحدة لتحقيق أقصى تأثير</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0156137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D5B65-B42E-8EF5-21C3-CD416B5BC31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AB9DD986-E858-EDE6-6C95-A627E4FC8367}"/>
              </a:ext>
            </a:extLst>
          </p:cNvPr>
          <p:cNvSpPr/>
          <p:nvPr/>
        </p:nvSpPr>
        <p:spPr>
          <a:xfrm>
            <a:off x="3151414" y="493603"/>
            <a:ext cx="11478986"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Rounded Corners 5">
            <a:extLst>
              <a:ext uri="{FF2B5EF4-FFF2-40B4-BE49-F238E27FC236}">
                <a16:creationId xmlns:a16="http://schemas.microsoft.com/office/drawing/2014/main" id="{CAA6FD84-005C-5B6F-4171-D5274EA4CE12}"/>
              </a:ext>
            </a:extLst>
          </p:cNvPr>
          <p:cNvSpPr/>
          <p:nvPr/>
        </p:nvSpPr>
        <p:spPr>
          <a:xfrm>
            <a:off x="624443" y="1784923"/>
            <a:ext cx="13596054" cy="6043403"/>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11" name="Graphic 21">
            <a:extLst>
              <a:ext uri="{FF2B5EF4-FFF2-40B4-BE49-F238E27FC236}">
                <a16:creationId xmlns:a16="http://schemas.microsoft.com/office/drawing/2014/main" id="{F2D4384A-35A5-E32B-A748-B63BB0B2ED2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sp>
        <p:nvSpPr>
          <p:cNvPr id="12" name="Text 0">
            <a:extLst>
              <a:ext uri="{FF2B5EF4-FFF2-40B4-BE49-F238E27FC236}">
                <a16:creationId xmlns:a16="http://schemas.microsoft.com/office/drawing/2014/main" id="{0AA67EF5-574A-BF31-3D1F-0EB6E2BC2DAF}"/>
              </a:ext>
            </a:extLst>
          </p:cNvPr>
          <p:cNvSpPr/>
          <p:nvPr/>
        </p:nvSpPr>
        <p:spPr>
          <a:xfrm>
            <a:off x="6918305" y="909063"/>
            <a:ext cx="6928128"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استراتيجيات الإقناع الأساسية</a:t>
            </a:r>
            <a:endParaRPr kumimoji="0" lang="en-US" sz="2000" b="0" i="0" u="none" strike="noStrike" kern="0" cap="none" spc="0" normalizeH="0" baseline="0" noProof="0" dirty="0">
              <a:ln>
                <a:noFill/>
              </a:ln>
              <a:solidFill>
                <a:srgbClr val="00B0F0"/>
              </a:solidFill>
              <a:effectLst/>
              <a:uLnTx/>
              <a:uFillTx/>
            </a:endParaRPr>
          </a:p>
        </p:txBody>
      </p:sp>
      <p:sp>
        <p:nvSpPr>
          <p:cNvPr id="13" name="Shape 1">
            <a:extLst>
              <a:ext uri="{FF2B5EF4-FFF2-40B4-BE49-F238E27FC236}">
                <a16:creationId xmlns:a16="http://schemas.microsoft.com/office/drawing/2014/main" id="{E92E0D4C-383B-59C8-712F-6988F3C6D252}"/>
              </a:ext>
            </a:extLst>
          </p:cNvPr>
          <p:cNvSpPr/>
          <p:nvPr/>
        </p:nvSpPr>
        <p:spPr>
          <a:xfrm>
            <a:off x="793790" y="2322790"/>
            <a:ext cx="13042821" cy="1506736"/>
          </a:xfrm>
          <a:prstGeom prst="roundRect">
            <a:avLst>
              <a:gd name="adj" fmla="val 5532"/>
            </a:avLst>
          </a:prstGeom>
          <a:solidFill>
            <a:srgbClr val="FFFFFF"/>
          </a:solidFill>
          <a:ln w="22860">
            <a:solidFill>
              <a:srgbClr val="B2D7E5"/>
            </a:solidFill>
            <a:prstDash val="solid"/>
          </a:ln>
        </p:spPr>
        <p:txBody>
          <a:bodyPr/>
          <a:lstStyle/>
          <a:p>
            <a:endParaRPr lang=""/>
          </a:p>
        </p:txBody>
      </p:sp>
      <p:sp>
        <p:nvSpPr>
          <p:cNvPr id="14" name="Shape 2">
            <a:extLst>
              <a:ext uri="{FF2B5EF4-FFF2-40B4-BE49-F238E27FC236}">
                <a16:creationId xmlns:a16="http://schemas.microsoft.com/office/drawing/2014/main" id="{50FC91B2-5C43-77B9-91AD-2B7C9E946397}"/>
              </a:ext>
            </a:extLst>
          </p:cNvPr>
          <p:cNvSpPr/>
          <p:nvPr/>
        </p:nvSpPr>
        <p:spPr>
          <a:xfrm>
            <a:off x="13019961" y="2345650"/>
            <a:ext cx="793790" cy="1461016"/>
          </a:xfrm>
          <a:prstGeom prst="roundRect">
            <a:avLst>
              <a:gd name="adj" fmla="val 7046"/>
            </a:avLst>
          </a:prstGeom>
          <a:solidFill>
            <a:srgbClr val="CCF1FF"/>
          </a:solidFill>
          <a:ln/>
        </p:spPr>
        <p:txBody>
          <a:bodyPr/>
          <a:lstStyle/>
          <a:p>
            <a:endParaRPr lang=""/>
          </a:p>
        </p:txBody>
      </p:sp>
      <p:sp>
        <p:nvSpPr>
          <p:cNvPr id="15" name="Text 3">
            <a:extLst>
              <a:ext uri="{FF2B5EF4-FFF2-40B4-BE49-F238E27FC236}">
                <a16:creationId xmlns:a16="http://schemas.microsoft.com/office/drawing/2014/main" id="{68E96AD8-9217-C970-2254-4F945F795490}"/>
              </a:ext>
            </a:extLst>
          </p:cNvPr>
          <p:cNvSpPr/>
          <p:nvPr/>
        </p:nvSpPr>
        <p:spPr>
          <a:xfrm>
            <a:off x="13264277" y="2890123"/>
            <a:ext cx="297656" cy="372070"/>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1</a:t>
            </a:r>
            <a:endParaRPr kumimoji="0" lang="en-US" sz="2300" b="0" i="0" u="none" strike="noStrike" kern="0" cap="none" spc="0" normalizeH="0" baseline="0" noProof="0" dirty="0">
              <a:ln>
                <a:noFill/>
              </a:ln>
              <a:solidFill>
                <a:prstClr val="black"/>
              </a:solidFill>
              <a:effectLst/>
              <a:uLnTx/>
              <a:uFillTx/>
            </a:endParaRPr>
          </a:p>
        </p:txBody>
      </p:sp>
      <p:sp>
        <p:nvSpPr>
          <p:cNvPr id="18" name="Text 4">
            <a:extLst>
              <a:ext uri="{FF2B5EF4-FFF2-40B4-BE49-F238E27FC236}">
                <a16:creationId xmlns:a16="http://schemas.microsoft.com/office/drawing/2014/main" id="{0FB3E01A-914B-BB57-BBE5-8D628F14B2FF}"/>
              </a:ext>
            </a:extLst>
          </p:cNvPr>
          <p:cNvSpPr/>
          <p:nvPr/>
        </p:nvSpPr>
        <p:spPr>
          <a:xfrm>
            <a:off x="9025295" y="2544008"/>
            <a:ext cx="3796308"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chemeClr val="accent1"/>
                </a:solidFill>
                <a:effectLst/>
                <a:uLnTx/>
                <a:uFillTx/>
                <a:latin typeface="Alexandria Bold" pitchFamily="34" charset="0"/>
                <a:ea typeface="Alexandria Bold" pitchFamily="34" charset="-122"/>
                <a:cs typeface="Alexandria Bold" pitchFamily="34" charset="-120"/>
              </a:rPr>
              <a:t>استراتيجية الشفافية والمشاركة</a:t>
            </a:r>
            <a:endParaRPr kumimoji="0" lang="en-US" sz="1950" b="0" i="0" u="none" strike="noStrike" kern="0" cap="none" spc="0" normalizeH="0" baseline="0" noProof="0" dirty="0">
              <a:ln>
                <a:noFill/>
              </a:ln>
              <a:solidFill>
                <a:schemeClr val="accent1"/>
              </a:solidFill>
              <a:effectLst/>
              <a:uLnTx/>
              <a:uFillTx/>
            </a:endParaRPr>
          </a:p>
        </p:txBody>
      </p:sp>
      <p:sp>
        <p:nvSpPr>
          <p:cNvPr id="23" name="Text 5">
            <a:extLst>
              <a:ext uri="{FF2B5EF4-FFF2-40B4-BE49-F238E27FC236}">
                <a16:creationId xmlns:a16="http://schemas.microsoft.com/office/drawing/2014/main" id="{BF0B44C8-37C4-8F68-BB99-AC7F2AB3A2CC}"/>
              </a:ext>
            </a:extLst>
          </p:cNvPr>
          <p:cNvSpPr/>
          <p:nvPr/>
        </p:nvSpPr>
        <p:spPr>
          <a:xfrm>
            <a:off x="1015008" y="2973229"/>
            <a:ext cx="1180659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بناء الثقة من خلال الانفتاح والصدق والإشراك الفعلي للجمهور في عملية صنع القرار. فعالة بشكل خاص في إدارة الأزمات وبناء السمعة طويلة المدى.</a:t>
            </a:r>
            <a:endParaRPr kumimoji="0" lang="en-US" sz="1550" b="0" i="0" u="none" strike="noStrike" kern="0" cap="none" spc="0" normalizeH="0" baseline="0" noProof="0" dirty="0">
              <a:ln>
                <a:noFill/>
              </a:ln>
              <a:solidFill>
                <a:prstClr val="black"/>
              </a:solidFill>
              <a:effectLst/>
              <a:uLnTx/>
              <a:uFillTx/>
            </a:endParaRPr>
          </a:p>
        </p:txBody>
      </p:sp>
      <p:sp>
        <p:nvSpPr>
          <p:cNvPr id="24" name="Shape 6">
            <a:extLst>
              <a:ext uri="{FF2B5EF4-FFF2-40B4-BE49-F238E27FC236}">
                <a16:creationId xmlns:a16="http://schemas.microsoft.com/office/drawing/2014/main" id="{D622150E-E577-A497-F47C-D7C886D61BB6}"/>
              </a:ext>
            </a:extLst>
          </p:cNvPr>
          <p:cNvSpPr/>
          <p:nvPr/>
        </p:nvSpPr>
        <p:spPr>
          <a:xfrm>
            <a:off x="793790" y="4027884"/>
            <a:ext cx="13042821" cy="1506736"/>
          </a:xfrm>
          <a:prstGeom prst="roundRect">
            <a:avLst>
              <a:gd name="adj" fmla="val 5532"/>
            </a:avLst>
          </a:prstGeom>
          <a:solidFill>
            <a:srgbClr val="FFFFFF"/>
          </a:solidFill>
          <a:ln w="22860">
            <a:solidFill>
              <a:srgbClr val="B2D7E5"/>
            </a:solidFill>
            <a:prstDash val="solid"/>
          </a:ln>
        </p:spPr>
        <p:txBody>
          <a:bodyPr/>
          <a:lstStyle/>
          <a:p>
            <a:endParaRPr lang=""/>
          </a:p>
        </p:txBody>
      </p:sp>
      <p:sp>
        <p:nvSpPr>
          <p:cNvPr id="25" name="Shape 7">
            <a:extLst>
              <a:ext uri="{FF2B5EF4-FFF2-40B4-BE49-F238E27FC236}">
                <a16:creationId xmlns:a16="http://schemas.microsoft.com/office/drawing/2014/main" id="{E7C3E458-38BF-52FD-3466-3711F99F856F}"/>
              </a:ext>
            </a:extLst>
          </p:cNvPr>
          <p:cNvSpPr/>
          <p:nvPr/>
        </p:nvSpPr>
        <p:spPr>
          <a:xfrm>
            <a:off x="13019961" y="4050744"/>
            <a:ext cx="793790" cy="1461016"/>
          </a:xfrm>
          <a:prstGeom prst="roundRect">
            <a:avLst>
              <a:gd name="adj" fmla="val 7046"/>
            </a:avLst>
          </a:prstGeom>
          <a:solidFill>
            <a:srgbClr val="CCF1FF"/>
          </a:solidFill>
          <a:ln/>
        </p:spPr>
        <p:txBody>
          <a:bodyPr/>
          <a:lstStyle/>
          <a:p>
            <a:endParaRPr lang=""/>
          </a:p>
        </p:txBody>
      </p:sp>
      <p:sp>
        <p:nvSpPr>
          <p:cNvPr id="26" name="Text 8">
            <a:extLst>
              <a:ext uri="{FF2B5EF4-FFF2-40B4-BE49-F238E27FC236}">
                <a16:creationId xmlns:a16="http://schemas.microsoft.com/office/drawing/2014/main" id="{7F9A98C5-8939-5125-580E-E1FAFDEE7467}"/>
              </a:ext>
            </a:extLst>
          </p:cNvPr>
          <p:cNvSpPr/>
          <p:nvPr/>
        </p:nvSpPr>
        <p:spPr>
          <a:xfrm>
            <a:off x="13264277" y="4595217"/>
            <a:ext cx="297656" cy="372070"/>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2</a:t>
            </a:r>
            <a:endParaRPr kumimoji="0" lang="en-US" sz="2300" b="0" i="0" u="none" strike="noStrike" kern="0" cap="none" spc="0" normalizeH="0" baseline="0" noProof="0" dirty="0">
              <a:ln>
                <a:noFill/>
              </a:ln>
              <a:solidFill>
                <a:prstClr val="black"/>
              </a:solidFill>
              <a:effectLst/>
              <a:uLnTx/>
              <a:uFillTx/>
            </a:endParaRPr>
          </a:p>
        </p:txBody>
      </p:sp>
      <p:sp>
        <p:nvSpPr>
          <p:cNvPr id="27" name="Text 9">
            <a:extLst>
              <a:ext uri="{FF2B5EF4-FFF2-40B4-BE49-F238E27FC236}">
                <a16:creationId xmlns:a16="http://schemas.microsoft.com/office/drawing/2014/main" id="{022D2B63-B53B-B7F5-DC21-7D64A5120B8E}"/>
              </a:ext>
            </a:extLst>
          </p:cNvPr>
          <p:cNvSpPr/>
          <p:nvPr/>
        </p:nvSpPr>
        <p:spPr>
          <a:xfrm>
            <a:off x="8312825" y="4249103"/>
            <a:ext cx="4508778"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استراتيجية الدليل الاجتماعي والسلطة</a:t>
            </a:r>
            <a:endParaRPr kumimoji="0" lang="en-US" sz="1950" b="0" i="0" u="none" strike="noStrike" kern="0" cap="none" spc="0" normalizeH="0" baseline="0" noProof="0" dirty="0">
              <a:ln>
                <a:noFill/>
              </a:ln>
              <a:solidFill>
                <a:prstClr val="black"/>
              </a:solidFill>
              <a:effectLst/>
              <a:uLnTx/>
              <a:uFillTx/>
            </a:endParaRPr>
          </a:p>
        </p:txBody>
      </p:sp>
      <p:sp>
        <p:nvSpPr>
          <p:cNvPr id="28" name="Text 10">
            <a:extLst>
              <a:ext uri="{FF2B5EF4-FFF2-40B4-BE49-F238E27FC236}">
                <a16:creationId xmlns:a16="http://schemas.microsoft.com/office/drawing/2014/main" id="{69EEB2D9-A632-069A-A5BB-3567353D5DFE}"/>
              </a:ext>
            </a:extLst>
          </p:cNvPr>
          <p:cNvSpPr/>
          <p:nvPr/>
        </p:nvSpPr>
        <p:spPr>
          <a:xfrm>
            <a:off x="1015008" y="4678323"/>
            <a:ext cx="1180659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الاستفادة من تأثير الآخرين وشهادات الخبراء لتعزيز المصداقية. تعتمد على مبدأ أن الناس يميلون لاتباع ما يفعله الآخرون أو ما يوصي به الخبراء.</a:t>
            </a:r>
            <a:endParaRPr kumimoji="0" lang="en-US" sz="1550" b="0" i="0" u="none" strike="noStrike" kern="0" cap="none" spc="0" normalizeH="0" baseline="0" noProof="0" dirty="0">
              <a:ln>
                <a:noFill/>
              </a:ln>
              <a:solidFill>
                <a:schemeClr val="accent1"/>
              </a:solidFill>
              <a:effectLst/>
              <a:uLnTx/>
              <a:uFillTx/>
            </a:endParaRPr>
          </a:p>
        </p:txBody>
      </p:sp>
      <p:sp>
        <p:nvSpPr>
          <p:cNvPr id="29" name="Shape 11">
            <a:extLst>
              <a:ext uri="{FF2B5EF4-FFF2-40B4-BE49-F238E27FC236}">
                <a16:creationId xmlns:a16="http://schemas.microsoft.com/office/drawing/2014/main" id="{0D36BD94-BC35-8D3B-7E34-773E99DDFE90}"/>
              </a:ext>
            </a:extLst>
          </p:cNvPr>
          <p:cNvSpPr/>
          <p:nvPr/>
        </p:nvSpPr>
        <p:spPr>
          <a:xfrm>
            <a:off x="793790" y="5732978"/>
            <a:ext cx="13042821" cy="1190744"/>
          </a:xfrm>
          <a:prstGeom prst="roundRect">
            <a:avLst>
              <a:gd name="adj" fmla="val 7001"/>
            </a:avLst>
          </a:prstGeom>
          <a:solidFill>
            <a:srgbClr val="FFFFFF"/>
          </a:solidFill>
          <a:ln w="22860">
            <a:solidFill>
              <a:srgbClr val="B2D7E5"/>
            </a:solidFill>
            <a:prstDash val="solid"/>
          </a:ln>
        </p:spPr>
        <p:txBody>
          <a:bodyPr/>
          <a:lstStyle/>
          <a:p>
            <a:endParaRPr lang=""/>
          </a:p>
        </p:txBody>
      </p:sp>
      <p:sp>
        <p:nvSpPr>
          <p:cNvPr id="41" name="Shape 12">
            <a:extLst>
              <a:ext uri="{FF2B5EF4-FFF2-40B4-BE49-F238E27FC236}">
                <a16:creationId xmlns:a16="http://schemas.microsoft.com/office/drawing/2014/main" id="{D10D33C1-1F67-BE15-C871-85BAB2E6B466}"/>
              </a:ext>
            </a:extLst>
          </p:cNvPr>
          <p:cNvSpPr/>
          <p:nvPr/>
        </p:nvSpPr>
        <p:spPr>
          <a:xfrm>
            <a:off x="13019961" y="5755838"/>
            <a:ext cx="793790" cy="1145024"/>
          </a:xfrm>
          <a:prstGeom prst="roundRect">
            <a:avLst>
              <a:gd name="adj" fmla="val 7046"/>
            </a:avLst>
          </a:prstGeom>
          <a:solidFill>
            <a:srgbClr val="CCF1FF"/>
          </a:solidFill>
          <a:ln/>
        </p:spPr>
        <p:txBody>
          <a:bodyPr/>
          <a:lstStyle/>
          <a:p>
            <a:endParaRPr lang=""/>
          </a:p>
        </p:txBody>
      </p:sp>
      <p:sp>
        <p:nvSpPr>
          <p:cNvPr id="42" name="Text 13">
            <a:extLst>
              <a:ext uri="{FF2B5EF4-FFF2-40B4-BE49-F238E27FC236}">
                <a16:creationId xmlns:a16="http://schemas.microsoft.com/office/drawing/2014/main" id="{F566E9FB-D7A4-D4CD-3EC2-9AF64DFB2681}"/>
              </a:ext>
            </a:extLst>
          </p:cNvPr>
          <p:cNvSpPr/>
          <p:nvPr/>
        </p:nvSpPr>
        <p:spPr>
          <a:xfrm>
            <a:off x="13264277" y="6142315"/>
            <a:ext cx="297656" cy="372070"/>
          </a:xfrm>
          <a:prstGeom prst="rect">
            <a:avLst/>
          </a:prstGeom>
          <a:noFill/>
          <a:ln/>
        </p:spPr>
        <p:txBody>
          <a:bodyPr wrap="none" lIns="0" tIns="0" rIns="0" bIns="0" rtlCol="0" anchor="t"/>
          <a:lstStyle/>
          <a:p>
            <a:pPr marL="0" marR="0" lvl="0" indent="0" algn="r" defTabSz="914400" rtl="1" eaLnBrk="1" fontAlgn="auto" latinLnBrk="0" hangingPunct="1">
              <a:lnSpc>
                <a:spcPts val="23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3</a:t>
            </a:r>
            <a:endParaRPr kumimoji="0" lang="en-US" sz="2300" b="0" i="0" u="none" strike="noStrike" kern="0" cap="none" spc="0" normalizeH="0" baseline="0" noProof="0" dirty="0">
              <a:ln>
                <a:noFill/>
              </a:ln>
              <a:solidFill>
                <a:prstClr val="black"/>
              </a:solidFill>
              <a:effectLst/>
              <a:uLnTx/>
              <a:uFillTx/>
            </a:endParaRPr>
          </a:p>
        </p:txBody>
      </p:sp>
      <p:sp>
        <p:nvSpPr>
          <p:cNvPr id="43" name="Text 14">
            <a:extLst>
              <a:ext uri="{FF2B5EF4-FFF2-40B4-BE49-F238E27FC236}">
                <a16:creationId xmlns:a16="http://schemas.microsoft.com/office/drawing/2014/main" id="{F4A7A806-B0C7-FC48-1D4E-2AB39DE5F15F}"/>
              </a:ext>
            </a:extLst>
          </p:cNvPr>
          <p:cNvSpPr/>
          <p:nvPr/>
        </p:nvSpPr>
        <p:spPr>
          <a:xfrm>
            <a:off x="7794665" y="5954197"/>
            <a:ext cx="5026938"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استراتيجية إثارة العاطفة الموجبة أو التنافر</a:t>
            </a:r>
            <a:endParaRPr kumimoji="0" lang="en-US" sz="1950" b="0" i="0" u="none" strike="noStrike" kern="0" cap="none" spc="0" normalizeH="0" baseline="0" noProof="0" dirty="0">
              <a:ln>
                <a:noFill/>
              </a:ln>
              <a:solidFill>
                <a:prstClr val="black"/>
              </a:solidFill>
              <a:effectLst/>
              <a:uLnTx/>
              <a:uFillTx/>
            </a:endParaRPr>
          </a:p>
        </p:txBody>
      </p:sp>
      <p:sp>
        <p:nvSpPr>
          <p:cNvPr id="44" name="Text 15">
            <a:extLst>
              <a:ext uri="{FF2B5EF4-FFF2-40B4-BE49-F238E27FC236}">
                <a16:creationId xmlns:a16="http://schemas.microsoft.com/office/drawing/2014/main" id="{E5DFDBCC-C28B-2CD0-D02E-04B503F21D3B}"/>
              </a:ext>
            </a:extLst>
          </p:cNvPr>
          <p:cNvSpPr/>
          <p:nvPr/>
        </p:nvSpPr>
        <p:spPr>
          <a:xfrm>
            <a:off x="1015008" y="6383417"/>
            <a:ext cx="1180659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خلق حالة عاطفية أو نفسية تدفع للتفكير أو العمل. يمكن أن تكون إيجابية (أمل، فرح) أو تخلق توتراً نفسياً (تنافر معرفي) يدفع للتغيير.</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244916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514BE-074C-F5C8-BB11-A5F731710DE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73209BC-B3B8-F8A5-3716-126B7522741D}"/>
              </a:ext>
            </a:extLst>
          </p:cNvPr>
          <p:cNvSpPr/>
          <p:nvPr/>
        </p:nvSpPr>
        <p:spPr>
          <a:xfrm>
            <a:off x="3151414" y="493603"/>
            <a:ext cx="11478986"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Rounded Corners 5">
            <a:extLst>
              <a:ext uri="{FF2B5EF4-FFF2-40B4-BE49-F238E27FC236}">
                <a16:creationId xmlns:a16="http://schemas.microsoft.com/office/drawing/2014/main" id="{AA8D9260-B810-A219-4CCC-A395549362EF}"/>
              </a:ext>
            </a:extLst>
          </p:cNvPr>
          <p:cNvSpPr/>
          <p:nvPr/>
        </p:nvSpPr>
        <p:spPr>
          <a:xfrm>
            <a:off x="679687" y="1535334"/>
            <a:ext cx="13596054" cy="6227270"/>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11" name="Graphic 21">
            <a:extLst>
              <a:ext uri="{FF2B5EF4-FFF2-40B4-BE49-F238E27FC236}">
                <a16:creationId xmlns:a16="http://schemas.microsoft.com/office/drawing/2014/main" id="{B014722A-0FF2-0B29-6D85-EEC3DCA69A6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sp>
        <p:nvSpPr>
          <p:cNvPr id="2" name="Text 0">
            <a:extLst>
              <a:ext uri="{FF2B5EF4-FFF2-40B4-BE49-F238E27FC236}">
                <a16:creationId xmlns:a16="http://schemas.microsoft.com/office/drawing/2014/main" id="{22D68521-5332-0D52-78F4-5E872FC5FCBB}"/>
              </a:ext>
            </a:extLst>
          </p:cNvPr>
          <p:cNvSpPr/>
          <p:nvPr/>
        </p:nvSpPr>
        <p:spPr>
          <a:xfrm>
            <a:off x="7515344" y="821348"/>
            <a:ext cx="4796552" cy="431959"/>
          </a:xfrm>
          <a:prstGeom prst="rect">
            <a:avLst/>
          </a:prstGeom>
          <a:noFill/>
          <a:ln/>
        </p:spPr>
        <p:txBody>
          <a:bodyPr wrap="none" lIns="0" tIns="0" rIns="0" bIns="0" rtlCol="0" anchor="t"/>
          <a:lstStyle/>
          <a:p>
            <a:pPr marL="0" marR="0" lvl="0" indent="0" algn="r" defTabSz="914400" rtl="1" eaLnBrk="1" fontAlgn="auto" latinLnBrk="0" hangingPunct="1">
              <a:lnSpc>
                <a:spcPts val="34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متى نستخدم كل استراتيجية؟</a:t>
            </a:r>
            <a:endParaRPr kumimoji="0" lang="en-US" sz="2000" b="0" i="0" u="none" strike="noStrike" kern="0" cap="none" spc="0" normalizeH="0" baseline="0" noProof="0" dirty="0">
              <a:ln>
                <a:noFill/>
              </a:ln>
              <a:solidFill>
                <a:srgbClr val="00B0F0"/>
              </a:solidFill>
              <a:effectLst/>
              <a:uLnTx/>
              <a:uFillTx/>
            </a:endParaRPr>
          </a:p>
        </p:txBody>
      </p:sp>
      <p:sp>
        <p:nvSpPr>
          <p:cNvPr id="4" name="Text 1">
            <a:extLst>
              <a:ext uri="{FF2B5EF4-FFF2-40B4-BE49-F238E27FC236}">
                <a16:creationId xmlns:a16="http://schemas.microsoft.com/office/drawing/2014/main" id="{0027B6CD-DF74-3F2C-DB34-736DA1FAC675}"/>
              </a:ext>
            </a:extLst>
          </p:cNvPr>
          <p:cNvSpPr/>
          <p:nvPr/>
        </p:nvSpPr>
        <p:spPr>
          <a:xfrm>
            <a:off x="4865489" y="2146782"/>
            <a:ext cx="2073712" cy="25919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السياقات المثالية</a:t>
            </a:r>
            <a:endParaRPr kumimoji="0" lang="en-US" b="0" i="0" u="none" strike="noStrike" kern="0" cap="none" spc="0" normalizeH="0" baseline="0" noProof="0" dirty="0">
              <a:ln>
                <a:noFill/>
              </a:ln>
              <a:solidFill>
                <a:prstClr val="black"/>
              </a:solidFill>
              <a:effectLst/>
              <a:uLnTx/>
              <a:uFillTx/>
            </a:endParaRPr>
          </a:p>
        </p:txBody>
      </p:sp>
      <p:sp>
        <p:nvSpPr>
          <p:cNvPr id="7" name="Shape 2">
            <a:extLst>
              <a:ext uri="{FF2B5EF4-FFF2-40B4-BE49-F238E27FC236}">
                <a16:creationId xmlns:a16="http://schemas.microsoft.com/office/drawing/2014/main" id="{D8CDC0E3-CAB7-B4E4-15E6-1084FC329AB6}"/>
              </a:ext>
            </a:extLst>
          </p:cNvPr>
          <p:cNvSpPr/>
          <p:nvPr/>
        </p:nvSpPr>
        <p:spPr>
          <a:xfrm>
            <a:off x="6870144" y="2569215"/>
            <a:ext cx="69056" cy="69056"/>
          </a:xfrm>
          <a:prstGeom prst="roundRect">
            <a:avLst>
              <a:gd name="adj" fmla="val 662071"/>
            </a:avLst>
          </a:prstGeom>
          <a:solidFill>
            <a:srgbClr val="00AEEF"/>
          </a:solidFill>
          <a:ln/>
        </p:spPr>
        <p:txBody>
          <a:bodyPr/>
          <a:lstStyle/>
          <a:p>
            <a:endParaRPr lang=""/>
          </a:p>
        </p:txBody>
      </p:sp>
      <p:sp>
        <p:nvSpPr>
          <p:cNvPr id="8" name="Text 3">
            <a:extLst>
              <a:ext uri="{FF2B5EF4-FFF2-40B4-BE49-F238E27FC236}">
                <a16:creationId xmlns:a16="http://schemas.microsoft.com/office/drawing/2014/main" id="{B1309704-F5A0-5497-60EE-EEE2F7A84038}"/>
              </a:ext>
            </a:extLst>
          </p:cNvPr>
          <p:cNvSpPr/>
          <p:nvPr/>
        </p:nvSpPr>
        <p:spPr>
          <a:xfrm>
            <a:off x="5003840" y="2561476"/>
            <a:ext cx="1728073" cy="215860"/>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الشفافية والمشاركة</a:t>
            </a:r>
            <a:endParaRPr kumimoji="0" lang="en-US" sz="1600" b="0" i="0" u="none" strike="noStrike" kern="0" cap="none" spc="0" normalizeH="0" baseline="0" noProof="0" dirty="0">
              <a:ln>
                <a:noFill/>
              </a:ln>
              <a:solidFill>
                <a:prstClr val="black"/>
              </a:solidFill>
              <a:effectLst/>
              <a:uLnTx/>
              <a:uFillTx/>
            </a:endParaRPr>
          </a:p>
        </p:txBody>
      </p:sp>
      <p:sp>
        <p:nvSpPr>
          <p:cNvPr id="9" name="Text 4">
            <a:extLst>
              <a:ext uri="{FF2B5EF4-FFF2-40B4-BE49-F238E27FC236}">
                <a16:creationId xmlns:a16="http://schemas.microsoft.com/office/drawing/2014/main" id="{C105B5EE-D2A2-4566-8DBE-F962773C31E9}"/>
              </a:ext>
            </a:extLst>
          </p:cNvPr>
          <p:cNvSpPr/>
          <p:nvPr/>
        </p:nvSpPr>
        <p:spPr>
          <a:xfrm>
            <a:off x="2111097" y="2849845"/>
            <a:ext cx="4620816" cy="221099"/>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الأزمات، انخفاض الثقة، قضايا حساسة، بناء علاقات طويلة المدى</a:t>
            </a:r>
            <a:endParaRPr kumimoji="0" lang="en-US" sz="1600" b="0" i="0" u="none" strike="noStrike" kern="0" cap="none" spc="0" normalizeH="0" baseline="0" noProof="0" dirty="0">
              <a:ln>
                <a:noFill/>
              </a:ln>
              <a:solidFill>
                <a:prstClr val="black"/>
              </a:solidFill>
              <a:effectLst/>
              <a:uLnTx/>
              <a:uFillTx/>
            </a:endParaRPr>
          </a:p>
        </p:txBody>
      </p:sp>
      <p:sp>
        <p:nvSpPr>
          <p:cNvPr id="10" name="Shape 5">
            <a:extLst>
              <a:ext uri="{FF2B5EF4-FFF2-40B4-BE49-F238E27FC236}">
                <a16:creationId xmlns:a16="http://schemas.microsoft.com/office/drawing/2014/main" id="{E87D353D-C66B-D2C8-2B90-912D847679A3}"/>
              </a:ext>
            </a:extLst>
          </p:cNvPr>
          <p:cNvSpPr/>
          <p:nvPr/>
        </p:nvSpPr>
        <p:spPr>
          <a:xfrm>
            <a:off x="6870144" y="3486592"/>
            <a:ext cx="69056" cy="69056"/>
          </a:xfrm>
          <a:prstGeom prst="roundRect">
            <a:avLst>
              <a:gd name="adj" fmla="val 662071"/>
            </a:avLst>
          </a:prstGeom>
          <a:solidFill>
            <a:srgbClr val="00AEEF"/>
          </a:solidFill>
          <a:ln/>
        </p:spPr>
        <p:txBody>
          <a:bodyPr/>
          <a:lstStyle/>
          <a:p>
            <a:endParaRPr lang=""/>
          </a:p>
        </p:txBody>
      </p:sp>
      <p:sp>
        <p:nvSpPr>
          <p:cNvPr id="16" name="Text 6">
            <a:extLst>
              <a:ext uri="{FF2B5EF4-FFF2-40B4-BE49-F238E27FC236}">
                <a16:creationId xmlns:a16="http://schemas.microsoft.com/office/drawing/2014/main" id="{47D727FE-2975-749F-E24E-41B353C0BBEB}"/>
              </a:ext>
            </a:extLst>
          </p:cNvPr>
          <p:cNvSpPr/>
          <p:nvPr/>
        </p:nvSpPr>
        <p:spPr>
          <a:xfrm>
            <a:off x="5003840" y="3347407"/>
            <a:ext cx="1728073" cy="215860"/>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الدليل الاجتماعي</a:t>
            </a:r>
            <a:endParaRPr kumimoji="0" lang="en-US" sz="1600" b="0" i="0" u="none" strike="noStrike" kern="0" cap="none" spc="0" normalizeH="0" baseline="0" noProof="0" dirty="0">
              <a:ln>
                <a:noFill/>
              </a:ln>
              <a:solidFill>
                <a:prstClr val="black"/>
              </a:solidFill>
              <a:effectLst/>
              <a:uLnTx/>
              <a:uFillTx/>
            </a:endParaRPr>
          </a:p>
        </p:txBody>
      </p:sp>
      <p:sp>
        <p:nvSpPr>
          <p:cNvPr id="17" name="Text 7">
            <a:extLst>
              <a:ext uri="{FF2B5EF4-FFF2-40B4-BE49-F238E27FC236}">
                <a16:creationId xmlns:a16="http://schemas.microsoft.com/office/drawing/2014/main" id="{F0AF8E44-15ED-0800-467A-41C07D8CD875}"/>
              </a:ext>
            </a:extLst>
          </p:cNvPr>
          <p:cNvSpPr/>
          <p:nvPr/>
        </p:nvSpPr>
        <p:spPr>
          <a:xfrm>
            <a:off x="2111097" y="3701499"/>
            <a:ext cx="4620816" cy="221099"/>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إطلاق منتجات جديدة، تبني سلوكيات، تغيير عادات، قرارات الشراء</a:t>
            </a:r>
            <a:endParaRPr kumimoji="0" lang="en-US" sz="1600" b="0" i="0" u="none" strike="noStrike" kern="0" cap="none" spc="0" normalizeH="0" baseline="0" noProof="0" dirty="0">
              <a:ln>
                <a:noFill/>
              </a:ln>
              <a:solidFill>
                <a:prstClr val="black"/>
              </a:solidFill>
              <a:effectLst/>
              <a:uLnTx/>
              <a:uFillTx/>
            </a:endParaRPr>
          </a:p>
        </p:txBody>
      </p:sp>
      <p:sp>
        <p:nvSpPr>
          <p:cNvPr id="19" name="Shape 8">
            <a:extLst>
              <a:ext uri="{FF2B5EF4-FFF2-40B4-BE49-F238E27FC236}">
                <a16:creationId xmlns:a16="http://schemas.microsoft.com/office/drawing/2014/main" id="{0E2F589E-423A-6BF4-8D02-826ADB1A6413}"/>
              </a:ext>
            </a:extLst>
          </p:cNvPr>
          <p:cNvSpPr/>
          <p:nvPr/>
        </p:nvSpPr>
        <p:spPr>
          <a:xfrm>
            <a:off x="6870144" y="4272523"/>
            <a:ext cx="69056" cy="69056"/>
          </a:xfrm>
          <a:prstGeom prst="roundRect">
            <a:avLst>
              <a:gd name="adj" fmla="val 662071"/>
            </a:avLst>
          </a:prstGeom>
          <a:solidFill>
            <a:srgbClr val="00AEEF"/>
          </a:solidFill>
          <a:ln/>
        </p:spPr>
        <p:txBody>
          <a:bodyPr/>
          <a:lstStyle/>
          <a:p>
            <a:endParaRPr lang=""/>
          </a:p>
        </p:txBody>
      </p:sp>
      <p:sp>
        <p:nvSpPr>
          <p:cNvPr id="20" name="Text 9">
            <a:extLst>
              <a:ext uri="{FF2B5EF4-FFF2-40B4-BE49-F238E27FC236}">
                <a16:creationId xmlns:a16="http://schemas.microsoft.com/office/drawing/2014/main" id="{48810847-9360-009D-2A58-975ED07965A1}"/>
              </a:ext>
            </a:extLst>
          </p:cNvPr>
          <p:cNvSpPr/>
          <p:nvPr/>
        </p:nvSpPr>
        <p:spPr>
          <a:xfrm>
            <a:off x="5003840" y="4199062"/>
            <a:ext cx="1728073" cy="215860"/>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السلطة والخبرة</a:t>
            </a:r>
            <a:endParaRPr kumimoji="0" lang="en-US" sz="1600" b="0" i="0" u="none" strike="noStrike" kern="0" cap="none" spc="0" normalizeH="0" baseline="0" noProof="0" dirty="0">
              <a:ln>
                <a:noFill/>
              </a:ln>
              <a:solidFill>
                <a:prstClr val="black"/>
              </a:solidFill>
              <a:effectLst/>
              <a:uLnTx/>
              <a:uFillTx/>
            </a:endParaRPr>
          </a:p>
        </p:txBody>
      </p:sp>
      <p:sp>
        <p:nvSpPr>
          <p:cNvPr id="21" name="Text 10">
            <a:extLst>
              <a:ext uri="{FF2B5EF4-FFF2-40B4-BE49-F238E27FC236}">
                <a16:creationId xmlns:a16="http://schemas.microsoft.com/office/drawing/2014/main" id="{CED15121-A057-6F25-AFF8-787DCE3C0659}"/>
              </a:ext>
            </a:extLst>
          </p:cNvPr>
          <p:cNvSpPr/>
          <p:nvPr/>
        </p:nvSpPr>
        <p:spPr>
          <a:xfrm>
            <a:off x="2111097" y="4553153"/>
            <a:ext cx="4620816" cy="221099"/>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القضايا الصحية، العلمية، التقنية، القانونية، التعليمية</a:t>
            </a:r>
            <a:endParaRPr kumimoji="0" lang="en-US" sz="1600" b="0" i="0" u="none" strike="noStrike" kern="0" cap="none" spc="0" normalizeH="0" baseline="0" noProof="0" dirty="0">
              <a:ln>
                <a:noFill/>
              </a:ln>
              <a:solidFill>
                <a:prstClr val="black"/>
              </a:solidFill>
              <a:effectLst/>
              <a:uLnTx/>
              <a:uFillTx/>
            </a:endParaRPr>
          </a:p>
        </p:txBody>
      </p:sp>
      <p:sp>
        <p:nvSpPr>
          <p:cNvPr id="22" name="Shape 11">
            <a:extLst>
              <a:ext uri="{FF2B5EF4-FFF2-40B4-BE49-F238E27FC236}">
                <a16:creationId xmlns:a16="http://schemas.microsoft.com/office/drawing/2014/main" id="{11537073-E550-4F33-75FC-2CD382D56D46}"/>
              </a:ext>
            </a:extLst>
          </p:cNvPr>
          <p:cNvSpPr/>
          <p:nvPr/>
        </p:nvSpPr>
        <p:spPr>
          <a:xfrm>
            <a:off x="6870144" y="5124177"/>
            <a:ext cx="69056" cy="69056"/>
          </a:xfrm>
          <a:prstGeom prst="roundRect">
            <a:avLst>
              <a:gd name="adj" fmla="val 662071"/>
            </a:avLst>
          </a:prstGeom>
          <a:solidFill>
            <a:srgbClr val="00AEEF"/>
          </a:solidFill>
          <a:ln/>
        </p:spPr>
        <p:txBody>
          <a:bodyPr/>
          <a:lstStyle/>
          <a:p>
            <a:endParaRPr lang=""/>
          </a:p>
        </p:txBody>
      </p:sp>
      <p:sp>
        <p:nvSpPr>
          <p:cNvPr id="30" name="Text 12">
            <a:extLst>
              <a:ext uri="{FF2B5EF4-FFF2-40B4-BE49-F238E27FC236}">
                <a16:creationId xmlns:a16="http://schemas.microsoft.com/office/drawing/2014/main" id="{8DD9E19C-20A9-90BC-404B-EA2A689E4E46}"/>
              </a:ext>
            </a:extLst>
          </p:cNvPr>
          <p:cNvSpPr/>
          <p:nvPr/>
        </p:nvSpPr>
        <p:spPr>
          <a:xfrm>
            <a:off x="5003840" y="5050716"/>
            <a:ext cx="1728073" cy="215860"/>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التنافر العاطفي</a:t>
            </a:r>
            <a:endParaRPr kumimoji="0" lang="en-US" sz="1600" b="0" i="0" u="none" strike="noStrike" kern="0" cap="none" spc="0" normalizeH="0" baseline="0" noProof="0" dirty="0">
              <a:ln>
                <a:noFill/>
              </a:ln>
              <a:solidFill>
                <a:prstClr val="black"/>
              </a:solidFill>
              <a:effectLst/>
              <a:uLnTx/>
              <a:uFillTx/>
            </a:endParaRPr>
          </a:p>
        </p:txBody>
      </p:sp>
      <p:sp>
        <p:nvSpPr>
          <p:cNvPr id="31" name="Text 13">
            <a:extLst>
              <a:ext uri="{FF2B5EF4-FFF2-40B4-BE49-F238E27FC236}">
                <a16:creationId xmlns:a16="http://schemas.microsoft.com/office/drawing/2014/main" id="{066F1A8A-9809-7469-59DD-A045BFC5D0B6}"/>
              </a:ext>
            </a:extLst>
          </p:cNvPr>
          <p:cNvSpPr/>
          <p:nvPr/>
        </p:nvSpPr>
        <p:spPr>
          <a:xfrm>
            <a:off x="2111097" y="5404807"/>
            <a:ext cx="4620816" cy="221099"/>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تغيير سلوكيات ضارة، قضايا صحية، بيئية، اجتماعية</a:t>
            </a:r>
            <a:endParaRPr kumimoji="0" lang="en-US" sz="1600" b="0" i="0" u="none" strike="noStrike" kern="0" cap="none" spc="0" normalizeH="0" baseline="0" noProof="0" dirty="0">
              <a:ln>
                <a:noFill/>
              </a:ln>
              <a:solidFill>
                <a:schemeClr val="accent1"/>
              </a:solidFill>
              <a:effectLst/>
              <a:uLnTx/>
              <a:uFillTx/>
            </a:endParaRPr>
          </a:p>
        </p:txBody>
      </p:sp>
      <p:pic>
        <p:nvPicPr>
          <p:cNvPr id="32" name="Image 0" descr="preencoded.png">
            <a:extLst>
              <a:ext uri="{FF2B5EF4-FFF2-40B4-BE49-F238E27FC236}">
                <a16:creationId xmlns:a16="http://schemas.microsoft.com/office/drawing/2014/main" id="{40614960-F414-FB7B-614D-450D47A781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25061" y="1878877"/>
            <a:ext cx="4110839" cy="4110839"/>
          </a:xfrm>
          <a:prstGeom prst="rect">
            <a:avLst/>
          </a:prstGeom>
        </p:spPr>
      </p:pic>
      <p:sp>
        <p:nvSpPr>
          <p:cNvPr id="33" name="Text 14">
            <a:extLst>
              <a:ext uri="{FF2B5EF4-FFF2-40B4-BE49-F238E27FC236}">
                <a16:creationId xmlns:a16="http://schemas.microsoft.com/office/drawing/2014/main" id="{F558933D-5003-4249-29CB-D270E086A992}"/>
              </a:ext>
            </a:extLst>
          </p:cNvPr>
          <p:cNvSpPr/>
          <p:nvPr/>
        </p:nvSpPr>
        <p:spPr>
          <a:xfrm>
            <a:off x="8949519" y="6275409"/>
            <a:ext cx="4828103" cy="221099"/>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effectLst/>
                <a:uLnTx/>
                <a:uFillTx/>
                <a:latin typeface="Alexandria" pitchFamily="34" charset="0"/>
                <a:ea typeface="Alexandria" pitchFamily="34" charset="-122"/>
                <a:cs typeface="Alexandria" pitchFamily="34" charset="-120"/>
              </a:rPr>
              <a:t>اختيار الاستراتيجية المناسبة يعتمد على عدة عوامل:</a:t>
            </a:r>
            <a:endParaRPr kumimoji="0" lang="en-US" sz="1600" b="1" i="0" u="none" strike="noStrike" kern="0" cap="none" spc="0" normalizeH="0" baseline="0" noProof="0" dirty="0">
              <a:ln>
                <a:noFill/>
              </a:ln>
              <a:effectLst/>
              <a:uLnTx/>
              <a:uFillTx/>
            </a:endParaRPr>
          </a:p>
        </p:txBody>
      </p:sp>
      <p:sp>
        <p:nvSpPr>
          <p:cNvPr id="34" name="Text 15">
            <a:extLst>
              <a:ext uri="{FF2B5EF4-FFF2-40B4-BE49-F238E27FC236}">
                <a16:creationId xmlns:a16="http://schemas.microsoft.com/office/drawing/2014/main" id="{3ABCE043-8247-372A-2155-33770E01FF85}"/>
              </a:ext>
            </a:extLst>
          </p:cNvPr>
          <p:cNvSpPr/>
          <p:nvPr/>
        </p:nvSpPr>
        <p:spPr>
          <a:xfrm>
            <a:off x="8890907" y="6646704"/>
            <a:ext cx="4828103" cy="221099"/>
          </a:xfrm>
          <a:prstGeom prst="rect">
            <a:avLst/>
          </a:prstGeom>
          <a:noFill/>
          <a:ln/>
        </p:spPr>
        <p:txBody>
          <a:bodyPr wrap="none" lIns="0" tIns="0" rIns="0" bIns="0" rtlCol="0" anchor="t"/>
          <a:lstStyle/>
          <a:p>
            <a:pPr marL="342900" marR="0" lvl="0" indent="-342900" algn="r" defTabSz="914400" rtl="1" eaLnBrk="1" fontAlgn="auto" latinLnBrk="0" hangingPunct="1">
              <a:lnSpc>
                <a:spcPts val="17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طبيعة الهدف الاتصالي</a:t>
            </a:r>
            <a:endParaRPr kumimoji="0" lang="en-US" sz="1600" b="0" i="0" u="none" strike="noStrike" kern="0" cap="none" spc="0" normalizeH="0" baseline="0" noProof="0" dirty="0">
              <a:ln>
                <a:noFill/>
              </a:ln>
              <a:solidFill>
                <a:prstClr val="black"/>
              </a:solidFill>
              <a:effectLst/>
              <a:uLnTx/>
              <a:uFillTx/>
            </a:endParaRPr>
          </a:p>
        </p:txBody>
      </p:sp>
      <p:sp>
        <p:nvSpPr>
          <p:cNvPr id="35" name="Text 16">
            <a:extLst>
              <a:ext uri="{FF2B5EF4-FFF2-40B4-BE49-F238E27FC236}">
                <a16:creationId xmlns:a16="http://schemas.microsoft.com/office/drawing/2014/main" id="{E6836B72-45CD-5AF5-2B40-CB8873E9C44D}"/>
              </a:ext>
            </a:extLst>
          </p:cNvPr>
          <p:cNvSpPr/>
          <p:nvPr/>
        </p:nvSpPr>
        <p:spPr>
          <a:xfrm>
            <a:off x="6394096" y="6652685"/>
            <a:ext cx="4828103" cy="221099"/>
          </a:xfrm>
          <a:prstGeom prst="rect">
            <a:avLst/>
          </a:prstGeom>
          <a:noFill/>
          <a:ln/>
        </p:spPr>
        <p:txBody>
          <a:bodyPr wrap="none" lIns="0" tIns="0" rIns="0" bIns="0" rtlCol="0" anchor="t"/>
          <a:lstStyle/>
          <a:p>
            <a:pPr marL="342900" marR="0" lvl="0" indent="-342900" algn="r" defTabSz="914400" rtl="1" eaLnBrk="1" fontAlgn="auto" latinLnBrk="0" hangingPunct="1">
              <a:lnSpc>
                <a:spcPts val="17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خصائص الجمهور المستهدف</a:t>
            </a:r>
            <a:endParaRPr kumimoji="0" lang="en-US" sz="1600" b="0" i="0" u="none" strike="noStrike" kern="0" cap="none" spc="0" normalizeH="0" baseline="0" noProof="0" dirty="0">
              <a:ln>
                <a:noFill/>
              </a:ln>
              <a:solidFill>
                <a:prstClr val="black"/>
              </a:solidFill>
              <a:effectLst/>
              <a:uLnTx/>
              <a:uFillTx/>
            </a:endParaRPr>
          </a:p>
        </p:txBody>
      </p:sp>
      <p:sp>
        <p:nvSpPr>
          <p:cNvPr id="36" name="Text 17">
            <a:extLst>
              <a:ext uri="{FF2B5EF4-FFF2-40B4-BE49-F238E27FC236}">
                <a16:creationId xmlns:a16="http://schemas.microsoft.com/office/drawing/2014/main" id="{3446CD76-F858-2A72-F0FC-60D709AEC048}"/>
              </a:ext>
            </a:extLst>
          </p:cNvPr>
          <p:cNvSpPr/>
          <p:nvPr/>
        </p:nvSpPr>
        <p:spPr>
          <a:xfrm>
            <a:off x="3257795" y="6609974"/>
            <a:ext cx="4828103" cy="221099"/>
          </a:xfrm>
          <a:prstGeom prst="rect">
            <a:avLst/>
          </a:prstGeom>
          <a:noFill/>
          <a:ln/>
        </p:spPr>
        <p:txBody>
          <a:bodyPr wrap="none" lIns="0" tIns="0" rIns="0" bIns="0" rtlCol="0" anchor="t"/>
          <a:lstStyle/>
          <a:p>
            <a:pPr marL="342900" marR="0" lvl="0" indent="-342900" algn="r" defTabSz="914400" rtl="1" eaLnBrk="1" fontAlgn="auto" latinLnBrk="0" hangingPunct="1">
              <a:lnSpc>
                <a:spcPts val="17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السياق الثقافي والاجتماعي</a:t>
            </a:r>
            <a:endParaRPr kumimoji="0" lang="en-US" sz="1600" b="0" i="0" u="none" strike="noStrike" kern="0" cap="none" spc="0" normalizeH="0" baseline="0" noProof="0" dirty="0">
              <a:ln>
                <a:noFill/>
              </a:ln>
              <a:solidFill>
                <a:prstClr val="black"/>
              </a:solidFill>
              <a:effectLst/>
              <a:uLnTx/>
              <a:uFillTx/>
            </a:endParaRPr>
          </a:p>
        </p:txBody>
      </p:sp>
      <p:sp>
        <p:nvSpPr>
          <p:cNvPr id="37" name="Text 18">
            <a:extLst>
              <a:ext uri="{FF2B5EF4-FFF2-40B4-BE49-F238E27FC236}">
                <a16:creationId xmlns:a16="http://schemas.microsoft.com/office/drawing/2014/main" id="{0C7B90C6-723F-6F3A-49C7-500D5BC8A73C}"/>
              </a:ext>
            </a:extLst>
          </p:cNvPr>
          <p:cNvSpPr/>
          <p:nvPr/>
        </p:nvSpPr>
        <p:spPr>
          <a:xfrm>
            <a:off x="261966" y="6609973"/>
            <a:ext cx="4828103" cy="221099"/>
          </a:xfrm>
          <a:prstGeom prst="rect">
            <a:avLst/>
          </a:prstGeom>
          <a:noFill/>
          <a:ln/>
        </p:spPr>
        <p:txBody>
          <a:bodyPr wrap="none" lIns="0" tIns="0" rIns="0" bIns="0" rtlCol="0" anchor="t"/>
          <a:lstStyle/>
          <a:p>
            <a:pPr marL="342900" marR="0" lvl="0" indent="-342900" algn="r" defTabSz="914400" rtl="1" eaLnBrk="1" fontAlgn="auto" latinLnBrk="0" hangingPunct="1">
              <a:lnSpc>
                <a:spcPts val="17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الموارد المتاحة</a:t>
            </a:r>
            <a:endParaRPr kumimoji="0" lang="en-US" sz="1600" b="0" i="0" u="none" strike="noStrike" kern="0" cap="none" spc="0" normalizeH="0" baseline="0" noProof="0" dirty="0">
              <a:ln>
                <a:noFill/>
              </a:ln>
              <a:solidFill>
                <a:prstClr val="black"/>
              </a:solidFill>
              <a:effectLst/>
              <a:uLnTx/>
              <a:uFillTx/>
            </a:endParaRPr>
          </a:p>
        </p:txBody>
      </p:sp>
      <p:sp>
        <p:nvSpPr>
          <p:cNvPr id="38" name="Text 19">
            <a:extLst>
              <a:ext uri="{FF2B5EF4-FFF2-40B4-BE49-F238E27FC236}">
                <a16:creationId xmlns:a16="http://schemas.microsoft.com/office/drawing/2014/main" id="{F8131B42-096E-F510-13DB-0BBBEA253831}"/>
              </a:ext>
            </a:extLst>
          </p:cNvPr>
          <p:cNvSpPr/>
          <p:nvPr/>
        </p:nvSpPr>
        <p:spPr>
          <a:xfrm>
            <a:off x="-1676689" y="6609974"/>
            <a:ext cx="4828103" cy="221099"/>
          </a:xfrm>
          <a:prstGeom prst="rect">
            <a:avLst/>
          </a:prstGeom>
          <a:noFill/>
          <a:ln/>
        </p:spPr>
        <p:txBody>
          <a:bodyPr wrap="none" lIns="0" tIns="0" rIns="0" bIns="0" rtlCol="0" anchor="t"/>
          <a:lstStyle/>
          <a:p>
            <a:pPr marL="342900" marR="0" lvl="0" indent="-342900" algn="r" defTabSz="914400" rtl="1" eaLnBrk="1" fontAlgn="auto" latinLnBrk="0" hangingPunct="1">
              <a:lnSpc>
                <a:spcPts val="17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الإطار الزمني للحملة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9337808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929BB-E0B6-0D0C-1F87-73A097C722F2}"/>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2E5D0B6C-3589-08AD-695F-E60B9B25774F}"/>
              </a:ext>
            </a:extLst>
          </p:cNvPr>
          <p:cNvPicPr>
            <a:picLocks noChangeAspect="1"/>
          </p:cNvPicPr>
          <p:nvPr/>
        </p:nvPicPr>
        <p:blipFill>
          <a:blip r:embed="rId2"/>
          <a:stretch>
            <a:fillRect/>
          </a:stretch>
        </p:blipFill>
        <p:spPr>
          <a:xfrm>
            <a:off x="9438555" y="1161301"/>
            <a:ext cx="5354598" cy="6732833"/>
          </a:xfrm>
          <a:prstGeom prst="rect">
            <a:avLst/>
          </a:prstGeom>
        </p:spPr>
      </p:pic>
      <p:sp>
        <p:nvSpPr>
          <p:cNvPr id="25" name="Rectangle: Rounded Corners 24">
            <a:extLst>
              <a:ext uri="{FF2B5EF4-FFF2-40B4-BE49-F238E27FC236}">
                <a16:creationId xmlns:a16="http://schemas.microsoft.com/office/drawing/2014/main" id="{6C5BE437-2456-F1B6-3499-A5AAA5E29B35}"/>
              </a:ext>
            </a:extLst>
          </p:cNvPr>
          <p:cNvSpPr/>
          <p:nvPr/>
        </p:nvSpPr>
        <p:spPr>
          <a:xfrm>
            <a:off x="408214" y="1518793"/>
            <a:ext cx="13767090" cy="60448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11E3D81-E5FA-157F-02F6-A0FC1354F328}"/>
              </a:ext>
            </a:extLst>
          </p:cNvPr>
          <p:cNvSpPr/>
          <p:nvPr/>
        </p:nvSpPr>
        <p:spPr>
          <a:xfrm>
            <a:off x="3151414" y="631738"/>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9501A6F-53CA-6164-7680-22BE729428B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3" name="Image 0" descr="preencoded.png">
            <a:extLst>
              <a:ext uri="{FF2B5EF4-FFF2-40B4-BE49-F238E27FC236}">
                <a16:creationId xmlns:a16="http://schemas.microsoft.com/office/drawing/2014/main" id="{49E42212-1DAD-4BC5-F55B-F8D06F4E225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72807" y="1660922"/>
            <a:ext cx="3757324" cy="5635986"/>
          </a:xfrm>
          <a:prstGeom prst="rect">
            <a:avLst/>
          </a:prstGeom>
        </p:spPr>
      </p:pic>
      <p:sp>
        <p:nvSpPr>
          <p:cNvPr id="4" name="Shape 0">
            <a:extLst>
              <a:ext uri="{FF2B5EF4-FFF2-40B4-BE49-F238E27FC236}">
                <a16:creationId xmlns:a16="http://schemas.microsoft.com/office/drawing/2014/main" id="{2BE3A239-CF8E-539E-1CC3-FB7AA50EB911}"/>
              </a:ext>
            </a:extLst>
          </p:cNvPr>
          <p:cNvSpPr/>
          <p:nvPr/>
        </p:nvSpPr>
        <p:spPr>
          <a:xfrm>
            <a:off x="5545869" y="499989"/>
            <a:ext cx="1209437" cy="373142"/>
          </a:xfrm>
          <a:prstGeom prst="roundRect">
            <a:avLst>
              <a:gd name="adj" fmla="val 17872"/>
            </a:avLst>
          </a:prstGeom>
          <a:solidFill>
            <a:srgbClr val="CCF1FF"/>
          </a:solidFill>
          <a:ln/>
        </p:spPr>
        <p:txBody>
          <a:bodyPr/>
          <a:lstStyle/>
          <a:p>
            <a:endParaRPr lang=""/>
          </a:p>
        </p:txBody>
      </p:sp>
      <p:sp>
        <p:nvSpPr>
          <p:cNvPr id="7" name="Text 1">
            <a:extLst>
              <a:ext uri="{FF2B5EF4-FFF2-40B4-BE49-F238E27FC236}">
                <a16:creationId xmlns:a16="http://schemas.microsoft.com/office/drawing/2014/main" id="{8AD57570-1102-010A-84BD-CA94E6553ADF}"/>
              </a:ext>
            </a:extLst>
          </p:cNvPr>
          <p:cNvSpPr/>
          <p:nvPr/>
        </p:nvSpPr>
        <p:spPr>
          <a:xfrm>
            <a:off x="5664931" y="538954"/>
            <a:ext cx="971312"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نظرية أساسية</a:t>
            </a:r>
            <a:endParaRPr kumimoji="0" lang="en-US" sz="1250" b="0" i="0" u="none" strike="noStrike" kern="0" cap="none" spc="0" normalizeH="0" baseline="0" noProof="0" dirty="0">
              <a:ln>
                <a:noFill/>
              </a:ln>
              <a:solidFill>
                <a:prstClr val="black"/>
              </a:solidFill>
              <a:effectLst/>
              <a:uLnTx/>
              <a:uFillTx/>
            </a:endParaRPr>
          </a:p>
        </p:txBody>
      </p:sp>
      <p:sp>
        <p:nvSpPr>
          <p:cNvPr id="8" name="Text 2">
            <a:extLst>
              <a:ext uri="{FF2B5EF4-FFF2-40B4-BE49-F238E27FC236}">
                <a16:creationId xmlns:a16="http://schemas.microsoft.com/office/drawing/2014/main" id="{EC1F0FDF-88B3-F3B1-3BCE-E39295CED2E0}"/>
              </a:ext>
            </a:extLst>
          </p:cNvPr>
          <p:cNvSpPr/>
          <p:nvPr/>
        </p:nvSpPr>
        <p:spPr>
          <a:xfrm>
            <a:off x="5118367" y="665994"/>
            <a:ext cx="7149941"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نموذج احتمالية التوسع (ELM)</a:t>
            </a:r>
            <a:endParaRPr kumimoji="0" lang="en-US" sz="2000" b="0" i="0" u="none" strike="noStrike" kern="0" cap="none" spc="0" normalizeH="0" baseline="0" noProof="0" dirty="0">
              <a:ln>
                <a:noFill/>
              </a:ln>
              <a:solidFill>
                <a:srgbClr val="00B0F0"/>
              </a:solidFill>
              <a:effectLst/>
              <a:uLnTx/>
              <a:uFillTx/>
            </a:endParaRPr>
          </a:p>
        </p:txBody>
      </p:sp>
      <p:sp>
        <p:nvSpPr>
          <p:cNvPr id="9" name="Text 3">
            <a:extLst>
              <a:ext uri="{FF2B5EF4-FFF2-40B4-BE49-F238E27FC236}">
                <a16:creationId xmlns:a16="http://schemas.microsoft.com/office/drawing/2014/main" id="{1C2A4A9E-AA0A-7EAC-8DC2-BDADB5B6AEDA}"/>
              </a:ext>
            </a:extLst>
          </p:cNvPr>
          <p:cNvSpPr/>
          <p:nvPr/>
        </p:nvSpPr>
        <p:spPr>
          <a:xfrm>
            <a:off x="1413635" y="1903734"/>
            <a:ext cx="7556421"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نموذج احتمالية التوسع (Elaboration Likelihood Model) الذي طوره Petty &amp; Cacioppo عام 1986 هو أحد أهم النماذج النظرية لفهم كيفية معالجة الأفراد للرسائل الإقناعية.</a:t>
            </a:r>
            <a:endParaRPr kumimoji="0" lang="en-US" sz="1550" b="0" i="0" u="none" strike="noStrike" kern="0" cap="none" spc="0" normalizeH="0" baseline="0" noProof="0" dirty="0">
              <a:ln>
                <a:noFill/>
              </a:ln>
              <a:solidFill>
                <a:schemeClr val="accent1"/>
              </a:solidFill>
              <a:effectLst/>
              <a:uLnTx/>
              <a:uFillTx/>
            </a:endParaRPr>
          </a:p>
        </p:txBody>
      </p:sp>
      <p:sp>
        <p:nvSpPr>
          <p:cNvPr id="21" name="Text 4">
            <a:extLst>
              <a:ext uri="{FF2B5EF4-FFF2-40B4-BE49-F238E27FC236}">
                <a16:creationId xmlns:a16="http://schemas.microsoft.com/office/drawing/2014/main" id="{EDEE4203-5CE8-7FA2-4CF5-22E2D71E486B}"/>
              </a:ext>
            </a:extLst>
          </p:cNvPr>
          <p:cNvSpPr/>
          <p:nvPr/>
        </p:nvSpPr>
        <p:spPr>
          <a:xfrm>
            <a:off x="1750513" y="3267027"/>
            <a:ext cx="7258764"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"الإقناع ليس عملية واحدة تناسب الجميع، بل يعتمد على مستوى اهتمام ومشاركة الجمهور"</a:t>
            </a:r>
            <a:endParaRPr kumimoji="0" lang="en-US" sz="1550" b="0" i="0" u="none" strike="noStrike" kern="0" cap="none" spc="0" normalizeH="0" baseline="0" noProof="0" dirty="0">
              <a:ln>
                <a:noFill/>
              </a:ln>
              <a:solidFill>
                <a:schemeClr val="accent1"/>
              </a:solidFill>
              <a:effectLst/>
              <a:uLnTx/>
              <a:uFillTx/>
            </a:endParaRPr>
          </a:p>
        </p:txBody>
      </p:sp>
      <p:sp>
        <p:nvSpPr>
          <p:cNvPr id="22" name="Text 5">
            <a:extLst>
              <a:ext uri="{FF2B5EF4-FFF2-40B4-BE49-F238E27FC236}">
                <a16:creationId xmlns:a16="http://schemas.microsoft.com/office/drawing/2014/main" id="{B45941B4-63C3-84FA-F34F-538DB5FDBA9F}"/>
              </a:ext>
            </a:extLst>
          </p:cNvPr>
          <p:cNvSpPr/>
          <p:nvPr/>
        </p:nvSpPr>
        <p:spPr>
          <a:xfrm>
            <a:off x="1200269" y="4320145"/>
            <a:ext cx="7258764" cy="317540"/>
          </a:xfrm>
          <a:prstGeom prst="rect">
            <a:avLst/>
          </a:prstGeom>
          <a:noFill/>
          <a:ln/>
        </p:spPr>
        <p:txBody>
          <a:bodyPr wrap="none" lIns="0" tIns="0" rIns="0" bIns="0" rtlCol="0" anchor="t"/>
          <a:lstStyle/>
          <a:p>
            <a:pPr marL="0" marR="0" lvl="0" indent="0" defTabSz="914400" eaLnBrk="1" fontAlgn="auto" latinLnBrk="0" hangingPunct="1">
              <a:lnSpc>
                <a:spcPts val="2500"/>
              </a:lnSpc>
              <a:spcBef>
                <a:spcPts val="0"/>
              </a:spcBef>
              <a:spcAft>
                <a:spcPts val="0"/>
              </a:spcAft>
              <a:buClrTx/>
              <a:buSzTx/>
              <a:buFontTx/>
              <a:buNone/>
              <a:tabLst/>
              <a:defRPr/>
            </a:pPr>
            <a:r>
              <a:rPr kumimoji="0" lang="en-US" sz="1550" b="0" i="1"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Petty &amp; Cacioppo, 1986</a:t>
            </a:r>
            <a:endParaRPr kumimoji="0" lang="en-US" sz="1550" b="0" i="0" u="none" strike="noStrike" kern="0" cap="none" spc="0" normalizeH="0" baseline="0" noProof="0" dirty="0">
              <a:ln>
                <a:noFill/>
              </a:ln>
              <a:solidFill>
                <a:prstClr val="black"/>
              </a:solidFill>
              <a:effectLst/>
              <a:uLnTx/>
              <a:uFillTx/>
            </a:endParaRPr>
          </a:p>
        </p:txBody>
      </p:sp>
      <p:sp>
        <p:nvSpPr>
          <p:cNvPr id="23" name="Shape 6">
            <a:extLst>
              <a:ext uri="{FF2B5EF4-FFF2-40B4-BE49-F238E27FC236}">
                <a16:creationId xmlns:a16="http://schemas.microsoft.com/office/drawing/2014/main" id="{3F30F8AE-824F-9ADC-24FE-E703422CE5A7}"/>
              </a:ext>
            </a:extLst>
          </p:cNvPr>
          <p:cNvSpPr/>
          <p:nvPr/>
        </p:nvSpPr>
        <p:spPr>
          <a:xfrm>
            <a:off x="8327350" y="4147423"/>
            <a:ext cx="22860" cy="1622346"/>
          </a:xfrm>
          <a:prstGeom prst="rect">
            <a:avLst/>
          </a:prstGeom>
          <a:solidFill>
            <a:srgbClr val="00AEEF"/>
          </a:solidFill>
          <a:ln/>
        </p:spPr>
        <p:txBody>
          <a:bodyPr/>
          <a:lstStyle/>
          <a:p>
            <a:endParaRPr lang=""/>
          </a:p>
        </p:txBody>
      </p:sp>
      <p:sp>
        <p:nvSpPr>
          <p:cNvPr id="24" name="Text 7">
            <a:extLst>
              <a:ext uri="{FF2B5EF4-FFF2-40B4-BE49-F238E27FC236}">
                <a16:creationId xmlns:a16="http://schemas.microsoft.com/office/drawing/2014/main" id="{BD669BE7-0734-9667-2FBF-5EBA902CC3BF}"/>
              </a:ext>
            </a:extLst>
          </p:cNvPr>
          <p:cNvSpPr/>
          <p:nvPr/>
        </p:nvSpPr>
        <p:spPr>
          <a:xfrm>
            <a:off x="715961" y="4926301"/>
            <a:ext cx="75564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يفترض النموذج أن هناك مسارين رئيسيين للإقناع، يختار الأفراد أحدهما بناءً على مستوى اهتمامهم وقدرتهم على معالجة المعلومات.</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9974315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D22C4-AE57-A203-7343-9AE0C8EA744A}"/>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B5FB4B8-6178-4BD2-CBD7-F6044DD3C1C1}"/>
              </a:ext>
            </a:extLst>
          </p:cNvPr>
          <p:cNvSpPr/>
          <p:nvPr/>
        </p:nvSpPr>
        <p:spPr>
          <a:xfrm>
            <a:off x="679687" y="1694131"/>
            <a:ext cx="13596054" cy="6134195"/>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11" name="Graphic 21">
            <a:extLst>
              <a:ext uri="{FF2B5EF4-FFF2-40B4-BE49-F238E27FC236}">
                <a16:creationId xmlns:a16="http://schemas.microsoft.com/office/drawing/2014/main" id="{DEE35596-5C55-A68D-2BB8-088E44B4D1F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35741"/>
            <a:ext cx="2766169" cy="1291612"/>
          </a:xfrm>
          <a:prstGeom prst="rect">
            <a:avLst/>
          </a:prstGeom>
        </p:spPr>
      </p:pic>
      <p:sp>
        <p:nvSpPr>
          <p:cNvPr id="58" name="Rectangle 57">
            <a:extLst>
              <a:ext uri="{FF2B5EF4-FFF2-40B4-BE49-F238E27FC236}">
                <a16:creationId xmlns:a16="http://schemas.microsoft.com/office/drawing/2014/main" id="{C654BA2C-A362-8131-A957-D1B0280F3F5C}"/>
              </a:ext>
            </a:extLst>
          </p:cNvPr>
          <p:cNvSpPr/>
          <p:nvPr/>
        </p:nvSpPr>
        <p:spPr>
          <a:xfrm>
            <a:off x="3151414" y="455030"/>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5" name="Text 0">
            <a:extLst>
              <a:ext uri="{FF2B5EF4-FFF2-40B4-BE49-F238E27FC236}">
                <a16:creationId xmlns:a16="http://schemas.microsoft.com/office/drawing/2014/main" id="{F3D20C72-58D4-527B-E71B-2BC5EFE305E5}"/>
              </a:ext>
            </a:extLst>
          </p:cNvPr>
          <p:cNvSpPr/>
          <p:nvPr/>
        </p:nvSpPr>
        <p:spPr>
          <a:xfrm>
            <a:off x="8917900" y="486847"/>
            <a:ext cx="4796909" cy="553283"/>
          </a:xfrm>
          <a:prstGeom prst="rect">
            <a:avLst/>
          </a:prstGeom>
          <a:noFill/>
          <a:ln/>
        </p:spPr>
        <p:txBody>
          <a:bodyPr wrap="none" lIns="0" tIns="0" rIns="0" bIns="0" rtlCol="0" anchor="t"/>
          <a:lstStyle/>
          <a:p>
            <a:pPr marL="0" marR="0" lvl="0" indent="0" algn="r" defTabSz="914400" rtl="1" eaLnBrk="1" fontAlgn="auto" latinLnBrk="0" hangingPunct="1">
              <a:lnSpc>
                <a:spcPts val="43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المسار المركزي للإقناع</a:t>
            </a:r>
            <a:endParaRPr kumimoji="0" lang="en-US" sz="2000" b="0" i="0" u="none" strike="noStrike" kern="0" cap="none" spc="0" normalizeH="0" baseline="0" noProof="0" dirty="0">
              <a:ln>
                <a:noFill/>
              </a:ln>
              <a:solidFill>
                <a:srgbClr val="00B0F0"/>
              </a:solidFill>
              <a:effectLst/>
              <a:uLnTx/>
              <a:uFillTx/>
            </a:endParaRPr>
          </a:p>
        </p:txBody>
      </p:sp>
      <p:sp>
        <p:nvSpPr>
          <p:cNvPr id="12" name="Text 1">
            <a:extLst>
              <a:ext uri="{FF2B5EF4-FFF2-40B4-BE49-F238E27FC236}">
                <a16:creationId xmlns:a16="http://schemas.microsoft.com/office/drawing/2014/main" id="{2F052FFA-D9AE-9C25-B0E9-0738A5C59D4A}"/>
              </a:ext>
            </a:extLst>
          </p:cNvPr>
          <p:cNvSpPr/>
          <p:nvPr/>
        </p:nvSpPr>
        <p:spPr>
          <a:xfrm>
            <a:off x="5295544" y="1013307"/>
            <a:ext cx="3126700" cy="331946"/>
          </a:xfrm>
          <a:prstGeom prst="rect">
            <a:avLst/>
          </a:prstGeom>
          <a:noFill/>
          <a:ln/>
        </p:spPr>
        <p:txBody>
          <a:bodyPr wrap="none" lIns="0" tIns="0" rIns="0" bIns="0" rtlCol="0" anchor="t"/>
          <a:lstStyle/>
          <a:p>
            <a:pPr marL="0" marR="0" lvl="0" indent="0" algn="r" defTabSz="914400" rtl="1" eaLnBrk="1" fontAlgn="auto" latinLnBrk="0" hangingPunct="1">
              <a:lnSpc>
                <a:spcPts val="26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خصائص المسار المركزي</a:t>
            </a:r>
            <a:endParaRPr kumimoji="0" lang="en-US" sz="2000" b="0" i="0" u="none" strike="noStrike" kern="0" cap="none" spc="0" normalizeH="0" baseline="0" noProof="0" dirty="0">
              <a:ln>
                <a:noFill/>
              </a:ln>
              <a:solidFill>
                <a:prstClr val="black"/>
              </a:solidFill>
              <a:effectLst/>
              <a:uLnTx/>
              <a:uFillTx/>
            </a:endParaRPr>
          </a:p>
        </p:txBody>
      </p:sp>
      <p:sp>
        <p:nvSpPr>
          <p:cNvPr id="13" name="Text 2">
            <a:extLst>
              <a:ext uri="{FF2B5EF4-FFF2-40B4-BE49-F238E27FC236}">
                <a16:creationId xmlns:a16="http://schemas.microsoft.com/office/drawing/2014/main" id="{BE02A6B1-E13B-A5E3-C3D2-79B4ABFD9638}"/>
              </a:ext>
            </a:extLst>
          </p:cNvPr>
          <p:cNvSpPr/>
          <p:nvPr/>
        </p:nvSpPr>
        <p:spPr>
          <a:xfrm>
            <a:off x="915472" y="1991678"/>
            <a:ext cx="7506772" cy="283250"/>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يحدث عندما يكون الجمهور:</a:t>
            </a:r>
            <a:endParaRPr kumimoji="0" lang="en-US" sz="2000" b="0" i="0" u="none" strike="noStrike" kern="0" cap="none" spc="0" normalizeH="0" baseline="0" noProof="0" dirty="0">
              <a:ln>
                <a:noFill/>
              </a:ln>
              <a:solidFill>
                <a:prstClr val="black"/>
              </a:solidFill>
              <a:effectLst/>
              <a:uLnTx/>
              <a:uFillTx/>
            </a:endParaRPr>
          </a:p>
        </p:txBody>
      </p:sp>
      <p:sp>
        <p:nvSpPr>
          <p:cNvPr id="14" name="Text 3">
            <a:extLst>
              <a:ext uri="{FF2B5EF4-FFF2-40B4-BE49-F238E27FC236}">
                <a16:creationId xmlns:a16="http://schemas.microsoft.com/office/drawing/2014/main" id="{4673E2D5-5967-5C49-FA29-0F028C29E911}"/>
              </a:ext>
            </a:extLst>
          </p:cNvPr>
          <p:cNvSpPr/>
          <p:nvPr/>
        </p:nvSpPr>
        <p:spPr>
          <a:xfrm>
            <a:off x="915472" y="2434233"/>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3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عالي الاهتمام</a:t>
            </a:r>
            <a:r>
              <a:rPr kumimoji="0" lang="en-US" sz="13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بالموضوع</a:t>
            </a:r>
            <a:endParaRPr kumimoji="0" lang="en-US" sz="1350" b="0" i="0" u="none" strike="noStrike" kern="0" cap="none" spc="0" normalizeH="0" baseline="0" noProof="0" dirty="0">
              <a:ln>
                <a:noFill/>
              </a:ln>
              <a:solidFill>
                <a:prstClr val="black"/>
              </a:solidFill>
              <a:effectLst/>
              <a:uLnTx/>
              <a:uFillTx/>
            </a:endParaRPr>
          </a:p>
        </p:txBody>
      </p:sp>
      <p:sp>
        <p:nvSpPr>
          <p:cNvPr id="15" name="Text 4">
            <a:extLst>
              <a:ext uri="{FF2B5EF4-FFF2-40B4-BE49-F238E27FC236}">
                <a16:creationId xmlns:a16="http://schemas.microsoft.com/office/drawing/2014/main" id="{75D9C24D-FF32-3787-1CF7-C214B4D2CFCC}"/>
              </a:ext>
            </a:extLst>
          </p:cNvPr>
          <p:cNvSpPr/>
          <p:nvPr/>
        </p:nvSpPr>
        <p:spPr>
          <a:xfrm>
            <a:off x="915472" y="2779395"/>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3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لديه القدرة</a:t>
            </a:r>
            <a:r>
              <a:rPr kumimoji="0" lang="en-US" sz="13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على معالجة المعلومات</a:t>
            </a:r>
            <a:endParaRPr kumimoji="0" lang="en-US" sz="1350" b="0" i="0" u="none" strike="noStrike" kern="0" cap="none" spc="0" normalizeH="0" baseline="0" noProof="0" dirty="0">
              <a:ln>
                <a:noFill/>
              </a:ln>
              <a:solidFill>
                <a:prstClr val="black"/>
              </a:solidFill>
              <a:effectLst/>
              <a:uLnTx/>
              <a:uFillTx/>
            </a:endParaRPr>
          </a:p>
        </p:txBody>
      </p:sp>
      <p:sp>
        <p:nvSpPr>
          <p:cNvPr id="18" name="Text 5">
            <a:extLst>
              <a:ext uri="{FF2B5EF4-FFF2-40B4-BE49-F238E27FC236}">
                <a16:creationId xmlns:a16="http://schemas.microsoft.com/office/drawing/2014/main" id="{39E5C7A6-8DA6-FF81-AC86-437FBFAA1127}"/>
              </a:ext>
            </a:extLst>
          </p:cNvPr>
          <p:cNvSpPr/>
          <p:nvPr/>
        </p:nvSpPr>
        <p:spPr>
          <a:xfrm>
            <a:off x="915472" y="3124557"/>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3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متحفز</a:t>
            </a:r>
            <a:r>
              <a:rPr kumimoji="0" lang="en-US" sz="13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للتفكير العميق</a:t>
            </a:r>
            <a:endParaRPr kumimoji="0" lang="en-US" sz="1350" b="0" i="0" u="none" strike="noStrike" kern="0" cap="none" spc="0" normalizeH="0" baseline="0" noProof="0" dirty="0">
              <a:ln>
                <a:noFill/>
              </a:ln>
              <a:solidFill>
                <a:prstClr val="black"/>
              </a:solidFill>
              <a:effectLst/>
              <a:uLnTx/>
              <a:uFillTx/>
            </a:endParaRPr>
          </a:p>
        </p:txBody>
      </p:sp>
      <p:sp>
        <p:nvSpPr>
          <p:cNvPr id="23" name="Text 6">
            <a:extLst>
              <a:ext uri="{FF2B5EF4-FFF2-40B4-BE49-F238E27FC236}">
                <a16:creationId xmlns:a16="http://schemas.microsoft.com/office/drawing/2014/main" id="{D04534D9-CD99-6D63-9D87-3A347BC67D46}"/>
              </a:ext>
            </a:extLst>
          </p:cNvPr>
          <p:cNvSpPr/>
          <p:nvPr/>
        </p:nvSpPr>
        <p:spPr>
          <a:xfrm>
            <a:off x="915472" y="3469719"/>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3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لديه الوقت</a:t>
            </a:r>
            <a:r>
              <a:rPr kumimoji="0" lang="en-US" sz="13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للتحليل</a:t>
            </a:r>
            <a:endParaRPr kumimoji="0" lang="en-US" sz="1350" b="0" i="0" u="none" strike="noStrike" kern="0" cap="none" spc="0" normalizeH="0" baseline="0" noProof="0" dirty="0">
              <a:ln>
                <a:noFill/>
              </a:ln>
              <a:solidFill>
                <a:prstClr val="black"/>
              </a:solidFill>
              <a:effectLst/>
              <a:uLnTx/>
              <a:uFillTx/>
            </a:endParaRPr>
          </a:p>
        </p:txBody>
      </p:sp>
      <p:sp>
        <p:nvSpPr>
          <p:cNvPr id="24" name="Text 7">
            <a:extLst>
              <a:ext uri="{FF2B5EF4-FFF2-40B4-BE49-F238E27FC236}">
                <a16:creationId xmlns:a16="http://schemas.microsoft.com/office/drawing/2014/main" id="{0044103E-491F-6FCA-17DF-3D5571D36E6C}"/>
              </a:ext>
            </a:extLst>
          </p:cNvPr>
          <p:cNvSpPr/>
          <p:nvPr/>
        </p:nvSpPr>
        <p:spPr>
          <a:xfrm>
            <a:off x="915472" y="3912275"/>
            <a:ext cx="7506772" cy="283250"/>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الاستراتيجية المناسبة:</a:t>
            </a:r>
            <a:endParaRPr kumimoji="0" lang="en-US" b="0" i="0" u="none" strike="noStrike" kern="0" cap="none" spc="0" normalizeH="0" baseline="0" noProof="0" dirty="0">
              <a:ln>
                <a:noFill/>
              </a:ln>
              <a:solidFill>
                <a:prstClr val="black"/>
              </a:solidFill>
              <a:effectLst/>
              <a:uLnTx/>
              <a:uFillTx/>
            </a:endParaRPr>
          </a:p>
        </p:txBody>
      </p:sp>
      <p:sp>
        <p:nvSpPr>
          <p:cNvPr id="25" name="Text 8">
            <a:extLst>
              <a:ext uri="{FF2B5EF4-FFF2-40B4-BE49-F238E27FC236}">
                <a16:creationId xmlns:a16="http://schemas.microsoft.com/office/drawing/2014/main" id="{616DD22E-C989-28AC-F062-D7DC23084B3B}"/>
              </a:ext>
            </a:extLst>
          </p:cNvPr>
          <p:cNvSpPr/>
          <p:nvPr/>
        </p:nvSpPr>
        <p:spPr>
          <a:xfrm>
            <a:off x="915472" y="4354830"/>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3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حجج منطقية </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قوية</a:t>
            </a:r>
            <a:endParaRPr kumimoji="0" lang="en-US" sz="1350" b="0" i="0" u="none" strike="noStrike" kern="0" cap="none" spc="0" normalizeH="0" baseline="0" noProof="0" dirty="0">
              <a:ln>
                <a:noFill/>
              </a:ln>
              <a:solidFill>
                <a:prstClr val="black"/>
              </a:solidFill>
              <a:effectLst/>
              <a:uLnTx/>
              <a:uFillTx/>
            </a:endParaRPr>
          </a:p>
        </p:txBody>
      </p:sp>
      <p:sp>
        <p:nvSpPr>
          <p:cNvPr id="26" name="Text 9">
            <a:extLst>
              <a:ext uri="{FF2B5EF4-FFF2-40B4-BE49-F238E27FC236}">
                <a16:creationId xmlns:a16="http://schemas.microsoft.com/office/drawing/2014/main" id="{60BA3B48-2B04-E35F-1C89-4731FB618EBB}"/>
              </a:ext>
            </a:extLst>
          </p:cNvPr>
          <p:cNvSpPr/>
          <p:nvPr/>
        </p:nvSpPr>
        <p:spPr>
          <a:xfrm>
            <a:off x="915472" y="4699992"/>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بيانات وإحصائيات دقيقة</a:t>
            </a:r>
            <a:endParaRPr kumimoji="0" lang="en-US" sz="1600" b="0" i="0" u="none" strike="noStrike" kern="0" cap="none" spc="0" normalizeH="0" baseline="0" noProof="0" dirty="0">
              <a:ln>
                <a:noFill/>
              </a:ln>
              <a:solidFill>
                <a:prstClr val="black"/>
              </a:solidFill>
              <a:effectLst/>
              <a:uLnTx/>
              <a:uFillTx/>
            </a:endParaRPr>
          </a:p>
        </p:txBody>
      </p:sp>
      <p:sp>
        <p:nvSpPr>
          <p:cNvPr id="27" name="Text 10">
            <a:extLst>
              <a:ext uri="{FF2B5EF4-FFF2-40B4-BE49-F238E27FC236}">
                <a16:creationId xmlns:a16="http://schemas.microsoft.com/office/drawing/2014/main" id="{F19E0294-8C27-C04A-1497-6002F573398A}"/>
              </a:ext>
            </a:extLst>
          </p:cNvPr>
          <p:cNvSpPr/>
          <p:nvPr/>
        </p:nvSpPr>
        <p:spPr>
          <a:xfrm>
            <a:off x="915472" y="5045154"/>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أدلة علمية موثقة</a:t>
            </a:r>
            <a:endParaRPr kumimoji="0" lang="en-US" sz="1600" b="0" i="0" u="none" strike="noStrike" kern="0" cap="none" spc="0" normalizeH="0" baseline="0" noProof="0" dirty="0">
              <a:ln>
                <a:noFill/>
              </a:ln>
              <a:solidFill>
                <a:prstClr val="black"/>
              </a:solidFill>
              <a:effectLst/>
              <a:uLnTx/>
              <a:uFillTx/>
            </a:endParaRPr>
          </a:p>
        </p:txBody>
      </p:sp>
      <p:sp>
        <p:nvSpPr>
          <p:cNvPr id="28" name="Text 11">
            <a:extLst>
              <a:ext uri="{FF2B5EF4-FFF2-40B4-BE49-F238E27FC236}">
                <a16:creationId xmlns:a16="http://schemas.microsoft.com/office/drawing/2014/main" id="{D1BA2A1E-358E-2058-F493-44812783265C}"/>
              </a:ext>
            </a:extLst>
          </p:cNvPr>
          <p:cNvSpPr/>
          <p:nvPr/>
        </p:nvSpPr>
        <p:spPr>
          <a:xfrm>
            <a:off x="915472" y="5390317"/>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تحليل مفصل للفوائد</a:t>
            </a:r>
            <a:endParaRPr kumimoji="0" lang="en-US" sz="1600" b="0" i="0" u="none" strike="noStrike" kern="0" cap="none" spc="0" normalizeH="0" baseline="0" noProof="0" dirty="0">
              <a:ln>
                <a:noFill/>
              </a:ln>
              <a:solidFill>
                <a:prstClr val="black"/>
              </a:solidFill>
              <a:effectLst/>
              <a:uLnTx/>
              <a:uFillTx/>
            </a:endParaRPr>
          </a:p>
        </p:txBody>
      </p:sp>
      <p:sp>
        <p:nvSpPr>
          <p:cNvPr id="29" name="Text 12">
            <a:extLst>
              <a:ext uri="{FF2B5EF4-FFF2-40B4-BE49-F238E27FC236}">
                <a16:creationId xmlns:a16="http://schemas.microsoft.com/office/drawing/2014/main" id="{3AD89896-F710-1E28-C2EB-7C07C2E44FA0}"/>
              </a:ext>
            </a:extLst>
          </p:cNvPr>
          <p:cNvSpPr/>
          <p:nvPr/>
        </p:nvSpPr>
        <p:spPr>
          <a:xfrm>
            <a:off x="915472" y="5832872"/>
            <a:ext cx="7506772" cy="283250"/>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النتيجة:</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تغيير اتجاه دائم ومقاوم للتغيير المضاد</a:t>
            </a:r>
            <a:endParaRPr kumimoji="0" lang="en-US" sz="1600" b="0" i="0" u="none" strike="noStrike" kern="0" cap="none" spc="0" normalizeH="0" baseline="0" noProof="0" dirty="0">
              <a:ln>
                <a:noFill/>
              </a:ln>
              <a:solidFill>
                <a:prstClr val="black"/>
              </a:solidFill>
              <a:effectLst/>
              <a:uLnTx/>
              <a:uFillTx/>
            </a:endParaRPr>
          </a:p>
        </p:txBody>
      </p:sp>
      <p:pic>
        <p:nvPicPr>
          <p:cNvPr id="41" name="Image 0" descr="preencoded.png">
            <a:extLst>
              <a:ext uri="{FF2B5EF4-FFF2-40B4-BE49-F238E27FC236}">
                <a16:creationId xmlns:a16="http://schemas.microsoft.com/office/drawing/2014/main" id="{D2738BEB-ED1D-70C0-F853-2479ABD9C53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05256" y="2048265"/>
            <a:ext cx="4317053" cy="4317053"/>
          </a:xfrm>
          <a:prstGeom prst="rect">
            <a:avLst/>
          </a:prstGeom>
        </p:spPr>
      </p:pic>
      <p:sp>
        <p:nvSpPr>
          <p:cNvPr id="42" name="Text 13">
            <a:extLst>
              <a:ext uri="{FF2B5EF4-FFF2-40B4-BE49-F238E27FC236}">
                <a16:creationId xmlns:a16="http://schemas.microsoft.com/office/drawing/2014/main" id="{A7909786-521D-2674-AB14-E079E91BEBE8}"/>
              </a:ext>
            </a:extLst>
          </p:cNvPr>
          <p:cNvSpPr/>
          <p:nvPr/>
        </p:nvSpPr>
        <p:spPr>
          <a:xfrm>
            <a:off x="11509058" y="6564511"/>
            <a:ext cx="2213253" cy="276582"/>
          </a:xfrm>
          <a:prstGeom prst="rect">
            <a:avLst/>
          </a:prstGeom>
          <a:noFill/>
          <a:ln/>
        </p:spPr>
        <p:txBody>
          <a:bodyPr wrap="none" lIns="0" tIns="0" rIns="0" bIns="0" rtlCol="0" anchor="t"/>
          <a:lstStyle/>
          <a:p>
            <a:pPr marL="0" marR="0" lvl="0" indent="0" algn="r" defTabSz="914400" rtl="1" eaLnBrk="1" fontAlgn="auto" latinLnBrk="0" hangingPunct="1">
              <a:lnSpc>
                <a:spcPts val="215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مثال: حملة Tesla</a:t>
            </a:r>
            <a:endParaRPr kumimoji="0" lang="en-US" b="0" i="0" u="none" strike="noStrike" kern="0" cap="none" spc="0" normalizeH="0" baseline="0" noProof="0" dirty="0">
              <a:ln>
                <a:noFill/>
              </a:ln>
              <a:solidFill>
                <a:prstClr val="black"/>
              </a:solidFill>
              <a:effectLst/>
              <a:uLnTx/>
              <a:uFillTx/>
            </a:endParaRPr>
          </a:p>
        </p:txBody>
      </p:sp>
      <p:sp>
        <p:nvSpPr>
          <p:cNvPr id="59" name="Text 14">
            <a:extLst>
              <a:ext uri="{FF2B5EF4-FFF2-40B4-BE49-F238E27FC236}">
                <a16:creationId xmlns:a16="http://schemas.microsoft.com/office/drawing/2014/main" id="{8965C30A-E352-325D-9681-72A465BF060E}"/>
              </a:ext>
            </a:extLst>
          </p:cNvPr>
          <p:cNvSpPr/>
          <p:nvPr/>
        </p:nvSpPr>
        <p:spPr>
          <a:xfrm>
            <a:off x="5878286" y="7018139"/>
            <a:ext cx="7844024" cy="566499"/>
          </a:xfrm>
          <a:prstGeom prst="rect">
            <a:avLst/>
          </a:prstGeom>
          <a:noFill/>
          <a:ln/>
        </p:spPr>
        <p:txBody>
          <a:bodyPr wrap="squar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تركز على بيانات البطارية، كفاءة الطاقة، توفير التكلفة على المدى الطويل، والأثر البيئي المحسوب.</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964700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2F75D-D4EA-D58F-50C8-01A7BC1729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369993-2440-8A93-9260-5F8982FB70E4}"/>
              </a:ext>
            </a:extLst>
          </p:cNvPr>
          <p:cNvSpPr/>
          <p:nvPr/>
        </p:nvSpPr>
        <p:spPr>
          <a:xfrm>
            <a:off x="908089" y="1358188"/>
            <a:ext cx="13389836" cy="6171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7F3732E7-9D99-F953-9A1F-4111B01DB385}"/>
              </a:ext>
            </a:extLst>
          </p:cNvPr>
          <p:cNvSpPr/>
          <p:nvPr/>
        </p:nvSpPr>
        <p:spPr>
          <a:xfrm>
            <a:off x="3151414" y="60020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772B7C3-172B-4291-EDDC-A3F69424288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AD82F707-0BE8-77ED-AC1F-605C79AE77E4}"/>
              </a:ext>
            </a:extLst>
          </p:cNvPr>
          <p:cNvSpPr/>
          <p:nvPr/>
        </p:nvSpPr>
        <p:spPr>
          <a:xfrm>
            <a:off x="8602385" y="729966"/>
            <a:ext cx="5112425" cy="553283"/>
          </a:xfrm>
          <a:prstGeom prst="rect">
            <a:avLst/>
          </a:prstGeom>
          <a:noFill/>
          <a:ln/>
        </p:spPr>
        <p:txBody>
          <a:bodyPr wrap="none" lIns="0" tIns="0" rIns="0" bIns="0" rtlCol="0" anchor="t"/>
          <a:lstStyle/>
          <a:p>
            <a:pPr marL="0" marR="0" lvl="0" indent="0" algn="r" defTabSz="914400" rtl="1" eaLnBrk="1" fontAlgn="auto" latinLnBrk="0" hangingPunct="1">
              <a:lnSpc>
                <a:spcPts val="43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المسار المحيطي للإقناع</a:t>
            </a:r>
            <a:endParaRPr kumimoji="0" lang="en-US" sz="2000" b="0" i="0" u="none" strike="noStrike" kern="0" cap="none" spc="0" normalizeH="0" baseline="0" noProof="0" dirty="0">
              <a:ln>
                <a:noFill/>
              </a:ln>
              <a:solidFill>
                <a:srgbClr val="00B0F0"/>
              </a:solidFill>
              <a:effectLst/>
              <a:uLnTx/>
              <a:uFillTx/>
            </a:endParaRPr>
          </a:p>
        </p:txBody>
      </p:sp>
      <p:pic>
        <p:nvPicPr>
          <p:cNvPr id="3" name="Image 0" descr="preencoded.png">
            <a:extLst>
              <a:ext uri="{FF2B5EF4-FFF2-40B4-BE49-F238E27FC236}">
                <a16:creationId xmlns:a16="http://schemas.microsoft.com/office/drawing/2014/main" id="{E16A3C5F-8A8A-75B7-DCE4-5894A5D8181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93876" y="2008458"/>
            <a:ext cx="4344199" cy="4344199"/>
          </a:xfrm>
          <a:prstGeom prst="rect">
            <a:avLst/>
          </a:prstGeom>
        </p:spPr>
      </p:pic>
      <p:sp>
        <p:nvSpPr>
          <p:cNvPr id="4" name="Text 1">
            <a:extLst>
              <a:ext uri="{FF2B5EF4-FFF2-40B4-BE49-F238E27FC236}">
                <a16:creationId xmlns:a16="http://schemas.microsoft.com/office/drawing/2014/main" id="{07E4417B-4BAF-7449-BC91-EBDA89533B06}"/>
              </a:ext>
            </a:extLst>
          </p:cNvPr>
          <p:cNvSpPr/>
          <p:nvPr/>
        </p:nvSpPr>
        <p:spPr>
          <a:xfrm>
            <a:off x="8602385" y="6441799"/>
            <a:ext cx="2510790" cy="276582"/>
          </a:xfrm>
          <a:prstGeom prst="rect">
            <a:avLst/>
          </a:prstGeom>
          <a:noFill/>
          <a:ln/>
        </p:spPr>
        <p:txBody>
          <a:bodyPr wrap="none" lIns="0" tIns="0" rIns="0" bIns="0" rtlCol="0" anchor="t"/>
          <a:lstStyle/>
          <a:p>
            <a:pPr marL="0" marR="0" lvl="0" indent="0" algn="r" defTabSz="914400" rtl="1" eaLnBrk="1" fontAlgn="auto" latinLnBrk="0" hangingPunct="1">
              <a:lnSpc>
                <a:spcPts val="215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مثال: حملة Pepsi 2024</a:t>
            </a:r>
            <a:endParaRPr kumimoji="0" lang="en-US" b="0" i="0" u="none" strike="noStrike" kern="0" cap="none" spc="0" normalizeH="0" baseline="0" noProof="0" dirty="0">
              <a:ln>
                <a:noFill/>
              </a:ln>
              <a:solidFill>
                <a:prstClr val="black"/>
              </a:solidFill>
              <a:effectLst/>
              <a:uLnTx/>
              <a:uFillTx/>
            </a:endParaRPr>
          </a:p>
        </p:txBody>
      </p:sp>
      <p:sp>
        <p:nvSpPr>
          <p:cNvPr id="6" name="Text 2">
            <a:extLst>
              <a:ext uri="{FF2B5EF4-FFF2-40B4-BE49-F238E27FC236}">
                <a16:creationId xmlns:a16="http://schemas.microsoft.com/office/drawing/2014/main" id="{7C9D44CB-A3EC-F340-ADEE-0B4B9A62B4DC}"/>
              </a:ext>
            </a:extLst>
          </p:cNvPr>
          <p:cNvSpPr/>
          <p:nvPr/>
        </p:nvSpPr>
        <p:spPr>
          <a:xfrm>
            <a:off x="6028016" y="6786962"/>
            <a:ext cx="4860488" cy="566499"/>
          </a:xfrm>
          <a:prstGeom prst="rect">
            <a:avLst/>
          </a:prstGeom>
          <a:noFill/>
          <a:ln/>
        </p:spPr>
        <p:txBody>
          <a:bodyPr wrap="squar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تركز على نجم رياضي مشهور، ألوان جذابة، موسيقى حماسية، وأجواء احتفالية.</a:t>
            </a:r>
            <a:endParaRPr kumimoji="0" lang="en-US" sz="1600" b="0" i="0" u="none" strike="noStrike" kern="0" cap="none" spc="0" normalizeH="0" baseline="0" noProof="0" dirty="0">
              <a:ln>
                <a:noFill/>
              </a:ln>
              <a:solidFill>
                <a:prstClr val="black"/>
              </a:solidFill>
              <a:effectLst/>
              <a:uLnTx/>
              <a:uFillTx/>
            </a:endParaRPr>
          </a:p>
        </p:txBody>
      </p:sp>
      <p:sp>
        <p:nvSpPr>
          <p:cNvPr id="7" name="Text 3">
            <a:extLst>
              <a:ext uri="{FF2B5EF4-FFF2-40B4-BE49-F238E27FC236}">
                <a16:creationId xmlns:a16="http://schemas.microsoft.com/office/drawing/2014/main" id="{8B2B2BCB-8C65-5639-D692-299B33517919}"/>
              </a:ext>
            </a:extLst>
          </p:cNvPr>
          <p:cNvSpPr/>
          <p:nvPr/>
        </p:nvSpPr>
        <p:spPr>
          <a:xfrm>
            <a:off x="6944380" y="1689174"/>
            <a:ext cx="3316010" cy="331946"/>
          </a:xfrm>
          <a:prstGeom prst="rect">
            <a:avLst/>
          </a:prstGeom>
          <a:noFill/>
          <a:ln/>
        </p:spPr>
        <p:txBody>
          <a:bodyPr wrap="none" lIns="0" tIns="0" rIns="0" bIns="0" rtlCol="0" anchor="t"/>
          <a:lstStyle/>
          <a:p>
            <a:pPr marL="0" marR="0" lvl="0" indent="0" algn="r" defTabSz="914400" rtl="1" eaLnBrk="1" fontAlgn="auto" latinLnBrk="0" hangingPunct="1">
              <a:lnSpc>
                <a:spcPts val="2600"/>
              </a:lnSpc>
              <a:spcBef>
                <a:spcPts val="0"/>
              </a:spcBef>
              <a:spcAft>
                <a:spcPts val="0"/>
              </a:spcAft>
              <a:buClrTx/>
              <a:buSzTx/>
              <a:buFontTx/>
              <a:buNone/>
              <a:tabLst/>
              <a:defRPr/>
            </a:pPr>
            <a:r>
              <a:rPr kumimoji="0" lang="en-US" sz="20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خصائص المسار المحيطي</a:t>
            </a:r>
            <a:endParaRPr kumimoji="0" lang="en-US" sz="2050" b="0" i="0" u="none" strike="noStrike" kern="0" cap="none" spc="0" normalizeH="0" baseline="0" noProof="0" dirty="0">
              <a:ln>
                <a:noFill/>
              </a:ln>
              <a:solidFill>
                <a:prstClr val="black"/>
              </a:solidFill>
              <a:effectLst/>
              <a:uLnTx/>
              <a:uFillTx/>
            </a:endParaRPr>
          </a:p>
        </p:txBody>
      </p:sp>
      <p:sp>
        <p:nvSpPr>
          <p:cNvPr id="8" name="Text 4">
            <a:extLst>
              <a:ext uri="{FF2B5EF4-FFF2-40B4-BE49-F238E27FC236}">
                <a16:creationId xmlns:a16="http://schemas.microsoft.com/office/drawing/2014/main" id="{000E9B70-1E08-3A0B-7351-1D53C644F105}"/>
              </a:ext>
            </a:extLst>
          </p:cNvPr>
          <p:cNvSpPr/>
          <p:nvPr/>
        </p:nvSpPr>
        <p:spPr>
          <a:xfrm>
            <a:off x="6215539" y="1991678"/>
            <a:ext cx="7506772" cy="283250"/>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يحدث عندما يكون الجمهور:</a:t>
            </a:r>
            <a:endParaRPr kumimoji="0" lang="en-US" b="0" i="0" u="none" strike="noStrike" kern="0" cap="none" spc="0" normalizeH="0" baseline="0" noProof="0" dirty="0">
              <a:ln>
                <a:noFill/>
              </a:ln>
              <a:solidFill>
                <a:prstClr val="black"/>
              </a:solidFill>
              <a:effectLst/>
              <a:uLnTx/>
              <a:uFillTx/>
            </a:endParaRPr>
          </a:p>
        </p:txBody>
      </p:sp>
      <p:sp>
        <p:nvSpPr>
          <p:cNvPr id="9" name="Text 5">
            <a:extLst>
              <a:ext uri="{FF2B5EF4-FFF2-40B4-BE49-F238E27FC236}">
                <a16:creationId xmlns:a16="http://schemas.microsoft.com/office/drawing/2014/main" id="{E6852E17-90C0-D011-492D-4212BDB45E56}"/>
              </a:ext>
            </a:extLst>
          </p:cNvPr>
          <p:cNvSpPr/>
          <p:nvPr/>
        </p:nvSpPr>
        <p:spPr>
          <a:xfrm>
            <a:off x="6215539" y="2434233"/>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منخفض الاهتمام</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بالموضوع</a:t>
            </a:r>
            <a:endParaRPr kumimoji="0" lang="en-US" sz="1600" b="0" i="0" u="none" strike="noStrike" kern="0" cap="none" spc="0" normalizeH="0" baseline="0" noProof="0" dirty="0">
              <a:ln>
                <a:noFill/>
              </a:ln>
              <a:solidFill>
                <a:prstClr val="black"/>
              </a:solidFill>
              <a:effectLst/>
              <a:uLnTx/>
              <a:uFillTx/>
            </a:endParaRPr>
          </a:p>
        </p:txBody>
      </p:sp>
      <p:sp>
        <p:nvSpPr>
          <p:cNvPr id="10" name="Text 6">
            <a:extLst>
              <a:ext uri="{FF2B5EF4-FFF2-40B4-BE49-F238E27FC236}">
                <a16:creationId xmlns:a16="http://schemas.microsoft.com/office/drawing/2014/main" id="{7828B3E2-8F21-0E03-00BC-A57C5E2FD3F3}"/>
              </a:ext>
            </a:extLst>
          </p:cNvPr>
          <p:cNvSpPr/>
          <p:nvPr/>
        </p:nvSpPr>
        <p:spPr>
          <a:xfrm>
            <a:off x="6215539" y="2779395"/>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مشتت</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أو مشغول</a:t>
            </a:r>
            <a:endParaRPr kumimoji="0" lang="en-US" sz="1600" b="0" i="0" u="none" strike="noStrike" kern="0" cap="none" spc="0" normalizeH="0" baseline="0" noProof="0" dirty="0">
              <a:ln>
                <a:noFill/>
              </a:ln>
              <a:solidFill>
                <a:prstClr val="black"/>
              </a:solidFill>
              <a:effectLst/>
              <a:uLnTx/>
              <a:uFillTx/>
            </a:endParaRPr>
          </a:p>
        </p:txBody>
      </p:sp>
      <p:sp>
        <p:nvSpPr>
          <p:cNvPr id="11" name="Text 7">
            <a:extLst>
              <a:ext uri="{FF2B5EF4-FFF2-40B4-BE49-F238E27FC236}">
                <a16:creationId xmlns:a16="http://schemas.microsoft.com/office/drawing/2014/main" id="{D9AD1BC7-8BAF-9635-60D1-266056BBB180}"/>
              </a:ext>
            </a:extLst>
          </p:cNvPr>
          <p:cNvSpPr/>
          <p:nvPr/>
        </p:nvSpPr>
        <p:spPr>
          <a:xfrm>
            <a:off x="6215539" y="3124557"/>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غير متحفز</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للتفكير العميق</a:t>
            </a:r>
            <a:endParaRPr kumimoji="0" lang="en-US" sz="1600" b="0" i="0" u="none" strike="noStrike" kern="0" cap="none" spc="0" normalizeH="0" baseline="0" noProof="0" dirty="0">
              <a:ln>
                <a:noFill/>
              </a:ln>
              <a:solidFill>
                <a:prstClr val="black"/>
              </a:solidFill>
              <a:effectLst/>
              <a:uLnTx/>
              <a:uFillTx/>
            </a:endParaRPr>
          </a:p>
        </p:txBody>
      </p:sp>
      <p:sp>
        <p:nvSpPr>
          <p:cNvPr id="12" name="Text 8">
            <a:extLst>
              <a:ext uri="{FF2B5EF4-FFF2-40B4-BE49-F238E27FC236}">
                <a16:creationId xmlns:a16="http://schemas.microsoft.com/office/drawing/2014/main" id="{71070C39-5D19-B7CE-5CC2-0CFAA98F450D}"/>
              </a:ext>
            </a:extLst>
          </p:cNvPr>
          <p:cNvSpPr/>
          <p:nvPr/>
        </p:nvSpPr>
        <p:spPr>
          <a:xfrm>
            <a:off x="6215539" y="3469719"/>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60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ليس لديه الوقت</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للتحليل</a:t>
            </a:r>
            <a:endParaRPr kumimoji="0" lang="en-US" sz="1600" b="0" i="0" u="none" strike="noStrike" kern="0" cap="none" spc="0" normalizeH="0" baseline="0" noProof="0" dirty="0">
              <a:ln>
                <a:noFill/>
              </a:ln>
              <a:solidFill>
                <a:prstClr val="black"/>
              </a:solidFill>
              <a:effectLst/>
              <a:uLnTx/>
              <a:uFillTx/>
            </a:endParaRPr>
          </a:p>
        </p:txBody>
      </p:sp>
      <p:sp>
        <p:nvSpPr>
          <p:cNvPr id="13" name="Text 9">
            <a:extLst>
              <a:ext uri="{FF2B5EF4-FFF2-40B4-BE49-F238E27FC236}">
                <a16:creationId xmlns:a16="http://schemas.microsoft.com/office/drawing/2014/main" id="{53F041AD-5099-E643-95B0-D81E4AE35610}"/>
              </a:ext>
            </a:extLst>
          </p:cNvPr>
          <p:cNvSpPr/>
          <p:nvPr/>
        </p:nvSpPr>
        <p:spPr>
          <a:xfrm>
            <a:off x="6215539" y="3912275"/>
            <a:ext cx="7506772" cy="283250"/>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الاستراتيجية المناسبة:</a:t>
            </a:r>
            <a:endParaRPr kumimoji="0" lang="en-US" b="0" i="0" u="none" strike="noStrike" kern="0" cap="none" spc="0" normalizeH="0" baseline="0" noProof="0" dirty="0">
              <a:ln>
                <a:noFill/>
              </a:ln>
              <a:solidFill>
                <a:prstClr val="black"/>
              </a:solidFill>
              <a:effectLst/>
              <a:uLnTx/>
              <a:uFillTx/>
            </a:endParaRPr>
          </a:p>
        </p:txBody>
      </p:sp>
      <p:sp>
        <p:nvSpPr>
          <p:cNvPr id="14" name="Text 10">
            <a:extLst>
              <a:ext uri="{FF2B5EF4-FFF2-40B4-BE49-F238E27FC236}">
                <a16:creationId xmlns:a16="http://schemas.microsoft.com/office/drawing/2014/main" id="{6F33EF85-D8E9-07FD-691B-001E8790EDDE}"/>
              </a:ext>
            </a:extLst>
          </p:cNvPr>
          <p:cNvSpPr/>
          <p:nvPr/>
        </p:nvSpPr>
        <p:spPr>
          <a:xfrm>
            <a:off x="6215539" y="4354830"/>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مؤشرات </a:t>
            </a:r>
            <a:r>
              <a:rPr kumimoji="0" lang="en-US" sz="160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خارجية</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a:t>
            </a:r>
            <a:r>
              <a:rPr kumimoji="0" lang="ar-EG"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a:t>
            </a:r>
            <a:r>
              <a:rPr kumimoji="0" lang="en-US" sz="160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مشاهير</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خبراء</a:t>
            </a:r>
            <a:r>
              <a:rPr kumimoji="0" lang="ar-EG"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15" name="Text 11">
            <a:extLst>
              <a:ext uri="{FF2B5EF4-FFF2-40B4-BE49-F238E27FC236}">
                <a16:creationId xmlns:a16="http://schemas.microsoft.com/office/drawing/2014/main" id="{D422D4F7-1D07-999E-44C0-B557191078FB}"/>
              </a:ext>
            </a:extLst>
          </p:cNvPr>
          <p:cNvSpPr/>
          <p:nvPr/>
        </p:nvSpPr>
        <p:spPr>
          <a:xfrm>
            <a:off x="6215539" y="4699992"/>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جاذبية بصرية قوية</a:t>
            </a:r>
            <a:endParaRPr kumimoji="0" lang="en-US" sz="1600" b="0" i="0" u="none" strike="noStrike" kern="0" cap="none" spc="0" normalizeH="0" baseline="0" noProof="0" dirty="0">
              <a:ln>
                <a:noFill/>
              </a:ln>
              <a:solidFill>
                <a:prstClr val="black"/>
              </a:solidFill>
              <a:effectLst/>
              <a:uLnTx/>
              <a:uFillTx/>
            </a:endParaRPr>
          </a:p>
        </p:txBody>
      </p:sp>
      <p:sp>
        <p:nvSpPr>
          <p:cNvPr id="16" name="Text 12">
            <a:extLst>
              <a:ext uri="{FF2B5EF4-FFF2-40B4-BE49-F238E27FC236}">
                <a16:creationId xmlns:a16="http://schemas.microsoft.com/office/drawing/2014/main" id="{C14DAF25-1C38-5BFD-3C71-F70D6489F01A}"/>
              </a:ext>
            </a:extLst>
          </p:cNvPr>
          <p:cNvSpPr/>
          <p:nvPr/>
        </p:nvSpPr>
        <p:spPr>
          <a:xfrm>
            <a:off x="6215539" y="5045154"/>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رسائل بسيطة وسريعة</a:t>
            </a:r>
            <a:endParaRPr kumimoji="0" lang="en-US" sz="1600" b="0" i="0" u="none" strike="noStrike" kern="0" cap="none" spc="0" normalizeH="0" baseline="0" noProof="0" dirty="0">
              <a:ln>
                <a:noFill/>
              </a:ln>
              <a:solidFill>
                <a:prstClr val="black"/>
              </a:solidFill>
              <a:effectLst/>
              <a:uLnTx/>
              <a:uFillTx/>
            </a:endParaRPr>
          </a:p>
        </p:txBody>
      </p:sp>
      <p:sp>
        <p:nvSpPr>
          <p:cNvPr id="17" name="Text 13">
            <a:extLst>
              <a:ext uri="{FF2B5EF4-FFF2-40B4-BE49-F238E27FC236}">
                <a16:creationId xmlns:a16="http://schemas.microsoft.com/office/drawing/2014/main" id="{5DAEC60B-25CD-23BC-87F1-8A4882D06722}"/>
              </a:ext>
            </a:extLst>
          </p:cNvPr>
          <p:cNvSpPr/>
          <p:nvPr/>
        </p:nvSpPr>
        <p:spPr>
          <a:xfrm>
            <a:off x="6215539" y="5390317"/>
            <a:ext cx="7506772" cy="283250"/>
          </a:xfrm>
          <a:prstGeom prst="rect">
            <a:avLst/>
          </a:prstGeom>
          <a:noFill/>
          <a:ln/>
        </p:spPr>
        <p:txBody>
          <a:bodyPr wrap="none" lIns="0" tIns="0" rIns="0" bIns="0" rtlCol="0" anchor="t"/>
          <a:lstStyle/>
          <a:p>
            <a:pPr marL="342900" marR="0" lvl="0" indent="-342900" algn="r" defTabSz="914400" rtl="1" eaLnBrk="1" fontAlgn="auto" latinLnBrk="0" hangingPunct="1">
              <a:lnSpc>
                <a:spcPts val="22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عناصر عاطفية مباشرة</a:t>
            </a:r>
            <a:endParaRPr kumimoji="0" lang="en-US" sz="1600" b="0" i="0" u="none" strike="noStrike" kern="0" cap="none" spc="0" normalizeH="0" baseline="0" noProof="0" dirty="0">
              <a:ln>
                <a:noFill/>
              </a:ln>
              <a:solidFill>
                <a:prstClr val="black"/>
              </a:solidFill>
              <a:effectLst/>
              <a:uLnTx/>
              <a:uFillTx/>
            </a:endParaRPr>
          </a:p>
        </p:txBody>
      </p:sp>
      <p:sp>
        <p:nvSpPr>
          <p:cNvPr id="19" name="Text 14">
            <a:extLst>
              <a:ext uri="{FF2B5EF4-FFF2-40B4-BE49-F238E27FC236}">
                <a16:creationId xmlns:a16="http://schemas.microsoft.com/office/drawing/2014/main" id="{5258D159-B032-163B-786F-A3410B688A28}"/>
              </a:ext>
            </a:extLst>
          </p:cNvPr>
          <p:cNvSpPr/>
          <p:nvPr/>
        </p:nvSpPr>
        <p:spPr>
          <a:xfrm>
            <a:off x="6215539" y="5832872"/>
            <a:ext cx="7506772" cy="283250"/>
          </a:xfrm>
          <a:prstGeom prst="rect">
            <a:avLst/>
          </a:prstGeom>
          <a:noFill/>
          <a:ln/>
        </p:spPr>
        <p:txBody>
          <a:bodyPr wrap="none" lIns="0" tIns="0" rIns="0" bIns="0" rtlCol="0" anchor="t"/>
          <a:lstStyle/>
          <a:p>
            <a:pPr marL="0" marR="0" lvl="0" indent="0" algn="r" defTabSz="914400" rtl="1" eaLnBrk="1" fontAlgn="auto" latinLnBrk="0" hangingPunct="1">
              <a:lnSpc>
                <a:spcPts val="22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النتيجة:</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تغيير اتجاه مؤقت وأقل مقاومة للتغيير المضاد</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0286848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53011-D2D0-2BDB-E3FE-6F1C85E7EC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99818E-6FA8-B52E-A1A2-CD8DBC711C10}"/>
              </a:ext>
            </a:extLst>
          </p:cNvPr>
          <p:cNvSpPr/>
          <p:nvPr/>
        </p:nvSpPr>
        <p:spPr>
          <a:xfrm>
            <a:off x="916411" y="1598898"/>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6F7D2F4C-FF0C-E6CB-FF33-026A85F8E653}"/>
              </a:ext>
            </a:extLst>
          </p:cNvPr>
          <p:cNvSpPr/>
          <p:nvPr/>
        </p:nvSpPr>
        <p:spPr>
          <a:xfrm>
            <a:off x="3151414" y="60020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186E5C9-5052-D5F6-5750-A939C5AF625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12" name="Image 0" descr="preencoded.png">
            <a:extLst>
              <a:ext uri="{FF2B5EF4-FFF2-40B4-BE49-F238E27FC236}">
                <a16:creationId xmlns:a16="http://schemas.microsoft.com/office/drawing/2014/main" id="{33AC834D-17F2-80C2-AEE6-A562609E1FB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01712" y="1737373"/>
            <a:ext cx="3702349" cy="5553524"/>
          </a:xfrm>
          <a:prstGeom prst="rect">
            <a:avLst/>
          </a:prstGeom>
        </p:spPr>
      </p:pic>
      <p:sp>
        <p:nvSpPr>
          <p:cNvPr id="13" name="Text 0">
            <a:extLst>
              <a:ext uri="{FF2B5EF4-FFF2-40B4-BE49-F238E27FC236}">
                <a16:creationId xmlns:a16="http://schemas.microsoft.com/office/drawing/2014/main" id="{ED5B2E76-7A79-F1E9-B711-7F4E9989C88F}"/>
              </a:ext>
            </a:extLst>
          </p:cNvPr>
          <p:cNvSpPr/>
          <p:nvPr/>
        </p:nvSpPr>
        <p:spPr>
          <a:xfrm>
            <a:off x="3447914" y="1785342"/>
            <a:ext cx="5228868"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نظرية التنافر المعرفي</a:t>
            </a:r>
            <a:endParaRPr kumimoji="0" lang="en-US" sz="2000" b="0" i="0" u="none" strike="noStrike" kern="0" cap="none" spc="0" normalizeH="0" baseline="0" noProof="0" dirty="0">
              <a:ln>
                <a:noFill/>
              </a:ln>
              <a:solidFill>
                <a:srgbClr val="00B0F0"/>
              </a:solidFill>
              <a:effectLst/>
              <a:uLnTx/>
              <a:uFillTx/>
            </a:endParaRPr>
          </a:p>
        </p:txBody>
      </p:sp>
      <p:sp>
        <p:nvSpPr>
          <p:cNvPr id="14" name="Text 1">
            <a:extLst>
              <a:ext uri="{FF2B5EF4-FFF2-40B4-BE49-F238E27FC236}">
                <a16:creationId xmlns:a16="http://schemas.microsoft.com/office/drawing/2014/main" id="{F0B469DE-0E87-397A-68FC-B691B45FF42C}"/>
              </a:ext>
            </a:extLst>
          </p:cNvPr>
          <p:cNvSpPr/>
          <p:nvPr/>
        </p:nvSpPr>
        <p:spPr>
          <a:xfrm>
            <a:off x="1120361" y="2703076"/>
            <a:ext cx="7556421"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نظرية التنافر المعرفي (Cognitive Dissonance Theory) التي طورها Leon Festinger عام 1957 تفترض أن الأفراد يشعرون بتوتر نفسي عندما يكون هناك تناقض بين معتقداتهم وسلوكياتهم، أو بين معتقدين متناقضين.</a:t>
            </a:r>
            <a:endParaRPr kumimoji="0" lang="en-US" sz="1600" b="0" i="0" u="none" strike="noStrike" kern="0" cap="none" spc="0" normalizeH="0" baseline="0" noProof="0" dirty="0">
              <a:ln>
                <a:noFill/>
              </a:ln>
              <a:solidFill>
                <a:prstClr val="black"/>
              </a:solidFill>
              <a:effectLst/>
              <a:uLnTx/>
              <a:uFillTx/>
            </a:endParaRPr>
          </a:p>
        </p:txBody>
      </p:sp>
      <p:sp>
        <p:nvSpPr>
          <p:cNvPr id="15" name="Shape 2">
            <a:extLst>
              <a:ext uri="{FF2B5EF4-FFF2-40B4-BE49-F238E27FC236}">
                <a16:creationId xmlns:a16="http://schemas.microsoft.com/office/drawing/2014/main" id="{BA9923DF-4041-6E69-215E-DFB50B41DF06}"/>
              </a:ext>
            </a:extLst>
          </p:cNvPr>
          <p:cNvSpPr/>
          <p:nvPr/>
        </p:nvSpPr>
        <p:spPr>
          <a:xfrm>
            <a:off x="1120361" y="3878937"/>
            <a:ext cx="7556421" cy="2302193"/>
          </a:xfrm>
          <a:prstGeom prst="roundRect">
            <a:avLst>
              <a:gd name="adj" fmla="val 3621"/>
            </a:avLst>
          </a:prstGeom>
          <a:solidFill>
            <a:srgbClr val="CCF1FF"/>
          </a:solidFill>
          <a:ln w="7620">
            <a:solidFill>
              <a:srgbClr val="B2D7E5"/>
            </a:solidFill>
            <a:prstDash val="solid"/>
          </a:ln>
        </p:spPr>
        <p:txBody>
          <a:bodyPr/>
          <a:lstStyle/>
          <a:p>
            <a:endParaRPr lang=""/>
          </a:p>
        </p:txBody>
      </p:sp>
      <p:sp>
        <p:nvSpPr>
          <p:cNvPr id="16" name="Shape 3">
            <a:extLst>
              <a:ext uri="{FF2B5EF4-FFF2-40B4-BE49-F238E27FC236}">
                <a16:creationId xmlns:a16="http://schemas.microsoft.com/office/drawing/2014/main" id="{79077475-701D-B786-ABEF-56693C3F5274}"/>
              </a:ext>
            </a:extLst>
          </p:cNvPr>
          <p:cNvSpPr/>
          <p:nvPr/>
        </p:nvSpPr>
        <p:spPr>
          <a:xfrm>
            <a:off x="4898571" y="3886557"/>
            <a:ext cx="3770590" cy="1143476"/>
          </a:xfrm>
          <a:prstGeom prst="roundRect">
            <a:avLst>
              <a:gd name="adj" fmla="val 7290"/>
            </a:avLst>
          </a:prstGeom>
          <a:solidFill>
            <a:srgbClr val="CCF1FF"/>
          </a:solidFill>
          <a:ln/>
        </p:spPr>
        <p:txBody>
          <a:bodyPr/>
          <a:lstStyle/>
          <a:p>
            <a:endParaRPr lang=""/>
          </a:p>
        </p:txBody>
      </p:sp>
      <p:sp>
        <p:nvSpPr>
          <p:cNvPr id="17" name="Text 4">
            <a:extLst>
              <a:ext uri="{FF2B5EF4-FFF2-40B4-BE49-F238E27FC236}">
                <a16:creationId xmlns:a16="http://schemas.microsoft.com/office/drawing/2014/main" id="{F3282F17-C6E1-39C2-40AE-17AFE7FFD4F8}"/>
              </a:ext>
            </a:extLst>
          </p:cNvPr>
          <p:cNvSpPr/>
          <p:nvPr/>
        </p:nvSpPr>
        <p:spPr>
          <a:xfrm>
            <a:off x="5989898" y="408491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المعتقد</a:t>
            </a:r>
            <a:endParaRPr kumimoji="0" lang="en-US" sz="1950" b="0" i="0" u="none" strike="noStrike" kern="0" cap="none" spc="0" normalizeH="0" baseline="0" noProof="0" dirty="0">
              <a:ln>
                <a:noFill/>
              </a:ln>
              <a:solidFill>
                <a:prstClr val="black"/>
              </a:solidFill>
              <a:effectLst/>
              <a:uLnTx/>
              <a:uFillTx/>
            </a:endParaRPr>
          </a:p>
        </p:txBody>
      </p:sp>
      <p:sp>
        <p:nvSpPr>
          <p:cNvPr id="19" name="Text 5">
            <a:extLst>
              <a:ext uri="{FF2B5EF4-FFF2-40B4-BE49-F238E27FC236}">
                <a16:creationId xmlns:a16="http://schemas.microsoft.com/office/drawing/2014/main" id="{C28B27CE-3EFE-D233-057F-54A7F025A158}"/>
              </a:ext>
            </a:extLst>
          </p:cNvPr>
          <p:cNvSpPr/>
          <p:nvPr/>
        </p:nvSpPr>
        <p:spPr>
          <a:xfrm>
            <a:off x="5096929" y="4514135"/>
            <a:ext cx="337387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"أنا شخص مسؤول يهتم بصحة أسرته"</a:t>
            </a:r>
            <a:endParaRPr kumimoji="0" lang="en-US" sz="1550" b="0" i="0" u="none" strike="noStrike" kern="0" cap="none" spc="0" normalizeH="0" baseline="0" noProof="0" dirty="0">
              <a:ln>
                <a:noFill/>
              </a:ln>
              <a:solidFill>
                <a:prstClr val="black"/>
              </a:solidFill>
              <a:effectLst/>
              <a:uLnTx/>
              <a:uFillTx/>
            </a:endParaRPr>
          </a:p>
        </p:txBody>
      </p:sp>
      <p:sp>
        <p:nvSpPr>
          <p:cNvPr id="20" name="Shape 6">
            <a:extLst>
              <a:ext uri="{FF2B5EF4-FFF2-40B4-BE49-F238E27FC236}">
                <a16:creationId xmlns:a16="http://schemas.microsoft.com/office/drawing/2014/main" id="{7E2C7ADF-8844-A496-10F7-271F9F493958}"/>
              </a:ext>
            </a:extLst>
          </p:cNvPr>
          <p:cNvSpPr/>
          <p:nvPr/>
        </p:nvSpPr>
        <p:spPr>
          <a:xfrm>
            <a:off x="1127981" y="3886557"/>
            <a:ext cx="3770590" cy="1143476"/>
          </a:xfrm>
          <a:prstGeom prst="rect">
            <a:avLst/>
          </a:prstGeom>
          <a:solidFill>
            <a:srgbClr val="CCF1FF"/>
          </a:solidFill>
          <a:ln/>
        </p:spPr>
        <p:txBody>
          <a:bodyPr/>
          <a:lstStyle/>
          <a:p>
            <a:endParaRPr lang=""/>
          </a:p>
        </p:txBody>
      </p:sp>
      <p:sp>
        <p:nvSpPr>
          <p:cNvPr id="21" name="Shape 7">
            <a:extLst>
              <a:ext uri="{FF2B5EF4-FFF2-40B4-BE49-F238E27FC236}">
                <a16:creationId xmlns:a16="http://schemas.microsoft.com/office/drawing/2014/main" id="{A61BBB58-1BFF-188C-3C8C-17B0EB23867A}"/>
              </a:ext>
            </a:extLst>
          </p:cNvPr>
          <p:cNvSpPr/>
          <p:nvPr/>
        </p:nvSpPr>
        <p:spPr>
          <a:xfrm>
            <a:off x="1127981" y="3886557"/>
            <a:ext cx="22860" cy="1143476"/>
          </a:xfrm>
          <a:prstGeom prst="roundRect">
            <a:avLst>
              <a:gd name="adj" fmla="val 364651"/>
            </a:avLst>
          </a:prstGeom>
          <a:solidFill>
            <a:srgbClr val="B2D7E5"/>
          </a:solidFill>
          <a:ln/>
        </p:spPr>
        <p:txBody>
          <a:bodyPr/>
          <a:lstStyle/>
          <a:p>
            <a:endParaRPr lang=""/>
          </a:p>
        </p:txBody>
      </p:sp>
      <p:sp>
        <p:nvSpPr>
          <p:cNvPr id="22" name="Text 8">
            <a:extLst>
              <a:ext uri="{FF2B5EF4-FFF2-40B4-BE49-F238E27FC236}">
                <a16:creationId xmlns:a16="http://schemas.microsoft.com/office/drawing/2014/main" id="{BCDD7FE2-99A8-44C1-B5FA-E35B4D90ED30}"/>
              </a:ext>
            </a:extLst>
          </p:cNvPr>
          <p:cNvSpPr/>
          <p:nvPr/>
        </p:nvSpPr>
        <p:spPr>
          <a:xfrm>
            <a:off x="2219308" y="408491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التنافر</a:t>
            </a:r>
            <a:endParaRPr kumimoji="0" lang="en-US" sz="1950" b="0" i="0" u="none" strike="noStrike" kern="0" cap="none" spc="0" normalizeH="0" baseline="0" noProof="0" dirty="0">
              <a:ln>
                <a:noFill/>
              </a:ln>
              <a:solidFill>
                <a:prstClr val="black"/>
              </a:solidFill>
              <a:effectLst/>
              <a:uLnTx/>
              <a:uFillTx/>
            </a:endParaRPr>
          </a:p>
        </p:txBody>
      </p:sp>
      <p:sp>
        <p:nvSpPr>
          <p:cNvPr id="23" name="Text 9">
            <a:extLst>
              <a:ext uri="{FF2B5EF4-FFF2-40B4-BE49-F238E27FC236}">
                <a16:creationId xmlns:a16="http://schemas.microsoft.com/office/drawing/2014/main" id="{46825593-CF6A-3825-3645-328CE574C46C}"/>
              </a:ext>
            </a:extLst>
          </p:cNvPr>
          <p:cNvSpPr/>
          <p:nvPr/>
        </p:nvSpPr>
        <p:spPr>
          <a:xfrm>
            <a:off x="1326339" y="4514135"/>
            <a:ext cx="337387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فجوة نفسية مزعجة</a:t>
            </a:r>
            <a:endParaRPr kumimoji="0" lang="en-US" sz="1550" b="0" i="0" u="none" strike="noStrike" kern="0" cap="none" spc="0" normalizeH="0" baseline="0" noProof="0" dirty="0">
              <a:ln>
                <a:noFill/>
              </a:ln>
              <a:solidFill>
                <a:prstClr val="black"/>
              </a:solidFill>
              <a:effectLst/>
              <a:uLnTx/>
              <a:uFillTx/>
            </a:endParaRPr>
          </a:p>
        </p:txBody>
      </p:sp>
      <p:sp>
        <p:nvSpPr>
          <p:cNvPr id="24" name="Shape 10">
            <a:extLst>
              <a:ext uri="{FF2B5EF4-FFF2-40B4-BE49-F238E27FC236}">
                <a16:creationId xmlns:a16="http://schemas.microsoft.com/office/drawing/2014/main" id="{9B870049-0BB8-7BA3-21D7-E50BA99121AB}"/>
              </a:ext>
            </a:extLst>
          </p:cNvPr>
          <p:cNvSpPr/>
          <p:nvPr/>
        </p:nvSpPr>
        <p:spPr>
          <a:xfrm>
            <a:off x="1127981" y="5030033"/>
            <a:ext cx="7541181" cy="1143476"/>
          </a:xfrm>
          <a:prstGeom prst="rect">
            <a:avLst/>
          </a:prstGeom>
          <a:solidFill>
            <a:srgbClr val="CCF1FF"/>
          </a:solidFill>
          <a:ln/>
        </p:spPr>
        <p:txBody>
          <a:bodyPr/>
          <a:lstStyle/>
          <a:p>
            <a:endParaRPr lang=""/>
          </a:p>
        </p:txBody>
      </p:sp>
      <p:sp>
        <p:nvSpPr>
          <p:cNvPr id="26" name="Shape 11">
            <a:extLst>
              <a:ext uri="{FF2B5EF4-FFF2-40B4-BE49-F238E27FC236}">
                <a16:creationId xmlns:a16="http://schemas.microsoft.com/office/drawing/2014/main" id="{3251C531-5F4E-14BB-0D47-53A8918D9E11}"/>
              </a:ext>
            </a:extLst>
          </p:cNvPr>
          <p:cNvSpPr/>
          <p:nvPr/>
        </p:nvSpPr>
        <p:spPr>
          <a:xfrm>
            <a:off x="1127981" y="5030033"/>
            <a:ext cx="7541181" cy="22860"/>
          </a:xfrm>
          <a:prstGeom prst="roundRect">
            <a:avLst>
              <a:gd name="adj" fmla="val 364651"/>
            </a:avLst>
          </a:prstGeom>
          <a:solidFill>
            <a:srgbClr val="B2D7E5"/>
          </a:solidFill>
          <a:ln/>
        </p:spPr>
        <p:txBody>
          <a:bodyPr/>
          <a:lstStyle/>
          <a:p>
            <a:endParaRPr lang=""/>
          </a:p>
        </p:txBody>
      </p:sp>
      <p:sp>
        <p:nvSpPr>
          <p:cNvPr id="27" name="Text 12">
            <a:extLst>
              <a:ext uri="{FF2B5EF4-FFF2-40B4-BE49-F238E27FC236}">
                <a16:creationId xmlns:a16="http://schemas.microsoft.com/office/drawing/2014/main" id="{51AC4B0F-15EE-D066-4A60-07BF4D49223B}"/>
              </a:ext>
            </a:extLst>
          </p:cNvPr>
          <p:cNvSpPr/>
          <p:nvPr/>
        </p:nvSpPr>
        <p:spPr>
          <a:xfrm>
            <a:off x="5989898" y="5228391"/>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السلوك</a:t>
            </a:r>
            <a:endParaRPr kumimoji="0" lang="en-US" sz="1950" b="0" i="0" u="none" strike="noStrike" kern="0" cap="none" spc="0" normalizeH="0" baseline="0" noProof="0" dirty="0">
              <a:ln>
                <a:noFill/>
              </a:ln>
              <a:solidFill>
                <a:prstClr val="black"/>
              </a:solidFill>
              <a:effectLst/>
              <a:uLnTx/>
              <a:uFillTx/>
            </a:endParaRPr>
          </a:p>
        </p:txBody>
      </p:sp>
      <p:sp>
        <p:nvSpPr>
          <p:cNvPr id="28" name="Text 13">
            <a:extLst>
              <a:ext uri="{FF2B5EF4-FFF2-40B4-BE49-F238E27FC236}">
                <a16:creationId xmlns:a16="http://schemas.microsoft.com/office/drawing/2014/main" id="{36B679B5-C453-AB96-6770-9DA97223B270}"/>
              </a:ext>
            </a:extLst>
          </p:cNvPr>
          <p:cNvSpPr/>
          <p:nvPr/>
        </p:nvSpPr>
        <p:spPr>
          <a:xfrm>
            <a:off x="1326339" y="5657612"/>
            <a:ext cx="714446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"لكنني أدخن بالقرب من أطفالي"</a:t>
            </a:r>
            <a:endParaRPr kumimoji="0" lang="en-US" sz="1550" b="0" i="0" u="none" strike="noStrike" kern="0" cap="none" spc="0" normalizeH="0" baseline="0" noProof="0" dirty="0">
              <a:ln>
                <a:noFill/>
              </a:ln>
              <a:solidFill>
                <a:prstClr val="black"/>
              </a:solidFill>
              <a:effectLst/>
              <a:uLnTx/>
              <a:uFillTx/>
            </a:endParaRPr>
          </a:p>
        </p:txBody>
      </p:sp>
      <p:sp>
        <p:nvSpPr>
          <p:cNvPr id="29" name="Text 14">
            <a:extLst>
              <a:ext uri="{FF2B5EF4-FFF2-40B4-BE49-F238E27FC236}">
                <a16:creationId xmlns:a16="http://schemas.microsoft.com/office/drawing/2014/main" id="{95C7F156-D71A-DE44-52D8-21EEF25D6B9A}"/>
              </a:ext>
            </a:extLst>
          </p:cNvPr>
          <p:cNvSpPr/>
          <p:nvPr/>
        </p:nvSpPr>
        <p:spPr>
          <a:xfrm>
            <a:off x="1120361" y="6404372"/>
            <a:ext cx="75564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هذا التوتر النفسي يدفع الفرد لتقليل التنافر إما بتغيير السلوك، أو تغيير المعتقد، أو إضافة معتقدات جديدة تبرر التناقض.</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0759070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6EB46-2DD0-EACB-9D98-2A24617CB2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7D8769-BA7F-9438-01C2-DE1923F4BACC}"/>
              </a:ext>
            </a:extLst>
          </p:cNvPr>
          <p:cNvSpPr/>
          <p:nvPr/>
        </p:nvSpPr>
        <p:spPr>
          <a:xfrm>
            <a:off x="695921" y="1598898"/>
            <a:ext cx="13602004" cy="6287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200624A-0EEC-A142-09E2-D940F11C5B4F}"/>
              </a:ext>
            </a:extLst>
          </p:cNvPr>
          <p:cNvSpPr/>
          <p:nvPr/>
        </p:nvSpPr>
        <p:spPr>
          <a:xfrm>
            <a:off x="3151414" y="60020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65937C7-47C0-42D8-8F46-FA361E2A934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8EEFC937-9D95-B40F-E1B8-DC934CAA2C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28817" y="2097814"/>
            <a:ext cx="3245194" cy="4867791"/>
          </a:xfrm>
          <a:prstGeom prst="rect">
            <a:avLst/>
          </a:prstGeom>
        </p:spPr>
      </p:pic>
      <p:sp>
        <p:nvSpPr>
          <p:cNvPr id="3" name="Text 0">
            <a:extLst>
              <a:ext uri="{FF2B5EF4-FFF2-40B4-BE49-F238E27FC236}">
                <a16:creationId xmlns:a16="http://schemas.microsoft.com/office/drawing/2014/main" id="{7044F0E4-0B32-67E0-AFBA-D791AF5B1945}"/>
              </a:ext>
            </a:extLst>
          </p:cNvPr>
          <p:cNvSpPr/>
          <p:nvPr/>
        </p:nvSpPr>
        <p:spPr>
          <a:xfrm>
            <a:off x="6182320" y="851972"/>
            <a:ext cx="7752159" cy="1087279"/>
          </a:xfrm>
          <a:prstGeom prst="rect">
            <a:avLst/>
          </a:prstGeom>
          <a:noFill/>
          <a:ln/>
        </p:spPr>
        <p:txBody>
          <a:bodyPr wrap="square" lIns="0" tIns="0" rIns="0" bIns="0" rtlCol="0" anchor="t"/>
          <a:lstStyle/>
          <a:p>
            <a:pPr marL="0" marR="0" lvl="0" indent="0" algn="r" defTabSz="914400" rtl="1" eaLnBrk="1" fontAlgn="auto" latinLnBrk="0" hangingPunct="1">
              <a:lnSpc>
                <a:spcPts val="42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تطبيق التنافر المعرفي: حملة QuitNow</a:t>
            </a:r>
            <a:endParaRPr kumimoji="0" lang="en-US" sz="2000" b="0" i="0" u="none" strike="noStrike" kern="0" cap="none" spc="0" normalizeH="0" baseline="0" noProof="0" dirty="0">
              <a:ln>
                <a:noFill/>
              </a:ln>
              <a:solidFill>
                <a:srgbClr val="00B0F0"/>
              </a:solidFill>
              <a:effectLst/>
              <a:uLnTx/>
              <a:uFillTx/>
            </a:endParaRPr>
          </a:p>
        </p:txBody>
      </p:sp>
      <p:sp>
        <p:nvSpPr>
          <p:cNvPr id="4" name="Text 1">
            <a:extLst>
              <a:ext uri="{FF2B5EF4-FFF2-40B4-BE49-F238E27FC236}">
                <a16:creationId xmlns:a16="http://schemas.microsoft.com/office/drawing/2014/main" id="{4287E15A-F868-4F6C-3578-53176D4A2E5B}"/>
              </a:ext>
            </a:extLst>
          </p:cNvPr>
          <p:cNvSpPr/>
          <p:nvPr/>
        </p:nvSpPr>
        <p:spPr>
          <a:xfrm>
            <a:off x="6189941" y="1929705"/>
            <a:ext cx="7752159" cy="869871"/>
          </a:xfrm>
          <a:prstGeom prst="rect">
            <a:avLst/>
          </a:prstGeom>
          <a:noFill/>
          <a:ln/>
        </p:spPr>
        <p:txBody>
          <a:bodyPr wrap="square" lIns="0" tIns="0" rIns="0" bIns="0" rtlCol="0" anchor="t"/>
          <a:lstStyle/>
          <a:p>
            <a:pPr marL="0" marR="0" lvl="0" indent="0" algn="r" defTabSz="914400" rtl="1" eaLnBrk="1" fontAlgn="auto" latinLnBrk="0" hangingPunct="1">
              <a:lnSpc>
                <a:spcPts val="3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حملة "QuitNow" لمكافحة التدخين - السعودية 2025</a:t>
            </a:r>
            <a:endParaRPr kumimoji="0" lang="en-US" b="0" i="0" u="none" strike="noStrike" kern="0" cap="none" spc="0" normalizeH="0" baseline="0" noProof="0" dirty="0">
              <a:ln>
                <a:noFill/>
              </a:ln>
              <a:solidFill>
                <a:prstClr val="black"/>
              </a:solidFill>
              <a:effectLst/>
              <a:uLnTx/>
              <a:uFillTx/>
            </a:endParaRPr>
          </a:p>
        </p:txBody>
      </p:sp>
      <p:sp>
        <p:nvSpPr>
          <p:cNvPr id="6" name="Text 2">
            <a:extLst>
              <a:ext uri="{FF2B5EF4-FFF2-40B4-BE49-F238E27FC236}">
                <a16:creationId xmlns:a16="http://schemas.microsoft.com/office/drawing/2014/main" id="{7748F296-288F-D14E-6F8D-42D4F487421D}"/>
              </a:ext>
            </a:extLst>
          </p:cNvPr>
          <p:cNvSpPr/>
          <p:nvPr/>
        </p:nvSpPr>
        <p:spPr>
          <a:xfrm>
            <a:off x="7671435" y="2940844"/>
            <a:ext cx="2174796" cy="271820"/>
          </a:xfrm>
          <a:prstGeom prst="rect">
            <a:avLst/>
          </a:prstGeom>
          <a:noFill/>
          <a:ln/>
        </p:spPr>
        <p:txBody>
          <a:bodyPr wrap="non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استراتيجية الحملة</a:t>
            </a:r>
            <a:endParaRPr kumimoji="0" lang="en-US" sz="1600" b="0" i="0" u="none" strike="noStrike" kern="0" cap="none" spc="0" normalizeH="0" baseline="0" noProof="0" dirty="0">
              <a:ln>
                <a:noFill/>
              </a:ln>
              <a:solidFill>
                <a:prstClr val="black"/>
              </a:solidFill>
              <a:effectLst/>
              <a:uLnTx/>
              <a:uFillTx/>
            </a:endParaRPr>
          </a:p>
        </p:txBody>
      </p:sp>
      <p:sp>
        <p:nvSpPr>
          <p:cNvPr id="7" name="Text 3">
            <a:extLst>
              <a:ext uri="{FF2B5EF4-FFF2-40B4-BE49-F238E27FC236}">
                <a16:creationId xmlns:a16="http://schemas.microsoft.com/office/drawing/2014/main" id="{5E22EC14-A4C2-E835-534F-B12282233EEF}"/>
              </a:ext>
            </a:extLst>
          </p:cNvPr>
          <p:cNvSpPr/>
          <p:nvPr/>
        </p:nvSpPr>
        <p:spPr>
          <a:xfrm>
            <a:off x="6182320" y="3386614"/>
            <a:ext cx="3663910" cy="278249"/>
          </a:xfrm>
          <a:prstGeom prst="rect">
            <a:avLst/>
          </a:prstGeom>
          <a:noFill/>
          <a:ln/>
        </p:spPr>
        <p:txBody>
          <a:bodyPr wrap="none" lIns="0" tIns="0" rIns="0" bIns="0" rtlCol="0" anchor="t"/>
          <a:lstStyle/>
          <a:p>
            <a:pPr marL="0" marR="0" lvl="0" indent="0" algn="r" defTabSz="914400" rtl="1" eaLnBrk="1" fontAlgn="auto" latinLnBrk="0" hangingPunct="1">
              <a:lnSpc>
                <a:spcPts val="2150"/>
              </a:lnSpc>
              <a:spcBef>
                <a:spcPts val="0"/>
              </a:spcBef>
              <a:spcAft>
                <a:spcPts val="0"/>
              </a:spcAft>
              <a:buClrTx/>
              <a:buSzTx/>
              <a:buFontTx/>
              <a:buNone/>
              <a:tabLst/>
              <a:defRPr/>
            </a:pPr>
            <a:r>
              <a:rPr kumimoji="0" lang="en-US" sz="13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خلق تنافر معرفي من خلال الرسالة:</a:t>
            </a:r>
            <a:endParaRPr kumimoji="0" lang="en-US" sz="1350" b="0" i="0" u="none" strike="noStrike" kern="0" cap="none" spc="0" normalizeH="0" baseline="0" noProof="0" dirty="0">
              <a:ln>
                <a:noFill/>
              </a:ln>
              <a:solidFill>
                <a:prstClr val="black"/>
              </a:solidFill>
              <a:effectLst/>
              <a:uLnTx/>
              <a:uFillTx/>
            </a:endParaRPr>
          </a:p>
        </p:txBody>
      </p:sp>
      <p:sp>
        <p:nvSpPr>
          <p:cNvPr id="8" name="Text 4">
            <a:extLst>
              <a:ext uri="{FF2B5EF4-FFF2-40B4-BE49-F238E27FC236}">
                <a16:creationId xmlns:a16="http://schemas.microsoft.com/office/drawing/2014/main" id="{40698430-A89D-31FC-D99E-B1AD791B4687}"/>
              </a:ext>
            </a:extLst>
          </p:cNvPr>
          <p:cNvSpPr/>
          <p:nvPr/>
        </p:nvSpPr>
        <p:spPr>
          <a:xfrm>
            <a:off x="6182320" y="3860483"/>
            <a:ext cx="3403044" cy="556498"/>
          </a:xfrm>
          <a:prstGeom prst="rect">
            <a:avLst/>
          </a:prstGeom>
          <a:noFill/>
          <a:ln/>
        </p:spPr>
        <p:txBody>
          <a:bodyPr wrap="square" lIns="0" tIns="0" rIns="0" bIns="0" rtlCol="0" anchor="t"/>
          <a:lstStyle/>
          <a:p>
            <a:pPr marL="0" marR="0" lvl="0" indent="0" algn="r" defTabSz="914400" rtl="1" eaLnBrk="1" fontAlgn="auto" latinLnBrk="0" hangingPunct="1">
              <a:lnSpc>
                <a:spcPts val="2150"/>
              </a:lnSpc>
              <a:spcBef>
                <a:spcPts val="0"/>
              </a:spcBef>
              <a:spcAft>
                <a:spcPts val="0"/>
              </a:spcAft>
              <a:buClrTx/>
              <a:buSzTx/>
              <a:buFontTx/>
              <a:buNone/>
              <a:tabLst/>
              <a:defRPr/>
            </a:pPr>
            <a:r>
              <a:rPr kumimoji="0" lang="en-US" sz="13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"أنت تهتم بصحة أسرتك... لكن دخانك يؤذيهم"</a:t>
            </a:r>
            <a:endParaRPr kumimoji="0" lang="en-US" sz="1350" b="0" i="0" u="none" strike="noStrike" kern="0" cap="none" spc="0" normalizeH="0" baseline="0" noProof="0" dirty="0">
              <a:ln>
                <a:noFill/>
              </a:ln>
              <a:solidFill>
                <a:prstClr val="black"/>
              </a:solidFill>
              <a:effectLst/>
              <a:uLnTx/>
              <a:uFillTx/>
            </a:endParaRPr>
          </a:p>
        </p:txBody>
      </p:sp>
      <p:sp>
        <p:nvSpPr>
          <p:cNvPr id="9" name="Shape 5">
            <a:extLst>
              <a:ext uri="{FF2B5EF4-FFF2-40B4-BE49-F238E27FC236}">
                <a16:creationId xmlns:a16="http://schemas.microsoft.com/office/drawing/2014/main" id="{4CE691FC-1780-BC77-EB62-92BBBDC68B48}"/>
              </a:ext>
            </a:extLst>
          </p:cNvPr>
          <p:cNvSpPr/>
          <p:nvPr/>
        </p:nvSpPr>
        <p:spPr>
          <a:xfrm>
            <a:off x="9823371" y="3860483"/>
            <a:ext cx="22860" cy="556498"/>
          </a:xfrm>
          <a:prstGeom prst="rect">
            <a:avLst/>
          </a:prstGeom>
          <a:solidFill>
            <a:srgbClr val="00AEEF"/>
          </a:solidFill>
          <a:ln/>
        </p:spPr>
        <p:txBody>
          <a:bodyPr/>
          <a:lstStyle/>
          <a:p>
            <a:endParaRPr lang=""/>
          </a:p>
        </p:txBody>
      </p:sp>
      <p:sp>
        <p:nvSpPr>
          <p:cNvPr id="10" name="Text 6">
            <a:extLst>
              <a:ext uri="{FF2B5EF4-FFF2-40B4-BE49-F238E27FC236}">
                <a16:creationId xmlns:a16="http://schemas.microsoft.com/office/drawing/2014/main" id="{1E2288EC-4F3C-7140-A889-724F5D2A1116}"/>
              </a:ext>
            </a:extLst>
          </p:cNvPr>
          <p:cNvSpPr/>
          <p:nvPr/>
        </p:nvSpPr>
        <p:spPr>
          <a:xfrm>
            <a:off x="6182320" y="4612600"/>
            <a:ext cx="3663910" cy="278249"/>
          </a:xfrm>
          <a:prstGeom prst="rect">
            <a:avLst/>
          </a:prstGeom>
          <a:noFill/>
          <a:ln/>
        </p:spPr>
        <p:txBody>
          <a:bodyPr wrap="none" lIns="0" tIns="0" rIns="0" bIns="0" rtlCol="0" anchor="t"/>
          <a:lstStyle/>
          <a:p>
            <a:pPr marL="0" marR="0" lvl="0" indent="0" algn="r" defTabSz="914400" rtl="1" eaLnBrk="1" fontAlgn="auto" latinLnBrk="0" hangingPunct="1">
              <a:lnSpc>
                <a:spcPts val="2150"/>
              </a:lnSpc>
              <a:spcBef>
                <a:spcPts val="0"/>
              </a:spcBef>
              <a:spcAft>
                <a:spcPts val="0"/>
              </a:spcAft>
              <a:buClrTx/>
              <a:buSzTx/>
              <a:buFontTx/>
              <a:buNone/>
              <a:tabLst/>
              <a:defRPr/>
            </a:pPr>
            <a:r>
              <a:rPr kumimoji="0" lang="en-US" sz="13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هذه الرسالة تخلق توتراً نفسياً بين:</a:t>
            </a:r>
            <a:endParaRPr kumimoji="0" lang="en-US" sz="1350" b="0" i="0" u="none" strike="noStrike" kern="0" cap="none" spc="0" normalizeH="0" baseline="0" noProof="0" dirty="0">
              <a:ln>
                <a:noFill/>
              </a:ln>
              <a:solidFill>
                <a:prstClr val="black"/>
              </a:solidFill>
              <a:effectLst/>
              <a:uLnTx/>
              <a:uFillTx/>
            </a:endParaRPr>
          </a:p>
        </p:txBody>
      </p:sp>
      <p:sp>
        <p:nvSpPr>
          <p:cNvPr id="11" name="Text 7">
            <a:extLst>
              <a:ext uri="{FF2B5EF4-FFF2-40B4-BE49-F238E27FC236}">
                <a16:creationId xmlns:a16="http://schemas.microsoft.com/office/drawing/2014/main" id="{093E8D62-2887-311B-DD61-64B77CED0D14}"/>
              </a:ext>
            </a:extLst>
          </p:cNvPr>
          <p:cNvSpPr/>
          <p:nvPr/>
        </p:nvSpPr>
        <p:spPr>
          <a:xfrm>
            <a:off x="6182320" y="5047417"/>
            <a:ext cx="3663910" cy="278249"/>
          </a:xfrm>
          <a:prstGeom prst="rect">
            <a:avLst/>
          </a:prstGeom>
          <a:noFill/>
          <a:ln/>
        </p:spPr>
        <p:txBody>
          <a:bodyPr wrap="none" lIns="0" tIns="0" rIns="0" bIns="0" rtlCol="0" anchor="t"/>
          <a:lstStyle/>
          <a:p>
            <a:pPr marL="342900" marR="0" lvl="0" indent="-342900" algn="r" defTabSz="914400" rtl="1" eaLnBrk="1" fontAlgn="auto" latinLnBrk="0" hangingPunct="1">
              <a:lnSpc>
                <a:spcPts val="2150"/>
              </a:lnSpc>
              <a:spcBef>
                <a:spcPts val="0"/>
              </a:spcBef>
              <a:spcAft>
                <a:spcPts val="0"/>
              </a:spcAft>
              <a:buClrTx/>
              <a:buSzPct val="100000"/>
              <a:buFontTx/>
              <a:buChar char="•"/>
              <a:tabLst/>
              <a:defRPr/>
            </a:pPr>
            <a:r>
              <a:rPr kumimoji="0" lang="en-US" sz="13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الصورة الذاتية كأب/أم مسؤول</a:t>
            </a:r>
            <a:endParaRPr kumimoji="0" lang="en-US" sz="1350" b="0" i="0" u="none" strike="noStrike" kern="0" cap="none" spc="0" normalizeH="0" baseline="0" noProof="0" dirty="0">
              <a:ln>
                <a:noFill/>
              </a:ln>
              <a:solidFill>
                <a:prstClr val="black"/>
              </a:solidFill>
              <a:effectLst/>
              <a:uLnTx/>
              <a:uFillTx/>
            </a:endParaRPr>
          </a:p>
        </p:txBody>
      </p:sp>
      <p:sp>
        <p:nvSpPr>
          <p:cNvPr id="30" name="Text 8">
            <a:extLst>
              <a:ext uri="{FF2B5EF4-FFF2-40B4-BE49-F238E27FC236}">
                <a16:creationId xmlns:a16="http://schemas.microsoft.com/office/drawing/2014/main" id="{A9794C19-5CD1-5227-9B6A-8CE55BA4BA0D}"/>
              </a:ext>
            </a:extLst>
          </p:cNvPr>
          <p:cNvSpPr/>
          <p:nvPr/>
        </p:nvSpPr>
        <p:spPr>
          <a:xfrm>
            <a:off x="6182320" y="5386507"/>
            <a:ext cx="3663910" cy="278249"/>
          </a:xfrm>
          <a:prstGeom prst="rect">
            <a:avLst/>
          </a:prstGeom>
          <a:noFill/>
          <a:ln/>
        </p:spPr>
        <p:txBody>
          <a:bodyPr wrap="none" lIns="0" tIns="0" rIns="0" bIns="0" rtlCol="0" anchor="t"/>
          <a:lstStyle/>
          <a:p>
            <a:pPr marL="342900" marR="0" lvl="0" indent="-342900" algn="r" defTabSz="914400" rtl="1" eaLnBrk="1" fontAlgn="auto" latinLnBrk="0" hangingPunct="1">
              <a:lnSpc>
                <a:spcPts val="2150"/>
              </a:lnSpc>
              <a:spcBef>
                <a:spcPts val="0"/>
              </a:spcBef>
              <a:spcAft>
                <a:spcPts val="0"/>
              </a:spcAft>
              <a:buClrTx/>
              <a:buSzPct val="100000"/>
              <a:buFontTx/>
              <a:buChar char="•"/>
              <a:tabLst/>
              <a:defRPr/>
            </a:pPr>
            <a:r>
              <a:rPr kumimoji="0" lang="en-US" sz="13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السلوك الفعلي (التدخين)</a:t>
            </a:r>
            <a:endParaRPr kumimoji="0" lang="en-US" sz="1350" b="0" i="0" u="none" strike="noStrike" kern="0" cap="none" spc="0" normalizeH="0" baseline="0" noProof="0" dirty="0">
              <a:ln>
                <a:noFill/>
              </a:ln>
              <a:solidFill>
                <a:prstClr val="black"/>
              </a:solidFill>
              <a:effectLst/>
              <a:uLnTx/>
              <a:uFillTx/>
            </a:endParaRPr>
          </a:p>
        </p:txBody>
      </p:sp>
      <p:sp>
        <p:nvSpPr>
          <p:cNvPr id="31" name="Text 9">
            <a:extLst>
              <a:ext uri="{FF2B5EF4-FFF2-40B4-BE49-F238E27FC236}">
                <a16:creationId xmlns:a16="http://schemas.microsoft.com/office/drawing/2014/main" id="{C93F4497-3A09-D93E-0B9D-FA9DAB2FBDF5}"/>
              </a:ext>
            </a:extLst>
          </p:cNvPr>
          <p:cNvSpPr/>
          <p:nvPr/>
        </p:nvSpPr>
        <p:spPr>
          <a:xfrm>
            <a:off x="6182320" y="5725597"/>
            <a:ext cx="3663910" cy="278249"/>
          </a:xfrm>
          <a:prstGeom prst="rect">
            <a:avLst/>
          </a:prstGeom>
          <a:noFill/>
          <a:ln/>
        </p:spPr>
        <p:txBody>
          <a:bodyPr wrap="none" lIns="0" tIns="0" rIns="0" bIns="0" rtlCol="0" anchor="t"/>
          <a:lstStyle/>
          <a:p>
            <a:pPr marL="342900" marR="0" lvl="0" indent="-342900" algn="r" defTabSz="914400" rtl="1" eaLnBrk="1" fontAlgn="auto" latinLnBrk="0" hangingPunct="1">
              <a:lnSpc>
                <a:spcPts val="2150"/>
              </a:lnSpc>
              <a:spcBef>
                <a:spcPts val="0"/>
              </a:spcBef>
              <a:spcAft>
                <a:spcPts val="0"/>
              </a:spcAft>
              <a:buClrTx/>
              <a:buSzPct val="100000"/>
              <a:buFontTx/>
              <a:buChar char="•"/>
              <a:tabLst/>
              <a:defRPr/>
            </a:pPr>
            <a:r>
              <a:rPr kumimoji="0" lang="en-US" sz="13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الأثر على الأحباء</a:t>
            </a:r>
            <a:endParaRPr kumimoji="0" lang="en-US" sz="1350" b="0" i="0" u="none" strike="noStrike" kern="0" cap="none" spc="0" normalizeH="0" baseline="0" noProof="0" dirty="0">
              <a:ln>
                <a:noFill/>
              </a:ln>
              <a:solidFill>
                <a:prstClr val="black"/>
              </a:solidFill>
              <a:effectLst/>
              <a:uLnTx/>
              <a:uFillTx/>
            </a:endParaRPr>
          </a:p>
        </p:txBody>
      </p:sp>
      <p:sp>
        <p:nvSpPr>
          <p:cNvPr id="32" name="Text 10">
            <a:extLst>
              <a:ext uri="{FF2B5EF4-FFF2-40B4-BE49-F238E27FC236}">
                <a16:creationId xmlns:a16="http://schemas.microsoft.com/office/drawing/2014/main" id="{B3D0F08F-6813-5030-2A50-19B61AB5EAF6}"/>
              </a:ext>
            </a:extLst>
          </p:cNvPr>
          <p:cNvSpPr/>
          <p:nvPr/>
        </p:nvSpPr>
        <p:spPr>
          <a:xfrm>
            <a:off x="11767304" y="2940844"/>
            <a:ext cx="2174796" cy="271820"/>
          </a:xfrm>
          <a:prstGeom prst="rect">
            <a:avLst/>
          </a:prstGeom>
          <a:noFill/>
          <a:ln/>
        </p:spPr>
        <p:txBody>
          <a:bodyPr wrap="none" lIns="0" tIns="0" rIns="0" bIns="0" rtlCol="0" anchor="t"/>
          <a:lstStyle/>
          <a:p>
            <a:pPr marL="0" marR="0" lvl="0" indent="0" algn="r" defTabSz="914400" rtl="1" eaLnBrk="1" fontAlgn="auto" latinLnBrk="0" hangingPunct="1">
              <a:lnSpc>
                <a:spcPts val="21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النتائج المحققة</a:t>
            </a:r>
            <a:endParaRPr kumimoji="0" lang="en-US" sz="1600" b="0" i="0" u="none" strike="noStrike" kern="0" cap="none" spc="0" normalizeH="0" baseline="0" noProof="0" dirty="0">
              <a:ln>
                <a:noFill/>
              </a:ln>
              <a:solidFill>
                <a:prstClr val="black"/>
              </a:solidFill>
              <a:effectLst/>
              <a:uLnTx/>
              <a:uFillTx/>
            </a:endParaRPr>
          </a:p>
        </p:txBody>
      </p:sp>
      <p:sp>
        <p:nvSpPr>
          <p:cNvPr id="33" name="Text 11">
            <a:extLst>
              <a:ext uri="{FF2B5EF4-FFF2-40B4-BE49-F238E27FC236}">
                <a16:creationId xmlns:a16="http://schemas.microsoft.com/office/drawing/2014/main" id="{8F94FD09-5132-B78B-A6B5-242D18C84116}"/>
              </a:ext>
            </a:extLst>
          </p:cNvPr>
          <p:cNvSpPr/>
          <p:nvPr/>
        </p:nvSpPr>
        <p:spPr>
          <a:xfrm>
            <a:off x="10278189" y="3495199"/>
            <a:ext cx="3663910" cy="574119"/>
          </a:xfrm>
          <a:prstGeom prst="rect">
            <a:avLst/>
          </a:prstGeom>
          <a:noFill/>
          <a:ln/>
        </p:spPr>
        <p:txBody>
          <a:bodyPr wrap="none" lIns="0" tIns="0" rIns="0" bIns="0" rtlCol="0" anchor="t"/>
          <a:lstStyle/>
          <a:p>
            <a:pPr marL="0" marR="0" lvl="0" indent="0" algn="ctr" defTabSz="914400" rtl="1" eaLnBrk="1" fontAlgn="auto" latinLnBrk="0" hangingPunct="1">
              <a:lnSpc>
                <a:spcPts val="4500"/>
              </a:lnSpc>
              <a:spcBef>
                <a:spcPts val="0"/>
              </a:spcBef>
              <a:spcAft>
                <a:spcPts val="0"/>
              </a:spcAft>
              <a:buClrTx/>
              <a:buSzTx/>
              <a:buFontTx/>
              <a:buNone/>
              <a:tabLst/>
              <a:defRPr/>
            </a:pPr>
            <a:r>
              <a:rPr kumimoji="0" lang="en-US" sz="45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42%</a:t>
            </a:r>
            <a:endParaRPr kumimoji="0" lang="en-US" sz="4500" b="0" i="0" u="none" strike="noStrike" kern="0" cap="none" spc="0" normalizeH="0" baseline="0" noProof="0" dirty="0">
              <a:ln>
                <a:noFill/>
              </a:ln>
              <a:solidFill>
                <a:prstClr val="black"/>
              </a:solidFill>
              <a:effectLst/>
              <a:uLnTx/>
              <a:uFillTx/>
            </a:endParaRPr>
          </a:p>
        </p:txBody>
      </p:sp>
      <p:sp>
        <p:nvSpPr>
          <p:cNvPr id="34" name="Text 12">
            <a:extLst>
              <a:ext uri="{FF2B5EF4-FFF2-40B4-BE49-F238E27FC236}">
                <a16:creationId xmlns:a16="http://schemas.microsoft.com/office/drawing/2014/main" id="{60406FBD-7301-B311-2B68-9D2492CC9A85}"/>
              </a:ext>
            </a:extLst>
          </p:cNvPr>
          <p:cNvSpPr/>
          <p:nvPr/>
        </p:nvSpPr>
        <p:spPr>
          <a:xfrm>
            <a:off x="10795635" y="4286607"/>
            <a:ext cx="2629138" cy="271820"/>
          </a:xfrm>
          <a:prstGeom prst="rect">
            <a:avLst/>
          </a:prstGeom>
          <a:noFill/>
          <a:ln/>
        </p:spPr>
        <p:txBody>
          <a:bodyPr wrap="none" lIns="0" tIns="0" rIns="0" bIns="0" rtlCol="0" anchor="t"/>
          <a:lstStyle/>
          <a:p>
            <a:pPr marL="0" marR="0" lvl="0" indent="0" algn="ctr" defTabSz="914400" rtl="1" eaLnBrk="1" fontAlgn="auto" latinLnBrk="0" hangingPunct="1">
              <a:lnSpc>
                <a:spcPts val="2100"/>
              </a:lnSpc>
              <a:spcBef>
                <a:spcPts val="0"/>
              </a:spcBef>
              <a:spcAft>
                <a:spcPts val="0"/>
              </a:spcAft>
              <a:buClrTx/>
              <a:buSzTx/>
              <a:buFontTx/>
              <a:buNone/>
              <a:tabLst/>
              <a:defRPr/>
            </a:pPr>
            <a:r>
              <a:rPr kumimoji="0" lang="en-US" sz="17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زيادة في محاولات الإقلاع</a:t>
            </a:r>
            <a:endParaRPr kumimoji="0" lang="en-US" sz="1700" b="0" i="0" u="none" strike="noStrike" kern="0" cap="none" spc="0" normalizeH="0" baseline="0" noProof="0" dirty="0">
              <a:ln>
                <a:noFill/>
              </a:ln>
              <a:solidFill>
                <a:prstClr val="black"/>
              </a:solidFill>
              <a:effectLst/>
              <a:uLnTx/>
              <a:uFillTx/>
            </a:endParaRPr>
          </a:p>
        </p:txBody>
      </p:sp>
      <p:sp>
        <p:nvSpPr>
          <p:cNvPr id="35" name="Text 13">
            <a:extLst>
              <a:ext uri="{FF2B5EF4-FFF2-40B4-BE49-F238E27FC236}">
                <a16:creationId xmlns:a16="http://schemas.microsoft.com/office/drawing/2014/main" id="{4AA2F487-04F9-85EB-FD10-8F3473368A39}"/>
              </a:ext>
            </a:extLst>
          </p:cNvPr>
          <p:cNvSpPr/>
          <p:nvPr/>
        </p:nvSpPr>
        <p:spPr>
          <a:xfrm>
            <a:off x="10278189" y="4993243"/>
            <a:ext cx="3663910" cy="574119"/>
          </a:xfrm>
          <a:prstGeom prst="rect">
            <a:avLst/>
          </a:prstGeom>
          <a:noFill/>
          <a:ln/>
        </p:spPr>
        <p:txBody>
          <a:bodyPr wrap="none" lIns="0" tIns="0" rIns="0" bIns="0" rtlCol="0" anchor="t"/>
          <a:lstStyle/>
          <a:p>
            <a:pPr marL="0" marR="0" lvl="0" indent="0" algn="ctr" defTabSz="914400" rtl="1" eaLnBrk="1" fontAlgn="auto" latinLnBrk="0" hangingPunct="1">
              <a:lnSpc>
                <a:spcPts val="4500"/>
              </a:lnSpc>
              <a:spcBef>
                <a:spcPts val="0"/>
              </a:spcBef>
              <a:spcAft>
                <a:spcPts val="0"/>
              </a:spcAft>
              <a:buClrTx/>
              <a:buSzTx/>
              <a:buFontTx/>
              <a:buNone/>
              <a:tabLst/>
              <a:defRPr/>
            </a:pPr>
            <a:r>
              <a:rPr kumimoji="0" lang="en-US" sz="45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67%</a:t>
            </a:r>
            <a:endParaRPr kumimoji="0" lang="en-US" sz="4500" b="0" i="0" u="none" strike="noStrike" kern="0" cap="none" spc="0" normalizeH="0" baseline="0" noProof="0" dirty="0">
              <a:ln>
                <a:noFill/>
              </a:ln>
              <a:solidFill>
                <a:prstClr val="black"/>
              </a:solidFill>
              <a:effectLst/>
              <a:uLnTx/>
              <a:uFillTx/>
            </a:endParaRPr>
          </a:p>
        </p:txBody>
      </p:sp>
      <p:sp>
        <p:nvSpPr>
          <p:cNvPr id="36" name="Text 14">
            <a:extLst>
              <a:ext uri="{FF2B5EF4-FFF2-40B4-BE49-F238E27FC236}">
                <a16:creationId xmlns:a16="http://schemas.microsoft.com/office/drawing/2014/main" id="{DC4BC74B-6BC0-C182-8FFF-11A2B611ECB4}"/>
              </a:ext>
            </a:extLst>
          </p:cNvPr>
          <p:cNvSpPr/>
          <p:nvPr/>
        </p:nvSpPr>
        <p:spPr>
          <a:xfrm>
            <a:off x="10698004" y="5784652"/>
            <a:ext cx="2824401" cy="271820"/>
          </a:xfrm>
          <a:prstGeom prst="rect">
            <a:avLst/>
          </a:prstGeom>
          <a:noFill/>
          <a:ln/>
        </p:spPr>
        <p:txBody>
          <a:bodyPr wrap="none" lIns="0" tIns="0" rIns="0" bIns="0" rtlCol="0" anchor="t"/>
          <a:lstStyle/>
          <a:p>
            <a:pPr marL="0" marR="0" lvl="0" indent="0" algn="ctr" defTabSz="914400" rtl="1" eaLnBrk="1" fontAlgn="auto" latinLnBrk="0" hangingPunct="1">
              <a:lnSpc>
                <a:spcPts val="2100"/>
              </a:lnSpc>
              <a:spcBef>
                <a:spcPts val="0"/>
              </a:spcBef>
              <a:spcAft>
                <a:spcPts val="0"/>
              </a:spcAft>
              <a:buClrTx/>
              <a:buSzTx/>
              <a:buFontTx/>
              <a:buNone/>
              <a:tabLst/>
              <a:defRPr/>
            </a:pPr>
            <a:r>
              <a:rPr kumimoji="0" lang="en-US" sz="17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وعي بأضرار التدخين السلبي</a:t>
            </a:r>
            <a:endParaRPr kumimoji="0" lang="en-US" sz="1700" b="0" i="0" u="none" strike="noStrike" kern="0" cap="none" spc="0" normalizeH="0" baseline="0" noProof="0" dirty="0">
              <a:ln>
                <a:noFill/>
              </a:ln>
              <a:solidFill>
                <a:prstClr val="black"/>
              </a:solidFill>
              <a:effectLst/>
              <a:uLnTx/>
              <a:uFillTx/>
            </a:endParaRPr>
          </a:p>
        </p:txBody>
      </p:sp>
      <p:sp>
        <p:nvSpPr>
          <p:cNvPr id="37" name="Text 15">
            <a:extLst>
              <a:ext uri="{FF2B5EF4-FFF2-40B4-BE49-F238E27FC236}">
                <a16:creationId xmlns:a16="http://schemas.microsoft.com/office/drawing/2014/main" id="{EA8EF21C-A2DA-78BC-050A-1FCA9FFDBA8F}"/>
              </a:ext>
            </a:extLst>
          </p:cNvPr>
          <p:cNvSpPr/>
          <p:nvPr/>
        </p:nvSpPr>
        <p:spPr>
          <a:xfrm>
            <a:off x="10278189" y="6491288"/>
            <a:ext cx="3663910" cy="574119"/>
          </a:xfrm>
          <a:prstGeom prst="rect">
            <a:avLst/>
          </a:prstGeom>
          <a:noFill/>
          <a:ln/>
        </p:spPr>
        <p:txBody>
          <a:bodyPr wrap="none" lIns="0" tIns="0" rIns="0" bIns="0" rtlCol="0" anchor="t"/>
          <a:lstStyle/>
          <a:p>
            <a:pPr marL="0" marR="0" lvl="0" indent="0" algn="ctr" defTabSz="914400" rtl="1" eaLnBrk="1" fontAlgn="auto" latinLnBrk="0" hangingPunct="1">
              <a:lnSpc>
                <a:spcPts val="4500"/>
              </a:lnSpc>
              <a:spcBef>
                <a:spcPts val="0"/>
              </a:spcBef>
              <a:spcAft>
                <a:spcPts val="0"/>
              </a:spcAft>
              <a:buClrTx/>
              <a:buSzTx/>
              <a:buFontTx/>
              <a:buNone/>
              <a:tabLst/>
              <a:defRPr/>
            </a:pPr>
            <a:r>
              <a:rPr kumimoji="0" lang="en-US" sz="45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28%</a:t>
            </a:r>
            <a:endParaRPr kumimoji="0" lang="en-US" sz="4500" b="0" i="0" u="none" strike="noStrike" kern="0" cap="none" spc="0" normalizeH="0" baseline="0" noProof="0" dirty="0">
              <a:ln>
                <a:noFill/>
              </a:ln>
              <a:solidFill>
                <a:prstClr val="black"/>
              </a:solidFill>
              <a:effectLst/>
              <a:uLnTx/>
              <a:uFillTx/>
            </a:endParaRPr>
          </a:p>
        </p:txBody>
      </p:sp>
      <p:sp>
        <p:nvSpPr>
          <p:cNvPr id="38" name="Text 16">
            <a:extLst>
              <a:ext uri="{FF2B5EF4-FFF2-40B4-BE49-F238E27FC236}">
                <a16:creationId xmlns:a16="http://schemas.microsoft.com/office/drawing/2014/main" id="{D9CCA975-3136-0193-79BD-3F243AC595C8}"/>
              </a:ext>
            </a:extLst>
          </p:cNvPr>
          <p:cNvSpPr/>
          <p:nvPr/>
        </p:nvSpPr>
        <p:spPr>
          <a:xfrm>
            <a:off x="10698004" y="7177916"/>
            <a:ext cx="2996089" cy="271820"/>
          </a:xfrm>
          <a:prstGeom prst="rect">
            <a:avLst/>
          </a:prstGeom>
          <a:noFill/>
          <a:ln/>
        </p:spPr>
        <p:txBody>
          <a:bodyPr wrap="none" lIns="0" tIns="0" rIns="0" bIns="0" rtlCol="0" anchor="t"/>
          <a:lstStyle/>
          <a:p>
            <a:pPr marL="0" marR="0" lvl="0" indent="0" algn="ctr" defTabSz="914400" rtl="1" eaLnBrk="1" fontAlgn="auto" latinLnBrk="0" hangingPunct="1">
              <a:lnSpc>
                <a:spcPts val="2100"/>
              </a:lnSpc>
              <a:spcBef>
                <a:spcPts val="0"/>
              </a:spcBef>
              <a:spcAft>
                <a:spcPts val="0"/>
              </a:spcAft>
              <a:buClrTx/>
              <a:buSzTx/>
              <a:buFontTx/>
              <a:buNone/>
              <a:tabLst/>
              <a:defRPr/>
            </a:pPr>
            <a:r>
              <a:rPr kumimoji="0" lang="en-US" sz="17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نجاح في الإقلاع لمدة 6 أشهر</a:t>
            </a:r>
            <a:endParaRPr kumimoji="0" lang="en-US" sz="17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9827294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CD75D-1B97-2AD0-14CB-1443E59D99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FE6A4B-C3D0-3C29-C7F1-7D5789C003F9}"/>
              </a:ext>
            </a:extLst>
          </p:cNvPr>
          <p:cNvSpPr/>
          <p:nvPr/>
        </p:nvSpPr>
        <p:spPr>
          <a:xfrm>
            <a:off x="538843" y="1598898"/>
            <a:ext cx="13726425" cy="6436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D4C49D2B-2D17-06FA-CB55-3AFA8A7FBE47}"/>
              </a:ext>
            </a:extLst>
          </p:cNvPr>
          <p:cNvSpPr/>
          <p:nvPr/>
        </p:nvSpPr>
        <p:spPr>
          <a:xfrm>
            <a:off x="3151414" y="60020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FAE8AE7-766B-6D7B-5411-8225F6CE8B9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12" name="Image 0" descr="preencoded.png">
            <a:extLst>
              <a:ext uri="{FF2B5EF4-FFF2-40B4-BE49-F238E27FC236}">
                <a16:creationId xmlns:a16="http://schemas.microsoft.com/office/drawing/2014/main" id="{7FD0430B-4783-2B74-76D9-B5F554160C5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33419" y="1920490"/>
            <a:ext cx="3862149" cy="5793224"/>
          </a:xfrm>
          <a:prstGeom prst="rect">
            <a:avLst/>
          </a:prstGeom>
        </p:spPr>
      </p:pic>
      <p:sp>
        <p:nvSpPr>
          <p:cNvPr id="13" name="Text 0">
            <a:extLst>
              <a:ext uri="{FF2B5EF4-FFF2-40B4-BE49-F238E27FC236}">
                <a16:creationId xmlns:a16="http://schemas.microsoft.com/office/drawing/2014/main" id="{B447945C-DD74-D38A-58F4-B50E4184312B}"/>
              </a:ext>
            </a:extLst>
          </p:cNvPr>
          <p:cNvSpPr/>
          <p:nvPr/>
        </p:nvSpPr>
        <p:spPr>
          <a:xfrm>
            <a:off x="4335286" y="772842"/>
            <a:ext cx="5370195"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نظرية التأطير الإعلامي</a:t>
            </a:r>
            <a:endParaRPr kumimoji="0" lang="en-US" sz="2000" b="0" i="0" u="none" strike="noStrike" kern="0" cap="none" spc="0" normalizeH="0" baseline="0" noProof="0" dirty="0">
              <a:ln>
                <a:noFill/>
              </a:ln>
              <a:solidFill>
                <a:srgbClr val="00B0F0"/>
              </a:solidFill>
              <a:effectLst/>
              <a:uLnTx/>
              <a:uFillTx/>
            </a:endParaRPr>
          </a:p>
        </p:txBody>
      </p:sp>
      <p:sp>
        <p:nvSpPr>
          <p:cNvPr id="14" name="Text 1">
            <a:extLst>
              <a:ext uri="{FF2B5EF4-FFF2-40B4-BE49-F238E27FC236}">
                <a16:creationId xmlns:a16="http://schemas.microsoft.com/office/drawing/2014/main" id="{A89EF560-AB45-D7C1-09C6-DF1C3543F058}"/>
              </a:ext>
            </a:extLst>
          </p:cNvPr>
          <p:cNvSpPr/>
          <p:nvPr/>
        </p:nvSpPr>
        <p:spPr>
          <a:xfrm>
            <a:off x="1153019" y="1854291"/>
            <a:ext cx="7556421"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chemeClr val="accent1"/>
                </a:solidFill>
                <a:effectLst/>
                <a:uLnTx/>
                <a:uFillTx/>
                <a:latin typeface="Alexandria" pitchFamily="34" charset="0"/>
                <a:ea typeface="Alexandria" pitchFamily="34" charset="-122"/>
                <a:cs typeface="Alexandria" pitchFamily="34" charset="-120"/>
              </a:rPr>
              <a:t>نظرية التأطير (Framing Theory) تفترض أن طريقة عرض المعلومات تؤثر بشكل كبير على كيفية فهمها وتفسيرها من قبل الجمهور. نفس الحقيقة يمكن أن تؤدي إلى استجابات مختلفة تماماً بناءً على كيفية "تأطيرها</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15" name="Shape 2">
            <a:extLst>
              <a:ext uri="{FF2B5EF4-FFF2-40B4-BE49-F238E27FC236}">
                <a16:creationId xmlns:a16="http://schemas.microsoft.com/office/drawing/2014/main" id="{CB662205-DEB7-898C-83AD-C97FC6AB0BFC}"/>
              </a:ext>
            </a:extLst>
          </p:cNvPr>
          <p:cNvSpPr/>
          <p:nvPr/>
        </p:nvSpPr>
        <p:spPr>
          <a:xfrm>
            <a:off x="8686579" y="3030153"/>
            <a:ext cx="22860" cy="3587472"/>
          </a:xfrm>
          <a:prstGeom prst="roundRect">
            <a:avLst>
              <a:gd name="adj" fmla="val 364651"/>
            </a:avLst>
          </a:prstGeom>
          <a:solidFill>
            <a:srgbClr val="B2D7E5"/>
          </a:solidFill>
          <a:ln/>
        </p:spPr>
        <p:txBody>
          <a:bodyPr/>
          <a:lstStyle/>
          <a:p>
            <a:endParaRPr lang=""/>
          </a:p>
        </p:txBody>
      </p:sp>
      <p:sp>
        <p:nvSpPr>
          <p:cNvPr id="16" name="Shape 3">
            <a:extLst>
              <a:ext uri="{FF2B5EF4-FFF2-40B4-BE49-F238E27FC236}">
                <a16:creationId xmlns:a16="http://schemas.microsoft.com/office/drawing/2014/main" id="{86E621B7-F334-6860-9259-0B6598A7C2DE}"/>
              </a:ext>
            </a:extLst>
          </p:cNvPr>
          <p:cNvSpPr/>
          <p:nvPr/>
        </p:nvSpPr>
        <p:spPr>
          <a:xfrm>
            <a:off x="1130159" y="3030153"/>
            <a:ext cx="7556421" cy="1595318"/>
          </a:xfrm>
          <a:prstGeom prst="roundRect">
            <a:avLst>
              <a:gd name="adj" fmla="val 5225"/>
            </a:avLst>
          </a:prstGeom>
          <a:solidFill>
            <a:srgbClr val="CCF1FF"/>
          </a:solidFill>
          <a:ln w="7620">
            <a:solidFill>
              <a:srgbClr val="B2D7E5"/>
            </a:solidFill>
            <a:prstDash val="solid"/>
          </a:ln>
        </p:spPr>
        <p:txBody>
          <a:bodyPr/>
          <a:lstStyle/>
          <a:p>
            <a:endParaRPr lang=""/>
          </a:p>
        </p:txBody>
      </p:sp>
      <p:sp>
        <p:nvSpPr>
          <p:cNvPr id="17" name="Text 4">
            <a:extLst>
              <a:ext uri="{FF2B5EF4-FFF2-40B4-BE49-F238E27FC236}">
                <a16:creationId xmlns:a16="http://schemas.microsoft.com/office/drawing/2014/main" id="{77B23AD4-2800-F36B-8347-0DF9DE0AFA07}"/>
              </a:ext>
            </a:extLst>
          </p:cNvPr>
          <p:cNvSpPr/>
          <p:nvPr/>
        </p:nvSpPr>
        <p:spPr>
          <a:xfrm>
            <a:off x="6007316" y="3236131"/>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التأطير السلبي</a:t>
            </a:r>
            <a:endParaRPr kumimoji="0" lang="en-US" b="0" i="0" u="none" strike="noStrike" kern="0" cap="none" spc="0" normalizeH="0" baseline="0" noProof="0" dirty="0">
              <a:ln>
                <a:noFill/>
              </a:ln>
              <a:solidFill>
                <a:prstClr val="black"/>
              </a:solidFill>
              <a:effectLst/>
              <a:uLnTx/>
              <a:uFillTx/>
            </a:endParaRPr>
          </a:p>
        </p:txBody>
      </p:sp>
      <p:sp>
        <p:nvSpPr>
          <p:cNvPr id="19" name="Text 5">
            <a:extLst>
              <a:ext uri="{FF2B5EF4-FFF2-40B4-BE49-F238E27FC236}">
                <a16:creationId xmlns:a16="http://schemas.microsoft.com/office/drawing/2014/main" id="{89BF46AD-D6EB-990C-C672-A85CD2D6D0FC}"/>
              </a:ext>
            </a:extLst>
          </p:cNvPr>
          <p:cNvSpPr/>
          <p:nvPr/>
        </p:nvSpPr>
        <p:spPr>
          <a:xfrm>
            <a:off x="1336137" y="3665351"/>
            <a:ext cx="715208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"خفض انبعاثات الكربون بنسبة 30%"</a:t>
            </a:r>
            <a:endParaRPr kumimoji="0" lang="en-US" sz="1550" b="0" i="0" u="none" strike="noStrike" kern="0" cap="none" spc="0" normalizeH="0" baseline="0" noProof="0" dirty="0">
              <a:ln>
                <a:noFill/>
              </a:ln>
              <a:solidFill>
                <a:prstClr val="black"/>
              </a:solidFill>
              <a:effectLst/>
              <a:uLnTx/>
              <a:uFillTx/>
            </a:endParaRPr>
          </a:p>
        </p:txBody>
      </p:sp>
      <p:sp>
        <p:nvSpPr>
          <p:cNvPr id="20" name="Text 6">
            <a:extLst>
              <a:ext uri="{FF2B5EF4-FFF2-40B4-BE49-F238E27FC236}">
                <a16:creationId xmlns:a16="http://schemas.microsoft.com/office/drawing/2014/main" id="{CED068F3-F82E-51DD-0125-A76309CB2831}"/>
              </a:ext>
            </a:extLst>
          </p:cNvPr>
          <p:cNvSpPr/>
          <p:nvPr/>
        </p:nvSpPr>
        <p:spPr>
          <a:xfrm>
            <a:off x="1336137" y="4101953"/>
            <a:ext cx="715208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1"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تركيز على المشكلة والأرقام التقنية</a:t>
            </a:r>
            <a:endParaRPr kumimoji="0" lang="en-US" sz="1550" b="0" i="0" u="none" strike="noStrike" kern="0" cap="none" spc="0" normalizeH="0" baseline="0" noProof="0" dirty="0">
              <a:ln>
                <a:noFill/>
              </a:ln>
              <a:solidFill>
                <a:prstClr val="black"/>
              </a:solidFill>
              <a:effectLst/>
              <a:uLnTx/>
              <a:uFillTx/>
            </a:endParaRPr>
          </a:p>
        </p:txBody>
      </p:sp>
      <p:sp>
        <p:nvSpPr>
          <p:cNvPr id="21" name="Shape 7">
            <a:extLst>
              <a:ext uri="{FF2B5EF4-FFF2-40B4-BE49-F238E27FC236}">
                <a16:creationId xmlns:a16="http://schemas.microsoft.com/office/drawing/2014/main" id="{6DE0711F-A811-C6DE-D871-82FD80677DCD}"/>
              </a:ext>
            </a:extLst>
          </p:cNvPr>
          <p:cNvSpPr/>
          <p:nvPr/>
        </p:nvSpPr>
        <p:spPr>
          <a:xfrm>
            <a:off x="1130159" y="5022306"/>
            <a:ext cx="7556421" cy="1595318"/>
          </a:xfrm>
          <a:prstGeom prst="roundRect">
            <a:avLst>
              <a:gd name="adj" fmla="val 5225"/>
            </a:avLst>
          </a:prstGeom>
          <a:solidFill>
            <a:srgbClr val="CCF1FF"/>
          </a:solidFill>
          <a:ln w="7620">
            <a:solidFill>
              <a:srgbClr val="B2D7E5"/>
            </a:solidFill>
            <a:prstDash val="solid"/>
          </a:ln>
        </p:spPr>
        <p:txBody>
          <a:bodyPr/>
          <a:lstStyle/>
          <a:p>
            <a:endParaRPr lang=""/>
          </a:p>
        </p:txBody>
      </p:sp>
      <p:sp>
        <p:nvSpPr>
          <p:cNvPr id="22" name="Text 8">
            <a:extLst>
              <a:ext uri="{FF2B5EF4-FFF2-40B4-BE49-F238E27FC236}">
                <a16:creationId xmlns:a16="http://schemas.microsoft.com/office/drawing/2014/main" id="{9DFDBC95-D10C-2031-5066-45134C958289}"/>
              </a:ext>
            </a:extLst>
          </p:cNvPr>
          <p:cNvSpPr/>
          <p:nvPr/>
        </p:nvSpPr>
        <p:spPr>
          <a:xfrm>
            <a:off x="6007316" y="5228285"/>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التأطير الإيجابي</a:t>
            </a:r>
            <a:endParaRPr kumimoji="0" lang="en-US" b="0" i="0" u="none" strike="noStrike" kern="0" cap="none" spc="0" normalizeH="0" baseline="0" noProof="0" dirty="0">
              <a:ln>
                <a:noFill/>
              </a:ln>
              <a:solidFill>
                <a:prstClr val="black"/>
              </a:solidFill>
              <a:effectLst/>
              <a:uLnTx/>
              <a:uFillTx/>
            </a:endParaRPr>
          </a:p>
        </p:txBody>
      </p:sp>
      <p:sp>
        <p:nvSpPr>
          <p:cNvPr id="23" name="Text 9">
            <a:extLst>
              <a:ext uri="{FF2B5EF4-FFF2-40B4-BE49-F238E27FC236}">
                <a16:creationId xmlns:a16="http://schemas.microsoft.com/office/drawing/2014/main" id="{C20C69E2-165D-D659-0DD7-43AC949C8EDA}"/>
              </a:ext>
            </a:extLst>
          </p:cNvPr>
          <p:cNvSpPr/>
          <p:nvPr/>
        </p:nvSpPr>
        <p:spPr>
          <a:xfrm>
            <a:off x="1336137" y="5657505"/>
            <a:ext cx="715208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"حماية صحة أطفالك من تلوث الهواء"</a:t>
            </a:r>
            <a:endParaRPr kumimoji="0" lang="en-US" sz="1550" b="0" i="0" u="none" strike="noStrike" kern="0" cap="none" spc="0" normalizeH="0" baseline="0" noProof="0" dirty="0">
              <a:ln>
                <a:noFill/>
              </a:ln>
              <a:solidFill>
                <a:prstClr val="black"/>
              </a:solidFill>
              <a:effectLst/>
              <a:uLnTx/>
              <a:uFillTx/>
            </a:endParaRPr>
          </a:p>
        </p:txBody>
      </p:sp>
      <p:sp>
        <p:nvSpPr>
          <p:cNvPr id="24" name="Text 10">
            <a:extLst>
              <a:ext uri="{FF2B5EF4-FFF2-40B4-BE49-F238E27FC236}">
                <a16:creationId xmlns:a16="http://schemas.microsoft.com/office/drawing/2014/main" id="{2D35A5A1-B89F-6141-8F2A-1B9A1B5307A9}"/>
              </a:ext>
            </a:extLst>
          </p:cNvPr>
          <p:cNvSpPr/>
          <p:nvPr/>
        </p:nvSpPr>
        <p:spPr>
          <a:xfrm>
            <a:off x="1336137" y="6094107"/>
            <a:ext cx="715208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1"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تركيز على الفائدة الشخصية والعاطفية</a:t>
            </a:r>
            <a:endParaRPr kumimoji="0" lang="en-US" sz="1550" b="0" i="0" u="none" strike="noStrike" kern="0" cap="none" spc="0" normalizeH="0" baseline="0" noProof="0" dirty="0">
              <a:ln>
                <a:noFill/>
              </a:ln>
              <a:solidFill>
                <a:prstClr val="black"/>
              </a:solidFill>
              <a:effectLst/>
              <a:uLnTx/>
              <a:uFillTx/>
            </a:endParaRPr>
          </a:p>
        </p:txBody>
      </p:sp>
      <p:sp>
        <p:nvSpPr>
          <p:cNvPr id="26" name="Text 11">
            <a:extLst>
              <a:ext uri="{FF2B5EF4-FFF2-40B4-BE49-F238E27FC236}">
                <a16:creationId xmlns:a16="http://schemas.microsoft.com/office/drawing/2014/main" id="{349C5C19-A5CA-8C0D-DE2F-DF0D7C118CF5}"/>
              </a:ext>
            </a:extLst>
          </p:cNvPr>
          <p:cNvSpPr/>
          <p:nvPr/>
        </p:nvSpPr>
        <p:spPr>
          <a:xfrm>
            <a:off x="1153019" y="6840867"/>
            <a:ext cx="75564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التأطير الثاني أكثر فعالية لأنه يربط القضية البيئية بقيمة شخصية عميقة (حماية الأطفال) ويستخدم لغة عاطفية بدلاً من تقنية.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7197228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C2A7F-8ECF-9AEC-64FD-4D07967135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40CFC6-E044-67DA-6394-8046326013C6}"/>
              </a:ext>
            </a:extLst>
          </p:cNvPr>
          <p:cNvSpPr/>
          <p:nvPr/>
        </p:nvSpPr>
        <p:spPr>
          <a:xfrm>
            <a:off x="332475" y="1216980"/>
            <a:ext cx="14164989" cy="6818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E20926B3-0DD9-87DC-5544-BB018256CFC5}"/>
              </a:ext>
            </a:extLst>
          </p:cNvPr>
          <p:cNvSpPr/>
          <p:nvPr/>
        </p:nvSpPr>
        <p:spPr>
          <a:xfrm>
            <a:off x="3151414" y="517854"/>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D841898-F756-4393-438A-3920579C734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20" name="Image 0" descr="preencoded.png">
            <a:extLst>
              <a:ext uri="{FF2B5EF4-FFF2-40B4-BE49-F238E27FC236}">
                <a16:creationId xmlns:a16="http://schemas.microsoft.com/office/drawing/2014/main" id="{EFB3026F-A1EC-34B6-A321-D09E520A68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82687" y="614932"/>
            <a:ext cx="2373806" cy="2373806"/>
          </a:xfrm>
          <a:prstGeom prst="rect">
            <a:avLst/>
          </a:prstGeom>
        </p:spPr>
      </p:pic>
      <p:sp>
        <p:nvSpPr>
          <p:cNvPr id="2" name="Text 0">
            <a:extLst>
              <a:ext uri="{FF2B5EF4-FFF2-40B4-BE49-F238E27FC236}">
                <a16:creationId xmlns:a16="http://schemas.microsoft.com/office/drawing/2014/main" id="{D1747958-AD0D-02E9-CC64-9D7285476B9C}"/>
              </a:ext>
            </a:extLst>
          </p:cNvPr>
          <p:cNvSpPr/>
          <p:nvPr/>
        </p:nvSpPr>
        <p:spPr>
          <a:xfrm>
            <a:off x="6136005" y="1834753"/>
            <a:ext cx="7700605"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أنواع الإقناع في العلاقات العامة</a:t>
            </a:r>
            <a:endParaRPr kumimoji="0" lang="en-US" sz="2000" b="0" i="0" u="none" strike="noStrike" kern="0" cap="none" spc="0" normalizeH="0" baseline="0" noProof="0" dirty="0">
              <a:ln>
                <a:noFill/>
              </a:ln>
              <a:solidFill>
                <a:srgbClr val="00B0F0"/>
              </a:solidFill>
              <a:effectLst/>
              <a:uLnTx/>
              <a:uFillTx/>
            </a:endParaRPr>
          </a:p>
        </p:txBody>
      </p:sp>
      <p:sp>
        <p:nvSpPr>
          <p:cNvPr id="3" name="Text 1">
            <a:extLst>
              <a:ext uri="{FF2B5EF4-FFF2-40B4-BE49-F238E27FC236}">
                <a16:creationId xmlns:a16="http://schemas.microsoft.com/office/drawing/2014/main" id="{FCDAA10F-52F8-6A1F-596A-5E209A8EAECE}"/>
              </a:ext>
            </a:extLst>
          </p:cNvPr>
          <p:cNvSpPr/>
          <p:nvPr/>
        </p:nvSpPr>
        <p:spPr>
          <a:xfrm>
            <a:off x="13638252" y="2851666"/>
            <a:ext cx="198358" cy="248007"/>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Light" pitchFamily="34" charset="0"/>
                <a:ea typeface="Alexandria Light" pitchFamily="34" charset="-122"/>
                <a:cs typeface="Alexandria Light" pitchFamily="34" charset="-120"/>
              </a:rPr>
              <a:t>01</a:t>
            </a:r>
            <a:endParaRPr kumimoji="0" lang="en-US" sz="1550" b="0" i="0" u="none" strike="noStrike" kern="0" cap="none" spc="0" normalizeH="0" baseline="0" noProof="0" dirty="0">
              <a:ln>
                <a:noFill/>
              </a:ln>
              <a:solidFill>
                <a:prstClr val="black"/>
              </a:solidFill>
              <a:effectLst/>
              <a:uLnTx/>
              <a:uFillTx/>
            </a:endParaRPr>
          </a:p>
        </p:txBody>
      </p:sp>
      <p:sp>
        <p:nvSpPr>
          <p:cNvPr id="4" name="Shape 2">
            <a:extLst>
              <a:ext uri="{FF2B5EF4-FFF2-40B4-BE49-F238E27FC236}">
                <a16:creationId xmlns:a16="http://schemas.microsoft.com/office/drawing/2014/main" id="{E3439185-2BCB-3D06-0E5E-C7C92F70C3E8}"/>
              </a:ext>
            </a:extLst>
          </p:cNvPr>
          <p:cNvSpPr/>
          <p:nvPr/>
        </p:nvSpPr>
        <p:spPr>
          <a:xfrm>
            <a:off x="7414379" y="3165991"/>
            <a:ext cx="6422231" cy="22860"/>
          </a:xfrm>
          <a:prstGeom prst="rect">
            <a:avLst/>
          </a:prstGeom>
          <a:solidFill>
            <a:srgbClr val="00AEEF"/>
          </a:solidFill>
          <a:ln/>
        </p:spPr>
        <p:txBody>
          <a:bodyPr/>
          <a:lstStyle/>
          <a:p>
            <a:endParaRPr lang=""/>
          </a:p>
        </p:txBody>
      </p:sp>
      <p:sp>
        <p:nvSpPr>
          <p:cNvPr id="6" name="Text 3">
            <a:extLst>
              <a:ext uri="{FF2B5EF4-FFF2-40B4-BE49-F238E27FC236}">
                <a16:creationId xmlns:a16="http://schemas.microsoft.com/office/drawing/2014/main" id="{D954D9C6-84A8-F3B0-37B3-17FB97803433}"/>
              </a:ext>
            </a:extLst>
          </p:cNvPr>
          <p:cNvSpPr/>
          <p:nvPr/>
        </p:nvSpPr>
        <p:spPr>
          <a:xfrm>
            <a:off x="11355705" y="331089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الإقناع المباشر</a:t>
            </a:r>
            <a:endParaRPr kumimoji="0" lang="en-US" b="0" i="0" u="none" strike="noStrike" kern="0" cap="none" spc="0" normalizeH="0" baseline="0" noProof="0" dirty="0">
              <a:ln>
                <a:noFill/>
              </a:ln>
              <a:solidFill>
                <a:prstClr val="black"/>
              </a:solidFill>
              <a:effectLst/>
              <a:uLnTx/>
              <a:uFillTx/>
            </a:endParaRPr>
          </a:p>
        </p:txBody>
      </p:sp>
      <p:sp>
        <p:nvSpPr>
          <p:cNvPr id="7" name="Text 4">
            <a:extLst>
              <a:ext uri="{FF2B5EF4-FFF2-40B4-BE49-F238E27FC236}">
                <a16:creationId xmlns:a16="http://schemas.microsoft.com/office/drawing/2014/main" id="{73F07228-DEE9-116C-31DA-49F80047FDE3}"/>
              </a:ext>
            </a:extLst>
          </p:cNvPr>
          <p:cNvSpPr/>
          <p:nvPr/>
        </p:nvSpPr>
        <p:spPr>
          <a:xfrm>
            <a:off x="7414379" y="3740110"/>
            <a:ext cx="642223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رسائل واضحة وصريحة تطلب من الجمهور اتخاذ إجراء محدد. مثال: "اشترك الآن"، "تبرع اليوم"</a:t>
            </a:r>
            <a:endParaRPr kumimoji="0" lang="en-US" sz="1550" b="0" i="0" u="none" strike="noStrike" kern="0" cap="none" spc="0" normalizeH="0" baseline="0" noProof="0" dirty="0">
              <a:ln>
                <a:noFill/>
              </a:ln>
              <a:solidFill>
                <a:srgbClr val="FF0000"/>
              </a:solidFill>
              <a:effectLst/>
              <a:uLnTx/>
              <a:uFillTx/>
            </a:endParaRPr>
          </a:p>
        </p:txBody>
      </p:sp>
      <p:sp>
        <p:nvSpPr>
          <p:cNvPr id="8" name="Text 5">
            <a:extLst>
              <a:ext uri="{FF2B5EF4-FFF2-40B4-BE49-F238E27FC236}">
                <a16:creationId xmlns:a16="http://schemas.microsoft.com/office/drawing/2014/main" id="{3D4BB377-2530-84DB-96C8-F80F5F231E58}"/>
              </a:ext>
            </a:extLst>
          </p:cNvPr>
          <p:cNvSpPr/>
          <p:nvPr/>
        </p:nvSpPr>
        <p:spPr>
          <a:xfrm>
            <a:off x="7017663" y="2851666"/>
            <a:ext cx="198358" cy="248007"/>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Light" pitchFamily="34" charset="0"/>
                <a:ea typeface="Alexandria Light" pitchFamily="34" charset="-122"/>
                <a:cs typeface="Alexandria Light" pitchFamily="34" charset="-120"/>
              </a:rPr>
              <a:t>02</a:t>
            </a:r>
            <a:endParaRPr kumimoji="0" lang="en-US" sz="1550" b="0" i="0" u="none" strike="noStrike" kern="0" cap="none" spc="0" normalizeH="0" baseline="0" noProof="0" dirty="0">
              <a:ln>
                <a:noFill/>
              </a:ln>
              <a:solidFill>
                <a:prstClr val="black"/>
              </a:solidFill>
              <a:effectLst/>
              <a:uLnTx/>
              <a:uFillTx/>
            </a:endParaRPr>
          </a:p>
        </p:txBody>
      </p:sp>
      <p:sp>
        <p:nvSpPr>
          <p:cNvPr id="9" name="Shape 6">
            <a:extLst>
              <a:ext uri="{FF2B5EF4-FFF2-40B4-BE49-F238E27FC236}">
                <a16:creationId xmlns:a16="http://schemas.microsoft.com/office/drawing/2014/main" id="{DD9E84DF-5947-75CE-F6B5-9FE991A6F69E}"/>
              </a:ext>
            </a:extLst>
          </p:cNvPr>
          <p:cNvSpPr/>
          <p:nvPr/>
        </p:nvSpPr>
        <p:spPr>
          <a:xfrm>
            <a:off x="793790" y="3165991"/>
            <a:ext cx="6422231" cy="22860"/>
          </a:xfrm>
          <a:prstGeom prst="rect">
            <a:avLst/>
          </a:prstGeom>
          <a:solidFill>
            <a:srgbClr val="00AEEF"/>
          </a:solidFill>
          <a:ln/>
        </p:spPr>
        <p:txBody>
          <a:bodyPr/>
          <a:lstStyle/>
          <a:p>
            <a:endParaRPr lang=""/>
          </a:p>
        </p:txBody>
      </p:sp>
      <p:sp>
        <p:nvSpPr>
          <p:cNvPr id="10" name="Text 7">
            <a:extLst>
              <a:ext uri="{FF2B5EF4-FFF2-40B4-BE49-F238E27FC236}">
                <a16:creationId xmlns:a16="http://schemas.microsoft.com/office/drawing/2014/main" id="{6FC3B81A-6807-2790-D7AB-664D57B5C5A2}"/>
              </a:ext>
            </a:extLst>
          </p:cNvPr>
          <p:cNvSpPr/>
          <p:nvPr/>
        </p:nvSpPr>
        <p:spPr>
          <a:xfrm>
            <a:off x="4735116" y="331089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الإقناع غير المباشر</a:t>
            </a:r>
            <a:endParaRPr kumimoji="0" lang="en-US" b="0" i="0" u="none" strike="noStrike" kern="0" cap="none" spc="0" normalizeH="0" baseline="0" noProof="0" dirty="0">
              <a:ln>
                <a:noFill/>
              </a:ln>
              <a:solidFill>
                <a:prstClr val="black"/>
              </a:solidFill>
              <a:effectLst/>
              <a:uLnTx/>
              <a:uFillTx/>
            </a:endParaRPr>
          </a:p>
        </p:txBody>
      </p:sp>
      <p:sp>
        <p:nvSpPr>
          <p:cNvPr id="11" name="Text 8">
            <a:extLst>
              <a:ext uri="{FF2B5EF4-FFF2-40B4-BE49-F238E27FC236}">
                <a16:creationId xmlns:a16="http://schemas.microsoft.com/office/drawing/2014/main" id="{43E4B993-4572-FFFA-C508-EEC52FBC3435}"/>
              </a:ext>
            </a:extLst>
          </p:cNvPr>
          <p:cNvSpPr/>
          <p:nvPr/>
        </p:nvSpPr>
        <p:spPr>
          <a:xfrm>
            <a:off x="793790" y="3740110"/>
            <a:ext cx="642223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بناء اتجاهات إيجابية تدريجياً من خلال المحتوى القصصي والتجارب. مثال: قصص نجاح العملاء</a:t>
            </a:r>
            <a:endParaRPr kumimoji="0" lang="en-US" sz="1550" b="0" i="0" u="none" strike="noStrike" kern="0" cap="none" spc="0" normalizeH="0" baseline="0" noProof="0" dirty="0">
              <a:ln>
                <a:noFill/>
              </a:ln>
              <a:solidFill>
                <a:prstClr val="black"/>
              </a:solidFill>
              <a:effectLst/>
              <a:uLnTx/>
              <a:uFillTx/>
            </a:endParaRPr>
          </a:p>
        </p:txBody>
      </p:sp>
      <p:sp>
        <p:nvSpPr>
          <p:cNvPr id="24" name="Text 9">
            <a:extLst>
              <a:ext uri="{FF2B5EF4-FFF2-40B4-BE49-F238E27FC236}">
                <a16:creationId xmlns:a16="http://schemas.microsoft.com/office/drawing/2014/main" id="{6132B8AC-C516-61F9-A572-62206CDE7076}"/>
              </a:ext>
            </a:extLst>
          </p:cNvPr>
          <p:cNvSpPr/>
          <p:nvPr/>
        </p:nvSpPr>
        <p:spPr>
          <a:xfrm>
            <a:off x="13638252" y="4722376"/>
            <a:ext cx="198358" cy="248007"/>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Light" pitchFamily="34" charset="0"/>
                <a:ea typeface="Alexandria Light" pitchFamily="34" charset="-122"/>
                <a:cs typeface="Alexandria Light" pitchFamily="34" charset="-120"/>
              </a:rPr>
              <a:t>03</a:t>
            </a:r>
            <a:endParaRPr kumimoji="0" lang="en-US" sz="1550" b="0" i="0" u="none" strike="noStrike" kern="0" cap="none" spc="0" normalizeH="0" baseline="0" noProof="0" dirty="0">
              <a:ln>
                <a:noFill/>
              </a:ln>
              <a:solidFill>
                <a:prstClr val="black"/>
              </a:solidFill>
              <a:effectLst/>
              <a:uLnTx/>
              <a:uFillTx/>
            </a:endParaRPr>
          </a:p>
        </p:txBody>
      </p:sp>
      <p:sp>
        <p:nvSpPr>
          <p:cNvPr id="26" name="Shape 10">
            <a:extLst>
              <a:ext uri="{FF2B5EF4-FFF2-40B4-BE49-F238E27FC236}">
                <a16:creationId xmlns:a16="http://schemas.microsoft.com/office/drawing/2014/main" id="{17257C03-86AA-7BF7-11DA-CC3848B1D7AA}"/>
              </a:ext>
            </a:extLst>
          </p:cNvPr>
          <p:cNvSpPr/>
          <p:nvPr/>
        </p:nvSpPr>
        <p:spPr>
          <a:xfrm>
            <a:off x="7414379" y="5036701"/>
            <a:ext cx="6422231" cy="22860"/>
          </a:xfrm>
          <a:prstGeom prst="rect">
            <a:avLst/>
          </a:prstGeom>
          <a:solidFill>
            <a:srgbClr val="00AEEF"/>
          </a:solidFill>
          <a:ln/>
        </p:spPr>
        <p:txBody>
          <a:bodyPr/>
          <a:lstStyle/>
          <a:p>
            <a:endParaRPr lang=""/>
          </a:p>
        </p:txBody>
      </p:sp>
      <p:sp>
        <p:nvSpPr>
          <p:cNvPr id="27" name="Text 11">
            <a:extLst>
              <a:ext uri="{FF2B5EF4-FFF2-40B4-BE49-F238E27FC236}">
                <a16:creationId xmlns:a16="http://schemas.microsoft.com/office/drawing/2014/main" id="{3C26F3DA-25F5-9D64-B043-19E96776E9C9}"/>
              </a:ext>
            </a:extLst>
          </p:cNvPr>
          <p:cNvSpPr/>
          <p:nvPr/>
        </p:nvSpPr>
        <p:spPr>
          <a:xfrm>
            <a:off x="11355705" y="518160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FF0000"/>
                </a:solidFill>
                <a:effectLst/>
                <a:uLnTx/>
                <a:uFillTx/>
                <a:latin typeface="Alexandria Bold" pitchFamily="34" charset="0"/>
                <a:ea typeface="Alexandria Bold" pitchFamily="34" charset="-122"/>
                <a:cs typeface="Alexandria Bold" pitchFamily="34" charset="-120"/>
              </a:rPr>
              <a:t>الإقناع التدريجي</a:t>
            </a:r>
            <a:endParaRPr kumimoji="0" lang="en-US" b="0" i="0" u="none" strike="noStrike" kern="0" cap="none" spc="0" normalizeH="0" baseline="0" noProof="0" dirty="0">
              <a:ln>
                <a:noFill/>
              </a:ln>
              <a:solidFill>
                <a:srgbClr val="FF0000"/>
              </a:solidFill>
              <a:effectLst/>
              <a:uLnTx/>
              <a:uFillTx/>
            </a:endParaRPr>
          </a:p>
        </p:txBody>
      </p:sp>
      <p:sp>
        <p:nvSpPr>
          <p:cNvPr id="28" name="Text 12">
            <a:extLst>
              <a:ext uri="{FF2B5EF4-FFF2-40B4-BE49-F238E27FC236}">
                <a16:creationId xmlns:a16="http://schemas.microsoft.com/office/drawing/2014/main" id="{FC7BC806-FB67-0277-6ACD-EC7FBA90FC8F}"/>
              </a:ext>
            </a:extLst>
          </p:cNvPr>
          <p:cNvSpPr/>
          <p:nvPr/>
        </p:nvSpPr>
        <p:spPr>
          <a:xfrm>
            <a:off x="7414379" y="5610820"/>
            <a:ext cx="642223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تغيير طويل المدى من خلال حملات متسلسلة تبني على بعضها. مثال: حملات التوعية الصحية</a:t>
            </a:r>
            <a:endParaRPr kumimoji="0" lang="en-US" sz="1550" b="0" i="0" u="none" strike="noStrike" kern="0" cap="none" spc="0" normalizeH="0" baseline="0" noProof="0" dirty="0">
              <a:ln>
                <a:noFill/>
              </a:ln>
              <a:solidFill>
                <a:prstClr val="black"/>
              </a:solidFill>
              <a:effectLst/>
              <a:uLnTx/>
              <a:uFillTx/>
            </a:endParaRPr>
          </a:p>
        </p:txBody>
      </p:sp>
      <p:sp>
        <p:nvSpPr>
          <p:cNvPr id="29" name="Text 13">
            <a:extLst>
              <a:ext uri="{FF2B5EF4-FFF2-40B4-BE49-F238E27FC236}">
                <a16:creationId xmlns:a16="http://schemas.microsoft.com/office/drawing/2014/main" id="{561A643F-08B3-0109-0F37-53BD4B0C2767}"/>
              </a:ext>
            </a:extLst>
          </p:cNvPr>
          <p:cNvSpPr/>
          <p:nvPr/>
        </p:nvSpPr>
        <p:spPr>
          <a:xfrm>
            <a:off x="7017663" y="4722376"/>
            <a:ext cx="198358" cy="248007"/>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Light" pitchFamily="34" charset="0"/>
                <a:ea typeface="Alexandria Light" pitchFamily="34" charset="-122"/>
                <a:cs typeface="Alexandria Light" pitchFamily="34" charset="-120"/>
              </a:rPr>
              <a:t>04</a:t>
            </a:r>
            <a:endParaRPr kumimoji="0" lang="en-US" sz="1550" b="0" i="0" u="none" strike="noStrike" kern="0" cap="none" spc="0" normalizeH="0" baseline="0" noProof="0" dirty="0">
              <a:ln>
                <a:noFill/>
              </a:ln>
              <a:solidFill>
                <a:prstClr val="black"/>
              </a:solidFill>
              <a:effectLst/>
              <a:uLnTx/>
              <a:uFillTx/>
            </a:endParaRPr>
          </a:p>
        </p:txBody>
      </p:sp>
      <p:sp>
        <p:nvSpPr>
          <p:cNvPr id="30" name="Shape 14">
            <a:extLst>
              <a:ext uri="{FF2B5EF4-FFF2-40B4-BE49-F238E27FC236}">
                <a16:creationId xmlns:a16="http://schemas.microsoft.com/office/drawing/2014/main" id="{F2BC734A-C8A3-D576-1FED-D6615DE62138}"/>
              </a:ext>
            </a:extLst>
          </p:cNvPr>
          <p:cNvSpPr/>
          <p:nvPr/>
        </p:nvSpPr>
        <p:spPr>
          <a:xfrm>
            <a:off x="793790" y="5036701"/>
            <a:ext cx="6422231" cy="22860"/>
          </a:xfrm>
          <a:prstGeom prst="rect">
            <a:avLst/>
          </a:prstGeom>
          <a:solidFill>
            <a:srgbClr val="00AEEF"/>
          </a:solidFill>
          <a:ln/>
        </p:spPr>
        <p:txBody>
          <a:bodyPr/>
          <a:lstStyle/>
          <a:p>
            <a:endParaRPr lang=""/>
          </a:p>
        </p:txBody>
      </p:sp>
      <p:sp>
        <p:nvSpPr>
          <p:cNvPr id="31" name="Text 15">
            <a:extLst>
              <a:ext uri="{FF2B5EF4-FFF2-40B4-BE49-F238E27FC236}">
                <a16:creationId xmlns:a16="http://schemas.microsoft.com/office/drawing/2014/main" id="{E88608AB-EBCF-E610-AE04-345442E08172}"/>
              </a:ext>
            </a:extLst>
          </p:cNvPr>
          <p:cNvSpPr/>
          <p:nvPr/>
        </p:nvSpPr>
        <p:spPr>
          <a:xfrm>
            <a:off x="4735116" y="518160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الإقناع الوقائي</a:t>
            </a:r>
            <a:endParaRPr kumimoji="0" lang="en-US" b="0" i="0" u="none" strike="noStrike" kern="0" cap="none" spc="0" normalizeH="0" baseline="0" noProof="0" dirty="0">
              <a:ln>
                <a:noFill/>
              </a:ln>
              <a:solidFill>
                <a:prstClr val="black"/>
              </a:solidFill>
              <a:effectLst/>
              <a:uLnTx/>
              <a:uFillTx/>
            </a:endParaRPr>
          </a:p>
        </p:txBody>
      </p:sp>
      <p:sp>
        <p:nvSpPr>
          <p:cNvPr id="32" name="Text 16">
            <a:extLst>
              <a:ext uri="{FF2B5EF4-FFF2-40B4-BE49-F238E27FC236}">
                <a16:creationId xmlns:a16="http://schemas.microsoft.com/office/drawing/2014/main" id="{643A79ED-8748-FDBA-6736-2B8D80ABAA55}"/>
              </a:ext>
            </a:extLst>
          </p:cNvPr>
          <p:cNvSpPr/>
          <p:nvPr/>
        </p:nvSpPr>
        <p:spPr>
          <a:xfrm>
            <a:off x="793790" y="5610820"/>
            <a:ext cx="642223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تحصين الجمهور ضد رسائل مضادة محتملة. مثال: معالجة الشائعات قبل انتشارها</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8844205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9F692-D051-8AEA-D774-5340DF1AAC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A5C6EC-5A93-9E13-0C85-A3B34B550B7B}"/>
              </a:ext>
            </a:extLst>
          </p:cNvPr>
          <p:cNvSpPr/>
          <p:nvPr/>
        </p:nvSpPr>
        <p:spPr>
          <a:xfrm>
            <a:off x="903975" y="1598898"/>
            <a:ext cx="13726425" cy="6436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4DADCDBA-35BF-40F9-4BCE-D4FFD44C7838}"/>
              </a:ext>
            </a:extLst>
          </p:cNvPr>
          <p:cNvSpPr/>
          <p:nvPr/>
        </p:nvSpPr>
        <p:spPr>
          <a:xfrm>
            <a:off x="3151414" y="60020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F733A6F-EBC7-D4B2-F354-198120EBDE8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B67417DD-5DDD-FAB1-FFEB-118A2BA72D26}"/>
              </a:ext>
            </a:extLst>
          </p:cNvPr>
          <p:cNvSpPr/>
          <p:nvPr/>
        </p:nvSpPr>
        <p:spPr>
          <a:xfrm>
            <a:off x="5469255" y="708881"/>
            <a:ext cx="7871222"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تقنيات الإقناع اللغوية والإعلامية</a:t>
            </a:r>
            <a:endParaRPr kumimoji="0" lang="en-US" sz="2000" b="0" i="0" u="none" strike="noStrike" kern="0" cap="none" spc="0" normalizeH="0" baseline="0" noProof="0" dirty="0">
              <a:ln>
                <a:noFill/>
              </a:ln>
              <a:solidFill>
                <a:srgbClr val="00B0F0"/>
              </a:solidFill>
              <a:effectLst/>
              <a:uLnTx/>
              <a:uFillTx/>
            </a:endParaRPr>
          </a:p>
        </p:txBody>
      </p:sp>
      <p:pic>
        <p:nvPicPr>
          <p:cNvPr id="3" name="Image 0" descr="preencoded.png">
            <a:extLst>
              <a:ext uri="{FF2B5EF4-FFF2-40B4-BE49-F238E27FC236}">
                <a16:creationId xmlns:a16="http://schemas.microsoft.com/office/drawing/2014/main" id="{C773D2F1-36A2-FE86-61C6-E03638A27E0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40477" y="3242786"/>
            <a:ext cx="496133" cy="496133"/>
          </a:xfrm>
          <a:prstGeom prst="rect">
            <a:avLst/>
          </a:prstGeom>
        </p:spPr>
      </p:pic>
      <p:sp>
        <p:nvSpPr>
          <p:cNvPr id="4" name="Text 1">
            <a:extLst>
              <a:ext uri="{FF2B5EF4-FFF2-40B4-BE49-F238E27FC236}">
                <a16:creationId xmlns:a16="http://schemas.microsoft.com/office/drawing/2014/main" id="{B191BAB9-5D1E-E11D-D05B-7697D528F318}"/>
              </a:ext>
            </a:extLst>
          </p:cNvPr>
          <p:cNvSpPr/>
          <p:nvPr/>
        </p:nvSpPr>
        <p:spPr>
          <a:xfrm>
            <a:off x="10611564" y="336053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الأسئلة الاستفزازية</a:t>
            </a:r>
            <a:endParaRPr kumimoji="0" lang="en-US" sz="1950" b="0" i="0" u="none" strike="noStrike" kern="0" cap="none" spc="0" normalizeH="0" baseline="0" noProof="0" dirty="0">
              <a:ln>
                <a:noFill/>
              </a:ln>
              <a:solidFill>
                <a:prstClr val="black"/>
              </a:solidFill>
              <a:effectLst/>
              <a:uLnTx/>
              <a:uFillTx/>
            </a:endParaRPr>
          </a:p>
        </p:txBody>
      </p:sp>
      <p:sp>
        <p:nvSpPr>
          <p:cNvPr id="6" name="Text 2">
            <a:extLst>
              <a:ext uri="{FF2B5EF4-FFF2-40B4-BE49-F238E27FC236}">
                <a16:creationId xmlns:a16="http://schemas.microsoft.com/office/drawing/2014/main" id="{14D5DA7A-2E64-A1CA-384B-B89B167E1BCF}"/>
              </a:ext>
            </a:extLst>
          </p:cNvPr>
          <p:cNvSpPr/>
          <p:nvPr/>
        </p:nvSpPr>
        <p:spPr>
          <a:xfrm>
            <a:off x="7439263" y="3789759"/>
            <a:ext cx="5653207"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طرح أسئلة تثير التفكير وتشرك الجمهور عقلياً. مثال: "هل تعلم أن 10 دقائق قد تمنحك 30 عاماً إضافية مع أطفالك؟"</a:t>
            </a:r>
            <a:endParaRPr kumimoji="0" lang="en-US" sz="1550" b="0" i="0" u="none" strike="noStrike" kern="0" cap="none" spc="0" normalizeH="0" baseline="0" noProof="0" dirty="0">
              <a:ln>
                <a:noFill/>
              </a:ln>
              <a:solidFill>
                <a:prstClr val="black"/>
              </a:solidFill>
              <a:effectLst/>
              <a:uLnTx/>
              <a:uFillTx/>
            </a:endParaRPr>
          </a:p>
        </p:txBody>
      </p:sp>
      <p:pic>
        <p:nvPicPr>
          <p:cNvPr id="7" name="Image 1" descr="preencoded.png">
            <a:extLst>
              <a:ext uri="{FF2B5EF4-FFF2-40B4-BE49-F238E27FC236}">
                <a16:creationId xmlns:a16="http://schemas.microsoft.com/office/drawing/2014/main" id="{8CE10832-C0E5-388A-C39D-BC70DEFF97A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95123" y="3242786"/>
            <a:ext cx="496133" cy="496133"/>
          </a:xfrm>
          <a:prstGeom prst="rect">
            <a:avLst/>
          </a:prstGeom>
        </p:spPr>
      </p:pic>
      <p:sp>
        <p:nvSpPr>
          <p:cNvPr id="8" name="Text 3">
            <a:extLst>
              <a:ext uri="{FF2B5EF4-FFF2-40B4-BE49-F238E27FC236}">
                <a16:creationId xmlns:a16="http://schemas.microsoft.com/office/drawing/2014/main" id="{E87E9E81-187B-0979-B72C-C68BEAF8DE5E}"/>
              </a:ext>
            </a:extLst>
          </p:cNvPr>
          <p:cNvSpPr/>
          <p:nvPr/>
        </p:nvSpPr>
        <p:spPr>
          <a:xfrm>
            <a:off x="3966210" y="336053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السرد القصصي</a:t>
            </a:r>
            <a:endParaRPr kumimoji="0" lang="en-US" sz="1950" b="0" i="0" u="none" strike="noStrike" kern="0" cap="none" spc="0" normalizeH="0" baseline="0" noProof="0" dirty="0">
              <a:ln>
                <a:noFill/>
              </a:ln>
              <a:solidFill>
                <a:prstClr val="black"/>
              </a:solidFill>
              <a:effectLst/>
              <a:uLnTx/>
              <a:uFillTx/>
            </a:endParaRPr>
          </a:p>
        </p:txBody>
      </p:sp>
      <p:sp>
        <p:nvSpPr>
          <p:cNvPr id="9" name="Text 4">
            <a:extLst>
              <a:ext uri="{FF2B5EF4-FFF2-40B4-BE49-F238E27FC236}">
                <a16:creationId xmlns:a16="http://schemas.microsoft.com/office/drawing/2014/main" id="{A7934D7C-506A-1133-5ACE-7AD614F304CC}"/>
              </a:ext>
            </a:extLst>
          </p:cNvPr>
          <p:cNvSpPr/>
          <p:nvPr/>
        </p:nvSpPr>
        <p:spPr>
          <a:xfrm>
            <a:off x="793790" y="3789759"/>
            <a:ext cx="5653326"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استخدام القصص الإنسانية لخلق ارتباط عاطفي وجعل الرسائل لا تُنسى. القصص أقوى من الحقائق المجردة.</a:t>
            </a:r>
            <a:endParaRPr kumimoji="0" lang="en-US" sz="1550" b="0" i="0" u="none" strike="noStrike" kern="0" cap="none" spc="0" normalizeH="0" baseline="0" noProof="0" dirty="0">
              <a:ln>
                <a:noFill/>
              </a:ln>
              <a:solidFill>
                <a:prstClr val="black"/>
              </a:solidFill>
              <a:effectLst/>
              <a:uLnTx/>
              <a:uFillTx/>
            </a:endParaRPr>
          </a:p>
        </p:txBody>
      </p:sp>
      <p:pic>
        <p:nvPicPr>
          <p:cNvPr id="10" name="Image 2" descr="preencoded.png">
            <a:extLst>
              <a:ext uri="{FF2B5EF4-FFF2-40B4-BE49-F238E27FC236}">
                <a16:creationId xmlns:a16="http://schemas.microsoft.com/office/drawing/2014/main" id="{59993F5D-F419-7FAE-F494-EAE992304B2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340477" y="4821674"/>
            <a:ext cx="496133" cy="496133"/>
          </a:xfrm>
          <a:prstGeom prst="rect">
            <a:avLst/>
          </a:prstGeom>
        </p:spPr>
      </p:pic>
      <p:sp>
        <p:nvSpPr>
          <p:cNvPr id="11" name="Text 5">
            <a:extLst>
              <a:ext uri="{FF2B5EF4-FFF2-40B4-BE49-F238E27FC236}">
                <a16:creationId xmlns:a16="http://schemas.microsoft.com/office/drawing/2014/main" id="{247F1F79-D453-8926-A23C-4B287FB026DD}"/>
              </a:ext>
            </a:extLst>
          </p:cNvPr>
          <p:cNvSpPr/>
          <p:nvPr/>
        </p:nvSpPr>
        <p:spPr>
          <a:xfrm>
            <a:off x="10611564" y="4939427"/>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FF0000"/>
                </a:solidFill>
                <a:effectLst/>
                <a:uLnTx/>
                <a:uFillTx/>
                <a:latin typeface="Alexandria Bold" pitchFamily="34" charset="0"/>
                <a:ea typeface="Alexandria Bold" pitchFamily="34" charset="-122"/>
                <a:cs typeface="Alexandria Bold" pitchFamily="34" charset="-120"/>
              </a:rPr>
              <a:t>التكرار الذكي</a:t>
            </a:r>
            <a:endParaRPr kumimoji="0" lang="en-US" sz="1950" b="0" i="0" u="none" strike="noStrike" kern="0" cap="none" spc="0" normalizeH="0" baseline="0" noProof="0" dirty="0">
              <a:ln>
                <a:noFill/>
              </a:ln>
              <a:solidFill>
                <a:srgbClr val="FF0000"/>
              </a:solidFill>
              <a:effectLst/>
              <a:uLnTx/>
              <a:uFillTx/>
            </a:endParaRPr>
          </a:p>
        </p:txBody>
      </p:sp>
      <p:sp>
        <p:nvSpPr>
          <p:cNvPr id="30" name="Text 6">
            <a:extLst>
              <a:ext uri="{FF2B5EF4-FFF2-40B4-BE49-F238E27FC236}">
                <a16:creationId xmlns:a16="http://schemas.microsoft.com/office/drawing/2014/main" id="{70B43D01-FC44-01E0-4E6A-3632DE0E8D4D}"/>
              </a:ext>
            </a:extLst>
          </p:cNvPr>
          <p:cNvSpPr/>
          <p:nvPr/>
        </p:nvSpPr>
        <p:spPr>
          <a:xfrm>
            <a:off x="7439263" y="5368647"/>
            <a:ext cx="5653207"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تكرار الرسالة الأساسية بطرق مختلفة عبر قنوات متعددة لتعزيز الحفظ والتذكر.</a:t>
            </a:r>
            <a:endParaRPr kumimoji="0" lang="en-US" sz="1550" b="0" i="0" u="none" strike="noStrike" kern="0" cap="none" spc="0" normalizeH="0" baseline="0" noProof="0" dirty="0">
              <a:ln>
                <a:noFill/>
              </a:ln>
              <a:solidFill>
                <a:prstClr val="black"/>
              </a:solidFill>
              <a:effectLst/>
              <a:uLnTx/>
              <a:uFillTx/>
            </a:endParaRPr>
          </a:p>
        </p:txBody>
      </p:sp>
      <p:pic>
        <p:nvPicPr>
          <p:cNvPr id="31" name="Image 3" descr="preencoded.png">
            <a:extLst>
              <a:ext uri="{FF2B5EF4-FFF2-40B4-BE49-F238E27FC236}">
                <a16:creationId xmlns:a16="http://schemas.microsoft.com/office/drawing/2014/main" id="{8F3DBB5D-5A68-00C1-B08C-D8A1208124C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95123" y="4821674"/>
            <a:ext cx="496133" cy="496133"/>
          </a:xfrm>
          <a:prstGeom prst="rect">
            <a:avLst/>
          </a:prstGeom>
        </p:spPr>
      </p:pic>
      <p:sp>
        <p:nvSpPr>
          <p:cNvPr id="32" name="Text 7">
            <a:extLst>
              <a:ext uri="{FF2B5EF4-FFF2-40B4-BE49-F238E27FC236}">
                <a16:creationId xmlns:a16="http://schemas.microsoft.com/office/drawing/2014/main" id="{68788349-FC4F-37AA-F6FF-3231E8F8DFC7}"/>
              </a:ext>
            </a:extLst>
          </p:cNvPr>
          <p:cNvSpPr/>
          <p:nvPr/>
        </p:nvSpPr>
        <p:spPr>
          <a:xfrm>
            <a:off x="3966210" y="4939427"/>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الرموز البصرية</a:t>
            </a:r>
            <a:endParaRPr kumimoji="0" lang="en-US" sz="1950" b="0" i="0" u="none" strike="noStrike" kern="0" cap="none" spc="0" normalizeH="0" baseline="0" noProof="0" dirty="0">
              <a:ln>
                <a:noFill/>
              </a:ln>
              <a:solidFill>
                <a:prstClr val="black"/>
              </a:solidFill>
              <a:effectLst/>
              <a:uLnTx/>
              <a:uFillTx/>
            </a:endParaRPr>
          </a:p>
        </p:txBody>
      </p:sp>
      <p:sp>
        <p:nvSpPr>
          <p:cNvPr id="33" name="Text 8">
            <a:extLst>
              <a:ext uri="{FF2B5EF4-FFF2-40B4-BE49-F238E27FC236}">
                <a16:creationId xmlns:a16="http://schemas.microsoft.com/office/drawing/2014/main" id="{FADAA668-C8E6-4ADB-C08D-4D0F6F8C033A}"/>
              </a:ext>
            </a:extLst>
          </p:cNvPr>
          <p:cNvSpPr/>
          <p:nvPr/>
        </p:nvSpPr>
        <p:spPr>
          <a:xfrm>
            <a:off x="793790" y="5368647"/>
            <a:ext cx="5653326"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استخدام صور وألوان ورموز قوية تنقل الرسالة بشكل فوري وعاطفي دون الحاجة لكلمات كثيرة.</a:t>
            </a:r>
            <a:endParaRPr kumimoji="0" lang="en-US" sz="1550" b="0" i="0" u="none" strike="noStrike" kern="0" cap="none" spc="0" normalizeH="0" baseline="0" noProof="0" dirty="0">
              <a:ln>
                <a:noFill/>
              </a:ln>
              <a:solidFill>
                <a:srgbClr val="FF0000"/>
              </a:solidFill>
              <a:effectLst/>
              <a:uLnTx/>
              <a:uFillTx/>
            </a:endParaRPr>
          </a:p>
        </p:txBody>
      </p:sp>
    </p:spTree>
    <p:extLst>
      <p:ext uri="{BB962C8B-B14F-4D97-AF65-F5344CB8AC3E}">
        <p14:creationId xmlns:p14="http://schemas.microsoft.com/office/powerpoint/2010/main" val="29346646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0845F-7DEC-4A56-BFFA-B2FF40CCE5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FE86DD-BA5E-79C7-5E58-96C21848A301}"/>
              </a:ext>
            </a:extLst>
          </p:cNvPr>
          <p:cNvSpPr/>
          <p:nvPr/>
        </p:nvSpPr>
        <p:spPr>
          <a:xfrm>
            <a:off x="571500" y="1598898"/>
            <a:ext cx="13726425" cy="6436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3A58229-700E-B865-0D9F-B55037219C5F}"/>
              </a:ext>
            </a:extLst>
          </p:cNvPr>
          <p:cNvSpPr/>
          <p:nvPr/>
        </p:nvSpPr>
        <p:spPr>
          <a:xfrm>
            <a:off x="3151414" y="525929"/>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4B348DA-9717-4037-7802-F582A51DC80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12" name="Text 0">
            <a:extLst>
              <a:ext uri="{FF2B5EF4-FFF2-40B4-BE49-F238E27FC236}">
                <a16:creationId xmlns:a16="http://schemas.microsoft.com/office/drawing/2014/main" id="{AD55903E-1FC2-C2B2-80D1-C486A1551899}"/>
              </a:ext>
            </a:extLst>
          </p:cNvPr>
          <p:cNvSpPr/>
          <p:nvPr/>
        </p:nvSpPr>
        <p:spPr>
          <a:xfrm>
            <a:off x="6299240" y="728218"/>
            <a:ext cx="7182088"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مبادئ سيالديني الستة للإقناع</a:t>
            </a:r>
            <a:endParaRPr kumimoji="0" lang="en-US" sz="2000" b="0" i="0" u="none" strike="noStrike" kern="0" cap="none" spc="0" normalizeH="0" baseline="0" noProof="0" dirty="0">
              <a:ln>
                <a:noFill/>
              </a:ln>
              <a:solidFill>
                <a:srgbClr val="00B0F0"/>
              </a:solidFill>
              <a:effectLst/>
              <a:uLnTx/>
              <a:uFillTx/>
            </a:endParaRPr>
          </a:p>
        </p:txBody>
      </p:sp>
      <p:sp>
        <p:nvSpPr>
          <p:cNvPr id="13" name="Text 1">
            <a:extLst>
              <a:ext uri="{FF2B5EF4-FFF2-40B4-BE49-F238E27FC236}">
                <a16:creationId xmlns:a16="http://schemas.microsoft.com/office/drawing/2014/main" id="{C25C8942-5E18-FE74-45F9-34192CA19E16}"/>
              </a:ext>
            </a:extLst>
          </p:cNvPr>
          <p:cNvSpPr/>
          <p:nvPr/>
        </p:nvSpPr>
        <p:spPr>
          <a:xfrm>
            <a:off x="793790" y="1894403"/>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روبرت سيالديني (Robert Cialdini) حدد في كتابه "التأثير: سيكولوجية الإقناع" (2021) ستة مبادئ نفسية أساسية تحكم عملية الإقناع البشري:</a:t>
            </a:r>
            <a:endParaRPr kumimoji="0" lang="en-US" sz="1550" b="0" i="0" u="none" strike="noStrike" kern="0" cap="none" spc="0" normalizeH="0" baseline="0" noProof="0" dirty="0">
              <a:ln>
                <a:noFill/>
              </a:ln>
              <a:solidFill>
                <a:prstClr val="black"/>
              </a:solidFill>
              <a:effectLst/>
              <a:uLnTx/>
              <a:uFillTx/>
            </a:endParaRPr>
          </a:p>
        </p:txBody>
      </p:sp>
      <p:sp>
        <p:nvSpPr>
          <p:cNvPr id="14" name="Shape 2">
            <a:extLst>
              <a:ext uri="{FF2B5EF4-FFF2-40B4-BE49-F238E27FC236}">
                <a16:creationId xmlns:a16="http://schemas.microsoft.com/office/drawing/2014/main" id="{A13668F0-37E2-5B34-A180-FBBF5A6A91B3}"/>
              </a:ext>
            </a:extLst>
          </p:cNvPr>
          <p:cNvSpPr/>
          <p:nvPr/>
        </p:nvSpPr>
        <p:spPr>
          <a:xfrm>
            <a:off x="7414379" y="2435185"/>
            <a:ext cx="6422231" cy="1506736"/>
          </a:xfrm>
          <a:prstGeom prst="roundRect">
            <a:avLst>
              <a:gd name="adj" fmla="val 7282"/>
            </a:avLst>
          </a:prstGeom>
          <a:solidFill>
            <a:srgbClr val="FFFFFF"/>
          </a:solidFill>
          <a:ln w="22860">
            <a:solidFill>
              <a:srgbClr val="B2D7E5"/>
            </a:solidFill>
            <a:prstDash val="solid"/>
          </a:ln>
        </p:spPr>
        <p:txBody>
          <a:bodyPr/>
          <a:lstStyle/>
          <a:p>
            <a:endParaRPr lang=""/>
          </a:p>
        </p:txBody>
      </p:sp>
      <p:sp>
        <p:nvSpPr>
          <p:cNvPr id="15" name="Shape 3">
            <a:extLst>
              <a:ext uri="{FF2B5EF4-FFF2-40B4-BE49-F238E27FC236}">
                <a16:creationId xmlns:a16="http://schemas.microsoft.com/office/drawing/2014/main" id="{EDF21712-522F-612D-66C9-9FB6B012D702}"/>
              </a:ext>
            </a:extLst>
          </p:cNvPr>
          <p:cNvSpPr/>
          <p:nvPr/>
        </p:nvSpPr>
        <p:spPr>
          <a:xfrm>
            <a:off x="13768030" y="2435185"/>
            <a:ext cx="91440" cy="1506736"/>
          </a:xfrm>
          <a:prstGeom prst="roundRect">
            <a:avLst>
              <a:gd name="adj" fmla="val 91163"/>
            </a:avLst>
          </a:prstGeom>
          <a:solidFill>
            <a:srgbClr val="00AEEF"/>
          </a:solidFill>
          <a:ln/>
        </p:spPr>
        <p:txBody>
          <a:bodyPr/>
          <a:lstStyle/>
          <a:p>
            <a:endParaRPr lang=""/>
          </a:p>
        </p:txBody>
      </p:sp>
      <p:sp>
        <p:nvSpPr>
          <p:cNvPr id="16" name="Text 4">
            <a:extLst>
              <a:ext uri="{FF2B5EF4-FFF2-40B4-BE49-F238E27FC236}">
                <a16:creationId xmlns:a16="http://schemas.microsoft.com/office/drawing/2014/main" id="{3341C9B7-387F-B085-5CE2-11548612E2FF}"/>
              </a:ext>
            </a:extLst>
          </p:cNvPr>
          <p:cNvSpPr/>
          <p:nvPr/>
        </p:nvSpPr>
        <p:spPr>
          <a:xfrm>
            <a:off x="9890284" y="2656403"/>
            <a:ext cx="3656528"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المعاملة بالمثل (Reciprocity)</a:t>
            </a:r>
            <a:endParaRPr kumimoji="0" lang="en-US" sz="1950" b="0" i="0" u="none" strike="noStrike" kern="0" cap="none" spc="0" normalizeH="0" baseline="0" noProof="0" dirty="0">
              <a:ln>
                <a:noFill/>
              </a:ln>
              <a:solidFill>
                <a:prstClr val="black"/>
              </a:solidFill>
              <a:effectLst/>
              <a:uLnTx/>
              <a:uFillTx/>
            </a:endParaRPr>
          </a:p>
        </p:txBody>
      </p:sp>
      <p:sp>
        <p:nvSpPr>
          <p:cNvPr id="17" name="Text 5">
            <a:extLst>
              <a:ext uri="{FF2B5EF4-FFF2-40B4-BE49-F238E27FC236}">
                <a16:creationId xmlns:a16="http://schemas.microsoft.com/office/drawing/2014/main" id="{D11C414B-1C2D-3012-261C-70604E43E7C8}"/>
              </a:ext>
            </a:extLst>
          </p:cNvPr>
          <p:cNvSpPr/>
          <p:nvPr/>
        </p:nvSpPr>
        <p:spPr>
          <a:xfrm>
            <a:off x="7635597" y="3085624"/>
            <a:ext cx="591121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الناس يميلون لرد الجميل. </a:t>
            </a: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مثال:</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تقديم دليل مجاني أو محتوى قيم يزيد احتمالية الشراء لاحقاً.</a:t>
            </a:r>
            <a:endParaRPr kumimoji="0" lang="en-US" sz="1550" b="0" i="0" u="none" strike="noStrike" kern="0" cap="none" spc="0" normalizeH="0" baseline="0" noProof="0" dirty="0">
              <a:ln>
                <a:noFill/>
              </a:ln>
              <a:solidFill>
                <a:prstClr val="black"/>
              </a:solidFill>
              <a:effectLst/>
              <a:uLnTx/>
              <a:uFillTx/>
            </a:endParaRPr>
          </a:p>
        </p:txBody>
      </p:sp>
      <p:sp>
        <p:nvSpPr>
          <p:cNvPr id="19" name="Shape 6">
            <a:extLst>
              <a:ext uri="{FF2B5EF4-FFF2-40B4-BE49-F238E27FC236}">
                <a16:creationId xmlns:a16="http://schemas.microsoft.com/office/drawing/2014/main" id="{FBA2790B-F953-E308-2A9C-7847384E4767}"/>
              </a:ext>
            </a:extLst>
          </p:cNvPr>
          <p:cNvSpPr/>
          <p:nvPr/>
        </p:nvSpPr>
        <p:spPr>
          <a:xfrm>
            <a:off x="793790" y="2435185"/>
            <a:ext cx="6422231" cy="1506736"/>
          </a:xfrm>
          <a:prstGeom prst="roundRect">
            <a:avLst>
              <a:gd name="adj" fmla="val 7282"/>
            </a:avLst>
          </a:prstGeom>
          <a:solidFill>
            <a:srgbClr val="FFFFFF"/>
          </a:solidFill>
          <a:ln w="22860">
            <a:solidFill>
              <a:srgbClr val="B2D7E5"/>
            </a:solidFill>
            <a:prstDash val="solid"/>
          </a:ln>
        </p:spPr>
        <p:txBody>
          <a:bodyPr/>
          <a:lstStyle/>
          <a:p>
            <a:endParaRPr lang=""/>
          </a:p>
        </p:txBody>
      </p:sp>
      <p:sp>
        <p:nvSpPr>
          <p:cNvPr id="20" name="Shape 7">
            <a:extLst>
              <a:ext uri="{FF2B5EF4-FFF2-40B4-BE49-F238E27FC236}">
                <a16:creationId xmlns:a16="http://schemas.microsoft.com/office/drawing/2014/main" id="{C6207E23-18D0-8C62-0B62-BCDB5A504D3F}"/>
              </a:ext>
            </a:extLst>
          </p:cNvPr>
          <p:cNvSpPr/>
          <p:nvPr/>
        </p:nvSpPr>
        <p:spPr>
          <a:xfrm>
            <a:off x="7147441" y="2435185"/>
            <a:ext cx="91440" cy="1506736"/>
          </a:xfrm>
          <a:prstGeom prst="roundRect">
            <a:avLst>
              <a:gd name="adj" fmla="val 91163"/>
            </a:avLst>
          </a:prstGeom>
          <a:solidFill>
            <a:srgbClr val="00AEEF"/>
          </a:solidFill>
          <a:ln/>
        </p:spPr>
        <p:txBody>
          <a:bodyPr/>
          <a:lstStyle/>
          <a:p>
            <a:endParaRPr lang=""/>
          </a:p>
        </p:txBody>
      </p:sp>
      <p:sp>
        <p:nvSpPr>
          <p:cNvPr id="21" name="Text 8">
            <a:extLst>
              <a:ext uri="{FF2B5EF4-FFF2-40B4-BE49-F238E27FC236}">
                <a16:creationId xmlns:a16="http://schemas.microsoft.com/office/drawing/2014/main" id="{354653B1-045B-9741-9B6F-5B24C74CAFE9}"/>
              </a:ext>
            </a:extLst>
          </p:cNvPr>
          <p:cNvSpPr/>
          <p:nvPr/>
        </p:nvSpPr>
        <p:spPr>
          <a:xfrm>
            <a:off x="4445318" y="265640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الندرة (Scarcity)</a:t>
            </a:r>
            <a:endParaRPr kumimoji="0" lang="en-US" sz="1950" b="0" i="0" u="none" strike="noStrike" kern="0" cap="none" spc="0" normalizeH="0" baseline="0" noProof="0" dirty="0">
              <a:ln>
                <a:noFill/>
              </a:ln>
              <a:solidFill>
                <a:prstClr val="black"/>
              </a:solidFill>
              <a:effectLst/>
              <a:uLnTx/>
              <a:uFillTx/>
            </a:endParaRPr>
          </a:p>
        </p:txBody>
      </p:sp>
      <p:sp>
        <p:nvSpPr>
          <p:cNvPr id="22" name="Text 9">
            <a:extLst>
              <a:ext uri="{FF2B5EF4-FFF2-40B4-BE49-F238E27FC236}">
                <a16:creationId xmlns:a16="http://schemas.microsoft.com/office/drawing/2014/main" id="{0D721A05-D1D2-B97C-6F53-D6A5036C0E19}"/>
              </a:ext>
            </a:extLst>
          </p:cNvPr>
          <p:cNvSpPr/>
          <p:nvPr/>
        </p:nvSpPr>
        <p:spPr>
          <a:xfrm>
            <a:off x="1015008" y="3085624"/>
            <a:ext cx="591121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الأشياء النادرة أكثر قيمة. </a:t>
            </a: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مثال:</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"عرض محدود" أو "بقي 5 مقاعد فقط".</a:t>
            </a:r>
            <a:endParaRPr kumimoji="0" lang="en-US" sz="1550" b="0" i="0" u="none" strike="noStrike" kern="0" cap="none" spc="0" normalizeH="0" baseline="0" noProof="0" dirty="0">
              <a:ln>
                <a:noFill/>
              </a:ln>
              <a:solidFill>
                <a:prstClr val="black"/>
              </a:solidFill>
              <a:effectLst/>
              <a:uLnTx/>
              <a:uFillTx/>
            </a:endParaRPr>
          </a:p>
        </p:txBody>
      </p:sp>
      <p:sp>
        <p:nvSpPr>
          <p:cNvPr id="23" name="Shape 10">
            <a:extLst>
              <a:ext uri="{FF2B5EF4-FFF2-40B4-BE49-F238E27FC236}">
                <a16:creationId xmlns:a16="http://schemas.microsoft.com/office/drawing/2014/main" id="{4410D758-BD48-45C5-2755-A02D0DCA1CCF}"/>
              </a:ext>
            </a:extLst>
          </p:cNvPr>
          <p:cNvSpPr/>
          <p:nvPr/>
        </p:nvSpPr>
        <p:spPr>
          <a:xfrm>
            <a:off x="7414379" y="4140279"/>
            <a:ext cx="6422231" cy="1506736"/>
          </a:xfrm>
          <a:prstGeom prst="roundRect">
            <a:avLst>
              <a:gd name="adj" fmla="val 7282"/>
            </a:avLst>
          </a:prstGeom>
          <a:solidFill>
            <a:srgbClr val="FFFFFF"/>
          </a:solidFill>
          <a:ln w="22860">
            <a:solidFill>
              <a:srgbClr val="B2D7E5"/>
            </a:solidFill>
            <a:prstDash val="solid"/>
          </a:ln>
        </p:spPr>
        <p:txBody>
          <a:bodyPr/>
          <a:lstStyle/>
          <a:p>
            <a:endParaRPr lang=""/>
          </a:p>
        </p:txBody>
      </p:sp>
      <p:sp>
        <p:nvSpPr>
          <p:cNvPr id="24" name="Shape 11">
            <a:extLst>
              <a:ext uri="{FF2B5EF4-FFF2-40B4-BE49-F238E27FC236}">
                <a16:creationId xmlns:a16="http://schemas.microsoft.com/office/drawing/2014/main" id="{981872DA-A16A-7826-7961-FFFFE75642A6}"/>
              </a:ext>
            </a:extLst>
          </p:cNvPr>
          <p:cNvSpPr/>
          <p:nvPr/>
        </p:nvSpPr>
        <p:spPr>
          <a:xfrm>
            <a:off x="13768030" y="4140279"/>
            <a:ext cx="91440" cy="1506736"/>
          </a:xfrm>
          <a:prstGeom prst="roundRect">
            <a:avLst>
              <a:gd name="adj" fmla="val 91163"/>
            </a:avLst>
          </a:prstGeom>
          <a:solidFill>
            <a:srgbClr val="00AEEF"/>
          </a:solidFill>
          <a:ln/>
        </p:spPr>
        <p:txBody>
          <a:bodyPr/>
          <a:lstStyle/>
          <a:p>
            <a:endParaRPr lang=""/>
          </a:p>
        </p:txBody>
      </p:sp>
      <p:sp>
        <p:nvSpPr>
          <p:cNvPr id="26" name="Text 12">
            <a:extLst>
              <a:ext uri="{FF2B5EF4-FFF2-40B4-BE49-F238E27FC236}">
                <a16:creationId xmlns:a16="http://schemas.microsoft.com/office/drawing/2014/main" id="{8FFFE262-94C5-F904-22C1-563593D5BE2D}"/>
              </a:ext>
            </a:extLst>
          </p:cNvPr>
          <p:cNvSpPr/>
          <p:nvPr/>
        </p:nvSpPr>
        <p:spPr>
          <a:xfrm>
            <a:off x="11065907" y="4361498"/>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السلطة (Authority)</a:t>
            </a:r>
            <a:endParaRPr kumimoji="0" lang="en-US" sz="1950" b="0" i="0" u="none" strike="noStrike" kern="0" cap="none" spc="0" normalizeH="0" baseline="0" noProof="0" dirty="0">
              <a:ln>
                <a:noFill/>
              </a:ln>
              <a:solidFill>
                <a:prstClr val="black"/>
              </a:solidFill>
              <a:effectLst/>
              <a:uLnTx/>
              <a:uFillTx/>
            </a:endParaRPr>
          </a:p>
        </p:txBody>
      </p:sp>
      <p:sp>
        <p:nvSpPr>
          <p:cNvPr id="27" name="Text 13">
            <a:extLst>
              <a:ext uri="{FF2B5EF4-FFF2-40B4-BE49-F238E27FC236}">
                <a16:creationId xmlns:a16="http://schemas.microsoft.com/office/drawing/2014/main" id="{C2B5E4B0-5FB7-5292-4D91-B04BED903CB0}"/>
              </a:ext>
            </a:extLst>
          </p:cNvPr>
          <p:cNvSpPr/>
          <p:nvPr/>
        </p:nvSpPr>
        <p:spPr>
          <a:xfrm>
            <a:off x="7635597" y="4790718"/>
            <a:ext cx="591121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نثق في الخبراء. </a:t>
            </a: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مثال:</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شهادة طبيب معتمد أو خبير صناعة.</a:t>
            </a:r>
            <a:endParaRPr kumimoji="0" lang="en-US" sz="1550" b="0" i="0" u="none" strike="noStrike" kern="0" cap="none" spc="0" normalizeH="0" baseline="0" noProof="0" dirty="0">
              <a:ln>
                <a:noFill/>
              </a:ln>
              <a:solidFill>
                <a:prstClr val="black"/>
              </a:solidFill>
              <a:effectLst/>
              <a:uLnTx/>
              <a:uFillTx/>
            </a:endParaRPr>
          </a:p>
        </p:txBody>
      </p:sp>
      <p:sp>
        <p:nvSpPr>
          <p:cNvPr id="28" name="Shape 14">
            <a:extLst>
              <a:ext uri="{FF2B5EF4-FFF2-40B4-BE49-F238E27FC236}">
                <a16:creationId xmlns:a16="http://schemas.microsoft.com/office/drawing/2014/main" id="{C8BBF8F0-6810-295B-AC95-D460370B54AA}"/>
              </a:ext>
            </a:extLst>
          </p:cNvPr>
          <p:cNvSpPr/>
          <p:nvPr/>
        </p:nvSpPr>
        <p:spPr>
          <a:xfrm>
            <a:off x="793790" y="4140279"/>
            <a:ext cx="6422231" cy="1506736"/>
          </a:xfrm>
          <a:prstGeom prst="roundRect">
            <a:avLst>
              <a:gd name="adj" fmla="val 7282"/>
            </a:avLst>
          </a:prstGeom>
          <a:solidFill>
            <a:srgbClr val="FFFFFF"/>
          </a:solidFill>
          <a:ln w="22860">
            <a:solidFill>
              <a:srgbClr val="B2D7E5"/>
            </a:solidFill>
            <a:prstDash val="solid"/>
          </a:ln>
        </p:spPr>
        <p:txBody>
          <a:bodyPr/>
          <a:lstStyle/>
          <a:p>
            <a:endParaRPr lang=""/>
          </a:p>
        </p:txBody>
      </p:sp>
      <p:sp>
        <p:nvSpPr>
          <p:cNvPr id="29" name="Shape 15">
            <a:extLst>
              <a:ext uri="{FF2B5EF4-FFF2-40B4-BE49-F238E27FC236}">
                <a16:creationId xmlns:a16="http://schemas.microsoft.com/office/drawing/2014/main" id="{7792A36C-BE39-7247-B630-FDEEB7B65FBE}"/>
              </a:ext>
            </a:extLst>
          </p:cNvPr>
          <p:cNvSpPr/>
          <p:nvPr/>
        </p:nvSpPr>
        <p:spPr>
          <a:xfrm>
            <a:off x="7147441" y="4140279"/>
            <a:ext cx="91440" cy="1506736"/>
          </a:xfrm>
          <a:prstGeom prst="roundRect">
            <a:avLst>
              <a:gd name="adj" fmla="val 91163"/>
            </a:avLst>
          </a:prstGeom>
          <a:solidFill>
            <a:srgbClr val="00AEEF"/>
          </a:solidFill>
          <a:ln/>
        </p:spPr>
        <p:txBody>
          <a:bodyPr/>
          <a:lstStyle/>
          <a:p>
            <a:endParaRPr lang=""/>
          </a:p>
        </p:txBody>
      </p:sp>
      <p:sp>
        <p:nvSpPr>
          <p:cNvPr id="35" name="Text 16">
            <a:extLst>
              <a:ext uri="{FF2B5EF4-FFF2-40B4-BE49-F238E27FC236}">
                <a16:creationId xmlns:a16="http://schemas.microsoft.com/office/drawing/2014/main" id="{F2809063-0DD2-C943-36A6-640420926BB2}"/>
              </a:ext>
            </a:extLst>
          </p:cNvPr>
          <p:cNvSpPr/>
          <p:nvPr/>
        </p:nvSpPr>
        <p:spPr>
          <a:xfrm>
            <a:off x="4205407" y="4361498"/>
            <a:ext cx="2720816"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الاتساق (Consistency)</a:t>
            </a:r>
            <a:endParaRPr kumimoji="0" lang="en-US" sz="1950" b="0" i="0" u="none" strike="noStrike" kern="0" cap="none" spc="0" normalizeH="0" baseline="0" noProof="0" dirty="0">
              <a:ln>
                <a:noFill/>
              </a:ln>
              <a:solidFill>
                <a:prstClr val="black"/>
              </a:solidFill>
              <a:effectLst/>
              <a:uLnTx/>
              <a:uFillTx/>
            </a:endParaRPr>
          </a:p>
        </p:txBody>
      </p:sp>
      <p:sp>
        <p:nvSpPr>
          <p:cNvPr id="36" name="Text 17">
            <a:extLst>
              <a:ext uri="{FF2B5EF4-FFF2-40B4-BE49-F238E27FC236}">
                <a16:creationId xmlns:a16="http://schemas.microsoft.com/office/drawing/2014/main" id="{79A0A9AD-0D98-6DA2-98C1-343F88034AF1}"/>
              </a:ext>
            </a:extLst>
          </p:cNvPr>
          <p:cNvSpPr/>
          <p:nvPr/>
        </p:nvSpPr>
        <p:spPr>
          <a:xfrm>
            <a:off x="1015008" y="4790718"/>
            <a:ext cx="591121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نحب أن نكون متسقين مع التزاماتنا السابقة. </a:t>
            </a: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مثال:</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البدء بطلب صغير ثم الانتقال لطلب أكبر.</a:t>
            </a:r>
            <a:endParaRPr kumimoji="0" lang="en-US" sz="1550" b="0" i="0" u="none" strike="noStrike" kern="0" cap="none" spc="0" normalizeH="0" baseline="0" noProof="0" dirty="0">
              <a:ln>
                <a:noFill/>
              </a:ln>
              <a:solidFill>
                <a:prstClr val="black"/>
              </a:solidFill>
              <a:effectLst/>
              <a:uLnTx/>
              <a:uFillTx/>
            </a:endParaRPr>
          </a:p>
        </p:txBody>
      </p:sp>
      <p:sp>
        <p:nvSpPr>
          <p:cNvPr id="37" name="Shape 18">
            <a:extLst>
              <a:ext uri="{FF2B5EF4-FFF2-40B4-BE49-F238E27FC236}">
                <a16:creationId xmlns:a16="http://schemas.microsoft.com/office/drawing/2014/main" id="{061E26E5-4D5A-8CA5-2C9F-3C0D93027A23}"/>
              </a:ext>
            </a:extLst>
          </p:cNvPr>
          <p:cNvSpPr/>
          <p:nvPr/>
        </p:nvSpPr>
        <p:spPr>
          <a:xfrm>
            <a:off x="7414379" y="5845373"/>
            <a:ext cx="6422231" cy="1506736"/>
          </a:xfrm>
          <a:prstGeom prst="roundRect">
            <a:avLst>
              <a:gd name="adj" fmla="val 7282"/>
            </a:avLst>
          </a:prstGeom>
          <a:solidFill>
            <a:srgbClr val="FFFFFF"/>
          </a:solidFill>
          <a:ln w="22860">
            <a:solidFill>
              <a:srgbClr val="B2D7E5"/>
            </a:solidFill>
            <a:prstDash val="solid"/>
          </a:ln>
        </p:spPr>
        <p:txBody>
          <a:bodyPr/>
          <a:lstStyle/>
          <a:p>
            <a:endParaRPr lang=""/>
          </a:p>
        </p:txBody>
      </p:sp>
      <p:sp>
        <p:nvSpPr>
          <p:cNvPr id="38" name="Shape 19">
            <a:extLst>
              <a:ext uri="{FF2B5EF4-FFF2-40B4-BE49-F238E27FC236}">
                <a16:creationId xmlns:a16="http://schemas.microsoft.com/office/drawing/2014/main" id="{A6AB0013-B1A4-920F-C3F6-2329079113BE}"/>
              </a:ext>
            </a:extLst>
          </p:cNvPr>
          <p:cNvSpPr/>
          <p:nvPr/>
        </p:nvSpPr>
        <p:spPr>
          <a:xfrm>
            <a:off x="13768030" y="5845373"/>
            <a:ext cx="91440" cy="1506736"/>
          </a:xfrm>
          <a:prstGeom prst="roundRect">
            <a:avLst>
              <a:gd name="adj" fmla="val 91163"/>
            </a:avLst>
          </a:prstGeom>
          <a:solidFill>
            <a:srgbClr val="00AEEF"/>
          </a:solidFill>
          <a:ln/>
        </p:spPr>
        <p:txBody>
          <a:bodyPr/>
          <a:lstStyle/>
          <a:p>
            <a:endParaRPr lang=""/>
          </a:p>
        </p:txBody>
      </p:sp>
      <p:sp>
        <p:nvSpPr>
          <p:cNvPr id="39" name="Text 20">
            <a:extLst>
              <a:ext uri="{FF2B5EF4-FFF2-40B4-BE49-F238E27FC236}">
                <a16:creationId xmlns:a16="http://schemas.microsoft.com/office/drawing/2014/main" id="{065E2A6D-FE78-D96A-85C0-A9850C61CADC}"/>
              </a:ext>
            </a:extLst>
          </p:cNvPr>
          <p:cNvSpPr/>
          <p:nvPr/>
        </p:nvSpPr>
        <p:spPr>
          <a:xfrm>
            <a:off x="11065907" y="6066592"/>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الإعجاب (Liking)</a:t>
            </a:r>
            <a:endParaRPr kumimoji="0" lang="en-US" sz="1950" b="0" i="0" u="none" strike="noStrike" kern="0" cap="none" spc="0" normalizeH="0" baseline="0" noProof="0" dirty="0">
              <a:ln>
                <a:noFill/>
              </a:ln>
              <a:solidFill>
                <a:prstClr val="black"/>
              </a:solidFill>
              <a:effectLst/>
              <a:uLnTx/>
              <a:uFillTx/>
            </a:endParaRPr>
          </a:p>
        </p:txBody>
      </p:sp>
      <p:sp>
        <p:nvSpPr>
          <p:cNvPr id="40" name="Text 21">
            <a:extLst>
              <a:ext uri="{FF2B5EF4-FFF2-40B4-BE49-F238E27FC236}">
                <a16:creationId xmlns:a16="http://schemas.microsoft.com/office/drawing/2014/main" id="{9AE9908B-03C6-6404-67CB-BC954BC5D4DE}"/>
              </a:ext>
            </a:extLst>
          </p:cNvPr>
          <p:cNvSpPr/>
          <p:nvPr/>
        </p:nvSpPr>
        <p:spPr>
          <a:xfrm>
            <a:off x="7635597" y="6495812"/>
            <a:ext cx="591121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نقتنع بمن نحبهم ونشبههم. </a:t>
            </a: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مثال:</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استخدام مؤثرين يشبهون الجمهور المستهدف.</a:t>
            </a:r>
            <a:endParaRPr kumimoji="0" lang="en-US" sz="1550" b="0" i="0" u="none" strike="noStrike" kern="0" cap="none" spc="0" normalizeH="0" baseline="0" noProof="0" dirty="0">
              <a:ln>
                <a:noFill/>
              </a:ln>
              <a:solidFill>
                <a:prstClr val="black"/>
              </a:solidFill>
              <a:effectLst/>
              <a:uLnTx/>
              <a:uFillTx/>
            </a:endParaRPr>
          </a:p>
        </p:txBody>
      </p:sp>
      <p:sp>
        <p:nvSpPr>
          <p:cNvPr id="41" name="Shape 22">
            <a:extLst>
              <a:ext uri="{FF2B5EF4-FFF2-40B4-BE49-F238E27FC236}">
                <a16:creationId xmlns:a16="http://schemas.microsoft.com/office/drawing/2014/main" id="{37DF9824-503F-440A-1027-AC016BB9E09C}"/>
              </a:ext>
            </a:extLst>
          </p:cNvPr>
          <p:cNvSpPr/>
          <p:nvPr/>
        </p:nvSpPr>
        <p:spPr>
          <a:xfrm>
            <a:off x="793790" y="5845373"/>
            <a:ext cx="6422231" cy="1506736"/>
          </a:xfrm>
          <a:prstGeom prst="roundRect">
            <a:avLst>
              <a:gd name="adj" fmla="val 7282"/>
            </a:avLst>
          </a:prstGeom>
          <a:solidFill>
            <a:srgbClr val="FFFFFF"/>
          </a:solidFill>
          <a:ln w="22860">
            <a:solidFill>
              <a:srgbClr val="B2D7E5"/>
            </a:solidFill>
            <a:prstDash val="solid"/>
          </a:ln>
        </p:spPr>
        <p:txBody>
          <a:bodyPr/>
          <a:lstStyle/>
          <a:p>
            <a:endParaRPr lang=""/>
          </a:p>
        </p:txBody>
      </p:sp>
      <p:sp>
        <p:nvSpPr>
          <p:cNvPr id="42" name="Shape 23">
            <a:extLst>
              <a:ext uri="{FF2B5EF4-FFF2-40B4-BE49-F238E27FC236}">
                <a16:creationId xmlns:a16="http://schemas.microsoft.com/office/drawing/2014/main" id="{0052E349-283E-C027-08B7-D060710D913A}"/>
              </a:ext>
            </a:extLst>
          </p:cNvPr>
          <p:cNvSpPr/>
          <p:nvPr/>
        </p:nvSpPr>
        <p:spPr>
          <a:xfrm>
            <a:off x="7147441" y="5845373"/>
            <a:ext cx="91440" cy="1506736"/>
          </a:xfrm>
          <a:prstGeom prst="roundRect">
            <a:avLst>
              <a:gd name="adj" fmla="val 91163"/>
            </a:avLst>
          </a:prstGeom>
          <a:solidFill>
            <a:srgbClr val="00AEEF"/>
          </a:solidFill>
          <a:ln/>
        </p:spPr>
        <p:txBody>
          <a:bodyPr/>
          <a:lstStyle/>
          <a:p>
            <a:endParaRPr lang=""/>
          </a:p>
        </p:txBody>
      </p:sp>
      <p:sp>
        <p:nvSpPr>
          <p:cNvPr id="43" name="Text 24">
            <a:extLst>
              <a:ext uri="{FF2B5EF4-FFF2-40B4-BE49-F238E27FC236}">
                <a16:creationId xmlns:a16="http://schemas.microsoft.com/office/drawing/2014/main" id="{94543CF0-A709-EDAC-9D6C-9E88BDF3ED26}"/>
              </a:ext>
            </a:extLst>
          </p:cNvPr>
          <p:cNvSpPr/>
          <p:nvPr/>
        </p:nvSpPr>
        <p:spPr>
          <a:xfrm>
            <a:off x="3149918" y="6066592"/>
            <a:ext cx="37763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الدليل الاجتماعي (Social Proof)</a:t>
            </a:r>
            <a:endParaRPr kumimoji="0" lang="en-US" sz="1950" b="0" i="0" u="none" strike="noStrike" kern="0" cap="none" spc="0" normalizeH="0" baseline="0" noProof="0" dirty="0">
              <a:ln>
                <a:noFill/>
              </a:ln>
              <a:solidFill>
                <a:prstClr val="black"/>
              </a:solidFill>
              <a:effectLst/>
              <a:uLnTx/>
              <a:uFillTx/>
            </a:endParaRPr>
          </a:p>
        </p:txBody>
      </p:sp>
      <p:sp>
        <p:nvSpPr>
          <p:cNvPr id="44" name="Text 25">
            <a:extLst>
              <a:ext uri="{FF2B5EF4-FFF2-40B4-BE49-F238E27FC236}">
                <a16:creationId xmlns:a16="http://schemas.microsoft.com/office/drawing/2014/main" id="{E66EDB02-F7E6-531C-5B1B-EF70B4E76D60}"/>
              </a:ext>
            </a:extLst>
          </p:cNvPr>
          <p:cNvSpPr/>
          <p:nvPr/>
        </p:nvSpPr>
        <p:spPr>
          <a:xfrm>
            <a:off x="1015008" y="6495812"/>
            <a:ext cx="5911215"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نتبع ما يفعله الآخرون. </a:t>
            </a: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مثال:</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"انضم إلى 1.5 مليون شخص اشتركوا".</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5774194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A42AD-D06E-710B-F8F8-B7FE1B4324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637309-F9A8-E58C-D9F3-174DA1456DC0}"/>
              </a:ext>
            </a:extLst>
          </p:cNvPr>
          <p:cNvSpPr/>
          <p:nvPr/>
        </p:nvSpPr>
        <p:spPr>
          <a:xfrm>
            <a:off x="571500" y="1598898"/>
            <a:ext cx="13726425" cy="6436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8D37EEF-B7B5-DAD9-50EF-0E923EA31A18}"/>
              </a:ext>
            </a:extLst>
          </p:cNvPr>
          <p:cNvSpPr/>
          <p:nvPr/>
        </p:nvSpPr>
        <p:spPr>
          <a:xfrm>
            <a:off x="3151414" y="525929"/>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343BBC7-BB41-B2D3-F987-44E909C9F6C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Shape 0">
            <a:extLst>
              <a:ext uri="{FF2B5EF4-FFF2-40B4-BE49-F238E27FC236}">
                <a16:creationId xmlns:a16="http://schemas.microsoft.com/office/drawing/2014/main" id="{B19B05E4-9490-E31B-83F2-574EED84E17D}"/>
              </a:ext>
            </a:extLst>
          </p:cNvPr>
          <p:cNvSpPr/>
          <p:nvPr/>
        </p:nvSpPr>
        <p:spPr>
          <a:xfrm>
            <a:off x="12806482" y="1334572"/>
            <a:ext cx="1030129" cy="388382"/>
          </a:xfrm>
          <a:prstGeom prst="roundRect">
            <a:avLst>
              <a:gd name="adj" fmla="val 17171"/>
            </a:avLst>
          </a:prstGeom>
          <a:noFill/>
          <a:ln w="7620">
            <a:solidFill>
              <a:srgbClr val="00AEEF"/>
            </a:solidFill>
            <a:prstDash val="solid"/>
          </a:ln>
        </p:spPr>
        <p:txBody>
          <a:bodyPr/>
          <a:lstStyle/>
          <a:p>
            <a:endParaRPr lang=""/>
          </a:p>
        </p:txBody>
      </p:sp>
      <p:sp>
        <p:nvSpPr>
          <p:cNvPr id="3" name="Text 1">
            <a:extLst>
              <a:ext uri="{FF2B5EF4-FFF2-40B4-BE49-F238E27FC236}">
                <a16:creationId xmlns:a16="http://schemas.microsoft.com/office/drawing/2014/main" id="{0E0C6079-F3C2-A431-6D15-D7F2EE793BC3}"/>
              </a:ext>
            </a:extLst>
          </p:cNvPr>
          <p:cNvSpPr/>
          <p:nvPr/>
        </p:nvSpPr>
        <p:spPr>
          <a:xfrm>
            <a:off x="12933164" y="1354956"/>
            <a:ext cx="776764"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00AEEF"/>
                </a:solidFill>
                <a:effectLst/>
                <a:uLnTx/>
                <a:uFillTx/>
                <a:latin typeface="Alexandria" pitchFamily="34" charset="0"/>
                <a:ea typeface="Alexandria" pitchFamily="34" charset="-122"/>
                <a:cs typeface="Alexandria" pitchFamily="34" charset="-120"/>
              </a:rPr>
              <a:t>الجزء الثالث</a:t>
            </a:r>
            <a:endParaRPr kumimoji="0" lang="en-US" sz="1250" b="0" i="0" u="none" strike="noStrike" kern="0" cap="none" spc="0" normalizeH="0" baseline="0" noProof="0" dirty="0">
              <a:ln>
                <a:noFill/>
              </a:ln>
              <a:solidFill>
                <a:prstClr val="black"/>
              </a:solidFill>
              <a:effectLst/>
              <a:uLnTx/>
              <a:uFillTx/>
            </a:endParaRPr>
          </a:p>
        </p:txBody>
      </p:sp>
      <p:sp>
        <p:nvSpPr>
          <p:cNvPr id="4" name="Text 2">
            <a:extLst>
              <a:ext uri="{FF2B5EF4-FFF2-40B4-BE49-F238E27FC236}">
                <a16:creationId xmlns:a16="http://schemas.microsoft.com/office/drawing/2014/main" id="{9B1BBC76-8B10-4CDB-B9C2-D1B7BDDA0FA1}"/>
              </a:ext>
            </a:extLst>
          </p:cNvPr>
          <p:cNvSpPr/>
          <p:nvPr/>
        </p:nvSpPr>
        <p:spPr>
          <a:xfrm>
            <a:off x="793790" y="757442"/>
            <a:ext cx="10518100"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التكتيكات العاطفية: قوة المشاعر في الإقناع</a:t>
            </a:r>
            <a:endParaRPr kumimoji="0" lang="en-US" sz="2000" b="0" i="0" u="none" strike="noStrike" kern="0" cap="none" spc="0" normalizeH="0" baseline="0" noProof="0" dirty="0">
              <a:ln>
                <a:noFill/>
              </a:ln>
              <a:solidFill>
                <a:srgbClr val="00B0F0"/>
              </a:solidFill>
              <a:effectLst/>
              <a:uLnTx/>
              <a:uFillTx/>
            </a:endParaRPr>
          </a:p>
        </p:txBody>
      </p:sp>
      <p:sp>
        <p:nvSpPr>
          <p:cNvPr id="6" name="Text 3">
            <a:extLst>
              <a:ext uri="{FF2B5EF4-FFF2-40B4-BE49-F238E27FC236}">
                <a16:creationId xmlns:a16="http://schemas.microsoft.com/office/drawing/2014/main" id="{57A946CF-D771-C8ED-41CF-B94594876AFF}"/>
              </a:ext>
            </a:extLst>
          </p:cNvPr>
          <p:cNvSpPr/>
          <p:nvPr/>
        </p:nvSpPr>
        <p:spPr>
          <a:xfrm>
            <a:off x="4340662" y="2199271"/>
            <a:ext cx="9369266" cy="855821"/>
          </a:xfrm>
          <a:prstGeom prst="rect">
            <a:avLst/>
          </a:prstGeom>
          <a:noFill/>
          <a:ln/>
        </p:spPr>
        <p:txBody>
          <a:bodyPr wrap="none" lIns="0" tIns="0" rIns="0" bIns="0" rtlCol="0" anchor="t"/>
          <a:lstStyle/>
          <a:p>
            <a:pPr marL="0" marR="0" lvl="0" indent="0" algn="r" defTabSz="914400" rtl="1" eaLnBrk="1" fontAlgn="auto" latinLnBrk="0" hangingPunct="1">
              <a:lnSpc>
                <a:spcPts val="67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العاطفة تحرك، والمنطق يبرر</a:t>
            </a:r>
            <a:endParaRPr kumimoji="0" lang="en-US" sz="2000" b="0" i="0" u="none" strike="noStrike" kern="0" cap="none" spc="0" normalizeH="0" baseline="0" noProof="0" dirty="0">
              <a:ln>
                <a:noFill/>
              </a:ln>
              <a:solidFill>
                <a:prstClr val="black"/>
              </a:solidFill>
              <a:effectLst/>
              <a:uLnTx/>
              <a:uFillTx/>
            </a:endParaRPr>
          </a:p>
        </p:txBody>
      </p:sp>
      <p:sp>
        <p:nvSpPr>
          <p:cNvPr id="7" name="Text 4">
            <a:extLst>
              <a:ext uri="{FF2B5EF4-FFF2-40B4-BE49-F238E27FC236}">
                <a16:creationId xmlns:a16="http://schemas.microsoft.com/office/drawing/2014/main" id="{89AB9C5E-AB60-5E9B-8030-FDD668AF255B}"/>
              </a:ext>
            </a:extLst>
          </p:cNvPr>
          <p:cNvSpPr/>
          <p:nvPr/>
        </p:nvSpPr>
        <p:spPr>
          <a:xfrm>
            <a:off x="793790" y="3464277"/>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الاستمالات العاطفية (Emotional Appeals) هي من أقوى أدوات الإقناع في العلاقات العامة، خاصة عندما يتعلق الأمر بتغيير السلوكيات اليومية والقضايا الإنسانية.</a:t>
            </a:r>
            <a:endParaRPr kumimoji="0" lang="en-US" sz="1550" b="0" i="0" u="none" strike="noStrike" kern="0" cap="none" spc="0" normalizeH="0" baseline="0" noProof="0" dirty="0">
              <a:ln>
                <a:noFill/>
              </a:ln>
              <a:solidFill>
                <a:srgbClr val="FF0000"/>
              </a:solidFill>
              <a:effectLst/>
              <a:uLnTx/>
              <a:uFillTx/>
            </a:endParaRPr>
          </a:p>
        </p:txBody>
      </p:sp>
      <p:sp>
        <p:nvSpPr>
          <p:cNvPr id="8" name="Text 5">
            <a:extLst>
              <a:ext uri="{FF2B5EF4-FFF2-40B4-BE49-F238E27FC236}">
                <a16:creationId xmlns:a16="http://schemas.microsoft.com/office/drawing/2014/main" id="{FC085215-28EF-8058-E456-A7BF4BCF9858}"/>
              </a:ext>
            </a:extLst>
          </p:cNvPr>
          <p:cNvSpPr/>
          <p:nvPr/>
        </p:nvSpPr>
        <p:spPr>
          <a:xfrm>
            <a:off x="793790" y="4955024"/>
            <a:ext cx="12745164"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"الناس ينسون ما قلته، ينسون ما فعلته، لكنهم لن ينسوا أبداً كيف جعلتهم يشعرون"</a:t>
            </a:r>
            <a:endParaRPr kumimoji="0" lang="en-US" sz="1550" b="0" i="0" u="none" strike="noStrike" kern="0" cap="none" spc="0" normalizeH="0" baseline="0" noProof="0" dirty="0">
              <a:ln>
                <a:noFill/>
              </a:ln>
              <a:solidFill>
                <a:prstClr val="black"/>
              </a:solidFill>
              <a:effectLst/>
              <a:uLnTx/>
              <a:uFillTx/>
            </a:endParaRPr>
          </a:p>
        </p:txBody>
      </p:sp>
      <p:sp>
        <p:nvSpPr>
          <p:cNvPr id="9" name="Text 6">
            <a:extLst>
              <a:ext uri="{FF2B5EF4-FFF2-40B4-BE49-F238E27FC236}">
                <a16:creationId xmlns:a16="http://schemas.microsoft.com/office/drawing/2014/main" id="{A1EEB356-4F13-8978-8101-F2BC1E7AFD05}"/>
              </a:ext>
            </a:extLst>
          </p:cNvPr>
          <p:cNvSpPr/>
          <p:nvPr/>
        </p:nvSpPr>
        <p:spPr>
          <a:xfrm>
            <a:off x="793790" y="5495806"/>
            <a:ext cx="12745164" cy="317540"/>
          </a:xfrm>
          <a:prstGeom prst="rect">
            <a:avLst/>
          </a:prstGeom>
          <a:noFill/>
          <a:ln/>
        </p:spPr>
        <p:txBody>
          <a:bodyPr wrap="none" lIns="0" tIns="0" rIns="0" bIns="0" rtlCol="0" anchor="t"/>
          <a:lstStyle/>
          <a:p>
            <a:pPr marL="0" marR="0" lvl="0" indent="0" defTabSz="914400" eaLnBrk="1" fontAlgn="auto" latinLnBrk="0" hangingPunct="1">
              <a:lnSpc>
                <a:spcPts val="2500"/>
              </a:lnSpc>
              <a:spcBef>
                <a:spcPts val="0"/>
              </a:spcBef>
              <a:spcAft>
                <a:spcPts val="0"/>
              </a:spcAft>
              <a:buClrTx/>
              <a:buSzTx/>
              <a:buFontTx/>
              <a:buNone/>
              <a:tabLst/>
              <a:defRPr/>
            </a:pPr>
            <a:r>
              <a:rPr kumimoji="0" lang="en-US" sz="1550" b="0" i="1"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Maya Angelou</a:t>
            </a:r>
            <a:endParaRPr kumimoji="0" lang="en-US" sz="1550" b="0" i="0" u="none" strike="noStrike" kern="0" cap="none" spc="0" normalizeH="0" baseline="0" noProof="0" dirty="0">
              <a:ln>
                <a:noFill/>
              </a:ln>
              <a:solidFill>
                <a:prstClr val="black"/>
              </a:solidFill>
              <a:effectLst/>
              <a:uLnTx/>
              <a:uFillTx/>
            </a:endParaRPr>
          </a:p>
        </p:txBody>
      </p:sp>
      <p:sp>
        <p:nvSpPr>
          <p:cNvPr id="10" name="Shape 7">
            <a:extLst>
              <a:ext uri="{FF2B5EF4-FFF2-40B4-BE49-F238E27FC236}">
                <a16:creationId xmlns:a16="http://schemas.microsoft.com/office/drawing/2014/main" id="{AB73CA59-1307-2FA7-341A-6F0725F55D61}"/>
              </a:ext>
            </a:extLst>
          </p:cNvPr>
          <p:cNvSpPr/>
          <p:nvPr/>
        </p:nvSpPr>
        <p:spPr>
          <a:xfrm>
            <a:off x="13813750" y="4731782"/>
            <a:ext cx="22860" cy="1304806"/>
          </a:xfrm>
          <a:prstGeom prst="rect">
            <a:avLst/>
          </a:prstGeom>
          <a:solidFill>
            <a:srgbClr val="00AEEF"/>
          </a:solidFill>
          <a:ln/>
        </p:spPr>
        <p:txBody>
          <a:bodyPr/>
          <a:lstStyle/>
          <a:p>
            <a:endParaRPr lang=""/>
          </a:p>
        </p:txBody>
      </p:sp>
      <p:sp>
        <p:nvSpPr>
          <p:cNvPr id="11" name="Text 8">
            <a:extLst>
              <a:ext uri="{FF2B5EF4-FFF2-40B4-BE49-F238E27FC236}">
                <a16:creationId xmlns:a16="http://schemas.microsoft.com/office/drawing/2014/main" id="{91FBE6A4-97D9-0FAC-5BD9-10B56CB4B942}"/>
              </a:ext>
            </a:extLst>
          </p:cNvPr>
          <p:cNvSpPr/>
          <p:nvPr/>
        </p:nvSpPr>
        <p:spPr>
          <a:xfrm>
            <a:off x="793790" y="6259830"/>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الأبحاث تؤكد أن القرارات البشرية غالباً ما تُتخذ عاطفياً ثم تُبرر منطقياً. لذلك، فهم وتوظيف العواطف بشكل أخلاقي ومهني هو مهارة أساسية لممارسي العلاقات العامة.</a:t>
            </a:r>
            <a:endParaRPr kumimoji="0" lang="en-US" sz="1550" b="0" i="0" u="none" strike="noStrike" kern="0" cap="none" spc="0" normalizeH="0" baseline="0" noProof="0" dirty="0">
              <a:ln>
                <a:noFill/>
              </a:ln>
              <a:solidFill>
                <a:prstClr val="black"/>
              </a:solidFill>
              <a:effectLst/>
              <a:uLnTx/>
              <a:uFillTx/>
            </a:endParaRPr>
          </a:p>
        </p:txBody>
      </p:sp>
      <p:sp>
        <p:nvSpPr>
          <p:cNvPr id="33" name="Rectangle 32">
            <a:extLst>
              <a:ext uri="{FF2B5EF4-FFF2-40B4-BE49-F238E27FC236}">
                <a16:creationId xmlns:a16="http://schemas.microsoft.com/office/drawing/2014/main" id="{21BF3AC5-0EAF-F9CB-7958-BD7692B81028}"/>
              </a:ext>
            </a:extLst>
          </p:cNvPr>
          <p:cNvSpPr/>
          <p:nvPr/>
        </p:nvSpPr>
        <p:spPr>
          <a:xfrm>
            <a:off x="4287866" y="47738"/>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خامساً</a:t>
            </a:r>
            <a:endParaRPr kumimoji="0" lang="en-US" sz="132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Tree>
    <p:extLst>
      <p:ext uri="{BB962C8B-B14F-4D97-AF65-F5344CB8AC3E}">
        <p14:creationId xmlns:p14="http://schemas.microsoft.com/office/powerpoint/2010/main" val="20802654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4D161-5DE4-CEEF-3DB4-30B7A5AFF6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7F5CA8-F913-7BD0-4EC7-08746D7C8158}"/>
              </a:ext>
            </a:extLst>
          </p:cNvPr>
          <p:cNvSpPr/>
          <p:nvPr/>
        </p:nvSpPr>
        <p:spPr>
          <a:xfrm>
            <a:off x="606794" y="1253892"/>
            <a:ext cx="13726425" cy="6672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0AB14B17-62E1-DC5A-C36E-4A1197E0B150}"/>
              </a:ext>
            </a:extLst>
          </p:cNvPr>
          <p:cNvSpPr/>
          <p:nvPr/>
        </p:nvSpPr>
        <p:spPr>
          <a:xfrm>
            <a:off x="3151414" y="391492"/>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54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43113B2-5AA2-4263-4DDB-28D78A026F5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127706"/>
            <a:ext cx="2766169" cy="1291612"/>
          </a:xfrm>
          <a:prstGeom prst="rect">
            <a:avLst/>
          </a:prstGeom>
        </p:spPr>
      </p:pic>
      <p:pic>
        <p:nvPicPr>
          <p:cNvPr id="12" name="Image 0" descr="preencoded.png">
            <a:extLst>
              <a:ext uri="{FF2B5EF4-FFF2-40B4-BE49-F238E27FC236}">
                <a16:creationId xmlns:a16="http://schemas.microsoft.com/office/drawing/2014/main" id="{35220A12-8028-1FE9-6C8C-814A0359767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6794" y="6790866"/>
            <a:ext cx="13726425" cy="980226"/>
          </a:xfrm>
          <a:prstGeom prst="rect">
            <a:avLst/>
          </a:prstGeom>
        </p:spPr>
      </p:pic>
      <p:sp>
        <p:nvSpPr>
          <p:cNvPr id="13" name="Text 0">
            <a:extLst>
              <a:ext uri="{FF2B5EF4-FFF2-40B4-BE49-F238E27FC236}">
                <a16:creationId xmlns:a16="http://schemas.microsoft.com/office/drawing/2014/main" id="{11325DD3-E58C-1DCE-A857-868FE3A9D8CB}"/>
              </a:ext>
            </a:extLst>
          </p:cNvPr>
          <p:cNvSpPr/>
          <p:nvPr/>
        </p:nvSpPr>
        <p:spPr>
          <a:xfrm>
            <a:off x="9091095" y="662149"/>
            <a:ext cx="4852868"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الخو</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ف</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  Fear Appeal)  :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التحذير</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الذي</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يحمي</a:t>
            </a:r>
            <a:r>
              <a:rPr kumimoji="0" lang="ar-EG"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endParaRPr kumimoji="0" lang="en-US" sz="2000" b="0" i="0" u="none" strike="noStrike" kern="0" cap="none" spc="0" normalizeH="0" baseline="0" noProof="0" dirty="0">
              <a:ln>
                <a:noFill/>
              </a:ln>
              <a:solidFill>
                <a:srgbClr val="00B0F0"/>
              </a:solidFill>
              <a:effectLst/>
              <a:uLnTx/>
              <a:uFillTx/>
            </a:endParaRPr>
          </a:p>
        </p:txBody>
      </p:sp>
      <p:sp>
        <p:nvSpPr>
          <p:cNvPr id="14" name="Text 1">
            <a:extLst>
              <a:ext uri="{FF2B5EF4-FFF2-40B4-BE49-F238E27FC236}">
                <a16:creationId xmlns:a16="http://schemas.microsoft.com/office/drawing/2014/main" id="{88809EEB-3ADB-6848-EA69-49F335B96357}"/>
              </a:ext>
            </a:extLst>
          </p:cNvPr>
          <p:cNvSpPr/>
          <p:nvPr/>
        </p:nvSpPr>
        <p:spPr>
          <a:xfrm>
            <a:off x="4107817" y="1603276"/>
            <a:ext cx="4553307" cy="248007"/>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حملة "Think Before You Drive" - الإمارات 2024</a:t>
            </a:r>
            <a:endParaRPr kumimoji="0" lang="en-US" sz="2000" b="0" i="0" u="none" strike="noStrike" kern="0" cap="none" spc="0" normalizeH="0" baseline="0" noProof="0" dirty="0">
              <a:ln>
                <a:noFill/>
              </a:ln>
              <a:solidFill>
                <a:prstClr val="black"/>
              </a:solidFill>
              <a:effectLst/>
              <a:uLnTx/>
              <a:uFillTx/>
            </a:endParaRPr>
          </a:p>
        </p:txBody>
      </p:sp>
      <p:sp>
        <p:nvSpPr>
          <p:cNvPr id="15" name="Text 2">
            <a:extLst>
              <a:ext uri="{FF2B5EF4-FFF2-40B4-BE49-F238E27FC236}">
                <a16:creationId xmlns:a16="http://schemas.microsoft.com/office/drawing/2014/main" id="{95D349B3-6CEF-C7D5-F961-57A1CB423634}"/>
              </a:ext>
            </a:extLst>
          </p:cNvPr>
          <p:cNvSpPr/>
          <p:nvPr/>
        </p:nvSpPr>
        <p:spPr>
          <a:xfrm>
            <a:off x="3931472" y="3543505"/>
            <a:ext cx="1240393" cy="155019"/>
          </a:xfrm>
          <a:prstGeom prst="rect">
            <a:avLst/>
          </a:prstGeom>
          <a:noFill/>
          <a:ln/>
        </p:spPr>
        <p:txBody>
          <a:bodyPr wrap="none" lIns="0" tIns="0" rIns="0" bIns="0" rtlCol="0" anchor="t"/>
          <a:lstStyle/>
          <a:p>
            <a:pPr marL="0" marR="0" lvl="0" indent="0" algn="r" defTabSz="914400" rtl="1" eaLnBrk="1" fontAlgn="auto" latinLnBrk="0" hangingPunct="1">
              <a:lnSpc>
                <a:spcPts val="12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استراتيجية الحملة</a:t>
            </a:r>
            <a:endParaRPr kumimoji="0" lang="en-US" sz="2000" b="0" i="0" u="none" strike="noStrike" kern="0" cap="none" spc="0" normalizeH="0" baseline="0" noProof="0" dirty="0">
              <a:ln>
                <a:noFill/>
              </a:ln>
              <a:solidFill>
                <a:prstClr val="black"/>
              </a:solidFill>
              <a:effectLst/>
              <a:uLnTx/>
              <a:uFillTx/>
            </a:endParaRPr>
          </a:p>
        </p:txBody>
      </p:sp>
      <p:sp>
        <p:nvSpPr>
          <p:cNvPr id="16" name="Text 3">
            <a:extLst>
              <a:ext uri="{FF2B5EF4-FFF2-40B4-BE49-F238E27FC236}">
                <a16:creationId xmlns:a16="http://schemas.microsoft.com/office/drawing/2014/main" id="{7A65F18A-C669-D76A-1746-8A786DE558F8}"/>
              </a:ext>
            </a:extLst>
          </p:cNvPr>
          <p:cNvSpPr/>
          <p:nvPr/>
        </p:nvSpPr>
        <p:spPr>
          <a:xfrm>
            <a:off x="474532" y="4235921"/>
            <a:ext cx="5353764" cy="354207"/>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استخدمت الحملة صوراً حقيقية لحوادث مرورية مع التركيز على تأثيرها على الأطفال والعائلات. الرسالة الأساسية: "ثانية واحدة من عدم الانتباه قد تغير حياة عائلة بأكملها".</a:t>
            </a:r>
            <a:endParaRPr kumimoji="0" lang="en-US" sz="1600" b="0" i="0" u="none" strike="noStrike" kern="0" cap="none" spc="0" normalizeH="0" baseline="0" noProof="0" dirty="0">
              <a:ln>
                <a:noFill/>
              </a:ln>
              <a:solidFill>
                <a:prstClr val="black"/>
              </a:solidFill>
              <a:effectLst/>
              <a:uLnTx/>
              <a:uFillTx/>
            </a:endParaRPr>
          </a:p>
        </p:txBody>
      </p:sp>
      <p:sp>
        <p:nvSpPr>
          <p:cNvPr id="17" name="Text 4">
            <a:extLst>
              <a:ext uri="{FF2B5EF4-FFF2-40B4-BE49-F238E27FC236}">
                <a16:creationId xmlns:a16="http://schemas.microsoft.com/office/drawing/2014/main" id="{D2BD153E-370D-B61C-1489-8076FD30FAAF}"/>
              </a:ext>
            </a:extLst>
          </p:cNvPr>
          <p:cNvSpPr/>
          <p:nvPr/>
        </p:nvSpPr>
        <p:spPr>
          <a:xfrm>
            <a:off x="5459271" y="2534858"/>
            <a:ext cx="3465671" cy="158591"/>
          </a:xfrm>
          <a:prstGeom prst="rect">
            <a:avLst/>
          </a:prstGeom>
          <a:noFill/>
          <a:ln/>
        </p:spPr>
        <p:txBody>
          <a:bodyPr wrap="none" lIns="0" tIns="0" rIns="0" bIns="0" rtlCol="0" anchor="t"/>
          <a:lstStyle/>
          <a:p>
            <a:pPr marL="0" marR="0" lvl="0" indent="0" algn="r" defTabSz="914400" rtl="1" eaLnBrk="1" fontAlgn="auto" latinLnBrk="0" hangingPunct="1">
              <a:lnSpc>
                <a:spcPts val="125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عناصر الخوف الفعال:</a:t>
            </a:r>
            <a:endParaRPr kumimoji="0" lang="en-US" sz="1600" b="0" i="0" u="none" strike="noStrike" kern="0" cap="none" spc="0" normalizeH="0" baseline="0" noProof="0" dirty="0">
              <a:ln>
                <a:noFill/>
              </a:ln>
              <a:solidFill>
                <a:prstClr val="black"/>
              </a:solidFill>
              <a:effectLst/>
              <a:uLnTx/>
              <a:uFillTx/>
            </a:endParaRPr>
          </a:p>
        </p:txBody>
      </p:sp>
      <p:sp>
        <p:nvSpPr>
          <p:cNvPr id="19" name="Text 5">
            <a:extLst>
              <a:ext uri="{FF2B5EF4-FFF2-40B4-BE49-F238E27FC236}">
                <a16:creationId xmlns:a16="http://schemas.microsoft.com/office/drawing/2014/main" id="{13598F12-AC8F-99F0-1F1A-4208A5D59B45}"/>
              </a:ext>
            </a:extLst>
          </p:cNvPr>
          <p:cNvSpPr/>
          <p:nvPr/>
        </p:nvSpPr>
        <p:spPr>
          <a:xfrm>
            <a:off x="5465836" y="2829827"/>
            <a:ext cx="3465671" cy="158591"/>
          </a:xfrm>
          <a:prstGeom prst="rect">
            <a:avLst/>
          </a:prstGeom>
          <a:noFill/>
          <a:ln/>
        </p:spPr>
        <p:txBody>
          <a:bodyPr wrap="none" lIns="0" tIns="0" rIns="0" bIns="0" rtlCol="0" anchor="t"/>
          <a:lstStyle/>
          <a:p>
            <a:pPr marL="342900" marR="0" lvl="0" indent="-342900" algn="r" defTabSz="914400" rtl="1" eaLnBrk="1" fontAlgn="auto" latinLnBrk="0" hangingPunct="1">
              <a:lnSpc>
                <a:spcPts val="125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تهديد حقيقي وقابل للتصديق</a:t>
            </a:r>
            <a:endParaRPr kumimoji="0" lang="en-US" sz="1600" b="0" i="0" u="none" strike="noStrike" kern="0" cap="none" spc="0" normalizeH="0" baseline="0" noProof="0" dirty="0">
              <a:ln>
                <a:noFill/>
              </a:ln>
              <a:solidFill>
                <a:prstClr val="black"/>
              </a:solidFill>
              <a:effectLst/>
              <a:uLnTx/>
              <a:uFillTx/>
            </a:endParaRPr>
          </a:p>
        </p:txBody>
      </p:sp>
      <p:sp>
        <p:nvSpPr>
          <p:cNvPr id="20" name="Text 6">
            <a:extLst>
              <a:ext uri="{FF2B5EF4-FFF2-40B4-BE49-F238E27FC236}">
                <a16:creationId xmlns:a16="http://schemas.microsoft.com/office/drawing/2014/main" id="{1C90120F-82A0-EC50-ADD4-201DDB9AFC45}"/>
              </a:ext>
            </a:extLst>
          </p:cNvPr>
          <p:cNvSpPr/>
          <p:nvPr/>
        </p:nvSpPr>
        <p:spPr>
          <a:xfrm>
            <a:off x="5425236" y="3135247"/>
            <a:ext cx="3465671" cy="158591"/>
          </a:xfrm>
          <a:prstGeom prst="rect">
            <a:avLst/>
          </a:prstGeom>
          <a:noFill/>
          <a:ln/>
        </p:spPr>
        <p:txBody>
          <a:bodyPr wrap="none" lIns="0" tIns="0" rIns="0" bIns="0" rtlCol="0" anchor="t"/>
          <a:lstStyle/>
          <a:p>
            <a:pPr marL="342900" marR="0" lvl="0" indent="-342900" algn="r" defTabSz="914400" rtl="1" eaLnBrk="1" fontAlgn="auto" latinLnBrk="0" hangingPunct="1">
              <a:lnSpc>
                <a:spcPts val="125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عواقب واضحة وشخصية</a:t>
            </a:r>
            <a:endParaRPr kumimoji="0" lang="en-US" sz="1600" b="0" i="0" u="none" strike="noStrike" kern="0" cap="none" spc="0" normalizeH="0" baseline="0" noProof="0" dirty="0">
              <a:ln>
                <a:noFill/>
              </a:ln>
              <a:solidFill>
                <a:prstClr val="black"/>
              </a:solidFill>
              <a:effectLst/>
              <a:uLnTx/>
              <a:uFillTx/>
            </a:endParaRPr>
          </a:p>
        </p:txBody>
      </p:sp>
      <p:sp>
        <p:nvSpPr>
          <p:cNvPr id="21" name="Text 7">
            <a:extLst>
              <a:ext uri="{FF2B5EF4-FFF2-40B4-BE49-F238E27FC236}">
                <a16:creationId xmlns:a16="http://schemas.microsoft.com/office/drawing/2014/main" id="{912491CB-9075-CB4B-622F-A531FE448751}"/>
              </a:ext>
            </a:extLst>
          </p:cNvPr>
          <p:cNvSpPr/>
          <p:nvPr/>
        </p:nvSpPr>
        <p:spPr>
          <a:xfrm>
            <a:off x="5442976" y="3371750"/>
            <a:ext cx="3465671" cy="158591"/>
          </a:xfrm>
          <a:prstGeom prst="rect">
            <a:avLst/>
          </a:prstGeom>
          <a:noFill/>
          <a:ln/>
        </p:spPr>
        <p:txBody>
          <a:bodyPr wrap="none" lIns="0" tIns="0" rIns="0" bIns="0" rtlCol="0" anchor="t"/>
          <a:lstStyle/>
          <a:p>
            <a:pPr marL="342900" marR="0" lvl="0" indent="-342900" algn="r" defTabSz="914400" rtl="1" eaLnBrk="1" fontAlgn="auto" latinLnBrk="0" hangingPunct="1">
              <a:lnSpc>
                <a:spcPts val="125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حل عملي وسهل التطبيق</a:t>
            </a:r>
            <a:endParaRPr kumimoji="0" lang="en-US" sz="1600" b="0" i="0" u="none" strike="noStrike" kern="0" cap="none" spc="0" normalizeH="0" baseline="0" noProof="0" dirty="0">
              <a:ln>
                <a:noFill/>
              </a:ln>
              <a:solidFill>
                <a:prstClr val="black"/>
              </a:solidFill>
              <a:effectLst/>
              <a:uLnTx/>
              <a:uFillTx/>
            </a:endParaRPr>
          </a:p>
        </p:txBody>
      </p:sp>
      <p:sp>
        <p:nvSpPr>
          <p:cNvPr id="22" name="Text 8">
            <a:extLst>
              <a:ext uri="{FF2B5EF4-FFF2-40B4-BE49-F238E27FC236}">
                <a16:creationId xmlns:a16="http://schemas.microsoft.com/office/drawing/2014/main" id="{F0CB6AD6-A090-84D4-258C-10973E707B29}"/>
              </a:ext>
            </a:extLst>
          </p:cNvPr>
          <p:cNvSpPr/>
          <p:nvPr/>
        </p:nvSpPr>
        <p:spPr>
          <a:xfrm>
            <a:off x="5459271" y="3632484"/>
            <a:ext cx="3465671" cy="158591"/>
          </a:xfrm>
          <a:prstGeom prst="rect">
            <a:avLst/>
          </a:prstGeom>
          <a:noFill/>
          <a:ln/>
        </p:spPr>
        <p:txBody>
          <a:bodyPr wrap="none" lIns="0" tIns="0" rIns="0" bIns="0" rtlCol="0" anchor="t"/>
          <a:lstStyle/>
          <a:p>
            <a:pPr marL="342900" marR="0" lvl="0" indent="-342900" algn="r" defTabSz="914400" rtl="1" eaLnBrk="1" fontAlgn="auto" latinLnBrk="0" hangingPunct="1">
              <a:lnSpc>
                <a:spcPts val="125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شعور بالفعالية الذاتية</a:t>
            </a:r>
            <a:endParaRPr kumimoji="0" lang="en-US" sz="1600" b="0" i="0" u="none" strike="noStrike" kern="0" cap="none" spc="0" normalizeH="0" baseline="0" noProof="0" dirty="0">
              <a:ln>
                <a:noFill/>
              </a:ln>
              <a:solidFill>
                <a:prstClr val="black"/>
              </a:solidFill>
              <a:effectLst/>
              <a:uLnTx/>
              <a:uFillTx/>
            </a:endParaRPr>
          </a:p>
        </p:txBody>
      </p:sp>
      <p:sp>
        <p:nvSpPr>
          <p:cNvPr id="23" name="Text 9">
            <a:extLst>
              <a:ext uri="{FF2B5EF4-FFF2-40B4-BE49-F238E27FC236}">
                <a16:creationId xmlns:a16="http://schemas.microsoft.com/office/drawing/2014/main" id="{AAA9AEEE-ABD4-74D7-B474-BC4A5860189B}"/>
              </a:ext>
            </a:extLst>
          </p:cNvPr>
          <p:cNvSpPr/>
          <p:nvPr/>
        </p:nvSpPr>
        <p:spPr>
          <a:xfrm>
            <a:off x="8190251" y="1432939"/>
            <a:ext cx="4963316" cy="208714"/>
          </a:xfrm>
          <a:prstGeom prst="rect">
            <a:avLst/>
          </a:prstGeom>
          <a:noFill/>
          <a:ln/>
        </p:spPr>
        <p:txBody>
          <a:bodyPr wrap="none" lIns="0" tIns="0" rIns="0" bIns="0" rtlCol="0" anchor="t"/>
          <a:lstStyle/>
          <a:p>
            <a:pPr marL="0" marR="0" lvl="0" indent="0" algn="r" defTabSz="914400" rtl="1" eaLnBrk="1" fontAlgn="auto" latinLnBrk="0" hangingPunct="1">
              <a:lnSpc>
                <a:spcPts val="12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النتائج المحققة</a:t>
            </a:r>
            <a:endParaRPr kumimoji="0" lang="en-US" sz="2000" b="0" i="0" u="none" strike="noStrike" kern="0" cap="none" spc="0" normalizeH="0" baseline="0" noProof="0" dirty="0">
              <a:ln>
                <a:noFill/>
              </a:ln>
              <a:solidFill>
                <a:prstClr val="black"/>
              </a:solidFill>
              <a:effectLst/>
              <a:uLnTx/>
              <a:uFillTx/>
            </a:endParaRPr>
          </a:p>
        </p:txBody>
      </p:sp>
      <p:sp>
        <p:nvSpPr>
          <p:cNvPr id="24" name="Text 10">
            <a:extLst>
              <a:ext uri="{FF2B5EF4-FFF2-40B4-BE49-F238E27FC236}">
                <a16:creationId xmlns:a16="http://schemas.microsoft.com/office/drawing/2014/main" id="{45C69A3F-51CC-E1A2-7C14-164C0558C5ED}"/>
              </a:ext>
            </a:extLst>
          </p:cNvPr>
          <p:cNvSpPr/>
          <p:nvPr/>
        </p:nvSpPr>
        <p:spPr>
          <a:xfrm>
            <a:off x="10297019" y="2534858"/>
            <a:ext cx="1220510" cy="248007"/>
          </a:xfrm>
          <a:prstGeom prst="rect">
            <a:avLst/>
          </a:prstGeom>
          <a:noFill/>
          <a:ln/>
        </p:spPr>
        <p:txBody>
          <a:bodyPr wrap="none" lIns="0" tIns="0" rIns="0" bIns="0" rtlCol="0" anchor="t"/>
          <a:lstStyle/>
          <a:p>
            <a:pPr marL="0" marR="0" lvl="0" indent="0" algn="ctr" defTabSz="914400" rtl="1" eaLnBrk="1" fontAlgn="auto" latinLnBrk="0" hangingPunct="1">
              <a:lnSpc>
                <a:spcPts val="195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35%</a:t>
            </a:r>
            <a:endParaRPr kumimoji="0" lang="en-US" sz="4800" b="0" i="0" u="none" strike="noStrike" kern="0" cap="none" spc="0" normalizeH="0" baseline="0" noProof="0" dirty="0">
              <a:ln>
                <a:noFill/>
              </a:ln>
              <a:solidFill>
                <a:prstClr val="black"/>
              </a:solidFill>
              <a:effectLst/>
              <a:uLnTx/>
              <a:uFillTx/>
            </a:endParaRPr>
          </a:p>
        </p:txBody>
      </p:sp>
      <p:pic>
        <p:nvPicPr>
          <p:cNvPr id="26" name="Image 1" descr="preencoded.png">
            <a:extLst>
              <a:ext uri="{FF2B5EF4-FFF2-40B4-BE49-F238E27FC236}">
                <a16:creationId xmlns:a16="http://schemas.microsoft.com/office/drawing/2014/main" id="{AF0E77D2-7737-9932-C9AF-6FD93046D0B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921241" y="1672829"/>
            <a:ext cx="1730352" cy="1730352"/>
          </a:xfrm>
          <a:prstGeom prst="rect">
            <a:avLst/>
          </a:prstGeom>
        </p:spPr>
      </p:pic>
      <p:sp>
        <p:nvSpPr>
          <p:cNvPr id="27" name="Text 11">
            <a:extLst>
              <a:ext uri="{FF2B5EF4-FFF2-40B4-BE49-F238E27FC236}">
                <a16:creationId xmlns:a16="http://schemas.microsoft.com/office/drawing/2014/main" id="{3AFBD49D-FCAE-7E05-EBB3-8BBE9A8D4C5D}"/>
              </a:ext>
            </a:extLst>
          </p:cNvPr>
          <p:cNvSpPr/>
          <p:nvPr/>
        </p:nvSpPr>
        <p:spPr>
          <a:xfrm>
            <a:off x="10140452" y="3527125"/>
            <a:ext cx="1533763" cy="155019"/>
          </a:xfrm>
          <a:prstGeom prst="rect">
            <a:avLst/>
          </a:prstGeom>
          <a:noFill/>
          <a:ln/>
        </p:spPr>
        <p:txBody>
          <a:bodyPr wrap="none" lIns="0" tIns="0" rIns="0" bIns="0" rtlCol="0" anchor="t"/>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زيادة استخدام حزام الأمان</a:t>
            </a:r>
            <a:endParaRPr kumimoji="0" lang="en-US" sz="2000" b="0" i="0" u="none" strike="noStrike" kern="0" cap="none" spc="0" normalizeH="0" baseline="0" noProof="0" dirty="0">
              <a:ln>
                <a:noFill/>
              </a:ln>
              <a:solidFill>
                <a:prstClr val="black"/>
              </a:solidFill>
              <a:effectLst/>
              <a:uLnTx/>
              <a:uFillTx/>
            </a:endParaRPr>
          </a:p>
        </p:txBody>
      </p:sp>
      <p:sp>
        <p:nvSpPr>
          <p:cNvPr id="28" name="Text 12">
            <a:extLst>
              <a:ext uri="{FF2B5EF4-FFF2-40B4-BE49-F238E27FC236}">
                <a16:creationId xmlns:a16="http://schemas.microsoft.com/office/drawing/2014/main" id="{EA153E67-B159-8855-D58B-6A38A22B85F4}"/>
              </a:ext>
            </a:extLst>
          </p:cNvPr>
          <p:cNvSpPr/>
          <p:nvPr/>
        </p:nvSpPr>
        <p:spPr>
          <a:xfrm>
            <a:off x="10297019" y="4525464"/>
            <a:ext cx="1220510" cy="248007"/>
          </a:xfrm>
          <a:prstGeom prst="rect">
            <a:avLst/>
          </a:prstGeom>
          <a:noFill/>
          <a:ln/>
        </p:spPr>
        <p:txBody>
          <a:bodyPr wrap="none" lIns="0" tIns="0" rIns="0" bIns="0" rtlCol="0" anchor="t"/>
          <a:lstStyle/>
          <a:p>
            <a:pPr marL="0" marR="0" lvl="0" indent="0" algn="ctr" defTabSz="914400" rtl="1" eaLnBrk="1" fontAlgn="auto" latinLnBrk="0" hangingPunct="1">
              <a:lnSpc>
                <a:spcPts val="195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28%</a:t>
            </a:r>
            <a:endParaRPr kumimoji="0" lang="en-US" sz="4800" b="0" i="0" u="none" strike="noStrike" kern="0" cap="none" spc="0" normalizeH="0" baseline="0" noProof="0" dirty="0">
              <a:ln>
                <a:noFill/>
              </a:ln>
              <a:solidFill>
                <a:prstClr val="black"/>
              </a:solidFill>
              <a:effectLst/>
              <a:uLnTx/>
              <a:uFillTx/>
            </a:endParaRPr>
          </a:p>
        </p:txBody>
      </p:sp>
      <p:pic>
        <p:nvPicPr>
          <p:cNvPr id="29" name="Image 2" descr="preencoded.png">
            <a:extLst>
              <a:ext uri="{FF2B5EF4-FFF2-40B4-BE49-F238E27FC236}">
                <a16:creationId xmlns:a16="http://schemas.microsoft.com/office/drawing/2014/main" id="{8711F264-BDB8-262F-9CCC-34F932FF4D4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832544" y="3772130"/>
            <a:ext cx="2080629" cy="1828029"/>
          </a:xfrm>
          <a:prstGeom prst="rect">
            <a:avLst/>
          </a:prstGeom>
        </p:spPr>
      </p:pic>
      <p:sp>
        <p:nvSpPr>
          <p:cNvPr id="35" name="Text 13">
            <a:extLst>
              <a:ext uri="{FF2B5EF4-FFF2-40B4-BE49-F238E27FC236}">
                <a16:creationId xmlns:a16="http://schemas.microsoft.com/office/drawing/2014/main" id="{523DEBCA-93C3-74AA-D0EC-DD3E1E74F50C}"/>
              </a:ext>
            </a:extLst>
          </p:cNvPr>
          <p:cNvSpPr/>
          <p:nvPr/>
        </p:nvSpPr>
        <p:spPr>
          <a:xfrm>
            <a:off x="10163073" y="6040493"/>
            <a:ext cx="1539716" cy="155019"/>
          </a:xfrm>
          <a:prstGeom prst="rect">
            <a:avLst/>
          </a:prstGeom>
          <a:noFill/>
          <a:ln/>
        </p:spPr>
        <p:txBody>
          <a:bodyPr wrap="none" lIns="0" tIns="0" rIns="0" bIns="0" rtlCol="0" anchor="t"/>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انخفاض الحوادث المرورية</a:t>
            </a:r>
            <a:endParaRPr kumimoji="0" lang="en-US" sz="2000" b="0" i="0" u="none" strike="noStrike" kern="0" cap="none" spc="0" normalizeH="0" baseline="0" noProof="0" dirty="0">
              <a:ln>
                <a:noFill/>
              </a:ln>
              <a:solidFill>
                <a:prstClr val="black"/>
              </a:solidFill>
              <a:effectLst/>
              <a:uLnTx/>
              <a:uFillTx/>
            </a:endParaRPr>
          </a:p>
        </p:txBody>
      </p:sp>
      <p:sp>
        <p:nvSpPr>
          <p:cNvPr id="36" name="Text 14">
            <a:extLst>
              <a:ext uri="{FF2B5EF4-FFF2-40B4-BE49-F238E27FC236}">
                <a16:creationId xmlns:a16="http://schemas.microsoft.com/office/drawing/2014/main" id="{87AA325E-F793-8F06-910F-CDDCC13E445F}"/>
              </a:ext>
            </a:extLst>
          </p:cNvPr>
          <p:cNvSpPr/>
          <p:nvPr/>
        </p:nvSpPr>
        <p:spPr>
          <a:xfrm>
            <a:off x="6704944" y="4827499"/>
            <a:ext cx="1220510" cy="248007"/>
          </a:xfrm>
          <a:prstGeom prst="rect">
            <a:avLst/>
          </a:prstGeom>
          <a:noFill/>
          <a:ln/>
        </p:spPr>
        <p:txBody>
          <a:bodyPr wrap="none" lIns="0" tIns="0" rIns="0" bIns="0" rtlCol="0" anchor="t"/>
          <a:lstStyle/>
          <a:p>
            <a:pPr marL="0" marR="0" lvl="0" indent="0" algn="ctr" defTabSz="914400" rtl="1" eaLnBrk="1" fontAlgn="auto" latinLnBrk="0" hangingPunct="1">
              <a:lnSpc>
                <a:spcPts val="195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89%</a:t>
            </a:r>
            <a:endParaRPr kumimoji="0" lang="en-US" sz="4800" b="0" i="0" u="none" strike="noStrike" kern="0" cap="none" spc="0" normalizeH="0" baseline="0" noProof="0" dirty="0">
              <a:ln>
                <a:noFill/>
              </a:ln>
              <a:solidFill>
                <a:prstClr val="black"/>
              </a:solidFill>
              <a:effectLst/>
              <a:uLnTx/>
              <a:uFillTx/>
            </a:endParaRPr>
          </a:p>
        </p:txBody>
      </p:sp>
      <p:pic>
        <p:nvPicPr>
          <p:cNvPr id="37" name="Image 3" descr="preencoded.png">
            <a:extLst>
              <a:ext uri="{FF2B5EF4-FFF2-40B4-BE49-F238E27FC236}">
                <a16:creationId xmlns:a16="http://schemas.microsoft.com/office/drawing/2014/main" id="{39556C9F-4334-4B57-C993-0CA34A56930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440150" y="3925772"/>
            <a:ext cx="1750100" cy="1750100"/>
          </a:xfrm>
          <a:prstGeom prst="rect">
            <a:avLst/>
          </a:prstGeom>
        </p:spPr>
      </p:pic>
      <p:sp>
        <p:nvSpPr>
          <p:cNvPr id="38" name="Text 15">
            <a:extLst>
              <a:ext uri="{FF2B5EF4-FFF2-40B4-BE49-F238E27FC236}">
                <a16:creationId xmlns:a16="http://schemas.microsoft.com/office/drawing/2014/main" id="{5D78757A-DE57-BD84-1B9D-E812B2C59CC6}"/>
              </a:ext>
            </a:extLst>
          </p:cNvPr>
          <p:cNvSpPr/>
          <p:nvPr/>
        </p:nvSpPr>
        <p:spPr>
          <a:xfrm>
            <a:off x="6614695" y="6040493"/>
            <a:ext cx="1401008" cy="155019"/>
          </a:xfrm>
          <a:prstGeom prst="rect">
            <a:avLst/>
          </a:prstGeom>
          <a:noFill/>
          <a:ln/>
        </p:spPr>
        <p:txBody>
          <a:bodyPr wrap="none" lIns="0" tIns="0" rIns="0" bIns="0" rtlCol="0" anchor="t"/>
          <a:lstStyle/>
          <a:p>
            <a:pPr marL="0" marR="0" lvl="0" indent="0" algn="ctr" defTabSz="914400" rtl="1" eaLnBrk="1" fontAlgn="auto" latinLnBrk="0" hangingPunct="1">
              <a:lnSpc>
                <a:spcPts val="12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تذكر الرسالة بعد 6 أشهر</a:t>
            </a:r>
            <a:endParaRPr kumimoji="0" lang="en-US" sz="2000" b="0" i="0" u="none" strike="noStrike" kern="0" cap="none" spc="0" normalizeH="0" baseline="0" noProof="0" dirty="0">
              <a:ln>
                <a:noFill/>
              </a:ln>
              <a:solidFill>
                <a:prstClr val="black"/>
              </a:solidFill>
              <a:effectLst/>
              <a:uLnTx/>
              <a:uFillTx/>
            </a:endParaRPr>
          </a:p>
        </p:txBody>
      </p:sp>
      <p:sp>
        <p:nvSpPr>
          <p:cNvPr id="39" name="Shape 16">
            <a:extLst>
              <a:ext uri="{FF2B5EF4-FFF2-40B4-BE49-F238E27FC236}">
                <a16:creationId xmlns:a16="http://schemas.microsoft.com/office/drawing/2014/main" id="{AFF439B3-2D27-BFDC-49B6-301FB2474F6E}"/>
              </a:ext>
            </a:extLst>
          </p:cNvPr>
          <p:cNvSpPr/>
          <p:nvPr/>
        </p:nvSpPr>
        <p:spPr>
          <a:xfrm>
            <a:off x="9921240" y="6730672"/>
            <a:ext cx="4411979" cy="1107436"/>
          </a:xfrm>
          <a:prstGeom prst="roundRect">
            <a:avLst>
              <a:gd name="adj" fmla="val 7187"/>
            </a:avLst>
          </a:prstGeom>
          <a:solidFill>
            <a:srgbClr val="B3EAFF"/>
          </a:solidFill>
          <a:ln/>
        </p:spPr>
        <p:txBody>
          <a:bodyPr/>
          <a:lstStyle/>
          <a:p>
            <a:endParaRPr lang=""/>
          </a:p>
        </p:txBody>
      </p:sp>
      <p:pic>
        <p:nvPicPr>
          <p:cNvPr id="44" name="Image 4" descr="preencoded.png">
            <a:extLst>
              <a:ext uri="{FF2B5EF4-FFF2-40B4-BE49-F238E27FC236}">
                <a16:creationId xmlns:a16="http://schemas.microsoft.com/office/drawing/2014/main" id="{2F8A7733-DB4E-44CC-2E17-2F047E4DCBE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273677" y="7926365"/>
            <a:ext cx="123944" cy="99179"/>
          </a:xfrm>
          <a:prstGeom prst="rect">
            <a:avLst/>
          </a:prstGeom>
        </p:spPr>
      </p:pic>
      <p:sp>
        <p:nvSpPr>
          <p:cNvPr id="47" name="Text 17">
            <a:extLst>
              <a:ext uri="{FF2B5EF4-FFF2-40B4-BE49-F238E27FC236}">
                <a16:creationId xmlns:a16="http://schemas.microsoft.com/office/drawing/2014/main" id="{9AF2120A-8EC6-50FA-00DE-C71B2386DC93}"/>
              </a:ext>
            </a:extLst>
          </p:cNvPr>
          <p:cNvSpPr/>
          <p:nvPr/>
        </p:nvSpPr>
        <p:spPr>
          <a:xfrm>
            <a:off x="9921241" y="6730672"/>
            <a:ext cx="3792533" cy="268722"/>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تحذير أخلاقي:</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استخدام الخوف يجب أن يكون مسؤولاً ومتوازناً، مع تقديم حلول واضحة لتجنب الإرهاق العاطفي.</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952299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C2043-8403-A4D0-0923-0024C620F9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C7C1B9-97BD-7474-2C17-BE4DA716ADAA}"/>
              </a:ext>
            </a:extLst>
          </p:cNvPr>
          <p:cNvSpPr/>
          <p:nvPr/>
        </p:nvSpPr>
        <p:spPr>
          <a:xfrm>
            <a:off x="571500" y="1828800"/>
            <a:ext cx="13726425" cy="6206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BE1F76A-F9F7-F969-1764-F2602097D96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sp>
        <p:nvSpPr>
          <p:cNvPr id="2" name="Text 0">
            <a:extLst>
              <a:ext uri="{FF2B5EF4-FFF2-40B4-BE49-F238E27FC236}">
                <a16:creationId xmlns:a16="http://schemas.microsoft.com/office/drawing/2014/main" id="{A9701823-F9CE-727D-5028-122487F1EE0F}"/>
              </a:ext>
            </a:extLst>
          </p:cNvPr>
          <p:cNvSpPr/>
          <p:nvPr/>
        </p:nvSpPr>
        <p:spPr>
          <a:xfrm>
            <a:off x="5491639" y="632817"/>
            <a:ext cx="8371165" cy="599599"/>
          </a:xfrm>
          <a:prstGeom prst="rect">
            <a:avLst/>
          </a:prstGeom>
          <a:noFill/>
          <a:ln/>
        </p:spPr>
        <p:txBody>
          <a:bodyPr wrap="none" lIns="0" tIns="0" rIns="0" bIns="0" rtlCol="0" anchor="t"/>
          <a:lstStyle/>
          <a:p>
            <a:pPr marL="0" marR="0" lvl="0" indent="0" algn="r" defTabSz="914400" rtl="1" eaLnBrk="1" fontAlgn="auto" latinLnBrk="0" hangingPunct="1">
              <a:lnSpc>
                <a:spcPts val="47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الفخر والانتماء: قوة الهوية الجماعية</a:t>
            </a:r>
            <a:endParaRPr kumimoji="0" lang="en-US" sz="2000" b="0" i="0" u="none" strike="noStrike" kern="0" cap="none" spc="0" normalizeH="0" baseline="0" noProof="0" dirty="0">
              <a:ln>
                <a:noFill/>
              </a:ln>
              <a:solidFill>
                <a:srgbClr val="00B0F0"/>
              </a:solidFill>
              <a:effectLst/>
              <a:uLnTx/>
              <a:uFillTx/>
            </a:endParaRPr>
          </a:p>
        </p:txBody>
      </p:sp>
      <p:sp>
        <p:nvSpPr>
          <p:cNvPr id="3" name="Text 1">
            <a:extLst>
              <a:ext uri="{FF2B5EF4-FFF2-40B4-BE49-F238E27FC236}">
                <a16:creationId xmlns:a16="http://schemas.microsoft.com/office/drawing/2014/main" id="{EE20F6E2-9E83-C779-8DE2-D38466531092}"/>
              </a:ext>
            </a:extLst>
          </p:cNvPr>
          <p:cNvSpPr/>
          <p:nvPr/>
        </p:nvSpPr>
        <p:spPr>
          <a:xfrm>
            <a:off x="5631775" y="1309092"/>
            <a:ext cx="8231029" cy="479822"/>
          </a:xfrm>
          <a:prstGeom prst="rect">
            <a:avLst/>
          </a:prstGeom>
          <a:noFill/>
          <a:ln/>
        </p:spPr>
        <p:txBody>
          <a:bodyPr wrap="none" lIns="0" tIns="0" rIns="0" bIns="0" rtlCol="0" anchor="t"/>
          <a:lstStyle/>
          <a:p>
            <a:pPr marL="0" marR="0" lvl="0" indent="0" algn="r" defTabSz="914400" rtl="1" eaLnBrk="1" fontAlgn="auto" latinLnBrk="0" hangingPunct="1">
              <a:lnSpc>
                <a:spcPts val="3750"/>
              </a:lnSpc>
              <a:spcBef>
                <a:spcPts val="0"/>
              </a:spcBef>
              <a:spcAft>
                <a:spcPts val="0"/>
              </a:spcAft>
              <a:buClrTx/>
              <a:buSzTx/>
              <a:buFontTx/>
              <a:buNone/>
              <a:tabLst/>
              <a:defRPr/>
            </a:pP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حملة "We Are All Saudis" - السعودية 2025</a:t>
            </a:r>
            <a:endParaRPr kumimoji="0" lang="en-US" b="0" i="0" u="none" strike="noStrike" kern="0" cap="none" spc="0" normalizeH="0" baseline="0" noProof="0" dirty="0">
              <a:ln>
                <a:noFill/>
              </a:ln>
              <a:solidFill>
                <a:srgbClr val="00B0F0"/>
              </a:solidFill>
              <a:effectLst/>
              <a:uLnTx/>
              <a:uFillTx/>
            </a:endParaRPr>
          </a:p>
        </p:txBody>
      </p:sp>
      <p:sp>
        <p:nvSpPr>
          <p:cNvPr id="4" name="Text 2">
            <a:extLst>
              <a:ext uri="{FF2B5EF4-FFF2-40B4-BE49-F238E27FC236}">
                <a16:creationId xmlns:a16="http://schemas.microsoft.com/office/drawing/2014/main" id="{22E2039B-66DF-16BD-1CE8-03D920ACCC31}"/>
              </a:ext>
            </a:extLst>
          </p:cNvPr>
          <p:cNvSpPr/>
          <p:nvPr/>
        </p:nvSpPr>
        <p:spPr>
          <a:xfrm>
            <a:off x="767596" y="2076688"/>
            <a:ext cx="13095208" cy="307062"/>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حملة وطنية هدفت إلى تعزيز الولاء الوطني والفخر بالإنجازات السعودية من خلال قصص شباب سعودي يحققون إنجازات عالمية في مجالات متنوعة.</a:t>
            </a:r>
            <a:endParaRPr kumimoji="0" lang="en-US" sz="1600" b="0" i="0" u="none" strike="noStrike" kern="0" cap="none" spc="0" normalizeH="0" baseline="0" noProof="0" dirty="0">
              <a:ln>
                <a:noFill/>
              </a:ln>
              <a:solidFill>
                <a:prstClr val="black"/>
              </a:solidFill>
              <a:effectLst/>
              <a:uLnTx/>
              <a:uFillTx/>
            </a:endParaRPr>
          </a:p>
        </p:txBody>
      </p:sp>
      <p:pic>
        <p:nvPicPr>
          <p:cNvPr id="6" name="Image 0" descr="preencoded.png">
            <a:extLst>
              <a:ext uri="{FF2B5EF4-FFF2-40B4-BE49-F238E27FC236}">
                <a16:creationId xmlns:a16="http://schemas.microsoft.com/office/drawing/2014/main" id="{349EFBAD-D427-5295-54C0-022F516D3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57636" y="2599611"/>
            <a:ext cx="4205168" cy="2598896"/>
          </a:xfrm>
          <a:prstGeom prst="rect">
            <a:avLst/>
          </a:prstGeom>
        </p:spPr>
      </p:pic>
      <p:sp>
        <p:nvSpPr>
          <p:cNvPr id="7" name="Text 3">
            <a:extLst>
              <a:ext uri="{FF2B5EF4-FFF2-40B4-BE49-F238E27FC236}">
                <a16:creationId xmlns:a16="http://schemas.microsoft.com/office/drawing/2014/main" id="{5003C84D-7702-4120-89AE-5C5BF92D456D}"/>
              </a:ext>
            </a:extLst>
          </p:cNvPr>
          <p:cNvSpPr/>
          <p:nvPr/>
        </p:nvSpPr>
        <p:spPr>
          <a:xfrm>
            <a:off x="11464171" y="5390317"/>
            <a:ext cx="2398633" cy="299799"/>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العلوم والابتكار</a:t>
            </a:r>
            <a:endParaRPr kumimoji="0" lang="en-US" b="0" i="0" u="none" strike="noStrike" kern="0" cap="none" spc="0" normalizeH="0" baseline="0" noProof="0" dirty="0">
              <a:ln>
                <a:noFill/>
              </a:ln>
              <a:solidFill>
                <a:prstClr val="black"/>
              </a:solidFill>
              <a:effectLst/>
              <a:uLnTx/>
              <a:uFillTx/>
            </a:endParaRPr>
          </a:p>
        </p:txBody>
      </p:sp>
      <p:sp>
        <p:nvSpPr>
          <p:cNvPr id="8" name="Text 4">
            <a:extLst>
              <a:ext uri="{FF2B5EF4-FFF2-40B4-BE49-F238E27FC236}">
                <a16:creationId xmlns:a16="http://schemas.microsoft.com/office/drawing/2014/main" id="{F346D7B5-B8BA-92A0-9305-188976A84AC6}"/>
              </a:ext>
            </a:extLst>
          </p:cNvPr>
          <p:cNvSpPr/>
          <p:nvPr/>
        </p:nvSpPr>
        <p:spPr>
          <a:xfrm>
            <a:off x="9657636" y="5805249"/>
            <a:ext cx="4205168" cy="307062"/>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قصص علماء سعوديين يحصلون على جوائز دولية</a:t>
            </a:r>
            <a:endParaRPr kumimoji="0" lang="en-US" sz="1500" b="0" i="0" u="none" strike="noStrike" kern="0" cap="none" spc="0" normalizeH="0" baseline="0" noProof="0" dirty="0">
              <a:ln>
                <a:noFill/>
              </a:ln>
              <a:solidFill>
                <a:prstClr val="black"/>
              </a:solidFill>
              <a:effectLst/>
              <a:uLnTx/>
              <a:uFillTx/>
            </a:endParaRPr>
          </a:p>
        </p:txBody>
      </p:sp>
      <p:pic>
        <p:nvPicPr>
          <p:cNvPr id="9" name="Image 1" descr="preencoded.png">
            <a:extLst>
              <a:ext uri="{FF2B5EF4-FFF2-40B4-BE49-F238E27FC236}">
                <a16:creationId xmlns:a16="http://schemas.microsoft.com/office/drawing/2014/main" id="{BA7592F0-8692-740B-7DBA-F34453D141D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12675" y="2599611"/>
            <a:ext cx="4205168" cy="2598896"/>
          </a:xfrm>
          <a:prstGeom prst="rect">
            <a:avLst/>
          </a:prstGeom>
        </p:spPr>
      </p:pic>
      <p:sp>
        <p:nvSpPr>
          <p:cNvPr id="10" name="Text 5">
            <a:extLst>
              <a:ext uri="{FF2B5EF4-FFF2-40B4-BE49-F238E27FC236}">
                <a16:creationId xmlns:a16="http://schemas.microsoft.com/office/drawing/2014/main" id="{F4018F47-CE86-E26F-1963-C4F561D1D4A3}"/>
              </a:ext>
            </a:extLst>
          </p:cNvPr>
          <p:cNvSpPr/>
          <p:nvPr/>
        </p:nvSpPr>
        <p:spPr>
          <a:xfrm>
            <a:off x="7019211" y="5390317"/>
            <a:ext cx="2398633" cy="299799"/>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الرياضة والإنجاز</a:t>
            </a:r>
            <a:endParaRPr kumimoji="0" lang="en-US" b="0" i="0" u="none" strike="noStrike" kern="0" cap="none" spc="0" normalizeH="0" baseline="0" noProof="0" dirty="0">
              <a:ln>
                <a:noFill/>
              </a:ln>
              <a:solidFill>
                <a:prstClr val="black"/>
              </a:solidFill>
              <a:effectLst/>
              <a:uLnTx/>
              <a:uFillTx/>
            </a:endParaRPr>
          </a:p>
        </p:txBody>
      </p:sp>
      <p:sp>
        <p:nvSpPr>
          <p:cNvPr id="11" name="Text 6">
            <a:extLst>
              <a:ext uri="{FF2B5EF4-FFF2-40B4-BE49-F238E27FC236}">
                <a16:creationId xmlns:a16="http://schemas.microsoft.com/office/drawing/2014/main" id="{ADA39774-AFE3-221A-FFF3-2A0210672DDC}"/>
              </a:ext>
            </a:extLst>
          </p:cNvPr>
          <p:cNvSpPr/>
          <p:nvPr/>
        </p:nvSpPr>
        <p:spPr>
          <a:xfrm>
            <a:off x="5212675" y="5805249"/>
            <a:ext cx="4205168" cy="307062"/>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رياضيون سعوديون يرفعون علم المملكة عالمياً</a:t>
            </a:r>
            <a:endParaRPr kumimoji="0" lang="en-US" sz="1500" b="0" i="0" u="none" strike="noStrike" kern="0" cap="none" spc="0" normalizeH="0" baseline="0" noProof="0" dirty="0">
              <a:ln>
                <a:noFill/>
              </a:ln>
              <a:solidFill>
                <a:prstClr val="black"/>
              </a:solidFill>
              <a:effectLst/>
              <a:uLnTx/>
              <a:uFillTx/>
            </a:endParaRPr>
          </a:p>
        </p:txBody>
      </p:sp>
      <p:pic>
        <p:nvPicPr>
          <p:cNvPr id="18" name="Image 2" descr="preencoded.png">
            <a:extLst>
              <a:ext uri="{FF2B5EF4-FFF2-40B4-BE49-F238E27FC236}">
                <a16:creationId xmlns:a16="http://schemas.microsoft.com/office/drawing/2014/main" id="{3E449D40-4165-11E2-5E92-3861B2F19E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67715" y="2599611"/>
            <a:ext cx="4205168" cy="2598896"/>
          </a:xfrm>
          <a:prstGeom prst="rect">
            <a:avLst/>
          </a:prstGeom>
        </p:spPr>
      </p:pic>
      <p:sp>
        <p:nvSpPr>
          <p:cNvPr id="26" name="Text 7">
            <a:extLst>
              <a:ext uri="{FF2B5EF4-FFF2-40B4-BE49-F238E27FC236}">
                <a16:creationId xmlns:a16="http://schemas.microsoft.com/office/drawing/2014/main" id="{EE271673-455D-EBA2-4E2E-899901544A1A}"/>
              </a:ext>
            </a:extLst>
          </p:cNvPr>
          <p:cNvSpPr/>
          <p:nvPr/>
        </p:nvSpPr>
        <p:spPr>
          <a:xfrm>
            <a:off x="2574250" y="5390317"/>
            <a:ext cx="2398633" cy="299799"/>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ريادة الأعمال</a:t>
            </a:r>
            <a:endParaRPr kumimoji="0" lang="en-US" b="0" i="0" u="none" strike="noStrike" kern="0" cap="none" spc="0" normalizeH="0" baseline="0" noProof="0" dirty="0">
              <a:ln>
                <a:noFill/>
              </a:ln>
              <a:solidFill>
                <a:prstClr val="black"/>
              </a:solidFill>
              <a:effectLst/>
              <a:uLnTx/>
              <a:uFillTx/>
            </a:endParaRPr>
          </a:p>
        </p:txBody>
      </p:sp>
      <p:sp>
        <p:nvSpPr>
          <p:cNvPr id="27" name="Text 8">
            <a:extLst>
              <a:ext uri="{FF2B5EF4-FFF2-40B4-BE49-F238E27FC236}">
                <a16:creationId xmlns:a16="http://schemas.microsoft.com/office/drawing/2014/main" id="{7132C13B-1F7E-63D7-51B8-64962D698463}"/>
              </a:ext>
            </a:extLst>
          </p:cNvPr>
          <p:cNvSpPr/>
          <p:nvPr/>
        </p:nvSpPr>
        <p:spPr>
          <a:xfrm>
            <a:off x="767715" y="5805249"/>
            <a:ext cx="4205168" cy="307062"/>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رواد أعمال شباب يبنون شركات ناشئة ناجحة</a:t>
            </a:r>
            <a:endParaRPr kumimoji="0" lang="en-US" sz="1500" b="0" i="0" u="none" strike="noStrike" kern="0" cap="none" spc="0" normalizeH="0" baseline="0" noProof="0" dirty="0">
              <a:ln>
                <a:noFill/>
              </a:ln>
              <a:solidFill>
                <a:prstClr val="black"/>
              </a:solidFill>
              <a:effectLst/>
              <a:uLnTx/>
              <a:uFillTx/>
            </a:endParaRPr>
          </a:p>
        </p:txBody>
      </p:sp>
      <p:sp>
        <p:nvSpPr>
          <p:cNvPr id="28" name="Text 9">
            <a:extLst>
              <a:ext uri="{FF2B5EF4-FFF2-40B4-BE49-F238E27FC236}">
                <a16:creationId xmlns:a16="http://schemas.microsoft.com/office/drawing/2014/main" id="{A2FA4713-CA6F-1A12-1662-981B04030659}"/>
              </a:ext>
            </a:extLst>
          </p:cNvPr>
          <p:cNvSpPr/>
          <p:nvPr/>
        </p:nvSpPr>
        <p:spPr>
          <a:xfrm>
            <a:off x="9657636" y="6424017"/>
            <a:ext cx="4205168" cy="633174"/>
          </a:xfrm>
          <a:prstGeom prst="rect">
            <a:avLst/>
          </a:prstGeom>
          <a:noFill/>
          <a:ln/>
        </p:spPr>
        <p:txBody>
          <a:bodyPr wrap="none" lIns="0" tIns="0" rIns="0" bIns="0" rtlCol="0" anchor="t"/>
          <a:lstStyle/>
          <a:p>
            <a:pPr marL="0" marR="0" lvl="0" indent="0" algn="ctr" defTabSz="914400" rtl="1" eaLnBrk="1" fontAlgn="auto" latinLnBrk="0" hangingPunct="1">
              <a:lnSpc>
                <a:spcPts val="4950"/>
              </a:lnSpc>
              <a:spcBef>
                <a:spcPts val="0"/>
              </a:spcBef>
              <a:spcAft>
                <a:spcPts val="0"/>
              </a:spcAft>
              <a:buClrTx/>
              <a:buSzTx/>
              <a:buFontTx/>
              <a:buNone/>
              <a:tabLst/>
              <a:defRPr/>
            </a:pPr>
            <a:r>
              <a:rPr kumimoji="0" lang="en-US" sz="4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4.2M</a:t>
            </a:r>
            <a:endParaRPr kumimoji="0" lang="en-US" sz="4950" b="0" i="0" u="none" strike="noStrike" kern="0" cap="none" spc="0" normalizeH="0" baseline="0" noProof="0" dirty="0">
              <a:ln>
                <a:noFill/>
              </a:ln>
              <a:solidFill>
                <a:prstClr val="black"/>
              </a:solidFill>
              <a:effectLst/>
              <a:uLnTx/>
              <a:uFillTx/>
            </a:endParaRPr>
          </a:p>
        </p:txBody>
      </p:sp>
      <p:sp>
        <p:nvSpPr>
          <p:cNvPr id="29" name="Text 10">
            <a:extLst>
              <a:ext uri="{FF2B5EF4-FFF2-40B4-BE49-F238E27FC236}">
                <a16:creationId xmlns:a16="http://schemas.microsoft.com/office/drawing/2014/main" id="{84704636-13F2-1868-EA5D-877A26BB6B65}"/>
              </a:ext>
            </a:extLst>
          </p:cNvPr>
          <p:cNvSpPr/>
          <p:nvPr/>
        </p:nvSpPr>
        <p:spPr>
          <a:xfrm>
            <a:off x="10462141" y="7296864"/>
            <a:ext cx="2596277" cy="299799"/>
          </a:xfrm>
          <a:prstGeom prst="rect">
            <a:avLst/>
          </a:prstGeom>
          <a:noFill/>
          <a:ln/>
        </p:spPr>
        <p:txBody>
          <a:bodyPr wrap="none" lIns="0" tIns="0" rIns="0" bIns="0" rtlCol="0" anchor="t"/>
          <a:lstStyle/>
          <a:p>
            <a:pPr marL="0" marR="0" lvl="0" indent="0" algn="ctr" defTabSz="914400" rtl="1" eaLnBrk="1" fontAlgn="auto" latinLnBrk="0" hangingPunct="1">
              <a:lnSpc>
                <a:spcPts val="235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مشاهدات الفيديوهات</a:t>
            </a:r>
            <a:endParaRPr kumimoji="0" lang="en-US" sz="1850" b="0" i="0" u="none" strike="noStrike" kern="0" cap="none" spc="0" normalizeH="0" baseline="0" noProof="0" dirty="0">
              <a:ln>
                <a:noFill/>
              </a:ln>
              <a:solidFill>
                <a:prstClr val="black"/>
              </a:solidFill>
              <a:effectLst/>
              <a:uLnTx/>
              <a:uFillTx/>
            </a:endParaRPr>
          </a:p>
        </p:txBody>
      </p:sp>
      <p:sp>
        <p:nvSpPr>
          <p:cNvPr id="30" name="Text 11">
            <a:extLst>
              <a:ext uri="{FF2B5EF4-FFF2-40B4-BE49-F238E27FC236}">
                <a16:creationId xmlns:a16="http://schemas.microsoft.com/office/drawing/2014/main" id="{8D93E271-76DB-F7C7-73B5-9F4E02737DEC}"/>
              </a:ext>
            </a:extLst>
          </p:cNvPr>
          <p:cNvSpPr/>
          <p:nvPr/>
        </p:nvSpPr>
        <p:spPr>
          <a:xfrm>
            <a:off x="5212675" y="6424017"/>
            <a:ext cx="4205168" cy="633174"/>
          </a:xfrm>
          <a:prstGeom prst="rect">
            <a:avLst/>
          </a:prstGeom>
          <a:noFill/>
          <a:ln/>
        </p:spPr>
        <p:txBody>
          <a:bodyPr wrap="none" lIns="0" tIns="0" rIns="0" bIns="0" rtlCol="0" anchor="t"/>
          <a:lstStyle/>
          <a:p>
            <a:pPr marL="0" marR="0" lvl="0" indent="0" algn="ctr" defTabSz="914400" rtl="1" eaLnBrk="1" fontAlgn="auto" latinLnBrk="0" hangingPunct="1">
              <a:lnSpc>
                <a:spcPts val="4950"/>
              </a:lnSpc>
              <a:spcBef>
                <a:spcPts val="0"/>
              </a:spcBef>
              <a:spcAft>
                <a:spcPts val="0"/>
              </a:spcAft>
              <a:buClrTx/>
              <a:buSzTx/>
              <a:buFontTx/>
              <a:buNone/>
              <a:tabLst/>
              <a:defRPr/>
            </a:pPr>
            <a:r>
              <a:rPr kumimoji="0" lang="en-US" sz="4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92%</a:t>
            </a:r>
            <a:endParaRPr kumimoji="0" lang="en-US" sz="4950" b="0" i="0" u="none" strike="noStrike" kern="0" cap="none" spc="0" normalizeH="0" baseline="0" noProof="0" dirty="0">
              <a:ln>
                <a:noFill/>
              </a:ln>
              <a:solidFill>
                <a:prstClr val="black"/>
              </a:solidFill>
              <a:effectLst/>
              <a:uLnTx/>
              <a:uFillTx/>
            </a:endParaRPr>
          </a:p>
        </p:txBody>
      </p:sp>
      <p:sp>
        <p:nvSpPr>
          <p:cNvPr id="31" name="Text 12">
            <a:extLst>
              <a:ext uri="{FF2B5EF4-FFF2-40B4-BE49-F238E27FC236}">
                <a16:creationId xmlns:a16="http://schemas.microsoft.com/office/drawing/2014/main" id="{F338B5F7-C21E-E280-2527-C6DEC26D39D2}"/>
              </a:ext>
            </a:extLst>
          </p:cNvPr>
          <p:cNvSpPr/>
          <p:nvPr/>
        </p:nvSpPr>
        <p:spPr>
          <a:xfrm>
            <a:off x="5805845" y="7296864"/>
            <a:ext cx="3018830" cy="299799"/>
          </a:xfrm>
          <a:prstGeom prst="rect">
            <a:avLst/>
          </a:prstGeom>
          <a:noFill/>
          <a:ln/>
        </p:spPr>
        <p:txBody>
          <a:bodyPr wrap="none" lIns="0" tIns="0" rIns="0" bIns="0" rtlCol="0" anchor="t"/>
          <a:lstStyle/>
          <a:p>
            <a:pPr marL="0" marR="0" lvl="0" indent="0" algn="ctr" defTabSz="914400" rtl="1" eaLnBrk="1" fontAlgn="auto" latinLnBrk="0" hangingPunct="1">
              <a:lnSpc>
                <a:spcPts val="235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مشاعر إيجابية تجاه الحملة</a:t>
            </a:r>
            <a:endParaRPr kumimoji="0" lang="en-US" sz="1850" b="0" i="0" u="none" strike="noStrike" kern="0" cap="none" spc="0" normalizeH="0" baseline="0" noProof="0" dirty="0">
              <a:ln>
                <a:noFill/>
              </a:ln>
              <a:solidFill>
                <a:prstClr val="black"/>
              </a:solidFill>
              <a:effectLst/>
              <a:uLnTx/>
              <a:uFillTx/>
            </a:endParaRPr>
          </a:p>
        </p:txBody>
      </p:sp>
      <p:sp>
        <p:nvSpPr>
          <p:cNvPr id="32" name="Text 13">
            <a:extLst>
              <a:ext uri="{FF2B5EF4-FFF2-40B4-BE49-F238E27FC236}">
                <a16:creationId xmlns:a16="http://schemas.microsoft.com/office/drawing/2014/main" id="{CA39E57A-1756-82AF-E042-CDBEAC4199F1}"/>
              </a:ext>
            </a:extLst>
          </p:cNvPr>
          <p:cNvSpPr/>
          <p:nvPr/>
        </p:nvSpPr>
        <p:spPr>
          <a:xfrm>
            <a:off x="767715" y="6424017"/>
            <a:ext cx="4205168" cy="633174"/>
          </a:xfrm>
          <a:prstGeom prst="rect">
            <a:avLst/>
          </a:prstGeom>
          <a:noFill/>
          <a:ln/>
        </p:spPr>
        <p:txBody>
          <a:bodyPr wrap="none" lIns="0" tIns="0" rIns="0" bIns="0" rtlCol="0" anchor="t"/>
          <a:lstStyle/>
          <a:p>
            <a:pPr marL="0" marR="0" lvl="0" indent="0" algn="ctr" defTabSz="914400" rtl="1" eaLnBrk="1" fontAlgn="auto" latinLnBrk="0" hangingPunct="1">
              <a:lnSpc>
                <a:spcPts val="4950"/>
              </a:lnSpc>
              <a:spcBef>
                <a:spcPts val="0"/>
              </a:spcBef>
              <a:spcAft>
                <a:spcPts val="0"/>
              </a:spcAft>
              <a:buClrTx/>
              <a:buSzTx/>
              <a:buFontTx/>
              <a:buNone/>
              <a:tabLst/>
              <a:defRPr/>
            </a:pPr>
            <a:r>
              <a:rPr kumimoji="0" lang="en-US" sz="4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850K</a:t>
            </a:r>
            <a:endParaRPr kumimoji="0" lang="en-US" sz="4950" b="0" i="0" u="none" strike="noStrike" kern="0" cap="none" spc="0" normalizeH="0" baseline="0" noProof="0" dirty="0">
              <a:ln>
                <a:noFill/>
              </a:ln>
              <a:solidFill>
                <a:prstClr val="black"/>
              </a:solidFill>
              <a:effectLst/>
              <a:uLnTx/>
              <a:uFillTx/>
            </a:endParaRPr>
          </a:p>
        </p:txBody>
      </p:sp>
      <p:sp>
        <p:nvSpPr>
          <p:cNvPr id="33" name="Text 14">
            <a:extLst>
              <a:ext uri="{FF2B5EF4-FFF2-40B4-BE49-F238E27FC236}">
                <a16:creationId xmlns:a16="http://schemas.microsoft.com/office/drawing/2014/main" id="{E648CA5E-055A-B674-830E-C679F0AA7425}"/>
              </a:ext>
            </a:extLst>
          </p:cNvPr>
          <p:cNvSpPr/>
          <p:nvPr/>
        </p:nvSpPr>
        <p:spPr>
          <a:xfrm>
            <a:off x="1148358" y="7296864"/>
            <a:ext cx="3444002" cy="299799"/>
          </a:xfrm>
          <a:prstGeom prst="rect">
            <a:avLst/>
          </a:prstGeom>
          <a:noFill/>
          <a:ln/>
        </p:spPr>
        <p:txBody>
          <a:bodyPr wrap="none" lIns="0" tIns="0" rIns="0" bIns="0" rtlCol="0" anchor="t"/>
          <a:lstStyle/>
          <a:p>
            <a:pPr marL="0" marR="0" lvl="0" indent="0" algn="ctr" defTabSz="914400" rtl="1" eaLnBrk="1" fontAlgn="auto" latinLnBrk="0" hangingPunct="1">
              <a:lnSpc>
                <a:spcPts val="2350"/>
              </a:lnSpc>
              <a:spcBef>
                <a:spcPts val="0"/>
              </a:spcBef>
              <a:spcAft>
                <a:spcPts val="0"/>
              </a:spcAft>
              <a:buClrTx/>
              <a:buSzTx/>
              <a:buFontTx/>
              <a:buNone/>
              <a:tabLst/>
              <a:defRPr/>
            </a:pPr>
            <a:r>
              <a:rPr kumimoji="0" lang="en-US" sz="18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مشاركات على وسائل التواصل</a:t>
            </a:r>
            <a:endParaRPr kumimoji="0" lang="en-US" sz="1850" b="0" i="0" u="none" strike="noStrike" kern="0" cap="none" spc="0" normalizeH="0" baseline="0" noProof="0" dirty="0">
              <a:ln>
                <a:noFill/>
              </a:ln>
              <a:solidFill>
                <a:prstClr val="black"/>
              </a:solidFill>
              <a:effectLst/>
              <a:uLnTx/>
              <a:uFillTx/>
            </a:endParaRPr>
          </a:p>
        </p:txBody>
      </p:sp>
      <p:sp>
        <p:nvSpPr>
          <p:cNvPr id="34" name="Rectangle 33">
            <a:extLst>
              <a:ext uri="{FF2B5EF4-FFF2-40B4-BE49-F238E27FC236}">
                <a16:creationId xmlns:a16="http://schemas.microsoft.com/office/drawing/2014/main" id="{8CF826C7-6531-1DC9-783E-A0B81FE6BCA8}"/>
              </a:ext>
            </a:extLst>
          </p:cNvPr>
          <p:cNvSpPr/>
          <p:nvPr/>
        </p:nvSpPr>
        <p:spPr>
          <a:xfrm>
            <a:off x="3151414" y="391492"/>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54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9755888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694FF-AB54-698D-506F-AB1C991346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F77EE8-8E38-82C7-0AD0-1CA7361400C2}"/>
              </a:ext>
            </a:extLst>
          </p:cNvPr>
          <p:cNvSpPr/>
          <p:nvPr/>
        </p:nvSpPr>
        <p:spPr>
          <a:xfrm>
            <a:off x="571500" y="1598898"/>
            <a:ext cx="13726425" cy="6436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BD5D729D-C199-6358-1444-4D1A68443BD0}"/>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395AB79-AB23-C530-1579-9BF363A3DA9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sp>
        <p:nvSpPr>
          <p:cNvPr id="2" name="Text 0">
            <a:extLst>
              <a:ext uri="{FF2B5EF4-FFF2-40B4-BE49-F238E27FC236}">
                <a16:creationId xmlns:a16="http://schemas.microsoft.com/office/drawing/2014/main" id="{560C451D-F5EA-EA25-FC1B-AF710EC1A50A}"/>
              </a:ext>
            </a:extLst>
          </p:cNvPr>
          <p:cNvSpPr/>
          <p:nvPr/>
        </p:nvSpPr>
        <p:spPr>
          <a:xfrm>
            <a:off x="6085999" y="729020"/>
            <a:ext cx="7750612"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التعاطف والحب: لمسة الإنسانية</a:t>
            </a:r>
            <a:endParaRPr kumimoji="0" lang="en-US" sz="2000" b="0" i="0" u="none" strike="noStrike" kern="0" cap="none" spc="0" normalizeH="0" baseline="0" noProof="0" dirty="0">
              <a:ln>
                <a:noFill/>
              </a:ln>
              <a:solidFill>
                <a:srgbClr val="00B0F0"/>
              </a:solidFill>
              <a:effectLst/>
              <a:uLnTx/>
              <a:uFillTx/>
            </a:endParaRPr>
          </a:p>
        </p:txBody>
      </p:sp>
      <p:sp>
        <p:nvSpPr>
          <p:cNvPr id="3" name="Text 1">
            <a:extLst>
              <a:ext uri="{FF2B5EF4-FFF2-40B4-BE49-F238E27FC236}">
                <a16:creationId xmlns:a16="http://schemas.microsoft.com/office/drawing/2014/main" id="{B1ABFBB6-341D-E8B8-F5D2-6EBE58BD17A0}"/>
              </a:ext>
            </a:extLst>
          </p:cNvPr>
          <p:cNvSpPr/>
          <p:nvPr/>
        </p:nvSpPr>
        <p:spPr>
          <a:xfrm>
            <a:off x="2956330" y="1621870"/>
            <a:ext cx="9725501"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حملة "Save the Children" - المنطقة العربية 2025</a:t>
            </a:r>
            <a:endParaRPr kumimoji="0" lang="en-US" sz="2000" b="0" i="0" u="none" strike="noStrike" kern="0" cap="none" spc="0" normalizeH="0" baseline="0" noProof="0" dirty="0">
              <a:ln>
                <a:noFill/>
              </a:ln>
              <a:solidFill>
                <a:srgbClr val="00B0F0"/>
              </a:solidFill>
              <a:effectLst/>
              <a:uLnTx/>
              <a:uFillTx/>
            </a:endParaRPr>
          </a:p>
        </p:txBody>
      </p:sp>
      <p:sp>
        <p:nvSpPr>
          <p:cNvPr id="4" name="Text 2">
            <a:extLst>
              <a:ext uri="{FF2B5EF4-FFF2-40B4-BE49-F238E27FC236}">
                <a16:creationId xmlns:a16="http://schemas.microsoft.com/office/drawing/2014/main" id="{8F355B2E-2D4C-264C-96C6-3A7B8FBA9894}"/>
              </a:ext>
            </a:extLst>
          </p:cNvPr>
          <p:cNvSpPr/>
          <p:nvPr/>
        </p:nvSpPr>
        <p:spPr>
          <a:xfrm>
            <a:off x="793790" y="2400776"/>
            <a:ext cx="7632025"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استخدمت الحملة فيديو مؤثراً لطفل يتحدث عن حلمه المفقود بسبب الحرب. الطفل يصف بكلمات بسيطة كيف كان يحلم بأن يصبح طبيباً، لكن الحرب دمرت مدرسته وأجبرته على ترك التعليم.</a:t>
            </a:r>
            <a:endParaRPr kumimoji="0" lang="en-US" sz="1550" b="0" i="0" u="none" strike="noStrike" kern="0" cap="none" spc="0" normalizeH="0" baseline="0" noProof="0" dirty="0">
              <a:ln>
                <a:noFill/>
              </a:ln>
              <a:solidFill>
                <a:prstClr val="black"/>
              </a:solidFill>
              <a:effectLst/>
              <a:uLnTx/>
              <a:uFillTx/>
            </a:endParaRPr>
          </a:p>
        </p:txBody>
      </p:sp>
      <p:sp>
        <p:nvSpPr>
          <p:cNvPr id="6" name="Text 3">
            <a:extLst>
              <a:ext uri="{FF2B5EF4-FFF2-40B4-BE49-F238E27FC236}">
                <a16:creationId xmlns:a16="http://schemas.microsoft.com/office/drawing/2014/main" id="{E1ECA6BB-B484-CF36-A12F-E7AC2A9036BE}"/>
              </a:ext>
            </a:extLst>
          </p:cNvPr>
          <p:cNvSpPr/>
          <p:nvPr/>
        </p:nvSpPr>
        <p:spPr>
          <a:xfrm>
            <a:off x="5709642" y="3551753"/>
            <a:ext cx="2716173"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عناصر التعاطف الفعال</a:t>
            </a:r>
            <a:endParaRPr kumimoji="0" lang="en-US" sz="1950" b="0" i="0" u="none" strike="noStrike" kern="0" cap="none" spc="0" normalizeH="0" baseline="0" noProof="0" dirty="0">
              <a:ln>
                <a:noFill/>
              </a:ln>
              <a:solidFill>
                <a:prstClr val="black"/>
              </a:solidFill>
              <a:effectLst/>
              <a:uLnTx/>
              <a:uFillTx/>
            </a:endParaRPr>
          </a:p>
        </p:txBody>
      </p:sp>
      <p:sp>
        <p:nvSpPr>
          <p:cNvPr id="7" name="Text 4">
            <a:extLst>
              <a:ext uri="{FF2B5EF4-FFF2-40B4-BE49-F238E27FC236}">
                <a16:creationId xmlns:a16="http://schemas.microsoft.com/office/drawing/2014/main" id="{3C86833F-BC9E-452C-6636-7F2C0038EEA2}"/>
              </a:ext>
            </a:extLst>
          </p:cNvPr>
          <p:cNvSpPr/>
          <p:nvPr/>
        </p:nvSpPr>
        <p:spPr>
          <a:xfrm>
            <a:off x="793790" y="4060269"/>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قصة شخصية:</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وجه إنساني للقضية</a:t>
            </a:r>
            <a:endParaRPr kumimoji="0" lang="en-US" sz="1550" b="0" i="0" u="none" strike="noStrike" kern="0" cap="none" spc="0" normalizeH="0" baseline="0" noProof="0" dirty="0">
              <a:ln>
                <a:noFill/>
              </a:ln>
              <a:solidFill>
                <a:prstClr val="black"/>
              </a:solidFill>
              <a:effectLst/>
              <a:uLnTx/>
              <a:uFillTx/>
            </a:endParaRPr>
          </a:p>
        </p:txBody>
      </p:sp>
      <p:sp>
        <p:nvSpPr>
          <p:cNvPr id="8" name="Text 5">
            <a:extLst>
              <a:ext uri="{FF2B5EF4-FFF2-40B4-BE49-F238E27FC236}">
                <a16:creationId xmlns:a16="http://schemas.microsoft.com/office/drawing/2014/main" id="{5B57A0C6-E5CB-D5A0-BBBB-A2657B67D2D6}"/>
              </a:ext>
            </a:extLst>
          </p:cNvPr>
          <p:cNvSpPr/>
          <p:nvPr/>
        </p:nvSpPr>
        <p:spPr>
          <a:xfrm>
            <a:off x="793790" y="4447223"/>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براءة الطفولة:</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عاطفة عالمية قوية</a:t>
            </a:r>
            <a:endParaRPr kumimoji="0" lang="en-US" sz="1550" b="0" i="0" u="none" strike="noStrike" kern="0" cap="none" spc="0" normalizeH="0" baseline="0" noProof="0" dirty="0">
              <a:ln>
                <a:noFill/>
              </a:ln>
              <a:solidFill>
                <a:prstClr val="black"/>
              </a:solidFill>
              <a:effectLst/>
              <a:uLnTx/>
              <a:uFillTx/>
            </a:endParaRPr>
          </a:p>
        </p:txBody>
      </p:sp>
      <p:sp>
        <p:nvSpPr>
          <p:cNvPr id="9" name="Text 6">
            <a:extLst>
              <a:ext uri="{FF2B5EF4-FFF2-40B4-BE49-F238E27FC236}">
                <a16:creationId xmlns:a16="http://schemas.microsoft.com/office/drawing/2014/main" id="{91BCE13F-3561-F3D1-5C03-C3B2B698DA1F}"/>
              </a:ext>
            </a:extLst>
          </p:cNvPr>
          <p:cNvSpPr/>
          <p:nvPr/>
        </p:nvSpPr>
        <p:spPr>
          <a:xfrm>
            <a:off x="793790" y="4834176"/>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الأمل المفقود:</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خلق شعور بالمسؤولية</a:t>
            </a:r>
            <a:endParaRPr kumimoji="0" lang="en-US" sz="1550" b="0" i="0" u="none" strike="noStrike" kern="0" cap="none" spc="0" normalizeH="0" baseline="0" noProof="0" dirty="0">
              <a:ln>
                <a:noFill/>
              </a:ln>
              <a:solidFill>
                <a:prstClr val="black"/>
              </a:solidFill>
              <a:effectLst/>
              <a:uLnTx/>
              <a:uFillTx/>
            </a:endParaRPr>
          </a:p>
        </p:txBody>
      </p:sp>
      <p:sp>
        <p:nvSpPr>
          <p:cNvPr id="10" name="Text 7">
            <a:extLst>
              <a:ext uri="{FF2B5EF4-FFF2-40B4-BE49-F238E27FC236}">
                <a16:creationId xmlns:a16="http://schemas.microsoft.com/office/drawing/2014/main" id="{34EFDF14-AC3B-F459-A030-450E7E123161}"/>
              </a:ext>
            </a:extLst>
          </p:cNvPr>
          <p:cNvSpPr/>
          <p:nvPr/>
        </p:nvSpPr>
        <p:spPr>
          <a:xfrm>
            <a:off x="793790" y="5221129"/>
            <a:ext cx="7632025" cy="317540"/>
          </a:xfrm>
          <a:prstGeom prst="rect">
            <a:avLst/>
          </a:prstGeom>
          <a:noFill/>
          <a:ln/>
        </p:spPr>
        <p:txBody>
          <a:bodyPr wrap="none" lIns="0" tIns="0" rIns="0" bIns="0" rtlCol="0" anchor="t"/>
          <a:lstStyle/>
          <a:p>
            <a:pPr marL="342900" marR="0" lvl="0" indent="-342900" algn="r" defTabSz="914400" rtl="1"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دعوة للعمل:</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"يمكنك إعادة الأمل"</a:t>
            </a:r>
            <a:endParaRPr kumimoji="0" lang="en-US" sz="1550" b="0" i="0" u="none" strike="noStrike" kern="0" cap="none" spc="0" normalizeH="0" baseline="0" noProof="0" dirty="0">
              <a:ln>
                <a:noFill/>
              </a:ln>
              <a:solidFill>
                <a:prstClr val="black"/>
              </a:solidFill>
              <a:effectLst/>
              <a:uLnTx/>
              <a:uFillTx/>
            </a:endParaRPr>
          </a:p>
        </p:txBody>
      </p:sp>
      <p:sp>
        <p:nvSpPr>
          <p:cNvPr id="11" name="Text 8">
            <a:extLst>
              <a:ext uri="{FF2B5EF4-FFF2-40B4-BE49-F238E27FC236}">
                <a16:creationId xmlns:a16="http://schemas.microsoft.com/office/drawing/2014/main" id="{181411B9-E705-4736-1117-95720508F7BF}"/>
              </a:ext>
            </a:extLst>
          </p:cNvPr>
          <p:cNvSpPr/>
          <p:nvPr/>
        </p:nvSpPr>
        <p:spPr>
          <a:xfrm>
            <a:off x="793790" y="5761911"/>
            <a:ext cx="733436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"كنت أحلم بأن أصبح طبيباً... لكن الحرب أخذت مدرستي"</a:t>
            </a:r>
            <a:endParaRPr kumimoji="0" lang="en-US" sz="1550" b="0" i="0" u="none" strike="noStrike" kern="0" cap="none" spc="0" normalizeH="0" baseline="0" noProof="0" dirty="0">
              <a:ln>
                <a:noFill/>
              </a:ln>
              <a:solidFill>
                <a:prstClr val="black"/>
              </a:solidFill>
              <a:effectLst/>
              <a:uLnTx/>
              <a:uFillTx/>
            </a:endParaRPr>
          </a:p>
        </p:txBody>
      </p:sp>
      <p:sp>
        <p:nvSpPr>
          <p:cNvPr id="30" name="Text 9">
            <a:extLst>
              <a:ext uri="{FF2B5EF4-FFF2-40B4-BE49-F238E27FC236}">
                <a16:creationId xmlns:a16="http://schemas.microsoft.com/office/drawing/2014/main" id="{E8E51522-83B9-1F2F-329A-C5E16FD51DEA}"/>
              </a:ext>
            </a:extLst>
          </p:cNvPr>
          <p:cNvSpPr/>
          <p:nvPr/>
        </p:nvSpPr>
        <p:spPr>
          <a:xfrm>
            <a:off x="793790" y="6258044"/>
            <a:ext cx="733436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1"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من الفيديو الرئيسي للحملة</a:t>
            </a:r>
            <a:endParaRPr kumimoji="0" lang="en-US" sz="1550" b="0" i="0" u="none" strike="noStrike" kern="0" cap="none" spc="0" normalizeH="0" baseline="0" noProof="0" dirty="0">
              <a:ln>
                <a:noFill/>
              </a:ln>
              <a:solidFill>
                <a:prstClr val="black"/>
              </a:solidFill>
              <a:effectLst/>
              <a:uLnTx/>
              <a:uFillTx/>
            </a:endParaRPr>
          </a:p>
        </p:txBody>
      </p:sp>
      <p:sp>
        <p:nvSpPr>
          <p:cNvPr id="31" name="Shape 10">
            <a:extLst>
              <a:ext uri="{FF2B5EF4-FFF2-40B4-BE49-F238E27FC236}">
                <a16:creationId xmlns:a16="http://schemas.microsoft.com/office/drawing/2014/main" id="{B650DAA4-7FEA-4541-0209-4417600ADAE9}"/>
              </a:ext>
            </a:extLst>
          </p:cNvPr>
          <p:cNvSpPr/>
          <p:nvPr/>
        </p:nvSpPr>
        <p:spPr>
          <a:xfrm>
            <a:off x="8402955" y="5761911"/>
            <a:ext cx="22860" cy="813673"/>
          </a:xfrm>
          <a:prstGeom prst="rect">
            <a:avLst/>
          </a:prstGeom>
          <a:solidFill>
            <a:srgbClr val="00AEEF"/>
          </a:solidFill>
          <a:ln/>
        </p:spPr>
        <p:txBody>
          <a:bodyPr/>
          <a:lstStyle/>
          <a:p>
            <a:endParaRPr lang=""/>
          </a:p>
        </p:txBody>
      </p:sp>
      <p:sp>
        <p:nvSpPr>
          <p:cNvPr id="32" name="Text 11">
            <a:extLst>
              <a:ext uri="{FF2B5EF4-FFF2-40B4-BE49-F238E27FC236}">
                <a16:creationId xmlns:a16="http://schemas.microsoft.com/office/drawing/2014/main" id="{455FC6F1-A3C7-9B66-4993-AC4D3D8D088C}"/>
              </a:ext>
            </a:extLst>
          </p:cNvPr>
          <p:cNvSpPr/>
          <p:nvPr/>
        </p:nvSpPr>
        <p:spPr>
          <a:xfrm>
            <a:off x="11363206" y="2420541"/>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النتائج الاستثنائية</a:t>
            </a:r>
            <a:endParaRPr kumimoji="0" lang="en-US" sz="1950" b="0" i="0" u="none" strike="noStrike" kern="0" cap="none" spc="0" normalizeH="0" baseline="0" noProof="0" dirty="0">
              <a:ln>
                <a:noFill/>
              </a:ln>
              <a:solidFill>
                <a:prstClr val="black"/>
              </a:solidFill>
              <a:effectLst/>
              <a:uLnTx/>
              <a:uFillTx/>
            </a:endParaRPr>
          </a:p>
        </p:txBody>
      </p:sp>
      <p:sp>
        <p:nvSpPr>
          <p:cNvPr id="33" name="Shape 12">
            <a:extLst>
              <a:ext uri="{FF2B5EF4-FFF2-40B4-BE49-F238E27FC236}">
                <a16:creationId xmlns:a16="http://schemas.microsoft.com/office/drawing/2014/main" id="{1E203201-F588-DC0F-ABBB-9754AF7B5999}"/>
              </a:ext>
            </a:extLst>
          </p:cNvPr>
          <p:cNvSpPr/>
          <p:nvPr/>
        </p:nvSpPr>
        <p:spPr>
          <a:xfrm>
            <a:off x="9624417" y="3053120"/>
            <a:ext cx="4219694" cy="248007"/>
          </a:xfrm>
          <a:prstGeom prst="roundRect">
            <a:avLst>
              <a:gd name="adj" fmla="val 33612"/>
            </a:avLst>
          </a:prstGeom>
          <a:solidFill>
            <a:srgbClr val="CCF1FF"/>
          </a:solidFill>
          <a:ln w="7620">
            <a:solidFill>
              <a:srgbClr val="B2D7E5"/>
            </a:solidFill>
            <a:prstDash val="solid"/>
          </a:ln>
        </p:spPr>
        <p:txBody>
          <a:bodyPr/>
          <a:lstStyle/>
          <a:p>
            <a:endParaRPr lang=""/>
          </a:p>
        </p:txBody>
      </p:sp>
      <p:sp>
        <p:nvSpPr>
          <p:cNvPr id="34" name="Shape 13">
            <a:extLst>
              <a:ext uri="{FF2B5EF4-FFF2-40B4-BE49-F238E27FC236}">
                <a16:creationId xmlns:a16="http://schemas.microsoft.com/office/drawing/2014/main" id="{3CF6B25C-7307-A702-A890-F488713CE5B5}"/>
              </a:ext>
            </a:extLst>
          </p:cNvPr>
          <p:cNvSpPr/>
          <p:nvPr/>
        </p:nvSpPr>
        <p:spPr>
          <a:xfrm>
            <a:off x="10257473" y="3053120"/>
            <a:ext cx="3586639" cy="248007"/>
          </a:xfrm>
          <a:prstGeom prst="roundRect">
            <a:avLst>
              <a:gd name="adj" fmla="val 33612"/>
            </a:avLst>
          </a:prstGeom>
          <a:solidFill>
            <a:srgbClr val="00AEEF"/>
          </a:solidFill>
          <a:ln/>
        </p:spPr>
        <p:txBody>
          <a:bodyPr/>
          <a:lstStyle/>
          <a:p>
            <a:endParaRPr lang=""/>
          </a:p>
        </p:txBody>
      </p:sp>
      <p:sp>
        <p:nvSpPr>
          <p:cNvPr id="40" name="Text 14">
            <a:extLst>
              <a:ext uri="{FF2B5EF4-FFF2-40B4-BE49-F238E27FC236}">
                <a16:creationId xmlns:a16="http://schemas.microsoft.com/office/drawing/2014/main" id="{1C124A1D-D5CD-17B8-0F9F-540D42F58603}"/>
              </a:ext>
            </a:extLst>
          </p:cNvPr>
          <p:cNvSpPr/>
          <p:nvPr/>
        </p:nvSpPr>
        <p:spPr>
          <a:xfrm>
            <a:off x="8917543" y="3053120"/>
            <a:ext cx="558046" cy="248007"/>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85%</a:t>
            </a:r>
            <a:endParaRPr kumimoji="0" lang="en-US" sz="1950" b="0" i="0" u="none" strike="noStrike" kern="0" cap="none" spc="0" normalizeH="0" baseline="0" noProof="0" dirty="0">
              <a:ln>
                <a:noFill/>
              </a:ln>
              <a:solidFill>
                <a:prstClr val="black"/>
              </a:solidFill>
              <a:effectLst/>
              <a:uLnTx/>
              <a:uFillTx/>
            </a:endParaRPr>
          </a:p>
        </p:txBody>
      </p:sp>
      <p:sp>
        <p:nvSpPr>
          <p:cNvPr id="41" name="Text 15">
            <a:extLst>
              <a:ext uri="{FF2B5EF4-FFF2-40B4-BE49-F238E27FC236}">
                <a16:creationId xmlns:a16="http://schemas.microsoft.com/office/drawing/2014/main" id="{96B101AB-F590-D313-16C1-B7DD9EBFAEA5}"/>
              </a:ext>
            </a:extLst>
          </p:cNvPr>
          <p:cNvSpPr/>
          <p:nvPr/>
        </p:nvSpPr>
        <p:spPr>
          <a:xfrm>
            <a:off x="11363206" y="3549134"/>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زيادة في التبرعات</a:t>
            </a:r>
            <a:endParaRPr kumimoji="0" lang="en-US" sz="1950" b="0" i="0" u="none" strike="noStrike" kern="0" cap="none" spc="0" normalizeH="0" baseline="0" noProof="0" dirty="0">
              <a:ln>
                <a:noFill/>
              </a:ln>
              <a:solidFill>
                <a:prstClr val="black"/>
              </a:solidFill>
              <a:effectLst/>
              <a:uLnTx/>
              <a:uFillTx/>
            </a:endParaRPr>
          </a:p>
        </p:txBody>
      </p:sp>
      <p:sp>
        <p:nvSpPr>
          <p:cNvPr id="42" name="Shape 16">
            <a:extLst>
              <a:ext uri="{FF2B5EF4-FFF2-40B4-BE49-F238E27FC236}">
                <a16:creationId xmlns:a16="http://schemas.microsoft.com/office/drawing/2014/main" id="{A2B59F64-C3B6-577C-77A5-5ABFFAEFC407}"/>
              </a:ext>
            </a:extLst>
          </p:cNvPr>
          <p:cNvSpPr/>
          <p:nvPr/>
        </p:nvSpPr>
        <p:spPr>
          <a:xfrm>
            <a:off x="9618940" y="4355306"/>
            <a:ext cx="4225171" cy="248007"/>
          </a:xfrm>
          <a:prstGeom prst="roundRect">
            <a:avLst>
              <a:gd name="adj" fmla="val 33612"/>
            </a:avLst>
          </a:prstGeom>
          <a:solidFill>
            <a:srgbClr val="CCF1FF"/>
          </a:solidFill>
          <a:ln w="7620">
            <a:solidFill>
              <a:srgbClr val="B2D7E5"/>
            </a:solidFill>
            <a:prstDash val="solid"/>
          </a:ln>
        </p:spPr>
        <p:txBody>
          <a:bodyPr/>
          <a:lstStyle/>
          <a:p>
            <a:endParaRPr lang=""/>
          </a:p>
        </p:txBody>
      </p:sp>
      <p:sp>
        <p:nvSpPr>
          <p:cNvPr id="43" name="Shape 17">
            <a:extLst>
              <a:ext uri="{FF2B5EF4-FFF2-40B4-BE49-F238E27FC236}">
                <a16:creationId xmlns:a16="http://schemas.microsoft.com/office/drawing/2014/main" id="{E78DAC8A-979A-57A3-6050-DC854A55A1F2}"/>
              </a:ext>
            </a:extLst>
          </p:cNvPr>
          <p:cNvSpPr/>
          <p:nvPr/>
        </p:nvSpPr>
        <p:spPr>
          <a:xfrm>
            <a:off x="9956959" y="4355306"/>
            <a:ext cx="3887153" cy="248007"/>
          </a:xfrm>
          <a:prstGeom prst="roundRect">
            <a:avLst>
              <a:gd name="adj" fmla="val 33612"/>
            </a:avLst>
          </a:prstGeom>
          <a:solidFill>
            <a:srgbClr val="00AEEF"/>
          </a:solidFill>
          <a:ln/>
        </p:spPr>
        <p:txBody>
          <a:bodyPr/>
          <a:lstStyle/>
          <a:p>
            <a:endParaRPr lang=""/>
          </a:p>
        </p:txBody>
      </p:sp>
      <p:sp>
        <p:nvSpPr>
          <p:cNvPr id="44" name="Text 18">
            <a:extLst>
              <a:ext uri="{FF2B5EF4-FFF2-40B4-BE49-F238E27FC236}">
                <a16:creationId xmlns:a16="http://schemas.microsoft.com/office/drawing/2014/main" id="{95492128-9B87-521E-8C2D-E8C6263143C6}"/>
              </a:ext>
            </a:extLst>
          </p:cNvPr>
          <p:cNvSpPr/>
          <p:nvPr/>
        </p:nvSpPr>
        <p:spPr>
          <a:xfrm>
            <a:off x="8917543" y="4355306"/>
            <a:ext cx="552569" cy="248007"/>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92%</a:t>
            </a:r>
            <a:endParaRPr kumimoji="0" lang="en-US" sz="1950" b="0" i="0" u="none" strike="noStrike" kern="0" cap="none" spc="0" normalizeH="0" baseline="0" noProof="0" dirty="0">
              <a:ln>
                <a:noFill/>
              </a:ln>
              <a:solidFill>
                <a:prstClr val="black"/>
              </a:solidFill>
              <a:effectLst/>
              <a:uLnTx/>
              <a:uFillTx/>
            </a:endParaRPr>
          </a:p>
        </p:txBody>
      </p:sp>
      <p:sp>
        <p:nvSpPr>
          <p:cNvPr id="45" name="Text 19">
            <a:extLst>
              <a:ext uri="{FF2B5EF4-FFF2-40B4-BE49-F238E27FC236}">
                <a16:creationId xmlns:a16="http://schemas.microsoft.com/office/drawing/2014/main" id="{E867966A-A9AE-A9A4-6154-1E3D238C1052}"/>
              </a:ext>
            </a:extLst>
          </p:cNvPr>
          <p:cNvSpPr/>
          <p:nvPr/>
        </p:nvSpPr>
        <p:spPr>
          <a:xfrm>
            <a:off x="11363206" y="4851321"/>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معدل المشاركة</a:t>
            </a:r>
            <a:endParaRPr kumimoji="0" lang="en-US" sz="1950" b="0" i="0" u="none" strike="noStrike" kern="0" cap="none" spc="0" normalizeH="0" baseline="0" noProof="0" dirty="0">
              <a:ln>
                <a:noFill/>
              </a:ln>
              <a:solidFill>
                <a:prstClr val="black"/>
              </a:solidFill>
              <a:effectLst/>
              <a:uLnTx/>
              <a:uFillTx/>
            </a:endParaRPr>
          </a:p>
        </p:txBody>
      </p:sp>
      <p:sp>
        <p:nvSpPr>
          <p:cNvPr id="46" name="Shape 20">
            <a:extLst>
              <a:ext uri="{FF2B5EF4-FFF2-40B4-BE49-F238E27FC236}">
                <a16:creationId xmlns:a16="http://schemas.microsoft.com/office/drawing/2014/main" id="{2D54F415-1383-3D0E-F0E0-B00D8FEE356A}"/>
              </a:ext>
            </a:extLst>
          </p:cNvPr>
          <p:cNvSpPr/>
          <p:nvPr/>
        </p:nvSpPr>
        <p:spPr>
          <a:xfrm>
            <a:off x="9666089" y="5657493"/>
            <a:ext cx="4178022" cy="248007"/>
          </a:xfrm>
          <a:prstGeom prst="roundRect">
            <a:avLst>
              <a:gd name="adj" fmla="val 33612"/>
            </a:avLst>
          </a:prstGeom>
          <a:solidFill>
            <a:srgbClr val="CCF1FF"/>
          </a:solidFill>
          <a:ln w="7620">
            <a:solidFill>
              <a:srgbClr val="B2D7E5"/>
            </a:solidFill>
            <a:prstDash val="solid"/>
          </a:ln>
        </p:spPr>
        <p:txBody>
          <a:bodyPr/>
          <a:lstStyle/>
          <a:p>
            <a:endParaRPr lang=""/>
          </a:p>
        </p:txBody>
      </p:sp>
      <p:sp>
        <p:nvSpPr>
          <p:cNvPr id="47" name="Shape 21">
            <a:extLst>
              <a:ext uri="{FF2B5EF4-FFF2-40B4-BE49-F238E27FC236}">
                <a16:creationId xmlns:a16="http://schemas.microsoft.com/office/drawing/2014/main" id="{D6A51B67-DABD-CBBC-8610-2A5E38C9F410}"/>
              </a:ext>
            </a:extLst>
          </p:cNvPr>
          <p:cNvSpPr/>
          <p:nvPr/>
        </p:nvSpPr>
        <p:spPr>
          <a:xfrm>
            <a:off x="13685401" y="5657493"/>
            <a:ext cx="158710" cy="248007"/>
          </a:xfrm>
          <a:prstGeom prst="roundRect">
            <a:avLst>
              <a:gd name="adj" fmla="val 52523"/>
            </a:avLst>
          </a:prstGeom>
          <a:solidFill>
            <a:srgbClr val="00AEEF"/>
          </a:solidFill>
          <a:ln/>
        </p:spPr>
        <p:txBody>
          <a:bodyPr/>
          <a:lstStyle/>
          <a:p>
            <a:endParaRPr lang=""/>
          </a:p>
        </p:txBody>
      </p:sp>
      <p:sp>
        <p:nvSpPr>
          <p:cNvPr id="48" name="Text 22">
            <a:extLst>
              <a:ext uri="{FF2B5EF4-FFF2-40B4-BE49-F238E27FC236}">
                <a16:creationId xmlns:a16="http://schemas.microsoft.com/office/drawing/2014/main" id="{48242A2E-493F-CF22-9982-7728C9BD3F7D}"/>
              </a:ext>
            </a:extLst>
          </p:cNvPr>
          <p:cNvSpPr/>
          <p:nvPr/>
        </p:nvSpPr>
        <p:spPr>
          <a:xfrm>
            <a:off x="8917543" y="5657493"/>
            <a:ext cx="599718" cy="248007"/>
          </a:xfrm>
          <a:prstGeom prst="rect">
            <a:avLst/>
          </a:prstGeom>
          <a:noFill/>
          <a:ln/>
        </p:spPr>
        <p:txBody>
          <a:bodyPr wrap="none" lIns="0" tIns="0" rIns="0" bIns="0" rtlCol="0" anchor="t"/>
          <a:lstStyle/>
          <a:p>
            <a:pPr marL="0" marR="0" lvl="0" indent="0" algn="r" defTabSz="914400" rtl="1" eaLnBrk="1" fontAlgn="auto" latinLnBrk="0" hangingPunct="1">
              <a:lnSpc>
                <a:spcPts val="195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3.8M</a:t>
            </a:r>
            <a:endParaRPr kumimoji="0" lang="en-US" sz="1950" b="0" i="0" u="none" strike="noStrike" kern="0" cap="none" spc="0" normalizeH="0" baseline="0" noProof="0" dirty="0">
              <a:ln>
                <a:noFill/>
              </a:ln>
              <a:solidFill>
                <a:prstClr val="black"/>
              </a:solidFill>
              <a:effectLst/>
              <a:uLnTx/>
              <a:uFillTx/>
            </a:endParaRPr>
          </a:p>
        </p:txBody>
      </p:sp>
      <p:sp>
        <p:nvSpPr>
          <p:cNvPr id="49" name="Text 23">
            <a:extLst>
              <a:ext uri="{FF2B5EF4-FFF2-40B4-BE49-F238E27FC236}">
                <a16:creationId xmlns:a16="http://schemas.microsoft.com/office/drawing/2014/main" id="{11A2FAD4-6F1B-9FC1-F3C2-3FF3F326481E}"/>
              </a:ext>
            </a:extLst>
          </p:cNvPr>
          <p:cNvSpPr/>
          <p:nvPr/>
        </p:nvSpPr>
        <p:spPr>
          <a:xfrm>
            <a:off x="11363206" y="6153507"/>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مشاهدات الفيديو</a:t>
            </a:r>
            <a:endParaRPr kumimoji="0" lang="en-US" sz="1950" b="0" i="0" u="none" strike="noStrike" kern="0" cap="none" spc="0" normalizeH="0" baseline="0" noProof="0" dirty="0">
              <a:ln>
                <a:noFill/>
              </a:ln>
              <a:solidFill>
                <a:prstClr val="black"/>
              </a:solidFill>
              <a:effectLst/>
              <a:uLnTx/>
              <a:uFillTx/>
            </a:endParaRPr>
          </a:p>
        </p:txBody>
      </p:sp>
      <p:sp>
        <p:nvSpPr>
          <p:cNvPr id="50" name="Text 24">
            <a:extLst>
              <a:ext uri="{FF2B5EF4-FFF2-40B4-BE49-F238E27FC236}">
                <a16:creationId xmlns:a16="http://schemas.microsoft.com/office/drawing/2014/main" id="{E5859C3D-2493-B84C-2688-230AA3FE8036}"/>
              </a:ext>
            </a:extLst>
          </p:cNvPr>
          <p:cNvSpPr/>
          <p:nvPr/>
        </p:nvSpPr>
        <p:spPr>
          <a:xfrm>
            <a:off x="8917543" y="6686907"/>
            <a:ext cx="4926568"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جمعت الحملة تبرعات قياسية في المنطقة العربية، متجاوزة الهدف المحدد بنسبة 220%.</a:t>
            </a:r>
            <a:endParaRPr kumimoji="0" lang="en-US" sz="1550" b="0" i="0" u="none" strike="noStrike" kern="0" cap="none" spc="0" normalizeH="0" baseline="0" noProof="0" dirty="0">
              <a:ln>
                <a:noFill/>
              </a:ln>
              <a:solidFill>
                <a:prstClr val="black"/>
              </a:solidFill>
              <a:effectLst/>
              <a:uLnTx/>
              <a:uFillTx/>
            </a:endParaRPr>
          </a:p>
        </p:txBody>
      </p:sp>
      <p:pic>
        <p:nvPicPr>
          <p:cNvPr id="51" name="Picture 50">
            <a:extLst>
              <a:ext uri="{FF2B5EF4-FFF2-40B4-BE49-F238E27FC236}">
                <a16:creationId xmlns:a16="http://schemas.microsoft.com/office/drawing/2014/main" id="{B1A72455-EF70-06D4-8D3D-B00AB50CFAE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7879" y="3287543"/>
            <a:ext cx="3563095" cy="1998234"/>
          </a:xfrm>
          <a:prstGeom prst="rect">
            <a:avLst/>
          </a:prstGeom>
        </p:spPr>
      </p:pic>
    </p:spTree>
    <p:extLst>
      <p:ext uri="{BB962C8B-B14F-4D97-AF65-F5344CB8AC3E}">
        <p14:creationId xmlns:p14="http://schemas.microsoft.com/office/powerpoint/2010/main" val="26403832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EAB2B-303E-8A49-56E3-844D130EFB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222412-C2D2-3485-ACA1-76942DC50A72}"/>
              </a:ext>
            </a:extLst>
          </p:cNvPr>
          <p:cNvSpPr/>
          <p:nvPr/>
        </p:nvSpPr>
        <p:spPr>
          <a:xfrm>
            <a:off x="244930" y="1559498"/>
            <a:ext cx="14222184" cy="6475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555EDD19-FD8B-1471-56F4-88A62ADC8599}"/>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5AE38F5-FAF7-3460-0B06-2562FE395A7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pic>
        <p:nvPicPr>
          <p:cNvPr id="12" name="Image 0" descr="preencoded.png">
            <a:extLst>
              <a:ext uri="{FF2B5EF4-FFF2-40B4-BE49-F238E27FC236}">
                <a16:creationId xmlns:a16="http://schemas.microsoft.com/office/drawing/2014/main" id="{A3297C35-5411-1F32-325E-675150B6922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94994" y="2088594"/>
            <a:ext cx="3830122" cy="5745183"/>
          </a:xfrm>
          <a:prstGeom prst="rect">
            <a:avLst/>
          </a:prstGeom>
        </p:spPr>
      </p:pic>
      <p:sp>
        <p:nvSpPr>
          <p:cNvPr id="13" name="Text 0">
            <a:extLst>
              <a:ext uri="{FF2B5EF4-FFF2-40B4-BE49-F238E27FC236}">
                <a16:creationId xmlns:a16="http://schemas.microsoft.com/office/drawing/2014/main" id="{26EA7F12-5DA5-5815-BC02-BE9BBFE268E1}"/>
              </a:ext>
            </a:extLst>
          </p:cNvPr>
          <p:cNvSpPr/>
          <p:nvPr/>
        </p:nvSpPr>
        <p:spPr>
          <a:xfrm>
            <a:off x="7481503" y="596861"/>
            <a:ext cx="5916930" cy="444222"/>
          </a:xfrm>
          <a:prstGeom prst="rect">
            <a:avLst/>
          </a:prstGeom>
          <a:noFill/>
          <a:ln/>
        </p:spPr>
        <p:txBody>
          <a:bodyPr wrap="none" lIns="0" tIns="0" rIns="0" bIns="0" rtlCol="0" anchor="t"/>
          <a:lstStyle/>
          <a:p>
            <a:pPr marL="0" marR="0" lvl="0" indent="0" algn="r" defTabSz="914400" rtl="1" eaLnBrk="1" fontAlgn="auto" latinLnBrk="0" hangingPunct="1">
              <a:lnSpc>
                <a:spcPts val="34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الندم المحتمل: قوة التخيل السلبي</a:t>
            </a:r>
            <a:endParaRPr kumimoji="0" lang="en-US" sz="2000" b="0" i="0" u="none" strike="noStrike" kern="0" cap="none" spc="0" normalizeH="0" baseline="0" noProof="0" dirty="0">
              <a:ln>
                <a:noFill/>
              </a:ln>
              <a:solidFill>
                <a:srgbClr val="00B0F0"/>
              </a:solidFill>
              <a:effectLst/>
              <a:uLnTx/>
              <a:uFillTx/>
            </a:endParaRPr>
          </a:p>
        </p:txBody>
      </p:sp>
      <p:sp>
        <p:nvSpPr>
          <p:cNvPr id="14" name="Text 1">
            <a:extLst>
              <a:ext uri="{FF2B5EF4-FFF2-40B4-BE49-F238E27FC236}">
                <a16:creationId xmlns:a16="http://schemas.microsoft.com/office/drawing/2014/main" id="{804307EB-4A0B-9493-3E76-5686F7B817CE}"/>
              </a:ext>
            </a:extLst>
          </p:cNvPr>
          <p:cNvSpPr/>
          <p:nvPr/>
        </p:nvSpPr>
        <p:spPr>
          <a:xfrm>
            <a:off x="1800412" y="1049566"/>
            <a:ext cx="7526179" cy="355402"/>
          </a:xfrm>
          <a:prstGeom prst="rect">
            <a:avLst/>
          </a:prstGeom>
          <a:noFill/>
          <a:ln/>
        </p:spPr>
        <p:txBody>
          <a:bodyPr wrap="none" lIns="0" tIns="0" rIns="0" bIns="0" rtlCol="0" anchor="t"/>
          <a:lstStyle/>
          <a:p>
            <a:pPr marL="0" marR="0" lvl="0" indent="0" algn="r" defTabSz="914400" rtl="1" eaLnBrk="1" fontAlgn="auto" latinLnBrk="0" hangingPunct="1">
              <a:lnSpc>
                <a:spcPts val="27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حملة "Protect Your Future" للتأمين على الحياة - 2026</a:t>
            </a:r>
            <a:endParaRPr kumimoji="0" lang="en-US" sz="2000" b="0" i="0" u="none" strike="noStrike" kern="0" cap="none" spc="0" normalizeH="0" baseline="0" noProof="0" dirty="0">
              <a:ln>
                <a:noFill/>
              </a:ln>
              <a:solidFill>
                <a:srgbClr val="00B0F0"/>
              </a:solidFill>
              <a:effectLst/>
              <a:uLnTx/>
              <a:uFillTx/>
            </a:endParaRPr>
          </a:p>
        </p:txBody>
      </p:sp>
      <p:sp>
        <p:nvSpPr>
          <p:cNvPr id="15" name="Text 2">
            <a:extLst>
              <a:ext uri="{FF2B5EF4-FFF2-40B4-BE49-F238E27FC236}">
                <a16:creationId xmlns:a16="http://schemas.microsoft.com/office/drawing/2014/main" id="{F065B71E-BFBD-B969-A62C-16BF0EB2D0EC}"/>
              </a:ext>
            </a:extLst>
          </p:cNvPr>
          <p:cNvSpPr/>
          <p:nvPr/>
        </p:nvSpPr>
        <p:spPr>
          <a:xfrm>
            <a:off x="890792" y="1710350"/>
            <a:ext cx="8006953" cy="454819"/>
          </a:xfrm>
          <a:prstGeom prst="rect">
            <a:avLst/>
          </a:prstGeom>
          <a:noFill/>
          <a:ln/>
        </p:spPr>
        <p:txBody>
          <a:bodyPr wrap="squar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استخدمت الحملة تقنية "الندم المتوقع" (Anticipated Regret) من خلال دعوة الجمهور لتخيل سيناريو مستقبلي سلبي: "تخيل أسرتك بدونك... هل أنت مستعد؟"</a:t>
            </a:r>
            <a:endParaRPr kumimoji="0" lang="en-US" sz="1600" b="0" i="0" u="none" strike="noStrike" kern="0" cap="none" spc="0" normalizeH="0" baseline="0" noProof="0" dirty="0">
              <a:ln>
                <a:noFill/>
              </a:ln>
              <a:solidFill>
                <a:prstClr val="black"/>
              </a:solidFill>
              <a:effectLst/>
              <a:uLnTx/>
              <a:uFillTx/>
            </a:endParaRPr>
          </a:p>
        </p:txBody>
      </p:sp>
      <p:sp>
        <p:nvSpPr>
          <p:cNvPr id="16" name="Shape 3">
            <a:extLst>
              <a:ext uri="{FF2B5EF4-FFF2-40B4-BE49-F238E27FC236}">
                <a16:creationId xmlns:a16="http://schemas.microsoft.com/office/drawing/2014/main" id="{11A17A1F-05A6-E764-A63C-AC7663D4F3AB}"/>
              </a:ext>
            </a:extLst>
          </p:cNvPr>
          <p:cNvSpPr/>
          <p:nvPr/>
        </p:nvSpPr>
        <p:spPr>
          <a:xfrm>
            <a:off x="8400336" y="2475905"/>
            <a:ext cx="15240" cy="2318980"/>
          </a:xfrm>
          <a:prstGeom prst="roundRect">
            <a:avLst>
              <a:gd name="adj" fmla="val 391734"/>
            </a:avLst>
          </a:prstGeom>
          <a:solidFill>
            <a:srgbClr val="B2D7E5"/>
          </a:solidFill>
          <a:ln/>
        </p:spPr>
        <p:txBody>
          <a:bodyPr/>
          <a:lstStyle/>
          <a:p>
            <a:endParaRPr lang=""/>
          </a:p>
        </p:txBody>
      </p:sp>
      <p:sp>
        <p:nvSpPr>
          <p:cNvPr id="17" name="Shape 4">
            <a:extLst>
              <a:ext uri="{FF2B5EF4-FFF2-40B4-BE49-F238E27FC236}">
                <a16:creationId xmlns:a16="http://schemas.microsoft.com/office/drawing/2014/main" id="{E885E3A0-583D-FED2-2D53-E4F2CC87BE15}"/>
              </a:ext>
            </a:extLst>
          </p:cNvPr>
          <p:cNvSpPr/>
          <p:nvPr/>
        </p:nvSpPr>
        <p:spPr>
          <a:xfrm>
            <a:off x="7844552" y="2628186"/>
            <a:ext cx="426363" cy="15240"/>
          </a:xfrm>
          <a:prstGeom prst="roundRect">
            <a:avLst>
              <a:gd name="adj" fmla="val 391734"/>
            </a:avLst>
          </a:prstGeom>
          <a:solidFill>
            <a:srgbClr val="B2D7E5"/>
          </a:solidFill>
          <a:ln/>
        </p:spPr>
        <p:txBody>
          <a:bodyPr/>
          <a:lstStyle/>
          <a:p>
            <a:endParaRPr lang=""/>
          </a:p>
        </p:txBody>
      </p:sp>
      <p:sp>
        <p:nvSpPr>
          <p:cNvPr id="19" name="Shape 5">
            <a:extLst>
              <a:ext uri="{FF2B5EF4-FFF2-40B4-BE49-F238E27FC236}">
                <a16:creationId xmlns:a16="http://schemas.microsoft.com/office/drawing/2014/main" id="{3C164D1E-FC6C-B1CD-6ACC-11BB3A5F08C0}"/>
              </a:ext>
            </a:extLst>
          </p:cNvPr>
          <p:cNvSpPr/>
          <p:nvPr/>
        </p:nvSpPr>
        <p:spPr>
          <a:xfrm>
            <a:off x="8255675" y="2475905"/>
            <a:ext cx="319802" cy="319802"/>
          </a:xfrm>
          <a:prstGeom prst="roundRect">
            <a:avLst>
              <a:gd name="adj" fmla="val 18668"/>
            </a:avLst>
          </a:prstGeom>
          <a:solidFill>
            <a:srgbClr val="CCF1FF"/>
          </a:solidFill>
          <a:ln w="7620">
            <a:solidFill>
              <a:srgbClr val="B2D7E5"/>
            </a:solidFill>
            <a:prstDash val="solid"/>
          </a:ln>
        </p:spPr>
        <p:txBody>
          <a:bodyPr/>
          <a:lstStyle/>
          <a:p>
            <a:endParaRPr lang=""/>
          </a:p>
        </p:txBody>
      </p:sp>
      <p:sp>
        <p:nvSpPr>
          <p:cNvPr id="20" name="Text 6">
            <a:extLst>
              <a:ext uri="{FF2B5EF4-FFF2-40B4-BE49-F238E27FC236}">
                <a16:creationId xmlns:a16="http://schemas.microsoft.com/office/drawing/2014/main" id="{430D62EC-FBF5-B663-A6CC-74ABF0A9D43E}"/>
              </a:ext>
            </a:extLst>
          </p:cNvPr>
          <p:cNvSpPr/>
          <p:nvPr/>
        </p:nvSpPr>
        <p:spPr>
          <a:xfrm>
            <a:off x="8309015" y="2502575"/>
            <a:ext cx="213122" cy="266462"/>
          </a:xfrm>
          <a:prstGeom prst="rect">
            <a:avLst/>
          </a:prstGeom>
          <a:noFill/>
          <a:ln/>
        </p:spPr>
        <p:txBody>
          <a:bodyPr wrap="none" lIns="0" tIns="0" rIns="0" bIns="0" rtlCol="0" anchor="t"/>
          <a:lstStyle/>
          <a:p>
            <a:pPr marL="0" marR="0" lvl="0" indent="0" algn="ctr" defTabSz="914400" rtl="1" eaLnBrk="1" fontAlgn="auto" latinLnBrk="0" hangingPunct="1">
              <a:lnSpc>
                <a:spcPts val="165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1</a:t>
            </a:r>
            <a:endParaRPr kumimoji="0" lang="en-US" sz="2400" b="0" i="0" u="none" strike="noStrike" kern="0" cap="none" spc="0" normalizeH="0" baseline="0" noProof="0" dirty="0">
              <a:ln>
                <a:noFill/>
              </a:ln>
              <a:solidFill>
                <a:prstClr val="black"/>
              </a:solidFill>
              <a:effectLst/>
              <a:uLnTx/>
              <a:uFillTx/>
            </a:endParaRPr>
          </a:p>
        </p:txBody>
      </p:sp>
      <p:sp>
        <p:nvSpPr>
          <p:cNvPr id="21" name="Text 7">
            <a:extLst>
              <a:ext uri="{FF2B5EF4-FFF2-40B4-BE49-F238E27FC236}">
                <a16:creationId xmlns:a16="http://schemas.microsoft.com/office/drawing/2014/main" id="{9645E838-CCB0-CCE2-18C4-AA6CFD0E15F0}"/>
              </a:ext>
            </a:extLst>
          </p:cNvPr>
          <p:cNvSpPr/>
          <p:nvPr/>
        </p:nvSpPr>
        <p:spPr>
          <a:xfrm>
            <a:off x="5928122" y="2524720"/>
            <a:ext cx="1776770" cy="222052"/>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المرحلة الأولى</a:t>
            </a:r>
            <a:endParaRPr kumimoji="0" lang="en-US" b="0" i="0" u="none" strike="noStrike" kern="0" cap="none" spc="0" normalizeH="0" baseline="0" noProof="0" dirty="0">
              <a:ln>
                <a:noFill/>
              </a:ln>
              <a:solidFill>
                <a:prstClr val="black"/>
              </a:solidFill>
              <a:effectLst/>
              <a:uLnTx/>
              <a:uFillTx/>
            </a:endParaRPr>
          </a:p>
        </p:txBody>
      </p:sp>
      <p:sp>
        <p:nvSpPr>
          <p:cNvPr id="22" name="Text 8">
            <a:extLst>
              <a:ext uri="{FF2B5EF4-FFF2-40B4-BE49-F238E27FC236}">
                <a16:creationId xmlns:a16="http://schemas.microsoft.com/office/drawing/2014/main" id="{03EB5A2C-5275-5A35-A94A-6AC1DB0D4A59}"/>
              </a:ext>
            </a:extLst>
          </p:cNvPr>
          <p:cNvSpPr/>
          <p:nvPr/>
        </p:nvSpPr>
        <p:spPr>
          <a:xfrm>
            <a:off x="568523" y="2832021"/>
            <a:ext cx="7136368" cy="227409"/>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فيديوهات قصيرة تصور عائلات سعيدة في لحظات عادية</a:t>
            </a:r>
            <a:endParaRPr kumimoji="0" lang="en-US" sz="1600" b="0" i="0" u="none" strike="noStrike" kern="0" cap="none" spc="0" normalizeH="0" baseline="0" noProof="0" dirty="0">
              <a:ln>
                <a:noFill/>
              </a:ln>
              <a:solidFill>
                <a:prstClr val="black"/>
              </a:solidFill>
              <a:effectLst/>
              <a:uLnTx/>
              <a:uFillTx/>
            </a:endParaRPr>
          </a:p>
        </p:txBody>
      </p:sp>
      <p:sp>
        <p:nvSpPr>
          <p:cNvPr id="23" name="Shape 9">
            <a:extLst>
              <a:ext uri="{FF2B5EF4-FFF2-40B4-BE49-F238E27FC236}">
                <a16:creationId xmlns:a16="http://schemas.microsoft.com/office/drawing/2014/main" id="{F634938A-486F-A376-36C0-EBFB17D79790}"/>
              </a:ext>
            </a:extLst>
          </p:cNvPr>
          <p:cNvSpPr/>
          <p:nvPr/>
        </p:nvSpPr>
        <p:spPr>
          <a:xfrm>
            <a:off x="7844552" y="3495913"/>
            <a:ext cx="426363" cy="15240"/>
          </a:xfrm>
          <a:prstGeom prst="roundRect">
            <a:avLst>
              <a:gd name="adj" fmla="val 391734"/>
            </a:avLst>
          </a:prstGeom>
          <a:solidFill>
            <a:srgbClr val="B2D7E5"/>
          </a:solidFill>
          <a:ln/>
        </p:spPr>
        <p:txBody>
          <a:bodyPr/>
          <a:lstStyle/>
          <a:p>
            <a:endParaRPr lang=""/>
          </a:p>
        </p:txBody>
      </p:sp>
      <p:sp>
        <p:nvSpPr>
          <p:cNvPr id="24" name="Shape 10">
            <a:extLst>
              <a:ext uri="{FF2B5EF4-FFF2-40B4-BE49-F238E27FC236}">
                <a16:creationId xmlns:a16="http://schemas.microsoft.com/office/drawing/2014/main" id="{23BE8903-48E9-99A4-F017-4CB2BD404D2A}"/>
              </a:ext>
            </a:extLst>
          </p:cNvPr>
          <p:cNvSpPr/>
          <p:nvPr/>
        </p:nvSpPr>
        <p:spPr>
          <a:xfrm>
            <a:off x="8255675" y="3343632"/>
            <a:ext cx="319802" cy="319802"/>
          </a:xfrm>
          <a:prstGeom prst="roundRect">
            <a:avLst>
              <a:gd name="adj" fmla="val 18668"/>
            </a:avLst>
          </a:prstGeom>
          <a:solidFill>
            <a:srgbClr val="CCF1FF"/>
          </a:solidFill>
          <a:ln w="7620">
            <a:solidFill>
              <a:srgbClr val="B2D7E5"/>
            </a:solidFill>
            <a:prstDash val="solid"/>
          </a:ln>
        </p:spPr>
        <p:txBody>
          <a:bodyPr/>
          <a:lstStyle/>
          <a:p>
            <a:endParaRPr lang=""/>
          </a:p>
        </p:txBody>
      </p:sp>
      <p:sp>
        <p:nvSpPr>
          <p:cNvPr id="26" name="Text 11">
            <a:extLst>
              <a:ext uri="{FF2B5EF4-FFF2-40B4-BE49-F238E27FC236}">
                <a16:creationId xmlns:a16="http://schemas.microsoft.com/office/drawing/2014/main" id="{7D7F564C-8EC1-00A9-AC5D-78AB18888C3F}"/>
              </a:ext>
            </a:extLst>
          </p:cNvPr>
          <p:cNvSpPr/>
          <p:nvPr/>
        </p:nvSpPr>
        <p:spPr>
          <a:xfrm>
            <a:off x="8309015" y="3370302"/>
            <a:ext cx="213122" cy="266462"/>
          </a:xfrm>
          <a:prstGeom prst="rect">
            <a:avLst/>
          </a:prstGeom>
          <a:noFill/>
          <a:ln/>
        </p:spPr>
        <p:txBody>
          <a:bodyPr wrap="none" lIns="0" tIns="0" rIns="0" bIns="0" rtlCol="0" anchor="t"/>
          <a:lstStyle/>
          <a:p>
            <a:pPr marL="0" marR="0" lvl="0" indent="0" algn="ctr" defTabSz="914400" rtl="1" eaLnBrk="1" fontAlgn="auto" latinLnBrk="0" hangingPunct="1">
              <a:lnSpc>
                <a:spcPts val="165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2</a:t>
            </a:r>
            <a:endParaRPr kumimoji="0" lang="en-US" sz="2400" b="0" i="0" u="none" strike="noStrike" kern="0" cap="none" spc="0" normalizeH="0" baseline="0" noProof="0" dirty="0">
              <a:ln>
                <a:noFill/>
              </a:ln>
              <a:solidFill>
                <a:prstClr val="black"/>
              </a:solidFill>
              <a:effectLst/>
              <a:uLnTx/>
              <a:uFillTx/>
            </a:endParaRPr>
          </a:p>
        </p:txBody>
      </p:sp>
      <p:sp>
        <p:nvSpPr>
          <p:cNvPr id="27" name="Text 12">
            <a:extLst>
              <a:ext uri="{FF2B5EF4-FFF2-40B4-BE49-F238E27FC236}">
                <a16:creationId xmlns:a16="http://schemas.microsoft.com/office/drawing/2014/main" id="{FBCC41BC-E164-1A68-4C8C-6F094E1B5799}"/>
              </a:ext>
            </a:extLst>
          </p:cNvPr>
          <p:cNvSpPr/>
          <p:nvPr/>
        </p:nvSpPr>
        <p:spPr>
          <a:xfrm>
            <a:off x="5928122" y="3392448"/>
            <a:ext cx="1776770" cy="222052"/>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المرحلة الثانية</a:t>
            </a:r>
            <a:endParaRPr kumimoji="0" lang="en-US" b="0" i="0" u="none" strike="noStrike" kern="0" cap="none" spc="0" normalizeH="0" baseline="0" noProof="0" dirty="0">
              <a:ln>
                <a:noFill/>
              </a:ln>
              <a:solidFill>
                <a:prstClr val="black"/>
              </a:solidFill>
              <a:effectLst/>
              <a:uLnTx/>
              <a:uFillTx/>
            </a:endParaRPr>
          </a:p>
        </p:txBody>
      </p:sp>
      <p:sp>
        <p:nvSpPr>
          <p:cNvPr id="28" name="Text 13">
            <a:extLst>
              <a:ext uri="{FF2B5EF4-FFF2-40B4-BE49-F238E27FC236}">
                <a16:creationId xmlns:a16="http://schemas.microsoft.com/office/drawing/2014/main" id="{4A6DE913-992B-19CC-519C-27C86F0E81B6}"/>
              </a:ext>
            </a:extLst>
          </p:cNvPr>
          <p:cNvSpPr/>
          <p:nvPr/>
        </p:nvSpPr>
        <p:spPr>
          <a:xfrm>
            <a:off x="568523" y="3699748"/>
            <a:ext cx="7136368" cy="227409"/>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نفس العائلات تواجه صعوبات مالية بعد فقدان المعيل</a:t>
            </a:r>
            <a:endParaRPr kumimoji="0" lang="en-US" sz="1600" b="0" i="0" u="none" strike="noStrike" kern="0" cap="none" spc="0" normalizeH="0" baseline="0" noProof="0" dirty="0">
              <a:ln>
                <a:noFill/>
              </a:ln>
              <a:solidFill>
                <a:prstClr val="black"/>
              </a:solidFill>
              <a:effectLst/>
              <a:uLnTx/>
              <a:uFillTx/>
            </a:endParaRPr>
          </a:p>
        </p:txBody>
      </p:sp>
      <p:sp>
        <p:nvSpPr>
          <p:cNvPr id="29" name="Shape 14">
            <a:extLst>
              <a:ext uri="{FF2B5EF4-FFF2-40B4-BE49-F238E27FC236}">
                <a16:creationId xmlns:a16="http://schemas.microsoft.com/office/drawing/2014/main" id="{72E9F9E9-DA35-A6A6-46F9-A790F5A41F55}"/>
              </a:ext>
            </a:extLst>
          </p:cNvPr>
          <p:cNvSpPr/>
          <p:nvPr/>
        </p:nvSpPr>
        <p:spPr>
          <a:xfrm>
            <a:off x="7844552" y="4363641"/>
            <a:ext cx="426363" cy="15240"/>
          </a:xfrm>
          <a:prstGeom prst="roundRect">
            <a:avLst>
              <a:gd name="adj" fmla="val 391734"/>
            </a:avLst>
          </a:prstGeom>
          <a:solidFill>
            <a:srgbClr val="B2D7E5"/>
          </a:solidFill>
          <a:ln/>
        </p:spPr>
        <p:txBody>
          <a:bodyPr/>
          <a:lstStyle/>
          <a:p>
            <a:endParaRPr lang=""/>
          </a:p>
        </p:txBody>
      </p:sp>
      <p:sp>
        <p:nvSpPr>
          <p:cNvPr id="35" name="Shape 15">
            <a:extLst>
              <a:ext uri="{FF2B5EF4-FFF2-40B4-BE49-F238E27FC236}">
                <a16:creationId xmlns:a16="http://schemas.microsoft.com/office/drawing/2014/main" id="{46A92077-BE8C-8666-40AA-CAA64D9DDB07}"/>
              </a:ext>
            </a:extLst>
          </p:cNvPr>
          <p:cNvSpPr/>
          <p:nvPr/>
        </p:nvSpPr>
        <p:spPr>
          <a:xfrm>
            <a:off x="8255675" y="4211360"/>
            <a:ext cx="319802" cy="319802"/>
          </a:xfrm>
          <a:prstGeom prst="roundRect">
            <a:avLst>
              <a:gd name="adj" fmla="val 18668"/>
            </a:avLst>
          </a:prstGeom>
          <a:solidFill>
            <a:srgbClr val="CCF1FF"/>
          </a:solidFill>
          <a:ln w="7620">
            <a:solidFill>
              <a:srgbClr val="B2D7E5"/>
            </a:solidFill>
            <a:prstDash val="solid"/>
          </a:ln>
        </p:spPr>
        <p:txBody>
          <a:bodyPr/>
          <a:lstStyle/>
          <a:p>
            <a:endParaRPr lang=""/>
          </a:p>
        </p:txBody>
      </p:sp>
      <p:sp>
        <p:nvSpPr>
          <p:cNvPr id="36" name="Text 16">
            <a:extLst>
              <a:ext uri="{FF2B5EF4-FFF2-40B4-BE49-F238E27FC236}">
                <a16:creationId xmlns:a16="http://schemas.microsoft.com/office/drawing/2014/main" id="{4570CF65-68A5-8A01-3CC4-DCBAD73818D9}"/>
              </a:ext>
            </a:extLst>
          </p:cNvPr>
          <p:cNvSpPr/>
          <p:nvPr/>
        </p:nvSpPr>
        <p:spPr>
          <a:xfrm>
            <a:off x="8309015" y="4238030"/>
            <a:ext cx="213122" cy="266462"/>
          </a:xfrm>
          <a:prstGeom prst="rect">
            <a:avLst/>
          </a:prstGeom>
          <a:noFill/>
          <a:ln/>
        </p:spPr>
        <p:txBody>
          <a:bodyPr wrap="none" lIns="0" tIns="0" rIns="0" bIns="0" rtlCol="0" anchor="t"/>
          <a:lstStyle/>
          <a:p>
            <a:pPr marL="0" marR="0" lvl="0" indent="0" algn="ctr" defTabSz="914400" rtl="1" eaLnBrk="1" fontAlgn="auto" latinLnBrk="0" hangingPunct="1">
              <a:lnSpc>
                <a:spcPts val="165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3</a:t>
            </a:r>
            <a:endParaRPr kumimoji="0" lang="en-US" sz="2400" b="0" i="0" u="none" strike="noStrike" kern="0" cap="none" spc="0" normalizeH="0" baseline="0" noProof="0" dirty="0">
              <a:ln>
                <a:noFill/>
              </a:ln>
              <a:solidFill>
                <a:prstClr val="black"/>
              </a:solidFill>
              <a:effectLst/>
              <a:uLnTx/>
              <a:uFillTx/>
            </a:endParaRPr>
          </a:p>
        </p:txBody>
      </p:sp>
      <p:sp>
        <p:nvSpPr>
          <p:cNvPr id="37" name="Text 17">
            <a:extLst>
              <a:ext uri="{FF2B5EF4-FFF2-40B4-BE49-F238E27FC236}">
                <a16:creationId xmlns:a16="http://schemas.microsoft.com/office/drawing/2014/main" id="{4471B6DC-3209-57FC-9098-3A9FC7220483}"/>
              </a:ext>
            </a:extLst>
          </p:cNvPr>
          <p:cNvSpPr/>
          <p:nvPr/>
        </p:nvSpPr>
        <p:spPr>
          <a:xfrm>
            <a:off x="5928122" y="4260175"/>
            <a:ext cx="1776770" cy="222052"/>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المرحلة الثالثة</a:t>
            </a:r>
            <a:endParaRPr kumimoji="0" lang="en-US" b="0" i="0" u="none" strike="noStrike" kern="0" cap="none" spc="0" normalizeH="0" baseline="0" noProof="0" dirty="0">
              <a:ln>
                <a:noFill/>
              </a:ln>
              <a:solidFill>
                <a:prstClr val="black"/>
              </a:solidFill>
              <a:effectLst/>
              <a:uLnTx/>
              <a:uFillTx/>
            </a:endParaRPr>
          </a:p>
        </p:txBody>
      </p:sp>
      <p:sp>
        <p:nvSpPr>
          <p:cNvPr id="38" name="Text 18">
            <a:extLst>
              <a:ext uri="{FF2B5EF4-FFF2-40B4-BE49-F238E27FC236}">
                <a16:creationId xmlns:a16="http://schemas.microsoft.com/office/drawing/2014/main" id="{0E793C8C-B116-EE08-916B-44C8DCC794D8}"/>
              </a:ext>
            </a:extLst>
          </p:cNvPr>
          <p:cNvSpPr/>
          <p:nvPr/>
        </p:nvSpPr>
        <p:spPr>
          <a:xfrm>
            <a:off x="568523" y="4567476"/>
            <a:ext cx="7136368" cy="227409"/>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الحل: التأمين كضمان لمستقبل الأسرة</a:t>
            </a:r>
            <a:endParaRPr kumimoji="0" lang="en-US" sz="1600" b="0" i="0" u="none" strike="noStrike" kern="0" cap="none" spc="0" normalizeH="0" baseline="0" noProof="0" dirty="0">
              <a:ln>
                <a:noFill/>
              </a:ln>
              <a:solidFill>
                <a:prstClr val="black"/>
              </a:solidFill>
              <a:effectLst/>
              <a:uLnTx/>
              <a:uFillTx/>
            </a:endParaRPr>
          </a:p>
        </p:txBody>
      </p:sp>
      <p:sp>
        <p:nvSpPr>
          <p:cNvPr id="39" name="Text 19">
            <a:extLst>
              <a:ext uri="{FF2B5EF4-FFF2-40B4-BE49-F238E27FC236}">
                <a16:creationId xmlns:a16="http://schemas.microsoft.com/office/drawing/2014/main" id="{601C4876-8BD6-8A61-58D8-E3D11F3B2534}"/>
              </a:ext>
            </a:extLst>
          </p:cNvPr>
          <p:cNvSpPr/>
          <p:nvPr/>
        </p:nvSpPr>
        <p:spPr>
          <a:xfrm>
            <a:off x="2621875" y="5096828"/>
            <a:ext cx="1776770" cy="222052"/>
          </a:xfrm>
          <a:prstGeom prst="rect">
            <a:avLst/>
          </a:prstGeom>
          <a:noFill/>
          <a:ln/>
        </p:spPr>
        <p:txBody>
          <a:bodyPr wrap="none" lIns="0" tIns="0" rIns="0" bIns="0" rtlCol="0" anchor="t"/>
          <a:lstStyle/>
          <a:p>
            <a:pPr marL="0" marR="0" lvl="0" indent="0" algn="r" defTabSz="914400" rtl="1" eaLnBrk="1" fontAlgn="auto" latinLnBrk="0" hangingPunct="1">
              <a:lnSpc>
                <a:spcPts val="17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لماذا نجحت الحملة؟</a:t>
            </a:r>
            <a:endParaRPr kumimoji="0" lang="en-US" b="0" i="0" u="none" strike="noStrike" kern="0" cap="none" spc="0" normalizeH="0" baseline="0" noProof="0" dirty="0">
              <a:ln>
                <a:noFill/>
              </a:ln>
              <a:solidFill>
                <a:prstClr val="black"/>
              </a:solidFill>
              <a:effectLst/>
              <a:uLnTx/>
              <a:uFillTx/>
            </a:endParaRPr>
          </a:p>
        </p:txBody>
      </p:sp>
      <p:sp>
        <p:nvSpPr>
          <p:cNvPr id="57" name="Text 20">
            <a:extLst>
              <a:ext uri="{FF2B5EF4-FFF2-40B4-BE49-F238E27FC236}">
                <a16:creationId xmlns:a16="http://schemas.microsoft.com/office/drawing/2014/main" id="{17617F40-05CA-C44F-19FA-9A5EDDD63275}"/>
              </a:ext>
            </a:extLst>
          </p:cNvPr>
          <p:cNvSpPr/>
          <p:nvPr/>
        </p:nvSpPr>
        <p:spPr>
          <a:xfrm>
            <a:off x="584852" y="5460921"/>
            <a:ext cx="3830122" cy="277057"/>
          </a:xfrm>
          <a:prstGeom prst="rect">
            <a:avLst/>
          </a:prstGeom>
          <a:noFill/>
          <a:ln/>
        </p:spPr>
        <p:txBody>
          <a:bodyPr wrap="none" lIns="0" tIns="0" rIns="0" bIns="0" rtlCol="0" anchor="t"/>
          <a:lstStyle/>
          <a:p>
            <a:pPr marL="342900" marR="0" lvl="0" indent="-342900" algn="r" defTabSz="914400" rtl="1" eaLnBrk="1" fontAlgn="auto" latinLnBrk="0" hangingPunct="1">
              <a:lnSpc>
                <a:spcPts val="175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خلقت توتراً </a:t>
            </a:r>
            <a:r>
              <a:rPr kumimoji="0" lang="en-US" sz="160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نفسياً</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تنافر</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معرفي</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58" name="Text 21">
            <a:extLst>
              <a:ext uri="{FF2B5EF4-FFF2-40B4-BE49-F238E27FC236}">
                <a16:creationId xmlns:a16="http://schemas.microsoft.com/office/drawing/2014/main" id="{CFE9494C-1FC9-768A-5945-1A4862B42261}"/>
              </a:ext>
            </a:extLst>
          </p:cNvPr>
          <p:cNvSpPr/>
          <p:nvPr/>
        </p:nvSpPr>
        <p:spPr>
          <a:xfrm>
            <a:off x="568523" y="5737979"/>
            <a:ext cx="3830122" cy="227409"/>
          </a:xfrm>
          <a:prstGeom prst="rect">
            <a:avLst/>
          </a:prstGeom>
          <a:noFill/>
          <a:ln/>
        </p:spPr>
        <p:txBody>
          <a:bodyPr wrap="none" lIns="0" tIns="0" rIns="0" bIns="0" rtlCol="0" anchor="t"/>
          <a:lstStyle/>
          <a:p>
            <a:pPr marL="342900" marR="0" lvl="0" indent="-342900" algn="r" defTabSz="914400" rtl="1" eaLnBrk="1" fontAlgn="auto" latinLnBrk="0" hangingPunct="1">
              <a:lnSpc>
                <a:spcPts val="175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ربطت بقيمة </a:t>
            </a:r>
            <a:r>
              <a:rPr kumimoji="0" lang="en-US" sz="160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أساسية</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حماية</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الأسرة</a:t>
            </a: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59" name="Text 22">
            <a:extLst>
              <a:ext uri="{FF2B5EF4-FFF2-40B4-BE49-F238E27FC236}">
                <a16:creationId xmlns:a16="http://schemas.microsoft.com/office/drawing/2014/main" id="{F20C6A86-84C6-69D2-4899-0BA296D3B700}"/>
              </a:ext>
            </a:extLst>
          </p:cNvPr>
          <p:cNvSpPr/>
          <p:nvPr/>
        </p:nvSpPr>
        <p:spPr>
          <a:xfrm>
            <a:off x="568523" y="6015037"/>
            <a:ext cx="3830122" cy="227409"/>
          </a:xfrm>
          <a:prstGeom prst="rect">
            <a:avLst/>
          </a:prstGeom>
          <a:noFill/>
          <a:ln/>
        </p:spPr>
        <p:txBody>
          <a:bodyPr wrap="none" lIns="0" tIns="0" rIns="0" bIns="0" rtlCol="0" anchor="t"/>
          <a:lstStyle/>
          <a:p>
            <a:pPr marL="342900" marR="0" lvl="0" indent="-342900" algn="r" defTabSz="914400" rtl="1" eaLnBrk="1" fontAlgn="auto" latinLnBrk="0" hangingPunct="1">
              <a:lnSpc>
                <a:spcPts val="175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قدمت حلاً عملياً وواضحاً</a:t>
            </a:r>
            <a:endParaRPr kumimoji="0" lang="en-US" sz="1600" b="0" i="0" u="none" strike="noStrike" kern="0" cap="none" spc="0" normalizeH="0" baseline="0" noProof="0" dirty="0">
              <a:ln>
                <a:noFill/>
              </a:ln>
              <a:solidFill>
                <a:prstClr val="black"/>
              </a:solidFill>
              <a:effectLst/>
              <a:uLnTx/>
              <a:uFillTx/>
            </a:endParaRPr>
          </a:p>
        </p:txBody>
      </p:sp>
      <p:sp>
        <p:nvSpPr>
          <p:cNvPr id="60" name="Text 23">
            <a:extLst>
              <a:ext uri="{FF2B5EF4-FFF2-40B4-BE49-F238E27FC236}">
                <a16:creationId xmlns:a16="http://schemas.microsoft.com/office/drawing/2014/main" id="{2A7D94D1-F4F1-6141-8CE8-EB8FB1DA62A2}"/>
              </a:ext>
            </a:extLst>
          </p:cNvPr>
          <p:cNvSpPr/>
          <p:nvPr/>
        </p:nvSpPr>
        <p:spPr>
          <a:xfrm>
            <a:off x="568523" y="6292096"/>
            <a:ext cx="3830122" cy="227409"/>
          </a:xfrm>
          <a:prstGeom prst="rect">
            <a:avLst/>
          </a:prstGeom>
          <a:noFill/>
          <a:ln/>
        </p:spPr>
        <p:txBody>
          <a:bodyPr wrap="none" lIns="0" tIns="0" rIns="0" bIns="0" rtlCol="0" anchor="t"/>
          <a:lstStyle/>
          <a:p>
            <a:pPr marL="342900" marR="0" lvl="0" indent="-342900" algn="r" defTabSz="914400" rtl="1" eaLnBrk="1" fontAlgn="auto" latinLnBrk="0" hangingPunct="1">
              <a:lnSpc>
                <a:spcPts val="175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استخدمت قصصاً واقعية وقابلة للتصديق</a:t>
            </a:r>
            <a:endParaRPr kumimoji="0" lang="en-US" sz="1600" b="0" i="0" u="none" strike="noStrike" kern="0" cap="none" spc="0" normalizeH="0" baseline="0" noProof="0" dirty="0">
              <a:ln>
                <a:noFill/>
              </a:ln>
              <a:solidFill>
                <a:prstClr val="black"/>
              </a:solidFill>
              <a:effectLst/>
              <a:uLnTx/>
              <a:uFillTx/>
            </a:endParaRPr>
          </a:p>
        </p:txBody>
      </p:sp>
      <p:sp>
        <p:nvSpPr>
          <p:cNvPr id="61" name="Text 24">
            <a:extLst>
              <a:ext uri="{FF2B5EF4-FFF2-40B4-BE49-F238E27FC236}">
                <a16:creationId xmlns:a16="http://schemas.microsoft.com/office/drawing/2014/main" id="{06344D6E-42B8-1DCB-3A32-8CCF392C669B}"/>
              </a:ext>
            </a:extLst>
          </p:cNvPr>
          <p:cNvSpPr/>
          <p:nvPr/>
        </p:nvSpPr>
        <p:spPr>
          <a:xfrm>
            <a:off x="4752975" y="5185648"/>
            <a:ext cx="3830122" cy="468987"/>
          </a:xfrm>
          <a:prstGeom prst="rect">
            <a:avLst/>
          </a:prstGeom>
          <a:noFill/>
          <a:ln/>
        </p:spPr>
        <p:txBody>
          <a:bodyPr wrap="none" lIns="0" tIns="0" rIns="0" bIns="0" rtlCol="0" anchor="t"/>
          <a:lstStyle/>
          <a:p>
            <a:pPr marL="0" marR="0" lvl="0" indent="0" algn="ctr" defTabSz="914400" rtl="1" eaLnBrk="1" fontAlgn="auto" latinLnBrk="0" hangingPunct="1">
              <a:lnSpc>
                <a:spcPts val="365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28%</a:t>
            </a:r>
            <a:endParaRPr kumimoji="0" lang="en-US" sz="4800" b="0" i="0" u="none" strike="noStrike" kern="0" cap="none" spc="0" normalizeH="0" baseline="0" noProof="0" dirty="0">
              <a:ln>
                <a:noFill/>
              </a:ln>
              <a:solidFill>
                <a:prstClr val="black"/>
              </a:solidFill>
              <a:effectLst/>
              <a:uLnTx/>
              <a:uFillTx/>
            </a:endParaRPr>
          </a:p>
        </p:txBody>
      </p:sp>
      <p:sp>
        <p:nvSpPr>
          <p:cNvPr id="62" name="Text 25">
            <a:extLst>
              <a:ext uri="{FF2B5EF4-FFF2-40B4-BE49-F238E27FC236}">
                <a16:creationId xmlns:a16="http://schemas.microsoft.com/office/drawing/2014/main" id="{F9B3E5DC-CD62-50BA-ADBB-ED2FE5B732D8}"/>
              </a:ext>
            </a:extLst>
          </p:cNvPr>
          <p:cNvSpPr/>
          <p:nvPr/>
        </p:nvSpPr>
        <p:spPr>
          <a:xfrm>
            <a:off x="5779651" y="5832158"/>
            <a:ext cx="1776770" cy="222052"/>
          </a:xfrm>
          <a:prstGeom prst="rect">
            <a:avLst/>
          </a:prstGeom>
          <a:noFill/>
          <a:ln/>
        </p:spPr>
        <p:txBody>
          <a:bodyPr wrap="none" lIns="0" tIns="0" rIns="0" bIns="0" rtlCol="0" anchor="t"/>
          <a:lstStyle/>
          <a:p>
            <a:pPr marL="0" marR="0" lvl="0" indent="0" algn="ctr" defTabSz="914400" rtl="1" eaLnBrk="1" fontAlgn="auto" latinLnBrk="0" hangingPunct="1">
              <a:lnSpc>
                <a:spcPts val="17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زيادة في التسجيلات</a:t>
            </a:r>
            <a:endParaRPr kumimoji="0" lang="en-US" b="0" i="0" u="none" strike="noStrike" kern="0" cap="none" spc="0" normalizeH="0" baseline="0" noProof="0" dirty="0">
              <a:ln>
                <a:noFill/>
              </a:ln>
              <a:solidFill>
                <a:prstClr val="black"/>
              </a:solidFill>
              <a:effectLst/>
              <a:uLnTx/>
              <a:uFillTx/>
            </a:endParaRPr>
          </a:p>
        </p:txBody>
      </p:sp>
      <p:sp>
        <p:nvSpPr>
          <p:cNvPr id="63" name="Text 26">
            <a:extLst>
              <a:ext uri="{FF2B5EF4-FFF2-40B4-BE49-F238E27FC236}">
                <a16:creationId xmlns:a16="http://schemas.microsoft.com/office/drawing/2014/main" id="{49526552-1BB8-D253-2F55-F5448BE2A6EB}"/>
              </a:ext>
            </a:extLst>
          </p:cNvPr>
          <p:cNvSpPr/>
          <p:nvPr/>
        </p:nvSpPr>
        <p:spPr>
          <a:xfrm>
            <a:off x="4752975" y="6409373"/>
            <a:ext cx="3830122" cy="468987"/>
          </a:xfrm>
          <a:prstGeom prst="rect">
            <a:avLst/>
          </a:prstGeom>
          <a:noFill/>
          <a:ln/>
        </p:spPr>
        <p:txBody>
          <a:bodyPr wrap="none" lIns="0" tIns="0" rIns="0" bIns="0" rtlCol="0" anchor="t"/>
          <a:lstStyle/>
          <a:p>
            <a:pPr marL="0" marR="0" lvl="0" indent="0" algn="ctr" defTabSz="914400" rtl="1" eaLnBrk="1" fontAlgn="auto" latinLnBrk="0" hangingPunct="1">
              <a:lnSpc>
                <a:spcPts val="365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67%</a:t>
            </a:r>
            <a:endParaRPr kumimoji="0" lang="en-US" sz="4800" b="0" i="0" u="none" strike="noStrike" kern="0" cap="none" spc="0" normalizeH="0" baseline="0" noProof="0" dirty="0">
              <a:ln>
                <a:noFill/>
              </a:ln>
              <a:solidFill>
                <a:prstClr val="black"/>
              </a:solidFill>
              <a:effectLst/>
              <a:uLnTx/>
              <a:uFillTx/>
            </a:endParaRPr>
          </a:p>
        </p:txBody>
      </p:sp>
      <p:sp>
        <p:nvSpPr>
          <p:cNvPr id="64" name="Text 27">
            <a:extLst>
              <a:ext uri="{FF2B5EF4-FFF2-40B4-BE49-F238E27FC236}">
                <a16:creationId xmlns:a16="http://schemas.microsoft.com/office/drawing/2014/main" id="{9D56DB42-AABB-B613-435F-8CCDBC5EB2C6}"/>
              </a:ext>
            </a:extLst>
          </p:cNvPr>
          <p:cNvSpPr/>
          <p:nvPr/>
        </p:nvSpPr>
        <p:spPr>
          <a:xfrm>
            <a:off x="5779651" y="7055882"/>
            <a:ext cx="1776770" cy="222052"/>
          </a:xfrm>
          <a:prstGeom prst="rect">
            <a:avLst/>
          </a:prstGeom>
          <a:noFill/>
          <a:ln/>
        </p:spPr>
        <p:txBody>
          <a:bodyPr wrap="none" lIns="0" tIns="0" rIns="0" bIns="0" rtlCol="0" anchor="t"/>
          <a:lstStyle/>
          <a:p>
            <a:pPr marL="0" marR="0" lvl="0" indent="0" algn="ctr" defTabSz="914400" rtl="1" eaLnBrk="1" fontAlgn="auto" latinLnBrk="0" hangingPunct="1">
              <a:lnSpc>
                <a:spcPts val="170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وعي بأهمية التأمين</a:t>
            </a:r>
            <a:endParaRPr kumimoji="0" lang="en-US"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4968571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250B5-6961-C051-AC6D-E1E73489E2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E798C3-5E2D-23DF-6859-DC0235805D8D}"/>
              </a:ext>
            </a:extLst>
          </p:cNvPr>
          <p:cNvSpPr/>
          <p:nvPr/>
        </p:nvSpPr>
        <p:spPr>
          <a:xfrm>
            <a:off x="571501" y="1275369"/>
            <a:ext cx="13726425" cy="6759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1B01A8B-7E32-C385-321D-CD0963678C97}"/>
              </a:ext>
            </a:extLst>
          </p:cNvPr>
          <p:cNvSpPr/>
          <p:nvPr/>
        </p:nvSpPr>
        <p:spPr>
          <a:xfrm>
            <a:off x="3151415"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EF55BF5-D52E-E042-EF65-07B2D77AC957}"/>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 y="-80574"/>
            <a:ext cx="2766169" cy="1291612"/>
          </a:xfrm>
          <a:prstGeom prst="rect">
            <a:avLst/>
          </a:prstGeom>
        </p:spPr>
      </p:pic>
      <p:pic>
        <p:nvPicPr>
          <p:cNvPr id="2" name="Image 0" descr="preencoded.png">
            <a:extLst>
              <a:ext uri="{FF2B5EF4-FFF2-40B4-BE49-F238E27FC236}">
                <a16:creationId xmlns:a16="http://schemas.microsoft.com/office/drawing/2014/main" id="{D01A36F4-56E2-76A6-13E6-B720016D4AE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49533" y="1701994"/>
            <a:ext cx="3837214" cy="5755821"/>
          </a:xfrm>
          <a:prstGeom prst="rect">
            <a:avLst/>
          </a:prstGeom>
        </p:spPr>
      </p:pic>
      <p:sp>
        <p:nvSpPr>
          <p:cNvPr id="3" name="Text 0">
            <a:extLst>
              <a:ext uri="{FF2B5EF4-FFF2-40B4-BE49-F238E27FC236}">
                <a16:creationId xmlns:a16="http://schemas.microsoft.com/office/drawing/2014/main" id="{919E4C7C-72BB-8F5D-DA8C-8D87DD0A2BB5}"/>
              </a:ext>
            </a:extLst>
          </p:cNvPr>
          <p:cNvSpPr/>
          <p:nvPr/>
        </p:nvSpPr>
        <p:spPr>
          <a:xfrm>
            <a:off x="10092317" y="522217"/>
            <a:ext cx="3697843" cy="323969"/>
          </a:xfrm>
          <a:prstGeom prst="rect">
            <a:avLst/>
          </a:prstGeom>
          <a:noFill/>
          <a:ln/>
        </p:spPr>
        <p:txBody>
          <a:bodyPr wrap="none" lIns="0" tIns="0" rIns="0" bIns="0" rtlCol="0" anchor="t"/>
          <a:lstStyle/>
          <a:p>
            <a:pPr marL="0" marR="0" lvl="0" indent="0" algn="r" defTabSz="914400" rtl="1" eaLnBrk="1" fontAlgn="auto" latinLnBrk="0" hangingPunct="1">
              <a:lnSpc>
                <a:spcPts val="25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الفرح والأمل: الطاقة الإيجابية</a:t>
            </a:r>
            <a:endParaRPr kumimoji="0" lang="en-US" sz="2000" b="0" i="0" u="none" strike="noStrike" kern="0" cap="none" spc="0" normalizeH="0" baseline="0" noProof="0" dirty="0">
              <a:ln>
                <a:noFill/>
              </a:ln>
              <a:solidFill>
                <a:srgbClr val="00B0F0"/>
              </a:solidFill>
              <a:effectLst/>
              <a:uLnTx/>
              <a:uFillTx/>
            </a:endParaRPr>
          </a:p>
        </p:txBody>
      </p:sp>
      <p:sp>
        <p:nvSpPr>
          <p:cNvPr id="4" name="Text 1">
            <a:extLst>
              <a:ext uri="{FF2B5EF4-FFF2-40B4-BE49-F238E27FC236}">
                <a16:creationId xmlns:a16="http://schemas.microsoft.com/office/drawing/2014/main" id="{82BE3673-C2AB-D5E8-7C8C-C335C2933AB1}"/>
              </a:ext>
            </a:extLst>
          </p:cNvPr>
          <p:cNvSpPr/>
          <p:nvPr/>
        </p:nvSpPr>
        <p:spPr>
          <a:xfrm>
            <a:off x="5004047" y="805323"/>
            <a:ext cx="5017651" cy="25919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حملة "Ramadan Together" - شركة اتصالات 2025</a:t>
            </a:r>
            <a:endParaRPr kumimoji="0" lang="en-US" sz="2000" b="0" i="0" u="none" strike="noStrike" kern="0" cap="none" spc="0" normalizeH="0" baseline="0" noProof="0" dirty="0">
              <a:ln>
                <a:noFill/>
              </a:ln>
              <a:solidFill>
                <a:prstClr val="black"/>
              </a:solidFill>
              <a:effectLst/>
              <a:uLnTx/>
              <a:uFillTx/>
            </a:endParaRPr>
          </a:p>
        </p:txBody>
      </p:sp>
      <p:sp>
        <p:nvSpPr>
          <p:cNvPr id="6" name="Text 2">
            <a:extLst>
              <a:ext uri="{FF2B5EF4-FFF2-40B4-BE49-F238E27FC236}">
                <a16:creationId xmlns:a16="http://schemas.microsoft.com/office/drawing/2014/main" id="{8B6085BE-9964-C1AE-11DB-B71764F1A3DB}"/>
              </a:ext>
            </a:extLst>
          </p:cNvPr>
          <p:cNvSpPr/>
          <p:nvPr/>
        </p:nvSpPr>
        <p:spPr>
          <a:xfrm>
            <a:off x="1074189" y="1407084"/>
            <a:ext cx="8468625" cy="254185"/>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حملة رمضانية ركزت على الفرح والترابط العائلي والأمل، من خلال فيديوهات تصور عائلات سعيدة تجتمع في رمضان، تشارك اللحظات الجميلة، وتتواصل مع أحبائها البعيدين عبر خدمات الشركة.</a:t>
            </a:r>
            <a:endParaRPr kumimoji="0" lang="en-US" sz="1600" b="0" i="0" u="none" strike="noStrike" kern="0" cap="none" spc="0" normalizeH="0" baseline="0" noProof="0" dirty="0">
              <a:ln>
                <a:noFill/>
              </a:ln>
              <a:solidFill>
                <a:prstClr val="black"/>
              </a:solidFill>
              <a:effectLst/>
              <a:uLnTx/>
              <a:uFillTx/>
            </a:endParaRPr>
          </a:p>
        </p:txBody>
      </p:sp>
      <p:sp>
        <p:nvSpPr>
          <p:cNvPr id="7" name="Shape 3">
            <a:extLst>
              <a:ext uri="{FF2B5EF4-FFF2-40B4-BE49-F238E27FC236}">
                <a16:creationId xmlns:a16="http://schemas.microsoft.com/office/drawing/2014/main" id="{36F21F65-2ABF-E6C6-33FE-4735111BF732}"/>
              </a:ext>
            </a:extLst>
          </p:cNvPr>
          <p:cNvSpPr/>
          <p:nvPr/>
        </p:nvSpPr>
        <p:spPr>
          <a:xfrm>
            <a:off x="1765670" y="2557769"/>
            <a:ext cx="7600172" cy="612458"/>
          </a:xfrm>
          <a:prstGeom prst="roundRect">
            <a:avLst>
              <a:gd name="adj" fmla="val 7111"/>
            </a:avLst>
          </a:prstGeom>
          <a:solidFill>
            <a:srgbClr val="CCF1FF"/>
          </a:solidFill>
          <a:ln w="7620">
            <a:solidFill>
              <a:srgbClr val="B2D7E5"/>
            </a:solidFill>
            <a:prstDash val="solid"/>
          </a:ln>
        </p:spPr>
        <p:txBody>
          <a:bodyPr/>
          <a:lstStyle/>
          <a:p>
            <a:endParaRPr lang=""/>
          </a:p>
        </p:txBody>
      </p:sp>
      <p:sp>
        <p:nvSpPr>
          <p:cNvPr id="8" name="Text 4">
            <a:extLst>
              <a:ext uri="{FF2B5EF4-FFF2-40B4-BE49-F238E27FC236}">
                <a16:creationId xmlns:a16="http://schemas.microsoft.com/office/drawing/2014/main" id="{AAFD27A1-5461-F216-4FE8-760B002DDE64}"/>
              </a:ext>
            </a:extLst>
          </p:cNvPr>
          <p:cNvSpPr/>
          <p:nvPr/>
        </p:nvSpPr>
        <p:spPr>
          <a:xfrm>
            <a:off x="7763338" y="2605550"/>
            <a:ext cx="1296233" cy="162044"/>
          </a:xfrm>
          <a:prstGeom prst="rect">
            <a:avLst/>
          </a:prstGeom>
          <a:noFill/>
          <a:ln/>
        </p:spPr>
        <p:txBody>
          <a:bodyPr wrap="none" lIns="0" tIns="0" rIns="0" bIns="0" rtlCol="0" anchor="t"/>
          <a:lstStyle/>
          <a:p>
            <a:pPr marL="0" marR="0" lvl="0" indent="0" algn="r" defTabSz="914400" rtl="1" eaLnBrk="1" fontAlgn="auto" latinLnBrk="0" hangingPunct="1">
              <a:lnSpc>
                <a:spcPts val="125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الفرح العائلي</a:t>
            </a:r>
            <a:endParaRPr kumimoji="0" lang="en-US" sz="1600" b="0" i="0" u="none" strike="noStrike" kern="0" cap="none" spc="0" normalizeH="0" baseline="0" noProof="0" dirty="0">
              <a:ln>
                <a:noFill/>
              </a:ln>
              <a:solidFill>
                <a:prstClr val="black"/>
              </a:solidFill>
              <a:effectLst/>
              <a:uLnTx/>
              <a:uFillTx/>
            </a:endParaRPr>
          </a:p>
        </p:txBody>
      </p:sp>
      <p:sp>
        <p:nvSpPr>
          <p:cNvPr id="9" name="Text 5">
            <a:extLst>
              <a:ext uri="{FF2B5EF4-FFF2-40B4-BE49-F238E27FC236}">
                <a16:creationId xmlns:a16="http://schemas.microsoft.com/office/drawing/2014/main" id="{C11CAE24-4DF8-C22B-BD92-5B08150BB23E}"/>
              </a:ext>
            </a:extLst>
          </p:cNvPr>
          <p:cNvSpPr/>
          <p:nvPr/>
        </p:nvSpPr>
        <p:spPr>
          <a:xfrm>
            <a:off x="5650977" y="2911452"/>
            <a:ext cx="3473887" cy="165854"/>
          </a:xfrm>
          <a:prstGeom prst="rect">
            <a:avLst/>
          </a:prstGeom>
          <a:noFill/>
          <a:ln/>
        </p:spPr>
        <p:txBody>
          <a:bodyPr wrap="none" lIns="0" tIns="0" rIns="0" bIns="0" rtlCol="0" anchor="t"/>
          <a:lstStyle/>
          <a:p>
            <a:pPr marL="0" marR="0" lvl="0" indent="0" algn="r" defTabSz="914400" rtl="1" eaLnBrk="1" fontAlgn="auto" latinLnBrk="0" hangingPunct="1">
              <a:lnSpc>
                <a:spcPts val="13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مشاهد دافئة للعائلات تجتمع على الإفطار والسحور</a:t>
            </a:r>
            <a:endParaRPr kumimoji="0" lang="en-US" sz="1400" b="0" i="0" u="none" strike="noStrike" kern="0" cap="none" spc="0" normalizeH="0" baseline="0" noProof="0" dirty="0">
              <a:ln>
                <a:noFill/>
              </a:ln>
              <a:solidFill>
                <a:prstClr val="black"/>
              </a:solidFill>
              <a:effectLst/>
              <a:uLnTx/>
              <a:uFillTx/>
            </a:endParaRPr>
          </a:p>
        </p:txBody>
      </p:sp>
      <p:sp>
        <p:nvSpPr>
          <p:cNvPr id="10" name="Shape 6">
            <a:extLst>
              <a:ext uri="{FF2B5EF4-FFF2-40B4-BE49-F238E27FC236}">
                <a16:creationId xmlns:a16="http://schemas.microsoft.com/office/drawing/2014/main" id="{775E81CC-7A57-5EC6-4B19-03750ED1601F}"/>
              </a:ext>
            </a:extLst>
          </p:cNvPr>
          <p:cNvSpPr/>
          <p:nvPr/>
        </p:nvSpPr>
        <p:spPr>
          <a:xfrm>
            <a:off x="1771803" y="3384338"/>
            <a:ext cx="7594039" cy="685627"/>
          </a:xfrm>
          <a:prstGeom prst="roundRect">
            <a:avLst>
              <a:gd name="adj" fmla="val 7111"/>
            </a:avLst>
          </a:prstGeom>
          <a:solidFill>
            <a:srgbClr val="CCF1FF"/>
          </a:solidFill>
          <a:ln w="7620">
            <a:solidFill>
              <a:srgbClr val="B2D7E5"/>
            </a:solidFill>
            <a:prstDash val="solid"/>
          </a:ln>
        </p:spPr>
        <p:txBody>
          <a:bodyPr/>
          <a:lstStyle/>
          <a:p>
            <a:endParaRPr lang=""/>
          </a:p>
        </p:txBody>
      </p:sp>
      <p:sp>
        <p:nvSpPr>
          <p:cNvPr id="11" name="Text 7">
            <a:extLst>
              <a:ext uri="{FF2B5EF4-FFF2-40B4-BE49-F238E27FC236}">
                <a16:creationId xmlns:a16="http://schemas.microsoft.com/office/drawing/2014/main" id="{B4E68491-D629-C365-3503-CC161936E85A}"/>
              </a:ext>
            </a:extLst>
          </p:cNvPr>
          <p:cNvSpPr/>
          <p:nvPr/>
        </p:nvSpPr>
        <p:spPr>
          <a:xfrm>
            <a:off x="7685924" y="3521774"/>
            <a:ext cx="1296233" cy="162044"/>
          </a:xfrm>
          <a:prstGeom prst="rect">
            <a:avLst/>
          </a:prstGeom>
          <a:noFill/>
          <a:ln/>
        </p:spPr>
        <p:txBody>
          <a:bodyPr wrap="none" lIns="0" tIns="0" rIns="0" bIns="0" rtlCol="0" anchor="t"/>
          <a:lstStyle/>
          <a:p>
            <a:pPr marL="0" marR="0" lvl="0" indent="0" algn="r" defTabSz="914400" rtl="1" eaLnBrk="1" fontAlgn="auto" latinLnBrk="0" hangingPunct="1">
              <a:lnSpc>
                <a:spcPts val="125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التواصل الإنساني</a:t>
            </a:r>
            <a:endParaRPr kumimoji="0" lang="en-US" sz="1600" b="0" i="0" u="none" strike="noStrike" kern="0" cap="none" spc="0" normalizeH="0" baseline="0" noProof="0" dirty="0">
              <a:ln>
                <a:noFill/>
              </a:ln>
              <a:solidFill>
                <a:prstClr val="black"/>
              </a:solidFill>
              <a:effectLst/>
              <a:uLnTx/>
              <a:uFillTx/>
            </a:endParaRPr>
          </a:p>
        </p:txBody>
      </p:sp>
      <p:sp>
        <p:nvSpPr>
          <p:cNvPr id="30" name="Text 8">
            <a:extLst>
              <a:ext uri="{FF2B5EF4-FFF2-40B4-BE49-F238E27FC236}">
                <a16:creationId xmlns:a16="http://schemas.microsoft.com/office/drawing/2014/main" id="{5A38AB02-2E95-4AB9-E54A-C302DD324519}"/>
              </a:ext>
            </a:extLst>
          </p:cNvPr>
          <p:cNvSpPr/>
          <p:nvPr/>
        </p:nvSpPr>
        <p:spPr>
          <a:xfrm>
            <a:off x="5599195" y="3876843"/>
            <a:ext cx="3473887" cy="165854"/>
          </a:xfrm>
          <a:prstGeom prst="rect">
            <a:avLst/>
          </a:prstGeom>
          <a:noFill/>
          <a:ln/>
        </p:spPr>
        <p:txBody>
          <a:bodyPr wrap="none" lIns="0" tIns="0" rIns="0" bIns="0" rtlCol="0" anchor="t"/>
          <a:lstStyle/>
          <a:p>
            <a:pPr marL="0" marR="0" lvl="0" indent="0" algn="r" defTabSz="914400" rtl="1" eaLnBrk="1" fontAlgn="auto" latinLnBrk="0" hangingPunct="1">
              <a:lnSpc>
                <a:spcPts val="13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لحظات مؤثرة لأشخاص يتواصلون مع أحبائهم البعيدين</a:t>
            </a:r>
            <a:endParaRPr kumimoji="0" lang="en-US" sz="1600" b="0" i="0" u="none" strike="noStrike" kern="0" cap="none" spc="0" normalizeH="0" baseline="0" noProof="0" dirty="0">
              <a:ln>
                <a:noFill/>
              </a:ln>
              <a:solidFill>
                <a:prstClr val="black"/>
              </a:solidFill>
              <a:effectLst/>
              <a:uLnTx/>
              <a:uFillTx/>
            </a:endParaRPr>
          </a:p>
        </p:txBody>
      </p:sp>
      <p:sp>
        <p:nvSpPr>
          <p:cNvPr id="31" name="Shape 9">
            <a:extLst>
              <a:ext uri="{FF2B5EF4-FFF2-40B4-BE49-F238E27FC236}">
                <a16:creationId xmlns:a16="http://schemas.microsoft.com/office/drawing/2014/main" id="{22882C72-2F6A-AC5C-EDEE-1B8FB9847A8E}"/>
              </a:ext>
            </a:extLst>
          </p:cNvPr>
          <p:cNvSpPr/>
          <p:nvPr/>
        </p:nvSpPr>
        <p:spPr>
          <a:xfrm>
            <a:off x="1791685" y="4220201"/>
            <a:ext cx="7594039" cy="744428"/>
          </a:xfrm>
          <a:prstGeom prst="roundRect">
            <a:avLst>
              <a:gd name="adj" fmla="val 7111"/>
            </a:avLst>
          </a:prstGeom>
          <a:solidFill>
            <a:srgbClr val="CCF1FF"/>
          </a:solidFill>
          <a:ln w="7620">
            <a:solidFill>
              <a:srgbClr val="B2D7E5"/>
            </a:solidFill>
            <a:prstDash val="solid"/>
          </a:ln>
        </p:spPr>
        <p:txBody>
          <a:bodyPr/>
          <a:lstStyle/>
          <a:p>
            <a:endParaRPr lang=""/>
          </a:p>
        </p:txBody>
      </p:sp>
      <p:sp>
        <p:nvSpPr>
          <p:cNvPr id="32" name="Text 10">
            <a:extLst>
              <a:ext uri="{FF2B5EF4-FFF2-40B4-BE49-F238E27FC236}">
                <a16:creationId xmlns:a16="http://schemas.microsoft.com/office/drawing/2014/main" id="{83E87124-CDEE-BA90-712C-206F216AEB05}"/>
              </a:ext>
            </a:extLst>
          </p:cNvPr>
          <p:cNvSpPr/>
          <p:nvPr/>
        </p:nvSpPr>
        <p:spPr>
          <a:xfrm>
            <a:off x="7585431" y="4367048"/>
            <a:ext cx="1296233" cy="162044"/>
          </a:xfrm>
          <a:prstGeom prst="rect">
            <a:avLst/>
          </a:prstGeom>
          <a:noFill/>
          <a:ln/>
        </p:spPr>
        <p:txBody>
          <a:bodyPr wrap="none" lIns="0" tIns="0" rIns="0" bIns="0" rtlCol="0" anchor="t"/>
          <a:lstStyle/>
          <a:p>
            <a:pPr marL="0" marR="0" lvl="0" indent="0" algn="r" defTabSz="914400" rtl="1" eaLnBrk="1" fontAlgn="auto" latinLnBrk="0" hangingPunct="1">
              <a:lnSpc>
                <a:spcPts val="125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الأمل والتفاؤل</a:t>
            </a:r>
            <a:endParaRPr kumimoji="0" lang="en-US" sz="1600" b="0" i="0" u="none" strike="noStrike" kern="0" cap="none" spc="0" normalizeH="0" baseline="0" noProof="0" dirty="0">
              <a:ln>
                <a:noFill/>
              </a:ln>
              <a:solidFill>
                <a:prstClr val="black"/>
              </a:solidFill>
              <a:effectLst/>
              <a:uLnTx/>
              <a:uFillTx/>
            </a:endParaRPr>
          </a:p>
        </p:txBody>
      </p:sp>
      <p:sp>
        <p:nvSpPr>
          <p:cNvPr id="33" name="Text 11">
            <a:extLst>
              <a:ext uri="{FF2B5EF4-FFF2-40B4-BE49-F238E27FC236}">
                <a16:creationId xmlns:a16="http://schemas.microsoft.com/office/drawing/2014/main" id="{27BADCC1-DB32-47A9-7DB9-0549FDD3E35C}"/>
              </a:ext>
            </a:extLst>
          </p:cNvPr>
          <p:cNvSpPr/>
          <p:nvPr/>
        </p:nvSpPr>
        <p:spPr>
          <a:xfrm>
            <a:off x="1771803" y="4716243"/>
            <a:ext cx="7273766" cy="165854"/>
          </a:xfrm>
          <a:prstGeom prst="rect">
            <a:avLst/>
          </a:prstGeom>
          <a:noFill/>
          <a:ln/>
        </p:spPr>
        <p:txBody>
          <a:bodyPr wrap="none" lIns="0" tIns="0" rIns="0" bIns="0" rtlCol="0" anchor="t"/>
          <a:lstStyle/>
          <a:p>
            <a:pPr marL="0" marR="0" lvl="0" indent="0" algn="r" defTabSz="914400" rtl="1" eaLnBrk="1" fontAlgn="auto" latinLnBrk="0" hangingPunct="1">
              <a:lnSpc>
                <a:spcPts val="13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رسائل إيجابية عن المستقبل والترابط الاجتماعي</a:t>
            </a:r>
            <a:endParaRPr kumimoji="0" lang="en-US" sz="1600" b="0" i="0" u="none" strike="noStrike" kern="0" cap="none" spc="0" normalizeH="0" baseline="0" noProof="0" dirty="0">
              <a:ln>
                <a:noFill/>
              </a:ln>
              <a:solidFill>
                <a:prstClr val="black"/>
              </a:solidFill>
              <a:effectLst/>
              <a:uLnTx/>
              <a:uFillTx/>
            </a:endParaRPr>
          </a:p>
        </p:txBody>
      </p:sp>
      <p:sp>
        <p:nvSpPr>
          <p:cNvPr id="34" name="Text 12">
            <a:extLst>
              <a:ext uri="{FF2B5EF4-FFF2-40B4-BE49-F238E27FC236}">
                <a16:creationId xmlns:a16="http://schemas.microsoft.com/office/drawing/2014/main" id="{8CC4F420-F295-391B-F7E7-A1A285A468D0}"/>
              </a:ext>
            </a:extLst>
          </p:cNvPr>
          <p:cNvSpPr/>
          <p:nvPr/>
        </p:nvSpPr>
        <p:spPr>
          <a:xfrm>
            <a:off x="7849467" y="6304143"/>
            <a:ext cx="1275398" cy="259199"/>
          </a:xfrm>
          <a:prstGeom prst="rect">
            <a:avLst/>
          </a:prstGeom>
          <a:noFill/>
          <a:ln/>
        </p:spPr>
        <p:txBody>
          <a:bodyPr wrap="none" lIns="0" tIns="0" rIns="0" bIns="0" rtlCol="0" anchor="t"/>
          <a:lstStyle/>
          <a:p>
            <a:pPr marL="0" marR="0" lvl="0" indent="0" algn="ctr" defTabSz="914400" rtl="1" eaLnBrk="1" fontAlgn="auto" latinLnBrk="0" hangingPunct="1">
              <a:lnSpc>
                <a:spcPts val="2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95%</a:t>
            </a:r>
            <a:endParaRPr kumimoji="0" lang="en-US" sz="4800" b="0" i="0" u="none" strike="noStrike" kern="0" cap="none" spc="0" normalizeH="0" baseline="0" noProof="0" dirty="0">
              <a:ln>
                <a:noFill/>
              </a:ln>
              <a:solidFill>
                <a:prstClr val="black"/>
              </a:solidFill>
              <a:effectLst/>
              <a:uLnTx/>
              <a:uFillTx/>
            </a:endParaRPr>
          </a:p>
        </p:txBody>
      </p:sp>
      <p:pic>
        <p:nvPicPr>
          <p:cNvPr id="37" name="Image 1" descr="preencoded.png">
            <a:extLst>
              <a:ext uri="{FF2B5EF4-FFF2-40B4-BE49-F238E27FC236}">
                <a16:creationId xmlns:a16="http://schemas.microsoft.com/office/drawing/2014/main" id="{52C58B90-9733-F668-7564-2D0F30AB60A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12873" y="5320696"/>
            <a:ext cx="1852969" cy="1852968"/>
          </a:xfrm>
          <a:prstGeom prst="rect">
            <a:avLst/>
          </a:prstGeom>
        </p:spPr>
      </p:pic>
      <p:sp>
        <p:nvSpPr>
          <p:cNvPr id="38" name="Text 13">
            <a:extLst>
              <a:ext uri="{FF2B5EF4-FFF2-40B4-BE49-F238E27FC236}">
                <a16:creationId xmlns:a16="http://schemas.microsoft.com/office/drawing/2014/main" id="{579EC045-9D20-A1DF-C1DC-E5E7DCF2C697}"/>
              </a:ext>
            </a:extLst>
          </p:cNvPr>
          <p:cNvSpPr/>
          <p:nvPr/>
        </p:nvSpPr>
        <p:spPr>
          <a:xfrm>
            <a:off x="7755602" y="7362818"/>
            <a:ext cx="1296233" cy="162044"/>
          </a:xfrm>
          <a:prstGeom prst="rect">
            <a:avLst/>
          </a:prstGeom>
          <a:noFill/>
          <a:ln/>
        </p:spPr>
        <p:txBody>
          <a:bodyPr wrap="none" lIns="0" tIns="0" rIns="0" bIns="0" rtlCol="0" anchor="t"/>
          <a:lstStyle/>
          <a:p>
            <a:pPr marL="0" marR="0" lvl="0" indent="0" algn="ctr" defTabSz="914400" rtl="1" eaLnBrk="1" fontAlgn="auto" latinLnBrk="0" hangingPunct="1">
              <a:lnSpc>
                <a:spcPts val="125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مشاعر إيجابية</a:t>
            </a:r>
            <a:endParaRPr kumimoji="0" lang="en-US" b="0" i="0" u="none" strike="noStrike" kern="0" cap="none" spc="0" normalizeH="0" baseline="0" noProof="0" dirty="0">
              <a:ln>
                <a:noFill/>
              </a:ln>
              <a:solidFill>
                <a:prstClr val="black"/>
              </a:solidFill>
              <a:effectLst/>
              <a:uLnTx/>
              <a:uFillTx/>
            </a:endParaRPr>
          </a:p>
        </p:txBody>
      </p:sp>
      <p:sp>
        <p:nvSpPr>
          <p:cNvPr id="39" name="Text 14">
            <a:extLst>
              <a:ext uri="{FF2B5EF4-FFF2-40B4-BE49-F238E27FC236}">
                <a16:creationId xmlns:a16="http://schemas.microsoft.com/office/drawing/2014/main" id="{6679E9B5-7202-9225-59B6-3BB31A653FBA}"/>
              </a:ext>
            </a:extLst>
          </p:cNvPr>
          <p:cNvSpPr/>
          <p:nvPr/>
        </p:nvSpPr>
        <p:spPr>
          <a:xfrm>
            <a:off x="6591605" y="7733129"/>
            <a:ext cx="3683318" cy="165854"/>
          </a:xfrm>
          <a:prstGeom prst="rect">
            <a:avLst/>
          </a:prstGeom>
          <a:noFill/>
          <a:ln/>
        </p:spPr>
        <p:txBody>
          <a:bodyPr wrap="none" lIns="0" tIns="0" rIns="0" bIns="0" rtlCol="0" anchor="t"/>
          <a:lstStyle/>
          <a:p>
            <a:pPr marL="0" marR="0" lvl="0" indent="0" algn="ctr" defTabSz="914400" rtl="1" eaLnBrk="1" fontAlgn="auto" latinLnBrk="0" hangingPunct="1">
              <a:lnSpc>
                <a:spcPts val="13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أعلى معدل في تاريخ الشركة</a:t>
            </a:r>
            <a:endParaRPr kumimoji="0" lang="en-US" sz="1600" b="0" i="0" u="none" strike="noStrike" kern="0" cap="none" spc="0" normalizeH="0" baseline="0" noProof="0" dirty="0">
              <a:ln>
                <a:noFill/>
              </a:ln>
              <a:solidFill>
                <a:prstClr val="black"/>
              </a:solidFill>
              <a:effectLst/>
              <a:uLnTx/>
              <a:uFillTx/>
            </a:endParaRPr>
          </a:p>
        </p:txBody>
      </p:sp>
      <p:sp>
        <p:nvSpPr>
          <p:cNvPr id="40" name="Text 15">
            <a:extLst>
              <a:ext uri="{FF2B5EF4-FFF2-40B4-BE49-F238E27FC236}">
                <a16:creationId xmlns:a16="http://schemas.microsoft.com/office/drawing/2014/main" id="{C789D06A-1E52-22BF-E087-35491C232F0E}"/>
              </a:ext>
            </a:extLst>
          </p:cNvPr>
          <p:cNvSpPr/>
          <p:nvPr/>
        </p:nvSpPr>
        <p:spPr>
          <a:xfrm>
            <a:off x="1383085" y="6495522"/>
            <a:ext cx="1275398" cy="259199"/>
          </a:xfrm>
          <a:prstGeom prst="rect">
            <a:avLst/>
          </a:prstGeom>
          <a:noFill/>
          <a:ln/>
        </p:spPr>
        <p:txBody>
          <a:bodyPr wrap="none" lIns="0" tIns="0" rIns="0" bIns="0" rtlCol="0" anchor="t"/>
          <a:lstStyle/>
          <a:p>
            <a:pPr marL="0" marR="0" lvl="0" indent="0" algn="ctr" defTabSz="914400" rtl="1" eaLnBrk="1" fontAlgn="auto" latinLnBrk="0" hangingPunct="1">
              <a:lnSpc>
                <a:spcPts val="2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5.7M</a:t>
            </a:r>
            <a:endParaRPr kumimoji="0" lang="en-US" sz="4800" b="0" i="0" u="none" strike="noStrike" kern="0" cap="none" spc="0" normalizeH="0" baseline="0" noProof="0" dirty="0">
              <a:ln>
                <a:noFill/>
              </a:ln>
              <a:solidFill>
                <a:prstClr val="black"/>
              </a:solidFill>
              <a:effectLst/>
              <a:uLnTx/>
              <a:uFillTx/>
            </a:endParaRPr>
          </a:p>
        </p:txBody>
      </p:sp>
      <p:pic>
        <p:nvPicPr>
          <p:cNvPr id="41" name="Image 2" descr="preencoded.png">
            <a:extLst>
              <a:ext uri="{FF2B5EF4-FFF2-40B4-BE49-F238E27FC236}">
                <a16:creationId xmlns:a16="http://schemas.microsoft.com/office/drawing/2014/main" id="{8B1985AF-E768-4EF2-20A2-72B9287A43FC}"/>
              </a:ext>
            </a:extLst>
          </p:cNvPr>
          <p:cNvPicPr>
            <a:picLocks noChangeAspect="1"/>
          </p:cNvPicPr>
          <p:nvPr/>
        </p:nvPicPr>
        <p:blipFill>
          <a:blip r:embed="rId5"/>
          <a:stretch>
            <a:fillRect/>
          </a:stretch>
        </p:blipFill>
        <p:spPr>
          <a:xfrm>
            <a:off x="672761" y="5031513"/>
            <a:ext cx="2685781" cy="2685780"/>
          </a:xfrm>
          <a:prstGeom prst="rect">
            <a:avLst/>
          </a:prstGeom>
        </p:spPr>
      </p:pic>
      <p:sp>
        <p:nvSpPr>
          <p:cNvPr id="42" name="Text 16">
            <a:extLst>
              <a:ext uri="{FF2B5EF4-FFF2-40B4-BE49-F238E27FC236}">
                <a16:creationId xmlns:a16="http://schemas.microsoft.com/office/drawing/2014/main" id="{02ED62B6-354A-8889-75C2-860F4C4E2C7C}"/>
              </a:ext>
            </a:extLst>
          </p:cNvPr>
          <p:cNvSpPr/>
          <p:nvPr/>
        </p:nvSpPr>
        <p:spPr>
          <a:xfrm>
            <a:off x="1383085" y="7457815"/>
            <a:ext cx="1402556" cy="162044"/>
          </a:xfrm>
          <a:prstGeom prst="rect">
            <a:avLst/>
          </a:prstGeom>
          <a:noFill/>
          <a:ln/>
        </p:spPr>
        <p:txBody>
          <a:bodyPr wrap="none" lIns="0" tIns="0" rIns="0" bIns="0" rtlCol="0" anchor="t"/>
          <a:lstStyle/>
          <a:p>
            <a:pPr marL="0" marR="0" lvl="0" indent="0" algn="ctr" defTabSz="914400" rtl="1" eaLnBrk="1" fontAlgn="auto" latinLnBrk="0" hangingPunct="1">
              <a:lnSpc>
                <a:spcPts val="125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مشاهدات الفيديوهات</a:t>
            </a:r>
            <a:endParaRPr kumimoji="0" lang="en-US" b="0" i="0" u="none" strike="noStrike" kern="0" cap="none" spc="0" normalizeH="0" baseline="0" noProof="0" dirty="0">
              <a:ln>
                <a:noFill/>
              </a:ln>
              <a:solidFill>
                <a:prstClr val="black"/>
              </a:solidFill>
              <a:effectLst/>
              <a:uLnTx/>
              <a:uFillTx/>
            </a:endParaRPr>
          </a:p>
        </p:txBody>
      </p:sp>
      <p:sp>
        <p:nvSpPr>
          <p:cNvPr id="43" name="Text 17">
            <a:extLst>
              <a:ext uri="{FF2B5EF4-FFF2-40B4-BE49-F238E27FC236}">
                <a16:creationId xmlns:a16="http://schemas.microsoft.com/office/drawing/2014/main" id="{D8D0B7CE-DA7C-647C-7415-1F6513C4CEB0}"/>
              </a:ext>
            </a:extLst>
          </p:cNvPr>
          <p:cNvSpPr/>
          <p:nvPr/>
        </p:nvSpPr>
        <p:spPr>
          <a:xfrm>
            <a:off x="274039" y="7749458"/>
            <a:ext cx="3683318" cy="165854"/>
          </a:xfrm>
          <a:prstGeom prst="rect">
            <a:avLst/>
          </a:prstGeom>
          <a:noFill/>
          <a:ln/>
        </p:spPr>
        <p:txBody>
          <a:bodyPr wrap="none" lIns="0" tIns="0" rIns="0" bIns="0" rtlCol="0" anchor="t"/>
          <a:lstStyle/>
          <a:p>
            <a:pPr marL="0" marR="0" lvl="0" indent="0" algn="ctr" defTabSz="914400" rtl="1" eaLnBrk="1" fontAlgn="auto" latinLnBrk="0" hangingPunct="1">
              <a:lnSpc>
                <a:spcPts val="13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عبر جميع المنصات</a:t>
            </a:r>
            <a:endParaRPr kumimoji="0" lang="en-US" sz="1600" b="0" i="0" u="none" strike="noStrike" kern="0" cap="none" spc="0" normalizeH="0" baseline="0" noProof="0" dirty="0">
              <a:ln>
                <a:noFill/>
              </a:ln>
              <a:solidFill>
                <a:prstClr val="black"/>
              </a:solidFill>
              <a:effectLst/>
              <a:uLnTx/>
              <a:uFillTx/>
            </a:endParaRPr>
          </a:p>
        </p:txBody>
      </p:sp>
      <p:sp>
        <p:nvSpPr>
          <p:cNvPr id="44" name="Text 18">
            <a:extLst>
              <a:ext uri="{FF2B5EF4-FFF2-40B4-BE49-F238E27FC236}">
                <a16:creationId xmlns:a16="http://schemas.microsoft.com/office/drawing/2014/main" id="{8419A5CC-3324-2443-F215-77BFDD96765C}"/>
              </a:ext>
            </a:extLst>
          </p:cNvPr>
          <p:cNvSpPr/>
          <p:nvPr/>
        </p:nvSpPr>
        <p:spPr>
          <a:xfrm>
            <a:off x="4850163" y="6432862"/>
            <a:ext cx="1275398" cy="259199"/>
          </a:xfrm>
          <a:prstGeom prst="rect">
            <a:avLst/>
          </a:prstGeom>
          <a:noFill/>
          <a:ln/>
        </p:spPr>
        <p:txBody>
          <a:bodyPr wrap="none" lIns="0" tIns="0" rIns="0" bIns="0" rtlCol="0" anchor="t"/>
          <a:lstStyle/>
          <a:p>
            <a:pPr marL="0" marR="0" lvl="0" indent="0" algn="ctr" defTabSz="914400" rtl="1" eaLnBrk="1" fontAlgn="auto" latinLnBrk="0" hangingPunct="1">
              <a:lnSpc>
                <a:spcPts val="2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1.2M</a:t>
            </a:r>
            <a:endParaRPr kumimoji="0" lang="en-US" sz="4800" b="0" i="0" u="none" strike="noStrike" kern="0" cap="none" spc="0" normalizeH="0" baseline="0" noProof="0" dirty="0">
              <a:ln>
                <a:noFill/>
              </a:ln>
              <a:solidFill>
                <a:prstClr val="black"/>
              </a:solidFill>
              <a:effectLst/>
              <a:uLnTx/>
              <a:uFillTx/>
            </a:endParaRPr>
          </a:p>
        </p:txBody>
      </p:sp>
      <p:pic>
        <p:nvPicPr>
          <p:cNvPr id="45" name="Image 3" descr="preencoded.png">
            <a:extLst>
              <a:ext uri="{FF2B5EF4-FFF2-40B4-BE49-F238E27FC236}">
                <a16:creationId xmlns:a16="http://schemas.microsoft.com/office/drawing/2014/main" id="{93900848-CB0B-72B5-AF7C-F53201A218F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171149" y="5095705"/>
            <a:ext cx="2475074" cy="2475073"/>
          </a:xfrm>
          <a:prstGeom prst="rect">
            <a:avLst/>
          </a:prstGeom>
        </p:spPr>
      </p:pic>
      <p:sp>
        <p:nvSpPr>
          <p:cNvPr id="46" name="Text 19">
            <a:extLst>
              <a:ext uri="{FF2B5EF4-FFF2-40B4-BE49-F238E27FC236}">
                <a16:creationId xmlns:a16="http://schemas.microsoft.com/office/drawing/2014/main" id="{E54C3B1C-7D07-6211-F113-B5824354C958}"/>
              </a:ext>
            </a:extLst>
          </p:cNvPr>
          <p:cNvSpPr/>
          <p:nvPr/>
        </p:nvSpPr>
        <p:spPr>
          <a:xfrm>
            <a:off x="4788073" y="7503453"/>
            <a:ext cx="1296233" cy="162044"/>
          </a:xfrm>
          <a:prstGeom prst="rect">
            <a:avLst/>
          </a:prstGeom>
          <a:noFill/>
          <a:ln/>
        </p:spPr>
        <p:txBody>
          <a:bodyPr wrap="none" lIns="0" tIns="0" rIns="0" bIns="0" rtlCol="0" anchor="t"/>
          <a:lstStyle/>
          <a:p>
            <a:pPr marL="0" marR="0" lvl="0" indent="0" algn="ctr" defTabSz="914400" rtl="1" eaLnBrk="1" fontAlgn="auto" latinLnBrk="0" hangingPunct="1">
              <a:lnSpc>
                <a:spcPts val="1250"/>
              </a:lnSpc>
              <a:spcBef>
                <a:spcPts val="0"/>
              </a:spcBef>
              <a:spcAft>
                <a:spcPts val="0"/>
              </a:spcAft>
              <a:buClrTx/>
              <a:buSzTx/>
              <a:buFontTx/>
              <a:buNone/>
              <a:tabLst/>
              <a:defRPr/>
            </a:pPr>
            <a:r>
              <a:rPr kumimoji="0" lang="en-US"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مشاركات عضوية</a:t>
            </a:r>
            <a:endParaRPr kumimoji="0" lang="en-US" b="0" i="0" u="none" strike="noStrike" kern="0" cap="none" spc="0" normalizeH="0" baseline="0" noProof="0" dirty="0">
              <a:ln>
                <a:noFill/>
              </a:ln>
              <a:solidFill>
                <a:prstClr val="black"/>
              </a:solidFill>
              <a:effectLst/>
              <a:uLnTx/>
              <a:uFillTx/>
            </a:endParaRPr>
          </a:p>
        </p:txBody>
      </p:sp>
      <p:sp>
        <p:nvSpPr>
          <p:cNvPr id="47" name="Text 20">
            <a:extLst>
              <a:ext uri="{FF2B5EF4-FFF2-40B4-BE49-F238E27FC236}">
                <a16:creationId xmlns:a16="http://schemas.microsoft.com/office/drawing/2014/main" id="{4ACF4A0C-26D5-15F5-3DBD-54041287551C}"/>
              </a:ext>
            </a:extLst>
          </p:cNvPr>
          <p:cNvSpPr/>
          <p:nvPr/>
        </p:nvSpPr>
        <p:spPr>
          <a:xfrm>
            <a:off x="3631883" y="7808722"/>
            <a:ext cx="3683318" cy="165854"/>
          </a:xfrm>
          <a:prstGeom prst="rect">
            <a:avLst/>
          </a:prstGeom>
          <a:noFill/>
          <a:ln/>
        </p:spPr>
        <p:txBody>
          <a:bodyPr wrap="none" lIns="0" tIns="0" rIns="0" bIns="0" rtlCol="0" anchor="t"/>
          <a:lstStyle/>
          <a:p>
            <a:pPr marL="0" marR="0" lvl="0" indent="0" algn="ctr" defTabSz="914400" rtl="1" eaLnBrk="1" fontAlgn="auto" latinLnBrk="0" hangingPunct="1">
              <a:lnSpc>
                <a:spcPts val="13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محتوى من إنتاج المستخدمين</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23981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4B657-B1AA-1FF5-2AE9-F985FC1F6D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700871-E028-6A92-1DFE-CE7138BC1005}"/>
              </a:ext>
            </a:extLst>
          </p:cNvPr>
          <p:cNvSpPr/>
          <p:nvPr/>
        </p:nvSpPr>
        <p:spPr>
          <a:xfrm>
            <a:off x="571500" y="1598898"/>
            <a:ext cx="13726425" cy="6436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58830D77-C263-5614-8F6F-82552A79AF19}"/>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1AFCE26-EC0D-FBE1-14A2-829FE9C4B0D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128836"/>
            <a:ext cx="2766169" cy="1291612"/>
          </a:xfrm>
          <a:prstGeom prst="rect">
            <a:avLst/>
          </a:prstGeom>
        </p:spPr>
      </p:pic>
      <p:pic>
        <p:nvPicPr>
          <p:cNvPr id="12" name="Image 0" descr="preencoded.png">
            <a:extLst>
              <a:ext uri="{FF2B5EF4-FFF2-40B4-BE49-F238E27FC236}">
                <a16:creationId xmlns:a16="http://schemas.microsoft.com/office/drawing/2014/main" id="{D0CD7D33-7F0B-EA38-A4D1-9EAA1593B7F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33857" y="2018943"/>
            <a:ext cx="3869871" cy="5804807"/>
          </a:xfrm>
          <a:prstGeom prst="rect">
            <a:avLst/>
          </a:prstGeom>
        </p:spPr>
      </p:pic>
      <p:sp>
        <p:nvSpPr>
          <p:cNvPr id="13" name="Text 0">
            <a:extLst>
              <a:ext uri="{FF2B5EF4-FFF2-40B4-BE49-F238E27FC236}">
                <a16:creationId xmlns:a16="http://schemas.microsoft.com/office/drawing/2014/main" id="{C2896B9F-231F-31E2-7FAB-C127E0D43036}"/>
              </a:ext>
            </a:extLst>
          </p:cNvPr>
          <p:cNvSpPr/>
          <p:nvPr/>
        </p:nvSpPr>
        <p:spPr>
          <a:xfrm>
            <a:off x="7640003" y="542044"/>
            <a:ext cx="6732746" cy="469940"/>
          </a:xfrm>
          <a:prstGeom prst="rect">
            <a:avLst/>
          </a:prstGeom>
          <a:noFill/>
          <a:ln/>
        </p:spPr>
        <p:txBody>
          <a:bodyPr wrap="none" lIns="0" tIns="0" rIns="0" bIns="0" rtlCol="0" anchor="t"/>
          <a:lstStyle/>
          <a:p>
            <a:pPr marL="0" marR="0" lvl="0" indent="0" algn="r" defTabSz="914400" rtl="1" eaLnBrk="1" fontAlgn="auto" latinLnBrk="0" hangingPunct="1">
              <a:lnSpc>
                <a:spcPts val="37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خريطة العاطفة والسلوك المستهدف</a:t>
            </a:r>
            <a:endParaRPr kumimoji="0" lang="en-US" sz="2000" b="0" i="0" u="none" strike="noStrike" kern="0" cap="none" spc="0" normalizeH="0" baseline="0" noProof="0" dirty="0">
              <a:ln>
                <a:noFill/>
              </a:ln>
              <a:solidFill>
                <a:srgbClr val="00B0F0"/>
              </a:solidFill>
              <a:effectLst/>
              <a:uLnTx/>
              <a:uFillTx/>
            </a:endParaRPr>
          </a:p>
        </p:txBody>
      </p:sp>
      <p:sp>
        <p:nvSpPr>
          <p:cNvPr id="14" name="Text 1">
            <a:extLst>
              <a:ext uri="{FF2B5EF4-FFF2-40B4-BE49-F238E27FC236}">
                <a16:creationId xmlns:a16="http://schemas.microsoft.com/office/drawing/2014/main" id="{84DF8C61-C2F4-E462-52B2-AFE15D8C164E}"/>
              </a:ext>
            </a:extLst>
          </p:cNvPr>
          <p:cNvSpPr/>
          <p:nvPr/>
        </p:nvSpPr>
        <p:spPr>
          <a:xfrm>
            <a:off x="1127591" y="1183600"/>
            <a:ext cx="11837296" cy="481013"/>
          </a:xfrm>
          <a:prstGeom prst="rect">
            <a:avLst/>
          </a:prstGeom>
          <a:noFill/>
          <a:ln/>
        </p:spPr>
        <p:txBody>
          <a:bodyPr wrap="squar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كل عاطفة تؤدي إلى نوع مختلف من السلوك. فهم هذه العلاقة يساعد في اختيار الاستمالة العاطفية المناسبة لهدف الحملة.</a:t>
            </a:r>
            <a:endParaRPr kumimoji="0" lang="en-US" sz="1600" b="0" i="0" u="none" strike="noStrike" kern="0" cap="none" spc="0" normalizeH="0" baseline="0" noProof="0" dirty="0">
              <a:ln>
                <a:noFill/>
              </a:ln>
              <a:solidFill>
                <a:prstClr val="black"/>
              </a:solidFill>
              <a:effectLst/>
              <a:uLnTx/>
              <a:uFillTx/>
            </a:endParaRPr>
          </a:p>
        </p:txBody>
      </p:sp>
      <p:pic>
        <p:nvPicPr>
          <p:cNvPr id="15" name="Image 1" descr="preencoded.png">
            <a:extLst>
              <a:ext uri="{FF2B5EF4-FFF2-40B4-BE49-F238E27FC236}">
                <a16:creationId xmlns:a16="http://schemas.microsoft.com/office/drawing/2014/main" id="{3CBF74E5-BD76-2BB1-4338-9C357B8A801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90378" y="1995607"/>
            <a:ext cx="751999" cy="902494"/>
          </a:xfrm>
          <a:prstGeom prst="rect">
            <a:avLst/>
          </a:prstGeom>
        </p:spPr>
      </p:pic>
      <p:sp>
        <p:nvSpPr>
          <p:cNvPr id="16" name="Text 2">
            <a:extLst>
              <a:ext uri="{FF2B5EF4-FFF2-40B4-BE49-F238E27FC236}">
                <a16:creationId xmlns:a16="http://schemas.microsoft.com/office/drawing/2014/main" id="{45E8FDC4-94CA-44FD-6749-F4C967DD1F15}"/>
              </a:ext>
            </a:extLst>
          </p:cNvPr>
          <p:cNvSpPr/>
          <p:nvPr/>
        </p:nvSpPr>
        <p:spPr>
          <a:xfrm>
            <a:off x="5759768" y="2145983"/>
            <a:ext cx="1880235" cy="234910"/>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الخوف</a:t>
            </a:r>
            <a:endParaRPr kumimoji="0" lang="en-US" sz="2000" b="0" i="0" u="none" strike="noStrike" kern="0" cap="none" spc="0" normalizeH="0" baseline="0" noProof="0" dirty="0">
              <a:ln>
                <a:noFill/>
              </a:ln>
              <a:solidFill>
                <a:prstClr val="black"/>
              </a:solidFill>
              <a:effectLst/>
              <a:uLnTx/>
              <a:uFillTx/>
            </a:endParaRPr>
          </a:p>
        </p:txBody>
      </p:sp>
      <p:sp>
        <p:nvSpPr>
          <p:cNvPr id="17" name="Text 3">
            <a:extLst>
              <a:ext uri="{FF2B5EF4-FFF2-40B4-BE49-F238E27FC236}">
                <a16:creationId xmlns:a16="http://schemas.microsoft.com/office/drawing/2014/main" id="{22178A4F-EDF3-5F9F-1A4B-37E102EC5254}"/>
              </a:ext>
            </a:extLst>
          </p:cNvPr>
          <p:cNvSpPr/>
          <p:nvPr/>
        </p:nvSpPr>
        <p:spPr>
          <a:xfrm>
            <a:off x="601623" y="2471142"/>
            <a:ext cx="7038380" cy="240506"/>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يدفع إلى: تجنب الخطر، اتخاذ إجراءات وقائية، البحث عن الأمان</a:t>
            </a:r>
            <a:endParaRPr kumimoji="0" lang="en-US" sz="1600" b="0" i="0" u="none" strike="noStrike" kern="0" cap="none" spc="0" normalizeH="0" baseline="0" noProof="0" dirty="0">
              <a:ln>
                <a:noFill/>
              </a:ln>
              <a:solidFill>
                <a:prstClr val="black"/>
              </a:solidFill>
              <a:effectLst/>
              <a:uLnTx/>
              <a:uFillTx/>
            </a:endParaRPr>
          </a:p>
        </p:txBody>
      </p:sp>
      <p:pic>
        <p:nvPicPr>
          <p:cNvPr id="19" name="Image 2" descr="preencoded.png">
            <a:extLst>
              <a:ext uri="{FF2B5EF4-FFF2-40B4-BE49-F238E27FC236}">
                <a16:creationId xmlns:a16="http://schemas.microsoft.com/office/drawing/2014/main" id="{49225D11-9CC7-B3CD-E5F9-C53F5596300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90378" y="2898100"/>
            <a:ext cx="751999" cy="902494"/>
          </a:xfrm>
          <a:prstGeom prst="rect">
            <a:avLst/>
          </a:prstGeom>
        </p:spPr>
      </p:pic>
      <p:sp>
        <p:nvSpPr>
          <p:cNvPr id="20" name="Text 4">
            <a:extLst>
              <a:ext uri="{FF2B5EF4-FFF2-40B4-BE49-F238E27FC236}">
                <a16:creationId xmlns:a16="http://schemas.microsoft.com/office/drawing/2014/main" id="{E7432053-7FCF-E546-2F1D-7523793B896C}"/>
              </a:ext>
            </a:extLst>
          </p:cNvPr>
          <p:cNvSpPr/>
          <p:nvPr/>
        </p:nvSpPr>
        <p:spPr>
          <a:xfrm>
            <a:off x="5759768" y="3048476"/>
            <a:ext cx="1880235" cy="234910"/>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الأمل</a:t>
            </a:r>
            <a:endParaRPr kumimoji="0" lang="en-US" sz="2000" b="0" i="0" u="none" strike="noStrike" kern="0" cap="none" spc="0" normalizeH="0" baseline="0" noProof="0" dirty="0">
              <a:ln>
                <a:noFill/>
              </a:ln>
              <a:solidFill>
                <a:prstClr val="black"/>
              </a:solidFill>
              <a:effectLst/>
              <a:uLnTx/>
              <a:uFillTx/>
            </a:endParaRPr>
          </a:p>
        </p:txBody>
      </p:sp>
      <p:sp>
        <p:nvSpPr>
          <p:cNvPr id="21" name="Text 5">
            <a:extLst>
              <a:ext uri="{FF2B5EF4-FFF2-40B4-BE49-F238E27FC236}">
                <a16:creationId xmlns:a16="http://schemas.microsoft.com/office/drawing/2014/main" id="{5FE24561-348E-7C41-633C-5675C16A771E}"/>
              </a:ext>
            </a:extLst>
          </p:cNvPr>
          <p:cNvSpPr/>
          <p:nvPr/>
        </p:nvSpPr>
        <p:spPr>
          <a:xfrm>
            <a:off x="601623" y="3373636"/>
            <a:ext cx="7038380" cy="240506"/>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يدفع إلى: المشاركة، التفاؤل، الاستثمار في المستقبل، دعم القضايا</a:t>
            </a:r>
            <a:endParaRPr kumimoji="0" lang="en-US" sz="1600" b="0" i="0" u="none" strike="noStrike" kern="0" cap="none" spc="0" normalizeH="0" baseline="0" noProof="0" dirty="0">
              <a:ln>
                <a:noFill/>
              </a:ln>
              <a:solidFill>
                <a:prstClr val="black"/>
              </a:solidFill>
              <a:effectLst/>
              <a:uLnTx/>
              <a:uFillTx/>
            </a:endParaRPr>
          </a:p>
        </p:txBody>
      </p:sp>
      <p:pic>
        <p:nvPicPr>
          <p:cNvPr id="22" name="Image 3" descr="preencoded.png">
            <a:extLst>
              <a:ext uri="{FF2B5EF4-FFF2-40B4-BE49-F238E27FC236}">
                <a16:creationId xmlns:a16="http://schemas.microsoft.com/office/drawing/2014/main" id="{F1A638FC-B7C5-4AAA-876C-CBBD727D814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790378" y="3800594"/>
            <a:ext cx="751999" cy="902494"/>
          </a:xfrm>
          <a:prstGeom prst="rect">
            <a:avLst/>
          </a:prstGeom>
        </p:spPr>
      </p:pic>
      <p:sp>
        <p:nvSpPr>
          <p:cNvPr id="23" name="Text 6">
            <a:extLst>
              <a:ext uri="{FF2B5EF4-FFF2-40B4-BE49-F238E27FC236}">
                <a16:creationId xmlns:a16="http://schemas.microsoft.com/office/drawing/2014/main" id="{CF55421A-C8CB-A452-922A-B5F48A3D2E8A}"/>
              </a:ext>
            </a:extLst>
          </p:cNvPr>
          <p:cNvSpPr/>
          <p:nvPr/>
        </p:nvSpPr>
        <p:spPr>
          <a:xfrm>
            <a:off x="5759768" y="3950970"/>
            <a:ext cx="1880235" cy="234910"/>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الفخر</a:t>
            </a:r>
            <a:endParaRPr kumimoji="0" lang="en-US" sz="2000" b="0" i="0" u="none" strike="noStrike" kern="0" cap="none" spc="0" normalizeH="0" baseline="0" noProof="0" dirty="0">
              <a:ln>
                <a:noFill/>
              </a:ln>
              <a:solidFill>
                <a:prstClr val="black"/>
              </a:solidFill>
              <a:effectLst/>
              <a:uLnTx/>
              <a:uFillTx/>
            </a:endParaRPr>
          </a:p>
        </p:txBody>
      </p:sp>
      <p:sp>
        <p:nvSpPr>
          <p:cNvPr id="24" name="Text 7">
            <a:extLst>
              <a:ext uri="{FF2B5EF4-FFF2-40B4-BE49-F238E27FC236}">
                <a16:creationId xmlns:a16="http://schemas.microsoft.com/office/drawing/2014/main" id="{F877EAA3-9079-FAE1-1E3B-4FD6AD42242C}"/>
              </a:ext>
            </a:extLst>
          </p:cNvPr>
          <p:cNvSpPr/>
          <p:nvPr/>
        </p:nvSpPr>
        <p:spPr>
          <a:xfrm>
            <a:off x="601623" y="4276130"/>
            <a:ext cx="7038380" cy="240506"/>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يدفع إلى: الولاء، الدفاع عن العلامة، المشاركة الإيجابية، التوصية</a:t>
            </a:r>
            <a:endParaRPr kumimoji="0" lang="en-US" sz="1600" b="0" i="0" u="none" strike="noStrike" kern="0" cap="none" spc="0" normalizeH="0" baseline="0" noProof="0" dirty="0">
              <a:ln>
                <a:noFill/>
              </a:ln>
              <a:solidFill>
                <a:prstClr val="black"/>
              </a:solidFill>
              <a:effectLst/>
              <a:uLnTx/>
              <a:uFillTx/>
            </a:endParaRPr>
          </a:p>
        </p:txBody>
      </p:sp>
      <p:pic>
        <p:nvPicPr>
          <p:cNvPr id="26" name="Image 4" descr="preencoded.png">
            <a:extLst>
              <a:ext uri="{FF2B5EF4-FFF2-40B4-BE49-F238E27FC236}">
                <a16:creationId xmlns:a16="http://schemas.microsoft.com/office/drawing/2014/main" id="{70B6D625-713B-090B-7E43-0CE3CF3C7D1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790378" y="4872276"/>
            <a:ext cx="751999" cy="902494"/>
          </a:xfrm>
          <a:prstGeom prst="rect">
            <a:avLst/>
          </a:prstGeom>
        </p:spPr>
      </p:pic>
      <p:sp>
        <p:nvSpPr>
          <p:cNvPr id="27" name="Text 8">
            <a:extLst>
              <a:ext uri="{FF2B5EF4-FFF2-40B4-BE49-F238E27FC236}">
                <a16:creationId xmlns:a16="http://schemas.microsoft.com/office/drawing/2014/main" id="{0AA868A9-4BE7-846B-0F79-37E1CC58BA21}"/>
              </a:ext>
            </a:extLst>
          </p:cNvPr>
          <p:cNvSpPr/>
          <p:nvPr/>
        </p:nvSpPr>
        <p:spPr>
          <a:xfrm>
            <a:off x="5759768" y="5022652"/>
            <a:ext cx="1880235" cy="234910"/>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الذنب</a:t>
            </a:r>
            <a:endParaRPr kumimoji="0" lang="en-US" sz="2000" b="0" i="0" u="none" strike="noStrike" kern="0" cap="none" spc="0" normalizeH="0" baseline="0" noProof="0" dirty="0">
              <a:ln>
                <a:noFill/>
              </a:ln>
              <a:solidFill>
                <a:prstClr val="black"/>
              </a:solidFill>
              <a:effectLst/>
              <a:uLnTx/>
              <a:uFillTx/>
            </a:endParaRPr>
          </a:p>
        </p:txBody>
      </p:sp>
      <p:sp>
        <p:nvSpPr>
          <p:cNvPr id="28" name="Text 9">
            <a:extLst>
              <a:ext uri="{FF2B5EF4-FFF2-40B4-BE49-F238E27FC236}">
                <a16:creationId xmlns:a16="http://schemas.microsoft.com/office/drawing/2014/main" id="{E73F1B1A-5693-E817-60C0-C361C41C231A}"/>
              </a:ext>
            </a:extLst>
          </p:cNvPr>
          <p:cNvSpPr/>
          <p:nvPr/>
        </p:nvSpPr>
        <p:spPr>
          <a:xfrm>
            <a:off x="601623" y="5347811"/>
            <a:ext cx="7038380" cy="240506"/>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يدفع إلى: التبرع، المساعدة، تصحيح السلوك، المسؤولية الاجتماعية</a:t>
            </a:r>
            <a:endParaRPr kumimoji="0" lang="en-US" sz="1600" b="0" i="0" u="none" strike="noStrike" kern="0" cap="none" spc="0" normalizeH="0" baseline="0" noProof="0" dirty="0">
              <a:ln>
                <a:noFill/>
              </a:ln>
              <a:solidFill>
                <a:prstClr val="black"/>
              </a:solidFill>
              <a:effectLst/>
              <a:uLnTx/>
              <a:uFillTx/>
            </a:endParaRPr>
          </a:p>
        </p:txBody>
      </p:sp>
      <p:pic>
        <p:nvPicPr>
          <p:cNvPr id="29" name="Image 5" descr="preencoded.png">
            <a:extLst>
              <a:ext uri="{FF2B5EF4-FFF2-40B4-BE49-F238E27FC236}">
                <a16:creationId xmlns:a16="http://schemas.microsoft.com/office/drawing/2014/main" id="{04ACD0EA-301D-9B96-82CE-D59C6EBF9308}"/>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790378" y="5774769"/>
            <a:ext cx="751999" cy="902494"/>
          </a:xfrm>
          <a:prstGeom prst="rect">
            <a:avLst/>
          </a:prstGeom>
        </p:spPr>
      </p:pic>
      <p:sp>
        <p:nvSpPr>
          <p:cNvPr id="35" name="Text 10">
            <a:extLst>
              <a:ext uri="{FF2B5EF4-FFF2-40B4-BE49-F238E27FC236}">
                <a16:creationId xmlns:a16="http://schemas.microsoft.com/office/drawing/2014/main" id="{62A7A0D6-500C-1766-D34C-74607B5B5307}"/>
              </a:ext>
            </a:extLst>
          </p:cNvPr>
          <p:cNvSpPr/>
          <p:nvPr/>
        </p:nvSpPr>
        <p:spPr>
          <a:xfrm>
            <a:off x="5759768" y="5925145"/>
            <a:ext cx="1880235" cy="234910"/>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التعاطف</a:t>
            </a:r>
            <a:endParaRPr kumimoji="0" lang="en-US" sz="2000" b="0" i="0" u="none" strike="noStrike" kern="0" cap="none" spc="0" normalizeH="0" baseline="0" noProof="0" dirty="0">
              <a:ln>
                <a:noFill/>
              </a:ln>
              <a:solidFill>
                <a:prstClr val="black"/>
              </a:solidFill>
              <a:effectLst/>
              <a:uLnTx/>
              <a:uFillTx/>
            </a:endParaRPr>
          </a:p>
        </p:txBody>
      </p:sp>
      <p:sp>
        <p:nvSpPr>
          <p:cNvPr id="36" name="Text 11">
            <a:extLst>
              <a:ext uri="{FF2B5EF4-FFF2-40B4-BE49-F238E27FC236}">
                <a16:creationId xmlns:a16="http://schemas.microsoft.com/office/drawing/2014/main" id="{FFB1EC83-81C6-BC31-D1F5-06810A637E14}"/>
              </a:ext>
            </a:extLst>
          </p:cNvPr>
          <p:cNvSpPr/>
          <p:nvPr/>
        </p:nvSpPr>
        <p:spPr>
          <a:xfrm>
            <a:off x="601623" y="6250305"/>
            <a:ext cx="7038380" cy="240506"/>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يدفع إلى: الدعم، التضامن، المساعدة الإنسانية، التطوع</a:t>
            </a:r>
            <a:endParaRPr kumimoji="0" lang="en-US" sz="1600" b="0" i="0" u="none" strike="noStrike" kern="0" cap="none" spc="0" normalizeH="0" baseline="0" noProof="0" dirty="0">
              <a:ln>
                <a:noFill/>
              </a:ln>
              <a:solidFill>
                <a:prstClr val="black"/>
              </a:solidFill>
              <a:effectLst/>
              <a:uLnTx/>
              <a:uFillTx/>
            </a:endParaRPr>
          </a:p>
        </p:txBody>
      </p:sp>
      <p:pic>
        <p:nvPicPr>
          <p:cNvPr id="39" name="Image 6" descr="preencoded.png">
            <a:extLst>
              <a:ext uri="{FF2B5EF4-FFF2-40B4-BE49-F238E27FC236}">
                <a16:creationId xmlns:a16="http://schemas.microsoft.com/office/drawing/2014/main" id="{B0943D71-8BB1-C5CA-885B-88F9D34CFFE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790378" y="6677263"/>
            <a:ext cx="751999" cy="902494"/>
          </a:xfrm>
          <a:prstGeom prst="rect">
            <a:avLst/>
          </a:prstGeom>
        </p:spPr>
      </p:pic>
      <p:sp>
        <p:nvSpPr>
          <p:cNvPr id="40" name="Text 12">
            <a:extLst>
              <a:ext uri="{FF2B5EF4-FFF2-40B4-BE49-F238E27FC236}">
                <a16:creationId xmlns:a16="http://schemas.microsoft.com/office/drawing/2014/main" id="{2314F1EC-90F4-DCB6-BE91-B507FB54B375}"/>
              </a:ext>
            </a:extLst>
          </p:cNvPr>
          <p:cNvSpPr/>
          <p:nvPr/>
        </p:nvSpPr>
        <p:spPr>
          <a:xfrm>
            <a:off x="5759768" y="6827639"/>
            <a:ext cx="1880235" cy="234910"/>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الفرح</a:t>
            </a:r>
            <a:endParaRPr kumimoji="0" lang="en-US" sz="2000" b="0" i="0" u="none" strike="noStrike" kern="0" cap="none" spc="0" normalizeH="0" baseline="0" noProof="0" dirty="0">
              <a:ln>
                <a:noFill/>
              </a:ln>
              <a:solidFill>
                <a:prstClr val="black"/>
              </a:solidFill>
              <a:effectLst/>
              <a:uLnTx/>
              <a:uFillTx/>
            </a:endParaRPr>
          </a:p>
        </p:txBody>
      </p:sp>
      <p:sp>
        <p:nvSpPr>
          <p:cNvPr id="41" name="Text 13">
            <a:extLst>
              <a:ext uri="{FF2B5EF4-FFF2-40B4-BE49-F238E27FC236}">
                <a16:creationId xmlns:a16="http://schemas.microsoft.com/office/drawing/2014/main" id="{37412791-4941-4CE8-79ED-B72404B01C4D}"/>
              </a:ext>
            </a:extLst>
          </p:cNvPr>
          <p:cNvSpPr/>
          <p:nvPr/>
        </p:nvSpPr>
        <p:spPr>
          <a:xfrm>
            <a:off x="601623" y="7152799"/>
            <a:ext cx="7038380" cy="240506"/>
          </a:xfrm>
          <a:prstGeom prst="rect">
            <a:avLst/>
          </a:prstGeom>
          <a:noFill/>
          <a:ln/>
        </p:spPr>
        <p:txBody>
          <a:bodyPr wrap="none" lIns="0" tIns="0" rIns="0" bIns="0" rtlCol="0" anchor="t"/>
          <a:lstStyle/>
          <a:p>
            <a:pPr marL="0" marR="0" lvl="0" indent="0" algn="r" defTabSz="914400" rtl="1" eaLnBrk="1" fontAlgn="auto" latinLnBrk="0" hangingPunct="1">
              <a:lnSpc>
                <a:spcPts val="185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يدفع إلى: المشاركة، الاحتفال، بناء علاقات، الارتباط العاطفي</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269950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748678-6E05-D759-B889-106E32E66F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D81213-6D92-5A76-99F8-5214C8030AAB}"/>
              </a:ext>
            </a:extLst>
          </p:cNvPr>
          <p:cNvSpPr/>
          <p:nvPr/>
        </p:nvSpPr>
        <p:spPr>
          <a:xfrm>
            <a:off x="331076" y="1205521"/>
            <a:ext cx="13966849" cy="6859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B2BDBDED-6145-13B0-A406-13FC842CE569}"/>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FA0DF14-A0B0-C940-65B0-581E6117865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sp>
        <p:nvSpPr>
          <p:cNvPr id="2" name="Text 0">
            <a:extLst>
              <a:ext uri="{FF2B5EF4-FFF2-40B4-BE49-F238E27FC236}">
                <a16:creationId xmlns:a16="http://schemas.microsoft.com/office/drawing/2014/main" id="{F4F07077-2456-2D82-5C32-6899C8243BD3}"/>
              </a:ext>
            </a:extLst>
          </p:cNvPr>
          <p:cNvSpPr/>
          <p:nvPr/>
        </p:nvSpPr>
        <p:spPr>
          <a:xfrm>
            <a:off x="5545097" y="486264"/>
            <a:ext cx="8222933"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مخاطر الاستخدام الخاطئ للعاطفة</a:t>
            </a:r>
            <a:endParaRPr kumimoji="0" lang="en-US" sz="2000" b="0" i="0" u="none" strike="noStrike" kern="0" cap="none" spc="0" normalizeH="0" baseline="0" noProof="0" dirty="0">
              <a:ln>
                <a:noFill/>
              </a:ln>
              <a:solidFill>
                <a:srgbClr val="00B0F0"/>
              </a:solidFill>
              <a:effectLst/>
              <a:uLnTx/>
              <a:uFillTx/>
            </a:endParaRPr>
          </a:p>
        </p:txBody>
      </p:sp>
      <p:sp>
        <p:nvSpPr>
          <p:cNvPr id="3" name="Text 1">
            <a:extLst>
              <a:ext uri="{FF2B5EF4-FFF2-40B4-BE49-F238E27FC236}">
                <a16:creationId xmlns:a16="http://schemas.microsoft.com/office/drawing/2014/main" id="{FBDEB730-B7E4-0BB5-7063-F3E5EFB85A04}"/>
              </a:ext>
            </a:extLst>
          </p:cNvPr>
          <p:cNvSpPr/>
          <p:nvPr/>
        </p:nvSpPr>
        <p:spPr>
          <a:xfrm>
            <a:off x="793790" y="1715453"/>
            <a:ext cx="1304282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رغم قوة الاستمالات العاطفية، إلا أن استخدامها بشكل خاطئ أو غير أخلاقي قد يؤدي إلى عواقب سلبية خطيرة على الحملة والعلامة التجارية.</a:t>
            </a:r>
            <a:endParaRPr kumimoji="0" lang="en-US" sz="1600" b="0" i="0" u="none" strike="noStrike" kern="0" cap="none" spc="0" normalizeH="0" baseline="0" noProof="0" dirty="0">
              <a:ln>
                <a:noFill/>
              </a:ln>
              <a:solidFill>
                <a:prstClr val="black"/>
              </a:solidFill>
              <a:effectLst/>
              <a:uLnTx/>
              <a:uFillTx/>
            </a:endParaRPr>
          </a:p>
        </p:txBody>
      </p:sp>
      <p:sp>
        <p:nvSpPr>
          <p:cNvPr id="4" name="Shape 2">
            <a:extLst>
              <a:ext uri="{FF2B5EF4-FFF2-40B4-BE49-F238E27FC236}">
                <a16:creationId xmlns:a16="http://schemas.microsoft.com/office/drawing/2014/main" id="{FC40FDAD-23AD-F770-B548-B9E500D56F7A}"/>
              </a:ext>
            </a:extLst>
          </p:cNvPr>
          <p:cNvSpPr/>
          <p:nvPr/>
        </p:nvSpPr>
        <p:spPr>
          <a:xfrm>
            <a:off x="7414379" y="2436971"/>
            <a:ext cx="6422231" cy="1824276"/>
          </a:xfrm>
          <a:prstGeom prst="roundRect">
            <a:avLst>
              <a:gd name="adj" fmla="val 6015"/>
            </a:avLst>
          </a:prstGeom>
          <a:solidFill>
            <a:srgbClr val="FFFFFF"/>
          </a:solidFill>
          <a:ln w="22860">
            <a:solidFill>
              <a:srgbClr val="B2D7E5"/>
            </a:solidFill>
            <a:prstDash val="solid"/>
          </a:ln>
        </p:spPr>
        <p:txBody>
          <a:bodyPr/>
          <a:lstStyle/>
          <a:p>
            <a:endParaRPr lang=""/>
          </a:p>
        </p:txBody>
      </p:sp>
      <p:sp>
        <p:nvSpPr>
          <p:cNvPr id="6" name="Shape 3">
            <a:extLst>
              <a:ext uri="{FF2B5EF4-FFF2-40B4-BE49-F238E27FC236}">
                <a16:creationId xmlns:a16="http://schemas.microsoft.com/office/drawing/2014/main" id="{985E9D1A-3641-230E-BAAB-2C67CCA04584}"/>
              </a:ext>
            </a:extLst>
          </p:cNvPr>
          <p:cNvSpPr/>
          <p:nvPr/>
        </p:nvSpPr>
        <p:spPr>
          <a:xfrm>
            <a:off x="13768030" y="2436971"/>
            <a:ext cx="91440" cy="1824276"/>
          </a:xfrm>
          <a:prstGeom prst="roundRect">
            <a:avLst>
              <a:gd name="adj" fmla="val 91163"/>
            </a:avLst>
          </a:prstGeom>
          <a:solidFill>
            <a:srgbClr val="00AEEF"/>
          </a:solidFill>
          <a:ln/>
        </p:spPr>
        <p:txBody>
          <a:bodyPr/>
          <a:lstStyle/>
          <a:p>
            <a:endParaRPr lang=""/>
          </a:p>
        </p:txBody>
      </p:sp>
      <p:sp>
        <p:nvSpPr>
          <p:cNvPr id="7" name="Text 4">
            <a:extLst>
              <a:ext uri="{FF2B5EF4-FFF2-40B4-BE49-F238E27FC236}">
                <a16:creationId xmlns:a16="http://schemas.microsoft.com/office/drawing/2014/main" id="{2CCE197B-54BC-F2D6-DE7C-D9F29D6EEC5E}"/>
              </a:ext>
            </a:extLst>
          </p:cNvPr>
          <p:cNvSpPr/>
          <p:nvPr/>
        </p:nvSpPr>
        <p:spPr>
          <a:xfrm>
            <a:off x="11065907" y="265818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فقدان المصداقية</a:t>
            </a:r>
            <a:endParaRPr kumimoji="0" lang="en-US" sz="1950" b="0" i="0" u="none" strike="noStrike" kern="0" cap="none" spc="0" normalizeH="0" baseline="0" noProof="0" dirty="0">
              <a:ln>
                <a:noFill/>
              </a:ln>
              <a:solidFill>
                <a:prstClr val="black"/>
              </a:solidFill>
              <a:effectLst/>
              <a:uLnTx/>
              <a:uFillTx/>
            </a:endParaRPr>
          </a:p>
        </p:txBody>
      </p:sp>
      <p:sp>
        <p:nvSpPr>
          <p:cNvPr id="8" name="Text 5">
            <a:extLst>
              <a:ext uri="{FF2B5EF4-FFF2-40B4-BE49-F238E27FC236}">
                <a16:creationId xmlns:a16="http://schemas.microsoft.com/office/drawing/2014/main" id="{A2C2135E-A3D8-084F-3ACD-7670F4BC4456}"/>
              </a:ext>
            </a:extLst>
          </p:cNvPr>
          <p:cNvSpPr/>
          <p:nvPr/>
        </p:nvSpPr>
        <p:spPr>
          <a:xfrm>
            <a:off x="7635597" y="3087410"/>
            <a:ext cx="5911215"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المبالغة في العاطفة أو استخدام قصص غير حقيقية يؤدي إلى فقدان ثقة الجمهور بشكل دائم. الجمهور المعاصر ذكي ويمكنه اكتشاف التلاعب العاطفي.</a:t>
            </a:r>
            <a:endParaRPr kumimoji="0" lang="en-US" sz="1550" b="0" i="0" u="none" strike="noStrike" kern="0" cap="none" spc="0" normalizeH="0" baseline="0" noProof="0" dirty="0">
              <a:ln>
                <a:noFill/>
              </a:ln>
              <a:solidFill>
                <a:prstClr val="black"/>
              </a:solidFill>
              <a:effectLst/>
              <a:uLnTx/>
              <a:uFillTx/>
            </a:endParaRPr>
          </a:p>
        </p:txBody>
      </p:sp>
      <p:sp>
        <p:nvSpPr>
          <p:cNvPr id="9" name="Shape 6">
            <a:extLst>
              <a:ext uri="{FF2B5EF4-FFF2-40B4-BE49-F238E27FC236}">
                <a16:creationId xmlns:a16="http://schemas.microsoft.com/office/drawing/2014/main" id="{9313BCCB-6464-1BC8-7FF6-ABF30BAB88D8}"/>
              </a:ext>
            </a:extLst>
          </p:cNvPr>
          <p:cNvSpPr/>
          <p:nvPr/>
        </p:nvSpPr>
        <p:spPr>
          <a:xfrm>
            <a:off x="793790" y="2436971"/>
            <a:ext cx="6422231" cy="1824276"/>
          </a:xfrm>
          <a:prstGeom prst="roundRect">
            <a:avLst>
              <a:gd name="adj" fmla="val 6015"/>
            </a:avLst>
          </a:prstGeom>
          <a:solidFill>
            <a:srgbClr val="FFFFFF"/>
          </a:solidFill>
          <a:ln w="22860">
            <a:solidFill>
              <a:srgbClr val="B2D7E5"/>
            </a:solidFill>
            <a:prstDash val="solid"/>
          </a:ln>
        </p:spPr>
        <p:txBody>
          <a:bodyPr/>
          <a:lstStyle/>
          <a:p>
            <a:endParaRPr lang=""/>
          </a:p>
        </p:txBody>
      </p:sp>
      <p:sp>
        <p:nvSpPr>
          <p:cNvPr id="10" name="Shape 7">
            <a:extLst>
              <a:ext uri="{FF2B5EF4-FFF2-40B4-BE49-F238E27FC236}">
                <a16:creationId xmlns:a16="http://schemas.microsoft.com/office/drawing/2014/main" id="{B0757F94-A6DF-F9D4-5288-C445716AEA97}"/>
              </a:ext>
            </a:extLst>
          </p:cNvPr>
          <p:cNvSpPr/>
          <p:nvPr/>
        </p:nvSpPr>
        <p:spPr>
          <a:xfrm>
            <a:off x="7147441" y="2436971"/>
            <a:ext cx="91440" cy="1824276"/>
          </a:xfrm>
          <a:prstGeom prst="roundRect">
            <a:avLst>
              <a:gd name="adj" fmla="val 91163"/>
            </a:avLst>
          </a:prstGeom>
          <a:solidFill>
            <a:srgbClr val="00AEEF"/>
          </a:solidFill>
          <a:ln/>
        </p:spPr>
        <p:txBody>
          <a:bodyPr/>
          <a:lstStyle/>
          <a:p>
            <a:endParaRPr lang=""/>
          </a:p>
        </p:txBody>
      </p:sp>
      <p:sp>
        <p:nvSpPr>
          <p:cNvPr id="11" name="Text 8">
            <a:extLst>
              <a:ext uri="{FF2B5EF4-FFF2-40B4-BE49-F238E27FC236}">
                <a16:creationId xmlns:a16="http://schemas.microsoft.com/office/drawing/2014/main" id="{7B2C1E31-D05A-3E6D-966E-4F0DC484DA48}"/>
              </a:ext>
            </a:extLst>
          </p:cNvPr>
          <p:cNvSpPr/>
          <p:nvPr/>
        </p:nvSpPr>
        <p:spPr>
          <a:xfrm>
            <a:off x="3445312" y="2658189"/>
            <a:ext cx="3480911"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رد الفعل العكسي (Backlash)</a:t>
            </a:r>
            <a:endParaRPr kumimoji="0" lang="en-US" sz="1950" b="0" i="0" u="none" strike="noStrike" kern="0" cap="none" spc="0" normalizeH="0" baseline="0" noProof="0" dirty="0">
              <a:ln>
                <a:noFill/>
              </a:ln>
              <a:solidFill>
                <a:prstClr val="black"/>
              </a:solidFill>
              <a:effectLst/>
              <a:uLnTx/>
              <a:uFillTx/>
            </a:endParaRPr>
          </a:p>
        </p:txBody>
      </p:sp>
      <p:sp>
        <p:nvSpPr>
          <p:cNvPr id="30" name="Text 9">
            <a:extLst>
              <a:ext uri="{FF2B5EF4-FFF2-40B4-BE49-F238E27FC236}">
                <a16:creationId xmlns:a16="http://schemas.microsoft.com/office/drawing/2014/main" id="{4FEF829B-0862-D4AB-201D-D55C21E480BD}"/>
              </a:ext>
            </a:extLst>
          </p:cNvPr>
          <p:cNvSpPr/>
          <p:nvPr/>
        </p:nvSpPr>
        <p:spPr>
          <a:xfrm>
            <a:off x="1015008" y="3087410"/>
            <a:ext cx="5911215"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استخدام عواطف </a:t>
            </a:r>
            <a:r>
              <a:rPr kumimoji="0" lang="en-US" sz="155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حساسة</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a:t>
            </a:r>
            <a:r>
              <a:rPr kumimoji="0" lang="ar-EG"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a:t>
            </a:r>
            <a:r>
              <a:rPr kumimoji="0" lang="en-US" sz="155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كالخوف</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الشديد أو </a:t>
            </a:r>
            <a:r>
              <a:rPr kumimoji="0" lang="en-US" sz="155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الذنب</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المفرط</a:t>
            </a:r>
            <a:r>
              <a:rPr kumimoji="0" lang="ar-EG"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قد</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يخلق رد فعل عكسياً حيث يرفض الجمهور الرسالة تماماً أو يهاجم العلامة التجارية.</a:t>
            </a:r>
            <a:endParaRPr kumimoji="0" lang="en-US" sz="1550" b="0" i="0" u="none" strike="noStrike" kern="0" cap="none" spc="0" normalizeH="0" baseline="0" noProof="0" dirty="0">
              <a:ln>
                <a:noFill/>
              </a:ln>
              <a:solidFill>
                <a:prstClr val="black"/>
              </a:solidFill>
              <a:effectLst/>
              <a:uLnTx/>
              <a:uFillTx/>
            </a:endParaRPr>
          </a:p>
        </p:txBody>
      </p:sp>
      <p:sp>
        <p:nvSpPr>
          <p:cNvPr id="31" name="Shape 10">
            <a:extLst>
              <a:ext uri="{FF2B5EF4-FFF2-40B4-BE49-F238E27FC236}">
                <a16:creationId xmlns:a16="http://schemas.microsoft.com/office/drawing/2014/main" id="{47C471B3-BD2E-7435-17AD-AF1C4CB8723A}"/>
              </a:ext>
            </a:extLst>
          </p:cNvPr>
          <p:cNvSpPr/>
          <p:nvPr/>
        </p:nvSpPr>
        <p:spPr>
          <a:xfrm>
            <a:off x="7414379" y="4459605"/>
            <a:ext cx="6422231" cy="1824276"/>
          </a:xfrm>
          <a:prstGeom prst="roundRect">
            <a:avLst>
              <a:gd name="adj" fmla="val 6015"/>
            </a:avLst>
          </a:prstGeom>
          <a:solidFill>
            <a:srgbClr val="FFFFFF"/>
          </a:solidFill>
          <a:ln w="22860">
            <a:solidFill>
              <a:srgbClr val="B2D7E5"/>
            </a:solidFill>
            <a:prstDash val="solid"/>
          </a:ln>
        </p:spPr>
        <p:txBody>
          <a:bodyPr/>
          <a:lstStyle/>
          <a:p>
            <a:endParaRPr lang=""/>
          </a:p>
        </p:txBody>
      </p:sp>
      <p:sp>
        <p:nvSpPr>
          <p:cNvPr id="32" name="Shape 11">
            <a:extLst>
              <a:ext uri="{FF2B5EF4-FFF2-40B4-BE49-F238E27FC236}">
                <a16:creationId xmlns:a16="http://schemas.microsoft.com/office/drawing/2014/main" id="{CD901E72-45AC-B447-34FB-3EB2EC78AC47}"/>
              </a:ext>
            </a:extLst>
          </p:cNvPr>
          <p:cNvSpPr/>
          <p:nvPr/>
        </p:nvSpPr>
        <p:spPr>
          <a:xfrm>
            <a:off x="13768030" y="4459605"/>
            <a:ext cx="91440" cy="1824276"/>
          </a:xfrm>
          <a:prstGeom prst="roundRect">
            <a:avLst>
              <a:gd name="adj" fmla="val 91163"/>
            </a:avLst>
          </a:prstGeom>
          <a:solidFill>
            <a:srgbClr val="00AEEF"/>
          </a:solidFill>
          <a:ln/>
        </p:spPr>
        <p:txBody>
          <a:bodyPr/>
          <a:lstStyle/>
          <a:p>
            <a:endParaRPr lang=""/>
          </a:p>
        </p:txBody>
      </p:sp>
      <p:sp>
        <p:nvSpPr>
          <p:cNvPr id="33" name="Text 12">
            <a:extLst>
              <a:ext uri="{FF2B5EF4-FFF2-40B4-BE49-F238E27FC236}">
                <a16:creationId xmlns:a16="http://schemas.microsoft.com/office/drawing/2014/main" id="{CD6DD93A-3886-7FFA-1CDA-8819C6363CB8}"/>
              </a:ext>
            </a:extLst>
          </p:cNvPr>
          <p:cNvSpPr/>
          <p:nvPr/>
        </p:nvSpPr>
        <p:spPr>
          <a:xfrm>
            <a:off x="11065907" y="468082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الإرهاق العاطفي</a:t>
            </a:r>
            <a:endParaRPr kumimoji="0" lang="en-US" sz="1950" b="0" i="0" u="none" strike="noStrike" kern="0" cap="none" spc="0" normalizeH="0" baseline="0" noProof="0" dirty="0">
              <a:ln>
                <a:noFill/>
              </a:ln>
              <a:solidFill>
                <a:prstClr val="black"/>
              </a:solidFill>
              <a:effectLst/>
              <a:uLnTx/>
              <a:uFillTx/>
            </a:endParaRPr>
          </a:p>
        </p:txBody>
      </p:sp>
      <p:sp>
        <p:nvSpPr>
          <p:cNvPr id="34" name="Text 13">
            <a:extLst>
              <a:ext uri="{FF2B5EF4-FFF2-40B4-BE49-F238E27FC236}">
                <a16:creationId xmlns:a16="http://schemas.microsoft.com/office/drawing/2014/main" id="{8A3B902F-683D-B9C0-EBEF-A84BC59B94A9}"/>
              </a:ext>
            </a:extLst>
          </p:cNvPr>
          <p:cNvSpPr/>
          <p:nvPr/>
        </p:nvSpPr>
        <p:spPr>
          <a:xfrm>
            <a:off x="7635597" y="5110043"/>
            <a:ext cx="5911215"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التعرض المستمر لرسائل عاطفية </a:t>
            </a:r>
            <a:r>
              <a:rPr kumimoji="0" lang="en-US" sz="155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قوية</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a:t>
            </a:r>
            <a:r>
              <a:rPr kumimoji="0" lang="ar-EG"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a:t>
            </a:r>
            <a:r>
              <a:rPr kumimoji="0" lang="en-US" sz="155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خاصة</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a:t>
            </a:r>
            <a:r>
              <a:rPr kumimoji="0" lang="en-US" sz="1550" b="0" i="0" u="none" strike="noStrike" kern="0" cap="none" spc="0" normalizeH="0" baseline="0" noProof="0" dirty="0" err="1">
                <a:ln>
                  <a:noFill/>
                </a:ln>
                <a:solidFill>
                  <a:srgbClr val="5B5F71"/>
                </a:solidFill>
                <a:effectLst/>
                <a:uLnTx/>
                <a:uFillTx/>
                <a:latin typeface="Alexandria" pitchFamily="34" charset="0"/>
                <a:ea typeface="Alexandria" pitchFamily="34" charset="-122"/>
                <a:cs typeface="Alexandria" pitchFamily="34" charset="-120"/>
              </a:rPr>
              <a:t>السلبية</a:t>
            </a:r>
            <a:r>
              <a:rPr kumimoji="0" lang="ar-EG"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يؤدي إلى تبلد المشاعر وتجاهل الرسائل المستقبلية. الجمهور يبني "مناعة عاطفية".</a:t>
            </a:r>
            <a:endParaRPr kumimoji="0" lang="en-US" sz="1550" b="0" i="0" u="none" strike="noStrike" kern="0" cap="none" spc="0" normalizeH="0" baseline="0" noProof="0" dirty="0">
              <a:ln>
                <a:noFill/>
              </a:ln>
              <a:solidFill>
                <a:prstClr val="black"/>
              </a:solidFill>
              <a:effectLst/>
              <a:uLnTx/>
              <a:uFillTx/>
            </a:endParaRPr>
          </a:p>
        </p:txBody>
      </p:sp>
      <p:sp>
        <p:nvSpPr>
          <p:cNvPr id="37" name="Shape 14">
            <a:extLst>
              <a:ext uri="{FF2B5EF4-FFF2-40B4-BE49-F238E27FC236}">
                <a16:creationId xmlns:a16="http://schemas.microsoft.com/office/drawing/2014/main" id="{C044C481-BC36-1805-4A7F-F26A43920E09}"/>
              </a:ext>
            </a:extLst>
          </p:cNvPr>
          <p:cNvSpPr/>
          <p:nvPr/>
        </p:nvSpPr>
        <p:spPr>
          <a:xfrm>
            <a:off x="793790" y="4459605"/>
            <a:ext cx="6422231" cy="1824276"/>
          </a:xfrm>
          <a:prstGeom prst="roundRect">
            <a:avLst>
              <a:gd name="adj" fmla="val 6015"/>
            </a:avLst>
          </a:prstGeom>
          <a:solidFill>
            <a:srgbClr val="FFFFFF"/>
          </a:solidFill>
          <a:ln w="22860">
            <a:solidFill>
              <a:srgbClr val="B2D7E5"/>
            </a:solidFill>
            <a:prstDash val="solid"/>
          </a:ln>
        </p:spPr>
        <p:txBody>
          <a:bodyPr/>
          <a:lstStyle/>
          <a:p>
            <a:endParaRPr lang=""/>
          </a:p>
        </p:txBody>
      </p:sp>
      <p:sp>
        <p:nvSpPr>
          <p:cNvPr id="38" name="Shape 15">
            <a:extLst>
              <a:ext uri="{FF2B5EF4-FFF2-40B4-BE49-F238E27FC236}">
                <a16:creationId xmlns:a16="http://schemas.microsoft.com/office/drawing/2014/main" id="{B59E0AF2-E2CE-1650-A1DD-7EC2F6F22749}"/>
              </a:ext>
            </a:extLst>
          </p:cNvPr>
          <p:cNvSpPr/>
          <p:nvPr/>
        </p:nvSpPr>
        <p:spPr>
          <a:xfrm>
            <a:off x="7147441" y="4459605"/>
            <a:ext cx="91440" cy="1824276"/>
          </a:xfrm>
          <a:prstGeom prst="roundRect">
            <a:avLst>
              <a:gd name="adj" fmla="val 91163"/>
            </a:avLst>
          </a:prstGeom>
          <a:solidFill>
            <a:srgbClr val="00AEEF"/>
          </a:solidFill>
          <a:ln/>
        </p:spPr>
        <p:txBody>
          <a:bodyPr/>
          <a:lstStyle/>
          <a:p>
            <a:endParaRPr lang=""/>
          </a:p>
        </p:txBody>
      </p:sp>
      <p:sp>
        <p:nvSpPr>
          <p:cNvPr id="41" name="Text 16">
            <a:extLst>
              <a:ext uri="{FF2B5EF4-FFF2-40B4-BE49-F238E27FC236}">
                <a16:creationId xmlns:a16="http://schemas.microsoft.com/office/drawing/2014/main" id="{6216110E-01D6-32BB-FBA0-B95A884AA7EE}"/>
              </a:ext>
            </a:extLst>
          </p:cNvPr>
          <p:cNvSpPr/>
          <p:nvPr/>
        </p:nvSpPr>
        <p:spPr>
          <a:xfrm>
            <a:off x="4182666" y="4680823"/>
            <a:ext cx="2743557"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الاستغلال غير الأخلاقي</a:t>
            </a:r>
            <a:endParaRPr kumimoji="0" lang="en-US" sz="1950" b="0" i="0" u="none" strike="noStrike" kern="0" cap="none" spc="0" normalizeH="0" baseline="0" noProof="0" dirty="0">
              <a:ln>
                <a:noFill/>
              </a:ln>
              <a:solidFill>
                <a:prstClr val="black"/>
              </a:solidFill>
              <a:effectLst/>
              <a:uLnTx/>
              <a:uFillTx/>
            </a:endParaRPr>
          </a:p>
        </p:txBody>
      </p:sp>
      <p:sp>
        <p:nvSpPr>
          <p:cNvPr id="42" name="Text 17">
            <a:extLst>
              <a:ext uri="{FF2B5EF4-FFF2-40B4-BE49-F238E27FC236}">
                <a16:creationId xmlns:a16="http://schemas.microsoft.com/office/drawing/2014/main" id="{F9713EC3-F3D4-3CE7-3E21-7976720502C1}"/>
              </a:ext>
            </a:extLst>
          </p:cNvPr>
          <p:cNvSpPr/>
          <p:nvPr/>
        </p:nvSpPr>
        <p:spPr>
          <a:xfrm>
            <a:off x="1015008" y="5110043"/>
            <a:ext cx="5911215"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استخدام مآسي حقيقية أو معاناة أشخاص دون إذنهم أو بشكل يستغل ضعفهم يعتبر غير أخلاقي ويضر بسمعة المنظمة.</a:t>
            </a:r>
            <a:endParaRPr kumimoji="0" lang="en-US" sz="1550" b="0" i="0" u="none" strike="noStrike" kern="0" cap="none" spc="0" normalizeH="0" baseline="0" noProof="0" dirty="0">
              <a:ln>
                <a:noFill/>
              </a:ln>
              <a:solidFill>
                <a:prstClr val="black"/>
              </a:solidFill>
              <a:effectLst/>
              <a:uLnTx/>
              <a:uFillTx/>
            </a:endParaRPr>
          </a:p>
        </p:txBody>
      </p:sp>
      <p:sp>
        <p:nvSpPr>
          <p:cNvPr id="43" name="Shape 18">
            <a:extLst>
              <a:ext uri="{FF2B5EF4-FFF2-40B4-BE49-F238E27FC236}">
                <a16:creationId xmlns:a16="http://schemas.microsoft.com/office/drawing/2014/main" id="{9CD154C3-974E-7B03-A305-58C4E69CE6D3}"/>
              </a:ext>
            </a:extLst>
          </p:cNvPr>
          <p:cNvSpPr/>
          <p:nvPr/>
        </p:nvSpPr>
        <p:spPr>
          <a:xfrm>
            <a:off x="793790" y="6507123"/>
            <a:ext cx="13042821" cy="843201"/>
          </a:xfrm>
          <a:prstGeom prst="roundRect">
            <a:avLst>
              <a:gd name="adj" fmla="val 9886"/>
            </a:avLst>
          </a:prstGeom>
          <a:solidFill>
            <a:srgbClr val="B3EAFF"/>
          </a:solidFill>
          <a:ln/>
        </p:spPr>
        <p:txBody>
          <a:bodyPr/>
          <a:lstStyle/>
          <a:p>
            <a:endParaRPr lang=""/>
          </a:p>
        </p:txBody>
      </p:sp>
      <p:pic>
        <p:nvPicPr>
          <p:cNvPr id="44" name="Image 0" descr="preencoded.png">
            <a:extLst>
              <a:ext uri="{FF2B5EF4-FFF2-40B4-BE49-F238E27FC236}">
                <a16:creationId xmlns:a16="http://schemas.microsoft.com/office/drawing/2014/main" id="{CBFDCAAE-EC41-2331-B3F9-61D19EA5A61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2148" y="6802398"/>
            <a:ext cx="248007" cy="198358"/>
          </a:xfrm>
          <a:prstGeom prst="rect">
            <a:avLst/>
          </a:prstGeom>
        </p:spPr>
      </p:pic>
      <p:sp>
        <p:nvSpPr>
          <p:cNvPr id="45" name="Text 19">
            <a:extLst>
              <a:ext uri="{FF2B5EF4-FFF2-40B4-BE49-F238E27FC236}">
                <a16:creationId xmlns:a16="http://schemas.microsoft.com/office/drawing/2014/main" id="{2EB014D5-6074-021B-A12E-96DDFE2FD330}"/>
              </a:ext>
            </a:extLst>
          </p:cNvPr>
          <p:cNvSpPr/>
          <p:nvPr/>
        </p:nvSpPr>
        <p:spPr>
          <a:xfrm>
            <a:off x="1438513" y="6755011"/>
            <a:ext cx="12199739"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المبدأ الأخلاقي:</a:t>
            </a:r>
            <a:r>
              <a:rPr kumimoji="0" lang="en-US" sz="155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الاستمالات العاطفية يجب أن تكون صادقة، محترمة، ومتوازنة، مع تقديم حلول حقيقية وليس مجرد استغلال للمشاعر.</a:t>
            </a:r>
            <a:endParaRPr kumimoji="0" lang="en-US" sz="155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9900098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E00F5-E491-2403-DCD0-BA0CAE585A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F5454F-80E8-99AC-454F-B330FE61E4C9}"/>
              </a:ext>
            </a:extLst>
          </p:cNvPr>
          <p:cNvSpPr/>
          <p:nvPr/>
        </p:nvSpPr>
        <p:spPr>
          <a:xfrm>
            <a:off x="447591" y="1175652"/>
            <a:ext cx="13966849" cy="6859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820CEBE1-757A-4680-5232-D3E98BD9F0E0}"/>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9B588D4-FA01-8176-2E4A-E64B2134452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sp>
        <p:nvSpPr>
          <p:cNvPr id="12" name="Text 0">
            <a:extLst>
              <a:ext uri="{FF2B5EF4-FFF2-40B4-BE49-F238E27FC236}">
                <a16:creationId xmlns:a16="http://schemas.microsoft.com/office/drawing/2014/main" id="{7DD3A8CE-7440-B64E-02D9-933786840901}"/>
              </a:ext>
            </a:extLst>
          </p:cNvPr>
          <p:cNvSpPr/>
          <p:nvPr/>
        </p:nvSpPr>
        <p:spPr>
          <a:xfrm>
            <a:off x="2806541" y="1993583"/>
            <a:ext cx="11030069"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ملخص المحاضرة: رحلة من التخطيط إلى التأثير</a:t>
            </a:r>
            <a:endParaRPr kumimoji="0" lang="en-US" sz="2000" b="0" i="0" u="none" strike="noStrike" kern="0" cap="none" spc="0" normalizeH="0" baseline="0" noProof="0" dirty="0">
              <a:ln>
                <a:noFill/>
              </a:ln>
              <a:solidFill>
                <a:srgbClr val="00B0F0"/>
              </a:solidFill>
              <a:effectLst/>
              <a:uLnTx/>
              <a:uFillTx/>
            </a:endParaRPr>
          </a:p>
        </p:txBody>
      </p:sp>
      <p:sp>
        <p:nvSpPr>
          <p:cNvPr id="13" name="Text 1">
            <a:extLst>
              <a:ext uri="{FF2B5EF4-FFF2-40B4-BE49-F238E27FC236}">
                <a16:creationId xmlns:a16="http://schemas.microsoft.com/office/drawing/2014/main" id="{9CA126FD-B970-1F16-74D0-F079FECEE882}"/>
              </a:ext>
            </a:extLst>
          </p:cNvPr>
          <p:cNvSpPr/>
          <p:nvPr/>
        </p:nvSpPr>
        <p:spPr>
          <a:xfrm>
            <a:off x="13638252" y="3010495"/>
            <a:ext cx="198358" cy="248007"/>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Light" pitchFamily="34" charset="0"/>
                <a:ea typeface="Alexandria Light" pitchFamily="34" charset="-122"/>
                <a:cs typeface="Alexandria Light" pitchFamily="34" charset="-120"/>
              </a:rPr>
              <a:t>01</a:t>
            </a:r>
            <a:endParaRPr kumimoji="0" lang="en-US" sz="1550" b="0" i="0" u="none" strike="noStrike" kern="0" cap="none" spc="0" normalizeH="0" baseline="0" noProof="0" dirty="0">
              <a:ln>
                <a:noFill/>
              </a:ln>
              <a:solidFill>
                <a:prstClr val="black"/>
              </a:solidFill>
              <a:effectLst/>
              <a:uLnTx/>
              <a:uFillTx/>
            </a:endParaRPr>
          </a:p>
        </p:txBody>
      </p:sp>
      <p:sp>
        <p:nvSpPr>
          <p:cNvPr id="14" name="Shape 2">
            <a:extLst>
              <a:ext uri="{FF2B5EF4-FFF2-40B4-BE49-F238E27FC236}">
                <a16:creationId xmlns:a16="http://schemas.microsoft.com/office/drawing/2014/main" id="{9C34BA87-AFB2-5CF0-4084-689C392E3E27}"/>
              </a:ext>
            </a:extLst>
          </p:cNvPr>
          <p:cNvSpPr/>
          <p:nvPr/>
        </p:nvSpPr>
        <p:spPr>
          <a:xfrm>
            <a:off x="9621322" y="3324820"/>
            <a:ext cx="4215289" cy="22860"/>
          </a:xfrm>
          <a:prstGeom prst="rect">
            <a:avLst/>
          </a:prstGeom>
          <a:solidFill>
            <a:srgbClr val="00AEEF"/>
          </a:solidFill>
          <a:ln/>
        </p:spPr>
        <p:txBody>
          <a:bodyPr/>
          <a:lstStyle/>
          <a:p>
            <a:endParaRPr lang=""/>
          </a:p>
        </p:txBody>
      </p:sp>
      <p:sp>
        <p:nvSpPr>
          <p:cNvPr id="15" name="Text 3">
            <a:extLst>
              <a:ext uri="{FF2B5EF4-FFF2-40B4-BE49-F238E27FC236}">
                <a16:creationId xmlns:a16="http://schemas.microsoft.com/office/drawing/2014/main" id="{F88B992E-4157-EC16-F2CD-482BA4053844}"/>
              </a:ext>
            </a:extLst>
          </p:cNvPr>
          <p:cNvSpPr/>
          <p:nvPr/>
        </p:nvSpPr>
        <p:spPr>
          <a:xfrm>
            <a:off x="11355705" y="346971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التكتيكات الاتصالية</a:t>
            </a:r>
            <a:endParaRPr kumimoji="0" lang="en-US" sz="1950" b="0" i="0" u="none" strike="noStrike" kern="0" cap="none" spc="0" normalizeH="0" baseline="0" noProof="0" dirty="0">
              <a:ln>
                <a:noFill/>
              </a:ln>
              <a:solidFill>
                <a:prstClr val="black"/>
              </a:solidFill>
              <a:effectLst/>
              <a:uLnTx/>
              <a:uFillTx/>
            </a:endParaRPr>
          </a:p>
        </p:txBody>
      </p:sp>
      <p:sp>
        <p:nvSpPr>
          <p:cNvPr id="16" name="Text 4">
            <a:extLst>
              <a:ext uri="{FF2B5EF4-FFF2-40B4-BE49-F238E27FC236}">
                <a16:creationId xmlns:a16="http://schemas.microsoft.com/office/drawing/2014/main" id="{6666E6ED-D7E7-4B07-D5BA-E386DD774E9F}"/>
              </a:ext>
            </a:extLst>
          </p:cNvPr>
          <p:cNvSpPr/>
          <p:nvPr/>
        </p:nvSpPr>
        <p:spPr>
          <a:xfrm>
            <a:off x="9621322" y="3898940"/>
            <a:ext cx="4215289"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الأفعال الإبداعية المحددة التي تترجم الاستراتيجية إلى واقع عملي</a:t>
            </a:r>
            <a:endParaRPr kumimoji="0" lang="en-US" sz="1550" b="0" i="0" u="none" strike="noStrike" kern="0" cap="none" spc="0" normalizeH="0" baseline="0" noProof="0" dirty="0">
              <a:ln>
                <a:noFill/>
              </a:ln>
              <a:solidFill>
                <a:prstClr val="black"/>
              </a:solidFill>
              <a:effectLst/>
              <a:uLnTx/>
              <a:uFillTx/>
            </a:endParaRPr>
          </a:p>
        </p:txBody>
      </p:sp>
      <p:sp>
        <p:nvSpPr>
          <p:cNvPr id="17" name="Text 5">
            <a:extLst>
              <a:ext uri="{FF2B5EF4-FFF2-40B4-BE49-F238E27FC236}">
                <a16:creationId xmlns:a16="http://schemas.microsoft.com/office/drawing/2014/main" id="{41E78E82-EF94-0F9E-2C9B-DD8C0B29EB3B}"/>
              </a:ext>
            </a:extLst>
          </p:cNvPr>
          <p:cNvSpPr/>
          <p:nvPr/>
        </p:nvSpPr>
        <p:spPr>
          <a:xfrm>
            <a:off x="9224605" y="3010495"/>
            <a:ext cx="198358" cy="248007"/>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Light" pitchFamily="34" charset="0"/>
                <a:ea typeface="Alexandria Light" pitchFamily="34" charset="-122"/>
                <a:cs typeface="Alexandria Light" pitchFamily="34" charset="-120"/>
              </a:rPr>
              <a:t>02</a:t>
            </a:r>
            <a:endParaRPr kumimoji="0" lang="en-US" sz="1550" b="0" i="0" u="none" strike="noStrike" kern="0" cap="none" spc="0" normalizeH="0" baseline="0" noProof="0" dirty="0">
              <a:ln>
                <a:noFill/>
              </a:ln>
              <a:solidFill>
                <a:prstClr val="black"/>
              </a:solidFill>
              <a:effectLst/>
              <a:uLnTx/>
              <a:uFillTx/>
            </a:endParaRPr>
          </a:p>
        </p:txBody>
      </p:sp>
      <p:sp>
        <p:nvSpPr>
          <p:cNvPr id="19" name="Shape 6">
            <a:extLst>
              <a:ext uri="{FF2B5EF4-FFF2-40B4-BE49-F238E27FC236}">
                <a16:creationId xmlns:a16="http://schemas.microsoft.com/office/drawing/2014/main" id="{CFCCB4DF-6D25-D412-C46E-3AF89C5CFECE}"/>
              </a:ext>
            </a:extLst>
          </p:cNvPr>
          <p:cNvSpPr/>
          <p:nvPr/>
        </p:nvSpPr>
        <p:spPr>
          <a:xfrm>
            <a:off x="5207556" y="3324820"/>
            <a:ext cx="4215408" cy="22860"/>
          </a:xfrm>
          <a:prstGeom prst="rect">
            <a:avLst/>
          </a:prstGeom>
          <a:solidFill>
            <a:srgbClr val="00AEEF"/>
          </a:solidFill>
          <a:ln/>
        </p:spPr>
        <p:txBody>
          <a:bodyPr/>
          <a:lstStyle/>
          <a:p>
            <a:endParaRPr lang=""/>
          </a:p>
        </p:txBody>
      </p:sp>
      <p:sp>
        <p:nvSpPr>
          <p:cNvPr id="20" name="Text 7">
            <a:extLst>
              <a:ext uri="{FF2B5EF4-FFF2-40B4-BE49-F238E27FC236}">
                <a16:creationId xmlns:a16="http://schemas.microsoft.com/office/drawing/2014/main" id="{DFE8E123-DA78-7B9E-1ED1-3FDD3A3E8FC5}"/>
              </a:ext>
            </a:extLst>
          </p:cNvPr>
          <p:cNvSpPr/>
          <p:nvPr/>
        </p:nvSpPr>
        <p:spPr>
          <a:xfrm>
            <a:off x="6942058" y="346971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التنفيذ والمراقبة</a:t>
            </a:r>
            <a:endParaRPr kumimoji="0" lang="en-US" sz="1950" b="0" i="0" u="none" strike="noStrike" kern="0" cap="none" spc="0" normalizeH="0" baseline="0" noProof="0" dirty="0">
              <a:ln>
                <a:noFill/>
              </a:ln>
              <a:solidFill>
                <a:prstClr val="black"/>
              </a:solidFill>
              <a:effectLst/>
              <a:uLnTx/>
              <a:uFillTx/>
            </a:endParaRPr>
          </a:p>
        </p:txBody>
      </p:sp>
      <p:sp>
        <p:nvSpPr>
          <p:cNvPr id="21" name="Text 8">
            <a:extLst>
              <a:ext uri="{FF2B5EF4-FFF2-40B4-BE49-F238E27FC236}">
                <a16:creationId xmlns:a16="http://schemas.microsoft.com/office/drawing/2014/main" id="{83626810-B1C7-5CD9-B29A-A47277DACEA1}"/>
              </a:ext>
            </a:extLst>
          </p:cNvPr>
          <p:cNvSpPr/>
          <p:nvPr/>
        </p:nvSpPr>
        <p:spPr>
          <a:xfrm>
            <a:off x="5207556" y="3898940"/>
            <a:ext cx="4215408"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عملية ديناميكية تتطلب متابعة لحظية وقدرة على التعديل السريع</a:t>
            </a:r>
            <a:endParaRPr kumimoji="0" lang="en-US" sz="1550" b="0" i="0" u="none" strike="noStrike" kern="0" cap="none" spc="0" normalizeH="0" baseline="0" noProof="0" dirty="0">
              <a:ln>
                <a:noFill/>
              </a:ln>
              <a:solidFill>
                <a:prstClr val="black"/>
              </a:solidFill>
              <a:effectLst/>
              <a:uLnTx/>
              <a:uFillTx/>
            </a:endParaRPr>
          </a:p>
        </p:txBody>
      </p:sp>
      <p:sp>
        <p:nvSpPr>
          <p:cNvPr id="22" name="Text 9">
            <a:extLst>
              <a:ext uri="{FF2B5EF4-FFF2-40B4-BE49-F238E27FC236}">
                <a16:creationId xmlns:a16="http://schemas.microsoft.com/office/drawing/2014/main" id="{10EE5C2C-5DBF-A1B0-EFF2-84E41C0A9906}"/>
              </a:ext>
            </a:extLst>
          </p:cNvPr>
          <p:cNvSpPr/>
          <p:nvPr/>
        </p:nvSpPr>
        <p:spPr>
          <a:xfrm>
            <a:off x="4810839" y="3010495"/>
            <a:ext cx="198358" cy="248007"/>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Light" pitchFamily="34" charset="0"/>
                <a:ea typeface="Alexandria Light" pitchFamily="34" charset="-122"/>
                <a:cs typeface="Alexandria Light" pitchFamily="34" charset="-120"/>
              </a:rPr>
              <a:t>03</a:t>
            </a:r>
            <a:endParaRPr kumimoji="0" lang="en-US" sz="1550" b="0" i="0" u="none" strike="noStrike" kern="0" cap="none" spc="0" normalizeH="0" baseline="0" noProof="0" dirty="0">
              <a:ln>
                <a:noFill/>
              </a:ln>
              <a:solidFill>
                <a:prstClr val="black"/>
              </a:solidFill>
              <a:effectLst/>
              <a:uLnTx/>
              <a:uFillTx/>
            </a:endParaRPr>
          </a:p>
        </p:txBody>
      </p:sp>
      <p:sp>
        <p:nvSpPr>
          <p:cNvPr id="23" name="Shape 10">
            <a:extLst>
              <a:ext uri="{FF2B5EF4-FFF2-40B4-BE49-F238E27FC236}">
                <a16:creationId xmlns:a16="http://schemas.microsoft.com/office/drawing/2014/main" id="{190F964E-2AF3-3958-F9BE-2D9A7F3F13F2}"/>
              </a:ext>
            </a:extLst>
          </p:cNvPr>
          <p:cNvSpPr/>
          <p:nvPr/>
        </p:nvSpPr>
        <p:spPr>
          <a:xfrm>
            <a:off x="793909" y="3324820"/>
            <a:ext cx="4215289" cy="22860"/>
          </a:xfrm>
          <a:prstGeom prst="rect">
            <a:avLst/>
          </a:prstGeom>
          <a:solidFill>
            <a:srgbClr val="00AEEF"/>
          </a:solidFill>
          <a:ln/>
        </p:spPr>
        <p:txBody>
          <a:bodyPr/>
          <a:lstStyle/>
          <a:p>
            <a:endParaRPr lang=""/>
          </a:p>
        </p:txBody>
      </p:sp>
      <p:sp>
        <p:nvSpPr>
          <p:cNvPr id="24" name="Text 11">
            <a:extLst>
              <a:ext uri="{FF2B5EF4-FFF2-40B4-BE49-F238E27FC236}">
                <a16:creationId xmlns:a16="http://schemas.microsoft.com/office/drawing/2014/main" id="{CABD86F4-8BF4-42AD-0ABB-94ED89CAB96A}"/>
              </a:ext>
            </a:extLst>
          </p:cNvPr>
          <p:cNvSpPr/>
          <p:nvPr/>
        </p:nvSpPr>
        <p:spPr>
          <a:xfrm>
            <a:off x="2528292" y="346971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المداخل الإقناعية</a:t>
            </a:r>
            <a:endParaRPr kumimoji="0" lang="en-US" sz="1950" b="0" i="0" u="none" strike="noStrike" kern="0" cap="none" spc="0" normalizeH="0" baseline="0" noProof="0" dirty="0">
              <a:ln>
                <a:noFill/>
              </a:ln>
              <a:solidFill>
                <a:prstClr val="black"/>
              </a:solidFill>
              <a:effectLst/>
              <a:uLnTx/>
              <a:uFillTx/>
            </a:endParaRPr>
          </a:p>
        </p:txBody>
      </p:sp>
      <p:sp>
        <p:nvSpPr>
          <p:cNvPr id="26" name="Text 12">
            <a:extLst>
              <a:ext uri="{FF2B5EF4-FFF2-40B4-BE49-F238E27FC236}">
                <a16:creationId xmlns:a16="http://schemas.microsoft.com/office/drawing/2014/main" id="{1CA91952-54DF-3F46-7F3B-054372B91A4C}"/>
              </a:ext>
            </a:extLst>
          </p:cNvPr>
          <p:cNvSpPr/>
          <p:nvPr/>
        </p:nvSpPr>
        <p:spPr>
          <a:xfrm>
            <a:off x="793909" y="3898940"/>
            <a:ext cx="4215289"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فهم كيفية معالجة الجمهور للرسائل واختيار المدخل المناسب</a:t>
            </a:r>
            <a:endParaRPr kumimoji="0" lang="en-US" sz="1550" b="0" i="0" u="none" strike="noStrike" kern="0" cap="none" spc="0" normalizeH="0" baseline="0" noProof="0" dirty="0">
              <a:ln>
                <a:noFill/>
              </a:ln>
              <a:solidFill>
                <a:prstClr val="black"/>
              </a:solidFill>
              <a:effectLst/>
              <a:uLnTx/>
              <a:uFillTx/>
            </a:endParaRPr>
          </a:p>
        </p:txBody>
      </p:sp>
      <p:sp>
        <p:nvSpPr>
          <p:cNvPr id="27" name="Text 13">
            <a:extLst>
              <a:ext uri="{FF2B5EF4-FFF2-40B4-BE49-F238E27FC236}">
                <a16:creationId xmlns:a16="http://schemas.microsoft.com/office/drawing/2014/main" id="{9BD49719-1418-5F01-4204-86162CE6C863}"/>
              </a:ext>
            </a:extLst>
          </p:cNvPr>
          <p:cNvSpPr/>
          <p:nvPr/>
        </p:nvSpPr>
        <p:spPr>
          <a:xfrm>
            <a:off x="13638252" y="4881205"/>
            <a:ext cx="198358" cy="248007"/>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Light" pitchFamily="34" charset="0"/>
                <a:ea typeface="Alexandria Light" pitchFamily="34" charset="-122"/>
                <a:cs typeface="Alexandria Light" pitchFamily="34" charset="-120"/>
              </a:rPr>
              <a:t>04</a:t>
            </a:r>
            <a:endParaRPr kumimoji="0" lang="en-US" sz="1550" b="0" i="0" u="none" strike="noStrike" kern="0" cap="none" spc="0" normalizeH="0" baseline="0" noProof="0" dirty="0">
              <a:ln>
                <a:noFill/>
              </a:ln>
              <a:solidFill>
                <a:prstClr val="black"/>
              </a:solidFill>
              <a:effectLst/>
              <a:uLnTx/>
              <a:uFillTx/>
            </a:endParaRPr>
          </a:p>
        </p:txBody>
      </p:sp>
      <p:sp>
        <p:nvSpPr>
          <p:cNvPr id="28" name="Shape 14">
            <a:extLst>
              <a:ext uri="{FF2B5EF4-FFF2-40B4-BE49-F238E27FC236}">
                <a16:creationId xmlns:a16="http://schemas.microsoft.com/office/drawing/2014/main" id="{0A0CFF05-D1C0-D1F3-606D-EBBFD9995A40}"/>
              </a:ext>
            </a:extLst>
          </p:cNvPr>
          <p:cNvSpPr/>
          <p:nvPr/>
        </p:nvSpPr>
        <p:spPr>
          <a:xfrm>
            <a:off x="7414498" y="5195530"/>
            <a:ext cx="6422112" cy="22860"/>
          </a:xfrm>
          <a:prstGeom prst="rect">
            <a:avLst/>
          </a:prstGeom>
          <a:solidFill>
            <a:srgbClr val="00AEEF"/>
          </a:solidFill>
          <a:ln/>
        </p:spPr>
        <p:txBody>
          <a:bodyPr/>
          <a:lstStyle/>
          <a:p>
            <a:endParaRPr lang=""/>
          </a:p>
        </p:txBody>
      </p:sp>
      <p:sp>
        <p:nvSpPr>
          <p:cNvPr id="29" name="Text 15">
            <a:extLst>
              <a:ext uri="{FF2B5EF4-FFF2-40B4-BE49-F238E27FC236}">
                <a16:creationId xmlns:a16="http://schemas.microsoft.com/office/drawing/2014/main" id="{CA40700A-F5B3-DB75-82D9-9DD5C7D623C6}"/>
              </a:ext>
            </a:extLst>
          </p:cNvPr>
          <p:cNvSpPr/>
          <p:nvPr/>
        </p:nvSpPr>
        <p:spPr>
          <a:xfrm>
            <a:off x="11355705" y="534042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النظريات العلمية</a:t>
            </a:r>
            <a:endParaRPr kumimoji="0" lang="en-US" sz="1950" b="0" i="0" u="none" strike="noStrike" kern="0" cap="none" spc="0" normalizeH="0" baseline="0" noProof="0" dirty="0">
              <a:ln>
                <a:noFill/>
              </a:ln>
              <a:solidFill>
                <a:prstClr val="black"/>
              </a:solidFill>
              <a:effectLst/>
              <a:uLnTx/>
              <a:uFillTx/>
            </a:endParaRPr>
          </a:p>
        </p:txBody>
      </p:sp>
      <p:sp>
        <p:nvSpPr>
          <p:cNvPr id="35" name="Text 16">
            <a:extLst>
              <a:ext uri="{FF2B5EF4-FFF2-40B4-BE49-F238E27FC236}">
                <a16:creationId xmlns:a16="http://schemas.microsoft.com/office/drawing/2014/main" id="{3C43C816-4F74-E16A-A601-B301D21A6B30}"/>
              </a:ext>
            </a:extLst>
          </p:cNvPr>
          <p:cNvSpPr/>
          <p:nvPr/>
        </p:nvSpPr>
        <p:spPr>
          <a:xfrm>
            <a:off x="7414498" y="5769650"/>
            <a:ext cx="6422112" cy="317540"/>
          </a:xfrm>
          <a:prstGeom prst="rect">
            <a:avLst/>
          </a:prstGeom>
          <a:noFill/>
          <a:ln/>
        </p:spPr>
        <p:txBody>
          <a:bodyPr wrap="none" lIns="0" tIns="0" rIns="0" bIns="0" rtlCol="0" anchor="t"/>
          <a:lstStyle/>
          <a:p>
            <a:pPr marL="0" marR="0" lvl="0" indent="0" defTabSz="914400"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ELM، التنافر المعرفي، التأطير - أسس علمية للإقناع الفعال</a:t>
            </a:r>
            <a:endParaRPr kumimoji="0" lang="en-US" sz="1550" b="0" i="0" u="none" strike="noStrike" kern="0" cap="none" spc="0" normalizeH="0" baseline="0" noProof="0" dirty="0">
              <a:ln>
                <a:noFill/>
              </a:ln>
              <a:solidFill>
                <a:prstClr val="black"/>
              </a:solidFill>
              <a:effectLst/>
              <a:uLnTx/>
              <a:uFillTx/>
            </a:endParaRPr>
          </a:p>
        </p:txBody>
      </p:sp>
      <p:sp>
        <p:nvSpPr>
          <p:cNvPr id="36" name="Text 17">
            <a:extLst>
              <a:ext uri="{FF2B5EF4-FFF2-40B4-BE49-F238E27FC236}">
                <a16:creationId xmlns:a16="http://schemas.microsoft.com/office/drawing/2014/main" id="{21E810A5-FF44-9C3D-C836-DB6D5B0A31BB}"/>
              </a:ext>
            </a:extLst>
          </p:cNvPr>
          <p:cNvSpPr/>
          <p:nvPr/>
        </p:nvSpPr>
        <p:spPr>
          <a:xfrm>
            <a:off x="7017782" y="4881205"/>
            <a:ext cx="198358" cy="248007"/>
          </a:xfrm>
          <a:prstGeom prst="rect">
            <a:avLst/>
          </a:prstGeom>
          <a:noFill/>
          <a:ln/>
        </p:spPr>
        <p:txBody>
          <a:bodyPr wrap="none" lIns="0" tIns="0" rIns="0" bIns="0" rtlCol="0" anchor="t"/>
          <a:lstStyle/>
          <a:p>
            <a:pPr marL="0" marR="0" lvl="0" indent="0"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Light" pitchFamily="34" charset="0"/>
                <a:ea typeface="Alexandria Light" pitchFamily="34" charset="-122"/>
                <a:cs typeface="Alexandria Light" pitchFamily="34" charset="-120"/>
              </a:rPr>
              <a:t>05</a:t>
            </a:r>
            <a:endParaRPr kumimoji="0" lang="en-US" sz="1550" b="0" i="0" u="none" strike="noStrike" kern="0" cap="none" spc="0" normalizeH="0" baseline="0" noProof="0" dirty="0">
              <a:ln>
                <a:noFill/>
              </a:ln>
              <a:solidFill>
                <a:prstClr val="black"/>
              </a:solidFill>
              <a:effectLst/>
              <a:uLnTx/>
              <a:uFillTx/>
            </a:endParaRPr>
          </a:p>
        </p:txBody>
      </p:sp>
      <p:sp>
        <p:nvSpPr>
          <p:cNvPr id="39" name="Shape 18">
            <a:extLst>
              <a:ext uri="{FF2B5EF4-FFF2-40B4-BE49-F238E27FC236}">
                <a16:creationId xmlns:a16="http://schemas.microsoft.com/office/drawing/2014/main" id="{6ECCB259-CA3D-BB31-E434-C7944DF52935}"/>
              </a:ext>
            </a:extLst>
          </p:cNvPr>
          <p:cNvSpPr/>
          <p:nvPr/>
        </p:nvSpPr>
        <p:spPr>
          <a:xfrm>
            <a:off x="793909" y="5195530"/>
            <a:ext cx="6422231" cy="22860"/>
          </a:xfrm>
          <a:prstGeom prst="rect">
            <a:avLst/>
          </a:prstGeom>
          <a:solidFill>
            <a:srgbClr val="00AEEF"/>
          </a:solidFill>
          <a:ln/>
        </p:spPr>
        <p:txBody>
          <a:bodyPr/>
          <a:lstStyle/>
          <a:p>
            <a:endParaRPr lang=""/>
          </a:p>
        </p:txBody>
      </p:sp>
      <p:sp>
        <p:nvSpPr>
          <p:cNvPr id="40" name="Text 19">
            <a:extLst>
              <a:ext uri="{FF2B5EF4-FFF2-40B4-BE49-F238E27FC236}">
                <a16:creationId xmlns:a16="http://schemas.microsoft.com/office/drawing/2014/main" id="{27159B23-99B5-EFCB-6D48-3A0D116735A6}"/>
              </a:ext>
            </a:extLst>
          </p:cNvPr>
          <p:cNvSpPr/>
          <p:nvPr/>
        </p:nvSpPr>
        <p:spPr>
          <a:xfrm>
            <a:off x="4735235" y="5340429"/>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950" b="1" i="0" u="none" strike="noStrike" kern="0" cap="none" spc="0" normalizeH="0" baseline="0" noProof="0" dirty="0">
                <a:ln>
                  <a:noFill/>
                </a:ln>
                <a:solidFill>
                  <a:srgbClr val="5B5F71"/>
                </a:solidFill>
                <a:effectLst/>
                <a:uLnTx/>
                <a:uFillTx/>
                <a:latin typeface="Alexandria Bold" pitchFamily="34" charset="0"/>
                <a:ea typeface="Alexandria Bold" pitchFamily="34" charset="-122"/>
                <a:cs typeface="Alexandria Bold" pitchFamily="34" charset="-120"/>
              </a:rPr>
              <a:t>التكتيكات العاطفية</a:t>
            </a:r>
            <a:endParaRPr kumimoji="0" lang="en-US" sz="1950" b="0" i="0" u="none" strike="noStrike" kern="0" cap="none" spc="0" normalizeH="0" baseline="0" noProof="0" dirty="0">
              <a:ln>
                <a:noFill/>
              </a:ln>
              <a:solidFill>
                <a:prstClr val="black"/>
              </a:solidFill>
              <a:effectLst/>
              <a:uLnTx/>
              <a:uFillTx/>
            </a:endParaRPr>
          </a:p>
        </p:txBody>
      </p:sp>
      <p:sp>
        <p:nvSpPr>
          <p:cNvPr id="66" name="Text 20">
            <a:extLst>
              <a:ext uri="{FF2B5EF4-FFF2-40B4-BE49-F238E27FC236}">
                <a16:creationId xmlns:a16="http://schemas.microsoft.com/office/drawing/2014/main" id="{CD70A602-E73B-54A3-D776-8634897EBB09}"/>
              </a:ext>
            </a:extLst>
          </p:cNvPr>
          <p:cNvSpPr/>
          <p:nvPr/>
        </p:nvSpPr>
        <p:spPr>
          <a:xfrm>
            <a:off x="793909" y="5769650"/>
            <a:ext cx="6422231" cy="317540"/>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استخدام المشاعر بشكل أخلاقي ومهني لتحقيق التأثير المطلوب</a:t>
            </a:r>
            <a:endParaRPr kumimoji="0" lang="en-US" sz="1550" b="0" i="0" u="none" strike="noStrike" kern="0" cap="none" spc="0" normalizeH="0" baseline="0" noProof="0" dirty="0">
              <a:ln>
                <a:noFill/>
              </a:ln>
              <a:solidFill>
                <a:prstClr val="black"/>
              </a:solidFill>
              <a:effectLst/>
              <a:uLnTx/>
              <a:uFillTx/>
            </a:endParaRPr>
          </a:p>
        </p:txBody>
      </p:sp>
      <p:pic>
        <p:nvPicPr>
          <p:cNvPr id="2" name="Picture 1">
            <a:extLst>
              <a:ext uri="{FF2B5EF4-FFF2-40B4-BE49-F238E27FC236}">
                <a16:creationId xmlns:a16="http://schemas.microsoft.com/office/drawing/2014/main" id="{78DED0AF-A817-254D-3484-7F974CC3278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01932" y="495676"/>
            <a:ext cx="2499068" cy="2499068"/>
          </a:xfrm>
          <a:prstGeom prst="rect">
            <a:avLst/>
          </a:prstGeom>
        </p:spPr>
      </p:pic>
      <p:sp>
        <p:nvSpPr>
          <p:cNvPr id="3" name="TextBox 2">
            <a:extLst>
              <a:ext uri="{FF2B5EF4-FFF2-40B4-BE49-F238E27FC236}">
                <a16:creationId xmlns:a16="http://schemas.microsoft.com/office/drawing/2014/main" id="{86B46A89-9D29-34AE-98BF-E5A8BE01B659}"/>
              </a:ext>
            </a:extLst>
          </p:cNvPr>
          <p:cNvSpPr txBox="1"/>
          <p:nvPr/>
        </p:nvSpPr>
        <p:spPr>
          <a:xfrm>
            <a:off x="2318657" y="6541653"/>
            <a:ext cx="10296074" cy="623697"/>
          </a:xfrm>
          <a:prstGeom prst="rect">
            <a:avLst/>
          </a:prstGeom>
          <a:noFill/>
        </p:spPr>
        <p:txBody>
          <a:bodyPr wrap="square" rtlCol="0">
            <a:spAutoFit/>
          </a:bodyPr>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ar-EG"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وسنتناول فن </a:t>
            </a:r>
            <a:r>
              <a:rPr kumimoji="0" lang="en-US"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اختيار</a:t>
            </a: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الوسيلة</a:t>
            </a: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الإعلامية</a:t>
            </a: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المناسبة</a:t>
            </a:r>
            <a:r>
              <a:rPr kumimoji="0" lang="ar-EG"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كأحد أهم المداخل الإقناعية فى المحاضرة القادمة..</a:t>
            </a:r>
            <a:endParaRPr kumimoji="0" lang="en-US" b="0" i="0" u="none" strike="noStrike" kern="0" cap="none" spc="0" normalizeH="0" baseline="0" noProof="0" dirty="0">
              <a:ln>
                <a:noFill/>
              </a:ln>
              <a:solidFill>
                <a:srgbClr val="00B0F0"/>
              </a:solidFill>
              <a:effectLst/>
              <a:uLnTx/>
              <a:uFillTx/>
              <a:latin typeface="Calibri"/>
              <a:ea typeface="+mn-ea"/>
              <a:cs typeface="+mn-cs"/>
            </a:endParaRPr>
          </a:p>
        </p:txBody>
      </p:sp>
    </p:spTree>
    <p:extLst>
      <p:ext uri="{BB962C8B-B14F-4D97-AF65-F5344CB8AC3E}">
        <p14:creationId xmlns:p14="http://schemas.microsoft.com/office/powerpoint/2010/main" val="20353312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B84EF-FD74-2B64-D732-E62801CD01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E564C9-365B-5BD9-9BBE-764046FF55A9}"/>
              </a:ext>
            </a:extLst>
          </p:cNvPr>
          <p:cNvSpPr/>
          <p:nvPr/>
        </p:nvSpPr>
        <p:spPr>
          <a:xfrm>
            <a:off x="447591" y="1175652"/>
            <a:ext cx="13966849" cy="6859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A47888AA-C071-40A0-B5ED-5E7728594C10}"/>
              </a:ext>
            </a:extLst>
          </p:cNvPr>
          <p:cNvSpPr/>
          <p:nvPr/>
        </p:nvSpPr>
        <p:spPr>
          <a:xfrm>
            <a:off x="3151414" y="374536"/>
            <a:ext cx="11478986" cy="548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1CFB4E3-56BC-5D6E-E82E-3A133E17DC8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0" y="-80574"/>
            <a:ext cx="2766169" cy="1291612"/>
          </a:xfrm>
          <a:prstGeom prst="rect">
            <a:avLst/>
          </a:prstGeom>
        </p:spPr>
      </p:pic>
      <p:pic>
        <p:nvPicPr>
          <p:cNvPr id="2" name="Image 0" descr="preencoded.png">
            <a:extLst>
              <a:ext uri="{FF2B5EF4-FFF2-40B4-BE49-F238E27FC236}">
                <a16:creationId xmlns:a16="http://schemas.microsoft.com/office/drawing/2014/main" id="{53972798-FB06-8F06-26F6-C67C1458084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4339" y="1363712"/>
            <a:ext cx="4322327" cy="6483491"/>
          </a:xfrm>
          <a:prstGeom prst="rect">
            <a:avLst/>
          </a:prstGeom>
        </p:spPr>
      </p:pic>
      <p:sp>
        <p:nvSpPr>
          <p:cNvPr id="3" name="Text 0">
            <a:extLst>
              <a:ext uri="{FF2B5EF4-FFF2-40B4-BE49-F238E27FC236}">
                <a16:creationId xmlns:a16="http://schemas.microsoft.com/office/drawing/2014/main" id="{37D6E6E0-D735-7070-5B52-5CCA3258D2EF}"/>
              </a:ext>
            </a:extLst>
          </p:cNvPr>
          <p:cNvSpPr/>
          <p:nvPr/>
        </p:nvSpPr>
        <p:spPr>
          <a:xfrm>
            <a:off x="8273823" y="441126"/>
            <a:ext cx="4961811"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المراجع الرئيسية</a:t>
            </a:r>
            <a:endParaRPr kumimoji="0" lang="en-US" sz="2000" b="0" i="0" u="none" strike="noStrike" kern="0" cap="none" spc="0" normalizeH="0" baseline="0" noProof="0" dirty="0">
              <a:ln>
                <a:noFill/>
              </a:ln>
              <a:solidFill>
                <a:srgbClr val="00B0F0"/>
              </a:solidFill>
              <a:effectLst/>
              <a:uLnTx/>
              <a:uFillTx/>
            </a:endParaRPr>
          </a:p>
        </p:txBody>
      </p:sp>
      <p:sp>
        <p:nvSpPr>
          <p:cNvPr id="4" name="Text 1">
            <a:extLst>
              <a:ext uri="{FF2B5EF4-FFF2-40B4-BE49-F238E27FC236}">
                <a16:creationId xmlns:a16="http://schemas.microsoft.com/office/drawing/2014/main" id="{B6EAC815-2045-B9DA-4F13-4C936BD426B6}"/>
              </a:ext>
            </a:extLst>
          </p:cNvPr>
          <p:cNvSpPr/>
          <p:nvPr/>
        </p:nvSpPr>
        <p:spPr>
          <a:xfrm>
            <a:off x="6771121" y="1489327"/>
            <a:ext cx="2977039"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المراجع الأساسية</a:t>
            </a:r>
            <a:endParaRPr kumimoji="0" lang="en-US" sz="2000" b="0" i="0" u="none" strike="noStrike" kern="0" cap="none" spc="0" normalizeH="0" baseline="0" noProof="0" dirty="0">
              <a:ln>
                <a:noFill/>
              </a:ln>
              <a:solidFill>
                <a:prstClr val="black"/>
              </a:solidFill>
              <a:effectLst/>
              <a:uLnTx/>
              <a:uFillTx/>
            </a:endParaRPr>
          </a:p>
        </p:txBody>
      </p:sp>
      <p:sp>
        <p:nvSpPr>
          <p:cNvPr id="6" name="Text 2">
            <a:extLst>
              <a:ext uri="{FF2B5EF4-FFF2-40B4-BE49-F238E27FC236}">
                <a16:creationId xmlns:a16="http://schemas.microsoft.com/office/drawing/2014/main" id="{8B553C0F-3439-DE70-8B8B-E93FB40D316A}"/>
              </a:ext>
            </a:extLst>
          </p:cNvPr>
          <p:cNvSpPr/>
          <p:nvPr/>
        </p:nvSpPr>
        <p:spPr>
          <a:xfrm>
            <a:off x="6212403" y="1930810"/>
            <a:ext cx="3536156" cy="952619"/>
          </a:xfrm>
          <a:prstGeom prst="rect">
            <a:avLst/>
          </a:prstGeom>
          <a:noFill/>
          <a:ln/>
        </p:spPr>
        <p:txBody>
          <a:bodyPr wrap="square" lIns="0" tIns="0" rIns="0" bIns="0" rtlCol="0" anchor="t"/>
          <a:lstStyle/>
          <a:p>
            <a:pPr marL="342900" marR="0" lvl="0" indent="-342900" defTabSz="914400"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Smith, R. D. (2021).</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Strategic Planning for Public Relations. 6th Edition. Routledge.</a:t>
            </a:r>
            <a:endParaRPr kumimoji="0" lang="en-US" sz="1550" b="0" i="0" u="none" strike="noStrike" kern="0" cap="none" spc="0" normalizeH="0" baseline="0" noProof="0" dirty="0">
              <a:ln>
                <a:noFill/>
              </a:ln>
              <a:solidFill>
                <a:prstClr val="black"/>
              </a:solidFill>
              <a:effectLst/>
              <a:uLnTx/>
              <a:uFillTx/>
            </a:endParaRPr>
          </a:p>
        </p:txBody>
      </p:sp>
      <p:sp>
        <p:nvSpPr>
          <p:cNvPr id="7" name="Text 3">
            <a:extLst>
              <a:ext uri="{FF2B5EF4-FFF2-40B4-BE49-F238E27FC236}">
                <a16:creationId xmlns:a16="http://schemas.microsoft.com/office/drawing/2014/main" id="{2E59FD2A-FDDA-8FCF-1C87-C43D5B0EC3DE}"/>
              </a:ext>
            </a:extLst>
          </p:cNvPr>
          <p:cNvSpPr/>
          <p:nvPr/>
        </p:nvSpPr>
        <p:spPr>
          <a:xfrm>
            <a:off x="6249437" y="3017178"/>
            <a:ext cx="3536156" cy="1270159"/>
          </a:xfrm>
          <a:prstGeom prst="rect">
            <a:avLst/>
          </a:prstGeom>
          <a:noFill/>
          <a:ln/>
        </p:spPr>
        <p:txBody>
          <a:bodyPr wrap="square" lIns="0" tIns="0" rIns="0" bIns="0" rtlCol="0" anchor="t"/>
          <a:lstStyle/>
          <a:p>
            <a:pPr marL="342900" marR="0" lvl="0" indent="-342900" defTabSz="914400"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Cialdini, R. (2021).</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Influence: The Psychology of Persuasion. Revised Edition. Harper Business.</a:t>
            </a:r>
            <a:endParaRPr kumimoji="0" lang="en-US" sz="1550" b="0" i="0" u="none" strike="noStrike" kern="0" cap="none" spc="0" normalizeH="0" baseline="0" noProof="0" dirty="0">
              <a:ln>
                <a:noFill/>
              </a:ln>
              <a:solidFill>
                <a:prstClr val="black"/>
              </a:solidFill>
              <a:effectLst/>
              <a:uLnTx/>
              <a:uFillTx/>
            </a:endParaRPr>
          </a:p>
        </p:txBody>
      </p:sp>
      <p:sp>
        <p:nvSpPr>
          <p:cNvPr id="8" name="Text 4">
            <a:extLst>
              <a:ext uri="{FF2B5EF4-FFF2-40B4-BE49-F238E27FC236}">
                <a16:creationId xmlns:a16="http://schemas.microsoft.com/office/drawing/2014/main" id="{01B3829E-6BE5-6B09-C0E1-D837B3357DA0}"/>
              </a:ext>
            </a:extLst>
          </p:cNvPr>
          <p:cNvSpPr/>
          <p:nvPr/>
        </p:nvSpPr>
        <p:spPr>
          <a:xfrm>
            <a:off x="6237267" y="4370269"/>
            <a:ext cx="3536156" cy="1587698"/>
          </a:xfrm>
          <a:prstGeom prst="rect">
            <a:avLst/>
          </a:prstGeom>
          <a:noFill/>
          <a:ln/>
        </p:spPr>
        <p:txBody>
          <a:bodyPr wrap="square" lIns="0" tIns="0" rIns="0" bIns="0" rtlCol="0" anchor="t"/>
          <a:lstStyle/>
          <a:p>
            <a:pPr marL="342900" marR="0" lvl="0" indent="-342900" defTabSz="914400"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Petty, R. E., &amp; Cacioppo, J. T. (1986).</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The Elaboration Likelihood Model of Persuasion. Advances in Experimental Social Psychology, 19, 123-205.</a:t>
            </a:r>
            <a:endParaRPr kumimoji="0" lang="en-US" sz="1550" b="0" i="0" u="none" strike="noStrike" kern="0" cap="none" spc="0" normalizeH="0" baseline="0" noProof="0" dirty="0">
              <a:ln>
                <a:noFill/>
              </a:ln>
              <a:solidFill>
                <a:prstClr val="black"/>
              </a:solidFill>
              <a:effectLst/>
              <a:uLnTx/>
              <a:uFillTx/>
            </a:endParaRPr>
          </a:p>
        </p:txBody>
      </p:sp>
      <p:sp>
        <p:nvSpPr>
          <p:cNvPr id="9" name="Text 5">
            <a:extLst>
              <a:ext uri="{FF2B5EF4-FFF2-40B4-BE49-F238E27FC236}">
                <a16:creationId xmlns:a16="http://schemas.microsoft.com/office/drawing/2014/main" id="{BB9009A7-023A-7C14-4D74-840A04381114}"/>
              </a:ext>
            </a:extLst>
          </p:cNvPr>
          <p:cNvSpPr/>
          <p:nvPr/>
        </p:nvSpPr>
        <p:spPr>
          <a:xfrm>
            <a:off x="6329997" y="6111811"/>
            <a:ext cx="3536156" cy="952619"/>
          </a:xfrm>
          <a:prstGeom prst="rect">
            <a:avLst/>
          </a:prstGeom>
          <a:noFill/>
          <a:ln/>
        </p:spPr>
        <p:txBody>
          <a:bodyPr wrap="square" lIns="0" tIns="0" rIns="0" bIns="0" rtlCol="0" anchor="t"/>
          <a:lstStyle/>
          <a:p>
            <a:pPr marL="342900" marR="0" lvl="0" indent="-342900" defTabSz="914400"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Festinger, L. (1957).</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A Theory of Cognitive Dissonance. Stanford University Press.</a:t>
            </a:r>
            <a:endParaRPr kumimoji="0" lang="en-US" sz="1550" b="0" i="0" u="none" strike="noStrike" kern="0" cap="none" spc="0" normalizeH="0" baseline="0" noProof="0" dirty="0">
              <a:ln>
                <a:noFill/>
              </a:ln>
              <a:solidFill>
                <a:prstClr val="black"/>
              </a:solidFill>
              <a:effectLst/>
              <a:uLnTx/>
              <a:uFillTx/>
            </a:endParaRPr>
          </a:p>
        </p:txBody>
      </p:sp>
      <p:sp>
        <p:nvSpPr>
          <p:cNvPr id="10" name="Text 6">
            <a:extLst>
              <a:ext uri="{FF2B5EF4-FFF2-40B4-BE49-F238E27FC236}">
                <a16:creationId xmlns:a16="http://schemas.microsoft.com/office/drawing/2014/main" id="{678555E1-C950-B14E-275D-3F635E44816F}"/>
              </a:ext>
            </a:extLst>
          </p:cNvPr>
          <p:cNvSpPr/>
          <p:nvPr/>
        </p:nvSpPr>
        <p:spPr>
          <a:xfrm>
            <a:off x="10867191" y="1580248"/>
            <a:ext cx="2977039" cy="372070"/>
          </a:xfrm>
          <a:prstGeom prst="rect">
            <a:avLst/>
          </a:prstGeom>
          <a:noFill/>
          <a:ln/>
        </p:spPr>
        <p:txBody>
          <a:bodyPr wrap="none" lIns="0" tIns="0" rIns="0" bIns="0" rtlCol="0" anchor="t"/>
          <a:lstStyle/>
          <a:p>
            <a:pPr marL="0" marR="0" lvl="0" indent="0" algn="r" defTabSz="914400" rtl="1" eaLnBrk="1" fontAlgn="auto" latinLnBrk="0" hangingPunct="1">
              <a:lnSpc>
                <a:spcPts val="2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مراجع إضافية</a:t>
            </a:r>
            <a:endParaRPr kumimoji="0" lang="en-US" sz="2000" b="0" i="0" u="none" strike="noStrike" kern="0" cap="none" spc="0" normalizeH="0" baseline="0" noProof="0" dirty="0">
              <a:ln>
                <a:noFill/>
              </a:ln>
              <a:solidFill>
                <a:prstClr val="black"/>
              </a:solidFill>
              <a:effectLst/>
              <a:uLnTx/>
              <a:uFillTx/>
            </a:endParaRPr>
          </a:p>
        </p:txBody>
      </p:sp>
      <p:sp>
        <p:nvSpPr>
          <p:cNvPr id="11" name="Text 7">
            <a:extLst>
              <a:ext uri="{FF2B5EF4-FFF2-40B4-BE49-F238E27FC236}">
                <a16:creationId xmlns:a16="http://schemas.microsoft.com/office/drawing/2014/main" id="{B4F346D4-7B8B-9BCF-FF8F-7891C0D42E1F}"/>
              </a:ext>
            </a:extLst>
          </p:cNvPr>
          <p:cNvSpPr/>
          <p:nvPr/>
        </p:nvSpPr>
        <p:spPr>
          <a:xfrm>
            <a:off x="10308074" y="2437686"/>
            <a:ext cx="3536156" cy="952619"/>
          </a:xfrm>
          <a:prstGeom prst="rect">
            <a:avLst/>
          </a:prstGeom>
          <a:noFill/>
          <a:ln/>
        </p:spPr>
        <p:txBody>
          <a:bodyPr wrap="square" lIns="0" tIns="0" rIns="0" bIns="0" rtlCol="0" anchor="t"/>
          <a:lstStyle/>
          <a:p>
            <a:pPr marL="342900" marR="0" lvl="0" indent="-342900" defTabSz="914400"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We Are Social &amp; Meltwater (2026).</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Digital 2026: Global Overview Report.</a:t>
            </a:r>
            <a:endParaRPr kumimoji="0" lang="en-US" sz="1550" b="0" i="0" u="none" strike="noStrike" kern="0" cap="none" spc="0" normalizeH="0" baseline="0" noProof="0" dirty="0">
              <a:ln>
                <a:noFill/>
              </a:ln>
              <a:solidFill>
                <a:prstClr val="black"/>
              </a:solidFill>
              <a:effectLst/>
              <a:uLnTx/>
              <a:uFillTx/>
            </a:endParaRPr>
          </a:p>
        </p:txBody>
      </p:sp>
      <p:sp>
        <p:nvSpPr>
          <p:cNvPr id="28" name="Text 8">
            <a:extLst>
              <a:ext uri="{FF2B5EF4-FFF2-40B4-BE49-F238E27FC236}">
                <a16:creationId xmlns:a16="http://schemas.microsoft.com/office/drawing/2014/main" id="{B7ED1463-9B03-FCB0-F1F9-B358EDE5A8FE}"/>
              </a:ext>
            </a:extLst>
          </p:cNvPr>
          <p:cNvSpPr/>
          <p:nvPr/>
        </p:nvSpPr>
        <p:spPr>
          <a:xfrm>
            <a:off x="10308074" y="3459718"/>
            <a:ext cx="3536156" cy="952619"/>
          </a:xfrm>
          <a:prstGeom prst="rect">
            <a:avLst/>
          </a:prstGeom>
          <a:noFill/>
          <a:ln/>
        </p:spPr>
        <p:txBody>
          <a:bodyPr wrap="square" lIns="0" tIns="0" rIns="0" bIns="0" rtlCol="0" anchor="t"/>
          <a:lstStyle/>
          <a:p>
            <a:pPr marL="342900" marR="0" lvl="0" indent="-342900" defTabSz="914400"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Grunig, J. E., &amp; Hunt, T. (1984).</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Managing Public Relations. Holt, Rinehart and Winston.</a:t>
            </a:r>
            <a:endParaRPr kumimoji="0" lang="en-US" sz="1550" b="0" i="0" u="none" strike="noStrike" kern="0" cap="none" spc="0" normalizeH="0" baseline="0" noProof="0" dirty="0">
              <a:ln>
                <a:noFill/>
              </a:ln>
              <a:solidFill>
                <a:prstClr val="black"/>
              </a:solidFill>
              <a:effectLst/>
              <a:uLnTx/>
              <a:uFillTx/>
            </a:endParaRPr>
          </a:p>
        </p:txBody>
      </p:sp>
      <p:sp>
        <p:nvSpPr>
          <p:cNvPr id="29" name="Text 9">
            <a:extLst>
              <a:ext uri="{FF2B5EF4-FFF2-40B4-BE49-F238E27FC236}">
                <a16:creationId xmlns:a16="http://schemas.microsoft.com/office/drawing/2014/main" id="{2691DA7E-4BAA-DFCE-7E63-800D41514CCD}"/>
              </a:ext>
            </a:extLst>
          </p:cNvPr>
          <p:cNvSpPr/>
          <p:nvPr/>
        </p:nvSpPr>
        <p:spPr>
          <a:xfrm>
            <a:off x="10308074" y="4481751"/>
            <a:ext cx="3536156" cy="952619"/>
          </a:xfrm>
          <a:prstGeom prst="rect">
            <a:avLst/>
          </a:prstGeom>
          <a:noFill/>
          <a:ln/>
        </p:spPr>
        <p:txBody>
          <a:bodyPr wrap="square" lIns="0" tIns="0" rIns="0" bIns="0" rtlCol="0" anchor="t"/>
          <a:lstStyle/>
          <a:p>
            <a:pPr marL="342900" marR="0" lvl="0" indent="-342900" defTabSz="914400" eaLnBrk="1" fontAlgn="auto" latinLnBrk="0" hangingPunct="1">
              <a:lnSpc>
                <a:spcPts val="2500"/>
              </a:lnSpc>
              <a:spcBef>
                <a:spcPts val="0"/>
              </a:spcBef>
              <a:spcAft>
                <a:spcPts val="0"/>
              </a:spcAft>
              <a:buClrTx/>
              <a:buSzPct val="100000"/>
              <a:buFontTx/>
              <a:buChar char="•"/>
              <a:tabLst/>
              <a:defRPr/>
            </a:pPr>
            <a:r>
              <a:rPr kumimoji="0" lang="en-US" sz="1550" b="1"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Heath, R. L. (2013).</a:t>
            </a:r>
            <a:r>
              <a:rPr kumimoji="0" lang="en-US" sz="155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 Encyclopedia of Public Relations. 2nd Edition. SAGE Publications.</a:t>
            </a:r>
            <a:endParaRPr kumimoji="0" lang="en-US" sz="1550" b="0" i="0" u="none" strike="noStrike" kern="0" cap="none" spc="0" normalizeH="0" baseline="0" noProof="0" dirty="0">
              <a:ln>
                <a:noFill/>
              </a:ln>
              <a:solidFill>
                <a:prstClr val="black"/>
              </a:solidFill>
              <a:effectLst/>
              <a:uLnTx/>
              <a:uFillTx/>
            </a:endParaRPr>
          </a:p>
        </p:txBody>
      </p:sp>
      <p:sp>
        <p:nvSpPr>
          <p:cNvPr id="30" name="Text 0">
            <a:extLst>
              <a:ext uri="{FF2B5EF4-FFF2-40B4-BE49-F238E27FC236}">
                <a16:creationId xmlns:a16="http://schemas.microsoft.com/office/drawing/2014/main" id="{6B071522-5FD9-AB83-5058-2EBFA20A957C}"/>
              </a:ext>
            </a:extLst>
          </p:cNvPr>
          <p:cNvSpPr/>
          <p:nvPr/>
        </p:nvSpPr>
        <p:spPr>
          <a:xfrm>
            <a:off x="10659903" y="5759590"/>
            <a:ext cx="3184327" cy="378262"/>
          </a:xfrm>
          <a:prstGeom prst="rect">
            <a:avLst/>
          </a:prstGeom>
          <a:noFill/>
          <a:ln/>
        </p:spPr>
        <p:txBody>
          <a:bodyPr wrap="none" lIns="0" tIns="0" rIns="0" bIns="0" rtlCol="0" anchor="t"/>
          <a:lstStyle/>
          <a:p>
            <a:pPr marL="0" marR="0" lvl="0" indent="0" algn="r" defTabSz="914400" rtl="1" eaLnBrk="1" fontAlgn="auto" latinLnBrk="0" hangingPunct="1">
              <a:lnSpc>
                <a:spcPts val="29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موارد إضافية للتعمق</a:t>
            </a:r>
            <a:endParaRPr kumimoji="0" lang="en-US" sz="2000" b="0" i="0" u="none" strike="noStrike" kern="0" cap="none" spc="0" normalizeH="0" baseline="0" noProof="0" dirty="0">
              <a:ln>
                <a:noFill/>
              </a:ln>
              <a:solidFill>
                <a:srgbClr val="00B0F0"/>
              </a:solidFill>
              <a:effectLst/>
              <a:uLnTx/>
              <a:uFillTx/>
            </a:endParaRPr>
          </a:p>
        </p:txBody>
      </p:sp>
      <p:sp>
        <p:nvSpPr>
          <p:cNvPr id="31" name="Text 1">
            <a:extLst>
              <a:ext uri="{FF2B5EF4-FFF2-40B4-BE49-F238E27FC236}">
                <a16:creationId xmlns:a16="http://schemas.microsoft.com/office/drawing/2014/main" id="{5458CF65-3348-9AAF-1312-574930CD6F70}"/>
              </a:ext>
            </a:extLst>
          </p:cNvPr>
          <p:cNvSpPr/>
          <p:nvPr/>
        </p:nvSpPr>
        <p:spPr>
          <a:xfrm>
            <a:off x="4707968" y="6397342"/>
            <a:ext cx="1815703" cy="226933"/>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endParaRPr>
          </a:p>
        </p:txBody>
      </p:sp>
      <p:sp>
        <p:nvSpPr>
          <p:cNvPr id="32" name="Text 2">
            <a:extLst>
              <a:ext uri="{FF2B5EF4-FFF2-40B4-BE49-F238E27FC236}">
                <a16:creationId xmlns:a16="http://schemas.microsoft.com/office/drawing/2014/main" id="{6F5CC3DC-0FB2-FD27-F384-8538992764EE}"/>
              </a:ext>
            </a:extLst>
          </p:cNvPr>
          <p:cNvSpPr/>
          <p:nvPr/>
        </p:nvSpPr>
        <p:spPr>
          <a:xfrm>
            <a:off x="3502163" y="6955096"/>
            <a:ext cx="4227314" cy="193715"/>
          </a:xfrm>
          <a:prstGeom prst="rect">
            <a:avLst/>
          </a:prstGeom>
          <a:noFill/>
          <a:ln/>
        </p:spPr>
        <p:txBody>
          <a:bodyPr wrap="none" lIns="0" tIns="0" rIns="0" bIns="0" rtlCol="0" anchor="t"/>
          <a:lstStyle/>
          <a:p>
            <a:pPr marL="342900" marR="0" lvl="0" indent="-342900" defTabSz="914400" eaLnBrk="1" fontAlgn="auto" latinLnBrk="0" hangingPunct="1">
              <a:lnSpc>
                <a:spcPts val="1500"/>
              </a:lnSpc>
              <a:spcBef>
                <a:spcPts val="0"/>
              </a:spcBef>
              <a:spcAft>
                <a:spcPts val="0"/>
              </a:spcAft>
              <a:buClrTx/>
              <a:buSzPct val="100000"/>
              <a:buFontTx/>
              <a:buChar char="•"/>
              <a:tabLst/>
              <a:defRPr/>
            </a:pPr>
            <a:endParaRPr kumimoji="0" lang="en-US" sz="1600" b="0" i="0" u="none" strike="noStrike" kern="0" cap="none" spc="0" normalizeH="0" baseline="0" noProof="0" dirty="0">
              <a:ln>
                <a:noFill/>
              </a:ln>
              <a:solidFill>
                <a:prstClr val="black"/>
              </a:solidFill>
              <a:effectLst/>
              <a:uLnTx/>
              <a:uFillTx/>
            </a:endParaRPr>
          </a:p>
        </p:txBody>
      </p:sp>
      <p:sp>
        <p:nvSpPr>
          <p:cNvPr id="33" name="Text 3">
            <a:extLst>
              <a:ext uri="{FF2B5EF4-FFF2-40B4-BE49-F238E27FC236}">
                <a16:creationId xmlns:a16="http://schemas.microsoft.com/office/drawing/2014/main" id="{4FC6F1F4-DEDB-EB35-5D96-CB26F9466A93}"/>
              </a:ext>
            </a:extLst>
          </p:cNvPr>
          <p:cNvSpPr/>
          <p:nvPr/>
        </p:nvSpPr>
        <p:spPr>
          <a:xfrm>
            <a:off x="3502163" y="7191078"/>
            <a:ext cx="4227314" cy="193715"/>
          </a:xfrm>
          <a:prstGeom prst="rect">
            <a:avLst/>
          </a:prstGeom>
          <a:noFill/>
          <a:ln/>
        </p:spPr>
        <p:txBody>
          <a:bodyPr wrap="none" lIns="0" tIns="0" rIns="0" bIns="0" rtlCol="0" anchor="t"/>
          <a:lstStyle/>
          <a:p>
            <a:pPr marL="342900" marR="0" lvl="0" indent="-342900" defTabSz="914400" eaLnBrk="1" fontAlgn="auto" latinLnBrk="0" hangingPunct="1">
              <a:lnSpc>
                <a:spcPts val="1500"/>
              </a:lnSpc>
              <a:spcBef>
                <a:spcPts val="0"/>
              </a:spcBef>
              <a:spcAft>
                <a:spcPts val="0"/>
              </a:spcAft>
              <a:buClrTx/>
              <a:buSzPct val="100000"/>
              <a:buFontTx/>
              <a:buChar char="•"/>
              <a:tabLst/>
              <a:defRPr/>
            </a:pPr>
            <a:endParaRPr kumimoji="0" lang="en-US" sz="1600" b="0" i="0" u="none" strike="noStrike" kern="0" cap="none" spc="0" normalizeH="0" baseline="0" noProof="0" dirty="0">
              <a:ln>
                <a:noFill/>
              </a:ln>
              <a:solidFill>
                <a:prstClr val="black"/>
              </a:solidFill>
              <a:effectLst/>
              <a:uLnTx/>
              <a:uFillTx/>
            </a:endParaRPr>
          </a:p>
        </p:txBody>
      </p:sp>
      <p:sp>
        <p:nvSpPr>
          <p:cNvPr id="34" name="Text 4">
            <a:extLst>
              <a:ext uri="{FF2B5EF4-FFF2-40B4-BE49-F238E27FC236}">
                <a16:creationId xmlns:a16="http://schemas.microsoft.com/office/drawing/2014/main" id="{3201E3B4-6FFC-2DD5-8338-910ECACAA39D}"/>
              </a:ext>
            </a:extLst>
          </p:cNvPr>
          <p:cNvSpPr/>
          <p:nvPr/>
        </p:nvSpPr>
        <p:spPr>
          <a:xfrm>
            <a:off x="3502163" y="7427059"/>
            <a:ext cx="4227314" cy="193715"/>
          </a:xfrm>
          <a:prstGeom prst="rect">
            <a:avLst/>
          </a:prstGeom>
          <a:noFill/>
          <a:ln/>
        </p:spPr>
        <p:txBody>
          <a:bodyPr wrap="none" lIns="0" tIns="0" rIns="0" bIns="0" rtlCol="0" anchor="t"/>
          <a:lstStyle/>
          <a:p>
            <a:pPr marL="342900" marR="0" lvl="0" indent="-342900" defTabSz="914400" eaLnBrk="1" fontAlgn="auto" latinLnBrk="0" hangingPunct="1">
              <a:lnSpc>
                <a:spcPts val="1500"/>
              </a:lnSpc>
              <a:spcBef>
                <a:spcPts val="0"/>
              </a:spcBef>
              <a:spcAft>
                <a:spcPts val="0"/>
              </a:spcAft>
              <a:buClrTx/>
              <a:buSzPct val="100000"/>
              <a:buFontTx/>
              <a:buChar char="•"/>
              <a:tabLst/>
              <a:defRPr/>
            </a:pPr>
            <a:endParaRPr kumimoji="0" lang="en-US" sz="1600" b="0" i="0" u="none" strike="noStrike" kern="0" cap="none" spc="0" normalizeH="0" baseline="0" noProof="0" dirty="0">
              <a:ln>
                <a:noFill/>
              </a:ln>
              <a:solidFill>
                <a:prstClr val="black"/>
              </a:solidFill>
              <a:effectLst/>
              <a:uLnTx/>
              <a:uFillTx/>
            </a:endParaRPr>
          </a:p>
        </p:txBody>
      </p:sp>
      <p:sp>
        <p:nvSpPr>
          <p:cNvPr id="35" name="Text 5">
            <a:extLst>
              <a:ext uri="{FF2B5EF4-FFF2-40B4-BE49-F238E27FC236}">
                <a16:creationId xmlns:a16="http://schemas.microsoft.com/office/drawing/2014/main" id="{1626D2EC-E9D8-2D8F-9BB2-BC8ED778A5F7}"/>
              </a:ext>
            </a:extLst>
          </p:cNvPr>
          <p:cNvSpPr/>
          <p:nvPr/>
        </p:nvSpPr>
        <p:spPr>
          <a:xfrm>
            <a:off x="3502163" y="7663041"/>
            <a:ext cx="4227314" cy="193715"/>
          </a:xfrm>
          <a:prstGeom prst="rect">
            <a:avLst/>
          </a:prstGeom>
          <a:noFill/>
          <a:ln/>
        </p:spPr>
        <p:txBody>
          <a:bodyPr wrap="none" lIns="0" tIns="0" rIns="0" bIns="0" rtlCol="0" anchor="t"/>
          <a:lstStyle/>
          <a:p>
            <a:pPr marL="342900" marR="0" lvl="0" indent="-342900" defTabSz="914400" eaLnBrk="1" fontAlgn="auto" latinLnBrk="0" hangingPunct="1">
              <a:lnSpc>
                <a:spcPts val="1500"/>
              </a:lnSpc>
              <a:spcBef>
                <a:spcPts val="0"/>
              </a:spcBef>
              <a:spcAft>
                <a:spcPts val="0"/>
              </a:spcAft>
              <a:buClrTx/>
              <a:buSzPct val="100000"/>
              <a:buFontTx/>
              <a:buChar char="•"/>
              <a:tabLst/>
              <a:defRPr/>
            </a:pPr>
            <a:endParaRPr kumimoji="0" lang="en-US" sz="1600" b="0" i="0" u="none" strike="noStrike" kern="0" cap="none" spc="0" normalizeH="0" baseline="0" noProof="0" dirty="0">
              <a:ln>
                <a:noFill/>
              </a:ln>
              <a:solidFill>
                <a:prstClr val="black"/>
              </a:solidFill>
              <a:effectLst/>
              <a:uLnTx/>
              <a:uFillTx/>
            </a:endParaRPr>
          </a:p>
        </p:txBody>
      </p:sp>
      <p:sp>
        <p:nvSpPr>
          <p:cNvPr id="36" name="Text 6">
            <a:extLst>
              <a:ext uri="{FF2B5EF4-FFF2-40B4-BE49-F238E27FC236}">
                <a16:creationId xmlns:a16="http://schemas.microsoft.com/office/drawing/2014/main" id="{3DBB643F-366D-1480-0135-5493CFAB23AD}"/>
              </a:ext>
            </a:extLst>
          </p:cNvPr>
          <p:cNvSpPr/>
          <p:nvPr/>
        </p:nvSpPr>
        <p:spPr>
          <a:xfrm>
            <a:off x="1569858" y="8506768"/>
            <a:ext cx="1815703" cy="226933"/>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endParaRPr>
          </a:p>
        </p:txBody>
      </p:sp>
      <p:sp>
        <p:nvSpPr>
          <p:cNvPr id="37" name="Text 7">
            <a:extLst>
              <a:ext uri="{FF2B5EF4-FFF2-40B4-BE49-F238E27FC236}">
                <a16:creationId xmlns:a16="http://schemas.microsoft.com/office/drawing/2014/main" id="{B4E15703-E144-745D-A3BD-04F29D6B22E7}"/>
              </a:ext>
            </a:extLst>
          </p:cNvPr>
          <p:cNvSpPr/>
          <p:nvPr/>
        </p:nvSpPr>
        <p:spPr>
          <a:xfrm>
            <a:off x="3502163" y="8325624"/>
            <a:ext cx="4227314" cy="193715"/>
          </a:xfrm>
          <a:prstGeom prst="rect">
            <a:avLst/>
          </a:prstGeom>
          <a:noFill/>
          <a:ln/>
        </p:spPr>
        <p:txBody>
          <a:bodyPr wrap="none" lIns="0" tIns="0" rIns="0" bIns="0" rtlCol="0" anchor="t"/>
          <a:lstStyle/>
          <a:p>
            <a:pPr marL="342900" marR="0" lvl="0" indent="-342900" defTabSz="914400" eaLnBrk="1" fontAlgn="auto" latinLnBrk="0" hangingPunct="1">
              <a:lnSpc>
                <a:spcPts val="1500"/>
              </a:lnSpc>
              <a:spcBef>
                <a:spcPts val="0"/>
              </a:spcBef>
              <a:spcAft>
                <a:spcPts val="0"/>
              </a:spcAft>
              <a:buClrTx/>
              <a:buSzPct val="100000"/>
              <a:buFontTx/>
              <a:buChar char="•"/>
              <a:tabLst/>
              <a:defRPr/>
            </a:pPr>
            <a:endParaRPr kumimoji="0" lang="en-US" sz="1600" b="0" i="0" u="none" strike="noStrike" kern="0" cap="none" spc="0" normalizeH="0" baseline="0" noProof="0" dirty="0">
              <a:ln>
                <a:noFill/>
              </a:ln>
              <a:solidFill>
                <a:prstClr val="black"/>
              </a:solidFill>
              <a:effectLst/>
              <a:uLnTx/>
              <a:uFillTx/>
            </a:endParaRPr>
          </a:p>
        </p:txBody>
      </p:sp>
      <p:sp>
        <p:nvSpPr>
          <p:cNvPr id="38" name="Text 8">
            <a:extLst>
              <a:ext uri="{FF2B5EF4-FFF2-40B4-BE49-F238E27FC236}">
                <a16:creationId xmlns:a16="http://schemas.microsoft.com/office/drawing/2014/main" id="{A652D407-6628-00CB-2821-62AE3F069EC2}"/>
              </a:ext>
            </a:extLst>
          </p:cNvPr>
          <p:cNvSpPr/>
          <p:nvPr/>
        </p:nvSpPr>
        <p:spPr>
          <a:xfrm>
            <a:off x="3502163" y="8561606"/>
            <a:ext cx="4227314" cy="193715"/>
          </a:xfrm>
          <a:prstGeom prst="rect">
            <a:avLst/>
          </a:prstGeom>
          <a:noFill/>
          <a:ln/>
        </p:spPr>
        <p:txBody>
          <a:bodyPr wrap="none" lIns="0" tIns="0" rIns="0" bIns="0" rtlCol="0" anchor="t"/>
          <a:lstStyle/>
          <a:p>
            <a:pPr marL="342900" marR="0" lvl="0" indent="-342900" defTabSz="914400" eaLnBrk="1" fontAlgn="auto" latinLnBrk="0" hangingPunct="1">
              <a:lnSpc>
                <a:spcPts val="1500"/>
              </a:lnSpc>
              <a:spcBef>
                <a:spcPts val="0"/>
              </a:spcBef>
              <a:spcAft>
                <a:spcPts val="0"/>
              </a:spcAft>
              <a:buClrTx/>
              <a:buSzPct val="100000"/>
              <a:buFontTx/>
              <a:buChar char="•"/>
              <a:tabLst/>
              <a:defRPr/>
            </a:pPr>
            <a:endParaRPr kumimoji="0" lang="en-US" sz="1600" b="0" i="0" u="none" strike="noStrike" kern="0" cap="none" spc="0" normalizeH="0" baseline="0" noProof="0" dirty="0">
              <a:ln>
                <a:noFill/>
              </a:ln>
              <a:solidFill>
                <a:prstClr val="black"/>
              </a:solidFill>
              <a:effectLst/>
              <a:uLnTx/>
              <a:uFillTx/>
            </a:endParaRPr>
          </a:p>
        </p:txBody>
      </p:sp>
      <p:sp>
        <p:nvSpPr>
          <p:cNvPr id="39" name="Text 9">
            <a:extLst>
              <a:ext uri="{FF2B5EF4-FFF2-40B4-BE49-F238E27FC236}">
                <a16:creationId xmlns:a16="http://schemas.microsoft.com/office/drawing/2014/main" id="{E3FA3FA5-4733-4A8D-9CF9-F75648E5305A}"/>
              </a:ext>
            </a:extLst>
          </p:cNvPr>
          <p:cNvSpPr/>
          <p:nvPr/>
        </p:nvSpPr>
        <p:spPr>
          <a:xfrm>
            <a:off x="3502163" y="8797588"/>
            <a:ext cx="4227314" cy="193715"/>
          </a:xfrm>
          <a:prstGeom prst="rect">
            <a:avLst/>
          </a:prstGeom>
          <a:noFill/>
          <a:ln/>
        </p:spPr>
        <p:txBody>
          <a:bodyPr wrap="none" lIns="0" tIns="0" rIns="0" bIns="0" rtlCol="0" anchor="t"/>
          <a:lstStyle/>
          <a:p>
            <a:pPr marL="342900" marR="0" lvl="0" indent="-342900" defTabSz="914400" eaLnBrk="1" fontAlgn="auto" latinLnBrk="0" hangingPunct="1">
              <a:lnSpc>
                <a:spcPts val="1500"/>
              </a:lnSpc>
              <a:spcBef>
                <a:spcPts val="0"/>
              </a:spcBef>
              <a:spcAft>
                <a:spcPts val="0"/>
              </a:spcAft>
              <a:buClrTx/>
              <a:buSzPct val="100000"/>
              <a:buFontTx/>
              <a:buChar char="•"/>
              <a:tabLst/>
              <a:defRPr/>
            </a:pPr>
            <a:endParaRPr kumimoji="0" lang="en-US" sz="1600" b="0" i="0" u="none" strike="noStrike" kern="0" cap="none" spc="0" normalizeH="0" baseline="0" noProof="0" dirty="0">
              <a:ln>
                <a:noFill/>
              </a:ln>
              <a:solidFill>
                <a:prstClr val="black"/>
              </a:solidFill>
              <a:effectLst/>
              <a:uLnTx/>
              <a:uFillTx/>
            </a:endParaRPr>
          </a:p>
        </p:txBody>
      </p:sp>
      <p:sp>
        <p:nvSpPr>
          <p:cNvPr id="40" name="Text 10">
            <a:extLst>
              <a:ext uri="{FF2B5EF4-FFF2-40B4-BE49-F238E27FC236}">
                <a16:creationId xmlns:a16="http://schemas.microsoft.com/office/drawing/2014/main" id="{F89081CD-3F5C-0A80-A54C-AA64F1B347B8}"/>
              </a:ext>
            </a:extLst>
          </p:cNvPr>
          <p:cNvSpPr/>
          <p:nvPr/>
        </p:nvSpPr>
        <p:spPr>
          <a:xfrm>
            <a:off x="3502163" y="9033570"/>
            <a:ext cx="4227314" cy="193715"/>
          </a:xfrm>
          <a:prstGeom prst="rect">
            <a:avLst/>
          </a:prstGeom>
          <a:noFill/>
          <a:ln/>
        </p:spPr>
        <p:txBody>
          <a:bodyPr wrap="none" lIns="0" tIns="0" rIns="0" bIns="0" rtlCol="0" anchor="t"/>
          <a:lstStyle/>
          <a:p>
            <a:pPr marL="342900" marR="0" lvl="0" indent="-342900" defTabSz="914400" eaLnBrk="1" fontAlgn="auto" latinLnBrk="0" hangingPunct="1">
              <a:lnSpc>
                <a:spcPts val="1500"/>
              </a:lnSpc>
              <a:spcBef>
                <a:spcPts val="0"/>
              </a:spcBef>
              <a:spcAft>
                <a:spcPts val="0"/>
              </a:spcAft>
              <a:buClrTx/>
              <a:buSzPct val="100000"/>
              <a:buFontTx/>
              <a:buChar char="•"/>
              <a:tabLst/>
              <a:defRPr/>
            </a:pPr>
            <a:endParaRPr kumimoji="0" lang="en-US" sz="1600" b="0" i="0" u="none" strike="noStrike" kern="0" cap="none" spc="0" normalizeH="0" baseline="0" noProof="0" dirty="0">
              <a:ln>
                <a:noFill/>
              </a:ln>
              <a:solidFill>
                <a:prstClr val="black"/>
              </a:solidFill>
              <a:effectLst/>
              <a:uLnTx/>
              <a:uFillTx/>
            </a:endParaRPr>
          </a:p>
        </p:txBody>
      </p:sp>
      <p:sp>
        <p:nvSpPr>
          <p:cNvPr id="41" name="Text 11">
            <a:extLst>
              <a:ext uri="{FF2B5EF4-FFF2-40B4-BE49-F238E27FC236}">
                <a16:creationId xmlns:a16="http://schemas.microsoft.com/office/drawing/2014/main" id="{EB02E6A4-35CA-AA20-83B8-D31928961453}"/>
              </a:ext>
            </a:extLst>
          </p:cNvPr>
          <p:cNvSpPr/>
          <p:nvPr/>
        </p:nvSpPr>
        <p:spPr>
          <a:xfrm>
            <a:off x="11786135" y="6340923"/>
            <a:ext cx="1815703" cy="226933"/>
          </a:xfrm>
          <a:prstGeom prst="rect">
            <a:avLst/>
          </a:prstGeom>
          <a:noFill/>
          <a:ln/>
        </p:spPr>
        <p:txBody>
          <a:bodyPr wrap="none" lIns="0" tIns="0" rIns="0" bIns="0" rtlCol="0" anchor="t"/>
          <a:lstStyle/>
          <a:p>
            <a:pPr marL="0" marR="0" lvl="0" indent="0" algn="r" defTabSz="914400" rtl="1" eaLnBrk="1" fontAlgn="auto" latinLnBrk="0" hangingPunct="1">
              <a:lnSpc>
                <a:spcPts val="17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بودكاست</a:t>
            </a:r>
            <a:endParaRPr kumimoji="0" lang="en-US" sz="2000" b="0" i="0" u="none" strike="noStrike" kern="0" cap="none" spc="0" normalizeH="0" baseline="0" noProof="0" dirty="0">
              <a:ln>
                <a:noFill/>
              </a:ln>
              <a:solidFill>
                <a:prstClr val="black"/>
              </a:solidFill>
              <a:effectLst/>
              <a:uLnTx/>
              <a:uFillTx/>
            </a:endParaRPr>
          </a:p>
        </p:txBody>
      </p:sp>
      <p:sp>
        <p:nvSpPr>
          <p:cNvPr id="42" name="Text 12">
            <a:extLst>
              <a:ext uri="{FF2B5EF4-FFF2-40B4-BE49-F238E27FC236}">
                <a16:creationId xmlns:a16="http://schemas.microsoft.com/office/drawing/2014/main" id="{10F74BD8-F783-5004-0636-B29F325BB79E}"/>
              </a:ext>
            </a:extLst>
          </p:cNvPr>
          <p:cNvSpPr/>
          <p:nvPr/>
        </p:nvSpPr>
        <p:spPr>
          <a:xfrm>
            <a:off x="10681049" y="6852046"/>
            <a:ext cx="4227314" cy="193715"/>
          </a:xfrm>
          <a:prstGeom prst="rect">
            <a:avLst/>
          </a:prstGeom>
          <a:noFill/>
          <a:ln/>
        </p:spPr>
        <p:txBody>
          <a:bodyPr wrap="none" lIns="0" tIns="0" rIns="0" bIns="0" rtlCol="0" anchor="t"/>
          <a:lstStyle/>
          <a:p>
            <a:pPr marL="342900" marR="0" lvl="0" indent="-342900" defTabSz="914400" eaLnBrk="1" fontAlgn="auto" latinLnBrk="0" hangingPunct="1">
              <a:lnSpc>
                <a:spcPts val="15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The PR Week Podcast</a:t>
            </a:r>
            <a:endParaRPr kumimoji="0" lang="en-US" sz="1600" b="0" i="0" u="none" strike="noStrike" kern="0" cap="none" spc="0" normalizeH="0" baseline="0" noProof="0" dirty="0">
              <a:ln>
                <a:noFill/>
              </a:ln>
              <a:solidFill>
                <a:prstClr val="black"/>
              </a:solidFill>
              <a:effectLst/>
              <a:uLnTx/>
              <a:uFillTx/>
            </a:endParaRPr>
          </a:p>
        </p:txBody>
      </p:sp>
      <p:sp>
        <p:nvSpPr>
          <p:cNvPr id="43" name="Text 13">
            <a:extLst>
              <a:ext uri="{FF2B5EF4-FFF2-40B4-BE49-F238E27FC236}">
                <a16:creationId xmlns:a16="http://schemas.microsoft.com/office/drawing/2014/main" id="{D0B9B0D0-F9CD-3063-7CF3-68287332C9DA}"/>
              </a:ext>
            </a:extLst>
          </p:cNvPr>
          <p:cNvSpPr/>
          <p:nvPr/>
        </p:nvSpPr>
        <p:spPr>
          <a:xfrm>
            <a:off x="10681049" y="7156148"/>
            <a:ext cx="4227314" cy="193715"/>
          </a:xfrm>
          <a:prstGeom prst="rect">
            <a:avLst/>
          </a:prstGeom>
          <a:noFill/>
          <a:ln/>
        </p:spPr>
        <p:txBody>
          <a:bodyPr wrap="none" lIns="0" tIns="0" rIns="0" bIns="0" rtlCol="0" anchor="t"/>
          <a:lstStyle/>
          <a:p>
            <a:pPr marL="342900" marR="0" lvl="0" indent="-342900" defTabSz="914400" eaLnBrk="1" fontAlgn="auto" latinLnBrk="0" hangingPunct="1">
              <a:lnSpc>
                <a:spcPts val="15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FIR on Marketing</a:t>
            </a:r>
            <a:endParaRPr kumimoji="0" lang="en-US" sz="1600" b="0" i="0" u="none" strike="noStrike" kern="0" cap="none" spc="0" normalizeH="0" baseline="0" noProof="0" dirty="0">
              <a:ln>
                <a:noFill/>
              </a:ln>
              <a:solidFill>
                <a:prstClr val="black"/>
              </a:solidFill>
              <a:effectLst/>
              <a:uLnTx/>
              <a:uFillTx/>
            </a:endParaRPr>
          </a:p>
        </p:txBody>
      </p:sp>
      <p:sp>
        <p:nvSpPr>
          <p:cNvPr id="44" name="Text 14">
            <a:extLst>
              <a:ext uri="{FF2B5EF4-FFF2-40B4-BE49-F238E27FC236}">
                <a16:creationId xmlns:a16="http://schemas.microsoft.com/office/drawing/2014/main" id="{72C3A292-CF33-25B0-5D2C-6516436CC3DF}"/>
              </a:ext>
            </a:extLst>
          </p:cNvPr>
          <p:cNvSpPr/>
          <p:nvPr/>
        </p:nvSpPr>
        <p:spPr>
          <a:xfrm>
            <a:off x="10678440" y="7427059"/>
            <a:ext cx="4227314" cy="193715"/>
          </a:xfrm>
          <a:prstGeom prst="rect">
            <a:avLst/>
          </a:prstGeom>
          <a:noFill/>
          <a:ln/>
        </p:spPr>
        <p:txBody>
          <a:bodyPr wrap="none" lIns="0" tIns="0" rIns="0" bIns="0" rtlCol="0" anchor="t"/>
          <a:lstStyle/>
          <a:p>
            <a:pPr marL="342900" marR="0" lvl="0" indent="-342900" defTabSz="914400" eaLnBrk="1" fontAlgn="auto" latinLnBrk="0" hangingPunct="1">
              <a:lnSpc>
                <a:spcPts val="1500"/>
              </a:lnSpc>
              <a:spcBef>
                <a:spcPts val="0"/>
              </a:spcBef>
              <a:spcAft>
                <a:spcPts val="0"/>
              </a:spcAft>
              <a:buClrTx/>
              <a:buSzPct val="100000"/>
              <a:buFontTx/>
              <a:buChar char="•"/>
              <a:tabLst/>
              <a:defRPr/>
            </a:pPr>
            <a:r>
              <a:rPr kumimoji="0" lang="en-US" sz="1600" b="0" i="0" u="none" strike="noStrike" kern="0" cap="none" spc="0" normalizeH="0" baseline="0" noProof="0" dirty="0">
                <a:ln>
                  <a:noFill/>
                </a:ln>
                <a:solidFill>
                  <a:srgbClr val="5B5F71"/>
                </a:solidFill>
                <a:effectLst/>
                <a:uLnTx/>
                <a:uFillTx/>
                <a:latin typeface="Alexandria" pitchFamily="34" charset="0"/>
                <a:ea typeface="Alexandria" pitchFamily="34" charset="-122"/>
                <a:cs typeface="Alexandria" pitchFamily="34" charset="-120"/>
              </a:rPr>
              <a:t>The Spin Sucks Podcast</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6427934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8535"/>
            <a:ext cx="14630400" cy="8212531"/>
          </a:xfrm>
          <a:prstGeom prst="rect">
            <a:avLst/>
          </a:prstGeom>
        </p:spPr>
      </p:pic>
      <p:sp>
        <p:nvSpPr>
          <p:cNvPr id="2" name="Right Triangle 1"/>
          <p:cNvSpPr/>
          <p:nvPr/>
        </p:nvSpPr>
        <p:spPr>
          <a:xfrm flipH="1">
            <a:off x="7815175" y="3783723"/>
            <a:ext cx="6815226" cy="444587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6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1192849" y="6294493"/>
            <a:ext cx="5429478" cy="10895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48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491416" y="7402488"/>
            <a:ext cx="2735119" cy="460862"/>
          </a:xfrm>
          <a:prstGeom prst="rect">
            <a:avLst/>
          </a:prstGeom>
        </p:spPr>
      </p:pic>
      <p:sp>
        <p:nvSpPr>
          <p:cNvPr id="14" name="Parallelogram 13"/>
          <p:cNvSpPr/>
          <p:nvPr/>
        </p:nvSpPr>
        <p:spPr>
          <a:xfrm rot="16200000" flipV="1">
            <a:off x="-1493271" y="4130815"/>
            <a:ext cx="4561790" cy="131694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6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1310972" y="243840"/>
            <a:ext cx="3096007" cy="1445623"/>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37FE2A-F3E7-457A-8AD0-C7161B216B3E}">
  <ds:schemaRefs>
    <ds:schemaRef ds:uri="http://schemas.microsoft.com/sharepoint/v3/contenttype/forms"/>
  </ds:schemaRefs>
</ds:datastoreItem>
</file>

<file path=customXml/itemProps2.xml><?xml version="1.0" encoding="utf-8"?>
<ds:datastoreItem xmlns:ds="http://schemas.openxmlformats.org/officeDocument/2006/customXml" ds:itemID="{8ACE3C9B-C048-42C4-82E0-6C698A1100E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CEF20CF3-63EA-4F90-ACCF-8DFFAC772E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1590</TotalTime>
  <Words>3274</Words>
  <Application>Microsoft Office PowerPoint</Application>
  <PresentationFormat>Custom</PresentationFormat>
  <Paragraphs>476</Paragraphs>
  <Slides>42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Calibri Light</vt:lpstr>
      <vt:lpstr>Calibri</vt:lpstr>
      <vt:lpstr>Arial</vt:lpstr>
      <vt:lpstr>Alexandria Bold</vt:lpstr>
      <vt:lpstr>Times New Roman</vt:lpstr>
      <vt:lpstr>Alexandria Light</vt:lpstr>
      <vt:lpstr>Alexandria</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Mayar Ehab</dc:creator>
  <cp:lastModifiedBy>Microsoft</cp:lastModifiedBy>
  <cp:revision>11</cp:revision>
  <dcterms:created xsi:type="dcterms:W3CDTF">2026-01-04T19:36:09Z</dcterms:created>
  <dcterms:modified xsi:type="dcterms:W3CDTF">2026-01-29T03:35:46Z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