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5"/>
  </p:notesMasterIdLst>
  <p:sldIdLst>
    <p:sldId id="480" r:id="rId5"/>
    <p:sldId id="303" r:id="rId6"/>
    <p:sldId id="271" r:id="rId7"/>
    <p:sldId id="589" r:id="rId8"/>
    <p:sldId id="313" r:id="rId9"/>
    <p:sldId id="256" r:id="rId10"/>
    <p:sldId id="276" r:id="rId11"/>
    <p:sldId id="591" r:id="rId12"/>
    <p:sldId id="528" r:id="rId13"/>
    <p:sldId id="590" r:id="rId14"/>
    <p:sldId id="508" r:id="rId15"/>
    <p:sldId id="509" r:id="rId16"/>
    <p:sldId id="536" r:id="rId17"/>
    <p:sldId id="592" r:id="rId18"/>
    <p:sldId id="593" r:id="rId19"/>
    <p:sldId id="535" r:id="rId20"/>
    <p:sldId id="595" r:id="rId21"/>
    <p:sldId id="510" r:id="rId22"/>
    <p:sldId id="594" r:id="rId23"/>
    <p:sldId id="537" r:id="rId24"/>
    <p:sldId id="511" r:id="rId25"/>
    <p:sldId id="541" r:id="rId26"/>
    <p:sldId id="512" r:id="rId27"/>
    <p:sldId id="542" r:id="rId28"/>
    <p:sldId id="543" r:id="rId29"/>
    <p:sldId id="513" r:id="rId30"/>
    <p:sldId id="545" r:id="rId31"/>
    <p:sldId id="544" r:id="rId32"/>
    <p:sldId id="546" r:id="rId33"/>
    <p:sldId id="606" r:id="rId34"/>
    <p:sldId id="597" r:id="rId35"/>
    <p:sldId id="575" r:id="rId36"/>
    <p:sldId id="598" r:id="rId37"/>
    <p:sldId id="577" r:id="rId38"/>
    <p:sldId id="580" r:id="rId39"/>
    <p:sldId id="581" r:id="rId40"/>
    <p:sldId id="582" r:id="rId41"/>
    <p:sldId id="599" r:id="rId42"/>
    <p:sldId id="583" r:id="rId43"/>
    <p:sldId id="600" r:id="rId44"/>
    <p:sldId id="586" r:id="rId45"/>
    <p:sldId id="587" r:id="rId46"/>
    <p:sldId id="551" r:id="rId47"/>
    <p:sldId id="552" r:id="rId48"/>
    <p:sldId id="553" r:id="rId49"/>
    <p:sldId id="555" r:id="rId50"/>
    <p:sldId id="556" r:id="rId51"/>
    <p:sldId id="557" r:id="rId52"/>
    <p:sldId id="558" r:id="rId53"/>
    <p:sldId id="601" r:id="rId54"/>
    <p:sldId id="559" r:id="rId55"/>
    <p:sldId id="602" r:id="rId56"/>
    <p:sldId id="562" r:id="rId57"/>
    <p:sldId id="603" r:id="rId58"/>
    <p:sldId id="561" r:id="rId59"/>
    <p:sldId id="564" r:id="rId60"/>
    <p:sldId id="604" r:id="rId61"/>
    <p:sldId id="565" r:id="rId62"/>
    <p:sldId id="568" r:id="rId63"/>
    <p:sldId id="567" r:id="rId64"/>
    <p:sldId id="560" r:id="rId65"/>
    <p:sldId id="571" r:id="rId66"/>
    <p:sldId id="584" r:id="rId67"/>
    <p:sldId id="605" r:id="rId68"/>
    <p:sldId id="574" r:id="rId69"/>
    <p:sldId id="579" r:id="rId70"/>
    <p:sldId id="572" r:id="rId71"/>
    <p:sldId id="578" r:id="rId72"/>
    <p:sldId id="573" r:id="rId73"/>
    <p:sldId id="349" r:id="rId7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89"/>
            <p14:sldId id="313"/>
            <p14:sldId id="256"/>
            <p14:sldId id="276"/>
            <p14:sldId id="591"/>
            <p14:sldId id="528"/>
            <p14:sldId id="590"/>
            <p14:sldId id="508"/>
            <p14:sldId id="509"/>
            <p14:sldId id="536"/>
            <p14:sldId id="592"/>
            <p14:sldId id="593"/>
            <p14:sldId id="535"/>
            <p14:sldId id="595"/>
            <p14:sldId id="510"/>
            <p14:sldId id="594"/>
            <p14:sldId id="537"/>
            <p14:sldId id="511"/>
            <p14:sldId id="541"/>
            <p14:sldId id="512"/>
            <p14:sldId id="542"/>
            <p14:sldId id="543"/>
            <p14:sldId id="513"/>
            <p14:sldId id="545"/>
            <p14:sldId id="544"/>
            <p14:sldId id="546"/>
            <p14:sldId id="606"/>
            <p14:sldId id="597"/>
            <p14:sldId id="575"/>
            <p14:sldId id="598"/>
            <p14:sldId id="577"/>
            <p14:sldId id="580"/>
            <p14:sldId id="581"/>
            <p14:sldId id="582"/>
            <p14:sldId id="599"/>
            <p14:sldId id="583"/>
            <p14:sldId id="600"/>
            <p14:sldId id="586"/>
            <p14:sldId id="587"/>
            <p14:sldId id="551"/>
            <p14:sldId id="552"/>
            <p14:sldId id="553"/>
            <p14:sldId id="555"/>
            <p14:sldId id="556"/>
            <p14:sldId id="557"/>
            <p14:sldId id="558"/>
            <p14:sldId id="601"/>
            <p14:sldId id="559"/>
            <p14:sldId id="602"/>
            <p14:sldId id="562"/>
            <p14:sldId id="603"/>
            <p14:sldId id="561"/>
            <p14:sldId id="564"/>
            <p14:sldId id="604"/>
            <p14:sldId id="565"/>
            <p14:sldId id="568"/>
            <p14:sldId id="567"/>
            <p14:sldId id="560"/>
            <p14:sldId id="571"/>
            <p14:sldId id="584"/>
            <p14:sldId id="605"/>
            <p14:sldId id="574"/>
            <p14:sldId id="579"/>
            <p14:sldId id="572"/>
            <p14:sldId id="578"/>
            <p14:sldId id="57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6491EB-3CD4-84BF-1A1A-D15FCF494F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910FF6-6908-F1A5-3D82-3F622401EF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47D7F7-BCB5-1033-CEEE-405552C99F3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BDDE74B-01F1-8168-B1FD-E7FC8D36559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56719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709905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22B75-F051-C595-0F07-630C5C6DAB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7A5FFA-EA94-14F4-9663-A83ACDBD35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BF0699-A53D-EACF-7718-EEF604E4D25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EBD3C5-C509-6232-6E74-C753354A81B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3158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ibm.com/think/topics/data-driven-decision-making" TargetMode="Externa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1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2.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courses.cs.umbc.edu/471/papers/turing.pdf" TargetMode="Externa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aima.cs.berkeley.edu/" TargetMode="Externa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formal.stanford.edu/jmc/whatisai.pdf" TargetMode="Externa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ibm.com/think/topics/large-language-models" TargetMode="Externa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hyperlink" Target="https://www.ibm.com/think/topics/computer-vision" TargetMode="External"/><Relationship Id="rId2" Type="http://schemas.openxmlformats.org/officeDocument/2006/relationships/hyperlink" Target="https://www.ibm.com/think/insights/artificial-intelligence-trends"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7.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00110"/>
          </a:xfrm>
          <a:prstGeom prst="rect">
            <a:avLst/>
          </a:prstGeom>
          <a:noFill/>
        </p:spPr>
        <p:txBody>
          <a:bodyPr wrap="square" rtlCol="0">
            <a:spAutoFit/>
          </a:bodyPr>
          <a:lstStyle/>
          <a:p>
            <a:r>
              <a:rPr lang="en-US" sz="2000" dirty="0">
                <a:latin typeface="Alexandria" charset="0"/>
                <a:cs typeface="Alexandria" charset="0"/>
              </a:rPr>
              <a:t>Prepared by Dr. Amany Ramadan</a:t>
            </a:r>
          </a:p>
        </p:txBody>
      </p:sp>
      <p:sp>
        <p:nvSpPr>
          <p:cNvPr id="31" name="TextBox 30"/>
          <p:cNvSpPr txBox="1"/>
          <p:nvPr/>
        </p:nvSpPr>
        <p:spPr>
          <a:xfrm>
            <a:off x="-84320" y="1454647"/>
            <a:ext cx="6739537"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Entrepreneurial leadership </a:t>
            </a:r>
          </a:p>
          <a:p>
            <a:r>
              <a:rPr lang="en-US" sz="4400" b="1" dirty="0">
                <a:solidFill>
                  <a:srgbClr val="00B0F0"/>
                </a:solidFill>
                <a:latin typeface="Alexandria" charset="0"/>
                <a:cs typeface="Alexandria" charset="0"/>
              </a:rPr>
              <a:t>&amp; Organizational behavior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612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60157" y="3710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89301" y="2068530"/>
            <a:ext cx="5111720" cy="2800767"/>
          </a:xfrm>
          <a:prstGeom prst="rect">
            <a:avLst/>
          </a:prstGeom>
          <a:noFill/>
        </p:spPr>
        <p:txBody>
          <a:bodyPr wrap="none" rtlCol="0">
            <a:spAutoFit/>
          </a:bodyPr>
          <a:lstStyle/>
          <a:p>
            <a:r>
              <a:rPr lang="en-US" sz="4400" b="1" dirty="0">
                <a:solidFill>
                  <a:srgbClr val="00B0F0"/>
                </a:solidFill>
                <a:latin typeface="Alexandria" charset="0"/>
                <a:cs typeface="Alexandria" charset="0"/>
              </a:rPr>
              <a:t>Artificial intelligence </a:t>
            </a:r>
          </a:p>
          <a:p>
            <a:r>
              <a:rPr lang="en-US" sz="4400" b="1" dirty="0">
                <a:solidFill>
                  <a:srgbClr val="00B0F0"/>
                </a:solidFill>
                <a:latin typeface="Alexandria" charset="0"/>
                <a:cs typeface="Alexandria" charset="0"/>
              </a:rPr>
              <a:t>&amp; Entrepreneurial </a:t>
            </a:r>
          </a:p>
          <a:p>
            <a:r>
              <a:rPr lang="en-US" sz="4400" b="1" dirty="0">
                <a:solidFill>
                  <a:srgbClr val="00B0F0"/>
                </a:solidFill>
                <a:latin typeface="Alexandria" charset="0"/>
                <a:cs typeface="Alexandria" charset="0"/>
              </a:rPr>
              <a:t>leadership </a:t>
            </a:r>
          </a:p>
          <a:p>
            <a:r>
              <a:rPr lang="en-US" sz="4400" b="1" dirty="0">
                <a:solidFill>
                  <a:srgbClr val="00B0F0"/>
                </a:solidFill>
                <a:latin typeface="Alexandria" charset="0"/>
                <a:cs typeface="Alexandria" charset="0"/>
              </a:rPr>
              <a:t>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370224" y="4802552"/>
            <a:ext cx="1146468" cy="400110"/>
          </a:xfrm>
          <a:prstGeom prst="rect">
            <a:avLst/>
          </a:prstGeom>
          <a:noFill/>
        </p:spPr>
        <p:txBody>
          <a:bodyPr wrap="none" rtlCol="0">
            <a:spAutoFit/>
          </a:bodyPr>
          <a:lstStyle/>
          <a:p>
            <a:r>
              <a:rPr lang="en-US" sz="2000" dirty="0">
                <a:latin typeface="Alexandria" charset="0"/>
                <a:cs typeface="Alexandria" charset="0"/>
              </a:rPr>
              <a:t>PMG 612</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Amany Ramadan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53954" y="107220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33914" y="1020458"/>
            <a:ext cx="6086410" cy="954107"/>
          </a:xfrm>
          <a:prstGeom prst="rect">
            <a:avLst/>
          </a:prstGeom>
          <a:noFill/>
        </p:spPr>
        <p:txBody>
          <a:bodyPr wrap="none" rtlCol="0">
            <a:spAutoFit/>
          </a:bodyPr>
          <a:lstStyle/>
          <a:p>
            <a:r>
              <a:rPr lang="en-US" sz="2800" b="1" dirty="0">
                <a:solidFill>
                  <a:srgbClr val="00B0F0"/>
                </a:solidFill>
                <a:latin typeface="Alexandria" charset="0"/>
                <a:cs typeface="Alexandria" charset="0"/>
              </a:rPr>
              <a:t>Artificial intelligence &amp; Entrepreneurial </a:t>
            </a:r>
          </a:p>
          <a:p>
            <a:r>
              <a:rPr lang="en-US" sz="2800" b="1" dirty="0">
                <a:solidFill>
                  <a:srgbClr val="00B0F0"/>
                </a:solidFill>
                <a:latin typeface="Alexandria" charset="0"/>
                <a:cs typeface="Alexandria" charset="0"/>
              </a:rPr>
              <a:t>leadership </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68EA51-EB68-FC2B-81D5-A27905DDADD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D03B6F7-7FED-D217-B482-AE27A7961CB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984A3D5-F082-745A-EF16-148820E53DB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33A20370-7002-970B-F63B-28C8543C6D1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FE7CE9E-51E4-D11D-CBDF-13A09C1215CB}"/>
              </a:ext>
            </a:extLst>
          </p:cNvPr>
          <p:cNvSpPr txBox="1"/>
          <p:nvPr/>
        </p:nvSpPr>
        <p:spPr>
          <a:xfrm>
            <a:off x="4689259" y="1412953"/>
            <a:ext cx="41138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Artificial Intelligence (AI) </a:t>
            </a:r>
          </a:p>
        </p:txBody>
      </p:sp>
      <p:sp>
        <p:nvSpPr>
          <p:cNvPr id="28" name="Rectangle 27">
            <a:extLst>
              <a:ext uri="{FF2B5EF4-FFF2-40B4-BE49-F238E27FC236}">
                <a16:creationId xmlns:a16="http://schemas.microsoft.com/office/drawing/2014/main" id="{FFB43188-B4A8-1766-E76D-2B6F6EF285F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2BD7EDB6-3281-AC65-EFBA-619FDFEFC18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3" name="TextBox 32">
            <a:extLst>
              <a:ext uri="{FF2B5EF4-FFF2-40B4-BE49-F238E27FC236}">
                <a16:creationId xmlns:a16="http://schemas.microsoft.com/office/drawing/2014/main" id="{AE807E08-98A0-C4FC-1246-20ED7B782AA7}"/>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sp>
        <p:nvSpPr>
          <p:cNvPr id="34" name="TextBox 33">
            <a:extLst>
              <a:ext uri="{FF2B5EF4-FFF2-40B4-BE49-F238E27FC236}">
                <a16:creationId xmlns:a16="http://schemas.microsoft.com/office/drawing/2014/main" id="{72097E9B-0A31-9A0F-7E36-4AB0AC86C5C9}"/>
              </a:ext>
            </a:extLst>
          </p:cNvPr>
          <p:cNvSpPr txBox="1"/>
          <p:nvPr/>
        </p:nvSpPr>
        <p:spPr>
          <a:xfrm>
            <a:off x="3571580" y="1599946"/>
            <a:ext cx="819100"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Alexandria" charset="0"/>
              </a:rPr>
              <a:t>10</a:t>
            </a:r>
          </a:p>
        </p:txBody>
      </p:sp>
      <p:pic>
        <p:nvPicPr>
          <p:cNvPr id="6" name="Graphic 21">
            <a:extLst>
              <a:ext uri="{FF2B5EF4-FFF2-40B4-BE49-F238E27FC236}">
                <a16:creationId xmlns:a16="http://schemas.microsoft.com/office/drawing/2014/main" id="{0A815E4D-63FA-9E60-EDE3-F069F71C899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11E3E38F-6748-DF08-8476-4784F6734F74}"/>
              </a:ext>
            </a:extLst>
          </p:cNvPr>
          <p:cNvPicPr>
            <a:picLocks noChangeAspect="1"/>
          </p:cNvPicPr>
          <p:nvPr/>
        </p:nvPicPr>
        <p:blipFill>
          <a:blip r:embed="rId5"/>
          <a:stretch>
            <a:fillRect/>
          </a:stretch>
        </p:blipFill>
        <p:spPr>
          <a:xfrm>
            <a:off x="3981130" y="2353830"/>
            <a:ext cx="7748479" cy="4361287"/>
          </a:xfrm>
          <a:prstGeom prst="rect">
            <a:avLst/>
          </a:prstGeom>
        </p:spPr>
      </p:pic>
    </p:spTree>
    <p:extLst>
      <p:ext uri="{BB962C8B-B14F-4D97-AF65-F5344CB8AC3E}">
        <p14:creationId xmlns:p14="http://schemas.microsoft.com/office/powerpoint/2010/main" val="833595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Artificial Intelligence (AI) Definition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590942" cy="1815882"/>
          </a:xfrm>
          <a:prstGeom prst="rect">
            <a:avLst/>
          </a:prstGeom>
          <a:noFill/>
        </p:spPr>
        <p:txBody>
          <a:bodyPr wrap="square" rtlCol="0">
            <a:spAutoFit/>
          </a:bodyPr>
          <a:lstStyle/>
          <a:p>
            <a:r>
              <a:rPr lang="en-US" sz="2800" dirty="0"/>
              <a:t>Artificial Intelligence</a:t>
            </a:r>
            <a:r>
              <a:rPr lang="en-US" sz="2800" b="0" i="0" dirty="0">
                <a:solidFill>
                  <a:srgbClr val="0A0A0A"/>
                </a:solidFill>
                <a:effectLst/>
                <a:latin typeface="Google Sans"/>
              </a:rPr>
              <a:t> (AI) is the simulation of human intelligence by computers and machines, enabling them to learn, reason, solve problems, and make decisions.</a:t>
            </a:r>
          </a:p>
          <a:p>
            <a:endParaRPr lang="en-US" sz="2800" dirty="0">
              <a:solidFill>
                <a:srgbClr val="0A0A0A"/>
              </a:solidFill>
              <a:latin typeface="Google San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939FA6FA-E100-1D0B-4E66-243AAEE5F077}"/>
              </a:ext>
            </a:extLst>
          </p:cNvPr>
          <p:cNvPicPr>
            <a:picLocks noChangeAspect="1"/>
          </p:cNvPicPr>
          <p:nvPr/>
        </p:nvPicPr>
        <p:blipFill>
          <a:blip r:embed="rId5"/>
          <a:stretch>
            <a:fillRect/>
          </a:stretch>
        </p:blipFill>
        <p:spPr>
          <a:xfrm>
            <a:off x="5595350" y="3884384"/>
            <a:ext cx="6167174" cy="276787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2523768"/>
          </a:xfrm>
          <a:prstGeom prst="rect">
            <a:avLst/>
          </a:prstGeom>
          <a:noFill/>
        </p:spPr>
        <p:txBody>
          <a:bodyPr wrap="square" rtlCol="0">
            <a:spAutoFit/>
          </a:bodyPr>
          <a:lstStyle/>
          <a:p>
            <a:r>
              <a:rPr lang="en-US" sz="2800" dirty="0"/>
              <a:t>What is AI? </a:t>
            </a:r>
          </a:p>
          <a:p>
            <a:r>
              <a:rPr lang="en-US" sz="2800" dirty="0"/>
              <a:t>Artificial intelligence (AI) is technology that enables computers and machines to simulate human learning, comprehension, problem solving, decision making, creativity and autonomy.</a:t>
            </a: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2160BC5-3F89-57F0-8E97-CF0F5263B098}"/>
              </a:ext>
            </a:extLst>
          </p:cNvPr>
          <p:cNvPicPr>
            <a:picLocks noChangeAspect="1"/>
          </p:cNvPicPr>
          <p:nvPr/>
        </p:nvPicPr>
        <p:blipFill>
          <a:blip r:embed="rId3"/>
          <a:stretch>
            <a:fillRect/>
          </a:stretch>
        </p:blipFill>
        <p:spPr>
          <a:xfrm>
            <a:off x="6547339" y="3741420"/>
            <a:ext cx="3215786" cy="222599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Key Aspects of AI</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161422" y="11189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00A1F279-F67F-CF04-BB17-89F11004ED95}"/>
              </a:ext>
            </a:extLst>
          </p:cNvPr>
          <p:cNvSpPr>
            <a:spLocks noChangeArrowheads="1"/>
          </p:cNvSpPr>
          <p:nvPr/>
        </p:nvSpPr>
        <p:spPr bwMode="auto">
          <a:xfrm>
            <a:off x="1111584" y="2431546"/>
            <a:ext cx="10083800" cy="329320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800" dirty="0"/>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dirty="0"/>
              <a:t>Key Aspects of AI:</a:t>
            </a:r>
          </a:p>
          <a:p>
            <a:pPr marL="0" marR="0" lvl="0" indent="0" algn="l" defTabSz="914400" rtl="0" eaLnBrk="0" fontAlgn="base" latinLnBrk="0" hangingPunct="0">
              <a:lnSpc>
                <a:spcPct val="100000"/>
              </a:lnSpc>
              <a:spcBef>
                <a:spcPct val="0"/>
              </a:spcBef>
              <a:spcAft>
                <a:spcPct val="0"/>
              </a:spcAft>
              <a:buClrTx/>
              <a:buSzTx/>
              <a:buFontTx/>
              <a:buChar char="•"/>
              <a:tabLst/>
            </a:pPr>
            <a:r>
              <a:rPr lang="en-US" altLang="en-US" sz="2800" dirty="0"/>
              <a:t>Definition: Machines designed to mimic cognitive functions, including learning from data and improving performance without constant human oversight.</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sz="2800" dirty="0"/>
          </a:p>
          <a:p>
            <a:pPr marL="457200" marR="0" lvl="1" indent="0" algn="l" defTabSz="914400" rtl="0" eaLnBrk="0" fontAlgn="base" latinLnBrk="0" hangingPunct="0">
              <a:lnSpc>
                <a:spcPct val="100000"/>
              </a:lnSpc>
              <a:spcBef>
                <a:spcPct val="0"/>
              </a:spcBef>
              <a:spcAft>
                <a:spcPct val="0"/>
              </a:spcAft>
              <a:buClrTx/>
              <a:buSzTx/>
              <a:tabLst/>
            </a:pPr>
            <a:endParaRPr lang="en-US" altLang="en-US" sz="28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8" name="Picture 7">
            <a:extLst>
              <a:ext uri="{FF2B5EF4-FFF2-40B4-BE49-F238E27FC236}">
                <a16:creationId xmlns:a16="http://schemas.microsoft.com/office/drawing/2014/main" id="{ADA51237-2B50-DD6E-8C7B-B2E01FD8B767}"/>
              </a:ext>
            </a:extLst>
          </p:cNvPr>
          <p:cNvPicPr>
            <a:picLocks noChangeAspect="1"/>
          </p:cNvPicPr>
          <p:nvPr/>
        </p:nvPicPr>
        <p:blipFill>
          <a:blip r:embed="rId4"/>
          <a:stretch>
            <a:fillRect/>
          </a:stretch>
        </p:blipFill>
        <p:spPr>
          <a:xfrm>
            <a:off x="8331867" y="4170278"/>
            <a:ext cx="2579771" cy="1554477"/>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A8E12-640A-1486-CEF3-1C0D111A1D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1FAE82-DB9B-6E5D-4A15-A1DD01C79B2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A6104FE-AA34-E9A7-7C16-BDEE2E7F8FD4}"/>
              </a:ext>
            </a:extLst>
          </p:cNvPr>
          <p:cNvSpPr txBox="1"/>
          <p:nvPr/>
        </p:nvSpPr>
        <p:spPr>
          <a:xfrm>
            <a:off x="2513150" y="1019069"/>
            <a:ext cx="3902032"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Key Aspects of AI</a:t>
            </a:r>
          </a:p>
        </p:txBody>
      </p:sp>
      <p:sp>
        <p:nvSpPr>
          <p:cNvPr id="5" name="Rectangle 4">
            <a:extLst>
              <a:ext uri="{FF2B5EF4-FFF2-40B4-BE49-F238E27FC236}">
                <a16:creationId xmlns:a16="http://schemas.microsoft.com/office/drawing/2014/main" id="{6F71B726-9E3E-9D6A-F732-1408A209A7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CF127A2-C935-4FC0-81B2-68BD0A939C84}"/>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AEFB9C0E-8398-AF67-19D4-BBD77A278812}"/>
              </a:ext>
            </a:extLst>
          </p:cNvPr>
          <p:cNvSpPr txBox="1"/>
          <p:nvPr/>
        </p:nvSpPr>
        <p:spPr>
          <a:xfrm>
            <a:off x="1161422" y="1118966"/>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10</a:t>
            </a:r>
          </a:p>
        </p:txBody>
      </p:sp>
      <p:sp>
        <p:nvSpPr>
          <p:cNvPr id="48" name="TextBox 47">
            <a:extLst>
              <a:ext uri="{FF2B5EF4-FFF2-40B4-BE49-F238E27FC236}">
                <a16:creationId xmlns:a16="http://schemas.microsoft.com/office/drawing/2014/main" id="{1DAA3CFF-1207-A12A-9188-81E4DFE5309A}"/>
              </a:ext>
            </a:extLst>
          </p:cNvPr>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FEDD6FAE-3EAF-078A-CB42-07A68D7CBC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22E38A47-0DA8-2BCE-0646-BE2F91D68C7B}"/>
              </a:ext>
            </a:extLst>
          </p:cNvPr>
          <p:cNvSpPr>
            <a:spLocks noChangeArrowheads="1"/>
          </p:cNvSpPr>
          <p:nvPr/>
        </p:nvSpPr>
        <p:spPr bwMode="auto">
          <a:xfrm>
            <a:off x="1111584" y="2000659"/>
            <a:ext cx="10083800" cy="415498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Usage Examples:</a:t>
            </a:r>
          </a:p>
          <a:p>
            <a:pPr marL="457200" marR="0" lvl="1"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Generative Tools: Creating text, images, and code (e.g., ChatGPT, Midjourney).</a:t>
            </a:r>
          </a:p>
          <a:p>
            <a:pPr marL="457200" marR="0" lvl="1" indent="0" algn="l" defTabSz="914400" rtl="0" eaLnBrk="0" fontAlgn="base" latinLnBrk="0" hangingPunct="0">
              <a:lnSpc>
                <a:spcPct val="100000"/>
              </a:lnSpc>
              <a:spcBef>
                <a:spcPct val="0"/>
              </a:spcBef>
              <a:spcAft>
                <a:spcPct val="0"/>
              </a:spcAft>
              <a:buClrTx/>
              <a:buSzTx/>
              <a:buFontTx/>
              <a:buChar char="•"/>
              <a:tabLst/>
              <a:defRPr/>
            </a:pPr>
            <a:endParaRPr lang="en-US" altLang="en-US" sz="2800" dirty="0">
              <a:solidFill>
                <a:prstClr val="black"/>
              </a:solidFill>
              <a:latin typeface="Calibri"/>
            </a:endParaRPr>
          </a:p>
          <a:p>
            <a:pPr marL="457200" marR="0" lvl="1"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Virtual Assistants: Chatbots and voice assistants like Siri, Alexa, and Google Assistant.</a:t>
            </a:r>
          </a:p>
          <a:p>
            <a:pPr marL="457200" marR="0" lvl="1" indent="0" algn="l" defTabSz="914400" rtl="0" eaLnBrk="0" fontAlgn="base" latinLnBrk="0" hangingPunct="0">
              <a:lnSpc>
                <a:spcPct val="100000"/>
              </a:lnSpc>
              <a:spcBef>
                <a:spcPct val="0"/>
              </a:spcBef>
              <a:spcAft>
                <a:spcPct val="0"/>
              </a:spcAft>
              <a:buClrTx/>
              <a:buSzTx/>
              <a:buFontTx/>
              <a:buChar char="•"/>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Char char="•"/>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2" name="Picture 1">
            <a:extLst>
              <a:ext uri="{FF2B5EF4-FFF2-40B4-BE49-F238E27FC236}">
                <a16:creationId xmlns:a16="http://schemas.microsoft.com/office/drawing/2014/main" id="{32D381E2-2E81-4D5B-B575-148A1BA860F5}"/>
              </a:ext>
            </a:extLst>
          </p:cNvPr>
          <p:cNvPicPr>
            <a:picLocks noChangeAspect="1"/>
          </p:cNvPicPr>
          <p:nvPr/>
        </p:nvPicPr>
        <p:blipFill>
          <a:blip r:embed="rId4"/>
          <a:stretch>
            <a:fillRect/>
          </a:stretch>
        </p:blipFill>
        <p:spPr>
          <a:xfrm>
            <a:off x="8792910" y="4689632"/>
            <a:ext cx="2571750" cy="1781175"/>
          </a:xfrm>
          <a:prstGeom prst="rect">
            <a:avLst/>
          </a:prstGeom>
        </p:spPr>
      </p:pic>
    </p:spTree>
    <p:extLst>
      <p:ext uri="{BB962C8B-B14F-4D97-AF65-F5344CB8AC3E}">
        <p14:creationId xmlns:p14="http://schemas.microsoft.com/office/powerpoint/2010/main" val="3455105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A37B9-C234-DC04-A7BE-80C2776531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AD8F8D-1901-C906-0999-09965DF4405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88265A5-F854-5F84-505C-35C601B91169}"/>
              </a:ext>
            </a:extLst>
          </p:cNvPr>
          <p:cNvSpPr txBox="1"/>
          <p:nvPr/>
        </p:nvSpPr>
        <p:spPr>
          <a:xfrm>
            <a:off x="2513150" y="1019069"/>
            <a:ext cx="3902032"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Key Aspects of AI</a:t>
            </a:r>
          </a:p>
        </p:txBody>
      </p:sp>
      <p:sp>
        <p:nvSpPr>
          <p:cNvPr id="5" name="Rectangle 4">
            <a:extLst>
              <a:ext uri="{FF2B5EF4-FFF2-40B4-BE49-F238E27FC236}">
                <a16:creationId xmlns:a16="http://schemas.microsoft.com/office/drawing/2014/main" id="{7D33F238-4F97-15AF-95E2-7BC0021AE2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5E555D6-C481-A370-1914-9912C62BEB9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FB677C8A-B7A6-035E-E1A8-79AF9E00DEDE}"/>
              </a:ext>
            </a:extLst>
          </p:cNvPr>
          <p:cNvSpPr txBox="1"/>
          <p:nvPr/>
        </p:nvSpPr>
        <p:spPr>
          <a:xfrm>
            <a:off x="1161422" y="1118966"/>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AE78683C-79A9-5F37-F1EE-3546BFB9E134}"/>
              </a:ext>
            </a:extLst>
          </p:cNvPr>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13043372-CD10-2870-FFC1-91CA344EA4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F2A03216-97A5-D900-AFA5-4D91170CE124}"/>
              </a:ext>
            </a:extLst>
          </p:cNvPr>
          <p:cNvSpPr>
            <a:spLocks noChangeArrowheads="1"/>
          </p:cNvSpPr>
          <p:nvPr/>
        </p:nvSpPr>
        <p:spPr bwMode="auto">
          <a:xfrm>
            <a:off x="942308" y="2332481"/>
            <a:ext cx="10360692" cy="329320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457200" marR="0" lvl="1" indent="0" algn="l" defTabSz="914400" rtl="0" eaLnBrk="0" fontAlgn="base" latinLnBrk="0" hangingPunct="0">
              <a:lnSpc>
                <a:spcPct val="100000"/>
              </a:lnSpc>
              <a:spcBef>
                <a:spcPct val="0"/>
              </a:spcBef>
              <a:spcAft>
                <a:spcPct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Recommendation Engines: Algorithms used by Netflix, YouTube, and Amazon to suggest content or products.</a:t>
            </a:r>
          </a:p>
          <a:p>
            <a:pPr marL="457200" marR="0" lvl="1" indent="0" algn="l" defTabSz="914400" rtl="0" eaLnBrk="0" fontAlgn="base" latinLnBrk="0" hangingPunct="0">
              <a:lnSpc>
                <a:spcPct val="100000"/>
              </a:lnSpc>
              <a:spcBef>
                <a:spcPct val="0"/>
              </a:spcBef>
              <a:spcAft>
                <a:spcPct val="0"/>
              </a:spcAft>
              <a:buClrTx/>
              <a:buSzTx/>
              <a:buFontTx/>
              <a:buChar char="•"/>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Autonomous Systems: Self-driving cars and drone technology.</a:t>
            </a:r>
          </a:p>
          <a:p>
            <a:pPr marL="457200" marR="0" lvl="1" indent="0" algn="l" defTabSz="914400" rtl="0" eaLnBrk="0" fontAlgn="base" latinLnBrk="0" hangingPunct="0">
              <a:lnSpc>
                <a:spcPct val="100000"/>
              </a:lnSpc>
              <a:spcBef>
                <a:spcPct val="0"/>
              </a:spcBef>
              <a:spcAft>
                <a:spcPct val="0"/>
              </a:spcAft>
              <a:buClrTx/>
              <a:buSzTx/>
              <a:buFontTx/>
              <a:buChar char="•"/>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Predictive Analytics: Forecasting trends in finance and healthcare.</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18943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F5CBF0-7552-29BE-32A4-264046AE8103}"/>
              </a:ext>
            </a:extLst>
          </p:cNvPr>
          <p:cNvPicPr>
            <a:picLocks noChangeAspect="1"/>
          </p:cNvPicPr>
          <p:nvPr/>
        </p:nvPicPr>
        <p:blipFill>
          <a:blip r:embed="rId2"/>
          <a:stretch>
            <a:fillRect/>
          </a:stretch>
        </p:blipFill>
        <p:spPr>
          <a:xfrm>
            <a:off x="2286000" y="1081087"/>
            <a:ext cx="7620000" cy="4695825"/>
          </a:xfrm>
          <a:prstGeom prst="rect">
            <a:avLst/>
          </a:prstGeom>
        </p:spPr>
      </p:pic>
    </p:spTree>
    <p:extLst>
      <p:ext uri="{BB962C8B-B14F-4D97-AF65-F5344CB8AC3E}">
        <p14:creationId xmlns:p14="http://schemas.microsoft.com/office/powerpoint/2010/main" val="38839020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28120-E6BF-2D9A-9FF9-F736593F78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DCAC98F-AB28-6B08-07C7-36371E9FA87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7E825EB-CAC8-4081-2830-EC155B3F2AB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4DEF9F4-5871-C358-E06A-C8FF00AC43FE}"/>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buNone/>
            </a:pPr>
            <a:r>
              <a:rPr lang="en-US" sz="2800" b="1" u="sng" dirty="0">
                <a:solidFill>
                  <a:prstClr val="black"/>
                </a:solidFill>
                <a:latin typeface="Calibri"/>
              </a:rPr>
              <a:t>Benefits of AI :</a:t>
            </a:r>
          </a:p>
          <a:p>
            <a:pPr fontAlgn="base">
              <a:lnSpc>
                <a:spcPts val="1800"/>
              </a:lnSpc>
              <a:buNone/>
            </a:pPr>
            <a:endParaRPr lang="en-US" sz="2800" dirty="0">
              <a:solidFill>
                <a:prstClr val="black"/>
              </a:solidFill>
              <a:latin typeface="Calibri"/>
            </a:endParaRPr>
          </a:p>
          <a:p>
            <a:pPr marL="457200" indent="-457200" algn="l" fontAlgn="base">
              <a:buFont typeface="Arial" panose="020B0604020202020204" pitchFamily="34" charset="0"/>
              <a:buChar char="•"/>
            </a:pPr>
            <a:r>
              <a:rPr lang="en-US" sz="2800" dirty="0">
                <a:solidFill>
                  <a:prstClr val="black"/>
                </a:solidFill>
                <a:latin typeface="Calibri"/>
              </a:rPr>
              <a:t>Automation of repetitive tasks.</a:t>
            </a:r>
          </a:p>
          <a:p>
            <a:pPr marL="457200" indent="-457200" algn="l" fontAlgn="base">
              <a:buFont typeface="Arial" panose="020B0604020202020204" pitchFamily="34" charset="0"/>
              <a:buChar char="•"/>
            </a:pPr>
            <a:r>
              <a:rPr lang="en-US" sz="2800" dirty="0">
                <a:solidFill>
                  <a:prstClr val="black"/>
                </a:solidFill>
                <a:latin typeface="Calibri"/>
              </a:rPr>
              <a:t>More and faster insight from data.</a:t>
            </a:r>
          </a:p>
          <a:p>
            <a:pPr marL="457200" indent="-457200" algn="l" fontAlgn="base">
              <a:buFont typeface="Arial" panose="020B0604020202020204" pitchFamily="34" charset="0"/>
              <a:buChar char="•"/>
            </a:pPr>
            <a:r>
              <a:rPr lang="en-US" sz="2800" dirty="0">
                <a:solidFill>
                  <a:prstClr val="black"/>
                </a:solidFill>
                <a:latin typeface="Calibri"/>
              </a:rPr>
              <a:t>Enhanced decision-making.</a:t>
            </a:r>
          </a:p>
          <a:p>
            <a:pPr marL="457200" indent="-457200" algn="l" fontAlgn="base">
              <a:buFont typeface="Arial" panose="020B0604020202020204" pitchFamily="34" charset="0"/>
              <a:buChar char="•"/>
            </a:pPr>
            <a:r>
              <a:rPr lang="en-US" sz="2800" dirty="0">
                <a:solidFill>
                  <a:prstClr val="black"/>
                </a:solidFill>
                <a:latin typeface="Calibri"/>
              </a:rPr>
              <a:t>Fewer human errors.</a:t>
            </a:r>
          </a:p>
          <a:p>
            <a:pPr marL="457200" indent="-457200" algn="l" fontAlgn="base">
              <a:buFont typeface="Arial" panose="020B0604020202020204" pitchFamily="34" charset="0"/>
              <a:buChar char="•"/>
            </a:pPr>
            <a:r>
              <a:rPr lang="en-US" sz="2800" dirty="0">
                <a:solidFill>
                  <a:prstClr val="black"/>
                </a:solidFill>
                <a:latin typeface="Calibri"/>
              </a:rPr>
              <a:t>24x7 availability.</a:t>
            </a:r>
          </a:p>
          <a:p>
            <a:pPr marL="457200" indent="-457200" algn="l" fontAlgn="base">
              <a:buFont typeface="Arial" panose="020B0604020202020204" pitchFamily="34" charset="0"/>
              <a:buChar char="•"/>
            </a:pPr>
            <a:r>
              <a:rPr lang="en-US" sz="2800" dirty="0">
                <a:solidFill>
                  <a:prstClr val="black"/>
                </a:solidFill>
                <a:latin typeface="Calibri"/>
              </a:rPr>
              <a:t>Reduced physical risks.</a:t>
            </a:r>
          </a:p>
        </p:txBody>
      </p:sp>
      <p:pic>
        <p:nvPicPr>
          <p:cNvPr id="5" name="Graphic 21">
            <a:extLst>
              <a:ext uri="{FF2B5EF4-FFF2-40B4-BE49-F238E27FC236}">
                <a16:creationId xmlns:a16="http://schemas.microsoft.com/office/drawing/2014/main" id="{359B25CD-B8C4-1B1D-C008-BDB8F704DD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F7903DFE-5086-3F74-0B6A-83A31140A0A5}"/>
              </a:ext>
            </a:extLst>
          </p:cNvPr>
          <p:cNvPicPr>
            <a:picLocks noChangeAspect="1"/>
          </p:cNvPicPr>
          <p:nvPr/>
        </p:nvPicPr>
        <p:blipFill>
          <a:blip r:embed="rId3"/>
          <a:stretch>
            <a:fillRect/>
          </a:stretch>
        </p:blipFill>
        <p:spPr>
          <a:xfrm>
            <a:off x="6638925" y="3997642"/>
            <a:ext cx="3028950" cy="1514475"/>
          </a:xfrm>
          <a:prstGeom prst="rect">
            <a:avLst/>
          </a:prstGeom>
        </p:spPr>
      </p:pic>
    </p:spTree>
    <p:extLst>
      <p:ext uri="{BB962C8B-B14F-4D97-AF65-F5344CB8AC3E}">
        <p14:creationId xmlns:p14="http://schemas.microsoft.com/office/powerpoint/2010/main" val="21617986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30407D-2196-28DA-3684-2ED3E46B4F1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E235E9-B2D7-AE4F-B42F-CF9790C566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F1C5D80-7D3F-F18B-7B0A-CF53A3DB6F9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422777F-6F40-3F30-0191-44305AA499C8}"/>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dirty="0">
                <a:solidFill>
                  <a:prstClr val="black"/>
                </a:solidFill>
                <a:latin typeface="Calibri"/>
              </a:rPr>
              <a:t>1-Automation of repetitive tasks:</a:t>
            </a:r>
          </a:p>
          <a:p>
            <a:pPr algn="l" fontAlgn="base">
              <a:buNone/>
            </a:pPr>
            <a:endParaRPr lang="en-US" sz="2800" dirty="0">
              <a:solidFill>
                <a:prstClr val="black"/>
              </a:solidFill>
              <a:latin typeface="Calibri"/>
            </a:endParaRPr>
          </a:p>
          <a:p>
            <a:pPr algn="l" fontAlgn="base">
              <a:buNone/>
            </a:pPr>
            <a:r>
              <a:rPr lang="en-US" sz="2400" dirty="0">
                <a:solidFill>
                  <a:prstClr val="black"/>
                </a:solidFill>
                <a:latin typeface="Calibri"/>
              </a:rPr>
              <a:t>AI can automate routine, repetitive and often tedious tasks including digital tasks such as:</a:t>
            </a:r>
          </a:p>
          <a:p>
            <a:pPr marL="342900" indent="-342900" algn="l" fontAlgn="base">
              <a:buFont typeface="Arial" panose="020B0604020202020204" pitchFamily="34" charset="0"/>
              <a:buChar char="•"/>
            </a:pPr>
            <a:r>
              <a:rPr lang="en-US" sz="2400" dirty="0">
                <a:solidFill>
                  <a:prstClr val="black"/>
                </a:solidFill>
                <a:latin typeface="Calibri"/>
              </a:rPr>
              <a:t> data collection</a:t>
            </a:r>
          </a:p>
          <a:p>
            <a:pPr marL="342900" indent="-342900" algn="l" fontAlgn="base">
              <a:buFont typeface="Arial" panose="020B0604020202020204" pitchFamily="34" charset="0"/>
              <a:buChar char="•"/>
            </a:pPr>
            <a:r>
              <a:rPr lang="en-US" sz="2400" dirty="0">
                <a:solidFill>
                  <a:prstClr val="black"/>
                </a:solidFill>
                <a:latin typeface="Calibri"/>
              </a:rPr>
              <a:t> entering and preprocessing</a:t>
            </a:r>
          </a:p>
          <a:p>
            <a:pPr marL="342900" indent="-342900" algn="l" fontAlgn="base">
              <a:buFont typeface="Arial" panose="020B0604020202020204" pitchFamily="34" charset="0"/>
              <a:buChar char="•"/>
            </a:pPr>
            <a:r>
              <a:rPr lang="en-US" sz="2400" dirty="0">
                <a:solidFill>
                  <a:prstClr val="black"/>
                </a:solidFill>
                <a:latin typeface="Calibri"/>
              </a:rPr>
              <a:t> physical tasks such as warehouse stock-picking </a:t>
            </a:r>
          </a:p>
          <a:p>
            <a:pPr marL="342900" indent="-342900" algn="l" fontAlgn="base">
              <a:buFont typeface="Arial" panose="020B0604020202020204" pitchFamily="34" charset="0"/>
              <a:buChar char="•"/>
            </a:pPr>
            <a:r>
              <a:rPr lang="en-US" sz="2400" dirty="0">
                <a:solidFill>
                  <a:prstClr val="black"/>
                </a:solidFill>
                <a:latin typeface="Calibri"/>
              </a:rPr>
              <a:t> manufacturing processes. </a:t>
            </a:r>
          </a:p>
          <a:p>
            <a:pPr algn="l" fontAlgn="base">
              <a:buNone/>
            </a:pPr>
            <a:endParaRPr lang="en-US" sz="2400" dirty="0">
              <a:solidFill>
                <a:prstClr val="black"/>
              </a:solidFill>
              <a:latin typeface="Calibri"/>
            </a:endParaRPr>
          </a:p>
          <a:p>
            <a:pPr algn="l" fontAlgn="base">
              <a:buNone/>
            </a:pPr>
            <a:r>
              <a:rPr lang="en-US" sz="2400" dirty="0">
                <a:solidFill>
                  <a:prstClr val="black"/>
                </a:solidFill>
                <a:latin typeface="Calibri"/>
              </a:rPr>
              <a:t>This automation frees to work on higher value, more creative work.</a:t>
            </a:r>
          </a:p>
          <a:p>
            <a:pPr algn="l" fontAlgn="base">
              <a:lnSpc>
                <a:spcPts val="1800"/>
              </a:lnSpc>
              <a:buNone/>
            </a:pPr>
            <a:endParaRPr lang="en-US" sz="2800" dirty="0">
              <a:solidFill>
                <a:prstClr val="black"/>
              </a:solidFill>
              <a:latin typeface="Calibri"/>
            </a:endParaRPr>
          </a:p>
          <a:p>
            <a:pPr algn="l" fontAlgn="base">
              <a:lnSpc>
                <a:spcPts val="1800"/>
              </a:lnSpc>
              <a:buNone/>
            </a:pPr>
            <a:endParaRPr lang="en-US" b="0" i="0" dirty="0">
              <a:solidFill>
                <a:srgbClr val="161616"/>
              </a:solidFill>
              <a:effectLst/>
              <a:latin typeface="inherit"/>
            </a:endParaRPr>
          </a:p>
        </p:txBody>
      </p:sp>
      <p:pic>
        <p:nvPicPr>
          <p:cNvPr id="5" name="Graphic 21">
            <a:extLst>
              <a:ext uri="{FF2B5EF4-FFF2-40B4-BE49-F238E27FC236}">
                <a16:creationId xmlns:a16="http://schemas.microsoft.com/office/drawing/2014/main" id="{3EF03C6E-FBEC-BD1D-EF70-0306187EAE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789757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0965B2-22F3-806A-C5C5-374287CE54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984C044-9528-5AFC-E91F-49F9C1243CF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5A320D7-066E-7EC2-9290-054EF94BE3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1F64887-A0E5-3A37-E6DB-8C6CE73FAA5E}"/>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2-Enhanced decision-making:</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Whether used for decision support or for fully automated decision-making, AI enables faster, more accurate predictions and reliable,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data-driven decisions</a:t>
            </a:r>
            <a:r>
              <a:rPr kumimoji="0" lang="en-US" sz="280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l" defTabSz="914400" rtl="0" eaLnBrk="1" fontAlgn="base" latinLnBrk="0" hangingPunct="1">
              <a:lnSpc>
                <a:spcPct val="100000"/>
              </a:lnSpc>
              <a:spcBef>
                <a:spcPts val="0"/>
              </a:spcBef>
              <a:spcAft>
                <a:spcPts val="0"/>
              </a:spcAft>
              <a:buClrTx/>
              <a:buSzTx/>
              <a:buFontTx/>
              <a:buNone/>
              <a:tabLst/>
              <a:defRPr/>
            </a:pPr>
            <a:endParaRPr lang="en-US" sz="2800" dirty="0">
              <a:solidFill>
                <a:prstClr val="black"/>
              </a:solidFill>
              <a:latin typeface="Calibri"/>
            </a:endParaRPr>
          </a:p>
          <a:p>
            <a:pPr marL="0" marR="0" lvl="0" indent="0" algn="l" defTabSz="914400" rtl="0" eaLnBrk="1" fontAlgn="base" latinLnBrk="0" hangingPunct="1">
              <a:lnSpc>
                <a:spcPts val="18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inherit"/>
              <a:ea typeface="+mn-ea"/>
              <a:cs typeface="+mn-cs"/>
            </a:endParaRPr>
          </a:p>
        </p:txBody>
      </p:sp>
      <p:pic>
        <p:nvPicPr>
          <p:cNvPr id="5" name="Graphic 21">
            <a:extLst>
              <a:ext uri="{FF2B5EF4-FFF2-40B4-BE49-F238E27FC236}">
                <a16:creationId xmlns:a16="http://schemas.microsoft.com/office/drawing/2014/main" id="{E58741D8-CA92-5945-05F3-4BAF4E2EA6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D0E51A46-F59B-3A7D-A65F-0A783C8B8A99}"/>
              </a:ext>
            </a:extLst>
          </p:cNvPr>
          <p:cNvPicPr>
            <a:picLocks noChangeAspect="1"/>
          </p:cNvPicPr>
          <p:nvPr/>
        </p:nvPicPr>
        <p:blipFill>
          <a:blip r:embed="rId4"/>
          <a:stretch>
            <a:fillRect/>
          </a:stretch>
        </p:blipFill>
        <p:spPr>
          <a:xfrm>
            <a:off x="7559456" y="4458833"/>
            <a:ext cx="3112669" cy="1778668"/>
          </a:xfrm>
          <a:prstGeom prst="rect">
            <a:avLst/>
          </a:prstGeom>
        </p:spPr>
      </p:pic>
    </p:spTree>
    <p:extLst>
      <p:ext uri="{BB962C8B-B14F-4D97-AF65-F5344CB8AC3E}">
        <p14:creationId xmlns:p14="http://schemas.microsoft.com/office/powerpoint/2010/main" val="13554578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9FD6B8-9F91-7776-139B-D025AA7636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A84E9F-0656-4335-32F2-93B5FA381C4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C12A1F7-928C-45C3-A4E1-7780AFA2A14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458FD0F-B450-C3BA-4187-6AEE12FD176A}"/>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2-Enhanced decision-making:</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Combined with automation, AI enables businesses to act on opportunities and respond to crises as they emerge, in real time and without human intervention.</a:t>
            </a:r>
          </a:p>
          <a:p>
            <a:pPr marL="0" marR="0" lvl="0" indent="0" algn="l" defTabSz="914400" rtl="0" eaLnBrk="1" fontAlgn="base" latinLnBrk="0" hangingPunct="1">
              <a:lnSpc>
                <a:spcPts val="18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inherit"/>
              <a:ea typeface="+mn-ea"/>
              <a:cs typeface="+mn-cs"/>
            </a:endParaRPr>
          </a:p>
        </p:txBody>
      </p:sp>
      <p:pic>
        <p:nvPicPr>
          <p:cNvPr id="5" name="Graphic 21">
            <a:extLst>
              <a:ext uri="{FF2B5EF4-FFF2-40B4-BE49-F238E27FC236}">
                <a16:creationId xmlns:a16="http://schemas.microsoft.com/office/drawing/2014/main" id="{DCA6F020-B3FE-449B-5FC4-A70009D48F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A6BC94E-9303-0857-496D-48D8B6340C53}"/>
              </a:ext>
            </a:extLst>
          </p:cNvPr>
          <p:cNvPicPr>
            <a:picLocks noChangeAspect="1"/>
          </p:cNvPicPr>
          <p:nvPr/>
        </p:nvPicPr>
        <p:blipFill>
          <a:blip r:embed="rId3"/>
          <a:stretch>
            <a:fillRect/>
          </a:stretch>
        </p:blipFill>
        <p:spPr>
          <a:xfrm>
            <a:off x="7559456" y="4458833"/>
            <a:ext cx="3112669" cy="1778668"/>
          </a:xfrm>
          <a:prstGeom prst="rect">
            <a:avLst/>
          </a:prstGeom>
        </p:spPr>
      </p:pic>
    </p:spTree>
    <p:extLst>
      <p:ext uri="{BB962C8B-B14F-4D97-AF65-F5344CB8AC3E}">
        <p14:creationId xmlns:p14="http://schemas.microsoft.com/office/powerpoint/2010/main" val="9733189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BE78F3CB-0889-AE44-6364-3489B9D2C5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5A9C3C-8E10-C166-2D87-3832309D07A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89DC7D4-C1F5-510A-C933-C984B215FAD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C6B95B4-3BBF-4680-6857-18D658FB8277}"/>
              </a:ext>
            </a:extLst>
          </p:cNvPr>
          <p:cNvSpPr/>
          <p:nvPr/>
        </p:nvSpPr>
        <p:spPr>
          <a:xfrm>
            <a:off x="1175046" y="1267145"/>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ts val="18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inherit"/>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3-Fewer human errors:</a:t>
            </a:r>
            <a:br>
              <a:rPr kumimoji="0" lang="en-US" sz="2800" b="0" i="0" u="none" strike="noStrike" kern="1200" cap="none" spc="0" normalizeH="0" baseline="0" noProof="0" dirty="0">
                <a:ln>
                  <a:noFill/>
                </a:ln>
                <a:solidFill>
                  <a:prstClr val="black"/>
                </a:solidFill>
                <a:effectLst/>
                <a:uLnTx/>
                <a:uFillTx/>
                <a:latin typeface="Calibri"/>
                <a:ea typeface="+mn-ea"/>
                <a:cs typeface="+mn-cs"/>
              </a:rPr>
            </a:b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AI can reduce human errors in various ways:</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from guiding people through the proper steps of a process, to flagging potential errors before they occur, and fully automating processes without human intervention. </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F6526F3-0C3F-DEB2-AF03-DA6D53128DB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4D6B5997-F082-665D-9FB2-38DF87149B4A}"/>
              </a:ext>
            </a:extLst>
          </p:cNvPr>
          <p:cNvPicPr>
            <a:picLocks noChangeAspect="1"/>
          </p:cNvPicPr>
          <p:nvPr/>
        </p:nvPicPr>
        <p:blipFill>
          <a:blip r:embed="rId5"/>
          <a:stretch>
            <a:fillRect/>
          </a:stretch>
        </p:blipFill>
        <p:spPr>
          <a:xfrm>
            <a:off x="6998198" y="1215189"/>
            <a:ext cx="3673927" cy="1928812"/>
          </a:xfrm>
          <a:prstGeom prst="rect">
            <a:avLst/>
          </a:prstGeom>
        </p:spPr>
      </p:pic>
    </p:spTree>
    <p:extLst>
      <p:ext uri="{BB962C8B-B14F-4D97-AF65-F5344CB8AC3E}">
        <p14:creationId xmlns:p14="http://schemas.microsoft.com/office/powerpoint/2010/main" val="2209924990"/>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8538BCBD-9169-6F2F-3EE3-931288E0BB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293E290-13D7-EC33-B799-496983178B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76CB2D0-626C-FD83-CBCA-3DF82DB939C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230FE2C-815B-21A5-FF79-175436B1A201}"/>
              </a:ext>
            </a:extLst>
          </p:cNvPr>
          <p:cNvSpPr/>
          <p:nvPr/>
        </p:nvSpPr>
        <p:spPr>
          <a:xfrm>
            <a:off x="1175046" y="1267145"/>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ts val="18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inherit"/>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US" sz="2800" dirty="0">
                <a:solidFill>
                  <a:prstClr val="black"/>
                </a:solidFill>
                <a:latin typeface="Calibri"/>
              </a:rPr>
              <a:t>3-Fewer human errors:</a:t>
            </a:r>
            <a:br>
              <a:rPr lang="en-US" sz="2800" dirty="0">
                <a:solidFill>
                  <a:prstClr val="black"/>
                </a:solidFill>
                <a:latin typeface="Calibri"/>
              </a:rPr>
            </a:br>
            <a:endParaRPr lang="en-US" sz="2800" dirty="0">
              <a:solidFill>
                <a:prstClr val="black"/>
              </a:solidFill>
              <a:latin typeface="Calibri"/>
            </a:endParaRPr>
          </a:p>
          <a:p>
            <a:pPr marL="0" marR="0" lvl="0" indent="0" algn="l" defTabSz="914400" rtl="0" eaLnBrk="1" fontAlgn="base" latinLnBrk="0" hangingPunct="1">
              <a:spcBef>
                <a:spcPts val="0"/>
              </a:spcBef>
              <a:spcAft>
                <a:spcPts val="0"/>
              </a:spcAft>
              <a:buClrTx/>
              <a:buSzTx/>
              <a:buFontTx/>
              <a:buNone/>
              <a:tabLst/>
              <a:defRPr/>
            </a:pPr>
            <a:r>
              <a:rPr lang="en-US" sz="2800" dirty="0">
                <a:solidFill>
                  <a:prstClr val="black"/>
                </a:solidFill>
                <a:latin typeface="Calibri"/>
              </a:rPr>
              <a:t>This is especially important in industries such as healthcare where, for example, AI-guided surgical robotics enable consistent precision.</a:t>
            </a:r>
          </a:p>
          <a:p>
            <a:pPr marL="0" marR="0" lvl="0" indent="0" algn="l" defTabSz="914400" rtl="0" eaLnBrk="1" fontAlgn="base" latinLnBrk="0" hangingPunct="1">
              <a:spcBef>
                <a:spcPts val="0"/>
              </a:spcBef>
              <a:spcAft>
                <a:spcPts val="0"/>
              </a:spcAft>
              <a:buClrTx/>
              <a:buSzTx/>
              <a:buFontTx/>
              <a:buNone/>
              <a:tabLst/>
              <a:defRPr/>
            </a:pPr>
            <a:endParaRPr lang="en-US" sz="2800" dirty="0">
              <a:solidFill>
                <a:prstClr val="black"/>
              </a:solidFill>
              <a:latin typeface="Calibri"/>
            </a:endParaRPr>
          </a:p>
          <a:p>
            <a:pPr marL="0" marR="0" lvl="0" indent="0" algn="l" defTabSz="914400" rtl="0" eaLnBrk="1" fontAlgn="base" latinLnBrk="0" hangingPunct="1">
              <a:spcBef>
                <a:spcPts val="0"/>
              </a:spcBef>
              <a:spcAft>
                <a:spcPts val="0"/>
              </a:spcAft>
              <a:buClrTx/>
              <a:buSzTx/>
              <a:buFontTx/>
              <a:buNone/>
              <a:tabLst/>
              <a:defRPr/>
            </a:pPr>
            <a:r>
              <a:rPr lang="en-US" sz="2800" dirty="0">
                <a:solidFill>
                  <a:prstClr val="black"/>
                </a:solidFill>
                <a:latin typeface="Calibri"/>
              </a:rPr>
              <a:t>Machine learning algorithms can continually improve their accuracy and further reduce errors as they're exposed to more data and "learn" from experience.</a:t>
            </a:r>
          </a:p>
        </p:txBody>
      </p:sp>
      <p:pic>
        <p:nvPicPr>
          <p:cNvPr id="5" name="Graphic 21">
            <a:extLst>
              <a:ext uri="{FF2B5EF4-FFF2-40B4-BE49-F238E27FC236}">
                <a16:creationId xmlns:a16="http://schemas.microsoft.com/office/drawing/2014/main" id="{B152686D-3603-87B1-A896-D9D178011EA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50643733"/>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ow AI Reduces Human Error by 90% | AI Tools &amp; Benefits">
            <a:extLst>
              <a:ext uri="{FF2B5EF4-FFF2-40B4-BE49-F238E27FC236}">
                <a16:creationId xmlns:a16="http://schemas.microsoft.com/office/drawing/2014/main" id="{C7A0CC52-2B1E-D068-17C9-60B4D986853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a:extLst>
              <a:ext uri="{FF2B5EF4-FFF2-40B4-BE49-F238E27FC236}">
                <a16:creationId xmlns:a16="http://schemas.microsoft.com/office/drawing/2014/main" id="{D5B3BBC2-560A-E38B-3D29-C199D664FF41}"/>
              </a:ext>
            </a:extLst>
          </p:cNvPr>
          <p:cNvPicPr>
            <a:picLocks noChangeAspect="1"/>
          </p:cNvPicPr>
          <p:nvPr/>
        </p:nvPicPr>
        <p:blipFill>
          <a:blip r:embed="rId2"/>
          <a:stretch>
            <a:fillRect/>
          </a:stretch>
        </p:blipFill>
        <p:spPr>
          <a:xfrm>
            <a:off x="1381518" y="0"/>
            <a:ext cx="9428964" cy="6858000"/>
          </a:xfrm>
          <a:prstGeom prst="rect">
            <a:avLst/>
          </a:prstGeom>
        </p:spPr>
      </p:pic>
    </p:spTree>
    <p:extLst>
      <p:ext uri="{BB962C8B-B14F-4D97-AF65-F5344CB8AC3E}">
        <p14:creationId xmlns:p14="http://schemas.microsoft.com/office/powerpoint/2010/main" val="15912065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5F069F-A42A-18F1-DF4D-991C619D47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ABCBCA-2892-70F6-EC1D-BB0FE61933C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C763898-19ED-7643-3BE7-5831F63FB78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7BBF09E-16CA-034E-86F7-DBF09B4CF657}"/>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dirty="0">
                <a:solidFill>
                  <a:prstClr val="black"/>
                </a:solidFill>
                <a:latin typeface="Calibri"/>
              </a:rPr>
              <a:t>4-Round-the-clock availability and consistency:</a:t>
            </a:r>
          </a:p>
          <a:p>
            <a:pPr algn="l" fontAlgn="base">
              <a:buNone/>
            </a:pPr>
            <a:endParaRPr lang="en-US" sz="2800" dirty="0">
              <a:solidFill>
                <a:prstClr val="black"/>
              </a:solidFill>
              <a:latin typeface="Calibri"/>
            </a:endParaRPr>
          </a:p>
          <a:p>
            <a:pPr algn="l" fontAlgn="base">
              <a:buNone/>
            </a:pPr>
            <a:r>
              <a:rPr lang="en-US" sz="2800" dirty="0">
                <a:solidFill>
                  <a:prstClr val="black"/>
                </a:solidFill>
                <a:latin typeface="Calibri"/>
              </a:rPr>
              <a:t>AI is always on, available around the clock, and delivers consistent performance every time.</a:t>
            </a:r>
          </a:p>
          <a:p>
            <a:pPr algn="l" fontAlgn="base">
              <a:buNone/>
            </a:pPr>
            <a:endParaRPr lang="en-US" sz="2800" dirty="0">
              <a:solidFill>
                <a:prstClr val="black"/>
              </a:solidFill>
              <a:latin typeface="Calibri"/>
            </a:endParaRPr>
          </a:p>
          <a:p>
            <a:pPr algn="l" fontAlgn="base">
              <a:buNone/>
            </a:pPr>
            <a:r>
              <a:rPr lang="en-US" sz="2800" dirty="0">
                <a:solidFill>
                  <a:prstClr val="black"/>
                </a:solidFill>
                <a:latin typeface="Calibri"/>
              </a:rPr>
              <a:t> Tools such as AI chatbots or virtual assistants can lighten staffing demands for customer service or support.</a:t>
            </a:r>
          </a:p>
          <a:p>
            <a:pPr algn="l" fontAlgn="base">
              <a:buNone/>
            </a:pPr>
            <a:endParaRPr lang="en-US" sz="2800" dirty="0">
              <a:solidFill>
                <a:prstClr val="black"/>
              </a:solidFill>
              <a:latin typeface="Calibri"/>
            </a:endParaRPr>
          </a:p>
          <a:p>
            <a:pPr algn="l" fontAlgn="base">
              <a:buNone/>
            </a:pPr>
            <a:r>
              <a:rPr lang="en-US" sz="2800" dirty="0">
                <a:solidFill>
                  <a:prstClr val="black"/>
                </a:solidFill>
                <a:latin typeface="Calibri"/>
              </a:rPr>
              <a:t> </a:t>
            </a:r>
          </a:p>
        </p:txBody>
      </p:sp>
      <p:pic>
        <p:nvPicPr>
          <p:cNvPr id="5" name="Graphic 21">
            <a:extLst>
              <a:ext uri="{FF2B5EF4-FFF2-40B4-BE49-F238E27FC236}">
                <a16:creationId xmlns:a16="http://schemas.microsoft.com/office/drawing/2014/main" id="{06BCE794-1D7F-AA77-FDA4-940BCFC791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46672B49-6A92-60C9-5CD2-E26AFDC8F047}"/>
              </a:ext>
            </a:extLst>
          </p:cNvPr>
          <p:cNvPicPr>
            <a:picLocks noChangeAspect="1"/>
          </p:cNvPicPr>
          <p:nvPr/>
        </p:nvPicPr>
        <p:blipFill>
          <a:blip r:embed="rId3"/>
          <a:stretch>
            <a:fillRect/>
          </a:stretch>
        </p:blipFill>
        <p:spPr>
          <a:xfrm>
            <a:off x="7843200" y="4890135"/>
            <a:ext cx="2828925" cy="1619250"/>
          </a:xfrm>
          <a:prstGeom prst="rect">
            <a:avLst/>
          </a:prstGeom>
        </p:spPr>
      </p:pic>
    </p:spTree>
    <p:extLst>
      <p:ext uri="{BB962C8B-B14F-4D97-AF65-F5344CB8AC3E}">
        <p14:creationId xmlns:p14="http://schemas.microsoft.com/office/powerpoint/2010/main" val="11835663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DD07FD-6BC5-8B98-DC8F-FBF929C37A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2E3DAA-5B2F-9C06-8579-281078A9D53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34C9FB9-E134-CB00-CD91-E926650A847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6141E02-5F7C-4B5F-F634-5C3A1907BB3A}"/>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4-Round-the-clock availability and consistency:</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In other applications such as materials processing or production lines, AI can help maintain consistent work quality and output levels when used to complete repetitive or tedious tasks.</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3403B7F-C7FE-DA11-4709-C106C8FB07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DD0E8BBB-9C19-0D30-5768-9B054122AA61}"/>
              </a:ext>
            </a:extLst>
          </p:cNvPr>
          <p:cNvPicPr>
            <a:picLocks noChangeAspect="1"/>
          </p:cNvPicPr>
          <p:nvPr/>
        </p:nvPicPr>
        <p:blipFill>
          <a:blip r:embed="rId3"/>
          <a:stretch>
            <a:fillRect/>
          </a:stretch>
        </p:blipFill>
        <p:spPr>
          <a:xfrm>
            <a:off x="7509510" y="4711180"/>
            <a:ext cx="2857500" cy="1600200"/>
          </a:xfrm>
          <a:prstGeom prst="rect">
            <a:avLst/>
          </a:prstGeom>
        </p:spPr>
      </p:pic>
    </p:spTree>
    <p:extLst>
      <p:ext uri="{BB962C8B-B14F-4D97-AF65-F5344CB8AC3E}">
        <p14:creationId xmlns:p14="http://schemas.microsoft.com/office/powerpoint/2010/main" val="5306571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88E62-5341-90A7-721C-9F3C8DA605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624191-108D-D9FF-50AB-BAB5E31FECC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9A4C4C0-DF3B-98A4-D50C-DDB618394A4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89ECB80-1744-276F-7ADC-9FA6FFA2DEC6}"/>
              </a:ext>
            </a:extLst>
          </p:cNvPr>
          <p:cNvSpPr/>
          <p:nvPr/>
        </p:nvSpPr>
        <p:spPr>
          <a:xfrm>
            <a:off x="1192203" y="1387317"/>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5-Reduced physical risk:</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By automating dangerous work such as animal control, handling explosives, performing tasks in deep ocean water, high altitudes or in outer space, AI can eliminate the need to put human workers at risk of injury or worse. </a:t>
            </a:r>
          </a:p>
        </p:txBody>
      </p:sp>
      <p:pic>
        <p:nvPicPr>
          <p:cNvPr id="5" name="Graphic 21">
            <a:extLst>
              <a:ext uri="{FF2B5EF4-FFF2-40B4-BE49-F238E27FC236}">
                <a16:creationId xmlns:a16="http://schemas.microsoft.com/office/drawing/2014/main" id="{F9C8FC9A-7C65-BFE0-D58E-A6423B2457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9F0EF277-EF58-4651-6AFD-728E11FBCC4B}"/>
              </a:ext>
            </a:extLst>
          </p:cNvPr>
          <p:cNvPicPr>
            <a:picLocks noChangeAspect="1"/>
          </p:cNvPicPr>
          <p:nvPr/>
        </p:nvPicPr>
        <p:blipFill>
          <a:blip r:embed="rId3"/>
          <a:stretch>
            <a:fillRect/>
          </a:stretch>
        </p:blipFill>
        <p:spPr>
          <a:xfrm>
            <a:off x="7587279" y="1676474"/>
            <a:ext cx="3118372" cy="1752525"/>
          </a:xfrm>
          <a:prstGeom prst="rect">
            <a:avLst/>
          </a:prstGeom>
        </p:spPr>
      </p:pic>
    </p:spTree>
    <p:extLst>
      <p:ext uri="{BB962C8B-B14F-4D97-AF65-F5344CB8AC3E}">
        <p14:creationId xmlns:p14="http://schemas.microsoft.com/office/powerpoint/2010/main" val="6335612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91B4D-0631-9F63-9CBB-E523C62E7A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CFC9CC0-493F-F992-FCA6-D559B9B083C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0639539-3826-0BD4-018F-EDD3D8893A5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93036DF-B1FB-DE42-29B4-D110D9A12285}"/>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b="1" dirty="0">
                <a:solidFill>
                  <a:schemeClr val="accent1"/>
                </a:solidFill>
                <a:latin typeface="Calibri"/>
              </a:rPr>
              <a:t>History of AI </a:t>
            </a:r>
          </a:p>
          <a:p>
            <a:pPr algn="l" fontAlgn="base">
              <a:buNone/>
            </a:pPr>
            <a:r>
              <a:rPr lang="en-US" sz="2800" dirty="0">
                <a:solidFill>
                  <a:prstClr val="black"/>
                </a:solidFill>
                <a:latin typeface="Calibri"/>
              </a:rPr>
              <a:t>The idea of "a machine that thinks" dates back to ancient Greece. </a:t>
            </a:r>
          </a:p>
          <a:p>
            <a:pPr algn="l" fontAlgn="base">
              <a:buNone/>
            </a:pPr>
            <a:r>
              <a:rPr lang="en-US" sz="2800" b="1" u="sng" dirty="0">
                <a:solidFill>
                  <a:prstClr val="black"/>
                </a:solidFill>
                <a:latin typeface="Calibri"/>
              </a:rPr>
              <a:t>1950</a:t>
            </a:r>
            <a:br>
              <a:rPr lang="en-US" sz="2800" dirty="0">
                <a:solidFill>
                  <a:prstClr val="black"/>
                </a:solidFill>
                <a:latin typeface="Calibri"/>
              </a:rPr>
            </a:br>
            <a:r>
              <a:rPr lang="en-US" sz="2800" dirty="0">
                <a:solidFill>
                  <a:prstClr val="black"/>
                </a:solidFill>
                <a:latin typeface="Calibri"/>
              </a:rPr>
              <a:t>Alan Turing publishes </a:t>
            </a:r>
            <a:r>
              <a:rPr lang="en-US" sz="2800" dirty="0">
                <a:solidFill>
                  <a:prstClr val="black"/>
                </a:solidFill>
                <a:latin typeface="Calibri"/>
                <a:hlinkClick r:id="rId2">
                  <a:extLst>
                    <a:ext uri="{A12FA001-AC4F-418D-AE19-62706E023703}">
                      <ahyp:hlinkClr xmlns:ahyp="http://schemas.microsoft.com/office/drawing/2018/hyperlinkcolor" val="tx"/>
                    </a:ext>
                  </a:extLst>
                </a:hlinkClick>
              </a:rPr>
              <a:t>Computing Machinery and Intelligence</a:t>
            </a:r>
            <a:r>
              <a:rPr lang="en-US" sz="2800" dirty="0">
                <a:solidFill>
                  <a:prstClr val="black"/>
                </a:solidFill>
                <a:latin typeface="Calibri"/>
              </a:rPr>
              <a:t>. In this paper, Turing famous for breaking the German ENIGMA code during WWII and often referred to as the "father of computer science" asks the following question: "Can machines think?"</a:t>
            </a:r>
          </a:p>
        </p:txBody>
      </p:sp>
      <p:pic>
        <p:nvPicPr>
          <p:cNvPr id="5" name="Graphic 21">
            <a:extLst>
              <a:ext uri="{FF2B5EF4-FFF2-40B4-BE49-F238E27FC236}">
                <a16:creationId xmlns:a16="http://schemas.microsoft.com/office/drawing/2014/main" id="{59A53ED0-7E50-09F2-DD83-6F9EF51D54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78242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A3ACD4-F0E9-628C-6CC3-BA9D2CB20C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B6DB032-BED5-64E3-AD1E-6686F63646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E22FF83-457C-B7E4-5F55-7B46F444169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1979AA7-989E-D2AF-C83C-133341046166}"/>
              </a:ext>
            </a:extLst>
          </p:cNvPr>
          <p:cNvSpPr/>
          <p:nvPr/>
        </p:nvSpPr>
        <p:spPr>
          <a:xfrm>
            <a:off x="1181062" y="1285191"/>
            <a:ext cx="10074480" cy="50879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uLnTx/>
                <a:uFillTx/>
                <a:latin typeface="Calibri"/>
                <a:ea typeface="+mn-ea"/>
                <a:cs typeface="+mn-cs"/>
              </a:rPr>
              <a:t>1956</a:t>
            </a:r>
          </a:p>
          <a:p>
            <a:pPr marL="0" marR="0" lvl="0" indent="0" algn="l" defTabSz="914400" rtl="0" eaLnBrk="1" fontAlgn="base" latinLnBrk="0" hangingPunct="1">
              <a:lnSpc>
                <a:spcPct val="100000"/>
              </a:lnSpc>
              <a:spcBef>
                <a:spcPts val="0"/>
              </a:spcBef>
              <a:spcAft>
                <a:spcPts val="0"/>
              </a:spcAft>
              <a:buClrTx/>
              <a:buSzTx/>
              <a:buFontTx/>
              <a:buNone/>
              <a:tabLst/>
              <a:defRPr/>
            </a:pP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John McCarthy coins the term "artificial intelligence" at the first-ever AI conference at Dartmouth College. (McCarthy went on to invent the Lisp language.) Later that year, Allen Newell, J.C. Shaw and Herbert Simon create the Logic Theorist, the first-ever running AI computer program.</a:t>
            </a:r>
          </a:p>
        </p:txBody>
      </p:sp>
      <p:pic>
        <p:nvPicPr>
          <p:cNvPr id="5" name="Graphic 21">
            <a:extLst>
              <a:ext uri="{FF2B5EF4-FFF2-40B4-BE49-F238E27FC236}">
                <a16:creationId xmlns:a16="http://schemas.microsoft.com/office/drawing/2014/main" id="{A7BE8C62-34E7-9E8B-A980-46167B28B2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018304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AD8A60-62B6-012F-139D-BB2F250AA9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B47265-C48A-77DD-FE19-B0F6887ED7F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5913409-9F65-795B-ADBD-E4C030051B8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DA53631-D685-3A0E-C4B2-282BF6FEB027}"/>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b="1" dirty="0">
                <a:solidFill>
                  <a:prstClr val="black"/>
                </a:solidFill>
                <a:latin typeface="Calibri"/>
              </a:rPr>
              <a:t>1967</a:t>
            </a:r>
            <a:br>
              <a:rPr lang="en-US" sz="2800" dirty="0">
                <a:solidFill>
                  <a:prstClr val="black"/>
                </a:solidFill>
                <a:latin typeface="Calibri"/>
              </a:rPr>
            </a:br>
            <a:r>
              <a:rPr lang="en-US" sz="2800" dirty="0">
                <a:solidFill>
                  <a:prstClr val="black"/>
                </a:solidFill>
                <a:latin typeface="Calibri"/>
              </a:rPr>
              <a:t>Frank Rosenblatt builds the Mark 1 Perceptron, the first computer based on a neural network that "learned" through trial and error. Just a year later, Marvin Minsky and Seymour </a:t>
            </a:r>
            <a:r>
              <a:rPr lang="en-US" sz="2800" dirty="0" err="1">
                <a:solidFill>
                  <a:prstClr val="black"/>
                </a:solidFill>
                <a:latin typeface="Calibri"/>
              </a:rPr>
              <a:t>Papert</a:t>
            </a:r>
            <a:r>
              <a:rPr lang="en-US" sz="2800" dirty="0">
                <a:solidFill>
                  <a:prstClr val="black"/>
                </a:solidFill>
                <a:latin typeface="Calibri"/>
              </a:rPr>
              <a:t> publish a book titled </a:t>
            </a:r>
            <a:r>
              <a:rPr lang="en-US" sz="2800" dirty="0" err="1">
                <a:solidFill>
                  <a:prstClr val="black"/>
                </a:solidFill>
                <a:latin typeface="Calibri"/>
              </a:rPr>
              <a:t>Perceptrons</a:t>
            </a:r>
            <a:r>
              <a:rPr lang="en-US" sz="2800" dirty="0">
                <a:solidFill>
                  <a:prstClr val="black"/>
                </a:solidFill>
                <a:latin typeface="Calibri"/>
              </a:rPr>
              <a:t>, which becomes both the landmark work on neural networks.</a:t>
            </a:r>
          </a:p>
          <a:p>
            <a:pPr algn="l" fontAlgn="base">
              <a:buNone/>
            </a:pPr>
            <a:endParaRPr lang="en-US" sz="2800" dirty="0">
              <a:solidFill>
                <a:prstClr val="black"/>
              </a:solidFill>
              <a:latin typeface="Calibri"/>
            </a:endParaRPr>
          </a:p>
          <a:p>
            <a:pPr algn="l" fontAlgn="base">
              <a:buNone/>
            </a:pPr>
            <a:r>
              <a:rPr lang="en-US" sz="2800" b="1" dirty="0">
                <a:solidFill>
                  <a:prstClr val="black"/>
                </a:solidFill>
                <a:latin typeface="Calibri"/>
              </a:rPr>
              <a:t>1980</a:t>
            </a:r>
            <a:br>
              <a:rPr lang="en-US" sz="2800" dirty="0">
                <a:solidFill>
                  <a:prstClr val="black"/>
                </a:solidFill>
                <a:latin typeface="Calibri"/>
              </a:rPr>
            </a:br>
            <a:r>
              <a:rPr lang="en-US" sz="2800" dirty="0">
                <a:solidFill>
                  <a:prstClr val="black"/>
                </a:solidFill>
                <a:latin typeface="Calibri"/>
              </a:rPr>
              <a:t>Neural networks, which use a backpropagation algorithm to train itself, became widely used in AI applications.</a:t>
            </a:r>
          </a:p>
          <a:p>
            <a:pPr algn="l" fontAlgn="base">
              <a:buNone/>
            </a:pPr>
            <a:br>
              <a:rPr lang="en-US" sz="2800" dirty="0">
                <a:solidFill>
                  <a:prstClr val="black"/>
                </a:solidFill>
                <a:latin typeface="Calibri"/>
              </a:rPr>
            </a:br>
            <a:endParaRPr lang="en-US" sz="2800" dirty="0">
              <a:solidFill>
                <a:prstClr val="black"/>
              </a:solidFill>
              <a:latin typeface="Calibri"/>
            </a:endParaRPr>
          </a:p>
        </p:txBody>
      </p:sp>
      <p:pic>
        <p:nvPicPr>
          <p:cNvPr id="5" name="Graphic 21">
            <a:extLst>
              <a:ext uri="{FF2B5EF4-FFF2-40B4-BE49-F238E27FC236}">
                <a16:creationId xmlns:a16="http://schemas.microsoft.com/office/drawing/2014/main" id="{4E74FEF0-AF6F-B645-A6E3-1698639DF6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311610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3AD9B1-E09C-43FA-6F90-8A387CCE09F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1E6960-A9A4-DE76-73DE-4C772711594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0E3A9BC-FED3-04E8-BE8D-ABA7A68C44B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71C3BD9-E944-DFBF-B84A-30A28200D45A}"/>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1995</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Stuart Russell and Peter Norvig publish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Artificial Intelligence: A Modern Approach</a:t>
            </a:r>
            <a:r>
              <a:rPr kumimoji="0" lang="en-US" sz="2800" b="0" i="0" u="none" strike="noStrike" kern="1200" cap="none" spc="0" normalizeH="0" baseline="0" noProof="0" dirty="0">
                <a:ln>
                  <a:noFill/>
                </a:ln>
                <a:solidFill>
                  <a:prstClr val="black"/>
                </a:solidFill>
                <a:effectLst/>
                <a:uLnTx/>
                <a:uFillTx/>
                <a:latin typeface="Calibri"/>
                <a:ea typeface="+mn-ea"/>
                <a:cs typeface="+mn-cs"/>
              </a:rPr>
              <a:t>, which becomes one of the leading textbooks in the study of AI. In it, they delve into four potential goals or definitions of AI, which differentiates computer systems based on rationality and thinking versus acting.</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1997</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IBM's Deep Blue beats then world chess champion Garry Kasparov, in a chess match (and rematch).</a:t>
            </a:r>
          </a:p>
        </p:txBody>
      </p:sp>
      <p:pic>
        <p:nvPicPr>
          <p:cNvPr id="5" name="Graphic 21">
            <a:extLst>
              <a:ext uri="{FF2B5EF4-FFF2-40B4-BE49-F238E27FC236}">
                <a16:creationId xmlns:a16="http://schemas.microsoft.com/office/drawing/2014/main" id="{5FC133EE-3731-2F95-D116-315DB99D62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059218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9C73E-8047-0B62-E2D6-900E7210A0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479C6BD-7037-4F22-7AE4-C7595C071AF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E7D7361-C82A-157C-A1C8-5EEA73F6E28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8EF2327-EADE-4CF6-06A0-94D644DAA261}"/>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2004</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John McCarthy writes a paper,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What Is Artificial Intelligence?</a:t>
            </a:r>
            <a:r>
              <a:rPr kumimoji="0" lang="en-US" sz="2800" b="0" i="0" u="none" strike="noStrike" kern="1200" cap="none" spc="0" normalizeH="0" baseline="0" noProof="0" dirty="0">
                <a:ln>
                  <a:noFill/>
                </a:ln>
                <a:solidFill>
                  <a:prstClr val="black"/>
                </a:solidFill>
                <a:effectLst/>
                <a:uLnTx/>
                <a:uFillTx/>
                <a:latin typeface="Calibri"/>
                <a:ea typeface="+mn-ea"/>
                <a:cs typeface="+mn-cs"/>
              </a:rPr>
              <a:t>, and proposes an often-cited definition of AI. By this time, the era of big data and cloud computing is underway, enabling organizations to manage ever-larger data estates, which will one day be used to train AI models. </a:t>
            </a:r>
          </a:p>
        </p:txBody>
      </p:sp>
      <p:pic>
        <p:nvPicPr>
          <p:cNvPr id="5" name="Graphic 21">
            <a:extLst>
              <a:ext uri="{FF2B5EF4-FFF2-40B4-BE49-F238E27FC236}">
                <a16:creationId xmlns:a16="http://schemas.microsoft.com/office/drawing/2014/main" id="{D7028FBB-92F0-41BD-2B55-6281C5DD0E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262024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F66FCA-39B6-2686-B4F9-6BC8785AAF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6F39E6-AB4C-D2F0-13BF-577BD789858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769287D-6DD2-A099-FB83-39480772853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DC4ABCF-0902-F834-C6FD-A33E319676C0}"/>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b="1" dirty="0">
                <a:solidFill>
                  <a:prstClr val="black"/>
                </a:solidFill>
                <a:latin typeface="Calibri"/>
              </a:rPr>
              <a:t>2011</a:t>
            </a:r>
            <a:br>
              <a:rPr lang="en-US" sz="2800" dirty="0">
                <a:solidFill>
                  <a:prstClr val="black"/>
                </a:solidFill>
                <a:latin typeface="Calibri"/>
              </a:rPr>
            </a:br>
            <a:r>
              <a:rPr lang="en-US" sz="2800" dirty="0">
                <a:solidFill>
                  <a:prstClr val="black"/>
                </a:solidFill>
                <a:latin typeface="Calibri"/>
              </a:rPr>
              <a:t>IBM Watson® beats champions Ken Jennings and Brad Rutter at Jeopardy! Also, around this time, data science begins to emerge as a popular discipline.</a:t>
            </a:r>
          </a:p>
          <a:p>
            <a:pPr algn="l" fontAlgn="base">
              <a:buNone/>
            </a:pPr>
            <a:endParaRPr lang="en-US" sz="2800" dirty="0">
              <a:solidFill>
                <a:prstClr val="black"/>
              </a:solidFill>
              <a:latin typeface="Calibri"/>
            </a:endParaRPr>
          </a:p>
          <a:p>
            <a:pPr algn="l" fontAlgn="base">
              <a:buNone/>
            </a:pPr>
            <a:r>
              <a:rPr lang="en-US" sz="2800" b="1" dirty="0">
                <a:solidFill>
                  <a:prstClr val="black"/>
                </a:solidFill>
                <a:latin typeface="Calibri"/>
              </a:rPr>
              <a:t>2015</a:t>
            </a:r>
            <a:br>
              <a:rPr lang="en-US" sz="2800" dirty="0">
                <a:solidFill>
                  <a:prstClr val="black"/>
                </a:solidFill>
                <a:latin typeface="Calibri"/>
              </a:rPr>
            </a:br>
            <a:r>
              <a:rPr lang="en-US" sz="2800" dirty="0">
                <a:solidFill>
                  <a:prstClr val="black"/>
                </a:solidFill>
                <a:latin typeface="Calibri"/>
              </a:rPr>
              <a:t>Baidu's </a:t>
            </a:r>
            <a:r>
              <a:rPr lang="en-US" sz="2800" dirty="0" err="1">
                <a:solidFill>
                  <a:prstClr val="black"/>
                </a:solidFill>
                <a:latin typeface="Calibri"/>
              </a:rPr>
              <a:t>Minwa</a:t>
            </a:r>
            <a:r>
              <a:rPr lang="en-US" sz="2800" dirty="0">
                <a:solidFill>
                  <a:prstClr val="black"/>
                </a:solidFill>
                <a:latin typeface="Calibri"/>
              </a:rPr>
              <a:t> supercomputer uses a special deep neural network called a convolutional neural network to identify and categorize images with a higher rate of accuracy than the average human.</a:t>
            </a:r>
          </a:p>
          <a:p>
            <a:pPr algn="l" fontAlgn="base">
              <a:lnSpc>
                <a:spcPts val="1800"/>
              </a:lnSpc>
              <a:buNone/>
            </a:pPr>
            <a:endParaRPr lang="en-US" sz="2800" dirty="0">
              <a:solidFill>
                <a:prstClr val="black"/>
              </a:solidFill>
              <a:latin typeface="Calibri"/>
            </a:endParaRPr>
          </a:p>
        </p:txBody>
      </p:sp>
      <p:pic>
        <p:nvPicPr>
          <p:cNvPr id="5" name="Graphic 21">
            <a:extLst>
              <a:ext uri="{FF2B5EF4-FFF2-40B4-BE49-F238E27FC236}">
                <a16:creationId xmlns:a16="http://schemas.microsoft.com/office/drawing/2014/main" id="{080E2BB4-8329-C996-E1CE-2F1EF537FE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732715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11FE2-0C65-92D9-4046-6F9B94BD20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A11A44-D366-632A-3733-1C833A3C3F6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475E695-7F1F-A476-B788-D6206E9B2BD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6EC2EB7-DAA5-EDDA-1498-86BEBB9ED967}"/>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1" i="0" u="none" strike="noStrike" kern="1200" cap="none" spc="0" normalizeH="0" baseline="0" noProof="0" dirty="0">
                <a:ln>
                  <a:noFill/>
                </a:ln>
                <a:solidFill>
                  <a:prstClr val="black"/>
                </a:solidFill>
                <a:effectLst/>
                <a:uLnTx/>
                <a:uFillTx/>
                <a:latin typeface="Calibri"/>
                <a:ea typeface="+mn-ea"/>
                <a:cs typeface="+mn-cs"/>
              </a:rPr>
              <a:t>2016</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DeepMind's AlphaGo program, powered by a deep neural network, beats Lee </a:t>
            </a:r>
            <a:r>
              <a:rPr kumimoji="0" lang="en-US" sz="2800" b="0" i="0" u="none" strike="noStrike" kern="1200" cap="none" spc="0" normalizeH="0" baseline="0" noProof="0" dirty="0" err="1">
                <a:ln>
                  <a:noFill/>
                </a:ln>
                <a:solidFill>
                  <a:prstClr val="black"/>
                </a:solidFill>
                <a:effectLst/>
                <a:uLnTx/>
                <a:uFillTx/>
                <a:latin typeface="Calibri"/>
                <a:ea typeface="+mn-ea"/>
                <a:cs typeface="+mn-cs"/>
              </a:rPr>
              <a:t>Sodol</a:t>
            </a:r>
            <a:r>
              <a:rPr kumimoji="0" lang="en-US" sz="2800" b="0" i="0" u="none" strike="noStrike" kern="1200" cap="none" spc="0" normalizeH="0" baseline="0" noProof="0" dirty="0">
                <a:ln>
                  <a:noFill/>
                </a:ln>
                <a:solidFill>
                  <a:prstClr val="black"/>
                </a:solidFill>
                <a:effectLst/>
                <a:uLnTx/>
                <a:uFillTx/>
                <a:latin typeface="Calibri"/>
                <a:ea typeface="+mn-ea"/>
                <a:cs typeface="+mn-cs"/>
              </a:rPr>
              <a:t>, the world champion Go player, in a five-game match. The victory is significant given the huge number of possible moves as the game progresses (over 14.5 trillion after just four moves). Later, Google purchased DeepMind for a reported USD 400 million.</a:t>
            </a:r>
          </a:p>
          <a:p>
            <a:pPr marL="0" marR="0" lvl="0" indent="0" algn="l" defTabSz="914400" rtl="0" eaLnBrk="1" fontAlgn="base" latinLnBrk="0" hangingPunct="1">
              <a:lnSpc>
                <a:spcPts val="18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23FA1CD-24C6-3181-C7AE-51215F77A1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130769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EA419-302A-C5B8-5359-E8DAEF9405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15F2AD1-200D-3E22-FDD7-D481ED14718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501CB01-B055-9973-DECB-90AA1CE62CA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614FB28-F0B0-B9B1-831A-2447C88CDEB8}"/>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2022</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A rise in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large language models</a:t>
            </a:r>
            <a:r>
              <a:rPr kumimoji="0" lang="en-US" sz="2800" b="0" i="0" u="none" strike="noStrike" kern="1200" cap="none" spc="0" normalizeH="0" baseline="0" noProof="0" dirty="0">
                <a:ln>
                  <a:noFill/>
                </a:ln>
                <a:solidFill>
                  <a:prstClr val="black"/>
                </a:solidFill>
                <a:effectLst/>
                <a:uLnTx/>
                <a:uFillTx/>
                <a:latin typeface="Calibri"/>
                <a:ea typeface="+mn-ea"/>
                <a:cs typeface="+mn-cs"/>
              </a:rPr>
              <a:t> or LLMs, such as OpenAI’s ChatGPT, creates an enormous change in performance of AI and its potential to drive enterprise value. With these new generative AI practices, deep-learning models can be pretrained on large amounts of data.</a:t>
            </a:r>
          </a:p>
        </p:txBody>
      </p:sp>
      <p:pic>
        <p:nvPicPr>
          <p:cNvPr id="5" name="Graphic 21">
            <a:extLst>
              <a:ext uri="{FF2B5EF4-FFF2-40B4-BE49-F238E27FC236}">
                <a16:creationId xmlns:a16="http://schemas.microsoft.com/office/drawing/2014/main" id="{3FA75891-CF14-7D55-E127-1A45E0B8DC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81220" y="245781"/>
            <a:ext cx="2305141" cy="1076343"/>
          </a:xfrm>
          <a:prstGeom prst="rect">
            <a:avLst/>
          </a:prstGeom>
        </p:spPr>
      </p:pic>
    </p:spTree>
    <p:extLst>
      <p:ext uri="{BB962C8B-B14F-4D97-AF65-F5344CB8AC3E}">
        <p14:creationId xmlns:p14="http://schemas.microsoft.com/office/powerpoint/2010/main" val="37684048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3C86B-8076-4605-752A-2BD71739CD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633D3A9-F055-A59C-CD0A-DB14B30FF7B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FFD9C62-8F93-159D-104C-40008608E0B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41FA828-EB9F-EE00-2A0E-BE0961D30E58}"/>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2024</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The latest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AI trends</a:t>
            </a:r>
            <a:r>
              <a:rPr kumimoji="0" lang="en-US" sz="2800" b="0" i="0" u="none" strike="noStrike" kern="1200" cap="none" spc="0" normalizeH="0" baseline="0" noProof="0" dirty="0">
                <a:ln>
                  <a:noFill/>
                </a:ln>
                <a:solidFill>
                  <a:prstClr val="black"/>
                </a:solidFill>
                <a:effectLst/>
                <a:uLnTx/>
                <a:uFillTx/>
                <a:latin typeface="Calibri"/>
                <a:ea typeface="+mn-ea"/>
                <a:cs typeface="+mn-cs"/>
              </a:rPr>
              <a:t> point to a continuing AI renaissance. Multimodal models that can take multiple types of data as input are providing richer, more robust experiences. These models bring together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3">
                  <a:extLst>
                    <a:ext uri="{A12FA001-AC4F-418D-AE19-62706E023703}">
                      <ahyp:hlinkClr xmlns:ahyp="http://schemas.microsoft.com/office/drawing/2018/hyperlinkcolor" val="tx"/>
                    </a:ext>
                  </a:extLst>
                </a:hlinkClick>
              </a:rPr>
              <a:t>computer vision</a:t>
            </a:r>
            <a:r>
              <a:rPr kumimoji="0" lang="en-US" sz="2800" b="0" i="0" u="none" strike="noStrike" kern="1200" cap="none" spc="0" normalizeH="0" baseline="0" noProof="0" dirty="0">
                <a:ln>
                  <a:noFill/>
                </a:ln>
                <a:solidFill>
                  <a:prstClr val="black"/>
                </a:solidFill>
                <a:effectLst/>
                <a:uLnTx/>
                <a:uFillTx/>
                <a:latin typeface="Calibri"/>
                <a:ea typeface="+mn-ea"/>
                <a:cs typeface="+mn-cs"/>
              </a:rPr>
              <a:t> image recognition and NLP speech recognition capabilities. Smaller models are also making strides in an age of diminishing returns with massive models with large parameter counts.</a:t>
            </a:r>
          </a:p>
        </p:txBody>
      </p:sp>
      <p:pic>
        <p:nvPicPr>
          <p:cNvPr id="5" name="Graphic 21">
            <a:extLst>
              <a:ext uri="{FF2B5EF4-FFF2-40B4-BE49-F238E27FC236}">
                <a16:creationId xmlns:a16="http://schemas.microsoft.com/office/drawing/2014/main" id="{21B56B3C-14DD-A116-C337-92E64EA5CF7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81220" y="245781"/>
            <a:ext cx="2305141" cy="1076343"/>
          </a:xfrm>
          <a:prstGeom prst="rect">
            <a:avLst/>
          </a:prstGeom>
        </p:spPr>
      </p:pic>
    </p:spTree>
    <p:extLst>
      <p:ext uri="{BB962C8B-B14F-4D97-AF65-F5344CB8AC3E}">
        <p14:creationId xmlns:p14="http://schemas.microsoft.com/office/powerpoint/2010/main" val="24060938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36F0410-3DFC-DAA0-3FC4-CFC96C02709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252206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7BDAC5B6-20CE-447F-8BA1-F2274AC7A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D1D22B31-BF8F-446B-9009-8A251FB17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3094406 w 12192000"/>
              <a:gd name="connsiteY0" fmla="*/ 283966 h 6858000"/>
              <a:gd name="connsiteX1" fmla="*/ 3038833 w 12192000"/>
              <a:gd name="connsiteY1" fmla="*/ 309661 h 6858000"/>
              <a:gd name="connsiteX2" fmla="*/ 3348384 w 12192000"/>
              <a:gd name="connsiteY2" fmla="*/ 406000 h 6858000"/>
              <a:gd name="connsiteX3" fmla="*/ 2864309 w 12192000"/>
              <a:gd name="connsiteY3" fmla="*/ 355295 h 6858000"/>
              <a:gd name="connsiteX4" fmla="*/ 2856039 w 12192000"/>
              <a:gd name="connsiteY4" fmla="*/ 388058 h 6858000"/>
              <a:gd name="connsiteX5" fmla="*/ 3405794 w 12192000"/>
              <a:gd name="connsiteY5" fmla="*/ 512089 h 6858000"/>
              <a:gd name="connsiteX6" fmla="*/ 3356651 w 12192000"/>
              <a:gd name="connsiteY6" fmla="*/ 531204 h 6858000"/>
              <a:gd name="connsiteX7" fmla="*/ 3064552 w 12192000"/>
              <a:gd name="connsiteY7" fmla="*/ 483228 h 6858000"/>
              <a:gd name="connsiteX8" fmla="*/ 3005765 w 12192000"/>
              <a:gd name="connsiteY8" fmla="*/ 495708 h 6858000"/>
              <a:gd name="connsiteX9" fmla="*/ 3034700 w 12192000"/>
              <a:gd name="connsiteY9" fmla="*/ 553823 h 6858000"/>
              <a:gd name="connsiteX10" fmla="*/ 3161459 w 12192000"/>
              <a:gd name="connsiteY10" fmla="*/ 576445 h 6858000"/>
              <a:gd name="connsiteX11" fmla="*/ 3358949 w 12192000"/>
              <a:gd name="connsiteY11" fmla="*/ 712961 h 6858000"/>
              <a:gd name="connsiteX12" fmla="*/ 3059960 w 12192000"/>
              <a:gd name="connsiteY12" fmla="*/ 696576 h 6858000"/>
              <a:gd name="connsiteX13" fmla="*/ 3007143 w 12192000"/>
              <a:gd name="connsiteY13" fmla="*/ 729732 h 6858000"/>
              <a:gd name="connsiteX14" fmla="*/ 2986935 w 12192000"/>
              <a:gd name="connsiteY14" fmla="*/ 772635 h 6858000"/>
              <a:gd name="connsiteX15" fmla="*/ 2871197 w 12192000"/>
              <a:gd name="connsiteY15" fmla="*/ 808127 h 6858000"/>
              <a:gd name="connsiteX16" fmla="*/ 3053071 w 12192000"/>
              <a:gd name="connsiteY16" fmla="*/ 847913 h 6858000"/>
              <a:gd name="connsiteX17" fmla="*/ 2858796 w 12192000"/>
              <a:gd name="connsiteY17" fmla="*/ 847913 h 6858000"/>
              <a:gd name="connsiteX18" fmla="*/ 2635588 w 12192000"/>
              <a:gd name="connsiteY18" fmla="*/ 820611 h 6858000"/>
              <a:gd name="connsiteX19" fmla="*/ 2397683 w 12192000"/>
              <a:gd name="connsiteY19" fmla="*/ 829190 h 6858000"/>
              <a:gd name="connsiteX20" fmla="*/ 1921874 w 12192000"/>
              <a:gd name="connsiteY20" fmla="*/ 778877 h 6858000"/>
              <a:gd name="connsiteX21" fmla="*/ 1695450 w 12192000"/>
              <a:gd name="connsiteY21" fmla="*/ 782386 h 6858000"/>
              <a:gd name="connsiteX22" fmla="*/ 2954324 w 12192000"/>
              <a:gd name="connsiteY22" fmla="*/ 1120940 h 6858000"/>
              <a:gd name="connsiteX23" fmla="*/ 2890028 w 12192000"/>
              <a:gd name="connsiteY23" fmla="*/ 1195435 h 6858000"/>
              <a:gd name="connsiteX24" fmla="*/ 3153652 w 12192000"/>
              <a:gd name="connsiteY24" fmla="*/ 1276563 h 6858000"/>
              <a:gd name="connsiteX25" fmla="*/ 3218410 w 12192000"/>
              <a:gd name="connsiteY25" fmla="*/ 1356911 h 6858000"/>
              <a:gd name="connsiteX26" fmla="*/ 3137118 w 12192000"/>
              <a:gd name="connsiteY26" fmla="*/ 1349891 h 6858000"/>
              <a:gd name="connsiteX27" fmla="*/ 3067309 w 12192000"/>
              <a:gd name="connsiteY27" fmla="*/ 1365102 h 6858000"/>
              <a:gd name="connsiteX28" fmla="*/ 3096243 w 12192000"/>
              <a:gd name="connsiteY28" fmla="*/ 1467292 h 6858000"/>
              <a:gd name="connsiteX29" fmla="*/ 3468716 w 12192000"/>
              <a:gd name="connsiteY29" fmla="*/ 1599125 h 6858000"/>
              <a:gd name="connsiteX30" fmla="*/ 3502241 w 12192000"/>
              <a:gd name="connsiteY30" fmla="*/ 1642029 h 6858000"/>
              <a:gd name="connsiteX31" fmla="*/ 3457692 w 12192000"/>
              <a:gd name="connsiteY31" fmla="*/ 1672453 h 6858000"/>
              <a:gd name="connsiteX32" fmla="*/ 3337362 w 12192000"/>
              <a:gd name="connsiteY32" fmla="*/ 1688053 h 6858000"/>
              <a:gd name="connsiteX33" fmla="*/ 3505915 w 12192000"/>
              <a:gd name="connsiteY33" fmla="*/ 1834318 h 6858000"/>
              <a:gd name="connsiteX34" fmla="*/ 3567458 w 12192000"/>
              <a:gd name="connsiteY34" fmla="*/ 1874880 h 6858000"/>
              <a:gd name="connsiteX35" fmla="*/ 3672634 w 12192000"/>
              <a:gd name="connsiteY35" fmla="*/ 1937678 h 6858000"/>
              <a:gd name="connsiteX36" fmla="*/ 3674470 w 12192000"/>
              <a:gd name="connsiteY36" fmla="*/ 1956789 h 6858000"/>
              <a:gd name="connsiteX37" fmla="*/ 3531176 w 12192000"/>
              <a:gd name="connsiteY37" fmla="*/ 2024266 h 6858000"/>
              <a:gd name="connsiteX38" fmla="*/ 3272604 w 12192000"/>
              <a:gd name="connsiteY38" fmla="*/ 2005933 h 6858000"/>
              <a:gd name="connsiteX39" fmla="*/ 3654720 w 12192000"/>
              <a:gd name="connsiteY39" fmla="*/ 2106564 h 6858000"/>
              <a:gd name="connsiteX40" fmla="*/ 2417892 w 12192000"/>
              <a:gd name="connsiteY40" fmla="*/ 1866690 h 6858000"/>
              <a:gd name="connsiteX41" fmla="*/ 2496888 w 12192000"/>
              <a:gd name="connsiteY41" fmla="*/ 1929487 h 6858000"/>
              <a:gd name="connsiteX42" fmla="*/ 2929526 w 12192000"/>
              <a:gd name="connsiteY42" fmla="*/ 2094862 h 6858000"/>
              <a:gd name="connsiteX43" fmla="*/ 3052152 w 12192000"/>
              <a:gd name="connsiteY43" fmla="*/ 2198613 h 6858000"/>
              <a:gd name="connsiteX44" fmla="*/ 3180748 w 12192000"/>
              <a:gd name="connsiteY44" fmla="*/ 2255948 h 6858000"/>
              <a:gd name="connsiteX45" fmla="*/ 3361244 w 12192000"/>
              <a:gd name="connsiteY45" fmla="*/ 2254777 h 6858000"/>
              <a:gd name="connsiteX46" fmla="*/ 3489382 w 12192000"/>
              <a:gd name="connsiteY46" fmla="*/ 2342926 h 6858000"/>
              <a:gd name="connsiteX47" fmla="*/ 3355733 w 12192000"/>
              <a:gd name="connsiteY47" fmla="*/ 2361649 h 6858000"/>
              <a:gd name="connsiteX48" fmla="*/ 3199121 w 12192000"/>
              <a:gd name="connsiteY48" fmla="*/ 2347216 h 6858000"/>
              <a:gd name="connsiteX49" fmla="*/ 2861091 w 12192000"/>
              <a:gd name="connsiteY49" fmla="*/ 2351896 h 6858000"/>
              <a:gd name="connsiteX50" fmla="*/ 2667278 w 12192000"/>
              <a:gd name="connsiteY50" fmla="*/ 2369058 h 6858000"/>
              <a:gd name="connsiteX51" fmla="*/ 2221781 w 12192000"/>
              <a:gd name="connsiteY51" fmla="*/ 2339805 h 6858000"/>
              <a:gd name="connsiteX52" fmla="*/ 2247961 w 12192000"/>
              <a:gd name="connsiteY52" fmla="*/ 2414693 h 6858000"/>
              <a:gd name="connsiteX53" fmla="*/ 2231425 w 12192000"/>
              <a:gd name="connsiteY53" fmla="*/ 2479828 h 6858000"/>
              <a:gd name="connsiteX54" fmla="*/ 2224996 w 12192000"/>
              <a:gd name="connsiteY54" fmla="*/ 2621414 h 6858000"/>
              <a:gd name="connsiteX55" fmla="*/ 2229131 w 12192000"/>
              <a:gd name="connsiteY55" fmla="*/ 2644426 h 6858000"/>
              <a:gd name="connsiteX56" fmla="*/ 2129466 w 12192000"/>
              <a:gd name="connsiteY56" fmla="*/ 2659247 h 6858000"/>
              <a:gd name="connsiteX57" fmla="*/ 2723312 w 12192000"/>
              <a:gd name="connsiteY57" fmla="*/ 2953726 h 6858000"/>
              <a:gd name="connsiteX58" fmla="*/ 2326496 w 12192000"/>
              <a:gd name="connsiteY58" fmla="*/ 2878838 h 6858000"/>
              <a:gd name="connsiteX59" fmla="*/ 2272759 w 12192000"/>
              <a:gd name="connsiteY59" fmla="*/ 3002480 h 6858000"/>
              <a:gd name="connsiteX60" fmla="*/ 2459226 w 12192000"/>
              <a:gd name="connsiteY60" fmla="*/ 3112471 h 6858000"/>
              <a:gd name="connsiteX61" fmla="*/ 2528117 w 12192000"/>
              <a:gd name="connsiteY61" fmla="*/ 3330111 h 6858000"/>
              <a:gd name="connsiteX62" fmla="*/ 2494590 w 12192000"/>
              <a:gd name="connsiteY62" fmla="*/ 3529029 h 6858000"/>
              <a:gd name="connsiteX63" fmla="*/ 2414677 w 12192000"/>
              <a:gd name="connsiteY63" fmla="*/ 3592215 h 6858000"/>
              <a:gd name="connsiteX64" fmla="*/ 2298940 w 12192000"/>
              <a:gd name="connsiteY64" fmla="*/ 3705716 h 6858000"/>
              <a:gd name="connsiteX65" fmla="*/ 2227294 w 12192000"/>
              <a:gd name="connsiteY65" fmla="*/ 3775921 h 6858000"/>
              <a:gd name="connsiteX66" fmla="*/ 1978366 w 12192000"/>
              <a:gd name="connsiteY66" fmla="*/ 3748620 h 6858000"/>
              <a:gd name="connsiteX67" fmla="*/ 2310421 w 12192000"/>
              <a:gd name="connsiteY67" fmla="*/ 3926868 h 6858000"/>
              <a:gd name="connsiteX68" fmla="*/ 2041285 w 12192000"/>
              <a:gd name="connsiteY68" fmla="*/ 3904635 h 6858000"/>
              <a:gd name="connsiteX69" fmla="*/ 1953565 w 12192000"/>
              <a:gd name="connsiteY69" fmla="*/ 3917116 h 6858000"/>
              <a:gd name="connsiteX70" fmla="*/ 2003623 w 12192000"/>
              <a:gd name="connsiteY70" fmla="*/ 3974842 h 6858000"/>
              <a:gd name="connsiteX71" fmla="*/ 2201114 w 12192000"/>
              <a:gd name="connsiteY71" fmla="*/ 4072742 h 6858000"/>
              <a:gd name="connsiteX72" fmla="*/ 2608032 w 12192000"/>
              <a:gd name="connsiteY72" fmla="*/ 4337967 h 6858000"/>
              <a:gd name="connsiteX73" fmla="*/ 2213973 w 12192000"/>
              <a:gd name="connsiteY73" fmla="*/ 4216277 h 6858000"/>
              <a:gd name="connsiteX74" fmla="*/ 2629158 w 12192000"/>
              <a:gd name="connsiteY74" fmla="*/ 4488911 h 6858000"/>
              <a:gd name="connsiteX75" fmla="*/ 2721471 w 12192000"/>
              <a:gd name="connsiteY75" fmla="*/ 4579399 h 6858000"/>
              <a:gd name="connsiteX76" fmla="*/ 2907939 w 12192000"/>
              <a:gd name="connsiteY76" fmla="*/ 4804062 h 6858000"/>
              <a:gd name="connsiteX77" fmla="*/ 2898753 w 12192000"/>
              <a:gd name="connsiteY77" fmla="*/ 4829414 h 6858000"/>
              <a:gd name="connsiteX78" fmla="*/ 2683352 w 12192000"/>
              <a:gd name="connsiteY78" fmla="*/ 4793141 h 6858000"/>
              <a:gd name="connsiteX79" fmla="*/ 2962594 w 12192000"/>
              <a:gd name="connsiteY79" fmla="*/ 4981920 h 6858000"/>
              <a:gd name="connsiteX80" fmla="*/ 3251019 w 12192000"/>
              <a:gd name="connsiteY80" fmla="*/ 5127012 h 6858000"/>
              <a:gd name="connsiteX81" fmla="*/ 3046180 w 12192000"/>
              <a:gd name="connsiteY81" fmla="*/ 5104781 h 6858000"/>
              <a:gd name="connsiteX82" fmla="*/ 2764646 w 12192000"/>
              <a:gd name="connsiteY82" fmla="*/ 5021703 h 6858000"/>
              <a:gd name="connsiteX83" fmla="*/ 2666820 w 12192000"/>
              <a:gd name="connsiteY83" fmla="*/ 5052905 h 6858000"/>
              <a:gd name="connsiteX84" fmla="*/ 2933657 w 12192000"/>
              <a:gd name="connsiteY84" fmla="*/ 5190198 h 6858000"/>
              <a:gd name="connsiteX85" fmla="*/ 3086598 w 12192000"/>
              <a:gd name="connsiteY85" fmla="*/ 5253776 h 6858000"/>
              <a:gd name="connsiteX86" fmla="*/ 3147680 w 12192000"/>
              <a:gd name="connsiteY86" fmla="*/ 5302531 h 6858000"/>
              <a:gd name="connsiteX87" fmla="*/ 3322204 w 12192000"/>
              <a:gd name="connsiteY87" fmla="*/ 5476487 h 6858000"/>
              <a:gd name="connsiteX88" fmla="*/ 3834758 w 12192000"/>
              <a:gd name="connsiteY88" fmla="*/ 5666434 h 6858000"/>
              <a:gd name="connsiteX89" fmla="*/ 4314240 w 12192000"/>
              <a:gd name="connsiteY89" fmla="*/ 5902409 h 6858000"/>
              <a:gd name="connsiteX90" fmla="*/ 4688552 w 12192000"/>
              <a:gd name="connsiteY90" fmla="*/ 6049453 h 6858000"/>
              <a:gd name="connsiteX91" fmla="*/ 5634660 w 12192000"/>
              <a:gd name="connsiteY91" fmla="*/ 6238620 h 6858000"/>
              <a:gd name="connsiteX92" fmla="*/ 9222980 w 12192000"/>
              <a:gd name="connsiteY92" fmla="*/ 4955397 h 6858000"/>
              <a:gd name="connsiteX93" fmla="*/ 9268448 w 12192000"/>
              <a:gd name="connsiteY93" fmla="*/ 4917173 h 6858000"/>
              <a:gd name="connsiteX94" fmla="*/ 9442512 w 12192000"/>
              <a:gd name="connsiteY94" fmla="*/ 4773251 h 6858000"/>
              <a:gd name="connsiteX95" fmla="*/ 9590400 w 12192000"/>
              <a:gd name="connsiteY95" fmla="*/ 4643756 h 6858000"/>
              <a:gd name="connsiteX96" fmla="*/ 9513242 w 12192000"/>
              <a:gd name="connsiteY96" fmla="*/ 4600073 h 6858000"/>
              <a:gd name="connsiteX97" fmla="*/ 9617498 w 12192000"/>
              <a:gd name="connsiteY97" fmla="*/ 4476430 h 6858000"/>
              <a:gd name="connsiteX98" fmla="*/ 9949094 w 12192000"/>
              <a:gd name="connsiteY98" fmla="*/ 4095364 h 6858000"/>
              <a:gd name="connsiteX99" fmla="*/ 10094686 w 12192000"/>
              <a:gd name="connsiteY99" fmla="*/ 4011507 h 6858000"/>
              <a:gd name="connsiteX100" fmla="*/ 10271967 w 12192000"/>
              <a:gd name="connsiteY100" fmla="*/ 3800497 h 6858000"/>
              <a:gd name="connsiteX101" fmla="*/ 10297226 w 12192000"/>
              <a:gd name="connsiteY101" fmla="*/ 3751742 h 6858000"/>
              <a:gd name="connsiteX102" fmla="*/ 10260943 w 12192000"/>
              <a:gd name="connsiteY102" fmla="*/ 3689723 h 6858000"/>
              <a:gd name="connsiteX103" fmla="*/ 10233847 w 12192000"/>
              <a:gd name="connsiteY103" fmla="*/ 3627319 h 6858000"/>
              <a:gd name="connsiteX104" fmla="*/ 10269209 w 12192000"/>
              <a:gd name="connsiteY104" fmla="*/ 3608986 h 6858000"/>
              <a:gd name="connsiteX105" fmla="*/ 10496550 w 12192000"/>
              <a:gd name="connsiteY105" fmla="*/ 3577393 h 6858000"/>
              <a:gd name="connsiteX106" fmla="*/ 10364738 w 12192000"/>
              <a:gd name="connsiteY106" fmla="*/ 3458823 h 6858000"/>
              <a:gd name="connsiteX107" fmla="*/ 10132346 w 12192000"/>
              <a:gd name="connsiteY107" fmla="*/ 3282137 h 6858000"/>
              <a:gd name="connsiteX108" fmla="*/ 10026712 w 12192000"/>
              <a:gd name="connsiteY108" fmla="*/ 3156543 h 6858000"/>
              <a:gd name="connsiteX109" fmla="*/ 10014312 w 12192000"/>
              <a:gd name="connsiteY109" fmla="*/ 3044213 h 6858000"/>
              <a:gd name="connsiteX110" fmla="*/ 9806718 w 12192000"/>
              <a:gd name="connsiteY110" fmla="*/ 2977907 h 6858000"/>
              <a:gd name="connsiteX111" fmla="*/ 10001912 w 12192000"/>
              <a:gd name="connsiteY111" fmla="*/ 2740374 h 6858000"/>
              <a:gd name="connsiteX112" fmla="*/ 10021662 w 12192000"/>
              <a:gd name="connsiteY112" fmla="*/ 2691231 h 6858000"/>
              <a:gd name="connsiteX113" fmla="*/ 9904546 w 12192000"/>
              <a:gd name="connsiteY113" fmla="*/ 2515322 h 6858000"/>
              <a:gd name="connsiteX114" fmla="*/ 9885256 w 12192000"/>
              <a:gd name="connsiteY114" fmla="*/ 2487240 h 6858000"/>
              <a:gd name="connsiteX115" fmla="*/ 9842085 w 12192000"/>
              <a:gd name="connsiteY115" fmla="*/ 2431074 h 6858000"/>
              <a:gd name="connsiteX116" fmla="*/ 9718078 w 12192000"/>
              <a:gd name="connsiteY116" fmla="*/ 2417424 h 6858000"/>
              <a:gd name="connsiteX117" fmla="*/ 9782378 w 12192000"/>
              <a:gd name="connsiteY117" fmla="*/ 2377641 h 6858000"/>
              <a:gd name="connsiteX118" fmla="*/ 9907302 w 12192000"/>
              <a:gd name="connsiteY118" fmla="*/ 2243078 h 6858000"/>
              <a:gd name="connsiteX119" fmla="*/ 9824171 w 12192000"/>
              <a:gd name="connsiteY119" fmla="*/ 2114365 h 6858000"/>
              <a:gd name="connsiteX120" fmla="*/ 9818662 w 12192000"/>
              <a:gd name="connsiteY120" fmla="*/ 2043377 h 6858000"/>
              <a:gd name="connsiteX121" fmla="*/ 9958740 w 12192000"/>
              <a:gd name="connsiteY121" fmla="*/ 1952499 h 6858000"/>
              <a:gd name="connsiteX122" fmla="*/ 10064374 w 12192000"/>
              <a:gd name="connsiteY122" fmla="*/ 1916615 h 6858000"/>
              <a:gd name="connsiteX123" fmla="*/ 10113055 w 12192000"/>
              <a:gd name="connsiteY123" fmla="*/ 1865131 h 6858000"/>
              <a:gd name="connsiteX124" fmla="*/ 10055646 w 12192000"/>
              <a:gd name="connsiteY124" fmla="*/ 1822227 h 6858000"/>
              <a:gd name="connsiteX125" fmla="*/ 9800748 w 12192000"/>
              <a:gd name="connsiteY125" fmla="*/ 1720036 h 6858000"/>
              <a:gd name="connsiteX126" fmla="*/ 9938071 w 12192000"/>
              <a:gd name="connsiteY126" fmla="*/ 1634617 h 6858000"/>
              <a:gd name="connsiteX127" fmla="*/ 9220224 w 12192000"/>
              <a:gd name="connsiteY127" fmla="*/ 1231709 h 6858000"/>
              <a:gd name="connsiteX128" fmla="*/ 9133419 w 12192000"/>
              <a:gd name="connsiteY128" fmla="*/ 1170083 h 6858000"/>
              <a:gd name="connsiteX129" fmla="*/ 8672768 w 12192000"/>
              <a:gd name="connsiteY129" fmla="*/ 1020699 h 6858000"/>
              <a:gd name="connsiteX130" fmla="*/ 8198797 w 12192000"/>
              <a:gd name="connsiteY130" fmla="*/ 915000 h 6858000"/>
              <a:gd name="connsiteX131" fmla="*/ 8528095 w 12192000"/>
              <a:gd name="connsiteY131" fmla="*/ 691898 h 6858000"/>
              <a:gd name="connsiteX132" fmla="*/ 8025190 w 12192000"/>
              <a:gd name="connsiteY132" fmla="*/ 640021 h 6858000"/>
              <a:gd name="connsiteX133" fmla="*/ 7976047 w 12192000"/>
              <a:gd name="connsiteY133" fmla="*/ 641584 h 6858000"/>
              <a:gd name="connsiteX134" fmla="*/ 6988604 w 12192000"/>
              <a:gd name="connsiteY134" fmla="*/ 607260 h 6858000"/>
              <a:gd name="connsiteX135" fmla="*/ 5573116 w 12192000"/>
              <a:gd name="connsiteY135" fmla="*/ 493368 h 6858000"/>
              <a:gd name="connsiteX136" fmla="*/ 4401503 w 12192000"/>
              <a:gd name="connsiteY136" fmla="*/ 425112 h 6858000"/>
              <a:gd name="connsiteX137" fmla="*/ 3154109 w 12192000"/>
              <a:gd name="connsiteY137" fmla="*/ 292499 h 6858000"/>
              <a:gd name="connsiteX138" fmla="*/ 3094406 w 12192000"/>
              <a:gd name="connsiteY138" fmla="*/ 283966 h 6858000"/>
              <a:gd name="connsiteX139" fmla="*/ 0 w 12192000"/>
              <a:gd name="connsiteY139" fmla="*/ 0 h 6858000"/>
              <a:gd name="connsiteX140" fmla="*/ 12192000 w 12192000"/>
              <a:gd name="connsiteY140" fmla="*/ 0 h 6858000"/>
              <a:gd name="connsiteX141" fmla="*/ 12192000 w 12192000"/>
              <a:gd name="connsiteY141" fmla="*/ 6858000 h 6858000"/>
              <a:gd name="connsiteX142" fmla="*/ 0 w 12192000"/>
              <a:gd name="connsiteY14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2192000" h="6858000">
                <a:moveTo>
                  <a:pt x="3094406" y="283966"/>
                </a:moveTo>
                <a:cubicBezTo>
                  <a:pt x="3074312" y="283528"/>
                  <a:pt x="3054907" y="288795"/>
                  <a:pt x="3038833" y="309661"/>
                </a:cubicBezTo>
                <a:cubicBezTo>
                  <a:pt x="3124259" y="364657"/>
                  <a:pt x="3233105" y="343983"/>
                  <a:pt x="3348384" y="406000"/>
                </a:cubicBezTo>
                <a:cubicBezTo>
                  <a:pt x="3161001" y="386497"/>
                  <a:pt x="3012653" y="370896"/>
                  <a:pt x="2864309" y="355295"/>
                </a:cubicBezTo>
                <a:cubicBezTo>
                  <a:pt x="2861553" y="366216"/>
                  <a:pt x="2858796" y="377136"/>
                  <a:pt x="2856039" y="388058"/>
                </a:cubicBezTo>
                <a:cubicBezTo>
                  <a:pt x="3045722" y="411070"/>
                  <a:pt x="3221166" y="470356"/>
                  <a:pt x="3405794" y="512089"/>
                </a:cubicBezTo>
                <a:cubicBezTo>
                  <a:pt x="3388799" y="537835"/>
                  <a:pt x="3371808" y="532763"/>
                  <a:pt x="3356651" y="531204"/>
                </a:cubicBezTo>
                <a:cubicBezTo>
                  <a:pt x="3257907" y="521062"/>
                  <a:pt x="3159164" y="510922"/>
                  <a:pt x="3064552" y="483228"/>
                </a:cubicBezTo>
                <a:cubicBezTo>
                  <a:pt x="3043427" y="476987"/>
                  <a:pt x="3017704" y="476987"/>
                  <a:pt x="3005765" y="495708"/>
                </a:cubicBezTo>
                <a:cubicBezTo>
                  <a:pt x="2988771" y="522231"/>
                  <a:pt x="3013113" y="539393"/>
                  <a:pt x="3034700" y="553823"/>
                </a:cubicBezTo>
                <a:cubicBezTo>
                  <a:pt x="3072360" y="578787"/>
                  <a:pt x="3117827" y="571767"/>
                  <a:pt x="3161459" y="576445"/>
                </a:cubicBezTo>
                <a:cubicBezTo>
                  <a:pt x="3277655" y="588537"/>
                  <a:pt x="3333228" y="626370"/>
                  <a:pt x="3358949" y="712961"/>
                </a:cubicBezTo>
                <a:cubicBezTo>
                  <a:pt x="3256987" y="677857"/>
                  <a:pt x="3158703" y="721151"/>
                  <a:pt x="3059960" y="696576"/>
                </a:cubicBezTo>
                <a:cubicBezTo>
                  <a:pt x="3034240" y="690338"/>
                  <a:pt x="2993364" y="699698"/>
                  <a:pt x="3007143" y="729732"/>
                </a:cubicBezTo>
                <a:cubicBezTo>
                  <a:pt x="3020003" y="757814"/>
                  <a:pt x="3062716" y="778096"/>
                  <a:pt x="2986935" y="772635"/>
                </a:cubicBezTo>
                <a:cubicBezTo>
                  <a:pt x="2932740" y="768735"/>
                  <a:pt x="2826647" y="800329"/>
                  <a:pt x="2871197" y="808127"/>
                </a:cubicBezTo>
                <a:cubicBezTo>
                  <a:pt x="2927228" y="817881"/>
                  <a:pt x="2981883" y="831921"/>
                  <a:pt x="3053071" y="847913"/>
                </a:cubicBezTo>
                <a:cubicBezTo>
                  <a:pt x="2974533" y="874043"/>
                  <a:pt x="2918042" y="868584"/>
                  <a:pt x="2858796" y="847913"/>
                </a:cubicBezTo>
                <a:cubicBezTo>
                  <a:pt x="2787150" y="822949"/>
                  <a:pt x="2693916" y="792528"/>
                  <a:pt x="2635588" y="820611"/>
                </a:cubicBezTo>
                <a:cubicBezTo>
                  <a:pt x="2548326" y="862734"/>
                  <a:pt x="2475760" y="836211"/>
                  <a:pt x="2397683" y="829190"/>
                </a:cubicBezTo>
                <a:cubicBezTo>
                  <a:pt x="2238775" y="814759"/>
                  <a:pt x="2081241" y="790576"/>
                  <a:pt x="1921874" y="778877"/>
                </a:cubicBezTo>
                <a:cubicBezTo>
                  <a:pt x="1858036" y="774195"/>
                  <a:pt x="1789143" y="751964"/>
                  <a:pt x="1695450" y="782386"/>
                </a:cubicBezTo>
                <a:cubicBezTo>
                  <a:pt x="2119822" y="938012"/>
                  <a:pt x="2575423" y="928262"/>
                  <a:pt x="2954324" y="1120940"/>
                </a:cubicBezTo>
                <a:cubicBezTo>
                  <a:pt x="2938251" y="1139269"/>
                  <a:pt x="2856502" y="1191535"/>
                  <a:pt x="2890028" y="1195435"/>
                </a:cubicBezTo>
                <a:cubicBezTo>
                  <a:pt x="2984178" y="1206748"/>
                  <a:pt x="3067767" y="1244971"/>
                  <a:pt x="3153652" y="1276563"/>
                </a:cubicBezTo>
                <a:cubicBezTo>
                  <a:pt x="3190855" y="1290216"/>
                  <a:pt x="3235862" y="1308157"/>
                  <a:pt x="3218410" y="1356911"/>
                </a:cubicBezTo>
                <a:cubicBezTo>
                  <a:pt x="3186719" y="1370562"/>
                  <a:pt x="3163296" y="1351451"/>
                  <a:pt x="3137118" y="1349891"/>
                </a:cubicBezTo>
                <a:cubicBezTo>
                  <a:pt x="3110480" y="1348331"/>
                  <a:pt x="3050773" y="1358471"/>
                  <a:pt x="3067309" y="1365102"/>
                </a:cubicBezTo>
                <a:cubicBezTo>
                  <a:pt x="3142629" y="1395136"/>
                  <a:pt x="3007143" y="1467292"/>
                  <a:pt x="3096243" y="1467292"/>
                </a:cubicBezTo>
                <a:cubicBezTo>
                  <a:pt x="3245506" y="1467681"/>
                  <a:pt x="3324961" y="1595613"/>
                  <a:pt x="3468716" y="1599125"/>
                </a:cubicBezTo>
                <a:cubicBezTo>
                  <a:pt x="3491677" y="1599513"/>
                  <a:pt x="3502700" y="1622137"/>
                  <a:pt x="3502241" y="1642029"/>
                </a:cubicBezTo>
                <a:cubicBezTo>
                  <a:pt x="3502241" y="1665822"/>
                  <a:pt x="3481116" y="1670112"/>
                  <a:pt x="3457692" y="1672453"/>
                </a:cubicBezTo>
                <a:cubicBezTo>
                  <a:pt x="3421868" y="1675962"/>
                  <a:pt x="3384667" y="1642029"/>
                  <a:pt x="3337362" y="1688053"/>
                </a:cubicBezTo>
                <a:cubicBezTo>
                  <a:pt x="3422329" y="1714966"/>
                  <a:pt x="3507294" y="1741878"/>
                  <a:pt x="3505915" y="1834318"/>
                </a:cubicBezTo>
                <a:cubicBezTo>
                  <a:pt x="3505457" y="1859279"/>
                  <a:pt x="3540820" y="1868640"/>
                  <a:pt x="3567458" y="1874880"/>
                </a:cubicBezTo>
                <a:cubicBezTo>
                  <a:pt x="3611549" y="1885023"/>
                  <a:pt x="3648750" y="1902965"/>
                  <a:pt x="3672634" y="1937678"/>
                </a:cubicBezTo>
                <a:cubicBezTo>
                  <a:pt x="3672172" y="1944308"/>
                  <a:pt x="3671715" y="1951329"/>
                  <a:pt x="3674470" y="1956789"/>
                </a:cubicBezTo>
                <a:cubicBezTo>
                  <a:pt x="3666664" y="2040646"/>
                  <a:pt x="3602363" y="2038306"/>
                  <a:pt x="3531176" y="2024266"/>
                </a:cubicBezTo>
                <a:cubicBezTo>
                  <a:pt x="3446211" y="2007103"/>
                  <a:pt x="3362164" y="1975900"/>
                  <a:pt x="3272604" y="2005933"/>
                </a:cubicBezTo>
                <a:cubicBezTo>
                  <a:pt x="3398905" y="2046107"/>
                  <a:pt x="3536229" y="2049228"/>
                  <a:pt x="3654720" y="2106564"/>
                </a:cubicBezTo>
                <a:cubicBezTo>
                  <a:pt x="3221166" y="2117095"/>
                  <a:pt x="2838130" y="1936116"/>
                  <a:pt x="2417892" y="1866690"/>
                </a:cubicBezTo>
                <a:cubicBezTo>
                  <a:pt x="2432130" y="1913105"/>
                  <a:pt x="2466114" y="1922465"/>
                  <a:pt x="2496888" y="1929487"/>
                </a:cubicBezTo>
                <a:cubicBezTo>
                  <a:pt x="2652123" y="1964590"/>
                  <a:pt x="2788067" y="2034408"/>
                  <a:pt x="2929526" y="2094862"/>
                </a:cubicBezTo>
                <a:cubicBezTo>
                  <a:pt x="2987851" y="2119825"/>
                  <a:pt x="3030106" y="2144789"/>
                  <a:pt x="3052152" y="2198613"/>
                </a:cubicBezTo>
                <a:cubicBezTo>
                  <a:pt x="3071903" y="2247367"/>
                  <a:pt x="3110021" y="2269990"/>
                  <a:pt x="3180748" y="2255948"/>
                </a:cubicBezTo>
                <a:cubicBezTo>
                  <a:pt x="3238157" y="2244246"/>
                  <a:pt x="3301078" y="2250487"/>
                  <a:pt x="3361244" y="2254777"/>
                </a:cubicBezTo>
                <a:cubicBezTo>
                  <a:pt x="3430596" y="2259459"/>
                  <a:pt x="3508213" y="2314455"/>
                  <a:pt x="3489382" y="2342926"/>
                </a:cubicBezTo>
                <a:cubicBezTo>
                  <a:pt x="3457233" y="2391292"/>
                  <a:pt x="3403498" y="2367110"/>
                  <a:pt x="3355733" y="2361649"/>
                </a:cubicBezTo>
                <a:cubicBezTo>
                  <a:pt x="3301537" y="2355018"/>
                  <a:pt x="3200957" y="2341367"/>
                  <a:pt x="3199121" y="2347216"/>
                </a:cubicBezTo>
                <a:cubicBezTo>
                  <a:pt x="3163754" y="2468518"/>
                  <a:pt x="2914827" y="2362819"/>
                  <a:pt x="2861091" y="2351896"/>
                </a:cubicBezTo>
                <a:cubicBezTo>
                  <a:pt x="2794038" y="2338245"/>
                  <a:pt x="2731116" y="2363208"/>
                  <a:pt x="2667278" y="2369058"/>
                </a:cubicBezTo>
                <a:cubicBezTo>
                  <a:pt x="2610328" y="2374518"/>
                  <a:pt x="2288376" y="2391292"/>
                  <a:pt x="2221781" y="2339805"/>
                </a:cubicBezTo>
                <a:cubicBezTo>
                  <a:pt x="2212595" y="2379978"/>
                  <a:pt x="2231884" y="2396361"/>
                  <a:pt x="2247961" y="2414693"/>
                </a:cubicBezTo>
                <a:cubicBezTo>
                  <a:pt x="2270465" y="2440824"/>
                  <a:pt x="2274138" y="2459157"/>
                  <a:pt x="2231425" y="2479828"/>
                </a:cubicBezTo>
                <a:cubicBezTo>
                  <a:pt x="2109717" y="2539115"/>
                  <a:pt x="2111557" y="2541065"/>
                  <a:pt x="2224996" y="2621414"/>
                </a:cubicBezTo>
                <a:cubicBezTo>
                  <a:pt x="2230509" y="2624923"/>
                  <a:pt x="2228211" y="2636624"/>
                  <a:pt x="2229131" y="2644426"/>
                </a:cubicBezTo>
                <a:cubicBezTo>
                  <a:pt x="2199276" y="2656906"/>
                  <a:pt x="2164373" y="2625703"/>
                  <a:pt x="2129466" y="2659247"/>
                </a:cubicBezTo>
                <a:cubicBezTo>
                  <a:pt x="2281487" y="2806680"/>
                  <a:pt x="2513421" y="2842953"/>
                  <a:pt x="2723312" y="2953726"/>
                </a:cubicBezTo>
                <a:cubicBezTo>
                  <a:pt x="2553377" y="2990389"/>
                  <a:pt x="2451419" y="2862456"/>
                  <a:pt x="2326496" y="2878838"/>
                </a:cubicBezTo>
                <a:cubicBezTo>
                  <a:pt x="2264036" y="2919012"/>
                  <a:pt x="2449582" y="2983367"/>
                  <a:pt x="2272759" y="3002480"/>
                </a:cubicBezTo>
                <a:cubicBezTo>
                  <a:pt x="2349461" y="3037583"/>
                  <a:pt x="2406411" y="3071905"/>
                  <a:pt x="2459226" y="3112471"/>
                </a:cubicBezTo>
                <a:cubicBezTo>
                  <a:pt x="2553377" y="3185016"/>
                  <a:pt x="2571749" y="3232602"/>
                  <a:pt x="2528117" y="3330111"/>
                </a:cubicBezTo>
                <a:cubicBezTo>
                  <a:pt x="2499642" y="3394076"/>
                  <a:pt x="2457848" y="3452973"/>
                  <a:pt x="2494590" y="3529029"/>
                </a:cubicBezTo>
                <a:cubicBezTo>
                  <a:pt x="2520308" y="3581294"/>
                  <a:pt x="2510206" y="3615617"/>
                  <a:pt x="2414677" y="3592215"/>
                </a:cubicBezTo>
                <a:cubicBezTo>
                  <a:pt x="2311799" y="3567251"/>
                  <a:pt x="2273221" y="3614057"/>
                  <a:pt x="2298940" y="3705716"/>
                </a:cubicBezTo>
                <a:cubicBezTo>
                  <a:pt x="2315473" y="3764612"/>
                  <a:pt x="2298020" y="3782553"/>
                  <a:pt x="2227294" y="3775921"/>
                </a:cubicBezTo>
                <a:cubicBezTo>
                  <a:pt x="2149215" y="3768512"/>
                  <a:pt x="2074811" y="3729898"/>
                  <a:pt x="1978366" y="3748620"/>
                </a:cubicBezTo>
                <a:cubicBezTo>
                  <a:pt x="2055522" y="3855492"/>
                  <a:pt x="2220403" y="3825068"/>
                  <a:pt x="2310421" y="3926868"/>
                </a:cubicBezTo>
                <a:cubicBezTo>
                  <a:pt x="2202950" y="3927259"/>
                  <a:pt x="2120739" y="3926868"/>
                  <a:pt x="2041285" y="3904635"/>
                </a:cubicBezTo>
                <a:cubicBezTo>
                  <a:pt x="2008216" y="3895664"/>
                  <a:pt x="1971934" y="3886305"/>
                  <a:pt x="1953565" y="3917116"/>
                </a:cubicBezTo>
                <a:cubicBezTo>
                  <a:pt x="1931978" y="3954170"/>
                  <a:pt x="1976527" y="3968211"/>
                  <a:pt x="2003623" y="3974842"/>
                </a:cubicBezTo>
                <a:cubicBezTo>
                  <a:pt x="2079866" y="3993563"/>
                  <a:pt x="2138192" y="4038028"/>
                  <a:pt x="2201114" y="4072742"/>
                </a:cubicBezTo>
                <a:cubicBezTo>
                  <a:pt x="2339356" y="4148800"/>
                  <a:pt x="2490917" y="4212375"/>
                  <a:pt x="2608032" y="4337967"/>
                </a:cubicBezTo>
                <a:cubicBezTo>
                  <a:pt x="2460606" y="4305983"/>
                  <a:pt x="2350838" y="4231487"/>
                  <a:pt x="2213973" y="4216277"/>
                </a:cubicBezTo>
                <a:cubicBezTo>
                  <a:pt x="2332467" y="4330557"/>
                  <a:pt x="2484945" y="4405834"/>
                  <a:pt x="2629158" y="4488911"/>
                </a:cubicBezTo>
                <a:cubicBezTo>
                  <a:pt x="2670494" y="4512315"/>
                  <a:pt x="2712289" y="4528306"/>
                  <a:pt x="2721471" y="4579399"/>
                </a:cubicBezTo>
                <a:cubicBezTo>
                  <a:pt x="2739385" y="4678470"/>
                  <a:pt x="2793121" y="4760378"/>
                  <a:pt x="2907939" y="4804062"/>
                </a:cubicBezTo>
                <a:cubicBezTo>
                  <a:pt x="2908859" y="4804452"/>
                  <a:pt x="2902428" y="4819274"/>
                  <a:pt x="2898753" y="4829414"/>
                </a:cubicBezTo>
                <a:cubicBezTo>
                  <a:pt x="2828485" y="4832536"/>
                  <a:pt x="2772912" y="4774028"/>
                  <a:pt x="2683352" y="4793141"/>
                </a:cubicBezTo>
                <a:cubicBezTo>
                  <a:pt x="2769239" y="4872708"/>
                  <a:pt x="2840885" y="4944087"/>
                  <a:pt x="2962594" y="4981920"/>
                </a:cubicBezTo>
                <a:cubicBezTo>
                  <a:pt x="3059960" y="5011952"/>
                  <a:pt x="3180289" y="5029503"/>
                  <a:pt x="3251019" y="5127012"/>
                </a:cubicBezTo>
                <a:cubicBezTo>
                  <a:pt x="3168808" y="5146126"/>
                  <a:pt x="3107723" y="5121944"/>
                  <a:pt x="3046180" y="5104781"/>
                </a:cubicBezTo>
                <a:cubicBezTo>
                  <a:pt x="2952030" y="5078258"/>
                  <a:pt x="2858796" y="5048226"/>
                  <a:pt x="2764646" y="5021703"/>
                </a:cubicBezTo>
                <a:cubicBezTo>
                  <a:pt x="2728821" y="5011563"/>
                  <a:pt x="2689782" y="5004540"/>
                  <a:pt x="2666820" y="5052905"/>
                </a:cubicBezTo>
                <a:cubicBezTo>
                  <a:pt x="2786691" y="5063047"/>
                  <a:pt x="2858337" y="5128575"/>
                  <a:pt x="2933657" y="5190198"/>
                </a:cubicBezTo>
                <a:cubicBezTo>
                  <a:pt x="2975911" y="5224912"/>
                  <a:pt x="3010358" y="5271328"/>
                  <a:pt x="3086598" y="5253776"/>
                </a:cubicBezTo>
                <a:cubicBezTo>
                  <a:pt x="3126554" y="5244415"/>
                  <a:pt x="3151814" y="5270547"/>
                  <a:pt x="3147680" y="5302531"/>
                </a:cubicBezTo>
                <a:cubicBezTo>
                  <a:pt x="3132525" y="5415251"/>
                  <a:pt x="3225759" y="5454645"/>
                  <a:pt x="3322204" y="5476487"/>
                </a:cubicBezTo>
                <a:cubicBezTo>
                  <a:pt x="3504998" y="5517440"/>
                  <a:pt x="3657018" y="5613779"/>
                  <a:pt x="3834758" y="5666434"/>
                </a:cubicBezTo>
                <a:cubicBezTo>
                  <a:pt x="4007445" y="5717529"/>
                  <a:pt x="4141095" y="5838830"/>
                  <a:pt x="4314240" y="5902409"/>
                </a:cubicBezTo>
                <a:cubicBezTo>
                  <a:pt x="4439624" y="5948433"/>
                  <a:pt x="4559494" y="6007718"/>
                  <a:pt x="4688552" y="6049453"/>
                </a:cubicBezTo>
                <a:cubicBezTo>
                  <a:pt x="4993968" y="6148131"/>
                  <a:pt x="5305360" y="6227308"/>
                  <a:pt x="5634660" y="6238620"/>
                </a:cubicBezTo>
                <a:cubicBezTo>
                  <a:pt x="5906549" y="6247590"/>
                  <a:pt x="8264931" y="6239010"/>
                  <a:pt x="9222980" y="4955397"/>
                </a:cubicBezTo>
                <a:cubicBezTo>
                  <a:pt x="9241350" y="4949155"/>
                  <a:pt x="9262017" y="4932775"/>
                  <a:pt x="9268448" y="4917173"/>
                </a:cubicBezTo>
                <a:cubicBezTo>
                  <a:pt x="9299220" y="4844235"/>
                  <a:pt x="9374540" y="4812644"/>
                  <a:pt x="9442512" y="4773251"/>
                </a:cubicBezTo>
                <a:cubicBezTo>
                  <a:pt x="9502220" y="4738536"/>
                  <a:pt x="9565600" y="4702263"/>
                  <a:pt x="9590400" y="4643756"/>
                </a:cubicBezTo>
                <a:cubicBezTo>
                  <a:pt x="9623008" y="4565749"/>
                  <a:pt x="9530236" y="4629716"/>
                  <a:pt x="9513242" y="4600073"/>
                </a:cubicBezTo>
                <a:cubicBezTo>
                  <a:pt x="9548605" y="4559509"/>
                  <a:pt x="9603261" y="4522454"/>
                  <a:pt x="9617498" y="4476430"/>
                </a:cubicBezTo>
                <a:cubicBezTo>
                  <a:pt x="9669394" y="4310276"/>
                  <a:pt x="9781460" y="4189364"/>
                  <a:pt x="9949094" y="4095364"/>
                </a:cubicBezTo>
                <a:cubicBezTo>
                  <a:pt x="9997318" y="4068452"/>
                  <a:pt x="10029007" y="4019306"/>
                  <a:pt x="10094686" y="4011507"/>
                </a:cubicBezTo>
                <a:cubicBezTo>
                  <a:pt x="10240735" y="3994345"/>
                  <a:pt x="10194808" y="3860171"/>
                  <a:pt x="10271967" y="3800497"/>
                </a:cubicBezTo>
                <a:cubicBezTo>
                  <a:pt x="10286662" y="3789184"/>
                  <a:pt x="10299980" y="3766953"/>
                  <a:pt x="10297226" y="3751742"/>
                </a:cubicBezTo>
                <a:cubicBezTo>
                  <a:pt x="10293091" y="3729898"/>
                  <a:pt x="10275639" y="3709227"/>
                  <a:pt x="10260943" y="3689723"/>
                </a:cubicBezTo>
                <a:cubicBezTo>
                  <a:pt x="10245786" y="3670222"/>
                  <a:pt x="10222825" y="3653061"/>
                  <a:pt x="10233847" y="3627319"/>
                </a:cubicBezTo>
                <a:cubicBezTo>
                  <a:pt x="10238437" y="3616788"/>
                  <a:pt x="10235225" y="3580125"/>
                  <a:pt x="10269209" y="3608986"/>
                </a:cubicBezTo>
                <a:cubicBezTo>
                  <a:pt x="10362443" y="3688165"/>
                  <a:pt x="10416637" y="3613279"/>
                  <a:pt x="10496550" y="3577393"/>
                </a:cubicBezTo>
                <a:cubicBezTo>
                  <a:pt x="10432253" y="3540340"/>
                  <a:pt x="10374383" y="3514208"/>
                  <a:pt x="10364738" y="3458823"/>
                </a:cubicBezTo>
                <a:cubicBezTo>
                  <a:pt x="10344991" y="3344542"/>
                  <a:pt x="10260485" y="3292277"/>
                  <a:pt x="10132346" y="3282137"/>
                </a:cubicBezTo>
                <a:cubicBezTo>
                  <a:pt x="10179650" y="3171757"/>
                  <a:pt x="10179650" y="3171757"/>
                  <a:pt x="10026712" y="3156543"/>
                </a:cubicBezTo>
                <a:cubicBezTo>
                  <a:pt x="10085499" y="3086337"/>
                  <a:pt x="10085499" y="3068396"/>
                  <a:pt x="10014312" y="3044213"/>
                </a:cubicBezTo>
                <a:cubicBezTo>
                  <a:pt x="9945880" y="3021201"/>
                  <a:pt x="9870100" y="3013401"/>
                  <a:pt x="9806718" y="2977907"/>
                </a:cubicBezTo>
                <a:cubicBezTo>
                  <a:pt x="9865047" y="2888199"/>
                  <a:pt x="9881580" y="2784060"/>
                  <a:pt x="10001912" y="2740374"/>
                </a:cubicBezTo>
                <a:cubicBezTo>
                  <a:pt x="10020741" y="2733743"/>
                  <a:pt x="10033600" y="2706830"/>
                  <a:pt x="10021662" y="2691231"/>
                </a:cubicBezTo>
                <a:cubicBezTo>
                  <a:pt x="9978030" y="2634675"/>
                  <a:pt x="10040492" y="2527414"/>
                  <a:pt x="9904546" y="2515322"/>
                </a:cubicBezTo>
                <a:cubicBezTo>
                  <a:pt x="9887552" y="2514152"/>
                  <a:pt x="9871936" y="2502450"/>
                  <a:pt x="9885256" y="2487240"/>
                </a:cubicBezTo>
                <a:cubicBezTo>
                  <a:pt x="9931184" y="2434196"/>
                  <a:pt x="9875611" y="2437706"/>
                  <a:pt x="9842085" y="2431074"/>
                </a:cubicBezTo>
                <a:cubicBezTo>
                  <a:pt x="9801668" y="2422884"/>
                  <a:pt x="9755740" y="2446287"/>
                  <a:pt x="9718078" y="2417424"/>
                </a:cubicBezTo>
                <a:cubicBezTo>
                  <a:pt x="9726806" y="2386999"/>
                  <a:pt x="9759413" y="2387390"/>
                  <a:pt x="9782378" y="2377641"/>
                </a:cubicBezTo>
                <a:cubicBezTo>
                  <a:pt x="9849430" y="2349558"/>
                  <a:pt x="9904086" y="2316013"/>
                  <a:pt x="9907302" y="2243078"/>
                </a:cubicBezTo>
                <a:cubicBezTo>
                  <a:pt x="9909596" y="2184182"/>
                  <a:pt x="9916946" y="2132305"/>
                  <a:pt x="9824171" y="2114365"/>
                </a:cubicBezTo>
                <a:cubicBezTo>
                  <a:pt x="9785593" y="2106953"/>
                  <a:pt x="9796616" y="2064440"/>
                  <a:pt x="9818662" y="2043377"/>
                </a:cubicBezTo>
                <a:cubicBezTo>
                  <a:pt x="9858160" y="2005933"/>
                  <a:pt x="9890766" y="1956008"/>
                  <a:pt x="9958740" y="1952499"/>
                </a:cubicBezTo>
                <a:cubicBezTo>
                  <a:pt x="10000075" y="1950158"/>
                  <a:pt x="10031764" y="1934556"/>
                  <a:pt x="10064374" y="1916615"/>
                </a:cubicBezTo>
                <a:cubicBezTo>
                  <a:pt x="10087795" y="1903743"/>
                  <a:pt x="10115810" y="1892823"/>
                  <a:pt x="10113055" y="1865131"/>
                </a:cubicBezTo>
                <a:cubicBezTo>
                  <a:pt x="10110302" y="1838607"/>
                  <a:pt x="10083203" y="1827686"/>
                  <a:pt x="10055646" y="1822227"/>
                </a:cubicBezTo>
                <a:cubicBezTo>
                  <a:pt x="9963792" y="1804675"/>
                  <a:pt x="9877448" y="1778933"/>
                  <a:pt x="9800748" y="1720036"/>
                </a:cubicBezTo>
                <a:cubicBezTo>
                  <a:pt x="9851726" y="1688834"/>
                  <a:pt x="9900410" y="1666211"/>
                  <a:pt x="9938071" y="1634617"/>
                </a:cubicBezTo>
                <a:cubicBezTo>
                  <a:pt x="10029007" y="1558172"/>
                  <a:pt x="9258802" y="1317517"/>
                  <a:pt x="9220224" y="1231709"/>
                </a:cubicBezTo>
                <a:cubicBezTo>
                  <a:pt x="9208284" y="1205187"/>
                  <a:pt x="9167410" y="1177883"/>
                  <a:pt x="9133419" y="1170083"/>
                </a:cubicBezTo>
                <a:cubicBezTo>
                  <a:pt x="8974052" y="1133420"/>
                  <a:pt x="8835810" y="1051123"/>
                  <a:pt x="8672768" y="1020699"/>
                </a:cubicBezTo>
                <a:cubicBezTo>
                  <a:pt x="8518912" y="991837"/>
                  <a:pt x="8367350" y="953222"/>
                  <a:pt x="8198797" y="915000"/>
                </a:cubicBezTo>
                <a:cubicBezTo>
                  <a:pt x="8302134" y="819048"/>
                  <a:pt x="8485382" y="830361"/>
                  <a:pt x="8528095" y="691898"/>
                </a:cubicBezTo>
                <a:cubicBezTo>
                  <a:pt x="8361379" y="656013"/>
                  <a:pt x="8185937" y="696968"/>
                  <a:pt x="8025190" y="640021"/>
                </a:cubicBezTo>
                <a:cubicBezTo>
                  <a:pt x="8011411" y="634954"/>
                  <a:pt x="7992579" y="640021"/>
                  <a:pt x="7976047" y="641584"/>
                </a:cubicBezTo>
                <a:cubicBezTo>
                  <a:pt x="7644909" y="672005"/>
                  <a:pt x="7315149" y="645484"/>
                  <a:pt x="6988604" y="607260"/>
                </a:cubicBezTo>
                <a:cubicBezTo>
                  <a:pt x="6518305" y="552656"/>
                  <a:pt x="6046170" y="517941"/>
                  <a:pt x="5573116" y="493368"/>
                </a:cubicBezTo>
                <a:cubicBezTo>
                  <a:pt x="5182272" y="473086"/>
                  <a:pt x="4790511" y="464116"/>
                  <a:pt x="4401503" y="425112"/>
                </a:cubicBezTo>
                <a:cubicBezTo>
                  <a:pt x="3985401" y="383379"/>
                  <a:pt x="3569756" y="336184"/>
                  <a:pt x="3154109" y="292499"/>
                </a:cubicBezTo>
                <a:cubicBezTo>
                  <a:pt x="3135280" y="290549"/>
                  <a:pt x="3114499" y="284406"/>
                  <a:pt x="3094406" y="283966"/>
                </a:cubicBezTo>
                <a:close/>
                <a:moveTo>
                  <a:pt x="0" y="0"/>
                </a:move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2" name="Picture 1">
            <a:extLst>
              <a:ext uri="{FF2B5EF4-FFF2-40B4-BE49-F238E27FC236}">
                <a16:creationId xmlns:a16="http://schemas.microsoft.com/office/drawing/2014/main" id="{E9C2BD8C-E978-B0E8-9E56-4E1F34B81725}"/>
              </a:ext>
            </a:extLst>
          </p:cNvPr>
          <p:cNvPicPr>
            <a:picLocks noChangeAspect="1"/>
          </p:cNvPicPr>
          <p:nvPr/>
        </p:nvPicPr>
        <p:blipFill>
          <a:blip r:embed="rId2"/>
          <a:stretch>
            <a:fillRect/>
          </a:stretch>
        </p:blipFill>
        <p:spPr>
          <a:xfrm>
            <a:off x="4358960" y="1201003"/>
            <a:ext cx="3734523" cy="4107976"/>
          </a:xfrm>
          <a:prstGeom prst="rect">
            <a:avLst/>
          </a:prstGeom>
        </p:spPr>
      </p:pic>
    </p:spTree>
    <p:extLst>
      <p:ext uri="{BB962C8B-B14F-4D97-AF65-F5344CB8AC3E}">
        <p14:creationId xmlns:p14="http://schemas.microsoft.com/office/powerpoint/2010/main" val="9687793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AFE12B-4EA3-A007-302E-B15463B701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32F26D7-E1A8-668B-8282-89F7389D5D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64F13B0-3675-6677-6F97-AF11A0A7BE4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14BF9DC-DE4C-69B5-9450-F6A85B215E1B}"/>
              </a:ext>
            </a:extLst>
          </p:cNvPr>
          <p:cNvSpPr/>
          <p:nvPr/>
        </p:nvSpPr>
        <p:spPr>
          <a:xfrm>
            <a:off x="633625"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333333"/>
                </a:solidFill>
                <a:effectLst/>
                <a:uLnTx/>
                <a:uFillTx/>
                <a:latin typeface="Arial" panose="020B0604020202020204" pitchFamily="34" charset="0"/>
                <a:ea typeface="+mn-ea"/>
                <a:cs typeface="+mn-cs"/>
              </a:rPr>
              <a:t>What is AI Leadership?</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1" i="0" u="none" strike="noStrike" kern="1200" cap="none" spc="0" normalizeH="0" baseline="0" noProof="0" dirty="0">
              <a:ln>
                <a:noFill/>
              </a:ln>
              <a:solidFill>
                <a:srgbClr val="333333"/>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rPr>
              <a:t>Artificial Intelligence (AI) has moved from theory into every corner of enterprise strategy. AI leadership is the ability to guide organizations in adopting and managing AI responsibly while aligning it with long-term business goals.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endParaRPr>
          </a:p>
        </p:txBody>
      </p:sp>
      <p:pic>
        <p:nvPicPr>
          <p:cNvPr id="5" name="Graphic 21">
            <a:extLst>
              <a:ext uri="{FF2B5EF4-FFF2-40B4-BE49-F238E27FC236}">
                <a16:creationId xmlns:a16="http://schemas.microsoft.com/office/drawing/2014/main" id="{10F31C09-95C5-CE23-5817-BF0302323E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2F5DEED-5CDB-CFEF-A9A9-4B34CF0100C9}"/>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261CD5CA-47D9-F242-EE1F-57A304B69736}"/>
              </a:ext>
            </a:extLst>
          </p:cNvPr>
          <p:cNvPicPr>
            <a:picLocks noChangeAspect="1"/>
          </p:cNvPicPr>
          <p:nvPr/>
        </p:nvPicPr>
        <p:blipFill>
          <a:blip r:embed="rId3"/>
          <a:stretch>
            <a:fillRect/>
          </a:stretch>
        </p:blipFill>
        <p:spPr>
          <a:xfrm>
            <a:off x="6775032" y="4489017"/>
            <a:ext cx="2828925" cy="1619250"/>
          </a:xfrm>
          <a:prstGeom prst="rect">
            <a:avLst/>
          </a:prstGeom>
        </p:spPr>
      </p:pic>
    </p:spTree>
    <p:extLst>
      <p:ext uri="{BB962C8B-B14F-4D97-AF65-F5344CB8AC3E}">
        <p14:creationId xmlns:p14="http://schemas.microsoft.com/office/powerpoint/2010/main" val="7931664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E8C7F7-6997-5234-DF71-D323C617D32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2B0A464-F66D-69EB-4D2D-6A90ECEA47C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6686D9B-80C6-102F-4C3A-955285A3118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DE5E90A-0B4F-6E59-E18E-2B50DBCB616E}"/>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333333"/>
                </a:solidFill>
                <a:effectLst/>
                <a:uLnTx/>
                <a:uFillTx/>
                <a:latin typeface="Arial" panose="020B0604020202020204" pitchFamily="34" charset="0"/>
                <a:ea typeface="+mn-ea"/>
                <a:cs typeface="+mn-cs"/>
              </a:rPr>
              <a:t>What is AI Leadership?</a:t>
            </a:r>
          </a:p>
          <a:p>
            <a:pPr marL="0" marR="0" lvl="0" indent="0" algn="l"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000" dirty="0">
              <a:solidFill>
                <a:srgbClr val="333333"/>
              </a:solidFill>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rPr>
              <a:t>An AI leader understands both the technology and its human impact. They use data insights, automation, and intelligent systems to improve outcomes without losing sight of ethics or employee well-being. Effective AI leaders create a balance between innovation, governance, and human judgment, ensuring technology remains a tool for progress.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rPr>
              <a:t>To build this balance, many professionals begin with structured upskilling through AI Courses, which provides foundational and advanced certifications in AI strategy, leadership, and governance</a:t>
            </a:r>
            <a:r>
              <a:rPr kumimoji="0" lang="en-US" sz="24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rPr>
              <a:t>.</a:t>
            </a:r>
          </a:p>
        </p:txBody>
      </p:sp>
      <p:pic>
        <p:nvPicPr>
          <p:cNvPr id="5" name="Graphic 21">
            <a:extLst>
              <a:ext uri="{FF2B5EF4-FFF2-40B4-BE49-F238E27FC236}">
                <a16:creationId xmlns:a16="http://schemas.microsoft.com/office/drawing/2014/main" id="{FE812F6E-6CF4-C7B7-CFA4-8573ABDA8F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EE042D09-4D6A-B81D-5582-8E8CA4D2D271}"/>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69C0FD3E-4D96-25D3-B1DB-9E2DCF22666E}"/>
              </a:ext>
            </a:extLst>
          </p:cNvPr>
          <p:cNvPicPr>
            <a:picLocks noChangeAspect="1"/>
          </p:cNvPicPr>
          <p:nvPr/>
        </p:nvPicPr>
        <p:blipFill>
          <a:blip r:embed="rId3"/>
          <a:stretch>
            <a:fillRect/>
          </a:stretch>
        </p:blipFill>
        <p:spPr>
          <a:xfrm>
            <a:off x="7355877" y="1330912"/>
            <a:ext cx="2828925" cy="1619250"/>
          </a:xfrm>
          <a:prstGeom prst="rect">
            <a:avLst/>
          </a:prstGeom>
        </p:spPr>
      </p:pic>
    </p:spTree>
    <p:extLst>
      <p:ext uri="{BB962C8B-B14F-4D97-AF65-F5344CB8AC3E}">
        <p14:creationId xmlns:p14="http://schemas.microsoft.com/office/powerpoint/2010/main" val="41090613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14826-E0E4-45D9-75A2-73309E5B268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BC2EE4-AF72-B7A6-96FE-6471531E63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691A0D6-4505-0EC5-413B-56966A0C70C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A5198FC-86DC-57DC-FD3E-D64A9BE56F4E}"/>
              </a:ext>
            </a:extLst>
          </p:cNvPr>
          <p:cNvSpPr/>
          <p:nvPr/>
        </p:nvSpPr>
        <p:spPr>
          <a:xfrm>
            <a:off x="1115003" y="1155869"/>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3150"/>
              </a:lnSpc>
              <a:spcBef>
                <a:spcPts val="2250"/>
              </a:spcBef>
              <a:spcAft>
                <a:spcPts val="1800"/>
              </a:spcAft>
              <a:buNone/>
            </a:pPr>
            <a:r>
              <a:rPr lang="en-US" sz="2400" b="1" i="0" dirty="0">
                <a:solidFill>
                  <a:srgbClr val="181A53"/>
                </a:solidFill>
                <a:effectLst/>
                <a:latin typeface="Manrope"/>
              </a:rPr>
              <a:t>Key Aspects of AI Leadership</a:t>
            </a:r>
          </a:p>
          <a:p>
            <a:pPr>
              <a:buNone/>
            </a:pPr>
            <a:br>
              <a:rPr lang="en-US" sz="2000" dirty="0"/>
            </a:b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4183A39-BB10-69A9-FF81-243C59A95A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88295B93-5F76-3504-B519-5D8002870307}"/>
              </a:ext>
            </a:extLst>
          </p:cNvPr>
          <p:cNvPicPr>
            <a:picLocks noChangeAspect="1"/>
          </p:cNvPicPr>
          <p:nvPr/>
        </p:nvPicPr>
        <p:blipFill>
          <a:blip r:embed="rId3"/>
          <a:stretch>
            <a:fillRect/>
          </a:stretch>
        </p:blipFill>
        <p:spPr>
          <a:xfrm>
            <a:off x="5030909" y="1198640"/>
            <a:ext cx="5112740" cy="5112740"/>
          </a:xfrm>
          <a:prstGeom prst="rect">
            <a:avLst/>
          </a:prstGeom>
        </p:spPr>
      </p:pic>
    </p:spTree>
    <p:extLst>
      <p:ext uri="{BB962C8B-B14F-4D97-AF65-F5344CB8AC3E}">
        <p14:creationId xmlns:p14="http://schemas.microsoft.com/office/powerpoint/2010/main" val="41510009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429DEC-F6EB-6E8B-1998-ED0A68D19A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F46603-08A8-1BFD-9120-0AEB0E3DC1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D5944A7-FA02-E068-F4ED-B7C28A3FBEC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B64944E-143C-67B8-6FD6-D00930F2F5E6}"/>
              </a:ext>
            </a:extLst>
          </p:cNvPr>
          <p:cNvSpPr/>
          <p:nvPr/>
        </p:nvSpPr>
        <p:spPr>
          <a:xfrm>
            <a:off x="1115002" y="1155869"/>
            <a:ext cx="9641229" cy="5094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2100"/>
              </a:lnSpc>
              <a:spcBef>
                <a:spcPts val="2250"/>
              </a:spcBef>
              <a:spcAft>
                <a:spcPts val="1350"/>
              </a:spcAft>
              <a:buNone/>
            </a:pPr>
            <a:r>
              <a:rPr lang="en-US" sz="2000" b="1" i="0" dirty="0">
                <a:solidFill>
                  <a:srgbClr val="181A53"/>
                </a:solidFill>
                <a:effectLst/>
                <a:latin typeface="Manrope"/>
              </a:rPr>
              <a:t>Strategic Vision</a:t>
            </a:r>
          </a:p>
          <a:p>
            <a:pPr algn="l">
              <a:lnSpc>
                <a:spcPts val="1800"/>
              </a:lnSpc>
              <a:buNone/>
            </a:pPr>
            <a:r>
              <a:rPr lang="en-US" sz="2000" b="0" i="0" dirty="0">
                <a:solidFill>
                  <a:srgbClr val="212529"/>
                </a:solidFill>
                <a:effectLst/>
                <a:latin typeface="Manrope"/>
              </a:rPr>
              <a:t>An AI leader sets measurable goals that link AI projects to organizational outcomes. Every initiative should serve a defined business purpose and align with the overall mission.</a:t>
            </a:r>
          </a:p>
          <a:p>
            <a:pPr algn="l">
              <a:lnSpc>
                <a:spcPts val="2100"/>
              </a:lnSpc>
              <a:spcBef>
                <a:spcPts val="2250"/>
              </a:spcBef>
              <a:spcAft>
                <a:spcPts val="1350"/>
              </a:spcAft>
              <a:buNone/>
            </a:pPr>
            <a:r>
              <a:rPr lang="en-US" sz="2000" b="1" i="0" dirty="0">
                <a:solidFill>
                  <a:srgbClr val="181A53"/>
                </a:solidFill>
                <a:effectLst/>
                <a:latin typeface="Manrope"/>
              </a:rPr>
              <a:t>Ethical Governance</a:t>
            </a:r>
          </a:p>
          <a:p>
            <a:pPr algn="l">
              <a:lnSpc>
                <a:spcPts val="1800"/>
              </a:lnSpc>
              <a:buNone/>
            </a:pPr>
            <a:r>
              <a:rPr lang="en-US" sz="2000" b="0" i="0" dirty="0">
                <a:solidFill>
                  <a:srgbClr val="212529"/>
                </a:solidFill>
                <a:effectLst/>
                <a:latin typeface="Manrope"/>
              </a:rPr>
              <a:t>Responsible innovation requires ethical oversight. Leaders must implement frameworks that address fairness, data privacy, and accountability. </a:t>
            </a:r>
          </a:p>
          <a:p>
            <a:pPr algn="l">
              <a:lnSpc>
                <a:spcPts val="1800"/>
              </a:lnSpc>
              <a:buNone/>
            </a:pPr>
            <a:endParaRPr lang="en-US" sz="2000" dirty="0">
              <a:solidFill>
                <a:srgbClr val="212529"/>
              </a:solidFill>
              <a:latin typeface="Manrope"/>
            </a:endParaRPr>
          </a:p>
          <a:p>
            <a:pPr algn="l">
              <a:lnSpc>
                <a:spcPts val="1800"/>
              </a:lnSpc>
              <a:buNone/>
            </a:pPr>
            <a:r>
              <a:rPr lang="en-US" sz="2000" b="1" i="0" dirty="0">
                <a:solidFill>
                  <a:srgbClr val="181A53"/>
                </a:solidFill>
                <a:effectLst/>
                <a:latin typeface="Manrope"/>
              </a:rPr>
              <a:t>Cultural Transformation</a:t>
            </a:r>
          </a:p>
          <a:p>
            <a:pPr algn="l">
              <a:lnSpc>
                <a:spcPts val="1800"/>
              </a:lnSpc>
              <a:buNone/>
            </a:pPr>
            <a:endParaRPr lang="en-US" sz="2000" b="1" i="0" dirty="0">
              <a:solidFill>
                <a:srgbClr val="181A53"/>
              </a:solidFill>
              <a:effectLst/>
              <a:latin typeface="Manrope"/>
            </a:endParaRPr>
          </a:p>
          <a:p>
            <a:pPr algn="l">
              <a:lnSpc>
                <a:spcPts val="1800"/>
              </a:lnSpc>
              <a:buNone/>
            </a:pPr>
            <a:r>
              <a:rPr lang="en-US" sz="2000" b="0" i="0" dirty="0">
                <a:solidFill>
                  <a:srgbClr val="212529"/>
                </a:solidFill>
                <a:effectLst/>
                <a:latin typeface="Manrope"/>
              </a:rPr>
              <a:t>AI adoption succeeds when employees feel empowered to experiment. Leaders build trust by fostering a culture of curiosity and learning rather than fear of automation.</a:t>
            </a:r>
          </a:p>
        </p:txBody>
      </p:sp>
      <p:pic>
        <p:nvPicPr>
          <p:cNvPr id="5" name="Graphic 21">
            <a:extLst>
              <a:ext uri="{FF2B5EF4-FFF2-40B4-BE49-F238E27FC236}">
                <a16:creationId xmlns:a16="http://schemas.microsoft.com/office/drawing/2014/main" id="{745F2B35-9194-F61E-0AA5-A94C26B20A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456844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486CC7-8E10-15E6-C05D-839D62DFE7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D556A1-3635-C67B-8578-9E636D4D8C2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E413E64-ED01-DCEB-0114-95D5045C233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3A5F339-6A28-685C-459C-E31B6E6002B8}"/>
              </a:ext>
            </a:extLst>
          </p:cNvPr>
          <p:cNvSpPr/>
          <p:nvPr/>
        </p:nvSpPr>
        <p:spPr>
          <a:xfrm>
            <a:off x="1115003" y="1155869"/>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2100"/>
              </a:lnSpc>
              <a:spcBef>
                <a:spcPts val="2250"/>
              </a:spcBef>
              <a:spcAft>
                <a:spcPts val="1350"/>
              </a:spcAft>
              <a:buNone/>
            </a:pPr>
            <a:r>
              <a:rPr lang="en-US" sz="2000" b="1" i="0" dirty="0">
                <a:solidFill>
                  <a:srgbClr val="181A53"/>
                </a:solidFill>
                <a:effectLst/>
                <a:latin typeface="Manrope"/>
              </a:rPr>
              <a:t>Human-AI Collaboration</a:t>
            </a:r>
          </a:p>
          <a:p>
            <a:pPr algn="l">
              <a:lnSpc>
                <a:spcPts val="1800"/>
              </a:lnSpc>
              <a:buNone/>
            </a:pPr>
            <a:r>
              <a:rPr lang="en-US" sz="2000" b="0" i="0" dirty="0">
                <a:solidFill>
                  <a:srgbClr val="212529"/>
                </a:solidFill>
                <a:effectLst/>
                <a:latin typeface="Manrope"/>
              </a:rPr>
              <a:t>Humans and AI complement each other. Leaders promote collaboration where algorithms handle repetitive analysis while humans focus on creativity, empathy, and complex reasoning.</a:t>
            </a:r>
          </a:p>
          <a:p>
            <a:pPr algn="l">
              <a:lnSpc>
                <a:spcPts val="2100"/>
              </a:lnSpc>
              <a:spcBef>
                <a:spcPts val="2250"/>
              </a:spcBef>
              <a:spcAft>
                <a:spcPts val="1350"/>
              </a:spcAft>
              <a:buNone/>
            </a:pPr>
            <a:r>
              <a:rPr lang="en-US" sz="2000" b="1" i="0" dirty="0">
                <a:solidFill>
                  <a:srgbClr val="181A53"/>
                </a:solidFill>
                <a:effectLst/>
                <a:latin typeface="Manrope"/>
              </a:rPr>
              <a:t>Technical Literacy</a:t>
            </a:r>
          </a:p>
          <a:p>
            <a:pPr algn="l">
              <a:lnSpc>
                <a:spcPts val="1800"/>
              </a:lnSpc>
              <a:buNone/>
            </a:pPr>
            <a:r>
              <a:rPr lang="en-US" sz="2000" b="0" i="0" dirty="0">
                <a:solidFill>
                  <a:srgbClr val="212529"/>
                </a:solidFill>
                <a:effectLst/>
                <a:latin typeface="Manrope"/>
              </a:rPr>
              <a:t>Understanding AI fundamentals, data pipelines, model limits, and system architecture helps leaders make informed strategic choices and communicate effectively with technical teams.</a:t>
            </a:r>
          </a:p>
          <a:p>
            <a:pPr algn="l">
              <a:lnSpc>
                <a:spcPts val="2100"/>
              </a:lnSpc>
              <a:spcBef>
                <a:spcPts val="2250"/>
              </a:spcBef>
              <a:spcAft>
                <a:spcPts val="1350"/>
              </a:spcAft>
              <a:buNone/>
            </a:pPr>
            <a:r>
              <a:rPr lang="en-US" sz="2000" b="1" i="0" dirty="0">
                <a:solidFill>
                  <a:srgbClr val="181A53"/>
                </a:solidFill>
                <a:effectLst/>
                <a:latin typeface="Manrope"/>
              </a:rPr>
              <a:t>Adaptability and Continuous Learning</a:t>
            </a:r>
          </a:p>
          <a:p>
            <a:pPr>
              <a:buNone/>
            </a:pPr>
            <a:r>
              <a:rPr lang="en-US" sz="2000" b="0" i="0" dirty="0">
                <a:solidFill>
                  <a:srgbClr val="212529"/>
                </a:solidFill>
                <a:effectLst/>
                <a:latin typeface="Manrope"/>
              </a:rPr>
              <a:t>AI evolves constantly. Forward-thinking leaders embrace lifelong learning through programs to stay ahead of innovation.</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1B9955E-45C0-EA4F-E180-62C293DF14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371016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5795D-FF85-D794-B4CB-2A11BF5694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CE0E75-D17A-13C2-3E6B-5D3C65CC05E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3BD2824-3D8D-7B0B-7E98-CAD6F987A8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FE62D02-3590-D133-E789-863A87CA3281}"/>
              </a:ext>
            </a:extLst>
          </p:cNvPr>
          <p:cNvSpPr/>
          <p:nvPr/>
        </p:nvSpPr>
        <p:spPr>
          <a:xfrm>
            <a:off x="1115003" y="1155869"/>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3150"/>
              </a:lnSpc>
              <a:spcBef>
                <a:spcPts val="2250"/>
              </a:spcBef>
              <a:spcAft>
                <a:spcPts val="1800"/>
              </a:spcAft>
              <a:buNone/>
            </a:pPr>
            <a:r>
              <a:rPr lang="en-US" sz="2000" b="1" i="0">
                <a:solidFill>
                  <a:srgbClr val="181A53"/>
                </a:solidFill>
                <a:effectLst/>
                <a:latin typeface="Manrope"/>
              </a:rPr>
              <a:t>Key Skills Every AI Leader Must Develop</a:t>
            </a:r>
          </a:p>
          <a:p>
            <a:pPr>
              <a:buNone/>
            </a:pPr>
            <a:br>
              <a:rPr lang="en-US" sz="2000"/>
            </a:b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DE4FB67-8745-3156-2842-7D27087299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4F5E55E0-C9E3-6B35-7ABC-E0D0B2911562}"/>
              </a:ext>
            </a:extLst>
          </p:cNvPr>
          <p:cNvPicPr>
            <a:picLocks noChangeAspect="1"/>
          </p:cNvPicPr>
          <p:nvPr/>
        </p:nvPicPr>
        <p:blipFill>
          <a:blip r:embed="rId3"/>
          <a:stretch>
            <a:fillRect/>
          </a:stretch>
        </p:blipFill>
        <p:spPr>
          <a:xfrm>
            <a:off x="5602705" y="1303252"/>
            <a:ext cx="4878805" cy="4878805"/>
          </a:xfrm>
          <a:prstGeom prst="rect">
            <a:avLst/>
          </a:prstGeom>
        </p:spPr>
      </p:pic>
    </p:spTree>
    <p:extLst>
      <p:ext uri="{BB962C8B-B14F-4D97-AF65-F5344CB8AC3E}">
        <p14:creationId xmlns:p14="http://schemas.microsoft.com/office/powerpoint/2010/main" val="13126397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43172E7A-A3EC-E0E5-B4DF-E9267F088FFB}"/>
              </a:ext>
            </a:extLst>
          </p:cNvPr>
          <p:cNvPicPr>
            <a:picLocks noChangeAspect="1"/>
          </p:cNvPicPr>
          <p:nvPr/>
        </p:nvPicPr>
        <p:blipFill>
          <a:blip r:embed="rId2"/>
          <a:stretch>
            <a:fillRect/>
          </a:stretch>
        </p:blipFill>
        <p:spPr>
          <a:xfrm>
            <a:off x="812799" y="457200"/>
            <a:ext cx="10566401" cy="5943600"/>
          </a:xfrm>
          <a:prstGeom prst="rect">
            <a:avLst/>
          </a:prstGeom>
        </p:spPr>
      </p:pic>
    </p:spTree>
    <p:extLst>
      <p:ext uri="{BB962C8B-B14F-4D97-AF65-F5344CB8AC3E}">
        <p14:creationId xmlns:p14="http://schemas.microsoft.com/office/powerpoint/2010/main" val="34714545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57922B-9160-ED35-8CD6-3534B4481C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0815159-8B9A-AA4A-6F78-27D0EF9E88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DAE19EA-679F-AA60-CB41-019C83E9137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A44B753-D9D9-2E1D-0E17-DFC563993602}"/>
              </a:ext>
            </a:extLst>
          </p:cNvPr>
          <p:cNvSpPr/>
          <p:nvPr/>
        </p:nvSpPr>
        <p:spPr>
          <a:xfrm>
            <a:off x="1115003" y="1155869"/>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2100"/>
              </a:lnSpc>
              <a:spcBef>
                <a:spcPts val="2250"/>
              </a:spcBef>
              <a:spcAft>
                <a:spcPts val="1350"/>
              </a:spcAft>
              <a:buNone/>
            </a:pPr>
            <a:r>
              <a:rPr lang="en-US" sz="2000" b="1" i="0" dirty="0">
                <a:solidFill>
                  <a:srgbClr val="181A53"/>
                </a:solidFill>
                <a:effectLst/>
                <a:latin typeface="Manrope"/>
              </a:rPr>
              <a:t>Technical Fluency</a:t>
            </a:r>
          </a:p>
          <a:p>
            <a:pPr algn="l">
              <a:lnSpc>
                <a:spcPts val="1800"/>
              </a:lnSpc>
              <a:buNone/>
            </a:pPr>
            <a:r>
              <a:rPr lang="en-US" sz="2000" b="0" i="0" dirty="0">
                <a:solidFill>
                  <a:srgbClr val="212529"/>
                </a:solidFill>
                <a:effectLst/>
                <a:latin typeface="Manrope"/>
              </a:rPr>
              <a:t>AI leaders need to understand how machine learning, data science, and automation drive value. </a:t>
            </a:r>
          </a:p>
          <a:p>
            <a:pPr algn="l">
              <a:lnSpc>
                <a:spcPts val="2100"/>
              </a:lnSpc>
              <a:spcBef>
                <a:spcPts val="2250"/>
              </a:spcBef>
              <a:spcAft>
                <a:spcPts val="1350"/>
              </a:spcAft>
              <a:buNone/>
            </a:pPr>
            <a:r>
              <a:rPr lang="en-US" sz="2000" b="1" i="0" dirty="0">
                <a:solidFill>
                  <a:srgbClr val="181A53"/>
                </a:solidFill>
                <a:effectLst/>
                <a:latin typeface="Manrope"/>
              </a:rPr>
              <a:t>Soft Skills</a:t>
            </a:r>
          </a:p>
          <a:p>
            <a:pPr algn="l">
              <a:lnSpc>
                <a:spcPts val="1800"/>
              </a:lnSpc>
              <a:buNone/>
            </a:pPr>
            <a:r>
              <a:rPr lang="en-US" sz="2000" b="0" i="0" dirty="0">
                <a:solidFill>
                  <a:srgbClr val="212529"/>
                </a:solidFill>
                <a:effectLst/>
                <a:latin typeface="Manrope"/>
              </a:rPr>
              <a:t>Empathy, communication, and adaptability remain crucial. AI leadership is about inspiring confidence and building alignment between technology teams and business goals.</a:t>
            </a:r>
          </a:p>
          <a:p>
            <a:pPr algn="l">
              <a:lnSpc>
                <a:spcPts val="2100"/>
              </a:lnSpc>
              <a:spcBef>
                <a:spcPts val="2250"/>
              </a:spcBef>
              <a:spcAft>
                <a:spcPts val="1350"/>
              </a:spcAft>
              <a:buNone/>
            </a:pPr>
            <a:r>
              <a:rPr lang="en-US" sz="2000" b="1" i="0" dirty="0">
                <a:solidFill>
                  <a:srgbClr val="181A53"/>
                </a:solidFill>
                <a:effectLst/>
                <a:latin typeface="Manrope"/>
              </a:rPr>
              <a:t>Ethical Decision-Making</a:t>
            </a:r>
          </a:p>
          <a:p>
            <a:pPr algn="l">
              <a:lnSpc>
                <a:spcPts val="1800"/>
              </a:lnSpc>
              <a:buNone/>
            </a:pPr>
            <a:r>
              <a:rPr lang="en-US" sz="2000" b="0" i="0" dirty="0">
                <a:solidFill>
                  <a:srgbClr val="212529"/>
                </a:solidFill>
                <a:effectLst/>
                <a:latin typeface="Manrope"/>
              </a:rPr>
              <a:t>Every AI implementation has ethical implications. Leaders must ensure fairness, inclusivity, and transparency in how algorithms operate and decisions are made.</a:t>
            </a:r>
          </a:p>
          <a:p>
            <a:pPr algn="l">
              <a:lnSpc>
                <a:spcPts val="2100"/>
              </a:lnSpc>
              <a:spcBef>
                <a:spcPts val="2250"/>
              </a:spcBef>
              <a:spcAft>
                <a:spcPts val="1350"/>
              </a:spcAft>
              <a:buNone/>
            </a:pPr>
            <a:r>
              <a:rPr lang="en-US" sz="2000" b="1" i="0" dirty="0">
                <a:solidFill>
                  <a:srgbClr val="181A53"/>
                </a:solidFill>
                <a:effectLst/>
                <a:latin typeface="Manrope"/>
              </a:rPr>
              <a:t>Strategic Thinking</a:t>
            </a:r>
          </a:p>
          <a:p>
            <a:pPr algn="l">
              <a:lnSpc>
                <a:spcPts val="1800"/>
              </a:lnSpc>
              <a:buNone/>
            </a:pPr>
            <a:r>
              <a:rPr lang="en-US" sz="2000" b="0" i="0" dirty="0">
                <a:solidFill>
                  <a:srgbClr val="212529"/>
                </a:solidFill>
                <a:effectLst/>
                <a:latin typeface="Manrope"/>
              </a:rPr>
              <a:t>AI leadership involves anticipating industry shifts, assessing competitive risks, and turning AI insights into actionable strategies that drive growth.</a:t>
            </a:r>
          </a:p>
        </p:txBody>
      </p:sp>
      <p:pic>
        <p:nvPicPr>
          <p:cNvPr id="5" name="Graphic 21">
            <a:extLst>
              <a:ext uri="{FF2B5EF4-FFF2-40B4-BE49-F238E27FC236}">
                <a16:creationId xmlns:a16="http://schemas.microsoft.com/office/drawing/2014/main" id="{7BC3FAD5-99F2-19A7-AE44-8D9FCC937C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024253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133F43C-5DD7-E99E-4125-B8DE4229F91E}"/>
              </a:ext>
            </a:extLst>
          </p:cNvPr>
          <p:cNvPicPr>
            <a:picLocks noGrp="1" noChangeAspect="1"/>
          </p:cNvPicPr>
          <p:nvPr>
            <p:ph idx="1"/>
          </p:nvPr>
        </p:nvPicPr>
        <p:blipFill>
          <a:blip r:embed="rId2"/>
          <a:stretch>
            <a:fillRect/>
          </a:stretch>
        </p:blipFill>
        <p:spPr>
          <a:xfrm>
            <a:off x="686395" y="937260"/>
            <a:ext cx="9250786" cy="5239703"/>
          </a:xfrm>
          <a:prstGeom prst="rect">
            <a:avLst/>
          </a:prstGeom>
        </p:spPr>
      </p:pic>
    </p:spTree>
    <p:extLst>
      <p:ext uri="{BB962C8B-B14F-4D97-AF65-F5344CB8AC3E}">
        <p14:creationId xmlns:p14="http://schemas.microsoft.com/office/powerpoint/2010/main" val="8206681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CD8FB-46A7-E197-0F4B-F917124957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F4A8B21-5184-EADC-70AB-0C5BC4B2999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B303C98-17F3-8DF1-32CF-37DC88D1C67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F9DCA71-EA2A-61EC-A893-6D0CD4C54901}"/>
              </a:ext>
            </a:extLst>
          </p:cNvPr>
          <p:cNvSpPr/>
          <p:nvPr/>
        </p:nvSpPr>
        <p:spPr>
          <a:xfrm>
            <a:off x="868356"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spcBef>
                <a:spcPts val="2250"/>
              </a:spcBef>
              <a:spcAft>
                <a:spcPts val="1800"/>
              </a:spcAft>
              <a:buNone/>
            </a:pPr>
            <a:r>
              <a:rPr lang="en-US" sz="2800" b="1" i="0" dirty="0">
                <a:solidFill>
                  <a:srgbClr val="181A53"/>
                </a:solidFill>
                <a:effectLst/>
                <a:latin typeface="Manrope"/>
              </a:rPr>
              <a:t>Future Trends Shaping AI Leadership</a:t>
            </a:r>
          </a:p>
          <a:p>
            <a:pPr algn="l">
              <a:spcBef>
                <a:spcPts val="2250"/>
              </a:spcBef>
              <a:spcAft>
                <a:spcPts val="1350"/>
              </a:spcAft>
              <a:buNone/>
            </a:pPr>
            <a:r>
              <a:rPr lang="en-US" sz="2400" b="1" i="0" dirty="0">
                <a:solidFill>
                  <a:srgbClr val="181A53"/>
                </a:solidFill>
                <a:effectLst/>
                <a:latin typeface="Manrope"/>
              </a:rPr>
              <a:t>AI Governance and Sustainability</a:t>
            </a:r>
          </a:p>
          <a:p>
            <a:pPr algn="l">
              <a:buNone/>
            </a:pPr>
            <a:r>
              <a:rPr lang="en-US" sz="2400" b="0" i="0" dirty="0">
                <a:solidFill>
                  <a:srgbClr val="212529"/>
                </a:solidFill>
                <a:effectLst/>
                <a:latin typeface="Manrope"/>
              </a:rPr>
              <a:t>Responsible AI use will become central to enterprise policy. Leaders will need to integrate sustainability goals, ensuring AI initiatives reduce waste and energy consumption while maintaining transparency.</a:t>
            </a:r>
          </a:p>
          <a:p>
            <a:pPr algn="l">
              <a:spcBef>
                <a:spcPts val="2250"/>
              </a:spcBef>
              <a:spcAft>
                <a:spcPts val="1350"/>
              </a:spcAft>
              <a:buNone/>
            </a:pPr>
            <a:r>
              <a:rPr lang="en-US" sz="2400" b="1" i="0" dirty="0">
                <a:solidFill>
                  <a:srgbClr val="181A53"/>
                </a:solidFill>
                <a:effectLst/>
                <a:latin typeface="Manrope"/>
              </a:rPr>
              <a:t>Human-Centric AI Design</a:t>
            </a:r>
          </a:p>
          <a:p>
            <a:pPr algn="l">
              <a:buNone/>
            </a:pPr>
            <a:r>
              <a:rPr lang="en-US" sz="2400" b="0" i="0" dirty="0">
                <a:solidFill>
                  <a:srgbClr val="212529"/>
                </a:solidFill>
                <a:effectLst/>
                <a:latin typeface="Manrope"/>
              </a:rPr>
              <a:t>Future systems will prioritize user experience and accessibility. Leaders will advocate for inclusive design principles that benefit diverse populations.</a:t>
            </a:r>
          </a:p>
        </p:txBody>
      </p:sp>
      <p:pic>
        <p:nvPicPr>
          <p:cNvPr id="5" name="Graphic 21">
            <a:extLst>
              <a:ext uri="{FF2B5EF4-FFF2-40B4-BE49-F238E27FC236}">
                <a16:creationId xmlns:a16="http://schemas.microsoft.com/office/drawing/2014/main" id="{D3CA5B0C-51CA-DD2B-FBA0-E3C8FA87C7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328090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BB291-BACE-CF3E-1F31-B02318CE1D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E8891C-2E56-C718-7D3D-FE40325F6A4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0807A1C-FAB9-B19F-1DB7-7E61ACE01EB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FC5F41D-FB25-72D3-B5AF-00229B72E8A7}"/>
              </a:ext>
            </a:extLst>
          </p:cNvPr>
          <p:cNvSpPr/>
          <p:nvPr/>
        </p:nvSpPr>
        <p:spPr>
          <a:xfrm>
            <a:off x="1115003" y="1155869"/>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2250"/>
              </a:spcBef>
              <a:spcAft>
                <a:spcPts val="1800"/>
              </a:spcAft>
              <a:buClrTx/>
              <a:buSzTx/>
              <a:buFontTx/>
              <a:buNone/>
              <a:tabLst/>
              <a:defRPr/>
            </a:pPr>
            <a:r>
              <a:rPr kumimoji="0" lang="en-US" sz="2800" b="1" i="0" u="none" strike="noStrike" kern="1200" cap="none" spc="0" normalizeH="0" baseline="0" noProof="0" dirty="0">
                <a:ln>
                  <a:noFill/>
                </a:ln>
                <a:solidFill>
                  <a:srgbClr val="181A53"/>
                </a:solidFill>
                <a:effectLst/>
                <a:uLnTx/>
                <a:uFillTx/>
                <a:latin typeface="Manrope"/>
                <a:ea typeface="+mn-ea"/>
                <a:cs typeface="+mn-cs"/>
              </a:rPr>
              <a:t>Future Trends Shaping AI Leadership</a:t>
            </a:r>
          </a:p>
          <a:p>
            <a:pPr marL="0" marR="0" lvl="0" indent="0" algn="l" defTabSz="914400" rtl="0" eaLnBrk="1" fontAlgn="auto" latinLnBrk="0" hangingPunct="1">
              <a:lnSpc>
                <a:spcPct val="100000"/>
              </a:lnSpc>
              <a:spcBef>
                <a:spcPts val="2250"/>
              </a:spcBef>
              <a:spcAft>
                <a:spcPts val="1350"/>
              </a:spcAft>
              <a:buClrTx/>
              <a:buSzTx/>
              <a:buFontTx/>
              <a:buNone/>
              <a:tabLst/>
              <a:defRPr/>
            </a:pPr>
            <a:r>
              <a:rPr kumimoji="0" lang="en-US" sz="2400" b="1" i="0" u="none" strike="noStrike" kern="1200" cap="none" spc="0" normalizeH="0" baseline="0" noProof="0" dirty="0">
                <a:ln>
                  <a:noFill/>
                </a:ln>
                <a:solidFill>
                  <a:srgbClr val="181A53"/>
                </a:solidFill>
                <a:effectLst/>
                <a:uLnTx/>
                <a:uFillTx/>
                <a:latin typeface="Manrope"/>
                <a:ea typeface="+mn-ea"/>
                <a:cs typeface="+mn-cs"/>
              </a:rPr>
              <a:t>Integration of Generative and Predictive AI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12529"/>
                </a:solidFill>
                <a:effectLst/>
                <a:uLnTx/>
                <a:uFillTx/>
                <a:latin typeface="Manrope"/>
                <a:ea typeface="+mn-ea"/>
                <a:cs typeface="+mn-cs"/>
              </a:rPr>
              <a:t>As generative tools merge with predictive analytics, leaders must understand how to balance creativity with control and compliance.</a:t>
            </a:r>
          </a:p>
          <a:p>
            <a:pPr marL="0" marR="0" lvl="0" indent="0" algn="l" defTabSz="914400" rtl="0" eaLnBrk="1" fontAlgn="auto" latinLnBrk="0" hangingPunct="1">
              <a:lnSpc>
                <a:spcPct val="100000"/>
              </a:lnSpc>
              <a:spcBef>
                <a:spcPts val="2250"/>
              </a:spcBef>
              <a:spcAft>
                <a:spcPts val="1350"/>
              </a:spcAft>
              <a:buClrTx/>
              <a:buSzTx/>
              <a:buFontTx/>
              <a:buNone/>
              <a:tabLst/>
              <a:defRPr/>
            </a:pPr>
            <a:r>
              <a:rPr kumimoji="0" lang="en-US" sz="2400" b="1" i="0" u="none" strike="noStrike" kern="1200" cap="none" spc="0" normalizeH="0" baseline="0" noProof="0" dirty="0">
                <a:ln>
                  <a:noFill/>
                </a:ln>
                <a:solidFill>
                  <a:srgbClr val="181A53"/>
                </a:solidFill>
                <a:effectLst/>
                <a:uLnTx/>
                <a:uFillTx/>
                <a:latin typeface="Manrope"/>
                <a:ea typeface="+mn-ea"/>
                <a:cs typeface="+mn-cs"/>
              </a:rPr>
              <a:t>Cross-Functional Collaboration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12529"/>
                </a:solidFill>
                <a:effectLst/>
                <a:uLnTx/>
                <a:uFillTx/>
                <a:latin typeface="Manrope"/>
                <a:ea typeface="+mn-ea"/>
                <a:cs typeface="+mn-cs"/>
              </a:rPr>
              <a:t>Departments once siloed will converge around data and automation. The next generation of AI leaders will oversee multidisciplinary teams that link data science, marketing, operations, and IT strategy.</a:t>
            </a:r>
          </a:p>
        </p:txBody>
      </p:sp>
      <p:pic>
        <p:nvPicPr>
          <p:cNvPr id="5" name="Graphic 21">
            <a:extLst>
              <a:ext uri="{FF2B5EF4-FFF2-40B4-BE49-F238E27FC236}">
                <a16:creationId xmlns:a16="http://schemas.microsoft.com/office/drawing/2014/main" id="{70A740CB-17C2-016B-7ABB-D2FA86964A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44113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44AA45-6CEE-2599-0847-04182AAAA3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73E3816-C3DE-2E5D-5686-E16C40E691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B0B4D8B-BAC1-5C15-DB9E-2DF7CEE9FFA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013BCB0-43FC-B2F3-8679-97905C38EDAA}"/>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lang="en-US" altLang="en-US" sz="2800" dirty="0">
                <a:solidFill>
                  <a:schemeClr val="accent1"/>
                </a:solidFill>
                <a:latin typeface="Calibri"/>
              </a:rPr>
              <a:t>How leaders get best use of AI in companies?</a:t>
            </a:r>
          </a:p>
          <a:p>
            <a:pPr marL="0" marR="0" lvl="0" indent="0" algn="l" defTabSz="914400" rtl="0" eaLnBrk="0" fontAlgn="base" latinLnBrk="0" hangingPunct="0">
              <a:lnSpc>
                <a:spcPct val="100000"/>
              </a:lnSpc>
              <a:spcBef>
                <a:spcPct val="0"/>
              </a:spcBef>
              <a:spcAft>
                <a:spcPct val="0"/>
              </a:spcAft>
              <a:buClrTx/>
              <a:buSzTx/>
              <a:buFontTx/>
              <a:buNone/>
              <a:tabLst/>
              <a:defRPr/>
            </a:pPr>
            <a:endParaRPr lang="en-US" altLang="en-US" sz="2800" dirty="0">
              <a:solidFill>
                <a:schemeClr val="accent1"/>
              </a:solidFill>
              <a:latin typeface="Calibri"/>
            </a:endParaRPr>
          </a:p>
          <a:p>
            <a:pPr marL="0" marR="0" lvl="0" indent="0" algn="l" defTabSz="914400" rtl="0" eaLnBrk="0" fontAlgn="base" latinLnBrk="0" hangingPunct="0">
              <a:lnSpc>
                <a:spcPct val="100000"/>
              </a:lnSpc>
              <a:spcBef>
                <a:spcPct val="0"/>
              </a:spcBef>
              <a:spcAft>
                <a:spcPct val="0"/>
              </a:spcAft>
              <a:buClrTx/>
              <a:buSzTx/>
              <a:buFontTx/>
              <a:buNone/>
              <a:tabLst/>
              <a:defRPr/>
            </a:pPr>
            <a:r>
              <a:rPr lang="en-US" altLang="en-US" sz="2400" dirty="0">
                <a:solidFill>
                  <a:schemeClr val="tx1"/>
                </a:solidFill>
                <a:latin typeface="Calibri"/>
              </a:rPr>
              <a:t>Leaders are focused on how to launch AI initiatives while also using AI as part of a deliberate sequence of traditional cost levers. Their goal is to deliver results immediately—and, ultimately, systematically.</a:t>
            </a:r>
          </a:p>
          <a:p>
            <a:pPr marL="0" marR="0" lvl="0" indent="0" algn="l" defTabSz="914400" rtl="0" eaLnBrk="0" fontAlgn="base" latinLnBrk="0" hangingPunct="0">
              <a:lnSpc>
                <a:spcPct val="100000"/>
              </a:lnSpc>
              <a:spcBef>
                <a:spcPct val="0"/>
              </a:spcBef>
              <a:spcAft>
                <a:spcPct val="0"/>
              </a:spcAft>
              <a:buClrTx/>
              <a:buSzTx/>
              <a:buFontTx/>
              <a:buNone/>
              <a:tabLst/>
              <a:defRPr/>
            </a:pPr>
            <a:r>
              <a:rPr lang="en-US" altLang="en-US" sz="2400" dirty="0">
                <a:solidFill>
                  <a:schemeClr val="tx1"/>
                </a:solidFill>
                <a:latin typeface="Calibri"/>
              </a:rPr>
              <a:t>companies implement AI-enabled cost transformations, we’ve identified four key success factors to generate better results.</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A1C1B02-21D0-D914-B466-AA009EB6BB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13D5C502-D1B2-EF4F-F284-3AA4072069DF}"/>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207802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7D3EA0-A552-D281-66CF-B1016F18E0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4370A7-57A8-EDEE-2A3A-231AD9BD71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2F1DDF2-802A-2DEA-8E1E-03FE79DD8BE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51EDF7A-EC33-16D5-43F4-3C78CECB051D}"/>
              </a:ext>
            </a:extLst>
          </p:cNvPr>
          <p:cNvSpPr/>
          <p:nvPr/>
        </p:nvSpPr>
        <p:spPr>
          <a:xfrm>
            <a:off x="91035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prstClr val="black"/>
                </a:solidFill>
                <a:effectLst/>
                <a:uLnTx/>
                <a:uFillTx/>
                <a:latin typeface="Calibri"/>
                <a:ea typeface="+mn-ea"/>
                <a:cs typeface="+mn-cs"/>
              </a:rPr>
              <a:t>Build a cross-functional AI team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Although AI relies on technology, it cannot succeed as an IT-only initiative.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Organizations benefit from forming a cross-functional team responsible for guiding AI adoption. This group typically includes representatives from technology, operations, finance, marketing and other key business functions.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769104F-00EF-C3F6-440A-F5099F3304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4200" y="90100"/>
            <a:ext cx="2305141" cy="1076343"/>
          </a:xfrm>
          <a:prstGeom prst="rect">
            <a:avLst/>
          </a:prstGeom>
        </p:spPr>
      </p:pic>
      <p:sp>
        <p:nvSpPr>
          <p:cNvPr id="2" name="Rectangle 1">
            <a:extLst>
              <a:ext uri="{FF2B5EF4-FFF2-40B4-BE49-F238E27FC236}">
                <a16:creationId xmlns:a16="http://schemas.microsoft.com/office/drawing/2014/main" id="{2C83E06C-4CCB-B60C-F66B-A9E30593E74B}"/>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299745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760E26-BAAC-1C8C-485D-9F0A0438CE1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2953FA1-851C-050C-1B8D-BD4F0151C97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7F006B4-6FA9-EA06-1F0F-7E0C40F60CB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774A2D3-1A6D-0849-58F4-0CC5D96AFE6C}"/>
              </a:ext>
            </a:extLst>
          </p:cNvPr>
          <p:cNvSpPr/>
          <p:nvPr/>
        </p:nvSpPr>
        <p:spPr>
          <a:xfrm>
            <a:off x="994572" y="1222628"/>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prstClr val="black"/>
                </a:solidFill>
                <a:effectLst/>
                <a:uLnTx/>
                <a:uFillTx/>
                <a:latin typeface="Calibri"/>
                <a:ea typeface="+mn-ea"/>
                <a:cs typeface="+mn-cs"/>
              </a:rPr>
              <a:t>Their role is to help the organization move forward intentionally by: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Identifying and prioritizing potential AI use cases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Establishing governance and risk policies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Selecting enterprise AI tools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Encouraging adoption across departments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Developing business cases for investment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This team acts as the internal steering function that balances experimentation with strategic alignment.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E1FC020-AF05-B979-EEF5-7714A6B4CD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35362" y="65535"/>
            <a:ext cx="2305141" cy="1076343"/>
          </a:xfrm>
          <a:prstGeom prst="rect">
            <a:avLst/>
          </a:prstGeom>
        </p:spPr>
      </p:pic>
      <p:sp>
        <p:nvSpPr>
          <p:cNvPr id="2" name="Rectangle 1">
            <a:extLst>
              <a:ext uri="{FF2B5EF4-FFF2-40B4-BE49-F238E27FC236}">
                <a16:creationId xmlns:a16="http://schemas.microsoft.com/office/drawing/2014/main" id="{134B9C48-7F73-2836-06A9-E66118E9D199}"/>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456741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65860-3D57-4994-6B6B-A5F2AD3BA4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F9A784-9413-585B-B822-C64C73F5F9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75BF796-ACDB-7E82-5B52-2EEB81363F7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085F83D-9AF7-AD10-5DF5-349D3CF3BC90}"/>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prstClr val="black"/>
                </a:solidFill>
                <a:effectLst/>
                <a:uLnTx/>
                <a:uFillTx/>
                <a:latin typeface="Calibri"/>
                <a:ea typeface="+mn-ea"/>
                <a:cs typeface="+mn-cs"/>
              </a:rPr>
              <a:t>Encourage grassroots innovation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One of the most transformative aspects of modern AI, especially generative AI, is its accessibility. Employees across the organization can experiment with these tools to solve everyday problems.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Organizations can benefit from encouraging this experimentation and capturing the best ideas. </a:t>
            </a:r>
          </a:p>
        </p:txBody>
      </p:sp>
      <p:pic>
        <p:nvPicPr>
          <p:cNvPr id="5" name="Graphic 21">
            <a:extLst>
              <a:ext uri="{FF2B5EF4-FFF2-40B4-BE49-F238E27FC236}">
                <a16:creationId xmlns:a16="http://schemas.microsoft.com/office/drawing/2014/main" id="{D9641F22-460D-FDDB-ECBF-2C17164E03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6ED540CC-F382-1BA2-F01A-92418CA32485}"/>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B09E8F92-589B-009E-CF56-C150D494B2B3}"/>
              </a:ext>
            </a:extLst>
          </p:cNvPr>
          <p:cNvPicPr>
            <a:picLocks noChangeAspect="1"/>
          </p:cNvPicPr>
          <p:nvPr/>
        </p:nvPicPr>
        <p:blipFill>
          <a:blip r:embed="rId3"/>
          <a:stretch>
            <a:fillRect/>
          </a:stretch>
        </p:blipFill>
        <p:spPr>
          <a:xfrm flipH="1">
            <a:off x="9702230" y="1658935"/>
            <a:ext cx="4699201" cy="3868153"/>
          </a:xfrm>
          <a:prstGeom prst="rect">
            <a:avLst/>
          </a:prstGeom>
        </p:spPr>
      </p:pic>
    </p:spTree>
    <p:extLst>
      <p:ext uri="{BB962C8B-B14F-4D97-AF65-F5344CB8AC3E}">
        <p14:creationId xmlns:p14="http://schemas.microsoft.com/office/powerpoint/2010/main" val="35861571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7B002A-8913-9D2B-1DDB-11C5B173F73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551FA26-7489-AA12-6C42-EAB29482CCC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2B7DB1B-A12F-0533-EDE5-D857CAAD4FE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7FA2973-2820-94E5-4285-8E6CB9A98C08}"/>
              </a:ext>
            </a:extLst>
          </p:cNvPr>
          <p:cNvSpPr/>
          <p:nvPr/>
        </p:nvSpPr>
        <p:spPr>
          <a:xfrm>
            <a:off x="1500013"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prstClr val="black"/>
                </a:solidFill>
                <a:effectLst/>
                <a:uLnTx/>
                <a:uFillTx/>
                <a:latin typeface="Calibri"/>
                <a:ea typeface="+mn-ea"/>
                <a:cs typeface="+mn-cs"/>
              </a:rPr>
              <a:t>Employees experiment with AI tools</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Promising ideas are shared with the organization.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The most impactful use cases are evaluated and expanded.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Many AI platforms also provide usage data that can highlight successful workflows. </a:t>
            </a:r>
          </a:p>
        </p:txBody>
      </p:sp>
      <p:pic>
        <p:nvPicPr>
          <p:cNvPr id="5" name="Graphic 21">
            <a:extLst>
              <a:ext uri="{FF2B5EF4-FFF2-40B4-BE49-F238E27FC236}">
                <a16:creationId xmlns:a16="http://schemas.microsoft.com/office/drawing/2014/main" id="{DF00664B-3FCF-E466-82AB-9AE85F0C64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63963" y="65535"/>
            <a:ext cx="2305141" cy="1076343"/>
          </a:xfrm>
          <a:prstGeom prst="rect">
            <a:avLst/>
          </a:prstGeom>
        </p:spPr>
      </p:pic>
      <p:sp>
        <p:nvSpPr>
          <p:cNvPr id="2" name="Rectangle 1">
            <a:extLst>
              <a:ext uri="{FF2B5EF4-FFF2-40B4-BE49-F238E27FC236}">
                <a16:creationId xmlns:a16="http://schemas.microsoft.com/office/drawing/2014/main" id="{867F02E1-C44B-4F1A-1C58-0A243536A29E}"/>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27532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49D9E-3080-4B6C-D572-BC92A2A6704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830812-EC3B-9A0C-4194-A9BEB336892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EC959DC-3452-C9DF-F09E-31622ADBBCD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7DF9091-3BF5-3B07-6C66-093F5CAF739A}"/>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None/>
            </a:pPr>
            <a:r>
              <a:rPr lang="en-US" sz="2800" b="1" i="0" dirty="0">
                <a:solidFill>
                  <a:srgbClr val="2B303A"/>
                </a:solidFill>
                <a:effectLst/>
                <a:latin typeface="Sora"/>
              </a:rPr>
              <a:t>Focus on problems, not technology </a:t>
            </a:r>
          </a:p>
          <a:p>
            <a:pPr algn="l">
              <a:buNone/>
            </a:pPr>
            <a:endParaRPr lang="en-US" sz="2800" b="1" i="0" dirty="0">
              <a:solidFill>
                <a:srgbClr val="2B303A"/>
              </a:solidFill>
              <a:effectLst/>
              <a:latin typeface="Sora"/>
            </a:endParaRPr>
          </a:p>
          <a:p>
            <a:pPr algn="l">
              <a:buNone/>
            </a:pPr>
            <a:r>
              <a:rPr lang="en-US" sz="2800" b="0" i="0" dirty="0">
                <a:solidFill>
                  <a:srgbClr val="2B303A"/>
                </a:solidFill>
                <a:effectLst/>
                <a:latin typeface="Sora"/>
              </a:rPr>
              <a:t>A common mistake organizations make is starting with the question, "Where can we use AI?” </a:t>
            </a:r>
          </a:p>
          <a:p>
            <a:pPr algn="l">
              <a:buNone/>
            </a:pPr>
            <a:r>
              <a:rPr lang="en-US" sz="2800" b="0" i="0" dirty="0">
                <a:solidFill>
                  <a:srgbClr val="2B303A"/>
                </a:solidFill>
                <a:effectLst/>
                <a:latin typeface="Sora"/>
              </a:rPr>
              <a:t>A better approach is to start with the problem. Ask, “What business challenge are we trying to solve?” </a:t>
            </a:r>
          </a:p>
        </p:txBody>
      </p:sp>
      <p:pic>
        <p:nvPicPr>
          <p:cNvPr id="5" name="Graphic 21">
            <a:extLst>
              <a:ext uri="{FF2B5EF4-FFF2-40B4-BE49-F238E27FC236}">
                <a16:creationId xmlns:a16="http://schemas.microsoft.com/office/drawing/2014/main" id="{75320EBA-55EE-41F2-45B3-53CE337C5C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4EC21F0D-BEE2-4A13-EF84-84F58C3583F2}"/>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731016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C76EC-891F-6090-A36C-4002C881E70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1CC9C0-9AC2-05E2-E9F4-0E6852BB9F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037C878-6EB3-A345-E938-70CA76A52E0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A4BD5F9-1FE2-18A6-4F72-ED90DC544168}"/>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None/>
            </a:pPr>
            <a:r>
              <a:rPr lang="en-US" sz="2800" b="1" i="0" dirty="0">
                <a:solidFill>
                  <a:srgbClr val="2B303A"/>
                </a:solidFill>
                <a:effectLst/>
                <a:latin typeface="Sora"/>
              </a:rPr>
              <a:t>Capture everyday productivity gains </a:t>
            </a:r>
          </a:p>
          <a:p>
            <a:pPr algn="l">
              <a:buNone/>
            </a:pPr>
            <a:endParaRPr lang="en-US" sz="2800" b="1" i="0" dirty="0">
              <a:solidFill>
                <a:srgbClr val="2B303A"/>
              </a:solidFill>
              <a:effectLst/>
              <a:latin typeface="Sora"/>
            </a:endParaRPr>
          </a:p>
          <a:p>
            <a:pPr algn="l">
              <a:buNone/>
            </a:pPr>
            <a:r>
              <a:rPr lang="en-US" sz="2800" b="0" i="0" dirty="0">
                <a:solidFill>
                  <a:srgbClr val="2B303A"/>
                </a:solidFill>
                <a:effectLst/>
                <a:latin typeface="Sora"/>
              </a:rPr>
              <a:t>Not every AI benefit comes from large transformation projects. Some of the most immediate value comes from small improvements in daily work. </a:t>
            </a:r>
          </a:p>
        </p:txBody>
      </p:sp>
      <p:pic>
        <p:nvPicPr>
          <p:cNvPr id="5" name="Graphic 21">
            <a:extLst>
              <a:ext uri="{FF2B5EF4-FFF2-40B4-BE49-F238E27FC236}">
                <a16:creationId xmlns:a16="http://schemas.microsoft.com/office/drawing/2014/main" id="{F565B466-E432-F751-559E-D6337ED361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6880EC9D-29B0-2780-A2E3-5957387DF76F}"/>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D9B0287E-4587-1B12-3645-25D2D44BE705}"/>
              </a:ext>
            </a:extLst>
          </p:cNvPr>
          <p:cNvPicPr>
            <a:picLocks noChangeAspect="1"/>
          </p:cNvPicPr>
          <p:nvPr/>
        </p:nvPicPr>
        <p:blipFill>
          <a:blip r:embed="rId3"/>
          <a:stretch>
            <a:fillRect/>
          </a:stretch>
        </p:blipFill>
        <p:spPr>
          <a:xfrm>
            <a:off x="6895431" y="1467852"/>
            <a:ext cx="3187031" cy="1792705"/>
          </a:xfrm>
          <a:prstGeom prst="rect">
            <a:avLst/>
          </a:prstGeom>
        </p:spPr>
      </p:pic>
    </p:spTree>
    <p:extLst>
      <p:ext uri="{BB962C8B-B14F-4D97-AF65-F5344CB8AC3E}">
        <p14:creationId xmlns:p14="http://schemas.microsoft.com/office/powerpoint/2010/main" val="401652917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D3E92-59B3-3BD4-F471-A6ABE88C89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8B5E4E-C1E4-08A4-27BF-7DC098CAD0F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4218711-C766-25EA-5773-545D07768CA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15F7EDE-FCD3-A59F-CC5A-76E0B340BBB8}"/>
              </a:ext>
            </a:extLst>
          </p:cNvPr>
          <p:cNvSpPr/>
          <p:nvPr/>
        </p:nvSpPr>
        <p:spPr>
          <a:xfrm>
            <a:off x="934414"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B303A"/>
                </a:solidFill>
                <a:effectLst/>
                <a:uLnTx/>
                <a:uFillTx/>
                <a:latin typeface="Sora"/>
                <a:ea typeface="+mn-ea"/>
                <a:cs typeface="+mn-cs"/>
              </a:rPr>
              <a:t>Capture everyday productivity gains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B303A"/>
              </a:solidFill>
              <a:effectLst/>
              <a:uLnTx/>
              <a:uFillTx/>
              <a:latin typeface="Sor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Employees are already using AI tools to help with tasks like: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Drafting emails and reports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Summarizing information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Brainstorming ideas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Structuring plans and strategies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Working through complex problems </a:t>
            </a:r>
          </a:p>
        </p:txBody>
      </p:sp>
      <p:pic>
        <p:nvPicPr>
          <p:cNvPr id="5" name="Graphic 21">
            <a:extLst>
              <a:ext uri="{FF2B5EF4-FFF2-40B4-BE49-F238E27FC236}">
                <a16:creationId xmlns:a16="http://schemas.microsoft.com/office/drawing/2014/main" id="{DEB3E7FE-70BD-151D-3756-66E4FB31D8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DEFAB796-5396-3A13-E9F1-906E76CB1C95}"/>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E206BCD6-1CD8-C7CB-0DD0-E8299F1D7E40}"/>
              </a:ext>
            </a:extLst>
          </p:cNvPr>
          <p:cNvPicPr>
            <a:picLocks noChangeAspect="1"/>
          </p:cNvPicPr>
          <p:nvPr/>
        </p:nvPicPr>
        <p:blipFill>
          <a:blip r:embed="rId3"/>
          <a:stretch>
            <a:fillRect/>
          </a:stretch>
        </p:blipFill>
        <p:spPr>
          <a:xfrm>
            <a:off x="7152774" y="4199140"/>
            <a:ext cx="2954253" cy="1931988"/>
          </a:xfrm>
          <a:prstGeom prst="rect">
            <a:avLst/>
          </a:prstGeom>
        </p:spPr>
      </p:pic>
    </p:spTree>
    <p:extLst>
      <p:ext uri="{BB962C8B-B14F-4D97-AF65-F5344CB8AC3E}">
        <p14:creationId xmlns:p14="http://schemas.microsoft.com/office/powerpoint/2010/main" val="48650385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BDB6A-F69A-1594-A75B-81E14E9F36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7085A2-1182-7797-C2D2-7AE8C2C83B9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5773C0E-F9D6-80D1-0296-C3206C025E9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AD64D34-6DB7-92A6-78C6-BA8671662C07}"/>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None/>
            </a:pPr>
            <a:r>
              <a:rPr lang="en-US" sz="2800" b="1" i="0" dirty="0">
                <a:solidFill>
                  <a:srgbClr val="2B303A"/>
                </a:solidFill>
                <a:effectLst/>
                <a:latin typeface="Sora"/>
              </a:rPr>
              <a:t>Strengthen governance and security </a:t>
            </a:r>
          </a:p>
          <a:p>
            <a:pPr algn="l">
              <a:buNone/>
            </a:pPr>
            <a:r>
              <a:rPr lang="en-US" sz="2800" b="0" i="0" dirty="0">
                <a:solidFill>
                  <a:srgbClr val="2B303A"/>
                </a:solidFill>
                <a:effectLst/>
                <a:latin typeface="Sora"/>
              </a:rPr>
              <a:t>Security concerns are one of the biggest barriers organizations face when adopting AI. Leaders worry about sensitive data exposure, regulatory risks and the rapid growth of AI tools. </a:t>
            </a:r>
          </a:p>
          <a:p>
            <a:pPr algn="l">
              <a:buNone/>
            </a:pPr>
            <a:r>
              <a:rPr lang="en-US" sz="2800" b="0" i="0" dirty="0">
                <a:solidFill>
                  <a:srgbClr val="2B303A"/>
                </a:solidFill>
                <a:effectLst/>
                <a:latin typeface="Sora"/>
              </a:rPr>
              <a:t>Addressing these concerns requires a thoughtful approach. </a:t>
            </a:r>
          </a:p>
        </p:txBody>
      </p:sp>
      <p:pic>
        <p:nvPicPr>
          <p:cNvPr id="5" name="Graphic 21">
            <a:extLst>
              <a:ext uri="{FF2B5EF4-FFF2-40B4-BE49-F238E27FC236}">
                <a16:creationId xmlns:a16="http://schemas.microsoft.com/office/drawing/2014/main" id="{B40EA926-0280-8E20-98D7-E08C0CA37E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A62D4C56-7DF9-9BF6-9617-5425AB320082}"/>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98990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D465B-D189-059C-74EE-54DAD4D867E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0FB4CE0-20C4-226A-DC84-467A002EF0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8F274A0-1AA9-9F09-F225-59A2F1C0593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D111182-760D-68F9-7123-B095C9123766}"/>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B303A"/>
                </a:solidFill>
                <a:effectLst/>
                <a:uLnTx/>
                <a:uFillTx/>
                <a:latin typeface="Sora"/>
                <a:ea typeface="+mn-ea"/>
                <a:cs typeface="+mn-cs"/>
              </a:rPr>
              <a:t>Provide enterprise-grade AI tools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Organizations should offer secure AI platforms within their own environments. If employees lack access to approved tools, they will likely use public alternatives, which increases risk.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Providing enterprise tools gives employees a safe place to experiment. </a:t>
            </a:r>
          </a:p>
        </p:txBody>
      </p:sp>
      <p:pic>
        <p:nvPicPr>
          <p:cNvPr id="5" name="Graphic 21">
            <a:extLst>
              <a:ext uri="{FF2B5EF4-FFF2-40B4-BE49-F238E27FC236}">
                <a16:creationId xmlns:a16="http://schemas.microsoft.com/office/drawing/2014/main" id="{CDF0F29E-4722-1E46-3A8B-F8914C48AC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B81C6A4F-86C8-2995-5248-A8A4CB260E59}"/>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2779359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F70C1-6492-C295-91DC-875155BB86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385EE3-BC07-5C7C-4430-DA25814D2ED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D4E56AC-CCCD-8D38-F5E7-1B001F5C161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AA97E57-9368-5387-1F30-42B709E463D9}"/>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None/>
            </a:pPr>
            <a:r>
              <a:rPr lang="en-US" sz="2400" b="1" i="0" dirty="0">
                <a:solidFill>
                  <a:srgbClr val="2B303A"/>
                </a:solidFill>
                <a:effectLst/>
                <a:latin typeface="Sora"/>
              </a:rPr>
              <a:t>Extend existing data policies </a:t>
            </a:r>
          </a:p>
          <a:p>
            <a:pPr algn="l">
              <a:buNone/>
            </a:pPr>
            <a:r>
              <a:rPr lang="en-US" sz="2400" b="0" i="0" dirty="0">
                <a:solidFill>
                  <a:srgbClr val="2B303A"/>
                </a:solidFill>
                <a:effectLst/>
                <a:latin typeface="Sora"/>
              </a:rPr>
              <a:t>Most organizations already have data governance policies. AI policies should simply extend those rules. </a:t>
            </a:r>
          </a:p>
          <a:p>
            <a:pPr algn="l">
              <a:buNone/>
            </a:pPr>
            <a:r>
              <a:rPr lang="en-US" sz="2400" b="0" i="0" dirty="0">
                <a:solidFill>
                  <a:srgbClr val="2B303A"/>
                </a:solidFill>
                <a:effectLst/>
                <a:latin typeface="Sora"/>
              </a:rPr>
              <a:t>For example, sensitive company data should only be used within approved platforms rather than public AI tools. </a:t>
            </a:r>
          </a:p>
          <a:p>
            <a:pPr algn="l">
              <a:buNone/>
            </a:pPr>
            <a:r>
              <a:rPr lang="en-US" sz="2400" b="0" i="0" dirty="0">
                <a:solidFill>
                  <a:srgbClr val="2B303A"/>
                </a:solidFill>
                <a:effectLst/>
                <a:latin typeface="Sora"/>
              </a:rPr>
              <a:t>Clear guidelines help employees understand how to use AI responsibly while still enabling innovation. </a:t>
            </a:r>
          </a:p>
        </p:txBody>
      </p:sp>
      <p:pic>
        <p:nvPicPr>
          <p:cNvPr id="5" name="Graphic 21">
            <a:extLst>
              <a:ext uri="{FF2B5EF4-FFF2-40B4-BE49-F238E27FC236}">
                <a16:creationId xmlns:a16="http://schemas.microsoft.com/office/drawing/2014/main" id="{8B29CD75-DAD9-CDF9-18FE-F6135A8DBF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5A7ACB37-65FC-2910-E361-4284CFD81205}"/>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6046592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70228D-C390-8A6F-BD81-CCAADD0F49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38AD4A-7EE0-86E7-751E-6504045C959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60FC095-0503-A8B5-5D83-7A32E4A495C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3260AE6-CE83-A8FB-F957-853C55AB6330}"/>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B303A"/>
                </a:solidFill>
                <a:effectLst/>
                <a:uLnTx/>
                <a:uFillTx/>
                <a:latin typeface="Sora"/>
                <a:ea typeface="+mn-ea"/>
                <a:cs typeface="+mn-cs"/>
              </a:rPr>
              <a:t>Review security practices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B303A"/>
                </a:solidFill>
                <a:effectLst/>
                <a:uLnTx/>
                <a:uFillTx/>
                <a:latin typeface="Sora"/>
                <a:ea typeface="+mn-ea"/>
                <a:cs typeface="+mn-cs"/>
              </a:rPr>
              <a:t>AI systems often interact with large volumes of organizational data, which can expose weaknesses in existing access controls.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B303A"/>
                </a:solidFill>
                <a:effectLst/>
                <a:uLnTx/>
                <a:uFillTx/>
                <a:latin typeface="Sora"/>
                <a:ea typeface="+mn-ea"/>
                <a:cs typeface="+mn-cs"/>
              </a:rPr>
              <a:t>Organizations should review how administrative privileges and sensitive data access are managed. Strengthening these controls ensures AI tools do not unintentionally expand access to information. </a:t>
            </a:r>
          </a:p>
        </p:txBody>
      </p:sp>
      <p:pic>
        <p:nvPicPr>
          <p:cNvPr id="5" name="Graphic 21">
            <a:extLst>
              <a:ext uri="{FF2B5EF4-FFF2-40B4-BE49-F238E27FC236}">
                <a16:creationId xmlns:a16="http://schemas.microsoft.com/office/drawing/2014/main" id="{250A5644-2A40-132B-61E7-D3605DB002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0B082A86-003D-0F04-46F8-B14E00987DA1}"/>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1230690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1FAB4B-6B8F-5765-4403-2479078117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638E42-872A-7B4D-5AFD-9078CBDE0C2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C4FCF91-EE6A-5C8D-300C-56438C88CB0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52737E4-554C-F0B7-1946-3BC17F8DDDC1}"/>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None/>
            </a:pPr>
            <a:r>
              <a:rPr lang="en-US" sz="2800" b="1" i="0" dirty="0">
                <a:solidFill>
                  <a:srgbClr val="2B303A"/>
                </a:solidFill>
                <a:effectLst/>
                <a:latin typeface="Sora"/>
              </a:rPr>
              <a:t>Learn from external expertise </a:t>
            </a:r>
          </a:p>
          <a:p>
            <a:pPr algn="l">
              <a:buNone/>
            </a:pPr>
            <a:r>
              <a:rPr lang="en-US" sz="2800" b="0" i="0" dirty="0">
                <a:solidFill>
                  <a:srgbClr val="2B303A"/>
                </a:solidFill>
                <a:effectLst/>
                <a:latin typeface="Sora"/>
              </a:rPr>
              <a:t>AI technology is evolving quickly, and many organizations lack deep expertise internally. </a:t>
            </a:r>
          </a:p>
          <a:p>
            <a:pPr algn="l">
              <a:buNone/>
            </a:pPr>
            <a:endParaRPr lang="en-US" sz="2800" b="0" i="0" dirty="0">
              <a:solidFill>
                <a:srgbClr val="2B303A"/>
              </a:solidFill>
              <a:effectLst/>
              <a:latin typeface="Sora"/>
            </a:endParaRPr>
          </a:p>
          <a:p>
            <a:pPr algn="l">
              <a:buNone/>
            </a:pPr>
            <a:r>
              <a:rPr lang="en-US" sz="2800" b="0" i="0" dirty="0">
                <a:solidFill>
                  <a:srgbClr val="2B303A"/>
                </a:solidFill>
                <a:effectLst/>
                <a:latin typeface="Sora"/>
              </a:rPr>
              <a:t>Leaders can accelerate progress by learning from external sources such as: </a:t>
            </a:r>
          </a:p>
          <a:p>
            <a:pPr algn="l">
              <a:buNone/>
            </a:pPr>
            <a:endParaRPr lang="en-US" sz="2800" b="0" i="0" dirty="0">
              <a:solidFill>
                <a:srgbClr val="2B303A"/>
              </a:solidFill>
              <a:effectLst/>
              <a:latin typeface="Sora"/>
            </a:endParaRPr>
          </a:p>
          <a:p>
            <a:pPr algn="l">
              <a:buFont typeface="Arial" panose="020B0604020202020204" pitchFamily="34" charset="0"/>
              <a:buChar char="•"/>
            </a:pPr>
            <a:r>
              <a:rPr lang="en-US" sz="2800" b="0" i="0" dirty="0">
                <a:solidFill>
                  <a:srgbClr val="2B303A"/>
                </a:solidFill>
                <a:effectLst/>
                <a:latin typeface="Sora"/>
              </a:rPr>
              <a:t>Industry communities and professional groups </a:t>
            </a:r>
          </a:p>
          <a:p>
            <a:pPr algn="l">
              <a:buFont typeface="Arial" panose="020B0604020202020204" pitchFamily="34" charset="0"/>
              <a:buChar char="•"/>
            </a:pPr>
            <a:r>
              <a:rPr lang="en-US" sz="2800" b="0" i="0" dirty="0">
                <a:solidFill>
                  <a:srgbClr val="2B303A"/>
                </a:solidFill>
                <a:effectLst/>
                <a:latin typeface="Sora"/>
              </a:rPr>
              <a:t>Peer organizations experimenting with AI </a:t>
            </a:r>
          </a:p>
          <a:p>
            <a:pPr algn="l">
              <a:buFont typeface="Arial" panose="020B0604020202020204" pitchFamily="34" charset="0"/>
              <a:buChar char="•"/>
            </a:pPr>
            <a:r>
              <a:rPr lang="en-US" sz="2800" b="0" i="0" dirty="0">
                <a:solidFill>
                  <a:srgbClr val="2B303A"/>
                </a:solidFill>
                <a:effectLst/>
                <a:latin typeface="Sora"/>
              </a:rPr>
              <a:t>Advisors and technology partners </a:t>
            </a:r>
          </a:p>
          <a:p>
            <a:pPr algn="l">
              <a:buFont typeface="Arial" panose="020B0604020202020204" pitchFamily="34" charset="0"/>
              <a:buChar char="•"/>
            </a:pPr>
            <a:r>
              <a:rPr lang="en-US" sz="2800" b="0" i="0" dirty="0">
                <a:solidFill>
                  <a:srgbClr val="2B303A"/>
                </a:solidFill>
                <a:effectLst/>
                <a:latin typeface="Sora"/>
              </a:rPr>
              <a:t>Educational resources and training programs  </a:t>
            </a:r>
          </a:p>
        </p:txBody>
      </p:sp>
      <p:pic>
        <p:nvPicPr>
          <p:cNvPr id="5" name="Graphic 21">
            <a:extLst>
              <a:ext uri="{FF2B5EF4-FFF2-40B4-BE49-F238E27FC236}">
                <a16:creationId xmlns:a16="http://schemas.microsoft.com/office/drawing/2014/main" id="{C0745A38-AF64-41A1-5277-E60CB00479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C1912EB5-0FD7-1A42-9EA9-13E84B0E7179}"/>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1433046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13AD91-AC20-05E0-60EB-EE92CAB271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50422A-2CEA-42C0-41AA-0FE5D61A470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90ADB20-469F-A2B5-DFBB-111172FD1E8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CAFF04E-F704-D159-4631-52CAC57D859D}"/>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None/>
            </a:pPr>
            <a:r>
              <a:rPr lang="en-US" sz="2800" b="1" i="0" dirty="0">
                <a:solidFill>
                  <a:srgbClr val="2B303A"/>
                </a:solidFill>
                <a:effectLst/>
                <a:latin typeface="Sora"/>
              </a:rPr>
              <a:t>Moving forward with AI </a:t>
            </a:r>
          </a:p>
          <a:p>
            <a:pPr algn="l">
              <a:buNone/>
            </a:pPr>
            <a:endParaRPr lang="en-US" sz="2800" b="1" i="0" dirty="0">
              <a:solidFill>
                <a:srgbClr val="2B303A"/>
              </a:solidFill>
              <a:effectLst/>
              <a:latin typeface="Sora"/>
            </a:endParaRPr>
          </a:p>
          <a:p>
            <a:pPr algn="l">
              <a:buNone/>
            </a:pPr>
            <a:r>
              <a:rPr lang="en-US" sz="2400" b="0" i="0" dirty="0">
                <a:solidFill>
                  <a:srgbClr val="2B303A"/>
                </a:solidFill>
                <a:effectLst/>
                <a:latin typeface="Sora"/>
              </a:rPr>
              <a:t>Organizations don’t need a perfect strategy before they begin exploring AI. </a:t>
            </a:r>
          </a:p>
          <a:p>
            <a:pPr algn="l">
              <a:buNone/>
            </a:pPr>
            <a:r>
              <a:rPr lang="en-US" sz="2400" b="0" i="0" dirty="0">
                <a:solidFill>
                  <a:srgbClr val="2B303A"/>
                </a:solidFill>
                <a:effectLst/>
                <a:latin typeface="Sora"/>
              </a:rPr>
              <a:t>What matters most is creating the right environment for progress. </a:t>
            </a:r>
          </a:p>
          <a:p>
            <a:pPr algn="l">
              <a:buNone/>
            </a:pPr>
            <a:endParaRPr lang="en-US" sz="2400" b="0" i="0" dirty="0">
              <a:solidFill>
                <a:srgbClr val="2B303A"/>
              </a:solidFill>
              <a:effectLst/>
              <a:latin typeface="Sora"/>
            </a:endParaRPr>
          </a:p>
        </p:txBody>
      </p:sp>
      <p:pic>
        <p:nvPicPr>
          <p:cNvPr id="5" name="Graphic 21">
            <a:extLst>
              <a:ext uri="{FF2B5EF4-FFF2-40B4-BE49-F238E27FC236}">
                <a16:creationId xmlns:a16="http://schemas.microsoft.com/office/drawing/2014/main" id="{D8A59214-31BF-F686-B4AF-4DC9579876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4A51069E-8E44-2073-42DE-CA609F058CEC}"/>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85F652D6-BAF8-D3CC-3F75-11A97401943C}"/>
              </a:ext>
            </a:extLst>
          </p:cNvPr>
          <p:cNvPicPr>
            <a:picLocks noChangeAspect="1"/>
          </p:cNvPicPr>
          <p:nvPr/>
        </p:nvPicPr>
        <p:blipFill>
          <a:blip r:embed="rId3"/>
          <a:stretch>
            <a:fillRect/>
          </a:stretch>
        </p:blipFill>
        <p:spPr>
          <a:xfrm>
            <a:off x="6595310" y="1339950"/>
            <a:ext cx="3437192" cy="2089049"/>
          </a:xfrm>
          <a:prstGeom prst="rect">
            <a:avLst/>
          </a:prstGeom>
        </p:spPr>
      </p:pic>
    </p:spTree>
    <p:extLst>
      <p:ext uri="{BB962C8B-B14F-4D97-AF65-F5344CB8AC3E}">
        <p14:creationId xmlns:p14="http://schemas.microsoft.com/office/powerpoint/2010/main" val="195499935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77C1E6-2BDD-3CC5-DAEF-76C56BF1FF1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C05317-C19D-2125-782F-A529CF79737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CD778D8-40BF-A482-9FCC-7E7F2D2F908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1818FC0-6F27-5D31-96D2-2EEAF0064518}"/>
              </a:ext>
            </a:extLst>
          </p:cNvPr>
          <p:cNvSpPr/>
          <p:nvPr/>
        </p:nvSpPr>
        <p:spPr>
          <a:xfrm>
            <a:off x="856209" y="1198564"/>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B303A"/>
                </a:solidFill>
                <a:effectLst/>
                <a:uLnTx/>
                <a:uFillTx/>
                <a:latin typeface="Sora"/>
                <a:ea typeface="+mn-ea"/>
                <a:cs typeface="+mn-cs"/>
              </a:rPr>
              <a:t>That environment includes: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B303A"/>
              </a:solidFill>
              <a:effectLst/>
              <a:uLnTx/>
              <a:uFillTx/>
              <a:latin typeface="Sora"/>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B303A"/>
                </a:solidFill>
                <a:effectLst/>
                <a:uLnTx/>
                <a:uFillTx/>
                <a:latin typeface="Sora"/>
                <a:ea typeface="+mn-ea"/>
                <a:cs typeface="+mn-cs"/>
              </a:rPr>
              <a:t>Clear leadership support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B303A"/>
                </a:solidFill>
                <a:effectLst/>
                <a:uLnTx/>
                <a:uFillTx/>
                <a:latin typeface="Sora"/>
                <a:ea typeface="+mn-ea"/>
                <a:cs typeface="+mn-cs"/>
              </a:rPr>
              <a:t>Cross-functional collaboration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B303A"/>
                </a:solidFill>
                <a:effectLst/>
                <a:uLnTx/>
                <a:uFillTx/>
                <a:latin typeface="Sora"/>
                <a:ea typeface="+mn-ea"/>
                <a:cs typeface="+mn-cs"/>
              </a:rPr>
              <a:t>Safe experimentation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B303A"/>
                </a:solidFill>
                <a:effectLst/>
                <a:uLnTx/>
                <a:uFillTx/>
                <a:latin typeface="Sora"/>
                <a:ea typeface="+mn-ea"/>
                <a:cs typeface="+mn-cs"/>
              </a:rPr>
              <a:t>Strong governance and security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B303A"/>
                </a:solidFill>
                <a:effectLst/>
                <a:uLnTx/>
                <a:uFillTx/>
                <a:latin typeface="Sora"/>
                <a:ea typeface="+mn-ea"/>
                <a:cs typeface="+mn-cs"/>
              </a:rPr>
              <a:t>A focus on real business problems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B303A"/>
              </a:solidFill>
              <a:effectLst/>
              <a:uLnTx/>
              <a:uFillTx/>
              <a:latin typeface="Sora"/>
              <a:ea typeface="+mn-ea"/>
              <a:cs typeface="+mn-cs"/>
            </a:endParaRPr>
          </a:p>
        </p:txBody>
      </p:sp>
      <p:pic>
        <p:nvPicPr>
          <p:cNvPr id="5" name="Graphic 21">
            <a:extLst>
              <a:ext uri="{FF2B5EF4-FFF2-40B4-BE49-F238E27FC236}">
                <a16:creationId xmlns:a16="http://schemas.microsoft.com/office/drawing/2014/main" id="{B82A2326-2D69-5C0F-C548-B2AF96FF52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76726B23-7DB6-96F5-7711-E00D04352DB0}"/>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F86CDBDE-5A0A-8489-BCC1-ABC400AFCFFD}"/>
              </a:ext>
            </a:extLst>
          </p:cNvPr>
          <p:cNvPicPr>
            <a:picLocks noChangeAspect="1"/>
          </p:cNvPicPr>
          <p:nvPr/>
        </p:nvPicPr>
        <p:blipFill>
          <a:blip r:embed="rId3"/>
          <a:stretch>
            <a:fillRect/>
          </a:stretch>
        </p:blipFill>
        <p:spPr>
          <a:xfrm>
            <a:off x="5526104" y="2159669"/>
            <a:ext cx="4887227" cy="3248526"/>
          </a:xfrm>
          <a:prstGeom prst="rect">
            <a:avLst/>
          </a:prstGeom>
        </p:spPr>
      </p:pic>
    </p:spTree>
    <p:extLst>
      <p:ext uri="{BB962C8B-B14F-4D97-AF65-F5344CB8AC3E}">
        <p14:creationId xmlns:p14="http://schemas.microsoft.com/office/powerpoint/2010/main" val="381752756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AF64BE-6B15-D75F-5DAD-70798737E6B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CE7F5A-1FD4-2782-B2BF-6498B110DD7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499E3A4-0AB3-84E7-0596-6F120F390DE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FA19E88-0049-0504-D250-B6B612D74144}"/>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B303A"/>
                </a:solidFill>
                <a:effectLst/>
                <a:uLnTx/>
                <a:uFillTx/>
                <a:latin typeface="Sora"/>
                <a:ea typeface="+mn-ea"/>
                <a:cs typeface="+mn-cs"/>
              </a:rPr>
              <a:t>AI is revolutionizing leadership development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2B303A"/>
              </a:solidFill>
              <a:latin typeface="Sora"/>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by providing personalized learning paths, real-time feedback, and data-driven insights to identify potential leaders.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rgbClr val="2B303A"/>
              </a:solidFill>
              <a:latin typeface="Sora"/>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It enables cost-effective, scalable training through simulations and AI coaching, allowing leaders to refine soft skills like empathy and conflict resolution.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rgbClr val="2B303A"/>
              </a:solidFill>
              <a:latin typeface="Sora"/>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By blending AI with human mentorship, organizations can create more effective, tailored development programs. </a:t>
            </a:r>
          </a:p>
        </p:txBody>
      </p:sp>
      <p:pic>
        <p:nvPicPr>
          <p:cNvPr id="5" name="Graphic 21">
            <a:extLst>
              <a:ext uri="{FF2B5EF4-FFF2-40B4-BE49-F238E27FC236}">
                <a16:creationId xmlns:a16="http://schemas.microsoft.com/office/drawing/2014/main" id="{66BEF845-BA5F-A428-E238-D6B2891A35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0F4D75FB-87E1-077A-D0CF-565191518DEE}"/>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516957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35230-93D4-7F9A-7FAC-87BB5A2E76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56D3BF1-1928-5680-D7BE-E9100E941F9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113B264-7E18-498B-C8A0-EFCF0B093CB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5C0079A-C920-16CF-35D9-DBC7F1F274ED}"/>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B303A"/>
              </a:solidFill>
              <a:effectLst/>
              <a:uLnTx/>
              <a:uFillTx/>
              <a:latin typeface="Sora"/>
              <a:ea typeface="+mn-ea"/>
              <a:cs typeface="+mn-cs"/>
            </a:endParaRPr>
          </a:p>
        </p:txBody>
      </p:sp>
      <p:pic>
        <p:nvPicPr>
          <p:cNvPr id="5" name="Graphic 21">
            <a:extLst>
              <a:ext uri="{FF2B5EF4-FFF2-40B4-BE49-F238E27FC236}">
                <a16:creationId xmlns:a16="http://schemas.microsoft.com/office/drawing/2014/main" id="{80CF254E-985B-E37E-B6B0-F12B599787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7912B075-B92D-F48C-4A7E-793C8B13D532}"/>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4D48732D-EA59-EB11-6AB5-F108AEA92A0D}"/>
              </a:ext>
            </a:extLst>
          </p:cNvPr>
          <p:cNvPicPr>
            <a:picLocks noChangeAspect="1"/>
          </p:cNvPicPr>
          <p:nvPr/>
        </p:nvPicPr>
        <p:blipFill>
          <a:blip r:embed="rId3"/>
          <a:stretch>
            <a:fillRect/>
          </a:stretch>
        </p:blipFill>
        <p:spPr>
          <a:xfrm>
            <a:off x="792766" y="1268262"/>
            <a:ext cx="9507954" cy="5349105"/>
          </a:xfrm>
          <a:prstGeom prst="rect">
            <a:avLst/>
          </a:prstGeom>
        </p:spPr>
      </p:pic>
    </p:spTree>
    <p:extLst>
      <p:ext uri="{BB962C8B-B14F-4D97-AF65-F5344CB8AC3E}">
        <p14:creationId xmlns:p14="http://schemas.microsoft.com/office/powerpoint/2010/main" val="154753888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001E3F-5436-F7BB-5F17-FD1E6EE2D5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D563F6-A140-08CA-E60E-9724D45F5F6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8726079-D3BD-66D3-3223-CB79CBE19DA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AA4B943-6BED-9B60-5E6F-E64A7A93CDD6}"/>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None/>
            </a:pPr>
            <a:r>
              <a:rPr lang="en-US" sz="2800" b="1" i="0" dirty="0">
                <a:solidFill>
                  <a:srgbClr val="333333"/>
                </a:solidFill>
                <a:effectLst/>
                <a:latin typeface="verdana" panose="020B0604030504040204" pitchFamily="34" charset="0"/>
              </a:rPr>
              <a:t>Streamline communication</a:t>
            </a:r>
          </a:p>
          <a:p>
            <a:pPr algn="l">
              <a:buNone/>
            </a:pPr>
            <a:endParaRPr lang="en-US" sz="2800" b="0" i="0" dirty="0">
              <a:solidFill>
                <a:srgbClr val="333333"/>
              </a:solidFill>
              <a:effectLst/>
              <a:latin typeface="Arial" panose="020B0604020202020204" pitchFamily="34" charset="0"/>
            </a:endParaRPr>
          </a:p>
          <a:p>
            <a:pPr algn="l">
              <a:buNone/>
            </a:pPr>
            <a:r>
              <a:rPr lang="en-US" sz="2400" b="0" i="0" dirty="0">
                <a:solidFill>
                  <a:srgbClr val="333333"/>
                </a:solidFill>
                <a:effectLst/>
                <a:latin typeface="verdana" panose="020B0604030504040204" pitchFamily="34" charset="0"/>
              </a:rPr>
              <a:t>Artificial intelligence (AI) can streamline communication and collaboration among leaders and their respective staff. For example, you can use it to:</a:t>
            </a:r>
          </a:p>
          <a:p>
            <a:pPr algn="l">
              <a:buNone/>
            </a:pPr>
            <a:endParaRPr lang="en-US" sz="2400" b="0" i="0" dirty="0">
              <a:solidFill>
                <a:srgbClr val="333333"/>
              </a:solidFill>
              <a:effectLst/>
              <a:latin typeface="Arial" panose="020B0604020202020204" pitchFamily="34" charset="0"/>
            </a:endParaRPr>
          </a:p>
          <a:p>
            <a:pPr algn="l">
              <a:buFont typeface="Arial" panose="020B0604020202020204" pitchFamily="34" charset="0"/>
              <a:buChar char="•"/>
            </a:pPr>
            <a:r>
              <a:rPr lang="en-US" sz="2400" b="0" i="0" dirty="0">
                <a:solidFill>
                  <a:srgbClr val="333333"/>
                </a:solidFill>
                <a:effectLst/>
                <a:latin typeface="verdana" panose="020B0604030504040204" pitchFamily="34" charset="0"/>
              </a:rPr>
              <a:t>Schedule meetings: AI can automatically suggest meeting times that work for building or district teams, all staff, departments, or PLCs. This saves time and hassle and helps ensure everyone is on the same page.</a:t>
            </a:r>
            <a:endParaRPr lang="en-US" sz="2400" b="0" i="0" dirty="0">
              <a:solidFill>
                <a:srgbClr val="333333"/>
              </a:solidFill>
              <a:effectLst/>
              <a:latin typeface="Arial" panose="020B0604020202020204" pitchFamily="34" charset="0"/>
            </a:endParaRPr>
          </a:p>
        </p:txBody>
      </p:sp>
      <p:pic>
        <p:nvPicPr>
          <p:cNvPr id="5" name="Graphic 21">
            <a:extLst>
              <a:ext uri="{FF2B5EF4-FFF2-40B4-BE49-F238E27FC236}">
                <a16:creationId xmlns:a16="http://schemas.microsoft.com/office/drawing/2014/main" id="{F61601BE-F44F-FB12-4683-856656EBBA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DCA6F8E-FA4F-C7E3-B4C4-C0C2989DF3B5}"/>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247773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CEA28-9C60-2F2B-84E9-907B6BD5037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3EE48D-30D5-FF7A-1F6C-E56B642FD19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7177ED6-FE6E-AE26-1B96-1298B02D91E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196E72A-9804-8A4B-53C3-E799F96CAC6D}"/>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Font typeface="Arial" panose="020B0604020202020204" pitchFamily="34" charset="0"/>
              <a:buChar char="•"/>
            </a:pPr>
            <a:r>
              <a:rPr lang="en-US" sz="2400" b="0" i="0" dirty="0">
                <a:solidFill>
                  <a:srgbClr val="333333"/>
                </a:solidFill>
                <a:effectLst/>
                <a:latin typeface="verdana" panose="020B0604030504040204" pitchFamily="34" charset="0"/>
              </a:rPr>
              <a:t>Assign tasks: AI can automatically assign tasks within your leadership team based on their skills and availability. This helps ensure that tasks are completed on time and that everyone is contributing to the task(s) at hand.</a:t>
            </a:r>
          </a:p>
          <a:p>
            <a:pPr algn="l">
              <a:buFont typeface="Arial" panose="020B0604020202020204" pitchFamily="34" charset="0"/>
              <a:buChar char="•"/>
            </a:pPr>
            <a:endParaRPr lang="en-US" sz="2400" b="0" i="0" dirty="0">
              <a:solidFill>
                <a:srgbClr val="333333"/>
              </a:solidFill>
              <a:effectLst/>
              <a:latin typeface="Arial" panose="020B0604020202020204" pitchFamily="34" charset="0"/>
            </a:endParaRPr>
          </a:p>
          <a:p>
            <a:pPr algn="l">
              <a:buFont typeface="Arial" panose="020B0604020202020204" pitchFamily="34" charset="0"/>
              <a:buChar char="•"/>
            </a:pPr>
            <a:r>
              <a:rPr lang="en-US" sz="2400" b="0" i="0" dirty="0">
                <a:solidFill>
                  <a:srgbClr val="333333"/>
                </a:solidFill>
                <a:effectLst/>
                <a:latin typeface="verdana" panose="020B0604030504040204" pitchFamily="34" charset="0"/>
              </a:rPr>
              <a:t>Provide updates on change efforts: AI can automatically generate progress reports related to strategic planning, implementation of initiatives, professional learning, and facilities updates. This can help all leaders stay on top of their work and identify potential problems.</a:t>
            </a:r>
            <a:endParaRPr lang="en-US" sz="2400" b="0" i="0" dirty="0">
              <a:solidFill>
                <a:srgbClr val="333333"/>
              </a:solidFill>
              <a:effectLst/>
              <a:latin typeface="Arial" panose="020B0604020202020204" pitchFamily="34" charset="0"/>
            </a:endParaRPr>
          </a:p>
        </p:txBody>
      </p:sp>
      <p:pic>
        <p:nvPicPr>
          <p:cNvPr id="5" name="Graphic 21">
            <a:extLst>
              <a:ext uri="{FF2B5EF4-FFF2-40B4-BE49-F238E27FC236}">
                <a16:creationId xmlns:a16="http://schemas.microsoft.com/office/drawing/2014/main" id="{E671C859-7696-B528-4E94-1FC46139E0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14B20879-8FB1-0DA3-AA51-F5D592DA01F0}"/>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81533139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49FF6-D65F-9F47-0561-A0685E7163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FA11D4-D740-1352-2D4A-2E07F2812A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EA4AA7E-CEC2-F3EF-BA95-894EAE758C2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7C8A733-9439-E9B4-4919-6094677C288E}"/>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endParaRPr>
          </a:p>
        </p:txBody>
      </p:sp>
      <p:pic>
        <p:nvPicPr>
          <p:cNvPr id="5" name="Graphic 21">
            <a:extLst>
              <a:ext uri="{FF2B5EF4-FFF2-40B4-BE49-F238E27FC236}">
                <a16:creationId xmlns:a16="http://schemas.microsoft.com/office/drawing/2014/main" id="{5D6723E0-3F10-1A59-57C4-482BA3CC0C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64077D2A-9DB6-2CD2-EFE1-F179E9050ACF}"/>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C6F028D0-958A-0EFE-7DAE-A927BA4631B6}"/>
              </a:ext>
            </a:extLst>
          </p:cNvPr>
          <p:cNvPicPr>
            <a:picLocks noChangeAspect="1"/>
          </p:cNvPicPr>
          <p:nvPr/>
        </p:nvPicPr>
        <p:blipFill>
          <a:blip r:embed="rId3"/>
          <a:stretch>
            <a:fillRect/>
          </a:stretch>
        </p:blipFill>
        <p:spPr>
          <a:xfrm>
            <a:off x="497806" y="1037723"/>
            <a:ext cx="9848850" cy="5143500"/>
          </a:xfrm>
          <a:prstGeom prst="rect">
            <a:avLst/>
          </a:prstGeom>
        </p:spPr>
      </p:pic>
    </p:spTree>
    <p:extLst>
      <p:ext uri="{BB962C8B-B14F-4D97-AF65-F5344CB8AC3E}">
        <p14:creationId xmlns:p14="http://schemas.microsoft.com/office/powerpoint/2010/main" val="320213801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D811F-9730-AD06-F85A-B0AE234815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EB77191-F4ED-0A44-063B-A9F0AE60CB5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A277D89-1405-8A3B-DA66-F0C1216B473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EF0C042-816D-2597-7FA3-92B0594FC97B}"/>
              </a:ext>
            </a:extLst>
          </p:cNvPr>
          <p:cNvSpPr/>
          <p:nvPr/>
        </p:nvSpPr>
        <p:spPr>
          <a:xfrm>
            <a:off x="1115003" y="1155869"/>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3150"/>
              </a:lnSpc>
              <a:spcBef>
                <a:spcPts val="2250"/>
              </a:spcBef>
              <a:spcAft>
                <a:spcPts val="1800"/>
              </a:spcAft>
              <a:buNone/>
            </a:pPr>
            <a:r>
              <a:rPr lang="en-US" sz="2000" b="1" i="0" dirty="0">
                <a:solidFill>
                  <a:srgbClr val="181A53"/>
                </a:solidFill>
                <a:effectLst/>
                <a:latin typeface="Manrope"/>
              </a:rPr>
              <a:t>Implementing AI Leadership in Your Organization</a:t>
            </a:r>
          </a:p>
          <a:p>
            <a:pPr marL="342900" indent="-342900" algn="l">
              <a:buFont typeface="Arial" panose="020B0604020202020204" pitchFamily="34" charset="0"/>
              <a:buChar char="•"/>
            </a:pPr>
            <a:r>
              <a:rPr lang="en-US" sz="2400" b="0" i="0" dirty="0">
                <a:solidFill>
                  <a:srgbClr val="212529"/>
                </a:solidFill>
                <a:effectLst/>
                <a:latin typeface="Manrope"/>
              </a:rPr>
              <a:t>Introducing AI leadership requires a structured plan.</a:t>
            </a:r>
          </a:p>
          <a:p>
            <a:pPr marL="342900" indent="-342900" algn="l">
              <a:buFont typeface="Arial" panose="020B0604020202020204" pitchFamily="34" charset="0"/>
              <a:buChar char="•"/>
            </a:pPr>
            <a:r>
              <a:rPr lang="en-US" sz="2400" b="0" i="0" dirty="0">
                <a:solidFill>
                  <a:srgbClr val="212529"/>
                </a:solidFill>
                <a:effectLst/>
                <a:latin typeface="Manrope"/>
              </a:rPr>
              <a:t>Start by defining clear business objectives and identifying where AI can deliver measurable results. </a:t>
            </a:r>
          </a:p>
          <a:p>
            <a:pPr marL="342900" indent="-342900" algn="l">
              <a:buFont typeface="Arial" panose="020B0604020202020204" pitchFamily="34" charset="0"/>
              <a:buChar char="•"/>
            </a:pPr>
            <a:r>
              <a:rPr lang="en-US" sz="2400" b="0" i="0" dirty="0">
                <a:solidFill>
                  <a:srgbClr val="212529"/>
                </a:solidFill>
                <a:effectLst/>
                <a:latin typeface="Manrope"/>
              </a:rPr>
              <a:t>Build interdisciplinary teams combining domain experts and data professionals.</a:t>
            </a:r>
          </a:p>
        </p:txBody>
      </p:sp>
      <p:pic>
        <p:nvPicPr>
          <p:cNvPr id="5" name="Graphic 21">
            <a:extLst>
              <a:ext uri="{FF2B5EF4-FFF2-40B4-BE49-F238E27FC236}">
                <a16:creationId xmlns:a16="http://schemas.microsoft.com/office/drawing/2014/main" id="{8F5A009F-32A4-9CB9-FD49-D73EDA494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7328431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BBEF6-EC26-AB0C-9447-53B1117241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3C26D6A-31D7-EF9C-4A84-13FF88BCCC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AA4D504-4ACA-53C4-7482-74C3F705A83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4314B25-881F-3DBE-2212-709041AF0A9A}"/>
              </a:ext>
            </a:extLst>
          </p:cNvPr>
          <p:cNvSpPr/>
          <p:nvPr/>
        </p:nvSpPr>
        <p:spPr>
          <a:xfrm>
            <a:off x="1115003" y="1155869"/>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ts val="3150"/>
              </a:lnSpc>
              <a:spcBef>
                <a:spcPts val="2250"/>
              </a:spcBef>
              <a:spcAft>
                <a:spcPts val="1800"/>
              </a:spcAft>
              <a:buClrTx/>
              <a:buSzTx/>
              <a:buFontTx/>
              <a:buNone/>
              <a:tabLst/>
              <a:defRPr/>
            </a:pPr>
            <a:r>
              <a:rPr kumimoji="0" lang="en-US" sz="2000" b="1" i="0" u="none" strike="noStrike" kern="1200" cap="none" spc="0" normalizeH="0" baseline="0" noProof="0" dirty="0">
                <a:ln>
                  <a:noFill/>
                </a:ln>
                <a:solidFill>
                  <a:srgbClr val="181A53"/>
                </a:solidFill>
                <a:effectLst/>
                <a:uLnTx/>
                <a:uFillTx/>
                <a:latin typeface="Manrope"/>
                <a:ea typeface="+mn-ea"/>
                <a:cs typeface="+mn-cs"/>
              </a:rPr>
              <a:t>Implementing AI Leadership in Your Organization</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12529"/>
                </a:solidFill>
                <a:effectLst/>
                <a:uLnTx/>
                <a:uFillTx/>
                <a:latin typeface="Manrope"/>
                <a:ea typeface="+mn-ea"/>
                <a:cs typeface="+mn-cs"/>
              </a:rPr>
              <a:t>Train managers and staff to understand how AI supports their roles. Transparent communication helps reduce fear and resistance.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12529"/>
                </a:solidFill>
                <a:effectLst/>
                <a:uLnTx/>
                <a:uFillTx/>
                <a:latin typeface="Manrope"/>
                <a:ea typeface="+mn-ea"/>
                <a:cs typeface="+mn-cs"/>
              </a:rPr>
              <a:t>Begin with pilot projects before scaling enterprise-wide adoption, ensuring success is measurable and repeatable.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12529"/>
                </a:solidFill>
                <a:effectLst/>
                <a:uLnTx/>
                <a:uFillTx/>
                <a:latin typeface="Manrope"/>
                <a:ea typeface="+mn-ea"/>
                <a:cs typeface="+mn-cs"/>
              </a:rPr>
              <a:t>Employee buy-in is crucial. </a:t>
            </a:r>
          </a:p>
        </p:txBody>
      </p:sp>
      <p:pic>
        <p:nvPicPr>
          <p:cNvPr id="5" name="Graphic 21">
            <a:extLst>
              <a:ext uri="{FF2B5EF4-FFF2-40B4-BE49-F238E27FC236}">
                <a16:creationId xmlns:a16="http://schemas.microsoft.com/office/drawing/2014/main" id="{CA258BB2-CAC9-B180-52A0-E3DDACD977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467697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B89F1-F0A3-F890-38B7-1FBFDA7523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295C88-7DF8-89AB-619C-7A81424EC68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D390114-B322-F57E-87AD-30AD3E115D4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8537B52-85F4-E57F-31AD-AAD0338C3EFC}"/>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3150"/>
              </a:lnSpc>
              <a:spcBef>
                <a:spcPts val="2250"/>
              </a:spcBef>
              <a:spcAft>
                <a:spcPts val="1800"/>
              </a:spcAft>
              <a:buNone/>
            </a:pPr>
            <a:r>
              <a:rPr lang="en-US" sz="2400" b="1" i="0" dirty="0">
                <a:solidFill>
                  <a:srgbClr val="181A53"/>
                </a:solidFill>
                <a:effectLst/>
                <a:latin typeface="Manrope"/>
              </a:rPr>
              <a:t>Why Does AI Leadership Matter in Today’s Organizations?</a:t>
            </a:r>
          </a:p>
          <a:p>
            <a:pPr algn="l">
              <a:lnSpc>
                <a:spcPts val="2100"/>
              </a:lnSpc>
              <a:spcBef>
                <a:spcPts val="2250"/>
              </a:spcBef>
              <a:spcAft>
                <a:spcPts val="1350"/>
              </a:spcAft>
              <a:buNone/>
            </a:pPr>
            <a:r>
              <a:rPr lang="en-US" sz="2400" b="1" i="0" dirty="0">
                <a:solidFill>
                  <a:srgbClr val="181A53"/>
                </a:solidFill>
                <a:effectLst/>
                <a:latin typeface="Manrope"/>
              </a:rPr>
              <a:t>Enhanced Decision-Making</a:t>
            </a:r>
          </a:p>
          <a:p>
            <a:pPr algn="l">
              <a:lnSpc>
                <a:spcPts val="1800"/>
              </a:lnSpc>
              <a:buNone/>
            </a:pPr>
            <a:r>
              <a:rPr lang="en-US" sz="2400" b="0" i="0" dirty="0">
                <a:solidFill>
                  <a:srgbClr val="212529"/>
                </a:solidFill>
                <a:effectLst/>
                <a:latin typeface="Manrope"/>
              </a:rPr>
              <a:t>AI empowers leaders with accurate, data-driven insights. Predictive models and analytics tools help identify opportunities and risks quickly, allowing faster, smarter decisions.</a:t>
            </a:r>
          </a:p>
          <a:p>
            <a:pPr algn="l">
              <a:lnSpc>
                <a:spcPts val="2100"/>
              </a:lnSpc>
              <a:spcBef>
                <a:spcPts val="2250"/>
              </a:spcBef>
              <a:spcAft>
                <a:spcPts val="1350"/>
              </a:spcAft>
              <a:buNone/>
            </a:pPr>
            <a:r>
              <a:rPr lang="en-US" sz="2400" b="1" i="0" dirty="0">
                <a:solidFill>
                  <a:srgbClr val="181A53"/>
                </a:solidFill>
                <a:effectLst/>
                <a:latin typeface="Manrope"/>
              </a:rPr>
              <a:t>Operational Efficiency</a:t>
            </a:r>
          </a:p>
          <a:p>
            <a:pPr algn="l">
              <a:lnSpc>
                <a:spcPts val="1800"/>
              </a:lnSpc>
              <a:buNone/>
            </a:pPr>
            <a:r>
              <a:rPr lang="en-US" sz="2400" b="0" i="0" dirty="0">
                <a:solidFill>
                  <a:srgbClr val="212529"/>
                </a:solidFill>
                <a:effectLst/>
                <a:latin typeface="Manrope"/>
              </a:rPr>
              <a:t>Automation reduces repetitive work and improves productivity. AI leaders design efficient workflows that integrate machine learning and robotic process automation into daily operations.</a:t>
            </a:r>
          </a:p>
        </p:txBody>
      </p:sp>
      <p:pic>
        <p:nvPicPr>
          <p:cNvPr id="5" name="Graphic 21">
            <a:extLst>
              <a:ext uri="{FF2B5EF4-FFF2-40B4-BE49-F238E27FC236}">
                <a16:creationId xmlns:a16="http://schemas.microsoft.com/office/drawing/2014/main" id="{86B7ED66-4DB8-822C-3FAC-CBDB38EC04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6D6AD178-1D10-014F-9CCA-036104622A74}"/>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5210367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2E1145-055C-B95D-464F-7EB00006A6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07D10E-68B5-C2E2-92FC-E1E20DE3EE2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82D0E22-EB25-BDA4-E4CB-7A235ED0780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3EF5E05-1136-6C01-D0EF-2DA379E293CE}"/>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2100"/>
              </a:lnSpc>
              <a:spcBef>
                <a:spcPts val="2250"/>
              </a:spcBef>
              <a:spcAft>
                <a:spcPts val="1350"/>
              </a:spcAft>
              <a:buNone/>
            </a:pPr>
            <a:r>
              <a:rPr lang="en-US" sz="2400" b="1" i="0" dirty="0">
                <a:solidFill>
                  <a:srgbClr val="181A53"/>
                </a:solidFill>
                <a:effectLst/>
                <a:latin typeface="Manrope"/>
              </a:rPr>
              <a:t>Innovation and Growth</a:t>
            </a:r>
          </a:p>
          <a:p>
            <a:pPr algn="l">
              <a:lnSpc>
                <a:spcPts val="1800"/>
              </a:lnSpc>
              <a:buNone/>
            </a:pPr>
            <a:r>
              <a:rPr lang="en-US" sz="2400" b="0" i="0" dirty="0">
                <a:solidFill>
                  <a:srgbClr val="212529"/>
                </a:solidFill>
                <a:effectLst/>
                <a:latin typeface="Manrope"/>
              </a:rPr>
              <a:t>By promoting experimentation and cross-functional collaboration, AI leaders encourage teams to explore new ideas and technologies, resulting in innovative products and services.</a:t>
            </a:r>
          </a:p>
          <a:p>
            <a:pPr algn="l">
              <a:lnSpc>
                <a:spcPts val="2100"/>
              </a:lnSpc>
              <a:spcBef>
                <a:spcPts val="2250"/>
              </a:spcBef>
              <a:spcAft>
                <a:spcPts val="1350"/>
              </a:spcAft>
              <a:buNone/>
            </a:pPr>
            <a:r>
              <a:rPr lang="en-US" sz="2400" b="1" i="0" dirty="0">
                <a:solidFill>
                  <a:srgbClr val="181A53"/>
                </a:solidFill>
                <a:effectLst/>
                <a:latin typeface="Manrope"/>
              </a:rPr>
              <a:t>Improved Customer Experience</a:t>
            </a:r>
          </a:p>
          <a:p>
            <a:pPr algn="l">
              <a:lnSpc>
                <a:spcPts val="1800"/>
              </a:lnSpc>
              <a:buNone/>
            </a:pPr>
            <a:r>
              <a:rPr lang="en-US" sz="2400" b="0" i="0" dirty="0">
                <a:solidFill>
                  <a:srgbClr val="212529"/>
                </a:solidFill>
                <a:effectLst/>
                <a:latin typeface="Manrope"/>
              </a:rPr>
              <a:t>AI-driven personalization allows businesses to anticipate customer needs. Leaders ensure these systems operate transparently and protect customer trust.</a:t>
            </a:r>
          </a:p>
          <a:p>
            <a:pPr algn="l">
              <a:lnSpc>
                <a:spcPts val="2100"/>
              </a:lnSpc>
              <a:spcBef>
                <a:spcPts val="2250"/>
              </a:spcBef>
              <a:spcAft>
                <a:spcPts val="1350"/>
              </a:spcAft>
              <a:buNone/>
            </a:pPr>
            <a:r>
              <a:rPr lang="en-US" sz="2400" b="1" i="0" dirty="0">
                <a:solidFill>
                  <a:srgbClr val="181A53"/>
                </a:solidFill>
                <a:effectLst/>
                <a:latin typeface="Manrope"/>
              </a:rPr>
              <a:t>Risk Management</a:t>
            </a:r>
          </a:p>
          <a:p>
            <a:pPr algn="l">
              <a:lnSpc>
                <a:spcPts val="1800"/>
              </a:lnSpc>
              <a:buNone/>
            </a:pPr>
            <a:r>
              <a:rPr lang="en-US" sz="2400" b="0" i="0" dirty="0">
                <a:solidFill>
                  <a:srgbClr val="212529"/>
                </a:solidFill>
                <a:effectLst/>
                <a:latin typeface="Manrope"/>
              </a:rPr>
              <a:t>Strong AI governance reduces data misuse and compliance risks. Responsible leaders establish clear policies for algorithmic transparency and accountability.</a:t>
            </a:r>
          </a:p>
        </p:txBody>
      </p:sp>
      <p:pic>
        <p:nvPicPr>
          <p:cNvPr id="5" name="Graphic 21">
            <a:extLst>
              <a:ext uri="{FF2B5EF4-FFF2-40B4-BE49-F238E27FC236}">
                <a16:creationId xmlns:a16="http://schemas.microsoft.com/office/drawing/2014/main" id="{AC60EE32-3407-1BE2-8322-A7600607EE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B16ED01A-003D-9C4A-A37A-3D26C404D569}"/>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3944283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97EF3-29CA-41C9-8DD4-F97C21E371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114204-E064-FB20-5686-B5FB0847A0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45C34FE-74C0-2FB8-76DE-696637C1405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BD6EFCB-DE47-ED60-656C-D26587291DB5}"/>
              </a:ext>
            </a:extLst>
          </p:cNvPr>
          <p:cNvSpPr/>
          <p:nvPr/>
        </p:nvSpPr>
        <p:spPr>
          <a:xfrm>
            <a:off x="939775" y="2587546"/>
            <a:ext cx="7380048" cy="33257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endParaRPr>
          </a:p>
        </p:txBody>
      </p:sp>
      <p:pic>
        <p:nvPicPr>
          <p:cNvPr id="5" name="Graphic 21">
            <a:extLst>
              <a:ext uri="{FF2B5EF4-FFF2-40B4-BE49-F238E27FC236}">
                <a16:creationId xmlns:a16="http://schemas.microsoft.com/office/drawing/2014/main" id="{6993B630-562B-BC1E-898E-5DAC7B9F1E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064F9918-737A-A7A4-BEF5-DA14B73C17CB}"/>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32770" name="Picture 2" descr="Impact Of AI On Essential Leadership Skills Ppt Presentation">
            <a:extLst>
              <a:ext uri="{FF2B5EF4-FFF2-40B4-BE49-F238E27FC236}">
                <a16:creationId xmlns:a16="http://schemas.microsoft.com/office/drawing/2014/main" id="{2A6CDC28-7A68-27E5-256C-7EC4F1897C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2446" y="1240069"/>
            <a:ext cx="9414712" cy="5295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48631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E4858-0A6C-E318-8E7E-4B379F80BF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D6D067D-8A57-5AEF-B738-CD3DB9A873E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3544CAB-F424-9A42-4621-2FB2383F808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CBC3E05-220C-07DA-62AC-4DD388839711}"/>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3150"/>
              </a:lnSpc>
              <a:spcBef>
                <a:spcPts val="2250"/>
              </a:spcBef>
              <a:spcAft>
                <a:spcPts val="1800"/>
              </a:spcAft>
              <a:buNone/>
            </a:pPr>
            <a:r>
              <a:rPr lang="en-US" sz="2400" b="1" i="0" dirty="0">
                <a:solidFill>
                  <a:srgbClr val="181A53"/>
                </a:solidFill>
                <a:effectLst/>
                <a:latin typeface="Manrope"/>
              </a:rPr>
              <a:t>Overcoming Common Challenges in AI Leadership</a:t>
            </a:r>
          </a:p>
          <a:p>
            <a:pPr algn="l">
              <a:lnSpc>
                <a:spcPts val="2100"/>
              </a:lnSpc>
              <a:spcBef>
                <a:spcPts val="2250"/>
              </a:spcBef>
              <a:spcAft>
                <a:spcPts val="1350"/>
              </a:spcAft>
              <a:buNone/>
            </a:pPr>
            <a:r>
              <a:rPr lang="en-US" sz="2400" b="1" i="0" dirty="0">
                <a:solidFill>
                  <a:srgbClr val="181A53"/>
                </a:solidFill>
                <a:effectLst/>
                <a:latin typeface="Manrope"/>
              </a:rPr>
              <a:t>Data Quality and Availability</a:t>
            </a:r>
          </a:p>
          <a:p>
            <a:pPr algn="l">
              <a:lnSpc>
                <a:spcPts val="1800"/>
              </a:lnSpc>
              <a:buNone/>
            </a:pPr>
            <a:r>
              <a:rPr lang="en-US" sz="2400" b="0" i="0" dirty="0">
                <a:solidFill>
                  <a:srgbClr val="212529"/>
                </a:solidFill>
                <a:effectLst/>
                <a:latin typeface="Manrope"/>
              </a:rPr>
              <a:t>AI outcomes depend on accurate data. Leaders must invest in data governance and create protocols for secure storage and sharing.</a:t>
            </a:r>
          </a:p>
          <a:p>
            <a:pPr algn="l">
              <a:lnSpc>
                <a:spcPts val="2100"/>
              </a:lnSpc>
              <a:spcBef>
                <a:spcPts val="2250"/>
              </a:spcBef>
              <a:spcAft>
                <a:spcPts val="1350"/>
              </a:spcAft>
              <a:buNone/>
            </a:pPr>
            <a:r>
              <a:rPr lang="en-US" sz="2400" b="1" i="0" dirty="0">
                <a:solidFill>
                  <a:srgbClr val="181A53"/>
                </a:solidFill>
                <a:effectLst/>
                <a:latin typeface="Manrope"/>
              </a:rPr>
              <a:t>Scaling AI from Pilot to Production</a:t>
            </a:r>
          </a:p>
          <a:p>
            <a:pPr algn="l">
              <a:lnSpc>
                <a:spcPts val="1800"/>
              </a:lnSpc>
              <a:buNone/>
            </a:pPr>
            <a:r>
              <a:rPr lang="en-US" sz="2400" dirty="0">
                <a:solidFill>
                  <a:srgbClr val="212529"/>
                </a:solidFill>
                <a:latin typeface="Manrope"/>
              </a:rPr>
              <a:t>Many organizations struggle to move from prototype to production. Collaboration with trained professionals, such as graduates of the AI Developer  </a:t>
            </a:r>
            <a:r>
              <a:rPr lang="en-US" sz="2400" b="0" i="0" dirty="0">
                <a:solidFill>
                  <a:srgbClr val="212529"/>
                </a:solidFill>
                <a:effectLst/>
                <a:latin typeface="Manrope"/>
              </a:rPr>
              <a:t>program, helps build robust systems that scale efficiently.</a:t>
            </a:r>
          </a:p>
          <a:p>
            <a:pPr algn="l">
              <a:lnSpc>
                <a:spcPts val="2100"/>
              </a:lnSpc>
              <a:spcBef>
                <a:spcPts val="2250"/>
              </a:spcBef>
              <a:spcAft>
                <a:spcPts val="1350"/>
              </a:spcAft>
              <a:buNone/>
            </a:pPr>
            <a:r>
              <a:rPr lang="en-US" sz="2400" b="1" i="0" dirty="0">
                <a:solidFill>
                  <a:srgbClr val="181A53"/>
                </a:solidFill>
                <a:effectLst/>
                <a:latin typeface="Manrope"/>
              </a:rPr>
              <a:t>Lack of a Clear AI Vision</a:t>
            </a:r>
          </a:p>
          <a:p>
            <a:pPr algn="l">
              <a:lnSpc>
                <a:spcPts val="1800"/>
              </a:lnSpc>
              <a:buNone/>
            </a:pPr>
            <a:r>
              <a:rPr lang="en-US" sz="2400" b="0" i="0" dirty="0">
                <a:solidFill>
                  <a:srgbClr val="212529"/>
                </a:solidFill>
                <a:effectLst/>
                <a:latin typeface="Manrope"/>
              </a:rPr>
              <a:t>Without a unified strategy, projects become fragmented. Leaders must align teams under a common roadmap that defines purpose, budget, and metrics.</a:t>
            </a:r>
          </a:p>
        </p:txBody>
      </p:sp>
      <p:pic>
        <p:nvPicPr>
          <p:cNvPr id="5" name="Graphic 21">
            <a:extLst>
              <a:ext uri="{FF2B5EF4-FFF2-40B4-BE49-F238E27FC236}">
                <a16:creationId xmlns:a16="http://schemas.microsoft.com/office/drawing/2014/main" id="{E67C10E3-116E-43A0-B62F-5958F2AB0D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0D1ACFF8-A9C1-5AF5-22A9-42B7DEB3476B}"/>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6004303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9BEDB-F142-921C-9A4D-090A08A655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C35D3A-FDDE-C079-3E51-BD4CB0A7793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FD5815C-64CC-2ED6-72CE-3005D83C27E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FD83035-19A9-80C2-855E-08703B8D9BC1}"/>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2100"/>
              </a:lnSpc>
              <a:spcBef>
                <a:spcPts val="2250"/>
              </a:spcBef>
              <a:spcAft>
                <a:spcPts val="1350"/>
              </a:spcAft>
              <a:buNone/>
            </a:pPr>
            <a:r>
              <a:rPr lang="en-US" sz="2400" b="1" i="0" dirty="0">
                <a:solidFill>
                  <a:srgbClr val="181A53"/>
                </a:solidFill>
                <a:effectLst/>
                <a:latin typeface="Manrope"/>
              </a:rPr>
              <a:t>Talent Shortage and Skill Gaps</a:t>
            </a:r>
          </a:p>
          <a:p>
            <a:pPr algn="l">
              <a:lnSpc>
                <a:spcPts val="1800"/>
              </a:lnSpc>
              <a:buNone/>
            </a:pPr>
            <a:r>
              <a:rPr lang="en-US" sz="2400" b="0" i="0" dirty="0">
                <a:solidFill>
                  <a:srgbClr val="212529"/>
                </a:solidFill>
                <a:effectLst/>
                <a:latin typeface="Manrope"/>
              </a:rPr>
              <a:t>Upskilling the existing workforce is more sustainable than constant hiring. Continuous education keeps employees motivated and aligned with evolving technologies.</a:t>
            </a:r>
          </a:p>
          <a:p>
            <a:pPr algn="l">
              <a:lnSpc>
                <a:spcPts val="2100"/>
              </a:lnSpc>
              <a:spcBef>
                <a:spcPts val="2250"/>
              </a:spcBef>
              <a:spcAft>
                <a:spcPts val="1350"/>
              </a:spcAft>
              <a:buNone/>
            </a:pPr>
            <a:r>
              <a:rPr lang="en-US" sz="2400" b="1" i="0" dirty="0">
                <a:solidFill>
                  <a:srgbClr val="181A53"/>
                </a:solidFill>
                <a:effectLst/>
                <a:latin typeface="Manrope"/>
              </a:rPr>
              <a:t>AI Bias, Transparency, and Ethical Governance</a:t>
            </a:r>
          </a:p>
          <a:p>
            <a:pPr algn="l">
              <a:lnSpc>
                <a:spcPts val="1800"/>
              </a:lnSpc>
              <a:buNone/>
            </a:pPr>
            <a:r>
              <a:rPr lang="en-US" sz="2400" b="0" i="0" dirty="0">
                <a:solidFill>
                  <a:srgbClr val="212529"/>
                </a:solidFill>
                <a:effectLst/>
                <a:latin typeface="Manrope"/>
              </a:rPr>
              <a:t>Bias undermines trust and can lead to compliance issues. Ethical frameworks, diverse datasets, and regular audits ensure fairness and reliability.</a:t>
            </a:r>
          </a:p>
          <a:p>
            <a:pPr algn="l">
              <a:lnSpc>
                <a:spcPts val="2100"/>
              </a:lnSpc>
              <a:spcBef>
                <a:spcPts val="2250"/>
              </a:spcBef>
              <a:spcAft>
                <a:spcPts val="1350"/>
              </a:spcAft>
              <a:buNone/>
            </a:pPr>
            <a:r>
              <a:rPr lang="en-US" sz="2400" b="1" i="0" dirty="0">
                <a:solidFill>
                  <a:srgbClr val="181A53"/>
                </a:solidFill>
                <a:effectLst/>
                <a:latin typeface="Manrope"/>
              </a:rPr>
              <a:t>Workforce Resistance to Change</a:t>
            </a:r>
          </a:p>
          <a:p>
            <a:pPr algn="l">
              <a:lnSpc>
                <a:spcPts val="1800"/>
              </a:lnSpc>
              <a:buNone/>
            </a:pPr>
            <a:r>
              <a:rPr lang="en-US" sz="2400" b="0" i="0" dirty="0">
                <a:solidFill>
                  <a:srgbClr val="212529"/>
                </a:solidFill>
                <a:effectLst/>
                <a:latin typeface="Manrope"/>
              </a:rPr>
              <a:t>Employees may worry that automation threatens their roles. Clear communication and retraining opportunities demonstrate that AI enhances rather than replaces human capability.</a:t>
            </a:r>
          </a:p>
        </p:txBody>
      </p:sp>
      <p:pic>
        <p:nvPicPr>
          <p:cNvPr id="5" name="Graphic 21">
            <a:extLst>
              <a:ext uri="{FF2B5EF4-FFF2-40B4-BE49-F238E27FC236}">
                <a16:creationId xmlns:a16="http://schemas.microsoft.com/office/drawing/2014/main" id="{623D176D-8B16-2BC9-4B6A-607312AAE4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209D90E3-FDB6-6A6B-214C-BA51F859FA34}"/>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0830957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1C58683A-C9CE-4CF2-81DD-F9D7600144A4}"/>
</file>

<file path=docProps/app.xml><?xml version="1.0" encoding="utf-8"?>
<Properties xmlns="http://schemas.openxmlformats.org/officeDocument/2006/extended-properties" xmlns:vt="http://schemas.openxmlformats.org/officeDocument/2006/docPropsVTypes">
  <Template/>
  <TotalTime>2956</TotalTime>
  <Words>2983</Words>
  <Application>Microsoft Office PowerPoint</Application>
  <PresentationFormat>Widescreen</PresentationFormat>
  <Paragraphs>297</Paragraphs>
  <Slides>70</Slides>
  <Notes>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70</vt:i4>
      </vt:variant>
    </vt:vector>
  </HeadingPairs>
  <TitlesOfParts>
    <vt:vector size="81" baseType="lpstr">
      <vt:lpstr>Alexandria</vt:lpstr>
      <vt:lpstr>Arial</vt:lpstr>
      <vt:lpstr>Calibri</vt:lpstr>
      <vt:lpstr>Calibri Light</vt:lpstr>
      <vt:lpstr>Google Sans</vt:lpstr>
      <vt:lpstr>inherit</vt:lpstr>
      <vt:lpstr>Manrope</vt:lpstr>
      <vt:lpstr>Roboto Light</vt:lpstr>
      <vt:lpstr>Sora</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Amany Ramadan</cp:lastModifiedBy>
  <cp:revision>8</cp:revision>
  <dcterms:created xsi:type="dcterms:W3CDTF">2023-04-29T09:08:00Z</dcterms:created>
  <dcterms:modified xsi:type="dcterms:W3CDTF">2026-04-05T23:14:41Z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