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8288000" cy="10287000"/>
  <p:notesSz cx="6858000" cy="9144000"/>
  <p:embeddedFontLst>
    <p:embeddedFont>
      <p:font typeface="Alexandria" panose="020B0604020202020204" charset="-78"/>
      <p:regular r:id="rId46"/>
    </p:embeddedFont>
    <p:embeddedFont>
      <p:font typeface="Alexandria Bold" panose="020B0604020202020204" charset="-78"/>
      <p:regular r:id="rId47"/>
    </p:embeddedFont>
    <p:embeddedFont>
      <p:font typeface="Calibri (MS)" panose="020B0604020202020204" charset="0"/>
      <p:regular r:id="rId48"/>
    </p:embeddedFont>
    <p:embeddedFont>
      <p:font typeface="Calibri (MS) Bold" panose="020B0604020202020204" charset="0"/>
      <p:regular r:id="rId49"/>
    </p:embeddedFont>
    <p:embeddedFont>
      <p:font typeface="Calibri (MS) Light" panose="020B0604020202020204" charset="0"/>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3E55F9-2952-4D0F-AD10-7AF19EAC6C5B}" v="16" dt="2025-06-11T20:49:26.1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28" d="100"/>
          <a:sy n="28" d="100"/>
        </p:scale>
        <p:origin x="60" y="2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Amer Alanazi" userId="44ebadff-1644-4f54-bfd8-149888bc916a" providerId="ADAL" clId="{183E55F9-2952-4D0F-AD10-7AF19EAC6C5B}"/>
    <pc:docChg chg="undo custSel modSld">
      <pc:chgData name="Dr. Amer Alanazi" userId="44ebadff-1644-4f54-bfd8-149888bc916a" providerId="ADAL" clId="{183E55F9-2952-4D0F-AD10-7AF19EAC6C5B}" dt="2025-06-11T20:49:31.425" v="20" actId="1076"/>
      <pc:docMkLst>
        <pc:docMk/>
      </pc:docMkLst>
      <pc:sldChg chg="addSp modSp mod modAnim modNotes">
        <pc:chgData name="Dr. Amer Alanazi" userId="44ebadff-1644-4f54-bfd8-149888bc916a" providerId="ADAL" clId="{183E55F9-2952-4D0F-AD10-7AF19EAC6C5B}" dt="2025-06-11T20:48:49.457" v="12" actId="1076"/>
        <pc:sldMkLst>
          <pc:docMk/>
          <pc:sldMk cId="0" sldId="256"/>
        </pc:sldMkLst>
        <pc:grpChg chg="mod">
          <ac:chgData name="Dr. Amer Alanazi" userId="44ebadff-1644-4f54-bfd8-149888bc916a" providerId="ADAL" clId="{183E55F9-2952-4D0F-AD10-7AF19EAC6C5B}" dt="2025-06-11T20:48:21.026" v="2" actId="1076"/>
          <ac:grpSpMkLst>
            <pc:docMk/>
            <pc:sldMk cId="0" sldId="256"/>
            <ac:grpSpMk id="11" creationId="{00000000-0000-0000-0000-000000000000}"/>
          </ac:grpSpMkLst>
        </pc:grpChg>
        <pc:picChg chg="add mod">
          <ac:chgData name="Dr. Amer Alanazi" userId="44ebadff-1644-4f54-bfd8-149888bc916a" providerId="ADAL" clId="{183E55F9-2952-4D0F-AD10-7AF19EAC6C5B}" dt="2025-06-11T20:48:15.293" v="0"/>
          <ac:picMkLst>
            <pc:docMk/>
            <pc:sldMk cId="0" sldId="256"/>
            <ac:picMk id="16" creationId="{A492EBB0-2C18-5B21-AFD6-CB187A11A6DC}"/>
          </ac:picMkLst>
        </pc:picChg>
        <pc:picChg chg="add mod">
          <ac:chgData name="Dr. Amer Alanazi" userId="44ebadff-1644-4f54-bfd8-149888bc916a" providerId="ADAL" clId="{183E55F9-2952-4D0F-AD10-7AF19EAC6C5B}" dt="2025-06-11T20:48:23.763" v="4"/>
          <ac:picMkLst>
            <pc:docMk/>
            <pc:sldMk cId="0" sldId="256"/>
            <ac:picMk id="17" creationId="{EAC9B17E-6B29-4CD3-1C33-12EBD9536911}"/>
          </ac:picMkLst>
        </pc:picChg>
        <pc:picChg chg="add mod">
          <ac:chgData name="Dr. Amer Alanazi" userId="44ebadff-1644-4f54-bfd8-149888bc916a" providerId="ADAL" clId="{183E55F9-2952-4D0F-AD10-7AF19EAC6C5B}" dt="2025-06-11T20:48:49.457" v="12" actId="1076"/>
          <ac:picMkLst>
            <pc:docMk/>
            <pc:sldMk cId="0" sldId="256"/>
            <ac:picMk id="18" creationId="{585F200F-09AA-24AD-37A4-AADFD785B604}"/>
          </ac:picMkLst>
        </pc:picChg>
      </pc:sldChg>
      <pc:sldChg chg="addSp modSp mod modAnim">
        <pc:chgData name="Dr. Amer Alanazi" userId="44ebadff-1644-4f54-bfd8-149888bc916a" providerId="ADAL" clId="{183E55F9-2952-4D0F-AD10-7AF19EAC6C5B}" dt="2025-06-11T20:49:18.333" v="18" actId="1076"/>
        <pc:sldMkLst>
          <pc:docMk/>
          <pc:sldMk cId="0" sldId="258"/>
        </pc:sldMkLst>
        <pc:picChg chg="add mod">
          <ac:chgData name="Dr. Amer Alanazi" userId="44ebadff-1644-4f54-bfd8-149888bc916a" providerId="ADAL" clId="{183E55F9-2952-4D0F-AD10-7AF19EAC6C5B}" dt="2025-06-11T20:49:08.716" v="13"/>
          <ac:picMkLst>
            <pc:docMk/>
            <pc:sldMk cId="0" sldId="258"/>
            <ac:picMk id="11" creationId="{F13051B4-BFC8-7903-9DB3-3C604635923F}"/>
          </ac:picMkLst>
        </pc:picChg>
        <pc:picChg chg="add mod">
          <ac:chgData name="Dr. Amer Alanazi" userId="44ebadff-1644-4f54-bfd8-149888bc916a" providerId="ADAL" clId="{183E55F9-2952-4D0F-AD10-7AF19EAC6C5B}" dt="2025-06-11T20:49:11.925" v="15"/>
          <ac:picMkLst>
            <pc:docMk/>
            <pc:sldMk cId="0" sldId="258"/>
            <ac:picMk id="12" creationId="{9CA9892E-AC47-FC15-E277-143139EA5A04}"/>
          </ac:picMkLst>
        </pc:picChg>
        <pc:picChg chg="add mod">
          <ac:chgData name="Dr. Amer Alanazi" userId="44ebadff-1644-4f54-bfd8-149888bc916a" providerId="ADAL" clId="{183E55F9-2952-4D0F-AD10-7AF19EAC6C5B}" dt="2025-06-11T20:49:18.333" v="18" actId="1076"/>
          <ac:picMkLst>
            <pc:docMk/>
            <pc:sldMk cId="0" sldId="258"/>
            <ac:picMk id="13" creationId="{1447D381-9F8D-E529-780F-800BDE8665D1}"/>
          </ac:picMkLst>
        </pc:picChg>
      </pc:sldChg>
      <pc:sldChg chg="addSp modSp mod modAnim">
        <pc:chgData name="Dr. Amer Alanazi" userId="44ebadff-1644-4f54-bfd8-149888bc916a" providerId="ADAL" clId="{183E55F9-2952-4D0F-AD10-7AF19EAC6C5B}" dt="2025-06-11T20:49:31.425" v="20" actId="1076"/>
        <pc:sldMkLst>
          <pc:docMk/>
          <pc:sldMk cId="0" sldId="259"/>
        </pc:sldMkLst>
        <pc:picChg chg="add mod">
          <ac:chgData name="Dr. Amer Alanazi" userId="44ebadff-1644-4f54-bfd8-149888bc916a" providerId="ADAL" clId="{183E55F9-2952-4D0F-AD10-7AF19EAC6C5B}" dt="2025-06-11T20:49:31.425" v="20" actId="1076"/>
          <ac:picMkLst>
            <pc:docMk/>
            <pc:sldMk cId="0" sldId="259"/>
            <ac:picMk id="11" creationId="{35D07856-4721-E1BC-C1BB-034270BD4D3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11.06.2025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9081644" y="292814"/>
            <a:ext cx="8188300" cy="9870742"/>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txBody>
            <a:bodyPr/>
            <a:lstStyle/>
            <a:p>
              <a:endParaRPr lang="en-GB"/>
            </a:p>
          </p:txBody>
        </p:sp>
      </p:grpSp>
      <p:sp>
        <p:nvSpPr>
          <p:cNvPr id="5" name="TextBox 5"/>
          <p:cNvSpPr txBox="1"/>
          <p:nvPr/>
        </p:nvSpPr>
        <p:spPr>
          <a:xfrm>
            <a:off x="1236345" y="5736908"/>
            <a:ext cx="7641907" cy="506730"/>
          </a:xfrm>
          <a:prstGeom prst="rect">
            <a:avLst/>
          </a:prstGeom>
        </p:spPr>
        <p:txBody>
          <a:bodyPr lIns="0" tIns="0" rIns="0" bIns="0" rtlCol="0" anchor="t">
            <a:spAutoFit/>
          </a:bodyPr>
          <a:lstStyle/>
          <a:p>
            <a:pPr algn="l">
              <a:lnSpc>
                <a:spcPts val="3600"/>
              </a:lnSpc>
            </a:pPr>
            <a:r>
              <a:rPr lang="en-US" sz="3000">
                <a:solidFill>
                  <a:srgbClr val="000000"/>
                </a:solidFill>
                <a:latin typeface="Alexandria"/>
                <a:ea typeface="Alexandria"/>
                <a:cs typeface="Alexandria"/>
                <a:sym typeface="Alexandria"/>
              </a:rPr>
              <a:t>Prepared by DR. AMER ALANAZI</a:t>
            </a:r>
          </a:p>
        </p:txBody>
      </p:sp>
      <p:sp>
        <p:nvSpPr>
          <p:cNvPr id="6" name="TextBox 6"/>
          <p:cNvSpPr txBox="1"/>
          <p:nvPr/>
        </p:nvSpPr>
        <p:spPr>
          <a:xfrm>
            <a:off x="1101944" y="3672250"/>
            <a:ext cx="8005420" cy="1072246"/>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398670" y="8904188"/>
            <a:ext cx="5274912" cy="793750"/>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txBody>
            <a:bodyPr/>
            <a:lstStyle/>
            <a:p>
              <a:endParaRPr lang="en-GB"/>
            </a:p>
          </p:txBody>
        </p:sp>
        <p:sp>
          <p:nvSpPr>
            <p:cNvPr id="9" name="TextBox 9"/>
            <p:cNvSpPr txBox="1"/>
            <p:nvPr/>
          </p:nvSpPr>
          <p:spPr>
            <a:xfrm>
              <a:off x="0" y="0"/>
              <a:ext cx="7033216" cy="1058334"/>
            </a:xfrm>
            <a:prstGeom prst="rect">
              <a:avLst/>
            </a:prstGeom>
          </p:spPr>
          <p:txBody>
            <a:bodyPr lIns="50800" tIns="50800" rIns="50800" bIns="50800" rtlCol="0" anchor="ctr"/>
            <a:lstStyle/>
            <a:p>
              <a:pPr algn="ctr">
                <a:lnSpc>
                  <a:spcPts val="5040"/>
                </a:lnSpc>
              </a:pPr>
              <a:r>
                <a:rPr lang="en-US" sz="4200" b="1">
                  <a:solidFill>
                    <a:srgbClr val="FFFFFF"/>
                  </a:solidFill>
                  <a:latin typeface="Alexandria Bold"/>
                  <a:ea typeface="Alexandria Bold"/>
                  <a:cs typeface="Alexandria Bold"/>
                  <a:sym typeface="Alexandria Bold"/>
                </a:rPr>
                <a:t>Lecture (1)</a:t>
              </a:r>
            </a:p>
          </p:txBody>
        </p:sp>
      </p:grpSp>
      <p:sp>
        <p:nvSpPr>
          <p:cNvPr id="10" name="TextBox 10"/>
          <p:cNvSpPr txBox="1"/>
          <p:nvPr/>
        </p:nvSpPr>
        <p:spPr>
          <a:xfrm>
            <a:off x="1331595" y="7148513"/>
            <a:ext cx="4138565" cy="1266825"/>
          </a:xfrm>
          <a:prstGeom prst="rect">
            <a:avLst/>
          </a:prstGeom>
        </p:spPr>
        <p:txBody>
          <a:bodyPr lIns="0" tIns="0" rIns="0" bIns="0" rtlCol="0" anchor="t">
            <a:spAutoFit/>
          </a:bodyPr>
          <a:lstStyle/>
          <a:p>
            <a:pPr algn="l">
              <a:lnSpc>
                <a:spcPts val="5759"/>
              </a:lnSpc>
            </a:pPr>
            <a:r>
              <a:rPr lang="en-US" sz="48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1st Lecture</a:t>
            </a:r>
          </a:p>
        </p:txBody>
      </p:sp>
      <p:grpSp>
        <p:nvGrpSpPr>
          <p:cNvPr id="11" name="Group 11"/>
          <p:cNvGrpSpPr/>
          <p:nvPr/>
        </p:nvGrpSpPr>
        <p:grpSpPr>
          <a:xfrm>
            <a:off x="9532986" y="540972"/>
            <a:ext cx="7285614" cy="9205056"/>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txBody>
            <a:bodyPr/>
            <a:lstStyle/>
            <a:p>
              <a:endParaRPr lang="en-GB"/>
            </a:p>
          </p:txBody>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txBody>
            <a:bodyPr/>
            <a:lstStyle/>
            <a:p>
              <a:endParaRPr lang="en-GB"/>
            </a:p>
          </p:txBody>
        </p:sp>
      </p:grpSp>
      <p:grpSp>
        <p:nvGrpSpPr>
          <p:cNvPr id="14" name="Group 14"/>
          <p:cNvGrpSpPr>
            <a:grpSpLocks noChangeAspect="1"/>
          </p:cNvGrpSpPr>
          <p:nvPr/>
        </p:nvGrpSpPr>
        <p:grpSpPr>
          <a:xfrm>
            <a:off x="291926" y="404480"/>
            <a:ext cx="4431982" cy="2069433"/>
            <a:chOff x="0" y="0"/>
            <a:chExt cx="5909310" cy="2759244"/>
          </a:xfrm>
        </p:grpSpPr>
        <p:sp>
          <p:nvSpPr>
            <p:cNvPr id="15" name="Freeform 15"/>
            <p:cNvSpPr/>
            <p:nvPr/>
          </p:nvSpPr>
          <p:spPr>
            <a:xfrm>
              <a:off x="0" y="0"/>
              <a:ext cx="5909310" cy="2759202"/>
            </a:xfrm>
            <a:custGeom>
              <a:avLst/>
              <a:gdLst/>
              <a:ahLst/>
              <a:cxnLst/>
              <a:rect l="l" t="t" r="r" b="b"/>
              <a:pathLst>
                <a:path w="5909310" h="2759202">
                  <a:moveTo>
                    <a:pt x="0" y="0"/>
                  </a:moveTo>
                  <a:lnTo>
                    <a:pt x="5909310" y="0"/>
                  </a:lnTo>
                  <a:lnTo>
                    <a:pt x="5909310" y="2759202"/>
                  </a:lnTo>
                  <a:lnTo>
                    <a:pt x="0" y="2759202"/>
                  </a:lnTo>
                  <a:lnTo>
                    <a:pt x="0" y="0"/>
                  </a:lnTo>
                  <a:close/>
                </a:path>
              </a:pathLst>
            </a:custGeom>
            <a:blipFill>
              <a:blip r:embed="rId5"/>
              <a:stretch>
                <a:fillRect t="-59703" b="-54463"/>
              </a:stretch>
            </a:blipFill>
          </p:spPr>
          <p:txBody>
            <a:bodyPr/>
            <a:lstStyle/>
            <a:p>
              <a:endParaRPr lang="en-GB"/>
            </a:p>
          </p:txBody>
        </p:sp>
      </p:grpSp>
      <p:pic>
        <p:nvPicPr>
          <p:cNvPr id="18" name="Picture 17">
            <a:extLst>
              <a:ext uri="{FF2B5EF4-FFF2-40B4-BE49-F238E27FC236}">
                <a16:creationId xmlns:a16="http://schemas.microsoft.com/office/drawing/2014/main" id="{585F200F-09AA-24AD-37A4-AADFD785B604}"/>
              </a:ext>
            </a:extLst>
          </p:cNvPr>
          <p:cNvPicPr>
            <a:picLocks noChangeAspect="1"/>
          </p:cNvPicPr>
          <p:nvPr/>
        </p:nvPicPr>
        <p:blipFill>
          <a:blip r:embed="rId6"/>
          <a:stretch>
            <a:fillRect/>
          </a:stretch>
        </p:blipFill>
        <p:spPr>
          <a:xfrm>
            <a:off x="14627322" y="7205877"/>
            <a:ext cx="3713336" cy="31428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a:grpSpLocks noChangeAspect="1"/>
          </p:cNvGrpSpPr>
          <p:nvPr/>
        </p:nvGrpSpPr>
        <p:grpSpPr>
          <a:xfrm>
            <a:off x="-89988" y="-87087"/>
            <a:ext cx="18995628" cy="10580916"/>
            <a:chOff x="0" y="0"/>
            <a:chExt cx="25327504" cy="14107888"/>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4"/>
              <a:stretch>
                <a:fillRect t="-39763" b="-39763"/>
              </a:stretch>
            </a:blipFill>
          </p:spPr>
          <p:txBody>
            <a:bodyPr/>
            <a:lstStyle/>
            <a:p>
              <a:endParaRPr lang="en-GB"/>
            </a:p>
          </p:txBody>
        </p:sp>
      </p:grpSp>
      <p:grpSp>
        <p:nvGrpSpPr>
          <p:cNvPr id="5" name="Group 5"/>
          <p:cNvGrpSpPr/>
          <p:nvPr/>
        </p:nvGrpSpPr>
        <p:grpSpPr>
          <a:xfrm>
            <a:off x="-19050" y="-65316"/>
            <a:ext cx="18287998" cy="8724680"/>
            <a:chOff x="0" y="0"/>
            <a:chExt cx="24383998" cy="11632906"/>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txBody>
            <a:bodyPr/>
            <a:lstStyle/>
            <a:p>
              <a:endParaRPr lang="en-GB"/>
            </a:p>
          </p:txBody>
        </p:sp>
      </p:grpSp>
      <p:grpSp>
        <p:nvGrpSpPr>
          <p:cNvPr id="7" name="Group 7"/>
          <p:cNvGrpSpPr/>
          <p:nvPr/>
        </p:nvGrpSpPr>
        <p:grpSpPr>
          <a:xfrm>
            <a:off x="10189701" y="5938815"/>
            <a:ext cx="5293962" cy="812800"/>
            <a:chOff x="0" y="0"/>
            <a:chExt cx="7058616" cy="1083734"/>
          </a:xfrm>
        </p:grpSpPr>
        <p:sp>
          <p:nvSpPr>
            <p:cNvPr id="8" name="Freeform 8"/>
            <p:cNvSpPr/>
            <p:nvPr/>
          </p:nvSpPr>
          <p:spPr>
            <a:xfrm>
              <a:off x="12700" y="12700"/>
              <a:ext cx="7033260" cy="1058291"/>
            </a:xfrm>
            <a:custGeom>
              <a:avLst/>
              <a:gdLst/>
              <a:ahLst/>
              <a:cxnLst/>
              <a:rect l="l" t="t" r="r" b="b"/>
              <a:pathLst>
                <a:path w="7033260" h="1058291">
                  <a:moveTo>
                    <a:pt x="0" y="176403"/>
                  </a:moveTo>
                  <a:cubicBezTo>
                    <a:pt x="0" y="78994"/>
                    <a:pt x="80518" y="0"/>
                    <a:pt x="179959" y="0"/>
                  </a:cubicBezTo>
                  <a:lnTo>
                    <a:pt x="6853301" y="0"/>
                  </a:lnTo>
                  <a:cubicBezTo>
                    <a:pt x="6952742" y="0"/>
                    <a:pt x="7033260" y="78994"/>
                    <a:pt x="7033260" y="176403"/>
                  </a:cubicBezTo>
                  <a:lnTo>
                    <a:pt x="7033260" y="881888"/>
                  </a:lnTo>
                  <a:cubicBezTo>
                    <a:pt x="7033260" y="979297"/>
                    <a:pt x="6952742" y="1058291"/>
                    <a:pt x="6853301" y="1058291"/>
                  </a:cubicBezTo>
                  <a:lnTo>
                    <a:pt x="179959" y="1058291"/>
                  </a:lnTo>
                  <a:cubicBezTo>
                    <a:pt x="80518" y="1058291"/>
                    <a:pt x="0" y="979297"/>
                    <a:pt x="0" y="881888"/>
                  </a:cubicBezTo>
                  <a:close/>
                </a:path>
              </a:pathLst>
            </a:custGeom>
            <a:solidFill>
              <a:srgbClr val="FFFFFF"/>
            </a:solidFill>
          </p:spPr>
          <p:txBody>
            <a:bodyPr/>
            <a:lstStyle/>
            <a:p>
              <a:endParaRPr lang="en-GB"/>
            </a:p>
          </p:txBody>
        </p:sp>
        <p:sp>
          <p:nvSpPr>
            <p:cNvPr id="9" name="Freeform 9"/>
            <p:cNvSpPr/>
            <p:nvPr/>
          </p:nvSpPr>
          <p:spPr>
            <a:xfrm>
              <a:off x="0" y="0"/>
              <a:ext cx="7058660" cy="1083691"/>
            </a:xfrm>
            <a:custGeom>
              <a:avLst/>
              <a:gdLst/>
              <a:ahLst/>
              <a:cxnLst/>
              <a:rect l="l" t="t" r="r" b="b"/>
              <a:pathLst>
                <a:path w="7058660" h="1083691">
                  <a:moveTo>
                    <a:pt x="0" y="189103"/>
                  </a:moveTo>
                  <a:cubicBezTo>
                    <a:pt x="0" y="84455"/>
                    <a:pt x="86487" y="0"/>
                    <a:pt x="192659" y="0"/>
                  </a:cubicBezTo>
                  <a:lnTo>
                    <a:pt x="6866001" y="0"/>
                  </a:lnTo>
                  <a:lnTo>
                    <a:pt x="6866001" y="12700"/>
                  </a:lnTo>
                  <a:lnTo>
                    <a:pt x="6866001" y="0"/>
                  </a:lnTo>
                  <a:cubicBezTo>
                    <a:pt x="6972173" y="0"/>
                    <a:pt x="7058660" y="84455"/>
                    <a:pt x="7058660" y="189103"/>
                  </a:cubicBezTo>
                  <a:lnTo>
                    <a:pt x="7045960" y="189103"/>
                  </a:lnTo>
                  <a:lnTo>
                    <a:pt x="7058660" y="189103"/>
                  </a:lnTo>
                  <a:lnTo>
                    <a:pt x="7058660" y="894588"/>
                  </a:lnTo>
                  <a:lnTo>
                    <a:pt x="7045960" y="894588"/>
                  </a:lnTo>
                  <a:lnTo>
                    <a:pt x="7058660" y="894588"/>
                  </a:lnTo>
                  <a:cubicBezTo>
                    <a:pt x="7058660" y="999236"/>
                    <a:pt x="6972173" y="1083691"/>
                    <a:pt x="6866001" y="1083691"/>
                  </a:cubicBezTo>
                  <a:lnTo>
                    <a:pt x="6866001" y="1070991"/>
                  </a:lnTo>
                  <a:lnTo>
                    <a:pt x="6866001" y="1083691"/>
                  </a:lnTo>
                  <a:lnTo>
                    <a:pt x="192659" y="1083691"/>
                  </a:lnTo>
                  <a:lnTo>
                    <a:pt x="192659" y="1070991"/>
                  </a:lnTo>
                  <a:lnTo>
                    <a:pt x="192659" y="1083691"/>
                  </a:lnTo>
                  <a:cubicBezTo>
                    <a:pt x="86487" y="1083691"/>
                    <a:pt x="0" y="999363"/>
                    <a:pt x="0" y="894588"/>
                  </a:cubicBezTo>
                  <a:lnTo>
                    <a:pt x="0" y="189103"/>
                  </a:lnTo>
                  <a:lnTo>
                    <a:pt x="12700" y="189103"/>
                  </a:lnTo>
                  <a:lnTo>
                    <a:pt x="0" y="189103"/>
                  </a:lnTo>
                  <a:moveTo>
                    <a:pt x="25400" y="189103"/>
                  </a:moveTo>
                  <a:lnTo>
                    <a:pt x="25400" y="894588"/>
                  </a:lnTo>
                  <a:lnTo>
                    <a:pt x="12700" y="894588"/>
                  </a:lnTo>
                  <a:lnTo>
                    <a:pt x="25400" y="894588"/>
                  </a:lnTo>
                  <a:cubicBezTo>
                    <a:pt x="25400" y="984758"/>
                    <a:pt x="100076" y="1058291"/>
                    <a:pt x="192659" y="1058291"/>
                  </a:cubicBezTo>
                  <a:lnTo>
                    <a:pt x="6866001" y="1058291"/>
                  </a:lnTo>
                  <a:cubicBezTo>
                    <a:pt x="6958584" y="1058291"/>
                    <a:pt x="7033260" y="984758"/>
                    <a:pt x="7033260" y="894588"/>
                  </a:cubicBezTo>
                  <a:lnTo>
                    <a:pt x="7033260" y="189103"/>
                  </a:lnTo>
                  <a:cubicBezTo>
                    <a:pt x="7033260" y="98933"/>
                    <a:pt x="6958584" y="25400"/>
                    <a:pt x="6866001" y="25400"/>
                  </a:cubicBezTo>
                  <a:lnTo>
                    <a:pt x="192659" y="25400"/>
                  </a:lnTo>
                  <a:lnTo>
                    <a:pt x="192659" y="12700"/>
                  </a:lnTo>
                  <a:lnTo>
                    <a:pt x="192659" y="25400"/>
                  </a:lnTo>
                  <a:cubicBezTo>
                    <a:pt x="100076" y="25400"/>
                    <a:pt x="25400" y="98933"/>
                    <a:pt x="25400" y="189103"/>
                  </a:cubicBezTo>
                  <a:close/>
                </a:path>
              </a:pathLst>
            </a:custGeom>
            <a:solidFill>
              <a:srgbClr val="8E5A6D"/>
            </a:solidFill>
          </p:spPr>
          <p:txBody>
            <a:bodyPr/>
            <a:lstStyle/>
            <a:p>
              <a:endParaRPr lang="en-GB"/>
            </a:p>
          </p:txBody>
        </p:sp>
        <p:sp>
          <p:nvSpPr>
            <p:cNvPr id="10" name="TextBox 10"/>
            <p:cNvSpPr txBox="1"/>
            <p:nvPr/>
          </p:nvSpPr>
          <p:spPr>
            <a:xfrm>
              <a:off x="0" y="0"/>
              <a:ext cx="7058616" cy="1083734"/>
            </a:xfrm>
            <a:prstGeom prst="rect">
              <a:avLst/>
            </a:prstGeom>
          </p:spPr>
          <p:txBody>
            <a:bodyPr lIns="50800" tIns="50800" rIns="50800" bIns="50800" rtlCol="0" anchor="ctr"/>
            <a:lstStyle/>
            <a:p>
              <a:pPr algn="ctr">
                <a:lnSpc>
                  <a:spcPts val="5040"/>
                </a:lnSpc>
              </a:pPr>
              <a:r>
                <a:rPr lang="en-US" sz="4200" b="1">
                  <a:solidFill>
                    <a:srgbClr val="000000"/>
                  </a:solidFill>
                  <a:latin typeface="Alexandria Bold"/>
                  <a:ea typeface="Alexandria Bold"/>
                  <a:cs typeface="Alexandria Bold"/>
                  <a:sym typeface="Alexandria Bold"/>
                </a:rPr>
                <a:t>Lecture (1)</a:t>
              </a:r>
            </a:p>
          </p:txBody>
        </p:sp>
      </p:grpSp>
      <p:grpSp>
        <p:nvGrpSpPr>
          <p:cNvPr id="11" name="Group 11"/>
          <p:cNvGrpSpPr>
            <a:grpSpLocks noChangeAspect="1"/>
          </p:cNvGrpSpPr>
          <p:nvPr/>
        </p:nvGrpSpPr>
        <p:grpSpPr>
          <a:xfrm>
            <a:off x="14674498" y="89684"/>
            <a:ext cx="3457712" cy="1614514"/>
            <a:chOff x="0" y="0"/>
            <a:chExt cx="4610282" cy="2152686"/>
          </a:xfrm>
        </p:grpSpPr>
        <p:sp>
          <p:nvSpPr>
            <p:cNvPr id="12" name="Freeform 12"/>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5"/>
              <a:stretch>
                <a:fillRect t="-59703" r="-1" b="-54464"/>
              </a:stretch>
            </a:blipFill>
          </p:spPr>
          <p:txBody>
            <a:bodyPr/>
            <a:lstStyle/>
            <a:p>
              <a:endParaRPr lang="en-GB"/>
            </a:p>
          </p:txBody>
        </p:sp>
      </p:grpSp>
      <p:sp>
        <p:nvSpPr>
          <p:cNvPr id="13" name="Freeform 13"/>
          <p:cNvSpPr/>
          <p:nvPr/>
        </p:nvSpPr>
        <p:spPr>
          <a:xfrm>
            <a:off x="-19050" y="89683"/>
            <a:ext cx="11459239" cy="7159865"/>
          </a:xfrm>
          <a:custGeom>
            <a:avLst/>
            <a:gdLst/>
            <a:ahLst/>
            <a:cxnLst/>
            <a:rect l="l" t="t" r="r" b="b"/>
            <a:pathLst>
              <a:path w="11459239" h="7159865">
                <a:moveTo>
                  <a:pt x="0" y="0"/>
                </a:moveTo>
                <a:lnTo>
                  <a:pt x="11459239" y="0"/>
                </a:lnTo>
                <a:lnTo>
                  <a:pt x="11459239" y="7159865"/>
                </a:lnTo>
                <a:lnTo>
                  <a:pt x="0" y="7159865"/>
                </a:lnTo>
                <a:lnTo>
                  <a:pt x="0" y="0"/>
                </a:lnTo>
                <a:close/>
              </a:path>
            </a:pathLst>
          </a:custGeom>
          <a:blipFill>
            <a:blip r:embed="rId6"/>
            <a:stretch>
              <a:fillRect r="-2218"/>
            </a:stretch>
          </a:blipFill>
        </p:spPr>
        <p:txBody>
          <a:bodyPr/>
          <a:lstStyle/>
          <a:p>
            <a:endParaRPr lang="en-GB"/>
          </a:p>
        </p:txBody>
      </p:sp>
      <p:sp>
        <p:nvSpPr>
          <p:cNvPr id="14" name="TextBox 14"/>
          <p:cNvSpPr txBox="1"/>
          <p:nvPr/>
        </p:nvSpPr>
        <p:spPr>
          <a:xfrm>
            <a:off x="8228229" y="4214760"/>
            <a:ext cx="10677411" cy="1009650"/>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p:txBody>
      </p:sp>
      <p:sp>
        <p:nvSpPr>
          <p:cNvPr id="15" name="TextBox 15"/>
          <p:cNvSpPr txBox="1"/>
          <p:nvPr/>
        </p:nvSpPr>
        <p:spPr>
          <a:xfrm>
            <a:off x="10355890" y="7068573"/>
            <a:ext cx="7842995" cy="981075"/>
          </a:xfrm>
          <a:prstGeom prst="rect">
            <a:avLst/>
          </a:prstGeom>
        </p:spPr>
        <p:txBody>
          <a:bodyPr lIns="0" tIns="0" rIns="0" bIns="0" rtlCol="0" anchor="t">
            <a:spAutoFit/>
          </a:bodyPr>
          <a:lstStyle/>
          <a:p>
            <a:pPr algn="l">
              <a:lnSpc>
                <a:spcPts val="3600"/>
              </a:lnSpc>
            </a:pPr>
            <a:r>
              <a:rPr lang="en-US" sz="30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1ˢᵗ Lecture</a:t>
            </a:r>
          </a:p>
        </p:txBody>
      </p:sp>
      <p:sp>
        <p:nvSpPr>
          <p:cNvPr id="16" name="TextBox 16"/>
          <p:cNvSpPr txBox="1"/>
          <p:nvPr/>
        </p:nvSpPr>
        <p:spPr>
          <a:xfrm>
            <a:off x="780218" y="9327028"/>
            <a:ext cx="7146814" cy="691515"/>
          </a:xfrm>
          <a:prstGeom prst="rect">
            <a:avLst/>
          </a:prstGeom>
        </p:spPr>
        <p:txBody>
          <a:bodyPr lIns="0" tIns="0" rIns="0" bIns="0" rtlCol="0" anchor="t">
            <a:spAutoFit/>
          </a:bodyPr>
          <a:lstStyle/>
          <a:p>
            <a:pPr algn="l">
              <a:lnSpc>
                <a:spcPts val="5040"/>
              </a:lnSpc>
            </a:pPr>
            <a:r>
              <a:rPr lang="en-US" sz="4200" b="1">
                <a:solidFill>
                  <a:srgbClr val="00B0F0"/>
                </a:solidFill>
                <a:latin typeface="Alexandria Bold"/>
                <a:ea typeface="Alexandria Bold"/>
                <a:cs typeface="Alexandria Bold"/>
                <a:sym typeface="Alexandria Bold"/>
              </a:rPr>
              <a:t>DR. AMER ALANAZI</a:t>
            </a:r>
          </a:p>
        </p:txBody>
      </p:sp>
      <p:sp>
        <p:nvSpPr>
          <p:cNvPr id="17" name="TextBox 17"/>
          <p:cNvSpPr txBox="1"/>
          <p:nvPr/>
        </p:nvSpPr>
        <p:spPr>
          <a:xfrm>
            <a:off x="780218" y="8792169"/>
            <a:ext cx="7146814" cy="599122"/>
          </a:xfrm>
          <a:prstGeom prst="rect">
            <a:avLst/>
          </a:prstGeom>
        </p:spPr>
        <p:txBody>
          <a:bodyPr lIns="0" tIns="0" rIns="0" bIns="0" rtlCol="0" anchor="t">
            <a:spAutoFit/>
          </a:bodyPr>
          <a:lstStyle/>
          <a:p>
            <a:pPr algn="l">
              <a:lnSpc>
                <a:spcPts val="4320"/>
              </a:lnSpc>
            </a:pPr>
            <a:r>
              <a:rPr lang="en-US" sz="3600">
                <a:solidFill>
                  <a:srgbClr val="00B0F0"/>
                </a:solidFill>
                <a:latin typeface="Alexandria"/>
                <a:ea typeface="Alexandria"/>
                <a:cs typeface="Alexandria"/>
                <a:sym typeface="Alexandria"/>
              </a:rPr>
              <a:t>Prepared by</a:t>
            </a:r>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Introduction</a:t>
              </a:r>
            </a:p>
          </p:txBody>
        </p:sp>
      </p:grpSp>
      <p:sp>
        <p:nvSpPr>
          <p:cNvPr id="10" name="TextBox 10"/>
          <p:cNvSpPr txBox="1"/>
          <p:nvPr/>
        </p:nvSpPr>
        <p:spPr>
          <a:xfrm>
            <a:off x="2377440" y="3183250"/>
            <a:ext cx="13533120" cy="5586257"/>
          </a:xfrm>
          <a:prstGeom prst="rect">
            <a:avLst/>
          </a:prstGeom>
        </p:spPr>
        <p:txBody>
          <a:bodyPr lIns="0" tIns="0" rIns="0" bIns="0" rtlCol="0" anchor="t">
            <a:spAutoFit/>
          </a:bodyPr>
          <a:lstStyle/>
          <a:p>
            <a:pPr marL="602647" lvl="1" indent="-301323" algn="l">
              <a:lnSpc>
                <a:spcPts val="5394"/>
              </a:lnSpc>
              <a:buFont typeface="Arial"/>
              <a:buChar char="•"/>
            </a:pPr>
            <a:r>
              <a:rPr lang="en-US" sz="3330" b="1">
                <a:solidFill>
                  <a:srgbClr val="000000"/>
                </a:solidFill>
                <a:latin typeface="Calibri (MS) Bold"/>
                <a:ea typeface="Calibri (MS) Bold"/>
                <a:cs typeface="Calibri (MS) Bold"/>
                <a:sym typeface="Calibri (MS) Bold"/>
              </a:rPr>
              <a:t>Labor union</a:t>
            </a:r>
            <a:r>
              <a:rPr lang="en-US" sz="3330">
                <a:solidFill>
                  <a:srgbClr val="000000"/>
                </a:solidFill>
                <a:latin typeface="Calibri (MS)"/>
                <a:ea typeface="Calibri (MS)"/>
                <a:cs typeface="Calibri (MS)"/>
                <a:sym typeface="Calibri (MS)"/>
              </a:rPr>
              <a:t>: Group of workers who join together to influence the nature of their employment</a:t>
            </a:r>
          </a:p>
          <a:p>
            <a:pPr marL="602647" lvl="1" indent="-301323" algn="l">
              <a:lnSpc>
                <a:spcPts val="5394"/>
              </a:lnSpc>
              <a:buFont typeface="Arial"/>
              <a:buChar char="•"/>
            </a:pPr>
            <a:r>
              <a:rPr lang="en-US" sz="3330">
                <a:solidFill>
                  <a:srgbClr val="000000"/>
                </a:solidFill>
                <a:latin typeface="Calibri (MS)"/>
                <a:ea typeface="Calibri (MS)"/>
                <a:cs typeface="Calibri (MS)"/>
                <a:sym typeface="Calibri (MS)"/>
              </a:rPr>
              <a:t>Collective voice, protection, and influence.</a:t>
            </a:r>
          </a:p>
          <a:p>
            <a:pPr marL="602647" lvl="1" indent="-301323" algn="l">
              <a:lnSpc>
                <a:spcPts val="5394"/>
              </a:lnSpc>
              <a:buFont typeface="Arial"/>
              <a:buChar char="•"/>
            </a:pPr>
            <a:r>
              <a:rPr lang="en-US" sz="3330">
                <a:solidFill>
                  <a:srgbClr val="000000"/>
                </a:solidFill>
                <a:latin typeface="Calibri (MS)"/>
                <a:ea typeface="Calibri (MS)"/>
                <a:cs typeface="Calibri (MS)"/>
                <a:sym typeface="Calibri (MS)"/>
              </a:rPr>
              <a:t>For employers, labor relations are about managing relationships with employees and labor unions in ways that promote </a:t>
            </a:r>
            <a:r>
              <a:rPr lang="en-US" sz="3330" u="sng">
                <a:solidFill>
                  <a:srgbClr val="2F5597"/>
                </a:solidFill>
                <a:latin typeface="Calibri (MS)"/>
                <a:ea typeface="Calibri (MS)"/>
                <a:cs typeface="Calibri (MS)"/>
                <a:sym typeface="Calibri (MS)"/>
              </a:rPr>
              <a:t>organizational goals or cost-effective service delivery</a:t>
            </a:r>
          </a:p>
          <a:p>
            <a:pPr marL="602647" lvl="1" indent="-301323" algn="ctr">
              <a:lnSpc>
                <a:spcPts val="3236"/>
              </a:lnSpc>
            </a:pPr>
            <a:endParaRPr lang="en-US" sz="3330" u="sng">
              <a:solidFill>
                <a:srgbClr val="2F5597"/>
              </a:solidFill>
              <a:latin typeface="Calibri (MS)"/>
              <a:ea typeface="Calibri (MS)"/>
              <a:cs typeface="Calibri (MS)"/>
              <a:sym typeface="Calibri (MS)"/>
            </a:endParaRPr>
          </a:p>
        </p:txBody>
      </p:sp>
      <p:pic>
        <p:nvPicPr>
          <p:cNvPr id="13" name="Picture 12">
            <a:extLst>
              <a:ext uri="{FF2B5EF4-FFF2-40B4-BE49-F238E27FC236}">
                <a16:creationId xmlns:a16="http://schemas.microsoft.com/office/drawing/2014/main" id="{1447D381-9F8D-E529-780F-800BDE8665D1}"/>
              </a:ext>
            </a:extLst>
          </p:cNvPr>
          <p:cNvPicPr>
            <a:picLocks noChangeAspect="1"/>
          </p:cNvPicPr>
          <p:nvPr/>
        </p:nvPicPr>
        <p:blipFill>
          <a:blip r:embed="rId4"/>
          <a:stretch>
            <a:fillRect/>
          </a:stretch>
        </p:blipFill>
        <p:spPr>
          <a:xfrm>
            <a:off x="15979140" y="7962900"/>
            <a:ext cx="2060627" cy="2060627"/>
          </a:xfrm>
          <a:prstGeom prst="rect">
            <a:avLst/>
          </a:prstGeom>
        </p:spPr>
      </p:pic>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5"/>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Introduction</a:t>
              </a:r>
            </a:p>
          </p:txBody>
        </p:sp>
      </p:grpSp>
      <p:sp>
        <p:nvSpPr>
          <p:cNvPr id="10" name="TextBox 10"/>
          <p:cNvSpPr txBox="1"/>
          <p:nvPr/>
        </p:nvSpPr>
        <p:spPr>
          <a:xfrm>
            <a:off x="2377440" y="3116575"/>
            <a:ext cx="13533120" cy="5652932"/>
          </a:xfrm>
          <a:prstGeom prst="rect">
            <a:avLst/>
          </a:prstGeom>
        </p:spPr>
        <p:txBody>
          <a:bodyPr lIns="0" tIns="0" rIns="0" bIns="0" rtlCol="0" anchor="t">
            <a:spAutoFit/>
          </a:bodyPr>
          <a:lstStyle/>
          <a:p>
            <a:pPr marL="651510" lvl="1" indent="-325755" algn="l">
              <a:lnSpc>
                <a:spcPts val="6480"/>
              </a:lnSpc>
              <a:buFont typeface="Arial"/>
              <a:buChar char="•"/>
            </a:pPr>
            <a:r>
              <a:rPr lang="en-US" sz="3600">
                <a:solidFill>
                  <a:srgbClr val="000000"/>
                </a:solidFill>
                <a:latin typeface="Calibri (MS)"/>
                <a:ea typeface="Calibri (MS)"/>
                <a:cs typeface="Calibri (MS)"/>
                <a:sym typeface="Calibri (MS)"/>
              </a:rPr>
              <a:t>Most nonunion employers try to remain union-free through </a:t>
            </a:r>
            <a:r>
              <a:rPr lang="en-US" sz="3600" u="sng">
                <a:solidFill>
                  <a:srgbClr val="2F5597"/>
                </a:solidFill>
                <a:latin typeface="Calibri (MS)"/>
                <a:ea typeface="Calibri (MS)"/>
                <a:cs typeface="Calibri (MS)"/>
                <a:sym typeface="Calibri (MS)"/>
              </a:rPr>
              <a:t>preventive labor </a:t>
            </a:r>
            <a:r>
              <a:rPr lang="en-US" sz="3600">
                <a:solidFill>
                  <a:srgbClr val="000000"/>
                </a:solidFill>
                <a:latin typeface="Calibri (MS)"/>
                <a:ea typeface="Calibri (MS)"/>
                <a:cs typeface="Calibri (MS)"/>
                <a:sym typeface="Calibri (MS)"/>
              </a:rPr>
              <a:t>relations strategies.</a:t>
            </a:r>
          </a:p>
          <a:p>
            <a:pPr marL="651510" lvl="1" indent="-325755" algn="l">
              <a:lnSpc>
                <a:spcPts val="6480"/>
              </a:lnSpc>
              <a:buFont typeface="Arial"/>
              <a:buChar char="•"/>
            </a:pPr>
            <a:r>
              <a:rPr lang="en-US" sz="3600">
                <a:solidFill>
                  <a:srgbClr val="000000"/>
                </a:solidFill>
                <a:latin typeface="Calibri (MS)"/>
                <a:ea typeface="Calibri (MS)"/>
                <a:cs typeface="Calibri (MS)"/>
                <a:sym typeface="Calibri (MS)"/>
              </a:rPr>
              <a:t>Some unionized employers try to undermine labor unions by using the </a:t>
            </a:r>
            <a:r>
              <a:rPr lang="en-US" sz="3600" u="sng">
                <a:solidFill>
                  <a:srgbClr val="2F5597"/>
                </a:solidFill>
                <a:latin typeface="Calibri (MS)"/>
                <a:ea typeface="Calibri (MS)"/>
                <a:cs typeface="Calibri (MS)"/>
                <a:sym typeface="Calibri (MS)"/>
              </a:rPr>
              <a:t>same strategies; </a:t>
            </a:r>
            <a:r>
              <a:rPr lang="en-US" sz="3600">
                <a:solidFill>
                  <a:srgbClr val="000000"/>
                </a:solidFill>
                <a:latin typeface="Calibri (MS)"/>
                <a:ea typeface="Calibri (MS)"/>
                <a:cs typeface="Calibri (MS)"/>
                <a:sym typeface="Calibri (MS)"/>
              </a:rPr>
              <a:t>most deal with unions constructively.</a:t>
            </a:r>
          </a:p>
          <a:p>
            <a:pPr marL="651510" lvl="1" indent="-325755" algn="ctr">
              <a:lnSpc>
                <a:spcPts val="3888"/>
              </a:lnSpc>
            </a:pPr>
            <a:endParaRPr lang="en-US" sz="3600">
              <a:solidFill>
                <a:srgbClr val="000000"/>
              </a:solidFill>
              <a:latin typeface="Calibri (MS)"/>
              <a:ea typeface="Calibri (MS)"/>
              <a:cs typeface="Calibri (MS)"/>
              <a:sym typeface="Calibri (MS)"/>
            </a:endParaRPr>
          </a:p>
        </p:txBody>
      </p:sp>
      <p:pic>
        <p:nvPicPr>
          <p:cNvPr id="11" name="Audio 9">
            <a:hlinkClick r:id="" action="ppaction://media"/>
            <a:extLst>
              <a:ext uri="{FF2B5EF4-FFF2-40B4-BE49-F238E27FC236}">
                <a16:creationId xmlns:a16="http://schemas.microsoft.com/office/drawing/2014/main" id="{35D07856-4721-E1BC-C1BB-034270BD4D3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5697200" y="8229600"/>
            <a:ext cx="2057400" cy="2057400"/>
          </a:xfrm>
          <a:prstGeom prst="ellipse">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933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Objectives of Labor Relations</a:t>
              </a:r>
            </a:p>
          </p:txBody>
        </p:sp>
      </p:grpSp>
      <p:sp>
        <p:nvSpPr>
          <p:cNvPr id="10" name="TextBox 10"/>
          <p:cNvSpPr txBox="1"/>
          <p:nvPr/>
        </p:nvSpPr>
        <p:spPr>
          <a:xfrm>
            <a:off x="2377440" y="3364225"/>
            <a:ext cx="13533120" cy="5405282"/>
          </a:xfrm>
          <a:prstGeom prst="rect">
            <a:avLst/>
          </a:prstGeom>
        </p:spPr>
        <p:txBody>
          <a:bodyPr lIns="0" tIns="0" rIns="0" bIns="0" rtlCol="0" anchor="t">
            <a:spAutoFit/>
          </a:bodyPr>
          <a:lstStyle/>
          <a:p>
            <a:pPr marL="651510" lvl="1" indent="-325755" algn="l">
              <a:lnSpc>
                <a:spcPts val="3888"/>
              </a:lnSpc>
              <a:buFont typeface="Arial"/>
              <a:buChar char="•"/>
            </a:pPr>
            <a:r>
              <a:rPr lang="en-US" sz="3600" b="1">
                <a:solidFill>
                  <a:srgbClr val="000000"/>
                </a:solidFill>
                <a:latin typeface="Calibri (MS) Bold"/>
                <a:ea typeface="Calibri (MS) Bold"/>
                <a:cs typeface="Calibri (MS) Bold"/>
                <a:sym typeface="Calibri (MS) Bold"/>
              </a:rPr>
              <a:t>Efficiency</a:t>
            </a:r>
            <a:r>
              <a:rPr lang="en-US" sz="3600">
                <a:solidFill>
                  <a:srgbClr val="000000"/>
                </a:solidFill>
                <a:latin typeface="Calibri (MS)"/>
                <a:ea typeface="Calibri (MS)"/>
                <a:cs typeface="Calibri (MS)"/>
                <a:sym typeface="Calibri (MS)"/>
              </a:rPr>
              <a:t>: Productive use of scarce resources for economic prosperity.</a:t>
            </a:r>
          </a:p>
          <a:p>
            <a:pPr marL="651510" lvl="1" indent="-325755" algn="l">
              <a:lnSpc>
                <a:spcPts val="3888"/>
              </a:lnSpc>
              <a:buFont typeface="Arial"/>
              <a:buChar char="•"/>
            </a:pPr>
            <a:r>
              <a:rPr lang="en-US" sz="3600" b="1">
                <a:solidFill>
                  <a:srgbClr val="000000"/>
                </a:solidFill>
                <a:latin typeface="Calibri (MS) Bold"/>
                <a:ea typeface="Calibri (MS) Bold"/>
                <a:cs typeface="Calibri (MS) Bold"/>
                <a:sym typeface="Calibri (MS) Bold"/>
              </a:rPr>
              <a:t>Equity</a:t>
            </a:r>
            <a:r>
              <a:rPr lang="en-US" sz="3600">
                <a:solidFill>
                  <a:srgbClr val="000000"/>
                </a:solidFill>
                <a:latin typeface="Calibri (MS)"/>
                <a:ea typeface="Calibri (MS)"/>
                <a:cs typeface="Calibri (MS)"/>
                <a:sym typeface="Calibri (MS)"/>
              </a:rPr>
              <a:t>: Standard of fair treatment for employees.</a:t>
            </a:r>
          </a:p>
          <a:p>
            <a:pPr marL="651510" lvl="1" indent="-325755" algn="l">
              <a:lnSpc>
                <a:spcPts val="3888"/>
              </a:lnSpc>
              <a:buFont typeface="Arial"/>
              <a:buChar char="•"/>
            </a:pPr>
            <a:r>
              <a:rPr lang="en-US" sz="3600" b="1">
                <a:solidFill>
                  <a:srgbClr val="000000"/>
                </a:solidFill>
                <a:latin typeface="Calibri (MS) Bold"/>
                <a:ea typeface="Calibri (MS) Bold"/>
                <a:cs typeface="Calibri (MS) Bold"/>
                <a:sym typeface="Calibri (MS) Bold"/>
              </a:rPr>
              <a:t>Voice</a:t>
            </a:r>
            <a:r>
              <a:rPr lang="en-US" sz="3600">
                <a:solidFill>
                  <a:srgbClr val="000000"/>
                </a:solidFill>
                <a:latin typeface="Calibri (MS)"/>
                <a:ea typeface="Calibri (MS)"/>
                <a:cs typeface="Calibri (MS)"/>
                <a:sym typeface="Calibri (MS)"/>
              </a:rPr>
              <a:t>: The ability of employees to have meaningful input into workplace decisions.</a:t>
            </a:r>
          </a:p>
          <a:p>
            <a:pPr marL="651510" lvl="1" indent="-325755" algn="l">
              <a:lnSpc>
                <a:spcPts val="3888"/>
              </a:lnSpc>
            </a:pPr>
            <a:r>
              <a:rPr lang="en-US" sz="3600">
                <a:solidFill>
                  <a:srgbClr val="000000"/>
                </a:solidFill>
                <a:latin typeface="Calibri (MS)"/>
                <a:ea typeface="Calibri (MS)"/>
                <a:cs typeface="Calibri (MS)"/>
                <a:sym typeface="Calibri (MS)"/>
              </a:rPr>
              <a:t>Ideally, efficiency, equity, and voice support each other in a virtuous cycle.</a:t>
            </a:r>
          </a:p>
          <a:p>
            <a:pPr marL="651510" lvl="1" indent="-325755" algn="ctr">
              <a:lnSpc>
                <a:spcPts val="3888"/>
              </a:lnSpc>
            </a:pPr>
            <a:endParaRPr lang="en-US" sz="36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66675"/>
              <a:ext cx="18288000" cy="1990217"/>
            </a:xfrm>
            <a:prstGeom prst="rect">
              <a:avLst/>
            </a:prstGeom>
          </p:spPr>
          <p:txBody>
            <a:bodyPr lIns="0" tIns="0" rIns="0" bIns="0" rtlCol="0" anchor="b"/>
            <a:lstStyle/>
            <a:p>
              <a:pPr algn="ctr">
                <a:lnSpc>
                  <a:spcPts val="7128"/>
                </a:lnSpc>
              </a:pPr>
              <a:r>
                <a:rPr lang="en-US" sz="6600" b="1">
                  <a:solidFill>
                    <a:srgbClr val="2F5597"/>
                  </a:solidFill>
                  <a:latin typeface="Calibri (MS) Bold"/>
                  <a:ea typeface="Calibri (MS) Bold"/>
                  <a:cs typeface="Calibri (MS) Bold"/>
                  <a:sym typeface="Calibri (MS) Bold"/>
                </a:rPr>
                <a:t>Aspects of Efficiency, Equity, and Voice in the Employment Relationship</a:t>
              </a:r>
            </a:p>
          </p:txBody>
        </p:sp>
      </p:grpSp>
      <p:pic>
        <p:nvPicPr>
          <p:cNvPr id="12" name="Picture 11" descr="The figure shows the important aspects of efficiency, equity, and voice in an employment relationship.">
            <a:extLst>
              <a:ext uri="{FF2B5EF4-FFF2-40B4-BE49-F238E27FC236}">
                <a16:creationId xmlns:a16="http://schemas.microsoft.com/office/drawing/2014/main" id="{A58B348B-8ACB-2867-8BBA-93CD88F39C93}"/>
              </a:ext>
            </a:extLst>
          </p:cNvPr>
          <p:cNvPicPr>
            <a:picLocks noChangeAspect="1"/>
          </p:cNvPicPr>
          <p:nvPr/>
        </p:nvPicPr>
        <p:blipFill>
          <a:blip r:embed="rId4"/>
          <a:stretch>
            <a:fillRect/>
          </a:stretch>
        </p:blipFill>
        <p:spPr>
          <a:xfrm>
            <a:off x="2615479" y="3543300"/>
            <a:ext cx="12422992" cy="5992350"/>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Objectives of Labor Relations</a:t>
              </a:r>
            </a:p>
          </p:txBody>
        </p:sp>
      </p:grpSp>
      <p:sp>
        <p:nvSpPr>
          <p:cNvPr id="10" name="TextBox 10"/>
          <p:cNvSpPr txBox="1"/>
          <p:nvPr/>
        </p:nvSpPr>
        <p:spPr>
          <a:xfrm>
            <a:off x="2377440" y="3297550"/>
            <a:ext cx="13533120" cy="5471957"/>
          </a:xfrm>
          <a:prstGeom prst="rect">
            <a:avLst/>
          </a:prstGeom>
        </p:spPr>
        <p:txBody>
          <a:bodyPr lIns="0" tIns="0" rIns="0" bIns="0" rtlCol="0" anchor="t">
            <a:spAutoFit/>
          </a:bodyPr>
          <a:lstStyle/>
          <a:p>
            <a:pPr algn="l">
              <a:lnSpc>
                <a:spcPts val="5040"/>
              </a:lnSpc>
            </a:pPr>
            <a:r>
              <a:rPr lang="en-US" sz="4200">
                <a:solidFill>
                  <a:srgbClr val="000000"/>
                </a:solidFill>
                <a:latin typeface="Calibri (MS)"/>
                <a:ea typeface="Calibri (MS)"/>
                <a:cs typeface="Calibri (MS)"/>
                <a:sym typeface="Calibri (MS)"/>
              </a:rPr>
              <a:t>But efficiency, equity, and voice can clash:</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Equitable treatment might reduce flexibility </a:t>
            </a:r>
          </a:p>
          <a:p>
            <a:pPr marL="651510" lvl="1" indent="-325755" algn="l">
              <a:lnSpc>
                <a:spcPts val="4320"/>
              </a:lnSpc>
            </a:pPr>
            <a:r>
              <a:rPr lang="en-US" sz="3600">
                <a:solidFill>
                  <a:srgbClr val="000000"/>
                </a:solidFill>
                <a:latin typeface="Calibri (MS)"/>
                <a:ea typeface="Calibri (MS)"/>
                <a:cs typeface="Calibri (MS)"/>
                <a:sym typeface="Calibri (MS)"/>
              </a:rPr>
              <a:t>and efficiency.</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Employee voice might make decision making more cumbersome and less efficient.</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Unions centralize power to better achieve equity, but become less responsive to individuals.</a:t>
            </a:r>
          </a:p>
          <a:p>
            <a:pPr marL="651510" lvl="1" indent="-325755" algn="l">
              <a:lnSpc>
                <a:spcPts val="5184"/>
              </a:lnSpc>
            </a:pPr>
            <a:endParaRPr lang="en-US" sz="3600">
              <a:solidFill>
                <a:srgbClr val="000000"/>
              </a:solidFill>
              <a:latin typeface="Calibri (MS)"/>
              <a:ea typeface="Calibri (MS)"/>
              <a:cs typeface="Calibri (MS)"/>
              <a:sym typeface="Calibri (MS)"/>
            </a:endParaRPr>
          </a:p>
          <a:p>
            <a:pPr marL="651510" lvl="1" indent="-325755" algn="ctr">
              <a:lnSpc>
                <a:spcPts val="3888"/>
              </a:lnSpc>
            </a:pPr>
            <a:endParaRPr lang="en-US" sz="36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Objectives of Labor Relations</a:t>
              </a:r>
            </a:p>
          </p:txBody>
        </p:sp>
      </p:grpSp>
      <p:sp>
        <p:nvSpPr>
          <p:cNvPr id="10" name="TextBox 10"/>
          <p:cNvSpPr txBox="1"/>
          <p:nvPr/>
        </p:nvSpPr>
        <p:spPr>
          <a:xfrm>
            <a:off x="2377440" y="3059425"/>
            <a:ext cx="13533120" cy="5710082"/>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Labor relations must strike a balance between these conflicting goals</a:t>
            </a:r>
          </a:p>
          <a:p>
            <a:pPr algn="l">
              <a:lnSpc>
                <a:spcPts val="6480"/>
              </a:lnSpc>
            </a:pPr>
            <a:r>
              <a:rPr lang="en-US" sz="3600">
                <a:solidFill>
                  <a:srgbClr val="000000"/>
                </a:solidFill>
                <a:latin typeface="Calibri (MS)"/>
                <a:ea typeface="Calibri (MS)"/>
                <a:cs typeface="Calibri (MS)"/>
                <a:sym typeface="Calibri (MS)"/>
              </a:rPr>
              <a:t>Studying labor relations involves analyzing how employee representation through independent labor unions contributes to achieving a balance among efficiency, equity, and voice.</a:t>
            </a:r>
          </a:p>
          <a:p>
            <a:pPr algn="l">
              <a:lnSpc>
                <a:spcPts val="6480"/>
              </a:lnSpc>
            </a:pPr>
            <a:endParaRPr lang="en-US" sz="3600">
              <a:solidFill>
                <a:srgbClr val="000000"/>
              </a:solidFill>
              <a:latin typeface="Calibri (MS)"/>
              <a:ea typeface="Calibri (MS)"/>
              <a:cs typeface="Calibri (MS)"/>
              <a:sym typeface="Calibri (MS)"/>
            </a:endParaRPr>
          </a:p>
          <a:p>
            <a:pPr algn="ctr">
              <a:lnSpc>
                <a:spcPts val="3888"/>
              </a:lnSpc>
            </a:pPr>
            <a:endParaRPr lang="en-US" sz="36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Objectives of Labor Relations</a:t>
              </a:r>
            </a:p>
          </p:txBody>
        </p:sp>
      </p:grpSp>
      <p:sp>
        <p:nvSpPr>
          <p:cNvPr id="10" name="TextBox 10"/>
          <p:cNvSpPr txBox="1"/>
          <p:nvPr/>
        </p:nvSpPr>
        <p:spPr>
          <a:xfrm>
            <a:off x="1702420" y="2944904"/>
            <a:ext cx="15728714" cy="3975255"/>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United States public policy encourages collective bargaining</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Everyone has the right to form and join trade unions for the protection of his or her interests.</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But why should society encourage or discourage the formation of labor unions?</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Objectives of Labor Relations</a:t>
              </a:r>
            </a:p>
          </p:txBody>
        </p:sp>
      </p:grpSp>
      <p:sp>
        <p:nvSpPr>
          <p:cNvPr id="10" name="TextBox 10"/>
          <p:cNvSpPr txBox="1"/>
          <p:nvPr/>
        </p:nvSpPr>
        <p:spPr>
          <a:xfrm>
            <a:off x="2467846" y="3089632"/>
            <a:ext cx="15728714" cy="2727746"/>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Alternative perspectives on what labor unions do</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Inflate wages and restrict work rules?</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Secure better wages, protect against unfair treatment by management, provide voice and representation?</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What should unions do?</a:t>
            </a: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777238" y="3109353"/>
            <a:ext cx="16715540" cy="6674725"/>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Efficiency is important to the employment relationship because of its effect on:</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Competitiveness.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Economic development.</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Economic prosperity.</a:t>
            </a:r>
          </a:p>
          <a:p>
            <a:pPr marL="760095" lvl="1" indent="-380047" algn="l">
              <a:lnSpc>
                <a:spcPts val="4536"/>
              </a:lnSpc>
            </a:pPr>
            <a:r>
              <a:rPr lang="en-US" sz="4200">
                <a:solidFill>
                  <a:srgbClr val="000000"/>
                </a:solidFill>
                <a:latin typeface="Calibri (MS)"/>
                <a:ea typeface="Calibri (MS)"/>
                <a:cs typeface="Calibri (MS)"/>
                <a:sym typeface="Calibri (MS)"/>
              </a:rPr>
              <a:t>Many see efficiency as the sole objective of the employment relationship</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Business serves society through economic prosperity.</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Businesses are not designed to be democratic training grounds.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A company has no obligation to provide personal and moral development.</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1586330" y="2721743"/>
            <a:ext cx="15644460" cy="6087666"/>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But workers are human beings, not simply economic factors of production</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quality of employment and the nature of the workplace are important for individuals, families, and society.</a:t>
            </a:r>
          </a:p>
          <a:p>
            <a:pPr marL="760095" lvl="1" indent="-380048" algn="ctr">
              <a:lnSpc>
                <a:spcPts val="7560"/>
              </a:lnSpc>
            </a:pPr>
            <a:r>
              <a:rPr lang="en-US" sz="4200">
                <a:solidFill>
                  <a:srgbClr val="000000"/>
                </a:solidFill>
                <a:latin typeface="Calibri (MS)"/>
                <a:ea typeface="Calibri (MS)"/>
                <a:cs typeface="Calibri (MS)"/>
                <a:sym typeface="Calibri (MS)"/>
              </a:rPr>
              <a:t>Inequality is harmful.</a:t>
            </a:r>
          </a:p>
          <a:p>
            <a:pPr marL="760095" lvl="1" indent="-380048" algn="ctr">
              <a:lnSpc>
                <a:spcPts val="7560"/>
              </a:lnSpc>
            </a:pPr>
            <a:r>
              <a:rPr lang="en-US" sz="4200">
                <a:solidFill>
                  <a:srgbClr val="000000"/>
                </a:solidFill>
                <a:latin typeface="Calibri (MS)"/>
                <a:ea typeface="Calibri (MS)"/>
                <a:cs typeface="Calibri (MS)"/>
                <a:sym typeface="Calibri (MS)"/>
              </a:rPr>
              <a:t>Work is not simply an economic transaction.</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1586330" y="2721743"/>
            <a:ext cx="15644460" cy="5887613"/>
          </a:xfrm>
          <a:prstGeom prst="rect">
            <a:avLst/>
          </a:prstGeom>
        </p:spPr>
        <p:txBody>
          <a:bodyPr lIns="0" tIns="0" rIns="0" bIns="0" rtlCol="0" anchor="t">
            <a:spAutoFit/>
          </a:bodyPr>
          <a:lstStyle/>
          <a:p>
            <a:pPr algn="ctr">
              <a:lnSpc>
                <a:spcPts val="7560"/>
              </a:lnSpc>
            </a:pPr>
            <a:r>
              <a:rPr lang="en-US" sz="4200">
                <a:solidFill>
                  <a:srgbClr val="000000"/>
                </a:solidFill>
                <a:latin typeface="Calibri (MS)"/>
                <a:ea typeface="Calibri (MS)"/>
                <a:cs typeface="Calibri (MS)"/>
                <a:sym typeface="Calibri (MS)"/>
              </a:rPr>
              <a:t>Work is a fully human activity such that employees are entitled to </a:t>
            </a:r>
            <a:r>
              <a:rPr lang="en-US" sz="4200" b="1">
                <a:solidFill>
                  <a:srgbClr val="000000"/>
                </a:solidFill>
                <a:latin typeface="Calibri (MS) Bold"/>
                <a:ea typeface="Calibri (MS) Bold"/>
                <a:cs typeface="Calibri (MS) Bold"/>
                <a:sym typeface="Calibri (MS) Bold"/>
              </a:rPr>
              <a:t>fair treatment</a:t>
            </a:r>
            <a:r>
              <a:rPr lang="en-US" sz="4200">
                <a:solidFill>
                  <a:srgbClr val="000000"/>
                </a:solidFill>
                <a:latin typeface="Calibri (MS)"/>
                <a:ea typeface="Calibri (MS)"/>
                <a:cs typeface="Calibri (MS)"/>
                <a:sym typeface="Calibri (MS)"/>
              </a:rPr>
              <a:t> and opportunities to have </a:t>
            </a:r>
            <a:r>
              <a:rPr lang="en-US" sz="4200" b="1">
                <a:solidFill>
                  <a:srgbClr val="000000"/>
                </a:solidFill>
                <a:latin typeface="Calibri (MS) Bold"/>
                <a:ea typeface="Calibri (MS) Bold"/>
                <a:cs typeface="Calibri (MS) Bold"/>
                <a:sym typeface="Calibri (MS) Bold"/>
              </a:rPr>
              <a:t>input into decisions</a:t>
            </a:r>
            <a:r>
              <a:rPr lang="en-US" sz="4200">
                <a:solidFill>
                  <a:srgbClr val="000000"/>
                </a:solidFill>
                <a:latin typeface="Calibri (MS)"/>
                <a:ea typeface="Calibri (MS)"/>
                <a:cs typeface="Calibri (MS)"/>
                <a:sym typeface="Calibri (MS)"/>
              </a:rPr>
              <a:t> that affect their daily lives.</a:t>
            </a:r>
          </a:p>
          <a:p>
            <a:pPr algn="l">
              <a:lnSpc>
                <a:spcPts val="7560"/>
              </a:lnSpc>
            </a:pPr>
            <a:r>
              <a:rPr lang="en-US" sz="4200">
                <a:solidFill>
                  <a:srgbClr val="000000"/>
                </a:solidFill>
                <a:latin typeface="Calibri (MS)"/>
                <a:ea typeface="Calibri (MS)"/>
                <a:cs typeface="Calibri (MS)"/>
                <a:sym typeface="Calibri (MS)"/>
              </a:rPr>
              <a:t>Equity and voice provide the social and human boundaries for the drive for efficiency</a:t>
            </a: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1348740" y="3059425"/>
            <a:ext cx="15590520" cy="6160299"/>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lack of at least minimal standards and nondiscriminatory treatment (equity) contradicts the basic ideals of democracy with free and equal citizens, and it violates religious and moral views on the sanctity of human life and human dignity</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1348740" y="3059425"/>
            <a:ext cx="15590520" cy="6160299"/>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Employee voice has similar justifications, ranging from moral, religious, and psychological beliefs about the importance of human self-determination to political views of liberty and democracy</a:t>
            </a:r>
          </a:p>
          <a:p>
            <a:pPr marL="760095" lvl="1" indent="-380048" algn="l">
              <a:lnSpc>
                <a:spcPts val="7560"/>
              </a:lnSpc>
            </a:pPr>
            <a:endParaRPr lang="en-US" sz="4200">
              <a:solidFill>
                <a:srgbClr val="000000"/>
              </a:solidFill>
              <a:latin typeface="Calibri (MS)"/>
              <a:ea typeface="Calibri (MS)"/>
              <a:cs typeface="Calibri (MS)"/>
              <a:sym typeface="Calibri (MS)"/>
            </a:endParaRPr>
          </a:p>
          <a:p>
            <a:pPr marL="651510" lvl="1" indent="-325755" algn="l">
              <a:lnSpc>
                <a:spcPts val="6480"/>
              </a:lnSpc>
            </a:pPr>
            <a:r>
              <a:rPr lang="en-US" sz="3600">
                <a:solidFill>
                  <a:srgbClr val="000000"/>
                </a:solidFill>
                <a:latin typeface="Calibri (MS)"/>
                <a:ea typeface="Calibri (MS)"/>
                <a:cs typeface="Calibri (MS)"/>
                <a:sym typeface="Calibri (MS)"/>
              </a:rPr>
              <a:t>Industrial democracy: belief that workers in a democratic society are entitled to the same democratic principles of participation in the workplace.</a:t>
            </a:r>
          </a:p>
        </p:txBody>
      </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85725"/>
              <a:ext cx="18288000" cy="2009267"/>
            </a:xfrm>
            <a:prstGeom prst="rect">
              <a:avLst/>
            </a:prstGeom>
          </p:spPr>
          <p:txBody>
            <a:bodyPr lIns="0" tIns="0" rIns="0" bIns="0" rtlCol="0" anchor="b"/>
            <a:lstStyle/>
            <a:p>
              <a:pPr algn="ctr">
                <a:lnSpc>
                  <a:spcPts val="9720"/>
                </a:lnSpc>
              </a:pPr>
              <a:r>
                <a:rPr lang="en-US" sz="9000">
                  <a:solidFill>
                    <a:srgbClr val="2F5597"/>
                  </a:solidFill>
                  <a:latin typeface="Calibri (MS) Light"/>
                  <a:ea typeface="Calibri (MS) Light"/>
                  <a:cs typeface="Calibri (MS) Light"/>
                  <a:sym typeface="Calibri (MS) Light"/>
                </a:rPr>
                <a:t>Isn’t Efficiency Enough? </a:t>
              </a:r>
            </a:p>
          </p:txBody>
        </p:sp>
      </p:grpSp>
      <p:sp>
        <p:nvSpPr>
          <p:cNvPr id="10" name="TextBox 10"/>
          <p:cNvSpPr txBox="1"/>
          <p:nvPr/>
        </p:nvSpPr>
        <p:spPr>
          <a:xfrm>
            <a:off x="1005840" y="3305679"/>
            <a:ext cx="16276320" cy="6478401"/>
          </a:xfrm>
          <a:prstGeom prst="rect">
            <a:avLst/>
          </a:prstGeom>
        </p:spPr>
        <p:txBody>
          <a:bodyPr lIns="0" tIns="0" rIns="0" bIns="0" rtlCol="0" anchor="t">
            <a:spAutoFit/>
          </a:bodyPr>
          <a:lstStyle/>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Equity and voice are also consistent with what workers want</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Workers want fairness, justice, and security</a:t>
            </a:r>
          </a:p>
          <a:p>
            <a:pPr marL="760095" lvl="1" indent="-380048" algn="l">
              <a:lnSpc>
                <a:spcPts val="4536"/>
              </a:lnSpc>
            </a:pPr>
            <a:endParaRPr lang="en-US" sz="4200">
              <a:solidFill>
                <a:srgbClr val="000000"/>
              </a:solidFill>
              <a:latin typeface="Calibri (MS)"/>
              <a:ea typeface="Calibri (MS)"/>
              <a:cs typeface="Calibri (MS)"/>
              <a:sym typeface="Calibri (MS)"/>
            </a:endParaRP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Workers want influence over decisions that affect their job or work life</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Believe that they would enjoy their jobs more.</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Believe that their employers would be more competitive.</a:t>
            </a: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6000" y="1683544"/>
            <a:ext cx="13716000" cy="1442656"/>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1980692"/>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Aspects of Efficiency, Equity, and Voice in the Employment Relationship</a:t>
              </a:r>
            </a:p>
          </p:txBody>
        </p:sp>
      </p:grpSp>
      <p:sp>
        <p:nvSpPr>
          <p:cNvPr id="10" name="TextBox 10"/>
          <p:cNvSpPr txBox="1"/>
          <p:nvPr/>
        </p:nvSpPr>
        <p:spPr>
          <a:xfrm>
            <a:off x="1005840" y="3077079"/>
            <a:ext cx="16276320" cy="6707001"/>
          </a:xfrm>
          <a:prstGeom prst="rect">
            <a:avLst/>
          </a:prstGeom>
        </p:spPr>
        <p:txBody>
          <a:bodyPr lIns="0" tIns="0" rIns="0" bIns="0" rtlCol="0" anchor="t">
            <a:spAutoFit/>
          </a:bodyPr>
          <a:lstStyle/>
          <a:p>
            <a:pPr algn="just">
              <a:lnSpc>
                <a:spcPts val="6480"/>
              </a:lnSpc>
            </a:pPr>
            <a:r>
              <a:rPr lang="en-US" sz="3600">
                <a:solidFill>
                  <a:srgbClr val="000000"/>
                </a:solidFill>
                <a:latin typeface="Calibri (MS)"/>
                <a:ea typeface="Calibri (MS)"/>
                <a:cs typeface="Calibri (MS)"/>
                <a:sym typeface="Calibri (MS)"/>
              </a:rPr>
              <a:t>The important aspects of efficiency in an employment relationship are as follows: profitability, productivity, competitiveness, and economic prosperity. The important aspects of equity in an employment relationship are as follows: living wages, workplace safety, nondiscrimination, and health and retirement security. The important aspects of voice in an employment relationship are as follows: consultation, labor unions, self-determination, and employee free speech.</a:t>
            </a:r>
          </a:p>
          <a:p>
            <a:pPr algn="l">
              <a:lnSpc>
                <a:spcPts val="3888"/>
              </a:lnSpc>
            </a:pPr>
            <a:endParaRPr lang="en-US" sz="36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5999" y="2087445"/>
            <a:ext cx="13716000" cy="1442657"/>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76200"/>
              <a:ext cx="18288000" cy="1999742"/>
            </a:xfrm>
            <a:prstGeom prst="rect">
              <a:avLst/>
            </a:prstGeom>
          </p:spPr>
          <p:txBody>
            <a:bodyPr lIns="0" tIns="0" rIns="0" bIns="0" rtlCol="0" anchor="b"/>
            <a:lstStyle/>
            <a:p>
              <a:pPr algn="ctr">
                <a:lnSpc>
                  <a:spcPts val="8748"/>
                </a:lnSpc>
              </a:pPr>
              <a:r>
                <a:rPr lang="en-US" sz="8100">
                  <a:solidFill>
                    <a:srgbClr val="2F5597"/>
                  </a:solidFill>
                  <a:latin typeface="Calibri (MS) Light"/>
                  <a:ea typeface="Calibri (MS) Light"/>
                  <a:cs typeface="Calibri (MS) Light"/>
                  <a:sym typeface="Calibri (MS) Light"/>
                </a:rPr>
                <a:t>Conflicting Goals Mean Balancing Rights</a:t>
              </a:r>
            </a:p>
          </p:txBody>
        </p:sp>
      </p:grpSp>
      <p:sp>
        <p:nvSpPr>
          <p:cNvPr id="10" name="TextBox 10"/>
          <p:cNvSpPr txBox="1"/>
          <p:nvPr/>
        </p:nvSpPr>
        <p:spPr>
          <a:xfrm>
            <a:off x="1005840" y="3019929"/>
            <a:ext cx="16276320" cy="6764151"/>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The greatest challenges in labor relations arise from conflicting goals</a:t>
            </a:r>
          </a:p>
          <a:p>
            <a:pPr algn="l">
              <a:lnSpc>
                <a:spcPts val="6480"/>
              </a:lnSpc>
            </a:pPr>
            <a:r>
              <a:rPr lang="en-US" sz="3600">
                <a:solidFill>
                  <a:srgbClr val="000000"/>
                </a:solidFill>
                <a:latin typeface="Calibri (MS)"/>
                <a:ea typeface="Calibri (MS)"/>
                <a:cs typeface="Calibri (MS)"/>
                <a:sym typeface="Calibri (MS)"/>
              </a:rPr>
              <a:t>Conflicts are generally resolved privately through bargaining and other means by:</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Individuals.</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Unions.</a:t>
            </a:r>
          </a:p>
          <a:p>
            <a:pPr marL="542925" lvl="1" indent="-271462" algn="l">
              <a:lnSpc>
                <a:spcPts val="5400"/>
              </a:lnSpc>
              <a:buFont typeface="Arial"/>
              <a:buChar char="•"/>
            </a:pPr>
            <a:r>
              <a:rPr lang="en-US" sz="3000">
                <a:solidFill>
                  <a:srgbClr val="000000"/>
                </a:solidFill>
                <a:latin typeface="Calibri (MS)"/>
                <a:ea typeface="Calibri (MS)"/>
                <a:cs typeface="Calibri (MS)"/>
                <a:sym typeface="Calibri (MS)"/>
              </a:rPr>
              <a:t>Companies.</a:t>
            </a:r>
          </a:p>
          <a:p>
            <a:pPr marL="651510" lvl="1" indent="-325755" algn="l">
              <a:lnSpc>
                <a:spcPts val="3888"/>
              </a:lnSpc>
            </a:pPr>
            <a:endParaRPr lang="en-US" sz="30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285999" y="1964289"/>
            <a:ext cx="13716000" cy="1442657"/>
            <a:chOff x="0" y="0"/>
            <a:chExt cx="18288000" cy="1923542"/>
          </a:xfrm>
        </p:grpSpPr>
        <p:sp>
          <p:nvSpPr>
            <p:cNvPr id="8" name="Freeform 8"/>
            <p:cNvSpPr/>
            <p:nvPr/>
          </p:nvSpPr>
          <p:spPr>
            <a:xfrm>
              <a:off x="0" y="0"/>
              <a:ext cx="18288000" cy="1923542"/>
            </a:xfrm>
            <a:custGeom>
              <a:avLst/>
              <a:gdLst/>
              <a:ahLst/>
              <a:cxnLst/>
              <a:rect l="l" t="t" r="r" b="b"/>
              <a:pathLst>
                <a:path w="18288000" h="1923542">
                  <a:moveTo>
                    <a:pt x="0" y="0"/>
                  </a:moveTo>
                  <a:lnTo>
                    <a:pt x="18288000" y="0"/>
                  </a:lnTo>
                  <a:lnTo>
                    <a:pt x="18288000" y="1923542"/>
                  </a:lnTo>
                  <a:lnTo>
                    <a:pt x="0" y="1923542"/>
                  </a:lnTo>
                  <a:close/>
                </a:path>
              </a:pathLst>
            </a:custGeom>
            <a:solidFill>
              <a:srgbClr val="000000">
                <a:alpha val="0"/>
              </a:srgbClr>
            </a:solidFill>
          </p:spPr>
          <p:txBody>
            <a:bodyPr/>
            <a:lstStyle/>
            <a:p>
              <a:endParaRPr lang="en-GB"/>
            </a:p>
          </p:txBody>
        </p:sp>
        <p:sp>
          <p:nvSpPr>
            <p:cNvPr id="9" name="TextBox 9"/>
            <p:cNvSpPr txBox="1"/>
            <p:nvPr/>
          </p:nvSpPr>
          <p:spPr>
            <a:xfrm>
              <a:off x="0" y="-76200"/>
              <a:ext cx="18288000" cy="1999742"/>
            </a:xfrm>
            <a:prstGeom prst="rect">
              <a:avLst/>
            </a:prstGeom>
          </p:spPr>
          <p:txBody>
            <a:bodyPr lIns="0" tIns="0" rIns="0" bIns="0" rtlCol="0" anchor="b"/>
            <a:lstStyle/>
            <a:p>
              <a:pPr algn="ctr">
                <a:lnSpc>
                  <a:spcPts val="8748"/>
                </a:lnSpc>
              </a:pPr>
              <a:r>
                <a:rPr lang="en-US" sz="8100">
                  <a:solidFill>
                    <a:srgbClr val="2F5597"/>
                  </a:solidFill>
                  <a:latin typeface="Calibri (MS) Light"/>
                  <a:ea typeface="Calibri (MS) Light"/>
                  <a:cs typeface="Calibri (MS) Light"/>
                  <a:sym typeface="Calibri (MS) Light"/>
                </a:rPr>
                <a:t>Conflicting Goals Mean Balancing Rights</a:t>
              </a:r>
            </a:p>
          </p:txBody>
        </p:sp>
      </p:grpSp>
      <p:sp>
        <p:nvSpPr>
          <p:cNvPr id="10" name="TextBox 10"/>
          <p:cNvSpPr txBox="1"/>
          <p:nvPr/>
        </p:nvSpPr>
        <p:spPr>
          <a:xfrm>
            <a:off x="1005840" y="3019929"/>
            <a:ext cx="16276320" cy="6764151"/>
          </a:xfrm>
          <a:prstGeom prst="rect">
            <a:avLst/>
          </a:prstGeom>
        </p:spPr>
        <p:txBody>
          <a:bodyPr lIns="0" tIns="0" rIns="0" bIns="0" rtlCol="0" anchor="t">
            <a:spAutoFit/>
          </a:bodyPr>
          <a:lstStyle/>
          <a:p>
            <a:pPr algn="l">
              <a:lnSpc>
                <a:spcPts val="7560"/>
              </a:lnSpc>
            </a:pPr>
            <a:r>
              <a:rPr lang="en-US" sz="4200">
                <a:solidFill>
                  <a:srgbClr val="000000"/>
                </a:solidFill>
                <a:latin typeface="Calibri (MS)"/>
                <a:ea typeface="Calibri (MS)"/>
                <a:cs typeface="Calibri (MS)"/>
                <a:sym typeface="Calibri (MS)"/>
              </a:rPr>
              <a:t>But society establishes the ground rules.</a:t>
            </a:r>
          </a:p>
          <a:p>
            <a:pPr marL="651510" lvl="1" indent="-325755" algn="l">
              <a:lnSpc>
                <a:spcPts val="6480"/>
              </a:lnSpc>
              <a:buFont typeface="Arial"/>
              <a:buChar char="•"/>
            </a:pPr>
            <a:r>
              <a:rPr lang="en-US" sz="3600">
                <a:solidFill>
                  <a:srgbClr val="000000"/>
                </a:solidFill>
                <a:latin typeface="Calibri (MS)"/>
                <a:ea typeface="Calibri (MS)"/>
                <a:cs typeface="Calibri (MS)"/>
                <a:sym typeface="Calibri (MS)"/>
              </a:rPr>
              <a:t>Labor law tries to balance property rights and labor rights in order to promote a balance between efficiency, equity, and voice.</a:t>
            </a:r>
          </a:p>
          <a:p>
            <a:pPr marL="760095" lvl="1" indent="-380047" algn="l">
              <a:lnSpc>
                <a:spcPts val="7560"/>
              </a:lnSpc>
            </a:pPr>
            <a:r>
              <a:rPr lang="en-US" sz="4200">
                <a:solidFill>
                  <a:srgbClr val="000000"/>
                </a:solidFill>
                <a:latin typeface="Calibri (MS)"/>
                <a:ea typeface="Calibri (MS)"/>
                <a:cs typeface="Calibri (MS)"/>
                <a:sym typeface="Calibri (MS)"/>
              </a:rPr>
              <a:t>Understanding conflicts between property rights and workers’ rights and the desire to balance them is vital for understanding labor relations.</a:t>
            </a:r>
          </a:p>
          <a:p>
            <a:pPr marL="760095" lvl="1" indent="-380047" algn="l">
              <a:lnSpc>
                <a:spcPts val="4536"/>
              </a:lnSpc>
            </a:pPr>
            <a:endParaRPr lang="en-US" sz="4200">
              <a:solidFill>
                <a:srgbClr val="000000"/>
              </a:solidFill>
              <a:latin typeface="Calibri (MS)"/>
              <a:ea typeface="Calibri (MS)"/>
              <a:cs typeface="Calibri (MS)"/>
              <a:sym typeface="Calibri (MS)"/>
            </a:endParaRPr>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sp>
        <p:nvSpPr>
          <p:cNvPr id="7" name="TextBox 7"/>
          <p:cNvSpPr txBox="1"/>
          <p:nvPr/>
        </p:nvSpPr>
        <p:spPr>
          <a:xfrm>
            <a:off x="1005840" y="1892994"/>
            <a:ext cx="16276320" cy="7891086"/>
          </a:xfrm>
          <a:prstGeom prst="rect">
            <a:avLst/>
          </a:prstGeom>
        </p:spPr>
        <p:txBody>
          <a:bodyPr lIns="0" tIns="0" rIns="0" bIns="0" rtlCol="0" anchor="t">
            <a:spAutoFit/>
          </a:bodyPr>
          <a:lstStyle/>
          <a:p>
            <a:pPr algn="ctr">
              <a:lnSpc>
                <a:spcPts val="6480"/>
              </a:lnSpc>
            </a:pPr>
            <a:r>
              <a:rPr lang="en-US" sz="6000">
                <a:solidFill>
                  <a:srgbClr val="2F5597"/>
                </a:solidFill>
                <a:latin typeface="Calibri (MS)"/>
                <a:ea typeface="Calibri (MS)"/>
                <a:cs typeface="Calibri (MS)"/>
                <a:sym typeface="Calibri (MS)"/>
              </a:rPr>
              <a:t>In a Nonunion Workplace, Can Managers…?</a:t>
            </a:r>
          </a:p>
          <a:p>
            <a:pPr algn="ctr">
              <a:lnSpc>
                <a:spcPts val="3888"/>
              </a:lnSpc>
            </a:pPr>
            <a:endParaRPr lang="en-US" sz="6000">
              <a:solidFill>
                <a:srgbClr val="2F5597"/>
              </a:solidFill>
              <a:latin typeface="Calibri (MS)"/>
              <a:ea typeface="Calibri (MS)"/>
              <a:cs typeface="Calibri (MS)"/>
              <a:sym typeface="Calibri (MS)"/>
            </a:endParaRPr>
          </a:p>
          <a:p>
            <a:pPr algn="l">
              <a:lnSpc>
                <a:spcPts val="6480"/>
              </a:lnSpc>
            </a:pPr>
            <a:r>
              <a:rPr lang="en-US" sz="3600" b="1">
                <a:solidFill>
                  <a:srgbClr val="000000"/>
                </a:solidFill>
                <a:latin typeface="Calibri (MS) Bold"/>
                <a:ea typeface="Calibri (MS) Bold"/>
                <a:cs typeface="Calibri (MS) Bold"/>
                <a:sym typeface="Calibri (MS) Bold"/>
              </a:rPr>
              <a:t>Scenario One:</a:t>
            </a:r>
            <a:r>
              <a:rPr lang="en-US" sz="3600">
                <a:solidFill>
                  <a:srgbClr val="000000"/>
                </a:solidFill>
                <a:latin typeface="Calibri (MS)"/>
                <a:ea typeface="Calibri (MS)"/>
                <a:cs typeface="Calibri (MS)"/>
                <a:sym typeface="Calibri (MS)"/>
              </a:rPr>
              <a:t> You implement a new pay-for-performance program and five employees together decide to refuse to work until the program is withdrawn. Can you fire the employees?</a:t>
            </a:r>
          </a:p>
        </p:txBody>
      </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sp>
        <p:nvSpPr>
          <p:cNvPr id="7" name="TextBox 7"/>
          <p:cNvSpPr txBox="1"/>
          <p:nvPr/>
        </p:nvSpPr>
        <p:spPr>
          <a:xfrm>
            <a:off x="1005840" y="1892994"/>
            <a:ext cx="16276320" cy="7891086"/>
          </a:xfrm>
          <a:prstGeom prst="rect">
            <a:avLst/>
          </a:prstGeom>
        </p:spPr>
        <p:txBody>
          <a:bodyPr lIns="0" tIns="0" rIns="0" bIns="0" rtlCol="0" anchor="t">
            <a:spAutoFit/>
          </a:bodyPr>
          <a:lstStyle/>
          <a:p>
            <a:pPr algn="ctr">
              <a:lnSpc>
                <a:spcPts val="6480"/>
              </a:lnSpc>
            </a:pPr>
            <a:r>
              <a:rPr lang="en-US" sz="6000">
                <a:solidFill>
                  <a:srgbClr val="2F5597"/>
                </a:solidFill>
                <a:latin typeface="Calibri (MS)"/>
                <a:ea typeface="Calibri (MS)"/>
                <a:cs typeface="Calibri (MS)"/>
                <a:sym typeface="Calibri (MS)"/>
              </a:rPr>
              <a:t>In a Nonunion Workplace, Can Managers…?</a:t>
            </a:r>
          </a:p>
          <a:p>
            <a:pPr algn="ctr">
              <a:lnSpc>
                <a:spcPts val="3888"/>
              </a:lnSpc>
            </a:pPr>
            <a:endParaRPr lang="en-US" sz="6000">
              <a:solidFill>
                <a:srgbClr val="2F5597"/>
              </a:solidFill>
              <a:latin typeface="Calibri (MS)"/>
              <a:ea typeface="Calibri (MS)"/>
              <a:cs typeface="Calibri (MS)"/>
              <a:sym typeface="Calibri (MS)"/>
            </a:endParaRPr>
          </a:p>
          <a:p>
            <a:pPr algn="l">
              <a:lnSpc>
                <a:spcPts val="6480"/>
              </a:lnSpc>
            </a:pPr>
            <a:r>
              <a:rPr lang="en-US" sz="3600" b="1">
                <a:solidFill>
                  <a:srgbClr val="000000"/>
                </a:solidFill>
                <a:latin typeface="Calibri (MS) Bold"/>
                <a:ea typeface="Calibri (MS) Bold"/>
                <a:cs typeface="Calibri (MS) Bold"/>
                <a:sym typeface="Calibri (MS) Bold"/>
              </a:rPr>
              <a:t>Scenario Two:</a:t>
            </a:r>
            <a:r>
              <a:rPr lang="en-US" sz="3600">
                <a:solidFill>
                  <a:srgbClr val="000000"/>
                </a:solidFill>
                <a:latin typeface="Calibri (MS)"/>
                <a:ea typeface="Calibri (MS)"/>
                <a:cs typeface="Calibri (MS)"/>
                <a:sym typeface="Calibri (MS)"/>
              </a:rPr>
              <a:t> You are interviewing applicants for a Web designer position in your organization. One applicant has a Graphic Communications International Union day planner and pen. Can you refuse to hire this qualified individual because you don’t want any union troublemakers in your organization?</a:t>
            </a:r>
          </a:p>
        </p:txBody>
      </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sp>
        <p:nvSpPr>
          <p:cNvPr id="7" name="TextBox 7"/>
          <p:cNvSpPr txBox="1"/>
          <p:nvPr/>
        </p:nvSpPr>
        <p:spPr>
          <a:xfrm>
            <a:off x="1005840" y="1892994"/>
            <a:ext cx="16276320" cy="7891086"/>
          </a:xfrm>
          <a:prstGeom prst="rect">
            <a:avLst/>
          </a:prstGeom>
        </p:spPr>
        <p:txBody>
          <a:bodyPr lIns="0" tIns="0" rIns="0" bIns="0" rtlCol="0" anchor="t">
            <a:spAutoFit/>
          </a:bodyPr>
          <a:lstStyle/>
          <a:p>
            <a:pPr algn="ctr">
              <a:lnSpc>
                <a:spcPts val="6480"/>
              </a:lnSpc>
            </a:pPr>
            <a:r>
              <a:rPr lang="en-US" sz="6000">
                <a:solidFill>
                  <a:srgbClr val="2F5597"/>
                </a:solidFill>
                <a:latin typeface="Calibri (MS)"/>
                <a:ea typeface="Calibri (MS)"/>
                <a:cs typeface="Calibri (MS)"/>
                <a:sym typeface="Calibri (MS)"/>
              </a:rPr>
              <a:t>In a Nonunion Workplace, Can Managers…?</a:t>
            </a:r>
          </a:p>
          <a:p>
            <a:pPr algn="ctr">
              <a:lnSpc>
                <a:spcPts val="3888"/>
              </a:lnSpc>
            </a:pPr>
            <a:endParaRPr lang="en-US" sz="6000">
              <a:solidFill>
                <a:srgbClr val="2F5597"/>
              </a:solidFill>
              <a:latin typeface="Calibri (MS)"/>
              <a:ea typeface="Calibri (MS)"/>
              <a:cs typeface="Calibri (MS)"/>
              <a:sym typeface="Calibri (MS)"/>
            </a:endParaRPr>
          </a:p>
          <a:p>
            <a:pPr algn="l">
              <a:lnSpc>
                <a:spcPts val="6480"/>
              </a:lnSpc>
            </a:pPr>
            <a:r>
              <a:rPr lang="en-US" sz="3600" b="1">
                <a:solidFill>
                  <a:srgbClr val="000000"/>
                </a:solidFill>
                <a:latin typeface="Calibri (MS) Bold"/>
                <a:ea typeface="Calibri (MS) Bold"/>
                <a:cs typeface="Calibri (MS) Bold"/>
                <a:sym typeface="Calibri (MS) Bold"/>
              </a:rPr>
              <a:t>Scenario Three:</a:t>
            </a:r>
            <a:r>
              <a:rPr lang="en-US" sz="3600">
                <a:solidFill>
                  <a:srgbClr val="000000"/>
                </a:solidFill>
                <a:latin typeface="Calibri (MS)"/>
                <a:ea typeface="Calibri (MS)"/>
                <a:cs typeface="Calibri (MS)"/>
                <a:sym typeface="Calibri (MS)"/>
              </a:rPr>
              <a:t> You overhear two employees discussing a union during a break in the employee cafeteria. Can you stop their conversation?</a:t>
            </a:r>
          </a:p>
        </p:txBody>
      </p:sp>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sp>
        <p:nvSpPr>
          <p:cNvPr id="7" name="TextBox 7"/>
          <p:cNvSpPr txBox="1"/>
          <p:nvPr/>
        </p:nvSpPr>
        <p:spPr>
          <a:xfrm>
            <a:off x="1005840" y="1892994"/>
            <a:ext cx="16276320" cy="7891086"/>
          </a:xfrm>
          <a:prstGeom prst="rect">
            <a:avLst/>
          </a:prstGeom>
        </p:spPr>
        <p:txBody>
          <a:bodyPr lIns="0" tIns="0" rIns="0" bIns="0" rtlCol="0" anchor="t">
            <a:spAutoFit/>
          </a:bodyPr>
          <a:lstStyle/>
          <a:p>
            <a:pPr algn="ctr">
              <a:lnSpc>
                <a:spcPts val="6480"/>
              </a:lnSpc>
            </a:pPr>
            <a:r>
              <a:rPr lang="en-US" sz="6000">
                <a:solidFill>
                  <a:srgbClr val="2F5597"/>
                </a:solidFill>
                <a:latin typeface="Calibri (MS)"/>
                <a:ea typeface="Calibri (MS)"/>
                <a:cs typeface="Calibri (MS)"/>
                <a:sym typeface="Calibri (MS)"/>
              </a:rPr>
              <a:t>In a Nonunion Workplace, Can Managers…?</a:t>
            </a:r>
          </a:p>
          <a:p>
            <a:pPr algn="l">
              <a:lnSpc>
                <a:spcPts val="6480"/>
              </a:lnSpc>
            </a:pPr>
            <a:r>
              <a:rPr lang="en-US" sz="3600" b="1">
                <a:solidFill>
                  <a:srgbClr val="000000"/>
                </a:solidFill>
                <a:latin typeface="Calibri (MS) Bold"/>
                <a:ea typeface="Calibri (MS) Bold"/>
                <a:cs typeface="Calibri (MS) Bold"/>
                <a:sym typeface="Calibri (MS) Bold"/>
              </a:rPr>
              <a:t>Scenario Four:</a:t>
            </a:r>
            <a:r>
              <a:rPr lang="en-US" sz="3600">
                <a:solidFill>
                  <a:srgbClr val="000000"/>
                </a:solidFill>
                <a:latin typeface="Calibri (MS)"/>
                <a:ea typeface="Calibri (MS)"/>
                <a:cs typeface="Calibri (MS)"/>
                <a:sym typeface="Calibri (MS)"/>
              </a:rPr>
              <a:t> You want to change your company’s health care insurance provider, but only if the employees feel that it is a positive change. Can you handpick an employee committee to represent the other employees in discussions about new health insurance options?</a:t>
            </a: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7625"/>
              <a:ext cx="18288000" cy="2084165"/>
            </a:xfrm>
            <a:prstGeom prst="rect">
              <a:avLst/>
            </a:prstGeom>
          </p:spPr>
          <p:txBody>
            <a:bodyPr lIns="0" tIns="0" rIns="0" bIns="0" rtlCol="0" anchor="b"/>
            <a:lstStyle/>
            <a:p>
              <a:pPr algn="ctr">
                <a:lnSpc>
                  <a:spcPts val="6480"/>
                </a:lnSpc>
              </a:pPr>
              <a:r>
                <a:rPr lang="en-US" sz="6000">
                  <a:solidFill>
                    <a:srgbClr val="2F5597"/>
                  </a:solidFill>
                  <a:latin typeface="Calibri (MS) Light"/>
                  <a:ea typeface="Calibri (MS) Light"/>
                  <a:cs typeface="Calibri (MS) Light"/>
                  <a:sym typeface="Calibri (MS) Light"/>
                </a:rPr>
                <a:t>Continued Relevance of Labor Relations</a:t>
              </a:r>
            </a:p>
          </p:txBody>
        </p:sp>
      </p:grpSp>
      <p:sp>
        <p:nvSpPr>
          <p:cNvPr id="10" name="TextBox 10"/>
          <p:cNvSpPr txBox="1"/>
          <p:nvPr/>
        </p:nvSpPr>
        <p:spPr>
          <a:xfrm>
            <a:off x="1005840" y="3258054"/>
            <a:ext cx="16276320" cy="6526026"/>
          </a:xfrm>
          <a:prstGeom prst="rect">
            <a:avLst/>
          </a:prstGeom>
        </p:spPr>
        <p:txBody>
          <a:bodyPr lIns="0" tIns="0" rIns="0" bIns="0" rtlCol="0" anchor="t">
            <a:spAutoFit/>
          </a:bodyPr>
          <a:lstStyle/>
          <a:p>
            <a:pPr algn="l">
              <a:lnSpc>
                <a:spcPts val="5040"/>
              </a:lnSpc>
            </a:pPr>
            <a:r>
              <a:rPr lang="en-US" sz="4200">
                <a:solidFill>
                  <a:srgbClr val="000000"/>
                </a:solidFill>
                <a:latin typeface="Calibri (MS)"/>
                <a:ea typeface="Calibri (MS)"/>
                <a:cs typeface="Calibri (MS)"/>
                <a:sym typeface="Calibri (MS)"/>
              </a:rPr>
              <a:t>Labor relations involves diverse factors</a:t>
            </a:r>
          </a:p>
          <a:p>
            <a:pPr algn="l">
              <a:lnSpc>
                <a:spcPts val="6480"/>
              </a:lnSpc>
            </a:pPr>
            <a:r>
              <a:rPr lang="en-US" sz="3600">
                <a:solidFill>
                  <a:srgbClr val="000000"/>
                </a:solidFill>
                <a:latin typeface="Calibri (MS)"/>
                <a:ea typeface="Calibri (MS)"/>
                <a:cs typeface="Calibri (MS)"/>
                <a:sym typeface="Calibri (MS)"/>
              </a:rPr>
              <a:t>Market forces.</a:t>
            </a:r>
          </a:p>
          <a:p>
            <a:pPr algn="l">
              <a:lnSpc>
                <a:spcPts val="6480"/>
              </a:lnSpc>
            </a:pPr>
            <a:r>
              <a:rPr lang="en-US" sz="3600">
                <a:solidFill>
                  <a:srgbClr val="000000"/>
                </a:solidFill>
                <a:latin typeface="Calibri (MS)"/>
                <a:ea typeface="Calibri (MS)"/>
                <a:cs typeface="Calibri (MS)"/>
                <a:sym typeface="Calibri (MS)"/>
              </a:rPr>
              <a:t>Individual emotions.</a:t>
            </a:r>
          </a:p>
          <a:p>
            <a:pPr algn="l">
              <a:lnSpc>
                <a:spcPts val="6480"/>
              </a:lnSpc>
            </a:pPr>
            <a:r>
              <a:rPr lang="en-US" sz="3600">
                <a:solidFill>
                  <a:srgbClr val="000000"/>
                </a:solidFill>
                <a:latin typeface="Calibri (MS)"/>
                <a:ea typeface="Calibri (MS)"/>
                <a:cs typeface="Calibri (MS)"/>
                <a:sym typeface="Calibri (MS)"/>
              </a:rPr>
              <a:t>Managerial strategies.</a:t>
            </a:r>
          </a:p>
          <a:p>
            <a:pPr algn="l">
              <a:lnSpc>
                <a:spcPts val="6480"/>
              </a:lnSpc>
            </a:pPr>
            <a:r>
              <a:rPr lang="en-US" sz="3600">
                <a:solidFill>
                  <a:srgbClr val="000000"/>
                </a:solidFill>
                <a:latin typeface="Calibri (MS)"/>
                <a:ea typeface="Calibri (MS)"/>
                <a:cs typeface="Calibri (MS)"/>
                <a:sym typeface="Calibri (MS)"/>
              </a:rPr>
              <a:t>Forms of work organization.</a:t>
            </a:r>
          </a:p>
          <a:p>
            <a:pPr algn="l">
              <a:lnSpc>
                <a:spcPts val="6480"/>
              </a:lnSpc>
            </a:pPr>
            <a:r>
              <a:rPr lang="en-US" sz="3600">
                <a:solidFill>
                  <a:srgbClr val="000000"/>
                </a:solidFill>
                <a:latin typeface="Calibri (MS)"/>
                <a:ea typeface="Calibri (MS)"/>
                <a:cs typeface="Calibri (MS)"/>
                <a:sym typeface="Calibri (MS)"/>
              </a:rPr>
              <a:t>Constitutional and legal issues.</a:t>
            </a:r>
          </a:p>
        </p:txBody>
      </p:sp>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7625"/>
              <a:ext cx="18288000" cy="2084165"/>
            </a:xfrm>
            <a:prstGeom prst="rect">
              <a:avLst/>
            </a:prstGeom>
          </p:spPr>
          <p:txBody>
            <a:bodyPr lIns="0" tIns="0" rIns="0" bIns="0" rtlCol="0" anchor="b"/>
            <a:lstStyle/>
            <a:p>
              <a:pPr algn="ctr">
                <a:lnSpc>
                  <a:spcPts val="6480"/>
                </a:lnSpc>
              </a:pPr>
              <a:r>
                <a:rPr lang="en-US" sz="6000">
                  <a:solidFill>
                    <a:srgbClr val="2F5597"/>
                  </a:solidFill>
                  <a:latin typeface="Calibri (MS) Light"/>
                  <a:ea typeface="Calibri (MS) Light"/>
                  <a:cs typeface="Calibri (MS) Light"/>
                  <a:sym typeface="Calibri (MS) Light"/>
                </a:rPr>
                <a:t>Continued Relevance of Labor Relations</a:t>
              </a:r>
            </a:p>
          </p:txBody>
        </p:sp>
      </p:grpSp>
      <p:sp>
        <p:nvSpPr>
          <p:cNvPr id="10" name="TextBox 10"/>
          <p:cNvSpPr txBox="1"/>
          <p:nvPr/>
        </p:nvSpPr>
        <p:spPr>
          <a:xfrm>
            <a:off x="1005840" y="3258054"/>
            <a:ext cx="16276320" cy="6526026"/>
          </a:xfrm>
          <a:prstGeom prst="rect">
            <a:avLst/>
          </a:prstGeom>
        </p:spPr>
        <p:txBody>
          <a:bodyPr lIns="0" tIns="0" rIns="0" bIns="0" rtlCol="0" anchor="t">
            <a:spAutoFit/>
          </a:bodyPr>
          <a:lstStyle/>
          <a:p>
            <a:pPr algn="l">
              <a:lnSpc>
                <a:spcPts val="5040"/>
              </a:lnSpc>
            </a:pPr>
            <a:r>
              <a:rPr lang="en-US" sz="4200">
                <a:solidFill>
                  <a:srgbClr val="000000"/>
                </a:solidFill>
                <a:latin typeface="Calibri (MS)"/>
                <a:ea typeface="Calibri (MS)"/>
                <a:cs typeface="Calibri (MS)"/>
                <a:sym typeface="Calibri (MS)"/>
              </a:rPr>
              <a:t>Labor relations involves diverse factors</a:t>
            </a:r>
          </a:p>
          <a:p>
            <a:pPr algn="l">
              <a:lnSpc>
                <a:spcPts val="6480"/>
              </a:lnSpc>
            </a:pPr>
            <a:r>
              <a:rPr lang="en-US" sz="3600">
                <a:solidFill>
                  <a:srgbClr val="000000"/>
                </a:solidFill>
                <a:latin typeface="Calibri (MS)"/>
                <a:ea typeface="Calibri (MS)"/>
                <a:cs typeface="Calibri (MS)"/>
                <a:sym typeface="Calibri (MS)"/>
              </a:rPr>
              <a:t>History.</a:t>
            </a:r>
          </a:p>
          <a:p>
            <a:pPr algn="l">
              <a:lnSpc>
                <a:spcPts val="6480"/>
              </a:lnSpc>
            </a:pPr>
            <a:r>
              <a:rPr lang="en-US" sz="3600">
                <a:solidFill>
                  <a:srgbClr val="000000"/>
                </a:solidFill>
                <a:latin typeface="Calibri (MS)"/>
                <a:ea typeface="Calibri (MS)"/>
                <a:cs typeface="Calibri (MS)"/>
                <a:sym typeface="Calibri (MS)"/>
              </a:rPr>
              <a:t>Questions of human rights.</a:t>
            </a:r>
          </a:p>
          <a:p>
            <a:pPr algn="l">
              <a:lnSpc>
                <a:spcPts val="6480"/>
              </a:lnSpc>
            </a:pPr>
            <a:r>
              <a:rPr lang="en-US" sz="3600">
                <a:solidFill>
                  <a:srgbClr val="000000"/>
                </a:solidFill>
                <a:latin typeface="Calibri (MS)"/>
                <a:ea typeface="Calibri (MS)"/>
                <a:cs typeface="Calibri (MS)"/>
                <a:sym typeface="Calibri (MS)"/>
              </a:rPr>
              <a:t>Negotiation and conflict resolution strategies.</a:t>
            </a:r>
          </a:p>
          <a:p>
            <a:pPr algn="l">
              <a:lnSpc>
                <a:spcPts val="6480"/>
              </a:lnSpc>
            </a:pPr>
            <a:r>
              <a:rPr lang="en-US" sz="3600">
                <a:solidFill>
                  <a:srgbClr val="000000"/>
                </a:solidFill>
                <a:latin typeface="Calibri (MS)"/>
                <a:ea typeface="Calibri (MS)"/>
                <a:cs typeface="Calibri (MS)"/>
                <a:sym typeface="Calibri (MS)"/>
              </a:rPr>
              <a:t>Debates over globalization.</a:t>
            </a:r>
          </a:p>
          <a:p>
            <a:pPr algn="l">
              <a:lnSpc>
                <a:spcPts val="6480"/>
              </a:lnSpc>
            </a:pPr>
            <a:r>
              <a:rPr lang="en-US" sz="3600">
                <a:solidFill>
                  <a:srgbClr val="000000"/>
                </a:solidFill>
                <a:latin typeface="Calibri (MS)"/>
                <a:ea typeface="Calibri (MS)"/>
                <a:cs typeface="Calibri (MS)"/>
                <a:sym typeface="Calibri (MS)"/>
              </a:rPr>
              <a:t>Ethical challenges.</a:t>
            </a:r>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2093690"/>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Labor Unions – Good or bad ?</a:t>
              </a:r>
            </a:p>
          </p:txBody>
        </p:sp>
      </p:grpSp>
      <p:sp>
        <p:nvSpPr>
          <p:cNvPr id="10" name="TextBox 10"/>
          <p:cNvSpPr txBox="1"/>
          <p:nvPr/>
        </p:nvSpPr>
        <p:spPr>
          <a:xfrm>
            <a:off x="1524686" y="3233571"/>
            <a:ext cx="16060562" cy="4591884"/>
          </a:xfrm>
          <a:prstGeom prst="rect">
            <a:avLst/>
          </a:prstGeom>
        </p:spPr>
        <p:txBody>
          <a:bodyPr lIns="0" tIns="0" rIns="0" bIns="0" rtlCol="0" anchor="t">
            <a:spAutoFit/>
          </a:bodyPr>
          <a:lstStyle/>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Popular stereotypes of labor unions</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Once useful, but no longer needed.</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Good for members, but bad for business, nonunion workers, consumers, and investors.</a:t>
            </a:r>
          </a:p>
          <a:p>
            <a:pPr marL="651510" lvl="1" indent="-325755" algn="l">
              <a:lnSpc>
                <a:spcPts val="4320"/>
              </a:lnSpc>
            </a:pPr>
            <a:r>
              <a:rPr lang="en-US" sz="3600">
                <a:solidFill>
                  <a:srgbClr val="000000"/>
                </a:solidFill>
                <a:latin typeface="Calibri (MS)"/>
                <a:ea typeface="Calibri (MS)"/>
                <a:cs typeface="Calibri (MS)"/>
                <a:sym typeface="Calibri (MS)"/>
              </a:rPr>
              <a:t>Essential to understand how different views on unions are rooted in alternative schools of thought</a:t>
            </a:r>
          </a:p>
        </p:txBody>
      </p:sp>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2093690"/>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The Labor Problem</a:t>
              </a:r>
            </a:p>
          </p:txBody>
        </p:sp>
      </p:grpSp>
      <p:sp>
        <p:nvSpPr>
          <p:cNvPr id="10" name="TextBox 10"/>
          <p:cNvSpPr txBox="1"/>
          <p:nvPr/>
        </p:nvSpPr>
        <p:spPr>
          <a:xfrm>
            <a:off x="954470" y="3026652"/>
            <a:ext cx="14384591" cy="6757427"/>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Today’s critical issues in human resources and industrial relations </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Growing labor market disparities.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Problems of low-wage workers trying to move out of poverty and support families.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Corporate pressures for cost control, quality, and flexibility to compete in a global, information-rich economy.</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The need to educate individuals as lifelong learners because</a:t>
            </a:r>
          </a:p>
          <a:p>
            <a:pPr marL="651510" lvl="1" indent="-325755" algn="l">
              <a:lnSpc>
                <a:spcPts val="3888"/>
              </a:lnSpc>
            </a:pPr>
            <a:r>
              <a:rPr lang="en-US" sz="3600">
                <a:solidFill>
                  <a:srgbClr val="000000"/>
                </a:solidFill>
                <a:latin typeface="Calibri (MS)"/>
                <a:ea typeface="Calibri (MS)"/>
                <a:cs typeface="Calibri (MS)"/>
                <a:sym typeface="Calibri (MS)"/>
              </a:rPr>
              <a:t>of ever-changing technologies.</a:t>
            </a:r>
          </a:p>
          <a:p>
            <a:pPr marL="651510" lvl="1" indent="-325755" algn="l">
              <a:lnSpc>
                <a:spcPts val="3888"/>
              </a:lnSpc>
              <a:buFont typeface="Arial"/>
              <a:buChar char="•"/>
            </a:pPr>
            <a:r>
              <a:rPr lang="en-US" sz="3600">
                <a:solidFill>
                  <a:srgbClr val="000000"/>
                </a:solidFill>
                <a:latin typeface="Calibri (MS)"/>
                <a:ea typeface="Calibri (MS)"/>
                <a:cs typeface="Calibri (MS)"/>
                <a:sym typeface="Calibri (MS)"/>
              </a:rPr>
              <a:t>Problems of work–life balance, especially for working mothers.</a:t>
            </a:r>
          </a:p>
          <a:p>
            <a:pPr marL="760095" lvl="1" indent="-380047" algn="l">
              <a:lnSpc>
                <a:spcPts val="4536"/>
              </a:lnSpc>
            </a:pPr>
            <a:r>
              <a:rPr lang="en-US" sz="4200">
                <a:solidFill>
                  <a:srgbClr val="000000"/>
                </a:solidFill>
                <a:latin typeface="Calibri (MS)"/>
                <a:ea typeface="Calibri (MS)"/>
                <a:cs typeface="Calibri (MS)"/>
                <a:sym typeface="Calibri (MS)"/>
              </a:rPr>
              <a:t>But what were the key challenges 120 years ago?</a:t>
            </a:r>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2093690"/>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The Labor Problem</a:t>
              </a:r>
            </a:p>
          </p:txBody>
        </p:sp>
      </p:grpSp>
      <p:sp>
        <p:nvSpPr>
          <p:cNvPr id="10" name="TextBox 10"/>
          <p:cNvSpPr txBox="1"/>
          <p:nvPr/>
        </p:nvSpPr>
        <p:spPr>
          <a:xfrm>
            <a:off x="846589" y="3176826"/>
            <a:ext cx="15738986" cy="6607254"/>
          </a:xfrm>
          <a:prstGeom prst="rect">
            <a:avLst/>
          </a:prstGeom>
        </p:spPr>
        <p:txBody>
          <a:bodyPr lIns="0" tIns="0" rIns="0" bIns="0" rtlCol="0" anchor="t">
            <a:spAutoFit/>
          </a:bodyPr>
          <a:lstStyle/>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The critical human resources and industrial relations issue in the early 1900s was the labor problem</a:t>
            </a:r>
          </a:p>
          <a:p>
            <a:pPr marL="651510" lvl="1" indent="-325755" algn="l">
              <a:lnSpc>
                <a:spcPts val="3888"/>
              </a:lnSpc>
            </a:pPr>
            <a:r>
              <a:rPr lang="en-US" sz="3600">
                <a:solidFill>
                  <a:srgbClr val="000000"/>
                </a:solidFill>
                <a:latin typeface="Calibri (MS)"/>
                <a:ea typeface="Calibri (MS)"/>
                <a:cs typeface="Calibri (MS)"/>
                <a:sym typeface="Calibri (MS)"/>
              </a:rPr>
              <a:t>Undesirable outcomes of inequitable and contentious, or oppressive and exploitative, employment relationship.</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Important dimensions of the labor problem</a:t>
            </a:r>
          </a:p>
          <a:p>
            <a:pPr marL="651510" lvl="1" indent="-325755" algn="l">
              <a:lnSpc>
                <a:spcPts val="3888"/>
              </a:lnSpc>
            </a:pPr>
            <a:r>
              <a:rPr lang="en-US" sz="3600">
                <a:solidFill>
                  <a:srgbClr val="000000"/>
                </a:solidFill>
                <a:latin typeface="Calibri (MS)"/>
                <a:ea typeface="Calibri (MS)"/>
                <a:cs typeface="Calibri (MS)"/>
                <a:sym typeface="Calibri (MS)"/>
              </a:rPr>
              <a:t>Long hours, low wages, unsafe conditions, and insecurity.</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Labor was frequently viewed as: </a:t>
            </a:r>
          </a:p>
          <a:p>
            <a:pPr marL="651510" lvl="1" indent="-325755" algn="l">
              <a:lnSpc>
                <a:spcPts val="3888"/>
              </a:lnSpc>
            </a:pPr>
            <a:r>
              <a:rPr lang="en-US" sz="3600">
                <a:solidFill>
                  <a:srgbClr val="000000"/>
                </a:solidFill>
                <a:latin typeface="Calibri (MS)"/>
                <a:ea typeface="Calibri (MS)"/>
                <a:cs typeface="Calibri (MS)"/>
                <a:sym typeface="Calibri (MS)"/>
              </a:rPr>
              <a:t>A production input.</a:t>
            </a:r>
          </a:p>
          <a:p>
            <a:pPr marL="651510" lvl="1" indent="-325755" algn="l">
              <a:lnSpc>
                <a:spcPts val="3888"/>
              </a:lnSpc>
            </a:pPr>
            <a:r>
              <a:rPr lang="en-US" sz="3600">
                <a:solidFill>
                  <a:srgbClr val="000000"/>
                </a:solidFill>
                <a:latin typeface="Calibri (MS)"/>
                <a:ea typeface="Calibri (MS)"/>
                <a:cs typeface="Calibri (MS)"/>
                <a:sym typeface="Calibri (MS)"/>
              </a:rPr>
              <a:t>No different from machines or raw materials.</a:t>
            </a: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2093690"/>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The Labor Problem</a:t>
              </a:r>
            </a:p>
          </p:txBody>
        </p:sp>
      </p:grpSp>
      <p:sp>
        <p:nvSpPr>
          <p:cNvPr id="10" name="TextBox 10"/>
          <p:cNvSpPr txBox="1"/>
          <p:nvPr/>
        </p:nvSpPr>
        <p:spPr>
          <a:xfrm>
            <a:off x="1825203" y="3059095"/>
            <a:ext cx="14408993" cy="6607254"/>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The poor conditions of the labor problem were a problem for two broad reasons:</a:t>
            </a:r>
          </a:p>
          <a:p>
            <a:pPr algn="l">
              <a:lnSpc>
                <a:spcPts val="3888"/>
              </a:lnSpc>
            </a:pPr>
            <a:r>
              <a:rPr lang="en-US" sz="3600">
                <a:solidFill>
                  <a:srgbClr val="000000"/>
                </a:solidFill>
                <a:latin typeface="Calibri (MS)"/>
                <a:ea typeface="Calibri (MS)"/>
                <a:cs typeface="Calibri (MS)"/>
                <a:sym typeface="Calibri (MS)"/>
              </a:rPr>
              <a:t>The societal or human perspective.</a:t>
            </a:r>
          </a:p>
          <a:p>
            <a:pPr algn="l">
              <a:lnSpc>
                <a:spcPts val="3240"/>
              </a:lnSpc>
            </a:pPr>
            <a:r>
              <a:rPr lang="en-US" sz="3000">
                <a:solidFill>
                  <a:srgbClr val="000000"/>
                </a:solidFill>
                <a:latin typeface="Calibri (MS)"/>
                <a:ea typeface="Calibri (MS)"/>
                <a:cs typeface="Calibri (MS)"/>
                <a:sym typeface="Calibri (MS)"/>
              </a:rPr>
              <a:t>People should have better lives.</a:t>
            </a:r>
          </a:p>
          <a:p>
            <a:pPr algn="l">
              <a:lnSpc>
                <a:spcPts val="3240"/>
              </a:lnSpc>
            </a:pPr>
            <a:r>
              <a:rPr lang="en-US" sz="3000">
                <a:solidFill>
                  <a:srgbClr val="000000"/>
                </a:solidFill>
                <a:latin typeface="Calibri (MS)"/>
                <a:ea typeface="Calibri (MS)"/>
                <a:cs typeface="Calibri (MS)"/>
                <a:sym typeface="Calibri (MS)"/>
              </a:rPr>
              <a:t>Workers should be able to afford decent housing, clothing, food, and the like.</a:t>
            </a:r>
          </a:p>
          <a:p>
            <a:pPr algn="l">
              <a:lnSpc>
                <a:spcPts val="3240"/>
              </a:lnSpc>
            </a:pPr>
            <a:endParaRPr lang="en-US" sz="3000">
              <a:solidFill>
                <a:srgbClr val="000000"/>
              </a:solidFill>
              <a:latin typeface="Calibri (MS)"/>
              <a:ea typeface="Calibri (MS)"/>
              <a:cs typeface="Calibri (MS)"/>
              <a:sym typeface="Calibri (MS)"/>
            </a:endParaRPr>
          </a:p>
          <a:p>
            <a:pPr algn="l">
              <a:lnSpc>
                <a:spcPts val="3888"/>
              </a:lnSpc>
            </a:pPr>
            <a:r>
              <a:rPr lang="en-US" sz="3600">
                <a:solidFill>
                  <a:srgbClr val="000000"/>
                </a:solidFill>
                <a:latin typeface="Calibri (MS)"/>
                <a:ea typeface="Calibri (MS)"/>
                <a:cs typeface="Calibri (MS)"/>
                <a:sym typeface="Calibri (MS)"/>
              </a:rPr>
              <a:t>The business perspective.</a:t>
            </a:r>
          </a:p>
          <a:p>
            <a:pPr algn="l">
              <a:lnSpc>
                <a:spcPts val="3240"/>
              </a:lnSpc>
            </a:pPr>
            <a:r>
              <a:rPr lang="en-US" sz="3000">
                <a:solidFill>
                  <a:srgbClr val="000000"/>
                </a:solidFill>
                <a:latin typeface="Calibri (MS)"/>
                <a:ea typeface="Calibri (MS)"/>
                <a:cs typeface="Calibri (MS)"/>
                <a:sym typeface="Calibri (MS)"/>
              </a:rPr>
              <a:t>Absenteeism and turnover were costly.</a:t>
            </a:r>
          </a:p>
          <a:p>
            <a:pPr algn="l">
              <a:lnSpc>
                <a:spcPts val="4536"/>
              </a:lnSpc>
            </a:pPr>
            <a:r>
              <a:rPr lang="en-US" sz="4200">
                <a:solidFill>
                  <a:srgbClr val="000000"/>
                </a:solidFill>
                <a:latin typeface="Calibri (MS)"/>
                <a:ea typeface="Calibri (MS)"/>
                <a:cs typeface="Calibri (MS)"/>
                <a:sym typeface="Calibri (MS)"/>
              </a:rPr>
              <a:t>But how to solve the labor problem?</a:t>
            </a:r>
          </a:p>
          <a:p>
            <a:pPr algn="l">
              <a:lnSpc>
                <a:spcPts val="4212"/>
              </a:lnSpc>
            </a:pPr>
            <a:r>
              <a:rPr lang="en-US" sz="3900">
                <a:solidFill>
                  <a:srgbClr val="000000"/>
                </a:solidFill>
                <a:latin typeface="Calibri (MS)"/>
                <a:ea typeface="Calibri (MS)"/>
                <a:cs typeface="Calibri (MS)"/>
                <a:sym typeface="Calibri (MS)"/>
              </a:rPr>
              <a:t>Depends on beliefs about causes / schools of thought.</a:t>
            </a: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57150"/>
              <a:ext cx="18288000" cy="2093690"/>
            </a:xfrm>
            <a:prstGeom prst="rect">
              <a:avLst/>
            </a:prstGeom>
          </p:spPr>
          <p:txBody>
            <a:bodyPr lIns="0" tIns="0" rIns="0" bIns="0" rtlCol="0" anchor="b"/>
            <a:lstStyle/>
            <a:p>
              <a:pPr algn="ctr">
                <a:lnSpc>
                  <a:spcPts val="5832"/>
                </a:lnSpc>
              </a:pPr>
              <a:r>
                <a:rPr lang="en-US" sz="5400">
                  <a:solidFill>
                    <a:srgbClr val="2F5597"/>
                  </a:solidFill>
                  <a:latin typeface="Calibri (MS) Light"/>
                  <a:ea typeface="Calibri (MS) Light"/>
                  <a:cs typeface="Calibri (MS) Light"/>
                  <a:sym typeface="Calibri (MS) Light"/>
                </a:rPr>
                <a:t>Four Schools of Thought </a:t>
              </a:r>
            </a:p>
          </p:txBody>
        </p:sp>
      </p:grpSp>
      <p:sp>
        <p:nvSpPr>
          <p:cNvPr id="10" name="TextBox 10"/>
          <p:cNvSpPr txBox="1"/>
          <p:nvPr/>
        </p:nvSpPr>
        <p:spPr>
          <a:xfrm>
            <a:off x="1005840" y="3312687"/>
            <a:ext cx="16276320" cy="6471392"/>
          </a:xfrm>
          <a:prstGeom prst="rect">
            <a:avLst/>
          </a:prstGeom>
        </p:spPr>
        <p:txBody>
          <a:bodyPr lIns="0" tIns="0" rIns="0" bIns="0" rtlCol="0" anchor="t">
            <a:spAutoFit/>
          </a:bodyPr>
          <a:lstStyle/>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Neoliberal School.</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Human Resource Management School.</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Industrial Relations School.</a:t>
            </a:r>
          </a:p>
          <a:p>
            <a:pPr marL="760095" lvl="1" indent="-380048" algn="l">
              <a:lnSpc>
                <a:spcPts val="7560"/>
              </a:lnSpc>
              <a:buFont typeface="Arial"/>
              <a:buChar char="•"/>
            </a:pPr>
            <a:r>
              <a:rPr lang="en-US" sz="4200">
                <a:solidFill>
                  <a:srgbClr val="000000"/>
                </a:solidFill>
                <a:latin typeface="Calibri (MS)"/>
                <a:ea typeface="Calibri (MS)"/>
                <a:cs typeface="Calibri (MS)"/>
                <a:sym typeface="Calibri (MS)"/>
              </a:rPr>
              <a:t>The Critical Industrial Relations School.</a:t>
            </a: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The Neoliberal School</a:t>
              </a:r>
            </a:p>
          </p:txBody>
        </p:sp>
      </p:grpSp>
      <p:sp>
        <p:nvSpPr>
          <p:cNvPr id="10" name="TextBox 10"/>
          <p:cNvSpPr txBox="1"/>
          <p:nvPr/>
        </p:nvSpPr>
        <p:spPr>
          <a:xfrm>
            <a:off x="1005840" y="2952666"/>
            <a:ext cx="16276320" cy="6831412"/>
          </a:xfrm>
          <a:prstGeom prst="rect">
            <a:avLst/>
          </a:prstGeom>
        </p:spPr>
        <p:txBody>
          <a:bodyPr lIns="0" tIns="0" rIns="0" bIns="0" rtlCol="0" anchor="t">
            <a:spAutoFit/>
          </a:bodyPr>
          <a:lstStyle/>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Focuses on the economic activity of self-interested agents.</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Efficiency, equity, and voice achieved through free-market competition.</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Idealized, prefect competition results in the optimal allocation and pricing of resources.</a:t>
            </a:r>
          </a:p>
        </p:txBody>
      </p:sp>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The Neoliberal School</a:t>
              </a:r>
            </a:p>
          </p:txBody>
        </p:sp>
      </p:grpSp>
      <p:sp>
        <p:nvSpPr>
          <p:cNvPr id="10" name="TextBox 10"/>
          <p:cNvSpPr txBox="1"/>
          <p:nvPr/>
        </p:nvSpPr>
        <p:spPr>
          <a:xfrm>
            <a:off x="1005840" y="2628816"/>
            <a:ext cx="16276320" cy="7155262"/>
          </a:xfrm>
          <a:prstGeom prst="rect">
            <a:avLst/>
          </a:prstGeom>
        </p:spPr>
        <p:txBody>
          <a:bodyPr lIns="0" tIns="0" rIns="0" bIns="0" rtlCol="0" anchor="t">
            <a:spAutoFit/>
          </a:bodyPr>
          <a:lstStyle/>
          <a:p>
            <a:pPr algn="l">
              <a:lnSpc>
                <a:spcPts val="8640"/>
              </a:lnSpc>
            </a:pPr>
            <a:r>
              <a:rPr lang="en-US" sz="4800">
                <a:solidFill>
                  <a:srgbClr val="000000"/>
                </a:solidFill>
                <a:latin typeface="Calibri (MS)"/>
                <a:ea typeface="Calibri (MS)"/>
                <a:cs typeface="Calibri (MS)"/>
                <a:sym typeface="Calibri (MS)"/>
              </a:rPr>
              <a:t>The conditions of the labor problem are not seen as exploitation</a:t>
            </a:r>
          </a:p>
          <a:p>
            <a:pPr algn="l">
              <a:lnSpc>
                <a:spcPts val="7560"/>
              </a:lnSpc>
            </a:pPr>
            <a:r>
              <a:rPr lang="en-US" sz="4200">
                <a:solidFill>
                  <a:srgbClr val="000000"/>
                </a:solidFill>
                <a:latin typeface="Calibri (MS)"/>
                <a:ea typeface="Calibri (MS)"/>
                <a:cs typeface="Calibri (MS)"/>
                <a:sym typeface="Calibri (MS)"/>
              </a:rPr>
              <a:t>Rather, employees are paid their economic value.</a:t>
            </a:r>
          </a:p>
          <a:p>
            <a:pPr algn="l">
              <a:lnSpc>
                <a:spcPts val="7560"/>
              </a:lnSpc>
            </a:pPr>
            <a:r>
              <a:rPr lang="en-US" sz="4200">
                <a:solidFill>
                  <a:srgbClr val="000000"/>
                </a:solidFill>
                <a:latin typeface="Calibri (MS)"/>
                <a:ea typeface="Calibri (MS)"/>
                <a:cs typeface="Calibri (MS)"/>
                <a:sym typeface="Calibri (MS)"/>
              </a:rPr>
              <a:t>Employees are free to quit if they feel they are being exploited.</a:t>
            </a:r>
          </a:p>
        </p:txBody>
      </p:sp>
    </p:spTree>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The Neoliberal School</a:t>
              </a:r>
            </a:p>
          </p:txBody>
        </p:sp>
      </p:grpSp>
      <p:sp>
        <p:nvSpPr>
          <p:cNvPr id="10" name="TextBox 10"/>
          <p:cNvSpPr txBox="1"/>
          <p:nvPr/>
        </p:nvSpPr>
        <p:spPr>
          <a:xfrm>
            <a:off x="1451736" y="3347587"/>
            <a:ext cx="15384528" cy="6084600"/>
          </a:xfrm>
          <a:prstGeom prst="rect">
            <a:avLst/>
          </a:prstGeom>
        </p:spPr>
        <p:txBody>
          <a:bodyPr lIns="0" tIns="0" rIns="0" bIns="0" rtlCol="0" anchor="t">
            <a:spAutoFit/>
          </a:bodyPr>
          <a:lstStyle/>
          <a:p>
            <a:pPr algn="ctr">
              <a:lnSpc>
                <a:spcPts val="4320"/>
              </a:lnSpc>
            </a:pPr>
            <a:r>
              <a:rPr lang="en-US" sz="3600">
                <a:solidFill>
                  <a:srgbClr val="000000"/>
                </a:solidFill>
                <a:latin typeface="Calibri (MS)"/>
                <a:ea typeface="Calibri (MS)"/>
                <a:cs typeface="Calibri (MS)"/>
                <a:sym typeface="Calibri (MS)"/>
              </a:rPr>
              <a:t>Solution to the labor problem?</a:t>
            </a:r>
          </a:p>
          <a:p>
            <a:pPr marL="651510" lvl="1" indent="-325755" algn="l">
              <a:lnSpc>
                <a:spcPts val="4320"/>
              </a:lnSpc>
              <a:buFont typeface="Arial"/>
              <a:buChar char="•"/>
            </a:pPr>
            <a:r>
              <a:rPr lang="en-US" sz="3600">
                <a:solidFill>
                  <a:srgbClr val="000000"/>
                </a:solidFill>
                <a:latin typeface="Calibri (MS)"/>
                <a:ea typeface="Calibri (MS)"/>
                <a:cs typeface="Calibri (MS)"/>
                <a:sym typeface="Calibri (MS)"/>
              </a:rPr>
              <a:t>Ensure competition.</a:t>
            </a:r>
          </a:p>
          <a:p>
            <a:pPr marL="651510" lvl="1" indent="-325755" algn="l">
              <a:lnSpc>
                <a:spcPts val="4320"/>
              </a:lnSpc>
            </a:pPr>
            <a:r>
              <a:rPr lang="en-US" sz="3600">
                <a:solidFill>
                  <a:srgbClr val="000000"/>
                </a:solidFill>
                <a:latin typeface="Calibri (MS)"/>
                <a:ea typeface="Calibri (MS)"/>
                <a:cs typeface="Calibri (MS)"/>
                <a:sym typeface="Calibri (MS)"/>
              </a:rPr>
              <a:t>Macroeconomic stimuli to reduce unemployment.</a:t>
            </a:r>
          </a:p>
          <a:p>
            <a:pPr marL="651510" lvl="1" indent="-325755" algn="l">
              <a:lnSpc>
                <a:spcPts val="4320"/>
              </a:lnSpc>
            </a:pPr>
            <a:r>
              <a:rPr lang="en-US" sz="3600">
                <a:solidFill>
                  <a:srgbClr val="000000"/>
                </a:solidFill>
                <a:latin typeface="Calibri (MS)"/>
                <a:ea typeface="Calibri (MS)"/>
                <a:cs typeface="Calibri (MS)"/>
                <a:sym typeface="Calibri (MS)"/>
              </a:rPr>
              <a:t>Remove unnecessary government regulation.</a:t>
            </a:r>
          </a:p>
          <a:p>
            <a:pPr marL="651510" lvl="1" indent="-325755" algn="l">
              <a:lnSpc>
                <a:spcPts val="4320"/>
              </a:lnSpc>
            </a:pPr>
            <a:r>
              <a:rPr lang="en-US" sz="3600">
                <a:solidFill>
                  <a:srgbClr val="000000"/>
                </a:solidFill>
                <a:latin typeface="Calibri (MS)"/>
                <a:ea typeface="Calibri (MS)"/>
                <a:cs typeface="Calibri (MS)"/>
                <a:sym typeface="Calibri (MS)"/>
              </a:rPr>
              <a:t>The best protection an employee has against his or her current employer are other employers.</a:t>
            </a:r>
          </a:p>
          <a:p>
            <a:pPr marL="651510" lvl="1" indent="-325755" algn="l">
              <a:lnSpc>
                <a:spcPts val="4320"/>
              </a:lnSpc>
            </a:pPr>
            <a:r>
              <a:rPr lang="en-US" sz="3600">
                <a:solidFill>
                  <a:srgbClr val="000000"/>
                </a:solidFill>
                <a:latin typeface="Calibri (MS)"/>
                <a:ea typeface="Calibri (MS)"/>
                <a:cs typeface="Calibri (MS)"/>
                <a:sym typeface="Calibri (MS)"/>
              </a:rPr>
              <a:t>As long as there is (perfect) competition, employment outcomes are not seen as a problem.</a:t>
            </a:r>
          </a:p>
        </p:txBody>
      </p:sp>
    </p:spTree>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The Neoliberal School</a:t>
              </a:r>
            </a:p>
          </p:txBody>
        </p:sp>
      </p:grpSp>
      <p:sp>
        <p:nvSpPr>
          <p:cNvPr id="10" name="TextBox 10"/>
          <p:cNvSpPr txBox="1"/>
          <p:nvPr/>
        </p:nvSpPr>
        <p:spPr>
          <a:xfrm>
            <a:off x="1005840" y="3376162"/>
            <a:ext cx="16276320" cy="6407916"/>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View of labor unions in the neoliberal school of thought</a:t>
            </a:r>
          </a:p>
          <a:p>
            <a:pPr algn="l">
              <a:lnSpc>
                <a:spcPts val="3888"/>
              </a:lnSpc>
            </a:pPr>
            <a:r>
              <a:rPr lang="en-US" sz="3600" b="1">
                <a:solidFill>
                  <a:srgbClr val="000000"/>
                </a:solidFill>
                <a:latin typeface="Calibri (MS) Bold"/>
                <a:ea typeface="Calibri (MS) Bold"/>
                <a:cs typeface="Calibri (MS) Bold"/>
                <a:sym typeface="Calibri (MS) Bold"/>
              </a:rPr>
              <a:t>Unions are seen as labor market monopolies that interfere with the invisible hand of free market competition; distort efficient outcomes.</a:t>
            </a:r>
          </a:p>
          <a:p>
            <a:pPr algn="l">
              <a:lnSpc>
                <a:spcPts val="3888"/>
              </a:lnSpc>
            </a:pPr>
            <a:r>
              <a:rPr lang="en-US" sz="3600">
                <a:solidFill>
                  <a:srgbClr val="000000"/>
                </a:solidFill>
                <a:latin typeface="Calibri (MS)"/>
                <a:ea typeface="Calibri (MS)"/>
                <a:cs typeface="Calibri (MS)"/>
                <a:sym typeface="Calibri (MS)"/>
              </a:rPr>
              <a:t>Strike threat is used to raise wages above their competitive levels.</a:t>
            </a:r>
          </a:p>
          <a:p>
            <a:pPr algn="l">
              <a:lnSpc>
                <a:spcPts val="3888"/>
              </a:lnSpc>
            </a:pPr>
            <a:r>
              <a:rPr lang="en-US" sz="3600">
                <a:solidFill>
                  <a:srgbClr val="000000"/>
                </a:solidFill>
                <a:latin typeface="Calibri (MS)"/>
                <a:ea typeface="Calibri (MS)"/>
                <a:cs typeface="Calibri (MS)"/>
                <a:sym typeface="Calibri (MS)"/>
              </a:rPr>
              <a:t>Restrictive work rules interfere with the discipline of the market by protecting lazy workers.</a:t>
            </a:r>
          </a:p>
          <a:p>
            <a:pPr algn="l">
              <a:lnSpc>
                <a:spcPts val="4536"/>
              </a:lnSpc>
            </a:pPr>
            <a:r>
              <a:rPr lang="en-US" sz="4200">
                <a:solidFill>
                  <a:srgbClr val="000000"/>
                </a:solidFill>
                <a:latin typeface="Calibri (MS)"/>
                <a:ea typeface="Calibri (MS)"/>
                <a:cs typeface="Calibri (MS)"/>
                <a:sym typeface="Calibri (MS)"/>
              </a:rPr>
              <a:t>To those who believe in perfect competition</a:t>
            </a:r>
          </a:p>
          <a:p>
            <a:pPr algn="l">
              <a:lnSpc>
                <a:spcPts val="3888"/>
              </a:lnSpc>
            </a:pPr>
            <a:r>
              <a:rPr lang="en-US" sz="3600">
                <a:solidFill>
                  <a:srgbClr val="000000"/>
                </a:solidFill>
                <a:latin typeface="Calibri (MS)"/>
                <a:ea typeface="Calibri (MS)"/>
                <a:cs typeface="Calibri (MS)"/>
                <a:sym typeface="Calibri (MS)"/>
              </a:rPr>
              <a:t>Labor unions are bad.</a:t>
            </a:r>
          </a:p>
        </p:txBody>
      </p:sp>
    </p:spTree>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Human Resource Management School </a:t>
              </a:r>
            </a:p>
          </p:txBody>
        </p:sp>
      </p:grpSp>
      <p:sp>
        <p:nvSpPr>
          <p:cNvPr id="10" name="TextBox 10"/>
          <p:cNvSpPr txBox="1"/>
          <p:nvPr/>
        </p:nvSpPr>
        <p:spPr>
          <a:xfrm>
            <a:off x="1005840" y="3376161"/>
            <a:ext cx="16276320" cy="6407918"/>
          </a:xfrm>
          <a:prstGeom prst="rect">
            <a:avLst/>
          </a:prstGeom>
        </p:spPr>
        <p:txBody>
          <a:bodyPr lIns="0" tIns="0" rIns="0" bIns="0" rtlCol="0" anchor="t">
            <a:spAutoFit/>
          </a:bodyPr>
          <a:lstStyle/>
          <a:p>
            <a:pPr algn="ctr">
              <a:lnSpc>
                <a:spcPts val="4536"/>
              </a:lnSpc>
            </a:pPr>
            <a:r>
              <a:rPr lang="en-US" sz="4200">
                <a:solidFill>
                  <a:srgbClr val="000000"/>
                </a:solidFill>
                <a:latin typeface="Calibri (MS)"/>
                <a:ea typeface="Calibri (MS)"/>
                <a:cs typeface="Calibri (MS)"/>
                <a:sym typeface="Calibri (MS)"/>
              </a:rPr>
              <a:t>Believes that the labor problem stems from poor management</a:t>
            </a:r>
          </a:p>
          <a:p>
            <a:pPr algn="ctr">
              <a:lnSpc>
                <a:spcPts val="3888"/>
              </a:lnSpc>
            </a:pPr>
            <a:r>
              <a:rPr lang="en-US" sz="3600">
                <a:solidFill>
                  <a:srgbClr val="000000"/>
                </a:solidFill>
                <a:latin typeface="Calibri (MS)"/>
                <a:ea typeface="Calibri (MS)"/>
                <a:cs typeface="Calibri (MS)"/>
                <a:sym typeface="Calibri (MS)"/>
              </a:rPr>
              <a:t>Poor selection, motivation, training, supervision.</a:t>
            </a:r>
          </a:p>
          <a:p>
            <a:pPr algn="ctr">
              <a:lnSpc>
                <a:spcPts val="4536"/>
              </a:lnSpc>
            </a:pPr>
            <a:r>
              <a:rPr lang="en-US" sz="4200">
                <a:solidFill>
                  <a:srgbClr val="000000"/>
                </a:solidFill>
                <a:latin typeface="Calibri (MS)"/>
                <a:ea typeface="Calibri (MS)"/>
                <a:cs typeface="Calibri (MS)"/>
                <a:sym typeface="Calibri (MS)"/>
              </a:rPr>
              <a:t>Solution to the labor problem?</a:t>
            </a:r>
          </a:p>
          <a:p>
            <a:pPr algn="ctr">
              <a:lnSpc>
                <a:spcPts val="3888"/>
              </a:lnSpc>
            </a:pPr>
            <a:r>
              <a:rPr lang="en-US" sz="3600">
                <a:solidFill>
                  <a:srgbClr val="000000"/>
                </a:solidFill>
                <a:latin typeface="Calibri (MS)"/>
                <a:ea typeface="Calibri (MS)"/>
                <a:cs typeface="Calibri (MS)"/>
                <a:sym typeface="Calibri (MS)"/>
              </a:rPr>
              <a:t>Better management.</a:t>
            </a:r>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Human Resource Management School </a:t>
              </a:r>
            </a:p>
          </p:txBody>
        </p:sp>
      </p:grpSp>
      <p:sp>
        <p:nvSpPr>
          <p:cNvPr id="10" name="TextBox 10"/>
          <p:cNvSpPr txBox="1"/>
          <p:nvPr/>
        </p:nvSpPr>
        <p:spPr>
          <a:xfrm>
            <a:off x="1005840" y="3176826"/>
            <a:ext cx="16276320" cy="6607254"/>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Human resource management philosophy</a:t>
            </a:r>
          </a:p>
          <a:p>
            <a:pPr algn="l">
              <a:lnSpc>
                <a:spcPts val="3888"/>
              </a:lnSpc>
            </a:pPr>
            <a:r>
              <a:rPr lang="en-US" sz="3600">
                <a:solidFill>
                  <a:srgbClr val="000000"/>
                </a:solidFill>
                <a:latin typeface="Calibri (MS)"/>
                <a:ea typeface="Calibri (MS)"/>
                <a:cs typeface="Calibri (MS)"/>
                <a:sym typeface="Calibri (MS)"/>
              </a:rPr>
              <a:t>Align the interests of workers and the firm via better management.</a:t>
            </a:r>
          </a:p>
          <a:p>
            <a:pPr algn="l">
              <a:lnSpc>
                <a:spcPts val="3240"/>
              </a:lnSpc>
            </a:pPr>
            <a:r>
              <a:rPr lang="en-US" sz="3000">
                <a:solidFill>
                  <a:srgbClr val="000000"/>
                </a:solidFill>
                <a:latin typeface="Calibri (MS)"/>
                <a:ea typeface="Calibri (MS)"/>
                <a:cs typeface="Calibri (MS)"/>
                <a:sym typeface="Calibri (MS)"/>
              </a:rPr>
              <a:t>Create motivated and efficient workers.</a:t>
            </a:r>
          </a:p>
          <a:p>
            <a:pPr algn="l">
              <a:lnSpc>
                <a:spcPts val="3240"/>
              </a:lnSpc>
            </a:pPr>
            <a:r>
              <a:rPr lang="en-US" sz="3000">
                <a:solidFill>
                  <a:srgbClr val="000000"/>
                </a:solidFill>
                <a:latin typeface="Calibri (MS)"/>
                <a:ea typeface="Calibri (MS)"/>
                <a:cs typeface="Calibri (MS)"/>
                <a:sym typeface="Calibri (MS)"/>
              </a:rPr>
              <a:t>Firms should design and implement better supervisory methods.</a:t>
            </a:r>
          </a:p>
          <a:p>
            <a:pPr algn="l">
              <a:lnSpc>
                <a:spcPts val="3240"/>
              </a:lnSpc>
            </a:pPr>
            <a:r>
              <a:rPr lang="en-US" sz="3000">
                <a:solidFill>
                  <a:srgbClr val="000000"/>
                </a:solidFill>
                <a:latin typeface="Calibri (MS)"/>
                <a:ea typeface="Calibri (MS)"/>
                <a:cs typeface="Calibri (MS)"/>
                <a:sym typeface="Calibri (MS)"/>
              </a:rPr>
              <a:t>Selection procedures.</a:t>
            </a:r>
          </a:p>
          <a:p>
            <a:pPr algn="l">
              <a:lnSpc>
                <a:spcPts val="3240"/>
              </a:lnSpc>
            </a:pPr>
            <a:r>
              <a:rPr lang="en-US" sz="3000">
                <a:solidFill>
                  <a:srgbClr val="000000"/>
                </a:solidFill>
                <a:latin typeface="Calibri (MS)"/>
                <a:ea typeface="Calibri (MS)"/>
                <a:cs typeface="Calibri (MS)"/>
                <a:sym typeface="Calibri (MS)"/>
              </a:rPr>
              <a:t>Training methods.</a:t>
            </a:r>
          </a:p>
          <a:p>
            <a:pPr algn="l">
              <a:lnSpc>
                <a:spcPts val="3240"/>
              </a:lnSpc>
            </a:pPr>
            <a:r>
              <a:rPr lang="en-US" sz="3000">
                <a:solidFill>
                  <a:srgbClr val="000000"/>
                </a:solidFill>
                <a:latin typeface="Calibri (MS)"/>
                <a:ea typeface="Calibri (MS)"/>
                <a:cs typeface="Calibri (MS)"/>
                <a:sym typeface="Calibri (MS)"/>
              </a:rPr>
              <a:t>Compensation systems.</a:t>
            </a:r>
          </a:p>
          <a:p>
            <a:pPr algn="l">
              <a:lnSpc>
                <a:spcPts val="3240"/>
              </a:lnSpc>
            </a:pPr>
            <a:r>
              <a:rPr lang="en-US" sz="3000">
                <a:solidFill>
                  <a:srgbClr val="000000"/>
                </a:solidFill>
                <a:latin typeface="Calibri (MS)"/>
                <a:ea typeface="Calibri (MS)"/>
                <a:cs typeface="Calibri (MS)"/>
                <a:sym typeface="Calibri (MS)"/>
              </a:rPr>
              <a:t>Evaluation and promotion mechanisms.</a:t>
            </a: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Human Resource Management School </a:t>
              </a:r>
            </a:p>
          </p:txBody>
        </p:sp>
      </p:grpSp>
      <p:sp>
        <p:nvSpPr>
          <p:cNvPr id="10" name="TextBox 10"/>
          <p:cNvSpPr txBox="1"/>
          <p:nvPr/>
        </p:nvSpPr>
        <p:spPr>
          <a:xfrm>
            <a:off x="1093168" y="3376161"/>
            <a:ext cx="16153031" cy="6407918"/>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View of unions in this school of thought</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Unions are unnecessary “outside, third parties”.</a:t>
            </a:r>
          </a:p>
          <a:p>
            <a:pPr marL="760095" lvl="1" indent="-380048" algn="l">
              <a:lnSpc>
                <a:spcPts val="4536"/>
              </a:lnSpc>
            </a:pPr>
            <a:r>
              <a:rPr lang="en-US" sz="4200">
                <a:solidFill>
                  <a:srgbClr val="000000"/>
                </a:solidFill>
                <a:latin typeface="Calibri (MS)"/>
                <a:ea typeface="Calibri (MS)"/>
                <a:cs typeface="Calibri (MS)"/>
                <a:sym typeface="Calibri (MS)"/>
              </a:rPr>
              <a:t>If a company has well-designed HR practices, workers will be satisfied and will not support a union.</a:t>
            </a:r>
          </a:p>
          <a:p>
            <a:pPr marL="760095" lvl="1" indent="-380048" algn="l">
              <a:lnSpc>
                <a:spcPts val="4536"/>
              </a:lnSpc>
            </a:pPr>
            <a:r>
              <a:rPr lang="en-US" sz="4200">
                <a:solidFill>
                  <a:srgbClr val="000000"/>
                </a:solidFill>
                <a:latin typeface="Calibri (MS)"/>
                <a:ea typeface="Calibri (MS)"/>
                <a:cs typeface="Calibri (MS)"/>
                <a:sym typeface="Calibri (MS)"/>
              </a:rPr>
              <a:t>Independent labor unions are also seen as adversarial, a barrier to cooperation.</a:t>
            </a:r>
          </a:p>
          <a:p>
            <a:pPr marL="760095" lvl="1" indent="-380048" algn="l">
              <a:lnSpc>
                <a:spcPts val="4536"/>
              </a:lnSpc>
              <a:buFont typeface="Arial"/>
              <a:buChar char="•"/>
            </a:pPr>
            <a:r>
              <a:rPr lang="en-US" sz="4200">
                <a:solidFill>
                  <a:srgbClr val="000000"/>
                </a:solidFill>
                <a:latin typeface="Calibri (MS)"/>
                <a:ea typeface="Calibri (MS)"/>
                <a:cs typeface="Calibri (MS)"/>
                <a:sym typeface="Calibri (MS)"/>
              </a:rPr>
              <a:t>But companies get the union they deserve.</a:t>
            </a:r>
          </a:p>
          <a:p>
            <a:pPr marL="760095" lvl="1" indent="-380048" algn="l">
              <a:lnSpc>
                <a:spcPts val="4536"/>
              </a:lnSpc>
            </a:pPr>
            <a:r>
              <a:rPr lang="en-US" sz="4200">
                <a:solidFill>
                  <a:srgbClr val="000000"/>
                </a:solidFill>
                <a:latin typeface="Calibri (MS)"/>
                <a:ea typeface="Calibri (MS)"/>
                <a:cs typeface="Calibri (MS)"/>
                <a:sym typeface="Calibri (MS)"/>
              </a:rPr>
              <a:t>If a company is practicing bad management, workers will seek unionization to combat these poor practices.</a:t>
            </a:r>
          </a:p>
        </p:txBody>
      </p:sp>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939269" y="751350"/>
            <a:ext cx="9775371" cy="68578"/>
            <a:chOff x="0" y="0"/>
            <a:chExt cx="13033828" cy="91438"/>
          </a:xfrm>
        </p:grpSpPr>
        <p:sp>
          <p:nvSpPr>
            <p:cNvPr id="4" name="Freeform 4"/>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GB"/>
            </a:p>
          </p:txBody>
        </p:sp>
      </p:grpSp>
      <p:grpSp>
        <p:nvGrpSpPr>
          <p:cNvPr id="5" name="Group 5"/>
          <p:cNvGrpSpPr>
            <a:grpSpLocks noChangeAspect="1"/>
          </p:cNvGrpSpPr>
          <p:nvPr/>
        </p:nvGrpSpPr>
        <p:grpSpPr>
          <a:xfrm>
            <a:off x="270646" y="119289"/>
            <a:ext cx="3457712" cy="1614514"/>
            <a:chOff x="0" y="0"/>
            <a:chExt cx="4610282" cy="2152686"/>
          </a:xfrm>
        </p:grpSpPr>
        <p:sp>
          <p:nvSpPr>
            <p:cNvPr id="6" name="Freeform 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4"/>
              </a:stretch>
            </a:blipFill>
          </p:spPr>
          <p:txBody>
            <a:bodyPr/>
            <a:lstStyle/>
            <a:p>
              <a:endParaRPr lang="en-GB"/>
            </a:p>
          </p:txBody>
        </p:sp>
      </p:grpSp>
      <p:grpSp>
        <p:nvGrpSpPr>
          <p:cNvPr id="7" name="Group 7"/>
          <p:cNvGrpSpPr/>
          <p:nvPr/>
        </p:nvGrpSpPr>
        <p:grpSpPr>
          <a:xfrm>
            <a:off x="2171700" y="1330533"/>
            <a:ext cx="13716000" cy="1527405"/>
            <a:chOff x="0" y="0"/>
            <a:chExt cx="18288000" cy="2036540"/>
          </a:xfrm>
        </p:grpSpPr>
        <p:sp>
          <p:nvSpPr>
            <p:cNvPr id="8" name="Freeform 8"/>
            <p:cNvSpPr/>
            <p:nvPr/>
          </p:nvSpPr>
          <p:spPr>
            <a:xfrm>
              <a:off x="0" y="0"/>
              <a:ext cx="18288000" cy="2036540"/>
            </a:xfrm>
            <a:custGeom>
              <a:avLst/>
              <a:gdLst/>
              <a:ahLst/>
              <a:cxnLst/>
              <a:rect l="l" t="t" r="r" b="b"/>
              <a:pathLst>
                <a:path w="18288000" h="2036540">
                  <a:moveTo>
                    <a:pt x="0" y="0"/>
                  </a:moveTo>
                  <a:lnTo>
                    <a:pt x="18288000" y="0"/>
                  </a:lnTo>
                  <a:lnTo>
                    <a:pt x="18288000" y="2036540"/>
                  </a:lnTo>
                  <a:lnTo>
                    <a:pt x="0" y="2036540"/>
                  </a:lnTo>
                  <a:close/>
                </a:path>
              </a:pathLst>
            </a:custGeom>
            <a:solidFill>
              <a:srgbClr val="000000">
                <a:alpha val="0"/>
              </a:srgbClr>
            </a:solidFill>
          </p:spPr>
          <p:txBody>
            <a:bodyPr/>
            <a:lstStyle/>
            <a:p>
              <a:endParaRPr lang="en-GB"/>
            </a:p>
          </p:txBody>
        </p:sp>
        <p:sp>
          <p:nvSpPr>
            <p:cNvPr id="9" name="TextBox 9"/>
            <p:cNvSpPr txBox="1"/>
            <p:nvPr/>
          </p:nvSpPr>
          <p:spPr>
            <a:xfrm>
              <a:off x="0" y="-428625"/>
              <a:ext cx="18288000" cy="2465165"/>
            </a:xfrm>
            <a:prstGeom prst="rect">
              <a:avLst/>
            </a:prstGeom>
          </p:spPr>
          <p:txBody>
            <a:bodyPr lIns="0" tIns="0" rIns="0" bIns="0" rtlCol="0" anchor="b"/>
            <a:lstStyle/>
            <a:p>
              <a:pPr algn="ctr">
                <a:lnSpc>
                  <a:spcPts val="9720"/>
                </a:lnSpc>
              </a:pPr>
              <a:r>
                <a:rPr lang="en-US" sz="5400">
                  <a:solidFill>
                    <a:srgbClr val="2F5597"/>
                  </a:solidFill>
                  <a:latin typeface="Calibri (MS) Light"/>
                  <a:ea typeface="Calibri (MS) Light"/>
                  <a:cs typeface="Calibri (MS) Light"/>
                  <a:sym typeface="Calibri (MS) Light"/>
                </a:rPr>
                <a:t>Human Resource Management School </a:t>
              </a:r>
            </a:p>
          </p:txBody>
        </p:sp>
      </p:grpSp>
      <p:sp>
        <p:nvSpPr>
          <p:cNvPr id="10" name="TextBox 10"/>
          <p:cNvSpPr txBox="1"/>
          <p:nvPr/>
        </p:nvSpPr>
        <p:spPr>
          <a:xfrm>
            <a:off x="1005840" y="3462366"/>
            <a:ext cx="16276320" cy="6321714"/>
          </a:xfrm>
          <a:prstGeom prst="rect">
            <a:avLst/>
          </a:prstGeom>
        </p:spPr>
        <p:txBody>
          <a:bodyPr lIns="0" tIns="0" rIns="0" bIns="0" rtlCol="0" anchor="t">
            <a:spAutoFit/>
          </a:bodyPr>
          <a:lstStyle/>
          <a:p>
            <a:pPr algn="ctr">
              <a:lnSpc>
                <a:spcPts val="4536"/>
              </a:lnSpc>
            </a:pPr>
            <a:r>
              <a:rPr lang="en-US" sz="4200">
                <a:solidFill>
                  <a:srgbClr val="000000"/>
                </a:solidFill>
                <a:latin typeface="Calibri (MS)"/>
                <a:ea typeface="Calibri (MS)"/>
                <a:cs typeface="Calibri (MS)"/>
                <a:sym typeface="Calibri (MS)"/>
              </a:rPr>
              <a:t>Nonunion collective voice such as a nonunion representation plan might be embraced, but not independent labor unions that are legally and functionally independent of employers and governments</a:t>
            </a:r>
          </a:p>
          <a:p>
            <a:pPr algn="ctr">
              <a:lnSpc>
                <a:spcPts val="3888"/>
              </a:lnSpc>
            </a:pPr>
            <a:r>
              <a:rPr lang="en-US" sz="3600">
                <a:solidFill>
                  <a:srgbClr val="000000"/>
                </a:solidFill>
                <a:latin typeface="Calibri (MS)"/>
                <a:ea typeface="Calibri (MS)"/>
                <a:cs typeface="Calibri (MS)"/>
                <a:sym typeface="Calibri (MS)"/>
              </a:rPr>
              <a:t>Independent labor unions can elect their own leaders, collect and spend their own dues money, establish their organizational objectives and strategies, and strike.</a:t>
            </a:r>
          </a:p>
        </p:txBody>
      </p:sp>
    </p:spTree>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p:nvPr/>
        </p:nvGrpSpPr>
        <p:grpSpPr>
          <a:xfrm>
            <a:off x="3404695" y="857967"/>
            <a:ext cx="15011732" cy="72780"/>
            <a:chOff x="0" y="0"/>
            <a:chExt cx="20015642" cy="97040"/>
          </a:xfrm>
        </p:grpSpPr>
        <p:sp>
          <p:nvSpPr>
            <p:cNvPr id="4" name="Freeform 4"/>
            <p:cNvSpPr/>
            <p:nvPr/>
          </p:nvSpPr>
          <p:spPr>
            <a:xfrm>
              <a:off x="0" y="0"/>
              <a:ext cx="20015581" cy="97028"/>
            </a:xfrm>
            <a:custGeom>
              <a:avLst/>
              <a:gdLst/>
              <a:ahLst/>
              <a:cxnLst/>
              <a:rect l="l" t="t" r="r" b="b"/>
              <a:pathLst>
                <a:path w="20015581" h="97028">
                  <a:moveTo>
                    <a:pt x="0" y="0"/>
                  </a:moveTo>
                  <a:lnTo>
                    <a:pt x="20015581" y="0"/>
                  </a:lnTo>
                  <a:lnTo>
                    <a:pt x="20015581" y="97028"/>
                  </a:lnTo>
                  <a:lnTo>
                    <a:pt x="0" y="97028"/>
                  </a:lnTo>
                  <a:close/>
                </a:path>
              </a:pathLst>
            </a:custGeom>
            <a:solidFill>
              <a:srgbClr val="000000"/>
            </a:solidFill>
          </p:spPr>
          <p:txBody>
            <a:bodyPr/>
            <a:lstStyle/>
            <a:p>
              <a:endParaRPr lang="en-GB"/>
            </a:p>
          </p:txBody>
        </p:sp>
      </p:grpSp>
      <p:grpSp>
        <p:nvGrpSpPr>
          <p:cNvPr id="5" name="Group 5"/>
          <p:cNvGrpSpPr/>
          <p:nvPr/>
        </p:nvGrpSpPr>
        <p:grpSpPr>
          <a:xfrm>
            <a:off x="11824720" y="1470615"/>
            <a:ext cx="6192633" cy="7428464"/>
            <a:chOff x="0" y="0"/>
            <a:chExt cx="8256844" cy="9904618"/>
          </a:xfrm>
        </p:grpSpPr>
        <p:sp>
          <p:nvSpPr>
            <p:cNvPr id="6" name="Freeform 6"/>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a:p>
          </p:txBody>
        </p:sp>
      </p:grpSp>
      <p:grpSp>
        <p:nvGrpSpPr>
          <p:cNvPr id="7" name="Group 7"/>
          <p:cNvGrpSpPr/>
          <p:nvPr/>
        </p:nvGrpSpPr>
        <p:grpSpPr>
          <a:xfrm>
            <a:off x="1726836" y="2174222"/>
            <a:ext cx="14075775" cy="6488574"/>
            <a:chOff x="0" y="0"/>
            <a:chExt cx="18767700" cy="8651432"/>
          </a:xfrm>
        </p:grpSpPr>
        <p:sp>
          <p:nvSpPr>
            <p:cNvPr id="8" name="Freeform 8"/>
            <p:cNvSpPr/>
            <p:nvPr/>
          </p:nvSpPr>
          <p:spPr>
            <a:xfrm>
              <a:off x="38100" y="38100"/>
              <a:ext cx="18691479" cy="8575294"/>
            </a:xfrm>
            <a:custGeom>
              <a:avLst/>
              <a:gdLst/>
              <a:ahLst/>
              <a:cxnLst/>
              <a:rect l="l" t="t" r="r" b="b"/>
              <a:pathLst>
                <a:path w="18691479" h="8575294">
                  <a:moveTo>
                    <a:pt x="0" y="526542"/>
                  </a:moveTo>
                  <a:cubicBezTo>
                    <a:pt x="0" y="235712"/>
                    <a:pt x="236855" y="0"/>
                    <a:pt x="529082" y="0"/>
                  </a:cubicBezTo>
                  <a:lnTo>
                    <a:pt x="18162397" y="0"/>
                  </a:lnTo>
                  <a:cubicBezTo>
                    <a:pt x="18454624" y="0"/>
                    <a:pt x="18691479" y="235712"/>
                    <a:pt x="18691479" y="526542"/>
                  </a:cubicBezTo>
                  <a:lnTo>
                    <a:pt x="18691479" y="8048752"/>
                  </a:lnTo>
                  <a:cubicBezTo>
                    <a:pt x="18691479" y="8339582"/>
                    <a:pt x="18454624" y="8575294"/>
                    <a:pt x="18162397" y="8575294"/>
                  </a:cubicBezTo>
                  <a:lnTo>
                    <a:pt x="529082" y="8575294"/>
                  </a:lnTo>
                  <a:cubicBezTo>
                    <a:pt x="236855" y="8575294"/>
                    <a:pt x="0" y="8339455"/>
                    <a:pt x="0" y="8048752"/>
                  </a:cubicBezTo>
                  <a:close/>
                </a:path>
              </a:pathLst>
            </a:custGeom>
            <a:solidFill>
              <a:srgbClr val="FFFFFF"/>
            </a:solidFill>
          </p:spPr>
          <p:txBody>
            <a:bodyPr/>
            <a:lstStyle/>
            <a:p>
              <a:endParaRPr lang="en-GB"/>
            </a:p>
          </p:txBody>
        </p:sp>
        <p:sp>
          <p:nvSpPr>
            <p:cNvPr id="9" name="Freeform 9"/>
            <p:cNvSpPr/>
            <p:nvPr/>
          </p:nvSpPr>
          <p:spPr>
            <a:xfrm>
              <a:off x="0" y="0"/>
              <a:ext cx="18767679" cy="8651494"/>
            </a:xfrm>
            <a:custGeom>
              <a:avLst/>
              <a:gdLst/>
              <a:ahLst/>
              <a:cxnLst/>
              <a:rect l="l" t="t" r="r" b="b"/>
              <a:pathLst>
                <a:path w="18767679" h="8651494">
                  <a:moveTo>
                    <a:pt x="0" y="564642"/>
                  </a:moveTo>
                  <a:cubicBezTo>
                    <a:pt x="0" y="252603"/>
                    <a:pt x="254127" y="0"/>
                    <a:pt x="567182" y="0"/>
                  </a:cubicBezTo>
                  <a:lnTo>
                    <a:pt x="18200497" y="0"/>
                  </a:lnTo>
                  <a:lnTo>
                    <a:pt x="18200497" y="38100"/>
                  </a:lnTo>
                  <a:lnTo>
                    <a:pt x="18200497" y="0"/>
                  </a:lnTo>
                  <a:cubicBezTo>
                    <a:pt x="18513552" y="0"/>
                    <a:pt x="18767679" y="252603"/>
                    <a:pt x="18767679" y="564642"/>
                  </a:cubicBezTo>
                  <a:lnTo>
                    <a:pt x="18729579" y="564642"/>
                  </a:lnTo>
                  <a:lnTo>
                    <a:pt x="18767679" y="564642"/>
                  </a:lnTo>
                  <a:lnTo>
                    <a:pt x="18767679" y="8086852"/>
                  </a:lnTo>
                  <a:lnTo>
                    <a:pt x="18729579" y="8086852"/>
                  </a:lnTo>
                  <a:lnTo>
                    <a:pt x="18767679" y="8086852"/>
                  </a:lnTo>
                  <a:cubicBezTo>
                    <a:pt x="18767679" y="8398891"/>
                    <a:pt x="18513552" y="8651494"/>
                    <a:pt x="18200497" y="8651494"/>
                  </a:cubicBezTo>
                  <a:lnTo>
                    <a:pt x="18200497" y="8613394"/>
                  </a:lnTo>
                  <a:lnTo>
                    <a:pt x="18200497" y="8651494"/>
                  </a:lnTo>
                  <a:lnTo>
                    <a:pt x="567182" y="8651494"/>
                  </a:lnTo>
                  <a:lnTo>
                    <a:pt x="567182" y="8613394"/>
                  </a:lnTo>
                  <a:lnTo>
                    <a:pt x="567182" y="8651494"/>
                  </a:lnTo>
                  <a:cubicBezTo>
                    <a:pt x="254127"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783" y="8575294"/>
                    <a:pt x="567182" y="8575294"/>
                  </a:cubicBezTo>
                  <a:lnTo>
                    <a:pt x="18200497" y="8575294"/>
                  </a:lnTo>
                  <a:cubicBezTo>
                    <a:pt x="18471769" y="8575294"/>
                    <a:pt x="18691479" y="8356473"/>
                    <a:pt x="18691479" y="8086852"/>
                  </a:cubicBezTo>
                  <a:lnTo>
                    <a:pt x="18691479" y="564642"/>
                  </a:lnTo>
                  <a:cubicBezTo>
                    <a:pt x="18691479" y="295021"/>
                    <a:pt x="18471896" y="76200"/>
                    <a:pt x="18200497" y="76200"/>
                  </a:cubicBezTo>
                  <a:lnTo>
                    <a:pt x="567182" y="76200"/>
                  </a:lnTo>
                  <a:lnTo>
                    <a:pt x="567182" y="38100"/>
                  </a:lnTo>
                  <a:lnTo>
                    <a:pt x="567182" y="76200"/>
                  </a:lnTo>
                  <a:cubicBezTo>
                    <a:pt x="295783" y="76200"/>
                    <a:pt x="76200" y="295021"/>
                    <a:pt x="76200" y="564642"/>
                  </a:cubicBezTo>
                  <a:close/>
                </a:path>
              </a:pathLst>
            </a:custGeom>
            <a:solidFill>
              <a:srgbClr val="00B0F0"/>
            </a:solidFill>
          </p:spPr>
          <p:txBody>
            <a:bodyPr/>
            <a:lstStyle/>
            <a:p>
              <a:endParaRPr lang="en-GB"/>
            </a:p>
          </p:txBody>
        </p:sp>
        <p:sp>
          <p:nvSpPr>
            <p:cNvPr id="10" name="TextBox 10"/>
            <p:cNvSpPr txBox="1"/>
            <p:nvPr/>
          </p:nvSpPr>
          <p:spPr>
            <a:xfrm>
              <a:off x="0" y="-57150"/>
              <a:ext cx="18767700" cy="8708582"/>
            </a:xfrm>
            <a:prstGeom prst="rect">
              <a:avLst/>
            </a:prstGeom>
          </p:spPr>
          <p:txBody>
            <a:bodyPr lIns="50800" tIns="50800" rIns="50800" bIns="50800" rtlCol="0" anchor="ctr"/>
            <a:lstStyle/>
            <a:p>
              <a:pPr algn="l">
                <a:lnSpc>
                  <a:spcPts val="3240"/>
                </a:lnSpc>
              </a:pPr>
              <a:r>
                <a:rPr lang="en-US" sz="2700">
                  <a:solidFill>
                    <a:srgbClr val="FFFFFF"/>
                  </a:solidFill>
                  <a:latin typeface="Calibri (MS)"/>
                  <a:ea typeface="Calibri (MS)"/>
                  <a:cs typeface="Calibri (MS)"/>
                  <a:sym typeface="Calibri (MS)"/>
                </a:rPr>
                <a:t>John W. Budd , Labor relations text bok , MC Graw-Hill , 6ᵗʰ edition .</a:t>
              </a:r>
            </a:p>
          </p:txBody>
        </p:sp>
      </p:grpSp>
      <p:sp>
        <p:nvSpPr>
          <p:cNvPr id="11" name="TextBox 11"/>
          <p:cNvSpPr txBox="1"/>
          <p:nvPr/>
        </p:nvSpPr>
        <p:spPr>
          <a:xfrm>
            <a:off x="2605404" y="2191366"/>
            <a:ext cx="12097943" cy="519708"/>
          </a:xfrm>
          <a:prstGeom prst="rect">
            <a:avLst/>
          </a:prstGeom>
        </p:spPr>
        <p:txBody>
          <a:bodyPr lIns="0" tIns="0" rIns="0" bIns="0" rtlCol="0" anchor="t">
            <a:spAutoFit/>
          </a:bodyPr>
          <a:lstStyle/>
          <a:p>
            <a:pPr algn="l">
              <a:lnSpc>
                <a:spcPts val="3240"/>
              </a:lnSpc>
            </a:pPr>
            <a:r>
              <a:rPr lang="en-US" sz="2700">
                <a:solidFill>
                  <a:srgbClr val="000000"/>
                </a:solidFill>
                <a:latin typeface="Calibri (MS)"/>
                <a:ea typeface="Calibri (MS)"/>
                <a:cs typeface="Calibri (MS)"/>
                <a:sym typeface="Calibri (MS)"/>
              </a:rPr>
              <a:t>List of references</a:t>
            </a:r>
          </a:p>
        </p:txBody>
      </p:sp>
      <p:grpSp>
        <p:nvGrpSpPr>
          <p:cNvPr id="12" name="Group 12"/>
          <p:cNvGrpSpPr>
            <a:grpSpLocks noChangeAspect="1"/>
          </p:cNvGrpSpPr>
          <p:nvPr/>
        </p:nvGrpSpPr>
        <p:grpSpPr>
          <a:xfrm>
            <a:off x="270646" y="119289"/>
            <a:ext cx="3457712" cy="1614514"/>
            <a:chOff x="0" y="0"/>
            <a:chExt cx="4610282" cy="2152686"/>
          </a:xfrm>
        </p:grpSpPr>
        <p:sp>
          <p:nvSpPr>
            <p:cNvPr id="13" name="Freeform 13"/>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4"/>
              </a:stretch>
            </a:blipFill>
          </p:spPr>
          <p:txBody>
            <a:bodyPr/>
            <a:lstStyle/>
            <a:p>
              <a:endParaRPr lang="en-GB"/>
            </a:p>
          </p:txBody>
        </p:sp>
      </p:grpSp>
      <p:sp>
        <p:nvSpPr>
          <p:cNvPr id="14" name="TextBox 14"/>
          <p:cNvSpPr txBox="1"/>
          <p:nvPr/>
        </p:nvSpPr>
        <p:spPr>
          <a:xfrm>
            <a:off x="2961783" y="3285232"/>
            <a:ext cx="9040743" cy="2181702"/>
          </a:xfrm>
          <a:prstGeom prst="rect">
            <a:avLst/>
          </a:prstGeom>
        </p:spPr>
        <p:txBody>
          <a:bodyPr lIns="0" tIns="0" rIns="0" bIns="0" rtlCol="0" anchor="t">
            <a:spAutoFit/>
          </a:bodyPr>
          <a:lstStyle/>
          <a:p>
            <a:pPr algn="l">
              <a:lnSpc>
                <a:spcPts val="3240"/>
              </a:lnSpc>
            </a:pPr>
            <a:endParaRPr/>
          </a:p>
          <a:p>
            <a:pPr algn="l">
              <a:lnSpc>
                <a:spcPts val="3240"/>
              </a:lnSpc>
            </a:pPr>
            <a:r>
              <a:rPr lang="en-US" sz="2700">
                <a:solidFill>
                  <a:srgbClr val="000000"/>
                </a:solidFill>
                <a:latin typeface="Calibri (MS)"/>
                <a:ea typeface="Calibri (MS)"/>
                <a:cs typeface="Calibri (MS)"/>
                <a:sym typeface="Calibri (MS)"/>
              </a:rPr>
              <a:t>Textbook: </a:t>
            </a:r>
          </a:p>
          <a:p>
            <a:pPr algn="l">
              <a:lnSpc>
                <a:spcPts val="3240"/>
              </a:lnSpc>
            </a:pPr>
            <a:endParaRPr lang="en-US" sz="2700">
              <a:solidFill>
                <a:srgbClr val="000000"/>
              </a:solidFill>
              <a:latin typeface="Calibri (MS)"/>
              <a:ea typeface="Calibri (MS)"/>
              <a:cs typeface="Calibri (MS)"/>
              <a:sym typeface="Calibri (MS)"/>
            </a:endParaRPr>
          </a:p>
          <a:p>
            <a:pPr algn="l">
              <a:lnSpc>
                <a:spcPts val="3240"/>
              </a:lnSpc>
            </a:pPr>
            <a:r>
              <a:rPr lang="en-US" sz="2700">
                <a:solidFill>
                  <a:srgbClr val="000000"/>
                </a:solidFill>
                <a:latin typeface="Calibri (MS)"/>
                <a:ea typeface="Calibri (MS)"/>
                <a:cs typeface="Calibri (MS)"/>
                <a:sym typeface="Calibri (MS)"/>
              </a:rPr>
              <a:t>John W. Budd , Labor relations textbook , MC Graw-Hill , 6ᵗʰ edition .</a:t>
            </a:r>
          </a:p>
        </p:txBody>
      </p:sp>
    </p:spTree>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grpSp>
        <p:nvGrpSpPr>
          <p:cNvPr id="3" name="Group 3"/>
          <p:cNvGrpSpPr>
            <a:grpSpLocks noChangeAspect="1"/>
          </p:cNvGrpSpPr>
          <p:nvPr/>
        </p:nvGrpSpPr>
        <p:grpSpPr>
          <a:xfrm>
            <a:off x="0" y="10668"/>
            <a:ext cx="18288000" cy="10265664"/>
            <a:chOff x="0" y="0"/>
            <a:chExt cx="24384000" cy="13687552"/>
          </a:xfrm>
        </p:grpSpPr>
        <p:sp>
          <p:nvSpPr>
            <p:cNvPr id="4" name="Freeform 4"/>
            <p:cNvSpPr/>
            <p:nvPr/>
          </p:nvSpPr>
          <p:spPr>
            <a:xfrm>
              <a:off x="0" y="0"/>
              <a:ext cx="24384000" cy="13687552"/>
            </a:xfrm>
            <a:custGeom>
              <a:avLst/>
              <a:gdLst/>
              <a:ahLst/>
              <a:cxnLst/>
              <a:rect l="l" t="t" r="r" b="b"/>
              <a:pathLst>
                <a:path w="24384000" h="13687552">
                  <a:moveTo>
                    <a:pt x="0" y="0"/>
                  </a:moveTo>
                  <a:lnTo>
                    <a:pt x="24384000" y="0"/>
                  </a:lnTo>
                  <a:lnTo>
                    <a:pt x="24384000" y="13687552"/>
                  </a:lnTo>
                  <a:lnTo>
                    <a:pt x="0" y="13687552"/>
                  </a:lnTo>
                  <a:lnTo>
                    <a:pt x="0" y="0"/>
                  </a:lnTo>
                  <a:close/>
                </a:path>
              </a:pathLst>
            </a:custGeom>
            <a:blipFill>
              <a:blip r:embed="rId3"/>
              <a:stretch>
                <a:fillRect t="-18" b="-18"/>
              </a:stretch>
            </a:blipFill>
          </p:spPr>
          <p:txBody>
            <a:bodyPr/>
            <a:lstStyle/>
            <a:p>
              <a:endParaRPr lang="en-GB"/>
            </a:p>
          </p:txBody>
        </p:sp>
      </p:grpSp>
      <p:grpSp>
        <p:nvGrpSpPr>
          <p:cNvPr id="5" name="Group 5"/>
          <p:cNvGrpSpPr/>
          <p:nvPr/>
        </p:nvGrpSpPr>
        <p:grpSpPr>
          <a:xfrm>
            <a:off x="9768968" y="4729653"/>
            <a:ext cx="8519032" cy="5557349"/>
            <a:chOff x="0" y="0"/>
            <a:chExt cx="11358710" cy="7409798"/>
          </a:xfrm>
        </p:grpSpPr>
        <p:sp>
          <p:nvSpPr>
            <p:cNvPr id="6" name="Freeform 6"/>
            <p:cNvSpPr/>
            <p:nvPr/>
          </p:nvSpPr>
          <p:spPr>
            <a:xfrm>
              <a:off x="0" y="0"/>
              <a:ext cx="11358753" cy="7409815"/>
            </a:xfrm>
            <a:custGeom>
              <a:avLst/>
              <a:gdLst/>
              <a:ahLst/>
              <a:cxnLst/>
              <a:rect l="l" t="t" r="r" b="b"/>
              <a:pathLst>
                <a:path w="11358753" h="7409815">
                  <a:moveTo>
                    <a:pt x="11358753" y="7409815"/>
                  </a:moveTo>
                  <a:lnTo>
                    <a:pt x="11358753" y="0"/>
                  </a:lnTo>
                  <a:lnTo>
                    <a:pt x="0" y="7409815"/>
                  </a:lnTo>
                  <a:close/>
                </a:path>
              </a:pathLst>
            </a:custGeom>
            <a:solidFill>
              <a:srgbClr val="669BBC">
                <a:alpha val="58824"/>
              </a:srgbClr>
            </a:solidFill>
          </p:spPr>
          <p:txBody>
            <a:bodyPr/>
            <a:lstStyle/>
            <a:p>
              <a:endParaRPr lang="en-GB"/>
            </a:p>
          </p:txBody>
        </p:sp>
      </p:grpSp>
      <p:sp>
        <p:nvSpPr>
          <p:cNvPr id="7" name="TextBox 7"/>
          <p:cNvSpPr txBox="1"/>
          <p:nvPr/>
        </p:nvSpPr>
        <p:spPr>
          <a:xfrm>
            <a:off x="1150186" y="8606332"/>
            <a:ext cx="6603968" cy="1153477"/>
          </a:xfrm>
          <a:prstGeom prst="rect">
            <a:avLst/>
          </a:prstGeom>
        </p:spPr>
        <p:txBody>
          <a:bodyPr lIns="0" tIns="0" rIns="0" bIns="0" rtlCol="0" anchor="t">
            <a:spAutoFit/>
          </a:bodyPr>
          <a:lstStyle/>
          <a:p>
            <a:pPr algn="l">
              <a:lnSpc>
                <a:spcPts val="8640"/>
              </a:lnSpc>
            </a:pPr>
            <a:r>
              <a:rPr lang="en-US" sz="7200" b="1">
                <a:solidFill>
                  <a:srgbClr val="FFFFFF"/>
                </a:solidFill>
                <a:latin typeface="Alexandria Bold"/>
                <a:ea typeface="Alexandria Bold"/>
                <a:cs typeface="Alexandria Bold"/>
                <a:sym typeface="Alexandria Bold"/>
              </a:rPr>
              <a:t>Thank You</a:t>
            </a:r>
          </a:p>
        </p:txBody>
      </p:sp>
      <p:sp>
        <p:nvSpPr>
          <p:cNvPr id="8" name="Freeform 8"/>
          <p:cNvSpPr/>
          <p:nvPr/>
        </p:nvSpPr>
        <p:spPr>
          <a:xfrm>
            <a:off x="14364270" y="9253110"/>
            <a:ext cx="3418899" cy="576078"/>
          </a:xfrm>
          <a:custGeom>
            <a:avLst/>
            <a:gdLst/>
            <a:ahLst/>
            <a:cxnLst/>
            <a:rect l="l" t="t" r="r" b="b"/>
            <a:pathLst>
              <a:path w="3418899" h="576078">
                <a:moveTo>
                  <a:pt x="0" y="0"/>
                </a:moveTo>
                <a:lnTo>
                  <a:pt x="3418899" y="0"/>
                </a:lnTo>
                <a:lnTo>
                  <a:pt x="3418899" y="576078"/>
                </a:lnTo>
                <a:lnTo>
                  <a:pt x="0" y="576078"/>
                </a:lnTo>
                <a:lnTo>
                  <a:pt x="0" y="0"/>
                </a:lnTo>
                <a:close/>
              </a:path>
            </a:pathLst>
          </a:custGeom>
          <a:blipFill>
            <a:blip r:embed="rId4">
              <a:extLst>
                <a:ext uri="{96DAC541-7B7A-43D3-8B79-37D633B846F1}">
                  <asvg:svgBlip xmlns:asvg="http://schemas.microsoft.com/office/drawing/2016/SVG/main" r:embed="rId5"/>
                </a:ext>
              </a:extLst>
            </a:blip>
            <a:stretch>
              <a:fillRect t="-141" b="-141"/>
            </a:stretch>
          </a:blipFill>
        </p:spPr>
        <p:txBody>
          <a:bodyPr/>
          <a:lstStyle/>
          <a:p>
            <a:endParaRPr lang="en-GB"/>
          </a:p>
        </p:txBody>
      </p:sp>
      <p:grpSp>
        <p:nvGrpSpPr>
          <p:cNvPr id="9" name="Group 9"/>
          <p:cNvGrpSpPr/>
          <p:nvPr/>
        </p:nvGrpSpPr>
        <p:grpSpPr>
          <a:xfrm rot="-5400000">
            <a:off x="-2028027" y="5578899"/>
            <a:ext cx="5702238" cy="1646184"/>
            <a:chOff x="0" y="0"/>
            <a:chExt cx="7602984" cy="2194912"/>
          </a:xfrm>
        </p:grpSpPr>
        <p:sp>
          <p:nvSpPr>
            <p:cNvPr id="10" name="Freeform 10"/>
            <p:cNvSpPr/>
            <p:nvPr/>
          </p:nvSpPr>
          <p:spPr>
            <a:xfrm>
              <a:off x="0" y="0"/>
              <a:ext cx="7602982" cy="2194941"/>
            </a:xfrm>
            <a:custGeom>
              <a:avLst/>
              <a:gdLst/>
              <a:ahLst/>
              <a:cxnLst/>
              <a:rect l="l" t="t" r="r" b="b"/>
              <a:pathLst>
                <a:path w="7602982" h="2194941">
                  <a:moveTo>
                    <a:pt x="0" y="0"/>
                  </a:moveTo>
                  <a:lnTo>
                    <a:pt x="2205101" y="2194941"/>
                  </a:lnTo>
                  <a:lnTo>
                    <a:pt x="7602982" y="2169541"/>
                  </a:lnTo>
                  <a:lnTo>
                    <a:pt x="5448681" y="0"/>
                  </a:lnTo>
                  <a:lnTo>
                    <a:pt x="0" y="0"/>
                  </a:lnTo>
                  <a:close/>
                </a:path>
              </a:pathLst>
            </a:custGeom>
            <a:solidFill>
              <a:srgbClr val="669BBC"/>
            </a:solidFill>
          </p:spPr>
          <p:txBody>
            <a:bodyPr/>
            <a:lstStyle/>
            <a:p>
              <a:endParaRPr lang="en-GB"/>
            </a:p>
          </p:txBody>
        </p:sp>
      </p:grpSp>
      <p:grpSp>
        <p:nvGrpSpPr>
          <p:cNvPr id="11" name="Group 11"/>
          <p:cNvGrpSpPr>
            <a:grpSpLocks noChangeAspect="1"/>
          </p:cNvGrpSpPr>
          <p:nvPr/>
        </p:nvGrpSpPr>
        <p:grpSpPr>
          <a:xfrm>
            <a:off x="14138715" y="304800"/>
            <a:ext cx="3870009" cy="1807029"/>
            <a:chOff x="0" y="0"/>
            <a:chExt cx="5160012" cy="2409372"/>
          </a:xfrm>
        </p:grpSpPr>
        <p:sp>
          <p:nvSpPr>
            <p:cNvPr id="12" name="Freeform 12"/>
            <p:cNvSpPr/>
            <p:nvPr/>
          </p:nvSpPr>
          <p:spPr>
            <a:xfrm>
              <a:off x="0" y="0"/>
              <a:ext cx="5160010" cy="2409317"/>
            </a:xfrm>
            <a:custGeom>
              <a:avLst/>
              <a:gdLst/>
              <a:ahLst/>
              <a:cxnLst/>
              <a:rect l="l" t="t" r="r" b="b"/>
              <a:pathLst>
                <a:path w="5160010" h="2409317">
                  <a:moveTo>
                    <a:pt x="0" y="0"/>
                  </a:moveTo>
                  <a:lnTo>
                    <a:pt x="5160010" y="0"/>
                  </a:lnTo>
                  <a:lnTo>
                    <a:pt x="5160010" y="2409317"/>
                  </a:lnTo>
                  <a:lnTo>
                    <a:pt x="0" y="2409317"/>
                  </a:lnTo>
                  <a:lnTo>
                    <a:pt x="0" y="0"/>
                  </a:lnTo>
                  <a:close/>
                </a:path>
              </a:pathLst>
            </a:custGeom>
            <a:blipFill>
              <a:blip r:embed="rId6"/>
              <a:stretch>
                <a:fillRect t="-59703" b="-54465"/>
              </a:stretch>
            </a:blipFill>
          </p:spPr>
          <p:txBody>
            <a:bodyPr/>
            <a:lstStyle/>
            <a:p>
              <a:endParaRPr lang="en-GB"/>
            </a:p>
          </p:txBody>
        </p:sp>
      </p:gr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69A790-9321-4891-AD57-713CCAFDE31C}">
  <ds:schemaRefs>
    <ds:schemaRef ds:uri="http://purl.org/dc/terms/"/>
    <ds:schemaRef ds:uri="http://schemas.microsoft.com/office/2006/documentManagement/types"/>
    <ds:schemaRef ds:uri="http://schemas.openxmlformats.org/package/2006/metadata/core-properties"/>
    <ds:schemaRef ds:uri="http://purl.org/dc/elements/1.1/"/>
    <ds:schemaRef ds:uri="http://www.w3.org/XML/1998/namespace"/>
    <ds:schemaRef ds:uri="http://schemas.microsoft.com/office/infopath/2007/PartnerControls"/>
    <ds:schemaRef ds:uri="http://purl.org/dc/dcmitype/"/>
    <ds:schemaRef ds:uri="49100919-8a76-4266-be0c-7dc583902cb4"/>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D7AC3926-D3E2-4F0C-939A-7EDFF89932C3}">
  <ds:schemaRefs>
    <ds:schemaRef ds:uri="http://schemas.microsoft.com/sharepoint/v3/contenttype/forms"/>
  </ds:schemaRefs>
</ds:datastoreItem>
</file>

<file path=customXml/itemProps3.xml><?xml version="1.0" encoding="utf-8"?>
<ds:datastoreItem xmlns:ds="http://schemas.openxmlformats.org/officeDocument/2006/customXml" ds:itemID="{6A09F205-BDD0-40DF-8B36-21A25A413E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cfc2bc36-ff9e-4894-b7dd-95d68510fcbf}" enabled="0" method="" siteId="{cfc2bc36-ff9e-4894-b7dd-95d68510fcbf}" removed="1"/>
</clbl:labelList>
</file>

<file path=docProps/app.xml><?xml version="1.0" encoding="utf-8"?>
<Properties xmlns="http://schemas.openxmlformats.org/officeDocument/2006/extended-properties" xmlns:vt="http://schemas.openxmlformats.org/officeDocument/2006/docPropsVTypes">
  <TotalTime>1</TotalTime>
  <Words>1886</Words>
  <Application>Microsoft Office PowerPoint</Application>
  <PresentationFormat>Custom</PresentationFormat>
  <Paragraphs>238</Paragraphs>
  <Slides>40</Slides>
  <Notes>13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Calibri (MS) Bold</vt:lpstr>
      <vt:lpstr>Alexandria</vt:lpstr>
      <vt:lpstr>Alexandria Bold</vt:lpstr>
      <vt:lpstr>Calibri (MS)</vt:lpstr>
      <vt:lpstr>Calibri</vt:lpstr>
      <vt:lpstr>Arial</vt:lpstr>
      <vt:lpstr>Calibri (MS)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AMER lecture 1 HRM624 ppt.pptx</dc:title>
  <cp:lastModifiedBy>Musaad A. Alanazi</cp:lastModifiedBy>
  <cp:revision>2</cp:revision>
  <dcterms:created xsi:type="dcterms:W3CDTF">2006-08-16T00:00:00Z</dcterms:created>
  <dcterms:modified xsi:type="dcterms:W3CDTF">2025-06-11T20:49:40Z</dcterms:modified>
  <dc:identifier>DAGqDX5dXME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