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sldIdLst>
    <p:sldId id="257" r:id="rId2"/>
    <p:sldId id="262" r:id="rId3"/>
    <p:sldId id="348" r:id="rId4"/>
    <p:sldId id="298" r:id="rId5"/>
    <p:sldId id="305" r:id="rId6"/>
    <p:sldId id="403" r:id="rId7"/>
    <p:sldId id="404" r:id="rId8"/>
    <p:sldId id="461" r:id="rId9"/>
    <p:sldId id="356" r:id="rId10"/>
    <p:sldId id="357" r:id="rId11"/>
    <p:sldId id="471" r:id="rId12"/>
    <p:sldId id="466" r:id="rId13"/>
    <p:sldId id="472" r:id="rId14"/>
    <p:sldId id="475" r:id="rId15"/>
    <p:sldId id="358" r:id="rId16"/>
    <p:sldId id="474" r:id="rId17"/>
    <p:sldId id="361" r:id="rId18"/>
    <p:sldId id="354" r:id="rId19"/>
    <p:sldId id="363" r:id="rId20"/>
    <p:sldId id="362" r:id="rId21"/>
    <p:sldId id="366" r:id="rId22"/>
    <p:sldId id="367" r:id="rId23"/>
    <p:sldId id="368" r:id="rId24"/>
    <p:sldId id="369" r:id="rId25"/>
    <p:sldId id="370" r:id="rId26"/>
    <p:sldId id="371" r:id="rId27"/>
    <p:sldId id="364" r:id="rId28"/>
    <p:sldId id="355" r:id="rId29"/>
    <p:sldId id="351" r:id="rId30"/>
    <p:sldId id="352" r:id="rId31"/>
    <p:sldId id="349" r:id="rId32"/>
    <p:sldId id="350" r:id="rId33"/>
    <p:sldId id="411" r:id="rId34"/>
    <p:sldId id="406" r:id="rId35"/>
    <p:sldId id="407" r:id="rId36"/>
    <p:sldId id="491" r:id="rId37"/>
    <p:sldId id="410" r:id="rId38"/>
    <p:sldId id="414" r:id="rId39"/>
    <p:sldId id="415" r:id="rId40"/>
    <p:sldId id="416" r:id="rId41"/>
    <p:sldId id="413" r:id="rId42"/>
    <p:sldId id="417" r:id="rId43"/>
    <p:sldId id="418" r:id="rId44"/>
    <p:sldId id="419" r:id="rId45"/>
    <p:sldId id="420" r:id="rId46"/>
    <p:sldId id="421" r:id="rId47"/>
    <p:sldId id="422" r:id="rId48"/>
    <p:sldId id="423" r:id="rId49"/>
    <p:sldId id="424" r:id="rId50"/>
    <p:sldId id="425" r:id="rId51"/>
    <p:sldId id="426" r:id="rId52"/>
    <p:sldId id="428" r:id="rId53"/>
    <p:sldId id="429" r:id="rId54"/>
    <p:sldId id="430" r:id="rId55"/>
    <p:sldId id="431" r:id="rId56"/>
    <p:sldId id="432" r:id="rId57"/>
    <p:sldId id="433" r:id="rId58"/>
    <p:sldId id="434" r:id="rId59"/>
    <p:sldId id="435" r:id="rId60"/>
    <p:sldId id="436" r:id="rId61"/>
    <p:sldId id="437" r:id="rId62"/>
    <p:sldId id="438" r:id="rId63"/>
    <p:sldId id="439" r:id="rId64"/>
    <p:sldId id="440" r:id="rId65"/>
    <p:sldId id="441" r:id="rId66"/>
    <p:sldId id="442" r:id="rId67"/>
    <p:sldId id="443" r:id="rId68"/>
    <p:sldId id="444" r:id="rId69"/>
    <p:sldId id="445" r:id="rId70"/>
    <p:sldId id="446" r:id="rId71"/>
    <p:sldId id="447" r:id="rId72"/>
    <p:sldId id="448" r:id="rId73"/>
    <p:sldId id="449" r:id="rId74"/>
    <p:sldId id="450" r:id="rId75"/>
    <p:sldId id="451" r:id="rId76"/>
    <p:sldId id="452" r:id="rId77"/>
    <p:sldId id="453" r:id="rId78"/>
    <p:sldId id="454" r:id="rId79"/>
    <p:sldId id="297" r:id="rId80"/>
    <p:sldId id="260" r:id="rId81"/>
    <p:sldId id="30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3997901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2728599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3473144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537796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203794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1819985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3084741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a:p>
        </p:txBody>
      </p:sp>
    </p:spTree>
    <p:extLst>
      <p:ext uri="{BB962C8B-B14F-4D97-AF65-F5344CB8AC3E}">
        <p14:creationId xmlns:p14="http://schemas.microsoft.com/office/powerpoint/2010/main" val="3677179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1489724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586840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2084552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4120506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2926333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1345139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315206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854463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10127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33540459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128473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1179745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13273047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49</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30759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a:p>
        </p:txBody>
      </p:sp>
    </p:spTree>
    <p:extLst>
      <p:ext uri="{BB962C8B-B14F-4D97-AF65-F5344CB8AC3E}">
        <p14:creationId xmlns:p14="http://schemas.microsoft.com/office/powerpoint/2010/main" val="26282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53</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56</a:t>
            </a:fld>
            <a:endParaRPr lang="en-US"/>
          </a:p>
        </p:txBody>
      </p:sp>
    </p:spTree>
    <p:extLst>
      <p:ext uri="{BB962C8B-B14F-4D97-AF65-F5344CB8AC3E}">
        <p14:creationId xmlns:p14="http://schemas.microsoft.com/office/powerpoint/2010/main" val="3467418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a:p>
        </p:txBody>
      </p:sp>
    </p:spTree>
    <p:extLst>
      <p:ext uri="{BB962C8B-B14F-4D97-AF65-F5344CB8AC3E}">
        <p14:creationId xmlns:p14="http://schemas.microsoft.com/office/powerpoint/2010/main" val="534396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a:p>
        </p:txBody>
      </p:sp>
    </p:spTree>
    <p:extLst>
      <p:ext uri="{BB962C8B-B14F-4D97-AF65-F5344CB8AC3E}">
        <p14:creationId xmlns:p14="http://schemas.microsoft.com/office/powerpoint/2010/main" val="19749458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59</a:t>
            </a:fld>
            <a:endParaRPr lang="en-US"/>
          </a:p>
        </p:txBody>
      </p:sp>
    </p:spTree>
    <p:extLst>
      <p:ext uri="{BB962C8B-B14F-4D97-AF65-F5344CB8AC3E}">
        <p14:creationId xmlns:p14="http://schemas.microsoft.com/office/powerpoint/2010/main" val="20419777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60</a:t>
            </a:fld>
            <a:endParaRPr lang="en-US"/>
          </a:p>
        </p:txBody>
      </p:sp>
    </p:spTree>
    <p:extLst>
      <p:ext uri="{BB962C8B-B14F-4D97-AF65-F5344CB8AC3E}">
        <p14:creationId xmlns:p14="http://schemas.microsoft.com/office/powerpoint/2010/main" val="8547605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62</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63</a:t>
            </a:fld>
            <a:endParaRPr lang="en-US"/>
          </a:p>
        </p:txBody>
      </p:sp>
    </p:spTree>
    <p:extLst>
      <p:ext uri="{BB962C8B-B14F-4D97-AF65-F5344CB8AC3E}">
        <p14:creationId xmlns:p14="http://schemas.microsoft.com/office/powerpoint/2010/main" val="2616333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64</a:t>
            </a:fld>
            <a:endParaRPr lang="en-US"/>
          </a:p>
        </p:txBody>
      </p:sp>
    </p:spTree>
    <p:extLst>
      <p:ext uri="{BB962C8B-B14F-4D97-AF65-F5344CB8AC3E}">
        <p14:creationId xmlns:p14="http://schemas.microsoft.com/office/powerpoint/2010/main" val="1418190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66</a:t>
            </a:fld>
            <a:endParaRPr lang="en-US"/>
          </a:p>
        </p:txBody>
      </p:sp>
    </p:spTree>
    <p:extLst>
      <p:ext uri="{BB962C8B-B14F-4D97-AF65-F5344CB8AC3E}">
        <p14:creationId xmlns:p14="http://schemas.microsoft.com/office/powerpoint/2010/main" val="5395956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67</a:t>
            </a:fld>
            <a:endParaRPr lang="en-US"/>
          </a:p>
        </p:txBody>
      </p:sp>
    </p:spTree>
    <p:extLst>
      <p:ext uri="{BB962C8B-B14F-4D97-AF65-F5344CB8AC3E}">
        <p14:creationId xmlns:p14="http://schemas.microsoft.com/office/powerpoint/2010/main" val="24758896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68</a:t>
            </a:fld>
            <a:endParaRPr lang="en-US"/>
          </a:p>
        </p:txBody>
      </p:sp>
    </p:spTree>
    <p:extLst>
      <p:ext uri="{BB962C8B-B14F-4D97-AF65-F5344CB8AC3E}">
        <p14:creationId xmlns:p14="http://schemas.microsoft.com/office/powerpoint/2010/main" val="15210718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69</a:t>
            </a:fld>
            <a:endParaRPr lang="en-US"/>
          </a:p>
        </p:txBody>
      </p:sp>
    </p:spTree>
    <p:extLst>
      <p:ext uri="{BB962C8B-B14F-4D97-AF65-F5344CB8AC3E}">
        <p14:creationId xmlns:p14="http://schemas.microsoft.com/office/powerpoint/2010/main" val="2073393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70</a:t>
            </a:fld>
            <a:endParaRPr lang="en-US"/>
          </a:p>
        </p:txBody>
      </p:sp>
    </p:spTree>
    <p:extLst>
      <p:ext uri="{BB962C8B-B14F-4D97-AF65-F5344CB8AC3E}">
        <p14:creationId xmlns:p14="http://schemas.microsoft.com/office/powerpoint/2010/main" val="40063994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71</a:t>
            </a:fld>
            <a:endParaRPr lang="en-US"/>
          </a:p>
        </p:txBody>
      </p:sp>
    </p:spTree>
    <p:extLst>
      <p:ext uri="{BB962C8B-B14F-4D97-AF65-F5344CB8AC3E}">
        <p14:creationId xmlns:p14="http://schemas.microsoft.com/office/powerpoint/2010/main" val="3775434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72</a:t>
            </a:fld>
            <a:endParaRPr lang="en-US"/>
          </a:p>
        </p:txBody>
      </p:sp>
    </p:spTree>
    <p:extLst>
      <p:ext uri="{BB962C8B-B14F-4D97-AF65-F5344CB8AC3E}">
        <p14:creationId xmlns:p14="http://schemas.microsoft.com/office/powerpoint/2010/main" val="2388071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73</a:t>
            </a:fld>
            <a:endParaRPr lang="en-US"/>
          </a:p>
        </p:txBody>
      </p:sp>
    </p:spTree>
    <p:extLst>
      <p:ext uri="{BB962C8B-B14F-4D97-AF65-F5344CB8AC3E}">
        <p14:creationId xmlns:p14="http://schemas.microsoft.com/office/powerpoint/2010/main" val="40754846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74</a:t>
            </a:fld>
            <a:endParaRPr lang="en-US"/>
          </a:p>
        </p:txBody>
      </p:sp>
    </p:spTree>
    <p:extLst>
      <p:ext uri="{BB962C8B-B14F-4D97-AF65-F5344CB8AC3E}">
        <p14:creationId xmlns:p14="http://schemas.microsoft.com/office/powerpoint/2010/main" val="2965637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75</a:t>
            </a:fld>
            <a:endParaRPr lang="en-US"/>
          </a:p>
        </p:txBody>
      </p:sp>
    </p:spTree>
    <p:extLst>
      <p:ext uri="{BB962C8B-B14F-4D97-AF65-F5344CB8AC3E}">
        <p14:creationId xmlns:p14="http://schemas.microsoft.com/office/powerpoint/2010/main" val="41939122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76</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77</a:t>
            </a:fld>
            <a:endParaRPr lang="en-US"/>
          </a:p>
        </p:txBody>
      </p:sp>
    </p:spTree>
    <p:extLst>
      <p:ext uri="{BB962C8B-B14F-4D97-AF65-F5344CB8AC3E}">
        <p14:creationId xmlns:p14="http://schemas.microsoft.com/office/powerpoint/2010/main" val="1222204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78</a:t>
            </a:fld>
            <a:endParaRPr lang="en-US"/>
          </a:p>
        </p:txBody>
      </p:sp>
    </p:spTree>
    <p:extLst>
      <p:ext uri="{BB962C8B-B14F-4D97-AF65-F5344CB8AC3E}">
        <p14:creationId xmlns:p14="http://schemas.microsoft.com/office/powerpoint/2010/main" val="173112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hyperlink" Target="https://www.communicationtheory.org/wp-content/uploads/2012/08/Intrapersonal-Communication.jpg"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hyperlink" Target="https://www.communicationtheory.org/wp-content/uploads/2012/08/Dyadic-Communication.jpg" TargetMode="External"/><Relationship Id="rId7"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4.jpe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hyperlink" Target="https://www.communicationtheory.org/wp-content/uploads/2012/08/Public-Communication.jpg" TargetMode="External"/><Relationship Id="rId7" Type="http://schemas.openxmlformats.org/officeDocument/2006/relationships/image" Target="../media/image6.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6.jpeg"/></Relationships>
</file>

<file path=ppt/slides/_rels/slide44.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hyperlink" Target="https://www.communicationtheory.org/wp-content/uploads/2012/08/Mass-Communication.jpg" TargetMode="External"/><Relationship Id="rId7" Type="http://schemas.openxmlformats.org/officeDocument/2006/relationships/image" Target="../media/image6.em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7.jpe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gif"/><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JP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9.emf"/><Relationship Id="rId4" Type="http://schemas.openxmlformats.org/officeDocument/2006/relationships/image" Target="../media/image6.emf"/></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7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9.emf"/><Relationship Id="rId4" Type="http://schemas.openxmlformats.org/officeDocument/2006/relationships/image" Target="../media/image6.emf"/></Relationships>
</file>

<file path=ppt/slides/_rels/slide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8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W3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develop and communicate your organization’s vision.</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understand people’s needs 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influence an audience successfully by using our overview of some general ideas behind the science of persuasion.</a:t>
            </a:r>
          </a:p>
        </p:txBody>
      </p:sp>
    </p:spTree>
    <p:extLst>
      <p:ext uri="{BB962C8B-B14F-4D97-AF65-F5344CB8AC3E}">
        <p14:creationId xmlns:p14="http://schemas.microsoft.com/office/powerpoint/2010/main" val="3556345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Are you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17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Are you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6009516" cy="464050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11" name="Picture 10">
            <a:extLst>
              <a:ext uri="{FF2B5EF4-FFF2-40B4-BE49-F238E27FC236}">
                <a16:creationId xmlns:a16="http://schemas.microsoft.com/office/drawing/2014/main" id="{602894A8-AC98-AB6D-3154-2C3B933D0D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52426" y="3008326"/>
            <a:ext cx="5020249" cy="2820902"/>
          </a:xfrm>
          <a:prstGeom prst="rect">
            <a:avLst/>
          </a:prstGeom>
        </p:spPr>
      </p:pic>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How to Be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74779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1458685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380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When should you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461991"/>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take initiative to improve a situation, you will almost always delight, relieve, and surprise people.</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don't have to take over someone's leadership role in order to help things go well. In fact, one way of helping a group function better is by supporting the official leader. You can do this by organizing others to help with the work, by listening to the leader, and by encouraging the leader when she or he feels discouraged.</a:t>
            </a:r>
          </a:p>
        </p:txBody>
      </p:sp>
      <p:sp>
        <p:nvSpPr>
          <p:cNvPr id="10" name="Title 1">
            <a:extLst>
              <a:ext uri="{FF2B5EF4-FFF2-40B4-BE49-F238E27FC236}">
                <a16:creationId xmlns:a16="http://schemas.microsoft.com/office/drawing/2014/main" id="{95BDBE7F-A7F8-8237-DE0E-B68769A3D3D5}"/>
              </a:ext>
            </a:extLst>
          </p:cNvPr>
          <p:cNvSpPr txBox="1">
            <a:spLocks/>
          </p:cNvSpPr>
          <p:nvPr/>
        </p:nvSpPr>
        <p:spPr>
          <a:xfrm>
            <a:off x="2650377" y="1456817"/>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Tree>
    <p:extLst>
      <p:ext uri="{BB962C8B-B14F-4D97-AF65-F5344CB8AC3E}">
        <p14:creationId xmlns:p14="http://schemas.microsoft.com/office/powerpoint/2010/main" val="201863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99394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people learn how to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1" name="Picture 30">
            <a:extLst>
              <a:ext uri="{FF2B5EF4-FFF2-40B4-BE49-F238E27FC236}">
                <a16:creationId xmlns:a16="http://schemas.microsoft.com/office/drawing/2014/main" id="{6637DB45-6E15-03EF-DDF7-7C5F0761B325}"/>
              </a:ext>
            </a:extLst>
          </p:cNvPr>
          <p:cNvPicPr>
            <a:picLocks noChangeAspect="1"/>
          </p:cNvPicPr>
          <p:nvPr/>
        </p:nvPicPr>
        <p:blipFill>
          <a:blip r:embed="rId5"/>
          <a:stretch>
            <a:fillRect/>
          </a:stretch>
        </p:blipFill>
        <p:spPr>
          <a:xfrm>
            <a:off x="2440788" y="6222371"/>
            <a:ext cx="9902229" cy="204838"/>
          </a:xfrm>
          <a:prstGeom prst="rect">
            <a:avLst/>
          </a:prstGeom>
        </p:spPr>
      </p:pic>
      <p:sp>
        <p:nvSpPr>
          <p:cNvPr id="32" name="TextBox 31">
            <a:extLst>
              <a:ext uri="{FF2B5EF4-FFF2-40B4-BE49-F238E27FC236}">
                <a16:creationId xmlns:a16="http://schemas.microsoft.com/office/drawing/2014/main" id="{DB137D70-A1A5-B3F1-40BD-D7EED9C0A518}"/>
              </a:ext>
            </a:extLst>
          </p:cNvPr>
          <p:cNvSpPr txBox="1"/>
          <p:nvPr/>
        </p:nvSpPr>
        <p:spPr>
          <a:xfrm>
            <a:off x="1262952" y="1373777"/>
            <a:ext cx="10442246"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882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278094"/>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Listen to people</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responsibility</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Tree>
    <p:extLst>
      <p:ext uri="{BB962C8B-B14F-4D97-AF65-F5344CB8AC3E}">
        <p14:creationId xmlns:p14="http://schemas.microsoft.com/office/powerpoint/2010/main" val="3112416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38855" y="1471211"/>
            <a:ext cx="10903295" cy="4585871"/>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Set goals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short-term goals. That is how you carve a real path to your vision.</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individuals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talents are not being well used? Is someone acting in a way that is divisive or is draining the group of its energy? Is there a person who needs some help learning how to work in a team?</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the group as a whole</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training to help it function better? Are there some policies the group needs to strengthen it?</a:t>
            </a:r>
          </a:p>
        </p:txBody>
      </p:sp>
    </p:spTree>
    <p:extLst>
      <p:ext uri="{BB962C8B-B14F-4D97-AF65-F5344CB8AC3E}">
        <p14:creationId xmlns:p14="http://schemas.microsoft.com/office/powerpoint/2010/main" val="3915677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708981"/>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1286345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inexperienced person chair a small meeting and acquire new skills.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83276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6096000" y="3411877"/>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3188" y="2323205"/>
            <a:ext cx="4645425"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Leader’s Qualities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94924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0788" y="129155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Tree>
    <p:extLst>
      <p:ext uri="{BB962C8B-B14F-4D97-AF65-F5344CB8AC3E}">
        <p14:creationId xmlns:p14="http://schemas.microsoft.com/office/powerpoint/2010/main" val="1884261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75055" y="1093124"/>
            <a:ext cx="10676518" cy="46166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Tree>
    <p:extLst>
      <p:ext uri="{BB962C8B-B14F-4D97-AF65-F5344CB8AC3E}">
        <p14:creationId xmlns:p14="http://schemas.microsoft.com/office/powerpoint/2010/main" val="4027252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40960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55334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924420"/>
          </a:xfrm>
          <a:prstGeom prst="rect">
            <a:avLst/>
          </a:prstGeom>
          <a:noFill/>
        </p:spPr>
        <p:txBody>
          <a:bodyPr wrap="square">
            <a:spAutoFit/>
          </a:bodyPr>
          <a:lstStyle/>
          <a:p>
            <a:pPr marL="517525" algn="ctr">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Developing a Vision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60032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205686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How do you create a vision?</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Tree>
    <p:extLst>
      <p:ext uri="{BB962C8B-B14F-4D97-AF65-F5344CB8AC3E}">
        <p14:creationId xmlns:p14="http://schemas.microsoft.com/office/powerpoint/2010/main" val="23747551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1563339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Exercise</a:t>
            </a:r>
            <a:endParaRPr lang="en-US" sz="2400" b="1"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vision for your own life is simply a picture of where you want to be in the future. And a vision for your community, group, or organization is simply your picture of where you want that group to be in the future.</a:t>
            </a:r>
          </a:p>
        </p:txBody>
      </p:sp>
    </p:spTree>
    <p:extLst>
      <p:ext uri="{BB962C8B-B14F-4D97-AF65-F5344CB8AC3E}">
        <p14:creationId xmlns:p14="http://schemas.microsoft.com/office/powerpoint/2010/main" val="2852000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 a leader, you have to help people take your vision and make it their own. This is an important step in bringing people together to work toward a common goal. </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Members of a group need to have a shared vision and a sense of ownership in order to be committed to the group. That is key in helping people stay with a group for a long time.</a:t>
            </a:r>
          </a:p>
        </p:txBody>
      </p:sp>
    </p:spTree>
    <p:extLst>
      <p:ext uri="{BB962C8B-B14F-4D97-AF65-F5344CB8AC3E}">
        <p14:creationId xmlns:p14="http://schemas.microsoft.com/office/powerpoint/2010/main" val="177519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Understanding People's Needs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0499893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Kinds of needs: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39153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morale high.</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12306378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4816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9518024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Influencing People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6686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2217222"/>
            <a:ext cx="4599502"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9447678"/>
      </p:ext>
    </p:extLst>
  </p:cSld>
  <p:clrMapOvr>
    <a:masterClrMapping/>
  </p:clrMapOvr>
  <mc:AlternateContent xmlns:mc="http://schemas.openxmlformats.org/markup-compatibility/2006" xmlns:p14="http://schemas.microsoft.com/office/powerpoint/2010/main">
    <mc:Choice Requires="p14">
      <p:transition spd="slow" p14:dur="175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001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52867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00874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37679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303434"/>
            <a:ext cx="11514535"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400" b="1" i="1" dirty="0">
                <a:solidFill>
                  <a:srgbClr val="FF0000"/>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Tree>
    <p:extLst>
      <p:ext uri="{BB962C8B-B14F-4D97-AF65-F5344CB8AC3E}">
        <p14:creationId xmlns:p14="http://schemas.microsoft.com/office/powerpoint/2010/main" val="33856531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8756362" cy="435215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1. Intrapersonal Communication:</a:t>
            </a:r>
          </a:p>
          <a:p>
            <a:pPr marL="517525" algn="just">
              <a:lnSpc>
                <a:spcPct val="150000"/>
              </a:lnSpc>
            </a:pPr>
            <a:endParaRPr lang="ar-EG" sz="11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intrapersonal communication precedes (takes place before) our speaking or acting; it is when we talk to ourselves to develop thoughts and ideas.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Communication within one person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in a grocery store deciding what to buy…</a:t>
            </a:r>
          </a:p>
          <a:p>
            <a:pPr marL="860425" indent="-342900" algn="just">
              <a:lnSpc>
                <a:spcPct val="150000"/>
              </a:lnSpc>
              <a:buFont typeface="Wingdings" panose="05000000000000000000" pitchFamily="2" charset="2"/>
              <a:buChar char="q"/>
            </a:pPr>
            <a:endParaRPr lang="en-US" sz="28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hlinkClick r:id="rId7"/>
            <a:extLst>
              <a:ext uri="{FF2B5EF4-FFF2-40B4-BE49-F238E27FC236}">
                <a16:creationId xmlns:a16="http://schemas.microsoft.com/office/drawing/2014/main" id="{368EC743-E100-7048-CEF7-8D8ED77D675F}"/>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9726986" y="1639994"/>
            <a:ext cx="2345689" cy="3578012"/>
          </a:xfrm>
          <a:prstGeom prst="rect">
            <a:avLst/>
          </a:prstGeom>
          <a:noFill/>
          <a:ln>
            <a:noFill/>
          </a:ln>
        </p:spPr>
      </p:pic>
    </p:spTree>
    <p:extLst>
      <p:ext uri="{BB962C8B-B14F-4D97-AF65-F5344CB8AC3E}">
        <p14:creationId xmlns:p14="http://schemas.microsoft.com/office/powerpoint/2010/main" val="10945846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97B9EFB4-DB35-D83B-41A0-D52960FE7108}"/>
              </a:ext>
            </a:extLst>
          </p:cNvPr>
          <p:cNvPicPr/>
          <p:nvPr/>
        </p:nvPicPr>
        <p:blipFill rotWithShape="1">
          <a:blip r:embed="rId4">
            <a:extLst>
              <a:ext uri="{28A0092B-C50C-407E-A947-70E740481C1C}">
                <a14:useLocalDpi xmlns:a14="http://schemas.microsoft.com/office/drawing/2010/main" val="0"/>
              </a:ext>
            </a:extLst>
          </a:blip>
          <a:srcRect b="21290"/>
          <a:stretch/>
        </p:blipFill>
        <p:spPr bwMode="auto">
          <a:xfrm>
            <a:off x="6353299" y="3765616"/>
            <a:ext cx="4523138" cy="2297480"/>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Interpersonal Communication:</a:t>
            </a:r>
            <a:endParaRPr lang="ar-EG"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Interpersonal Communication: It is the process of face-to-face interaction between sender and receiver such as group meetings, interviews, conversations among individuals.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has the advantage of a two-way communication with immediate feedback.</a:t>
            </a:r>
          </a:p>
        </p:txBody>
      </p:sp>
    </p:spTree>
    <p:extLst>
      <p:ext uri="{BB962C8B-B14F-4D97-AF65-F5344CB8AC3E}">
        <p14:creationId xmlns:p14="http://schemas.microsoft.com/office/powerpoint/2010/main" val="11476864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interpersonal communication and mass communication. It is an intermediate level of communication. Medio is derived from Latin, meaning middle.</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can occur when two people physically separated but connected, like on cell phones. </a:t>
            </a:r>
          </a:p>
        </p:txBody>
      </p:sp>
    </p:spTree>
    <p:extLst>
      <p:ext uri="{BB962C8B-B14F-4D97-AF65-F5344CB8AC3E}">
        <p14:creationId xmlns:p14="http://schemas.microsoft.com/office/powerpoint/2010/main" val="4057057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Medio communication is like mass communication in the following:</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Participants in media can be heterogeneous.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Participant also can be in different physical locations.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The presence of a technical channel.</a:t>
            </a:r>
          </a:p>
        </p:txBody>
      </p:sp>
    </p:spTree>
    <p:extLst>
      <p:ext uri="{BB962C8B-B14F-4D97-AF65-F5344CB8AC3E}">
        <p14:creationId xmlns:p14="http://schemas.microsoft.com/office/powerpoint/2010/main" val="11417562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2886175"/>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Medio communication is like interpersonal communication in: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Source and receiver are known to each other.</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The message is private more than public.</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Message receivers are small in number.</a:t>
            </a:r>
          </a:p>
        </p:txBody>
      </p:sp>
    </p:spTree>
    <p:extLst>
      <p:ext uri="{BB962C8B-B14F-4D97-AF65-F5344CB8AC3E}">
        <p14:creationId xmlns:p14="http://schemas.microsoft.com/office/powerpoint/2010/main" val="40087683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372287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More than two members involved in communication process will become a group communication.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If least number of persons is involved in the group communication is called as small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8208931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this communication process, everyone becomes a Source as well as receiver through sharing information and gives feedback to another.</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When the number of people involved reduces the intimacy of the communication process, that's when the situation becomes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002064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3A41DBCC-6C8D-9A30-9488-191BBF1317BF}"/>
              </a:ext>
            </a:extLst>
          </p:cNvPr>
          <p:cNvPicPr/>
          <p:nvPr/>
        </p:nvPicPr>
        <p:blipFill rotWithShape="1">
          <a:blip r:embed="rId4">
            <a:extLst>
              <a:ext uri="{28A0092B-C50C-407E-A947-70E740481C1C}">
                <a14:useLocalDpi xmlns:a14="http://schemas.microsoft.com/office/drawing/2010/main" val="0"/>
              </a:ext>
            </a:extLst>
          </a:blip>
          <a:srcRect b="14568"/>
          <a:stretch/>
        </p:blipFill>
        <p:spPr bwMode="auto">
          <a:xfrm>
            <a:off x="8098970" y="1089981"/>
            <a:ext cx="4093029" cy="2092605"/>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9681541" cy="423071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Public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public communication, Source or messages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from a single person will reach or received by</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huge number of audience. But in this communication, there is no mutual feedbacks between source and receiver like small group communication and it’s focused on Speaker.</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 club meeting is an example. So is a speech to an audience in an auditorium </a:t>
            </a:r>
            <a:endParaRPr lang="ar-EG"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508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hlinkClick r:id="rId3"/>
            <a:extLst>
              <a:ext uri="{FF2B5EF4-FFF2-40B4-BE49-F238E27FC236}">
                <a16:creationId xmlns:a16="http://schemas.microsoft.com/office/drawing/2014/main" id="{47518F9C-EE0B-323B-B2BD-6E501042654B}"/>
              </a:ext>
            </a:extLst>
          </p:cNvPr>
          <p:cNvPicPr/>
          <p:nvPr/>
        </p:nvPicPr>
        <p:blipFill rotWithShape="1">
          <a:blip r:embed="rId4">
            <a:extLst>
              <a:ext uri="{28A0092B-C50C-407E-A947-70E740481C1C}">
                <a14:useLocalDpi xmlns:a14="http://schemas.microsoft.com/office/drawing/2010/main" val="0"/>
              </a:ext>
            </a:extLst>
          </a:blip>
          <a:srcRect b="11354"/>
          <a:stretch/>
        </p:blipFill>
        <p:spPr bwMode="auto">
          <a:xfrm>
            <a:off x="8271878" y="913327"/>
            <a:ext cx="3911600" cy="2072640"/>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6. Mass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process capable of reaching thousands, </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even millions, of people is mass communication,</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which is accomplished  through a mass medium like television or newspapers.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communication, audience of large number can’t be grouped together in one place, so we need certain tool or technology for communication process. Therefore, the audience feedback is delayed.</a:t>
            </a:r>
          </a:p>
        </p:txBody>
      </p:sp>
    </p:spTree>
    <p:extLst>
      <p:ext uri="{BB962C8B-B14F-4D97-AF65-F5344CB8AC3E}">
        <p14:creationId xmlns:p14="http://schemas.microsoft.com/office/powerpoint/2010/main" val="718348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Five </a:t>
            </a:r>
            <a:r>
              <a:rPr lang="en-US" sz="2800" b="1" dirty="0" err="1">
                <a:solidFill>
                  <a:srgbClr val="0A1F61"/>
                </a:solidFill>
                <a:latin typeface="Tajawal ExtraBold" panose="00000800000000000000" pitchFamily="2" charset="-78"/>
                <a:cs typeface="Tajawal ExtraBold" panose="00000800000000000000" pitchFamily="2" charset="-78"/>
              </a:rPr>
              <a:t>Ms</a:t>
            </a:r>
            <a:r>
              <a:rPr lang="en-US" sz="2800" b="1" dirty="0">
                <a:solidFill>
                  <a:srgbClr val="0A1F61"/>
                </a:solidFill>
                <a:latin typeface="Tajawal ExtraBold" panose="00000800000000000000" pitchFamily="2" charset="-78"/>
                <a:cs typeface="Tajawal ExtraBold" panose="00000800000000000000" pitchFamily="2" charset="-78"/>
              </a:rPr>
              <a:t>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communicators,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messages,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media,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communication and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audience. </a:t>
            </a:r>
          </a:p>
        </p:txBody>
      </p:sp>
    </p:spTree>
    <p:extLst>
      <p:ext uri="{BB962C8B-B14F-4D97-AF65-F5344CB8AC3E}">
        <p14:creationId xmlns:p14="http://schemas.microsoft.com/office/powerpoint/2010/main" val="31633756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389048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1.Mass Communicators: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heart of mass communication is people.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produce messages carried in the mass media.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include journalists, scriptwriters, television anchors, public relations practitioners and advertising copy writers…and many others.</a:t>
            </a:r>
          </a:p>
        </p:txBody>
      </p:sp>
    </p:spTree>
    <p:extLst>
      <p:ext uri="{BB962C8B-B14F-4D97-AF65-F5344CB8AC3E}">
        <p14:creationId xmlns:p14="http://schemas.microsoft.com/office/powerpoint/2010/main" val="6457932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453681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Mass Messages: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A news item is a mass message, just like a movie, a novel, a recorded song and a billboard advertisement.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message is the most visible part of our relationship to the mass media.</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We pay attention to the media for the messages (For it is importance).</a:t>
            </a:r>
          </a:p>
        </p:txBody>
      </p:sp>
    </p:spTree>
    <p:extLst>
      <p:ext uri="{BB962C8B-B14F-4D97-AF65-F5344CB8AC3E}">
        <p14:creationId xmlns:p14="http://schemas.microsoft.com/office/powerpoint/2010/main" val="26242911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Mass Media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vehicles (medium or channel) carrying messages.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books, magazines, newspapers, television, radio, sound recordings, movies and the web.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Media Experts include technicians who keep the presses running, keep the television transmitters on air and come up with technical   improvements, such as compact discs, DVDs, AM stereo radio…</a:t>
            </a:r>
          </a:p>
        </p:txBody>
      </p:sp>
    </p:spTree>
    <p:extLst>
      <p:ext uri="{BB962C8B-B14F-4D97-AF65-F5344CB8AC3E}">
        <p14:creationId xmlns:p14="http://schemas.microsoft.com/office/powerpoint/2010/main" val="41505229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Status Conferral: Media focus on people and issues by giving them coverage or neglect them (Agenda setting and Spiral of Silence).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Which is most correct … are people controlled by mass communication? Or manipulated</a:t>
            </a:r>
            <a:r>
              <a:rPr lang="ar-EG" sz="2400" b="1" dirty="0">
                <a:solidFill>
                  <a:srgbClr val="0A1F61"/>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Or merely influenced? Nobody has the answer.</a:t>
            </a:r>
          </a:p>
        </p:txBody>
      </p:sp>
    </p:spTree>
    <p:extLst>
      <p:ext uri="{BB962C8B-B14F-4D97-AF65-F5344CB8AC3E}">
        <p14:creationId xmlns:p14="http://schemas.microsoft.com/office/powerpoint/2010/main" val="10973214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Mass Audiences: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audiences are fickle (changing frequently)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attracts great attention one day may not the next.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challenge of trying to communicate to a mass audience is even more complex because people are tuning in and out all the time with varying degrees of attentiveness/ attention .</a:t>
            </a:r>
            <a:endParaRPr lang="ar-EG"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47546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1338882"/>
            <a:ext cx="4599502" cy="1964512"/>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Mass</a:t>
            </a:r>
            <a:r>
              <a:rPr lang="en-US" sz="7200" b="1"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a:t>
            </a:r>
            <a:endParaRPr lang="en-US" sz="3600" b="1" dirty="0">
              <a:ln w="12700">
                <a:solidFill>
                  <a:srgbClr val="C00000"/>
                </a:solidFill>
                <a:prstDash val="solid"/>
              </a:ln>
              <a:solidFill>
                <a:srgbClr val="FF0000"/>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0774257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“mass’’ in mass communication is defined as a large, heterogeneous, assorted, anonymous audience.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01646" y="1338882"/>
            <a:ext cx="221078" cy="2503561"/>
          </a:xfrm>
          <a:prstGeom prst="rect">
            <a:avLst/>
          </a:prstGeom>
        </p:spPr>
      </p:pic>
      <p:pic>
        <p:nvPicPr>
          <p:cNvPr id="5" name="Picture 4"/>
          <p:cNvPicPr>
            <a:picLocks noChangeAspect="1"/>
          </p:cNvPicPr>
          <p:nvPr/>
        </p:nvPicPr>
        <p:blipFill>
          <a:blip r:embed="rId2"/>
          <a:stretch>
            <a:fillRect/>
          </a:stretch>
        </p:blipFill>
        <p:spPr>
          <a:xfrm>
            <a:off x="11726176" y="1338882"/>
            <a:ext cx="221078" cy="2503561"/>
          </a:xfrm>
          <a:prstGeom prst="rect">
            <a:avLst/>
          </a:prstGeom>
        </p:spPr>
      </p:pic>
      <p:pic>
        <p:nvPicPr>
          <p:cNvPr id="3" name="Picture 2"/>
          <p:cNvPicPr>
            <a:picLocks noChangeAspect="1"/>
          </p:cNvPicPr>
          <p:nvPr/>
        </p:nvPicPr>
        <p:blipFill>
          <a:blip r:embed="rId3"/>
          <a:stretch>
            <a:fillRect/>
          </a:stretch>
        </p:blipFill>
        <p:spPr>
          <a:xfrm>
            <a:off x="6908869" y="344963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67590" y="2286858"/>
            <a:ext cx="7602583"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The Verbal &amp; Nonverbal 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6280069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individual’s interpretation of symbols is modified by his or her own thought processes. This is why it is important for the sender of the information to put him or herself into the shoes of the receiver.</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communication can be subdivided into two, oral communication and written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p:txBody>
      </p:sp>
    </p:spTree>
    <p:extLst>
      <p:ext uri="{BB962C8B-B14F-4D97-AF65-F5344CB8AC3E}">
        <p14:creationId xmlns:p14="http://schemas.microsoft.com/office/powerpoint/2010/main" val="17452437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34784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Spoken words are used. It includes face-to-face conversations, speech, telephonic conversation, video, radio, television, voice-over &amp; the Internet.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communication influence by pitch, volume, speed and clarity of speaking. </a:t>
            </a:r>
          </a:p>
        </p:txBody>
      </p:sp>
    </p:spTree>
    <p:extLst>
      <p:ext uri="{BB962C8B-B14F-4D97-AF65-F5344CB8AC3E}">
        <p14:creationId xmlns:p14="http://schemas.microsoft.com/office/powerpoint/2010/main" val="10798460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written communication, written signs or symbols are used to communicate. A written message may be printed or handwritten. In written communication message can be transmitted via email, letter, report, …. etc.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message in written communication, is influenced by the vocabulary and grammar used, writing style, precision and clarity of the language used.</a:t>
            </a:r>
          </a:p>
        </p:txBody>
      </p:sp>
    </p:spTree>
    <p:extLst>
      <p:ext uri="{BB962C8B-B14F-4D97-AF65-F5344CB8AC3E}">
        <p14:creationId xmlns:p14="http://schemas.microsoft.com/office/powerpoint/2010/main" val="34259218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590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Non-verbal communication occurs without using any oral or written word. Instead of written or oral words, it relies on various non-verbal cues like physical movements, tasks, colors, signs, symbols, signals, charts, etc. to express feelings, attitudes or information.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Although no word is used in non-verbal communication, it can effectively communicate many human feelings more accurately than verbal methods of communication.</a:t>
            </a:r>
          </a:p>
        </p:txBody>
      </p:sp>
    </p:spTree>
    <p:extLst>
      <p:ext uri="{BB962C8B-B14F-4D97-AF65-F5344CB8AC3E}">
        <p14:creationId xmlns:p14="http://schemas.microsoft.com/office/powerpoint/2010/main" val="40583502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72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35492" y="1456817"/>
            <a:ext cx="6747252" cy="4093428"/>
          </a:xfrm>
          <a:prstGeom prst="rect">
            <a:avLst/>
          </a:prstGeom>
          <a:noFill/>
        </p:spPr>
        <p:txBody>
          <a:bodyPr wrap="square" rtlCol="0">
            <a:spAutoFit/>
          </a:bodyPr>
          <a:lstStyle/>
          <a:p>
            <a:pPr algn="just">
              <a:lnSpc>
                <a:spcPct val="150000"/>
              </a:lnSpc>
            </a:pPr>
            <a:r>
              <a:rPr lang="en-US" sz="2500" b="1" dirty="0">
                <a:solidFill>
                  <a:srgbClr val="0A1F61"/>
                </a:solidFill>
                <a:latin typeface="Tajawal ExtraBold" panose="00000800000000000000" pitchFamily="2" charset="-78"/>
                <a:cs typeface="Tajawal ExtraBold" panose="00000800000000000000" pitchFamily="2" charset="-78"/>
              </a:rPr>
              <a:t>Types of nonverbal communication are: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Eye contact,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Facial expressions,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Gestures,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Posture and body orientation</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Body language,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Touch,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Para-linguistic,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Silence.</a:t>
            </a:r>
          </a:p>
        </p:txBody>
      </p:sp>
      <p:pic>
        <p:nvPicPr>
          <p:cNvPr id="10" name="Picture 4">
            <a:extLst>
              <a:ext uri="{FF2B5EF4-FFF2-40B4-BE49-F238E27FC236}">
                <a16:creationId xmlns:a16="http://schemas.microsoft.com/office/drawing/2014/main" id="{33722E43-01FE-3096-F99B-D76DC529B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5881" y="1610200"/>
            <a:ext cx="2667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84A9F74-8EDA-CE14-D78F-0A0BC0A10F01}"/>
              </a:ext>
            </a:extLst>
          </p:cNvPr>
          <p:cNvSpPr txBox="1"/>
          <p:nvPr/>
        </p:nvSpPr>
        <p:spPr>
          <a:xfrm>
            <a:off x="7988032" y="4745682"/>
            <a:ext cx="4312399" cy="769441"/>
          </a:xfrm>
          <a:prstGeom prst="rect">
            <a:avLst/>
          </a:prstGeom>
          <a:noFill/>
        </p:spPr>
        <p:txBody>
          <a:bodyPr wrap="none" rtlCol="0">
            <a:spAutoFit/>
          </a:bodyPr>
          <a:lstStyle/>
          <a:p>
            <a:pPr algn="ctr"/>
            <a:r>
              <a:rPr lang="en-US" sz="24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Exercising </a:t>
            </a:r>
          </a:p>
          <a:p>
            <a:r>
              <a:rPr lang="en-US" sz="20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is nonverbal communication skills </a:t>
            </a:r>
            <a:r>
              <a:rPr lang="en-US" sz="2000" b="1" dirty="0">
                <a:ln w="0"/>
                <a:solidFill>
                  <a:srgbClr val="0070C0"/>
                </a:solidFill>
                <a:effectLst>
                  <a:outerShdw blurRad="38100" dist="25400" dir="5400000" algn="ctr" rotWithShape="0">
                    <a:srgbClr val="6E747A">
                      <a:alpha val="43000"/>
                    </a:srgbClr>
                  </a:outerShdw>
                </a:effectLst>
                <a:latin typeface="Segoe UI Emoji" panose="020B0502040204020203" pitchFamily="34" charset="0"/>
                <a:ea typeface="Times New Roman" panose="02020603050405020304" pitchFamily="18" charset="0"/>
                <a:cs typeface="Segoe UI Emoji" panose="020B0502040204020203" pitchFamily="34" charset="0"/>
              </a:rPr>
              <a:t>😉</a:t>
            </a:r>
            <a:endParaRPr lang="en-US" sz="2000" b="1" dirty="0">
              <a:ln w="0"/>
              <a:solidFill>
                <a:srgbClr val="0070C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1589165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5183835" y="1338882"/>
            <a:ext cx="221078" cy="2503561"/>
          </a:xfrm>
          <a:prstGeom prst="rect">
            <a:avLst/>
          </a:prstGeom>
        </p:spPr>
      </p:pic>
      <p:pic>
        <p:nvPicPr>
          <p:cNvPr id="5" name="Picture 4"/>
          <p:cNvPicPr>
            <a:picLocks noChangeAspect="1"/>
          </p:cNvPicPr>
          <p:nvPr/>
        </p:nvPicPr>
        <p:blipFill>
          <a:blip r:embed="rId2"/>
          <a:stretch>
            <a:fillRect/>
          </a:stretch>
        </p:blipFill>
        <p:spPr>
          <a:xfrm>
            <a:off x="10856723" y="1338882"/>
            <a:ext cx="221078" cy="2503561"/>
          </a:xfrm>
          <a:prstGeom prst="rect">
            <a:avLst/>
          </a:prstGeom>
        </p:spPr>
      </p:pic>
      <p:pic>
        <p:nvPicPr>
          <p:cNvPr id="3" name="Picture 2"/>
          <p:cNvPicPr>
            <a:picLocks noChangeAspect="1"/>
          </p:cNvPicPr>
          <p:nvPr/>
        </p:nvPicPr>
        <p:blipFill>
          <a:blip r:embed="rId3"/>
          <a:stretch>
            <a:fillRect/>
          </a:stretch>
        </p:blipFill>
        <p:spPr>
          <a:xfrm>
            <a:off x="6692102" y="343916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37753" y="2286858"/>
            <a:ext cx="6632420"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979473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74421" y="1331672"/>
            <a:ext cx="10398254"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58918248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118031428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6262144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24731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rgbClr val="FF0000"/>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24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28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95608055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46731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387142308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097981"/>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a:p>
            <a:pPr marL="800100" lvl="1" indent="-342900" algn="just">
              <a:lnSpc>
                <a:spcPct val="150000"/>
              </a:lnSpc>
              <a:buFont typeface="Wingdings" panose="05000000000000000000" pitchFamily="2" charset="2"/>
              <a:buChar char="Ø"/>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97791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8459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11404982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3122714"/>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2870558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466562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878259"/>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410975961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03158584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7350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10358258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 There are four types:</a:t>
            </a:r>
          </a:p>
        </p:txBody>
      </p:sp>
      <p:graphicFrame>
        <p:nvGraphicFramePr>
          <p:cNvPr id="11"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98227773"/>
              </p:ext>
            </p:extLst>
          </p:nvPr>
        </p:nvGraphicFramePr>
        <p:xfrm>
          <a:off x="782365" y="1936078"/>
          <a:ext cx="11197908" cy="4053840"/>
        </p:xfrm>
        <a:graphic>
          <a:graphicData uri="http://schemas.openxmlformats.org/drawingml/2006/table">
            <a:tbl>
              <a:tblPr firstRow="1" bandRow="1">
                <a:tableStyleId>{69CF1AB2-1976-4502-BF36-3FF5EA218861}</a:tableStyleId>
              </a:tblPr>
              <a:tblGrid>
                <a:gridCol w="2799477">
                  <a:extLst>
                    <a:ext uri="{9D8B030D-6E8A-4147-A177-3AD203B41FA5}">
                      <a16:colId xmlns:a16="http://schemas.microsoft.com/office/drawing/2014/main" val="3323634545"/>
                    </a:ext>
                  </a:extLst>
                </a:gridCol>
                <a:gridCol w="2799477">
                  <a:extLst>
                    <a:ext uri="{9D8B030D-6E8A-4147-A177-3AD203B41FA5}">
                      <a16:colId xmlns:a16="http://schemas.microsoft.com/office/drawing/2014/main" val="3158055310"/>
                    </a:ext>
                  </a:extLst>
                </a:gridCol>
                <a:gridCol w="2799477">
                  <a:extLst>
                    <a:ext uri="{9D8B030D-6E8A-4147-A177-3AD203B41FA5}">
                      <a16:colId xmlns:a16="http://schemas.microsoft.com/office/drawing/2014/main" val="3535208616"/>
                    </a:ext>
                  </a:extLst>
                </a:gridCol>
                <a:gridCol w="2799477">
                  <a:extLst>
                    <a:ext uri="{9D8B030D-6E8A-4147-A177-3AD203B41FA5}">
                      <a16:colId xmlns:a16="http://schemas.microsoft.com/office/drawing/2014/main" val="1130261840"/>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Psychological noise</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24550924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19663586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39367" y="1303434"/>
            <a:ext cx="10552633" cy="44615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chemeClr val="accent6">
                    <a:lumMod val="75000"/>
                  </a:schemeClr>
                </a:solidFill>
                <a:latin typeface="Book Antiqua" panose="02040602050305030304" pitchFamily="18" charset="0"/>
              </a:rPr>
              <a:t>Why do we communicate?</a:t>
            </a:r>
            <a:r>
              <a:rPr lang="en-US" sz="2400" b="1" dirty="0">
                <a:solidFill>
                  <a:schemeClr val="accent6">
                    <a:lumMod val="75000"/>
                  </a:schemeClr>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20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C00000"/>
                </a:solidFill>
                <a:latin typeface="Book Antiqua" panose="02040602050305030304" pitchFamily="18" charset="0"/>
              </a:rPr>
              <a:t> is consequence or </a:t>
            </a: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C00000"/>
                </a:solidFill>
                <a:latin typeface="Book Antiqua" panose="02040602050305030304" pitchFamily="18" charset="0"/>
              </a:rPr>
              <a:t> of communication. </a:t>
            </a:r>
          </a:p>
          <a:p>
            <a:pPr algn="just">
              <a:lnSpc>
                <a:spcPct val="150000"/>
              </a:lnSpc>
            </a:pPr>
            <a:endParaRPr lang="en-US" sz="22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successful when we achieve the intended effect.</a:t>
            </a:r>
          </a:p>
        </p:txBody>
      </p:sp>
      <p:sp>
        <p:nvSpPr>
          <p:cNvPr id="10" name="Arrow: Bent-Up 9">
            <a:extLst>
              <a:ext uri="{FF2B5EF4-FFF2-40B4-BE49-F238E27FC236}">
                <a16:creationId xmlns:a16="http://schemas.microsoft.com/office/drawing/2014/main" id="{658A2B81-C45C-1373-1EA7-CEDC820D1680}"/>
              </a:ext>
            </a:extLst>
          </p:cNvPr>
          <p:cNvSpPr/>
          <p:nvPr/>
        </p:nvSpPr>
        <p:spPr>
          <a:xfrm rot="5400000">
            <a:off x="2678079" y="2417944"/>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353477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89463043"/>
              </p:ext>
            </p:extLst>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66764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Types/Forms of 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Mass Communication</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What is Mass?</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860425" lvl="2"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25818873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3170099"/>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3750</TotalTime>
  <Words>5123</Words>
  <Application>Microsoft Office PowerPoint</Application>
  <PresentationFormat>Widescreen</PresentationFormat>
  <Paragraphs>574</Paragraphs>
  <Slides>81</Slides>
  <Notes>50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81</vt:i4>
      </vt:variant>
    </vt:vector>
  </HeadingPairs>
  <TitlesOfParts>
    <vt:vector size="91" baseType="lpstr">
      <vt:lpstr>Arial</vt:lpstr>
      <vt:lpstr>Book Antiqua</vt:lpstr>
      <vt:lpstr>Calibri</vt:lpstr>
      <vt:lpstr>Calibri Light</vt:lpstr>
      <vt:lpstr>Segoe UI Emoji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91</cp:revision>
  <dcterms:created xsi:type="dcterms:W3CDTF">2021-08-03T13:03:26Z</dcterms:created>
  <dcterms:modified xsi:type="dcterms:W3CDTF">2023-02-05T16:57:07Z</dcterms:modified>
</cp:coreProperties>
</file>