
<file path=[Content_Types].xml><?xml version="1.0" encoding="utf-8"?>
<Types xmlns="http://schemas.openxmlformats.org/package/2006/content-types">
  <Default Extension="png" ContentType="image/png"/>
  <Default Extension="svg" ContentType="image/sv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5"/>
  </p:notesMasterIdLst>
  <p:sldIdLst>
    <p:sldId id="915" r:id="rId5"/>
    <p:sldId id="975" r:id="rId6"/>
    <p:sldId id="976" r:id="rId7"/>
    <p:sldId id="273" r:id="rId8"/>
    <p:sldId id="280" r:id="rId9"/>
    <p:sldId id="284" r:id="rId10"/>
    <p:sldId id="285" r:id="rId11"/>
    <p:sldId id="283" r:id="rId12"/>
    <p:sldId id="256" r:id="rId13"/>
    <p:sldId id="278" r:id="rId14"/>
    <p:sldId id="279" r:id="rId15"/>
    <p:sldId id="257" r:id="rId16"/>
    <p:sldId id="258" r:id="rId17"/>
    <p:sldId id="259" r:id="rId18"/>
    <p:sldId id="260" r:id="rId19"/>
    <p:sldId id="261" r:id="rId20"/>
    <p:sldId id="262" r:id="rId21"/>
    <p:sldId id="263" r:id="rId22"/>
    <p:sldId id="264" r:id="rId23"/>
    <p:sldId id="265" r:id="rId24"/>
    <p:sldId id="266" r:id="rId25"/>
    <p:sldId id="274" r:id="rId26"/>
    <p:sldId id="269" r:id="rId27"/>
    <p:sldId id="275" r:id="rId28"/>
    <p:sldId id="277" r:id="rId29"/>
    <p:sldId id="286" r:id="rId30"/>
    <p:sldId id="287" r:id="rId31"/>
    <p:sldId id="288" r:id="rId32"/>
    <p:sldId id="314" r:id="rId33"/>
    <p:sldId id="315" r:id="rId34"/>
    <p:sldId id="316" r:id="rId35"/>
    <p:sldId id="317" r:id="rId36"/>
    <p:sldId id="318" r:id="rId37"/>
    <p:sldId id="319" r:id="rId38"/>
    <p:sldId id="320" r:id="rId39"/>
    <p:sldId id="321" r:id="rId40"/>
    <p:sldId id="292" r:id="rId41"/>
    <p:sldId id="322" r:id="rId42"/>
    <p:sldId id="977" r:id="rId43"/>
    <p:sldId id="974" r:id="rId4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374" autoAdjust="0"/>
  </p:normalViewPr>
  <p:slideViewPr>
    <p:cSldViewPr snapToGrid="0" snapToObjects="1">
      <p:cViewPr>
        <p:scale>
          <a:sx n="100" d="100"/>
          <a:sy n="100" d="100"/>
        </p:scale>
        <p:origin x="432"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3101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C6196-909E-29FB-A383-F94875844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882BC-02EE-AD51-EC71-E64C28F7CA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42231-21C3-81CC-F38A-8D8FB9544C1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21B4245-AB6C-BD9E-D442-B1FC266F98B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83796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F2C34-13FF-05B1-A169-F8A072A5D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3D40A-5B3D-82AE-BA84-706A89D33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099896-4408-F418-A217-12B8B6778B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62BF11-79AB-CDB2-6419-64DC2CED70BC}"/>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092747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D85F5-0F1C-D14B-7B1B-58335F3F27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4A6277-6273-5206-3DFE-0B66CC9862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C049C0-4DAA-B497-73A5-2D58CC445E36}"/>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63F8E2D0-82A8-0866-83E4-D6B7EF6DEF58}"/>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663981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BF478-3233-15AC-49D5-242BB0D2D9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708910-7027-73B6-1AFE-DEDA8832B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C7288-BF58-BF05-91A5-443E7B5EFD1C}"/>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4E494C44-2101-5AA8-DD4D-EDEE2B3F0E31}"/>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388321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b="1"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b="1"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A509-4F5B-56AD-D7D1-9D34EA29E4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9981AE-BE62-E15C-C819-FBA5F53EC2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E4CF1C-2E8D-2896-4C0B-C66AF7DE7CAA}"/>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6AEA1E0A-5060-F35D-80FA-D68AA29B2042}"/>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495953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F6A83-3881-DB14-C5F3-0AEB6976AB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4B1277-B876-6E99-CE6F-C284E499C6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F31816-15EF-CD85-DA8A-164B4BDFC772}"/>
              </a:ext>
            </a:extLst>
          </p:cNvPr>
          <p:cNvSpPr>
            <a:spLocks noGrp="1"/>
          </p:cNvSpPr>
          <p:nvPr>
            <p:ph type="body" idx="1"/>
          </p:nvPr>
        </p:nvSpPr>
        <p:spPr/>
        <p:txBody>
          <a:bodyPr/>
          <a:lstStyle/>
          <a:p>
            <a:r>
              <a:rPr lang="en-US" dirty="0"/>
              <a:t> </a:t>
            </a:r>
          </a:p>
        </p:txBody>
      </p:sp>
      <p:sp>
        <p:nvSpPr>
          <p:cNvPr id="4" name="Slide Number Placeholder 3">
            <a:extLst>
              <a:ext uri="{FF2B5EF4-FFF2-40B4-BE49-F238E27FC236}">
                <a16:creationId xmlns:a16="http://schemas.microsoft.com/office/drawing/2014/main" id="{9A8C9BB3-005D-FF4F-5711-44D823484660}"/>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8228908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5B02C-A81D-5121-3BC8-A38C2F083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F13399-EB0F-BC34-3B7F-77EF06273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C18C29-8215-7CC2-7741-0CAA8E747F0F}"/>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E9D2AB36-210F-BBE3-567B-35CD97CC8785}"/>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7358479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DAE37-992F-66FF-1982-0FFF96D78F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B78096-979B-676C-70A6-E49D81150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ADD23A-B42A-D2D8-471E-0D43D3320521}"/>
              </a:ext>
            </a:extLst>
          </p:cNvPr>
          <p:cNvSpPr>
            <a:spLocks noGrp="1"/>
          </p:cNvSpPr>
          <p:nvPr>
            <p:ph type="body" idx="1"/>
          </p:nvPr>
        </p:nvSpPr>
        <p:spPr/>
        <p:txBody>
          <a:bodyPr/>
          <a:lstStyle/>
          <a:p>
            <a:pPr rtl="1"/>
            <a:r>
              <a:rPr lang="en-US" dirty="0"/>
              <a:t> </a:t>
            </a:r>
          </a:p>
        </p:txBody>
      </p:sp>
      <p:sp>
        <p:nvSpPr>
          <p:cNvPr id="4" name="Slide Number Placeholder 3">
            <a:extLst>
              <a:ext uri="{FF2B5EF4-FFF2-40B4-BE49-F238E27FC236}">
                <a16:creationId xmlns:a16="http://schemas.microsoft.com/office/drawing/2014/main" id="{74A7EF6C-B280-359E-C18D-00AC2BA70F3F}"/>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32377198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rtl="1"/>
            <a:r>
              <a:rPr lang="en-US"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dirty="0">
                <a:effectLst/>
              </a:rPr>
              <a:t>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C9445-ACD3-FE8B-6830-F8C2A5313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286CD-4A8E-D0F6-47BA-33E8C7EE7B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406532-777F-E654-79FD-FDE698D38E76}"/>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F39A3AC1-B047-B3D5-EDBA-E8858D901DD6}"/>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7471931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81397-A3C1-D151-98E0-B9FD8BF71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6DFDC-8B05-5FDE-FE4F-F1F9E50F1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F16628-5056-FE5E-CFA5-153F33D4BDA9}"/>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87ADE49C-F545-8334-F85C-C5117A6B4E68}"/>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1634139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8992A-158D-B3B9-8A23-83C4991002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42C41-91BF-6AC4-7089-BAB21DE5BB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2497B8-F6D5-8D6B-FEE1-15BC5C69E8DC}"/>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1CAB84D2-3FF6-F015-991B-348519788FD2}"/>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39203425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EE06C-891B-3E6F-A059-F37ECBC9F6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4601F-2B2F-C5F2-EC17-A0F73F9FB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B8B0FA-0C0F-5E8C-0C8F-7F23996D737A}"/>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0CBC3A5-CD30-6535-0028-6550D0A5FBBD}"/>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36287114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F16BA-5A03-3643-34EF-FCF04D0181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331FF-B59B-4D35-7131-D146F73D5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67BD4-5C52-159B-E5E3-E790574F39CD}"/>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34E0230-7623-F54C-2AB0-ACE42F842718}"/>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39612552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43AE-C8C3-E49B-5F81-8159010384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F4A0A-F382-8716-9B4E-5C85D58403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20A0CB-F310-A8D8-CF37-6E7B9752C178}"/>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37466103-C1F7-D163-AF3C-880B5C956F19}"/>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41883085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62A79-61C1-617D-E1FD-9858F596DC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6219A9-1F91-CC8E-0746-3C7FC34FF0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22A424-686D-C7DA-6307-71854FB0435A}"/>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2F471E8-2657-A45D-EFD0-7FD18F65971E}"/>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900217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B0932-F682-CFC0-94FD-F26635344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C4E35-1B9B-83E8-E92D-AA72365F95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D7122-ED50-E17E-5B19-B4DE20F4F2A3}"/>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2C668ECC-B633-D3D4-51BB-64CFA00AB61F}"/>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8722631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CD693-06DB-C698-FF32-E22284A4C0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E414D2-B17C-199D-8016-B490EE2EBB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CB940-3FD3-C175-0B51-5CFC12641070}"/>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9E07999A-BC09-70F1-3FFC-5B2F505224EE}"/>
              </a:ext>
            </a:extLst>
          </p:cNvPr>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25165638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A1045-887D-943E-212E-B690E0DCD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26FA4-FAF6-8166-6261-C2BF457F99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D44C4C-EE69-4EE6-CBA1-E1FD8F5A6F5E}"/>
              </a:ext>
            </a:extLst>
          </p:cNvPr>
          <p:cNvSpPr>
            <a:spLocks noGrp="1"/>
          </p:cNvSpPr>
          <p:nvPr>
            <p:ph type="body" idx="1"/>
          </p:nvPr>
        </p:nvSpPr>
        <p:spPr/>
        <p:txBody>
          <a:bodyPr/>
          <a:lstStyle/>
          <a:p>
            <a:pPr rtl="1"/>
            <a:r>
              <a:rPr lang="en-US" dirty="0">
                <a:effectLst/>
              </a:rPr>
              <a:t> </a:t>
            </a:r>
            <a:endParaRPr lang="en-US" dirty="0"/>
          </a:p>
        </p:txBody>
      </p:sp>
      <p:sp>
        <p:nvSpPr>
          <p:cNvPr id="4" name="Slide Number Placeholder 3">
            <a:extLst>
              <a:ext uri="{FF2B5EF4-FFF2-40B4-BE49-F238E27FC236}">
                <a16:creationId xmlns:a16="http://schemas.microsoft.com/office/drawing/2014/main" id="{BCF8578A-C3A9-7BC6-3E21-A4700B36ECEE}"/>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4727980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ED3DE-A6C9-CB87-EEEB-049E7DB93B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1AB61-68BC-0215-4DDA-E1199EA3E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EEA062-5BBB-499D-51FB-33B85E9B211E}"/>
              </a:ext>
            </a:extLst>
          </p:cNvPr>
          <p:cNvSpPr>
            <a:spLocks noGrp="1"/>
          </p:cNvSpPr>
          <p:nvPr>
            <p:ph type="body" idx="1"/>
          </p:nvPr>
        </p:nvSpPr>
        <p:spPr/>
        <p:txBody>
          <a:bodyPr/>
          <a:lstStyle/>
          <a:p>
            <a:r>
              <a:rPr lang="en-US" sz="1200" b="1" i="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36DD4505-A1B0-32EB-7B57-F1FB69D57B83}"/>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8941109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r>
              <a:rPr lang="en-US" sz="1200" b="1" i="0" u="none" strike="noStrike" kern="1200" baseline="0">
                <a:solidFill>
                  <a:schemeClr val="tx1"/>
                </a:solidFill>
                <a:latin typeface="+mn-lt"/>
                <a:ea typeface="+mn-ea"/>
                <a:cs typeface="+mn-cs"/>
              </a:rPr>
              <a:t> </a:t>
            </a:r>
            <a:endParaRPr lang="en-US" dirty="0"/>
          </a:p>
        </p:txBody>
      </p:sp>
    </p:spTree>
    <p:extLst>
      <p:ext uri="{BB962C8B-B14F-4D97-AF65-F5344CB8AC3E}">
        <p14:creationId xmlns:p14="http://schemas.microsoft.com/office/powerpoint/2010/main" val="859887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447198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33189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r>
              <a:rPr lang="en-US"/>
              <a:t>Click icon to add picture</a:t>
            </a:r>
            <a:endParaRPr lang="id-ID"/>
          </a:p>
        </p:txBody>
      </p:sp>
    </p:spTree>
    <p:extLst>
      <p:ext uri="{BB962C8B-B14F-4D97-AF65-F5344CB8AC3E}">
        <p14:creationId xmlns:p14="http://schemas.microsoft.com/office/powerpoint/2010/main" val="4288507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43.jpeg"/><Relationship Id="rId5" Type="http://schemas.openxmlformats.org/officeDocument/2006/relationships/image" Target="../media/image43.sv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78364-8A79-A9E3-35B4-233B1E2BE29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68D7F56-7E73-47FF-DC86-13FC75EC5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43544"/>
            <a:ext cx="9497814" cy="5290458"/>
          </a:xfrm>
          <a:prstGeom prst="rect">
            <a:avLst/>
          </a:prstGeom>
        </p:spPr>
      </p:pic>
      <p:sp>
        <p:nvSpPr>
          <p:cNvPr id="2" name="Rectangle: Single Corner Rounded 1">
            <a:extLst>
              <a:ext uri="{FF2B5EF4-FFF2-40B4-BE49-F238E27FC236}">
                <a16:creationId xmlns:a16="http://schemas.microsoft.com/office/drawing/2014/main" id="{2250BD7B-9B74-EB25-7E00-961C3DA24BA5}"/>
              </a:ext>
            </a:extLst>
          </p:cNvPr>
          <p:cNvSpPr/>
          <p:nvPr/>
        </p:nvSpPr>
        <p:spPr>
          <a:xfrm flipV="1">
            <a:off x="36583" y="-32656"/>
            <a:ext cx="9143999" cy="43623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sp>
        <p:nvSpPr>
          <p:cNvPr id="9" name="TextBox 8">
            <a:extLst>
              <a:ext uri="{FF2B5EF4-FFF2-40B4-BE49-F238E27FC236}">
                <a16:creationId xmlns:a16="http://schemas.microsoft.com/office/drawing/2014/main" id="{AC3CC736-D871-5E8B-2BBB-151F2BB4CD09}"/>
              </a:ext>
            </a:extLst>
          </p:cNvPr>
          <p:cNvSpPr txBox="1"/>
          <p:nvPr/>
        </p:nvSpPr>
        <p:spPr>
          <a:xfrm>
            <a:off x="5532086" y="1635411"/>
            <a:ext cx="4002311" cy="461665"/>
          </a:xfrm>
          <a:prstGeom prst="rect">
            <a:avLst/>
          </a:prstGeom>
          <a:noFill/>
        </p:spPr>
        <p:txBody>
          <a:bodyPr wrap="square" rtlCol="0">
            <a:spAutoFit/>
          </a:bodyPr>
          <a:lstStyle/>
          <a:p>
            <a:r>
              <a:rPr lang="en-US" sz="2400" b="1">
                <a:solidFill>
                  <a:srgbClr val="00B0F0"/>
                </a:solidFill>
                <a:latin typeface="Alexandria" charset="0"/>
                <a:cs typeface="Alexandria" charset="0"/>
              </a:rPr>
              <a:t>FEASIBILITY STUDY</a:t>
            </a:r>
          </a:p>
        </p:txBody>
      </p:sp>
      <p:sp>
        <p:nvSpPr>
          <p:cNvPr id="10" name="Rectangle: Rounded Corners 9">
            <a:extLst>
              <a:ext uri="{FF2B5EF4-FFF2-40B4-BE49-F238E27FC236}">
                <a16:creationId xmlns:a16="http://schemas.microsoft.com/office/drawing/2014/main" id="{9524FD1E-3395-FFFA-C0E5-DA19AC10CFFA}"/>
              </a:ext>
            </a:extLst>
          </p:cNvPr>
          <p:cNvSpPr/>
          <p:nvPr/>
        </p:nvSpPr>
        <p:spPr>
          <a:xfrm>
            <a:off x="4009236" y="2869153"/>
            <a:ext cx="2485512" cy="396875"/>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bg1"/>
                </a:solidFill>
                <a:latin typeface="Alexandria" charset="0"/>
                <a:cs typeface="Alexandria" charset="0"/>
              </a:rPr>
              <a:t>LECTURE 4</a:t>
            </a:r>
          </a:p>
        </p:txBody>
      </p:sp>
      <p:sp>
        <p:nvSpPr>
          <p:cNvPr id="12" name="TextBox 11">
            <a:extLst>
              <a:ext uri="{FF2B5EF4-FFF2-40B4-BE49-F238E27FC236}">
                <a16:creationId xmlns:a16="http://schemas.microsoft.com/office/drawing/2014/main" id="{39151702-6A28-2AAB-8B69-A6AEE1144926}"/>
              </a:ext>
            </a:extLst>
          </p:cNvPr>
          <p:cNvSpPr txBox="1"/>
          <p:nvPr/>
        </p:nvSpPr>
        <p:spPr>
          <a:xfrm>
            <a:off x="344389" y="4640654"/>
            <a:ext cx="4963418" cy="369332"/>
          </a:xfrm>
          <a:prstGeom prst="rect">
            <a:avLst/>
          </a:prstGeom>
          <a:noFill/>
        </p:spPr>
        <p:txBody>
          <a:bodyPr wrap="square" rtlCol="0">
            <a:spAutoFit/>
          </a:bodyPr>
          <a:lstStyle/>
          <a:p>
            <a:r>
              <a:rPr lang="en-US" b="1">
                <a:solidFill>
                  <a:srgbClr val="00B0F0"/>
                </a:solidFill>
                <a:latin typeface="Alexandria" charset="0"/>
                <a:cs typeface="Alexandria" charset="0"/>
              </a:rPr>
              <a:t>Dr. Bassel alhassan</a:t>
            </a:r>
          </a:p>
        </p:txBody>
      </p:sp>
      <p:sp>
        <p:nvSpPr>
          <p:cNvPr id="13" name="TextBox 12">
            <a:extLst>
              <a:ext uri="{FF2B5EF4-FFF2-40B4-BE49-F238E27FC236}">
                <a16:creationId xmlns:a16="http://schemas.microsoft.com/office/drawing/2014/main" id="{424DBFEE-8430-0364-1896-B6C83E1DDE6C}"/>
              </a:ext>
            </a:extLst>
          </p:cNvPr>
          <p:cNvSpPr txBox="1"/>
          <p:nvPr/>
        </p:nvSpPr>
        <p:spPr>
          <a:xfrm>
            <a:off x="344389" y="4373225"/>
            <a:ext cx="3664847" cy="369332"/>
          </a:xfrm>
          <a:prstGeom prst="rect">
            <a:avLst/>
          </a:prstGeom>
          <a:noFill/>
        </p:spPr>
        <p:txBody>
          <a:bodyPr wrap="square" rtlCol="0">
            <a:spAutoFit/>
          </a:bodyPr>
          <a:lstStyle/>
          <a:p>
            <a:r>
              <a:rPr lang="en-US" b="1">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25EA6D95-D568-559B-2FCD-971A5FA36771}"/>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44842"/>
            <a:ext cx="1728856" cy="807257"/>
          </a:xfrm>
          <a:prstGeom prst="rect">
            <a:avLst/>
          </a:prstGeom>
        </p:spPr>
      </p:pic>
      <p:sp>
        <p:nvSpPr>
          <p:cNvPr id="14" name="Title 1">
            <a:extLst>
              <a:ext uri="{FF2B5EF4-FFF2-40B4-BE49-F238E27FC236}">
                <a16:creationId xmlns:a16="http://schemas.microsoft.com/office/drawing/2014/main" id="{A6B61FCA-598A-293C-DCF4-D0F5E75BC9AE}"/>
              </a:ext>
            </a:extLst>
          </p:cNvPr>
          <p:cNvSpPr txBox="1"/>
          <p:nvPr/>
        </p:nvSpPr>
        <p:spPr>
          <a:xfrm>
            <a:off x="3774606" y="3565359"/>
            <a:ext cx="4787351" cy="528704"/>
          </a:xfrm>
          <a:prstGeom prst="rect">
            <a:avLst/>
          </a:prstGeom>
        </p:spPr>
        <p:txBody>
          <a:bodyPr lIns="205740" tIns="68580" rIns="137160" bIns="6858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b="1" dirty="0">
                <a:latin typeface="+mn-lt"/>
                <a:cs typeface="Times New Roman" panose="02020603050405020304" pitchFamily="18" charset="0"/>
              </a:rPr>
              <a:t> Technical Feasibility Study 1</a:t>
            </a:r>
          </a:p>
          <a:p>
            <a:endParaRPr lang="en-US" sz="1800" b="1" dirty="0">
              <a:latin typeface="+mn-lt"/>
              <a:cs typeface="Times New Roman" panose="02020603050405020304" pitchFamily="18" charset="0"/>
            </a:endParaRPr>
          </a:p>
          <a:p>
            <a:r>
              <a:rPr lang="en-US" sz="1800" b="1" dirty="0">
                <a:latin typeface="+mn-lt"/>
                <a:cs typeface="+mn-cs"/>
              </a:rPr>
              <a:t> </a:t>
            </a:r>
            <a:endParaRPr lang="ar-EG" sz="1800" b="1" dirty="0">
              <a:latin typeface="+mn-lt"/>
              <a:cs typeface="+mn-cs"/>
            </a:endParaRPr>
          </a:p>
        </p:txBody>
      </p:sp>
      <p:pic>
        <p:nvPicPr>
          <p:cNvPr id="19" name="Picture Placeholder 18">
            <a:extLst>
              <a:ext uri="{FF2B5EF4-FFF2-40B4-BE49-F238E27FC236}">
                <a16:creationId xmlns:a16="http://schemas.microsoft.com/office/drawing/2014/main" id="{EC8B60DB-B961-672B-8382-19CBDC6AC7D0}"/>
              </a:ext>
            </a:extLst>
          </p:cNvPr>
          <p:cNvPicPr>
            <a:picLocks noGrp="1" noChangeAspect="1"/>
          </p:cNvPicPr>
          <p:nvPr>
            <p:ph type="pic" sz="quarter" idx="10"/>
          </p:nvPr>
        </p:nvPicPr>
        <p:blipFill>
          <a:blip r:embed="rId5"/>
          <a:srcRect t="4007" b="4007"/>
          <a:stretch>
            <a:fillRect/>
          </a:stretch>
        </p:blipFill>
        <p:spPr>
          <a:xfrm>
            <a:off x="1" y="0"/>
            <a:ext cx="6494747" cy="3975599"/>
          </a:xfrm>
        </p:spPr>
      </p:pic>
      <p:sp>
        <p:nvSpPr>
          <p:cNvPr id="3" name="TextBox 2">
            <a:extLst>
              <a:ext uri="{FF2B5EF4-FFF2-40B4-BE49-F238E27FC236}">
                <a16:creationId xmlns:a16="http://schemas.microsoft.com/office/drawing/2014/main" id="{B1AC1050-7042-BD66-0CC4-0337D63AFCF5}"/>
              </a:ext>
            </a:extLst>
          </p:cNvPr>
          <p:cNvSpPr txBox="1"/>
          <p:nvPr/>
        </p:nvSpPr>
        <p:spPr>
          <a:xfrm>
            <a:off x="4167127" y="2440102"/>
            <a:ext cx="4002311" cy="569387"/>
          </a:xfrm>
          <a:prstGeom prst="rect">
            <a:avLst/>
          </a:prstGeom>
          <a:noFill/>
        </p:spPr>
        <p:txBody>
          <a:bodyPr wrap="square" rtlCol="0">
            <a:spAutoFit/>
          </a:bodyPr>
          <a:lstStyle/>
          <a:p>
            <a:r>
              <a:rPr lang="en-US" sz="1600" dirty="0">
                <a:latin typeface="Alexandria" charset="0"/>
                <a:cs typeface="Alexandria" charset="0"/>
              </a:rPr>
              <a:t>MGM252 – MGM201 – PMG201</a:t>
            </a:r>
          </a:p>
          <a:p>
            <a:endParaRPr lang="en-US" sz="1500" dirty="0">
              <a:latin typeface="Alexandria" charset="0"/>
              <a:cs typeface="Alexandria" charset="0"/>
            </a:endParaRPr>
          </a:p>
        </p:txBody>
      </p:sp>
    </p:spTree>
    <p:extLst>
      <p:ext uri="{BB962C8B-B14F-4D97-AF65-F5344CB8AC3E}">
        <p14:creationId xmlns:p14="http://schemas.microsoft.com/office/powerpoint/2010/main" val="612146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p:cNvSpPr/>
          <p:nvPr/>
        </p:nvSpPr>
        <p:spPr>
          <a:xfrm>
            <a:off x="-185766" y="0"/>
            <a:ext cx="9144000" cy="751489"/>
          </a:xfrm>
          <a:prstGeom prst="rect">
            <a:avLst/>
          </a:prstGeom>
          <a:solidFill>
            <a:srgbClr val="000000">
              <a:alpha val="0"/>
            </a:srgbClr>
          </a:solidFill>
          <a:ln/>
        </p:spPr>
      </p:sp>
      <p:sp>
        <p:nvSpPr>
          <p:cNvPr id="7" name="Text 4"/>
          <p:cNvSpPr/>
          <p:nvPr/>
        </p:nvSpPr>
        <p:spPr>
          <a:xfrm>
            <a:off x="1201210" y="154288"/>
            <a:ext cx="1463478" cy="208006"/>
          </a:xfrm>
          <a:prstGeom prst="rect">
            <a:avLst/>
          </a:prstGeom>
          <a:noFill/>
          <a:ln/>
        </p:spPr>
        <p:txBody>
          <a:bodyPr wrap="none" lIns="0" tIns="0" rIns="0" bIns="0" rtlCol="0" anchor="t">
            <a:spAutoFit/>
          </a:bodyPr>
          <a:lstStyle/>
          <a:p>
            <a:pPr marL="0" indent="0" algn="l">
              <a:lnSpc>
                <a:spcPts val="1600"/>
              </a:lnSpc>
              <a:buNone/>
            </a:pPr>
            <a:r>
              <a:rPr lang="en-US" sz="1600" dirty="0">
                <a:solidFill>
                  <a:srgbClr val="00AEEF"/>
                </a:solidFill>
              </a:rPr>
              <a:t>Lecture Summary</a:t>
            </a:r>
          </a:p>
        </p:txBody>
      </p:sp>
      <p:sp>
        <p:nvSpPr>
          <p:cNvPr id="8" name="Text 5"/>
          <p:cNvSpPr/>
          <p:nvPr/>
        </p:nvSpPr>
        <p:spPr>
          <a:xfrm>
            <a:off x="1292763" y="451697"/>
            <a:ext cx="1158972" cy="206403"/>
          </a:xfrm>
          <a:prstGeom prst="rect">
            <a:avLst/>
          </a:prstGeom>
          <a:noFill/>
          <a:ln/>
        </p:spPr>
        <p:txBody>
          <a:bodyPr wrap="none" lIns="0" tIns="0" rIns="0" bIns="0" rtlCol="0" anchor="t">
            <a:spAutoFit/>
          </a:bodyPr>
          <a:lstStyle/>
          <a:p>
            <a:pPr>
              <a:lnSpc>
                <a:spcPts val="1600"/>
              </a:lnSpc>
            </a:pPr>
            <a:r>
              <a:rPr lang="en-US" sz="1600" dirty="0" err="1">
                <a:solidFill>
                  <a:srgbClr val="00AEEF"/>
                </a:solidFill>
              </a:rPr>
              <a:t>ملخص</a:t>
            </a:r>
            <a:r>
              <a:rPr lang="en-US" sz="1600" dirty="0">
                <a:solidFill>
                  <a:srgbClr val="00AEEF"/>
                </a:solidFill>
              </a:rPr>
              <a:t> </a:t>
            </a:r>
            <a:r>
              <a:rPr lang="en-US" sz="1600" dirty="0" err="1">
                <a:solidFill>
                  <a:srgbClr val="00AEEF"/>
                </a:solidFill>
              </a:rPr>
              <a:t>المحاضرة</a:t>
            </a:r>
            <a:endParaRPr lang="en-US" sz="1600" dirty="0">
              <a:solidFill>
                <a:srgbClr val="00AEEF"/>
              </a:solidFill>
            </a:endParaRPr>
          </a:p>
        </p:txBody>
      </p:sp>
      <p:sp>
        <p:nvSpPr>
          <p:cNvPr id="10" name="Text 6"/>
          <p:cNvSpPr/>
          <p:nvPr/>
        </p:nvSpPr>
        <p:spPr>
          <a:xfrm>
            <a:off x="478631" y="880077"/>
            <a:ext cx="1973104"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1. Technical Feasibility Study</a:t>
            </a:r>
            <a:endParaRPr lang="en-US" sz="1300" dirty="0"/>
          </a:p>
        </p:txBody>
      </p:sp>
      <p:sp>
        <p:nvSpPr>
          <p:cNvPr id="11" name="Text 7"/>
          <p:cNvSpPr/>
          <p:nvPr/>
        </p:nvSpPr>
        <p:spPr>
          <a:xfrm>
            <a:off x="478631" y="1131894"/>
            <a:ext cx="4271490"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The engineering foundation that determines project viability. It</a:t>
            </a:r>
            <a:endParaRPr lang="en-US" sz="1300" dirty="0"/>
          </a:p>
        </p:txBody>
      </p:sp>
      <p:sp>
        <p:nvSpPr>
          <p:cNvPr id="12" name="Text 8"/>
          <p:cNvSpPr/>
          <p:nvPr/>
        </p:nvSpPr>
        <p:spPr>
          <a:xfrm>
            <a:off x="478631" y="1324775"/>
            <a:ext cx="270580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transforms ideas into executable reality.</a:t>
            </a:r>
            <a:endParaRPr lang="en-US" sz="1300" dirty="0"/>
          </a:p>
        </p:txBody>
      </p:sp>
      <p:sp>
        <p:nvSpPr>
          <p:cNvPr id="13" name="Text 9"/>
          <p:cNvSpPr/>
          <p:nvPr/>
        </p:nvSpPr>
        <p:spPr>
          <a:xfrm>
            <a:off x="478631" y="1687320"/>
            <a:ext cx="1102418"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2. Site Selection</a:t>
            </a:r>
            <a:endParaRPr lang="en-US" sz="1300" dirty="0"/>
          </a:p>
        </p:txBody>
      </p:sp>
      <p:sp>
        <p:nvSpPr>
          <p:cNvPr id="14" name="Text 10"/>
          <p:cNvSpPr/>
          <p:nvPr/>
        </p:nvSpPr>
        <p:spPr>
          <a:xfrm>
            <a:off x="478631" y="1939137"/>
            <a:ext cx="423141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A strategic trade-off between conflicting factors (Cost, Market,</a:t>
            </a:r>
            <a:endParaRPr lang="en-US" sz="1300" dirty="0"/>
          </a:p>
        </p:txBody>
      </p:sp>
      <p:sp>
        <p:nvSpPr>
          <p:cNvPr id="15" name="Text 11"/>
          <p:cNvSpPr/>
          <p:nvPr/>
        </p:nvSpPr>
        <p:spPr>
          <a:xfrm>
            <a:off x="478631" y="2132019"/>
            <a:ext cx="47769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Labor).</a:t>
            </a:r>
            <a:endParaRPr lang="en-US" sz="1300" dirty="0"/>
          </a:p>
        </p:txBody>
      </p:sp>
      <p:sp>
        <p:nvSpPr>
          <p:cNvPr id="18" name="Text 14"/>
          <p:cNvSpPr/>
          <p:nvPr/>
        </p:nvSpPr>
        <p:spPr>
          <a:xfrm>
            <a:off x="478631" y="2494564"/>
            <a:ext cx="1325684"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3. Land &amp; Buildings</a:t>
            </a:r>
            <a:endParaRPr lang="en-US" sz="1300" dirty="0"/>
          </a:p>
        </p:txBody>
      </p:sp>
      <p:sp>
        <p:nvSpPr>
          <p:cNvPr id="19" name="Text 15"/>
          <p:cNvSpPr/>
          <p:nvPr/>
        </p:nvSpPr>
        <p:spPr>
          <a:xfrm>
            <a:off x="478631" y="2746381"/>
            <a:ext cx="36548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 Land</a:t>
            </a:r>
            <a:endParaRPr lang="en-US" sz="1300" dirty="0"/>
          </a:p>
        </p:txBody>
      </p:sp>
      <p:sp>
        <p:nvSpPr>
          <p:cNvPr id="20" name="Text 16"/>
          <p:cNvSpPr/>
          <p:nvPr/>
        </p:nvSpPr>
        <p:spPr>
          <a:xfrm>
            <a:off x="757903" y="2742002"/>
            <a:ext cx="3854645"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appreciates, while buildings depreciate over 20-50 years.</a:t>
            </a:r>
            <a:endParaRPr lang="en-US" sz="1300" dirty="0"/>
          </a:p>
        </p:txBody>
      </p:sp>
      <p:sp>
        <p:nvSpPr>
          <p:cNvPr id="21" name="Text 17"/>
          <p:cNvSpPr/>
          <p:nvPr/>
        </p:nvSpPr>
        <p:spPr>
          <a:xfrm>
            <a:off x="478631" y="3024094"/>
            <a:ext cx="1599027" cy="207493"/>
          </a:xfrm>
          <a:prstGeom prst="rect">
            <a:avLst/>
          </a:prstGeom>
          <a:noFill/>
          <a:ln/>
        </p:spPr>
        <p:txBody>
          <a:bodyPr wrap="none" lIns="0" tIns="0" rIns="0" bIns="0" rtlCol="0" anchor="t">
            <a:spAutoFit/>
          </a:bodyPr>
          <a:lstStyle/>
          <a:p>
            <a:pPr marL="0" indent="0" algn="l">
              <a:lnSpc>
                <a:spcPts val="1700"/>
              </a:lnSpc>
              <a:buNone/>
            </a:pPr>
            <a:r>
              <a:rPr lang="en-US" sz="1300" b="1" dirty="0">
                <a:solidFill>
                  <a:srgbClr val="005587"/>
                </a:solidFill>
              </a:rPr>
              <a:t>4. Equipment Selection</a:t>
            </a:r>
            <a:endParaRPr lang="en-US" sz="1300" dirty="0"/>
          </a:p>
        </p:txBody>
      </p:sp>
      <p:sp>
        <p:nvSpPr>
          <p:cNvPr id="22" name="Text 18"/>
          <p:cNvSpPr/>
          <p:nvPr/>
        </p:nvSpPr>
        <p:spPr>
          <a:xfrm>
            <a:off x="478631" y="3325422"/>
            <a:ext cx="3963008"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Addressed strategic dilemmas: New vs. Used, Rent vs. Buy.</a:t>
            </a:r>
            <a:endParaRPr lang="en-US" sz="1300" dirty="0"/>
          </a:p>
        </p:txBody>
      </p:sp>
      <p:sp>
        <p:nvSpPr>
          <p:cNvPr id="23" name="Text 19"/>
          <p:cNvSpPr/>
          <p:nvPr/>
        </p:nvSpPr>
        <p:spPr>
          <a:xfrm>
            <a:off x="478631" y="3539386"/>
            <a:ext cx="3553986"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Focused on Lifecycle Cost Analysis (CAPEX vs. OPEX).</a:t>
            </a:r>
            <a:endParaRPr lang="en-US" sz="1300" dirty="0"/>
          </a:p>
        </p:txBody>
      </p:sp>
      <p:sp>
        <p:nvSpPr>
          <p:cNvPr id="24" name="Text 20"/>
          <p:cNvSpPr/>
          <p:nvPr/>
        </p:nvSpPr>
        <p:spPr>
          <a:xfrm>
            <a:off x="7472041" y="880077"/>
            <a:ext cx="1282403" cy="206210"/>
          </a:xfrm>
          <a:prstGeom prst="rect">
            <a:avLst/>
          </a:prstGeom>
          <a:noFill/>
          <a:ln/>
        </p:spPr>
        <p:txBody>
          <a:bodyPr wrap="none" lIns="0" tIns="0" rIns="0" bIns="0" rtlCol="0" anchor="t">
            <a:spAutoFit/>
          </a:bodyPr>
          <a:lstStyle/>
          <a:p>
            <a:pPr marL="0" indent="0" algn="r" rtl="1">
              <a:lnSpc>
                <a:spcPts val="1700"/>
              </a:lnSpc>
              <a:buNone/>
            </a:pPr>
            <a:r>
              <a:rPr lang="ar-SY" sz="1300" b="1" dirty="0">
                <a:solidFill>
                  <a:srgbClr val="005587"/>
                </a:solidFill>
              </a:rPr>
              <a:t> </a:t>
            </a:r>
            <a:r>
              <a:rPr lang="en-US" sz="1300" b="1" dirty="0">
                <a:solidFill>
                  <a:srgbClr val="005587"/>
                </a:solidFill>
              </a:rPr>
              <a:t>1</a:t>
            </a:r>
            <a:r>
              <a:rPr lang="ar-SY" sz="1300" b="1" dirty="0">
                <a:solidFill>
                  <a:srgbClr val="005587"/>
                </a:solidFill>
              </a:rPr>
              <a:t> </a:t>
            </a:r>
            <a:r>
              <a:rPr lang="en-US" sz="1300" b="1" dirty="0" err="1">
                <a:solidFill>
                  <a:srgbClr val="005587"/>
                </a:solidFill>
              </a:rPr>
              <a:t>دراسة</a:t>
            </a:r>
            <a:r>
              <a:rPr lang="en-US" sz="1300" b="1" dirty="0">
                <a:solidFill>
                  <a:srgbClr val="005587"/>
                </a:solidFill>
              </a:rPr>
              <a:t> الجدوى الفنية</a:t>
            </a:r>
            <a:endParaRPr lang="en-US" sz="1300" dirty="0"/>
          </a:p>
        </p:txBody>
      </p:sp>
      <p:sp>
        <p:nvSpPr>
          <p:cNvPr id="25" name="Text 21"/>
          <p:cNvSpPr/>
          <p:nvPr/>
        </p:nvSpPr>
        <p:spPr>
          <a:xfrm>
            <a:off x="5206263" y="1121722"/>
            <a:ext cx="3404778"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الأساس الهندسي الذي يحدد قابلية تنفيذ المشروع. هي المرحلة التي</a:t>
            </a:r>
            <a:endParaRPr lang="en-US" sz="1300" dirty="0"/>
          </a:p>
        </p:txBody>
      </p:sp>
      <p:sp>
        <p:nvSpPr>
          <p:cNvPr id="26" name="Text 22"/>
          <p:cNvSpPr/>
          <p:nvPr/>
        </p:nvSpPr>
        <p:spPr>
          <a:xfrm>
            <a:off x="6672837" y="1368587"/>
            <a:ext cx="1864292"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تحول الأفكار إلى واقع قابل للتطبيق.</a:t>
            </a:r>
            <a:endParaRPr lang="en-US" sz="1300" dirty="0"/>
          </a:p>
        </p:txBody>
      </p:sp>
      <p:sp>
        <p:nvSpPr>
          <p:cNvPr id="27" name="Text 23"/>
          <p:cNvSpPr/>
          <p:nvPr/>
        </p:nvSpPr>
        <p:spPr>
          <a:xfrm>
            <a:off x="7838505" y="1632863"/>
            <a:ext cx="881652" cy="206210"/>
          </a:xfrm>
          <a:prstGeom prst="rect">
            <a:avLst/>
          </a:prstGeom>
          <a:noFill/>
          <a:ln/>
        </p:spPr>
        <p:txBody>
          <a:bodyPr wrap="none" lIns="0" tIns="0" rIns="0" bIns="0" rtlCol="0" anchor="t">
            <a:spAutoFit/>
          </a:bodyPr>
          <a:lstStyle/>
          <a:p>
            <a:pPr marL="0" indent="0" algn="l" rtl="1">
              <a:lnSpc>
                <a:spcPts val="1700"/>
              </a:lnSpc>
              <a:buNone/>
            </a:pPr>
            <a:r>
              <a:rPr lang="en-US" sz="1300" b="1" dirty="0">
                <a:solidFill>
                  <a:srgbClr val="005587"/>
                </a:solidFill>
              </a:rPr>
              <a:t>2</a:t>
            </a:r>
            <a:r>
              <a:rPr lang="ar-SY" sz="1300" b="1" dirty="0">
                <a:solidFill>
                  <a:srgbClr val="005587"/>
                </a:solidFill>
              </a:rPr>
              <a:t> </a:t>
            </a:r>
            <a:r>
              <a:rPr lang="en-US" sz="1300" b="1" dirty="0">
                <a:solidFill>
                  <a:srgbClr val="005587"/>
                </a:solidFill>
              </a:rPr>
              <a:t> اختيار الموقع</a:t>
            </a:r>
            <a:endParaRPr lang="en-US" sz="1300" dirty="0"/>
          </a:p>
        </p:txBody>
      </p:sp>
      <p:sp>
        <p:nvSpPr>
          <p:cNvPr id="28" name="Text 24"/>
          <p:cNvSpPr/>
          <p:nvPr/>
        </p:nvSpPr>
        <p:spPr>
          <a:xfrm>
            <a:off x="4983966" y="1890719"/>
            <a:ext cx="3718967"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عملية موازنة استراتيجية بين عوامل </a:t>
            </a:r>
            <a:r>
              <a:rPr lang="en-US" sz="1300" dirty="0" err="1">
                <a:solidFill>
                  <a:srgbClr val="333333"/>
                </a:solidFill>
              </a:rPr>
              <a:t>متعارضة</a:t>
            </a:r>
            <a:r>
              <a:rPr lang="en-US" sz="1300" dirty="0">
                <a:solidFill>
                  <a:srgbClr val="333333"/>
                </a:solidFill>
              </a:rPr>
              <a:t> </a:t>
            </a:r>
            <a:r>
              <a:rPr lang="ar-SY" sz="1300" dirty="0">
                <a:solidFill>
                  <a:srgbClr val="333333"/>
                </a:solidFill>
              </a:rPr>
              <a:t>(</a:t>
            </a:r>
            <a:r>
              <a:rPr lang="en-US" sz="1300" dirty="0" err="1">
                <a:solidFill>
                  <a:srgbClr val="333333"/>
                </a:solidFill>
              </a:rPr>
              <a:t>التكلفة</a:t>
            </a:r>
            <a:r>
              <a:rPr lang="en-US" sz="1300" dirty="0">
                <a:solidFill>
                  <a:srgbClr val="333333"/>
                </a:solidFill>
              </a:rPr>
              <a:t>، السوق، </a:t>
            </a:r>
            <a:r>
              <a:rPr lang="en-US" sz="1300" dirty="0" err="1">
                <a:solidFill>
                  <a:srgbClr val="333333"/>
                </a:solidFill>
              </a:rPr>
              <a:t>العمالة</a:t>
            </a:r>
            <a:r>
              <a:rPr lang="ar-SY" sz="1300" dirty="0">
                <a:solidFill>
                  <a:srgbClr val="333333"/>
                </a:solidFill>
              </a:rPr>
              <a:t>)</a:t>
            </a:r>
            <a:endParaRPr lang="en-US" sz="1300" dirty="0"/>
          </a:p>
        </p:txBody>
      </p:sp>
      <p:sp>
        <p:nvSpPr>
          <p:cNvPr id="32" name="Text 28"/>
          <p:cNvSpPr/>
          <p:nvPr/>
        </p:nvSpPr>
        <p:spPr>
          <a:xfrm>
            <a:off x="7720433" y="2146655"/>
            <a:ext cx="1021112" cy="206210"/>
          </a:xfrm>
          <a:prstGeom prst="rect">
            <a:avLst/>
          </a:prstGeom>
          <a:noFill/>
          <a:ln/>
        </p:spPr>
        <p:txBody>
          <a:bodyPr wrap="none" lIns="0" tIns="0" rIns="0" bIns="0" rtlCol="0" anchor="t">
            <a:spAutoFit/>
          </a:bodyPr>
          <a:lstStyle/>
          <a:p>
            <a:pPr marL="0" indent="0" algn="l" rtl="1">
              <a:lnSpc>
                <a:spcPts val="1700"/>
              </a:lnSpc>
              <a:buNone/>
            </a:pPr>
            <a:r>
              <a:rPr lang="en-US" sz="1300" b="1" dirty="0">
                <a:solidFill>
                  <a:srgbClr val="005587"/>
                </a:solidFill>
              </a:rPr>
              <a:t>3</a:t>
            </a:r>
            <a:r>
              <a:rPr lang="ar-SY" sz="1300" b="1" dirty="0">
                <a:solidFill>
                  <a:srgbClr val="005587"/>
                </a:solidFill>
              </a:rPr>
              <a:t> </a:t>
            </a:r>
            <a:r>
              <a:rPr lang="en-US" sz="1300" b="1" dirty="0">
                <a:solidFill>
                  <a:srgbClr val="005587"/>
                </a:solidFill>
              </a:rPr>
              <a:t> الأرض والمباني</a:t>
            </a:r>
            <a:endParaRPr lang="en-US" sz="1300" dirty="0"/>
          </a:p>
        </p:txBody>
      </p:sp>
      <p:sp>
        <p:nvSpPr>
          <p:cNvPr id="33" name="Text 29"/>
          <p:cNvSpPr/>
          <p:nvPr/>
        </p:nvSpPr>
        <p:spPr>
          <a:xfrm>
            <a:off x="7385349" y="2426062"/>
            <a:ext cx="1335301"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 </a:t>
            </a:r>
            <a:r>
              <a:rPr lang="en-US" sz="1300" dirty="0" err="1">
                <a:solidFill>
                  <a:srgbClr val="333333"/>
                </a:solidFill>
              </a:rPr>
              <a:t>الأرض</a:t>
            </a:r>
            <a:r>
              <a:rPr lang="en-US" sz="1300" dirty="0">
                <a:solidFill>
                  <a:srgbClr val="333333"/>
                </a:solidFill>
              </a:rPr>
              <a:t> تزيد قيمتها، بينما</a:t>
            </a:r>
            <a:endParaRPr lang="en-US" sz="1300" dirty="0"/>
          </a:p>
        </p:txBody>
      </p:sp>
      <p:sp>
        <p:nvSpPr>
          <p:cNvPr id="34" name="Text 30"/>
          <p:cNvSpPr/>
          <p:nvPr/>
        </p:nvSpPr>
        <p:spPr>
          <a:xfrm>
            <a:off x="5419246" y="2426062"/>
            <a:ext cx="1899558"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المباني تهتلك على مدى 20-50 سنة.</a:t>
            </a:r>
            <a:endParaRPr lang="en-US" sz="1300" dirty="0"/>
          </a:p>
        </p:txBody>
      </p:sp>
      <p:sp>
        <p:nvSpPr>
          <p:cNvPr id="35" name="Text 31"/>
          <p:cNvSpPr/>
          <p:nvPr/>
        </p:nvSpPr>
        <p:spPr>
          <a:xfrm>
            <a:off x="7838505" y="2820342"/>
            <a:ext cx="969816" cy="206210"/>
          </a:xfrm>
          <a:prstGeom prst="rect">
            <a:avLst/>
          </a:prstGeom>
          <a:noFill/>
          <a:ln/>
        </p:spPr>
        <p:txBody>
          <a:bodyPr wrap="none" lIns="0" tIns="0" rIns="0" bIns="0" rtlCol="0" anchor="t">
            <a:spAutoFit/>
          </a:bodyPr>
          <a:lstStyle/>
          <a:p>
            <a:pPr marL="0" indent="0" algn="l" rtl="1">
              <a:lnSpc>
                <a:spcPts val="1700"/>
              </a:lnSpc>
              <a:buNone/>
            </a:pPr>
            <a:r>
              <a:rPr lang="en-US" sz="1300" b="1" dirty="0">
                <a:solidFill>
                  <a:srgbClr val="005587"/>
                </a:solidFill>
              </a:rPr>
              <a:t> 4  اختيار المعدات</a:t>
            </a:r>
            <a:endParaRPr lang="en-US" sz="1300" dirty="0"/>
          </a:p>
        </p:txBody>
      </p:sp>
      <p:sp>
        <p:nvSpPr>
          <p:cNvPr id="36" name="Text 32"/>
          <p:cNvSpPr/>
          <p:nvPr/>
        </p:nvSpPr>
        <p:spPr>
          <a:xfrm>
            <a:off x="5215993" y="3122510"/>
            <a:ext cx="3550651"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معالجة المعضلات الاستراتيجية: جديد أم مستعمل؟ استئجار أم شراء؟</a:t>
            </a:r>
            <a:endParaRPr lang="en-US" sz="1300" dirty="0"/>
          </a:p>
        </p:txBody>
      </p:sp>
      <p:sp>
        <p:nvSpPr>
          <p:cNvPr id="37" name="Text 33"/>
          <p:cNvSpPr/>
          <p:nvPr/>
        </p:nvSpPr>
        <p:spPr>
          <a:xfrm>
            <a:off x="5504533" y="3464586"/>
            <a:ext cx="3215624"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التركيز على تحليل تكلفة دورة </a:t>
            </a:r>
            <a:r>
              <a:rPr lang="en-US" sz="1300" dirty="0" err="1">
                <a:solidFill>
                  <a:srgbClr val="333333"/>
                </a:solidFill>
              </a:rPr>
              <a:t>الحياة</a:t>
            </a:r>
            <a:r>
              <a:rPr lang="en-US" sz="1300" dirty="0">
                <a:solidFill>
                  <a:srgbClr val="333333"/>
                </a:solidFill>
              </a:rPr>
              <a:t>    CAPEX </a:t>
            </a:r>
            <a:r>
              <a:rPr lang="en-US" sz="1300" dirty="0" err="1">
                <a:solidFill>
                  <a:srgbClr val="333333"/>
                </a:solidFill>
              </a:rPr>
              <a:t>مقابل</a:t>
            </a:r>
            <a:r>
              <a:rPr lang="en-US" sz="1300" dirty="0">
                <a:solidFill>
                  <a:srgbClr val="333333"/>
                </a:solidFill>
              </a:rPr>
              <a:t> OPEX </a:t>
            </a:r>
            <a:endParaRPr lang="en-US" sz="1300" dirty="0"/>
          </a:p>
        </p:txBody>
      </p:sp>
      <p:sp>
        <p:nvSpPr>
          <p:cNvPr id="42" name="Rectangle: Rounded Corners 24">
            <a:extLst>
              <a:ext uri="{FF2B5EF4-FFF2-40B4-BE49-F238E27FC236}">
                <a16:creationId xmlns:a16="http://schemas.microsoft.com/office/drawing/2014/main" id="{C117E481-EF66-8322-E90D-2BB608F74EB9}"/>
              </a:ext>
            </a:extLst>
          </p:cNvPr>
          <p:cNvSpPr/>
          <p:nvPr/>
        </p:nvSpPr>
        <p:spPr>
          <a:xfrm>
            <a:off x="185709" y="828285"/>
            <a:ext cx="8772525" cy="330228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pic>
        <p:nvPicPr>
          <p:cNvPr id="43" name="Graphic 21">
            <a:extLst>
              <a:ext uri="{FF2B5EF4-FFF2-40B4-BE49-F238E27FC236}">
                <a16:creationId xmlns:a16="http://schemas.microsoft.com/office/drawing/2014/main" id="{3A6597C4-7A5E-CB2D-0BB2-4687E916E9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00816" y="-18289"/>
            <a:ext cx="1728856" cy="807257"/>
          </a:xfrm>
          <a:prstGeom prst="rect">
            <a:avLst/>
          </a:prstGeom>
        </p:spPr>
      </p:pic>
      <p:sp>
        <p:nvSpPr>
          <p:cNvPr id="44" name="Shape 4">
            <a:extLst>
              <a:ext uri="{FF2B5EF4-FFF2-40B4-BE49-F238E27FC236}">
                <a16:creationId xmlns:a16="http://schemas.microsoft.com/office/drawing/2014/main" id="{FC1334EB-817E-7947-9A32-35E1FAB3FFC4}"/>
              </a:ext>
            </a:extLst>
          </p:cNvPr>
          <p:cNvSpPr/>
          <p:nvPr/>
        </p:nvSpPr>
        <p:spPr>
          <a:xfrm>
            <a:off x="235735" y="43234"/>
            <a:ext cx="829149" cy="751490"/>
          </a:xfrm>
          <a:prstGeom prst="rect">
            <a:avLst/>
          </a:prstGeom>
          <a:solidFill>
            <a:srgbClr val="00B0F0"/>
          </a:solidFill>
          <a:ln/>
        </p:spPr>
      </p:sp>
      <p:sp>
        <p:nvSpPr>
          <p:cNvPr id="45" name="Text 5">
            <a:extLst>
              <a:ext uri="{FF2B5EF4-FFF2-40B4-BE49-F238E27FC236}">
                <a16:creationId xmlns:a16="http://schemas.microsoft.com/office/drawing/2014/main" id="{B5FC453D-FE3D-8579-EF68-EBC609E56163}"/>
              </a:ext>
            </a:extLst>
          </p:cNvPr>
          <p:cNvSpPr/>
          <p:nvPr/>
        </p:nvSpPr>
        <p:spPr>
          <a:xfrm>
            <a:off x="382704" y="271802"/>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46" name="Text 6">
            <a:extLst>
              <a:ext uri="{FF2B5EF4-FFF2-40B4-BE49-F238E27FC236}">
                <a16:creationId xmlns:a16="http://schemas.microsoft.com/office/drawing/2014/main" id="{FC7958E2-DD29-78DA-F584-D8EB1F58978C}"/>
              </a:ext>
            </a:extLst>
          </p:cNvPr>
          <p:cNvSpPr/>
          <p:nvPr/>
        </p:nvSpPr>
        <p:spPr>
          <a:xfrm>
            <a:off x="550838" y="495334"/>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F6DFC-E0A5-972E-E12C-36529E3D662E}"/>
            </a:ext>
          </a:extLst>
        </p:cNvPr>
        <p:cNvGrpSpPr/>
        <p:nvPr/>
      </p:nvGrpSpPr>
      <p:grpSpPr>
        <a:xfrm>
          <a:off x="0" y="0"/>
          <a:ext cx="0" cy="0"/>
          <a:chOff x="0" y="0"/>
          <a:chExt cx="0" cy="0"/>
        </a:xfrm>
      </p:grpSpPr>
      <p:sp>
        <p:nvSpPr>
          <p:cNvPr id="3" name="Shape 0">
            <a:extLst>
              <a:ext uri="{FF2B5EF4-FFF2-40B4-BE49-F238E27FC236}">
                <a16:creationId xmlns:a16="http://schemas.microsoft.com/office/drawing/2014/main" id="{D9FB42F7-8252-C530-A733-81A6FD33169A}"/>
              </a:ext>
            </a:extLst>
          </p:cNvPr>
          <p:cNvSpPr/>
          <p:nvPr/>
        </p:nvSpPr>
        <p:spPr>
          <a:xfrm>
            <a:off x="-185766" y="0"/>
            <a:ext cx="9144000" cy="751489"/>
          </a:xfrm>
          <a:prstGeom prst="rect">
            <a:avLst/>
          </a:prstGeom>
          <a:solidFill>
            <a:srgbClr val="000000">
              <a:alpha val="0"/>
            </a:srgbClr>
          </a:solidFill>
          <a:ln/>
        </p:spPr>
      </p:sp>
      <p:sp>
        <p:nvSpPr>
          <p:cNvPr id="7" name="Text 4">
            <a:extLst>
              <a:ext uri="{FF2B5EF4-FFF2-40B4-BE49-F238E27FC236}">
                <a16:creationId xmlns:a16="http://schemas.microsoft.com/office/drawing/2014/main" id="{B3C981C5-DF47-187B-895D-4F27C3CCB113}"/>
              </a:ext>
            </a:extLst>
          </p:cNvPr>
          <p:cNvSpPr/>
          <p:nvPr/>
        </p:nvSpPr>
        <p:spPr>
          <a:xfrm>
            <a:off x="1201210" y="154288"/>
            <a:ext cx="57708" cy="206403"/>
          </a:xfrm>
          <a:prstGeom prst="rect">
            <a:avLst/>
          </a:prstGeom>
          <a:noFill/>
          <a:ln/>
        </p:spPr>
        <p:txBody>
          <a:bodyPr wrap="none" lIns="0" tIns="0" rIns="0" bIns="0" rtlCol="0" anchor="t">
            <a:spAutoFit/>
          </a:bodyPr>
          <a:lstStyle/>
          <a:p>
            <a:pPr marL="0" indent="0" algn="l">
              <a:lnSpc>
                <a:spcPts val="1600"/>
              </a:lnSpc>
              <a:buNone/>
            </a:pPr>
            <a:r>
              <a:rPr lang="ar-AE" sz="1600" dirty="0">
                <a:solidFill>
                  <a:srgbClr val="00AEEF"/>
                </a:solidFill>
              </a:rPr>
              <a:t> </a:t>
            </a:r>
            <a:endParaRPr lang="en-US" sz="1600" dirty="0">
              <a:solidFill>
                <a:srgbClr val="00AEEF"/>
              </a:solidFill>
            </a:endParaRPr>
          </a:p>
        </p:txBody>
      </p:sp>
      <p:sp>
        <p:nvSpPr>
          <p:cNvPr id="8" name="Text 5">
            <a:extLst>
              <a:ext uri="{FF2B5EF4-FFF2-40B4-BE49-F238E27FC236}">
                <a16:creationId xmlns:a16="http://schemas.microsoft.com/office/drawing/2014/main" id="{21C39AC6-EA8C-8180-0E9A-EF975E00BCE9}"/>
              </a:ext>
            </a:extLst>
          </p:cNvPr>
          <p:cNvSpPr/>
          <p:nvPr/>
        </p:nvSpPr>
        <p:spPr>
          <a:xfrm>
            <a:off x="1243662" y="315777"/>
            <a:ext cx="1218282" cy="232756"/>
          </a:xfrm>
          <a:prstGeom prst="rect">
            <a:avLst/>
          </a:prstGeom>
          <a:noFill/>
          <a:ln/>
        </p:spPr>
        <p:txBody>
          <a:bodyPr wrap="none" lIns="0" tIns="0" rIns="0" bIns="0" rtlCol="0" anchor="t">
            <a:spAutoFit/>
          </a:bodyPr>
          <a:lstStyle/>
          <a:p>
            <a:pPr>
              <a:lnSpc>
                <a:spcPts val="1600"/>
              </a:lnSpc>
            </a:pPr>
            <a:r>
              <a:rPr lang="ar-AE" sz="2400" dirty="0">
                <a:solidFill>
                  <a:srgbClr val="00AEEF"/>
                </a:solidFill>
              </a:rPr>
              <a:t> حكمة اليوم </a:t>
            </a:r>
            <a:endParaRPr lang="en-US" sz="2400" dirty="0">
              <a:solidFill>
                <a:srgbClr val="00AEEF"/>
              </a:solidFill>
            </a:endParaRPr>
          </a:p>
        </p:txBody>
      </p:sp>
      <p:sp>
        <p:nvSpPr>
          <p:cNvPr id="15" name="Text 11">
            <a:extLst>
              <a:ext uri="{FF2B5EF4-FFF2-40B4-BE49-F238E27FC236}">
                <a16:creationId xmlns:a16="http://schemas.microsoft.com/office/drawing/2014/main" id="{EFF45E3A-6D1A-39B0-529E-4E79B1749447}"/>
              </a:ext>
            </a:extLst>
          </p:cNvPr>
          <p:cNvSpPr/>
          <p:nvPr/>
        </p:nvSpPr>
        <p:spPr>
          <a:xfrm>
            <a:off x="478631" y="2132019"/>
            <a:ext cx="65" cy="192360"/>
          </a:xfrm>
          <a:prstGeom prst="rect">
            <a:avLst/>
          </a:prstGeom>
          <a:noFill/>
          <a:ln/>
        </p:spPr>
        <p:txBody>
          <a:bodyPr wrap="none" lIns="0" tIns="0" rIns="0" bIns="0" rtlCol="0" anchor="t">
            <a:spAutoFit/>
          </a:bodyPr>
          <a:lstStyle/>
          <a:p>
            <a:pPr marL="0" indent="0" algn="l">
              <a:lnSpc>
                <a:spcPts val="1500"/>
              </a:lnSpc>
              <a:buNone/>
            </a:pPr>
            <a:endParaRPr lang="en-US" sz="1300" dirty="0"/>
          </a:p>
        </p:txBody>
      </p:sp>
      <p:sp>
        <p:nvSpPr>
          <p:cNvPr id="42" name="Rectangle: Rounded Corners 24">
            <a:extLst>
              <a:ext uri="{FF2B5EF4-FFF2-40B4-BE49-F238E27FC236}">
                <a16:creationId xmlns:a16="http://schemas.microsoft.com/office/drawing/2014/main" id="{0124364B-68D7-8CC5-0A98-EF87FBA1237C}"/>
              </a:ext>
            </a:extLst>
          </p:cNvPr>
          <p:cNvSpPr/>
          <p:nvPr/>
        </p:nvSpPr>
        <p:spPr>
          <a:xfrm>
            <a:off x="185737" y="1112064"/>
            <a:ext cx="8772525" cy="330228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pic>
        <p:nvPicPr>
          <p:cNvPr id="43" name="Graphic 21">
            <a:extLst>
              <a:ext uri="{FF2B5EF4-FFF2-40B4-BE49-F238E27FC236}">
                <a16:creationId xmlns:a16="http://schemas.microsoft.com/office/drawing/2014/main" id="{39537605-6DE7-DBEA-9C8E-0535E4024F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00816" y="-18289"/>
            <a:ext cx="1728856" cy="807257"/>
          </a:xfrm>
          <a:prstGeom prst="rect">
            <a:avLst/>
          </a:prstGeom>
        </p:spPr>
      </p:pic>
      <p:sp>
        <p:nvSpPr>
          <p:cNvPr id="44" name="Shape 4">
            <a:extLst>
              <a:ext uri="{FF2B5EF4-FFF2-40B4-BE49-F238E27FC236}">
                <a16:creationId xmlns:a16="http://schemas.microsoft.com/office/drawing/2014/main" id="{EFB7350B-7AAC-46C8-8CB4-0CDBB2D1BA77}"/>
              </a:ext>
            </a:extLst>
          </p:cNvPr>
          <p:cNvSpPr/>
          <p:nvPr/>
        </p:nvSpPr>
        <p:spPr>
          <a:xfrm>
            <a:off x="235735" y="43234"/>
            <a:ext cx="829149" cy="751490"/>
          </a:xfrm>
          <a:prstGeom prst="rect">
            <a:avLst/>
          </a:prstGeom>
          <a:solidFill>
            <a:srgbClr val="00B0F0"/>
          </a:solidFill>
          <a:ln/>
        </p:spPr>
      </p:sp>
      <p:sp>
        <p:nvSpPr>
          <p:cNvPr id="45" name="Text 5">
            <a:extLst>
              <a:ext uri="{FF2B5EF4-FFF2-40B4-BE49-F238E27FC236}">
                <a16:creationId xmlns:a16="http://schemas.microsoft.com/office/drawing/2014/main" id="{E43F3D62-FE6C-BB17-352C-04CBCD1E1E3B}"/>
              </a:ext>
            </a:extLst>
          </p:cNvPr>
          <p:cNvSpPr/>
          <p:nvPr/>
        </p:nvSpPr>
        <p:spPr>
          <a:xfrm>
            <a:off x="382704" y="271802"/>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46" name="Text 6">
            <a:extLst>
              <a:ext uri="{FF2B5EF4-FFF2-40B4-BE49-F238E27FC236}">
                <a16:creationId xmlns:a16="http://schemas.microsoft.com/office/drawing/2014/main" id="{392B4E98-F903-ABB7-F046-A7110D22D168}"/>
              </a:ext>
            </a:extLst>
          </p:cNvPr>
          <p:cNvSpPr/>
          <p:nvPr/>
        </p:nvSpPr>
        <p:spPr>
          <a:xfrm>
            <a:off x="550838" y="495334"/>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
        <p:nvSpPr>
          <p:cNvPr id="4" name="TextBox 3">
            <a:extLst>
              <a:ext uri="{FF2B5EF4-FFF2-40B4-BE49-F238E27FC236}">
                <a16:creationId xmlns:a16="http://schemas.microsoft.com/office/drawing/2014/main" id="{A49D272D-16AA-D0F6-1362-98456366C611}"/>
              </a:ext>
            </a:extLst>
          </p:cNvPr>
          <p:cNvSpPr txBox="1"/>
          <p:nvPr/>
        </p:nvSpPr>
        <p:spPr>
          <a:xfrm>
            <a:off x="1932949" y="1530949"/>
            <a:ext cx="5612391" cy="2308324"/>
          </a:xfrm>
          <a:prstGeom prst="rect">
            <a:avLst/>
          </a:prstGeom>
          <a:solidFill>
            <a:schemeClr val="accent1">
              <a:lumMod val="40000"/>
              <a:lumOff val="60000"/>
            </a:schemeClr>
          </a:solidFill>
        </p:spPr>
        <p:txBody>
          <a:bodyPr wrap="square">
            <a:spAutoFit/>
          </a:bodyPr>
          <a:lstStyle/>
          <a:p>
            <a:pPr algn="ctr" rtl="1"/>
            <a:r>
              <a:rPr lang="en-US" sz="2400" b="1" i="0" dirty="0">
                <a:solidFill>
                  <a:srgbClr val="002060"/>
                </a:solidFill>
                <a:effectLst/>
                <a:latin typeface="-apple-system"/>
              </a:rPr>
              <a:t>"Give me six hours to chop down a tree and I will spend the first four sharpening </a:t>
            </a:r>
            <a:endParaRPr lang="ar-SY" sz="2400" b="1" i="0" dirty="0">
              <a:solidFill>
                <a:srgbClr val="002060"/>
              </a:solidFill>
              <a:effectLst/>
              <a:latin typeface="-apple-system"/>
            </a:endParaRPr>
          </a:p>
          <a:p>
            <a:pPr algn="ctr" rtl="1"/>
            <a:r>
              <a:rPr lang="en-US" sz="2400" b="1" i="0" dirty="0">
                <a:solidFill>
                  <a:srgbClr val="002060"/>
                </a:solidFill>
                <a:effectLst/>
                <a:latin typeface="-apple-system"/>
              </a:rPr>
              <a:t>the axe</a:t>
            </a:r>
            <a:r>
              <a:rPr lang="ar-AE" sz="2400" b="1" i="0" dirty="0">
                <a:solidFill>
                  <a:srgbClr val="002060"/>
                </a:solidFill>
                <a:effectLst/>
                <a:latin typeface="-apple-system"/>
              </a:rPr>
              <a:t>   </a:t>
            </a:r>
          </a:p>
          <a:p>
            <a:pPr algn="ctr" rtl="1"/>
            <a:r>
              <a:rPr lang="ar-AE" sz="2400" b="1" i="0" dirty="0">
                <a:solidFill>
                  <a:srgbClr val="002060"/>
                </a:solidFill>
                <a:effectLst/>
                <a:latin typeface="-apple-system"/>
              </a:rPr>
              <a:t>لو كان لدي ست ساعات لقطع شجرة، لقضيت الأربع ساعات الأولى منها في شحذ الفأس."</a:t>
            </a:r>
            <a:r>
              <a:rPr lang="ar-AE" sz="2400" b="0" i="0" dirty="0">
                <a:solidFill>
                  <a:srgbClr val="002060"/>
                </a:solidFill>
                <a:effectLst/>
                <a:latin typeface="-apple-system"/>
              </a:rPr>
              <a:t> — </a:t>
            </a:r>
            <a:r>
              <a:rPr lang="en-US" sz="2400" b="0" i="1" dirty="0">
                <a:solidFill>
                  <a:srgbClr val="002060"/>
                </a:solidFill>
                <a:effectLst/>
                <a:latin typeface="-apple-system"/>
              </a:rPr>
              <a:t>Abraham Lincoln</a:t>
            </a:r>
            <a:r>
              <a:rPr lang="ar-SY" sz="2400" b="0" i="1" dirty="0">
                <a:solidFill>
                  <a:srgbClr val="002060"/>
                </a:solidFill>
                <a:effectLst/>
                <a:latin typeface="-apple-system"/>
              </a:rPr>
              <a:t>(</a:t>
            </a:r>
            <a:r>
              <a:rPr lang="ar-AE" sz="2400" b="0" i="1" dirty="0">
                <a:solidFill>
                  <a:srgbClr val="002060"/>
                </a:solidFill>
                <a:effectLst/>
                <a:latin typeface="-apple-system"/>
              </a:rPr>
              <a:t>أبراهام لينكولن)</a:t>
            </a:r>
            <a:endParaRPr lang="en-US" sz="2400" dirty="0">
              <a:solidFill>
                <a:srgbClr val="002060"/>
              </a:solidFill>
            </a:endParaRPr>
          </a:p>
        </p:txBody>
      </p:sp>
    </p:spTree>
    <p:extLst>
      <p:ext uri="{BB962C8B-B14F-4D97-AF65-F5344CB8AC3E}">
        <p14:creationId xmlns:p14="http://schemas.microsoft.com/office/powerpoint/2010/main" val="1537425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1308B-0A8D-8F9C-BA80-3DD3159A5046}"/>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77E73CEF-DA90-0F09-A3C8-00F9F759A0C2}"/>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E8B39ADE-46D8-BB16-D372-9D05527E79BD}"/>
              </a:ext>
            </a:extLst>
          </p:cNvPr>
          <p:cNvSpPr/>
          <p:nvPr/>
        </p:nvSpPr>
        <p:spPr>
          <a:xfrm>
            <a:off x="0" y="1472666"/>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62783E35-0C29-0AF6-E501-68D1CF3960E3}"/>
              </a:ext>
            </a:extLst>
          </p:cNvPr>
          <p:cNvSpPr/>
          <p:nvPr/>
        </p:nvSpPr>
        <p:spPr>
          <a:xfrm>
            <a:off x="1296461" y="823543"/>
            <a:ext cx="1943449" cy="307777"/>
          </a:xfrm>
          <a:prstGeom prst="rect">
            <a:avLst/>
          </a:prstGeom>
          <a:noFill/>
          <a:ln/>
        </p:spPr>
        <p:txBody>
          <a:bodyPr wrap="square" lIns="0" tIns="0" rIns="0" bIns="0" rtlCol="0" anchor="t">
            <a:spAutoFit/>
          </a:bodyPr>
          <a:lstStyle/>
          <a:p>
            <a:pPr marL="0" indent="0" algn="l">
              <a:lnSpc>
                <a:spcPts val="2400"/>
              </a:lnSpc>
              <a:buNone/>
            </a:pPr>
            <a:r>
              <a:rPr lang="en-US" sz="2000" b="1" dirty="0">
                <a:solidFill>
                  <a:srgbClr val="1A3C6E"/>
                </a:solidFill>
              </a:rPr>
              <a:t> </a:t>
            </a:r>
            <a:r>
              <a:rPr lang="en-US" sz="2000" dirty="0" err="1">
                <a:solidFill>
                  <a:srgbClr val="00AEEF"/>
                </a:solidFill>
              </a:rPr>
              <a:t>دراسة</a:t>
            </a:r>
            <a:r>
              <a:rPr lang="en-US" sz="2000" dirty="0">
                <a:solidFill>
                  <a:srgbClr val="00AEEF"/>
                </a:solidFill>
              </a:rPr>
              <a:t> </a:t>
            </a:r>
            <a:r>
              <a:rPr lang="en-US" sz="2000" dirty="0" err="1">
                <a:solidFill>
                  <a:srgbClr val="00AEEF"/>
                </a:solidFill>
              </a:rPr>
              <a:t>الجدوى</a:t>
            </a:r>
            <a:r>
              <a:rPr lang="en-US" sz="2000" dirty="0">
                <a:solidFill>
                  <a:srgbClr val="00AEEF"/>
                </a:solidFill>
              </a:rPr>
              <a:t> </a:t>
            </a:r>
            <a:r>
              <a:rPr lang="en-US" sz="2000" dirty="0" err="1">
                <a:solidFill>
                  <a:srgbClr val="00AEEF"/>
                </a:solidFill>
              </a:rPr>
              <a:t>الفنية</a:t>
            </a:r>
            <a:endParaRPr lang="en-US" sz="2000" dirty="0">
              <a:solidFill>
                <a:srgbClr val="00AEEF"/>
              </a:solidFill>
            </a:endParaRPr>
          </a:p>
        </p:txBody>
      </p:sp>
      <p:sp>
        <p:nvSpPr>
          <p:cNvPr id="7" name="Text 3">
            <a:extLst>
              <a:ext uri="{FF2B5EF4-FFF2-40B4-BE49-F238E27FC236}">
                <a16:creationId xmlns:a16="http://schemas.microsoft.com/office/drawing/2014/main" id="{6059C4C9-7201-B83C-3A66-FCBE2734CE8A}"/>
              </a:ext>
            </a:extLst>
          </p:cNvPr>
          <p:cNvSpPr/>
          <p:nvPr/>
        </p:nvSpPr>
        <p:spPr>
          <a:xfrm>
            <a:off x="1082854" y="584383"/>
            <a:ext cx="2762166" cy="250453"/>
          </a:xfrm>
          <a:prstGeom prst="rect">
            <a:avLst/>
          </a:prstGeom>
          <a:noFill/>
          <a:ln/>
        </p:spPr>
        <p:txBody>
          <a:bodyPr wrap="none" lIns="0" tIns="0" rIns="0" bIns="0" rtlCol="0" anchor="t">
            <a:spAutoFit/>
          </a:bodyPr>
          <a:lstStyle/>
          <a:p>
            <a:pPr marL="0" indent="0" algn="l">
              <a:lnSpc>
                <a:spcPts val="1900"/>
              </a:lnSpc>
              <a:buNone/>
            </a:pPr>
            <a:r>
              <a:rPr lang="en-US" sz="2000" dirty="0">
                <a:solidFill>
                  <a:srgbClr val="555555"/>
                </a:solidFill>
              </a:rPr>
              <a:t> </a:t>
            </a:r>
            <a:r>
              <a:rPr lang="en-US" sz="2000" dirty="0">
                <a:solidFill>
                  <a:srgbClr val="00AEEF"/>
                </a:solidFill>
              </a:rPr>
              <a:t>Technical Feasibility Study</a:t>
            </a:r>
          </a:p>
        </p:txBody>
      </p:sp>
      <p:sp>
        <p:nvSpPr>
          <p:cNvPr id="9" name="Text 5">
            <a:extLst>
              <a:ext uri="{FF2B5EF4-FFF2-40B4-BE49-F238E27FC236}">
                <a16:creationId xmlns:a16="http://schemas.microsoft.com/office/drawing/2014/main" id="{A0D5B29C-9364-25FE-F0F8-FB33F8A0473E}"/>
              </a:ext>
            </a:extLst>
          </p:cNvPr>
          <p:cNvSpPr/>
          <p:nvPr/>
        </p:nvSpPr>
        <p:spPr>
          <a:xfrm>
            <a:off x="427398" y="569757"/>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10" name="Text 6">
            <a:extLst>
              <a:ext uri="{FF2B5EF4-FFF2-40B4-BE49-F238E27FC236}">
                <a16:creationId xmlns:a16="http://schemas.microsoft.com/office/drawing/2014/main" id="{15BC99C3-267E-0919-1C57-6D1105CD962B}"/>
              </a:ext>
            </a:extLst>
          </p:cNvPr>
          <p:cNvSpPr/>
          <p:nvPr/>
        </p:nvSpPr>
        <p:spPr>
          <a:xfrm>
            <a:off x="592931" y="814387"/>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
        <p:nvSpPr>
          <p:cNvPr id="14" name="Text 10">
            <a:extLst>
              <a:ext uri="{FF2B5EF4-FFF2-40B4-BE49-F238E27FC236}">
                <a16:creationId xmlns:a16="http://schemas.microsoft.com/office/drawing/2014/main" id="{458CCEDD-825B-DC10-F0EF-E7A32BAC5EBF}"/>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6" name="Picture 15">
            <a:extLst>
              <a:ext uri="{FF2B5EF4-FFF2-40B4-BE49-F238E27FC236}">
                <a16:creationId xmlns:a16="http://schemas.microsoft.com/office/drawing/2014/main" id="{7B880189-B7F8-618C-3BD1-36E93E8B3765}"/>
              </a:ext>
            </a:extLst>
          </p:cNvPr>
          <p:cNvPicPr>
            <a:picLocks noChangeAspect="1"/>
          </p:cNvPicPr>
          <p:nvPr/>
        </p:nvPicPr>
        <p:blipFill>
          <a:blip r:embed="rId4"/>
          <a:srcRect b="4407"/>
          <a:stretch>
            <a:fillRect/>
          </a:stretch>
        </p:blipFill>
        <p:spPr>
          <a:xfrm>
            <a:off x="801511" y="1399142"/>
            <a:ext cx="7749558" cy="3308589"/>
          </a:xfrm>
          <a:prstGeom prst="rect">
            <a:avLst/>
          </a:prstGeom>
        </p:spPr>
      </p:pic>
      <p:pic>
        <p:nvPicPr>
          <p:cNvPr id="17" name="Graphic 21">
            <a:extLst>
              <a:ext uri="{FF2B5EF4-FFF2-40B4-BE49-F238E27FC236}">
                <a16:creationId xmlns:a16="http://schemas.microsoft.com/office/drawing/2014/main" id="{2933FDA6-E037-F7A2-6564-BDA5668D574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8" name="Shape 4">
            <a:extLst>
              <a:ext uri="{FF2B5EF4-FFF2-40B4-BE49-F238E27FC236}">
                <a16:creationId xmlns:a16="http://schemas.microsoft.com/office/drawing/2014/main" id="{1C931FAB-8ABA-A957-66AB-9DE40CE66321}"/>
              </a:ext>
            </a:extLst>
          </p:cNvPr>
          <p:cNvSpPr/>
          <p:nvPr/>
        </p:nvSpPr>
        <p:spPr>
          <a:xfrm>
            <a:off x="285750" y="352723"/>
            <a:ext cx="829149" cy="892076"/>
          </a:xfrm>
          <a:prstGeom prst="rect">
            <a:avLst/>
          </a:prstGeom>
          <a:solidFill>
            <a:srgbClr val="00B0F0"/>
          </a:solidFill>
          <a:ln/>
        </p:spPr>
      </p:sp>
      <p:sp>
        <p:nvSpPr>
          <p:cNvPr id="19" name="Text 5">
            <a:extLst>
              <a:ext uri="{FF2B5EF4-FFF2-40B4-BE49-F238E27FC236}">
                <a16:creationId xmlns:a16="http://schemas.microsoft.com/office/drawing/2014/main" id="{2C8A7D83-01E6-956C-CA9A-D9146A545FA9}"/>
              </a:ext>
            </a:extLst>
          </p:cNvPr>
          <p:cNvSpPr/>
          <p:nvPr/>
        </p:nvSpPr>
        <p:spPr>
          <a:xfrm>
            <a:off x="440819" y="618412"/>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20" name="Text 6">
            <a:extLst>
              <a:ext uri="{FF2B5EF4-FFF2-40B4-BE49-F238E27FC236}">
                <a16:creationId xmlns:a16="http://schemas.microsoft.com/office/drawing/2014/main" id="{5514C6F0-7720-50AC-3D68-F9F5F8415729}"/>
              </a:ext>
            </a:extLst>
          </p:cNvPr>
          <p:cNvSpPr/>
          <p:nvPr/>
        </p:nvSpPr>
        <p:spPr>
          <a:xfrm>
            <a:off x="608953" y="841944"/>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Tree>
    <p:extLst>
      <p:ext uri="{BB962C8B-B14F-4D97-AF65-F5344CB8AC3E}">
        <p14:creationId xmlns:p14="http://schemas.microsoft.com/office/powerpoint/2010/main" val="740921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E9538-4701-AE50-EB97-14D6FAE81B79}"/>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968EB89C-5D1C-63A4-BD96-482AF1AF1FBF}"/>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912B20F3-5C83-864F-7994-A0330FFFD665}"/>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88FC6C5A-9663-A9F8-D26B-6822DB5DFA0E}"/>
              </a:ext>
            </a:extLst>
          </p:cNvPr>
          <p:cNvSpPr/>
          <p:nvPr/>
        </p:nvSpPr>
        <p:spPr>
          <a:xfrm>
            <a:off x="1207869" y="559419"/>
            <a:ext cx="2979149" cy="292068"/>
          </a:xfrm>
          <a:prstGeom prst="rect">
            <a:avLst/>
          </a:prstGeom>
          <a:noFill/>
          <a:ln/>
        </p:spPr>
        <p:txBody>
          <a:bodyPr wrap="none" lIns="0" tIns="0" rIns="0" bIns="0" rtlCol="0" anchor="t">
            <a:spAutoFit/>
          </a:bodyPr>
          <a:lstStyle/>
          <a:p>
            <a:pPr marL="0" indent="0" algn="l">
              <a:lnSpc>
                <a:spcPts val="2400"/>
              </a:lnSpc>
              <a:buNone/>
            </a:pPr>
            <a:r>
              <a:rPr lang="en-US" sz="1808" b="1" dirty="0">
                <a:solidFill>
                  <a:srgbClr val="1A3C6E"/>
                </a:solidFill>
              </a:rPr>
              <a:t> </a:t>
            </a:r>
            <a:r>
              <a:rPr lang="en-US" sz="1600" dirty="0">
                <a:solidFill>
                  <a:srgbClr val="00AEEF"/>
                </a:solidFill>
              </a:rPr>
              <a:t>What Is Technical Feasibility Study?</a:t>
            </a:r>
          </a:p>
        </p:txBody>
      </p:sp>
      <p:sp>
        <p:nvSpPr>
          <p:cNvPr id="7" name="Text 3">
            <a:extLst>
              <a:ext uri="{FF2B5EF4-FFF2-40B4-BE49-F238E27FC236}">
                <a16:creationId xmlns:a16="http://schemas.microsoft.com/office/drawing/2014/main" id="{5DEB8ED1-DD9C-86DE-31AA-5B2771D60459}"/>
              </a:ext>
            </a:extLst>
          </p:cNvPr>
          <p:cNvSpPr/>
          <p:nvPr/>
        </p:nvSpPr>
        <p:spPr>
          <a:xfrm>
            <a:off x="1400649" y="913123"/>
            <a:ext cx="1829027" cy="243656"/>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00AEEF"/>
                </a:solidFill>
              </a:rPr>
              <a:t>ما هي دراسة الجدوى الفنية </a:t>
            </a:r>
            <a:endParaRPr lang="en-US" sz="1600" dirty="0">
              <a:solidFill>
                <a:srgbClr val="00AEEF"/>
              </a:solidFill>
            </a:endParaRPr>
          </a:p>
        </p:txBody>
      </p:sp>
      <p:sp>
        <p:nvSpPr>
          <p:cNvPr id="8" name="Shape 4">
            <a:extLst>
              <a:ext uri="{FF2B5EF4-FFF2-40B4-BE49-F238E27FC236}">
                <a16:creationId xmlns:a16="http://schemas.microsoft.com/office/drawing/2014/main" id="{56EC6CEB-E3C4-DAD5-C814-F8898EC73E44}"/>
              </a:ext>
            </a:extLst>
          </p:cNvPr>
          <p:cNvSpPr/>
          <p:nvPr/>
        </p:nvSpPr>
        <p:spPr>
          <a:xfrm>
            <a:off x="285750" y="352723"/>
            <a:ext cx="829149" cy="892076"/>
          </a:xfrm>
          <a:prstGeom prst="rect">
            <a:avLst/>
          </a:prstGeom>
          <a:solidFill>
            <a:srgbClr val="00B0F0"/>
          </a:solidFill>
          <a:ln/>
        </p:spPr>
      </p:sp>
      <p:sp>
        <p:nvSpPr>
          <p:cNvPr id="9" name="Text 5">
            <a:extLst>
              <a:ext uri="{FF2B5EF4-FFF2-40B4-BE49-F238E27FC236}">
                <a16:creationId xmlns:a16="http://schemas.microsoft.com/office/drawing/2014/main" id="{42A27EAF-367B-498C-6004-61244A34033E}"/>
              </a:ext>
            </a:extLst>
          </p:cNvPr>
          <p:cNvSpPr/>
          <p:nvPr/>
        </p:nvSpPr>
        <p:spPr>
          <a:xfrm>
            <a:off x="440819" y="618412"/>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10" name="Text 6">
            <a:extLst>
              <a:ext uri="{FF2B5EF4-FFF2-40B4-BE49-F238E27FC236}">
                <a16:creationId xmlns:a16="http://schemas.microsoft.com/office/drawing/2014/main" id="{CF207F15-CE88-2D6D-8FC1-978980A703DA}"/>
              </a:ext>
            </a:extLst>
          </p:cNvPr>
          <p:cNvSpPr/>
          <p:nvPr/>
        </p:nvSpPr>
        <p:spPr>
          <a:xfrm>
            <a:off x="608953" y="841944"/>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
        <p:nvSpPr>
          <p:cNvPr id="14" name="Text 10">
            <a:extLst>
              <a:ext uri="{FF2B5EF4-FFF2-40B4-BE49-F238E27FC236}">
                <a16:creationId xmlns:a16="http://schemas.microsoft.com/office/drawing/2014/main" id="{B653F2AE-C9FD-57FA-C241-CEDA4FFB1AE1}"/>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sp>
        <p:nvSpPr>
          <p:cNvPr id="15" name="Text 11">
            <a:extLst>
              <a:ext uri="{FF2B5EF4-FFF2-40B4-BE49-F238E27FC236}">
                <a16:creationId xmlns:a16="http://schemas.microsoft.com/office/drawing/2014/main" id="{CB4A297E-0C16-D18A-9DD6-4946EC5CB113}"/>
              </a:ext>
            </a:extLst>
          </p:cNvPr>
          <p:cNvSpPr/>
          <p:nvPr/>
        </p:nvSpPr>
        <p:spPr>
          <a:xfrm>
            <a:off x="142875" y="4864894"/>
            <a:ext cx="1847831" cy="135731"/>
          </a:xfrm>
          <a:prstGeom prst="rect">
            <a:avLst/>
          </a:prstGeom>
          <a:noFill/>
          <a:ln/>
        </p:spPr>
        <p:txBody>
          <a:bodyPr wrap="none" lIns="0" tIns="0" rIns="0" bIns="0" rtlCol="0" anchor="t">
            <a:spAutoFit/>
          </a:bodyPr>
          <a:lstStyle/>
          <a:p>
            <a:pPr marL="0" indent="0" algn="l">
              <a:lnSpc>
                <a:spcPts val="900"/>
              </a:lnSpc>
              <a:buNone/>
            </a:pPr>
            <a:r>
              <a:rPr lang="en-US" sz="727" dirty="0">
                <a:solidFill>
                  <a:srgbClr val="CCCCCC"/>
                </a:solidFill>
              </a:rPr>
              <a:t>Mid-Ocean University Logo Placeholder</a:t>
            </a:r>
            <a:endParaRPr lang="en-US" sz="727" dirty="0"/>
          </a:p>
        </p:txBody>
      </p:sp>
      <p:pic>
        <p:nvPicPr>
          <p:cNvPr id="2" name="Image 1" descr="preencoded.png">
            <a:extLst>
              <a:ext uri="{FF2B5EF4-FFF2-40B4-BE49-F238E27FC236}">
                <a16:creationId xmlns:a16="http://schemas.microsoft.com/office/drawing/2014/main" id="{77F02FC8-FBEA-C928-4A73-ABEF3E8B3475}"/>
              </a:ext>
            </a:extLst>
          </p:cNvPr>
          <p:cNvPicPr>
            <a:picLocks noChangeAspect="1"/>
          </p:cNvPicPr>
          <p:nvPr/>
        </p:nvPicPr>
        <p:blipFill>
          <a:blip r:embed="rId4"/>
          <a:srcRect t="20544"/>
          <a:stretch>
            <a:fillRect/>
          </a:stretch>
        </p:blipFill>
        <p:spPr>
          <a:xfrm>
            <a:off x="467321" y="1387674"/>
            <a:ext cx="8083748" cy="3403103"/>
          </a:xfrm>
          <a:prstGeom prst="rect">
            <a:avLst/>
          </a:prstGeom>
        </p:spPr>
      </p:pic>
      <p:pic>
        <p:nvPicPr>
          <p:cNvPr id="5" name="Graphic 21">
            <a:extLst>
              <a:ext uri="{FF2B5EF4-FFF2-40B4-BE49-F238E27FC236}">
                <a16:creationId xmlns:a16="http://schemas.microsoft.com/office/drawing/2014/main" id="{2235D922-F54C-4163-F947-06B792DE506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extLst>
      <p:ext uri="{BB962C8B-B14F-4D97-AF65-F5344CB8AC3E}">
        <p14:creationId xmlns:p14="http://schemas.microsoft.com/office/powerpoint/2010/main" val="9702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p:cNvSpPr/>
          <p:nvPr/>
        </p:nvSpPr>
        <p:spPr>
          <a:xfrm>
            <a:off x="428625" y="285750"/>
            <a:ext cx="714375" cy="571500"/>
          </a:xfrm>
          <a:prstGeom prst="rect">
            <a:avLst/>
          </a:prstGeom>
          <a:solidFill>
            <a:srgbClr val="00B0F0"/>
          </a:solidFill>
          <a:ln/>
        </p:spPr>
      </p:sp>
      <p:sp>
        <p:nvSpPr>
          <p:cNvPr id="4" name="Text 1"/>
          <p:cNvSpPr/>
          <p:nvPr/>
        </p:nvSpPr>
        <p:spPr>
          <a:xfrm>
            <a:off x="477211" y="367010"/>
            <a:ext cx="551048" cy="133947"/>
          </a:xfrm>
          <a:prstGeom prst="rect">
            <a:avLst/>
          </a:prstGeom>
          <a:noFill/>
          <a:ln/>
        </p:spPr>
        <p:txBody>
          <a:bodyPr wrap="none" lIns="0" tIns="0" rIns="0" bIns="0" rtlCol="0" anchor="t">
            <a:spAutoFit/>
          </a:bodyPr>
          <a:lstStyle/>
          <a:p>
            <a:pPr marL="0" indent="0" algn="l">
              <a:lnSpc>
                <a:spcPts val="900"/>
              </a:lnSpc>
              <a:buNone/>
            </a:pPr>
            <a:r>
              <a:rPr lang="en-US" sz="1400" b="1" dirty="0">
                <a:solidFill>
                  <a:srgbClr val="FFFFFF"/>
                </a:solidFill>
              </a:rPr>
              <a:t>Lecture</a:t>
            </a:r>
            <a:endParaRPr lang="en-US" sz="1400" dirty="0"/>
          </a:p>
        </p:txBody>
      </p:sp>
      <p:sp>
        <p:nvSpPr>
          <p:cNvPr id="5" name="Text 2"/>
          <p:cNvSpPr/>
          <p:nvPr/>
        </p:nvSpPr>
        <p:spPr>
          <a:xfrm>
            <a:off x="671373" y="502741"/>
            <a:ext cx="182742" cy="230128"/>
          </a:xfrm>
          <a:prstGeom prst="rect">
            <a:avLst/>
          </a:prstGeom>
          <a:noFill/>
          <a:ln/>
        </p:spPr>
        <p:txBody>
          <a:bodyPr wrap="none" lIns="0" tIns="0" rIns="0" bIns="0" rtlCol="0" anchor="t">
            <a:spAutoFit/>
          </a:bodyPr>
          <a:lstStyle/>
          <a:p>
            <a:pPr marL="0" indent="0" algn="l">
              <a:lnSpc>
                <a:spcPts val="1900"/>
              </a:lnSpc>
              <a:buNone/>
            </a:pPr>
            <a:r>
              <a:rPr lang="en-US" sz="1400" b="1" dirty="0">
                <a:solidFill>
                  <a:srgbClr val="FFFFFF"/>
                </a:solidFill>
              </a:rPr>
              <a:t>04</a:t>
            </a:r>
            <a:endParaRPr lang="en-US" sz="1400" dirty="0"/>
          </a:p>
        </p:txBody>
      </p:sp>
      <p:sp>
        <p:nvSpPr>
          <p:cNvPr id="6" name="Text 3"/>
          <p:cNvSpPr/>
          <p:nvPr/>
        </p:nvSpPr>
        <p:spPr>
          <a:xfrm>
            <a:off x="1700058" y="549213"/>
            <a:ext cx="2136803" cy="264111"/>
          </a:xfrm>
          <a:prstGeom prst="rect">
            <a:avLst/>
          </a:prstGeom>
          <a:noFill/>
          <a:ln/>
        </p:spPr>
        <p:txBody>
          <a:bodyPr wrap="none" lIns="0" tIns="0" rIns="0" bIns="0" rtlCol="0" anchor="t">
            <a:spAutoFit/>
          </a:bodyPr>
          <a:lstStyle/>
          <a:p>
            <a:pPr marL="0" indent="0" algn="r" rtl="1">
              <a:lnSpc>
                <a:spcPts val="2200"/>
              </a:lnSpc>
              <a:buNone/>
            </a:pPr>
            <a:r>
              <a:rPr lang="en-US" sz="1600" dirty="0">
                <a:solidFill>
                  <a:srgbClr val="00AEEF"/>
                </a:solidFill>
              </a:rPr>
              <a:t> </a:t>
            </a:r>
            <a:r>
              <a:rPr lang="en-US" sz="1600" dirty="0" err="1">
                <a:solidFill>
                  <a:srgbClr val="00AEEF"/>
                </a:solidFill>
              </a:rPr>
              <a:t>الدراسة</a:t>
            </a:r>
            <a:r>
              <a:rPr lang="en-US" sz="1600" dirty="0">
                <a:solidFill>
                  <a:srgbClr val="00AEEF"/>
                </a:solidFill>
              </a:rPr>
              <a:t> </a:t>
            </a:r>
            <a:r>
              <a:rPr lang="en-US" sz="1600" dirty="0" err="1">
                <a:solidFill>
                  <a:srgbClr val="00AEEF"/>
                </a:solidFill>
              </a:rPr>
              <a:t>الفنية</a:t>
            </a:r>
            <a:r>
              <a:rPr lang="en-US" sz="1600" dirty="0">
                <a:solidFill>
                  <a:srgbClr val="00AEEF"/>
                </a:solidFill>
              </a:rPr>
              <a:t> كـ "</a:t>
            </a:r>
            <a:r>
              <a:rPr lang="en-US" sz="1600" dirty="0" err="1">
                <a:solidFill>
                  <a:srgbClr val="00AEEF"/>
                </a:solidFill>
              </a:rPr>
              <a:t>بوليصة</a:t>
            </a:r>
            <a:r>
              <a:rPr lang="en-US" sz="1600" dirty="0">
                <a:solidFill>
                  <a:srgbClr val="00AEEF"/>
                </a:solidFill>
              </a:rPr>
              <a:t> </a:t>
            </a:r>
            <a:r>
              <a:rPr lang="en-US" sz="1600" dirty="0" err="1">
                <a:solidFill>
                  <a:srgbClr val="00AEEF"/>
                </a:solidFill>
              </a:rPr>
              <a:t>تأمين</a:t>
            </a:r>
            <a:r>
              <a:rPr lang="en-US" sz="1600" dirty="0">
                <a:solidFill>
                  <a:srgbClr val="00AEEF"/>
                </a:solidFill>
              </a:rPr>
              <a:t>"</a:t>
            </a:r>
          </a:p>
        </p:txBody>
      </p:sp>
      <p:sp>
        <p:nvSpPr>
          <p:cNvPr id="7" name="Text 4"/>
          <p:cNvSpPr/>
          <p:nvPr/>
        </p:nvSpPr>
        <p:spPr>
          <a:xfrm>
            <a:off x="1337162" y="351465"/>
            <a:ext cx="3339632" cy="188770"/>
          </a:xfrm>
          <a:prstGeom prst="rect">
            <a:avLst/>
          </a:prstGeom>
          <a:noFill/>
          <a:ln/>
        </p:spPr>
        <p:txBody>
          <a:bodyPr wrap="none" lIns="0" tIns="0" rIns="0" bIns="0" rtlCol="0" anchor="t">
            <a:spAutoFit/>
          </a:bodyPr>
          <a:lstStyle/>
          <a:p>
            <a:pPr marL="0" indent="0" algn="l">
              <a:lnSpc>
                <a:spcPts val="1400"/>
              </a:lnSpc>
              <a:buNone/>
            </a:pPr>
            <a:r>
              <a:rPr lang="en-US" sz="1600" dirty="0">
                <a:solidFill>
                  <a:srgbClr val="00AEEF"/>
                </a:solidFill>
              </a:rPr>
              <a:t> Technical Study as an "Insurance Policy"</a:t>
            </a:r>
          </a:p>
        </p:txBody>
      </p:sp>
      <p:sp>
        <p:nvSpPr>
          <p:cNvPr id="9" name="Shape 6"/>
          <p:cNvSpPr/>
          <p:nvPr/>
        </p:nvSpPr>
        <p:spPr>
          <a:xfrm>
            <a:off x="7965281" y="1321594"/>
            <a:ext cx="357188" cy="357188"/>
          </a:xfrm>
          <a:prstGeom prst="ellipse">
            <a:avLst/>
          </a:prstGeom>
          <a:solidFill>
            <a:srgbClr val="F0F8FF"/>
          </a:solidFill>
          <a:ln/>
        </p:spPr>
      </p:sp>
      <p:pic>
        <p:nvPicPr>
          <p:cNvPr id="10" name="Image 1" descr="preencoded.png"/>
          <p:cNvPicPr>
            <a:picLocks noChangeAspect="1"/>
          </p:cNvPicPr>
          <p:nvPr/>
        </p:nvPicPr>
        <p:blipFill>
          <a:blip r:embed="rId3"/>
          <a:stretch>
            <a:fillRect/>
          </a:stretch>
        </p:blipFill>
        <p:spPr>
          <a:xfrm>
            <a:off x="8079581" y="1414463"/>
            <a:ext cx="128588" cy="171450"/>
          </a:xfrm>
          <a:prstGeom prst="rect">
            <a:avLst/>
          </a:prstGeom>
        </p:spPr>
      </p:pic>
      <p:sp>
        <p:nvSpPr>
          <p:cNvPr id="11" name="Text 7"/>
          <p:cNvSpPr/>
          <p:nvPr/>
        </p:nvSpPr>
        <p:spPr>
          <a:xfrm>
            <a:off x="5504917" y="1321594"/>
            <a:ext cx="2353208"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1</a:t>
            </a:r>
            <a:r>
              <a:rPr lang="ar-SY" sz="1400" b="1" dirty="0">
                <a:solidFill>
                  <a:srgbClr val="002060"/>
                </a:solidFill>
              </a:rPr>
              <a:t> </a:t>
            </a:r>
            <a:r>
              <a:rPr lang="en-US" sz="1400" b="1" dirty="0" err="1">
                <a:solidFill>
                  <a:srgbClr val="002060"/>
                </a:solidFill>
              </a:rPr>
              <a:t>الوضوح</a:t>
            </a:r>
            <a:r>
              <a:rPr lang="en-US" sz="1400" b="1" dirty="0">
                <a:solidFill>
                  <a:srgbClr val="002060"/>
                </a:solidFill>
              </a:rPr>
              <a:t> </a:t>
            </a:r>
            <a:r>
              <a:rPr lang="en-US" sz="1400" b="1" dirty="0" err="1">
                <a:solidFill>
                  <a:srgbClr val="002060"/>
                </a:solidFill>
              </a:rPr>
              <a:t>القانوني</a:t>
            </a:r>
            <a:r>
              <a:rPr lang="en-US" sz="1400" b="1" dirty="0">
                <a:solidFill>
                  <a:srgbClr val="002060"/>
                </a:solidFill>
              </a:rPr>
              <a:t> </a:t>
            </a:r>
            <a:r>
              <a:rPr lang="ar-SY" sz="1400" b="1" dirty="0">
                <a:solidFill>
                  <a:srgbClr val="002060"/>
                </a:solidFill>
              </a:rPr>
              <a:t>(</a:t>
            </a:r>
            <a:r>
              <a:rPr lang="en-US" sz="1400" b="1" dirty="0" err="1">
                <a:solidFill>
                  <a:srgbClr val="002060"/>
                </a:solidFill>
              </a:rPr>
              <a:t>معرفة</a:t>
            </a:r>
            <a:r>
              <a:rPr lang="en-US" sz="1400" b="1" dirty="0">
                <a:solidFill>
                  <a:srgbClr val="002060"/>
                </a:solidFill>
              </a:rPr>
              <a:t> </a:t>
            </a:r>
            <a:r>
              <a:rPr lang="en-US" sz="1400" b="1" dirty="0" err="1">
                <a:solidFill>
                  <a:srgbClr val="002060"/>
                </a:solidFill>
              </a:rPr>
              <a:t>الاشتراطات</a:t>
            </a:r>
            <a:r>
              <a:rPr lang="ar-SY" sz="1400" b="1" dirty="0">
                <a:solidFill>
                  <a:srgbClr val="002060"/>
                </a:solidFill>
              </a:rPr>
              <a:t>)</a:t>
            </a:r>
            <a:endParaRPr lang="en-US" sz="1400" dirty="0"/>
          </a:p>
        </p:txBody>
      </p:sp>
      <p:sp>
        <p:nvSpPr>
          <p:cNvPr id="12" name="Text 8"/>
          <p:cNvSpPr/>
          <p:nvPr/>
        </p:nvSpPr>
        <p:spPr>
          <a:xfrm>
            <a:off x="4572000" y="1551980"/>
            <a:ext cx="3286125" cy="337721"/>
          </a:xfrm>
          <a:prstGeom prst="rect">
            <a:avLst/>
          </a:prstGeom>
          <a:noFill/>
          <a:ln/>
        </p:spPr>
        <p:txBody>
          <a:bodyPr wrap="square" lIns="0" tIns="0" rIns="0" bIns="0" rtlCol="0" anchor="t">
            <a:spAutoFit/>
          </a:bodyPr>
          <a:lstStyle/>
          <a:p>
            <a:pPr marL="0" indent="0" algn="r" rtl="1">
              <a:lnSpc>
                <a:spcPts val="1300"/>
              </a:lnSpc>
              <a:buNone/>
            </a:pPr>
            <a:r>
              <a:rPr lang="en-US" sz="1400" dirty="0">
                <a:solidFill>
                  <a:srgbClr val="555555"/>
                </a:solidFill>
              </a:rPr>
              <a:t>معرفة التراخيص والشهادات المطلوبة قبل </a:t>
            </a:r>
            <a:r>
              <a:rPr lang="en-US" sz="1400" dirty="0" err="1">
                <a:solidFill>
                  <a:srgbClr val="555555"/>
                </a:solidFill>
              </a:rPr>
              <a:t>البدء</a:t>
            </a:r>
            <a:r>
              <a:rPr lang="en-US" sz="1400" dirty="0">
                <a:solidFill>
                  <a:srgbClr val="555555"/>
                </a:solidFill>
              </a:rPr>
              <a:t> </a:t>
            </a:r>
            <a:r>
              <a:rPr lang="ar-SY" sz="1400" dirty="0">
                <a:solidFill>
                  <a:srgbClr val="555555"/>
                </a:solidFill>
              </a:rPr>
              <a:t>(</a:t>
            </a:r>
            <a:r>
              <a:rPr lang="en-US" sz="1400" dirty="0" err="1">
                <a:solidFill>
                  <a:srgbClr val="555555"/>
                </a:solidFill>
              </a:rPr>
              <a:t>مثال</a:t>
            </a:r>
            <a:r>
              <a:rPr lang="en-US" sz="1400" dirty="0">
                <a:solidFill>
                  <a:srgbClr val="555555"/>
                </a:solidFill>
              </a:rPr>
              <a:t>: اشتراط </a:t>
            </a:r>
            <a:r>
              <a:rPr lang="en-US" sz="1400" dirty="0" err="1">
                <a:solidFill>
                  <a:srgbClr val="555555"/>
                </a:solidFill>
              </a:rPr>
              <a:t>الشهادات</a:t>
            </a:r>
            <a:r>
              <a:rPr lang="en-US" sz="1400" dirty="0">
                <a:solidFill>
                  <a:srgbClr val="555555"/>
                </a:solidFill>
              </a:rPr>
              <a:t> </a:t>
            </a:r>
            <a:r>
              <a:rPr lang="en-US" sz="1400" dirty="0" err="1">
                <a:solidFill>
                  <a:srgbClr val="555555"/>
                </a:solidFill>
              </a:rPr>
              <a:t>الهندسية</a:t>
            </a:r>
            <a:r>
              <a:rPr lang="ar-SY" sz="1400" dirty="0">
                <a:solidFill>
                  <a:srgbClr val="555555"/>
                </a:solidFill>
              </a:rPr>
              <a:t>)</a:t>
            </a:r>
            <a:endParaRPr lang="en-US" sz="1400" dirty="0"/>
          </a:p>
        </p:txBody>
      </p:sp>
      <p:sp>
        <p:nvSpPr>
          <p:cNvPr id="13" name="Shape 9"/>
          <p:cNvSpPr/>
          <p:nvPr/>
        </p:nvSpPr>
        <p:spPr>
          <a:xfrm>
            <a:off x="7965281" y="2050591"/>
            <a:ext cx="357188" cy="357188"/>
          </a:xfrm>
          <a:prstGeom prst="ellipse">
            <a:avLst/>
          </a:prstGeom>
          <a:solidFill>
            <a:srgbClr val="F0F8FF"/>
          </a:solidFill>
          <a:ln/>
        </p:spPr>
      </p:sp>
      <p:pic>
        <p:nvPicPr>
          <p:cNvPr id="14" name="Image 2" descr="preencoded.png"/>
          <p:cNvPicPr>
            <a:picLocks noChangeAspect="1"/>
          </p:cNvPicPr>
          <p:nvPr/>
        </p:nvPicPr>
        <p:blipFill>
          <a:blip r:embed="rId4"/>
          <a:stretch>
            <a:fillRect/>
          </a:stretch>
        </p:blipFill>
        <p:spPr>
          <a:xfrm>
            <a:off x="8058150" y="2143460"/>
            <a:ext cx="171450" cy="171450"/>
          </a:xfrm>
          <a:prstGeom prst="rect">
            <a:avLst/>
          </a:prstGeom>
        </p:spPr>
      </p:pic>
      <p:sp>
        <p:nvSpPr>
          <p:cNvPr id="15" name="Text 10"/>
          <p:cNvSpPr/>
          <p:nvPr/>
        </p:nvSpPr>
        <p:spPr>
          <a:xfrm>
            <a:off x="5769413" y="2050591"/>
            <a:ext cx="2088712"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2</a:t>
            </a:r>
            <a:r>
              <a:rPr lang="ar-SY" sz="1400" b="1" dirty="0">
                <a:solidFill>
                  <a:srgbClr val="002060"/>
                </a:solidFill>
              </a:rPr>
              <a:t> </a:t>
            </a:r>
            <a:r>
              <a:rPr lang="en-US" sz="1400" b="1" dirty="0" err="1">
                <a:solidFill>
                  <a:srgbClr val="002060"/>
                </a:solidFill>
              </a:rPr>
              <a:t>منطقية</a:t>
            </a:r>
            <a:r>
              <a:rPr lang="en-US" sz="1400" b="1" dirty="0">
                <a:solidFill>
                  <a:srgbClr val="002060"/>
                </a:solidFill>
              </a:rPr>
              <a:t> </a:t>
            </a:r>
            <a:r>
              <a:rPr lang="en-US" sz="1400" b="1" dirty="0" err="1">
                <a:solidFill>
                  <a:srgbClr val="002060"/>
                </a:solidFill>
              </a:rPr>
              <a:t>الإنتاج</a:t>
            </a:r>
            <a:r>
              <a:rPr lang="en-US" sz="1400" b="1" dirty="0">
                <a:solidFill>
                  <a:srgbClr val="002060"/>
                </a:solidFill>
              </a:rPr>
              <a:t> </a:t>
            </a:r>
            <a:r>
              <a:rPr lang="ar-SY" sz="1400" b="1" dirty="0">
                <a:solidFill>
                  <a:srgbClr val="002060"/>
                </a:solidFill>
              </a:rPr>
              <a:t>(</a:t>
            </a:r>
            <a:r>
              <a:rPr lang="en-US" sz="1400" b="1" dirty="0" err="1">
                <a:solidFill>
                  <a:srgbClr val="002060"/>
                </a:solidFill>
              </a:rPr>
              <a:t>التدرج</a:t>
            </a:r>
            <a:r>
              <a:rPr lang="en-US" sz="1400" b="1" dirty="0">
                <a:solidFill>
                  <a:srgbClr val="002060"/>
                </a:solidFill>
              </a:rPr>
              <a:t> </a:t>
            </a:r>
            <a:r>
              <a:rPr lang="en-US" sz="1400" b="1" dirty="0" err="1">
                <a:solidFill>
                  <a:srgbClr val="002060"/>
                </a:solidFill>
              </a:rPr>
              <a:t>في</a:t>
            </a:r>
            <a:r>
              <a:rPr lang="en-US" sz="1400" b="1" dirty="0">
                <a:solidFill>
                  <a:srgbClr val="002060"/>
                </a:solidFill>
              </a:rPr>
              <a:t> </a:t>
            </a:r>
            <a:r>
              <a:rPr lang="en-US" sz="1400" b="1" dirty="0" err="1">
                <a:solidFill>
                  <a:srgbClr val="002060"/>
                </a:solidFill>
              </a:rPr>
              <a:t>الطاقة</a:t>
            </a:r>
            <a:r>
              <a:rPr lang="ar-SY" sz="1400" b="1" dirty="0">
                <a:solidFill>
                  <a:srgbClr val="002060"/>
                </a:solidFill>
              </a:rPr>
              <a:t>)</a:t>
            </a:r>
            <a:endParaRPr lang="en-US" sz="1400" dirty="0"/>
          </a:p>
        </p:txBody>
      </p:sp>
      <p:sp>
        <p:nvSpPr>
          <p:cNvPr id="16" name="Text 11"/>
          <p:cNvSpPr/>
          <p:nvPr/>
        </p:nvSpPr>
        <p:spPr>
          <a:xfrm>
            <a:off x="4650517" y="2280977"/>
            <a:ext cx="3207608" cy="171009"/>
          </a:xfrm>
          <a:prstGeom prst="rect">
            <a:avLst/>
          </a:prstGeom>
          <a:noFill/>
          <a:ln/>
        </p:spPr>
        <p:txBody>
          <a:bodyPr wrap="none" lIns="0" tIns="0" rIns="0" bIns="0" rtlCol="0" anchor="t">
            <a:spAutoFit/>
          </a:bodyPr>
          <a:lstStyle/>
          <a:p>
            <a:pPr marL="0" indent="0" algn="l" rtl="1">
              <a:lnSpc>
                <a:spcPts val="1300"/>
              </a:lnSpc>
              <a:buNone/>
            </a:pPr>
            <a:r>
              <a:rPr lang="en-US" sz="1400" dirty="0">
                <a:solidFill>
                  <a:srgbClr val="555555"/>
                </a:solidFill>
              </a:rPr>
              <a:t>إدراك أن المبيعات لن تبدأ بالقمة؛ تحديد منحنى نمو واقعي.</a:t>
            </a:r>
            <a:endParaRPr lang="en-US" sz="1400" dirty="0"/>
          </a:p>
        </p:txBody>
      </p:sp>
      <p:sp>
        <p:nvSpPr>
          <p:cNvPr id="17" name="Shape 12"/>
          <p:cNvSpPr/>
          <p:nvPr/>
        </p:nvSpPr>
        <p:spPr>
          <a:xfrm>
            <a:off x="7965281" y="2619580"/>
            <a:ext cx="357188" cy="357188"/>
          </a:xfrm>
          <a:prstGeom prst="ellipse">
            <a:avLst/>
          </a:prstGeom>
          <a:solidFill>
            <a:srgbClr val="F0F8FF"/>
          </a:solidFill>
          <a:ln/>
        </p:spPr>
      </p:sp>
      <p:pic>
        <p:nvPicPr>
          <p:cNvPr id="18" name="Image 3" descr="preencoded.png"/>
          <p:cNvPicPr>
            <a:picLocks noChangeAspect="1"/>
          </p:cNvPicPr>
          <p:nvPr/>
        </p:nvPicPr>
        <p:blipFill>
          <a:blip r:embed="rId5"/>
          <a:stretch>
            <a:fillRect/>
          </a:stretch>
        </p:blipFill>
        <p:spPr>
          <a:xfrm>
            <a:off x="8036719" y="2712448"/>
            <a:ext cx="214313" cy="171450"/>
          </a:xfrm>
          <a:prstGeom prst="rect">
            <a:avLst/>
          </a:prstGeom>
        </p:spPr>
      </p:pic>
      <p:sp>
        <p:nvSpPr>
          <p:cNvPr id="19" name="Text 13"/>
          <p:cNvSpPr/>
          <p:nvPr/>
        </p:nvSpPr>
        <p:spPr>
          <a:xfrm>
            <a:off x="5839945" y="2619580"/>
            <a:ext cx="2018180"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3</a:t>
            </a:r>
            <a:r>
              <a:rPr lang="ar-SY" sz="1400" b="1" dirty="0">
                <a:solidFill>
                  <a:srgbClr val="002060"/>
                </a:solidFill>
              </a:rPr>
              <a:t> </a:t>
            </a:r>
            <a:r>
              <a:rPr lang="en-US" sz="1400" b="1" dirty="0" err="1">
                <a:solidFill>
                  <a:srgbClr val="002060"/>
                </a:solidFill>
              </a:rPr>
              <a:t>القرارات</a:t>
            </a:r>
            <a:r>
              <a:rPr lang="en-US" sz="1400" b="1" dirty="0">
                <a:solidFill>
                  <a:srgbClr val="002060"/>
                </a:solidFill>
              </a:rPr>
              <a:t> </a:t>
            </a:r>
            <a:r>
              <a:rPr lang="en-US" sz="1400" b="1" dirty="0" err="1">
                <a:solidFill>
                  <a:srgbClr val="002060"/>
                </a:solidFill>
              </a:rPr>
              <a:t>الذكية</a:t>
            </a:r>
            <a:r>
              <a:rPr lang="en-US" sz="1400" b="1" dirty="0">
                <a:solidFill>
                  <a:srgbClr val="002060"/>
                </a:solidFill>
              </a:rPr>
              <a:t> </a:t>
            </a:r>
            <a:r>
              <a:rPr lang="ar-SY" sz="1400" b="1" dirty="0">
                <a:solidFill>
                  <a:srgbClr val="002060"/>
                </a:solidFill>
              </a:rPr>
              <a:t>(</a:t>
            </a:r>
            <a:r>
              <a:rPr lang="en-US" sz="1400" b="1" dirty="0" err="1">
                <a:solidFill>
                  <a:srgbClr val="002060"/>
                </a:solidFill>
              </a:rPr>
              <a:t>القرارات</a:t>
            </a:r>
            <a:r>
              <a:rPr lang="en-US" sz="1400" b="1" dirty="0">
                <a:solidFill>
                  <a:srgbClr val="002060"/>
                </a:solidFill>
              </a:rPr>
              <a:t> </a:t>
            </a:r>
            <a:r>
              <a:rPr lang="en-US" sz="1400" b="1" dirty="0" err="1">
                <a:solidFill>
                  <a:srgbClr val="002060"/>
                </a:solidFill>
              </a:rPr>
              <a:t>الفنية</a:t>
            </a:r>
            <a:r>
              <a:rPr lang="ar-SY" sz="1400" b="1" dirty="0">
                <a:solidFill>
                  <a:srgbClr val="002060"/>
                </a:solidFill>
              </a:rPr>
              <a:t>)</a:t>
            </a:r>
            <a:endParaRPr lang="en-US" sz="1400" dirty="0"/>
          </a:p>
        </p:txBody>
      </p:sp>
      <p:sp>
        <p:nvSpPr>
          <p:cNvPr id="20" name="Text 14"/>
          <p:cNvSpPr/>
          <p:nvPr/>
        </p:nvSpPr>
        <p:spPr>
          <a:xfrm>
            <a:off x="4572000" y="2849966"/>
            <a:ext cx="3286125" cy="337721"/>
          </a:xfrm>
          <a:prstGeom prst="rect">
            <a:avLst/>
          </a:prstGeom>
          <a:noFill/>
          <a:ln/>
        </p:spPr>
        <p:txBody>
          <a:bodyPr wrap="square" lIns="0" tIns="0" rIns="0" bIns="0" rtlCol="0" anchor="t">
            <a:spAutoFit/>
          </a:bodyPr>
          <a:lstStyle/>
          <a:p>
            <a:pPr marL="0" indent="0" algn="r" rtl="1">
              <a:lnSpc>
                <a:spcPts val="1300"/>
              </a:lnSpc>
              <a:buNone/>
            </a:pPr>
            <a:r>
              <a:rPr lang="en-US" sz="1400" dirty="0">
                <a:solidFill>
                  <a:srgbClr val="555555"/>
                </a:solidFill>
              </a:rPr>
              <a:t>اتخاذ قرارات الشراء مقابل الاستئجار، والجديد مقابل المستعمل بناءً على الأرقام.</a:t>
            </a:r>
            <a:endParaRPr lang="en-US" sz="1400" dirty="0"/>
          </a:p>
        </p:txBody>
      </p:sp>
      <p:sp>
        <p:nvSpPr>
          <p:cNvPr id="21" name="Shape 15"/>
          <p:cNvSpPr/>
          <p:nvPr/>
        </p:nvSpPr>
        <p:spPr>
          <a:xfrm>
            <a:off x="7965281" y="3348577"/>
            <a:ext cx="357188" cy="357188"/>
          </a:xfrm>
          <a:prstGeom prst="ellipse">
            <a:avLst/>
          </a:prstGeom>
          <a:solidFill>
            <a:srgbClr val="F0F8FF"/>
          </a:solidFill>
          <a:ln/>
        </p:spPr>
      </p:sp>
      <p:pic>
        <p:nvPicPr>
          <p:cNvPr id="22" name="Image 4" descr="preencoded.png"/>
          <p:cNvPicPr>
            <a:picLocks noChangeAspect="1"/>
          </p:cNvPicPr>
          <p:nvPr/>
        </p:nvPicPr>
        <p:blipFill>
          <a:blip r:embed="rId6"/>
          <a:stretch>
            <a:fillRect/>
          </a:stretch>
        </p:blipFill>
        <p:spPr>
          <a:xfrm>
            <a:off x="8036719" y="3441446"/>
            <a:ext cx="214313" cy="171450"/>
          </a:xfrm>
          <a:prstGeom prst="rect">
            <a:avLst/>
          </a:prstGeom>
        </p:spPr>
      </p:pic>
      <p:sp>
        <p:nvSpPr>
          <p:cNvPr id="23" name="Text 16"/>
          <p:cNvSpPr/>
          <p:nvPr/>
        </p:nvSpPr>
        <p:spPr>
          <a:xfrm>
            <a:off x="5485681" y="3348577"/>
            <a:ext cx="2372444" cy="180627"/>
          </a:xfrm>
          <a:prstGeom prst="rect">
            <a:avLst/>
          </a:prstGeom>
          <a:noFill/>
          <a:ln/>
        </p:spPr>
        <p:txBody>
          <a:bodyPr wrap="none" lIns="0" tIns="0" rIns="0" bIns="0" rtlCol="0" anchor="t">
            <a:spAutoFit/>
          </a:bodyPr>
          <a:lstStyle/>
          <a:p>
            <a:pPr marL="0" indent="0" algn="l" rtl="1">
              <a:lnSpc>
                <a:spcPts val="1400"/>
              </a:lnSpc>
              <a:buNone/>
            </a:pPr>
            <a:r>
              <a:rPr lang="en-US" sz="1400" b="1" dirty="0">
                <a:solidFill>
                  <a:srgbClr val="002060"/>
                </a:solidFill>
              </a:rPr>
              <a:t>4</a:t>
            </a:r>
            <a:r>
              <a:rPr lang="ar-SY" sz="1400" b="1" dirty="0">
                <a:solidFill>
                  <a:srgbClr val="002060"/>
                </a:solidFill>
              </a:rPr>
              <a:t> </a:t>
            </a:r>
            <a:r>
              <a:rPr lang="en-US" sz="1400" b="1" dirty="0" err="1">
                <a:solidFill>
                  <a:srgbClr val="002060"/>
                </a:solidFill>
              </a:rPr>
              <a:t>استراتيجية</a:t>
            </a:r>
            <a:r>
              <a:rPr lang="en-US" sz="1400" b="1" dirty="0">
                <a:solidFill>
                  <a:srgbClr val="002060"/>
                </a:solidFill>
              </a:rPr>
              <a:t> </a:t>
            </a:r>
            <a:r>
              <a:rPr lang="en-US" sz="1400" b="1" dirty="0" err="1">
                <a:solidFill>
                  <a:srgbClr val="002060"/>
                </a:solidFill>
              </a:rPr>
              <a:t>التوظيف</a:t>
            </a:r>
            <a:r>
              <a:rPr lang="en-US" sz="1400" b="1" dirty="0">
                <a:solidFill>
                  <a:srgbClr val="002060"/>
                </a:solidFill>
              </a:rPr>
              <a:t> </a:t>
            </a:r>
            <a:r>
              <a:rPr lang="ar-SY" sz="1400" b="1" dirty="0">
                <a:solidFill>
                  <a:srgbClr val="002060"/>
                </a:solidFill>
              </a:rPr>
              <a:t>(</a:t>
            </a:r>
            <a:r>
              <a:rPr lang="en-US" sz="1400" b="1" dirty="0" err="1">
                <a:solidFill>
                  <a:srgbClr val="002060"/>
                </a:solidFill>
              </a:rPr>
              <a:t>الموارد</a:t>
            </a:r>
            <a:r>
              <a:rPr lang="en-US" sz="1400" b="1" dirty="0">
                <a:solidFill>
                  <a:srgbClr val="002060"/>
                </a:solidFill>
              </a:rPr>
              <a:t> </a:t>
            </a:r>
            <a:r>
              <a:rPr lang="en-US" sz="1400" b="1" dirty="0" err="1">
                <a:solidFill>
                  <a:srgbClr val="002060"/>
                </a:solidFill>
              </a:rPr>
              <a:t>البشرية</a:t>
            </a:r>
            <a:r>
              <a:rPr lang="ar-SY" sz="1400" b="1" dirty="0">
                <a:solidFill>
                  <a:srgbClr val="002060"/>
                </a:solidFill>
              </a:rPr>
              <a:t>)</a:t>
            </a:r>
            <a:endParaRPr lang="en-US" sz="1400" dirty="0"/>
          </a:p>
        </p:txBody>
      </p:sp>
      <p:sp>
        <p:nvSpPr>
          <p:cNvPr id="24" name="Text 17"/>
          <p:cNvSpPr/>
          <p:nvPr/>
        </p:nvSpPr>
        <p:spPr>
          <a:xfrm>
            <a:off x="4572000" y="3578963"/>
            <a:ext cx="3286125" cy="337721"/>
          </a:xfrm>
          <a:prstGeom prst="rect">
            <a:avLst/>
          </a:prstGeom>
          <a:noFill/>
          <a:ln/>
        </p:spPr>
        <p:txBody>
          <a:bodyPr wrap="square" lIns="0" tIns="0" rIns="0" bIns="0" rtlCol="0" anchor="t">
            <a:spAutoFit/>
          </a:bodyPr>
          <a:lstStyle/>
          <a:p>
            <a:pPr marL="0" indent="0" algn="r" rtl="1">
              <a:lnSpc>
                <a:spcPts val="1300"/>
              </a:lnSpc>
              <a:buNone/>
            </a:pPr>
            <a:r>
              <a:rPr lang="en-US" sz="1400" dirty="0">
                <a:solidFill>
                  <a:srgbClr val="555555"/>
                </a:solidFill>
              </a:rPr>
              <a:t>تحديد نوع العقود: توظيف كامل مقابل التعاقد </a:t>
            </a:r>
            <a:r>
              <a:rPr lang="en-US" sz="1400" dirty="0" err="1">
                <a:solidFill>
                  <a:srgbClr val="555555"/>
                </a:solidFill>
              </a:rPr>
              <a:t>الحر</a:t>
            </a:r>
            <a:r>
              <a:rPr lang="en-US" sz="1400" dirty="0">
                <a:solidFill>
                  <a:srgbClr val="555555"/>
                </a:solidFill>
              </a:rPr>
              <a:t> </a:t>
            </a:r>
            <a:r>
              <a:rPr lang="ar-SY" sz="1400" dirty="0">
                <a:solidFill>
                  <a:srgbClr val="555555"/>
                </a:solidFill>
              </a:rPr>
              <a:t>(</a:t>
            </a:r>
            <a:r>
              <a:rPr lang="en-US" sz="1400" dirty="0" err="1">
                <a:solidFill>
                  <a:srgbClr val="555555"/>
                </a:solidFill>
              </a:rPr>
              <a:t>مثال</a:t>
            </a:r>
            <a:r>
              <a:rPr lang="en-US" sz="1400" dirty="0">
                <a:solidFill>
                  <a:srgbClr val="555555"/>
                </a:solidFill>
              </a:rPr>
              <a:t>: </a:t>
            </a:r>
            <a:r>
              <a:rPr lang="en-US" sz="1400" dirty="0" err="1">
                <a:solidFill>
                  <a:srgbClr val="555555"/>
                </a:solidFill>
              </a:rPr>
              <a:t>المدربين</a:t>
            </a:r>
            <a:r>
              <a:rPr lang="en-US" sz="1400" dirty="0">
                <a:solidFill>
                  <a:srgbClr val="555555"/>
                </a:solidFill>
              </a:rPr>
              <a:t> </a:t>
            </a:r>
            <a:r>
              <a:rPr lang="en-US" sz="1400" dirty="0" err="1">
                <a:solidFill>
                  <a:srgbClr val="555555"/>
                </a:solidFill>
              </a:rPr>
              <a:t>المستقلين</a:t>
            </a:r>
            <a:r>
              <a:rPr lang="ar-SY" sz="1400" dirty="0">
                <a:solidFill>
                  <a:srgbClr val="555555"/>
                </a:solidFill>
              </a:rPr>
              <a:t>)</a:t>
            </a:r>
            <a:endParaRPr lang="en-US" sz="1400" dirty="0"/>
          </a:p>
        </p:txBody>
      </p:sp>
      <p:sp>
        <p:nvSpPr>
          <p:cNvPr id="25" name="Shape 18"/>
          <p:cNvSpPr/>
          <p:nvPr/>
        </p:nvSpPr>
        <p:spPr>
          <a:xfrm>
            <a:off x="821531" y="1321594"/>
            <a:ext cx="357188" cy="357188"/>
          </a:xfrm>
          <a:prstGeom prst="ellipse">
            <a:avLst/>
          </a:prstGeom>
          <a:solidFill>
            <a:srgbClr val="F0F8FF"/>
          </a:solidFill>
          <a:ln/>
        </p:spPr>
      </p:sp>
      <p:pic>
        <p:nvPicPr>
          <p:cNvPr id="26" name="Image 5" descr="preencoded.png"/>
          <p:cNvPicPr>
            <a:picLocks noChangeAspect="1"/>
          </p:cNvPicPr>
          <p:nvPr/>
        </p:nvPicPr>
        <p:blipFill>
          <a:blip r:embed="rId3"/>
          <a:stretch>
            <a:fillRect/>
          </a:stretch>
        </p:blipFill>
        <p:spPr>
          <a:xfrm>
            <a:off x="935831" y="1414463"/>
            <a:ext cx="128588" cy="171450"/>
          </a:xfrm>
          <a:prstGeom prst="rect">
            <a:avLst/>
          </a:prstGeom>
        </p:spPr>
      </p:pic>
      <p:sp>
        <p:nvSpPr>
          <p:cNvPr id="27" name="Text 19"/>
          <p:cNvSpPr/>
          <p:nvPr/>
        </p:nvSpPr>
        <p:spPr>
          <a:xfrm>
            <a:off x="1285875" y="1321594"/>
            <a:ext cx="2965171"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1. Legal Clarity (Knowing Requirements)</a:t>
            </a:r>
            <a:endParaRPr lang="en-US" sz="1400" dirty="0"/>
          </a:p>
        </p:txBody>
      </p:sp>
      <p:sp>
        <p:nvSpPr>
          <p:cNvPr id="28" name="Text 20"/>
          <p:cNvSpPr/>
          <p:nvPr/>
        </p:nvSpPr>
        <p:spPr>
          <a:xfrm>
            <a:off x="1285875" y="1551980"/>
            <a:ext cx="3286125" cy="505844"/>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Identifying required licenses and certificates before starting (e.g., engineering certifications).</a:t>
            </a:r>
            <a:endParaRPr lang="en-US" sz="1400" dirty="0"/>
          </a:p>
        </p:txBody>
      </p:sp>
      <p:sp>
        <p:nvSpPr>
          <p:cNvPr id="29" name="Shape 21"/>
          <p:cNvSpPr/>
          <p:nvPr/>
        </p:nvSpPr>
        <p:spPr>
          <a:xfrm>
            <a:off x="821531" y="2050591"/>
            <a:ext cx="357188" cy="357188"/>
          </a:xfrm>
          <a:prstGeom prst="ellipse">
            <a:avLst/>
          </a:prstGeom>
          <a:solidFill>
            <a:srgbClr val="F0F8FF"/>
          </a:solidFill>
          <a:ln/>
        </p:spPr>
      </p:sp>
      <p:pic>
        <p:nvPicPr>
          <p:cNvPr id="30" name="Image 6" descr="preencoded.png"/>
          <p:cNvPicPr>
            <a:picLocks noChangeAspect="1"/>
          </p:cNvPicPr>
          <p:nvPr/>
        </p:nvPicPr>
        <p:blipFill>
          <a:blip r:embed="rId4"/>
          <a:stretch>
            <a:fillRect/>
          </a:stretch>
        </p:blipFill>
        <p:spPr>
          <a:xfrm>
            <a:off x="914400" y="2143460"/>
            <a:ext cx="171450" cy="171450"/>
          </a:xfrm>
          <a:prstGeom prst="rect">
            <a:avLst/>
          </a:prstGeom>
        </p:spPr>
      </p:pic>
      <p:sp>
        <p:nvSpPr>
          <p:cNvPr id="31" name="Text 22"/>
          <p:cNvSpPr/>
          <p:nvPr/>
        </p:nvSpPr>
        <p:spPr>
          <a:xfrm>
            <a:off x="1285875" y="2050591"/>
            <a:ext cx="2763577"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2. Production Logic (Capacity Scaling)</a:t>
            </a:r>
            <a:endParaRPr lang="en-US" sz="1400" dirty="0"/>
          </a:p>
        </p:txBody>
      </p:sp>
      <p:sp>
        <p:nvSpPr>
          <p:cNvPr id="32" name="Text 23"/>
          <p:cNvSpPr/>
          <p:nvPr/>
        </p:nvSpPr>
        <p:spPr>
          <a:xfrm>
            <a:off x="1285875" y="2280977"/>
            <a:ext cx="3286125" cy="339132"/>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Realizing sales won't peak on day one; defining a realistic growth curve.</a:t>
            </a:r>
            <a:endParaRPr lang="en-US" sz="1400" dirty="0"/>
          </a:p>
        </p:txBody>
      </p:sp>
      <p:sp>
        <p:nvSpPr>
          <p:cNvPr id="33" name="Shape 24"/>
          <p:cNvSpPr/>
          <p:nvPr/>
        </p:nvSpPr>
        <p:spPr>
          <a:xfrm>
            <a:off x="821531" y="2779588"/>
            <a:ext cx="357188" cy="357188"/>
          </a:xfrm>
          <a:prstGeom prst="ellipse">
            <a:avLst/>
          </a:prstGeom>
          <a:solidFill>
            <a:srgbClr val="F0F8FF"/>
          </a:solidFill>
          <a:ln/>
        </p:spPr>
      </p:sp>
      <p:pic>
        <p:nvPicPr>
          <p:cNvPr id="34" name="Image 7" descr="preencoded.png"/>
          <p:cNvPicPr>
            <a:picLocks noChangeAspect="1"/>
          </p:cNvPicPr>
          <p:nvPr/>
        </p:nvPicPr>
        <p:blipFill>
          <a:blip r:embed="rId7"/>
          <a:stretch>
            <a:fillRect/>
          </a:stretch>
        </p:blipFill>
        <p:spPr>
          <a:xfrm>
            <a:off x="892969" y="2872457"/>
            <a:ext cx="214313" cy="171450"/>
          </a:xfrm>
          <a:prstGeom prst="rect">
            <a:avLst/>
          </a:prstGeom>
        </p:spPr>
      </p:pic>
      <p:sp>
        <p:nvSpPr>
          <p:cNvPr id="35" name="Text 25"/>
          <p:cNvSpPr/>
          <p:nvPr/>
        </p:nvSpPr>
        <p:spPr>
          <a:xfrm>
            <a:off x="1285875" y="2779588"/>
            <a:ext cx="2814360"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3. Smart Decisions (Technical Choices)</a:t>
            </a:r>
            <a:endParaRPr lang="en-US" sz="1400" dirty="0"/>
          </a:p>
        </p:txBody>
      </p:sp>
      <p:sp>
        <p:nvSpPr>
          <p:cNvPr id="36" name="Text 26"/>
          <p:cNvSpPr/>
          <p:nvPr/>
        </p:nvSpPr>
        <p:spPr>
          <a:xfrm>
            <a:off x="1285875" y="3009974"/>
            <a:ext cx="3286125" cy="339132"/>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Making Buy vs. Lease, New vs. Used decisions based on numbers.</a:t>
            </a:r>
            <a:endParaRPr lang="en-US" sz="1400" dirty="0"/>
          </a:p>
        </p:txBody>
      </p:sp>
      <p:sp>
        <p:nvSpPr>
          <p:cNvPr id="37" name="Shape 27"/>
          <p:cNvSpPr/>
          <p:nvPr/>
        </p:nvSpPr>
        <p:spPr>
          <a:xfrm>
            <a:off x="821531" y="3508586"/>
            <a:ext cx="357188" cy="357188"/>
          </a:xfrm>
          <a:prstGeom prst="ellipse">
            <a:avLst/>
          </a:prstGeom>
          <a:solidFill>
            <a:srgbClr val="F0F8FF"/>
          </a:solidFill>
          <a:ln/>
        </p:spPr>
      </p:sp>
      <p:pic>
        <p:nvPicPr>
          <p:cNvPr id="38" name="Image 8" descr="preencoded.png"/>
          <p:cNvPicPr>
            <a:picLocks noChangeAspect="1"/>
          </p:cNvPicPr>
          <p:nvPr/>
        </p:nvPicPr>
        <p:blipFill>
          <a:blip r:embed="rId8"/>
          <a:stretch>
            <a:fillRect/>
          </a:stretch>
        </p:blipFill>
        <p:spPr>
          <a:xfrm>
            <a:off x="892969" y="3601455"/>
            <a:ext cx="214313" cy="171450"/>
          </a:xfrm>
          <a:prstGeom prst="rect">
            <a:avLst/>
          </a:prstGeom>
        </p:spPr>
      </p:pic>
      <p:sp>
        <p:nvSpPr>
          <p:cNvPr id="39" name="Text 28"/>
          <p:cNvSpPr/>
          <p:nvPr/>
        </p:nvSpPr>
        <p:spPr>
          <a:xfrm>
            <a:off x="1285875" y="3508586"/>
            <a:ext cx="2278957" cy="182038"/>
          </a:xfrm>
          <a:prstGeom prst="rect">
            <a:avLst/>
          </a:prstGeom>
          <a:noFill/>
          <a:ln/>
        </p:spPr>
        <p:txBody>
          <a:bodyPr wrap="none" lIns="0" tIns="0" rIns="0" bIns="0" rtlCol="0" anchor="t">
            <a:spAutoFit/>
          </a:bodyPr>
          <a:lstStyle/>
          <a:p>
            <a:pPr marL="0" indent="0" algn="l">
              <a:lnSpc>
                <a:spcPts val="1400"/>
              </a:lnSpc>
              <a:buNone/>
            </a:pPr>
            <a:r>
              <a:rPr lang="en-US" sz="1400" b="1" dirty="0">
                <a:solidFill>
                  <a:srgbClr val="002060"/>
                </a:solidFill>
              </a:rPr>
              <a:t>4. Hiring Strategy (HR Options)</a:t>
            </a:r>
            <a:endParaRPr lang="en-US" sz="1400" dirty="0"/>
          </a:p>
        </p:txBody>
      </p:sp>
      <p:sp>
        <p:nvSpPr>
          <p:cNvPr id="40" name="Text 29"/>
          <p:cNvSpPr/>
          <p:nvPr/>
        </p:nvSpPr>
        <p:spPr>
          <a:xfrm>
            <a:off x="1285875" y="3738972"/>
            <a:ext cx="3286125" cy="505844"/>
          </a:xfrm>
          <a:prstGeom prst="rect">
            <a:avLst/>
          </a:prstGeom>
          <a:noFill/>
          <a:ln/>
        </p:spPr>
        <p:txBody>
          <a:bodyPr wrap="square" lIns="0" tIns="0" rIns="0" bIns="0" rtlCol="0" anchor="t">
            <a:spAutoFit/>
          </a:bodyPr>
          <a:lstStyle/>
          <a:p>
            <a:pPr marL="0" indent="0" algn="l">
              <a:lnSpc>
                <a:spcPts val="1300"/>
              </a:lnSpc>
              <a:buNone/>
            </a:pPr>
            <a:r>
              <a:rPr lang="en-US" sz="1400" dirty="0">
                <a:solidFill>
                  <a:srgbClr val="555555"/>
                </a:solidFill>
              </a:rPr>
              <a:t>Defining contract types: Full-time employment vs. Freelancing (e.g., independent trainers).</a:t>
            </a:r>
            <a:endParaRPr lang="en-US" sz="1400" dirty="0"/>
          </a:p>
        </p:txBody>
      </p:sp>
      <p:sp>
        <p:nvSpPr>
          <p:cNvPr id="41" name="Rectangle: Rounded Corners 24">
            <a:extLst>
              <a:ext uri="{FF2B5EF4-FFF2-40B4-BE49-F238E27FC236}">
                <a16:creationId xmlns:a16="http://schemas.microsoft.com/office/drawing/2014/main" id="{990C53B3-5761-7CC2-11BE-504DCEC907A3}"/>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42" name="Graphic 21">
            <a:extLst>
              <a:ext uri="{FF2B5EF4-FFF2-40B4-BE49-F238E27FC236}">
                <a16:creationId xmlns:a16="http://schemas.microsoft.com/office/drawing/2014/main" id="{04A0A038-D58B-2C9E-F730-9BC324A67F18}"/>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p:cNvSpPr/>
          <p:nvPr/>
        </p:nvSpPr>
        <p:spPr>
          <a:xfrm>
            <a:off x="428625" y="285750"/>
            <a:ext cx="714375" cy="571500"/>
          </a:xfrm>
          <a:prstGeom prst="rect">
            <a:avLst/>
          </a:prstGeom>
          <a:solidFill>
            <a:srgbClr val="00B0F0"/>
          </a:solidFill>
          <a:ln/>
        </p:spPr>
      </p:sp>
      <p:sp>
        <p:nvSpPr>
          <p:cNvPr id="4" name="Text 1"/>
          <p:cNvSpPr/>
          <p:nvPr/>
        </p:nvSpPr>
        <p:spPr>
          <a:xfrm>
            <a:off x="606382" y="367010"/>
            <a:ext cx="551048" cy="133947"/>
          </a:xfrm>
          <a:prstGeom prst="rect">
            <a:avLst/>
          </a:prstGeom>
          <a:noFill/>
          <a:ln/>
        </p:spPr>
        <p:txBody>
          <a:bodyPr wrap="none" lIns="0" tIns="0" rIns="0" bIns="0" rtlCol="0" anchor="t">
            <a:spAutoFit/>
          </a:bodyPr>
          <a:lstStyle/>
          <a:p>
            <a:pPr marL="0" indent="0" algn="l">
              <a:lnSpc>
                <a:spcPts val="900"/>
              </a:lnSpc>
              <a:buNone/>
            </a:pPr>
            <a:r>
              <a:rPr lang="en-US" sz="1400" b="1" dirty="0">
                <a:solidFill>
                  <a:srgbClr val="FFFFFF"/>
                </a:solidFill>
              </a:rPr>
              <a:t>Lecture</a:t>
            </a:r>
            <a:endParaRPr lang="en-US" sz="1400" dirty="0"/>
          </a:p>
        </p:txBody>
      </p:sp>
      <p:sp>
        <p:nvSpPr>
          <p:cNvPr id="5" name="Text 2"/>
          <p:cNvSpPr/>
          <p:nvPr/>
        </p:nvSpPr>
        <p:spPr>
          <a:xfrm>
            <a:off x="671373" y="502741"/>
            <a:ext cx="182742" cy="230128"/>
          </a:xfrm>
          <a:prstGeom prst="rect">
            <a:avLst/>
          </a:prstGeom>
          <a:noFill/>
          <a:ln/>
        </p:spPr>
        <p:txBody>
          <a:bodyPr wrap="none" lIns="0" tIns="0" rIns="0" bIns="0" rtlCol="0" anchor="t">
            <a:spAutoFit/>
          </a:bodyPr>
          <a:lstStyle/>
          <a:p>
            <a:pPr marL="0" indent="0" algn="l">
              <a:lnSpc>
                <a:spcPts val="1900"/>
              </a:lnSpc>
              <a:buNone/>
            </a:pPr>
            <a:r>
              <a:rPr lang="en-US" sz="1400" b="1" dirty="0">
                <a:solidFill>
                  <a:srgbClr val="FFFFFF"/>
                </a:solidFill>
              </a:rPr>
              <a:t>04</a:t>
            </a:r>
            <a:endParaRPr lang="en-US" sz="1400" dirty="0"/>
          </a:p>
        </p:txBody>
      </p:sp>
      <p:sp>
        <p:nvSpPr>
          <p:cNvPr id="6" name="Text 3"/>
          <p:cNvSpPr/>
          <p:nvPr/>
        </p:nvSpPr>
        <p:spPr>
          <a:xfrm>
            <a:off x="1385748" y="535989"/>
            <a:ext cx="2314736" cy="264111"/>
          </a:xfrm>
          <a:prstGeom prst="rect">
            <a:avLst/>
          </a:prstGeom>
          <a:noFill/>
          <a:ln/>
        </p:spPr>
        <p:txBody>
          <a:bodyPr wrap="none" lIns="0" tIns="0" rIns="0" bIns="0" rtlCol="0" anchor="t">
            <a:spAutoFit/>
          </a:bodyPr>
          <a:lstStyle/>
          <a:p>
            <a:pPr marL="0" indent="0" algn="l">
              <a:lnSpc>
                <a:spcPts val="2200"/>
              </a:lnSpc>
              <a:buNone/>
            </a:pPr>
            <a:r>
              <a:rPr lang="en-US" sz="1600" dirty="0">
                <a:solidFill>
                  <a:srgbClr val="00AEEF"/>
                </a:solidFill>
              </a:rPr>
              <a:t>لماذا تعتبر الدراسة التقنية </a:t>
            </a:r>
            <a:r>
              <a:rPr lang="en-US" sz="1600" dirty="0" err="1">
                <a:solidFill>
                  <a:srgbClr val="00AEEF"/>
                </a:solidFill>
              </a:rPr>
              <a:t>ضرورية</a:t>
            </a:r>
            <a:r>
              <a:rPr lang="en-US" sz="1600" dirty="0">
                <a:solidFill>
                  <a:srgbClr val="00AEEF"/>
                </a:solidFill>
              </a:rPr>
              <a:t>؟</a:t>
            </a:r>
          </a:p>
        </p:txBody>
      </p:sp>
      <p:sp>
        <p:nvSpPr>
          <p:cNvPr id="7" name="Text 4"/>
          <p:cNvSpPr/>
          <p:nvPr/>
        </p:nvSpPr>
        <p:spPr>
          <a:xfrm>
            <a:off x="1285875" y="339598"/>
            <a:ext cx="2856295" cy="188770"/>
          </a:xfrm>
          <a:prstGeom prst="rect">
            <a:avLst/>
          </a:prstGeom>
          <a:noFill/>
          <a:ln/>
        </p:spPr>
        <p:txBody>
          <a:bodyPr wrap="none" lIns="0" tIns="0" rIns="0" bIns="0" rtlCol="0" anchor="t">
            <a:spAutoFit/>
          </a:bodyPr>
          <a:lstStyle/>
          <a:p>
            <a:pPr marL="0" indent="0" algn="l">
              <a:lnSpc>
                <a:spcPts val="1400"/>
              </a:lnSpc>
              <a:buNone/>
            </a:pPr>
            <a:r>
              <a:rPr lang="en-US" sz="1600" dirty="0">
                <a:solidFill>
                  <a:srgbClr val="00AEEF"/>
                </a:solidFill>
              </a:rPr>
              <a:t>Why is Technical Study Necessary?</a:t>
            </a:r>
          </a:p>
        </p:txBody>
      </p:sp>
      <p:sp>
        <p:nvSpPr>
          <p:cNvPr id="9" name="Shape 6"/>
          <p:cNvSpPr/>
          <p:nvPr/>
        </p:nvSpPr>
        <p:spPr>
          <a:xfrm>
            <a:off x="8066483" y="1310593"/>
            <a:ext cx="428625" cy="428625"/>
          </a:xfrm>
          <a:prstGeom prst="rect">
            <a:avLst/>
          </a:prstGeom>
          <a:solidFill>
            <a:srgbClr val="FFF3CD"/>
          </a:solidFill>
          <a:ln w="18288">
            <a:solidFill>
              <a:srgbClr val="FFEEBA"/>
            </a:solidFill>
            <a:prstDash val="solid"/>
          </a:ln>
        </p:spPr>
      </p:sp>
      <p:pic>
        <p:nvPicPr>
          <p:cNvPr id="10" name="Image 1" descr="preencoded.png"/>
          <p:cNvPicPr>
            <a:picLocks noChangeAspect="1"/>
          </p:cNvPicPr>
          <p:nvPr/>
        </p:nvPicPr>
        <p:blipFill>
          <a:blip r:embed="rId3"/>
          <a:stretch>
            <a:fillRect/>
          </a:stretch>
        </p:blipFill>
        <p:spPr>
          <a:xfrm>
            <a:off x="8158230" y="1428750"/>
            <a:ext cx="214313" cy="214313"/>
          </a:xfrm>
          <a:prstGeom prst="rect">
            <a:avLst/>
          </a:prstGeom>
        </p:spPr>
      </p:pic>
      <p:sp>
        <p:nvSpPr>
          <p:cNvPr id="11" name="Text 7"/>
          <p:cNvSpPr/>
          <p:nvPr/>
        </p:nvSpPr>
        <p:spPr>
          <a:xfrm>
            <a:off x="6981735" y="1379229"/>
            <a:ext cx="912109" cy="192360"/>
          </a:xfrm>
          <a:prstGeom prst="rect">
            <a:avLst/>
          </a:prstGeom>
          <a:noFill/>
          <a:ln/>
        </p:spPr>
        <p:txBody>
          <a:bodyPr wrap="none" lIns="0" tIns="0" rIns="0" bIns="0" rtlCol="0" anchor="t">
            <a:spAutoFit/>
          </a:bodyPr>
          <a:lstStyle/>
          <a:p>
            <a:pPr marL="0" indent="0" algn="r" rtl="1">
              <a:lnSpc>
                <a:spcPts val="1500"/>
              </a:lnSpc>
              <a:buNone/>
            </a:pPr>
            <a:r>
              <a:rPr lang="en-US" sz="1400" b="1" dirty="0">
                <a:solidFill>
                  <a:srgbClr val="002060"/>
                </a:solidFill>
              </a:rPr>
              <a:t>1</a:t>
            </a:r>
            <a:r>
              <a:rPr lang="ar-SY" sz="1400" b="1" dirty="0">
                <a:solidFill>
                  <a:srgbClr val="002060"/>
                </a:solidFill>
              </a:rPr>
              <a:t> </a:t>
            </a:r>
            <a:r>
              <a:rPr lang="en-US" sz="1400" b="1" dirty="0" err="1">
                <a:solidFill>
                  <a:srgbClr val="002060"/>
                </a:solidFill>
              </a:rPr>
              <a:t>إمكانية</a:t>
            </a:r>
            <a:r>
              <a:rPr lang="en-US" sz="1400" b="1" dirty="0">
                <a:solidFill>
                  <a:srgbClr val="002060"/>
                </a:solidFill>
              </a:rPr>
              <a:t> التنفيذ</a:t>
            </a:r>
            <a:endParaRPr lang="en-US" sz="1400" dirty="0"/>
          </a:p>
        </p:txBody>
      </p:sp>
      <p:sp>
        <p:nvSpPr>
          <p:cNvPr id="12" name="Text 8"/>
          <p:cNvSpPr/>
          <p:nvPr/>
        </p:nvSpPr>
        <p:spPr>
          <a:xfrm>
            <a:off x="4870797" y="1728148"/>
            <a:ext cx="3103414" cy="192360"/>
          </a:xfrm>
          <a:prstGeom prst="rect">
            <a:avLst/>
          </a:prstGeom>
          <a:noFill/>
          <a:ln/>
        </p:spPr>
        <p:txBody>
          <a:bodyPr wrap="none" lIns="0" tIns="0" rIns="0" bIns="0" rtlCol="0" anchor="t">
            <a:spAutoFit/>
          </a:bodyPr>
          <a:lstStyle/>
          <a:p>
            <a:pPr marL="0" indent="0" algn="l" rtl="1">
              <a:lnSpc>
                <a:spcPts val="1500"/>
              </a:lnSpc>
              <a:buNone/>
            </a:pPr>
            <a:r>
              <a:rPr lang="en-US" sz="1400" dirty="0">
                <a:solidFill>
                  <a:srgbClr val="555555"/>
                </a:solidFill>
              </a:rPr>
              <a:t>التأكد من امتلاك التكنولوجيا والأدوات اللازمة قبل البدء.</a:t>
            </a:r>
            <a:endParaRPr lang="en-US" sz="1400" dirty="0"/>
          </a:p>
        </p:txBody>
      </p:sp>
      <p:sp>
        <p:nvSpPr>
          <p:cNvPr id="13" name="Shape 9"/>
          <p:cNvSpPr/>
          <p:nvPr/>
        </p:nvSpPr>
        <p:spPr>
          <a:xfrm>
            <a:off x="8072492" y="2035969"/>
            <a:ext cx="428625" cy="428625"/>
          </a:xfrm>
          <a:prstGeom prst="rect">
            <a:avLst/>
          </a:prstGeom>
          <a:solidFill>
            <a:srgbClr val="FFF3CD"/>
          </a:solidFill>
          <a:ln w="18288">
            <a:solidFill>
              <a:srgbClr val="FFEEBA"/>
            </a:solidFill>
            <a:prstDash val="solid"/>
          </a:ln>
        </p:spPr>
      </p:sp>
      <p:pic>
        <p:nvPicPr>
          <p:cNvPr id="14" name="Image 2" descr="preencoded.png"/>
          <p:cNvPicPr>
            <a:picLocks noChangeAspect="1"/>
          </p:cNvPicPr>
          <p:nvPr/>
        </p:nvPicPr>
        <p:blipFill>
          <a:blip r:embed="rId4"/>
          <a:stretch>
            <a:fillRect/>
          </a:stretch>
        </p:blipFill>
        <p:spPr>
          <a:xfrm>
            <a:off x="8152859" y="2143125"/>
            <a:ext cx="267891" cy="214313"/>
          </a:xfrm>
          <a:prstGeom prst="rect">
            <a:avLst/>
          </a:prstGeom>
        </p:spPr>
      </p:pic>
      <p:sp>
        <p:nvSpPr>
          <p:cNvPr id="15" name="Text 10"/>
          <p:cNvSpPr/>
          <p:nvPr/>
        </p:nvSpPr>
        <p:spPr>
          <a:xfrm>
            <a:off x="7064983" y="2125993"/>
            <a:ext cx="971420" cy="192360"/>
          </a:xfrm>
          <a:prstGeom prst="rect">
            <a:avLst/>
          </a:prstGeom>
          <a:noFill/>
          <a:ln/>
        </p:spPr>
        <p:txBody>
          <a:bodyPr wrap="none" lIns="0" tIns="0" rIns="0" bIns="0" rtlCol="0" anchor="t">
            <a:spAutoFit/>
          </a:bodyPr>
          <a:lstStyle/>
          <a:p>
            <a:pPr marL="0" indent="0" algn="l" rtl="1">
              <a:lnSpc>
                <a:spcPts val="1500"/>
              </a:lnSpc>
              <a:buNone/>
            </a:pPr>
            <a:r>
              <a:rPr lang="en-US" sz="1400" b="1" dirty="0">
                <a:solidFill>
                  <a:srgbClr val="002060"/>
                </a:solidFill>
              </a:rPr>
              <a:t>2</a:t>
            </a:r>
            <a:r>
              <a:rPr lang="ar-SY" sz="1400" b="1" dirty="0">
                <a:solidFill>
                  <a:srgbClr val="002060"/>
                </a:solidFill>
              </a:rPr>
              <a:t> </a:t>
            </a:r>
            <a:r>
              <a:rPr lang="en-US" sz="1400" b="1" dirty="0" err="1">
                <a:solidFill>
                  <a:srgbClr val="002060"/>
                </a:solidFill>
              </a:rPr>
              <a:t>فعالية</a:t>
            </a:r>
            <a:r>
              <a:rPr lang="en-US" sz="1400" b="1" dirty="0">
                <a:solidFill>
                  <a:srgbClr val="002060"/>
                </a:solidFill>
              </a:rPr>
              <a:t> العمليات</a:t>
            </a:r>
            <a:endParaRPr lang="en-US" sz="1400" dirty="0"/>
          </a:p>
        </p:txBody>
      </p:sp>
      <p:sp>
        <p:nvSpPr>
          <p:cNvPr id="16" name="Text 11"/>
          <p:cNvSpPr/>
          <p:nvPr/>
        </p:nvSpPr>
        <p:spPr>
          <a:xfrm>
            <a:off x="4882323" y="2475570"/>
            <a:ext cx="3239668" cy="192360"/>
          </a:xfrm>
          <a:prstGeom prst="rect">
            <a:avLst/>
          </a:prstGeom>
          <a:noFill/>
          <a:ln/>
        </p:spPr>
        <p:txBody>
          <a:bodyPr wrap="none" lIns="0" tIns="0" rIns="0" bIns="0" rtlCol="0" anchor="t">
            <a:spAutoFit/>
          </a:bodyPr>
          <a:lstStyle/>
          <a:p>
            <a:pPr marL="0" indent="0" algn="l" rtl="1">
              <a:lnSpc>
                <a:spcPts val="1500"/>
              </a:lnSpc>
              <a:buNone/>
            </a:pPr>
            <a:r>
              <a:rPr lang="en-US" sz="1400" dirty="0">
                <a:solidFill>
                  <a:srgbClr val="555555"/>
                </a:solidFill>
              </a:rPr>
              <a:t>التحقق من أن العمليات التقنية المقترحة تضمن أقصى فائدة.</a:t>
            </a:r>
            <a:endParaRPr lang="en-US" sz="1400" dirty="0"/>
          </a:p>
        </p:txBody>
      </p:sp>
      <p:sp>
        <p:nvSpPr>
          <p:cNvPr id="17" name="Shape 12"/>
          <p:cNvSpPr/>
          <p:nvPr/>
        </p:nvSpPr>
        <p:spPr>
          <a:xfrm>
            <a:off x="8108157" y="2750344"/>
            <a:ext cx="428625" cy="428625"/>
          </a:xfrm>
          <a:prstGeom prst="rect">
            <a:avLst/>
          </a:prstGeom>
          <a:solidFill>
            <a:srgbClr val="FFF3CD"/>
          </a:solidFill>
          <a:ln w="18288">
            <a:solidFill>
              <a:srgbClr val="FFEEBA"/>
            </a:solidFill>
            <a:prstDash val="solid"/>
          </a:ln>
        </p:spPr>
      </p:sp>
      <p:pic>
        <p:nvPicPr>
          <p:cNvPr id="18" name="Image 3" descr="preencoded.png"/>
          <p:cNvPicPr>
            <a:picLocks noChangeAspect="1"/>
          </p:cNvPicPr>
          <p:nvPr/>
        </p:nvPicPr>
        <p:blipFill>
          <a:blip r:embed="rId5"/>
          <a:stretch>
            <a:fillRect/>
          </a:stretch>
        </p:blipFill>
        <p:spPr>
          <a:xfrm>
            <a:off x="8242102" y="2857500"/>
            <a:ext cx="160734" cy="214313"/>
          </a:xfrm>
          <a:prstGeom prst="rect">
            <a:avLst/>
          </a:prstGeom>
        </p:spPr>
      </p:pic>
      <p:sp>
        <p:nvSpPr>
          <p:cNvPr id="19" name="Text 13"/>
          <p:cNvSpPr/>
          <p:nvPr/>
        </p:nvSpPr>
        <p:spPr>
          <a:xfrm>
            <a:off x="6911379" y="2831143"/>
            <a:ext cx="1144544" cy="192360"/>
          </a:xfrm>
          <a:prstGeom prst="rect">
            <a:avLst/>
          </a:prstGeom>
          <a:noFill/>
          <a:ln/>
        </p:spPr>
        <p:txBody>
          <a:bodyPr wrap="none" lIns="0" tIns="0" rIns="0" bIns="0" rtlCol="0" anchor="t">
            <a:spAutoFit/>
          </a:bodyPr>
          <a:lstStyle/>
          <a:p>
            <a:pPr marL="0" indent="0" algn="l" rtl="1">
              <a:lnSpc>
                <a:spcPts val="1500"/>
              </a:lnSpc>
              <a:buNone/>
            </a:pPr>
            <a:r>
              <a:rPr lang="en-US" sz="1400" b="1" dirty="0">
                <a:solidFill>
                  <a:srgbClr val="002060"/>
                </a:solidFill>
              </a:rPr>
              <a:t>3</a:t>
            </a:r>
            <a:r>
              <a:rPr lang="ar-SY" sz="1400" b="1" dirty="0">
                <a:solidFill>
                  <a:srgbClr val="002060"/>
                </a:solidFill>
              </a:rPr>
              <a:t> </a:t>
            </a:r>
            <a:r>
              <a:rPr lang="en-US" sz="1400" b="1" dirty="0">
                <a:solidFill>
                  <a:srgbClr val="002060"/>
                </a:solidFill>
              </a:rPr>
              <a:t> تحديد الاحتياجات</a:t>
            </a:r>
            <a:endParaRPr lang="en-US" sz="1400" dirty="0"/>
          </a:p>
        </p:txBody>
      </p:sp>
      <p:sp>
        <p:nvSpPr>
          <p:cNvPr id="20" name="Text 14"/>
          <p:cNvSpPr/>
          <p:nvPr/>
        </p:nvSpPr>
        <p:spPr>
          <a:xfrm>
            <a:off x="5258234" y="3215727"/>
            <a:ext cx="2930289" cy="192360"/>
          </a:xfrm>
          <a:prstGeom prst="rect">
            <a:avLst/>
          </a:prstGeom>
          <a:noFill/>
          <a:ln/>
        </p:spPr>
        <p:txBody>
          <a:bodyPr wrap="none" lIns="0" tIns="0" rIns="0" bIns="0" rtlCol="0" anchor="t">
            <a:spAutoFit/>
          </a:bodyPr>
          <a:lstStyle/>
          <a:p>
            <a:pPr marL="0" indent="0" algn="l" rtl="1">
              <a:lnSpc>
                <a:spcPts val="1500"/>
              </a:lnSpc>
              <a:buNone/>
            </a:pPr>
            <a:r>
              <a:rPr lang="en-US" sz="1400" dirty="0">
                <a:solidFill>
                  <a:srgbClr val="555555"/>
                </a:solidFill>
              </a:rPr>
              <a:t>تحديد دقيق للأجهزة، البرمجيات، والتكاليف المتوقعة.</a:t>
            </a:r>
            <a:endParaRPr lang="en-US" sz="1400" dirty="0"/>
          </a:p>
        </p:txBody>
      </p:sp>
      <p:sp>
        <p:nvSpPr>
          <p:cNvPr id="21" name="Shape 15"/>
          <p:cNvSpPr/>
          <p:nvPr/>
        </p:nvSpPr>
        <p:spPr>
          <a:xfrm>
            <a:off x="821531" y="1321594"/>
            <a:ext cx="428625" cy="428625"/>
          </a:xfrm>
          <a:prstGeom prst="rect">
            <a:avLst/>
          </a:prstGeom>
          <a:solidFill>
            <a:srgbClr val="FFF3CD"/>
          </a:solidFill>
          <a:ln w="18288">
            <a:solidFill>
              <a:srgbClr val="FFEEBA"/>
            </a:solidFill>
            <a:prstDash val="solid"/>
          </a:ln>
        </p:spPr>
      </p:sp>
      <p:pic>
        <p:nvPicPr>
          <p:cNvPr id="22" name="Image 4" descr="preencoded.png"/>
          <p:cNvPicPr>
            <a:picLocks noChangeAspect="1"/>
          </p:cNvPicPr>
          <p:nvPr/>
        </p:nvPicPr>
        <p:blipFill>
          <a:blip r:embed="rId3"/>
          <a:stretch>
            <a:fillRect/>
          </a:stretch>
        </p:blipFill>
        <p:spPr>
          <a:xfrm>
            <a:off x="928688" y="1428750"/>
            <a:ext cx="214313" cy="214313"/>
          </a:xfrm>
          <a:prstGeom prst="rect">
            <a:avLst/>
          </a:prstGeom>
        </p:spPr>
      </p:pic>
      <p:sp>
        <p:nvSpPr>
          <p:cNvPr id="23" name="Text 16"/>
          <p:cNvSpPr/>
          <p:nvPr/>
        </p:nvSpPr>
        <p:spPr>
          <a:xfrm>
            <a:off x="1393031" y="1321594"/>
            <a:ext cx="1891030" cy="192360"/>
          </a:xfrm>
          <a:prstGeom prst="rect">
            <a:avLst/>
          </a:prstGeom>
          <a:noFill/>
          <a:ln/>
        </p:spPr>
        <p:txBody>
          <a:bodyPr wrap="none" lIns="0" tIns="0" rIns="0" bIns="0" rtlCol="0" anchor="t">
            <a:spAutoFit/>
          </a:bodyPr>
          <a:lstStyle/>
          <a:p>
            <a:pPr marL="0" indent="0" algn="l">
              <a:lnSpc>
                <a:spcPts val="1500"/>
              </a:lnSpc>
              <a:buNone/>
            </a:pPr>
            <a:r>
              <a:rPr lang="en-US" sz="1400" b="1" dirty="0">
                <a:solidFill>
                  <a:srgbClr val="002060"/>
                </a:solidFill>
              </a:rPr>
              <a:t>1. Feasibility of Execution</a:t>
            </a:r>
            <a:endParaRPr lang="en-US" sz="1400" dirty="0"/>
          </a:p>
        </p:txBody>
      </p:sp>
      <p:sp>
        <p:nvSpPr>
          <p:cNvPr id="24" name="Text 17"/>
          <p:cNvSpPr/>
          <p:nvPr/>
        </p:nvSpPr>
        <p:spPr>
          <a:xfrm>
            <a:off x="1393031" y="1593056"/>
            <a:ext cx="3178969" cy="385763"/>
          </a:xfrm>
          <a:prstGeom prst="rect">
            <a:avLst/>
          </a:prstGeom>
          <a:noFill/>
          <a:ln/>
        </p:spPr>
        <p:txBody>
          <a:bodyPr wrap="square" lIns="0" tIns="0" rIns="0" bIns="0" rtlCol="0" anchor="t">
            <a:spAutoFit/>
          </a:bodyPr>
          <a:lstStyle/>
          <a:p>
            <a:pPr marL="0" indent="0" algn="l">
              <a:lnSpc>
                <a:spcPts val="1500"/>
              </a:lnSpc>
              <a:buNone/>
            </a:pPr>
            <a:r>
              <a:rPr lang="en-US" sz="1400" dirty="0">
                <a:solidFill>
                  <a:srgbClr val="555555"/>
                </a:solidFill>
              </a:rPr>
              <a:t>Ensuring possession of necessary technology and tools before starting.</a:t>
            </a:r>
            <a:endParaRPr lang="en-US" sz="1400" dirty="0"/>
          </a:p>
        </p:txBody>
      </p:sp>
      <p:sp>
        <p:nvSpPr>
          <p:cNvPr id="25" name="Shape 18"/>
          <p:cNvSpPr/>
          <p:nvPr/>
        </p:nvSpPr>
        <p:spPr>
          <a:xfrm>
            <a:off x="821531" y="2228850"/>
            <a:ext cx="428625" cy="428625"/>
          </a:xfrm>
          <a:prstGeom prst="rect">
            <a:avLst/>
          </a:prstGeom>
          <a:solidFill>
            <a:srgbClr val="FFF3CD"/>
          </a:solidFill>
          <a:ln w="18288">
            <a:solidFill>
              <a:srgbClr val="FFEEBA"/>
            </a:solidFill>
            <a:prstDash val="solid"/>
          </a:ln>
        </p:spPr>
      </p:sp>
      <p:pic>
        <p:nvPicPr>
          <p:cNvPr id="26" name="Image 5" descr="preencoded.png"/>
          <p:cNvPicPr>
            <a:picLocks noChangeAspect="1"/>
          </p:cNvPicPr>
          <p:nvPr/>
        </p:nvPicPr>
        <p:blipFill>
          <a:blip r:embed="rId4"/>
          <a:stretch>
            <a:fillRect/>
          </a:stretch>
        </p:blipFill>
        <p:spPr>
          <a:xfrm>
            <a:off x="901898" y="2336006"/>
            <a:ext cx="267891" cy="214313"/>
          </a:xfrm>
          <a:prstGeom prst="rect">
            <a:avLst/>
          </a:prstGeom>
        </p:spPr>
      </p:pic>
      <p:sp>
        <p:nvSpPr>
          <p:cNvPr id="27" name="Text 19"/>
          <p:cNvSpPr/>
          <p:nvPr/>
        </p:nvSpPr>
        <p:spPr>
          <a:xfrm>
            <a:off x="1393031" y="2228850"/>
            <a:ext cx="1813766" cy="192360"/>
          </a:xfrm>
          <a:prstGeom prst="rect">
            <a:avLst/>
          </a:prstGeom>
          <a:noFill/>
          <a:ln/>
        </p:spPr>
        <p:txBody>
          <a:bodyPr wrap="none" lIns="0" tIns="0" rIns="0" bIns="0" rtlCol="0" anchor="t">
            <a:spAutoFit/>
          </a:bodyPr>
          <a:lstStyle/>
          <a:p>
            <a:pPr marL="0" indent="0" algn="l">
              <a:lnSpc>
                <a:spcPts val="1500"/>
              </a:lnSpc>
              <a:buNone/>
            </a:pPr>
            <a:r>
              <a:rPr lang="en-US" sz="1400" b="1" dirty="0">
                <a:solidFill>
                  <a:srgbClr val="002060"/>
                </a:solidFill>
              </a:rPr>
              <a:t>2. Operational Efficiency</a:t>
            </a:r>
            <a:endParaRPr lang="en-US" sz="1400" dirty="0"/>
          </a:p>
        </p:txBody>
      </p:sp>
      <p:sp>
        <p:nvSpPr>
          <p:cNvPr id="28" name="Text 20"/>
          <p:cNvSpPr/>
          <p:nvPr/>
        </p:nvSpPr>
        <p:spPr>
          <a:xfrm>
            <a:off x="1393031" y="2500313"/>
            <a:ext cx="3178969" cy="385763"/>
          </a:xfrm>
          <a:prstGeom prst="rect">
            <a:avLst/>
          </a:prstGeom>
          <a:noFill/>
          <a:ln/>
        </p:spPr>
        <p:txBody>
          <a:bodyPr wrap="square" lIns="0" tIns="0" rIns="0" bIns="0" rtlCol="0" anchor="t">
            <a:spAutoFit/>
          </a:bodyPr>
          <a:lstStyle/>
          <a:p>
            <a:pPr marL="0" indent="0" algn="l">
              <a:lnSpc>
                <a:spcPts val="1500"/>
              </a:lnSpc>
              <a:buNone/>
            </a:pPr>
            <a:r>
              <a:rPr lang="en-US" sz="1400" dirty="0">
                <a:solidFill>
                  <a:srgbClr val="555555"/>
                </a:solidFill>
              </a:rPr>
              <a:t>Verifying that proposed technical processes ensure maximum benefit.</a:t>
            </a:r>
            <a:endParaRPr lang="en-US" sz="1400" dirty="0"/>
          </a:p>
        </p:txBody>
      </p:sp>
      <p:sp>
        <p:nvSpPr>
          <p:cNvPr id="29" name="Shape 21"/>
          <p:cNvSpPr/>
          <p:nvPr/>
        </p:nvSpPr>
        <p:spPr>
          <a:xfrm>
            <a:off x="821531" y="3136106"/>
            <a:ext cx="428625" cy="428625"/>
          </a:xfrm>
          <a:prstGeom prst="rect">
            <a:avLst/>
          </a:prstGeom>
          <a:solidFill>
            <a:srgbClr val="FFF3CD"/>
          </a:solidFill>
          <a:ln w="18288">
            <a:solidFill>
              <a:srgbClr val="FFEEBA"/>
            </a:solidFill>
            <a:prstDash val="solid"/>
          </a:ln>
        </p:spPr>
      </p:sp>
      <p:pic>
        <p:nvPicPr>
          <p:cNvPr id="30" name="Image 6" descr="preencoded.png"/>
          <p:cNvPicPr>
            <a:picLocks noChangeAspect="1"/>
          </p:cNvPicPr>
          <p:nvPr/>
        </p:nvPicPr>
        <p:blipFill>
          <a:blip r:embed="rId5"/>
          <a:stretch>
            <a:fillRect/>
          </a:stretch>
        </p:blipFill>
        <p:spPr>
          <a:xfrm>
            <a:off x="955477" y="3243263"/>
            <a:ext cx="160734" cy="214313"/>
          </a:xfrm>
          <a:prstGeom prst="rect">
            <a:avLst/>
          </a:prstGeom>
        </p:spPr>
      </p:pic>
      <p:sp>
        <p:nvSpPr>
          <p:cNvPr id="31" name="Text 22"/>
          <p:cNvSpPr/>
          <p:nvPr/>
        </p:nvSpPr>
        <p:spPr>
          <a:xfrm>
            <a:off x="1393031" y="3136106"/>
            <a:ext cx="1311513" cy="192360"/>
          </a:xfrm>
          <a:prstGeom prst="rect">
            <a:avLst/>
          </a:prstGeom>
          <a:noFill/>
          <a:ln/>
        </p:spPr>
        <p:txBody>
          <a:bodyPr wrap="none" lIns="0" tIns="0" rIns="0" bIns="0" rtlCol="0" anchor="t">
            <a:spAutoFit/>
          </a:bodyPr>
          <a:lstStyle/>
          <a:p>
            <a:pPr marL="0" indent="0" algn="l">
              <a:lnSpc>
                <a:spcPts val="1500"/>
              </a:lnSpc>
              <a:buNone/>
            </a:pPr>
            <a:r>
              <a:rPr lang="en-US" sz="1400" b="1" dirty="0">
                <a:solidFill>
                  <a:srgbClr val="002060"/>
                </a:solidFill>
              </a:rPr>
              <a:t>3. Defining Needs</a:t>
            </a:r>
            <a:endParaRPr lang="en-US" sz="1400" dirty="0"/>
          </a:p>
        </p:txBody>
      </p:sp>
      <p:sp>
        <p:nvSpPr>
          <p:cNvPr id="32" name="Text 23"/>
          <p:cNvSpPr/>
          <p:nvPr/>
        </p:nvSpPr>
        <p:spPr>
          <a:xfrm>
            <a:off x="1393031" y="3407569"/>
            <a:ext cx="3178969" cy="385763"/>
          </a:xfrm>
          <a:prstGeom prst="rect">
            <a:avLst/>
          </a:prstGeom>
          <a:noFill/>
          <a:ln/>
        </p:spPr>
        <p:txBody>
          <a:bodyPr wrap="square" lIns="0" tIns="0" rIns="0" bIns="0" rtlCol="0" anchor="t">
            <a:spAutoFit/>
          </a:bodyPr>
          <a:lstStyle/>
          <a:p>
            <a:pPr marL="0" indent="0" algn="l">
              <a:lnSpc>
                <a:spcPts val="1500"/>
              </a:lnSpc>
              <a:buNone/>
            </a:pPr>
            <a:r>
              <a:rPr lang="en-US" sz="1400" dirty="0">
                <a:solidFill>
                  <a:srgbClr val="555555"/>
                </a:solidFill>
              </a:rPr>
              <a:t>Precise definition of hardware, software, and expected costs.</a:t>
            </a:r>
            <a:endParaRPr lang="en-US" sz="1400" dirty="0"/>
          </a:p>
        </p:txBody>
      </p:sp>
      <p:sp>
        <p:nvSpPr>
          <p:cNvPr id="33" name="Rectangle: Rounded Corners 24">
            <a:extLst>
              <a:ext uri="{FF2B5EF4-FFF2-40B4-BE49-F238E27FC236}">
                <a16:creationId xmlns:a16="http://schemas.microsoft.com/office/drawing/2014/main" id="{79F6F9BA-68C2-16B4-3C12-F41FF2287B42}"/>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34" name="Graphic 21">
            <a:extLst>
              <a:ext uri="{FF2B5EF4-FFF2-40B4-BE49-F238E27FC236}">
                <a16:creationId xmlns:a16="http://schemas.microsoft.com/office/drawing/2014/main" id="{CE0A600D-DEEF-5EC3-F6E6-6332FBEEF80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35E8F-6274-18D6-21D3-FB5E072FE290}"/>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445A4850-A113-B343-4E7C-802451CC0C0A}"/>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FC2CFB9D-92D1-8700-C33E-87BE6F1299ED}"/>
              </a:ext>
            </a:extLst>
          </p:cNvPr>
          <p:cNvSpPr/>
          <p:nvPr/>
        </p:nvSpPr>
        <p:spPr>
          <a:xfrm>
            <a:off x="-656681" y="234502"/>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7CD9271D-03F9-050F-3820-62426934C3E4}"/>
              </a:ext>
            </a:extLst>
          </p:cNvPr>
          <p:cNvSpPr/>
          <p:nvPr/>
        </p:nvSpPr>
        <p:spPr>
          <a:xfrm>
            <a:off x="1400649" y="782620"/>
            <a:ext cx="2428550" cy="292068"/>
          </a:xfrm>
          <a:prstGeom prst="rect">
            <a:avLst/>
          </a:prstGeom>
          <a:noFill/>
          <a:ln/>
        </p:spPr>
        <p:txBody>
          <a:bodyPr wrap="none" lIns="0" tIns="0" rIns="0" bIns="0" rtlCol="0" anchor="t">
            <a:spAutoFit/>
          </a:bodyPr>
          <a:lstStyle/>
          <a:p>
            <a:pPr marL="0" indent="0" algn="l">
              <a:lnSpc>
                <a:spcPts val="2400"/>
              </a:lnSpc>
              <a:buNone/>
            </a:pPr>
            <a:r>
              <a:rPr lang="en-US" sz="1808" b="1" dirty="0">
                <a:solidFill>
                  <a:srgbClr val="1A3C6E"/>
                </a:solidFill>
              </a:rPr>
              <a:t> </a:t>
            </a:r>
            <a:r>
              <a:rPr lang="ar-SY" sz="1600" dirty="0">
                <a:solidFill>
                  <a:srgbClr val="00AEEF"/>
                </a:solidFill>
              </a:rPr>
              <a:t>ثمانية مكونات لدراسة الجدوى الفنية </a:t>
            </a:r>
            <a:endParaRPr lang="en-US" sz="1600" dirty="0">
              <a:solidFill>
                <a:srgbClr val="00AEEF"/>
              </a:solidFill>
            </a:endParaRPr>
          </a:p>
        </p:txBody>
      </p:sp>
      <p:sp>
        <p:nvSpPr>
          <p:cNvPr id="7" name="Text 3">
            <a:extLst>
              <a:ext uri="{FF2B5EF4-FFF2-40B4-BE49-F238E27FC236}">
                <a16:creationId xmlns:a16="http://schemas.microsoft.com/office/drawing/2014/main" id="{4CF50ADB-EB32-2C0C-574B-6831FED71211}"/>
              </a:ext>
            </a:extLst>
          </p:cNvPr>
          <p:cNvSpPr/>
          <p:nvPr/>
        </p:nvSpPr>
        <p:spPr>
          <a:xfrm>
            <a:off x="1228181" y="493427"/>
            <a:ext cx="4070473" cy="243656"/>
          </a:xfrm>
          <a:prstGeom prst="rect">
            <a:avLst/>
          </a:prstGeom>
          <a:noFill/>
          <a:ln/>
        </p:spPr>
        <p:txBody>
          <a:bodyPr wrap="none" lIns="0" tIns="0" rIns="0" bIns="0" rtlCol="0" anchor="t">
            <a:spAutoFit/>
          </a:bodyPr>
          <a:lstStyle/>
          <a:p>
            <a:pPr marL="0" indent="0" algn="l">
              <a:lnSpc>
                <a:spcPts val="1900"/>
              </a:lnSpc>
              <a:buNone/>
            </a:pPr>
            <a:r>
              <a:rPr lang="ar-SY" sz="1486" dirty="0">
                <a:solidFill>
                  <a:srgbClr val="555555"/>
                </a:solidFill>
              </a:rPr>
              <a:t> </a:t>
            </a:r>
            <a:r>
              <a:rPr lang="en-US" sz="1600" dirty="0">
                <a:solidFill>
                  <a:srgbClr val="00AEEF"/>
                </a:solidFill>
              </a:rPr>
              <a:t>Eight Components Of Technical Feasibility Study </a:t>
            </a:r>
          </a:p>
        </p:txBody>
      </p:sp>
      <p:sp>
        <p:nvSpPr>
          <p:cNvPr id="8" name="Shape 4">
            <a:extLst>
              <a:ext uri="{FF2B5EF4-FFF2-40B4-BE49-F238E27FC236}">
                <a16:creationId xmlns:a16="http://schemas.microsoft.com/office/drawing/2014/main" id="{9109C078-FFBB-7F90-5672-2FB8F46A5E12}"/>
              </a:ext>
            </a:extLst>
          </p:cNvPr>
          <p:cNvSpPr/>
          <p:nvPr/>
        </p:nvSpPr>
        <p:spPr>
          <a:xfrm>
            <a:off x="285750" y="352723"/>
            <a:ext cx="829149" cy="525066"/>
          </a:xfrm>
          <a:prstGeom prst="rect">
            <a:avLst/>
          </a:prstGeom>
          <a:solidFill>
            <a:srgbClr val="00B0F0"/>
          </a:solidFill>
          <a:ln/>
        </p:spPr>
      </p:sp>
      <p:sp>
        <p:nvSpPr>
          <p:cNvPr id="9" name="Text 5">
            <a:extLst>
              <a:ext uri="{FF2B5EF4-FFF2-40B4-BE49-F238E27FC236}">
                <a16:creationId xmlns:a16="http://schemas.microsoft.com/office/drawing/2014/main" id="{9FC4E7FE-7B3B-4976-5673-45E646170F8D}"/>
              </a:ext>
            </a:extLst>
          </p:cNvPr>
          <p:cNvSpPr/>
          <p:nvPr/>
        </p:nvSpPr>
        <p:spPr>
          <a:xfrm>
            <a:off x="467313" y="459879"/>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0" name="Text 6">
            <a:extLst>
              <a:ext uri="{FF2B5EF4-FFF2-40B4-BE49-F238E27FC236}">
                <a16:creationId xmlns:a16="http://schemas.microsoft.com/office/drawing/2014/main" id="{1E16DEA3-29E0-9424-A032-C11EC9C53A99}"/>
              </a:ext>
            </a:extLst>
          </p:cNvPr>
          <p:cNvSpPr/>
          <p:nvPr/>
        </p:nvSpPr>
        <p:spPr>
          <a:xfrm>
            <a:off x="621778" y="615255"/>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sp>
        <p:nvSpPr>
          <p:cNvPr id="14" name="Text 10">
            <a:extLst>
              <a:ext uri="{FF2B5EF4-FFF2-40B4-BE49-F238E27FC236}">
                <a16:creationId xmlns:a16="http://schemas.microsoft.com/office/drawing/2014/main" id="{303D2B16-037D-2CE3-E96D-5564A72BF5AB}"/>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2" name="Image 1" descr="preencoded.png">
            <a:extLst>
              <a:ext uri="{FF2B5EF4-FFF2-40B4-BE49-F238E27FC236}">
                <a16:creationId xmlns:a16="http://schemas.microsoft.com/office/drawing/2014/main" id="{D04F53EE-45DC-F68E-7FD7-A55908559B5B}"/>
              </a:ext>
            </a:extLst>
          </p:cNvPr>
          <p:cNvPicPr>
            <a:picLocks noChangeAspect="1"/>
          </p:cNvPicPr>
          <p:nvPr/>
        </p:nvPicPr>
        <p:blipFill>
          <a:blip r:embed="rId4"/>
          <a:srcRect t="22551"/>
          <a:stretch>
            <a:fillRect/>
          </a:stretch>
        </p:blipFill>
        <p:spPr>
          <a:xfrm>
            <a:off x="436857" y="1414464"/>
            <a:ext cx="8270286" cy="3334346"/>
          </a:xfrm>
          <a:prstGeom prst="rect">
            <a:avLst/>
          </a:prstGeom>
        </p:spPr>
      </p:pic>
      <p:pic>
        <p:nvPicPr>
          <p:cNvPr id="5" name="Graphic 21">
            <a:extLst>
              <a:ext uri="{FF2B5EF4-FFF2-40B4-BE49-F238E27FC236}">
                <a16:creationId xmlns:a16="http://schemas.microsoft.com/office/drawing/2014/main" id="{AF9C9D45-AABA-9D97-1533-28754B296DB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1" name="Shape 4">
            <a:extLst>
              <a:ext uri="{FF2B5EF4-FFF2-40B4-BE49-F238E27FC236}">
                <a16:creationId xmlns:a16="http://schemas.microsoft.com/office/drawing/2014/main" id="{3E46A220-4308-AB6A-ED0D-F95389F36096}"/>
              </a:ext>
            </a:extLst>
          </p:cNvPr>
          <p:cNvSpPr/>
          <p:nvPr/>
        </p:nvSpPr>
        <p:spPr>
          <a:xfrm>
            <a:off x="285750" y="352722"/>
            <a:ext cx="829149" cy="833227"/>
          </a:xfrm>
          <a:prstGeom prst="rect">
            <a:avLst/>
          </a:prstGeom>
          <a:solidFill>
            <a:srgbClr val="00B0F0"/>
          </a:solidFill>
          <a:ln/>
        </p:spPr>
      </p:sp>
      <p:sp>
        <p:nvSpPr>
          <p:cNvPr id="12" name="Text 5">
            <a:extLst>
              <a:ext uri="{FF2B5EF4-FFF2-40B4-BE49-F238E27FC236}">
                <a16:creationId xmlns:a16="http://schemas.microsoft.com/office/drawing/2014/main" id="{7CCCA992-327F-A0CE-CB4B-B64478D8BAA4}"/>
              </a:ext>
            </a:extLst>
          </p:cNvPr>
          <p:cNvSpPr/>
          <p:nvPr/>
        </p:nvSpPr>
        <p:spPr>
          <a:xfrm>
            <a:off x="416827" y="626973"/>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13" name="Text 6">
            <a:extLst>
              <a:ext uri="{FF2B5EF4-FFF2-40B4-BE49-F238E27FC236}">
                <a16:creationId xmlns:a16="http://schemas.microsoft.com/office/drawing/2014/main" id="{DEF39DC3-6A7E-14E8-252F-62C1CC84434B}"/>
              </a:ext>
            </a:extLst>
          </p:cNvPr>
          <p:cNvSpPr/>
          <p:nvPr/>
        </p:nvSpPr>
        <p:spPr>
          <a:xfrm>
            <a:off x="592931" y="819463"/>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Tree>
    <p:extLst>
      <p:ext uri="{BB962C8B-B14F-4D97-AF65-F5344CB8AC3E}">
        <p14:creationId xmlns:p14="http://schemas.microsoft.com/office/powerpoint/2010/main" val="2955400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816173"/>
          </a:xfrm>
          <a:prstGeom prst="rect">
            <a:avLst/>
          </a:prstGeom>
          <a:solidFill>
            <a:srgbClr val="000000">
              <a:alpha val="0"/>
            </a:srgbClr>
          </a:solidFill>
          <a:ln/>
        </p:spPr>
        <p:txBody>
          <a:bodyPr/>
          <a:lstStyle/>
          <a:p>
            <a:endParaRPr lang="en-US" dirty="0"/>
          </a:p>
        </p:txBody>
      </p:sp>
      <p:sp>
        <p:nvSpPr>
          <p:cNvPr id="6" name="Text 2"/>
          <p:cNvSpPr/>
          <p:nvPr/>
        </p:nvSpPr>
        <p:spPr>
          <a:xfrm>
            <a:off x="1356025" y="706322"/>
            <a:ext cx="2409314" cy="243656"/>
          </a:xfrm>
          <a:prstGeom prst="rect">
            <a:avLst/>
          </a:prstGeom>
          <a:noFill/>
          <a:ln/>
        </p:spPr>
        <p:txBody>
          <a:bodyPr wrap="none" lIns="0" tIns="0" rIns="0" bIns="0" rtlCol="0" anchor="t">
            <a:spAutoFit/>
          </a:bodyPr>
          <a:lstStyle/>
          <a:p>
            <a:pPr>
              <a:lnSpc>
                <a:spcPts val="1900"/>
              </a:lnSpc>
            </a:pPr>
            <a:r>
              <a:rPr lang="en-US" sz="1600" dirty="0">
                <a:solidFill>
                  <a:srgbClr val="00AEEF"/>
                </a:solidFill>
              </a:rPr>
              <a:t>اختيار الموقع في </a:t>
            </a:r>
            <a:r>
              <a:rPr lang="en-US" sz="1600" dirty="0" err="1">
                <a:solidFill>
                  <a:srgbClr val="00AEEF"/>
                </a:solidFill>
              </a:rPr>
              <a:t>دراسة</a:t>
            </a:r>
            <a:r>
              <a:rPr lang="en-US" sz="1600" dirty="0">
                <a:solidFill>
                  <a:srgbClr val="00AEEF"/>
                </a:solidFill>
              </a:rPr>
              <a:t> </a:t>
            </a:r>
            <a:r>
              <a:rPr lang="en-US" sz="1600" dirty="0" err="1">
                <a:solidFill>
                  <a:srgbClr val="00AEEF"/>
                </a:solidFill>
              </a:rPr>
              <a:t>الجدوى</a:t>
            </a:r>
            <a:r>
              <a:rPr lang="en-US" sz="1600" dirty="0">
                <a:solidFill>
                  <a:srgbClr val="00AEEF"/>
                </a:solidFill>
              </a:rPr>
              <a:t> </a:t>
            </a:r>
            <a:r>
              <a:rPr lang="en-US" sz="1600" dirty="0" err="1">
                <a:solidFill>
                  <a:srgbClr val="00AEEF"/>
                </a:solidFill>
              </a:rPr>
              <a:t>الفنية</a:t>
            </a:r>
            <a:endParaRPr lang="en-US" sz="1600" dirty="0">
              <a:solidFill>
                <a:srgbClr val="00AEEF"/>
              </a:solidFill>
            </a:endParaRPr>
          </a:p>
        </p:txBody>
      </p:sp>
      <p:sp>
        <p:nvSpPr>
          <p:cNvPr id="7" name="Text 3"/>
          <p:cNvSpPr/>
          <p:nvPr/>
        </p:nvSpPr>
        <p:spPr>
          <a:xfrm>
            <a:off x="1245976" y="435122"/>
            <a:ext cx="3520707"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Site Selection in Technical Feasibility Study</a:t>
            </a:r>
          </a:p>
        </p:txBody>
      </p:sp>
      <p:sp>
        <p:nvSpPr>
          <p:cNvPr id="11" name="Text 7"/>
          <p:cNvSpPr/>
          <p:nvPr/>
        </p:nvSpPr>
        <p:spPr>
          <a:xfrm>
            <a:off x="4957765" y="1429240"/>
            <a:ext cx="3686175" cy="312539"/>
          </a:xfrm>
          <a:prstGeom prst="rect">
            <a:avLst/>
          </a:prstGeom>
          <a:noFill/>
          <a:ln/>
        </p:spPr>
        <p:txBody>
          <a:bodyPr wrap="none" lIns="0" tIns="0" rIns="0" bIns="0" rtlCol="0" anchor="t">
            <a:spAutoFit/>
          </a:bodyPr>
          <a:lstStyle/>
          <a:p>
            <a:pPr marL="0" indent="0" algn="r">
              <a:lnSpc>
                <a:spcPts val="2200"/>
              </a:lnSpc>
              <a:buNone/>
            </a:pPr>
            <a:r>
              <a:rPr lang="en-US" sz="1602" b="1" dirty="0">
                <a:solidFill>
                  <a:srgbClr val="1A3C6E"/>
                </a:solidFill>
              </a:rPr>
              <a:t>مقدمة</a:t>
            </a:r>
            <a:endParaRPr lang="en-US" sz="1602" dirty="0"/>
          </a:p>
        </p:txBody>
      </p:sp>
      <p:sp>
        <p:nvSpPr>
          <p:cNvPr id="12" name="Text 8"/>
          <p:cNvSpPr/>
          <p:nvPr/>
        </p:nvSpPr>
        <p:spPr>
          <a:xfrm>
            <a:off x="4957765" y="1738565"/>
            <a:ext cx="3686175" cy="1007776"/>
          </a:xfrm>
          <a:prstGeom prst="rect">
            <a:avLst/>
          </a:prstGeom>
          <a:noFill/>
          <a:ln/>
        </p:spPr>
        <p:txBody>
          <a:bodyPr wrap="square" lIns="0" tIns="0" rIns="0" bIns="0" rtlCol="0" anchor="t">
            <a:spAutoFit/>
          </a:bodyPr>
          <a:lstStyle/>
          <a:p>
            <a:pPr marL="0" indent="0" algn="just" rtl="1">
              <a:lnSpc>
                <a:spcPts val="2000"/>
              </a:lnSpc>
              <a:buNone/>
            </a:pPr>
            <a:r>
              <a:rPr lang="en-US" sz="1400" dirty="0">
                <a:solidFill>
                  <a:srgbClr val="333333"/>
                </a:solidFill>
              </a:rPr>
              <a:t>اختيار الموقع الجغرافي المناسب يعتبر من أهم مراحل دراسة الجدوى الفنية، حيث يؤثر بشكل مباشر على نجاح أو فشل المشروع الاستثماري. يتطلب اختيار الموقع الأفضل إجراء دراسات معمقة تأخذ في الاعتبار عوامل متعددة ومتداخلة.</a:t>
            </a:r>
            <a:endParaRPr lang="en-US" sz="1400" dirty="0"/>
          </a:p>
        </p:txBody>
      </p:sp>
      <p:sp>
        <p:nvSpPr>
          <p:cNvPr id="13" name="Text 9"/>
          <p:cNvSpPr/>
          <p:nvPr/>
        </p:nvSpPr>
        <p:spPr>
          <a:xfrm>
            <a:off x="500062" y="1394932"/>
            <a:ext cx="3686175" cy="312539"/>
          </a:xfrm>
          <a:prstGeom prst="rect">
            <a:avLst/>
          </a:prstGeom>
          <a:noFill/>
          <a:ln/>
        </p:spPr>
        <p:txBody>
          <a:bodyPr wrap="none" lIns="0" tIns="0" rIns="0" bIns="0" rtlCol="0" anchor="t">
            <a:spAutoFit/>
          </a:bodyPr>
          <a:lstStyle/>
          <a:p>
            <a:pPr marL="0" indent="0" algn="l">
              <a:lnSpc>
                <a:spcPts val="2200"/>
              </a:lnSpc>
              <a:buNone/>
            </a:pPr>
            <a:r>
              <a:rPr lang="en-US" sz="1602" b="1" dirty="0">
                <a:solidFill>
                  <a:srgbClr val="1A3C6E"/>
                </a:solidFill>
              </a:rPr>
              <a:t>Introduction</a:t>
            </a:r>
            <a:endParaRPr lang="en-US" sz="1602" dirty="0"/>
          </a:p>
        </p:txBody>
      </p:sp>
      <p:sp>
        <p:nvSpPr>
          <p:cNvPr id="14" name="Text 10"/>
          <p:cNvSpPr/>
          <p:nvPr/>
        </p:nvSpPr>
        <p:spPr>
          <a:xfrm>
            <a:off x="416827" y="1634120"/>
            <a:ext cx="4155173" cy="1265667"/>
          </a:xfrm>
          <a:prstGeom prst="rect">
            <a:avLst/>
          </a:prstGeom>
          <a:noFill/>
          <a:ln/>
        </p:spPr>
        <p:txBody>
          <a:bodyPr wrap="square" lIns="0" tIns="0" rIns="0" bIns="0" rtlCol="0" anchor="t">
            <a:spAutoFit/>
          </a:bodyPr>
          <a:lstStyle/>
          <a:p>
            <a:pPr marL="0" indent="0" algn="just">
              <a:lnSpc>
                <a:spcPts val="2000"/>
              </a:lnSpc>
              <a:buNone/>
            </a:pPr>
            <a:r>
              <a:rPr lang="en-US" sz="1400" dirty="0">
                <a:solidFill>
                  <a:srgbClr val="333333"/>
                </a:solidFill>
              </a:rPr>
              <a:t>Site selection is one of the most critical phases in technical feasibility studies, directly impacting the success or failure of investment projects. Choosing the optimal location requires conducting comprehensive studies considering multiple interconnected factors.</a:t>
            </a:r>
            <a:endParaRPr lang="en-US" sz="1400" dirty="0"/>
          </a:p>
        </p:txBody>
      </p:sp>
      <p:pic>
        <p:nvPicPr>
          <p:cNvPr id="2" name="Image 1" descr="preencoded.png">
            <a:extLst>
              <a:ext uri="{FF2B5EF4-FFF2-40B4-BE49-F238E27FC236}">
                <a16:creationId xmlns:a16="http://schemas.microsoft.com/office/drawing/2014/main" id="{1BA7B6E3-18C1-A907-DD75-FA8708E606CA}"/>
              </a:ext>
            </a:extLst>
          </p:cNvPr>
          <p:cNvPicPr>
            <a:picLocks noChangeAspect="1"/>
          </p:cNvPicPr>
          <p:nvPr/>
        </p:nvPicPr>
        <p:blipFill>
          <a:blip r:embed="rId4"/>
          <a:srcRect l="34629" t="34050" r="34629" b="11714"/>
          <a:stretch>
            <a:fillRect/>
          </a:stretch>
        </p:blipFill>
        <p:spPr>
          <a:xfrm>
            <a:off x="3541838" y="2922994"/>
            <a:ext cx="2449689" cy="1934756"/>
          </a:xfrm>
          <a:prstGeom prst="rect">
            <a:avLst/>
          </a:prstGeom>
        </p:spPr>
      </p:pic>
      <p:pic>
        <p:nvPicPr>
          <p:cNvPr id="16" name="Graphic 21">
            <a:extLst>
              <a:ext uri="{FF2B5EF4-FFF2-40B4-BE49-F238E27FC236}">
                <a16:creationId xmlns:a16="http://schemas.microsoft.com/office/drawing/2014/main" id="{4EAB0DBA-1C15-33D7-49A0-0969B6258E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7" name="Shape 4">
            <a:extLst>
              <a:ext uri="{FF2B5EF4-FFF2-40B4-BE49-F238E27FC236}">
                <a16:creationId xmlns:a16="http://schemas.microsoft.com/office/drawing/2014/main" id="{450AEDB2-F85F-2CDA-BC98-2228634845B8}"/>
              </a:ext>
            </a:extLst>
          </p:cNvPr>
          <p:cNvSpPr/>
          <p:nvPr/>
        </p:nvSpPr>
        <p:spPr>
          <a:xfrm>
            <a:off x="285750" y="352722"/>
            <a:ext cx="829149" cy="833227"/>
          </a:xfrm>
          <a:prstGeom prst="rect">
            <a:avLst/>
          </a:prstGeom>
          <a:solidFill>
            <a:srgbClr val="00B0F0"/>
          </a:solidFill>
          <a:ln/>
        </p:spPr>
      </p:sp>
      <p:sp>
        <p:nvSpPr>
          <p:cNvPr id="18" name="Text 5">
            <a:extLst>
              <a:ext uri="{FF2B5EF4-FFF2-40B4-BE49-F238E27FC236}">
                <a16:creationId xmlns:a16="http://schemas.microsoft.com/office/drawing/2014/main" id="{310E37F0-4DCC-72BF-EE13-6B6F679F4233}"/>
              </a:ext>
            </a:extLst>
          </p:cNvPr>
          <p:cNvSpPr/>
          <p:nvPr/>
        </p:nvSpPr>
        <p:spPr>
          <a:xfrm>
            <a:off x="416827" y="626973"/>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19" name="Text 6">
            <a:extLst>
              <a:ext uri="{FF2B5EF4-FFF2-40B4-BE49-F238E27FC236}">
                <a16:creationId xmlns:a16="http://schemas.microsoft.com/office/drawing/2014/main" id="{707075FA-17B3-17DF-7B94-3D6A732783B4}"/>
              </a:ext>
            </a:extLst>
          </p:cNvPr>
          <p:cNvSpPr/>
          <p:nvPr/>
        </p:nvSpPr>
        <p:spPr>
          <a:xfrm>
            <a:off x="592931" y="819463"/>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1"/>
          <p:cNvSpPr/>
          <p:nvPr/>
        </p:nvSpPr>
        <p:spPr>
          <a:xfrm>
            <a:off x="606382" y="367010"/>
            <a:ext cx="512704" cy="130549"/>
          </a:xfrm>
          <a:prstGeom prst="rect">
            <a:avLst/>
          </a:prstGeom>
          <a:noFill/>
          <a:ln/>
        </p:spPr>
        <p:txBody>
          <a:bodyPr wrap="none" lIns="0" tIns="0" rIns="0" bIns="0" rtlCol="0" anchor="t">
            <a:spAutoFit/>
          </a:bodyPr>
          <a:lstStyle/>
          <a:p>
            <a:pPr marL="0" indent="0" algn="l">
              <a:lnSpc>
                <a:spcPts val="900"/>
              </a:lnSpc>
              <a:buNone/>
            </a:pPr>
            <a:r>
              <a:rPr lang="en-US" sz="1300" b="1" dirty="0">
                <a:solidFill>
                  <a:srgbClr val="FFFFFF"/>
                </a:solidFill>
              </a:rPr>
              <a:t>Lecture</a:t>
            </a:r>
            <a:endParaRPr lang="en-US" sz="1300" dirty="0"/>
          </a:p>
        </p:txBody>
      </p:sp>
      <p:sp>
        <p:nvSpPr>
          <p:cNvPr id="5" name="Text 2"/>
          <p:cNvSpPr/>
          <p:nvPr/>
        </p:nvSpPr>
        <p:spPr>
          <a:xfrm>
            <a:off x="671373" y="502741"/>
            <a:ext cx="169918" cy="226729"/>
          </a:xfrm>
          <a:prstGeom prst="rect">
            <a:avLst/>
          </a:prstGeom>
          <a:noFill/>
          <a:ln/>
        </p:spPr>
        <p:txBody>
          <a:bodyPr wrap="none" lIns="0" tIns="0" rIns="0" bIns="0" rtlCol="0" anchor="t">
            <a:spAutoFit/>
          </a:bodyPr>
          <a:lstStyle/>
          <a:p>
            <a:pPr marL="0" indent="0" algn="l">
              <a:lnSpc>
                <a:spcPts val="1900"/>
              </a:lnSpc>
              <a:buNone/>
            </a:pPr>
            <a:r>
              <a:rPr lang="en-US" sz="1300" b="1" dirty="0">
                <a:solidFill>
                  <a:srgbClr val="FFFFFF"/>
                </a:solidFill>
              </a:rPr>
              <a:t>04</a:t>
            </a:r>
            <a:endParaRPr lang="en-US" sz="1300" dirty="0"/>
          </a:p>
        </p:txBody>
      </p:sp>
      <p:sp>
        <p:nvSpPr>
          <p:cNvPr id="6" name="Text 3"/>
          <p:cNvSpPr/>
          <p:nvPr/>
        </p:nvSpPr>
        <p:spPr>
          <a:xfrm>
            <a:off x="1398764" y="627388"/>
            <a:ext cx="2446182" cy="257571"/>
          </a:xfrm>
          <a:prstGeom prst="rect">
            <a:avLst/>
          </a:prstGeom>
          <a:noFill/>
          <a:ln/>
        </p:spPr>
        <p:txBody>
          <a:bodyPr wrap="square" lIns="0" tIns="0" rIns="0" bIns="0" rtlCol="0" anchor="t">
            <a:spAutoFit/>
          </a:bodyPr>
          <a:lstStyle/>
          <a:p>
            <a:pPr marL="0" indent="0" algn="l">
              <a:lnSpc>
                <a:spcPts val="2200"/>
              </a:lnSpc>
              <a:buNone/>
            </a:pPr>
            <a:r>
              <a:rPr lang="en-US" sz="1400" dirty="0">
                <a:solidFill>
                  <a:srgbClr val="00AEEF"/>
                </a:solidFill>
              </a:rPr>
              <a:t>مرحلة </a:t>
            </a:r>
            <a:r>
              <a:rPr lang="en-US" sz="1400" dirty="0" err="1">
                <a:solidFill>
                  <a:srgbClr val="00AEEF"/>
                </a:solidFill>
              </a:rPr>
              <a:t>ما</a:t>
            </a:r>
            <a:r>
              <a:rPr lang="en-US" sz="1400" dirty="0">
                <a:solidFill>
                  <a:srgbClr val="00AEEF"/>
                </a:solidFill>
              </a:rPr>
              <a:t> </a:t>
            </a:r>
            <a:r>
              <a:rPr lang="en-US" sz="1400" dirty="0" err="1">
                <a:solidFill>
                  <a:srgbClr val="00AEEF"/>
                </a:solidFill>
              </a:rPr>
              <a:t>قبل</a:t>
            </a:r>
            <a:r>
              <a:rPr lang="en-US" sz="1400" dirty="0">
                <a:solidFill>
                  <a:srgbClr val="00AEEF"/>
                </a:solidFill>
              </a:rPr>
              <a:t> </a:t>
            </a:r>
            <a:r>
              <a:rPr lang="en-US" sz="1400" dirty="0" err="1">
                <a:solidFill>
                  <a:srgbClr val="00AEEF"/>
                </a:solidFill>
              </a:rPr>
              <a:t>الجدوى</a:t>
            </a:r>
            <a:r>
              <a:rPr lang="en-US" sz="1400" dirty="0">
                <a:solidFill>
                  <a:srgbClr val="00AEEF"/>
                </a:solidFill>
              </a:rPr>
              <a:t>: </a:t>
            </a:r>
            <a:r>
              <a:rPr lang="en-US" sz="1400" dirty="0" err="1">
                <a:solidFill>
                  <a:srgbClr val="00AEEF"/>
                </a:solidFill>
              </a:rPr>
              <a:t>التصفية</a:t>
            </a:r>
            <a:r>
              <a:rPr lang="en-US" sz="1400" dirty="0">
                <a:solidFill>
                  <a:srgbClr val="00AEEF"/>
                </a:solidFill>
              </a:rPr>
              <a:t> </a:t>
            </a:r>
            <a:r>
              <a:rPr lang="en-US" sz="1400" dirty="0" err="1">
                <a:solidFill>
                  <a:srgbClr val="00AEEF"/>
                </a:solidFill>
              </a:rPr>
              <a:t>الأولية</a:t>
            </a:r>
            <a:endParaRPr lang="en-US" sz="1400" dirty="0">
              <a:solidFill>
                <a:srgbClr val="00AEEF"/>
              </a:solidFill>
            </a:endParaRPr>
          </a:p>
        </p:txBody>
      </p:sp>
      <p:sp>
        <p:nvSpPr>
          <p:cNvPr id="7" name="Text 4"/>
          <p:cNvSpPr/>
          <p:nvPr/>
        </p:nvSpPr>
        <p:spPr>
          <a:xfrm>
            <a:off x="1235915" y="423264"/>
            <a:ext cx="2559162" cy="182038"/>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00AEEF"/>
                </a:solidFill>
              </a:rPr>
              <a:t>Pre-Feasibility </a:t>
            </a:r>
            <a:r>
              <a:rPr lang="en-US" sz="1400" dirty="0">
                <a:solidFill>
                  <a:srgbClr val="00AEEF"/>
                </a:solidFill>
              </a:rPr>
              <a:t>Stage</a:t>
            </a:r>
            <a:r>
              <a:rPr lang="en-US" sz="1300" dirty="0">
                <a:solidFill>
                  <a:srgbClr val="00AEEF"/>
                </a:solidFill>
              </a:rPr>
              <a:t>: Initial Screening</a:t>
            </a:r>
          </a:p>
        </p:txBody>
      </p:sp>
      <p:sp>
        <p:nvSpPr>
          <p:cNvPr id="9" name="Text 6"/>
          <p:cNvSpPr/>
          <p:nvPr/>
        </p:nvSpPr>
        <p:spPr>
          <a:xfrm>
            <a:off x="7635268" y="1250156"/>
            <a:ext cx="801501" cy="225446"/>
          </a:xfrm>
          <a:prstGeom prst="rect">
            <a:avLst/>
          </a:prstGeom>
          <a:noFill/>
          <a:ln/>
        </p:spPr>
        <p:txBody>
          <a:bodyPr wrap="none" lIns="0" tIns="0" rIns="0" bIns="0" rtlCol="0" anchor="t">
            <a:spAutoFit/>
          </a:bodyPr>
          <a:lstStyle/>
          <a:p>
            <a:pPr marL="0" indent="0" algn="r">
              <a:lnSpc>
                <a:spcPts val="1900"/>
              </a:lnSpc>
              <a:buNone/>
            </a:pPr>
            <a:r>
              <a:rPr lang="en-US" sz="1300" b="1" dirty="0">
                <a:solidFill>
                  <a:srgbClr val="00B0F0"/>
                </a:solidFill>
              </a:rPr>
              <a:t>التصفية الأولية</a:t>
            </a:r>
            <a:endParaRPr lang="en-US" sz="1300" dirty="0"/>
          </a:p>
        </p:txBody>
      </p:sp>
      <p:sp>
        <p:nvSpPr>
          <p:cNvPr id="10" name="Text 7"/>
          <p:cNvSpPr/>
          <p:nvPr/>
        </p:nvSpPr>
        <p:spPr>
          <a:xfrm>
            <a:off x="6445839" y="1637705"/>
            <a:ext cx="1990930" cy="192360"/>
          </a:xfrm>
          <a:prstGeom prst="rect">
            <a:avLst/>
          </a:prstGeom>
          <a:noFill/>
          <a:ln/>
        </p:spPr>
        <p:txBody>
          <a:bodyPr wrap="none" lIns="0" tIns="0" rIns="0" bIns="0" rtlCol="0" anchor="t">
            <a:spAutoFit/>
          </a:bodyPr>
          <a:lstStyle/>
          <a:p>
            <a:pPr marL="0" indent="0" algn="r">
              <a:lnSpc>
                <a:spcPts val="1500"/>
              </a:lnSpc>
              <a:buNone/>
            </a:pPr>
            <a:r>
              <a:rPr lang="en-US" sz="1300" b="1" dirty="0">
                <a:solidFill>
                  <a:srgbClr val="002060"/>
                </a:solidFill>
              </a:rPr>
              <a:t>الهدف: استبعاد الخيارات غير المجدية</a:t>
            </a:r>
            <a:endParaRPr lang="en-US" sz="1300" dirty="0"/>
          </a:p>
        </p:txBody>
      </p:sp>
      <p:sp>
        <p:nvSpPr>
          <p:cNvPr id="11" name="Text 8"/>
          <p:cNvSpPr/>
          <p:nvPr/>
        </p:nvSpPr>
        <p:spPr>
          <a:xfrm>
            <a:off x="8353413" y="1902023"/>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2" name="Text 9"/>
          <p:cNvSpPr/>
          <p:nvPr/>
        </p:nvSpPr>
        <p:spPr>
          <a:xfrm>
            <a:off x="7432628" y="1946672"/>
            <a:ext cx="825546" cy="192360"/>
          </a:xfrm>
          <a:prstGeom prst="rect">
            <a:avLst/>
          </a:prstGeom>
          <a:noFill/>
          <a:ln/>
        </p:spPr>
        <p:txBody>
          <a:bodyPr wrap="none" lIns="0" tIns="0" rIns="0" bIns="0" rtlCol="0" anchor="t">
            <a:spAutoFit/>
          </a:bodyPr>
          <a:lstStyle/>
          <a:p>
            <a:pPr marL="0" indent="0" algn="l" rtl="1">
              <a:lnSpc>
                <a:spcPts val="1500"/>
              </a:lnSpc>
              <a:buNone/>
            </a:pPr>
            <a:r>
              <a:rPr lang="en-US" sz="1300" b="1" dirty="0">
                <a:solidFill>
                  <a:srgbClr val="333333"/>
                </a:solidFill>
              </a:rPr>
              <a:t>القائمة الطويلة:</a:t>
            </a:r>
            <a:endParaRPr lang="en-US" sz="1300" dirty="0"/>
          </a:p>
        </p:txBody>
      </p:sp>
      <p:sp>
        <p:nvSpPr>
          <p:cNvPr id="13" name="Text 10"/>
          <p:cNvSpPr/>
          <p:nvPr/>
        </p:nvSpPr>
        <p:spPr>
          <a:xfrm>
            <a:off x="4767015" y="1946672"/>
            <a:ext cx="2667397"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جمع قائمة واسعة من المواقع بناءً على معايير عامة.</a:t>
            </a:r>
            <a:endParaRPr lang="en-US" sz="1300" dirty="0"/>
          </a:p>
        </p:txBody>
      </p:sp>
      <p:sp>
        <p:nvSpPr>
          <p:cNvPr id="14" name="Text 11"/>
          <p:cNvSpPr/>
          <p:nvPr/>
        </p:nvSpPr>
        <p:spPr>
          <a:xfrm>
            <a:off x="8353413" y="2166342"/>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5" name="Text 12"/>
          <p:cNvSpPr/>
          <p:nvPr/>
        </p:nvSpPr>
        <p:spPr>
          <a:xfrm>
            <a:off x="7427819" y="2210991"/>
            <a:ext cx="830356" cy="192360"/>
          </a:xfrm>
          <a:prstGeom prst="rect">
            <a:avLst/>
          </a:prstGeom>
          <a:noFill/>
          <a:ln/>
        </p:spPr>
        <p:txBody>
          <a:bodyPr wrap="none" lIns="0" tIns="0" rIns="0" bIns="0" rtlCol="0" anchor="t">
            <a:spAutoFit/>
          </a:bodyPr>
          <a:lstStyle/>
          <a:p>
            <a:pPr marL="0" indent="0" algn="l" rtl="1">
              <a:lnSpc>
                <a:spcPts val="1500"/>
              </a:lnSpc>
              <a:buNone/>
            </a:pPr>
            <a:r>
              <a:rPr lang="en-US" sz="1300" b="1" dirty="0">
                <a:solidFill>
                  <a:srgbClr val="333333"/>
                </a:solidFill>
              </a:rPr>
              <a:t>معايير التصفية:</a:t>
            </a:r>
            <a:endParaRPr lang="en-US" sz="1300" dirty="0"/>
          </a:p>
        </p:txBody>
      </p:sp>
      <p:sp>
        <p:nvSpPr>
          <p:cNvPr id="16" name="Text 13"/>
          <p:cNvSpPr/>
          <p:nvPr/>
        </p:nvSpPr>
        <p:spPr>
          <a:xfrm>
            <a:off x="8060519" y="2394942"/>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7" name="Text 14"/>
          <p:cNvSpPr/>
          <p:nvPr/>
        </p:nvSpPr>
        <p:spPr>
          <a:xfrm>
            <a:off x="6288540" y="2437805"/>
            <a:ext cx="1686359" cy="179536"/>
          </a:xfrm>
          <a:prstGeom prst="rect">
            <a:avLst/>
          </a:prstGeom>
          <a:noFill/>
          <a:ln/>
        </p:spPr>
        <p:txBody>
          <a:bodyPr wrap="none" lIns="0" tIns="0" rIns="0" bIns="0" rtlCol="0" anchor="t">
            <a:spAutoFit/>
          </a:bodyPr>
          <a:lstStyle/>
          <a:p>
            <a:pPr marL="0" indent="0" algn="l" rtl="1">
              <a:lnSpc>
                <a:spcPts val="1400"/>
              </a:lnSpc>
              <a:buNone/>
            </a:pPr>
            <a:r>
              <a:rPr lang="en-US" sz="1300" dirty="0">
                <a:solidFill>
                  <a:srgbClr val="333333"/>
                </a:solidFill>
              </a:rPr>
              <a:t>توفر البنية </a:t>
            </a:r>
            <a:r>
              <a:rPr lang="en-US" sz="1300" dirty="0" err="1">
                <a:solidFill>
                  <a:srgbClr val="333333"/>
                </a:solidFill>
              </a:rPr>
              <a:t>التحتية</a:t>
            </a:r>
            <a:r>
              <a:rPr lang="en-US" sz="1300" dirty="0">
                <a:solidFill>
                  <a:srgbClr val="333333"/>
                </a:solidFill>
              </a:rPr>
              <a:t> </a:t>
            </a:r>
            <a:r>
              <a:rPr lang="ar-SY" sz="1300" dirty="0">
                <a:solidFill>
                  <a:srgbClr val="333333"/>
                </a:solidFill>
              </a:rPr>
              <a:t>(</a:t>
            </a:r>
            <a:r>
              <a:rPr lang="en-US" sz="1300" dirty="0" err="1">
                <a:solidFill>
                  <a:srgbClr val="333333"/>
                </a:solidFill>
              </a:rPr>
              <a:t>كهرباء</a:t>
            </a:r>
            <a:r>
              <a:rPr lang="en-US" sz="1300" dirty="0">
                <a:solidFill>
                  <a:srgbClr val="333333"/>
                </a:solidFill>
              </a:rPr>
              <a:t>، </a:t>
            </a:r>
            <a:r>
              <a:rPr lang="en-US" sz="1300" dirty="0" err="1">
                <a:solidFill>
                  <a:srgbClr val="333333"/>
                </a:solidFill>
              </a:rPr>
              <a:t>ماء</a:t>
            </a:r>
            <a:r>
              <a:rPr lang="ar-SY" sz="1300" dirty="0">
                <a:solidFill>
                  <a:srgbClr val="333333"/>
                </a:solidFill>
              </a:rPr>
              <a:t>)</a:t>
            </a:r>
            <a:endParaRPr lang="en-US" sz="1300" dirty="0"/>
          </a:p>
        </p:txBody>
      </p:sp>
      <p:sp>
        <p:nvSpPr>
          <p:cNvPr id="18" name="Text 15"/>
          <p:cNvSpPr/>
          <p:nvPr/>
        </p:nvSpPr>
        <p:spPr>
          <a:xfrm>
            <a:off x="8060519" y="2594967"/>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19" name="Text 16"/>
          <p:cNvSpPr/>
          <p:nvPr/>
        </p:nvSpPr>
        <p:spPr>
          <a:xfrm>
            <a:off x="6889667" y="2637830"/>
            <a:ext cx="1075614" cy="179536"/>
          </a:xfrm>
          <a:prstGeom prst="rect">
            <a:avLst/>
          </a:prstGeom>
          <a:noFill/>
          <a:ln/>
        </p:spPr>
        <p:txBody>
          <a:bodyPr wrap="none" lIns="0" tIns="0" rIns="0" bIns="0" rtlCol="0" anchor="t">
            <a:spAutoFit/>
          </a:bodyPr>
          <a:lstStyle/>
          <a:p>
            <a:pPr marL="0" indent="0" algn="l" rtl="1">
              <a:lnSpc>
                <a:spcPts val="1400"/>
              </a:lnSpc>
              <a:buNone/>
            </a:pPr>
            <a:r>
              <a:rPr lang="en-US" sz="1300" dirty="0">
                <a:solidFill>
                  <a:srgbClr val="333333"/>
                </a:solidFill>
              </a:rPr>
              <a:t>القيود البيئية الرئيسية</a:t>
            </a:r>
            <a:endParaRPr lang="en-US" sz="1300" dirty="0"/>
          </a:p>
        </p:txBody>
      </p:sp>
      <p:sp>
        <p:nvSpPr>
          <p:cNvPr id="20" name="Text 17"/>
          <p:cNvSpPr/>
          <p:nvPr/>
        </p:nvSpPr>
        <p:spPr>
          <a:xfrm>
            <a:off x="8060519" y="2794992"/>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21" name="Text 18"/>
          <p:cNvSpPr/>
          <p:nvPr/>
        </p:nvSpPr>
        <p:spPr>
          <a:xfrm>
            <a:off x="7001878" y="2837855"/>
            <a:ext cx="963404" cy="179536"/>
          </a:xfrm>
          <a:prstGeom prst="rect">
            <a:avLst/>
          </a:prstGeom>
          <a:noFill/>
          <a:ln/>
        </p:spPr>
        <p:txBody>
          <a:bodyPr wrap="none" lIns="0" tIns="0" rIns="0" bIns="0" rtlCol="0" anchor="t">
            <a:spAutoFit/>
          </a:bodyPr>
          <a:lstStyle/>
          <a:p>
            <a:pPr marL="0" indent="0" algn="l" rtl="1">
              <a:lnSpc>
                <a:spcPts val="1400"/>
              </a:lnSpc>
              <a:buNone/>
            </a:pPr>
            <a:r>
              <a:rPr lang="en-US" sz="1300" dirty="0">
                <a:solidFill>
                  <a:srgbClr val="333333"/>
                </a:solidFill>
              </a:rPr>
              <a:t>القرب من الأسواق</a:t>
            </a:r>
            <a:endParaRPr lang="en-US" sz="1300" dirty="0"/>
          </a:p>
        </p:txBody>
      </p:sp>
      <p:sp>
        <p:nvSpPr>
          <p:cNvPr id="22" name="Text 19"/>
          <p:cNvSpPr/>
          <p:nvPr/>
        </p:nvSpPr>
        <p:spPr>
          <a:xfrm>
            <a:off x="8353413" y="3037880"/>
            <a:ext cx="83356" cy="236347"/>
          </a:xfrm>
          <a:prstGeom prst="rect">
            <a:avLst/>
          </a:prstGeom>
          <a:noFill/>
          <a:ln/>
        </p:spPr>
        <p:txBody>
          <a:bodyPr wrap="none" lIns="0" tIns="0" rIns="0" bIns="0" rtlCol="0" anchor="t">
            <a:spAutoFit/>
          </a:bodyPr>
          <a:lstStyle/>
          <a:p>
            <a:pPr marL="0" indent="0" algn="r">
              <a:lnSpc>
                <a:spcPts val="2000"/>
              </a:lnSpc>
              <a:buNone/>
            </a:pPr>
            <a:r>
              <a:rPr lang="en-US" sz="1300" dirty="0">
                <a:solidFill>
                  <a:srgbClr val="00B0F0"/>
                </a:solidFill>
              </a:rPr>
              <a:t>•</a:t>
            </a:r>
            <a:endParaRPr lang="en-US" sz="1300" dirty="0"/>
          </a:p>
        </p:txBody>
      </p:sp>
      <p:sp>
        <p:nvSpPr>
          <p:cNvPr id="23" name="Text 20"/>
          <p:cNvSpPr/>
          <p:nvPr/>
        </p:nvSpPr>
        <p:spPr>
          <a:xfrm>
            <a:off x="7389347" y="3082528"/>
            <a:ext cx="868828" cy="192360"/>
          </a:xfrm>
          <a:prstGeom prst="rect">
            <a:avLst/>
          </a:prstGeom>
          <a:noFill/>
          <a:ln/>
        </p:spPr>
        <p:txBody>
          <a:bodyPr wrap="none" lIns="0" tIns="0" rIns="0" bIns="0" rtlCol="0" anchor="t">
            <a:spAutoFit/>
          </a:bodyPr>
          <a:lstStyle/>
          <a:p>
            <a:pPr marL="0" indent="0" algn="l" rtl="1">
              <a:lnSpc>
                <a:spcPts val="1500"/>
              </a:lnSpc>
              <a:buNone/>
            </a:pPr>
            <a:r>
              <a:rPr lang="en-US" sz="1300" b="1" dirty="0">
                <a:solidFill>
                  <a:srgbClr val="333333"/>
                </a:solidFill>
              </a:rPr>
              <a:t>القائمة القصيرة:</a:t>
            </a:r>
            <a:endParaRPr lang="en-US" sz="1300" dirty="0"/>
          </a:p>
        </p:txBody>
      </p:sp>
      <p:sp>
        <p:nvSpPr>
          <p:cNvPr id="24" name="Text 21"/>
          <p:cNvSpPr/>
          <p:nvPr/>
        </p:nvSpPr>
        <p:spPr>
          <a:xfrm>
            <a:off x="6106854" y="3082528"/>
            <a:ext cx="1293623" cy="192360"/>
          </a:xfrm>
          <a:prstGeom prst="rect">
            <a:avLst/>
          </a:prstGeom>
          <a:noFill/>
          <a:ln/>
        </p:spPr>
        <p:txBody>
          <a:bodyPr wrap="none" lIns="0" tIns="0" rIns="0" bIns="0" rtlCol="0" anchor="t">
            <a:spAutoFit/>
          </a:bodyPr>
          <a:lstStyle/>
          <a:p>
            <a:pPr marL="0" indent="0" algn="l" rtl="1">
              <a:lnSpc>
                <a:spcPts val="1500"/>
              </a:lnSpc>
              <a:buNone/>
            </a:pPr>
            <a:r>
              <a:rPr lang="en-US" sz="1300" dirty="0">
                <a:solidFill>
                  <a:srgbClr val="333333"/>
                </a:solidFill>
              </a:rPr>
              <a:t>اختيار 2-4 مواقع واعدة.</a:t>
            </a:r>
            <a:endParaRPr lang="en-US" sz="1300" dirty="0"/>
          </a:p>
        </p:txBody>
      </p:sp>
      <p:sp>
        <p:nvSpPr>
          <p:cNvPr id="25" name="Shape 22"/>
          <p:cNvSpPr/>
          <p:nvPr/>
        </p:nvSpPr>
        <p:spPr>
          <a:xfrm>
            <a:off x="4572000" y="3380780"/>
            <a:ext cx="3864769" cy="482203"/>
          </a:xfrm>
          <a:prstGeom prst="rect">
            <a:avLst/>
          </a:prstGeom>
          <a:solidFill>
            <a:srgbClr val="F0F8FF"/>
          </a:solidFill>
          <a:ln/>
        </p:spPr>
      </p:sp>
      <p:sp>
        <p:nvSpPr>
          <p:cNvPr id="26" name="Shape 23"/>
          <p:cNvSpPr/>
          <p:nvPr/>
        </p:nvSpPr>
        <p:spPr>
          <a:xfrm>
            <a:off x="8408194" y="3380780"/>
            <a:ext cx="28575" cy="482203"/>
          </a:xfrm>
          <a:prstGeom prst="rect">
            <a:avLst/>
          </a:prstGeom>
          <a:solidFill>
            <a:srgbClr val="00B0F0"/>
          </a:solidFill>
          <a:ln/>
        </p:spPr>
      </p:sp>
      <p:sp>
        <p:nvSpPr>
          <p:cNvPr id="27" name="Text 24"/>
          <p:cNvSpPr/>
          <p:nvPr/>
        </p:nvSpPr>
        <p:spPr>
          <a:xfrm>
            <a:off x="7446950" y="3466505"/>
            <a:ext cx="904094" cy="148502"/>
          </a:xfrm>
          <a:prstGeom prst="rect">
            <a:avLst/>
          </a:prstGeom>
          <a:noFill/>
          <a:ln/>
        </p:spPr>
        <p:txBody>
          <a:bodyPr wrap="none" lIns="0" tIns="0" rIns="0" bIns="0" rtlCol="0" anchor="t">
            <a:spAutoFit/>
          </a:bodyPr>
          <a:lstStyle/>
          <a:p>
            <a:pPr marL="0" indent="0" algn="l" rtl="1">
              <a:lnSpc>
                <a:spcPts val="1100"/>
              </a:lnSpc>
              <a:buNone/>
            </a:pPr>
            <a:r>
              <a:rPr lang="en-US" sz="1300" b="1" dirty="0">
                <a:solidFill>
                  <a:srgbClr val="002060"/>
                </a:solidFill>
              </a:rPr>
              <a:t>السؤال الأساسي:</a:t>
            </a:r>
            <a:endParaRPr lang="en-US" sz="1300" dirty="0"/>
          </a:p>
        </p:txBody>
      </p:sp>
      <p:sp>
        <p:nvSpPr>
          <p:cNvPr id="28" name="Text 25"/>
          <p:cNvSpPr/>
          <p:nvPr/>
        </p:nvSpPr>
        <p:spPr>
          <a:xfrm>
            <a:off x="6679112" y="3621881"/>
            <a:ext cx="1671932" cy="148502"/>
          </a:xfrm>
          <a:prstGeom prst="rect">
            <a:avLst/>
          </a:prstGeom>
          <a:noFill/>
          <a:ln/>
        </p:spPr>
        <p:txBody>
          <a:bodyPr wrap="none" lIns="0" tIns="0" rIns="0" bIns="0" rtlCol="0" anchor="t">
            <a:spAutoFit/>
          </a:bodyPr>
          <a:lstStyle/>
          <a:p>
            <a:pPr marL="0" indent="0" algn="l" rtl="1">
              <a:lnSpc>
                <a:spcPts val="1100"/>
              </a:lnSpc>
              <a:buNone/>
            </a:pPr>
            <a:r>
              <a:rPr lang="en-US" sz="1300" dirty="0">
                <a:solidFill>
                  <a:srgbClr val="000000"/>
                </a:solidFill>
              </a:rPr>
              <a:t>"هل هناك مواقع مناسبة مبدئياً؟"</a:t>
            </a:r>
            <a:endParaRPr lang="en-US" sz="1300" dirty="0"/>
          </a:p>
        </p:txBody>
      </p:sp>
      <p:sp>
        <p:nvSpPr>
          <p:cNvPr id="29" name="Text 26"/>
          <p:cNvSpPr/>
          <p:nvPr/>
        </p:nvSpPr>
        <p:spPr>
          <a:xfrm>
            <a:off x="707231" y="1250156"/>
            <a:ext cx="1110625" cy="226729"/>
          </a:xfrm>
          <a:prstGeom prst="rect">
            <a:avLst/>
          </a:prstGeom>
          <a:noFill/>
          <a:ln/>
        </p:spPr>
        <p:txBody>
          <a:bodyPr wrap="none" lIns="0" tIns="0" rIns="0" bIns="0" rtlCol="0" anchor="t">
            <a:spAutoFit/>
          </a:bodyPr>
          <a:lstStyle/>
          <a:p>
            <a:pPr marL="0" indent="0" algn="l">
              <a:lnSpc>
                <a:spcPts val="1900"/>
              </a:lnSpc>
              <a:buNone/>
            </a:pPr>
            <a:r>
              <a:rPr lang="en-US" sz="1300" b="1" dirty="0">
                <a:solidFill>
                  <a:srgbClr val="00B0F0"/>
                </a:solidFill>
              </a:rPr>
              <a:t>Initial Screening</a:t>
            </a:r>
            <a:endParaRPr lang="en-US" sz="1300" dirty="0"/>
          </a:p>
        </p:txBody>
      </p:sp>
      <p:sp>
        <p:nvSpPr>
          <p:cNvPr id="30" name="Text 27"/>
          <p:cNvSpPr/>
          <p:nvPr/>
        </p:nvSpPr>
        <p:spPr>
          <a:xfrm>
            <a:off x="707231" y="1637705"/>
            <a:ext cx="2385846"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002060"/>
                </a:solidFill>
              </a:rPr>
              <a:t>Goal: Eliminate unsuitable options</a:t>
            </a:r>
            <a:endParaRPr lang="en-US" sz="1300" dirty="0"/>
          </a:p>
        </p:txBody>
      </p:sp>
      <p:sp>
        <p:nvSpPr>
          <p:cNvPr id="31" name="Text 28"/>
          <p:cNvSpPr/>
          <p:nvPr/>
        </p:nvSpPr>
        <p:spPr>
          <a:xfrm>
            <a:off x="707231" y="190202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2" name="Text 29"/>
          <p:cNvSpPr/>
          <p:nvPr/>
        </p:nvSpPr>
        <p:spPr>
          <a:xfrm>
            <a:off x="885825" y="1946672"/>
            <a:ext cx="647357"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333333"/>
                </a:solidFill>
              </a:rPr>
              <a:t>Long List:</a:t>
            </a:r>
            <a:endParaRPr lang="en-US" sz="1300" dirty="0"/>
          </a:p>
        </p:txBody>
      </p:sp>
      <p:sp>
        <p:nvSpPr>
          <p:cNvPr id="33" name="Text 30"/>
          <p:cNvSpPr/>
          <p:nvPr/>
        </p:nvSpPr>
        <p:spPr>
          <a:xfrm>
            <a:off x="1536632" y="1946243"/>
            <a:ext cx="3482299" cy="384721"/>
          </a:xfrm>
          <a:prstGeom prst="rect">
            <a:avLst/>
          </a:prstGeom>
          <a:noFill/>
          <a:ln/>
        </p:spPr>
        <p:txBody>
          <a:bodyPr wrap="square" lIns="0" tIns="0" rIns="0" bIns="0" rtlCol="0" anchor="t">
            <a:spAutoFit/>
          </a:bodyPr>
          <a:lstStyle/>
          <a:p>
            <a:pPr marL="0" indent="0" algn="l">
              <a:lnSpc>
                <a:spcPts val="1500"/>
              </a:lnSpc>
              <a:buNone/>
            </a:pPr>
            <a:r>
              <a:rPr lang="en-US" sz="1300" dirty="0">
                <a:solidFill>
                  <a:srgbClr val="333333"/>
                </a:solidFill>
              </a:rPr>
              <a:t>Compile a broad list of potential sites based on general criteria.</a:t>
            </a:r>
            <a:endParaRPr lang="en-US" sz="1300" dirty="0"/>
          </a:p>
        </p:txBody>
      </p:sp>
      <p:sp>
        <p:nvSpPr>
          <p:cNvPr id="34" name="Text 31"/>
          <p:cNvSpPr/>
          <p:nvPr/>
        </p:nvSpPr>
        <p:spPr>
          <a:xfrm>
            <a:off x="707231" y="235922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5" name="Text 32"/>
          <p:cNvSpPr/>
          <p:nvPr/>
        </p:nvSpPr>
        <p:spPr>
          <a:xfrm>
            <a:off x="885825" y="2403872"/>
            <a:ext cx="1268874"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333333"/>
                </a:solidFill>
              </a:rPr>
              <a:t>Screening Criteria:</a:t>
            </a:r>
            <a:endParaRPr lang="en-US" sz="1300" dirty="0"/>
          </a:p>
        </p:txBody>
      </p:sp>
      <p:sp>
        <p:nvSpPr>
          <p:cNvPr id="36" name="Text 33"/>
          <p:cNvSpPr/>
          <p:nvPr/>
        </p:nvSpPr>
        <p:spPr>
          <a:xfrm>
            <a:off x="1000125" y="258782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7" name="Text 34"/>
          <p:cNvSpPr/>
          <p:nvPr/>
        </p:nvSpPr>
        <p:spPr>
          <a:xfrm>
            <a:off x="1178719" y="2630686"/>
            <a:ext cx="2726772" cy="179536"/>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333333"/>
                </a:solidFill>
              </a:rPr>
              <a:t>Infrastructure availability (power, water)</a:t>
            </a:r>
            <a:endParaRPr lang="en-US" sz="1300" dirty="0"/>
          </a:p>
        </p:txBody>
      </p:sp>
      <p:sp>
        <p:nvSpPr>
          <p:cNvPr id="38" name="Text 35"/>
          <p:cNvSpPr/>
          <p:nvPr/>
        </p:nvSpPr>
        <p:spPr>
          <a:xfrm>
            <a:off x="1000125" y="2787848"/>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39" name="Text 36"/>
          <p:cNvSpPr/>
          <p:nvPr/>
        </p:nvSpPr>
        <p:spPr>
          <a:xfrm>
            <a:off x="1178719" y="2830711"/>
            <a:ext cx="2222147" cy="179536"/>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333333"/>
                </a:solidFill>
              </a:rPr>
              <a:t>Major environmental constraints</a:t>
            </a:r>
            <a:endParaRPr lang="en-US" sz="1300" dirty="0"/>
          </a:p>
        </p:txBody>
      </p:sp>
      <p:sp>
        <p:nvSpPr>
          <p:cNvPr id="40" name="Text 37"/>
          <p:cNvSpPr/>
          <p:nvPr/>
        </p:nvSpPr>
        <p:spPr>
          <a:xfrm>
            <a:off x="1000125" y="2987873"/>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41" name="Text 38"/>
          <p:cNvSpPr/>
          <p:nvPr/>
        </p:nvSpPr>
        <p:spPr>
          <a:xfrm>
            <a:off x="1178719" y="3030736"/>
            <a:ext cx="1404808" cy="179536"/>
          </a:xfrm>
          <a:prstGeom prst="rect">
            <a:avLst/>
          </a:prstGeom>
          <a:noFill/>
          <a:ln/>
        </p:spPr>
        <p:txBody>
          <a:bodyPr wrap="none" lIns="0" tIns="0" rIns="0" bIns="0" rtlCol="0" anchor="t">
            <a:spAutoFit/>
          </a:bodyPr>
          <a:lstStyle/>
          <a:p>
            <a:pPr marL="0" indent="0" algn="l">
              <a:lnSpc>
                <a:spcPts val="1400"/>
              </a:lnSpc>
              <a:buNone/>
            </a:pPr>
            <a:r>
              <a:rPr lang="en-US" sz="1300" dirty="0">
                <a:solidFill>
                  <a:srgbClr val="333333"/>
                </a:solidFill>
              </a:rPr>
              <a:t>Proximity to markets</a:t>
            </a:r>
            <a:endParaRPr lang="en-US" sz="1300" dirty="0"/>
          </a:p>
        </p:txBody>
      </p:sp>
      <p:sp>
        <p:nvSpPr>
          <p:cNvPr id="42" name="Text 39"/>
          <p:cNvSpPr/>
          <p:nvPr/>
        </p:nvSpPr>
        <p:spPr>
          <a:xfrm>
            <a:off x="707231" y="3230761"/>
            <a:ext cx="83356" cy="236347"/>
          </a:xfrm>
          <a:prstGeom prst="rect">
            <a:avLst/>
          </a:prstGeom>
          <a:noFill/>
          <a:ln/>
        </p:spPr>
        <p:txBody>
          <a:bodyPr wrap="none" lIns="0" tIns="0" rIns="0" bIns="0" rtlCol="0" anchor="t">
            <a:spAutoFit/>
          </a:bodyPr>
          <a:lstStyle/>
          <a:p>
            <a:pPr marL="0" indent="0" algn="l">
              <a:lnSpc>
                <a:spcPts val="2000"/>
              </a:lnSpc>
              <a:buNone/>
            </a:pPr>
            <a:r>
              <a:rPr lang="en-US" sz="1300" dirty="0">
                <a:solidFill>
                  <a:srgbClr val="00B0F0"/>
                </a:solidFill>
              </a:rPr>
              <a:t>•</a:t>
            </a:r>
            <a:endParaRPr lang="en-US" sz="1300" dirty="0"/>
          </a:p>
        </p:txBody>
      </p:sp>
      <p:sp>
        <p:nvSpPr>
          <p:cNvPr id="43" name="Text 40"/>
          <p:cNvSpPr/>
          <p:nvPr/>
        </p:nvSpPr>
        <p:spPr>
          <a:xfrm>
            <a:off x="885825" y="3275409"/>
            <a:ext cx="693844" cy="192360"/>
          </a:xfrm>
          <a:prstGeom prst="rect">
            <a:avLst/>
          </a:prstGeom>
          <a:noFill/>
          <a:ln/>
        </p:spPr>
        <p:txBody>
          <a:bodyPr wrap="none" lIns="0" tIns="0" rIns="0" bIns="0" rtlCol="0" anchor="t">
            <a:spAutoFit/>
          </a:bodyPr>
          <a:lstStyle/>
          <a:p>
            <a:pPr marL="0" indent="0" algn="l">
              <a:lnSpc>
                <a:spcPts val="1500"/>
              </a:lnSpc>
              <a:buNone/>
            </a:pPr>
            <a:r>
              <a:rPr lang="en-US" sz="1300" b="1" dirty="0">
                <a:solidFill>
                  <a:srgbClr val="333333"/>
                </a:solidFill>
              </a:rPr>
              <a:t>Short List:</a:t>
            </a:r>
            <a:endParaRPr lang="en-US" sz="1300" dirty="0"/>
          </a:p>
        </p:txBody>
      </p:sp>
      <p:sp>
        <p:nvSpPr>
          <p:cNvPr id="44" name="Text 41"/>
          <p:cNvSpPr/>
          <p:nvPr/>
        </p:nvSpPr>
        <p:spPr>
          <a:xfrm>
            <a:off x="1536632" y="3275409"/>
            <a:ext cx="1768433" cy="192360"/>
          </a:xfrm>
          <a:prstGeom prst="rect">
            <a:avLst/>
          </a:prstGeom>
          <a:noFill/>
          <a:ln/>
        </p:spPr>
        <p:txBody>
          <a:bodyPr wrap="none" lIns="0" tIns="0" rIns="0" bIns="0" rtlCol="0" anchor="t">
            <a:spAutoFit/>
          </a:bodyPr>
          <a:lstStyle/>
          <a:p>
            <a:pPr marL="0" indent="0" algn="l">
              <a:lnSpc>
                <a:spcPts val="1500"/>
              </a:lnSpc>
              <a:buNone/>
            </a:pPr>
            <a:r>
              <a:rPr lang="en-US" sz="1300" dirty="0">
                <a:solidFill>
                  <a:srgbClr val="333333"/>
                </a:solidFill>
              </a:rPr>
              <a:t>Select 2-4 promising sites.</a:t>
            </a:r>
            <a:endParaRPr lang="en-US" sz="1300" dirty="0"/>
          </a:p>
        </p:txBody>
      </p:sp>
      <p:sp>
        <p:nvSpPr>
          <p:cNvPr id="45" name="Shape 42"/>
          <p:cNvSpPr/>
          <p:nvPr/>
        </p:nvSpPr>
        <p:spPr>
          <a:xfrm>
            <a:off x="568780" y="3582740"/>
            <a:ext cx="3864769" cy="482203"/>
          </a:xfrm>
          <a:prstGeom prst="rect">
            <a:avLst/>
          </a:prstGeom>
          <a:solidFill>
            <a:srgbClr val="F0F8FF"/>
          </a:solidFill>
          <a:ln/>
        </p:spPr>
      </p:sp>
      <p:sp>
        <p:nvSpPr>
          <p:cNvPr id="46" name="Shape 43"/>
          <p:cNvSpPr/>
          <p:nvPr/>
        </p:nvSpPr>
        <p:spPr>
          <a:xfrm>
            <a:off x="707231" y="3573661"/>
            <a:ext cx="28575" cy="482203"/>
          </a:xfrm>
          <a:prstGeom prst="rect">
            <a:avLst/>
          </a:prstGeom>
          <a:solidFill>
            <a:srgbClr val="00B0F0"/>
          </a:solidFill>
          <a:ln/>
        </p:spPr>
      </p:sp>
      <p:sp>
        <p:nvSpPr>
          <p:cNvPr id="47" name="Text 44"/>
          <p:cNvSpPr/>
          <p:nvPr/>
        </p:nvSpPr>
        <p:spPr>
          <a:xfrm>
            <a:off x="792956" y="3659386"/>
            <a:ext cx="963405" cy="149785"/>
          </a:xfrm>
          <a:prstGeom prst="rect">
            <a:avLst/>
          </a:prstGeom>
          <a:noFill/>
          <a:ln/>
        </p:spPr>
        <p:txBody>
          <a:bodyPr wrap="none" lIns="0" tIns="0" rIns="0" bIns="0" rtlCol="0" anchor="t">
            <a:spAutoFit/>
          </a:bodyPr>
          <a:lstStyle/>
          <a:p>
            <a:pPr marL="0" indent="0" algn="l">
              <a:lnSpc>
                <a:spcPts val="1100"/>
              </a:lnSpc>
              <a:buNone/>
            </a:pPr>
            <a:r>
              <a:rPr lang="en-US" sz="1300" b="1" dirty="0">
                <a:solidFill>
                  <a:srgbClr val="002060"/>
                </a:solidFill>
              </a:rPr>
              <a:t>Key Question:</a:t>
            </a:r>
            <a:endParaRPr lang="en-US" sz="1300" dirty="0"/>
          </a:p>
        </p:txBody>
      </p:sp>
      <p:sp>
        <p:nvSpPr>
          <p:cNvPr id="48" name="Text 45"/>
          <p:cNvSpPr/>
          <p:nvPr/>
        </p:nvSpPr>
        <p:spPr>
          <a:xfrm>
            <a:off x="792956" y="3814763"/>
            <a:ext cx="2817887" cy="149785"/>
          </a:xfrm>
          <a:prstGeom prst="rect">
            <a:avLst/>
          </a:prstGeom>
          <a:noFill/>
          <a:ln/>
        </p:spPr>
        <p:txBody>
          <a:bodyPr wrap="none" lIns="0" tIns="0" rIns="0" bIns="0" rtlCol="0" anchor="t">
            <a:spAutoFit/>
          </a:bodyPr>
          <a:lstStyle/>
          <a:p>
            <a:pPr marL="0" indent="0" algn="l">
              <a:lnSpc>
                <a:spcPts val="1100"/>
              </a:lnSpc>
              <a:buNone/>
            </a:pPr>
            <a:r>
              <a:rPr lang="en-US" sz="1300" dirty="0">
                <a:solidFill>
                  <a:srgbClr val="000000"/>
                </a:solidFill>
              </a:rPr>
              <a:t>"Are there any potentially suitable sites?"</a:t>
            </a:r>
            <a:endParaRPr lang="en-US" sz="1300" dirty="0"/>
          </a:p>
        </p:txBody>
      </p:sp>
      <p:pic>
        <p:nvPicPr>
          <p:cNvPr id="50" name="Graphic 21">
            <a:extLst>
              <a:ext uri="{FF2B5EF4-FFF2-40B4-BE49-F238E27FC236}">
                <a16:creationId xmlns:a16="http://schemas.microsoft.com/office/drawing/2014/main" id="{C9C7249A-B8E0-4FC1-580A-3EE54931B1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51" name="Rectangle: Rounded Corners 24">
            <a:extLst>
              <a:ext uri="{FF2B5EF4-FFF2-40B4-BE49-F238E27FC236}">
                <a16:creationId xmlns:a16="http://schemas.microsoft.com/office/drawing/2014/main" id="{6EA9BFD4-2D11-B43C-226B-1D407A209EE1}"/>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a:p>
        </p:txBody>
      </p:sp>
      <p:sp>
        <p:nvSpPr>
          <p:cNvPr id="52" name="Shape 4">
            <a:extLst>
              <a:ext uri="{FF2B5EF4-FFF2-40B4-BE49-F238E27FC236}">
                <a16:creationId xmlns:a16="http://schemas.microsoft.com/office/drawing/2014/main" id="{824FA3D1-135E-17DF-2C50-E93CE35A360C}"/>
              </a:ext>
            </a:extLst>
          </p:cNvPr>
          <p:cNvSpPr/>
          <p:nvPr/>
        </p:nvSpPr>
        <p:spPr>
          <a:xfrm>
            <a:off x="285750" y="241300"/>
            <a:ext cx="829149" cy="833227"/>
          </a:xfrm>
          <a:prstGeom prst="rect">
            <a:avLst/>
          </a:prstGeom>
          <a:solidFill>
            <a:srgbClr val="00B0F0"/>
          </a:solidFill>
          <a:ln/>
        </p:spPr>
      </p:sp>
      <p:sp>
        <p:nvSpPr>
          <p:cNvPr id="53" name="Text 5">
            <a:extLst>
              <a:ext uri="{FF2B5EF4-FFF2-40B4-BE49-F238E27FC236}">
                <a16:creationId xmlns:a16="http://schemas.microsoft.com/office/drawing/2014/main" id="{71EAACB6-D88D-7F75-45C9-1351789742FA}"/>
              </a:ext>
            </a:extLst>
          </p:cNvPr>
          <p:cNvSpPr/>
          <p:nvPr/>
        </p:nvSpPr>
        <p:spPr>
          <a:xfrm>
            <a:off x="430514" y="537285"/>
            <a:ext cx="507575" cy="149785"/>
          </a:xfrm>
          <a:prstGeom prst="rect">
            <a:avLst/>
          </a:prstGeom>
          <a:noFill/>
          <a:ln/>
        </p:spPr>
        <p:txBody>
          <a:bodyPr wrap="none" lIns="0" tIns="0" rIns="0" bIns="0" rtlCol="0" anchor="t">
            <a:spAutoFit/>
          </a:bodyPr>
          <a:lstStyle/>
          <a:p>
            <a:pPr marL="0" indent="0" algn="ctr">
              <a:lnSpc>
                <a:spcPts val="1100"/>
              </a:lnSpc>
              <a:buNone/>
            </a:pPr>
            <a:r>
              <a:rPr lang="en-US" sz="1300" dirty="0">
                <a:solidFill>
                  <a:srgbClr val="FFFFFF"/>
                </a:solidFill>
              </a:rPr>
              <a:t>Lecture</a:t>
            </a:r>
            <a:endParaRPr lang="en-US" sz="1300" dirty="0"/>
          </a:p>
        </p:txBody>
      </p:sp>
      <p:sp>
        <p:nvSpPr>
          <p:cNvPr id="54" name="Text 6">
            <a:extLst>
              <a:ext uri="{FF2B5EF4-FFF2-40B4-BE49-F238E27FC236}">
                <a16:creationId xmlns:a16="http://schemas.microsoft.com/office/drawing/2014/main" id="{8CD4124D-4853-B2CC-46B5-721295995294}"/>
              </a:ext>
            </a:extLst>
          </p:cNvPr>
          <p:cNvSpPr/>
          <p:nvPr/>
        </p:nvSpPr>
        <p:spPr>
          <a:xfrm>
            <a:off x="599343" y="775989"/>
            <a:ext cx="169918" cy="149785"/>
          </a:xfrm>
          <a:prstGeom prst="rect">
            <a:avLst/>
          </a:prstGeom>
          <a:noFill/>
          <a:ln/>
        </p:spPr>
        <p:txBody>
          <a:bodyPr wrap="none" lIns="0" tIns="0" rIns="0" bIns="0" rtlCol="0" anchor="t">
            <a:spAutoFit/>
          </a:bodyPr>
          <a:lstStyle/>
          <a:p>
            <a:pPr marL="0" indent="0" algn="ctr">
              <a:lnSpc>
                <a:spcPts val="1100"/>
              </a:lnSpc>
              <a:buNone/>
            </a:pPr>
            <a:r>
              <a:rPr lang="en-US" sz="1300" dirty="0">
                <a:solidFill>
                  <a:srgbClr val="FFFFFF"/>
                </a:solidFill>
              </a:rPr>
              <a:t>04</a:t>
            </a:r>
            <a:endParaRPr lang="en-US" sz="1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Text 1"/>
          <p:cNvSpPr/>
          <p:nvPr/>
        </p:nvSpPr>
        <p:spPr>
          <a:xfrm>
            <a:off x="606382" y="367010"/>
            <a:ext cx="512704" cy="130549"/>
          </a:xfrm>
          <a:prstGeom prst="rect">
            <a:avLst/>
          </a:prstGeom>
          <a:noFill/>
          <a:ln/>
        </p:spPr>
        <p:txBody>
          <a:bodyPr wrap="none" lIns="0" tIns="0" rIns="0" bIns="0" rtlCol="0" anchor="t">
            <a:spAutoFit/>
          </a:bodyPr>
          <a:lstStyle/>
          <a:p>
            <a:pPr marL="0" indent="0" algn="l">
              <a:lnSpc>
                <a:spcPts val="900"/>
              </a:lnSpc>
              <a:buNone/>
            </a:pPr>
            <a:r>
              <a:rPr lang="en-US" sz="1300" b="1" dirty="0">
                <a:solidFill>
                  <a:srgbClr val="FFFFFF"/>
                </a:solidFill>
              </a:rPr>
              <a:t>Lecture</a:t>
            </a:r>
            <a:endParaRPr lang="en-US" sz="1300" dirty="0"/>
          </a:p>
        </p:txBody>
      </p:sp>
      <p:sp>
        <p:nvSpPr>
          <p:cNvPr id="5" name="Text 2"/>
          <p:cNvSpPr/>
          <p:nvPr/>
        </p:nvSpPr>
        <p:spPr>
          <a:xfrm>
            <a:off x="671373" y="502741"/>
            <a:ext cx="169918" cy="226729"/>
          </a:xfrm>
          <a:prstGeom prst="rect">
            <a:avLst/>
          </a:prstGeom>
          <a:noFill/>
          <a:ln/>
        </p:spPr>
        <p:txBody>
          <a:bodyPr wrap="none" lIns="0" tIns="0" rIns="0" bIns="0" rtlCol="0" anchor="t">
            <a:spAutoFit/>
          </a:bodyPr>
          <a:lstStyle/>
          <a:p>
            <a:pPr marL="0" indent="0" algn="l">
              <a:lnSpc>
                <a:spcPts val="1900"/>
              </a:lnSpc>
              <a:buNone/>
            </a:pPr>
            <a:r>
              <a:rPr lang="en-US" sz="1300" b="1" dirty="0">
                <a:solidFill>
                  <a:srgbClr val="FFFFFF"/>
                </a:solidFill>
              </a:rPr>
              <a:t>04</a:t>
            </a:r>
            <a:endParaRPr lang="en-US" sz="1300" dirty="0"/>
          </a:p>
        </p:txBody>
      </p:sp>
      <p:sp>
        <p:nvSpPr>
          <p:cNvPr id="6" name="Text 3"/>
          <p:cNvSpPr/>
          <p:nvPr/>
        </p:nvSpPr>
        <p:spPr>
          <a:xfrm>
            <a:off x="1299250" y="582517"/>
            <a:ext cx="2022990" cy="257571"/>
          </a:xfrm>
          <a:prstGeom prst="rect">
            <a:avLst/>
          </a:prstGeom>
          <a:noFill/>
          <a:ln/>
        </p:spPr>
        <p:txBody>
          <a:bodyPr wrap="none" lIns="0" tIns="0" rIns="0" bIns="0" rtlCol="0" anchor="t">
            <a:spAutoFit/>
          </a:bodyPr>
          <a:lstStyle/>
          <a:p>
            <a:pPr marL="0" indent="0" algn="r" rtl="1">
              <a:lnSpc>
                <a:spcPts val="2200"/>
              </a:lnSpc>
              <a:buNone/>
            </a:pPr>
            <a:r>
              <a:rPr lang="en-US" sz="1400" dirty="0" err="1">
                <a:solidFill>
                  <a:srgbClr val="00AEEF"/>
                </a:solidFill>
              </a:rPr>
              <a:t>دراسة</a:t>
            </a:r>
            <a:r>
              <a:rPr lang="en-US" sz="1400" dirty="0">
                <a:solidFill>
                  <a:srgbClr val="00AEEF"/>
                </a:solidFill>
              </a:rPr>
              <a:t> </a:t>
            </a:r>
            <a:r>
              <a:rPr lang="en-US" sz="1400" dirty="0" err="1">
                <a:solidFill>
                  <a:srgbClr val="00AEEF"/>
                </a:solidFill>
              </a:rPr>
              <a:t>الجدوى</a:t>
            </a:r>
            <a:r>
              <a:rPr lang="en-US" sz="1400" dirty="0">
                <a:solidFill>
                  <a:srgbClr val="00AEEF"/>
                </a:solidFill>
              </a:rPr>
              <a:t> </a:t>
            </a:r>
            <a:r>
              <a:rPr lang="en-US" sz="1400" dirty="0" err="1">
                <a:solidFill>
                  <a:srgbClr val="00AEEF"/>
                </a:solidFill>
              </a:rPr>
              <a:t>الفنية</a:t>
            </a:r>
            <a:r>
              <a:rPr lang="en-US" sz="1400" dirty="0">
                <a:solidFill>
                  <a:srgbClr val="00AEEF"/>
                </a:solidFill>
              </a:rPr>
              <a:t>: </a:t>
            </a:r>
            <a:r>
              <a:rPr lang="en-US" sz="1400" dirty="0" err="1">
                <a:solidFill>
                  <a:srgbClr val="00AEEF"/>
                </a:solidFill>
              </a:rPr>
              <a:t>التحليل</a:t>
            </a:r>
            <a:r>
              <a:rPr lang="en-US" sz="1400" dirty="0">
                <a:solidFill>
                  <a:srgbClr val="00AEEF"/>
                </a:solidFill>
              </a:rPr>
              <a:t> </a:t>
            </a:r>
            <a:r>
              <a:rPr lang="en-US" sz="1400" dirty="0" err="1">
                <a:solidFill>
                  <a:srgbClr val="00AEEF"/>
                </a:solidFill>
              </a:rPr>
              <a:t>المعمق</a:t>
            </a:r>
            <a:endParaRPr lang="en-US" sz="1400" dirty="0">
              <a:solidFill>
                <a:srgbClr val="00AEEF"/>
              </a:solidFill>
            </a:endParaRPr>
          </a:p>
        </p:txBody>
      </p:sp>
      <p:sp>
        <p:nvSpPr>
          <p:cNvPr id="7" name="Text 4"/>
          <p:cNvSpPr/>
          <p:nvPr/>
        </p:nvSpPr>
        <p:spPr>
          <a:xfrm>
            <a:off x="1165363" y="353212"/>
            <a:ext cx="2770759" cy="182038"/>
          </a:xfrm>
          <a:prstGeom prst="rect">
            <a:avLst/>
          </a:prstGeom>
          <a:noFill/>
          <a:ln/>
        </p:spPr>
        <p:txBody>
          <a:bodyPr wrap="none" lIns="0" tIns="0" rIns="0" bIns="0" rtlCol="0" anchor="t">
            <a:spAutoFit/>
          </a:bodyPr>
          <a:lstStyle/>
          <a:p>
            <a:pPr marL="0" indent="0" algn="l">
              <a:lnSpc>
                <a:spcPts val="1400"/>
              </a:lnSpc>
              <a:buNone/>
            </a:pPr>
            <a:r>
              <a:rPr lang="en-US" sz="1400" dirty="0">
                <a:solidFill>
                  <a:srgbClr val="00AEEF"/>
                </a:solidFill>
              </a:rPr>
              <a:t>Technical Feasibility: Detailed Analysis</a:t>
            </a:r>
          </a:p>
        </p:txBody>
      </p:sp>
      <p:sp>
        <p:nvSpPr>
          <p:cNvPr id="9" name="Text 6"/>
          <p:cNvSpPr/>
          <p:nvPr/>
        </p:nvSpPr>
        <p:spPr>
          <a:xfrm>
            <a:off x="7550308" y="1250156"/>
            <a:ext cx="886461" cy="215828"/>
          </a:xfrm>
          <a:prstGeom prst="rect">
            <a:avLst/>
          </a:prstGeom>
          <a:noFill/>
          <a:ln/>
        </p:spPr>
        <p:txBody>
          <a:bodyPr wrap="none" lIns="0" tIns="0" rIns="0" bIns="0" rtlCol="0" anchor="t">
            <a:spAutoFit/>
          </a:bodyPr>
          <a:lstStyle/>
          <a:p>
            <a:pPr marL="0" indent="0" algn="r">
              <a:lnSpc>
                <a:spcPts val="1800"/>
              </a:lnSpc>
              <a:buNone/>
            </a:pPr>
            <a:r>
              <a:rPr lang="en-US" sz="1300" b="1" dirty="0">
                <a:solidFill>
                  <a:srgbClr val="00B0F0"/>
                </a:solidFill>
              </a:rPr>
              <a:t>التحليل التفصيلي</a:t>
            </a:r>
            <a:endParaRPr lang="en-US" sz="1300" dirty="0"/>
          </a:p>
        </p:txBody>
      </p:sp>
      <p:sp>
        <p:nvSpPr>
          <p:cNvPr id="10" name="Text 7"/>
          <p:cNvSpPr/>
          <p:nvPr/>
        </p:nvSpPr>
        <p:spPr>
          <a:xfrm>
            <a:off x="8353413" y="1559123"/>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11" name="Text 8"/>
          <p:cNvSpPr/>
          <p:nvPr/>
        </p:nvSpPr>
        <p:spPr>
          <a:xfrm>
            <a:off x="7352931" y="1589484"/>
            <a:ext cx="1017906"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الدراسات الميدانية:</a:t>
            </a:r>
            <a:endParaRPr lang="en-US" sz="1300" dirty="0"/>
          </a:p>
        </p:txBody>
      </p:sp>
      <p:sp>
        <p:nvSpPr>
          <p:cNvPr id="12" name="Text 9"/>
          <p:cNvSpPr/>
          <p:nvPr/>
        </p:nvSpPr>
        <p:spPr>
          <a:xfrm>
            <a:off x="5661554" y="1589484"/>
            <a:ext cx="1625445"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فحص التربة، المسح الجيوتقني.</a:t>
            </a:r>
            <a:endParaRPr lang="en-US" sz="1300" dirty="0"/>
          </a:p>
        </p:txBody>
      </p:sp>
      <p:sp>
        <p:nvSpPr>
          <p:cNvPr id="13" name="Text 10"/>
          <p:cNvSpPr/>
          <p:nvPr/>
        </p:nvSpPr>
        <p:spPr>
          <a:xfrm>
            <a:off x="8353413" y="1776282"/>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14" name="Text 11"/>
          <p:cNvSpPr/>
          <p:nvPr/>
        </p:nvSpPr>
        <p:spPr>
          <a:xfrm>
            <a:off x="7546895" y="1806643"/>
            <a:ext cx="803104"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تحليل التكاليف:</a:t>
            </a:r>
            <a:endParaRPr lang="en-US" sz="1300" dirty="0"/>
          </a:p>
        </p:txBody>
      </p:sp>
      <p:sp>
        <p:nvSpPr>
          <p:cNvPr id="15" name="Text 12"/>
          <p:cNvSpPr/>
          <p:nvPr/>
        </p:nvSpPr>
        <p:spPr>
          <a:xfrm>
            <a:off x="5762337" y="1826569"/>
            <a:ext cx="1700786"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تكلفة الأرض، الإنشاء، الخدمات.</a:t>
            </a:r>
            <a:endParaRPr lang="en-US" sz="1300" dirty="0"/>
          </a:p>
        </p:txBody>
      </p:sp>
      <p:sp>
        <p:nvSpPr>
          <p:cNvPr id="16" name="Text 13"/>
          <p:cNvSpPr/>
          <p:nvPr/>
        </p:nvSpPr>
        <p:spPr>
          <a:xfrm>
            <a:off x="8353413" y="1993441"/>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17" name="Text 14"/>
          <p:cNvSpPr/>
          <p:nvPr/>
        </p:nvSpPr>
        <p:spPr>
          <a:xfrm>
            <a:off x="7617426" y="2023802"/>
            <a:ext cx="729366"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البنية التحتية:</a:t>
            </a:r>
            <a:endParaRPr lang="en-US" sz="1300" dirty="0"/>
          </a:p>
        </p:txBody>
      </p:sp>
      <p:sp>
        <p:nvSpPr>
          <p:cNvPr id="18" name="Text 15"/>
          <p:cNvSpPr/>
          <p:nvPr/>
        </p:nvSpPr>
        <p:spPr>
          <a:xfrm>
            <a:off x="6074121" y="2002926"/>
            <a:ext cx="1502013"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تقييم الكهرباء، الماء، الطرق.</a:t>
            </a:r>
            <a:endParaRPr lang="en-US" sz="1300" dirty="0"/>
          </a:p>
        </p:txBody>
      </p:sp>
      <p:sp>
        <p:nvSpPr>
          <p:cNvPr id="19" name="Text 16"/>
          <p:cNvSpPr/>
          <p:nvPr/>
        </p:nvSpPr>
        <p:spPr>
          <a:xfrm>
            <a:off x="8353413" y="2210600"/>
            <a:ext cx="83356" cy="197875"/>
          </a:xfrm>
          <a:prstGeom prst="rect">
            <a:avLst/>
          </a:prstGeom>
          <a:noFill/>
          <a:ln/>
        </p:spPr>
        <p:txBody>
          <a:bodyPr wrap="none" lIns="0" tIns="0" rIns="0" bIns="0" rtlCol="0" anchor="t">
            <a:spAutoFit/>
          </a:bodyPr>
          <a:lstStyle/>
          <a:p>
            <a:pPr marL="0" indent="0" algn="r">
              <a:lnSpc>
                <a:spcPts val="1600"/>
              </a:lnSpc>
              <a:buNone/>
            </a:pPr>
            <a:r>
              <a:rPr lang="en-US" sz="1300" dirty="0">
                <a:solidFill>
                  <a:srgbClr val="00B0F0"/>
                </a:solidFill>
              </a:rPr>
              <a:t>•</a:t>
            </a:r>
            <a:endParaRPr lang="en-US" sz="1300" dirty="0"/>
          </a:p>
        </p:txBody>
      </p:sp>
      <p:sp>
        <p:nvSpPr>
          <p:cNvPr id="20" name="Text 17"/>
          <p:cNvSpPr/>
          <p:nvPr/>
        </p:nvSpPr>
        <p:spPr>
          <a:xfrm>
            <a:off x="7407433" y="2240961"/>
            <a:ext cx="960198" cy="167738"/>
          </a:xfrm>
          <a:prstGeom prst="rect">
            <a:avLst/>
          </a:prstGeom>
          <a:noFill/>
          <a:ln/>
        </p:spPr>
        <p:txBody>
          <a:bodyPr wrap="none" lIns="0" tIns="0" rIns="0" bIns="0" rtlCol="0" anchor="t">
            <a:spAutoFit/>
          </a:bodyPr>
          <a:lstStyle/>
          <a:p>
            <a:pPr marL="0" indent="0" algn="l" rtl="1">
              <a:lnSpc>
                <a:spcPts val="1300"/>
              </a:lnSpc>
              <a:buNone/>
            </a:pPr>
            <a:r>
              <a:rPr lang="en-US" sz="1300" b="1" dirty="0">
                <a:solidFill>
                  <a:srgbClr val="333333"/>
                </a:solidFill>
              </a:rPr>
              <a:t>الجوانب القانونية:</a:t>
            </a:r>
            <a:endParaRPr lang="en-US" sz="1300" dirty="0"/>
          </a:p>
        </p:txBody>
      </p:sp>
      <p:sp>
        <p:nvSpPr>
          <p:cNvPr id="21" name="Text 18"/>
          <p:cNvSpPr/>
          <p:nvPr/>
        </p:nvSpPr>
        <p:spPr>
          <a:xfrm>
            <a:off x="6177251" y="2251312"/>
            <a:ext cx="1179810" cy="167738"/>
          </a:xfrm>
          <a:prstGeom prst="rect">
            <a:avLst/>
          </a:prstGeom>
          <a:noFill/>
          <a:ln/>
        </p:spPr>
        <p:txBody>
          <a:bodyPr wrap="none" lIns="0" tIns="0" rIns="0" bIns="0" rtlCol="0" anchor="t">
            <a:spAutoFit/>
          </a:bodyPr>
          <a:lstStyle/>
          <a:p>
            <a:pPr marL="0" indent="0" algn="l" rtl="1">
              <a:lnSpc>
                <a:spcPts val="1300"/>
              </a:lnSpc>
              <a:buNone/>
            </a:pPr>
            <a:r>
              <a:rPr lang="en-US" sz="1300" dirty="0">
                <a:solidFill>
                  <a:srgbClr val="333333"/>
                </a:solidFill>
              </a:rPr>
              <a:t>التراخيص والموافقات.</a:t>
            </a:r>
            <a:endParaRPr lang="en-US" sz="1300" dirty="0"/>
          </a:p>
        </p:txBody>
      </p:sp>
      <p:sp>
        <p:nvSpPr>
          <p:cNvPr id="22" name="Text 19"/>
          <p:cNvSpPr/>
          <p:nvPr/>
        </p:nvSpPr>
        <p:spPr>
          <a:xfrm>
            <a:off x="7755493" y="2456334"/>
            <a:ext cx="732572" cy="179536"/>
          </a:xfrm>
          <a:prstGeom prst="rect">
            <a:avLst/>
          </a:prstGeom>
          <a:noFill/>
          <a:ln/>
        </p:spPr>
        <p:txBody>
          <a:bodyPr wrap="none" lIns="0" tIns="0" rIns="0" bIns="0" rtlCol="0" anchor="t">
            <a:spAutoFit/>
          </a:bodyPr>
          <a:lstStyle/>
          <a:p>
            <a:pPr marL="0" indent="0" algn="l" rtl="1">
              <a:lnSpc>
                <a:spcPts val="1400"/>
              </a:lnSpc>
              <a:buNone/>
            </a:pPr>
            <a:r>
              <a:rPr lang="en-US" sz="1300" b="1" dirty="0">
                <a:solidFill>
                  <a:srgbClr val="002060"/>
                </a:solidFill>
              </a:rPr>
              <a:t>مقارنة سريعة</a:t>
            </a:r>
            <a:endParaRPr lang="en-US" sz="1300" dirty="0"/>
          </a:p>
        </p:txBody>
      </p:sp>
      <p:sp>
        <p:nvSpPr>
          <p:cNvPr id="23" name="Shape 20"/>
          <p:cNvSpPr/>
          <p:nvPr/>
        </p:nvSpPr>
        <p:spPr>
          <a:xfrm>
            <a:off x="7611359" y="2761729"/>
            <a:ext cx="821838" cy="257175"/>
          </a:xfrm>
          <a:prstGeom prst="rect">
            <a:avLst/>
          </a:prstGeom>
          <a:solidFill>
            <a:srgbClr val="002060"/>
          </a:solidFill>
          <a:ln w="9144">
            <a:solidFill>
              <a:srgbClr val="002060"/>
            </a:solidFill>
            <a:prstDash val="solid"/>
          </a:ln>
        </p:spPr>
      </p:sp>
      <p:sp>
        <p:nvSpPr>
          <p:cNvPr id="24" name="Text 21"/>
          <p:cNvSpPr/>
          <p:nvPr/>
        </p:nvSpPr>
        <p:spPr>
          <a:xfrm>
            <a:off x="7611359" y="2756947"/>
            <a:ext cx="821838" cy="266740"/>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الوجه</a:t>
            </a:r>
            <a:endParaRPr lang="en-US" sz="1300" dirty="0"/>
          </a:p>
        </p:txBody>
      </p:sp>
      <p:sp>
        <p:nvSpPr>
          <p:cNvPr id="25" name="Shape 22"/>
          <p:cNvSpPr/>
          <p:nvPr/>
        </p:nvSpPr>
        <p:spPr>
          <a:xfrm>
            <a:off x="6049333" y="2761729"/>
            <a:ext cx="1562026" cy="257175"/>
          </a:xfrm>
          <a:prstGeom prst="rect">
            <a:avLst/>
          </a:prstGeom>
          <a:solidFill>
            <a:srgbClr val="002060"/>
          </a:solidFill>
          <a:ln w="9144">
            <a:solidFill>
              <a:srgbClr val="002060"/>
            </a:solidFill>
            <a:prstDash val="solid"/>
          </a:ln>
        </p:spPr>
      </p:sp>
      <p:sp>
        <p:nvSpPr>
          <p:cNvPr id="26" name="Text 23"/>
          <p:cNvSpPr/>
          <p:nvPr/>
        </p:nvSpPr>
        <p:spPr>
          <a:xfrm>
            <a:off x="6049333" y="2756947"/>
            <a:ext cx="1562026" cy="266740"/>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ما قبل الجدوى</a:t>
            </a:r>
            <a:endParaRPr lang="en-US" sz="1300" dirty="0"/>
          </a:p>
        </p:txBody>
      </p:sp>
      <p:sp>
        <p:nvSpPr>
          <p:cNvPr id="27" name="Shape 24"/>
          <p:cNvSpPr/>
          <p:nvPr/>
        </p:nvSpPr>
        <p:spPr>
          <a:xfrm>
            <a:off x="4575572" y="2761729"/>
            <a:ext cx="1476775" cy="257175"/>
          </a:xfrm>
          <a:prstGeom prst="rect">
            <a:avLst/>
          </a:prstGeom>
          <a:solidFill>
            <a:srgbClr val="002060"/>
          </a:solidFill>
          <a:ln w="9144">
            <a:solidFill>
              <a:srgbClr val="002060"/>
            </a:solidFill>
            <a:prstDash val="solid"/>
          </a:ln>
        </p:spPr>
      </p:sp>
      <p:sp>
        <p:nvSpPr>
          <p:cNvPr id="28" name="Text 25"/>
          <p:cNvSpPr/>
          <p:nvPr/>
        </p:nvSpPr>
        <p:spPr>
          <a:xfrm>
            <a:off x="4575572" y="2756947"/>
            <a:ext cx="1476775" cy="266740"/>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الجدوى الفنية</a:t>
            </a:r>
            <a:endParaRPr lang="en-US" sz="1300" dirty="0"/>
          </a:p>
        </p:txBody>
      </p:sp>
      <p:sp>
        <p:nvSpPr>
          <p:cNvPr id="29" name="Shape 26"/>
          <p:cNvSpPr/>
          <p:nvPr/>
        </p:nvSpPr>
        <p:spPr>
          <a:xfrm>
            <a:off x="4575572" y="3011760"/>
            <a:ext cx="3857625" cy="228600"/>
          </a:xfrm>
          <a:prstGeom prst="rect">
            <a:avLst/>
          </a:prstGeom>
          <a:solidFill>
            <a:srgbClr val="F9F9F9"/>
          </a:solidFill>
          <a:ln/>
        </p:spPr>
      </p:sp>
      <p:sp>
        <p:nvSpPr>
          <p:cNvPr id="30" name="Text 27"/>
          <p:cNvSpPr/>
          <p:nvPr/>
        </p:nvSpPr>
        <p:spPr>
          <a:xfrm>
            <a:off x="7604633" y="3009875"/>
            <a:ext cx="828563"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الهدف</a:t>
            </a:r>
            <a:endParaRPr lang="en-US" sz="1300" dirty="0"/>
          </a:p>
        </p:txBody>
      </p:sp>
      <p:sp>
        <p:nvSpPr>
          <p:cNvPr id="31" name="Text 28"/>
          <p:cNvSpPr/>
          <p:nvPr/>
        </p:nvSpPr>
        <p:spPr>
          <a:xfrm>
            <a:off x="6045622" y="3009875"/>
            <a:ext cx="1559012"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استبعاد</a:t>
            </a:r>
            <a:endParaRPr lang="en-US" sz="1300" dirty="0"/>
          </a:p>
        </p:txBody>
      </p:sp>
      <p:sp>
        <p:nvSpPr>
          <p:cNvPr id="32" name="Text 29"/>
          <p:cNvSpPr/>
          <p:nvPr/>
        </p:nvSpPr>
        <p:spPr>
          <a:xfrm>
            <a:off x="4575572" y="3009875"/>
            <a:ext cx="1470050"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اختيار الأمثل</a:t>
            </a:r>
            <a:endParaRPr lang="en-US" sz="1300" dirty="0"/>
          </a:p>
        </p:txBody>
      </p:sp>
      <p:sp>
        <p:nvSpPr>
          <p:cNvPr id="33" name="Text 30"/>
          <p:cNvSpPr/>
          <p:nvPr/>
        </p:nvSpPr>
        <p:spPr>
          <a:xfrm>
            <a:off x="7604633" y="3238475"/>
            <a:ext cx="828563"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الدقة</a:t>
            </a:r>
            <a:endParaRPr lang="en-US" sz="1300" dirty="0"/>
          </a:p>
        </p:txBody>
      </p:sp>
      <p:sp>
        <p:nvSpPr>
          <p:cNvPr id="34" name="Text 31"/>
          <p:cNvSpPr/>
          <p:nvPr/>
        </p:nvSpPr>
        <p:spPr>
          <a:xfrm>
            <a:off x="6045622" y="3238475"/>
            <a:ext cx="1559012"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منخفضة</a:t>
            </a:r>
            <a:endParaRPr lang="en-US" sz="1300" dirty="0"/>
          </a:p>
        </p:txBody>
      </p:sp>
      <p:sp>
        <p:nvSpPr>
          <p:cNvPr id="35" name="Text 32"/>
          <p:cNvSpPr/>
          <p:nvPr/>
        </p:nvSpPr>
        <p:spPr>
          <a:xfrm>
            <a:off x="4575572" y="3238475"/>
            <a:ext cx="1470050"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عالية</a:t>
            </a:r>
            <a:endParaRPr lang="en-US" sz="1300" dirty="0"/>
          </a:p>
        </p:txBody>
      </p:sp>
      <p:sp>
        <p:nvSpPr>
          <p:cNvPr id="36" name="Shape 33"/>
          <p:cNvSpPr/>
          <p:nvPr/>
        </p:nvSpPr>
        <p:spPr>
          <a:xfrm>
            <a:off x="4575572" y="3468960"/>
            <a:ext cx="3857625" cy="228600"/>
          </a:xfrm>
          <a:prstGeom prst="rect">
            <a:avLst/>
          </a:prstGeom>
          <a:solidFill>
            <a:srgbClr val="F9F9F9"/>
          </a:solidFill>
          <a:ln/>
        </p:spPr>
      </p:sp>
      <p:sp>
        <p:nvSpPr>
          <p:cNvPr id="37" name="Text 34"/>
          <p:cNvSpPr/>
          <p:nvPr/>
        </p:nvSpPr>
        <p:spPr>
          <a:xfrm>
            <a:off x="7604633" y="3467075"/>
            <a:ext cx="828563"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التكلفة</a:t>
            </a:r>
            <a:endParaRPr lang="en-US" sz="1300" dirty="0"/>
          </a:p>
        </p:txBody>
      </p:sp>
      <p:sp>
        <p:nvSpPr>
          <p:cNvPr id="38" name="Text 35"/>
          <p:cNvSpPr/>
          <p:nvPr/>
        </p:nvSpPr>
        <p:spPr>
          <a:xfrm>
            <a:off x="6045622" y="3467075"/>
            <a:ext cx="1559012"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منخفضة</a:t>
            </a:r>
            <a:endParaRPr lang="en-US" sz="1300" dirty="0"/>
          </a:p>
        </p:txBody>
      </p:sp>
      <p:sp>
        <p:nvSpPr>
          <p:cNvPr id="39" name="Text 36"/>
          <p:cNvSpPr/>
          <p:nvPr/>
        </p:nvSpPr>
        <p:spPr>
          <a:xfrm>
            <a:off x="4575572" y="3467075"/>
            <a:ext cx="1470050" cy="232371"/>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عالية</a:t>
            </a:r>
            <a:endParaRPr lang="en-US" sz="1300" dirty="0"/>
          </a:p>
        </p:txBody>
      </p:sp>
      <p:sp>
        <p:nvSpPr>
          <p:cNvPr id="40" name="Shape 37"/>
          <p:cNvSpPr/>
          <p:nvPr/>
        </p:nvSpPr>
        <p:spPr>
          <a:xfrm>
            <a:off x="4572000" y="3808288"/>
            <a:ext cx="3864769" cy="292894"/>
          </a:xfrm>
          <a:prstGeom prst="rect">
            <a:avLst/>
          </a:prstGeom>
          <a:solidFill>
            <a:srgbClr val="FFF3CD"/>
          </a:solidFill>
          <a:ln w="9144">
            <a:solidFill>
              <a:srgbClr val="FFEEBA"/>
            </a:solidFill>
            <a:prstDash val="solid"/>
          </a:ln>
        </p:spPr>
      </p:sp>
      <p:sp>
        <p:nvSpPr>
          <p:cNvPr id="41" name="Text 38"/>
          <p:cNvSpPr/>
          <p:nvPr/>
        </p:nvSpPr>
        <p:spPr>
          <a:xfrm>
            <a:off x="4572000" y="3808288"/>
            <a:ext cx="3864769" cy="301108"/>
          </a:xfrm>
          <a:prstGeom prst="rect">
            <a:avLst/>
          </a:prstGeom>
          <a:noFill/>
          <a:ln/>
        </p:spPr>
        <p:txBody>
          <a:bodyPr wrap="square" lIns="85090" tIns="85090" rIns="85090" bIns="85090" rtlCol="0" anchor="t">
            <a:spAutoFit/>
          </a:bodyPr>
          <a:lstStyle/>
          <a:p>
            <a:pPr marL="0" indent="0" algn="r" rtl="1">
              <a:lnSpc>
                <a:spcPts val="900"/>
              </a:lnSpc>
              <a:buNone/>
            </a:pPr>
            <a:r>
              <a:rPr lang="en-US" sz="1300" b="1" dirty="0">
                <a:solidFill>
                  <a:srgbClr val="856404"/>
                </a:solidFill>
              </a:rPr>
              <a:t>تشبيه:</a:t>
            </a:r>
            <a:r>
              <a:rPr lang="en-US" sz="1300" dirty="0">
                <a:solidFill>
                  <a:srgbClr val="856404"/>
                </a:solidFill>
              </a:rPr>
              <a:t> فحص المنزل </a:t>
            </a:r>
            <a:r>
              <a:rPr lang="en-US" sz="1300" dirty="0" err="1">
                <a:solidFill>
                  <a:srgbClr val="856404"/>
                </a:solidFill>
              </a:rPr>
              <a:t>بدقة</a:t>
            </a:r>
            <a:r>
              <a:rPr lang="en-US" sz="1300" dirty="0">
                <a:solidFill>
                  <a:srgbClr val="856404"/>
                </a:solidFill>
              </a:rPr>
              <a:t> )</a:t>
            </a:r>
            <a:r>
              <a:rPr lang="en-US" sz="1300" dirty="0" err="1">
                <a:solidFill>
                  <a:srgbClr val="856404"/>
                </a:solidFill>
              </a:rPr>
              <a:t>أساسات</a:t>
            </a:r>
            <a:r>
              <a:rPr lang="en-US" sz="1300" dirty="0">
                <a:solidFill>
                  <a:srgbClr val="856404"/>
                </a:solidFill>
              </a:rPr>
              <a:t>، </a:t>
            </a:r>
            <a:r>
              <a:rPr lang="en-US" sz="1300" dirty="0" err="1">
                <a:solidFill>
                  <a:srgbClr val="856404"/>
                </a:solidFill>
              </a:rPr>
              <a:t>سباكة</a:t>
            </a:r>
            <a:r>
              <a:rPr lang="en-US" sz="1300" dirty="0">
                <a:solidFill>
                  <a:srgbClr val="856404"/>
                </a:solidFill>
              </a:rPr>
              <a:t>( قبل الشراء النهائي.</a:t>
            </a:r>
            <a:endParaRPr lang="en-US" sz="1300" dirty="0"/>
          </a:p>
        </p:txBody>
      </p:sp>
      <p:sp>
        <p:nvSpPr>
          <p:cNvPr id="42" name="Text 39"/>
          <p:cNvSpPr/>
          <p:nvPr/>
        </p:nvSpPr>
        <p:spPr>
          <a:xfrm>
            <a:off x="707231" y="1250156"/>
            <a:ext cx="1185581" cy="217111"/>
          </a:xfrm>
          <a:prstGeom prst="rect">
            <a:avLst/>
          </a:prstGeom>
          <a:noFill/>
          <a:ln/>
        </p:spPr>
        <p:txBody>
          <a:bodyPr wrap="none" lIns="0" tIns="0" rIns="0" bIns="0" rtlCol="0" anchor="t">
            <a:spAutoFit/>
          </a:bodyPr>
          <a:lstStyle/>
          <a:p>
            <a:pPr marL="0" indent="0" algn="l">
              <a:lnSpc>
                <a:spcPts val="1800"/>
              </a:lnSpc>
              <a:buNone/>
            </a:pPr>
            <a:r>
              <a:rPr lang="en-US" sz="1300" b="1" dirty="0">
                <a:solidFill>
                  <a:srgbClr val="00B0F0"/>
                </a:solidFill>
              </a:rPr>
              <a:t>Detailed Analysis</a:t>
            </a:r>
            <a:endParaRPr lang="en-US" sz="1300" dirty="0"/>
          </a:p>
        </p:txBody>
      </p:sp>
      <p:sp>
        <p:nvSpPr>
          <p:cNvPr id="43" name="Text 40"/>
          <p:cNvSpPr/>
          <p:nvPr/>
        </p:nvSpPr>
        <p:spPr>
          <a:xfrm>
            <a:off x="707231" y="1559123"/>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44" name="Text 41"/>
          <p:cNvSpPr/>
          <p:nvPr/>
        </p:nvSpPr>
        <p:spPr>
          <a:xfrm>
            <a:off x="850106" y="1589484"/>
            <a:ext cx="924933"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Field Studies:</a:t>
            </a:r>
            <a:endParaRPr lang="en-US" sz="1300" dirty="0"/>
          </a:p>
        </p:txBody>
      </p:sp>
      <p:sp>
        <p:nvSpPr>
          <p:cNvPr id="45" name="Text 42"/>
          <p:cNvSpPr/>
          <p:nvPr/>
        </p:nvSpPr>
        <p:spPr>
          <a:xfrm>
            <a:off x="1850123" y="1620376"/>
            <a:ext cx="2339551"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Soil surveys, geotechnical analysis.</a:t>
            </a:r>
            <a:endParaRPr lang="en-US" sz="1300" dirty="0"/>
          </a:p>
        </p:txBody>
      </p:sp>
      <p:sp>
        <p:nvSpPr>
          <p:cNvPr id="46" name="Text 43"/>
          <p:cNvSpPr/>
          <p:nvPr/>
        </p:nvSpPr>
        <p:spPr>
          <a:xfrm>
            <a:off x="707231" y="1776282"/>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47" name="Text 44"/>
          <p:cNvSpPr/>
          <p:nvPr/>
        </p:nvSpPr>
        <p:spPr>
          <a:xfrm>
            <a:off x="850106" y="1806643"/>
            <a:ext cx="949234"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Cost Analysis:</a:t>
            </a:r>
            <a:endParaRPr lang="en-US" sz="1300" dirty="0"/>
          </a:p>
        </p:txBody>
      </p:sp>
      <p:sp>
        <p:nvSpPr>
          <p:cNvPr id="48" name="Text 45"/>
          <p:cNvSpPr/>
          <p:nvPr/>
        </p:nvSpPr>
        <p:spPr>
          <a:xfrm>
            <a:off x="1843845" y="1816659"/>
            <a:ext cx="1885068"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Land, construction, utilities.</a:t>
            </a:r>
            <a:endParaRPr lang="en-US" sz="1300" dirty="0"/>
          </a:p>
        </p:txBody>
      </p:sp>
      <p:sp>
        <p:nvSpPr>
          <p:cNvPr id="49" name="Text 46"/>
          <p:cNvSpPr/>
          <p:nvPr/>
        </p:nvSpPr>
        <p:spPr>
          <a:xfrm>
            <a:off x="707231" y="1993441"/>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50" name="Text 47"/>
          <p:cNvSpPr/>
          <p:nvPr/>
        </p:nvSpPr>
        <p:spPr>
          <a:xfrm>
            <a:off x="850106" y="2023802"/>
            <a:ext cx="1000017"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Infrastructure:</a:t>
            </a:r>
            <a:endParaRPr lang="en-US" sz="1300" dirty="0"/>
          </a:p>
        </p:txBody>
      </p:sp>
      <p:sp>
        <p:nvSpPr>
          <p:cNvPr id="51" name="Text 48"/>
          <p:cNvSpPr/>
          <p:nvPr/>
        </p:nvSpPr>
        <p:spPr>
          <a:xfrm>
            <a:off x="1909642" y="2023802"/>
            <a:ext cx="1844800"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Power, water, access roads.</a:t>
            </a:r>
            <a:endParaRPr lang="en-US" sz="1300" dirty="0"/>
          </a:p>
        </p:txBody>
      </p:sp>
      <p:sp>
        <p:nvSpPr>
          <p:cNvPr id="52" name="Text 49"/>
          <p:cNvSpPr/>
          <p:nvPr/>
        </p:nvSpPr>
        <p:spPr>
          <a:xfrm>
            <a:off x="707231" y="2210600"/>
            <a:ext cx="83356" cy="197875"/>
          </a:xfrm>
          <a:prstGeom prst="rect">
            <a:avLst/>
          </a:prstGeom>
          <a:noFill/>
          <a:ln/>
        </p:spPr>
        <p:txBody>
          <a:bodyPr wrap="none" lIns="0" tIns="0" rIns="0" bIns="0" rtlCol="0" anchor="t">
            <a:spAutoFit/>
          </a:bodyPr>
          <a:lstStyle/>
          <a:p>
            <a:pPr marL="0" indent="0" algn="l">
              <a:lnSpc>
                <a:spcPts val="1600"/>
              </a:lnSpc>
              <a:buNone/>
            </a:pPr>
            <a:r>
              <a:rPr lang="en-US" sz="1300" dirty="0">
                <a:solidFill>
                  <a:srgbClr val="00B0F0"/>
                </a:solidFill>
              </a:rPr>
              <a:t>•</a:t>
            </a:r>
            <a:endParaRPr lang="en-US" sz="1300" dirty="0"/>
          </a:p>
        </p:txBody>
      </p:sp>
      <p:sp>
        <p:nvSpPr>
          <p:cNvPr id="53" name="Text 50"/>
          <p:cNvSpPr/>
          <p:nvPr/>
        </p:nvSpPr>
        <p:spPr>
          <a:xfrm>
            <a:off x="850106" y="2240961"/>
            <a:ext cx="971804" cy="169021"/>
          </a:xfrm>
          <a:prstGeom prst="rect">
            <a:avLst/>
          </a:prstGeom>
          <a:noFill/>
          <a:ln/>
        </p:spPr>
        <p:txBody>
          <a:bodyPr wrap="none" lIns="0" tIns="0" rIns="0" bIns="0" rtlCol="0" anchor="t">
            <a:spAutoFit/>
          </a:bodyPr>
          <a:lstStyle/>
          <a:p>
            <a:pPr marL="0" indent="0" algn="l">
              <a:lnSpc>
                <a:spcPts val="1300"/>
              </a:lnSpc>
              <a:buNone/>
            </a:pPr>
            <a:r>
              <a:rPr lang="en-US" sz="1300" b="1" dirty="0">
                <a:solidFill>
                  <a:srgbClr val="333333"/>
                </a:solidFill>
              </a:rPr>
              <a:t>Legal Aspects:</a:t>
            </a:r>
            <a:endParaRPr lang="en-US" sz="1300" dirty="0"/>
          </a:p>
        </p:txBody>
      </p:sp>
      <p:sp>
        <p:nvSpPr>
          <p:cNvPr id="54" name="Text 51"/>
          <p:cNvSpPr/>
          <p:nvPr/>
        </p:nvSpPr>
        <p:spPr>
          <a:xfrm>
            <a:off x="1850123" y="2261421"/>
            <a:ext cx="1548950" cy="169021"/>
          </a:xfrm>
          <a:prstGeom prst="rect">
            <a:avLst/>
          </a:prstGeom>
          <a:noFill/>
          <a:ln/>
        </p:spPr>
        <p:txBody>
          <a:bodyPr wrap="none" lIns="0" tIns="0" rIns="0" bIns="0" rtlCol="0" anchor="t">
            <a:spAutoFit/>
          </a:bodyPr>
          <a:lstStyle/>
          <a:p>
            <a:pPr marL="0" indent="0" algn="l">
              <a:lnSpc>
                <a:spcPts val="1300"/>
              </a:lnSpc>
              <a:buNone/>
            </a:pPr>
            <a:r>
              <a:rPr lang="en-US" sz="1300" dirty="0">
                <a:solidFill>
                  <a:srgbClr val="333333"/>
                </a:solidFill>
              </a:rPr>
              <a:t>Permits and approvals.</a:t>
            </a:r>
            <a:endParaRPr lang="en-US" sz="1300" dirty="0"/>
          </a:p>
        </p:txBody>
      </p:sp>
      <p:sp>
        <p:nvSpPr>
          <p:cNvPr id="55" name="Text 52"/>
          <p:cNvSpPr/>
          <p:nvPr/>
        </p:nvSpPr>
        <p:spPr>
          <a:xfrm>
            <a:off x="707231" y="2456334"/>
            <a:ext cx="1266372" cy="179536"/>
          </a:xfrm>
          <a:prstGeom prst="rect">
            <a:avLst/>
          </a:prstGeom>
          <a:noFill/>
          <a:ln/>
        </p:spPr>
        <p:txBody>
          <a:bodyPr wrap="none" lIns="0" tIns="0" rIns="0" bIns="0" rtlCol="0" anchor="t">
            <a:spAutoFit/>
          </a:bodyPr>
          <a:lstStyle/>
          <a:p>
            <a:pPr marL="0" indent="0" algn="l">
              <a:lnSpc>
                <a:spcPts val="1400"/>
              </a:lnSpc>
              <a:buNone/>
            </a:pPr>
            <a:r>
              <a:rPr lang="en-US" sz="1300" b="1" dirty="0">
                <a:solidFill>
                  <a:srgbClr val="002060"/>
                </a:solidFill>
              </a:rPr>
              <a:t>Quick Comparison</a:t>
            </a:r>
            <a:endParaRPr lang="en-US" sz="1300" dirty="0"/>
          </a:p>
        </p:txBody>
      </p:sp>
      <p:sp>
        <p:nvSpPr>
          <p:cNvPr id="56" name="Shape 53"/>
          <p:cNvSpPr/>
          <p:nvPr/>
        </p:nvSpPr>
        <p:spPr>
          <a:xfrm>
            <a:off x="710803" y="2761729"/>
            <a:ext cx="883676" cy="257175"/>
          </a:xfrm>
          <a:prstGeom prst="rect">
            <a:avLst/>
          </a:prstGeom>
          <a:solidFill>
            <a:srgbClr val="002060"/>
          </a:solidFill>
          <a:ln w="9144">
            <a:solidFill>
              <a:srgbClr val="002060"/>
            </a:solidFill>
            <a:prstDash val="solid"/>
          </a:ln>
        </p:spPr>
      </p:sp>
      <p:sp>
        <p:nvSpPr>
          <p:cNvPr id="57" name="Text 54"/>
          <p:cNvSpPr/>
          <p:nvPr/>
        </p:nvSpPr>
        <p:spPr>
          <a:xfrm>
            <a:off x="710803" y="2756306"/>
            <a:ext cx="883676" cy="268022"/>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Aspect</a:t>
            </a:r>
            <a:endParaRPr lang="en-US" sz="1300" dirty="0"/>
          </a:p>
        </p:txBody>
      </p:sp>
      <p:sp>
        <p:nvSpPr>
          <p:cNvPr id="58" name="Shape 55"/>
          <p:cNvSpPr/>
          <p:nvPr/>
        </p:nvSpPr>
        <p:spPr>
          <a:xfrm>
            <a:off x="1594479" y="2761729"/>
            <a:ext cx="1438712" cy="257175"/>
          </a:xfrm>
          <a:prstGeom prst="rect">
            <a:avLst/>
          </a:prstGeom>
          <a:solidFill>
            <a:srgbClr val="002060"/>
          </a:solidFill>
          <a:ln w="9144">
            <a:solidFill>
              <a:srgbClr val="002060"/>
            </a:solidFill>
            <a:prstDash val="solid"/>
          </a:ln>
        </p:spPr>
      </p:sp>
      <p:sp>
        <p:nvSpPr>
          <p:cNvPr id="59" name="Text 56"/>
          <p:cNvSpPr/>
          <p:nvPr/>
        </p:nvSpPr>
        <p:spPr>
          <a:xfrm>
            <a:off x="1594479" y="2756306"/>
            <a:ext cx="1438712" cy="268022"/>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Pre-Feasibility</a:t>
            </a:r>
            <a:endParaRPr lang="en-US" sz="1300" dirty="0"/>
          </a:p>
        </p:txBody>
      </p:sp>
      <p:sp>
        <p:nvSpPr>
          <p:cNvPr id="60" name="Shape 57"/>
          <p:cNvSpPr/>
          <p:nvPr/>
        </p:nvSpPr>
        <p:spPr>
          <a:xfrm>
            <a:off x="3030708" y="2761729"/>
            <a:ext cx="1537720" cy="257175"/>
          </a:xfrm>
          <a:prstGeom prst="rect">
            <a:avLst/>
          </a:prstGeom>
          <a:solidFill>
            <a:srgbClr val="002060"/>
          </a:solidFill>
          <a:ln w="9144">
            <a:solidFill>
              <a:srgbClr val="002060"/>
            </a:solidFill>
            <a:prstDash val="solid"/>
          </a:ln>
        </p:spPr>
      </p:sp>
      <p:sp>
        <p:nvSpPr>
          <p:cNvPr id="61" name="Text 58"/>
          <p:cNvSpPr/>
          <p:nvPr/>
        </p:nvSpPr>
        <p:spPr>
          <a:xfrm>
            <a:off x="3030708" y="2756306"/>
            <a:ext cx="1537720" cy="268022"/>
          </a:xfrm>
          <a:prstGeom prst="rect">
            <a:avLst/>
          </a:prstGeom>
          <a:noFill/>
          <a:ln/>
        </p:spPr>
        <p:txBody>
          <a:bodyPr wrap="square" lIns="68072" tIns="68072" rIns="68072" bIns="68072" rtlCol="0" anchor="ctr">
            <a:spAutoFit/>
          </a:bodyPr>
          <a:lstStyle/>
          <a:p>
            <a:pPr marL="0" indent="0" algn="ctr">
              <a:lnSpc>
                <a:spcPts val="900"/>
              </a:lnSpc>
              <a:buNone/>
            </a:pPr>
            <a:r>
              <a:rPr lang="en-US" sz="1300" b="1" dirty="0">
                <a:solidFill>
                  <a:srgbClr val="FFFFFF"/>
                </a:solidFill>
              </a:rPr>
              <a:t>Tech Feasibility</a:t>
            </a:r>
            <a:endParaRPr lang="en-US" sz="1300" dirty="0"/>
          </a:p>
        </p:txBody>
      </p:sp>
      <p:sp>
        <p:nvSpPr>
          <p:cNvPr id="62" name="Shape 59"/>
          <p:cNvSpPr/>
          <p:nvPr/>
        </p:nvSpPr>
        <p:spPr>
          <a:xfrm>
            <a:off x="710803" y="3011760"/>
            <a:ext cx="3857625" cy="228600"/>
          </a:xfrm>
          <a:prstGeom prst="rect">
            <a:avLst/>
          </a:prstGeom>
          <a:solidFill>
            <a:srgbClr val="F9F9F9"/>
          </a:solidFill>
          <a:ln/>
        </p:spPr>
      </p:sp>
      <p:sp>
        <p:nvSpPr>
          <p:cNvPr id="63" name="Text 60"/>
          <p:cNvSpPr/>
          <p:nvPr/>
        </p:nvSpPr>
        <p:spPr>
          <a:xfrm>
            <a:off x="710803" y="3009233"/>
            <a:ext cx="8893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Goal</a:t>
            </a:r>
            <a:endParaRPr lang="en-US" sz="1300" dirty="0"/>
          </a:p>
        </p:txBody>
      </p:sp>
      <p:sp>
        <p:nvSpPr>
          <p:cNvPr id="64" name="Text 61"/>
          <p:cNvSpPr/>
          <p:nvPr/>
        </p:nvSpPr>
        <p:spPr>
          <a:xfrm>
            <a:off x="1600200" y="3009233"/>
            <a:ext cx="1435531"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Eliminate</a:t>
            </a:r>
            <a:endParaRPr lang="en-US" sz="1300" dirty="0"/>
          </a:p>
        </p:txBody>
      </p:sp>
      <p:sp>
        <p:nvSpPr>
          <p:cNvPr id="65" name="Text 62"/>
          <p:cNvSpPr/>
          <p:nvPr/>
        </p:nvSpPr>
        <p:spPr>
          <a:xfrm>
            <a:off x="3035731" y="3009233"/>
            <a:ext cx="15326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Select Optimal</a:t>
            </a:r>
            <a:endParaRPr lang="en-US" sz="1300" dirty="0"/>
          </a:p>
        </p:txBody>
      </p:sp>
      <p:sp>
        <p:nvSpPr>
          <p:cNvPr id="66" name="Text 63"/>
          <p:cNvSpPr/>
          <p:nvPr/>
        </p:nvSpPr>
        <p:spPr>
          <a:xfrm>
            <a:off x="710803" y="3237833"/>
            <a:ext cx="8893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Accuracy</a:t>
            </a:r>
            <a:endParaRPr lang="en-US" sz="1300" dirty="0"/>
          </a:p>
        </p:txBody>
      </p:sp>
      <p:sp>
        <p:nvSpPr>
          <p:cNvPr id="67" name="Text 64"/>
          <p:cNvSpPr/>
          <p:nvPr/>
        </p:nvSpPr>
        <p:spPr>
          <a:xfrm>
            <a:off x="1600200" y="3237833"/>
            <a:ext cx="1435531"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Low</a:t>
            </a:r>
            <a:endParaRPr lang="en-US" sz="1300" dirty="0"/>
          </a:p>
        </p:txBody>
      </p:sp>
      <p:sp>
        <p:nvSpPr>
          <p:cNvPr id="68" name="Text 65"/>
          <p:cNvSpPr/>
          <p:nvPr/>
        </p:nvSpPr>
        <p:spPr>
          <a:xfrm>
            <a:off x="3035731" y="3237833"/>
            <a:ext cx="15326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High</a:t>
            </a:r>
            <a:endParaRPr lang="en-US" sz="1300" dirty="0"/>
          </a:p>
        </p:txBody>
      </p:sp>
      <p:sp>
        <p:nvSpPr>
          <p:cNvPr id="69" name="Shape 66"/>
          <p:cNvSpPr/>
          <p:nvPr/>
        </p:nvSpPr>
        <p:spPr>
          <a:xfrm>
            <a:off x="710803" y="3468960"/>
            <a:ext cx="3857625" cy="228600"/>
          </a:xfrm>
          <a:prstGeom prst="rect">
            <a:avLst/>
          </a:prstGeom>
          <a:solidFill>
            <a:srgbClr val="F9F9F9"/>
          </a:solidFill>
          <a:ln/>
        </p:spPr>
      </p:sp>
      <p:sp>
        <p:nvSpPr>
          <p:cNvPr id="70" name="Text 67"/>
          <p:cNvSpPr/>
          <p:nvPr/>
        </p:nvSpPr>
        <p:spPr>
          <a:xfrm>
            <a:off x="710803" y="3466433"/>
            <a:ext cx="8893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Cost</a:t>
            </a:r>
            <a:endParaRPr lang="en-US" sz="1300" dirty="0"/>
          </a:p>
        </p:txBody>
      </p:sp>
      <p:sp>
        <p:nvSpPr>
          <p:cNvPr id="71" name="Text 68"/>
          <p:cNvSpPr/>
          <p:nvPr/>
        </p:nvSpPr>
        <p:spPr>
          <a:xfrm>
            <a:off x="1600200" y="3466433"/>
            <a:ext cx="1435531"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Low</a:t>
            </a:r>
            <a:endParaRPr lang="en-US" sz="1300" dirty="0"/>
          </a:p>
        </p:txBody>
      </p:sp>
      <p:sp>
        <p:nvSpPr>
          <p:cNvPr id="72" name="Text 69"/>
          <p:cNvSpPr/>
          <p:nvPr/>
        </p:nvSpPr>
        <p:spPr>
          <a:xfrm>
            <a:off x="3035731" y="3466433"/>
            <a:ext cx="1532697" cy="233654"/>
          </a:xfrm>
          <a:prstGeom prst="rect">
            <a:avLst/>
          </a:prstGeom>
          <a:noFill/>
          <a:ln/>
        </p:spPr>
        <p:txBody>
          <a:bodyPr wrap="square" lIns="51054" tIns="51054" rIns="51054" bIns="51054" rtlCol="0" anchor="ctr">
            <a:spAutoFit/>
          </a:bodyPr>
          <a:lstStyle/>
          <a:p>
            <a:pPr marL="0" indent="0" algn="ctr">
              <a:lnSpc>
                <a:spcPts val="900"/>
              </a:lnSpc>
              <a:buNone/>
            </a:pPr>
            <a:r>
              <a:rPr lang="en-US" sz="1300" dirty="0">
                <a:solidFill>
                  <a:srgbClr val="333333"/>
                </a:solidFill>
              </a:rPr>
              <a:t>High</a:t>
            </a:r>
            <a:endParaRPr lang="en-US" sz="1300" dirty="0"/>
          </a:p>
        </p:txBody>
      </p:sp>
      <p:sp>
        <p:nvSpPr>
          <p:cNvPr id="73" name="Shape 70"/>
          <p:cNvSpPr/>
          <p:nvPr/>
        </p:nvSpPr>
        <p:spPr>
          <a:xfrm>
            <a:off x="707231" y="3808288"/>
            <a:ext cx="3864769" cy="292894"/>
          </a:xfrm>
          <a:prstGeom prst="rect">
            <a:avLst/>
          </a:prstGeom>
          <a:solidFill>
            <a:srgbClr val="FFF3CD"/>
          </a:solidFill>
          <a:ln w="9144">
            <a:solidFill>
              <a:srgbClr val="FFEEBA"/>
            </a:solidFill>
            <a:prstDash val="solid"/>
          </a:ln>
        </p:spPr>
      </p:sp>
      <p:sp>
        <p:nvSpPr>
          <p:cNvPr id="74" name="Text 71"/>
          <p:cNvSpPr/>
          <p:nvPr/>
        </p:nvSpPr>
        <p:spPr>
          <a:xfrm>
            <a:off x="707231" y="3808288"/>
            <a:ext cx="3864769" cy="414472"/>
          </a:xfrm>
          <a:prstGeom prst="rect">
            <a:avLst/>
          </a:prstGeom>
          <a:noFill/>
          <a:ln/>
        </p:spPr>
        <p:txBody>
          <a:bodyPr wrap="square" lIns="85090" tIns="85090" rIns="85090" bIns="85090" rtlCol="0" anchor="t">
            <a:spAutoFit/>
          </a:bodyPr>
          <a:lstStyle/>
          <a:p>
            <a:pPr marL="0" indent="0" algn="l">
              <a:lnSpc>
                <a:spcPts val="900"/>
              </a:lnSpc>
              <a:buNone/>
            </a:pPr>
            <a:r>
              <a:rPr lang="en-US" sz="1300" b="1" dirty="0">
                <a:solidFill>
                  <a:srgbClr val="856404"/>
                </a:solidFill>
              </a:rPr>
              <a:t>Analogy:</a:t>
            </a:r>
            <a:r>
              <a:rPr lang="en-US" sz="1300" dirty="0">
                <a:solidFill>
                  <a:srgbClr val="856404"/>
                </a:solidFill>
              </a:rPr>
              <a:t> Inspecting a house in detail (foundation, plumbing) before buying.</a:t>
            </a:r>
            <a:endParaRPr lang="en-US" sz="1300" dirty="0"/>
          </a:p>
        </p:txBody>
      </p:sp>
      <p:pic>
        <p:nvPicPr>
          <p:cNvPr id="75" name="Graphic 21">
            <a:extLst>
              <a:ext uri="{FF2B5EF4-FFF2-40B4-BE49-F238E27FC236}">
                <a16:creationId xmlns:a16="http://schemas.microsoft.com/office/drawing/2014/main" id="{A5E95E86-BE37-C432-546D-45B3030C69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76" name="Rectangle: Rounded Corners 24">
            <a:extLst>
              <a:ext uri="{FF2B5EF4-FFF2-40B4-BE49-F238E27FC236}">
                <a16:creationId xmlns:a16="http://schemas.microsoft.com/office/drawing/2014/main" id="{058E5AC5-9891-E44E-B196-D60AA6128F97}"/>
              </a:ext>
            </a:extLst>
          </p:cNvPr>
          <p:cNvSpPr/>
          <p:nvPr/>
        </p:nvSpPr>
        <p:spPr>
          <a:xfrm>
            <a:off x="185709" y="1095394"/>
            <a:ext cx="8772525" cy="3663440"/>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a:p>
        </p:txBody>
      </p:sp>
      <p:sp>
        <p:nvSpPr>
          <p:cNvPr id="77" name="Shape 4">
            <a:extLst>
              <a:ext uri="{FF2B5EF4-FFF2-40B4-BE49-F238E27FC236}">
                <a16:creationId xmlns:a16="http://schemas.microsoft.com/office/drawing/2014/main" id="{AEB1E5F4-151B-FCA3-1648-EB1DF7C2B6AF}"/>
              </a:ext>
            </a:extLst>
          </p:cNvPr>
          <p:cNvSpPr/>
          <p:nvPr/>
        </p:nvSpPr>
        <p:spPr>
          <a:xfrm>
            <a:off x="299171" y="93474"/>
            <a:ext cx="829149" cy="892076"/>
          </a:xfrm>
          <a:prstGeom prst="rect">
            <a:avLst/>
          </a:prstGeom>
          <a:solidFill>
            <a:srgbClr val="00B0F0"/>
          </a:solidFill>
          <a:ln/>
        </p:spPr>
      </p:sp>
      <p:sp>
        <p:nvSpPr>
          <p:cNvPr id="78" name="Text 5">
            <a:extLst>
              <a:ext uri="{FF2B5EF4-FFF2-40B4-BE49-F238E27FC236}">
                <a16:creationId xmlns:a16="http://schemas.microsoft.com/office/drawing/2014/main" id="{71AFAE8C-B200-1761-D5D2-9418C172E163}"/>
              </a:ext>
            </a:extLst>
          </p:cNvPr>
          <p:cNvSpPr/>
          <p:nvPr/>
        </p:nvSpPr>
        <p:spPr>
          <a:xfrm>
            <a:off x="459959" y="437865"/>
            <a:ext cx="507576" cy="149785"/>
          </a:xfrm>
          <a:prstGeom prst="rect">
            <a:avLst/>
          </a:prstGeom>
          <a:noFill/>
          <a:ln/>
        </p:spPr>
        <p:txBody>
          <a:bodyPr wrap="none" lIns="0" tIns="0" rIns="0" bIns="0" rtlCol="0" anchor="t">
            <a:spAutoFit/>
          </a:bodyPr>
          <a:lstStyle/>
          <a:p>
            <a:pPr marL="0" indent="0" algn="ctr">
              <a:lnSpc>
                <a:spcPts val="1100"/>
              </a:lnSpc>
              <a:buNone/>
            </a:pPr>
            <a:r>
              <a:rPr lang="en-US" sz="1300" dirty="0">
                <a:solidFill>
                  <a:srgbClr val="FFFFFF"/>
                </a:solidFill>
              </a:rPr>
              <a:t>Lecture</a:t>
            </a:r>
            <a:endParaRPr lang="en-US" sz="1300" dirty="0"/>
          </a:p>
        </p:txBody>
      </p:sp>
      <p:sp>
        <p:nvSpPr>
          <p:cNvPr id="79" name="Text 6">
            <a:extLst>
              <a:ext uri="{FF2B5EF4-FFF2-40B4-BE49-F238E27FC236}">
                <a16:creationId xmlns:a16="http://schemas.microsoft.com/office/drawing/2014/main" id="{D40BE94D-77BF-DA96-DC1F-ACF008650D06}"/>
              </a:ext>
            </a:extLst>
          </p:cNvPr>
          <p:cNvSpPr/>
          <p:nvPr/>
        </p:nvSpPr>
        <p:spPr>
          <a:xfrm>
            <a:off x="615365" y="661397"/>
            <a:ext cx="169918" cy="149785"/>
          </a:xfrm>
          <a:prstGeom prst="rect">
            <a:avLst/>
          </a:prstGeom>
          <a:noFill/>
          <a:ln/>
        </p:spPr>
        <p:txBody>
          <a:bodyPr wrap="none" lIns="0" tIns="0" rIns="0" bIns="0" rtlCol="0" anchor="t">
            <a:spAutoFit/>
          </a:bodyPr>
          <a:lstStyle/>
          <a:p>
            <a:pPr marL="0" indent="0" algn="ctr">
              <a:lnSpc>
                <a:spcPts val="1100"/>
              </a:lnSpc>
              <a:buNone/>
            </a:pPr>
            <a:r>
              <a:rPr lang="en-US" sz="1300" dirty="0">
                <a:solidFill>
                  <a:srgbClr val="FFFFFF"/>
                </a:solidFill>
              </a:rPr>
              <a:t>04</a:t>
            </a:r>
            <a:endParaRPr lang="en-US" sz="13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300525" y="710162"/>
            <a:ext cx="3050515" cy="307777"/>
          </a:xfrm>
          <a:prstGeom prst="rect">
            <a:avLst/>
          </a:prstGeom>
          <a:noFill/>
          <a:ln/>
        </p:spPr>
        <p:txBody>
          <a:bodyPr wrap="none" lIns="0" tIns="0" rIns="0" bIns="0" rtlCol="0" anchor="t">
            <a:spAutoFit/>
          </a:bodyPr>
          <a:lstStyle/>
          <a:p>
            <a:pPr marL="0" indent="0" algn="r" rtl="1">
              <a:lnSpc>
                <a:spcPts val="2400"/>
              </a:lnSpc>
              <a:buNone/>
            </a:pPr>
            <a:r>
              <a:rPr lang="en-US" sz="2000" dirty="0">
                <a:solidFill>
                  <a:srgbClr val="00AEEF"/>
                </a:solidFill>
              </a:rPr>
              <a:t>العامل الأول: </a:t>
            </a:r>
            <a:r>
              <a:rPr lang="en-US" sz="2000" dirty="0" err="1">
                <a:solidFill>
                  <a:srgbClr val="00AEEF"/>
                </a:solidFill>
              </a:rPr>
              <a:t>تكلفة</a:t>
            </a:r>
            <a:r>
              <a:rPr lang="en-US" sz="2000" dirty="0">
                <a:solidFill>
                  <a:srgbClr val="00AEEF"/>
                </a:solidFill>
              </a:rPr>
              <a:t> </a:t>
            </a:r>
            <a:r>
              <a:rPr lang="en-US" sz="2000" dirty="0" err="1">
                <a:solidFill>
                  <a:srgbClr val="00AEEF"/>
                </a:solidFill>
              </a:rPr>
              <a:t>الأراضي</a:t>
            </a:r>
            <a:r>
              <a:rPr lang="en-US" sz="2000" dirty="0">
                <a:solidFill>
                  <a:srgbClr val="00AEEF"/>
                </a:solidFill>
              </a:rPr>
              <a:t> </a:t>
            </a:r>
            <a:r>
              <a:rPr lang="en-US" sz="2000" dirty="0" err="1">
                <a:solidFill>
                  <a:srgbClr val="00AEEF"/>
                </a:solidFill>
              </a:rPr>
              <a:t>والتجهيز</a:t>
            </a:r>
            <a:endParaRPr lang="en-US" sz="2000" dirty="0">
              <a:solidFill>
                <a:srgbClr val="00AEEF"/>
              </a:solidFill>
            </a:endParaRPr>
          </a:p>
        </p:txBody>
      </p:sp>
      <p:sp>
        <p:nvSpPr>
          <p:cNvPr id="7" name="Text 3"/>
          <p:cNvSpPr/>
          <p:nvPr/>
        </p:nvSpPr>
        <p:spPr>
          <a:xfrm>
            <a:off x="1229763" y="399451"/>
            <a:ext cx="5215402" cy="250453"/>
          </a:xfrm>
          <a:prstGeom prst="rect">
            <a:avLst/>
          </a:prstGeom>
          <a:noFill/>
          <a:ln/>
        </p:spPr>
        <p:txBody>
          <a:bodyPr wrap="none" lIns="0" tIns="0" rIns="0" bIns="0" rtlCol="0" anchor="t">
            <a:spAutoFit/>
          </a:bodyPr>
          <a:lstStyle/>
          <a:p>
            <a:pPr marL="0" indent="0" algn="l">
              <a:lnSpc>
                <a:spcPts val="1900"/>
              </a:lnSpc>
              <a:buNone/>
            </a:pPr>
            <a:r>
              <a:rPr lang="en-US" sz="2000" dirty="0">
                <a:solidFill>
                  <a:srgbClr val="00AEEF"/>
                </a:solidFill>
              </a:rPr>
              <a:t>Factor 1: Land Acquisition and Development Costs</a:t>
            </a:r>
          </a:p>
        </p:txBody>
      </p:sp>
      <p:sp>
        <p:nvSpPr>
          <p:cNvPr id="8" name="Shape 4"/>
          <p:cNvSpPr/>
          <p:nvPr/>
        </p:nvSpPr>
        <p:spPr>
          <a:xfrm>
            <a:off x="285750" y="408087"/>
            <a:ext cx="636212" cy="414338"/>
          </a:xfrm>
          <a:prstGeom prst="rect">
            <a:avLst/>
          </a:prstGeom>
          <a:solidFill>
            <a:srgbClr val="00B0F0"/>
          </a:solidFill>
          <a:ln/>
        </p:spPr>
      </p:sp>
      <p:sp>
        <p:nvSpPr>
          <p:cNvPr id="9" name="Text 5"/>
          <p:cNvSpPr/>
          <p:nvPr/>
        </p:nvSpPr>
        <p:spPr>
          <a:xfrm>
            <a:off x="428327" y="479524"/>
            <a:ext cx="351058" cy="117020"/>
          </a:xfrm>
          <a:prstGeom prst="rect">
            <a:avLst/>
          </a:prstGeom>
          <a:noFill/>
          <a:ln/>
        </p:spPr>
        <p:txBody>
          <a:bodyPr wrap="none" lIns="0" tIns="0" rIns="0" bIns="0" rtlCol="0" anchor="t">
            <a:spAutoFit/>
          </a:bodyPr>
          <a:lstStyle/>
          <a:p>
            <a:pPr marL="0" indent="0" algn="ctr">
              <a:lnSpc>
                <a:spcPts val="900"/>
              </a:lnSpc>
              <a:buNone/>
            </a:pPr>
            <a:r>
              <a:rPr lang="en-US" sz="900" dirty="0">
                <a:solidFill>
                  <a:srgbClr val="FFFFFF"/>
                </a:solidFill>
              </a:rPr>
              <a:t>Lecture</a:t>
            </a:r>
            <a:endParaRPr lang="en-US" sz="900" dirty="0"/>
          </a:p>
        </p:txBody>
      </p:sp>
      <p:sp>
        <p:nvSpPr>
          <p:cNvPr id="10" name="Text 6"/>
          <p:cNvSpPr/>
          <p:nvPr/>
        </p:nvSpPr>
        <p:spPr>
          <a:xfrm>
            <a:off x="546148" y="615255"/>
            <a:ext cx="115416" cy="117020"/>
          </a:xfrm>
          <a:prstGeom prst="rect">
            <a:avLst/>
          </a:prstGeom>
          <a:noFill/>
          <a:ln/>
        </p:spPr>
        <p:txBody>
          <a:bodyPr wrap="none" lIns="0" tIns="0" rIns="0" bIns="0" rtlCol="0" anchor="t">
            <a:spAutoFit/>
          </a:bodyPr>
          <a:lstStyle/>
          <a:p>
            <a:pPr marL="0" indent="0" algn="ctr">
              <a:lnSpc>
                <a:spcPts val="900"/>
              </a:lnSpc>
              <a:buNone/>
            </a:pPr>
            <a:r>
              <a:rPr lang="en-US" sz="900" dirty="0">
                <a:solidFill>
                  <a:srgbClr val="FFFFFF"/>
                </a:solidFill>
              </a:rPr>
              <a:t>04</a:t>
            </a:r>
            <a:endParaRPr lang="en-US" sz="900" dirty="0"/>
          </a:p>
        </p:txBody>
      </p:sp>
      <p:sp>
        <p:nvSpPr>
          <p:cNvPr id="12" name="Text 8"/>
          <p:cNvSpPr/>
          <p:nvPr/>
        </p:nvSpPr>
        <p:spPr>
          <a:xfrm>
            <a:off x="8614247" y="1714500"/>
            <a:ext cx="115416" cy="349455"/>
          </a:xfrm>
          <a:prstGeom prst="rect">
            <a:avLst/>
          </a:prstGeom>
          <a:noFill/>
          <a:ln/>
        </p:spPr>
        <p:txBody>
          <a:bodyPr wrap="none" lIns="0" tIns="0" rIns="0" bIns="0" rtlCol="0" anchor="t">
            <a:spAutoFit/>
          </a:bodyPr>
          <a:lstStyle/>
          <a:p>
            <a:pPr marL="0" indent="0" algn="r">
              <a:lnSpc>
                <a:spcPts val="3000"/>
              </a:lnSpc>
              <a:buNone/>
            </a:pPr>
            <a:r>
              <a:rPr lang="en-US" b="1" dirty="0">
                <a:solidFill>
                  <a:srgbClr val="D4AF37"/>
                </a:solidFill>
              </a:rPr>
              <a:t>•</a:t>
            </a:r>
            <a:endParaRPr lang="en-US" dirty="0"/>
          </a:p>
        </p:txBody>
      </p:sp>
      <p:sp>
        <p:nvSpPr>
          <p:cNvPr id="13" name="Text 9"/>
          <p:cNvSpPr/>
          <p:nvPr/>
        </p:nvSpPr>
        <p:spPr>
          <a:xfrm>
            <a:off x="4983184" y="1785938"/>
            <a:ext cx="3567885"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تكلفة الحصول على الأراضي وتجهيزها تختلف بشكل كبير بين المناطق المختلفة.</a:t>
            </a:r>
            <a:endParaRPr lang="en-US" sz="1600" dirty="0"/>
          </a:p>
        </p:txBody>
      </p:sp>
      <p:sp>
        <p:nvSpPr>
          <p:cNvPr id="14" name="Text 10"/>
          <p:cNvSpPr/>
          <p:nvPr/>
        </p:nvSpPr>
        <p:spPr>
          <a:xfrm>
            <a:off x="8614247" y="2417434"/>
            <a:ext cx="115416" cy="349455"/>
          </a:xfrm>
          <a:prstGeom prst="rect">
            <a:avLst/>
          </a:prstGeom>
          <a:noFill/>
          <a:ln/>
        </p:spPr>
        <p:txBody>
          <a:bodyPr wrap="none" lIns="0" tIns="0" rIns="0" bIns="0" rtlCol="0" anchor="t">
            <a:spAutoFit/>
          </a:bodyPr>
          <a:lstStyle/>
          <a:p>
            <a:pPr marL="0" indent="0" algn="r">
              <a:lnSpc>
                <a:spcPts val="3000"/>
              </a:lnSpc>
              <a:buNone/>
            </a:pPr>
            <a:r>
              <a:rPr lang="en-US" b="1" dirty="0">
                <a:solidFill>
                  <a:srgbClr val="D4AF37"/>
                </a:solidFill>
              </a:rPr>
              <a:t>•</a:t>
            </a:r>
            <a:endParaRPr lang="en-US" dirty="0"/>
          </a:p>
        </p:txBody>
      </p:sp>
      <p:sp>
        <p:nvSpPr>
          <p:cNvPr id="15" name="Text 11"/>
          <p:cNvSpPr/>
          <p:nvPr/>
        </p:nvSpPr>
        <p:spPr>
          <a:xfrm>
            <a:off x="5108200" y="2488871"/>
            <a:ext cx="3442869"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هذا العامل يؤثر على التكاليف الرأسمالية الإجمالية للمشروع، مما يؤثر على قرار الاستثمار.</a:t>
            </a:r>
            <a:endParaRPr lang="en-US" sz="1600" dirty="0"/>
          </a:p>
        </p:txBody>
      </p:sp>
      <p:sp>
        <p:nvSpPr>
          <p:cNvPr id="16" name="Text 12"/>
          <p:cNvSpPr/>
          <p:nvPr/>
        </p:nvSpPr>
        <p:spPr>
          <a:xfrm>
            <a:off x="8614247" y="3120368"/>
            <a:ext cx="115416" cy="349455"/>
          </a:xfrm>
          <a:prstGeom prst="rect">
            <a:avLst/>
          </a:prstGeom>
          <a:noFill/>
          <a:ln/>
        </p:spPr>
        <p:txBody>
          <a:bodyPr wrap="none" lIns="0" tIns="0" rIns="0" bIns="0" rtlCol="0" anchor="t">
            <a:spAutoFit/>
          </a:bodyPr>
          <a:lstStyle/>
          <a:p>
            <a:pPr marL="0" indent="0" algn="r">
              <a:lnSpc>
                <a:spcPts val="3000"/>
              </a:lnSpc>
              <a:buNone/>
            </a:pPr>
            <a:r>
              <a:rPr lang="en-US" b="1" dirty="0">
                <a:solidFill>
                  <a:srgbClr val="D4AF37"/>
                </a:solidFill>
              </a:rPr>
              <a:t>•</a:t>
            </a:r>
            <a:endParaRPr lang="en-US" dirty="0"/>
          </a:p>
        </p:txBody>
      </p:sp>
      <p:sp>
        <p:nvSpPr>
          <p:cNvPr id="17" name="Text 13"/>
          <p:cNvSpPr/>
          <p:nvPr/>
        </p:nvSpPr>
        <p:spPr>
          <a:xfrm>
            <a:off x="4870726" y="3191805"/>
            <a:ext cx="368034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كما يجب مراعاة إمكانية التوسع المستقبلي عند اختيار الموقع.</a:t>
            </a:r>
            <a:endParaRPr lang="en-US" sz="1600" dirty="0"/>
          </a:p>
        </p:txBody>
      </p:sp>
      <p:sp>
        <p:nvSpPr>
          <p:cNvPr id="19" name="Text 15"/>
          <p:cNvSpPr/>
          <p:nvPr/>
        </p:nvSpPr>
        <p:spPr>
          <a:xfrm>
            <a:off x="414338" y="1714500"/>
            <a:ext cx="115416" cy="349455"/>
          </a:xfrm>
          <a:prstGeom prst="rect">
            <a:avLst/>
          </a:prstGeom>
          <a:noFill/>
          <a:ln/>
        </p:spPr>
        <p:txBody>
          <a:bodyPr wrap="none" lIns="0" tIns="0" rIns="0" bIns="0" rtlCol="0" anchor="t">
            <a:spAutoFit/>
          </a:bodyPr>
          <a:lstStyle/>
          <a:p>
            <a:pPr marL="0" indent="0" algn="l">
              <a:lnSpc>
                <a:spcPts val="3000"/>
              </a:lnSpc>
              <a:buNone/>
            </a:pPr>
            <a:r>
              <a:rPr lang="en-US" b="1" dirty="0">
                <a:solidFill>
                  <a:srgbClr val="D4AF37"/>
                </a:solidFill>
              </a:rPr>
              <a:t>•</a:t>
            </a:r>
            <a:endParaRPr lang="en-US" dirty="0"/>
          </a:p>
        </p:txBody>
      </p:sp>
      <p:sp>
        <p:nvSpPr>
          <p:cNvPr id="20" name="Text 16"/>
          <p:cNvSpPr/>
          <p:nvPr/>
        </p:nvSpPr>
        <p:spPr>
          <a:xfrm>
            <a:off x="592931" y="1785938"/>
            <a:ext cx="361864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Land acquisition and development costs vary significantly across different locations.</a:t>
            </a:r>
            <a:endParaRPr lang="en-US" sz="1600" dirty="0"/>
          </a:p>
        </p:txBody>
      </p:sp>
      <p:sp>
        <p:nvSpPr>
          <p:cNvPr id="21" name="Text 17"/>
          <p:cNvSpPr/>
          <p:nvPr/>
        </p:nvSpPr>
        <p:spPr>
          <a:xfrm>
            <a:off x="414338" y="2417434"/>
            <a:ext cx="115416" cy="349455"/>
          </a:xfrm>
          <a:prstGeom prst="rect">
            <a:avLst/>
          </a:prstGeom>
          <a:noFill/>
          <a:ln/>
        </p:spPr>
        <p:txBody>
          <a:bodyPr wrap="none" lIns="0" tIns="0" rIns="0" bIns="0" rtlCol="0" anchor="t">
            <a:spAutoFit/>
          </a:bodyPr>
          <a:lstStyle/>
          <a:p>
            <a:pPr marL="0" indent="0" algn="l">
              <a:lnSpc>
                <a:spcPts val="3000"/>
              </a:lnSpc>
              <a:buNone/>
            </a:pPr>
            <a:r>
              <a:rPr lang="en-US" b="1" dirty="0">
                <a:solidFill>
                  <a:srgbClr val="D4AF37"/>
                </a:solidFill>
              </a:rPr>
              <a:t>•</a:t>
            </a:r>
            <a:endParaRPr lang="en-US" dirty="0"/>
          </a:p>
        </p:txBody>
      </p:sp>
      <p:sp>
        <p:nvSpPr>
          <p:cNvPr id="22" name="Text 18"/>
          <p:cNvSpPr/>
          <p:nvPr/>
        </p:nvSpPr>
        <p:spPr>
          <a:xfrm>
            <a:off x="592931" y="2488871"/>
            <a:ext cx="3472728" cy="893771"/>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This factor directly impacts the total capital costs of the project, influencing investment decisions.</a:t>
            </a:r>
            <a:endParaRPr lang="en-US" sz="1600" dirty="0"/>
          </a:p>
        </p:txBody>
      </p:sp>
      <p:sp>
        <p:nvSpPr>
          <p:cNvPr id="23" name="Text 19"/>
          <p:cNvSpPr/>
          <p:nvPr/>
        </p:nvSpPr>
        <p:spPr>
          <a:xfrm>
            <a:off x="414338" y="3428972"/>
            <a:ext cx="115416" cy="349455"/>
          </a:xfrm>
          <a:prstGeom prst="rect">
            <a:avLst/>
          </a:prstGeom>
          <a:noFill/>
          <a:ln/>
        </p:spPr>
        <p:txBody>
          <a:bodyPr wrap="none" lIns="0" tIns="0" rIns="0" bIns="0" rtlCol="0" anchor="t">
            <a:spAutoFit/>
          </a:bodyPr>
          <a:lstStyle/>
          <a:p>
            <a:pPr marL="0" indent="0" algn="l">
              <a:lnSpc>
                <a:spcPts val="3000"/>
              </a:lnSpc>
              <a:buNone/>
            </a:pPr>
            <a:r>
              <a:rPr lang="en-US" b="1" dirty="0">
                <a:solidFill>
                  <a:srgbClr val="D4AF37"/>
                </a:solidFill>
              </a:rPr>
              <a:t>•</a:t>
            </a:r>
            <a:endParaRPr lang="en-US" dirty="0"/>
          </a:p>
        </p:txBody>
      </p:sp>
      <p:sp>
        <p:nvSpPr>
          <p:cNvPr id="24" name="Text 20"/>
          <p:cNvSpPr/>
          <p:nvPr/>
        </p:nvSpPr>
        <p:spPr>
          <a:xfrm>
            <a:off x="592931" y="3500410"/>
            <a:ext cx="345679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Future expansion possibilities must also be considered when selecting a site.</a:t>
            </a:r>
            <a:endParaRPr lang="en-US" sz="1600" dirty="0"/>
          </a:p>
        </p:txBody>
      </p:sp>
      <p:pic>
        <p:nvPicPr>
          <p:cNvPr id="26" name="Graphic 21">
            <a:extLst>
              <a:ext uri="{FF2B5EF4-FFF2-40B4-BE49-F238E27FC236}">
                <a16:creationId xmlns:a16="http://schemas.microsoft.com/office/drawing/2014/main" id="{86B0E8C9-884D-67ED-38C4-498D541059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7" name="Shape 4">
            <a:extLst>
              <a:ext uri="{FF2B5EF4-FFF2-40B4-BE49-F238E27FC236}">
                <a16:creationId xmlns:a16="http://schemas.microsoft.com/office/drawing/2014/main" id="{F2B603A8-4531-9058-C65A-117546ECBF5D}"/>
              </a:ext>
            </a:extLst>
          </p:cNvPr>
          <p:cNvSpPr/>
          <p:nvPr/>
        </p:nvSpPr>
        <p:spPr>
          <a:xfrm>
            <a:off x="235688" y="172176"/>
            <a:ext cx="829149" cy="892076"/>
          </a:xfrm>
          <a:prstGeom prst="rect">
            <a:avLst/>
          </a:prstGeom>
          <a:solidFill>
            <a:srgbClr val="00B0F0"/>
          </a:solidFill>
          <a:ln/>
        </p:spPr>
      </p:sp>
      <p:sp>
        <p:nvSpPr>
          <p:cNvPr id="28" name="Text 5">
            <a:extLst>
              <a:ext uri="{FF2B5EF4-FFF2-40B4-BE49-F238E27FC236}">
                <a16:creationId xmlns:a16="http://schemas.microsoft.com/office/drawing/2014/main" id="{49FD3539-A604-B747-F811-A3018197A228}"/>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9" name="Text 6">
            <a:extLst>
              <a:ext uri="{FF2B5EF4-FFF2-40B4-BE49-F238E27FC236}">
                <a16:creationId xmlns:a16="http://schemas.microsoft.com/office/drawing/2014/main" id="{74D8E589-0E50-0795-122C-58B34D185E73}"/>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71625"/>
            <a:ext cx="8572500" cy="744736"/>
          </a:xfrm>
          <a:prstGeom prst="rect">
            <a:avLst/>
          </a:prstGeom>
          <a:solidFill>
            <a:srgbClr val="000000">
              <a:alpha val="0"/>
            </a:srgbClr>
          </a:solidFill>
          <a:ln/>
        </p:spPr>
      </p:sp>
      <p:sp>
        <p:nvSpPr>
          <p:cNvPr id="6" name="Text 2"/>
          <p:cNvSpPr/>
          <p:nvPr/>
        </p:nvSpPr>
        <p:spPr>
          <a:xfrm>
            <a:off x="1101136" y="585500"/>
            <a:ext cx="2584041" cy="283347"/>
          </a:xfrm>
          <a:prstGeom prst="rect">
            <a:avLst/>
          </a:prstGeom>
          <a:noFill/>
          <a:ln/>
        </p:spPr>
        <p:txBody>
          <a:bodyPr wrap="none" lIns="0" tIns="0" rIns="0" bIns="0" rtlCol="0" anchor="t">
            <a:spAutoFit/>
          </a:bodyPr>
          <a:lstStyle/>
          <a:p>
            <a:pPr marL="0" indent="0" algn="r" rtl="1">
              <a:lnSpc>
                <a:spcPts val="2400"/>
              </a:lnSpc>
              <a:buNone/>
            </a:pPr>
            <a:r>
              <a:rPr lang="en-US" sz="1600" dirty="0" err="1">
                <a:solidFill>
                  <a:srgbClr val="00AEEF"/>
                </a:solidFill>
              </a:rPr>
              <a:t>العامل</a:t>
            </a:r>
            <a:r>
              <a:rPr lang="en-US" sz="1600" dirty="0">
                <a:solidFill>
                  <a:srgbClr val="00AEEF"/>
                </a:solidFill>
              </a:rPr>
              <a:t> </a:t>
            </a:r>
            <a:r>
              <a:rPr lang="en-US" sz="1600" dirty="0" err="1">
                <a:solidFill>
                  <a:srgbClr val="00AEEF"/>
                </a:solidFill>
              </a:rPr>
              <a:t>الثاني</a:t>
            </a:r>
            <a:r>
              <a:rPr lang="en-US" sz="1600" dirty="0">
                <a:solidFill>
                  <a:srgbClr val="00AEEF"/>
                </a:solidFill>
              </a:rPr>
              <a:t>: التضاريس </a:t>
            </a:r>
            <a:r>
              <a:rPr lang="en-US" sz="1600" dirty="0" err="1">
                <a:solidFill>
                  <a:srgbClr val="00AEEF"/>
                </a:solidFill>
              </a:rPr>
              <a:t>والمناخ</a:t>
            </a:r>
            <a:r>
              <a:rPr lang="en-US" sz="1600" dirty="0">
                <a:solidFill>
                  <a:srgbClr val="00AEEF"/>
                </a:solidFill>
              </a:rPr>
              <a:t> </a:t>
            </a:r>
            <a:r>
              <a:rPr lang="en-US" sz="1600" dirty="0" err="1">
                <a:solidFill>
                  <a:srgbClr val="00AEEF"/>
                </a:solidFill>
              </a:rPr>
              <a:t>والتربة</a:t>
            </a:r>
            <a:endParaRPr lang="en-US" sz="1600" dirty="0">
              <a:solidFill>
                <a:srgbClr val="00AEEF"/>
              </a:solidFill>
            </a:endParaRPr>
          </a:p>
        </p:txBody>
      </p:sp>
      <p:sp>
        <p:nvSpPr>
          <p:cNvPr id="7" name="Text 3"/>
          <p:cNvSpPr/>
          <p:nvPr/>
        </p:nvSpPr>
        <p:spPr>
          <a:xfrm>
            <a:off x="967141" y="354676"/>
            <a:ext cx="4473725"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2: Topography, Climate, and Soil Characteristics</a:t>
            </a:r>
          </a:p>
        </p:txBody>
      </p:sp>
      <p:sp>
        <p:nvSpPr>
          <p:cNvPr id="8" name="Shape 4"/>
          <p:cNvSpPr/>
          <p:nvPr/>
        </p:nvSpPr>
        <p:spPr>
          <a:xfrm>
            <a:off x="285750" y="408087"/>
            <a:ext cx="636212" cy="414338"/>
          </a:xfrm>
          <a:prstGeom prst="rect">
            <a:avLst/>
          </a:prstGeom>
          <a:solidFill>
            <a:srgbClr val="00B0F0"/>
          </a:solidFill>
          <a:ln/>
        </p:spPr>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4861796" y="1785938"/>
            <a:ext cx="3689272"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خصائص التضاريس والمناخ ونوع التربة لها تأثير مباشر على طبيعة المشروع.</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047478" y="2488871"/>
            <a:ext cx="3503591"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المشاريع الزراعية تتطلب دراسة معمقة لنوع التربة وخصوبتها.</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895729" y="3191805"/>
            <a:ext cx="3655340"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المشاريع الإنشائية تحتاج لفهم قدرة التربة على تحمل الأحمال.</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503591"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Topography, climate, and soil type directly impact project nature and viability.</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544518"/>
            <a:ext cx="329921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Agricultural projects require in-depth soil fertility analysis.</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684808"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Construction projects need to understand soil bearing capacity and stability.</a:t>
            </a:r>
            <a:endParaRPr lang="en-US" sz="1600" dirty="0"/>
          </a:p>
        </p:txBody>
      </p:sp>
      <p:pic>
        <p:nvPicPr>
          <p:cNvPr id="2" name="Graphic 21">
            <a:extLst>
              <a:ext uri="{FF2B5EF4-FFF2-40B4-BE49-F238E27FC236}">
                <a16:creationId xmlns:a16="http://schemas.microsoft.com/office/drawing/2014/main" id="{35E5D71B-2ECE-6BD5-825D-6D5637F010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6" name="Shape 4">
            <a:extLst>
              <a:ext uri="{FF2B5EF4-FFF2-40B4-BE49-F238E27FC236}">
                <a16:creationId xmlns:a16="http://schemas.microsoft.com/office/drawing/2014/main" id="{DFA57891-52BA-DDA3-D32E-D8032BD8B71E}"/>
              </a:ext>
            </a:extLst>
          </p:cNvPr>
          <p:cNvSpPr/>
          <p:nvPr/>
        </p:nvSpPr>
        <p:spPr>
          <a:xfrm>
            <a:off x="125872" y="237236"/>
            <a:ext cx="829149" cy="892076"/>
          </a:xfrm>
          <a:prstGeom prst="rect">
            <a:avLst/>
          </a:prstGeom>
          <a:solidFill>
            <a:srgbClr val="00B0F0"/>
          </a:solidFill>
          <a:ln/>
        </p:spPr>
        <p:txBody>
          <a:bodyPr/>
          <a:lstStyle/>
          <a:p>
            <a:endParaRPr lang="en-US" sz="1600" dirty="0"/>
          </a:p>
        </p:txBody>
      </p:sp>
      <p:sp>
        <p:nvSpPr>
          <p:cNvPr id="27" name="Text 5">
            <a:extLst>
              <a:ext uri="{FF2B5EF4-FFF2-40B4-BE49-F238E27FC236}">
                <a16:creationId xmlns:a16="http://schemas.microsoft.com/office/drawing/2014/main" id="{2FA76493-2D89-5086-C7B2-3A7DC4E15923}"/>
              </a:ext>
            </a:extLst>
          </p:cNvPr>
          <p:cNvSpPr/>
          <p:nvPr/>
        </p:nvSpPr>
        <p:spPr>
          <a:xfrm>
            <a:off x="208769" y="427800"/>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8" name="Text 6">
            <a:extLst>
              <a:ext uri="{FF2B5EF4-FFF2-40B4-BE49-F238E27FC236}">
                <a16:creationId xmlns:a16="http://schemas.microsoft.com/office/drawing/2014/main" id="{98CED8FE-17C3-66DE-59C5-6B2C9EC9DC9D}"/>
              </a:ext>
            </a:extLst>
          </p:cNvPr>
          <p:cNvSpPr/>
          <p:nvPr/>
        </p:nvSpPr>
        <p:spPr>
          <a:xfrm>
            <a:off x="456528" y="639446"/>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38565"/>
            <a:ext cx="9144000" cy="5143500"/>
          </a:xfrm>
          <a:prstGeom prst="rect">
            <a:avLst/>
          </a:prstGeom>
        </p:spPr>
      </p:pic>
      <p:sp>
        <p:nvSpPr>
          <p:cNvPr id="4" name="Shape 0"/>
          <p:cNvSpPr/>
          <p:nvPr/>
        </p:nvSpPr>
        <p:spPr>
          <a:xfrm>
            <a:off x="285750" y="148569"/>
            <a:ext cx="8572500" cy="744736"/>
          </a:xfrm>
          <a:prstGeom prst="rect">
            <a:avLst/>
          </a:prstGeom>
          <a:solidFill>
            <a:srgbClr val="000000">
              <a:alpha val="0"/>
            </a:srgbClr>
          </a:solidFill>
          <a:ln/>
        </p:spPr>
        <p:txBody>
          <a:bodyPr/>
          <a:lstStyle/>
          <a:p>
            <a:endParaRPr lang="en-US" sz="1600" dirty="0"/>
          </a:p>
        </p:txBody>
      </p:sp>
      <p:sp>
        <p:nvSpPr>
          <p:cNvPr id="6" name="Text 2"/>
          <p:cNvSpPr/>
          <p:nvPr/>
        </p:nvSpPr>
        <p:spPr>
          <a:xfrm>
            <a:off x="1425278" y="668842"/>
            <a:ext cx="2164055"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00AEEF"/>
                </a:solidFill>
              </a:rPr>
              <a:t>العامل الثالث: </a:t>
            </a:r>
            <a:r>
              <a:rPr lang="en-US" sz="1600" dirty="0" err="1">
                <a:solidFill>
                  <a:srgbClr val="00AEEF"/>
                </a:solidFill>
              </a:rPr>
              <a:t>الاعتبارات</a:t>
            </a:r>
            <a:r>
              <a:rPr lang="en-US" sz="1600" dirty="0">
                <a:solidFill>
                  <a:srgbClr val="00AEEF"/>
                </a:solidFill>
              </a:rPr>
              <a:t> </a:t>
            </a:r>
            <a:r>
              <a:rPr lang="en-US" sz="1600" dirty="0" err="1">
                <a:solidFill>
                  <a:srgbClr val="00AEEF"/>
                </a:solidFill>
              </a:rPr>
              <a:t>القانونية</a:t>
            </a:r>
            <a:endParaRPr lang="en-US" sz="1600" dirty="0">
              <a:solidFill>
                <a:srgbClr val="00AEEF"/>
              </a:solidFill>
            </a:endParaRPr>
          </a:p>
        </p:txBody>
      </p:sp>
      <p:sp>
        <p:nvSpPr>
          <p:cNvPr id="7" name="Text 3"/>
          <p:cNvSpPr/>
          <p:nvPr/>
        </p:nvSpPr>
        <p:spPr>
          <a:xfrm>
            <a:off x="1201648" y="355055"/>
            <a:ext cx="3788025" cy="284950"/>
          </a:xfrm>
          <a:prstGeom prst="rect">
            <a:avLst/>
          </a:prstGeom>
          <a:noFill/>
          <a:ln/>
        </p:spPr>
        <p:txBody>
          <a:bodyPr wrap="none" lIns="0" tIns="0" rIns="0" bIns="0" rtlCol="0" anchor="t">
            <a:spAutoFit/>
          </a:bodyPr>
          <a:lstStyle/>
          <a:p>
            <a:pPr algn="r" rtl="1">
              <a:lnSpc>
                <a:spcPts val="2400"/>
              </a:lnSpc>
            </a:pPr>
            <a:r>
              <a:rPr lang="en-US" sz="1600" dirty="0">
                <a:solidFill>
                  <a:srgbClr val="00AEEF"/>
                </a:solidFill>
              </a:rPr>
              <a:t>Factor 3: Legal and Regulatory Considerations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024261" y="1785938"/>
            <a:ext cx="3526808"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القوانين والتشريعات السائدة في الدولة تؤثر بشكل كبير على اختيار الموقع.</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372435" y="2488871"/>
            <a:ext cx="3178634"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يجب دراسة قوانين الاستثمار والمزايا الضريبية والرسوم الجمركية والإعفاءات المتاحة.</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163923" y="3191805"/>
            <a:ext cx="3387146"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333333"/>
                </a:solidFill>
              </a:rPr>
              <a:t>بعض المناطق توفر حوافز استثمارية أكبر من غيرها.</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40296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National laws and regulations significantly impact location selection.</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336606" cy="893771"/>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Investment laws, tax incentives, customs duties, and available exemptions must be studied.</a:t>
            </a:r>
            <a:endParaRPr lang="en-US" sz="1600" dirty="0"/>
          </a:p>
        </p:txBody>
      </p:sp>
      <p:sp>
        <p:nvSpPr>
          <p:cNvPr id="23" name="Text 19"/>
          <p:cNvSpPr/>
          <p:nvPr/>
        </p:nvSpPr>
        <p:spPr>
          <a:xfrm>
            <a:off x="414338" y="3428972"/>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500410"/>
            <a:ext cx="2989408"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Some zones offer greater investment incentives than others.</a:t>
            </a:r>
            <a:endParaRPr lang="en-US" sz="1600" dirty="0"/>
          </a:p>
        </p:txBody>
      </p:sp>
      <p:pic>
        <p:nvPicPr>
          <p:cNvPr id="2" name="Graphic 21">
            <a:extLst>
              <a:ext uri="{FF2B5EF4-FFF2-40B4-BE49-F238E27FC236}">
                <a16:creationId xmlns:a16="http://schemas.microsoft.com/office/drawing/2014/main" id="{0F6F0271-0D31-EF30-8B34-0D0860DAB3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26" name="Shape 4">
            <a:extLst>
              <a:ext uri="{FF2B5EF4-FFF2-40B4-BE49-F238E27FC236}">
                <a16:creationId xmlns:a16="http://schemas.microsoft.com/office/drawing/2014/main" id="{779D75F7-88ED-FA56-635D-230E63890BF1}"/>
              </a:ext>
            </a:extLst>
          </p:cNvPr>
          <p:cNvSpPr/>
          <p:nvPr/>
        </p:nvSpPr>
        <p:spPr>
          <a:xfrm>
            <a:off x="285750" y="243410"/>
            <a:ext cx="829149" cy="892076"/>
          </a:xfrm>
          <a:prstGeom prst="rect">
            <a:avLst/>
          </a:prstGeom>
          <a:solidFill>
            <a:srgbClr val="00B0F0"/>
          </a:solidFill>
          <a:ln/>
        </p:spPr>
      </p:sp>
      <p:sp>
        <p:nvSpPr>
          <p:cNvPr id="27" name="Text 5">
            <a:extLst>
              <a:ext uri="{FF2B5EF4-FFF2-40B4-BE49-F238E27FC236}">
                <a16:creationId xmlns:a16="http://schemas.microsoft.com/office/drawing/2014/main" id="{5C558267-3577-BF40-851C-6251D2D6F951}"/>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8" name="Text 6">
            <a:extLst>
              <a:ext uri="{FF2B5EF4-FFF2-40B4-BE49-F238E27FC236}">
                <a16:creationId xmlns:a16="http://schemas.microsoft.com/office/drawing/2014/main" id="{B9196863-11AE-686D-51D4-51AA0BA78D1C}"/>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260014" y="691089"/>
            <a:ext cx="2827698" cy="283347"/>
          </a:xfrm>
          <a:prstGeom prst="rect">
            <a:avLst/>
          </a:prstGeom>
          <a:noFill/>
          <a:ln/>
        </p:spPr>
        <p:txBody>
          <a:bodyPr wrap="none" lIns="0" tIns="0" rIns="0" bIns="0" rtlCol="0" anchor="t">
            <a:spAutoFit/>
          </a:bodyPr>
          <a:lstStyle/>
          <a:p>
            <a:pPr marL="0" indent="0" algn="r" rtl="1">
              <a:lnSpc>
                <a:spcPts val="2400"/>
              </a:lnSpc>
              <a:buNone/>
            </a:pPr>
            <a:r>
              <a:rPr lang="en-US" sz="1600" dirty="0" err="1">
                <a:solidFill>
                  <a:srgbClr val="00AEEF"/>
                </a:solidFill>
              </a:rPr>
              <a:t>العامل</a:t>
            </a:r>
            <a:r>
              <a:rPr lang="en-US" sz="1600" b="1" dirty="0">
                <a:solidFill>
                  <a:srgbClr val="1A3C6E"/>
                </a:solidFill>
              </a:rPr>
              <a:t> </a:t>
            </a:r>
            <a:r>
              <a:rPr lang="en-US" sz="1600" dirty="0">
                <a:solidFill>
                  <a:srgbClr val="00AEEF"/>
                </a:solidFill>
              </a:rPr>
              <a:t>الرابع: القرب من مصادر </a:t>
            </a:r>
            <a:r>
              <a:rPr lang="en-US" sz="1600" dirty="0" err="1">
                <a:solidFill>
                  <a:srgbClr val="00AEEF"/>
                </a:solidFill>
              </a:rPr>
              <a:t>المواد</a:t>
            </a:r>
            <a:r>
              <a:rPr lang="en-US" sz="1600" dirty="0">
                <a:solidFill>
                  <a:srgbClr val="00AEEF"/>
                </a:solidFill>
              </a:rPr>
              <a:t> </a:t>
            </a:r>
            <a:r>
              <a:rPr lang="en-US" sz="1600" dirty="0" err="1">
                <a:solidFill>
                  <a:srgbClr val="00AEEF"/>
                </a:solidFill>
              </a:rPr>
              <a:t>الخام</a:t>
            </a:r>
            <a:endParaRPr lang="en-US" sz="1600" dirty="0">
              <a:solidFill>
                <a:srgbClr val="00AEEF"/>
              </a:solidFill>
            </a:endParaRPr>
          </a:p>
        </p:txBody>
      </p:sp>
      <p:sp>
        <p:nvSpPr>
          <p:cNvPr id="7" name="Text 3"/>
          <p:cNvSpPr/>
          <p:nvPr/>
        </p:nvSpPr>
        <p:spPr>
          <a:xfrm>
            <a:off x="1167008" y="388774"/>
            <a:ext cx="3013710"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4: Proximity to Raw Materials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083253" y="1785938"/>
            <a:ext cx="3467816"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تزداد أهمية هذا العامل في الصناعات التي تستخدم مواد خام ثقيلة الوزن أو سريعة التلف.</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4951093" y="2488871"/>
            <a:ext cx="3599976"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القرب من المصدر يقلل تكاليف النقل ويضمن سلامة المواد.</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274766" y="3191805"/>
            <a:ext cx="3276302"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مثال: مصانع الأسمنت والسكر تفضل القرب من المحاجر والمزارع.</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2899749"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Critical for industries using heavy or perishable raw materials.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46226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Proximity reduces transportation costs and ensures material integrity.</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548686"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Example: Cement and sugar factories prefer locations near quarries and farms.</a:t>
            </a:r>
            <a:endParaRPr lang="en-US" sz="1600" dirty="0"/>
          </a:p>
        </p:txBody>
      </p:sp>
      <p:sp>
        <p:nvSpPr>
          <p:cNvPr id="2" name="Shape 4">
            <a:extLst>
              <a:ext uri="{FF2B5EF4-FFF2-40B4-BE49-F238E27FC236}">
                <a16:creationId xmlns:a16="http://schemas.microsoft.com/office/drawing/2014/main" id="{EB5B99B4-2198-93B1-4FA3-40A773A14F26}"/>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94A5FEE7-F250-FC77-1944-5D7A16685D8C}"/>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DD7AB4A2-719C-3A6F-D70F-E0DEAF515127}"/>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6DE4C04B-1785-BF73-109D-53809AFD16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34100"/>
            <a:ext cx="9144000" cy="5143500"/>
          </a:xfrm>
          <a:prstGeom prst="rect">
            <a:avLst/>
          </a:prstGeom>
        </p:spPr>
      </p:pic>
      <p:sp>
        <p:nvSpPr>
          <p:cNvPr id="6" name="Text 2"/>
          <p:cNvSpPr/>
          <p:nvPr/>
        </p:nvSpPr>
        <p:spPr>
          <a:xfrm>
            <a:off x="1211367" y="744670"/>
            <a:ext cx="2774799" cy="283347"/>
          </a:xfrm>
          <a:prstGeom prst="rect">
            <a:avLst/>
          </a:prstGeom>
          <a:noFill/>
          <a:ln/>
        </p:spPr>
        <p:txBody>
          <a:bodyPr wrap="none" lIns="0" tIns="0" rIns="0" bIns="0" rtlCol="0" anchor="t">
            <a:spAutoFit/>
          </a:bodyPr>
          <a:lstStyle/>
          <a:p>
            <a:pPr marL="0" indent="0" algn="r" rtl="1">
              <a:lnSpc>
                <a:spcPts val="2400"/>
              </a:lnSpc>
              <a:buNone/>
            </a:pPr>
            <a:r>
              <a:rPr lang="en-US" sz="1600" dirty="0" err="1">
                <a:solidFill>
                  <a:srgbClr val="00AEEF"/>
                </a:solidFill>
              </a:rPr>
              <a:t>العامل</a:t>
            </a:r>
            <a:r>
              <a:rPr lang="en-US" sz="1600" dirty="0">
                <a:solidFill>
                  <a:srgbClr val="00AEEF"/>
                </a:solidFill>
              </a:rPr>
              <a:t> </a:t>
            </a:r>
            <a:r>
              <a:rPr lang="en-US" sz="1600" dirty="0" err="1">
                <a:solidFill>
                  <a:srgbClr val="00AEEF"/>
                </a:solidFill>
              </a:rPr>
              <a:t>الخامس</a:t>
            </a:r>
            <a:r>
              <a:rPr lang="en-US" sz="1600" dirty="0">
                <a:solidFill>
                  <a:srgbClr val="00AEEF"/>
                </a:solidFill>
              </a:rPr>
              <a:t>: </a:t>
            </a:r>
            <a:r>
              <a:rPr lang="en-US" sz="1600" dirty="0" err="1">
                <a:solidFill>
                  <a:srgbClr val="00AEEF"/>
                </a:solidFill>
              </a:rPr>
              <a:t>القرب</a:t>
            </a:r>
            <a:r>
              <a:rPr lang="en-US" sz="1600" dirty="0">
                <a:solidFill>
                  <a:srgbClr val="00AEEF"/>
                </a:solidFill>
              </a:rPr>
              <a:t> من </a:t>
            </a:r>
            <a:r>
              <a:rPr lang="en-US" sz="1600" dirty="0" err="1">
                <a:solidFill>
                  <a:srgbClr val="00AEEF"/>
                </a:solidFill>
              </a:rPr>
              <a:t>أسواق</a:t>
            </a:r>
            <a:r>
              <a:rPr lang="en-US" sz="1600" dirty="0">
                <a:solidFill>
                  <a:srgbClr val="00AEEF"/>
                </a:solidFill>
              </a:rPr>
              <a:t> </a:t>
            </a:r>
            <a:r>
              <a:rPr lang="en-US" sz="1600" dirty="0" err="1">
                <a:solidFill>
                  <a:srgbClr val="00AEEF"/>
                </a:solidFill>
              </a:rPr>
              <a:t>التصريف</a:t>
            </a:r>
            <a:endParaRPr lang="en-US" sz="1600" dirty="0">
              <a:solidFill>
                <a:srgbClr val="00AEEF"/>
              </a:solidFill>
            </a:endParaRPr>
          </a:p>
        </p:txBody>
      </p:sp>
      <p:sp>
        <p:nvSpPr>
          <p:cNvPr id="7" name="Text 3"/>
          <p:cNvSpPr/>
          <p:nvPr/>
        </p:nvSpPr>
        <p:spPr>
          <a:xfrm>
            <a:off x="1257774" y="411067"/>
            <a:ext cx="2509790"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5: Proximity to Markets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4831435" y="1785938"/>
            <a:ext cx="371963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القرب من السوق يضمن وصول المنتجات بأسرع وقت وأقل تكلفة.</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6114503" y="2488871"/>
            <a:ext cx="2436565"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333333"/>
                </a:solidFill>
              </a:rPr>
              <a:t>يسمح بتقديم خدمات أفضل للمستهلكين.</a:t>
            </a:r>
            <a:endParaRPr lang="en-US" sz="1600" dirty="0"/>
          </a:p>
        </p:txBody>
      </p:sp>
      <p:sp>
        <p:nvSpPr>
          <p:cNvPr id="16" name="Text 12"/>
          <p:cNvSpPr/>
          <p:nvPr/>
        </p:nvSpPr>
        <p:spPr>
          <a:xfrm>
            <a:off x="8627071" y="2811763"/>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874298" y="2883201"/>
            <a:ext cx="3676771"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تزداد أهميته عندما تكون تكاليف نقل المنتجات النهائية عالية مقارنة بنقل المواد الخام.</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659107"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Proximity ensures faster product delivery and lower costs.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2721386" cy="284950"/>
          </a:xfrm>
          <a:prstGeom prst="rect">
            <a:avLst/>
          </a:prstGeom>
          <a:noFill/>
          <a:ln/>
        </p:spPr>
        <p:txBody>
          <a:bodyPr wrap="none" lIns="0" tIns="0" rIns="0" bIns="0" rtlCol="0" anchor="t">
            <a:spAutoFit/>
          </a:bodyPr>
          <a:lstStyle/>
          <a:p>
            <a:pPr marL="0" indent="0" algn="l">
              <a:lnSpc>
                <a:spcPts val="2400"/>
              </a:lnSpc>
              <a:buNone/>
            </a:pPr>
            <a:r>
              <a:rPr lang="en-US" sz="1600" dirty="0">
                <a:solidFill>
                  <a:srgbClr val="333333"/>
                </a:solidFill>
              </a:rPr>
              <a:t>Enables better customer service.</a:t>
            </a:r>
            <a:endParaRPr lang="en-US" sz="1600" dirty="0"/>
          </a:p>
        </p:txBody>
      </p:sp>
      <p:sp>
        <p:nvSpPr>
          <p:cNvPr id="23" name="Text 19"/>
          <p:cNvSpPr/>
          <p:nvPr/>
        </p:nvSpPr>
        <p:spPr>
          <a:xfrm>
            <a:off x="414338" y="2811763"/>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2883201"/>
            <a:ext cx="3616914" cy="900503"/>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Crucial when finished product transportation costs exceed raw material transport costs.</a:t>
            </a:r>
            <a:endParaRPr lang="en-US" sz="1600" dirty="0"/>
          </a:p>
        </p:txBody>
      </p:sp>
      <p:sp>
        <p:nvSpPr>
          <p:cNvPr id="2" name="Shape 4">
            <a:extLst>
              <a:ext uri="{FF2B5EF4-FFF2-40B4-BE49-F238E27FC236}">
                <a16:creationId xmlns:a16="http://schemas.microsoft.com/office/drawing/2014/main" id="{9A7AE385-5413-BE17-2D66-E5AD40285759}"/>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5E0655D9-A7AB-E3E0-01FB-A1F8E8E8CC92}"/>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01F8139D-A99D-9CB1-BB97-785DC65B404A}"/>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8E42983B-516D-9F09-F35E-ECC1002D6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2"/>
          <p:cNvSpPr/>
          <p:nvPr/>
        </p:nvSpPr>
        <p:spPr>
          <a:xfrm>
            <a:off x="1345412" y="669159"/>
            <a:ext cx="1821012"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00AEEF"/>
                </a:solidFill>
              </a:rPr>
              <a:t>العامل السادس: </a:t>
            </a:r>
            <a:r>
              <a:rPr lang="en-US" sz="1600" dirty="0" err="1">
                <a:solidFill>
                  <a:srgbClr val="00AEEF"/>
                </a:solidFill>
              </a:rPr>
              <a:t>توافر</a:t>
            </a:r>
            <a:r>
              <a:rPr lang="en-US" sz="1600" dirty="0">
                <a:solidFill>
                  <a:srgbClr val="00AEEF"/>
                </a:solidFill>
              </a:rPr>
              <a:t> </a:t>
            </a:r>
            <a:r>
              <a:rPr lang="en-US" sz="1600" dirty="0" err="1">
                <a:solidFill>
                  <a:srgbClr val="00AEEF"/>
                </a:solidFill>
              </a:rPr>
              <a:t>العمالة</a:t>
            </a:r>
            <a:endParaRPr lang="en-US" sz="1600" dirty="0">
              <a:solidFill>
                <a:srgbClr val="00AEEF"/>
              </a:solidFill>
            </a:endParaRPr>
          </a:p>
        </p:txBody>
      </p:sp>
      <p:sp>
        <p:nvSpPr>
          <p:cNvPr id="7" name="Text 3"/>
          <p:cNvSpPr/>
          <p:nvPr/>
        </p:nvSpPr>
        <p:spPr>
          <a:xfrm>
            <a:off x="1211869" y="381039"/>
            <a:ext cx="2194640"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6: Labor Availability</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163620" y="1785938"/>
            <a:ext cx="3387449"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القرب من أماكن توافر العمالة يقلل تكاليف النقل ويضمن استمرارية العمل.</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059896" y="2488871"/>
            <a:ext cx="349117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يجب مراعاة توافر التخصصات والمهارات المطلوبة للمشروع.</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874242" y="3191805"/>
            <a:ext cx="367682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مستويات الأجور وتوافر الخدمات العمالية من العوامل الحاسمة.</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737331"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Proximity to labor pools reduces transport costs and ensures operational continuity.</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0" y="2488871"/>
            <a:ext cx="2938545"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Availability of required skills and specializations must be verified.</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325974"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Wage levels and labor services are critical factors.</a:t>
            </a:r>
            <a:endParaRPr lang="en-US" sz="1600" dirty="0"/>
          </a:p>
        </p:txBody>
      </p:sp>
      <p:sp>
        <p:nvSpPr>
          <p:cNvPr id="2" name="Shape 4">
            <a:extLst>
              <a:ext uri="{FF2B5EF4-FFF2-40B4-BE49-F238E27FC236}">
                <a16:creationId xmlns:a16="http://schemas.microsoft.com/office/drawing/2014/main" id="{3885ABFD-AFD3-C19A-084C-8D36044B4A74}"/>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8035E0F7-9AA3-FCBA-30C8-37395440C1B7}"/>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D0D4D942-A624-8543-515F-E2DCC9B1CB4A}"/>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BB011539-2305-F639-9771-A77C662790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336167" y="597781"/>
            <a:ext cx="2284280" cy="243656"/>
          </a:xfrm>
          <a:prstGeom prst="rect">
            <a:avLst/>
          </a:prstGeom>
          <a:noFill/>
          <a:ln/>
        </p:spPr>
        <p:txBody>
          <a:bodyPr wrap="none" lIns="0" tIns="0" rIns="0" bIns="0" rtlCol="0" anchor="t">
            <a:spAutoFit/>
          </a:bodyPr>
          <a:lstStyle/>
          <a:p>
            <a:pPr algn="r" rtl="1">
              <a:lnSpc>
                <a:spcPts val="1900"/>
              </a:lnSpc>
            </a:pPr>
            <a:r>
              <a:rPr lang="en-US" sz="1600" dirty="0">
                <a:solidFill>
                  <a:srgbClr val="00AEEF"/>
                </a:solidFill>
              </a:rPr>
              <a:t>العامل السابع: مصادر </a:t>
            </a:r>
            <a:r>
              <a:rPr lang="en-US" sz="1600" dirty="0" err="1">
                <a:solidFill>
                  <a:srgbClr val="00AEEF"/>
                </a:solidFill>
              </a:rPr>
              <a:t>الطاقة</a:t>
            </a:r>
            <a:r>
              <a:rPr lang="en-US" sz="1600" dirty="0">
                <a:solidFill>
                  <a:srgbClr val="00AEEF"/>
                </a:solidFill>
              </a:rPr>
              <a:t> </a:t>
            </a:r>
            <a:r>
              <a:rPr lang="en-US" sz="1600" dirty="0" err="1">
                <a:solidFill>
                  <a:srgbClr val="00AEEF"/>
                </a:solidFill>
              </a:rPr>
              <a:t>والمياه</a:t>
            </a:r>
            <a:endParaRPr lang="en-US" sz="1600" dirty="0">
              <a:solidFill>
                <a:srgbClr val="00AEEF"/>
              </a:solidFill>
            </a:endParaRPr>
          </a:p>
        </p:txBody>
      </p:sp>
      <p:sp>
        <p:nvSpPr>
          <p:cNvPr id="7" name="Text 3"/>
          <p:cNvSpPr/>
          <p:nvPr/>
        </p:nvSpPr>
        <p:spPr>
          <a:xfrm>
            <a:off x="1229990" y="286881"/>
            <a:ext cx="2957028" cy="243656"/>
          </a:xfrm>
          <a:prstGeom prst="rect">
            <a:avLst/>
          </a:prstGeom>
          <a:noFill/>
          <a:ln/>
        </p:spPr>
        <p:txBody>
          <a:bodyPr wrap="none" lIns="0" tIns="0" rIns="0" bIns="0" rtlCol="0" anchor="t">
            <a:spAutoFit/>
          </a:bodyPr>
          <a:lstStyle/>
          <a:p>
            <a:pPr marL="0" indent="0" algn="r" rtl="1">
              <a:lnSpc>
                <a:spcPts val="1900"/>
              </a:lnSpc>
              <a:buNone/>
            </a:pPr>
            <a:r>
              <a:rPr lang="en-US" sz="1600" dirty="0">
                <a:solidFill>
                  <a:srgbClr val="00AEEF"/>
                </a:solidFill>
              </a:rPr>
              <a:t>Factor 7: Energy and Water Sources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190353" y="1785938"/>
            <a:ext cx="3360716"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تزداد أهمية هذا العامل للمشروعات التي تستهلك كميات كبيرة من الطاقة أو المياه.</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176121" y="2488871"/>
            <a:ext cx="337494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عدم توافر هذه المصادر قد يتطلب إنشاء محطات خاصة، مما يرفع التكاليف.</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607955" y="3191805"/>
            <a:ext cx="2943113"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333333"/>
                </a:solidFill>
              </a:rPr>
              <a:t>يجب التأكد من استمرارية وموثوقية الإمدادات.</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72030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Crucial for energy-intensive or water-intensive projects.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526557"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Lack of utilities may require building private plants, increasing costs.</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45986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Reliability and continuity of supply must be ensured.</a:t>
            </a:r>
            <a:endParaRPr lang="en-US" sz="1600" dirty="0"/>
          </a:p>
        </p:txBody>
      </p:sp>
      <p:sp>
        <p:nvSpPr>
          <p:cNvPr id="2" name="Shape 4">
            <a:extLst>
              <a:ext uri="{FF2B5EF4-FFF2-40B4-BE49-F238E27FC236}">
                <a16:creationId xmlns:a16="http://schemas.microsoft.com/office/drawing/2014/main" id="{5999EAF3-E59E-E815-70DD-4D246E8F4226}"/>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E244F4DC-D3C0-60A2-D0A1-D75DE893DEA7}"/>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39F1BF30-096B-B920-0520-B8CD81F5C8EE}"/>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82BC8894-44A7-AF58-3E30-CB49C66F8F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200279" y="547389"/>
            <a:ext cx="1821011" cy="283347"/>
          </a:xfrm>
          <a:prstGeom prst="rect">
            <a:avLst/>
          </a:prstGeom>
          <a:noFill/>
          <a:ln/>
        </p:spPr>
        <p:txBody>
          <a:bodyPr wrap="none" lIns="0" tIns="0" rIns="0" bIns="0" rtlCol="0" anchor="t">
            <a:spAutoFit/>
          </a:bodyPr>
          <a:lstStyle/>
          <a:p>
            <a:pPr marL="0" indent="0" algn="r" rtl="1">
              <a:lnSpc>
                <a:spcPts val="2400"/>
              </a:lnSpc>
              <a:buNone/>
            </a:pPr>
            <a:r>
              <a:rPr lang="en-US" sz="1600" dirty="0" err="1">
                <a:solidFill>
                  <a:srgbClr val="00AEEF"/>
                </a:solidFill>
              </a:rPr>
              <a:t>العامل</a:t>
            </a:r>
            <a:r>
              <a:rPr lang="en-US" sz="1600" b="1" dirty="0">
                <a:solidFill>
                  <a:srgbClr val="1A3C6E"/>
                </a:solidFill>
              </a:rPr>
              <a:t> </a:t>
            </a:r>
            <a:r>
              <a:rPr lang="en-US" sz="1600" dirty="0">
                <a:solidFill>
                  <a:srgbClr val="00AEEF"/>
                </a:solidFill>
              </a:rPr>
              <a:t>الثامن: </a:t>
            </a:r>
            <a:r>
              <a:rPr lang="en-US" sz="1600" dirty="0" err="1">
                <a:solidFill>
                  <a:srgbClr val="00AEEF"/>
                </a:solidFill>
              </a:rPr>
              <a:t>البنية</a:t>
            </a:r>
            <a:r>
              <a:rPr lang="en-US" sz="1600" dirty="0">
                <a:solidFill>
                  <a:srgbClr val="00AEEF"/>
                </a:solidFill>
              </a:rPr>
              <a:t> </a:t>
            </a:r>
            <a:r>
              <a:rPr lang="en-US" sz="1600" dirty="0" err="1">
                <a:solidFill>
                  <a:srgbClr val="00AEEF"/>
                </a:solidFill>
              </a:rPr>
              <a:t>الأساسية</a:t>
            </a:r>
            <a:endParaRPr lang="en-US" sz="1600" dirty="0">
              <a:solidFill>
                <a:srgbClr val="00AEEF"/>
              </a:solidFill>
            </a:endParaRPr>
          </a:p>
        </p:txBody>
      </p:sp>
      <p:sp>
        <p:nvSpPr>
          <p:cNvPr id="7" name="Text 3"/>
          <p:cNvSpPr/>
          <p:nvPr/>
        </p:nvSpPr>
        <p:spPr>
          <a:xfrm>
            <a:off x="1232509" y="246005"/>
            <a:ext cx="2868670"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8: Infrastructure Availability</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061682" y="1785938"/>
            <a:ext cx="348938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توافر شبكات الطرق والمواصلات والصرف الصحي والاتصالات.</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5140486" y="2488871"/>
            <a:ext cx="3410583"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كلما توافرت هذه المرافق، كان له أثر إيجابي على اختيار الموقع.</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5276078" y="3191805"/>
            <a:ext cx="3274991"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البنية التحتية الجيدة تقلل من التكاليف التشغيلية وتسهل اللوجستيات.</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0" y="1785938"/>
            <a:ext cx="3789883"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Availability of roads, transportation, sewage, and telecommunications networks.</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460059"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Better infrastructure positively impacts site selection.</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698202"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Good infrastructure reduces operational costs and facilitates logistics.</a:t>
            </a:r>
            <a:endParaRPr lang="en-US" sz="1600" dirty="0"/>
          </a:p>
        </p:txBody>
      </p:sp>
      <p:sp>
        <p:nvSpPr>
          <p:cNvPr id="2" name="Shape 4">
            <a:extLst>
              <a:ext uri="{FF2B5EF4-FFF2-40B4-BE49-F238E27FC236}">
                <a16:creationId xmlns:a16="http://schemas.microsoft.com/office/drawing/2014/main" id="{BA1DB1E6-3F4B-469C-0F0E-C689815AF94E}"/>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54313CEC-B426-72B9-6D7F-9AE4687DB4EC}"/>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A3533DC3-5AE3-BF3B-88D4-4393588168AE}"/>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89103D21-5687-792E-88F3-F3CDE27E25E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4" name="Shape 0"/>
          <p:cNvSpPr/>
          <p:nvPr/>
        </p:nvSpPr>
        <p:spPr>
          <a:xfrm>
            <a:off x="285750" y="285750"/>
            <a:ext cx="8572500" cy="744736"/>
          </a:xfrm>
          <a:prstGeom prst="rect">
            <a:avLst/>
          </a:prstGeom>
          <a:solidFill>
            <a:srgbClr val="000000">
              <a:alpha val="0"/>
            </a:srgbClr>
          </a:solidFill>
          <a:ln/>
        </p:spPr>
      </p:sp>
      <p:sp>
        <p:nvSpPr>
          <p:cNvPr id="6" name="Text 2"/>
          <p:cNvSpPr/>
          <p:nvPr/>
        </p:nvSpPr>
        <p:spPr>
          <a:xfrm>
            <a:off x="1246003" y="637117"/>
            <a:ext cx="2404504"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00AEEF"/>
                </a:solidFill>
              </a:rPr>
              <a:t>العامل التاسع: </a:t>
            </a:r>
            <a:r>
              <a:rPr lang="en-US" sz="1600" dirty="0" err="1">
                <a:solidFill>
                  <a:srgbClr val="00AEEF"/>
                </a:solidFill>
              </a:rPr>
              <a:t>توافر</a:t>
            </a:r>
            <a:r>
              <a:rPr lang="en-US" sz="1600" dirty="0">
                <a:solidFill>
                  <a:srgbClr val="00AEEF"/>
                </a:solidFill>
              </a:rPr>
              <a:t> </a:t>
            </a:r>
            <a:r>
              <a:rPr lang="en-US" sz="1600" dirty="0" err="1">
                <a:solidFill>
                  <a:srgbClr val="00AEEF"/>
                </a:solidFill>
              </a:rPr>
              <a:t>الاستقرار</a:t>
            </a:r>
            <a:r>
              <a:rPr lang="en-US" sz="1600" dirty="0">
                <a:solidFill>
                  <a:srgbClr val="00AEEF"/>
                </a:solidFill>
              </a:rPr>
              <a:t> </a:t>
            </a:r>
            <a:r>
              <a:rPr lang="en-US" sz="1600" dirty="0" err="1">
                <a:solidFill>
                  <a:srgbClr val="00AEEF"/>
                </a:solidFill>
              </a:rPr>
              <a:t>والأمن</a:t>
            </a:r>
            <a:endParaRPr lang="en-US" sz="1600" dirty="0">
              <a:solidFill>
                <a:srgbClr val="00AEEF"/>
              </a:solidFill>
            </a:endParaRPr>
          </a:p>
        </p:txBody>
      </p:sp>
      <p:sp>
        <p:nvSpPr>
          <p:cNvPr id="7" name="Text 3"/>
          <p:cNvSpPr/>
          <p:nvPr/>
        </p:nvSpPr>
        <p:spPr>
          <a:xfrm>
            <a:off x="1309883" y="319851"/>
            <a:ext cx="2517933"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9: Security and Stability</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093096" y="1294805"/>
            <a:ext cx="572273" cy="350032"/>
          </a:xfrm>
          <a:prstGeom prst="rect">
            <a:avLst/>
          </a:prstGeom>
          <a:noFill/>
          <a:ln/>
        </p:spPr>
        <p:txBody>
          <a:bodyPr wrap="none" lIns="0" tIns="0" rIns="0" bIns="85090"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562777" y="1764506"/>
            <a:ext cx="102592" cy="313804"/>
          </a:xfrm>
          <a:prstGeom prst="rect">
            <a:avLst/>
          </a:prstGeom>
          <a:noFill/>
          <a:ln/>
        </p:spPr>
        <p:txBody>
          <a:bodyPr wrap="none" lIns="0" tIns="0" rIns="0" bIns="0" rtlCol="0" anchor="t">
            <a:spAutoFit/>
          </a:bodyPr>
          <a:lstStyle/>
          <a:p>
            <a:pPr marL="0" indent="0" algn="r">
              <a:lnSpc>
                <a:spcPts val="2700"/>
              </a:lnSpc>
              <a:buNone/>
            </a:pPr>
            <a:r>
              <a:rPr lang="en-US" sz="1600" b="1" dirty="0">
                <a:solidFill>
                  <a:srgbClr val="D4AF37"/>
                </a:solidFill>
              </a:rPr>
              <a:t>•</a:t>
            </a:r>
            <a:endParaRPr lang="en-US" sz="1600" dirty="0"/>
          </a:p>
        </p:txBody>
      </p:sp>
      <p:sp>
        <p:nvSpPr>
          <p:cNvPr id="13" name="Text 9"/>
          <p:cNvSpPr/>
          <p:nvPr/>
        </p:nvSpPr>
        <p:spPr>
          <a:xfrm>
            <a:off x="4868884" y="1819870"/>
            <a:ext cx="3582172" cy="546240"/>
          </a:xfrm>
          <a:prstGeom prst="rect">
            <a:avLst/>
          </a:prstGeom>
          <a:noFill/>
          <a:ln/>
        </p:spPr>
        <p:txBody>
          <a:bodyPr wrap="square" lIns="0" tIns="0" rIns="0" bIns="0" rtlCol="0" anchor="t">
            <a:spAutoFit/>
          </a:bodyPr>
          <a:lstStyle/>
          <a:p>
            <a:pPr marL="0" indent="0" algn="r" rtl="1">
              <a:lnSpc>
                <a:spcPts val="2200"/>
              </a:lnSpc>
              <a:buNone/>
            </a:pPr>
            <a:r>
              <a:rPr lang="en-US" sz="1600" dirty="0">
                <a:solidFill>
                  <a:srgbClr val="333333"/>
                </a:solidFill>
              </a:rPr>
              <a:t>تفضل معظم المشروعات القرب من المناطق الآمنة التي تتوافر فيها خدمات الشرطة والحراسة.</a:t>
            </a:r>
            <a:endParaRPr lang="en-US" sz="1600" dirty="0"/>
          </a:p>
        </p:txBody>
      </p:sp>
      <p:sp>
        <p:nvSpPr>
          <p:cNvPr id="14" name="Text 10"/>
          <p:cNvSpPr/>
          <p:nvPr/>
        </p:nvSpPr>
        <p:spPr>
          <a:xfrm>
            <a:off x="8562777" y="2398849"/>
            <a:ext cx="102592" cy="313804"/>
          </a:xfrm>
          <a:prstGeom prst="rect">
            <a:avLst/>
          </a:prstGeom>
          <a:noFill/>
          <a:ln/>
        </p:spPr>
        <p:txBody>
          <a:bodyPr wrap="none" lIns="0" tIns="0" rIns="0" bIns="0" rtlCol="0" anchor="t">
            <a:spAutoFit/>
          </a:bodyPr>
          <a:lstStyle/>
          <a:p>
            <a:pPr marL="0" indent="0" algn="r">
              <a:lnSpc>
                <a:spcPts val="2700"/>
              </a:lnSpc>
              <a:buNone/>
            </a:pPr>
            <a:r>
              <a:rPr lang="en-US" sz="1600" b="1" dirty="0">
                <a:solidFill>
                  <a:srgbClr val="D4AF37"/>
                </a:solidFill>
              </a:rPr>
              <a:t>•</a:t>
            </a:r>
            <a:endParaRPr lang="en-US" sz="1600" dirty="0"/>
          </a:p>
        </p:txBody>
      </p:sp>
      <p:sp>
        <p:nvSpPr>
          <p:cNvPr id="15" name="Text 11"/>
          <p:cNvSpPr/>
          <p:nvPr/>
        </p:nvSpPr>
        <p:spPr>
          <a:xfrm>
            <a:off x="4790359" y="2454213"/>
            <a:ext cx="3660697" cy="546240"/>
          </a:xfrm>
          <a:prstGeom prst="rect">
            <a:avLst/>
          </a:prstGeom>
          <a:noFill/>
          <a:ln/>
        </p:spPr>
        <p:txBody>
          <a:bodyPr wrap="square" lIns="0" tIns="0" rIns="0" bIns="0" rtlCol="0" anchor="t">
            <a:spAutoFit/>
          </a:bodyPr>
          <a:lstStyle/>
          <a:p>
            <a:pPr marL="0" indent="0" algn="r" rtl="1">
              <a:lnSpc>
                <a:spcPts val="2200"/>
              </a:lnSpc>
              <a:buNone/>
            </a:pPr>
            <a:r>
              <a:rPr lang="en-US" sz="1600" dirty="0">
                <a:solidFill>
                  <a:srgbClr val="333333"/>
                </a:solidFill>
              </a:rPr>
              <a:t>يجب تجنب المناطق التي توجد فيها اضطرابات داخلية أو منازعات طائفية أو عنصرية.</a:t>
            </a:r>
            <a:endParaRPr lang="en-US" sz="1600" dirty="0"/>
          </a:p>
        </p:txBody>
      </p:sp>
      <p:sp>
        <p:nvSpPr>
          <p:cNvPr id="16" name="Text 12"/>
          <p:cNvSpPr/>
          <p:nvPr/>
        </p:nvSpPr>
        <p:spPr>
          <a:xfrm>
            <a:off x="8562777" y="3033192"/>
            <a:ext cx="102592" cy="313804"/>
          </a:xfrm>
          <a:prstGeom prst="rect">
            <a:avLst/>
          </a:prstGeom>
          <a:noFill/>
          <a:ln/>
        </p:spPr>
        <p:txBody>
          <a:bodyPr wrap="none" lIns="0" tIns="0" rIns="0" bIns="0" rtlCol="0" anchor="t">
            <a:spAutoFit/>
          </a:bodyPr>
          <a:lstStyle/>
          <a:p>
            <a:pPr marL="0" indent="0" algn="r">
              <a:lnSpc>
                <a:spcPts val="2700"/>
              </a:lnSpc>
              <a:buNone/>
            </a:pPr>
            <a:r>
              <a:rPr lang="en-US" sz="1600" b="1" dirty="0">
                <a:solidFill>
                  <a:srgbClr val="D4AF37"/>
                </a:solidFill>
              </a:rPr>
              <a:t>•</a:t>
            </a:r>
            <a:endParaRPr lang="en-US" sz="1600" dirty="0"/>
          </a:p>
        </p:txBody>
      </p:sp>
      <p:sp>
        <p:nvSpPr>
          <p:cNvPr id="17" name="Text 13"/>
          <p:cNvSpPr/>
          <p:nvPr/>
        </p:nvSpPr>
        <p:spPr>
          <a:xfrm>
            <a:off x="4922602" y="3088556"/>
            <a:ext cx="3528454" cy="546240"/>
          </a:xfrm>
          <a:prstGeom prst="rect">
            <a:avLst/>
          </a:prstGeom>
          <a:noFill/>
          <a:ln/>
        </p:spPr>
        <p:txBody>
          <a:bodyPr wrap="square" lIns="0" tIns="0" rIns="0" bIns="0" rtlCol="0" anchor="t">
            <a:spAutoFit/>
          </a:bodyPr>
          <a:lstStyle/>
          <a:p>
            <a:pPr marL="0" indent="0" algn="r" rtl="1">
              <a:lnSpc>
                <a:spcPts val="2200"/>
              </a:lnSpc>
              <a:buNone/>
            </a:pPr>
            <a:r>
              <a:rPr lang="en-US" sz="1600" dirty="0">
                <a:solidFill>
                  <a:srgbClr val="333333"/>
                </a:solidFill>
              </a:rPr>
              <a:t>عنصر الأمن والاستقرار له وزن نسبي كبير في اتخاذ القرار الاستثماري.</a:t>
            </a:r>
            <a:endParaRPr lang="en-US" sz="1600" dirty="0"/>
          </a:p>
        </p:txBody>
      </p:sp>
      <p:sp>
        <p:nvSpPr>
          <p:cNvPr id="18" name="Text 14"/>
          <p:cNvSpPr/>
          <p:nvPr/>
        </p:nvSpPr>
        <p:spPr>
          <a:xfrm>
            <a:off x="478631" y="1294805"/>
            <a:ext cx="581698" cy="351635"/>
          </a:xfrm>
          <a:prstGeom prst="rect">
            <a:avLst/>
          </a:prstGeom>
          <a:noFill/>
          <a:ln/>
        </p:spPr>
        <p:txBody>
          <a:bodyPr wrap="none" lIns="0" tIns="0" rIns="0" bIns="85090"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78631" y="1764506"/>
            <a:ext cx="102592" cy="313804"/>
          </a:xfrm>
          <a:prstGeom prst="rect">
            <a:avLst/>
          </a:prstGeom>
          <a:noFill/>
          <a:ln/>
        </p:spPr>
        <p:txBody>
          <a:bodyPr wrap="none" lIns="0" tIns="0" rIns="0" bIns="0" rtlCol="0" anchor="t">
            <a:spAutoFit/>
          </a:bodyPr>
          <a:lstStyle/>
          <a:p>
            <a:pPr marL="0" indent="0" algn="l">
              <a:lnSpc>
                <a:spcPts val="2700"/>
              </a:lnSpc>
              <a:buNone/>
            </a:pPr>
            <a:r>
              <a:rPr lang="en-US" sz="1600" b="1" dirty="0">
                <a:solidFill>
                  <a:srgbClr val="D4AF37"/>
                </a:solidFill>
              </a:rPr>
              <a:t>•</a:t>
            </a:r>
            <a:endParaRPr lang="en-US" sz="1600" dirty="0"/>
          </a:p>
        </p:txBody>
      </p:sp>
      <p:sp>
        <p:nvSpPr>
          <p:cNvPr id="20" name="Text 16"/>
          <p:cNvSpPr/>
          <p:nvPr/>
        </p:nvSpPr>
        <p:spPr>
          <a:xfrm>
            <a:off x="692944" y="1819870"/>
            <a:ext cx="3510623" cy="829971"/>
          </a:xfrm>
          <a:prstGeom prst="rect">
            <a:avLst/>
          </a:prstGeom>
          <a:noFill/>
          <a:ln/>
        </p:spPr>
        <p:txBody>
          <a:bodyPr wrap="square" lIns="0" tIns="0" rIns="0" bIns="0" rtlCol="0" anchor="t">
            <a:spAutoFit/>
          </a:bodyPr>
          <a:lstStyle/>
          <a:p>
            <a:pPr marL="0" indent="0" algn="l">
              <a:lnSpc>
                <a:spcPts val="2200"/>
              </a:lnSpc>
              <a:buNone/>
            </a:pPr>
            <a:r>
              <a:rPr lang="en-US" sz="1600" dirty="0">
                <a:solidFill>
                  <a:srgbClr val="333333"/>
                </a:solidFill>
              </a:rPr>
              <a:t>Most projects prefer proximity to safe areas with available police and security services.</a:t>
            </a:r>
            <a:endParaRPr lang="en-US" sz="1600" dirty="0"/>
          </a:p>
        </p:txBody>
      </p:sp>
      <p:sp>
        <p:nvSpPr>
          <p:cNvPr id="21" name="Text 17"/>
          <p:cNvSpPr/>
          <p:nvPr/>
        </p:nvSpPr>
        <p:spPr>
          <a:xfrm>
            <a:off x="478631" y="2398849"/>
            <a:ext cx="102592" cy="313804"/>
          </a:xfrm>
          <a:prstGeom prst="rect">
            <a:avLst/>
          </a:prstGeom>
          <a:noFill/>
          <a:ln/>
        </p:spPr>
        <p:txBody>
          <a:bodyPr wrap="none" lIns="0" tIns="0" rIns="0" bIns="0" rtlCol="0" anchor="t">
            <a:spAutoFit/>
          </a:bodyPr>
          <a:lstStyle/>
          <a:p>
            <a:pPr marL="0" indent="0" algn="l">
              <a:lnSpc>
                <a:spcPts val="2700"/>
              </a:lnSpc>
              <a:buNone/>
            </a:pPr>
            <a:r>
              <a:rPr lang="en-US" sz="1600" b="1" dirty="0">
                <a:solidFill>
                  <a:srgbClr val="D4AF37"/>
                </a:solidFill>
              </a:rPr>
              <a:t>•</a:t>
            </a:r>
            <a:endParaRPr lang="en-US" sz="1600" dirty="0"/>
          </a:p>
        </p:txBody>
      </p:sp>
      <p:sp>
        <p:nvSpPr>
          <p:cNvPr id="22" name="Text 18"/>
          <p:cNvSpPr/>
          <p:nvPr/>
        </p:nvSpPr>
        <p:spPr>
          <a:xfrm>
            <a:off x="692944" y="2454213"/>
            <a:ext cx="3645545" cy="547842"/>
          </a:xfrm>
          <a:prstGeom prst="rect">
            <a:avLst/>
          </a:prstGeom>
          <a:noFill/>
          <a:ln/>
        </p:spPr>
        <p:txBody>
          <a:bodyPr wrap="square" lIns="0" tIns="0" rIns="0" bIns="0" rtlCol="0" anchor="t">
            <a:spAutoFit/>
          </a:bodyPr>
          <a:lstStyle/>
          <a:p>
            <a:pPr marL="0" indent="0" algn="l">
              <a:lnSpc>
                <a:spcPts val="2200"/>
              </a:lnSpc>
              <a:buNone/>
            </a:pPr>
            <a:r>
              <a:rPr lang="en-US" sz="1600" dirty="0">
                <a:solidFill>
                  <a:srgbClr val="333333"/>
                </a:solidFill>
              </a:rPr>
              <a:t>Areas with internal unrest, sectarian, or racial conflicts must be avoided.</a:t>
            </a:r>
            <a:endParaRPr lang="en-US" sz="1600" dirty="0"/>
          </a:p>
        </p:txBody>
      </p:sp>
      <p:sp>
        <p:nvSpPr>
          <p:cNvPr id="23" name="Text 19"/>
          <p:cNvSpPr/>
          <p:nvPr/>
        </p:nvSpPr>
        <p:spPr>
          <a:xfrm>
            <a:off x="478631" y="3033192"/>
            <a:ext cx="102592" cy="313804"/>
          </a:xfrm>
          <a:prstGeom prst="rect">
            <a:avLst/>
          </a:prstGeom>
          <a:noFill/>
          <a:ln/>
        </p:spPr>
        <p:txBody>
          <a:bodyPr wrap="none" lIns="0" tIns="0" rIns="0" bIns="0" rtlCol="0" anchor="t">
            <a:spAutoFit/>
          </a:bodyPr>
          <a:lstStyle/>
          <a:p>
            <a:pPr marL="0" indent="0" algn="l">
              <a:lnSpc>
                <a:spcPts val="2700"/>
              </a:lnSpc>
              <a:buNone/>
            </a:pPr>
            <a:r>
              <a:rPr lang="en-US" sz="1600" b="1" dirty="0">
                <a:solidFill>
                  <a:srgbClr val="D4AF37"/>
                </a:solidFill>
              </a:rPr>
              <a:t>•</a:t>
            </a:r>
            <a:endParaRPr lang="en-US" sz="1600" dirty="0"/>
          </a:p>
        </p:txBody>
      </p:sp>
      <p:sp>
        <p:nvSpPr>
          <p:cNvPr id="24" name="Text 20"/>
          <p:cNvSpPr/>
          <p:nvPr/>
        </p:nvSpPr>
        <p:spPr>
          <a:xfrm>
            <a:off x="692944" y="3088556"/>
            <a:ext cx="3115261" cy="823239"/>
          </a:xfrm>
          <a:prstGeom prst="rect">
            <a:avLst/>
          </a:prstGeom>
          <a:noFill/>
          <a:ln/>
        </p:spPr>
        <p:txBody>
          <a:bodyPr wrap="square" lIns="0" tIns="0" rIns="0" bIns="0" rtlCol="0" anchor="t">
            <a:spAutoFit/>
          </a:bodyPr>
          <a:lstStyle/>
          <a:p>
            <a:pPr marL="0" indent="0" algn="l">
              <a:lnSpc>
                <a:spcPts val="2200"/>
              </a:lnSpc>
              <a:buNone/>
            </a:pPr>
            <a:r>
              <a:rPr lang="en-US" sz="1600" dirty="0">
                <a:solidFill>
                  <a:srgbClr val="333333"/>
                </a:solidFill>
              </a:rPr>
              <a:t>Security and stability have a significant relative weight in investment decision-making.</a:t>
            </a:r>
            <a:endParaRPr lang="en-US" sz="1600" dirty="0"/>
          </a:p>
        </p:txBody>
      </p:sp>
      <p:sp>
        <p:nvSpPr>
          <p:cNvPr id="2" name="Shape 4">
            <a:extLst>
              <a:ext uri="{FF2B5EF4-FFF2-40B4-BE49-F238E27FC236}">
                <a16:creationId xmlns:a16="http://schemas.microsoft.com/office/drawing/2014/main" id="{2150B1B9-E8CB-D2AC-EC21-7280D3178B85}"/>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2CB97271-67AE-56FB-1581-4D68CF498B9B}"/>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F6B21748-341A-8CBE-7CBF-BF84BB8EDAD0}"/>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F174580D-34E6-69EC-7FC0-DB4C7AC615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38565"/>
            <a:ext cx="9144000" cy="5143500"/>
          </a:xfrm>
          <a:prstGeom prst="rect">
            <a:avLst/>
          </a:prstGeom>
        </p:spPr>
      </p:pic>
      <p:sp>
        <p:nvSpPr>
          <p:cNvPr id="6" name="Text 2"/>
          <p:cNvSpPr/>
          <p:nvPr/>
        </p:nvSpPr>
        <p:spPr>
          <a:xfrm>
            <a:off x="1394669" y="597781"/>
            <a:ext cx="1859483" cy="283347"/>
          </a:xfrm>
          <a:prstGeom prst="rect">
            <a:avLst/>
          </a:prstGeom>
          <a:noFill/>
          <a:ln/>
        </p:spPr>
        <p:txBody>
          <a:bodyPr wrap="none" lIns="0" tIns="0" rIns="0" bIns="0" rtlCol="0" anchor="t">
            <a:spAutoFit/>
          </a:bodyPr>
          <a:lstStyle/>
          <a:p>
            <a:pPr marL="0" indent="0" algn="r" rtl="1">
              <a:lnSpc>
                <a:spcPts val="2400"/>
              </a:lnSpc>
              <a:buNone/>
            </a:pPr>
            <a:r>
              <a:rPr lang="en-US" sz="1600" dirty="0">
                <a:solidFill>
                  <a:srgbClr val="00AEEF"/>
                </a:solidFill>
              </a:rPr>
              <a:t>العامل العاشر: </a:t>
            </a:r>
            <a:r>
              <a:rPr lang="en-US" sz="1600" dirty="0" err="1">
                <a:solidFill>
                  <a:srgbClr val="00AEEF"/>
                </a:solidFill>
              </a:rPr>
              <a:t>العوامل</a:t>
            </a:r>
            <a:r>
              <a:rPr lang="en-US" sz="1600" dirty="0">
                <a:solidFill>
                  <a:srgbClr val="00AEEF"/>
                </a:solidFill>
              </a:rPr>
              <a:t> </a:t>
            </a:r>
            <a:r>
              <a:rPr lang="en-US" sz="1600" dirty="0" err="1">
                <a:solidFill>
                  <a:srgbClr val="00AEEF"/>
                </a:solidFill>
              </a:rPr>
              <a:t>البيئية</a:t>
            </a:r>
            <a:endParaRPr lang="en-US" sz="1600" dirty="0">
              <a:solidFill>
                <a:srgbClr val="00AEEF"/>
              </a:solidFill>
            </a:endParaRPr>
          </a:p>
        </p:txBody>
      </p:sp>
      <p:sp>
        <p:nvSpPr>
          <p:cNvPr id="7" name="Text 3"/>
          <p:cNvSpPr/>
          <p:nvPr/>
        </p:nvSpPr>
        <p:spPr>
          <a:xfrm>
            <a:off x="1237735" y="233195"/>
            <a:ext cx="2733890" cy="243656"/>
          </a:xfrm>
          <a:prstGeom prst="rect">
            <a:avLst/>
          </a:prstGeom>
          <a:noFill/>
          <a:ln/>
        </p:spPr>
        <p:txBody>
          <a:bodyPr wrap="none" lIns="0" tIns="0" rIns="0" bIns="0" rtlCol="0" anchor="t">
            <a:spAutoFit/>
          </a:bodyPr>
          <a:lstStyle/>
          <a:p>
            <a:pPr marL="0" indent="0" algn="l">
              <a:lnSpc>
                <a:spcPts val="1900"/>
              </a:lnSpc>
              <a:buNone/>
            </a:pPr>
            <a:r>
              <a:rPr lang="en-US" sz="1600" dirty="0">
                <a:solidFill>
                  <a:srgbClr val="00AEEF"/>
                </a:solidFill>
              </a:rPr>
              <a:t>Factor 10: Environmental Factors</a:t>
            </a:r>
          </a:p>
        </p:txBody>
      </p:sp>
      <p:sp>
        <p:nvSpPr>
          <p:cNvPr id="9" name="Text 5"/>
          <p:cNvSpPr/>
          <p:nvPr/>
        </p:nvSpPr>
        <p:spPr>
          <a:xfrm>
            <a:off x="291816" y="479524"/>
            <a:ext cx="624082"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Lecture</a:t>
            </a:r>
            <a:endParaRPr lang="en-US" sz="1600" dirty="0"/>
          </a:p>
        </p:txBody>
      </p:sp>
      <p:sp>
        <p:nvSpPr>
          <p:cNvPr id="10" name="Text 6"/>
          <p:cNvSpPr/>
          <p:nvPr/>
        </p:nvSpPr>
        <p:spPr>
          <a:xfrm>
            <a:off x="499661" y="615255"/>
            <a:ext cx="208391" cy="140680"/>
          </a:xfrm>
          <a:prstGeom prst="rect">
            <a:avLst/>
          </a:prstGeom>
          <a:noFill/>
          <a:ln/>
        </p:spPr>
        <p:txBody>
          <a:bodyPr wrap="none" lIns="0" tIns="0" rIns="0" bIns="0" rtlCol="0" anchor="t">
            <a:spAutoFit/>
          </a:bodyPr>
          <a:lstStyle/>
          <a:p>
            <a:pPr marL="0" indent="0" algn="ctr">
              <a:lnSpc>
                <a:spcPts val="900"/>
              </a:lnSpc>
              <a:buNone/>
            </a:pPr>
            <a:r>
              <a:rPr lang="en-US" sz="1600" dirty="0">
                <a:solidFill>
                  <a:srgbClr val="FFFFFF"/>
                </a:solidFill>
              </a:rPr>
              <a:t>04</a:t>
            </a:r>
            <a:endParaRPr lang="en-US" sz="1600" dirty="0"/>
          </a:p>
        </p:txBody>
      </p:sp>
      <p:sp>
        <p:nvSpPr>
          <p:cNvPr id="11" name="Text 7"/>
          <p:cNvSpPr/>
          <p:nvPr/>
        </p:nvSpPr>
        <p:spPr>
          <a:xfrm>
            <a:off x="8157390" y="1287661"/>
            <a:ext cx="572273" cy="332848"/>
          </a:xfrm>
          <a:prstGeom prst="rect">
            <a:avLst/>
          </a:prstGeom>
          <a:noFill/>
          <a:ln/>
        </p:spPr>
        <p:txBody>
          <a:bodyPr wrap="none" lIns="0" tIns="0" rIns="0" bIns="68072" rtlCol="0" anchor="t">
            <a:spAutoFit/>
          </a:bodyPr>
          <a:lstStyle/>
          <a:p>
            <a:pPr marL="0" indent="0" algn="r">
              <a:lnSpc>
                <a:spcPts val="2200"/>
              </a:lnSpc>
              <a:buNone/>
            </a:pPr>
            <a:r>
              <a:rPr lang="en-US" sz="1600" b="1" dirty="0">
                <a:solidFill>
                  <a:srgbClr val="1A3C6E"/>
                </a:solidFill>
              </a:rPr>
              <a:t>التفاصيل</a:t>
            </a:r>
            <a:endParaRPr lang="en-US" sz="1600" dirty="0"/>
          </a:p>
        </p:txBody>
      </p:sp>
      <p:sp>
        <p:nvSpPr>
          <p:cNvPr id="12" name="Text 8"/>
          <p:cNvSpPr/>
          <p:nvPr/>
        </p:nvSpPr>
        <p:spPr>
          <a:xfrm>
            <a:off x="8627071" y="1714500"/>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3" name="Text 9"/>
          <p:cNvSpPr/>
          <p:nvPr/>
        </p:nvSpPr>
        <p:spPr>
          <a:xfrm>
            <a:off x="5274292" y="1785938"/>
            <a:ext cx="3276777"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يجب دراسة الآثار البيئية للمشروع على المنطقة المحيطة.</a:t>
            </a:r>
            <a:endParaRPr lang="en-US" sz="1600" dirty="0"/>
          </a:p>
        </p:txBody>
      </p:sp>
      <p:sp>
        <p:nvSpPr>
          <p:cNvPr id="14" name="Text 10"/>
          <p:cNvSpPr/>
          <p:nvPr/>
        </p:nvSpPr>
        <p:spPr>
          <a:xfrm>
            <a:off x="8627071" y="2417434"/>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5" name="Text 11"/>
          <p:cNvSpPr/>
          <p:nvPr/>
        </p:nvSpPr>
        <p:spPr>
          <a:xfrm>
            <a:off x="4943894" y="2488871"/>
            <a:ext cx="3607175"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تشمل العوامل البيئية التلوث، الضوضاء، والتأثير على الحياة الفطرية.</a:t>
            </a:r>
            <a:endParaRPr lang="en-US" sz="1600" dirty="0"/>
          </a:p>
        </p:txBody>
      </p:sp>
      <p:sp>
        <p:nvSpPr>
          <p:cNvPr id="16" name="Text 12"/>
          <p:cNvSpPr/>
          <p:nvPr/>
        </p:nvSpPr>
        <p:spPr>
          <a:xfrm>
            <a:off x="8627071" y="3120368"/>
            <a:ext cx="102592" cy="342658"/>
          </a:xfrm>
          <a:prstGeom prst="rect">
            <a:avLst/>
          </a:prstGeom>
          <a:noFill/>
          <a:ln/>
        </p:spPr>
        <p:txBody>
          <a:bodyPr wrap="none" lIns="0" tIns="0" rIns="0" bIns="0" rtlCol="0" anchor="t">
            <a:spAutoFit/>
          </a:bodyPr>
          <a:lstStyle/>
          <a:p>
            <a:pPr marL="0" indent="0" algn="r">
              <a:lnSpc>
                <a:spcPts val="3000"/>
              </a:lnSpc>
              <a:buNone/>
            </a:pPr>
            <a:r>
              <a:rPr lang="en-US" sz="1600" b="1" dirty="0">
                <a:solidFill>
                  <a:srgbClr val="D4AF37"/>
                </a:solidFill>
              </a:rPr>
              <a:t>•</a:t>
            </a:r>
            <a:endParaRPr lang="en-US" sz="1600" dirty="0"/>
          </a:p>
        </p:txBody>
      </p:sp>
      <p:sp>
        <p:nvSpPr>
          <p:cNvPr id="17" name="Text 13"/>
          <p:cNvSpPr/>
          <p:nvPr/>
        </p:nvSpPr>
        <p:spPr>
          <a:xfrm>
            <a:off x="4927820" y="3191805"/>
            <a:ext cx="3623249" cy="591124"/>
          </a:xfrm>
          <a:prstGeom prst="rect">
            <a:avLst/>
          </a:prstGeom>
          <a:noFill/>
          <a:ln/>
        </p:spPr>
        <p:txBody>
          <a:bodyPr wrap="square" lIns="0" tIns="0" rIns="0" bIns="0" rtlCol="0" anchor="t">
            <a:spAutoFit/>
          </a:bodyPr>
          <a:lstStyle/>
          <a:p>
            <a:pPr marL="0" indent="0" algn="r" rtl="1">
              <a:lnSpc>
                <a:spcPts val="2400"/>
              </a:lnSpc>
              <a:buNone/>
            </a:pPr>
            <a:r>
              <a:rPr lang="en-US" sz="1600" dirty="0">
                <a:solidFill>
                  <a:srgbClr val="333333"/>
                </a:solidFill>
              </a:rPr>
              <a:t>الالتزام بالمعايير البيئية أصبح شرطاً أساسياً للموافقة على المشاريع.</a:t>
            </a:r>
            <a:endParaRPr lang="en-US" sz="1600" dirty="0"/>
          </a:p>
        </p:txBody>
      </p:sp>
      <p:sp>
        <p:nvSpPr>
          <p:cNvPr id="18" name="Text 14"/>
          <p:cNvSpPr/>
          <p:nvPr/>
        </p:nvSpPr>
        <p:spPr>
          <a:xfrm>
            <a:off x="414338" y="1287661"/>
            <a:ext cx="581698" cy="334451"/>
          </a:xfrm>
          <a:prstGeom prst="rect">
            <a:avLst/>
          </a:prstGeom>
          <a:noFill/>
          <a:ln/>
        </p:spPr>
        <p:txBody>
          <a:bodyPr wrap="none" lIns="0" tIns="0" rIns="0" bIns="68072" rtlCol="0" anchor="t">
            <a:spAutoFit/>
          </a:bodyPr>
          <a:lstStyle/>
          <a:p>
            <a:pPr marL="0" indent="0" algn="l">
              <a:lnSpc>
                <a:spcPts val="2200"/>
              </a:lnSpc>
              <a:buNone/>
            </a:pPr>
            <a:r>
              <a:rPr lang="en-US" sz="1600" b="1" dirty="0">
                <a:solidFill>
                  <a:srgbClr val="1A3C6E"/>
                </a:solidFill>
              </a:rPr>
              <a:t>Details</a:t>
            </a:r>
            <a:endParaRPr lang="en-US" sz="1600" dirty="0"/>
          </a:p>
        </p:txBody>
      </p:sp>
      <p:sp>
        <p:nvSpPr>
          <p:cNvPr id="19" name="Text 15"/>
          <p:cNvSpPr/>
          <p:nvPr/>
        </p:nvSpPr>
        <p:spPr>
          <a:xfrm>
            <a:off x="414338" y="1714500"/>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0" name="Text 16"/>
          <p:cNvSpPr/>
          <p:nvPr/>
        </p:nvSpPr>
        <p:spPr>
          <a:xfrm>
            <a:off x="592931" y="1785938"/>
            <a:ext cx="3462961"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Environmental impacts on the surrounding area must be assessed.</a:t>
            </a:r>
            <a:endParaRPr lang="en-US" sz="1600" dirty="0"/>
          </a:p>
        </p:txBody>
      </p:sp>
      <p:sp>
        <p:nvSpPr>
          <p:cNvPr id="21" name="Text 17"/>
          <p:cNvSpPr/>
          <p:nvPr/>
        </p:nvSpPr>
        <p:spPr>
          <a:xfrm>
            <a:off x="414338" y="2417434"/>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2" name="Text 18"/>
          <p:cNvSpPr/>
          <p:nvPr/>
        </p:nvSpPr>
        <p:spPr>
          <a:xfrm>
            <a:off x="592931" y="2488871"/>
            <a:ext cx="3749966"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Factors include pollution, noise, and impact on wildlife.</a:t>
            </a:r>
            <a:endParaRPr lang="en-US" sz="1600" dirty="0"/>
          </a:p>
        </p:txBody>
      </p:sp>
      <p:sp>
        <p:nvSpPr>
          <p:cNvPr id="23" name="Text 19"/>
          <p:cNvSpPr/>
          <p:nvPr/>
        </p:nvSpPr>
        <p:spPr>
          <a:xfrm>
            <a:off x="414338" y="3120368"/>
            <a:ext cx="102592" cy="342658"/>
          </a:xfrm>
          <a:prstGeom prst="rect">
            <a:avLst/>
          </a:prstGeom>
          <a:noFill/>
          <a:ln/>
        </p:spPr>
        <p:txBody>
          <a:bodyPr wrap="none" lIns="0" tIns="0" rIns="0" bIns="0" rtlCol="0" anchor="t">
            <a:spAutoFit/>
          </a:bodyPr>
          <a:lstStyle/>
          <a:p>
            <a:pPr marL="0" indent="0" algn="l">
              <a:lnSpc>
                <a:spcPts val="3000"/>
              </a:lnSpc>
              <a:buNone/>
            </a:pPr>
            <a:r>
              <a:rPr lang="en-US" sz="1600" b="1" dirty="0">
                <a:solidFill>
                  <a:srgbClr val="D4AF37"/>
                </a:solidFill>
              </a:rPr>
              <a:t>•</a:t>
            </a:r>
            <a:endParaRPr lang="en-US" sz="1600" dirty="0"/>
          </a:p>
        </p:txBody>
      </p:sp>
      <p:sp>
        <p:nvSpPr>
          <p:cNvPr id="24" name="Text 20"/>
          <p:cNvSpPr/>
          <p:nvPr/>
        </p:nvSpPr>
        <p:spPr>
          <a:xfrm>
            <a:off x="592931" y="3191805"/>
            <a:ext cx="3718768" cy="592726"/>
          </a:xfrm>
          <a:prstGeom prst="rect">
            <a:avLst/>
          </a:prstGeom>
          <a:noFill/>
          <a:ln/>
        </p:spPr>
        <p:txBody>
          <a:bodyPr wrap="square" lIns="0" tIns="0" rIns="0" bIns="0" rtlCol="0" anchor="t">
            <a:spAutoFit/>
          </a:bodyPr>
          <a:lstStyle/>
          <a:p>
            <a:pPr marL="0" indent="0" algn="l">
              <a:lnSpc>
                <a:spcPts val="2400"/>
              </a:lnSpc>
              <a:buNone/>
            </a:pPr>
            <a:r>
              <a:rPr lang="en-US" sz="1600" dirty="0">
                <a:solidFill>
                  <a:srgbClr val="333333"/>
                </a:solidFill>
              </a:rPr>
              <a:t>Compliance with environmental standards is a prerequisite for project approval.</a:t>
            </a:r>
            <a:endParaRPr lang="en-US" sz="1600" dirty="0"/>
          </a:p>
        </p:txBody>
      </p:sp>
      <p:sp>
        <p:nvSpPr>
          <p:cNvPr id="2" name="Shape 4">
            <a:extLst>
              <a:ext uri="{FF2B5EF4-FFF2-40B4-BE49-F238E27FC236}">
                <a16:creationId xmlns:a16="http://schemas.microsoft.com/office/drawing/2014/main" id="{3EB279AA-3D4B-A49D-114E-2050235AF9F5}"/>
              </a:ext>
            </a:extLst>
          </p:cNvPr>
          <p:cNvSpPr/>
          <p:nvPr/>
        </p:nvSpPr>
        <p:spPr>
          <a:xfrm>
            <a:off x="285750" y="172176"/>
            <a:ext cx="829149" cy="892076"/>
          </a:xfrm>
          <a:prstGeom prst="rect">
            <a:avLst/>
          </a:prstGeom>
          <a:solidFill>
            <a:srgbClr val="00B0F0"/>
          </a:solidFill>
          <a:ln/>
        </p:spPr>
      </p:sp>
      <p:sp>
        <p:nvSpPr>
          <p:cNvPr id="26" name="Text 5">
            <a:extLst>
              <a:ext uri="{FF2B5EF4-FFF2-40B4-BE49-F238E27FC236}">
                <a16:creationId xmlns:a16="http://schemas.microsoft.com/office/drawing/2014/main" id="{52D3B812-9860-8FDE-E9AE-F34A0143484C}"/>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27" name="Text 6">
            <a:extLst>
              <a:ext uri="{FF2B5EF4-FFF2-40B4-BE49-F238E27FC236}">
                <a16:creationId xmlns:a16="http://schemas.microsoft.com/office/drawing/2014/main" id="{440DE33E-82EB-137E-4C4B-824F7345FF96}"/>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28" name="Graphic 21">
            <a:extLst>
              <a:ext uri="{FF2B5EF4-FFF2-40B4-BE49-F238E27FC236}">
                <a16:creationId xmlns:a16="http://schemas.microsoft.com/office/drawing/2014/main" id="{35528F8A-CB2E-2B99-ADEB-47CFF39BD2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F3950-8596-79AF-C7D0-6ED6DDDF7106}"/>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145BA032-8A01-B443-2072-91DC8206D8A3}"/>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FFAF2E76-4A55-D183-8F1E-543A77A8F09B}"/>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4D418ED8-14C4-31E5-151D-6C5C268A2238}"/>
              </a:ext>
            </a:extLst>
          </p:cNvPr>
          <p:cNvSpPr/>
          <p:nvPr/>
        </p:nvSpPr>
        <p:spPr>
          <a:xfrm>
            <a:off x="1400649" y="605351"/>
            <a:ext cx="2409314" cy="283347"/>
          </a:xfrm>
          <a:prstGeom prst="rect">
            <a:avLst/>
          </a:prstGeom>
          <a:noFill/>
          <a:ln/>
        </p:spPr>
        <p:txBody>
          <a:bodyPr wrap="none" lIns="0" tIns="0" rIns="0" bIns="0" rtlCol="0" anchor="t">
            <a:spAutoFit/>
          </a:bodyPr>
          <a:lstStyle/>
          <a:p>
            <a:pPr marL="0" indent="0" algn="l">
              <a:lnSpc>
                <a:spcPts val="2400"/>
              </a:lnSpc>
              <a:buNone/>
            </a:pPr>
            <a:r>
              <a:rPr lang="en-US" sz="1600" dirty="0">
                <a:solidFill>
                  <a:srgbClr val="00AEEF"/>
                </a:solidFill>
              </a:rPr>
              <a:t>اختيار الموقع في دراسة </a:t>
            </a:r>
            <a:r>
              <a:rPr lang="en-US" sz="1600" dirty="0" err="1">
                <a:solidFill>
                  <a:srgbClr val="00AEEF"/>
                </a:solidFill>
              </a:rPr>
              <a:t>الجدوى</a:t>
            </a:r>
            <a:r>
              <a:rPr lang="en-US" sz="1600" dirty="0">
                <a:solidFill>
                  <a:srgbClr val="00AEEF"/>
                </a:solidFill>
              </a:rPr>
              <a:t> </a:t>
            </a:r>
            <a:r>
              <a:rPr lang="en-US" sz="1600" dirty="0" err="1">
                <a:solidFill>
                  <a:srgbClr val="00AEEF"/>
                </a:solidFill>
              </a:rPr>
              <a:t>الفنية</a:t>
            </a:r>
            <a:endParaRPr lang="en-US" sz="1600" dirty="0">
              <a:solidFill>
                <a:srgbClr val="00AEEF"/>
              </a:solidFill>
            </a:endParaRPr>
          </a:p>
        </p:txBody>
      </p:sp>
      <p:sp>
        <p:nvSpPr>
          <p:cNvPr id="7" name="Text 3">
            <a:extLst>
              <a:ext uri="{FF2B5EF4-FFF2-40B4-BE49-F238E27FC236}">
                <a16:creationId xmlns:a16="http://schemas.microsoft.com/office/drawing/2014/main" id="{0AEB00C6-478E-50FF-AB25-9D77BD9CAF62}"/>
              </a:ext>
            </a:extLst>
          </p:cNvPr>
          <p:cNvSpPr/>
          <p:nvPr/>
        </p:nvSpPr>
        <p:spPr>
          <a:xfrm>
            <a:off x="1257774" y="289175"/>
            <a:ext cx="3520707" cy="284950"/>
          </a:xfrm>
          <a:prstGeom prst="rect">
            <a:avLst/>
          </a:prstGeom>
          <a:noFill/>
          <a:ln/>
        </p:spPr>
        <p:txBody>
          <a:bodyPr wrap="none" lIns="0" tIns="0" rIns="0" bIns="0" rtlCol="0" anchor="t">
            <a:spAutoFit/>
          </a:bodyPr>
          <a:lstStyle/>
          <a:p>
            <a:pPr>
              <a:lnSpc>
                <a:spcPts val="2400"/>
              </a:lnSpc>
            </a:pPr>
            <a:r>
              <a:rPr lang="en-US" sz="1600" dirty="0">
                <a:solidFill>
                  <a:srgbClr val="00AEEF"/>
                </a:solidFill>
              </a:rPr>
              <a:t>Site Selection in Technical Feasibility Study</a:t>
            </a:r>
          </a:p>
        </p:txBody>
      </p:sp>
      <p:sp>
        <p:nvSpPr>
          <p:cNvPr id="9" name="Text 5">
            <a:extLst>
              <a:ext uri="{FF2B5EF4-FFF2-40B4-BE49-F238E27FC236}">
                <a16:creationId xmlns:a16="http://schemas.microsoft.com/office/drawing/2014/main" id="{62EC7C38-8D2E-2E54-837C-E5FD2CFBD02A}"/>
              </a:ext>
            </a:extLst>
          </p:cNvPr>
          <p:cNvSpPr/>
          <p:nvPr/>
        </p:nvSpPr>
        <p:spPr>
          <a:xfrm>
            <a:off x="388284" y="459879"/>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0" name="Text 6">
            <a:extLst>
              <a:ext uri="{FF2B5EF4-FFF2-40B4-BE49-F238E27FC236}">
                <a16:creationId xmlns:a16="http://schemas.microsoft.com/office/drawing/2014/main" id="{A35DBFF5-6602-39B7-436A-A0C223E06552}"/>
              </a:ext>
            </a:extLst>
          </p:cNvPr>
          <p:cNvSpPr/>
          <p:nvPr/>
        </p:nvSpPr>
        <p:spPr>
          <a:xfrm>
            <a:off x="596130" y="615255"/>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
        <p:nvSpPr>
          <p:cNvPr id="14" name="Text 10">
            <a:extLst>
              <a:ext uri="{FF2B5EF4-FFF2-40B4-BE49-F238E27FC236}">
                <a16:creationId xmlns:a16="http://schemas.microsoft.com/office/drawing/2014/main" id="{24BAE786-6F97-BE2E-B9B8-82167D231973}"/>
              </a:ext>
            </a:extLst>
          </p:cNvPr>
          <p:cNvSpPr/>
          <p:nvPr/>
        </p:nvSpPr>
        <p:spPr>
          <a:xfrm>
            <a:off x="592931" y="2064544"/>
            <a:ext cx="3686175" cy="246478"/>
          </a:xfrm>
          <a:prstGeom prst="rect">
            <a:avLst/>
          </a:prstGeom>
          <a:noFill/>
          <a:ln/>
        </p:spPr>
        <p:txBody>
          <a:bodyPr wrap="square" lIns="0" tIns="0" rIns="0" bIns="0" rtlCol="0" anchor="t">
            <a:spAutoFit/>
          </a:bodyPr>
          <a:lstStyle/>
          <a:p>
            <a:pPr marL="0" indent="0" algn="l">
              <a:lnSpc>
                <a:spcPts val="2000"/>
              </a:lnSpc>
              <a:buNone/>
            </a:pPr>
            <a:r>
              <a:rPr lang="en-US" sz="1600" dirty="0">
                <a:solidFill>
                  <a:srgbClr val="333333"/>
                </a:solidFill>
              </a:rPr>
              <a:t> .</a:t>
            </a:r>
            <a:endParaRPr lang="en-US" sz="1600" dirty="0"/>
          </a:p>
        </p:txBody>
      </p:sp>
      <p:pic>
        <p:nvPicPr>
          <p:cNvPr id="2" name="Image 1" descr="preencoded.png">
            <a:extLst>
              <a:ext uri="{FF2B5EF4-FFF2-40B4-BE49-F238E27FC236}">
                <a16:creationId xmlns:a16="http://schemas.microsoft.com/office/drawing/2014/main" id="{A5B60A41-9782-F924-B5A9-1D448ED9AAFF}"/>
              </a:ext>
            </a:extLst>
          </p:cNvPr>
          <p:cNvPicPr>
            <a:picLocks noChangeAspect="1"/>
          </p:cNvPicPr>
          <p:nvPr/>
        </p:nvPicPr>
        <p:blipFill>
          <a:blip r:embed="rId4"/>
          <a:srcRect t="16099"/>
          <a:stretch>
            <a:fillRect/>
          </a:stretch>
        </p:blipFill>
        <p:spPr>
          <a:xfrm>
            <a:off x="500064" y="1387673"/>
            <a:ext cx="8203670" cy="3334346"/>
          </a:xfrm>
          <a:prstGeom prst="rect">
            <a:avLst/>
          </a:prstGeom>
        </p:spPr>
      </p:pic>
      <p:sp>
        <p:nvSpPr>
          <p:cNvPr id="11" name="Shape 4">
            <a:extLst>
              <a:ext uri="{FF2B5EF4-FFF2-40B4-BE49-F238E27FC236}">
                <a16:creationId xmlns:a16="http://schemas.microsoft.com/office/drawing/2014/main" id="{87FDF59C-49D3-3163-9345-9F800F1391EB}"/>
              </a:ext>
            </a:extLst>
          </p:cNvPr>
          <p:cNvSpPr/>
          <p:nvPr/>
        </p:nvSpPr>
        <p:spPr>
          <a:xfrm>
            <a:off x="285750" y="172176"/>
            <a:ext cx="829149" cy="892076"/>
          </a:xfrm>
          <a:prstGeom prst="rect">
            <a:avLst/>
          </a:prstGeom>
          <a:solidFill>
            <a:srgbClr val="00B0F0"/>
          </a:solidFill>
          <a:ln/>
        </p:spPr>
      </p:sp>
      <p:sp>
        <p:nvSpPr>
          <p:cNvPr id="12" name="Text 5">
            <a:extLst>
              <a:ext uri="{FF2B5EF4-FFF2-40B4-BE49-F238E27FC236}">
                <a16:creationId xmlns:a16="http://schemas.microsoft.com/office/drawing/2014/main" id="{226F9022-C143-109B-D1BA-21098EFF21C4}"/>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3" name="Text 6">
            <a:extLst>
              <a:ext uri="{FF2B5EF4-FFF2-40B4-BE49-F238E27FC236}">
                <a16:creationId xmlns:a16="http://schemas.microsoft.com/office/drawing/2014/main" id="{88691DB3-99A4-D211-550A-0B188EC65DD4}"/>
              </a:ext>
            </a:extLst>
          </p:cNvPr>
          <p:cNvSpPr/>
          <p:nvPr/>
        </p:nvSpPr>
        <p:spPr>
          <a:xfrm>
            <a:off x="596129" y="661397"/>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17" name="Graphic 21">
            <a:extLst>
              <a:ext uri="{FF2B5EF4-FFF2-40B4-BE49-F238E27FC236}">
                <a16:creationId xmlns:a16="http://schemas.microsoft.com/office/drawing/2014/main" id="{13FA7099-AC58-C91D-84DE-2609E179B3E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extLst>
      <p:ext uri="{BB962C8B-B14F-4D97-AF65-F5344CB8AC3E}">
        <p14:creationId xmlns:p14="http://schemas.microsoft.com/office/powerpoint/2010/main" val="65072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6" name="Text 2"/>
          <p:cNvSpPr/>
          <p:nvPr/>
        </p:nvSpPr>
        <p:spPr>
          <a:xfrm>
            <a:off x="1269365" y="591795"/>
            <a:ext cx="993862" cy="283347"/>
          </a:xfrm>
          <a:prstGeom prst="rect">
            <a:avLst/>
          </a:prstGeom>
          <a:noFill/>
          <a:ln/>
        </p:spPr>
        <p:txBody>
          <a:bodyPr wrap="none" lIns="0" tIns="0" rIns="0" bIns="0" rtlCol="0" anchor="t">
            <a:spAutoFit/>
          </a:bodyPr>
          <a:lstStyle/>
          <a:p>
            <a:pPr marL="0" indent="0" algn="l">
              <a:lnSpc>
                <a:spcPts val="2400"/>
              </a:lnSpc>
              <a:buNone/>
            </a:pPr>
            <a:r>
              <a:rPr lang="en-US" sz="1600" dirty="0" err="1">
                <a:solidFill>
                  <a:srgbClr val="00AEEF"/>
                </a:solidFill>
              </a:rPr>
              <a:t>ال</a:t>
            </a:r>
            <a:r>
              <a:rPr lang="ar-SY" sz="1600" dirty="0">
                <a:solidFill>
                  <a:srgbClr val="00AEEF"/>
                </a:solidFill>
              </a:rPr>
              <a:t>نقاط الرئيسية </a:t>
            </a:r>
            <a:endParaRPr lang="en-US" sz="1600" dirty="0">
              <a:solidFill>
                <a:srgbClr val="00AEEF"/>
              </a:solidFill>
            </a:endParaRPr>
          </a:p>
        </p:txBody>
      </p:sp>
      <p:sp>
        <p:nvSpPr>
          <p:cNvPr id="7" name="Text 3"/>
          <p:cNvSpPr/>
          <p:nvPr/>
        </p:nvSpPr>
        <p:spPr>
          <a:xfrm>
            <a:off x="1341565" y="313577"/>
            <a:ext cx="902683" cy="284950"/>
          </a:xfrm>
          <a:prstGeom prst="rect">
            <a:avLst/>
          </a:prstGeom>
          <a:noFill/>
          <a:ln/>
        </p:spPr>
        <p:txBody>
          <a:bodyPr wrap="none" lIns="0" tIns="0" rIns="0" bIns="0" rtlCol="0" anchor="t">
            <a:spAutoFit/>
          </a:bodyPr>
          <a:lstStyle/>
          <a:p>
            <a:pPr>
              <a:lnSpc>
                <a:spcPts val="2400"/>
              </a:lnSpc>
            </a:pPr>
            <a:r>
              <a:rPr lang="en-US" sz="1600" dirty="0">
                <a:solidFill>
                  <a:srgbClr val="00AEEF"/>
                </a:solidFill>
              </a:rPr>
              <a:t>Key Points </a:t>
            </a:r>
          </a:p>
        </p:txBody>
      </p:sp>
      <p:sp>
        <p:nvSpPr>
          <p:cNvPr id="9" name="Text 5"/>
          <p:cNvSpPr/>
          <p:nvPr/>
        </p:nvSpPr>
        <p:spPr>
          <a:xfrm>
            <a:off x="109623" y="499170"/>
            <a:ext cx="624082" cy="131062"/>
          </a:xfrm>
          <a:prstGeom prst="rect">
            <a:avLst/>
          </a:prstGeom>
          <a:noFill/>
          <a:ln/>
        </p:spPr>
        <p:txBody>
          <a:bodyPr wrap="none" lIns="0" tIns="0" rIns="0" bIns="0" rtlCol="0" anchor="t">
            <a:spAutoFit/>
          </a:bodyPr>
          <a:lstStyle/>
          <a:p>
            <a:pPr marL="0" indent="0" algn="ctr">
              <a:lnSpc>
                <a:spcPts val="800"/>
              </a:lnSpc>
              <a:buNone/>
            </a:pPr>
            <a:r>
              <a:rPr lang="en-US" sz="1600" dirty="0">
                <a:solidFill>
                  <a:srgbClr val="FFFFFF"/>
                </a:solidFill>
              </a:rPr>
              <a:t>Lecture</a:t>
            </a:r>
            <a:endParaRPr lang="en-US" sz="1600" dirty="0"/>
          </a:p>
        </p:txBody>
      </p:sp>
      <p:sp>
        <p:nvSpPr>
          <p:cNvPr id="10" name="Text 6"/>
          <p:cNvSpPr/>
          <p:nvPr/>
        </p:nvSpPr>
        <p:spPr>
          <a:xfrm>
            <a:off x="317468" y="615255"/>
            <a:ext cx="208391" cy="131062"/>
          </a:xfrm>
          <a:prstGeom prst="rect">
            <a:avLst/>
          </a:prstGeom>
          <a:noFill/>
          <a:ln/>
        </p:spPr>
        <p:txBody>
          <a:bodyPr wrap="none" lIns="0" tIns="0" rIns="0" bIns="0" rtlCol="0" anchor="t">
            <a:spAutoFit/>
          </a:bodyPr>
          <a:lstStyle/>
          <a:p>
            <a:pPr marL="0" indent="0" algn="ctr">
              <a:lnSpc>
                <a:spcPts val="800"/>
              </a:lnSpc>
              <a:buNone/>
            </a:pPr>
            <a:r>
              <a:rPr lang="en-US" sz="1600" dirty="0">
                <a:solidFill>
                  <a:srgbClr val="FFFFFF"/>
                </a:solidFill>
              </a:rPr>
              <a:t>04</a:t>
            </a:r>
            <a:endParaRPr lang="en-US" sz="1600" dirty="0"/>
          </a:p>
        </p:txBody>
      </p:sp>
      <p:sp>
        <p:nvSpPr>
          <p:cNvPr id="12" name="Text 8"/>
          <p:cNvSpPr/>
          <p:nvPr/>
        </p:nvSpPr>
        <p:spPr>
          <a:xfrm>
            <a:off x="8762802" y="1600200"/>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3" name="Text 9"/>
          <p:cNvSpPr/>
          <p:nvPr/>
        </p:nvSpPr>
        <p:spPr>
          <a:xfrm>
            <a:off x="4802860" y="1593056"/>
            <a:ext cx="3876796"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اختيار الموقع قرار استراتيجي يؤثر على تكاليف وإيرادات المشروع طوال عمره.</a:t>
            </a:r>
            <a:endParaRPr lang="en-US" sz="1600" dirty="0"/>
          </a:p>
        </p:txBody>
      </p:sp>
      <p:sp>
        <p:nvSpPr>
          <p:cNvPr id="14" name="Text 10"/>
          <p:cNvSpPr/>
          <p:nvPr/>
        </p:nvSpPr>
        <p:spPr>
          <a:xfrm>
            <a:off x="8762802" y="2103109"/>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5" name="Text 11"/>
          <p:cNvSpPr/>
          <p:nvPr/>
        </p:nvSpPr>
        <p:spPr>
          <a:xfrm>
            <a:off x="5072704" y="2095965"/>
            <a:ext cx="3606952"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لا يوجد موقع مثالي، بل هو عملية مفاضلة بين عوامل متعددة ومتعارضة أحياناً.</a:t>
            </a:r>
            <a:endParaRPr lang="en-US" sz="1600" dirty="0"/>
          </a:p>
        </p:txBody>
      </p:sp>
      <p:sp>
        <p:nvSpPr>
          <p:cNvPr id="16" name="Text 12"/>
          <p:cNvSpPr/>
          <p:nvPr/>
        </p:nvSpPr>
        <p:spPr>
          <a:xfrm>
            <a:off x="8762802" y="2606018"/>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7" name="Text 13"/>
          <p:cNvSpPr/>
          <p:nvPr/>
        </p:nvSpPr>
        <p:spPr>
          <a:xfrm>
            <a:off x="4966022" y="2598874"/>
            <a:ext cx="3713634"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يوصى باستخدام نماذج التقييم </a:t>
            </a:r>
            <a:r>
              <a:rPr lang="en-US" sz="1600" dirty="0" err="1">
                <a:solidFill>
                  <a:srgbClr val="333333"/>
                </a:solidFill>
              </a:rPr>
              <a:t>الكمي</a:t>
            </a:r>
            <a:r>
              <a:rPr lang="en-US" sz="1600" dirty="0">
                <a:solidFill>
                  <a:srgbClr val="333333"/>
                </a:solidFill>
              </a:rPr>
              <a:t> </a:t>
            </a:r>
            <a:r>
              <a:rPr lang="ar-SY" sz="1600" dirty="0">
                <a:solidFill>
                  <a:srgbClr val="333333"/>
                </a:solidFill>
              </a:rPr>
              <a:t>(</a:t>
            </a:r>
            <a:r>
              <a:rPr lang="en-US" sz="1600" dirty="0" err="1">
                <a:solidFill>
                  <a:srgbClr val="333333"/>
                </a:solidFill>
              </a:rPr>
              <a:t>الأوزان</a:t>
            </a:r>
            <a:r>
              <a:rPr lang="en-US" sz="1600" dirty="0">
                <a:solidFill>
                  <a:srgbClr val="333333"/>
                </a:solidFill>
              </a:rPr>
              <a:t> </a:t>
            </a:r>
            <a:r>
              <a:rPr lang="en-US" sz="1600" dirty="0" err="1">
                <a:solidFill>
                  <a:srgbClr val="333333"/>
                </a:solidFill>
              </a:rPr>
              <a:t>النسبية</a:t>
            </a:r>
            <a:r>
              <a:rPr lang="ar-SY" sz="1600" dirty="0">
                <a:solidFill>
                  <a:srgbClr val="333333"/>
                </a:solidFill>
              </a:rPr>
              <a:t>)</a:t>
            </a:r>
            <a:r>
              <a:rPr lang="en-US" sz="1600" dirty="0">
                <a:solidFill>
                  <a:srgbClr val="333333"/>
                </a:solidFill>
              </a:rPr>
              <a:t> لضمان الموضوعية في الاختيار.</a:t>
            </a:r>
            <a:endParaRPr lang="en-US" sz="1600" dirty="0"/>
          </a:p>
        </p:txBody>
      </p:sp>
      <p:sp>
        <p:nvSpPr>
          <p:cNvPr id="18" name="Text 14"/>
          <p:cNvSpPr/>
          <p:nvPr/>
        </p:nvSpPr>
        <p:spPr>
          <a:xfrm>
            <a:off x="8762802" y="3108927"/>
            <a:ext cx="102592" cy="265714"/>
          </a:xfrm>
          <a:prstGeom prst="rect">
            <a:avLst/>
          </a:prstGeom>
          <a:noFill/>
          <a:ln/>
        </p:spPr>
        <p:txBody>
          <a:bodyPr wrap="none" lIns="0" tIns="0" rIns="0" bIns="0" rtlCol="0" anchor="t">
            <a:spAutoFit/>
          </a:bodyPr>
          <a:lstStyle/>
          <a:p>
            <a:pPr marL="0" indent="0" algn="r">
              <a:lnSpc>
                <a:spcPts val="2200"/>
              </a:lnSpc>
              <a:buNone/>
            </a:pPr>
            <a:r>
              <a:rPr lang="en-US" sz="1600" b="1" dirty="0">
                <a:solidFill>
                  <a:srgbClr val="D4AF37"/>
                </a:solidFill>
              </a:rPr>
              <a:t>•</a:t>
            </a:r>
            <a:endParaRPr lang="en-US" sz="1600" dirty="0"/>
          </a:p>
        </p:txBody>
      </p:sp>
      <p:sp>
        <p:nvSpPr>
          <p:cNvPr id="19" name="Text 15"/>
          <p:cNvSpPr/>
          <p:nvPr/>
        </p:nvSpPr>
        <p:spPr>
          <a:xfrm>
            <a:off x="4754640" y="3101783"/>
            <a:ext cx="3925016" cy="461665"/>
          </a:xfrm>
          <a:prstGeom prst="rect">
            <a:avLst/>
          </a:prstGeom>
          <a:noFill/>
          <a:ln/>
        </p:spPr>
        <p:txBody>
          <a:bodyPr wrap="square" lIns="0" tIns="0" rIns="0" bIns="0" rtlCol="0" anchor="t">
            <a:spAutoFit/>
          </a:bodyPr>
          <a:lstStyle/>
          <a:p>
            <a:pPr marL="0" indent="0" algn="r" rtl="1">
              <a:lnSpc>
                <a:spcPts val="1800"/>
              </a:lnSpc>
              <a:buNone/>
            </a:pPr>
            <a:r>
              <a:rPr lang="en-US" sz="1600" dirty="0">
                <a:solidFill>
                  <a:srgbClr val="333333"/>
                </a:solidFill>
              </a:rPr>
              <a:t>يجب مراعاة إمكانيات التوسع المستقبلي عند اتخاذ القرار النهائي.</a:t>
            </a:r>
            <a:endParaRPr lang="en-US" sz="1600" dirty="0"/>
          </a:p>
        </p:txBody>
      </p:sp>
      <p:sp>
        <p:nvSpPr>
          <p:cNvPr id="21" name="Text 17"/>
          <p:cNvSpPr/>
          <p:nvPr/>
        </p:nvSpPr>
        <p:spPr>
          <a:xfrm>
            <a:off x="278606" y="1600200"/>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2" name="Text 18"/>
          <p:cNvSpPr/>
          <p:nvPr/>
        </p:nvSpPr>
        <p:spPr>
          <a:xfrm>
            <a:off x="464344" y="1593056"/>
            <a:ext cx="3673673" cy="692497"/>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Site selection is a strategic decision impacting project costs and revenues throughout its lifecycle.</a:t>
            </a:r>
            <a:endParaRPr lang="en-US" sz="1600" dirty="0"/>
          </a:p>
        </p:txBody>
      </p:sp>
      <p:sp>
        <p:nvSpPr>
          <p:cNvPr id="23" name="Text 19"/>
          <p:cNvSpPr/>
          <p:nvPr/>
        </p:nvSpPr>
        <p:spPr>
          <a:xfrm>
            <a:off x="278606" y="2325988"/>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4" name="Text 20"/>
          <p:cNvSpPr/>
          <p:nvPr/>
        </p:nvSpPr>
        <p:spPr>
          <a:xfrm>
            <a:off x="464344" y="2318845"/>
            <a:ext cx="4144016" cy="461665"/>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There is no perfect site; it is a trade-off between multiple, sometimes conflicting, factors.</a:t>
            </a:r>
            <a:endParaRPr lang="en-US" sz="1600" dirty="0"/>
          </a:p>
        </p:txBody>
      </p:sp>
      <p:sp>
        <p:nvSpPr>
          <p:cNvPr id="25" name="Text 21"/>
          <p:cNvSpPr/>
          <p:nvPr/>
        </p:nvSpPr>
        <p:spPr>
          <a:xfrm>
            <a:off x="278606" y="2828897"/>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6" name="Text 22"/>
          <p:cNvSpPr/>
          <p:nvPr/>
        </p:nvSpPr>
        <p:spPr>
          <a:xfrm>
            <a:off x="464344" y="2821753"/>
            <a:ext cx="3672641" cy="692497"/>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Quantitative evaluation models (weighted scores) are recommended to ensure objective selection.</a:t>
            </a:r>
            <a:endParaRPr lang="en-US" sz="1600" dirty="0"/>
          </a:p>
        </p:txBody>
      </p:sp>
      <p:sp>
        <p:nvSpPr>
          <p:cNvPr id="27" name="Text 23"/>
          <p:cNvSpPr/>
          <p:nvPr/>
        </p:nvSpPr>
        <p:spPr>
          <a:xfrm>
            <a:off x="278606" y="3554685"/>
            <a:ext cx="102592"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D4AF37"/>
                </a:solidFill>
              </a:rPr>
              <a:t>•</a:t>
            </a:r>
            <a:endParaRPr lang="en-US" sz="1600" dirty="0"/>
          </a:p>
        </p:txBody>
      </p:sp>
      <p:sp>
        <p:nvSpPr>
          <p:cNvPr id="28" name="Text 24"/>
          <p:cNvSpPr/>
          <p:nvPr/>
        </p:nvSpPr>
        <p:spPr>
          <a:xfrm>
            <a:off x="464344" y="3547542"/>
            <a:ext cx="3085933" cy="461665"/>
          </a:xfrm>
          <a:prstGeom prst="rect">
            <a:avLst/>
          </a:prstGeom>
          <a:noFill/>
          <a:ln/>
        </p:spPr>
        <p:txBody>
          <a:bodyPr wrap="square" lIns="0" tIns="0" rIns="0" bIns="0" rtlCol="0" anchor="t">
            <a:spAutoFit/>
          </a:bodyPr>
          <a:lstStyle/>
          <a:p>
            <a:pPr marL="0" indent="0" algn="l">
              <a:lnSpc>
                <a:spcPts val="1800"/>
              </a:lnSpc>
              <a:buNone/>
            </a:pPr>
            <a:r>
              <a:rPr lang="en-US" sz="1600" dirty="0">
                <a:solidFill>
                  <a:srgbClr val="333333"/>
                </a:solidFill>
              </a:rPr>
              <a:t>Future expansion possibilities must be considered in the final decision.</a:t>
            </a:r>
            <a:endParaRPr lang="en-US" sz="1600" dirty="0"/>
          </a:p>
        </p:txBody>
      </p:sp>
      <p:sp>
        <p:nvSpPr>
          <p:cNvPr id="2" name="Shape 4">
            <a:extLst>
              <a:ext uri="{FF2B5EF4-FFF2-40B4-BE49-F238E27FC236}">
                <a16:creationId xmlns:a16="http://schemas.microsoft.com/office/drawing/2014/main" id="{58248C25-B5DD-A35A-5BF5-2FD7A1DA3E8F}"/>
              </a:ext>
            </a:extLst>
          </p:cNvPr>
          <p:cNvSpPr/>
          <p:nvPr/>
        </p:nvSpPr>
        <p:spPr>
          <a:xfrm>
            <a:off x="299171" y="150271"/>
            <a:ext cx="829149" cy="892076"/>
          </a:xfrm>
          <a:prstGeom prst="rect">
            <a:avLst/>
          </a:prstGeom>
          <a:solidFill>
            <a:srgbClr val="00B0F0"/>
          </a:solidFill>
          <a:ln/>
        </p:spPr>
      </p:sp>
      <p:sp>
        <p:nvSpPr>
          <p:cNvPr id="30" name="Text 5">
            <a:extLst>
              <a:ext uri="{FF2B5EF4-FFF2-40B4-BE49-F238E27FC236}">
                <a16:creationId xmlns:a16="http://schemas.microsoft.com/office/drawing/2014/main" id="{674F9A23-B07A-5E03-5A7C-47DA5180EFC7}"/>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31" name="Text 6">
            <a:extLst>
              <a:ext uri="{FF2B5EF4-FFF2-40B4-BE49-F238E27FC236}">
                <a16:creationId xmlns:a16="http://schemas.microsoft.com/office/drawing/2014/main" id="{BEEB2A43-9732-461E-8D33-3753807B1C73}"/>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32" name="Graphic 21">
            <a:extLst>
              <a:ext uri="{FF2B5EF4-FFF2-40B4-BE49-F238E27FC236}">
                <a16:creationId xmlns:a16="http://schemas.microsoft.com/office/drawing/2014/main" id="{0B7B5D79-B69F-7722-D9B3-0DE2360182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F0C5D-87D5-5A7A-23B2-53BB11C8C341}"/>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D45E6876-0B42-975F-162A-B36AF5D3A29D}"/>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CE3C0695-BDB7-4AFA-A0E7-5FC1B5FC1769}"/>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EDF4AB88-EB8C-2F3D-089D-B54A403B5698}"/>
              </a:ext>
            </a:extLst>
          </p:cNvPr>
          <p:cNvSpPr/>
          <p:nvPr/>
        </p:nvSpPr>
        <p:spPr>
          <a:xfrm>
            <a:off x="1485847" y="815265"/>
            <a:ext cx="1710405" cy="283347"/>
          </a:xfrm>
          <a:prstGeom prst="rect">
            <a:avLst/>
          </a:prstGeom>
          <a:noFill/>
          <a:ln/>
        </p:spPr>
        <p:txBody>
          <a:bodyPr wrap="none" lIns="0" tIns="0" rIns="0" bIns="0" rtlCol="0" anchor="t">
            <a:spAutoFit/>
          </a:bodyPr>
          <a:lstStyle/>
          <a:p>
            <a:pPr marL="0" indent="0" algn="l">
              <a:lnSpc>
                <a:spcPts val="2400"/>
              </a:lnSpc>
              <a:buNone/>
            </a:pPr>
            <a:r>
              <a:rPr lang="ar-SY" sz="1600" dirty="0">
                <a:solidFill>
                  <a:srgbClr val="00AEEF"/>
                </a:solidFill>
              </a:rPr>
              <a:t>متطلبات الأرض والمباني </a:t>
            </a:r>
            <a:endParaRPr lang="en-US" sz="1600" dirty="0">
              <a:solidFill>
                <a:srgbClr val="00AEEF"/>
              </a:solidFill>
            </a:endParaRPr>
          </a:p>
        </p:txBody>
      </p:sp>
      <p:sp>
        <p:nvSpPr>
          <p:cNvPr id="7" name="Text 3">
            <a:extLst>
              <a:ext uri="{FF2B5EF4-FFF2-40B4-BE49-F238E27FC236}">
                <a16:creationId xmlns:a16="http://schemas.microsoft.com/office/drawing/2014/main" id="{BA77AD58-EF2A-852E-330D-EE411244D5E4}"/>
              </a:ext>
            </a:extLst>
          </p:cNvPr>
          <p:cNvSpPr/>
          <p:nvPr/>
        </p:nvSpPr>
        <p:spPr>
          <a:xfrm>
            <a:off x="1232509" y="550004"/>
            <a:ext cx="2571025" cy="243656"/>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00AEEF"/>
                </a:solidFill>
              </a:rPr>
              <a:t> </a:t>
            </a:r>
            <a:r>
              <a:rPr lang="en-US" sz="1600" dirty="0">
                <a:solidFill>
                  <a:srgbClr val="00AEEF"/>
                </a:solidFill>
              </a:rPr>
              <a:t>Land&amp; Building Requirements </a:t>
            </a:r>
          </a:p>
        </p:txBody>
      </p:sp>
      <p:sp>
        <p:nvSpPr>
          <p:cNvPr id="9" name="Text 5">
            <a:extLst>
              <a:ext uri="{FF2B5EF4-FFF2-40B4-BE49-F238E27FC236}">
                <a16:creationId xmlns:a16="http://schemas.microsoft.com/office/drawing/2014/main" id="{DE47418C-7C5D-AEFC-41E8-2FAA21CB26B5}"/>
              </a:ext>
            </a:extLst>
          </p:cNvPr>
          <p:cNvSpPr/>
          <p:nvPr/>
        </p:nvSpPr>
        <p:spPr>
          <a:xfrm>
            <a:off x="388284" y="459879"/>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0" name="Text 6">
            <a:extLst>
              <a:ext uri="{FF2B5EF4-FFF2-40B4-BE49-F238E27FC236}">
                <a16:creationId xmlns:a16="http://schemas.microsoft.com/office/drawing/2014/main" id="{F1A11759-6925-1783-3640-515B8EDCD64F}"/>
              </a:ext>
            </a:extLst>
          </p:cNvPr>
          <p:cNvSpPr/>
          <p:nvPr/>
        </p:nvSpPr>
        <p:spPr>
          <a:xfrm>
            <a:off x="596130" y="615255"/>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
        <p:nvSpPr>
          <p:cNvPr id="14" name="Text 10">
            <a:extLst>
              <a:ext uri="{FF2B5EF4-FFF2-40B4-BE49-F238E27FC236}">
                <a16:creationId xmlns:a16="http://schemas.microsoft.com/office/drawing/2014/main" id="{BDD18669-D1A9-BB8D-AEC2-E200E0BF7B29}"/>
              </a:ext>
            </a:extLst>
          </p:cNvPr>
          <p:cNvSpPr/>
          <p:nvPr/>
        </p:nvSpPr>
        <p:spPr>
          <a:xfrm>
            <a:off x="592931" y="2064544"/>
            <a:ext cx="3686175" cy="246478"/>
          </a:xfrm>
          <a:prstGeom prst="rect">
            <a:avLst/>
          </a:prstGeom>
          <a:noFill/>
          <a:ln/>
        </p:spPr>
        <p:txBody>
          <a:bodyPr wrap="square" lIns="0" tIns="0" rIns="0" bIns="0" rtlCol="0" anchor="t">
            <a:spAutoFit/>
          </a:bodyPr>
          <a:lstStyle/>
          <a:p>
            <a:pPr marL="0" indent="0" algn="l">
              <a:lnSpc>
                <a:spcPts val="2000"/>
              </a:lnSpc>
              <a:buNone/>
            </a:pPr>
            <a:r>
              <a:rPr lang="en-US" sz="1600" dirty="0">
                <a:solidFill>
                  <a:srgbClr val="333333"/>
                </a:solidFill>
              </a:rPr>
              <a:t> .</a:t>
            </a:r>
            <a:endParaRPr lang="en-US" sz="1600" dirty="0"/>
          </a:p>
        </p:txBody>
      </p:sp>
      <p:pic>
        <p:nvPicPr>
          <p:cNvPr id="11" name="Image 1" descr="preencoded.png">
            <a:extLst>
              <a:ext uri="{FF2B5EF4-FFF2-40B4-BE49-F238E27FC236}">
                <a16:creationId xmlns:a16="http://schemas.microsoft.com/office/drawing/2014/main" id="{3C46D5FD-2302-4301-64CA-80F82E7E8CD7}"/>
              </a:ext>
            </a:extLst>
          </p:cNvPr>
          <p:cNvPicPr>
            <a:picLocks noChangeAspect="1"/>
          </p:cNvPicPr>
          <p:nvPr/>
        </p:nvPicPr>
        <p:blipFill>
          <a:blip r:embed="rId4"/>
          <a:srcRect t="18183"/>
          <a:stretch>
            <a:fillRect/>
          </a:stretch>
        </p:blipFill>
        <p:spPr>
          <a:xfrm>
            <a:off x="480734" y="1480924"/>
            <a:ext cx="8192381" cy="3283146"/>
          </a:xfrm>
          <a:prstGeom prst="rect">
            <a:avLst/>
          </a:prstGeom>
        </p:spPr>
      </p:pic>
      <p:sp>
        <p:nvSpPr>
          <p:cNvPr id="12" name="Shape 4">
            <a:extLst>
              <a:ext uri="{FF2B5EF4-FFF2-40B4-BE49-F238E27FC236}">
                <a16:creationId xmlns:a16="http://schemas.microsoft.com/office/drawing/2014/main" id="{41D7F49E-6625-DE26-BAFC-414EC17A4A18}"/>
              </a:ext>
            </a:extLst>
          </p:cNvPr>
          <p:cNvSpPr/>
          <p:nvPr/>
        </p:nvSpPr>
        <p:spPr>
          <a:xfrm>
            <a:off x="328349" y="324594"/>
            <a:ext cx="829149" cy="892076"/>
          </a:xfrm>
          <a:prstGeom prst="rect">
            <a:avLst/>
          </a:prstGeom>
          <a:solidFill>
            <a:srgbClr val="00B0F0"/>
          </a:solidFill>
          <a:ln/>
        </p:spPr>
      </p:sp>
      <p:sp>
        <p:nvSpPr>
          <p:cNvPr id="13" name="Text 5">
            <a:extLst>
              <a:ext uri="{FF2B5EF4-FFF2-40B4-BE49-F238E27FC236}">
                <a16:creationId xmlns:a16="http://schemas.microsoft.com/office/drawing/2014/main" id="{6F2860FE-44E7-88EC-84EF-7BFD73A6A5F0}"/>
              </a:ext>
            </a:extLst>
          </p:cNvPr>
          <p:cNvSpPr/>
          <p:nvPr/>
        </p:nvSpPr>
        <p:spPr>
          <a:xfrm>
            <a:off x="401706" y="550004"/>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5" name="Text 6">
            <a:extLst>
              <a:ext uri="{FF2B5EF4-FFF2-40B4-BE49-F238E27FC236}">
                <a16:creationId xmlns:a16="http://schemas.microsoft.com/office/drawing/2014/main" id="{5665D989-D6FE-A6C6-1F7A-F88F771B7410}"/>
              </a:ext>
            </a:extLst>
          </p:cNvPr>
          <p:cNvSpPr/>
          <p:nvPr/>
        </p:nvSpPr>
        <p:spPr>
          <a:xfrm>
            <a:off x="607832" y="786577"/>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pic>
        <p:nvPicPr>
          <p:cNvPr id="16" name="Graphic 21">
            <a:extLst>
              <a:ext uri="{FF2B5EF4-FFF2-40B4-BE49-F238E27FC236}">
                <a16:creationId xmlns:a16="http://schemas.microsoft.com/office/drawing/2014/main" id="{2D3EF76A-8E5D-8218-010E-259EEC50FA5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extLst>
      <p:ext uri="{BB962C8B-B14F-4D97-AF65-F5344CB8AC3E}">
        <p14:creationId xmlns:p14="http://schemas.microsoft.com/office/powerpoint/2010/main" val="78625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4AE81-7463-DF13-B82A-B88F982AB2B0}"/>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27BB92A4-929F-C373-0E22-4E588741BFB2}"/>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A8A266E4-460C-26FF-F612-79C97AA7C86E}"/>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F63A655D-0427-67E1-C0E9-23A596E40C37}"/>
              </a:ext>
            </a:extLst>
          </p:cNvPr>
          <p:cNvSpPr/>
          <p:nvPr/>
        </p:nvSpPr>
        <p:spPr>
          <a:xfrm>
            <a:off x="1336166" y="698771"/>
            <a:ext cx="2934142" cy="283347"/>
          </a:xfrm>
          <a:prstGeom prst="rect">
            <a:avLst/>
          </a:prstGeom>
          <a:noFill/>
          <a:ln/>
        </p:spPr>
        <p:txBody>
          <a:bodyPr wrap="square" lIns="0" tIns="0" rIns="0" bIns="0" rtlCol="0" anchor="t">
            <a:spAutoFit/>
          </a:bodyPr>
          <a:lstStyle/>
          <a:p>
            <a:pPr marL="0" indent="0" algn="l">
              <a:lnSpc>
                <a:spcPts val="2400"/>
              </a:lnSpc>
              <a:buNone/>
            </a:pPr>
            <a:r>
              <a:rPr lang="ar-SY" sz="1600" b="1" dirty="0">
                <a:solidFill>
                  <a:srgbClr val="1A3C6E"/>
                </a:solidFill>
              </a:rPr>
              <a:t> </a:t>
            </a:r>
            <a:r>
              <a:rPr lang="ar-SY" sz="1600" dirty="0">
                <a:solidFill>
                  <a:srgbClr val="00AEEF"/>
                </a:solidFill>
              </a:rPr>
              <a:t>معايير التصميم الهندسي للمباني الصناعية </a:t>
            </a:r>
            <a:endParaRPr lang="en-US" sz="1600" dirty="0">
              <a:solidFill>
                <a:srgbClr val="00AEEF"/>
              </a:solidFill>
            </a:endParaRPr>
          </a:p>
        </p:txBody>
      </p:sp>
      <p:sp>
        <p:nvSpPr>
          <p:cNvPr id="7" name="Text 3">
            <a:extLst>
              <a:ext uri="{FF2B5EF4-FFF2-40B4-BE49-F238E27FC236}">
                <a16:creationId xmlns:a16="http://schemas.microsoft.com/office/drawing/2014/main" id="{A38ED434-C847-CE28-D1F7-40B79672F5D4}"/>
              </a:ext>
            </a:extLst>
          </p:cNvPr>
          <p:cNvSpPr/>
          <p:nvPr/>
        </p:nvSpPr>
        <p:spPr>
          <a:xfrm>
            <a:off x="1186337" y="383718"/>
            <a:ext cx="4268028" cy="243656"/>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555555"/>
                </a:solidFill>
              </a:rPr>
              <a:t> </a:t>
            </a:r>
            <a:r>
              <a:rPr lang="en-US" sz="1600" dirty="0">
                <a:solidFill>
                  <a:srgbClr val="00AEEF"/>
                </a:solidFill>
              </a:rPr>
              <a:t>Engineering Design Criteria for Industrial Buildings </a:t>
            </a:r>
          </a:p>
        </p:txBody>
      </p:sp>
      <p:sp>
        <p:nvSpPr>
          <p:cNvPr id="9" name="Text 5">
            <a:extLst>
              <a:ext uri="{FF2B5EF4-FFF2-40B4-BE49-F238E27FC236}">
                <a16:creationId xmlns:a16="http://schemas.microsoft.com/office/drawing/2014/main" id="{36D9875E-91E1-FF1B-D228-186C2D55E579}"/>
              </a:ext>
            </a:extLst>
          </p:cNvPr>
          <p:cNvSpPr/>
          <p:nvPr/>
        </p:nvSpPr>
        <p:spPr>
          <a:xfrm>
            <a:off x="388284" y="459879"/>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0" name="Text 6">
            <a:extLst>
              <a:ext uri="{FF2B5EF4-FFF2-40B4-BE49-F238E27FC236}">
                <a16:creationId xmlns:a16="http://schemas.microsoft.com/office/drawing/2014/main" id="{B1390BE9-C08D-8258-1C80-E9D87DD198DE}"/>
              </a:ext>
            </a:extLst>
          </p:cNvPr>
          <p:cNvSpPr/>
          <p:nvPr/>
        </p:nvSpPr>
        <p:spPr>
          <a:xfrm>
            <a:off x="596130" y="615255"/>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
        <p:nvSpPr>
          <p:cNvPr id="14" name="Text 10">
            <a:extLst>
              <a:ext uri="{FF2B5EF4-FFF2-40B4-BE49-F238E27FC236}">
                <a16:creationId xmlns:a16="http://schemas.microsoft.com/office/drawing/2014/main" id="{AC123D6C-1C41-A98C-D555-A3FB92DC14AD}"/>
              </a:ext>
            </a:extLst>
          </p:cNvPr>
          <p:cNvSpPr/>
          <p:nvPr/>
        </p:nvSpPr>
        <p:spPr>
          <a:xfrm>
            <a:off x="592931" y="2064544"/>
            <a:ext cx="3686175" cy="246478"/>
          </a:xfrm>
          <a:prstGeom prst="rect">
            <a:avLst/>
          </a:prstGeom>
          <a:noFill/>
          <a:ln/>
        </p:spPr>
        <p:txBody>
          <a:bodyPr wrap="square" lIns="0" tIns="0" rIns="0" bIns="0" rtlCol="0" anchor="t">
            <a:spAutoFit/>
          </a:bodyPr>
          <a:lstStyle/>
          <a:p>
            <a:pPr marL="0" indent="0" algn="l">
              <a:lnSpc>
                <a:spcPts val="2000"/>
              </a:lnSpc>
              <a:buNone/>
            </a:pPr>
            <a:r>
              <a:rPr lang="en-US" sz="1600" dirty="0">
                <a:solidFill>
                  <a:srgbClr val="333333"/>
                </a:solidFill>
              </a:rPr>
              <a:t> .</a:t>
            </a:r>
            <a:endParaRPr lang="en-US" sz="1600" dirty="0"/>
          </a:p>
        </p:txBody>
      </p:sp>
      <p:pic>
        <p:nvPicPr>
          <p:cNvPr id="2" name="Image 1" descr="preencoded.png">
            <a:extLst>
              <a:ext uri="{FF2B5EF4-FFF2-40B4-BE49-F238E27FC236}">
                <a16:creationId xmlns:a16="http://schemas.microsoft.com/office/drawing/2014/main" id="{8AE71AC3-9EA8-88DD-0A1E-DC58CE24B408}"/>
              </a:ext>
            </a:extLst>
          </p:cNvPr>
          <p:cNvPicPr>
            <a:picLocks noChangeAspect="1"/>
          </p:cNvPicPr>
          <p:nvPr/>
        </p:nvPicPr>
        <p:blipFill>
          <a:blip r:embed="rId4"/>
          <a:stretch>
            <a:fillRect/>
          </a:stretch>
        </p:blipFill>
        <p:spPr>
          <a:xfrm>
            <a:off x="500064" y="1374448"/>
            <a:ext cx="8192380" cy="3410576"/>
          </a:xfrm>
          <a:prstGeom prst="rect">
            <a:avLst/>
          </a:prstGeom>
        </p:spPr>
      </p:pic>
      <p:pic>
        <p:nvPicPr>
          <p:cNvPr id="12" name="Graphic 21">
            <a:extLst>
              <a:ext uri="{FF2B5EF4-FFF2-40B4-BE49-F238E27FC236}">
                <a16:creationId xmlns:a16="http://schemas.microsoft.com/office/drawing/2014/main" id="{4400A570-476B-E088-D021-D2AA1C3DDFC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45E43242-EF7C-F242-BEDA-065BDFE6F3F3}"/>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020AF950-2007-FFA1-956F-E0AD3A8725A8}"/>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600" dirty="0"/>
          </a:p>
        </p:txBody>
      </p:sp>
      <p:sp>
        <p:nvSpPr>
          <p:cNvPr id="16" name="Text 6">
            <a:extLst>
              <a:ext uri="{FF2B5EF4-FFF2-40B4-BE49-F238E27FC236}">
                <a16:creationId xmlns:a16="http://schemas.microsoft.com/office/drawing/2014/main" id="{C7983CB4-FDA4-18FF-52E7-F594B05B0B09}"/>
              </a:ext>
            </a:extLst>
          </p:cNvPr>
          <p:cNvSpPr/>
          <p:nvPr/>
        </p:nvSpPr>
        <p:spPr>
          <a:xfrm>
            <a:off x="596129" y="661397"/>
            <a:ext cx="208390"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600" dirty="0"/>
          </a:p>
        </p:txBody>
      </p:sp>
    </p:spTree>
    <p:extLst>
      <p:ext uri="{BB962C8B-B14F-4D97-AF65-F5344CB8AC3E}">
        <p14:creationId xmlns:p14="http://schemas.microsoft.com/office/powerpoint/2010/main" val="3397204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493544"/>
          </a:xfrm>
          <a:prstGeom prst="rect">
            <a:avLst/>
          </a:prstGeom>
        </p:spPr>
      </p:pic>
      <p:sp>
        <p:nvSpPr>
          <p:cNvPr id="3" name="Shape 0"/>
          <p:cNvSpPr/>
          <p:nvPr/>
        </p:nvSpPr>
        <p:spPr>
          <a:xfrm>
            <a:off x="357188" y="285750"/>
            <a:ext cx="714375" cy="714375"/>
          </a:xfrm>
          <a:prstGeom prst="rect">
            <a:avLst/>
          </a:prstGeom>
          <a:solidFill>
            <a:srgbClr val="00B0F0"/>
          </a:solidFill>
          <a:ln/>
        </p:spPr>
      </p:sp>
      <p:sp>
        <p:nvSpPr>
          <p:cNvPr id="4" name="Text 1"/>
          <p:cNvSpPr/>
          <p:nvPr/>
        </p:nvSpPr>
        <p:spPr>
          <a:xfrm>
            <a:off x="398936" y="398764"/>
            <a:ext cx="630878" cy="169534"/>
          </a:xfrm>
          <a:prstGeom prst="rect">
            <a:avLst/>
          </a:prstGeom>
          <a:noFill/>
          <a:ln/>
        </p:spPr>
        <p:txBody>
          <a:bodyPr wrap="none" lIns="0" tIns="0" rIns="0" bIns="0" rtlCol="0" anchor="t">
            <a:spAutoFit/>
          </a:bodyPr>
          <a:lstStyle/>
          <a:p>
            <a:pPr marL="0" indent="0" algn="l">
              <a:lnSpc>
                <a:spcPts val="1200"/>
              </a:lnSpc>
              <a:buNone/>
            </a:pPr>
            <a:r>
              <a:rPr lang="en-US" sz="1600" b="1" dirty="0">
                <a:solidFill>
                  <a:srgbClr val="FFFFFF"/>
                </a:solidFill>
              </a:rPr>
              <a:t>Lecture</a:t>
            </a:r>
            <a:endParaRPr lang="en-US" sz="1600" dirty="0"/>
          </a:p>
        </p:txBody>
      </p:sp>
      <p:sp>
        <p:nvSpPr>
          <p:cNvPr id="5" name="Text 2"/>
          <p:cNvSpPr/>
          <p:nvPr/>
        </p:nvSpPr>
        <p:spPr>
          <a:xfrm>
            <a:off x="583611" y="582913"/>
            <a:ext cx="208390"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FFFFFF"/>
                </a:solidFill>
              </a:rPr>
              <a:t>04</a:t>
            </a:r>
            <a:endParaRPr lang="en-US" sz="1600" dirty="0"/>
          </a:p>
        </p:txBody>
      </p:sp>
      <p:sp>
        <p:nvSpPr>
          <p:cNvPr id="6" name="Text 3"/>
          <p:cNvSpPr/>
          <p:nvPr/>
        </p:nvSpPr>
        <p:spPr>
          <a:xfrm>
            <a:off x="1285875" y="351830"/>
            <a:ext cx="2570063" cy="243656"/>
          </a:xfrm>
          <a:prstGeom prst="rect">
            <a:avLst/>
          </a:prstGeom>
          <a:noFill/>
          <a:ln/>
        </p:spPr>
        <p:txBody>
          <a:bodyPr wrap="none" lIns="0" tIns="0" rIns="0" bIns="0" rtlCol="0" anchor="t">
            <a:spAutoFit/>
          </a:bodyPr>
          <a:lstStyle/>
          <a:p>
            <a:pPr marL="0" indent="0" algn="l">
              <a:lnSpc>
                <a:spcPts val="1900"/>
              </a:lnSpc>
              <a:buNone/>
            </a:pPr>
            <a:r>
              <a:rPr lang="en-US" sz="1600" b="1" dirty="0">
                <a:solidFill>
                  <a:srgbClr val="00B0F0"/>
                </a:solidFill>
              </a:rPr>
              <a:t>Land and Buildings - Overview</a:t>
            </a:r>
            <a:endParaRPr lang="en-US" sz="1600" dirty="0"/>
          </a:p>
        </p:txBody>
      </p:sp>
      <p:sp>
        <p:nvSpPr>
          <p:cNvPr id="7" name="Text 4"/>
          <p:cNvSpPr/>
          <p:nvPr/>
        </p:nvSpPr>
        <p:spPr>
          <a:xfrm>
            <a:off x="1285875" y="660797"/>
            <a:ext cx="1899559" cy="243656"/>
          </a:xfrm>
          <a:prstGeom prst="rect">
            <a:avLst/>
          </a:prstGeom>
          <a:noFill/>
          <a:ln/>
        </p:spPr>
        <p:txBody>
          <a:bodyPr wrap="none" lIns="0" tIns="0" rIns="0" bIns="0" rtlCol="0" anchor="t">
            <a:spAutoFit/>
          </a:bodyPr>
          <a:lstStyle/>
          <a:p>
            <a:pPr marL="0" indent="0" algn="l">
              <a:lnSpc>
                <a:spcPts val="1900"/>
              </a:lnSpc>
              <a:buNone/>
            </a:pPr>
            <a:r>
              <a:rPr lang="en-US" sz="1600" b="1" dirty="0">
                <a:solidFill>
                  <a:srgbClr val="00B0F0"/>
                </a:solidFill>
              </a:rPr>
              <a:t>الأرض والمباني - نظرة عامة</a:t>
            </a:r>
            <a:endParaRPr lang="en-US" sz="1600" dirty="0"/>
          </a:p>
        </p:txBody>
      </p:sp>
      <p:sp>
        <p:nvSpPr>
          <p:cNvPr id="10" name="Shape 7"/>
          <p:cNvSpPr/>
          <p:nvPr/>
        </p:nvSpPr>
        <p:spPr>
          <a:xfrm>
            <a:off x="357188" y="1214438"/>
            <a:ext cx="8429625" cy="3850481"/>
          </a:xfrm>
          <a:prstGeom prst="rect">
            <a:avLst/>
          </a:prstGeom>
          <a:solidFill>
            <a:srgbClr val="000000">
              <a:alpha val="0"/>
            </a:srgbClr>
          </a:solidFill>
          <a:ln w="18288">
            <a:solidFill>
              <a:srgbClr val="00B0F0"/>
            </a:solidFill>
            <a:prstDash val="solid"/>
          </a:ln>
        </p:spPr>
      </p:sp>
      <p:sp>
        <p:nvSpPr>
          <p:cNvPr id="11" name="Text 8"/>
          <p:cNvSpPr/>
          <p:nvPr/>
        </p:nvSpPr>
        <p:spPr>
          <a:xfrm>
            <a:off x="642938" y="1414463"/>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2" name="Text 9"/>
          <p:cNvSpPr/>
          <p:nvPr/>
        </p:nvSpPr>
        <p:spPr>
          <a:xfrm>
            <a:off x="857250" y="1510903"/>
            <a:ext cx="3094640" cy="730969"/>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Land and buildings are fundamental components of capital investment in industrial projects.</a:t>
            </a:r>
            <a:endParaRPr lang="en-US" sz="1600" dirty="0"/>
          </a:p>
        </p:txBody>
      </p:sp>
      <p:sp>
        <p:nvSpPr>
          <p:cNvPr id="13" name="Text 10"/>
          <p:cNvSpPr/>
          <p:nvPr/>
        </p:nvSpPr>
        <p:spPr>
          <a:xfrm>
            <a:off x="642938" y="2336006"/>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4" name="Text 11"/>
          <p:cNvSpPr/>
          <p:nvPr/>
        </p:nvSpPr>
        <p:spPr>
          <a:xfrm>
            <a:off x="857250" y="2432447"/>
            <a:ext cx="3801758" cy="487313"/>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They form the physical basis of fixed assets and directly impact project location decisions.</a:t>
            </a:r>
            <a:endParaRPr lang="en-US" sz="1600" dirty="0"/>
          </a:p>
        </p:txBody>
      </p:sp>
      <p:sp>
        <p:nvSpPr>
          <p:cNvPr id="15" name="Text 12"/>
          <p:cNvSpPr/>
          <p:nvPr/>
        </p:nvSpPr>
        <p:spPr>
          <a:xfrm>
            <a:off x="642938" y="3021806"/>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6" name="Text 13"/>
          <p:cNvSpPr/>
          <p:nvPr/>
        </p:nvSpPr>
        <p:spPr>
          <a:xfrm>
            <a:off x="857250" y="3118247"/>
            <a:ext cx="3504543" cy="730969"/>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These assets significantly affect the project's long-term financial viability and collateral value.</a:t>
            </a:r>
            <a:endParaRPr lang="en-US" sz="1600" dirty="0"/>
          </a:p>
        </p:txBody>
      </p:sp>
      <p:sp>
        <p:nvSpPr>
          <p:cNvPr id="17" name="Text 14"/>
          <p:cNvSpPr/>
          <p:nvPr/>
        </p:nvSpPr>
        <p:spPr>
          <a:xfrm>
            <a:off x="642938" y="3943350"/>
            <a:ext cx="102592" cy="381130"/>
          </a:xfrm>
          <a:prstGeom prst="rect">
            <a:avLst/>
          </a:prstGeom>
          <a:noFill/>
          <a:ln/>
        </p:spPr>
        <p:txBody>
          <a:bodyPr wrap="none" lIns="0" tIns="0" rIns="0" bIns="0" rtlCol="0" anchor="t">
            <a:spAutoFit/>
          </a:bodyPr>
          <a:lstStyle/>
          <a:p>
            <a:pPr marL="0" indent="0" algn="l">
              <a:lnSpc>
                <a:spcPts val="3400"/>
              </a:lnSpc>
              <a:buNone/>
            </a:pPr>
            <a:r>
              <a:rPr lang="en-US" sz="1600" dirty="0">
                <a:solidFill>
                  <a:srgbClr val="D4AF37"/>
                </a:solidFill>
              </a:rPr>
              <a:t>•</a:t>
            </a:r>
            <a:endParaRPr lang="en-US" sz="1600" dirty="0"/>
          </a:p>
        </p:txBody>
      </p:sp>
      <p:sp>
        <p:nvSpPr>
          <p:cNvPr id="18" name="Text 15"/>
          <p:cNvSpPr/>
          <p:nvPr/>
        </p:nvSpPr>
        <p:spPr>
          <a:xfrm>
            <a:off x="857250" y="4039791"/>
            <a:ext cx="3399113" cy="730969"/>
          </a:xfrm>
          <a:prstGeom prst="rect">
            <a:avLst/>
          </a:prstGeom>
          <a:noFill/>
          <a:ln/>
        </p:spPr>
        <p:txBody>
          <a:bodyPr wrap="square" lIns="0" tIns="0" rIns="0" bIns="0" rtlCol="0" anchor="t">
            <a:spAutoFit/>
          </a:bodyPr>
          <a:lstStyle/>
          <a:p>
            <a:pPr marL="0" indent="0" algn="just">
              <a:lnSpc>
                <a:spcPts val="1900"/>
              </a:lnSpc>
              <a:buNone/>
            </a:pPr>
            <a:r>
              <a:rPr lang="en-US" sz="1600" dirty="0">
                <a:solidFill>
                  <a:srgbClr val="333333"/>
                </a:solidFill>
              </a:rPr>
              <a:t>Classified as Non-Current Assets (CAPEX), paid at initiation, with buildings subject to depreciation.</a:t>
            </a:r>
            <a:endParaRPr lang="en-US" sz="1600" dirty="0"/>
          </a:p>
        </p:txBody>
      </p:sp>
      <p:sp>
        <p:nvSpPr>
          <p:cNvPr id="19" name="Text 16"/>
          <p:cNvSpPr/>
          <p:nvPr/>
        </p:nvSpPr>
        <p:spPr>
          <a:xfrm>
            <a:off x="8365331" y="1710928"/>
            <a:ext cx="135731" cy="381130"/>
          </a:xfrm>
          <a:prstGeom prst="rect">
            <a:avLst/>
          </a:prstGeom>
          <a:noFill/>
          <a:ln/>
        </p:spPr>
        <p:txBody>
          <a:bodyPr wrap="squar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0" name="Text 17"/>
          <p:cNvSpPr/>
          <p:nvPr/>
        </p:nvSpPr>
        <p:spPr>
          <a:xfrm>
            <a:off x="4951902" y="1850231"/>
            <a:ext cx="3334848"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تُعد الأرض والمباني من المكونات الأساسية للاستثمار الرأسمالي في المشاريع الصناعية.</a:t>
            </a:r>
            <a:endParaRPr lang="en-US" sz="1600" dirty="0"/>
          </a:p>
        </p:txBody>
      </p:sp>
      <p:sp>
        <p:nvSpPr>
          <p:cNvPr id="21" name="Text 18"/>
          <p:cNvSpPr/>
          <p:nvPr/>
        </p:nvSpPr>
        <p:spPr>
          <a:xfrm>
            <a:off x="8398470" y="2403872"/>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2" name="Text 19"/>
          <p:cNvSpPr/>
          <p:nvPr/>
        </p:nvSpPr>
        <p:spPr>
          <a:xfrm>
            <a:off x="5159071" y="2543175"/>
            <a:ext cx="3127679"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تشكل الأساس المادي للأصول الثابتة وتؤثر بشكل مباشر على قرارات اختيار موقع المشروع.</a:t>
            </a:r>
            <a:endParaRPr lang="en-US" sz="1600" dirty="0"/>
          </a:p>
        </p:txBody>
      </p:sp>
      <p:sp>
        <p:nvSpPr>
          <p:cNvPr id="23" name="Text 20"/>
          <p:cNvSpPr/>
          <p:nvPr/>
        </p:nvSpPr>
        <p:spPr>
          <a:xfrm>
            <a:off x="8398470" y="3096816"/>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4" name="Text 21"/>
          <p:cNvSpPr/>
          <p:nvPr/>
        </p:nvSpPr>
        <p:spPr>
          <a:xfrm>
            <a:off x="5221774" y="3236119"/>
            <a:ext cx="3064976"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تؤثر هذه الأصول بشكل كبير على الجدوى المالية طويلة الأجل وقيمة الضمان للمشروع.</a:t>
            </a:r>
            <a:endParaRPr lang="en-US" sz="1600" dirty="0"/>
          </a:p>
        </p:txBody>
      </p:sp>
      <p:sp>
        <p:nvSpPr>
          <p:cNvPr id="25" name="Text 22"/>
          <p:cNvSpPr/>
          <p:nvPr/>
        </p:nvSpPr>
        <p:spPr>
          <a:xfrm>
            <a:off x="8398470" y="3789759"/>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6" name="Text 23"/>
          <p:cNvSpPr/>
          <p:nvPr/>
        </p:nvSpPr>
        <p:spPr>
          <a:xfrm>
            <a:off x="4945094" y="3929063"/>
            <a:ext cx="3341656" cy="730969"/>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تُصنف ضمن الأصول غير </a:t>
            </a:r>
            <a:r>
              <a:rPr lang="en-US" sz="1600" dirty="0" err="1">
                <a:solidFill>
                  <a:srgbClr val="333333"/>
                </a:solidFill>
              </a:rPr>
              <a:t>المتداولة</a:t>
            </a:r>
            <a:r>
              <a:rPr lang="en-US" sz="1600" dirty="0">
                <a:solidFill>
                  <a:srgbClr val="333333"/>
                </a:solidFill>
              </a:rPr>
              <a:t> </a:t>
            </a:r>
            <a:r>
              <a:rPr lang="ar-SY" sz="1600" dirty="0">
                <a:solidFill>
                  <a:srgbClr val="333333"/>
                </a:solidFill>
              </a:rPr>
              <a:t>(</a:t>
            </a:r>
            <a:r>
              <a:rPr lang="en-US" sz="1600" dirty="0" err="1">
                <a:solidFill>
                  <a:srgbClr val="333333"/>
                </a:solidFill>
              </a:rPr>
              <a:t>نفقات</a:t>
            </a:r>
            <a:r>
              <a:rPr lang="en-US" sz="1600" dirty="0">
                <a:solidFill>
                  <a:srgbClr val="333333"/>
                </a:solidFill>
              </a:rPr>
              <a:t> </a:t>
            </a:r>
            <a:r>
              <a:rPr lang="en-US" sz="1600" dirty="0" err="1">
                <a:solidFill>
                  <a:srgbClr val="333333"/>
                </a:solidFill>
              </a:rPr>
              <a:t>رأسمالية</a:t>
            </a:r>
            <a:r>
              <a:rPr lang="ar-SY" sz="1600" dirty="0">
                <a:solidFill>
                  <a:srgbClr val="333333"/>
                </a:solidFill>
              </a:rPr>
              <a:t>)</a:t>
            </a:r>
            <a:r>
              <a:rPr lang="en-US" sz="1600" dirty="0">
                <a:solidFill>
                  <a:srgbClr val="333333"/>
                </a:solidFill>
              </a:rPr>
              <a:t>، وتخضع </a:t>
            </a:r>
            <a:r>
              <a:rPr lang="en-US" sz="1600" dirty="0" err="1">
                <a:solidFill>
                  <a:srgbClr val="333333"/>
                </a:solidFill>
              </a:rPr>
              <a:t>المباني</a:t>
            </a:r>
            <a:r>
              <a:rPr lang="en-US" sz="1600" dirty="0">
                <a:solidFill>
                  <a:srgbClr val="333333"/>
                </a:solidFill>
              </a:rPr>
              <a:t> </a:t>
            </a:r>
            <a:r>
              <a:rPr lang="en-US" sz="1600" dirty="0" err="1">
                <a:solidFill>
                  <a:srgbClr val="333333"/>
                </a:solidFill>
              </a:rPr>
              <a:t>للا</a:t>
            </a:r>
            <a:r>
              <a:rPr lang="ar-SY" sz="1600" dirty="0" err="1">
                <a:solidFill>
                  <a:srgbClr val="333333"/>
                </a:solidFill>
              </a:rPr>
              <a:t>هتل</a:t>
            </a:r>
            <a:r>
              <a:rPr lang="en-US" sz="1600" dirty="0" err="1">
                <a:solidFill>
                  <a:srgbClr val="333333"/>
                </a:solidFill>
              </a:rPr>
              <a:t>اك</a:t>
            </a:r>
            <a:r>
              <a:rPr lang="en-US" sz="1600" dirty="0">
                <a:solidFill>
                  <a:srgbClr val="333333"/>
                </a:solidFill>
              </a:rPr>
              <a:t> بينما </a:t>
            </a:r>
            <a:r>
              <a:rPr lang="en-US" sz="1600" dirty="0" err="1">
                <a:solidFill>
                  <a:srgbClr val="333333"/>
                </a:solidFill>
              </a:rPr>
              <a:t>لا</a:t>
            </a:r>
            <a:r>
              <a:rPr lang="en-US" sz="1600" dirty="0">
                <a:solidFill>
                  <a:srgbClr val="333333"/>
                </a:solidFill>
              </a:rPr>
              <a:t> </a:t>
            </a:r>
            <a:r>
              <a:rPr lang="en-US" sz="1600" dirty="0" err="1">
                <a:solidFill>
                  <a:srgbClr val="333333"/>
                </a:solidFill>
              </a:rPr>
              <a:t>ته</a:t>
            </a:r>
            <a:r>
              <a:rPr lang="ar-SY" sz="1600" dirty="0">
                <a:solidFill>
                  <a:srgbClr val="333333"/>
                </a:solidFill>
              </a:rPr>
              <a:t>ت</a:t>
            </a:r>
            <a:r>
              <a:rPr lang="en-US" sz="1600" dirty="0" err="1">
                <a:solidFill>
                  <a:srgbClr val="333333"/>
                </a:solidFill>
              </a:rPr>
              <a:t>لك</a:t>
            </a:r>
            <a:r>
              <a:rPr lang="en-US" sz="1600" dirty="0">
                <a:solidFill>
                  <a:srgbClr val="333333"/>
                </a:solidFill>
              </a:rPr>
              <a:t> الأرض.</a:t>
            </a:r>
            <a:endParaRPr lang="en-US" sz="1600" dirty="0"/>
          </a:p>
        </p:txBody>
      </p:sp>
      <p:pic>
        <p:nvPicPr>
          <p:cNvPr id="29" name="Graphic 21">
            <a:extLst>
              <a:ext uri="{FF2B5EF4-FFF2-40B4-BE49-F238E27FC236}">
                <a16:creationId xmlns:a16="http://schemas.microsoft.com/office/drawing/2014/main" id="{F66C058E-2F35-43BB-A821-9559EDB286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3" name="Shape 0"/>
          <p:cNvSpPr/>
          <p:nvPr/>
        </p:nvSpPr>
        <p:spPr>
          <a:xfrm>
            <a:off x="357188" y="285750"/>
            <a:ext cx="714375" cy="714375"/>
          </a:xfrm>
          <a:prstGeom prst="rect">
            <a:avLst/>
          </a:prstGeom>
          <a:solidFill>
            <a:srgbClr val="00B0F0"/>
          </a:solidFill>
          <a:ln/>
        </p:spPr>
      </p:sp>
      <p:sp>
        <p:nvSpPr>
          <p:cNvPr id="4" name="Text 1"/>
          <p:cNvSpPr/>
          <p:nvPr/>
        </p:nvSpPr>
        <p:spPr>
          <a:xfrm>
            <a:off x="398936" y="400570"/>
            <a:ext cx="630878" cy="169534"/>
          </a:xfrm>
          <a:prstGeom prst="rect">
            <a:avLst/>
          </a:prstGeom>
          <a:noFill/>
          <a:ln/>
        </p:spPr>
        <p:txBody>
          <a:bodyPr wrap="none" lIns="0" tIns="0" rIns="0" bIns="0" rtlCol="0" anchor="t">
            <a:spAutoFit/>
          </a:bodyPr>
          <a:lstStyle/>
          <a:p>
            <a:pPr marL="0" indent="0" algn="l">
              <a:lnSpc>
                <a:spcPts val="1200"/>
              </a:lnSpc>
              <a:buNone/>
            </a:pPr>
            <a:r>
              <a:rPr lang="en-US" sz="1600" b="1" dirty="0">
                <a:solidFill>
                  <a:srgbClr val="FFFFFF"/>
                </a:solidFill>
              </a:rPr>
              <a:t>Lecture</a:t>
            </a:r>
            <a:endParaRPr lang="en-US" sz="1600" dirty="0"/>
          </a:p>
        </p:txBody>
      </p:sp>
      <p:sp>
        <p:nvSpPr>
          <p:cNvPr id="5" name="Text 2"/>
          <p:cNvSpPr/>
          <p:nvPr/>
        </p:nvSpPr>
        <p:spPr>
          <a:xfrm>
            <a:off x="583611" y="582913"/>
            <a:ext cx="208390"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FFFFFF"/>
                </a:solidFill>
              </a:rPr>
              <a:t>04</a:t>
            </a:r>
            <a:endParaRPr lang="en-US" sz="1600" dirty="0"/>
          </a:p>
        </p:txBody>
      </p:sp>
      <p:sp>
        <p:nvSpPr>
          <p:cNvPr id="6" name="Text 3"/>
          <p:cNvSpPr/>
          <p:nvPr/>
        </p:nvSpPr>
        <p:spPr>
          <a:xfrm>
            <a:off x="1285875" y="351830"/>
            <a:ext cx="1908471" cy="243656"/>
          </a:xfrm>
          <a:prstGeom prst="rect">
            <a:avLst/>
          </a:prstGeom>
          <a:noFill/>
          <a:ln/>
        </p:spPr>
        <p:txBody>
          <a:bodyPr wrap="none" lIns="0" tIns="0" rIns="0" bIns="0" rtlCol="0" anchor="t">
            <a:spAutoFit/>
          </a:bodyPr>
          <a:lstStyle/>
          <a:p>
            <a:pPr marL="0" indent="0" algn="l">
              <a:lnSpc>
                <a:spcPts val="1900"/>
              </a:lnSpc>
              <a:buNone/>
            </a:pPr>
            <a:r>
              <a:rPr lang="en-US" sz="1600" b="1" dirty="0">
                <a:solidFill>
                  <a:srgbClr val="00B0F0"/>
                </a:solidFill>
              </a:rPr>
              <a:t>Land Acquisition Costs</a:t>
            </a:r>
            <a:endParaRPr lang="en-US" sz="1600" dirty="0"/>
          </a:p>
        </p:txBody>
      </p:sp>
      <p:sp>
        <p:nvSpPr>
          <p:cNvPr id="7" name="Text 4"/>
          <p:cNvSpPr/>
          <p:nvPr/>
        </p:nvSpPr>
        <p:spPr>
          <a:xfrm>
            <a:off x="1285875" y="660797"/>
            <a:ext cx="1947649" cy="243656"/>
          </a:xfrm>
          <a:prstGeom prst="rect">
            <a:avLst/>
          </a:prstGeom>
          <a:noFill/>
          <a:ln/>
        </p:spPr>
        <p:txBody>
          <a:bodyPr wrap="none" lIns="0" tIns="0" rIns="0" bIns="0" rtlCol="0" anchor="t">
            <a:spAutoFit/>
          </a:bodyPr>
          <a:lstStyle/>
          <a:p>
            <a:pPr marL="0" indent="0" algn="l">
              <a:lnSpc>
                <a:spcPts val="1900"/>
              </a:lnSpc>
              <a:buNone/>
            </a:pPr>
            <a:r>
              <a:rPr lang="en-US" sz="1600" b="1" dirty="0">
                <a:solidFill>
                  <a:srgbClr val="00B0F0"/>
                </a:solidFill>
              </a:rPr>
              <a:t>تكاليف الأرض وطرق الحساب</a:t>
            </a:r>
            <a:endParaRPr lang="en-US" sz="1600" dirty="0"/>
          </a:p>
        </p:txBody>
      </p:sp>
      <p:sp>
        <p:nvSpPr>
          <p:cNvPr id="10" name="Shape 7"/>
          <p:cNvSpPr/>
          <p:nvPr/>
        </p:nvSpPr>
        <p:spPr>
          <a:xfrm>
            <a:off x="357188" y="1214438"/>
            <a:ext cx="8429625" cy="3500438"/>
          </a:xfrm>
          <a:prstGeom prst="rect">
            <a:avLst/>
          </a:prstGeom>
          <a:solidFill>
            <a:srgbClr val="000000">
              <a:alpha val="0"/>
            </a:srgbClr>
          </a:solidFill>
          <a:ln w="18288">
            <a:solidFill>
              <a:srgbClr val="00B0F0"/>
            </a:solidFill>
            <a:prstDash val="solid"/>
          </a:ln>
        </p:spPr>
      </p:sp>
      <p:sp>
        <p:nvSpPr>
          <p:cNvPr id="11" name="Text 8"/>
          <p:cNvSpPr/>
          <p:nvPr/>
        </p:nvSpPr>
        <p:spPr>
          <a:xfrm>
            <a:off x="642938" y="1496616"/>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2" name="Text 9"/>
          <p:cNvSpPr/>
          <p:nvPr/>
        </p:nvSpPr>
        <p:spPr>
          <a:xfrm>
            <a:off x="857250" y="1593056"/>
            <a:ext cx="3099578"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Land costs are determined by area, geographic location, and market price per unit.</a:t>
            </a:r>
            <a:endParaRPr lang="en-US" sz="1600" dirty="0"/>
          </a:p>
        </p:txBody>
      </p:sp>
      <p:sp>
        <p:nvSpPr>
          <p:cNvPr id="13" name="Text 10"/>
          <p:cNvSpPr/>
          <p:nvPr/>
        </p:nvSpPr>
        <p:spPr>
          <a:xfrm>
            <a:off x="642938" y="2418159"/>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4" name="Text 11"/>
          <p:cNvSpPr/>
          <p:nvPr/>
        </p:nvSpPr>
        <p:spPr>
          <a:xfrm>
            <a:off x="857250" y="2514600"/>
            <a:ext cx="3247002"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Includes compensation for removing obstructions like existing buildings or crops.</a:t>
            </a:r>
            <a:endParaRPr lang="en-US" sz="1600" dirty="0"/>
          </a:p>
        </p:txBody>
      </p:sp>
      <p:sp>
        <p:nvSpPr>
          <p:cNvPr id="15" name="Text 12"/>
          <p:cNvSpPr/>
          <p:nvPr/>
        </p:nvSpPr>
        <p:spPr>
          <a:xfrm>
            <a:off x="642938" y="3103959"/>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6" name="Text 13"/>
          <p:cNvSpPr/>
          <p:nvPr/>
        </p:nvSpPr>
        <p:spPr>
          <a:xfrm>
            <a:off x="857250" y="3200400"/>
            <a:ext cx="3420349"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Natural environment factors (topography, soil) directly impact site preparation costs.</a:t>
            </a:r>
            <a:endParaRPr lang="en-US" sz="1600" dirty="0"/>
          </a:p>
        </p:txBody>
      </p:sp>
      <p:sp>
        <p:nvSpPr>
          <p:cNvPr id="17" name="Text 14"/>
          <p:cNvSpPr/>
          <p:nvPr/>
        </p:nvSpPr>
        <p:spPr>
          <a:xfrm>
            <a:off x="642938" y="3789759"/>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8" name="Text 15"/>
          <p:cNvSpPr/>
          <p:nvPr/>
        </p:nvSpPr>
        <p:spPr>
          <a:xfrm>
            <a:off x="857250" y="3886200"/>
            <a:ext cx="3259252"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Formula: Total Cost = (Area × Market Price) + Removal Compensations.</a:t>
            </a:r>
            <a:endParaRPr lang="en-US" sz="1600" dirty="0"/>
          </a:p>
        </p:txBody>
      </p:sp>
      <p:sp>
        <p:nvSpPr>
          <p:cNvPr id="19" name="Text 16"/>
          <p:cNvSpPr/>
          <p:nvPr/>
        </p:nvSpPr>
        <p:spPr>
          <a:xfrm>
            <a:off x="8500997" y="1557338"/>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0" name="Text 17"/>
          <p:cNvSpPr/>
          <p:nvPr/>
        </p:nvSpPr>
        <p:spPr>
          <a:xfrm>
            <a:off x="5316234" y="1696641"/>
            <a:ext cx="2970516"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تتحدد تكاليف الأرض بناءً على المساحة والموقع الجغرافي وسعر السوق للوحدة.</a:t>
            </a:r>
            <a:endParaRPr lang="en-US" sz="1600" dirty="0"/>
          </a:p>
        </p:txBody>
      </p:sp>
      <p:sp>
        <p:nvSpPr>
          <p:cNvPr id="21" name="Text 18"/>
          <p:cNvSpPr/>
          <p:nvPr/>
        </p:nvSpPr>
        <p:spPr>
          <a:xfrm>
            <a:off x="8500997" y="2250281"/>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2" name="Text 19"/>
          <p:cNvSpPr/>
          <p:nvPr/>
        </p:nvSpPr>
        <p:spPr>
          <a:xfrm>
            <a:off x="5160857" y="2389584"/>
            <a:ext cx="3125893"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تشمل التكلفة تعويضات إزالة العوائق مثل المباني القائمة أو المحاصيل الزراعية.</a:t>
            </a:r>
            <a:endParaRPr lang="en-US" sz="1600" dirty="0"/>
          </a:p>
        </p:txBody>
      </p:sp>
      <p:sp>
        <p:nvSpPr>
          <p:cNvPr id="23" name="Text 20"/>
          <p:cNvSpPr/>
          <p:nvPr/>
        </p:nvSpPr>
        <p:spPr>
          <a:xfrm>
            <a:off x="8500997" y="2943225"/>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4" name="Text 21"/>
          <p:cNvSpPr/>
          <p:nvPr/>
        </p:nvSpPr>
        <p:spPr>
          <a:xfrm>
            <a:off x="4982598" y="3082528"/>
            <a:ext cx="3304152"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تؤثر عوامل البيئة </a:t>
            </a:r>
            <a:r>
              <a:rPr lang="en-US" sz="1600" dirty="0" err="1">
                <a:solidFill>
                  <a:srgbClr val="333333"/>
                </a:solidFill>
              </a:rPr>
              <a:t>الطبيعية</a:t>
            </a:r>
            <a:r>
              <a:rPr lang="en-US" sz="1600" dirty="0">
                <a:solidFill>
                  <a:srgbClr val="333333"/>
                </a:solidFill>
              </a:rPr>
              <a:t> </a:t>
            </a:r>
            <a:r>
              <a:rPr lang="ar-SY" sz="1600" dirty="0">
                <a:solidFill>
                  <a:srgbClr val="333333"/>
                </a:solidFill>
              </a:rPr>
              <a:t>(</a:t>
            </a:r>
            <a:r>
              <a:rPr lang="en-US" sz="1600" dirty="0" err="1">
                <a:solidFill>
                  <a:srgbClr val="333333"/>
                </a:solidFill>
              </a:rPr>
              <a:t>التضاريس</a:t>
            </a:r>
            <a:r>
              <a:rPr lang="en-US" sz="1600" dirty="0">
                <a:solidFill>
                  <a:srgbClr val="333333"/>
                </a:solidFill>
              </a:rPr>
              <a:t>، </a:t>
            </a:r>
            <a:r>
              <a:rPr lang="en-US" sz="1600" dirty="0" err="1">
                <a:solidFill>
                  <a:srgbClr val="333333"/>
                </a:solidFill>
              </a:rPr>
              <a:t>التربة</a:t>
            </a:r>
            <a:r>
              <a:rPr lang="ar-SY" sz="1600" dirty="0">
                <a:solidFill>
                  <a:srgbClr val="333333"/>
                </a:solidFill>
              </a:rPr>
              <a:t>) </a:t>
            </a:r>
            <a:r>
              <a:rPr lang="en-US" sz="1600" dirty="0" err="1">
                <a:solidFill>
                  <a:srgbClr val="333333"/>
                </a:solidFill>
              </a:rPr>
              <a:t>بشكل</a:t>
            </a:r>
            <a:r>
              <a:rPr lang="en-US" sz="1600" dirty="0">
                <a:solidFill>
                  <a:srgbClr val="333333"/>
                </a:solidFill>
              </a:rPr>
              <a:t> مباشر على تكاليف تجهيز الموقع.</a:t>
            </a:r>
            <a:endParaRPr lang="en-US" sz="1600" dirty="0"/>
          </a:p>
        </p:txBody>
      </p:sp>
      <p:sp>
        <p:nvSpPr>
          <p:cNvPr id="25" name="Text 22"/>
          <p:cNvSpPr/>
          <p:nvPr/>
        </p:nvSpPr>
        <p:spPr>
          <a:xfrm>
            <a:off x="8500997" y="3636169"/>
            <a:ext cx="65" cy="381130"/>
          </a:xfrm>
          <a:prstGeom prst="rect">
            <a:avLst/>
          </a:prstGeom>
          <a:noFill/>
          <a:ln/>
        </p:spPr>
        <p:txBody>
          <a:bodyPr wrap="none" lIns="0" tIns="0" rIns="0" bIns="0" rtlCol="0" anchor="t">
            <a:spAutoFit/>
          </a:bodyPr>
          <a:lstStyle/>
          <a:p>
            <a:pPr marL="0" indent="0" algn="r">
              <a:lnSpc>
                <a:spcPts val="3400"/>
              </a:lnSpc>
              <a:buNone/>
            </a:pPr>
            <a:endParaRPr lang="en-US" sz="1600" dirty="0"/>
          </a:p>
        </p:txBody>
      </p:sp>
      <p:sp>
        <p:nvSpPr>
          <p:cNvPr id="26" name="Text 23"/>
          <p:cNvSpPr/>
          <p:nvPr/>
        </p:nvSpPr>
        <p:spPr>
          <a:xfrm>
            <a:off x="4905580" y="3775472"/>
            <a:ext cx="3381170"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المعادلة: التكلفة الإجمالية = </a:t>
            </a:r>
            <a:r>
              <a:rPr lang="ar-SY" sz="1600" dirty="0">
                <a:solidFill>
                  <a:srgbClr val="333333"/>
                </a:solidFill>
              </a:rPr>
              <a:t> </a:t>
            </a:r>
            <a:r>
              <a:rPr lang="en-US" sz="1600" dirty="0" err="1">
                <a:solidFill>
                  <a:srgbClr val="333333"/>
                </a:solidFill>
              </a:rPr>
              <a:t>المساحة</a:t>
            </a:r>
            <a:r>
              <a:rPr lang="en-US" sz="1600" dirty="0">
                <a:solidFill>
                  <a:srgbClr val="333333"/>
                </a:solidFill>
              </a:rPr>
              <a:t> × </a:t>
            </a:r>
            <a:r>
              <a:rPr lang="en-US" sz="1600" dirty="0" err="1">
                <a:solidFill>
                  <a:srgbClr val="333333"/>
                </a:solidFill>
              </a:rPr>
              <a:t>سعر</a:t>
            </a:r>
            <a:r>
              <a:rPr lang="en-US" sz="1600" dirty="0">
                <a:solidFill>
                  <a:srgbClr val="333333"/>
                </a:solidFill>
              </a:rPr>
              <a:t> </a:t>
            </a:r>
            <a:r>
              <a:rPr lang="en-US" sz="1600" dirty="0" err="1">
                <a:solidFill>
                  <a:srgbClr val="333333"/>
                </a:solidFill>
              </a:rPr>
              <a:t>السوق</a:t>
            </a:r>
            <a:r>
              <a:rPr lang="ar-SY" sz="1600" dirty="0">
                <a:solidFill>
                  <a:srgbClr val="333333"/>
                </a:solidFill>
              </a:rPr>
              <a:t> </a:t>
            </a:r>
            <a:r>
              <a:rPr lang="en-US" sz="1600" dirty="0">
                <a:solidFill>
                  <a:srgbClr val="333333"/>
                </a:solidFill>
              </a:rPr>
              <a:t> + تعويضات الإزالة.</a:t>
            </a:r>
            <a:endParaRPr lang="en-US" sz="1600" dirty="0"/>
          </a:p>
        </p:txBody>
      </p:sp>
      <p:pic>
        <p:nvPicPr>
          <p:cNvPr id="28" name="Graphic 21">
            <a:extLst>
              <a:ext uri="{FF2B5EF4-FFF2-40B4-BE49-F238E27FC236}">
                <a16:creationId xmlns:a16="http://schemas.microsoft.com/office/drawing/2014/main" id="{4F6473E9-BAB8-3F12-1EA8-097D12EA55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5143500"/>
          </a:xfrm>
          <a:prstGeom prst="rect">
            <a:avLst/>
          </a:prstGeom>
        </p:spPr>
      </p:pic>
      <p:sp>
        <p:nvSpPr>
          <p:cNvPr id="3" name="Shape 0"/>
          <p:cNvSpPr/>
          <p:nvPr/>
        </p:nvSpPr>
        <p:spPr>
          <a:xfrm>
            <a:off x="357188" y="285750"/>
            <a:ext cx="714375" cy="714375"/>
          </a:xfrm>
          <a:prstGeom prst="rect">
            <a:avLst/>
          </a:prstGeom>
          <a:solidFill>
            <a:srgbClr val="00B0F0"/>
          </a:solidFill>
          <a:ln/>
        </p:spPr>
      </p:sp>
      <p:sp>
        <p:nvSpPr>
          <p:cNvPr id="4" name="Text 1"/>
          <p:cNvSpPr/>
          <p:nvPr/>
        </p:nvSpPr>
        <p:spPr>
          <a:xfrm>
            <a:off x="470957" y="428625"/>
            <a:ext cx="630878" cy="169534"/>
          </a:xfrm>
          <a:prstGeom prst="rect">
            <a:avLst/>
          </a:prstGeom>
          <a:noFill/>
          <a:ln/>
        </p:spPr>
        <p:txBody>
          <a:bodyPr wrap="none" lIns="0" tIns="0" rIns="0" bIns="0" rtlCol="0" anchor="t">
            <a:spAutoFit/>
          </a:bodyPr>
          <a:lstStyle/>
          <a:p>
            <a:pPr marL="0" indent="0" algn="l">
              <a:lnSpc>
                <a:spcPts val="1200"/>
              </a:lnSpc>
              <a:buNone/>
            </a:pPr>
            <a:r>
              <a:rPr lang="en-US" sz="1600" b="1" dirty="0">
                <a:solidFill>
                  <a:srgbClr val="FFFFFF"/>
                </a:solidFill>
              </a:rPr>
              <a:t>Lecture</a:t>
            </a:r>
            <a:endParaRPr lang="en-US" sz="1600" dirty="0"/>
          </a:p>
        </p:txBody>
      </p:sp>
      <p:sp>
        <p:nvSpPr>
          <p:cNvPr id="5" name="Text 2"/>
          <p:cNvSpPr/>
          <p:nvPr/>
        </p:nvSpPr>
        <p:spPr>
          <a:xfrm>
            <a:off x="583611" y="582913"/>
            <a:ext cx="208390" cy="265714"/>
          </a:xfrm>
          <a:prstGeom prst="rect">
            <a:avLst/>
          </a:prstGeom>
          <a:noFill/>
          <a:ln/>
        </p:spPr>
        <p:txBody>
          <a:bodyPr wrap="none" lIns="0" tIns="0" rIns="0" bIns="0" rtlCol="0" anchor="t">
            <a:spAutoFit/>
          </a:bodyPr>
          <a:lstStyle/>
          <a:p>
            <a:pPr marL="0" indent="0" algn="l">
              <a:lnSpc>
                <a:spcPts val="2200"/>
              </a:lnSpc>
              <a:buNone/>
            </a:pPr>
            <a:r>
              <a:rPr lang="en-US" sz="1600" b="1" dirty="0">
                <a:solidFill>
                  <a:srgbClr val="FFFFFF"/>
                </a:solidFill>
              </a:rPr>
              <a:t>04</a:t>
            </a:r>
            <a:endParaRPr lang="en-US" sz="1600" dirty="0"/>
          </a:p>
        </p:txBody>
      </p:sp>
      <p:sp>
        <p:nvSpPr>
          <p:cNvPr id="6" name="Text 3"/>
          <p:cNvSpPr/>
          <p:nvPr/>
        </p:nvSpPr>
        <p:spPr>
          <a:xfrm>
            <a:off x="1285875" y="351830"/>
            <a:ext cx="3111686" cy="243656"/>
          </a:xfrm>
          <a:prstGeom prst="rect">
            <a:avLst/>
          </a:prstGeom>
          <a:noFill/>
          <a:ln/>
        </p:spPr>
        <p:txBody>
          <a:bodyPr wrap="none" lIns="0" tIns="0" rIns="0" bIns="0" rtlCol="0" anchor="t">
            <a:spAutoFit/>
          </a:bodyPr>
          <a:lstStyle/>
          <a:p>
            <a:pPr marL="0" indent="0" algn="l">
              <a:lnSpc>
                <a:spcPts val="1900"/>
              </a:lnSpc>
              <a:buNone/>
            </a:pPr>
            <a:r>
              <a:rPr lang="en-US" sz="1600" b="1" dirty="0">
                <a:solidFill>
                  <a:srgbClr val="00B0F0"/>
                </a:solidFill>
              </a:rPr>
              <a:t>Building Costs &amp; Financial Treatment</a:t>
            </a:r>
            <a:endParaRPr lang="en-US" sz="1600" dirty="0"/>
          </a:p>
        </p:txBody>
      </p:sp>
      <p:sp>
        <p:nvSpPr>
          <p:cNvPr id="7" name="Text 4"/>
          <p:cNvSpPr/>
          <p:nvPr/>
        </p:nvSpPr>
        <p:spPr>
          <a:xfrm>
            <a:off x="1285875" y="660797"/>
            <a:ext cx="1974900" cy="243656"/>
          </a:xfrm>
          <a:prstGeom prst="rect">
            <a:avLst/>
          </a:prstGeom>
          <a:noFill/>
          <a:ln/>
        </p:spPr>
        <p:txBody>
          <a:bodyPr wrap="none" lIns="0" tIns="0" rIns="0" bIns="0" rtlCol="0" anchor="t">
            <a:spAutoFit/>
          </a:bodyPr>
          <a:lstStyle/>
          <a:p>
            <a:pPr marL="0" indent="0" algn="l">
              <a:lnSpc>
                <a:spcPts val="1900"/>
              </a:lnSpc>
              <a:buNone/>
            </a:pPr>
            <a:r>
              <a:rPr lang="en-US" sz="1600" b="1" dirty="0">
                <a:solidFill>
                  <a:srgbClr val="00B0F0"/>
                </a:solidFill>
              </a:rPr>
              <a:t>تكاليف البناء والمعالجة المالية</a:t>
            </a:r>
            <a:endParaRPr lang="en-US" sz="1600" dirty="0"/>
          </a:p>
        </p:txBody>
      </p:sp>
      <p:sp>
        <p:nvSpPr>
          <p:cNvPr id="10" name="Shape 7"/>
          <p:cNvSpPr/>
          <p:nvPr/>
        </p:nvSpPr>
        <p:spPr>
          <a:xfrm>
            <a:off x="357188" y="1214438"/>
            <a:ext cx="8429625" cy="3500438"/>
          </a:xfrm>
          <a:prstGeom prst="rect">
            <a:avLst/>
          </a:prstGeom>
          <a:solidFill>
            <a:srgbClr val="000000">
              <a:alpha val="0"/>
            </a:srgbClr>
          </a:solidFill>
          <a:ln w="18288">
            <a:solidFill>
              <a:srgbClr val="00B0F0"/>
            </a:solidFill>
            <a:prstDash val="solid"/>
          </a:ln>
        </p:spPr>
      </p:sp>
      <p:sp>
        <p:nvSpPr>
          <p:cNvPr id="11" name="Text 8"/>
          <p:cNvSpPr/>
          <p:nvPr/>
        </p:nvSpPr>
        <p:spPr>
          <a:xfrm>
            <a:off x="642938" y="16144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2" name="Text 9"/>
          <p:cNvSpPr/>
          <p:nvPr/>
        </p:nvSpPr>
        <p:spPr>
          <a:xfrm>
            <a:off x="857250" y="1710928"/>
            <a:ext cx="3243067" cy="730969"/>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Construction costs include structural works, infrastructure, and administrative buildings.</a:t>
            </a:r>
            <a:endParaRPr lang="en-US" sz="1600" dirty="0"/>
          </a:p>
        </p:txBody>
      </p:sp>
      <p:sp>
        <p:nvSpPr>
          <p:cNvPr id="13" name="Text 10"/>
          <p:cNvSpPr/>
          <p:nvPr/>
        </p:nvSpPr>
        <p:spPr>
          <a:xfrm>
            <a:off x="642938" y="23002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4" name="Text 11"/>
          <p:cNvSpPr/>
          <p:nvPr/>
        </p:nvSpPr>
        <p:spPr>
          <a:xfrm>
            <a:off x="857250" y="2430140"/>
            <a:ext cx="3287548"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Calculated based on detailed technical designs and standard unit prices.</a:t>
            </a:r>
            <a:endParaRPr lang="en-US" sz="1600" dirty="0"/>
          </a:p>
        </p:txBody>
      </p:sp>
      <p:sp>
        <p:nvSpPr>
          <p:cNvPr id="15" name="Text 12"/>
          <p:cNvSpPr/>
          <p:nvPr/>
        </p:nvSpPr>
        <p:spPr>
          <a:xfrm>
            <a:off x="642938" y="29860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6" name="Text 13"/>
          <p:cNvSpPr/>
          <p:nvPr/>
        </p:nvSpPr>
        <p:spPr>
          <a:xfrm>
            <a:off x="857249" y="3082528"/>
            <a:ext cx="3501795"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Buildings are depreciated over their useful life, unlike land which retains value.</a:t>
            </a:r>
            <a:endParaRPr lang="en-US" sz="1600" dirty="0"/>
          </a:p>
        </p:txBody>
      </p:sp>
      <p:sp>
        <p:nvSpPr>
          <p:cNvPr id="17" name="Text 14"/>
          <p:cNvSpPr/>
          <p:nvPr/>
        </p:nvSpPr>
        <p:spPr>
          <a:xfrm>
            <a:off x="642938" y="3671888"/>
            <a:ext cx="65" cy="381130"/>
          </a:xfrm>
          <a:prstGeom prst="rect">
            <a:avLst/>
          </a:prstGeom>
          <a:noFill/>
          <a:ln/>
        </p:spPr>
        <p:txBody>
          <a:bodyPr wrap="none" lIns="0" tIns="0" rIns="0" bIns="0" rtlCol="0" anchor="t">
            <a:spAutoFit/>
          </a:bodyPr>
          <a:lstStyle/>
          <a:p>
            <a:pPr marL="0" indent="0" algn="l">
              <a:lnSpc>
                <a:spcPts val="3400"/>
              </a:lnSpc>
              <a:buNone/>
            </a:pPr>
            <a:endParaRPr lang="en-US" sz="1600" dirty="0"/>
          </a:p>
        </p:txBody>
      </p:sp>
      <p:sp>
        <p:nvSpPr>
          <p:cNvPr id="18" name="Text 15"/>
          <p:cNvSpPr/>
          <p:nvPr/>
        </p:nvSpPr>
        <p:spPr>
          <a:xfrm>
            <a:off x="857249" y="3768328"/>
            <a:ext cx="3689441" cy="487313"/>
          </a:xfrm>
          <a:prstGeom prst="rect">
            <a:avLst/>
          </a:prstGeom>
          <a:noFill/>
          <a:ln/>
        </p:spPr>
        <p:txBody>
          <a:bodyPr wrap="square" lIns="0" tIns="0" rIns="0" bIns="0" rtlCol="0" anchor="t">
            <a:spAutoFit/>
          </a:bodyPr>
          <a:lstStyle/>
          <a:p>
            <a:pPr marL="0" indent="0" algn="l">
              <a:lnSpc>
                <a:spcPts val="1900"/>
              </a:lnSpc>
              <a:buNone/>
            </a:pPr>
            <a:r>
              <a:rPr lang="en-US" sz="1600" dirty="0">
                <a:solidFill>
                  <a:srgbClr val="333333"/>
                </a:solidFill>
              </a:rPr>
              <a:t>Salvage value is the estimated residual value of buildings at the end of the project.</a:t>
            </a:r>
            <a:endParaRPr lang="en-US" sz="1600" dirty="0"/>
          </a:p>
        </p:txBody>
      </p:sp>
      <p:sp>
        <p:nvSpPr>
          <p:cNvPr id="19" name="Text 16"/>
          <p:cNvSpPr/>
          <p:nvPr/>
        </p:nvSpPr>
        <p:spPr>
          <a:xfrm>
            <a:off x="8398470" y="1557338"/>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0" name="Text 17"/>
          <p:cNvSpPr/>
          <p:nvPr/>
        </p:nvSpPr>
        <p:spPr>
          <a:xfrm>
            <a:off x="5032270" y="1696641"/>
            <a:ext cx="3254480"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تشمل تكاليف البناء الأعمال الإنشائية، البنية التحتية، والمباني الإدارية.</a:t>
            </a:r>
            <a:endParaRPr lang="en-US" sz="1600" dirty="0"/>
          </a:p>
        </p:txBody>
      </p:sp>
      <p:sp>
        <p:nvSpPr>
          <p:cNvPr id="21" name="Text 18"/>
          <p:cNvSpPr/>
          <p:nvPr/>
        </p:nvSpPr>
        <p:spPr>
          <a:xfrm>
            <a:off x="8398470" y="2250281"/>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2" name="Text 19"/>
          <p:cNvSpPr/>
          <p:nvPr/>
        </p:nvSpPr>
        <p:spPr>
          <a:xfrm>
            <a:off x="5075132" y="2389584"/>
            <a:ext cx="3211618"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تُحسب التكاليف بناءً على التصاميم الفنية التفصيلية وأسعار الوحدات القياسية.</a:t>
            </a:r>
            <a:endParaRPr lang="en-US" sz="1600" dirty="0"/>
          </a:p>
        </p:txBody>
      </p:sp>
      <p:sp>
        <p:nvSpPr>
          <p:cNvPr id="23" name="Text 20"/>
          <p:cNvSpPr/>
          <p:nvPr/>
        </p:nvSpPr>
        <p:spPr>
          <a:xfrm>
            <a:off x="8398470" y="2943225"/>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4" name="Text 21"/>
          <p:cNvSpPr/>
          <p:nvPr/>
        </p:nvSpPr>
        <p:spPr>
          <a:xfrm>
            <a:off x="5146570" y="3082528"/>
            <a:ext cx="3140180"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تخضع المباني للاستهلاك السنوي على مدى عمرها الافتراضي، بعكس الأرض.</a:t>
            </a:r>
            <a:endParaRPr lang="en-US" sz="1600" dirty="0"/>
          </a:p>
        </p:txBody>
      </p:sp>
      <p:sp>
        <p:nvSpPr>
          <p:cNvPr id="25" name="Text 22"/>
          <p:cNvSpPr/>
          <p:nvPr/>
        </p:nvSpPr>
        <p:spPr>
          <a:xfrm>
            <a:off x="8398470" y="3636169"/>
            <a:ext cx="102592" cy="381130"/>
          </a:xfrm>
          <a:prstGeom prst="rect">
            <a:avLst/>
          </a:prstGeom>
          <a:noFill/>
          <a:ln/>
        </p:spPr>
        <p:txBody>
          <a:bodyPr wrap="none" lIns="0" tIns="0" rIns="0" bIns="0" rtlCol="0" anchor="t">
            <a:spAutoFit/>
          </a:bodyPr>
          <a:lstStyle/>
          <a:p>
            <a:pPr marL="0" indent="0" algn="r">
              <a:lnSpc>
                <a:spcPts val="3400"/>
              </a:lnSpc>
              <a:buNone/>
            </a:pPr>
            <a:r>
              <a:rPr lang="en-US" sz="1600" dirty="0">
                <a:solidFill>
                  <a:srgbClr val="D4AF37"/>
                </a:solidFill>
              </a:rPr>
              <a:t>•</a:t>
            </a:r>
            <a:endParaRPr lang="en-US" sz="1600" dirty="0"/>
          </a:p>
        </p:txBody>
      </p:sp>
      <p:sp>
        <p:nvSpPr>
          <p:cNvPr id="26" name="Text 23"/>
          <p:cNvSpPr/>
          <p:nvPr/>
        </p:nvSpPr>
        <p:spPr>
          <a:xfrm>
            <a:off x="4903877" y="3775472"/>
            <a:ext cx="3382873" cy="487313"/>
          </a:xfrm>
          <a:prstGeom prst="rect">
            <a:avLst/>
          </a:prstGeom>
          <a:noFill/>
          <a:ln/>
        </p:spPr>
        <p:txBody>
          <a:bodyPr wrap="square" lIns="0" tIns="0" rIns="0" bIns="0" rtlCol="0" anchor="t">
            <a:spAutoFit/>
          </a:bodyPr>
          <a:lstStyle/>
          <a:p>
            <a:pPr marL="0" indent="0" algn="r" rtl="1">
              <a:lnSpc>
                <a:spcPts val="1900"/>
              </a:lnSpc>
              <a:buNone/>
            </a:pPr>
            <a:r>
              <a:rPr lang="en-US" sz="1600" dirty="0">
                <a:solidFill>
                  <a:srgbClr val="333333"/>
                </a:solidFill>
              </a:rPr>
              <a:t>القيمة الخردة هي القيمة المتبقية المقدرة للمباني في نهاية عمر المشروع.</a:t>
            </a:r>
            <a:endParaRPr lang="en-US" sz="1600" dirty="0"/>
          </a:p>
        </p:txBody>
      </p:sp>
      <p:pic>
        <p:nvPicPr>
          <p:cNvPr id="28" name="Graphic 21">
            <a:extLst>
              <a:ext uri="{FF2B5EF4-FFF2-40B4-BE49-F238E27FC236}">
                <a16:creationId xmlns:a16="http://schemas.microsoft.com/office/drawing/2014/main" id="{F9279D46-42D4-D055-E847-92EE719E5E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AD6EC-F55C-EE65-300C-C54DB7A6234C}"/>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4C6A5FB0-C2E7-3051-033C-A780EB87C28E}"/>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E86CCF0A-5209-060F-3073-4281A915C0D2}"/>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1A02E202-FFFC-2D49-3AD0-ECED3EF339E0}"/>
              </a:ext>
            </a:extLst>
          </p:cNvPr>
          <p:cNvSpPr/>
          <p:nvPr/>
        </p:nvSpPr>
        <p:spPr>
          <a:xfrm>
            <a:off x="1207316" y="201723"/>
            <a:ext cx="2457404" cy="312586"/>
          </a:xfrm>
          <a:prstGeom prst="rect">
            <a:avLst/>
          </a:prstGeom>
          <a:noFill/>
          <a:ln/>
        </p:spPr>
        <p:txBody>
          <a:bodyPr wrap="square" lIns="0" tIns="0" rIns="0" bIns="0" rtlCol="0" anchor="t">
            <a:spAutoFit/>
          </a:bodyPr>
          <a:lstStyle/>
          <a:p>
            <a:pPr marL="0" indent="0" algn="l">
              <a:lnSpc>
                <a:spcPts val="2400"/>
              </a:lnSpc>
              <a:buNone/>
            </a:pPr>
            <a:r>
              <a:rPr lang="ar-SY" sz="2800" b="1" dirty="0">
                <a:solidFill>
                  <a:srgbClr val="1A3C6E"/>
                </a:solidFill>
              </a:rPr>
              <a:t> </a:t>
            </a:r>
            <a:r>
              <a:rPr lang="en-US" sz="2000" dirty="0">
                <a:solidFill>
                  <a:srgbClr val="00AEEF"/>
                </a:solidFill>
              </a:rPr>
              <a:t>EQUIPMENT</a:t>
            </a:r>
            <a:r>
              <a:rPr lang="ar-SY" sz="2000" dirty="0">
                <a:solidFill>
                  <a:srgbClr val="00AEEF"/>
                </a:solidFill>
              </a:rPr>
              <a:t> </a:t>
            </a:r>
            <a:endParaRPr lang="en-US" sz="2000" dirty="0">
              <a:solidFill>
                <a:srgbClr val="00AEEF"/>
              </a:solidFill>
            </a:endParaRPr>
          </a:p>
        </p:txBody>
      </p:sp>
      <p:sp>
        <p:nvSpPr>
          <p:cNvPr id="9" name="Text 5">
            <a:extLst>
              <a:ext uri="{FF2B5EF4-FFF2-40B4-BE49-F238E27FC236}">
                <a16:creationId xmlns:a16="http://schemas.microsoft.com/office/drawing/2014/main" id="{95E0D502-227F-E84E-CEC0-2B4194F2F7F9}"/>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9094AA34-4F43-5554-85C6-5A8A926B727E}"/>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69BE0D60-A692-DB27-D94F-819606FB68DD}"/>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3409D24F-87E6-E562-21EA-89376142A5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BE28342E-0AC9-ED5F-3987-B57EAEDBA450}"/>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C1741B75-F612-A568-4D3D-858967EB5A74}"/>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963972BA-2615-6190-BA41-CAC994CAEE58}"/>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pic>
        <p:nvPicPr>
          <p:cNvPr id="19" name="Picture 18">
            <a:extLst>
              <a:ext uri="{FF2B5EF4-FFF2-40B4-BE49-F238E27FC236}">
                <a16:creationId xmlns:a16="http://schemas.microsoft.com/office/drawing/2014/main" id="{E65AE4A3-DC60-D682-DD2A-F8F7BB694597}"/>
              </a:ext>
            </a:extLst>
          </p:cNvPr>
          <p:cNvPicPr>
            <a:picLocks noChangeAspect="1"/>
          </p:cNvPicPr>
          <p:nvPr/>
        </p:nvPicPr>
        <p:blipFill>
          <a:blip r:embed="rId5"/>
          <a:srcRect l="61032" t="34534" r="17431" b="27050"/>
          <a:stretch>
            <a:fillRect/>
          </a:stretch>
        </p:blipFill>
        <p:spPr>
          <a:xfrm>
            <a:off x="338056" y="1343997"/>
            <a:ext cx="8364510" cy="3395449"/>
          </a:xfrm>
          <a:prstGeom prst="rect">
            <a:avLst/>
          </a:prstGeom>
        </p:spPr>
      </p:pic>
      <p:sp>
        <p:nvSpPr>
          <p:cNvPr id="2" name="TextBox 1">
            <a:extLst>
              <a:ext uri="{FF2B5EF4-FFF2-40B4-BE49-F238E27FC236}">
                <a16:creationId xmlns:a16="http://schemas.microsoft.com/office/drawing/2014/main" id="{F9F94AC8-7B4C-2E20-D863-0460CB117D9F}"/>
              </a:ext>
            </a:extLst>
          </p:cNvPr>
          <p:cNvSpPr txBox="1"/>
          <p:nvPr/>
        </p:nvSpPr>
        <p:spPr>
          <a:xfrm>
            <a:off x="857867" y="245898"/>
            <a:ext cx="2037036" cy="830997"/>
          </a:xfrm>
          <a:prstGeom prst="rect">
            <a:avLst/>
          </a:prstGeom>
          <a:noFill/>
        </p:spPr>
        <p:txBody>
          <a:bodyPr wrap="square" rtlCol="0">
            <a:spAutoFit/>
          </a:bodyPr>
          <a:lstStyle/>
          <a:p>
            <a:pPr algn="ctr"/>
            <a:r>
              <a:rPr lang="ar-SY" sz="2000" dirty="0">
                <a:solidFill>
                  <a:srgbClr val="00AEEF"/>
                </a:solidFill>
              </a:rPr>
              <a:t>المعدات</a:t>
            </a:r>
            <a:r>
              <a:rPr lang="ar-SY" sz="4800" dirty="0">
                <a:solidFill>
                  <a:srgbClr val="002060"/>
                </a:solidFill>
              </a:rPr>
              <a:t> </a:t>
            </a:r>
            <a:endParaRPr lang="en-US" sz="4800" dirty="0">
              <a:solidFill>
                <a:srgbClr val="002060"/>
              </a:solidFill>
            </a:endParaRPr>
          </a:p>
        </p:txBody>
      </p:sp>
    </p:spTree>
    <p:extLst>
      <p:ext uri="{BB962C8B-B14F-4D97-AF65-F5344CB8AC3E}">
        <p14:creationId xmlns:p14="http://schemas.microsoft.com/office/powerpoint/2010/main" val="2397970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EA7A2-6034-24E6-705D-30309D95F129}"/>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D0A2D2C9-FA58-5699-FFF7-A71488DDF82B}"/>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6E1BD69A-832A-B934-5002-B54440ED87D0}"/>
              </a:ext>
            </a:extLst>
          </p:cNvPr>
          <p:cNvSpPr/>
          <p:nvPr/>
        </p:nvSpPr>
        <p:spPr>
          <a:xfrm>
            <a:off x="500063" y="272242"/>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806B3BAD-EE2A-619C-FD95-6D48C248BEFB}"/>
              </a:ext>
            </a:extLst>
          </p:cNvPr>
          <p:cNvSpPr/>
          <p:nvPr/>
        </p:nvSpPr>
        <p:spPr>
          <a:xfrm>
            <a:off x="1101479" y="264858"/>
            <a:ext cx="3637953"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en-US" sz="2000" dirty="0">
                <a:solidFill>
                  <a:srgbClr val="00AEEF"/>
                </a:solidFill>
              </a:rPr>
              <a:t>Selecting Appropriate Equipment</a:t>
            </a:r>
          </a:p>
        </p:txBody>
      </p:sp>
      <p:sp>
        <p:nvSpPr>
          <p:cNvPr id="9" name="Text 5">
            <a:extLst>
              <a:ext uri="{FF2B5EF4-FFF2-40B4-BE49-F238E27FC236}">
                <a16:creationId xmlns:a16="http://schemas.microsoft.com/office/drawing/2014/main" id="{D568FDA4-26C0-FBB8-F0A2-F380DC114773}"/>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4F847E0C-F1DD-B955-BD3F-870A75D7D82D}"/>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F71C73FD-AA03-2E7A-305C-5FB24CFB8F99}"/>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50943A00-62FB-7285-1DE1-DB6CEAA512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0BFFB4C1-2FB1-A8BA-D62F-CF0DE1641BFB}"/>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C7A9C32D-0A06-EAEE-8A12-5F07369033BC}"/>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FE60ACE8-D1A9-FAF0-C479-2F075D816C46}"/>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sp>
        <p:nvSpPr>
          <p:cNvPr id="2" name="TextBox 1">
            <a:extLst>
              <a:ext uri="{FF2B5EF4-FFF2-40B4-BE49-F238E27FC236}">
                <a16:creationId xmlns:a16="http://schemas.microsoft.com/office/drawing/2014/main" id="{E82BFB77-B1EA-BE26-A489-8DD2B75BD4F4}"/>
              </a:ext>
            </a:extLst>
          </p:cNvPr>
          <p:cNvSpPr txBox="1"/>
          <p:nvPr/>
        </p:nvSpPr>
        <p:spPr>
          <a:xfrm>
            <a:off x="857867" y="1341840"/>
            <a:ext cx="2037036" cy="830997"/>
          </a:xfrm>
          <a:prstGeom prst="rect">
            <a:avLst/>
          </a:prstGeom>
          <a:noFill/>
        </p:spPr>
        <p:txBody>
          <a:bodyPr wrap="square" rtlCol="0">
            <a:spAutoFit/>
          </a:bodyPr>
          <a:lstStyle/>
          <a:p>
            <a:pPr algn="ctr"/>
            <a:r>
              <a:rPr lang="ar-SY" sz="2000" dirty="0">
                <a:solidFill>
                  <a:srgbClr val="00AEEF"/>
                </a:solidFill>
              </a:rPr>
              <a:t>المعدات</a:t>
            </a:r>
            <a:r>
              <a:rPr lang="ar-SY" sz="4800" dirty="0">
                <a:solidFill>
                  <a:srgbClr val="002060"/>
                </a:solidFill>
              </a:rPr>
              <a:t> </a:t>
            </a:r>
            <a:endParaRPr lang="en-US" sz="4800" dirty="0">
              <a:solidFill>
                <a:srgbClr val="002060"/>
              </a:solidFill>
            </a:endParaRPr>
          </a:p>
        </p:txBody>
      </p:sp>
      <p:pic>
        <p:nvPicPr>
          <p:cNvPr id="5" name="Image 1" descr="preencoded.png">
            <a:extLst>
              <a:ext uri="{FF2B5EF4-FFF2-40B4-BE49-F238E27FC236}">
                <a16:creationId xmlns:a16="http://schemas.microsoft.com/office/drawing/2014/main" id="{4FCAC7EC-283F-D255-1B5E-BAC4F26C35AA}"/>
              </a:ext>
            </a:extLst>
          </p:cNvPr>
          <p:cNvPicPr>
            <a:picLocks noChangeAspect="1"/>
          </p:cNvPicPr>
          <p:nvPr/>
        </p:nvPicPr>
        <p:blipFill>
          <a:blip r:embed="rId5"/>
          <a:stretch>
            <a:fillRect/>
          </a:stretch>
        </p:blipFill>
        <p:spPr>
          <a:xfrm>
            <a:off x="480734" y="1387673"/>
            <a:ext cx="8158770" cy="3394533"/>
          </a:xfrm>
          <a:prstGeom prst="rect">
            <a:avLst/>
          </a:prstGeom>
        </p:spPr>
      </p:pic>
      <p:sp>
        <p:nvSpPr>
          <p:cNvPr id="17" name="Text 2">
            <a:extLst>
              <a:ext uri="{FF2B5EF4-FFF2-40B4-BE49-F238E27FC236}">
                <a16:creationId xmlns:a16="http://schemas.microsoft.com/office/drawing/2014/main" id="{1B59E0F9-CC23-EC9F-D889-C4BA8DCD3B19}"/>
              </a:ext>
            </a:extLst>
          </p:cNvPr>
          <p:cNvSpPr/>
          <p:nvPr/>
        </p:nvSpPr>
        <p:spPr>
          <a:xfrm>
            <a:off x="1628383" y="690819"/>
            <a:ext cx="3637953"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ar-AE" sz="2000" dirty="0">
                <a:solidFill>
                  <a:srgbClr val="00AEEF"/>
                </a:solidFill>
              </a:rPr>
              <a:t>اختيار المعدات المناسبة</a:t>
            </a:r>
            <a:endParaRPr lang="en-US" sz="2000" dirty="0">
              <a:solidFill>
                <a:srgbClr val="00AEEF"/>
              </a:solidFill>
            </a:endParaRPr>
          </a:p>
        </p:txBody>
      </p:sp>
    </p:spTree>
    <p:extLst>
      <p:ext uri="{BB962C8B-B14F-4D97-AF65-F5344CB8AC3E}">
        <p14:creationId xmlns:p14="http://schemas.microsoft.com/office/powerpoint/2010/main" val="433568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9A9F-13DD-0A47-4313-03CCE2473DD5}"/>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748FA63A-2736-5339-A741-91ED08F7AF4C}"/>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A8C5637E-ED37-0B96-D035-836D255A5B34}"/>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46873B0C-A970-F19D-FA8C-023C8EAC8813}"/>
              </a:ext>
            </a:extLst>
          </p:cNvPr>
          <p:cNvSpPr/>
          <p:nvPr/>
        </p:nvSpPr>
        <p:spPr>
          <a:xfrm>
            <a:off x="1101479" y="216497"/>
            <a:ext cx="3228050"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en-US" sz="2000" dirty="0">
                <a:solidFill>
                  <a:srgbClr val="00AEEF"/>
                </a:solidFill>
              </a:rPr>
              <a:t>Discovering the 'Know-How'</a:t>
            </a:r>
            <a:r>
              <a:rPr lang="ar-SY" sz="2000" dirty="0">
                <a:solidFill>
                  <a:srgbClr val="00AEEF"/>
                </a:solidFill>
              </a:rPr>
              <a:t> </a:t>
            </a:r>
            <a:endParaRPr lang="en-US" sz="2000" dirty="0">
              <a:solidFill>
                <a:srgbClr val="00AEEF"/>
              </a:solidFill>
            </a:endParaRPr>
          </a:p>
        </p:txBody>
      </p:sp>
      <p:sp>
        <p:nvSpPr>
          <p:cNvPr id="9" name="Text 5">
            <a:extLst>
              <a:ext uri="{FF2B5EF4-FFF2-40B4-BE49-F238E27FC236}">
                <a16:creationId xmlns:a16="http://schemas.microsoft.com/office/drawing/2014/main" id="{0A94F4E8-554A-277D-A570-903E6DC13781}"/>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FA436AA9-F874-C9BD-09D3-77DE670D3C07}"/>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9DEE62C1-254C-8687-0F8D-04C653B84D0D}"/>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AADBC34D-592F-7259-6CB0-172FFB86E5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E7862620-7237-90AD-AB33-D8FC38F7DA72}"/>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20369F9F-9A5F-8F7C-D2E4-DBEF8C77D651}"/>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E4AB4D64-8CCA-28A0-7383-CB5D66FC7984}"/>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sp>
        <p:nvSpPr>
          <p:cNvPr id="2" name="TextBox 1">
            <a:extLst>
              <a:ext uri="{FF2B5EF4-FFF2-40B4-BE49-F238E27FC236}">
                <a16:creationId xmlns:a16="http://schemas.microsoft.com/office/drawing/2014/main" id="{F43DA01A-0436-D953-5925-CD1A6C42D97B}"/>
              </a:ext>
            </a:extLst>
          </p:cNvPr>
          <p:cNvSpPr txBox="1"/>
          <p:nvPr/>
        </p:nvSpPr>
        <p:spPr>
          <a:xfrm>
            <a:off x="1223193" y="524834"/>
            <a:ext cx="2037036" cy="400110"/>
          </a:xfrm>
          <a:prstGeom prst="rect">
            <a:avLst/>
          </a:prstGeom>
          <a:noFill/>
        </p:spPr>
        <p:txBody>
          <a:bodyPr wrap="square" rtlCol="0">
            <a:spAutoFit/>
          </a:bodyPr>
          <a:lstStyle/>
          <a:p>
            <a:pPr algn="ctr"/>
            <a:r>
              <a:rPr lang="ar-AE" sz="2000" dirty="0">
                <a:solidFill>
                  <a:srgbClr val="00AEEF"/>
                </a:solidFill>
              </a:rPr>
              <a:t>اكتشاف سر المهنة</a:t>
            </a:r>
            <a:r>
              <a:rPr lang="ar-SY" sz="2000" dirty="0">
                <a:solidFill>
                  <a:srgbClr val="00AEEF"/>
                </a:solidFill>
              </a:rPr>
              <a:t> </a:t>
            </a:r>
            <a:endParaRPr lang="en-US" sz="2000" dirty="0">
              <a:solidFill>
                <a:srgbClr val="00AEEF"/>
              </a:solidFill>
            </a:endParaRPr>
          </a:p>
        </p:txBody>
      </p:sp>
      <p:pic>
        <p:nvPicPr>
          <p:cNvPr id="7" name="Picture 6">
            <a:extLst>
              <a:ext uri="{FF2B5EF4-FFF2-40B4-BE49-F238E27FC236}">
                <a16:creationId xmlns:a16="http://schemas.microsoft.com/office/drawing/2014/main" id="{325DB66F-ED55-4564-4980-06F889435932}"/>
              </a:ext>
            </a:extLst>
          </p:cNvPr>
          <p:cNvPicPr>
            <a:picLocks noChangeAspect="1"/>
          </p:cNvPicPr>
          <p:nvPr/>
        </p:nvPicPr>
        <p:blipFill>
          <a:blip r:embed="rId5"/>
          <a:srcRect t="8826" r="3372" b="14924"/>
          <a:stretch>
            <a:fillRect/>
          </a:stretch>
        </p:blipFill>
        <p:spPr>
          <a:xfrm>
            <a:off x="480734" y="1428933"/>
            <a:ext cx="8179789" cy="3286753"/>
          </a:xfrm>
          <a:prstGeom prst="rect">
            <a:avLst/>
          </a:prstGeom>
        </p:spPr>
      </p:pic>
    </p:spTree>
    <p:extLst>
      <p:ext uri="{BB962C8B-B14F-4D97-AF65-F5344CB8AC3E}">
        <p14:creationId xmlns:p14="http://schemas.microsoft.com/office/powerpoint/2010/main" val="40250181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B97D8-8111-F2F5-F088-783BBD013B69}"/>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91586D09-E0BE-26C9-80F8-76B33832ECEA}"/>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A53EC7EC-6A4C-E12B-1EC5-8D788F2570C6}"/>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A85E6174-8179-F2E9-859D-5E459B7E5BED}"/>
              </a:ext>
            </a:extLst>
          </p:cNvPr>
          <p:cNvSpPr/>
          <p:nvPr/>
        </p:nvSpPr>
        <p:spPr>
          <a:xfrm>
            <a:off x="1023963" y="358016"/>
            <a:ext cx="4289595" cy="312586"/>
          </a:xfrm>
          <a:prstGeom prst="rect">
            <a:avLst/>
          </a:prstGeom>
          <a:noFill/>
          <a:ln/>
        </p:spPr>
        <p:txBody>
          <a:bodyPr wrap="square" lIns="0" tIns="0" rIns="0" bIns="0" rtlCol="0" anchor="t">
            <a:spAutoFit/>
          </a:bodyPr>
          <a:lstStyle/>
          <a:p>
            <a:pPr>
              <a:lnSpc>
                <a:spcPts val="2400"/>
              </a:lnSpc>
            </a:pPr>
            <a:r>
              <a:rPr lang="ar-SY" sz="2800" b="1" dirty="0">
                <a:solidFill>
                  <a:srgbClr val="1A3C6E"/>
                </a:solidFill>
              </a:rPr>
              <a:t> </a:t>
            </a:r>
            <a:r>
              <a:rPr lang="ar-SY" sz="2000" dirty="0">
                <a:solidFill>
                  <a:srgbClr val="00AEEF"/>
                </a:solidFill>
              </a:rPr>
              <a:t> </a:t>
            </a:r>
            <a:r>
              <a:rPr lang="en-US" sz="2000" dirty="0">
                <a:solidFill>
                  <a:srgbClr val="00AEEF"/>
                </a:solidFill>
              </a:rPr>
              <a:t>Case Study: Equipping Media Studio</a:t>
            </a:r>
            <a:r>
              <a:rPr lang="ar-SY" sz="2000" dirty="0">
                <a:solidFill>
                  <a:srgbClr val="00AEEF"/>
                </a:solidFill>
              </a:rPr>
              <a:t> </a:t>
            </a:r>
            <a:endParaRPr lang="en-US" sz="2000" dirty="0">
              <a:solidFill>
                <a:srgbClr val="00AEEF"/>
              </a:solidFill>
            </a:endParaRPr>
          </a:p>
        </p:txBody>
      </p:sp>
      <p:sp>
        <p:nvSpPr>
          <p:cNvPr id="9" name="Text 5">
            <a:extLst>
              <a:ext uri="{FF2B5EF4-FFF2-40B4-BE49-F238E27FC236}">
                <a16:creationId xmlns:a16="http://schemas.microsoft.com/office/drawing/2014/main" id="{9B08BB1A-2056-6BA4-4D7B-5A2FD69B182E}"/>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DD4E8F82-B884-BD09-64CC-6736F7CFE37D}"/>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4A54F546-2A44-A04C-F1C0-331294A58DD9}"/>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D549FA59-156C-CE80-B1D1-EA8289EC24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29883D84-C12E-BB1A-0C72-B746A3ABFC5D}"/>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10F0E058-44FE-97D5-A573-3D8376BD2672}"/>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44CCCC6C-2C44-63CC-8B41-3544932E4C00}"/>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sp>
        <p:nvSpPr>
          <p:cNvPr id="2" name="TextBox 1">
            <a:extLst>
              <a:ext uri="{FF2B5EF4-FFF2-40B4-BE49-F238E27FC236}">
                <a16:creationId xmlns:a16="http://schemas.microsoft.com/office/drawing/2014/main" id="{37AC33FE-B4E6-8E24-F8A0-25673E5720AE}"/>
              </a:ext>
            </a:extLst>
          </p:cNvPr>
          <p:cNvSpPr txBox="1"/>
          <p:nvPr/>
        </p:nvSpPr>
        <p:spPr>
          <a:xfrm>
            <a:off x="900585" y="615256"/>
            <a:ext cx="3515422" cy="400110"/>
          </a:xfrm>
          <a:prstGeom prst="rect">
            <a:avLst/>
          </a:prstGeom>
          <a:noFill/>
        </p:spPr>
        <p:txBody>
          <a:bodyPr wrap="square" rtlCol="0">
            <a:spAutoFit/>
          </a:bodyPr>
          <a:lstStyle/>
          <a:p>
            <a:pPr algn="ctr"/>
            <a:r>
              <a:rPr lang="ar-SY" sz="2000" dirty="0">
                <a:solidFill>
                  <a:srgbClr val="00AEEF"/>
                </a:solidFill>
              </a:rPr>
              <a:t> </a:t>
            </a:r>
            <a:r>
              <a:rPr lang="ar-AE" sz="2000" dirty="0">
                <a:solidFill>
                  <a:srgbClr val="00AEEF"/>
                </a:solidFill>
              </a:rPr>
              <a:t>حالة عملية: تجهيز استوديو إعلامي</a:t>
            </a:r>
            <a:r>
              <a:rPr lang="ar-SY" sz="2000" dirty="0">
                <a:solidFill>
                  <a:srgbClr val="00AEEF"/>
                </a:solidFill>
              </a:rPr>
              <a:t> </a:t>
            </a:r>
            <a:endParaRPr lang="en-US" sz="2000" dirty="0">
              <a:solidFill>
                <a:srgbClr val="00AEEF"/>
              </a:solidFill>
            </a:endParaRPr>
          </a:p>
        </p:txBody>
      </p:sp>
      <p:pic>
        <p:nvPicPr>
          <p:cNvPr id="7" name="Picture 6">
            <a:extLst>
              <a:ext uri="{FF2B5EF4-FFF2-40B4-BE49-F238E27FC236}">
                <a16:creationId xmlns:a16="http://schemas.microsoft.com/office/drawing/2014/main" id="{A741D8B6-81D9-AD91-9D3B-F65C2D7A7C28}"/>
              </a:ext>
            </a:extLst>
          </p:cNvPr>
          <p:cNvPicPr>
            <a:picLocks noChangeAspect="1"/>
          </p:cNvPicPr>
          <p:nvPr/>
        </p:nvPicPr>
        <p:blipFill>
          <a:blip r:embed="rId5"/>
          <a:srcRect l="2897" t="4265" r="2313" b="4387"/>
          <a:stretch>
            <a:fillRect/>
          </a:stretch>
        </p:blipFill>
        <p:spPr>
          <a:xfrm>
            <a:off x="857867" y="1416052"/>
            <a:ext cx="7597874" cy="3320376"/>
          </a:xfrm>
          <a:prstGeom prst="rect">
            <a:avLst/>
          </a:prstGeom>
        </p:spPr>
      </p:pic>
    </p:spTree>
    <p:extLst>
      <p:ext uri="{BB962C8B-B14F-4D97-AF65-F5344CB8AC3E}">
        <p14:creationId xmlns:p14="http://schemas.microsoft.com/office/powerpoint/2010/main" val="699336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0FFA2-D2D3-D1C6-91F4-C73353B2B4DD}"/>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29F23BDC-5AE8-518B-05D9-BE47795CD034}"/>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90E4BE4E-E6BE-F182-DB30-134AD895611E}"/>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A26EC0BB-B960-9CFA-5746-A1ECC2C3D636}"/>
              </a:ext>
            </a:extLst>
          </p:cNvPr>
          <p:cNvSpPr/>
          <p:nvPr/>
        </p:nvSpPr>
        <p:spPr>
          <a:xfrm>
            <a:off x="1207315" y="201723"/>
            <a:ext cx="3230791" cy="307777"/>
          </a:xfrm>
          <a:prstGeom prst="rect">
            <a:avLst/>
          </a:prstGeom>
          <a:noFill/>
          <a:ln/>
        </p:spPr>
        <p:txBody>
          <a:bodyPr wrap="square" lIns="0" tIns="0" rIns="0" bIns="0" rtlCol="0" anchor="t">
            <a:spAutoFit/>
          </a:bodyPr>
          <a:lstStyle/>
          <a:p>
            <a:pPr>
              <a:lnSpc>
                <a:spcPts val="2400"/>
              </a:lnSpc>
            </a:pPr>
            <a:r>
              <a:rPr lang="ar-SY" sz="2000" dirty="0">
                <a:solidFill>
                  <a:srgbClr val="00AEEF"/>
                </a:solidFill>
              </a:rPr>
              <a:t> </a:t>
            </a:r>
            <a:r>
              <a:rPr lang="en-US" sz="2000" dirty="0">
                <a:solidFill>
                  <a:srgbClr val="00AEEF"/>
                </a:solidFill>
              </a:rPr>
              <a:t>Categorizing Requirements</a:t>
            </a:r>
          </a:p>
        </p:txBody>
      </p:sp>
      <p:sp>
        <p:nvSpPr>
          <p:cNvPr id="9" name="Text 5">
            <a:extLst>
              <a:ext uri="{FF2B5EF4-FFF2-40B4-BE49-F238E27FC236}">
                <a16:creationId xmlns:a16="http://schemas.microsoft.com/office/drawing/2014/main" id="{9BA05DB0-8CB6-89F6-D94B-A9CB5A01C13F}"/>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E4192CA0-E4B3-637C-1806-62F5354C53E6}"/>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5F9ABC4D-CCB2-A3A5-F1BC-803436F974F3}"/>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08306E78-FDFC-91D1-326D-F467DE2E28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672CA080-A173-2C38-47FF-83003B43AFF4}"/>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1B16F4DE-19C0-52CD-87A3-0F0515068F14}"/>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336DDFF9-15D3-9E8E-786F-38B5279A0516}"/>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sp>
        <p:nvSpPr>
          <p:cNvPr id="2" name="TextBox 1">
            <a:extLst>
              <a:ext uri="{FF2B5EF4-FFF2-40B4-BE49-F238E27FC236}">
                <a16:creationId xmlns:a16="http://schemas.microsoft.com/office/drawing/2014/main" id="{035BB062-B145-CDCB-85DE-FC67FE1CF074}"/>
              </a:ext>
            </a:extLst>
          </p:cNvPr>
          <p:cNvSpPr txBox="1"/>
          <p:nvPr/>
        </p:nvSpPr>
        <p:spPr>
          <a:xfrm>
            <a:off x="1022301" y="537567"/>
            <a:ext cx="2988919" cy="400110"/>
          </a:xfrm>
          <a:prstGeom prst="rect">
            <a:avLst/>
          </a:prstGeom>
          <a:noFill/>
        </p:spPr>
        <p:txBody>
          <a:bodyPr wrap="square" rtlCol="0">
            <a:spAutoFit/>
          </a:bodyPr>
          <a:lstStyle/>
          <a:p>
            <a:pPr algn="ctr"/>
            <a:r>
              <a:rPr lang="ar-AE" sz="2000" dirty="0">
                <a:solidFill>
                  <a:srgbClr val="00AEEF"/>
                </a:solidFill>
              </a:rPr>
              <a:t>تصنيف التجهيزات المطلوبة</a:t>
            </a:r>
            <a:r>
              <a:rPr lang="ar-SY" sz="2000" dirty="0">
                <a:solidFill>
                  <a:srgbClr val="00AEEF"/>
                </a:solidFill>
              </a:rPr>
              <a:t> </a:t>
            </a:r>
            <a:endParaRPr lang="en-US" sz="2000" dirty="0">
              <a:solidFill>
                <a:srgbClr val="00AEEF"/>
              </a:solidFill>
            </a:endParaRPr>
          </a:p>
        </p:txBody>
      </p:sp>
      <p:pic>
        <p:nvPicPr>
          <p:cNvPr id="5" name="Picture 4">
            <a:extLst>
              <a:ext uri="{FF2B5EF4-FFF2-40B4-BE49-F238E27FC236}">
                <a16:creationId xmlns:a16="http://schemas.microsoft.com/office/drawing/2014/main" id="{9B5B27B0-2FB9-9919-961E-8E788BD60509}"/>
              </a:ext>
            </a:extLst>
          </p:cNvPr>
          <p:cNvPicPr>
            <a:picLocks noChangeAspect="1"/>
          </p:cNvPicPr>
          <p:nvPr/>
        </p:nvPicPr>
        <p:blipFill>
          <a:blip r:embed="rId5"/>
          <a:srcRect l="5134" t="5977" r="6250" b="2963"/>
          <a:stretch>
            <a:fillRect/>
          </a:stretch>
        </p:blipFill>
        <p:spPr>
          <a:xfrm>
            <a:off x="621777" y="1457915"/>
            <a:ext cx="7786499" cy="3279537"/>
          </a:xfrm>
          <a:prstGeom prst="rect">
            <a:avLst/>
          </a:prstGeom>
        </p:spPr>
      </p:pic>
    </p:spTree>
    <p:extLst>
      <p:ext uri="{BB962C8B-B14F-4D97-AF65-F5344CB8AC3E}">
        <p14:creationId xmlns:p14="http://schemas.microsoft.com/office/powerpoint/2010/main" val="33051688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99989-1BC1-5BBD-C3A1-6C0D981EB6CF}"/>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8A18A587-5B9C-4F14-DB18-6CC3156E16C8}"/>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D023C962-AF07-32B0-BAD3-FDCE4DDD6647}"/>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D7B6327D-FC51-B104-C5CC-7071CD77A77F}"/>
              </a:ext>
            </a:extLst>
          </p:cNvPr>
          <p:cNvSpPr/>
          <p:nvPr/>
        </p:nvSpPr>
        <p:spPr>
          <a:xfrm>
            <a:off x="1207315" y="201723"/>
            <a:ext cx="3230791" cy="307777"/>
          </a:xfrm>
          <a:prstGeom prst="rect">
            <a:avLst/>
          </a:prstGeom>
          <a:noFill/>
          <a:ln/>
        </p:spPr>
        <p:txBody>
          <a:bodyPr wrap="square" lIns="0" tIns="0" rIns="0" bIns="0" rtlCol="0" anchor="t">
            <a:spAutoFit/>
          </a:bodyPr>
          <a:lstStyle/>
          <a:p>
            <a:pPr>
              <a:lnSpc>
                <a:spcPts val="2400"/>
              </a:lnSpc>
            </a:pPr>
            <a:r>
              <a:rPr lang="ar-SY" sz="2000" dirty="0">
                <a:solidFill>
                  <a:srgbClr val="00AEEF"/>
                </a:solidFill>
              </a:rPr>
              <a:t> </a:t>
            </a:r>
            <a:r>
              <a:rPr lang="en-US" sz="2000" dirty="0">
                <a:solidFill>
                  <a:srgbClr val="00AEEF"/>
                </a:solidFill>
              </a:rPr>
              <a:t>Weighted Scoring Model</a:t>
            </a:r>
          </a:p>
        </p:txBody>
      </p:sp>
      <p:sp>
        <p:nvSpPr>
          <p:cNvPr id="9" name="Text 5">
            <a:extLst>
              <a:ext uri="{FF2B5EF4-FFF2-40B4-BE49-F238E27FC236}">
                <a16:creationId xmlns:a16="http://schemas.microsoft.com/office/drawing/2014/main" id="{1914C881-7634-2164-A1F3-63BA244DA5AC}"/>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55CDAC3D-2DC7-4D80-1584-16E09D2AEB44}"/>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C312B50B-C4AE-EC6D-1E11-C62D576F4432}"/>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E7BBC3D3-9FD4-7FDB-384D-3DD37AB6AA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E7F3A60A-4766-126E-80CB-FE6EC253B869}"/>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6227CA68-2836-E300-A136-0300BF2B0083}"/>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9ABD501D-12D0-109A-DBA4-3CE1CC73AF63}"/>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sp>
        <p:nvSpPr>
          <p:cNvPr id="2" name="TextBox 1">
            <a:extLst>
              <a:ext uri="{FF2B5EF4-FFF2-40B4-BE49-F238E27FC236}">
                <a16:creationId xmlns:a16="http://schemas.microsoft.com/office/drawing/2014/main" id="{60490C2B-4C9D-D805-1B2A-7113E4F402C4}"/>
              </a:ext>
            </a:extLst>
          </p:cNvPr>
          <p:cNvSpPr txBox="1"/>
          <p:nvPr/>
        </p:nvSpPr>
        <p:spPr>
          <a:xfrm>
            <a:off x="979582" y="205100"/>
            <a:ext cx="2988919" cy="707886"/>
          </a:xfrm>
          <a:prstGeom prst="rect">
            <a:avLst/>
          </a:prstGeom>
          <a:noFill/>
        </p:spPr>
        <p:txBody>
          <a:bodyPr wrap="square" rtlCol="0">
            <a:spAutoFit/>
          </a:bodyPr>
          <a:lstStyle/>
          <a:p>
            <a:pPr algn="ctr"/>
            <a:r>
              <a:rPr lang="ar-SY" sz="2000" dirty="0">
                <a:solidFill>
                  <a:srgbClr val="00AEEF"/>
                </a:solidFill>
              </a:rPr>
              <a:t> </a:t>
            </a:r>
          </a:p>
          <a:p>
            <a:pPr algn="ctr"/>
            <a:r>
              <a:rPr lang="ar-AE" sz="2000" dirty="0">
                <a:solidFill>
                  <a:srgbClr val="00AEEF"/>
                </a:solidFill>
              </a:rPr>
              <a:t>مصفوفة التقييم المرجح</a:t>
            </a:r>
            <a:r>
              <a:rPr lang="ar-SY" sz="2000" dirty="0">
                <a:solidFill>
                  <a:srgbClr val="00AEEF"/>
                </a:solidFill>
              </a:rPr>
              <a:t> </a:t>
            </a:r>
            <a:endParaRPr lang="en-US" sz="2000" dirty="0">
              <a:solidFill>
                <a:srgbClr val="00AEEF"/>
              </a:solidFill>
            </a:endParaRPr>
          </a:p>
        </p:txBody>
      </p:sp>
      <p:pic>
        <p:nvPicPr>
          <p:cNvPr id="7" name="Picture 6">
            <a:extLst>
              <a:ext uri="{FF2B5EF4-FFF2-40B4-BE49-F238E27FC236}">
                <a16:creationId xmlns:a16="http://schemas.microsoft.com/office/drawing/2014/main" id="{A997F749-FFAC-B287-C7A1-7CDF6653CE49}"/>
              </a:ext>
            </a:extLst>
          </p:cNvPr>
          <p:cNvPicPr>
            <a:picLocks noChangeAspect="1"/>
          </p:cNvPicPr>
          <p:nvPr/>
        </p:nvPicPr>
        <p:blipFill>
          <a:blip r:embed="rId5"/>
          <a:srcRect l="31790" t="39392" r="35736" b="28821"/>
          <a:stretch>
            <a:fillRect/>
          </a:stretch>
        </p:blipFill>
        <p:spPr>
          <a:xfrm>
            <a:off x="592931" y="1524000"/>
            <a:ext cx="7867897" cy="3081933"/>
          </a:xfrm>
          <a:prstGeom prst="rect">
            <a:avLst/>
          </a:prstGeom>
        </p:spPr>
      </p:pic>
    </p:spTree>
    <p:extLst>
      <p:ext uri="{BB962C8B-B14F-4D97-AF65-F5344CB8AC3E}">
        <p14:creationId xmlns:p14="http://schemas.microsoft.com/office/powerpoint/2010/main" val="3944972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BA84D5-6F1B-4B75-0343-F6FA32B47497}"/>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F9FEC1CE-43D1-44EB-6098-77BFE4FAB7CB}"/>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187D0A8B-4F08-7235-35D9-9BFB75815FC5}"/>
              </a:ext>
            </a:extLst>
          </p:cNvPr>
          <p:cNvSpPr/>
          <p:nvPr/>
        </p:nvSpPr>
        <p:spPr>
          <a:xfrm>
            <a:off x="299171" y="411739"/>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ED7FC567-DF63-4C9C-0A9E-B59FAAC36C97}"/>
              </a:ext>
            </a:extLst>
          </p:cNvPr>
          <p:cNvSpPr/>
          <p:nvPr/>
        </p:nvSpPr>
        <p:spPr>
          <a:xfrm>
            <a:off x="1344964" y="586892"/>
            <a:ext cx="2457404" cy="283604"/>
          </a:xfrm>
          <a:prstGeom prst="rect">
            <a:avLst/>
          </a:prstGeom>
          <a:noFill/>
          <a:ln/>
        </p:spPr>
        <p:txBody>
          <a:bodyPr wrap="square" lIns="0" tIns="0" rIns="0" bIns="0" rtlCol="0" anchor="t">
            <a:spAutoFit/>
          </a:bodyPr>
          <a:lstStyle/>
          <a:p>
            <a:pPr marL="0" indent="0" algn="l">
              <a:lnSpc>
                <a:spcPts val="2400"/>
              </a:lnSpc>
              <a:buNone/>
            </a:pPr>
            <a:r>
              <a:rPr lang="ar-SY" sz="1600" b="1" dirty="0">
                <a:solidFill>
                  <a:srgbClr val="1A3C6E"/>
                </a:solidFill>
              </a:rPr>
              <a:t> </a:t>
            </a:r>
            <a:r>
              <a:rPr lang="ar-SY" sz="1600" dirty="0">
                <a:solidFill>
                  <a:srgbClr val="00AEEF"/>
                </a:solidFill>
              </a:rPr>
              <a:t> الشراء  أو الاستئجار </a:t>
            </a:r>
            <a:endParaRPr lang="en-US" sz="1600" dirty="0">
              <a:solidFill>
                <a:srgbClr val="00AEEF"/>
              </a:solidFill>
            </a:endParaRPr>
          </a:p>
        </p:txBody>
      </p:sp>
      <p:sp>
        <p:nvSpPr>
          <p:cNvPr id="7" name="Text 3">
            <a:extLst>
              <a:ext uri="{FF2B5EF4-FFF2-40B4-BE49-F238E27FC236}">
                <a16:creationId xmlns:a16="http://schemas.microsoft.com/office/drawing/2014/main" id="{51796085-72EE-2F92-1890-183FDF419B5B}"/>
              </a:ext>
            </a:extLst>
          </p:cNvPr>
          <p:cNvSpPr/>
          <p:nvPr/>
        </p:nvSpPr>
        <p:spPr>
          <a:xfrm>
            <a:off x="1552144" y="316037"/>
            <a:ext cx="1123000" cy="243656"/>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555555"/>
                </a:solidFill>
              </a:rPr>
              <a:t> </a:t>
            </a:r>
            <a:r>
              <a:rPr lang="en-US" sz="1600" dirty="0">
                <a:solidFill>
                  <a:srgbClr val="00AEEF"/>
                </a:solidFill>
              </a:rPr>
              <a:t>Rent or Buy  </a:t>
            </a:r>
          </a:p>
        </p:txBody>
      </p:sp>
      <p:sp>
        <p:nvSpPr>
          <p:cNvPr id="9" name="Text 5">
            <a:extLst>
              <a:ext uri="{FF2B5EF4-FFF2-40B4-BE49-F238E27FC236}">
                <a16:creationId xmlns:a16="http://schemas.microsoft.com/office/drawing/2014/main" id="{E6D069E9-ED55-5E02-15A0-CE1A161C2EDA}"/>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987C2B51-51D9-26DD-90BE-58B901BCCFE2}"/>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7821D800-3F64-E59D-9928-3750F0139574}"/>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EF030A73-7296-9CAA-653E-BDAA4A0CF9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347C5734-B66A-9C0C-91AE-A2B7A1380B23}"/>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876E884C-15DC-BA05-D2CE-E51AB40F6FA8}"/>
              </a:ext>
            </a:extLst>
          </p:cNvPr>
          <p:cNvSpPr/>
          <p:nvPr/>
        </p:nvSpPr>
        <p:spPr>
          <a:xfrm>
            <a:off x="401706" y="437865"/>
            <a:ext cx="624082"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Lecture</a:t>
            </a:r>
            <a:endParaRPr lang="en-US" sz="1200" dirty="0"/>
          </a:p>
        </p:txBody>
      </p:sp>
      <p:sp>
        <p:nvSpPr>
          <p:cNvPr id="16" name="Text 6">
            <a:extLst>
              <a:ext uri="{FF2B5EF4-FFF2-40B4-BE49-F238E27FC236}">
                <a16:creationId xmlns:a16="http://schemas.microsoft.com/office/drawing/2014/main" id="{DA7137EB-9A02-D29B-6232-345CA852CCE2}"/>
              </a:ext>
            </a:extLst>
          </p:cNvPr>
          <p:cNvSpPr/>
          <p:nvPr/>
        </p:nvSpPr>
        <p:spPr>
          <a:xfrm>
            <a:off x="596129" y="661397"/>
            <a:ext cx="208391" cy="159916"/>
          </a:xfrm>
          <a:prstGeom prst="rect">
            <a:avLst/>
          </a:prstGeom>
          <a:noFill/>
          <a:ln/>
        </p:spPr>
        <p:txBody>
          <a:bodyPr wrap="none" lIns="0" tIns="0" rIns="0" bIns="0" rtlCol="0" anchor="t">
            <a:spAutoFit/>
          </a:bodyPr>
          <a:lstStyle/>
          <a:p>
            <a:pPr marL="0" indent="0" algn="ctr">
              <a:lnSpc>
                <a:spcPts val="1100"/>
              </a:lnSpc>
              <a:buNone/>
            </a:pPr>
            <a:r>
              <a:rPr lang="en-US" sz="1600" dirty="0">
                <a:solidFill>
                  <a:srgbClr val="FFFFFF"/>
                </a:solidFill>
              </a:rPr>
              <a:t>04</a:t>
            </a:r>
            <a:endParaRPr lang="en-US" sz="1200" dirty="0"/>
          </a:p>
        </p:txBody>
      </p:sp>
      <p:pic>
        <p:nvPicPr>
          <p:cNvPr id="2" name="Picture 1">
            <a:extLst>
              <a:ext uri="{FF2B5EF4-FFF2-40B4-BE49-F238E27FC236}">
                <a16:creationId xmlns:a16="http://schemas.microsoft.com/office/drawing/2014/main" id="{27DAD180-79EA-79FA-3FEF-DF1ED8BBAC3E}"/>
              </a:ext>
            </a:extLst>
          </p:cNvPr>
          <p:cNvPicPr>
            <a:picLocks noChangeAspect="1"/>
          </p:cNvPicPr>
          <p:nvPr/>
        </p:nvPicPr>
        <p:blipFill>
          <a:blip r:embed="rId5"/>
          <a:srcRect l="30534" t="9809" r="29539" b="5185"/>
          <a:stretch>
            <a:fillRect/>
          </a:stretch>
        </p:blipFill>
        <p:spPr>
          <a:xfrm>
            <a:off x="713745" y="1431161"/>
            <a:ext cx="7723437" cy="3274474"/>
          </a:xfrm>
          <a:prstGeom prst="rect">
            <a:avLst/>
          </a:prstGeom>
        </p:spPr>
      </p:pic>
    </p:spTree>
    <p:extLst>
      <p:ext uri="{BB962C8B-B14F-4D97-AF65-F5344CB8AC3E}">
        <p14:creationId xmlns:p14="http://schemas.microsoft.com/office/powerpoint/2010/main" val="3467108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B9D0-1093-45D9-DE97-D3CE82870545}"/>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D0741200-EE55-2F14-7F7F-1B2BF618B7D7}"/>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E4FE0096-DD34-A9BF-AF65-A459669EBDAB}"/>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447E8468-1755-3ABC-F562-AF9E407E5A14}"/>
              </a:ext>
            </a:extLst>
          </p:cNvPr>
          <p:cNvSpPr/>
          <p:nvPr/>
        </p:nvSpPr>
        <p:spPr>
          <a:xfrm>
            <a:off x="1344964" y="586892"/>
            <a:ext cx="2457404" cy="307777"/>
          </a:xfrm>
          <a:prstGeom prst="rect">
            <a:avLst/>
          </a:prstGeom>
          <a:noFill/>
          <a:ln/>
        </p:spPr>
        <p:txBody>
          <a:bodyPr wrap="square" lIns="0" tIns="0" rIns="0" bIns="0" rtlCol="0" anchor="t">
            <a:spAutoFit/>
          </a:bodyPr>
          <a:lstStyle/>
          <a:p>
            <a:pPr marL="0" indent="0" algn="l">
              <a:lnSpc>
                <a:spcPts val="2400"/>
              </a:lnSpc>
              <a:buNone/>
            </a:pPr>
            <a:r>
              <a:rPr lang="ar-SY" sz="2400" b="1" dirty="0">
                <a:solidFill>
                  <a:srgbClr val="1A3C6E"/>
                </a:solidFill>
              </a:rPr>
              <a:t> </a:t>
            </a:r>
            <a:r>
              <a:rPr lang="en-US" dirty="0">
                <a:solidFill>
                  <a:srgbClr val="00AEEF"/>
                </a:solidFill>
              </a:rPr>
              <a:t> </a:t>
            </a:r>
            <a:r>
              <a:rPr lang="ar-SY" dirty="0">
                <a:solidFill>
                  <a:srgbClr val="00AEEF"/>
                </a:solidFill>
              </a:rPr>
              <a:t>معدة جديدة أو معدة قديمة </a:t>
            </a:r>
            <a:endParaRPr lang="en-US" dirty="0">
              <a:solidFill>
                <a:srgbClr val="00AEEF"/>
              </a:solidFill>
            </a:endParaRPr>
          </a:p>
        </p:txBody>
      </p:sp>
      <p:sp>
        <p:nvSpPr>
          <p:cNvPr id="7" name="Text 3">
            <a:extLst>
              <a:ext uri="{FF2B5EF4-FFF2-40B4-BE49-F238E27FC236}">
                <a16:creationId xmlns:a16="http://schemas.microsoft.com/office/drawing/2014/main" id="{015F9003-340A-3113-2F95-4606135A01E3}"/>
              </a:ext>
            </a:extLst>
          </p:cNvPr>
          <p:cNvSpPr/>
          <p:nvPr/>
        </p:nvSpPr>
        <p:spPr>
          <a:xfrm>
            <a:off x="1186337" y="383718"/>
            <a:ext cx="3611053" cy="243656"/>
          </a:xfrm>
          <a:prstGeom prst="rect">
            <a:avLst/>
          </a:prstGeom>
          <a:noFill/>
          <a:ln/>
        </p:spPr>
        <p:txBody>
          <a:bodyPr wrap="none" lIns="0" tIns="0" rIns="0" bIns="0" rtlCol="0" anchor="t">
            <a:spAutoFit/>
          </a:bodyPr>
          <a:lstStyle/>
          <a:p>
            <a:pPr marL="0" indent="0" algn="l">
              <a:lnSpc>
                <a:spcPts val="1900"/>
              </a:lnSpc>
              <a:buNone/>
            </a:pPr>
            <a:r>
              <a:rPr lang="ar-SY" dirty="0">
                <a:solidFill>
                  <a:srgbClr val="555555"/>
                </a:solidFill>
              </a:rPr>
              <a:t> </a:t>
            </a:r>
            <a:r>
              <a:rPr lang="en-US" dirty="0">
                <a:solidFill>
                  <a:srgbClr val="00AEEF"/>
                </a:solidFill>
              </a:rPr>
              <a:t>New Equipment VS  Used Equipment  </a:t>
            </a:r>
          </a:p>
        </p:txBody>
      </p:sp>
      <p:sp>
        <p:nvSpPr>
          <p:cNvPr id="9" name="Text 5">
            <a:extLst>
              <a:ext uri="{FF2B5EF4-FFF2-40B4-BE49-F238E27FC236}">
                <a16:creationId xmlns:a16="http://schemas.microsoft.com/office/drawing/2014/main" id="{BC7CAD7F-A48B-56CF-E6CB-2CEC9E138189}"/>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FBD10BBA-A2A6-163A-72CF-DC7309B21183}"/>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541E6678-08D8-7047-B5E7-D6F0A9379F20}"/>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5384D710-2A42-0F3B-38BC-EE96D75632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38714F85-3BFF-CECA-D579-9C48CFA9E186}"/>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BB0DDD4B-BDD4-6168-E68E-0E2BD4A78878}"/>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C30057AF-F739-E84E-80C7-394EFA5F5C10}"/>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pic>
        <p:nvPicPr>
          <p:cNvPr id="2" name="Image 1" descr="preencoded.png">
            <a:extLst>
              <a:ext uri="{FF2B5EF4-FFF2-40B4-BE49-F238E27FC236}">
                <a16:creationId xmlns:a16="http://schemas.microsoft.com/office/drawing/2014/main" id="{4385DDE9-87B4-9F47-94F7-61219894D28B}"/>
              </a:ext>
            </a:extLst>
          </p:cNvPr>
          <p:cNvPicPr>
            <a:picLocks noChangeAspect="1"/>
          </p:cNvPicPr>
          <p:nvPr/>
        </p:nvPicPr>
        <p:blipFill>
          <a:blip r:embed="rId5"/>
          <a:srcRect t="19973"/>
          <a:stretch>
            <a:fillRect/>
          </a:stretch>
        </p:blipFill>
        <p:spPr>
          <a:xfrm>
            <a:off x="500063" y="1387673"/>
            <a:ext cx="8109635" cy="3372109"/>
          </a:xfrm>
          <a:prstGeom prst="rect">
            <a:avLst/>
          </a:prstGeom>
        </p:spPr>
      </p:pic>
    </p:spTree>
    <p:extLst>
      <p:ext uri="{BB962C8B-B14F-4D97-AF65-F5344CB8AC3E}">
        <p14:creationId xmlns:p14="http://schemas.microsoft.com/office/powerpoint/2010/main" val="17762401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8738D-8F32-476F-AD56-6A9E4954A8F8}"/>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5F303817-72FC-C618-67D7-1FB4758229BB}"/>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CC3F8496-7368-B156-4E70-685C55D7E27D}"/>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17B2190D-9113-AD2E-E2C2-B4BA0297DEAE}"/>
              </a:ext>
            </a:extLst>
          </p:cNvPr>
          <p:cNvSpPr/>
          <p:nvPr/>
        </p:nvSpPr>
        <p:spPr>
          <a:xfrm>
            <a:off x="1414070" y="676612"/>
            <a:ext cx="2457404" cy="289951"/>
          </a:xfrm>
          <a:prstGeom prst="rect">
            <a:avLst/>
          </a:prstGeom>
          <a:noFill/>
          <a:ln/>
        </p:spPr>
        <p:txBody>
          <a:bodyPr wrap="square" lIns="0" tIns="0" rIns="0" bIns="0" rtlCol="0" anchor="t">
            <a:spAutoFit/>
          </a:bodyPr>
          <a:lstStyle/>
          <a:p>
            <a:pPr marL="0" indent="0" algn="l">
              <a:lnSpc>
                <a:spcPts val="2400"/>
              </a:lnSpc>
              <a:buNone/>
            </a:pPr>
            <a:r>
              <a:rPr lang="ar-SY" dirty="0">
                <a:solidFill>
                  <a:srgbClr val="00AEEF"/>
                </a:solidFill>
              </a:rPr>
              <a:t>تصنيف التكاليف للمعدات  </a:t>
            </a:r>
            <a:endParaRPr lang="en-US" dirty="0">
              <a:solidFill>
                <a:srgbClr val="00AEEF"/>
              </a:solidFill>
            </a:endParaRPr>
          </a:p>
        </p:txBody>
      </p:sp>
      <p:sp>
        <p:nvSpPr>
          <p:cNvPr id="7" name="Text 3">
            <a:extLst>
              <a:ext uri="{FF2B5EF4-FFF2-40B4-BE49-F238E27FC236}">
                <a16:creationId xmlns:a16="http://schemas.microsoft.com/office/drawing/2014/main" id="{F1AB4636-20B7-401A-02E2-F610DB7160F6}"/>
              </a:ext>
            </a:extLst>
          </p:cNvPr>
          <p:cNvSpPr/>
          <p:nvPr/>
        </p:nvSpPr>
        <p:spPr>
          <a:xfrm>
            <a:off x="1186337" y="383718"/>
            <a:ext cx="3391698" cy="243656"/>
          </a:xfrm>
          <a:prstGeom prst="rect">
            <a:avLst/>
          </a:prstGeom>
          <a:noFill/>
          <a:ln/>
        </p:spPr>
        <p:txBody>
          <a:bodyPr wrap="none" lIns="0" tIns="0" rIns="0" bIns="0" rtlCol="0" anchor="t">
            <a:spAutoFit/>
          </a:bodyPr>
          <a:lstStyle/>
          <a:p>
            <a:pPr marL="0" indent="0" algn="l">
              <a:lnSpc>
                <a:spcPts val="1900"/>
              </a:lnSpc>
              <a:buNone/>
            </a:pPr>
            <a:r>
              <a:rPr lang="ar-SY" dirty="0">
                <a:solidFill>
                  <a:srgbClr val="555555"/>
                </a:solidFill>
              </a:rPr>
              <a:t> </a:t>
            </a:r>
            <a:r>
              <a:rPr lang="en-US" dirty="0">
                <a:solidFill>
                  <a:srgbClr val="00AEEF"/>
                </a:solidFill>
              </a:rPr>
              <a:t>Categorizing costs for Equipment's  </a:t>
            </a:r>
          </a:p>
        </p:txBody>
      </p:sp>
      <p:sp>
        <p:nvSpPr>
          <p:cNvPr id="9" name="Text 5">
            <a:extLst>
              <a:ext uri="{FF2B5EF4-FFF2-40B4-BE49-F238E27FC236}">
                <a16:creationId xmlns:a16="http://schemas.microsoft.com/office/drawing/2014/main" id="{9B33C19E-FB8C-CE2C-C87C-2436C263A591}"/>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824EE56C-37E0-AFEF-25B3-4202A08258E3}"/>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E5C672E1-BC6D-80DE-3313-5C28790B1F4A}"/>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06C8E73D-B03E-727A-263C-CFA31B86E52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3C69AEDE-6B70-4BB0-D678-CD052126B0FD}"/>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B022AA99-CDF6-3548-01A1-6363368D3618}"/>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AB65FC04-7D1C-A9E6-2174-8B643A9B0E89}"/>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pic>
        <p:nvPicPr>
          <p:cNvPr id="5" name="Picture 4">
            <a:extLst>
              <a:ext uri="{FF2B5EF4-FFF2-40B4-BE49-F238E27FC236}">
                <a16:creationId xmlns:a16="http://schemas.microsoft.com/office/drawing/2014/main" id="{46B9A17D-F29E-7AA4-1165-0F6D32C8929B}"/>
              </a:ext>
            </a:extLst>
          </p:cNvPr>
          <p:cNvPicPr>
            <a:picLocks noChangeAspect="1"/>
          </p:cNvPicPr>
          <p:nvPr/>
        </p:nvPicPr>
        <p:blipFill>
          <a:blip r:embed="rId5"/>
          <a:srcRect l="39235" t="21628" r="9195" b="11411"/>
          <a:stretch>
            <a:fillRect/>
          </a:stretch>
        </p:blipFill>
        <p:spPr>
          <a:xfrm>
            <a:off x="480734" y="1471448"/>
            <a:ext cx="8242852" cy="3212173"/>
          </a:xfrm>
          <a:prstGeom prst="rect">
            <a:avLst/>
          </a:prstGeom>
        </p:spPr>
      </p:pic>
    </p:spTree>
    <p:extLst>
      <p:ext uri="{BB962C8B-B14F-4D97-AF65-F5344CB8AC3E}">
        <p14:creationId xmlns:p14="http://schemas.microsoft.com/office/powerpoint/2010/main" val="19185498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5A859-30F1-F237-E80F-6FAB79CB7F73}"/>
            </a:ext>
          </a:extLst>
        </p:cNvPr>
        <p:cNvGrpSpPr/>
        <p:nvPr/>
      </p:nvGrpSpPr>
      <p:grpSpPr>
        <a:xfrm>
          <a:off x="0" y="0"/>
          <a:ext cx="0" cy="0"/>
          <a:chOff x="0" y="0"/>
          <a:chExt cx="0" cy="0"/>
        </a:xfrm>
      </p:grpSpPr>
      <p:pic>
        <p:nvPicPr>
          <p:cNvPr id="3" name="Image 0" descr="preencoded.png">
            <a:extLst>
              <a:ext uri="{FF2B5EF4-FFF2-40B4-BE49-F238E27FC236}">
                <a16:creationId xmlns:a16="http://schemas.microsoft.com/office/drawing/2014/main" id="{7E9D111E-4CD4-4A8A-DA56-9E2A0AEFA262}"/>
              </a:ext>
            </a:extLst>
          </p:cNvPr>
          <p:cNvPicPr>
            <a:picLocks noChangeAspect="1"/>
          </p:cNvPicPr>
          <p:nvPr/>
        </p:nvPicPr>
        <p:blipFill>
          <a:blip r:embed="rId3"/>
          <a:stretch>
            <a:fillRect/>
          </a:stretch>
        </p:blipFill>
        <p:spPr>
          <a:xfrm>
            <a:off x="0" y="0"/>
            <a:ext cx="9144000" cy="5143500"/>
          </a:xfrm>
          <a:prstGeom prst="rect">
            <a:avLst/>
          </a:prstGeom>
        </p:spPr>
      </p:pic>
      <p:sp>
        <p:nvSpPr>
          <p:cNvPr id="4" name="Shape 0">
            <a:extLst>
              <a:ext uri="{FF2B5EF4-FFF2-40B4-BE49-F238E27FC236}">
                <a16:creationId xmlns:a16="http://schemas.microsoft.com/office/drawing/2014/main" id="{BF976C49-7729-E250-3FA9-8A8C6A5D979A}"/>
              </a:ext>
            </a:extLst>
          </p:cNvPr>
          <p:cNvSpPr/>
          <p:nvPr/>
        </p:nvSpPr>
        <p:spPr>
          <a:xfrm>
            <a:off x="285750" y="285750"/>
            <a:ext cx="8572500" cy="816173"/>
          </a:xfrm>
          <a:prstGeom prst="rect">
            <a:avLst/>
          </a:prstGeom>
          <a:solidFill>
            <a:srgbClr val="000000">
              <a:alpha val="0"/>
            </a:srgbClr>
          </a:solidFill>
          <a:ln/>
        </p:spPr>
      </p:sp>
      <p:sp>
        <p:nvSpPr>
          <p:cNvPr id="6" name="Text 2">
            <a:extLst>
              <a:ext uri="{FF2B5EF4-FFF2-40B4-BE49-F238E27FC236}">
                <a16:creationId xmlns:a16="http://schemas.microsoft.com/office/drawing/2014/main" id="{F205A325-45B4-9A50-7C32-E107CDA1C20D}"/>
              </a:ext>
            </a:extLst>
          </p:cNvPr>
          <p:cNvSpPr/>
          <p:nvPr/>
        </p:nvSpPr>
        <p:spPr>
          <a:xfrm>
            <a:off x="1231171" y="653958"/>
            <a:ext cx="5245022" cy="283347"/>
          </a:xfrm>
          <a:prstGeom prst="rect">
            <a:avLst/>
          </a:prstGeom>
          <a:noFill/>
          <a:ln/>
        </p:spPr>
        <p:txBody>
          <a:bodyPr wrap="square" lIns="0" tIns="0" rIns="0" bIns="0" rtlCol="0" anchor="t">
            <a:spAutoFit/>
          </a:bodyPr>
          <a:lstStyle/>
          <a:p>
            <a:pPr>
              <a:lnSpc>
                <a:spcPts val="2400"/>
              </a:lnSpc>
            </a:pPr>
            <a:r>
              <a:rPr lang="en-US" sz="1600" dirty="0"/>
              <a:t> </a:t>
            </a:r>
            <a:r>
              <a:rPr lang="ar-SY" sz="1600" dirty="0">
                <a:solidFill>
                  <a:srgbClr val="00AEEF"/>
                </a:solidFill>
              </a:rPr>
              <a:t>النفقات الرأسمالية مقابل النفقات التشغيلية </a:t>
            </a:r>
            <a:endParaRPr lang="en-US" sz="1600" dirty="0">
              <a:solidFill>
                <a:srgbClr val="00AEEF"/>
              </a:solidFill>
            </a:endParaRPr>
          </a:p>
        </p:txBody>
      </p:sp>
      <p:sp>
        <p:nvSpPr>
          <p:cNvPr id="7" name="Text 3">
            <a:extLst>
              <a:ext uri="{FF2B5EF4-FFF2-40B4-BE49-F238E27FC236}">
                <a16:creationId xmlns:a16="http://schemas.microsoft.com/office/drawing/2014/main" id="{78041D59-4819-8AB3-3D3B-4F9604216BED}"/>
              </a:ext>
            </a:extLst>
          </p:cNvPr>
          <p:cNvSpPr/>
          <p:nvPr/>
        </p:nvSpPr>
        <p:spPr>
          <a:xfrm>
            <a:off x="1683532" y="403666"/>
            <a:ext cx="1396601" cy="243656"/>
          </a:xfrm>
          <a:prstGeom prst="rect">
            <a:avLst/>
          </a:prstGeom>
          <a:noFill/>
          <a:ln/>
        </p:spPr>
        <p:txBody>
          <a:bodyPr wrap="none" lIns="0" tIns="0" rIns="0" bIns="0" rtlCol="0" anchor="t">
            <a:spAutoFit/>
          </a:bodyPr>
          <a:lstStyle/>
          <a:p>
            <a:pPr marL="0" indent="0" algn="l">
              <a:lnSpc>
                <a:spcPts val="1900"/>
              </a:lnSpc>
              <a:buNone/>
            </a:pPr>
            <a:r>
              <a:rPr lang="ar-SY" sz="1600" dirty="0">
                <a:solidFill>
                  <a:srgbClr val="00AEEF"/>
                </a:solidFill>
              </a:rPr>
              <a:t> </a:t>
            </a:r>
            <a:r>
              <a:rPr lang="en-US" sz="1600" dirty="0">
                <a:solidFill>
                  <a:srgbClr val="00AEEF"/>
                </a:solidFill>
              </a:rPr>
              <a:t>CAPEX VS OPEX </a:t>
            </a:r>
          </a:p>
        </p:txBody>
      </p:sp>
      <p:sp>
        <p:nvSpPr>
          <p:cNvPr id="9" name="Text 5">
            <a:extLst>
              <a:ext uri="{FF2B5EF4-FFF2-40B4-BE49-F238E27FC236}">
                <a16:creationId xmlns:a16="http://schemas.microsoft.com/office/drawing/2014/main" id="{9E95DD35-2908-CEAA-061C-D6CF1909FF6F}"/>
              </a:ext>
            </a:extLst>
          </p:cNvPr>
          <p:cNvSpPr/>
          <p:nvPr/>
        </p:nvSpPr>
        <p:spPr>
          <a:xfrm>
            <a:off x="500063" y="459879"/>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Lecture</a:t>
            </a:r>
            <a:endParaRPr lang="en-US" sz="834" dirty="0"/>
          </a:p>
        </p:txBody>
      </p:sp>
      <p:sp>
        <p:nvSpPr>
          <p:cNvPr id="10" name="Text 6">
            <a:extLst>
              <a:ext uri="{FF2B5EF4-FFF2-40B4-BE49-F238E27FC236}">
                <a16:creationId xmlns:a16="http://schemas.microsoft.com/office/drawing/2014/main" id="{C2BD338B-37C0-CB1C-A8E8-907023CB28E0}"/>
              </a:ext>
            </a:extLst>
          </p:cNvPr>
          <p:cNvSpPr/>
          <p:nvPr/>
        </p:nvSpPr>
        <p:spPr>
          <a:xfrm>
            <a:off x="500063" y="615255"/>
            <a:ext cx="400524" cy="155377"/>
          </a:xfrm>
          <a:prstGeom prst="rect">
            <a:avLst/>
          </a:prstGeom>
          <a:noFill/>
          <a:ln/>
        </p:spPr>
        <p:txBody>
          <a:bodyPr wrap="none" lIns="0" tIns="0" rIns="0" bIns="0" rtlCol="0" anchor="t">
            <a:spAutoFit/>
          </a:bodyPr>
          <a:lstStyle/>
          <a:p>
            <a:pPr marL="0" indent="0" algn="ctr">
              <a:lnSpc>
                <a:spcPts val="1100"/>
              </a:lnSpc>
              <a:buNone/>
            </a:pPr>
            <a:r>
              <a:rPr lang="en-US" sz="834" dirty="0">
                <a:solidFill>
                  <a:srgbClr val="FFFFFF"/>
                </a:solidFill>
              </a:rPr>
              <a:t>04</a:t>
            </a:r>
            <a:endParaRPr lang="en-US" sz="834" dirty="0"/>
          </a:p>
        </p:txBody>
      </p:sp>
      <p:sp>
        <p:nvSpPr>
          <p:cNvPr id="14" name="Text 10">
            <a:extLst>
              <a:ext uri="{FF2B5EF4-FFF2-40B4-BE49-F238E27FC236}">
                <a16:creationId xmlns:a16="http://schemas.microsoft.com/office/drawing/2014/main" id="{6BA1D036-EF53-4F9A-496E-7D9FEA14B845}"/>
              </a:ext>
            </a:extLst>
          </p:cNvPr>
          <p:cNvSpPr/>
          <p:nvPr/>
        </p:nvSpPr>
        <p:spPr>
          <a:xfrm>
            <a:off x="592931" y="2064544"/>
            <a:ext cx="3686175" cy="231602"/>
          </a:xfrm>
          <a:prstGeom prst="rect">
            <a:avLst/>
          </a:prstGeom>
          <a:noFill/>
          <a:ln/>
        </p:spPr>
        <p:txBody>
          <a:bodyPr wrap="square" lIns="0" tIns="0" rIns="0" bIns="0" rtlCol="0" anchor="t">
            <a:spAutoFit/>
          </a:bodyPr>
          <a:lstStyle/>
          <a:p>
            <a:pPr marL="0" indent="0" algn="l">
              <a:lnSpc>
                <a:spcPts val="2000"/>
              </a:lnSpc>
              <a:buNone/>
            </a:pPr>
            <a:r>
              <a:rPr lang="en-US" sz="1159" dirty="0">
                <a:solidFill>
                  <a:srgbClr val="333333"/>
                </a:solidFill>
              </a:rPr>
              <a:t> .</a:t>
            </a:r>
            <a:endParaRPr lang="en-US" sz="1159" dirty="0"/>
          </a:p>
        </p:txBody>
      </p:sp>
      <p:pic>
        <p:nvPicPr>
          <p:cNvPr id="12" name="Graphic 21">
            <a:extLst>
              <a:ext uri="{FF2B5EF4-FFF2-40B4-BE49-F238E27FC236}">
                <a16:creationId xmlns:a16="http://schemas.microsoft.com/office/drawing/2014/main" id="{7297BB2A-D631-A20A-8E1B-0A2E569FFF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59138" y="201723"/>
            <a:ext cx="1728856" cy="807257"/>
          </a:xfrm>
          <a:prstGeom prst="rect">
            <a:avLst/>
          </a:prstGeom>
        </p:spPr>
      </p:pic>
      <p:sp>
        <p:nvSpPr>
          <p:cNvPr id="13" name="Shape 4">
            <a:extLst>
              <a:ext uri="{FF2B5EF4-FFF2-40B4-BE49-F238E27FC236}">
                <a16:creationId xmlns:a16="http://schemas.microsoft.com/office/drawing/2014/main" id="{3312DFF4-78EA-1A68-4DE8-675D6FBC5C0C}"/>
              </a:ext>
            </a:extLst>
          </p:cNvPr>
          <p:cNvSpPr/>
          <p:nvPr/>
        </p:nvSpPr>
        <p:spPr>
          <a:xfrm>
            <a:off x="299171" y="150271"/>
            <a:ext cx="829149" cy="892076"/>
          </a:xfrm>
          <a:prstGeom prst="rect">
            <a:avLst/>
          </a:prstGeom>
          <a:solidFill>
            <a:srgbClr val="00B0F0"/>
          </a:solidFill>
          <a:ln/>
        </p:spPr>
      </p:sp>
      <p:sp>
        <p:nvSpPr>
          <p:cNvPr id="15" name="Text 5">
            <a:extLst>
              <a:ext uri="{FF2B5EF4-FFF2-40B4-BE49-F238E27FC236}">
                <a16:creationId xmlns:a16="http://schemas.microsoft.com/office/drawing/2014/main" id="{3F353D18-3CFF-3FC2-14A6-48AE7CD50703}"/>
              </a:ext>
            </a:extLst>
          </p:cNvPr>
          <p:cNvSpPr/>
          <p:nvPr/>
        </p:nvSpPr>
        <p:spPr>
          <a:xfrm>
            <a:off x="480734" y="437865"/>
            <a:ext cx="466025"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Lecture</a:t>
            </a:r>
            <a:endParaRPr lang="en-US" sz="1200" dirty="0"/>
          </a:p>
        </p:txBody>
      </p:sp>
      <p:sp>
        <p:nvSpPr>
          <p:cNvPr id="16" name="Text 6">
            <a:extLst>
              <a:ext uri="{FF2B5EF4-FFF2-40B4-BE49-F238E27FC236}">
                <a16:creationId xmlns:a16="http://schemas.microsoft.com/office/drawing/2014/main" id="{A3AE527A-14DA-93AB-2C20-59E96826B3E2}"/>
              </a:ext>
            </a:extLst>
          </p:cNvPr>
          <p:cNvSpPr/>
          <p:nvPr/>
        </p:nvSpPr>
        <p:spPr>
          <a:xfrm>
            <a:off x="621777" y="661397"/>
            <a:ext cx="157094" cy="146450"/>
          </a:xfrm>
          <a:prstGeom prst="rect">
            <a:avLst/>
          </a:prstGeom>
          <a:noFill/>
          <a:ln/>
        </p:spPr>
        <p:txBody>
          <a:bodyPr wrap="none" lIns="0" tIns="0" rIns="0" bIns="0" rtlCol="0" anchor="t">
            <a:spAutoFit/>
          </a:bodyPr>
          <a:lstStyle/>
          <a:p>
            <a:pPr marL="0" indent="0" algn="ctr">
              <a:lnSpc>
                <a:spcPts val="1100"/>
              </a:lnSpc>
              <a:buNone/>
            </a:pPr>
            <a:r>
              <a:rPr lang="en-US" sz="1200" dirty="0">
                <a:solidFill>
                  <a:srgbClr val="FFFFFF"/>
                </a:solidFill>
              </a:rPr>
              <a:t>04</a:t>
            </a:r>
            <a:endParaRPr lang="en-US" sz="1200" dirty="0"/>
          </a:p>
        </p:txBody>
      </p:sp>
      <p:pic>
        <p:nvPicPr>
          <p:cNvPr id="2" name="Picture 1">
            <a:extLst>
              <a:ext uri="{FF2B5EF4-FFF2-40B4-BE49-F238E27FC236}">
                <a16:creationId xmlns:a16="http://schemas.microsoft.com/office/drawing/2014/main" id="{F8258E13-E3FB-59BB-D0B5-FBA62E528366}"/>
              </a:ext>
            </a:extLst>
          </p:cNvPr>
          <p:cNvPicPr>
            <a:picLocks noChangeAspect="1"/>
          </p:cNvPicPr>
          <p:nvPr/>
        </p:nvPicPr>
        <p:blipFill>
          <a:blip r:embed="rId5"/>
          <a:srcRect l="25747" t="22886" r="17127" b="18263"/>
          <a:stretch>
            <a:fillRect/>
          </a:stretch>
        </p:blipFill>
        <p:spPr>
          <a:xfrm>
            <a:off x="621777" y="1387672"/>
            <a:ext cx="7576291" cy="3372109"/>
          </a:xfrm>
          <a:prstGeom prst="rect">
            <a:avLst/>
          </a:prstGeom>
        </p:spPr>
      </p:pic>
    </p:spTree>
    <p:extLst>
      <p:ext uri="{BB962C8B-B14F-4D97-AF65-F5344CB8AC3E}">
        <p14:creationId xmlns:p14="http://schemas.microsoft.com/office/powerpoint/2010/main" val="3340558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7C901-EE6C-204B-800B-0B76BA53E564}"/>
            </a:ext>
          </a:extLst>
        </p:cNvPr>
        <p:cNvGrpSpPr/>
        <p:nvPr/>
      </p:nvGrpSpPr>
      <p:grpSpPr>
        <a:xfrm>
          <a:off x="0" y="0"/>
          <a:ext cx="0" cy="0"/>
          <a:chOff x="0" y="0"/>
          <a:chExt cx="0" cy="0"/>
        </a:xfrm>
      </p:grpSpPr>
      <p:sp>
        <p:nvSpPr>
          <p:cNvPr id="3" name="Shape 0">
            <a:extLst>
              <a:ext uri="{FF2B5EF4-FFF2-40B4-BE49-F238E27FC236}">
                <a16:creationId xmlns:a16="http://schemas.microsoft.com/office/drawing/2014/main" id="{C387B8C1-BC85-69D4-5A07-C3E1F68F205A}"/>
              </a:ext>
            </a:extLst>
          </p:cNvPr>
          <p:cNvSpPr/>
          <p:nvPr/>
        </p:nvSpPr>
        <p:spPr>
          <a:xfrm>
            <a:off x="-185766" y="0"/>
            <a:ext cx="9144000" cy="751489"/>
          </a:xfrm>
          <a:prstGeom prst="rect">
            <a:avLst/>
          </a:prstGeom>
          <a:solidFill>
            <a:srgbClr val="000000">
              <a:alpha val="0"/>
            </a:srgbClr>
          </a:solidFill>
          <a:ln/>
        </p:spPr>
      </p:sp>
      <p:sp>
        <p:nvSpPr>
          <p:cNvPr id="7" name="Text 4">
            <a:extLst>
              <a:ext uri="{FF2B5EF4-FFF2-40B4-BE49-F238E27FC236}">
                <a16:creationId xmlns:a16="http://schemas.microsoft.com/office/drawing/2014/main" id="{DD7C70C7-5E6B-F80D-9556-2FC4DF05A08E}"/>
              </a:ext>
            </a:extLst>
          </p:cNvPr>
          <p:cNvSpPr/>
          <p:nvPr/>
        </p:nvSpPr>
        <p:spPr>
          <a:xfrm>
            <a:off x="1201210" y="154288"/>
            <a:ext cx="57708" cy="206403"/>
          </a:xfrm>
          <a:prstGeom prst="rect">
            <a:avLst/>
          </a:prstGeom>
          <a:noFill/>
          <a:ln/>
        </p:spPr>
        <p:txBody>
          <a:bodyPr wrap="none" lIns="0" tIns="0" rIns="0" bIns="0" rtlCol="0" anchor="t">
            <a:spAutoFit/>
          </a:bodyPr>
          <a:lstStyle/>
          <a:p>
            <a:pPr marL="0" indent="0" algn="l">
              <a:lnSpc>
                <a:spcPts val="1600"/>
              </a:lnSpc>
              <a:buNone/>
            </a:pPr>
            <a:r>
              <a:rPr lang="ar-AE" sz="1600" dirty="0">
                <a:solidFill>
                  <a:srgbClr val="00AEEF"/>
                </a:solidFill>
              </a:rPr>
              <a:t> </a:t>
            </a:r>
            <a:endParaRPr lang="en-US" sz="1600" dirty="0">
              <a:solidFill>
                <a:srgbClr val="00AEEF"/>
              </a:solidFill>
            </a:endParaRPr>
          </a:p>
        </p:txBody>
      </p:sp>
      <p:sp>
        <p:nvSpPr>
          <p:cNvPr id="8" name="Text 5">
            <a:extLst>
              <a:ext uri="{FF2B5EF4-FFF2-40B4-BE49-F238E27FC236}">
                <a16:creationId xmlns:a16="http://schemas.microsoft.com/office/drawing/2014/main" id="{02CD41E7-C453-E21E-0F2E-CE65FAF2A7B7}"/>
              </a:ext>
            </a:extLst>
          </p:cNvPr>
          <p:cNvSpPr/>
          <p:nvPr/>
        </p:nvSpPr>
        <p:spPr>
          <a:xfrm>
            <a:off x="1243662" y="315777"/>
            <a:ext cx="1218282" cy="232756"/>
          </a:xfrm>
          <a:prstGeom prst="rect">
            <a:avLst/>
          </a:prstGeom>
          <a:noFill/>
          <a:ln/>
        </p:spPr>
        <p:txBody>
          <a:bodyPr wrap="none" lIns="0" tIns="0" rIns="0" bIns="0" rtlCol="0" anchor="t">
            <a:spAutoFit/>
          </a:bodyPr>
          <a:lstStyle/>
          <a:p>
            <a:pPr>
              <a:lnSpc>
                <a:spcPts val="1600"/>
              </a:lnSpc>
            </a:pPr>
            <a:r>
              <a:rPr lang="ar-AE" sz="2400" dirty="0">
                <a:solidFill>
                  <a:srgbClr val="00AEEF"/>
                </a:solidFill>
              </a:rPr>
              <a:t> حكمة اليوم </a:t>
            </a:r>
            <a:endParaRPr lang="en-US" sz="2400" dirty="0">
              <a:solidFill>
                <a:srgbClr val="00AEEF"/>
              </a:solidFill>
            </a:endParaRPr>
          </a:p>
        </p:txBody>
      </p:sp>
      <p:sp>
        <p:nvSpPr>
          <p:cNvPr id="15" name="Text 11">
            <a:extLst>
              <a:ext uri="{FF2B5EF4-FFF2-40B4-BE49-F238E27FC236}">
                <a16:creationId xmlns:a16="http://schemas.microsoft.com/office/drawing/2014/main" id="{427907D1-893A-A340-E32F-F60A8F151E16}"/>
              </a:ext>
            </a:extLst>
          </p:cNvPr>
          <p:cNvSpPr/>
          <p:nvPr/>
        </p:nvSpPr>
        <p:spPr>
          <a:xfrm>
            <a:off x="478631" y="2132019"/>
            <a:ext cx="65" cy="192360"/>
          </a:xfrm>
          <a:prstGeom prst="rect">
            <a:avLst/>
          </a:prstGeom>
          <a:noFill/>
          <a:ln/>
        </p:spPr>
        <p:txBody>
          <a:bodyPr wrap="none" lIns="0" tIns="0" rIns="0" bIns="0" rtlCol="0" anchor="t">
            <a:spAutoFit/>
          </a:bodyPr>
          <a:lstStyle/>
          <a:p>
            <a:pPr marL="0" indent="0" algn="l">
              <a:lnSpc>
                <a:spcPts val="1500"/>
              </a:lnSpc>
              <a:buNone/>
            </a:pPr>
            <a:endParaRPr lang="en-US" sz="1300" dirty="0"/>
          </a:p>
        </p:txBody>
      </p:sp>
      <p:sp>
        <p:nvSpPr>
          <p:cNvPr id="42" name="Rectangle: Rounded Corners 24">
            <a:extLst>
              <a:ext uri="{FF2B5EF4-FFF2-40B4-BE49-F238E27FC236}">
                <a16:creationId xmlns:a16="http://schemas.microsoft.com/office/drawing/2014/main" id="{62DDBDF6-554A-9176-8F70-67FCEE2D431E}"/>
              </a:ext>
            </a:extLst>
          </p:cNvPr>
          <p:cNvSpPr/>
          <p:nvPr/>
        </p:nvSpPr>
        <p:spPr>
          <a:xfrm>
            <a:off x="185737" y="1112064"/>
            <a:ext cx="8772525" cy="3302281"/>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pic>
        <p:nvPicPr>
          <p:cNvPr id="43" name="Graphic 21">
            <a:extLst>
              <a:ext uri="{FF2B5EF4-FFF2-40B4-BE49-F238E27FC236}">
                <a16:creationId xmlns:a16="http://schemas.microsoft.com/office/drawing/2014/main" id="{E54632CD-BCB6-BC7D-824C-26F3BAAFC2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00816" y="-18289"/>
            <a:ext cx="1728856" cy="807257"/>
          </a:xfrm>
          <a:prstGeom prst="rect">
            <a:avLst/>
          </a:prstGeom>
        </p:spPr>
      </p:pic>
      <p:sp>
        <p:nvSpPr>
          <p:cNvPr id="44" name="Shape 4">
            <a:extLst>
              <a:ext uri="{FF2B5EF4-FFF2-40B4-BE49-F238E27FC236}">
                <a16:creationId xmlns:a16="http://schemas.microsoft.com/office/drawing/2014/main" id="{2026A70F-C8F7-2527-4B30-F56C5BD6052D}"/>
              </a:ext>
            </a:extLst>
          </p:cNvPr>
          <p:cNvSpPr/>
          <p:nvPr/>
        </p:nvSpPr>
        <p:spPr>
          <a:xfrm>
            <a:off x="235735" y="43234"/>
            <a:ext cx="829149" cy="751490"/>
          </a:xfrm>
          <a:prstGeom prst="rect">
            <a:avLst/>
          </a:prstGeom>
          <a:solidFill>
            <a:srgbClr val="00B0F0"/>
          </a:solidFill>
          <a:ln/>
        </p:spPr>
      </p:sp>
      <p:sp>
        <p:nvSpPr>
          <p:cNvPr id="45" name="Text 5">
            <a:extLst>
              <a:ext uri="{FF2B5EF4-FFF2-40B4-BE49-F238E27FC236}">
                <a16:creationId xmlns:a16="http://schemas.microsoft.com/office/drawing/2014/main" id="{B997B50A-81F5-AE0D-616F-7BF7D32247C9}"/>
              </a:ext>
            </a:extLst>
          </p:cNvPr>
          <p:cNvSpPr/>
          <p:nvPr/>
        </p:nvSpPr>
        <p:spPr>
          <a:xfrm>
            <a:off x="382704" y="271802"/>
            <a:ext cx="545855"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Lecture</a:t>
            </a:r>
            <a:endParaRPr lang="en-US" sz="1400" dirty="0"/>
          </a:p>
        </p:txBody>
      </p:sp>
      <p:sp>
        <p:nvSpPr>
          <p:cNvPr id="46" name="Text 6">
            <a:extLst>
              <a:ext uri="{FF2B5EF4-FFF2-40B4-BE49-F238E27FC236}">
                <a16:creationId xmlns:a16="http://schemas.microsoft.com/office/drawing/2014/main" id="{B4E32FC6-241F-5F56-1277-D879A3137602}"/>
              </a:ext>
            </a:extLst>
          </p:cNvPr>
          <p:cNvSpPr/>
          <p:nvPr/>
        </p:nvSpPr>
        <p:spPr>
          <a:xfrm>
            <a:off x="550838" y="495334"/>
            <a:ext cx="182742" cy="153183"/>
          </a:xfrm>
          <a:prstGeom prst="rect">
            <a:avLst/>
          </a:prstGeom>
          <a:noFill/>
          <a:ln/>
        </p:spPr>
        <p:txBody>
          <a:bodyPr wrap="none" lIns="0" tIns="0" rIns="0" bIns="0" rtlCol="0" anchor="t">
            <a:spAutoFit/>
          </a:bodyPr>
          <a:lstStyle/>
          <a:p>
            <a:pPr marL="0" indent="0" algn="ctr">
              <a:lnSpc>
                <a:spcPts val="1100"/>
              </a:lnSpc>
              <a:buNone/>
            </a:pPr>
            <a:r>
              <a:rPr lang="en-US" sz="1400" dirty="0">
                <a:solidFill>
                  <a:srgbClr val="FFFFFF"/>
                </a:solidFill>
              </a:rPr>
              <a:t>04</a:t>
            </a:r>
            <a:endParaRPr lang="en-US" sz="1400" dirty="0"/>
          </a:p>
        </p:txBody>
      </p:sp>
      <p:sp>
        <p:nvSpPr>
          <p:cNvPr id="4" name="TextBox 3">
            <a:extLst>
              <a:ext uri="{FF2B5EF4-FFF2-40B4-BE49-F238E27FC236}">
                <a16:creationId xmlns:a16="http://schemas.microsoft.com/office/drawing/2014/main" id="{345E047F-038F-DE64-B874-19A13DF9CDE1}"/>
              </a:ext>
            </a:extLst>
          </p:cNvPr>
          <p:cNvSpPr txBox="1"/>
          <p:nvPr/>
        </p:nvSpPr>
        <p:spPr>
          <a:xfrm>
            <a:off x="1765803" y="1947596"/>
            <a:ext cx="5612391" cy="1631216"/>
          </a:xfrm>
          <a:prstGeom prst="rect">
            <a:avLst/>
          </a:prstGeom>
          <a:solidFill>
            <a:schemeClr val="accent1">
              <a:lumMod val="40000"/>
              <a:lumOff val="60000"/>
            </a:schemeClr>
          </a:solidFill>
        </p:spPr>
        <p:txBody>
          <a:bodyPr wrap="square">
            <a:spAutoFit/>
          </a:bodyPr>
          <a:lstStyle/>
          <a:p>
            <a:pPr algn="ctr" rtl="1"/>
            <a:r>
              <a:rPr lang="en-US" sz="2000" b="1" dirty="0"/>
              <a:t>"The bitterness of poor quality remains long after the </a:t>
            </a:r>
            <a:r>
              <a:rPr lang="ar-AE" sz="2000" b="1" dirty="0"/>
              <a:t>     </a:t>
            </a:r>
          </a:p>
          <a:p>
            <a:pPr algn="ctr" rtl="1"/>
            <a:r>
              <a:rPr lang="en-US" sz="2000" b="1" dirty="0"/>
              <a:t>     sweetness of low price is forgotten."</a:t>
            </a:r>
            <a:r>
              <a:rPr lang="en-US" sz="2000" dirty="0"/>
              <a:t> </a:t>
            </a:r>
            <a:r>
              <a:rPr lang="en-US" sz="2000" b="1" dirty="0"/>
              <a:t>"</a:t>
            </a:r>
            <a:endParaRPr lang="ar-SY" sz="2000" b="1" dirty="0"/>
          </a:p>
          <a:p>
            <a:pPr algn="ctr" rtl="1"/>
            <a:r>
              <a:rPr lang="ar-AE" sz="2000" b="1" dirty="0"/>
              <a:t>مرارة الجودة الرديئة تبقى طويلاً بعد أن تُنسى حلاوة السعر المنخفض."</a:t>
            </a:r>
            <a:r>
              <a:rPr lang="ar-AE" sz="2000" dirty="0"/>
              <a:t>  </a:t>
            </a:r>
            <a:r>
              <a:rPr lang="en-US" sz="2000" dirty="0"/>
              <a:t>)  </a:t>
            </a:r>
            <a:r>
              <a:rPr lang="en-US" sz="2000" i="1" dirty="0"/>
              <a:t>Benjamin Franklin </a:t>
            </a:r>
            <a:r>
              <a:rPr lang="ar-AE" sz="2000" i="1" dirty="0"/>
              <a:t>بنجامين فرانكلين)</a:t>
            </a:r>
            <a:endParaRPr lang="en-US" sz="2800" dirty="0">
              <a:solidFill>
                <a:srgbClr val="002060"/>
              </a:solidFill>
            </a:endParaRPr>
          </a:p>
        </p:txBody>
      </p:sp>
    </p:spTree>
    <p:extLst>
      <p:ext uri="{BB962C8B-B14F-4D97-AF65-F5344CB8AC3E}">
        <p14:creationId xmlns:p14="http://schemas.microsoft.com/office/powerpoint/2010/main" val="2441508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5334"/>
            <a:ext cx="9144000" cy="5132832"/>
          </a:xfrm>
          <a:prstGeom prst="rect">
            <a:avLst/>
          </a:prstGeom>
        </p:spPr>
      </p:pic>
      <p:sp>
        <p:nvSpPr>
          <p:cNvPr id="2" name="Right Triangle 1"/>
          <p:cNvSpPr/>
          <p:nvPr/>
        </p:nvSpPr>
        <p:spPr>
          <a:xfrm flipH="1">
            <a:off x="4884484" y="236482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529374" y="4280307"/>
            <a:ext cx="3393424" cy="646331"/>
          </a:xfrm>
          <a:prstGeom prst="rect">
            <a:avLst/>
          </a:prstGeom>
          <a:noFill/>
        </p:spPr>
        <p:txBody>
          <a:bodyPr wrap="square" rtlCol="0">
            <a:spAutoFit/>
          </a:bodyPr>
          <a:lstStyle/>
          <a:p>
            <a:r>
              <a:rPr lang="en-US" sz="36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7182135" y="4626555"/>
            <a:ext cx="1709450" cy="288039"/>
          </a:xfrm>
          <a:prstGeom prst="rect">
            <a:avLst/>
          </a:prstGeom>
        </p:spPr>
      </p:pic>
      <p:sp>
        <p:nvSpPr>
          <p:cNvPr id="14" name="Parallelogram 13"/>
          <p:cNvSpPr/>
          <p:nvPr/>
        </p:nvSpPr>
        <p:spPr>
          <a:xfrm rot="16200000" flipV="1">
            <a:off x="-1544208" y="330106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52400"/>
            <a:ext cx="1935005" cy="903515"/>
          </a:xfrm>
          <a:prstGeom prst="rect">
            <a:avLst/>
          </a:prstGeom>
        </p:spPr>
      </p:pic>
    </p:spTree>
    <p:extLst>
      <p:ext uri="{BB962C8B-B14F-4D97-AF65-F5344CB8AC3E}">
        <p14:creationId xmlns:p14="http://schemas.microsoft.com/office/powerpoint/2010/main" val="39027343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102137-F649-4284-B231-38658A3F60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905C22-38B9-46FA-8BBA-F3933C5A83B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F100F78-8935-4727-BDCB-CA5B6F042F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3295</TotalTime>
  <Words>2683</Words>
  <Application>Microsoft Office PowerPoint</Application>
  <PresentationFormat>On-screen Show (16:9)</PresentationFormat>
  <Paragraphs>653</Paragraphs>
  <Slides>40</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-apple-system</vt: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ALFAGR</cp:lastModifiedBy>
  <cp:revision>137</cp:revision>
  <dcterms:created xsi:type="dcterms:W3CDTF">2026-02-15T05:00:46Z</dcterms:created>
  <dcterms:modified xsi:type="dcterms:W3CDTF">2026-02-24T11:49:51Z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