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386" r:id="rId2"/>
    <p:sldId id="387" r:id="rId3"/>
    <p:sldId id="345" r:id="rId4"/>
    <p:sldId id="388" r:id="rId5"/>
    <p:sldId id="356" r:id="rId6"/>
    <p:sldId id="359" r:id="rId7"/>
    <p:sldId id="390" r:id="rId8"/>
    <p:sldId id="357" r:id="rId9"/>
    <p:sldId id="389" r:id="rId10"/>
    <p:sldId id="358" r:id="rId11"/>
    <p:sldId id="391" r:id="rId12"/>
    <p:sldId id="360" r:id="rId13"/>
    <p:sldId id="361" r:id="rId14"/>
    <p:sldId id="363" r:id="rId15"/>
    <p:sldId id="362" r:id="rId16"/>
    <p:sldId id="364" r:id="rId17"/>
    <p:sldId id="392" r:id="rId18"/>
    <p:sldId id="365" r:id="rId19"/>
    <p:sldId id="393" r:id="rId20"/>
    <p:sldId id="366" r:id="rId21"/>
    <p:sldId id="367" r:id="rId22"/>
    <p:sldId id="368" r:id="rId23"/>
    <p:sldId id="394" r:id="rId24"/>
    <p:sldId id="369" r:id="rId25"/>
    <p:sldId id="370" r:id="rId26"/>
    <p:sldId id="371" r:id="rId27"/>
    <p:sldId id="372" r:id="rId28"/>
    <p:sldId id="373" r:id="rId29"/>
    <p:sldId id="395" r:id="rId30"/>
    <p:sldId id="374" r:id="rId31"/>
    <p:sldId id="375" r:id="rId32"/>
    <p:sldId id="376" r:id="rId33"/>
    <p:sldId id="377" r:id="rId34"/>
    <p:sldId id="355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1140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6BB582-0ED2-48BA-AA37-C10A265BCC9A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708AB2-48CF-4764-882D-D639A522B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92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678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874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754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565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175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503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529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23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145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848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600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020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933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489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5672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7677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1307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71807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97015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39124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032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27866" y="2989263"/>
            <a:ext cx="660616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Time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470400" y="4873528"/>
            <a:ext cx="12602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PMG 212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587850" y="586636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Nael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Yousry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416851" y="6344727"/>
            <a:ext cx="6508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by Dr.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441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0"/>
            <a:ext cx="6137571" cy="68580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Nael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Yousry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59768" y="3023881"/>
            <a:ext cx="67657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Time Management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0807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PMG 212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48580" y="37878"/>
            <a:ext cx="5754662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1087887" y="427496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Presented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Dr.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37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Scheduling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Who is the Scheduler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Attributes of Planner/Scheduler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Importance of the Schedule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Scheduling Tools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Critical Path Method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Scheduling </a:t>
            </a:r>
            <a:r>
              <a:rPr lang="en-US" sz="2400" dirty="0" smtClean="0">
                <a:solidFill>
                  <a:prstClr val="black"/>
                </a:solidFill>
              </a:rPr>
              <a:t>Terminology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Relationships  (Logic) – 4 </a:t>
            </a:r>
            <a:r>
              <a:rPr lang="en-US" sz="2400" dirty="0" smtClean="0">
                <a:solidFill>
                  <a:prstClr val="black"/>
                </a:solidFill>
              </a:rPr>
              <a:t>Types</a:t>
            </a:r>
            <a:endParaRPr lang="en-US" sz="2400" dirty="0">
              <a:solidFill>
                <a:prstClr val="black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644532" y="8012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46938" y="34595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41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3760"/>
    </mc:Choice>
    <mc:Fallback xmlns="">
      <p:transition spd="slow" advTm="31376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b="1" dirty="0">
                <a:solidFill>
                  <a:prstClr val="black"/>
                </a:solidFill>
              </a:rPr>
              <a:t>Scheduling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75000"/>
                  </a:schemeClr>
                </a:solidFill>
                <a:latin typeface="Calibri" panose="020F0502020204030204"/>
              </a:rPr>
              <a:t>Who is the Scheduler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75000"/>
                  </a:schemeClr>
                </a:solidFill>
                <a:latin typeface="Calibri" panose="020F0502020204030204"/>
              </a:rPr>
              <a:t>Attributes of Planner/Scheduler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75000"/>
                  </a:schemeClr>
                </a:solidFill>
                <a:latin typeface="Calibri" panose="020F0502020204030204"/>
              </a:rPr>
              <a:t>Importance of the Schedule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75000"/>
                  </a:schemeClr>
                </a:solidFill>
                <a:latin typeface="Calibri" panose="020F0502020204030204"/>
              </a:rPr>
              <a:t>Scheduling Tools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75000"/>
                  </a:schemeClr>
                </a:solidFill>
                <a:latin typeface="Calibri" panose="020F0502020204030204"/>
              </a:rPr>
              <a:t>Critical Path Method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75000"/>
                  </a:schemeClr>
                </a:solidFill>
                <a:latin typeface="Calibri" panose="020F0502020204030204"/>
              </a:rPr>
              <a:t>Scheduling </a:t>
            </a:r>
            <a:r>
              <a:rPr lang="en-US" sz="2400" dirty="0">
                <a:solidFill>
                  <a:schemeClr val="bg1">
                    <a:lumMod val="75000"/>
                  </a:schemeClr>
                </a:solidFill>
                <a:latin typeface="Calibri" panose="020F0502020204030204"/>
              </a:rPr>
              <a:t>Terminology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75000"/>
                  </a:schemeClr>
                </a:solidFill>
                <a:latin typeface="Calibri" panose="020F0502020204030204"/>
              </a:rPr>
              <a:t>Relationships  (Logic) – 4 </a:t>
            </a:r>
            <a:r>
              <a:rPr lang="en-US" sz="2400" dirty="0">
                <a:solidFill>
                  <a:schemeClr val="bg1">
                    <a:lumMod val="75000"/>
                  </a:schemeClr>
                </a:solidFill>
                <a:latin typeface="Calibri" panose="020F0502020204030204"/>
              </a:rPr>
              <a:t>Types</a:t>
            </a:r>
            <a:endParaRPr lang="en-US" sz="2400" dirty="0">
              <a:solidFill>
                <a:schemeClr val="bg1">
                  <a:lumMod val="75000"/>
                </a:schemeClr>
              </a:solidFill>
              <a:latin typeface="Calibri" panose="020F0502020204030204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644532" y="8012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594181" y="34595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556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760"/>
    </mc:Choice>
    <mc:Fallback>
      <p:transition spd="slow" advTm="31376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22701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317845" y="17371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8926" y="2326302"/>
            <a:ext cx="9510558" cy="3192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>
              <a:lnSpc>
                <a:spcPct val="140000"/>
              </a:lnSpc>
              <a:buClrTx/>
              <a:buFontTx/>
              <a:buNone/>
            </a:pPr>
            <a:r>
              <a:rPr lang="en-US" altLang="en-US" sz="3600" i="0" dirty="0">
                <a:solidFill>
                  <a:prstClr val="black"/>
                </a:solidFill>
                <a:latin typeface="Trebuchet MS" panose="020B0603020202020204" pitchFamily="34" charset="0"/>
              </a:rPr>
              <a:t>If </a:t>
            </a:r>
            <a:r>
              <a:rPr lang="en-US" altLang="en-US" sz="3600" i="0" dirty="0">
                <a:solidFill>
                  <a:srgbClr val="DF0126"/>
                </a:solidFill>
                <a:latin typeface="Trebuchet MS" panose="020B0603020202020204" pitchFamily="34" charset="0"/>
              </a:rPr>
              <a:t>PLANNING</a:t>
            </a:r>
            <a:r>
              <a:rPr lang="en-US" altLang="en-US" sz="3600" i="0" dirty="0">
                <a:solidFill>
                  <a:prstClr val="black"/>
                </a:solidFill>
                <a:latin typeface="Trebuchet MS" panose="020B0603020202020204" pitchFamily="34" charset="0"/>
              </a:rPr>
              <a:t> is an Art form based on Experience and Knowledge, then </a:t>
            </a:r>
            <a:r>
              <a:rPr lang="en-US" altLang="en-US" sz="3600" i="0" dirty="0">
                <a:solidFill>
                  <a:srgbClr val="DF0126"/>
                </a:solidFill>
                <a:latin typeface="Trebuchet MS" panose="020B0603020202020204" pitchFamily="34" charset="0"/>
              </a:rPr>
              <a:t>SCHEDULING</a:t>
            </a:r>
            <a:r>
              <a:rPr lang="en-US" altLang="en-US" sz="3600" i="0" dirty="0">
                <a:solidFill>
                  <a:prstClr val="black"/>
                </a:solidFill>
                <a:latin typeface="Trebuchet MS" panose="020B0603020202020204" pitchFamily="34" charset="0"/>
              </a:rPr>
              <a:t> is a Systematic exercise in using applied Logic</a:t>
            </a:r>
            <a:r>
              <a:rPr lang="en-US" altLang="en-US" sz="2400" i="0" dirty="0">
                <a:solidFill>
                  <a:prstClr val="black"/>
                </a:solidFill>
                <a:latin typeface="Trebuchet MS" panose="020B0603020202020204" pitchFamily="34" charset="0"/>
              </a:rPr>
              <a:t>.</a:t>
            </a:r>
            <a:r>
              <a:rPr lang="en-US" alt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</a:p>
        </p:txBody>
      </p:sp>
      <p:pic>
        <p:nvPicPr>
          <p:cNvPr id="1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0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6108"/>
    </mc:Choice>
    <mc:Fallback xmlns="">
      <p:transition spd="slow" advTm="346108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642" y="1827958"/>
            <a:ext cx="7087957" cy="420730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39711" y="960977"/>
            <a:ext cx="22701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90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6646"/>
    </mc:Choice>
    <mc:Fallback xmlns="">
      <p:transition spd="slow" advTm="94664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b="1" dirty="0">
                <a:solidFill>
                  <a:prstClr val="black"/>
                </a:solidFill>
              </a:rPr>
              <a:t>Who is the Scheduler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Attributes of Planner/Scheduler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Importance of the Schedule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 Tools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Critical Path Method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 </a:t>
            </a: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Terminology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Relationships  (Logic) – 4 </a:t>
            </a: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Types</a:t>
            </a:r>
            <a:endParaRPr lang="en-US" sz="2400" dirty="0">
              <a:solidFill>
                <a:prstClr val="white">
                  <a:lumMod val="75000"/>
                </a:prstClr>
              </a:solidFill>
              <a:latin typeface="Calibri" panose="020F0502020204030204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492132" y="701715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46938" y="34595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586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760"/>
    </mc:Choice>
    <mc:Fallback>
      <p:transition spd="slow" advTm="31376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42514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Who is the Scheduler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9372" y="1753108"/>
            <a:ext cx="8137236" cy="429855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125954" y="70114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310771" y="83727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326393" y="102944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35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09"/>
    </mc:Choice>
    <mc:Fallback xmlns="">
      <p:transition spd="slow" advTm="25109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Who is the Scheduler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b="1" dirty="0">
                <a:solidFill>
                  <a:prstClr val="black"/>
                </a:solidFill>
              </a:rPr>
              <a:t>Attributes of Planner/Scheduler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Importance of the Schedule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 Tools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Critical Path Method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 </a:t>
            </a: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Terminology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Relationships  (Logic) – 4 </a:t>
            </a: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Types</a:t>
            </a:r>
            <a:endParaRPr lang="en-US" sz="2400" dirty="0">
              <a:solidFill>
                <a:prstClr val="white">
                  <a:lumMod val="75000"/>
                </a:prstClr>
              </a:solidFill>
              <a:latin typeface="Calibri" panose="020F0502020204030204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574752" y="690586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46938" y="34595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357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760"/>
    </mc:Choice>
    <mc:Fallback>
      <p:transition spd="slow" advTm="31376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096" y="584123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4216" y="554577"/>
            <a:ext cx="62925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Attributes of Planner/Scheduler</a:t>
            </a: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xmlns="" id="{AFC65DCA-F558-42B5-8A8B-E88EC0165674}"/>
              </a:ext>
            </a:extLst>
          </p:cNvPr>
          <p:cNvSpPr txBox="1">
            <a:spLocks noChangeArrowheads="1"/>
          </p:cNvSpPr>
          <p:nvPr/>
        </p:nvSpPr>
        <p:spPr>
          <a:xfrm>
            <a:off x="11289" y="1617904"/>
            <a:ext cx="5929732" cy="455817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6550" indent="-336550" defTabSz="895350">
              <a:lnSpc>
                <a:spcPct val="95000"/>
              </a:lnSpc>
              <a:buSzPct val="70000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Possess </a:t>
            </a:r>
            <a:r>
              <a:rPr lang="en-US" alt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skills!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Exercise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humility and salesmanship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Exercise care when recommending various approaches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not alienate the managing parties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Ease off when needed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Emphasize his/her role is to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coordinate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integrate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ideas and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plans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into a coherent project schedule.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endParaRPr lang="en-US" alt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xmlns="" id="{AFC65DCA-F558-42B5-8A8B-E88EC0165674}"/>
              </a:ext>
            </a:extLst>
          </p:cNvPr>
          <p:cNvSpPr txBox="1">
            <a:spLocks noChangeArrowheads="1"/>
          </p:cNvSpPr>
          <p:nvPr/>
        </p:nvSpPr>
        <p:spPr>
          <a:xfrm>
            <a:off x="5227782" y="1629421"/>
            <a:ext cx="6844893" cy="33397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6550" indent="-336550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امتلاك المهارات الشخصية (عدم الاعتماد على البرامج الحاسوبية)</a:t>
            </a: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التحلي بمهارات التواصل بين أقسام المشروع</a:t>
            </a: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العناية الشديدة عند التوصية بإستخدام أساليب مختلفة</a:t>
            </a: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العمل على عدم نفور الأطراف ذات الصلة</a:t>
            </a: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الحد من المشكلات عند الحاجة</a:t>
            </a: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تنسيق ودمج الأفكار والخطط في جدول زمني متماسك</a:t>
            </a:r>
            <a:endParaRPr lang="en-US" alt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612607" y="23948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797424" y="37562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813046" y="56778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68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7330"/>
    </mc:Choice>
    <mc:Fallback xmlns="">
      <p:transition spd="slow" advTm="52733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Who is the Scheduler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Attributes of Planner/Scheduler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b="1" dirty="0">
                <a:solidFill>
                  <a:prstClr val="black"/>
                </a:solidFill>
              </a:rPr>
              <a:t>Importance of the Schedule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 Tools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Critical Path Method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 </a:t>
            </a: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Terminology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Relationships  (Logic) – 4 </a:t>
            </a: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Types</a:t>
            </a:r>
            <a:endParaRPr lang="en-US" sz="2400" dirty="0">
              <a:solidFill>
                <a:prstClr val="white">
                  <a:lumMod val="75000"/>
                </a:prstClr>
              </a:solidFill>
              <a:latin typeface="Calibri" panose="020F0502020204030204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574752" y="690586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46938" y="34595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525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760"/>
    </mc:Choice>
    <mc:Fallback>
      <p:transition spd="slow" advTm="31376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9381" y="900975"/>
            <a:ext cx="5486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Importance of the Schedule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6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27032" y="16858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xmlns="" id="{16B45780-A997-4371-95B2-1C1D44374CF0}"/>
              </a:ext>
            </a:extLst>
          </p:cNvPr>
          <p:cNvSpPr txBox="1">
            <a:spLocks noChangeArrowheads="1"/>
          </p:cNvSpPr>
          <p:nvPr/>
        </p:nvSpPr>
        <p:spPr>
          <a:xfrm>
            <a:off x="1340945" y="2014743"/>
            <a:ext cx="9865883" cy="347418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50000"/>
              </a:lnSpc>
              <a:buSzPct val="70000"/>
              <a:buFont typeface="Wingdings" panose="05000000000000000000" pitchFamily="2" charset="2"/>
              <a:buChar char="§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Depicts </a:t>
            </a:r>
            <a:r>
              <a:rPr lang="ar-SA" altLang="en-US" dirty="0">
                <a:solidFill>
                  <a:prstClr val="black"/>
                </a:solidFill>
              </a:rPr>
              <a:t>يصور</a:t>
            </a:r>
            <a:r>
              <a:rPr kumimoji="0" lang="en-US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 of work 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Improves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probability for the project team to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meet its goals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Establishes overall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parameters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Aids in determining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staffing </a:t>
            </a: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requirements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36331" y="78800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255445" y="89453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445" y="107920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71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2951"/>
    </mc:Choice>
    <mc:Fallback xmlns="">
      <p:transition spd="slow" advTm="802951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5486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Importance of the Schedule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591214" y="164847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xmlns="" id="{16B45780-A997-4371-95B2-1C1D44374CF0}"/>
              </a:ext>
            </a:extLst>
          </p:cNvPr>
          <p:cNvSpPr txBox="1">
            <a:spLocks noChangeArrowheads="1"/>
          </p:cNvSpPr>
          <p:nvPr/>
        </p:nvSpPr>
        <p:spPr>
          <a:xfrm>
            <a:off x="1168703" y="2411414"/>
            <a:ext cx="9865883" cy="240434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loading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basis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Identifies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long lead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items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Identifies the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phases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in the project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36331" y="78800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255445" y="89453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445" y="107920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81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07"/>
    </mc:Choice>
    <mc:Fallback xmlns="">
      <p:transition spd="slow" advTm="45707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9381" y="1051467"/>
            <a:ext cx="5486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Importance of the Schedule</a:t>
            </a: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xmlns="" id="{332E3BE9-BE40-4CA4-87FE-BE5588851AD7}"/>
              </a:ext>
            </a:extLst>
          </p:cNvPr>
          <p:cNvSpPr txBox="1">
            <a:spLocks noChangeArrowheads="1"/>
          </p:cNvSpPr>
          <p:nvPr/>
        </p:nvSpPr>
        <p:spPr>
          <a:xfrm>
            <a:off x="1447675" y="2358094"/>
            <a:ext cx="9578546" cy="291688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5000"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Standardized scheduling techniques motivates the project team to: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Pct val="69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Think through the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entire project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Pct val="69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Predict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 realistic project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completion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Pct val="69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Recognize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impacts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of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unexpected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events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36331" y="78800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255445" y="89453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445" y="107920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8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438"/>
    </mc:Choice>
    <mc:Fallback xmlns="">
      <p:transition spd="slow" advTm="90438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9711" y="960977"/>
            <a:ext cx="5486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Importance of the Schedule</a:t>
            </a: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xmlns="" id="{332E3BE9-BE40-4CA4-87FE-BE5588851AD7}"/>
              </a:ext>
            </a:extLst>
          </p:cNvPr>
          <p:cNvSpPr txBox="1">
            <a:spLocks noChangeArrowheads="1"/>
          </p:cNvSpPr>
          <p:nvPr/>
        </p:nvSpPr>
        <p:spPr>
          <a:xfrm>
            <a:off x="1613930" y="1900540"/>
            <a:ext cx="9578546" cy="371516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SzPct val="75000"/>
              <a:buFont typeface="Arial" panose="020B0604020202020204" pitchFamily="34" charset="0"/>
              <a:buNone/>
              <a:defRPr/>
            </a:pPr>
            <a:r>
              <a:rPr lang="en-US" altLang="en-US" sz="24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Standardized scheduling techniques motivates the project team to:</a:t>
            </a:r>
          </a:p>
          <a:p>
            <a:pPr lvl="1">
              <a:lnSpc>
                <a:spcPct val="150000"/>
              </a:lnSpc>
              <a:buSzPct val="69000"/>
              <a:buFont typeface="Wingdings" panose="05000000000000000000" pitchFamily="2" charset="2"/>
              <a:buChar char="§"/>
              <a:defRPr/>
            </a:pPr>
            <a:r>
              <a:rPr lang="en-US" altLang="en-US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claims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or time extensions</a:t>
            </a:r>
          </a:p>
          <a:p>
            <a:pPr lvl="1">
              <a:lnSpc>
                <a:spcPct val="150000"/>
              </a:lnSpc>
              <a:buSzPct val="7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Coordinate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interfaces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conflicts</a:t>
            </a:r>
          </a:p>
          <a:p>
            <a:pPr lvl="1">
              <a:lnSpc>
                <a:spcPct val="150000"/>
              </a:lnSpc>
              <a:buSzPct val="7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 requirements 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cash flow</a:t>
            </a:r>
          </a:p>
          <a:p>
            <a:pPr lvl="1">
              <a:lnSpc>
                <a:spcPct val="150000"/>
              </a:lnSpc>
              <a:buSzPct val="7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Serve as a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record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the project’s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progress</a:t>
            </a:r>
          </a:p>
          <a:p>
            <a:pPr lvl="1">
              <a:lnSpc>
                <a:spcPct val="150000"/>
              </a:lnSpc>
              <a:buSzPct val="70000"/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Tool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36331" y="78800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255445" y="89453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445" y="107920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9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946"/>
    </mc:Choice>
    <mc:Fallback xmlns="">
      <p:transition spd="slow" advTm="386946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11" name="Text Box 4">
            <a:extLst>
              <a:ext uri="{FF2B5EF4-FFF2-40B4-BE49-F238E27FC236}">
                <a16:creationId xmlns:a16="http://schemas.microsoft.com/office/drawing/2014/main" xmlns="" id="{3FE9BD8B-758C-4FE3-B801-B3B47A5A857E}"/>
              </a:ext>
            </a:extLst>
          </p:cNvPr>
          <p:cNvSpPr txBox="1">
            <a:spLocks noChangeArrowheads="1"/>
          </p:cNvSpPr>
          <p:nvPr/>
        </p:nvSpPr>
        <p:spPr>
          <a:xfrm>
            <a:off x="1521812" y="1900540"/>
            <a:ext cx="9702114" cy="225733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99CC00"/>
                </a:solidFill>
              </a14:hiddenFill>
            </a:ext>
            <a:ext uri="{91240B29-F687-4F45-9708-019B960494DF}">
              <a14:hiddenLine xmlns:a14="http://schemas.microsoft.com/office/drawing/2010/main" w="38100" cap="flat" cmpd="dbl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38200" lvl="1" indent="-381000">
              <a:lnSpc>
                <a:spcPct val="150000"/>
              </a:lnSpc>
              <a:buFont typeface="Wingdings 2" panose="05020102010507070707" pitchFamily="18" charset="2"/>
              <a:buAutoNum type="arabicPeriod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Tells you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you’ve been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38200" lvl="1" indent="-381000">
              <a:lnSpc>
                <a:spcPct val="150000"/>
              </a:lnSpc>
              <a:buFont typeface="Wingdings 2" panose="05020102010507070707" pitchFamily="18" charset="2"/>
              <a:buAutoNum type="arabicPeriod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Tells you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you are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38200" lvl="1" indent="-381000">
              <a:lnSpc>
                <a:spcPct val="150000"/>
              </a:lnSpc>
              <a:buFont typeface="Wingdings 2" panose="05020102010507070707" pitchFamily="18" charset="2"/>
              <a:buAutoNum type="arabicPeriod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 most importantly, it tells you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are you going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xmlns="" id="{7C25D686-0A4E-46C6-B591-5CC560934849}"/>
              </a:ext>
            </a:extLst>
          </p:cNvPr>
          <p:cNvSpPr txBox="1">
            <a:spLocks noChangeArrowheads="1"/>
          </p:cNvSpPr>
          <p:nvPr/>
        </p:nvSpPr>
        <p:spPr>
          <a:xfrm>
            <a:off x="1521812" y="4298081"/>
            <a:ext cx="9627973" cy="1316865"/>
          </a:xfrm>
          <a:prstGeom prst="rect">
            <a:avLst/>
          </a:prstGeom>
          <a:ln w="12700">
            <a:solidFill>
              <a:sysClr val="windowText" lastClr="000000"/>
            </a:solidFill>
            <a:miter lim="800000"/>
            <a:headEnd/>
            <a:tailEnd/>
          </a:ln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771525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Must have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sufficient detail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 control the project </a:t>
            </a:r>
          </a:p>
          <a:p>
            <a:pPr marL="971550" marR="0" lvl="1" indent="-342900" algn="l" defTabSz="771525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 much detail is cumbersome to maintain.</a:t>
            </a:r>
          </a:p>
          <a:p>
            <a:pPr marL="971550" marR="0" lvl="1" indent="-342900" algn="l" defTabSz="771525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Not enough detail and the analysis of the schedule is difficult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7144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09381" y="1051467"/>
            <a:ext cx="5486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Importance of the Schedule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036331" y="78800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255445" y="89453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445" y="107920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228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07"/>
    </mc:Choice>
    <mc:Fallback xmlns="">
      <p:transition spd="slow" advTm="18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Who is the Scheduler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Attributes of Planner/Scheduler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Importance of the Schedule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b="1" dirty="0">
                <a:solidFill>
                  <a:prstClr val="black"/>
                </a:solidFill>
              </a:rPr>
              <a:t>Scheduling Tools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Critical Path Method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 </a:t>
            </a: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Terminology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Relationships  (Logic) – 4 </a:t>
            </a: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Types</a:t>
            </a:r>
            <a:endParaRPr lang="en-US" sz="2400" dirty="0">
              <a:solidFill>
                <a:prstClr val="white">
                  <a:lumMod val="75000"/>
                </a:prstClr>
              </a:solidFill>
              <a:latin typeface="Calibri" panose="020F0502020204030204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574752" y="690586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46938" y="34595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273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760"/>
    </mc:Choice>
    <mc:Fallback>
      <p:transition spd="slow" advTm="31376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655" y="1138304"/>
            <a:ext cx="33588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/>
              <a:t>Scheduling Tools</a:t>
            </a: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xmlns="" id="{CED585D3-903A-4B28-9F49-EF02F67DB8F7}"/>
              </a:ext>
            </a:extLst>
          </p:cNvPr>
          <p:cNvSpPr txBox="1">
            <a:spLocks noChangeArrowheads="1"/>
          </p:cNvSpPr>
          <p:nvPr/>
        </p:nvSpPr>
        <p:spPr>
          <a:xfrm>
            <a:off x="1080668" y="2507564"/>
            <a:ext cx="9012107" cy="276741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P6 (Primavera)</a:t>
            </a:r>
          </a:p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Microsoft Project Planner (MSP)</a:t>
            </a:r>
          </a:p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 err="1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Suretrak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(Primavera) </a:t>
            </a:r>
          </a:p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Milestones, etc.. - Bar Chart</a:t>
            </a:r>
          </a:p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TILOS- Linear Scheduling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90624" y="84403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2495" y="114042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28198" y="9234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563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97"/>
    </mc:Choice>
    <mc:Fallback xmlns="">
      <p:transition spd="slow" advTm="32797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Who is the Scheduler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Attributes of Planner/Scheduler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Importance of the Schedule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 Tools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b="1" dirty="0">
                <a:solidFill>
                  <a:prstClr val="black"/>
                </a:solidFill>
              </a:rPr>
              <a:t>Critical Path Method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 </a:t>
            </a: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Terminology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Relationships  (Logic) – 4 </a:t>
            </a: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Types</a:t>
            </a:r>
            <a:endParaRPr lang="en-US" sz="2400" dirty="0">
              <a:solidFill>
                <a:prstClr val="white">
                  <a:lumMod val="75000"/>
                </a:prstClr>
              </a:solidFill>
              <a:latin typeface="Calibri" panose="020F0502020204030204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574752" y="690586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46938" y="34595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150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760"/>
    </mc:Choice>
    <mc:Fallback>
      <p:transition spd="slow" advTm="31376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9290" y="897563"/>
            <a:ext cx="49616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Scheduling Methodology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9372" y="1817905"/>
            <a:ext cx="7934037" cy="385732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796322" y="57440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15436" y="68093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15436" y="86560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38841" y="553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27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29"/>
    </mc:Choice>
    <mc:Fallback xmlns="">
      <p:transition spd="slow" advTm="8329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81391" y="859823"/>
            <a:ext cx="41281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Critical Path Method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5E001F10-C2E2-4074-A678-AC1ADB701963}"/>
              </a:ext>
            </a:extLst>
          </p:cNvPr>
          <p:cNvSpPr/>
          <p:nvPr/>
        </p:nvSpPr>
        <p:spPr>
          <a:xfrm>
            <a:off x="651740" y="2204822"/>
            <a:ext cx="864972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calculation of the earliest and latest start and finish dates of activities based on their duration's and relationships to other activities</a:t>
            </a:r>
          </a:p>
          <a:p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resource-utilization algorithm for scheduling a set of project activities</a:t>
            </a: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832665"/>
              </p:ext>
            </p:extLst>
          </p:nvPr>
        </p:nvGraphicFramePr>
        <p:xfrm>
          <a:off x="9461271" y="1546426"/>
          <a:ext cx="2305856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3384">
                  <a:extLst>
                    <a:ext uri="{9D8B030D-6E8A-4147-A177-3AD203B41FA5}">
                      <a16:colId xmlns:a16="http://schemas.microsoft.com/office/drawing/2014/main" xmlns="" val="2660696725"/>
                    </a:ext>
                  </a:extLst>
                </a:gridCol>
                <a:gridCol w="1542472">
                  <a:extLst>
                    <a:ext uri="{9D8B030D-6E8A-4147-A177-3AD203B41FA5}">
                      <a16:colId xmlns:a16="http://schemas.microsoft.com/office/drawing/2014/main" xmlns="" val="38569277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Item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Price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19134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9144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573363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873765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12498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441499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14138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Sum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600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3051627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1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839"/>
    </mc:Choice>
    <mc:Fallback xmlns="">
      <p:transition spd="slow" advTm="109839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9096" y="784804"/>
            <a:ext cx="1955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Activities</a:t>
            </a:r>
            <a:endParaRPr lang="en-US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xmlns="" id="{F17D246D-8E16-47F8-8E9D-F4C9EEA91F96}"/>
              </a:ext>
            </a:extLst>
          </p:cNvPr>
          <p:cNvSpPr txBox="1">
            <a:spLocks noChangeArrowheads="1"/>
          </p:cNvSpPr>
          <p:nvPr/>
        </p:nvSpPr>
        <p:spPr>
          <a:xfrm>
            <a:off x="1675277" y="1806111"/>
            <a:ext cx="9750105" cy="4114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Basic element into which a project is subdivided for scheduling a network (CPM)</a:t>
            </a:r>
          </a:p>
          <a:p>
            <a:pPr>
              <a:buSzPct val="70000"/>
              <a:defRPr/>
            </a:pPr>
            <a:endParaRPr lang="en-US" alt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a definable start and finish</a:t>
            </a: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Consumes resources</a:t>
            </a: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assignable</a:t>
            </a: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measurable</a:t>
            </a: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defined by a </a:t>
            </a:r>
            <a:r>
              <a:rPr lang="en-US" altLang="en-US" sz="2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Package</a:t>
            </a:r>
            <a:endParaRPr lang="en-US" altLang="en-US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 Physical Task for Construction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38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110"/>
    </mc:Choice>
    <mc:Fallback xmlns="">
      <p:transition spd="slow" advTm="6711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Who is the Scheduler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Attributes of Planner/Scheduler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Importance of the Schedule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 Tools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Critical Path Method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b="1" dirty="0">
                <a:solidFill>
                  <a:prstClr val="black"/>
                </a:solidFill>
              </a:rPr>
              <a:t>Scheduling Terminology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Relationships  (Logic) – 4 </a:t>
            </a: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Types</a:t>
            </a:r>
            <a:endParaRPr lang="en-US" sz="2400" dirty="0">
              <a:solidFill>
                <a:prstClr val="white">
                  <a:lumMod val="75000"/>
                </a:prstClr>
              </a:solidFill>
              <a:latin typeface="Calibri" panose="020F0502020204030204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574752" y="690586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46938" y="34595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769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760"/>
    </mc:Choice>
    <mc:Fallback>
      <p:transition spd="slow" advTm="31376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81391" y="969831"/>
            <a:ext cx="76620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Scheduling Terminology</a:t>
            </a:r>
            <a:r>
              <a:rPr lang="en-US" dirty="0"/>
              <a:t>: Work </a:t>
            </a:r>
            <a:r>
              <a:rPr lang="en-US" dirty="0" smtClean="0"/>
              <a:t>Package</a:t>
            </a:r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xmlns="" id="{87194966-685A-4533-9C19-D3467B3B523F}"/>
              </a:ext>
            </a:extLst>
          </p:cNvPr>
          <p:cNvSpPr txBox="1">
            <a:spLocks noChangeArrowheads="1"/>
          </p:cNvSpPr>
          <p:nvPr/>
        </p:nvSpPr>
        <p:spPr>
          <a:xfrm>
            <a:off x="1262952" y="1916582"/>
            <a:ext cx="10303476" cy="364053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group or number of Engineering/Construction Deliverables that will enable Procurement or Construction to accomplish a meaningful task. WP is the lowest level of a WBS.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 of the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Data Sheets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&amp;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Specifications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required for a Purchase Order.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 of the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Drawings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&amp;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Details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necessary to Locate, Excavate, Form and Pour a Foundation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Earthwork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Foundation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Cabling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68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560"/>
    </mc:Choice>
    <mc:Fallback xmlns="">
      <p:transition spd="slow" advTm="6856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25613" y="522028"/>
            <a:ext cx="49762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Scheduling Terminology: </a:t>
            </a:r>
            <a:endParaRPr lang="en-US" dirty="0"/>
          </a:p>
          <a:p>
            <a:r>
              <a:rPr lang="en-US" dirty="0"/>
              <a:t>Work </a:t>
            </a:r>
            <a:r>
              <a:rPr lang="en-US" dirty="0"/>
              <a:t>Package </a:t>
            </a:r>
            <a:r>
              <a:rPr lang="en-US" dirty="0"/>
              <a:t>Template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3170" y="1666379"/>
            <a:ext cx="8469555" cy="443428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76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02"/>
    </mc:Choice>
    <mc:Fallback xmlns="">
      <p:transition spd="slow" advTm="7902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81391" y="785556"/>
            <a:ext cx="69045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Scheduling Terminology: Milestone</a:t>
            </a:r>
          </a:p>
          <a:p>
            <a:r>
              <a:rPr lang="en-US" dirty="0"/>
              <a:t> </a:t>
            </a:r>
            <a:endParaRPr 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xmlns="" id="{68868884-A415-4DE7-BDB1-4B286D281FF8}"/>
              </a:ext>
            </a:extLst>
          </p:cNvPr>
          <p:cNvSpPr txBox="1">
            <a:spLocks noChangeArrowheads="1"/>
          </p:cNvSpPr>
          <p:nvPr/>
        </p:nvSpPr>
        <p:spPr>
          <a:xfrm>
            <a:off x="1573298" y="1899890"/>
            <a:ext cx="7050088" cy="3505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71525"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 </a:t>
            </a:r>
            <a:r>
              <a:rPr lang="en-US" altLang="en-US" sz="2400" dirty="0">
                <a:solidFill>
                  <a:srgbClr val="DF01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be achieved.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be either a Start or Finish Achievement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 single point in Time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no duration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no resources 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a specific and unique Definition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either YES or NO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95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245"/>
    </mc:Choice>
    <mc:Fallback xmlns="">
      <p:transition spd="slow" advTm="44245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4808" y="728286"/>
            <a:ext cx="47454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Scheduling </a:t>
            </a:r>
            <a:r>
              <a:rPr lang="en-US" dirty="0"/>
              <a:t>Terminology</a:t>
            </a:r>
            <a:endParaRPr lang="en-US" dirty="0"/>
          </a:p>
          <a:p>
            <a:r>
              <a:rPr lang="en-US" dirty="0"/>
              <a:t> </a:t>
            </a:r>
            <a:endParaRPr lang="en-US" dirty="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xmlns="" id="{CDA8EA95-111E-4D86-8919-8DB980E59078}"/>
              </a:ext>
            </a:extLst>
          </p:cNvPr>
          <p:cNvSpPr txBox="1">
            <a:spLocks noChangeArrowheads="1"/>
          </p:cNvSpPr>
          <p:nvPr/>
        </p:nvSpPr>
        <p:spPr>
          <a:xfrm>
            <a:off x="651740" y="1676652"/>
            <a:ext cx="10775232" cy="365099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00000"/>
              </a:buClr>
              <a:buSzPct val="100000"/>
              <a:buFont typeface="Wingdings" panose="05000000000000000000" pitchFamily="2" charset="2"/>
              <a:buChar char="§"/>
              <a:defRPr/>
            </a:pPr>
            <a:endParaRPr lang="en-US" alt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C000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Predecessor</a:t>
            </a:r>
            <a:r>
              <a:rPr lang="en-US" altLang="en-US" sz="2400" dirty="0">
                <a:solidFill>
                  <a:srgbClr val="DF01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An activity that must occur before another activity.  </a:t>
            </a:r>
            <a:r>
              <a:rPr lang="en-US" altLang="en-US" sz="24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predecessor activity controls the start or finish date of its successor(s).  An activity can have multiple </a:t>
            </a:r>
            <a:r>
              <a:rPr lang="en-US" altLang="en-US" sz="2400" b="1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predecessors</a:t>
            </a:r>
            <a:r>
              <a:rPr lang="en-US" altLang="en-US" sz="24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each with a different relationship to it.</a:t>
            </a:r>
          </a:p>
          <a:p>
            <a:pPr marL="0" indent="0">
              <a:buClr>
                <a:srgbClr val="C00000"/>
              </a:buClr>
              <a:buSzPct val="100000"/>
              <a:buFont typeface="Arial" panose="020B0604020202020204" pitchFamily="34" charset="0"/>
              <a:buNone/>
              <a:defRPr/>
            </a:pPr>
            <a:endParaRPr lang="en-US" altLang="en-US" sz="2400" dirty="0">
              <a:solidFill>
                <a:prstClr val="white">
                  <a:lumMod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C000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Successor</a:t>
            </a:r>
            <a:r>
              <a:rPr lang="en-US" altLang="en-US" sz="2400" dirty="0">
                <a:solidFill>
                  <a:srgbClr val="FAFD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An activity that must occur after another activity.  </a:t>
            </a:r>
            <a:r>
              <a:rPr lang="en-US" altLang="en-US" sz="24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activity can have multiple successors, each with a different relationship to it.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25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256"/>
    </mc:Choice>
    <mc:Fallback xmlns="">
      <p:transition spd="slow" advTm="34256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81391" y="660191"/>
            <a:ext cx="86621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Scheduling </a:t>
            </a:r>
            <a:r>
              <a:rPr lang="en-US" dirty="0"/>
              <a:t>Terminology</a:t>
            </a:r>
          </a:p>
          <a:p>
            <a:r>
              <a:rPr lang="en-US" dirty="0"/>
              <a:t>Predecessor and Successor </a:t>
            </a:r>
            <a:r>
              <a:rPr lang="en-US" dirty="0"/>
              <a:t>Synonyms</a:t>
            </a:r>
            <a:r>
              <a:rPr lang="ar-SA" dirty="0"/>
              <a:t>مرادفات</a:t>
            </a:r>
            <a:r>
              <a:rPr lang="en-US" dirty="0"/>
              <a:t> </a:t>
            </a:r>
            <a:endParaRPr 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xmlns="" id="{69BB54CE-97BA-4E97-B293-A0C31B922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447" y="2556669"/>
            <a:ext cx="70104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400050" indent="-34290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200150" indent="-22860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543050" indent="-1714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00250" indent="-1714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4574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146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3718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290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Dependencies	</a:t>
            </a:r>
          </a:p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Prerequisites</a:t>
            </a:r>
          </a:p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Interface requirements	</a:t>
            </a:r>
          </a:p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Links</a:t>
            </a:r>
          </a:p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Logic relationships “To” and “From”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1996" y="1878594"/>
            <a:ext cx="5078408" cy="1377815"/>
          </a:xfrm>
          <a:prstGeom prst="rect">
            <a:avLst/>
          </a:prstGeom>
        </p:spPr>
      </p:pic>
      <p:sp>
        <p:nvSpPr>
          <p:cNvPr id="12" name="Rectangle 3">
            <a:extLst>
              <a:ext uri="{FF2B5EF4-FFF2-40B4-BE49-F238E27FC236}">
                <a16:creationId xmlns:a16="http://schemas.microsoft.com/office/drawing/2014/main" xmlns="" id="{69BB54CE-97BA-4E97-B293-A0C31B922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1386" y="2556669"/>
            <a:ext cx="70104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400050" indent="-34290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200150" indent="-22860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543050" indent="-1714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00250" indent="-1714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4574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146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3718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290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التابعين (الاعتماديين)</a:t>
            </a:r>
          </a:p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المتطلبات المسبقة</a:t>
            </a:r>
          </a:p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متطلبات الواجهة/الربط</a:t>
            </a:r>
          </a:p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الروابط</a:t>
            </a:r>
          </a:p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العلاقات المنطقية "إلى" و "من"</a:t>
            </a:r>
            <a:endParaRPr lang="en-US" altLang="en-US" sz="2400" b="0" i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24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13"/>
    </mc:Choice>
    <mc:Fallback xmlns="">
      <p:transition spd="slow" advTm="34113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200944" y="1784042"/>
            <a:ext cx="9902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Who is the Scheduler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Attributes of Planner/Scheduler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Importance of the Schedule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 Tools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Critical Path Method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Scheduling </a:t>
            </a:r>
            <a:r>
              <a:rPr lang="en-US" sz="24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Terminology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b="1" dirty="0">
                <a:solidFill>
                  <a:prstClr val="black"/>
                </a:solidFill>
              </a:rPr>
              <a:t>Relationships  (Logic) – 4 Types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574752" y="690586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46938" y="34595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995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760"/>
    </mc:Choice>
    <mc:Fallback>
      <p:transition spd="slow" advTm="31376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93529" y="829286"/>
            <a:ext cx="60976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Relationships  (Logic) – 4 Types</a:t>
            </a:r>
          </a:p>
          <a:p>
            <a:r>
              <a:rPr lang="en-US" dirty="0"/>
              <a:t> </a:t>
            </a:r>
            <a:endParaRPr 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xmlns="" id="{3743EA5A-3E60-49C3-B8CD-786A78E19B38}"/>
              </a:ext>
            </a:extLst>
          </p:cNvPr>
          <p:cNvSpPr txBox="1">
            <a:spLocks noChangeArrowheads="1"/>
          </p:cNvSpPr>
          <p:nvPr/>
        </p:nvSpPr>
        <p:spPr>
          <a:xfrm>
            <a:off x="529391" y="2764860"/>
            <a:ext cx="4883118" cy="247949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 to Start - FS 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relationship in which the predecessor activity must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before its successor activity can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3000"/>
              </a:lnSpc>
              <a:buFontTx/>
              <a:buChar char="—"/>
              <a:defRPr/>
            </a:pP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0488" y="2946191"/>
            <a:ext cx="3517697" cy="139000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67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128"/>
    </mc:Choice>
    <mc:Fallback xmlns="">
      <p:transition spd="slow" advTm="122128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sp>
        <p:nvSpPr>
          <p:cNvPr id="12" name="Rectangle 3">
            <a:extLst>
              <a:ext uri="{FF2B5EF4-FFF2-40B4-BE49-F238E27FC236}">
                <a16:creationId xmlns:a16="http://schemas.microsoft.com/office/drawing/2014/main" xmlns="" id="{1F8E8CAE-3422-4E71-A69D-2241B3D2C5C2}"/>
              </a:ext>
            </a:extLst>
          </p:cNvPr>
          <p:cNvSpPr txBox="1">
            <a:spLocks noChangeArrowheads="1"/>
          </p:cNvSpPr>
          <p:nvPr/>
        </p:nvSpPr>
        <p:spPr>
          <a:xfrm>
            <a:off x="786339" y="2599962"/>
            <a:ext cx="4979773" cy="1524000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13000"/>
              </a:lnSpc>
              <a:buFont typeface="Arial" panose="020B0604020202020204" pitchFamily="34" charset="0"/>
              <a:buNone/>
            </a:pPr>
            <a:r>
              <a:rPr lang="en-US" alt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 to Finish - FF 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relationship in which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a successor activity depends on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its predecessor activity.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5836" y="2457373"/>
            <a:ext cx="3822523" cy="154242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93529" y="829286"/>
            <a:ext cx="60976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Relationships  (Logic) – 4 Types</a:t>
            </a:r>
          </a:p>
          <a:p>
            <a:r>
              <a:rPr lang="en-US" dirty="0"/>
              <a:t> 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83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76"/>
    </mc:Choice>
    <mc:Fallback xmlns="">
      <p:transition spd="slow" advTm="30876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sp>
        <p:nvSpPr>
          <p:cNvPr id="11" name="Rectangle 3">
            <a:extLst>
              <a:ext uri="{FF2B5EF4-FFF2-40B4-BE49-F238E27FC236}">
                <a16:creationId xmlns:a16="http://schemas.microsoft.com/office/drawing/2014/main" xmlns="" id="{F0521FD1-CC41-41FD-9006-2CFB2686A576}"/>
              </a:ext>
            </a:extLst>
          </p:cNvPr>
          <p:cNvSpPr txBox="1">
            <a:spLocks noChangeArrowheads="1"/>
          </p:cNvSpPr>
          <p:nvPr/>
        </p:nvSpPr>
        <p:spPr>
          <a:xfrm>
            <a:off x="173628" y="2457373"/>
            <a:ext cx="5039801" cy="2085994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13000"/>
              </a:lnSpc>
              <a:buFont typeface="Arial" panose="020B0604020202020204" pitchFamily="34" charset="0"/>
              <a:buNone/>
            </a:pPr>
            <a:r>
              <a:rPr lang="en-US" alt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 to Finish - SF 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relationship in which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n-US" altLang="en-US" sz="1800" dirty="0">
                <a:solidFill>
                  <a:srgbClr val="E3012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predecessor activity controls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a successor activity. </a:t>
            </a:r>
            <a:r>
              <a:rPr lang="en-US" altLang="en-US" sz="1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used </a:t>
            </a:r>
          </a:p>
          <a:p>
            <a:pPr lvl="1">
              <a:lnSpc>
                <a:spcPct val="113000"/>
              </a:lnSpc>
            </a:pPr>
            <a:endParaRPr lang="en-US" alt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5653" y="2457373"/>
            <a:ext cx="3298222" cy="160948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93529" y="829286"/>
            <a:ext cx="60976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Relationships  (Logic) – 4 Types</a:t>
            </a:r>
          </a:p>
          <a:p>
            <a:r>
              <a:rPr lang="en-US" dirty="0"/>
              <a:t> 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40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59"/>
    </mc:Choice>
    <mc:Fallback xmlns="">
      <p:transition spd="slow" advTm="23859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096" y="5895823"/>
            <a:ext cx="9902229" cy="204838"/>
          </a:xfrm>
          <a:prstGeom prst="rect">
            <a:avLst/>
          </a:prstGeom>
        </p:spPr>
      </p:pic>
      <p:sp>
        <p:nvSpPr>
          <p:cNvPr id="12" name="Rectangle 3">
            <a:extLst>
              <a:ext uri="{FF2B5EF4-FFF2-40B4-BE49-F238E27FC236}">
                <a16:creationId xmlns:a16="http://schemas.microsoft.com/office/drawing/2014/main" xmlns="" id="{3F145CB3-882A-4617-B6FF-51FE0149C05A}"/>
              </a:ext>
            </a:extLst>
          </p:cNvPr>
          <p:cNvSpPr txBox="1">
            <a:spLocks noChangeArrowheads="1"/>
          </p:cNvSpPr>
          <p:nvPr/>
        </p:nvSpPr>
        <p:spPr>
          <a:xfrm>
            <a:off x="869965" y="2548392"/>
            <a:ext cx="4675531" cy="1990075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13000"/>
              </a:lnSpc>
              <a:buFont typeface="Arial" panose="020B0604020202020204" pitchFamily="34" charset="0"/>
              <a:buNone/>
            </a:pPr>
            <a:r>
              <a:rPr lang="en-US" alt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 to Start - SS 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relationship in which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the predecessor activity controls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a successor activity 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0F38F614-7E7A-4688-8091-376B503690E5}"/>
              </a:ext>
            </a:extLst>
          </p:cNvPr>
          <p:cNvGrpSpPr/>
          <p:nvPr/>
        </p:nvGrpSpPr>
        <p:grpSpPr>
          <a:xfrm>
            <a:off x="7557752" y="2777132"/>
            <a:ext cx="3594100" cy="1381438"/>
            <a:chOff x="4870450" y="4413250"/>
            <a:chExt cx="3594100" cy="1381438"/>
          </a:xfrm>
        </p:grpSpPr>
        <p:sp>
          <p:nvSpPr>
            <p:cNvPr id="14" name="Rectangle 11">
              <a:extLst>
                <a:ext uri="{FF2B5EF4-FFF2-40B4-BE49-F238E27FC236}">
                  <a16:creationId xmlns:a16="http://schemas.microsoft.com/office/drawing/2014/main" xmlns="" id="{0070C3F1-E998-453A-9CF9-60E620870F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7589" y="5335588"/>
              <a:ext cx="1063625" cy="459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1pPr>
              <a:lvl2pPr marL="742950" indent="-285750"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2pPr>
              <a:lvl3pPr marL="1143000" indent="-228600"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3pPr>
              <a:lvl4pPr marL="1600200" indent="-228600"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4pPr>
              <a:lvl5pPr marL="2057400" indent="-228600"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SS 0</a:t>
              </a:r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DE267CC0-DEC8-4123-8A85-CC04DAFEC65F}"/>
                </a:ext>
              </a:extLst>
            </p:cNvPr>
            <p:cNvGrpSpPr/>
            <p:nvPr/>
          </p:nvGrpSpPr>
          <p:grpSpPr>
            <a:xfrm>
              <a:off x="4870450" y="4413250"/>
              <a:ext cx="3594100" cy="1349375"/>
              <a:chOff x="4870450" y="4413250"/>
              <a:chExt cx="3594100" cy="1349375"/>
            </a:xfrm>
          </p:grpSpPr>
          <p:sp>
            <p:nvSpPr>
              <p:cNvPr id="16" name="Rectangle 6">
                <a:extLst>
                  <a:ext uri="{FF2B5EF4-FFF2-40B4-BE49-F238E27FC236}">
                    <a16:creationId xmlns:a16="http://schemas.microsoft.com/office/drawing/2014/main" xmlns="" id="{EEB0164C-1943-4074-95D2-65603EFDBC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70450" y="4413250"/>
                <a:ext cx="1079500" cy="774700"/>
              </a:xfrm>
              <a:prstGeom prst="rect">
                <a:avLst/>
              </a:prstGeom>
              <a:solidFill>
                <a:srgbClr val="FFC000"/>
              </a:solidFill>
              <a:ln w="25400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1pPr>
                <a:lvl2pPr marL="742950" indent="-28575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2pPr>
                <a:lvl3pPr marL="11430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3pPr>
                <a:lvl4pPr marL="16002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4pPr>
                <a:lvl5pPr marL="20574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>
                    <a:srgbClr val="800000"/>
                  </a:buClr>
                  <a:buSzTx/>
                  <a:buFont typeface="Wingdings" panose="05000000000000000000" pitchFamily="2" charset="2"/>
                  <a:buChar char="¦"/>
                  <a:tabLst/>
                  <a:defRPr/>
                </a:pPr>
                <a:endParaRPr kumimoji="0" lang="en-US" altLang="en-US" sz="3200" b="1" i="1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7" name="Rectangle 7">
                <a:extLst>
                  <a:ext uri="{FF2B5EF4-FFF2-40B4-BE49-F238E27FC236}">
                    <a16:creationId xmlns:a16="http://schemas.microsoft.com/office/drawing/2014/main" xmlns="" id="{5C95A393-47F4-4498-B310-DCBDCBA8D0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85050" y="4413250"/>
                <a:ext cx="1079500" cy="774700"/>
              </a:xfrm>
              <a:prstGeom prst="rect">
                <a:avLst/>
              </a:prstGeom>
              <a:solidFill>
                <a:srgbClr val="FFC000"/>
              </a:solidFill>
              <a:ln w="25400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1pPr>
                <a:lvl2pPr marL="742950" indent="-28575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2pPr>
                <a:lvl3pPr marL="11430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3pPr>
                <a:lvl4pPr marL="16002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4pPr>
                <a:lvl5pPr marL="20574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>
                    <a:srgbClr val="800000"/>
                  </a:buClr>
                  <a:buSzTx/>
                  <a:buFont typeface="Wingdings" panose="05000000000000000000" pitchFamily="2" charset="2"/>
                  <a:buChar char="¦"/>
                  <a:tabLst/>
                  <a:defRPr/>
                </a:pPr>
                <a:endParaRPr kumimoji="0" lang="en-US" altLang="en-US" sz="3200" b="1" i="1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8" name="Line 8">
                <a:extLst>
                  <a:ext uri="{FF2B5EF4-FFF2-40B4-BE49-F238E27FC236}">
                    <a16:creationId xmlns:a16="http://schemas.microsoft.com/office/drawing/2014/main" xmlns="" id="{5729CD7B-2554-4FE9-9683-3385D4DB3F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6800" y="5238750"/>
                <a:ext cx="0" cy="425450"/>
              </a:xfrm>
              <a:prstGeom prst="line">
                <a:avLst/>
              </a:prstGeom>
              <a:noFill/>
              <a:ln w="25400">
                <a:solidFill>
                  <a:sysClr val="windowText" lastClr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" name="Line 9">
                <a:extLst>
                  <a:ext uri="{FF2B5EF4-FFF2-40B4-BE49-F238E27FC236}">
                    <a16:creationId xmlns:a16="http://schemas.microsoft.com/office/drawing/2014/main" xmlns="" id="{67534218-FD6F-413F-BC70-5D1CE53B0D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33950" y="5715000"/>
                <a:ext cx="2406650" cy="0"/>
              </a:xfrm>
              <a:prstGeom prst="line">
                <a:avLst/>
              </a:prstGeom>
              <a:noFill/>
              <a:ln w="25400">
                <a:solidFill>
                  <a:sysClr val="windowText" lastClr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" name="Line 10">
                <a:extLst>
                  <a:ext uri="{FF2B5EF4-FFF2-40B4-BE49-F238E27FC236}">
                    <a16:creationId xmlns:a16="http://schemas.microsoft.com/office/drawing/2014/main" xmlns="" id="{5E6D466F-EF10-4F62-BEF4-7AF038D820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7391400" y="5133975"/>
                <a:ext cx="0" cy="628650"/>
              </a:xfrm>
              <a:prstGeom prst="line">
                <a:avLst/>
              </a:prstGeom>
              <a:noFill/>
              <a:ln w="25400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1" name="Rectangle 12">
                <a:extLst>
                  <a:ext uri="{FF2B5EF4-FFF2-40B4-BE49-F238E27FC236}">
                    <a16:creationId xmlns:a16="http://schemas.microsoft.com/office/drawing/2014/main" xmlns="" id="{6FB7F786-2A64-4BC8-939F-75CCF5E2FF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78389" y="4497388"/>
                <a:ext cx="1063625" cy="459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1pPr>
                <a:lvl2pPr marL="742950" indent="-28575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2pPr>
                <a:lvl3pPr marL="11430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3pPr>
                <a:lvl4pPr marL="16002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4pPr>
                <a:lvl5pPr marL="20574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400" b="1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rebuchet MS" panose="020B0603020202020204" pitchFamily="34" charset="0"/>
                  </a:rPr>
                  <a:t>A</a:t>
                </a:r>
              </a:p>
            </p:txBody>
          </p:sp>
          <p:sp>
            <p:nvSpPr>
              <p:cNvPr id="22" name="Rectangle 13">
                <a:extLst>
                  <a:ext uri="{FF2B5EF4-FFF2-40B4-BE49-F238E27FC236}">
                    <a16:creationId xmlns:a16="http://schemas.microsoft.com/office/drawing/2014/main" xmlns="" id="{311CC896-E432-4DA4-AD5E-6051C6ADA7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92989" y="4573588"/>
                <a:ext cx="1063625" cy="459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1pPr>
                <a:lvl2pPr marL="742950" indent="-28575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2pPr>
                <a:lvl3pPr marL="11430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3pPr>
                <a:lvl4pPr marL="16002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4pPr>
                <a:lvl5pPr marL="20574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rebuchet MS" panose="020B0603020202020204" pitchFamily="34" charset="0"/>
                  </a:rPr>
                  <a:t>B</a:t>
                </a:r>
              </a:p>
            </p:txBody>
          </p:sp>
        </p:grpSp>
      </p:grp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693529" y="829286"/>
            <a:ext cx="60976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Relationships  (Logic) – 4 Types</a:t>
            </a:r>
          </a:p>
          <a:p>
            <a:r>
              <a:rPr lang="en-US" dirty="0"/>
              <a:t> </a:t>
            </a:r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2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50"/>
    </mc:Choice>
    <mc:Fallback xmlns="">
      <p:transition spd="slow" advTm="5425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Thank Yo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4784" y="2337789"/>
            <a:ext cx="6734386" cy="8406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7AF3DC06-2065-4370-AFAD-7687BD61FBF1}"/>
              </a:ext>
            </a:extLst>
          </p:cNvPr>
          <p:cNvSpPr txBox="1"/>
          <p:nvPr/>
        </p:nvSpPr>
        <p:spPr>
          <a:xfrm>
            <a:off x="5928189" y="2527289"/>
            <a:ext cx="26507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Thank You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128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43"/>
    </mc:Choice>
    <mc:Fallback xmlns="">
      <p:transition spd="slow" advTm="17143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02ABAB-4BB8-4159-AD08-E0BA06D38257}" vid="{3574EC94-0C89-4449-B33F-6563F97867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3653</TotalTime>
  <Words>1138</Words>
  <Application>Microsoft Office PowerPoint</Application>
  <PresentationFormat>Widescreen</PresentationFormat>
  <Paragraphs>331</Paragraphs>
  <Slides>34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6" baseType="lpstr">
      <vt:lpstr>Arial</vt:lpstr>
      <vt:lpstr>Calibri</vt:lpstr>
      <vt:lpstr>Calibri Light</vt:lpstr>
      <vt:lpstr>Courier New</vt:lpstr>
      <vt:lpstr>Impact</vt:lpstr>
      <vt:lpstr>Roboto Light</vt:lpstr>
      <vt:lpstr>Tajawal Medium</vt:lpstr>
      <vt:lpstr>Times New Roman</vt:lpstr>
      <vt:lpstr>Trebuchet MS</vt:lpstr>
      <vt:lpstr>Wingdings</vt:lpstr>
      <vt:lpstr>Wingdings 2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Amira El. Fekky</cp:lastModifiedBy>
  <cp:revision>444</cp:revision>
  <dcterms:created xsi:type="dcterms:W3CDTF">2021-08-03T13:03:26Z</dcterms:created>
  <dcterms:modified xsi:type="dcterms:W3CDTF">2023-11-12T10:26:07Z</dcterms:modified>
</cp:coreProperties>
</file>