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unknown"/>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00" r:id="rId5"/>
    <p:sldId id="598" r:id="rId6"/>
    <p:sldId id="499" r:id="rId7"/>
    <p:sldId id="591" r:id="rId8"/>
    <p:sldId id="592" r:id="rId9"/>
    <p:sldId id="599" r:id="rId10"/>
    <p:sldId id="600" r:id="rId11"/>
    <p:sldId id="601" r:id="rId12"/>
    <p:sldId id="602" r:id="rId13"/>
    <p:sldId id="627" r:id="rId14"/>
    <p:sldId id="603" r:id="rId15"/>
    <p:sldId id="604" r:id="rId16"/>
    <p:sldId id="595" r:id="rId17"/>
    <p:sldId id="628" r:id="rId18"/>
    <p:sldId id="605" r:id="rId19"/>
    <p:sldId id="619" r:id="rId20"/>
    <p:sldId id="606" r:id="rId21"/>
    <p:sldId id="607" r:id="rId22"/>
    <p:sldId id="618" r:id="rId23"/>
    <p:sldId id="608" r:id="rId24"/>
    <p:sldId id="623" r:id="rId25"/>
    <p:sldId id="624" r:id="rId26"/>
    <p:sldId id="625" r:id="rId27"/>
    <p:sldId id="629" r:id="rId28"/>
    <p:sldId id="630" r:id="rId29"/>
    <p:sldId id="631" r:id="rId30"/>
    <p:sldId id="609" r:id="rId31"/>
    <p:sldId id="610" r:id="rId32"/>
    <p:sldId id="615" r:id="rId33"/>
    <p:sldId id="612" r:id="rId34"/>
    <p:sldId id="614" r:id="rId35"/>
    <p:sldId id="613" r:id="rId36"/>
    <p:sldId id="616" r:id="rId37"/>
    <p:sldId id="620" r:id="rId38"/>
    <p:sldId id="621" r:id="rId39"/>
    <p:sldId id="622" r:id="rId40"/>
    <p:sldId id="611" r:id="rId41"/>
    <p:sldId id="632" r:id="rId42"/>
    <p:sldId id="634" r:id="rId43"/>
    <p:sldId id="5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0"/>
            <p14:sldId id="598"/>
            <p14:sldId id="499"/>
            <p14:sldId id="591"/>
            <p14:sldId id="592"/>
            <p14:sldId id="599"/>
            <p14:sldId id="600"/>
            <p14:sldId id="601"/>
            <p14:sldId id="602"/>
            <p14:sldId id="627"/>
            <p14:sldId id="603"/>
            <p14:sldId id="604"/>
            <p14:sldId id="595"/>
            <p14:sldId id="628"/>
            <p14:sldId id="605"/>
            <p14:sldId id="619"/>
            <p14:sldId id="606"/>
            <p14:sldId id="607"/>
            <p14:sldId id="618"/>
            <p14:sldId id="608"/>
            <p14:sldId id="623"/>
            <p14:sldId id="624"/>
            <p14:sldId id="625"/>
            <p14:sldId id="629"/>
            <p14:sldId id="630"/>
            <p14:sldId id="631"/>
            <p14:sldId id="609"/>
            <p14:sldId id="610"/>
            <p14:sldId id="615"/>
            <p14:sldId id="612"/>
            <p14:sldId id="614"/>
            <p14:sldId id="613"/>
            <p14:sldId id="616"/>
            <p14:sldId id="620"/>
            <p14:sldId id="621"/>
            <p14:sldId id="622"/>
            <p14:sldId id="611"/>
            <p14:sldId id="632"/>
            <p14:sldId id="634"/>
            <p14:sldId id="510"/>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50"/>
    <p:restoredTop sz="93656" autoAdjust="0"/>
  </p:normalViewPr>
  <p:slideViewPr>
    <p:cSldViewPr snapToGrid="0">
      <p:cViewPr>
        <p:scale>
          <a:sx n="55" d="100"/>
          <a:sy n="55" d="100"/>
        </p:scale>
        <p:origin x="-930" y="-24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6179FA-B7D2-0740-9E50-C340DAE3EB01}" type="doc">
      <dgm:prSet loTypeId="urn:microsoft.com/office/officeart/2005/8/layout/radial4" loCatId="" qsTypeId="urn:microsoft.com/office/officeart/2005/8/quickstyle/simple1" qsCatId="simple" csTypeId="urn:microsoft.com/office/officeart/2005/8/colors/accent5_1" csCatId="accent5" phldr="1"/>
      <dgm:spPr/>
      <dgm:t>
        <a:bodyPr/>
        <a:lstStyle/>
        <a:p>
          <a:endParaRPr lang="en-US"/>
        </a:p>
      </dgm:t>
    </dgm:pt>
    <dgm:pt modelId="{2E3847D0-FF1A-9D4F-99F0-23A3CA2D97B1}">
      <dgm:prSet phldrT="[Text]" custT="1"/>
      <dgm:spPr/>
      <dgm:t>
        <a:bodyPr/>
        <a:lstStyle/>
        <a:p>
          <a:r>
            <a:rPr lang="ar-SA" sz="1800" b="1" dirty="0">
              <a:latin typeface="Alexandria" pitchFamily="2" charset="-78"/>
              <a:cs typeface="Alexandria" pitchFamily="2" charset="-78"/>
            </a:rPr>
            <a:t>عناصر النظرية</a:t>
          </a:r>
          <a:endParaRPr lang="en-US" sz="1800" b="1" dirty="0">
            <a:latin typeface="Alexandria" pitchFamily="2" charset="-78"/>
            <a:cs typeface="Alexandria" pitchFamily="2" charset="-78"/>
          </a:endParaRPr>
        </a:p>
      </dgm:t>
    </dgm:pt>
    <dgm:pt modelId="{1A91B752-CF2C-9F48-99C5-60C4B596A202}" type="parTrans" cxnId="{13464B22-2373-1C40-A2D3-06B49B0544C9}">
      <dgm:prSet/>
      <dgm:spPr/>
      <dgm:t>
        <a:bodyPr/>
        <a:lstStyle/>
        <a:p>
          <a:endParaRPr lang="en-US" sz="1800" b="1">
            <a:latin typeface="Alexandria" pitchFamily="2" charset="-78"/>
            <a:cs typeface="Alexandria" pitchFamily="2" charset="-78"/>
          </a:endParaRPr>
        </a:p>
      </dgm:t>
    </dgm:pt>
    <dgm:pt modelId="{E90FB70C-1568-7244-93C7-20CCD8321341}" type="sibTrans" cxnId="{13464B22-2373-1C40-A2D3-06B49B0544C9}">
      <dgm:prSet/>
      <dgm:spPr/>
      <dgm:t>
        <a:bodyPr/>
        <a:lstStyle/>
        <a:p>
          <a:endParaRPr lang="en-US" sz="1800" b="1">
            <a:latin typeface="Alexandria" pitchFamily="2" charset="-78"/>
            <a:cs typeface="Alexandria" pitchFamily="2" charset="-78"/>
          </a:endParaRPr>
        </a:p>
      </dgm:t>
    </dgm:pt>
    <dgm:pt modelId="{3C22090E-A351-9742-801C-F7327C56E85F}">
      <dgm:prSet phldrT="[Text]" custT="1"/>
      <dgm:spPr/>
      <dgm:t>
        <a:bodyPr/>
        <a:lstStyle/>
        <a:p>
          <a:pPr rtl="1"/>
          <a:r>
            <a:rPr lang="ar-SA" sz="1800" b="1" dirty="0">
              <a:latin typeface="Alexandria" pitchFamily="2" charset="-78"/>
              <a:cs typeface="Alexandria" pitchFamily="2" charset="-78"/>
            </a:rPr>
            <a:t>المفاهيم</a:t>
          </a:r>
          <a:endParaRPr lang="en-US" sz="1800" b="1" dirty="0">
            <a:latin typeface="Alexandria" pitchFamily="2" charset="-78"/>
            <a:cs typeface="Alexandria" pitchFamily="2" charset="-78"/>
          </a:endParaRPr>
        </a:p>
      </dgm:t>
    </dgm:pt>
    <dgm:pt modelId="{057F4939-550B-0E4B-99B7-D5E4484AF816}" type="parTrans" cxnId="{6DDEC6DD-E184-C940-8C0D-FB0098C2872C}">
      <dgm:prSet/>
      <dgm:spPr/>
      <dgm:t>
        <a:bodyPr/>
        <a:lstStyle/>
        <a:p>
          <a:endParaRPr lang="en-US" sz="1800" b="1">
            <a:latin typeface="Alexandria" pitchFamily="2" charset="-78"/>
            <a:cs typeface="Alexandria" pitchFamily="2" charset="-78"/>
          </a:endParaRPr>
        </a:p>
      </dgm:t>
    </dgm:pt>
    <dgm:pt modelId="{0CA8B363-1D09-3343-B776-D8EC9B9A8D5C}" type="sibTrans" cxnId="{6DDEC6DD-E184-C940-8C0D-FB0098C2872C}">
      <dgm:prSet/>
      <dgm:spPr/>
      <dgm:t>
        <a:bodyPr/>
        <a:lstStyle/>
        <a:p>
          <a:endParaRPr lang="en-US" sz="1800" b="1">
            <a:latin typeface="Alexandria" pitchFamily="2" charset="-78"/>
            <a:cs typeface="Alexandria" pitchFamily="2" charset="-78"/>
          </a:endParaRPr>
        </a:p>
      </dgm:t>
    </dgm:pt>
    <dgm:pt modelId="{8FBCFC42-AE57-8345-B9C9-5FD1B12BF07E}">
      <dgm:prSet phldrT="[Text]" custT="1"/>
      <dgm:spPr/>
      <dgm:t>
        <a:bodyPr/>
        <a:lstStyle/>
        <a:p>
          <a:pPr rtl="1"/>
          <a:r>
            <a:rPr lang="ar-SA" sz="1800" b="1" dirty="0">
              <a:latin typeface="Alexandria" pitchFamily="2" charset="-78"/>
              <a:cs typeface="Alexandria" pitchFamily="2" charset="-78"/>
            </a:rPr>
            <a:t>التعريفات</a:t>
          </a:r>
          <a:endParaRPr lang="en-US" sz="1800" b="1" dirty="0">
            <a:latin typeface="Alexandria" pitchFamily="2" charset="-78"/>
            <a:cs typeface="Alexandria" pitchFamily="2" charset="-78"/>
          </a:endParaRPr>
        </a:p>
      </dgm:t>
    </dgm:pt>
    <dgm:pt modelId="{9ED13923-7EFC-E34C-92F9-FD738B098A89}" type="parTrans" cxnId="{600568FE-FA87-B04A-A022-0957D649FF16}">
      <dgm:prSet/>
      <dgm:spPr/>
      <dgm:t>
        <a:bodyPr/>
        <a:lstStyle/>
        <a:p>
          <a:endParaRPr lang="en-US" sz="1800" b="1">
            <a:latin typeface="Alexandria" pitchFamily="2" charset="-78"/>
            <a:cs typeface="Alexandria" pitchFamily="2" charset="-78"/>
          </a:endParaRPr>
        </a:p>
      </dgm:t>
    </dgm:pt>
    <dgm:pt modelId="{04F696C9-5B17-E545-B0CA-01EDEFDA429A}" type="sibTrans" cxnId="{600568FE-FA87-B04A-A022-0957D649FF16}">
      <dgm:prSet/>
      <dgm:spPr/>
      <dgm:t>
        <a:bodyPr/>
        <a:lstStyle/>
        <a:p>
          <a:endParaRPr lang="en-US" sz="1800" b="1">
            <a:latin typeface="Alexandria" pitchFamily="2" charset="-78"/>
            <a:cs typeface="Alexandria" pitchFamily="2" charset="-78"/>
          </a:endParaRPr>
        </a:p>
      </dgm:t>
    </dgm:pt>
    <dgm:pt modelId="{65BE1687-F6C1-0942-A93A-E10E58039EAF}">
      <dgm:prSet phldrT="[Text]" custT="1"/>
      <dgm:spPr/>
      <dgm:t>
        <a:bodyPr/>
        <a:lstStyle/>
        <a:p>
          <a:pPr rtl="1"/>
          <a:r>
            <a:rPr lang="ar-SA" sz="1800" b="1" dirty="0">
              <a:latin typeface="Alexandria" pitchFamily="2" charset="-78"/>
              <a:cs typeface="Alexandria" pitchFamily="2" charset="-78"/>
            </a:rPr>
            <a:t>الافتراضات</a:t>
          </a:r>
          <a:endParaRPr lang="en-US" sz="1800" b="1" dirty="0">
            <a:latin typeface="Alexandria" pitchFamily="2" charset="-78"/>
            <a:cs typeface="Alexandria" pitchFamily="2" charset="-78"/>
          </a:endParaRPr>
        </a:p>
      </dgm:t>
    </dgm:pt>
    <dgm:pt modelId="{C96C315A-22AB-734B-B7AC-B433119D8038}" type="parTrans" cxnId="{B7CA3F64-E281-4948-93E0-A23DDFB9E016}">
      <dgm:prSet/>
      <dgm:spPr/>
      <dgm:t>
        <a:bodyPr/>
        <a:lstStyle/>
        <a:p>
          <a:endParaRPr lang="en-US" sz="1800" b="1">
            <a:latin typeface="Alexandria" pitchFamily="2" charset="-78"/>
            <a:cs typeface="Alexandria" pitchFamily="2" charset="-78"/>
          </a:endParaRPr>
        </a:p>
      </dgm:t>
    </dgm:pt>
    <dgm:pt modelId="{4A92FCF5-1888-B44F-8A53-8E24E8CB73D7}" type="sibTrans" cxnId="{B7CA3F64-E281-4948-93E0-A23DDFB9E016}">
      <dgm:prSet/>
      <dgm:spPr/>
      <dgm:t>
        <a:bodyPr/>
        <a:lstStyle/>
        <a:p>
          <a:endParaRPr lang="en-US" sz="1800" b="1">
            <a:latin typeface="Alexandria" pitchFamily="2" charset="-78"/>
            <a:cs typeface="Alexandria" pitchFamily="2" charset="-78"/>
          </a:endParaRPr>
        </a:p>
      </dgm:t>
    </dgm:pt>
    <dgm:pt modelId="{A78A3BD1-DACC-E944-9AF5-BC6C331E2423}">
      <dgm:prSet custT="1"/>
      <dgm:spPr/>
      <dgm:t>
        <a:bodyPr/>
        <a:lstStyle/>
        <a:p>
          <a:pPr rtl="1"/>
          <a:r>
            <a:rPr lang="ar-SA" sz="1800" b="1" dirty="0">
              <a:latin typeface="Alexandria" pitchFamily="2" charset="-78"/>
              <a:cs typeface="Alexandria" pitchFamily="2" charset="-78"/>
            </a:rPr>
            <a:t>العلاقات</a:t>
          </a:r>
          <a:endParaRPr lang="en-US" sz="1800" b="1" dirty="0">
            <a:latin typeface="Alexandria" pitchFamily="2" charset="-78"/>
            <a:cs typeface="Alexandria" pitchFamily="2" charset="-78"/>
          </a:endParaRPr>
        </a:p>
      </dgm:t>
    </dgm:pt>
    <dgm:pt modelId="{EF812CF4-20DF-7345-B48A-7F813214F33B}" type="parTrans" cxnId="{3C984D6E-87A3-4749-A85C-549B83672DA0}">
      <dgm:prSet/>
      <dgm:spPr/>
      <dgm:t>
        <a:bodyPr/>
        <a:lstStyle/>
        <a:p>
          <a:endParaRPr lang="en-US" sz="1800" b="1">
            <a:latin typeface="Alexandria" pitchFamily="2" charset="-78"/>
            <a:cs typeface="Alexandria" pitchFamily="2" charset="-78"/>
          </a:endParaRPr>
        </a:p>
      </dgm:t>
    </dgm:pt>
    <dgm:pt modelId="{537A3B2F-79B2-6C43-BCA4-8CF4B59EE708}" type="sibTrans" cxnId="{3C984D6E-87A3-4749-A85C-549B83672DA0}">
      <dgm:prSet/>
      <dgm:spPr/>
      <dgm:t>
        <a:bodyPr/>
        <a:lstStyle/>
        <a:p>
          <a:endParaRPr lang="en-US" sz="1800" b="1">
            <a:latin typeface="Alexandria" pitchFamily="2" charset="-78"/>
            <a:cs typeface="Alexandria" pitchFamily="2" charset="-78"/>
          </a:endParaRPr>
        </a:p>
      </dgm:t>
    </dgm:pt>
    <dgm:pt modelId="{08DC7571-AA99-FD4F-A9AB-796259028FC4}">
      <dgm:prSet custT="1"/>
      <dgm:spPr/>
      <dgm:t>
        <a:bodyPr/>
        <a:lstStyle/>
        <a:p>
          <a:pPr rtl="1"/>
          <a:r>
            <a:rPr lang="ar-SA" sz="1800" b="1" dirty="0">
              <a:latin typeface="Alexandria" pitchFamily="2" charset="-78"/>
              <a:cs typeface="Alexandria" pitchFamily="2" charset="-78"/>
            </a:rPr>
            <a:t>التفسير</a:t>
          </a:r>
          <a:endParaRPr lang="en-US" sz="1800" b="1" dirty="0">
            <a:latin typeface="Alexandria" pitchFamily="2" charset="-78"/>
            <a:cs typeface="Alexandria" pitchFamily="2" charset="-78"/>
          </a:endParaRPr>
        </a:p>
      </dgm:t>
    </dgm:pt>
    <dgm:pt modelId="{51EB683F-F6D3-0341-8A15-67F21303C2DA}" type="parTrans" cxnId="{91C2B708-123E-6F48-B36E-E734C0A4C283}">
      <dgm:prSet/>
      <dgm:spPr/>
      <dgm:t>
        <a:bodyPr/>
        <a:lstStyle/>
        <a:p>
          <a:endParaRPr lang="en-US" sz="1800" b="1">
            <a:latin typeface="Alexandria" pitchFamily="2" charset="-78"/>
            <a:cs typeface="Alexandria" pitchFamily="2" charset="-78"/>
          </a:endParaRPr>
        </a:p>
      </dgm:t>
    </dgm:pt>
    <dgm:pt modelId="{7070DFF1-ECEA-9F46-8C64-E85D2285893E}" type="sibTrans" cxnId="{91C2B708-123E-6F48-B36E-E734C0A4C283}">
      <dgm:prSet/>
      <dgm:spPr/>
      <dgm:t>
        <a:bodyPr/>
        <a:lstStyle/>
        <a:p>
          <a:endParaRPr lang="en-US" sz="1800" b="1">
            <a:latin typeface="Alexandria" pitchFamily="2" charset="-78"/>
            <a:cs typeface="Alexandria" pitchFamily="2" charset="-78"/>
          </a:endParaRPr>
        </a:p>
      </dgm:t>
    </dgm:pt>
    <dgm:pt modelId="{712F9761-F1FB-CA4B-AEA8-ACBB935FA70F}">
      <dgm:prSet custT="1"/>
      <dgm:spPr/>
      <dgm:t>
        <a:bodyPr/>
        <a:lstStyle/>
        <a:p>
          <a:pPr rtl="1"/>
          <a:r>
            <a:rPr lang="ar-SA" sz="1800" b="1" dirty="0">
              <a:latin typeface="Alexandria" pitchFamily="2" charset="-78"/>
              <a:cs typeface="Alexandria" pitchFamily="2" charset="-78"/>
            </a:rPr>
            <a:t>التنبؤ</a:t>
          </a:r>
          <a:endParaRPr lang="en-US" sz="1800" b="1" dirty="0">
            <a:latin typeface="Alexandria" pitchFamily="2" charset="-78"/>
            <a:cs typeface="Alexandria" pitchFamily="2" charset="-78"/>
          </a:endParaRPr>
        </a:p>
      </dgm:t>
    </dgm:pt>
    <dgm:pt modelId="{B989976B-4D7B-434C-B85F-0F99615A7871}" type="parTrans" cxnId="{4DFBD37F-DABD-DF47-A21E-52E5DE5FF6FF}">
      <dgm:prSet/>
      <dgm:spPr/>
      <dgm:t>
        <a:bodyPr/>
        <a:lstStyle/>
        <a:p>
          <a:endParaRPr lang="en-US" sz="1800" b="1">
            <a:latin typeface="Alexandria" pitchFamily="2" charset="-78"/>
            <a:cs typeface="Alexandria" pitchFamily="2" charset="-78"/>
          </a:endParaRPr>
        </a:p>
      </dgm:t>
    </dgm:pt>
    <dgm:pt modelId="{57339641-9615-524E-813B-5BCAE6C13482}" type="sibTrans" cxnId="{4DFBD37F-DABD-DF47-A21E-52E5DE5FF6FF}">
      <dgm:prSet/>
      <dgm:spPr/>
      <dgm:t>
        <a:bodyPr/>
        <a:lstStyle/>
        <a:p>
          <a:endParaRPr lang="en-US" sz="1800" b="1">
            <a:latin typeface="Alexandria" pitchFamily="2" charset="-78"/>
            <a:cs typeface="Alexandria" pitchFamily="2" charset="-78"/>
          </a:endParaRPr>
        </a:p>
      </dgm:t>
    </dgm:pt>
    <dgm:pt modelId="{4B9963BC-A248-AE47-9A5A-65FC1CE7DE3D}">
      <dgm:prSet custT="1"/>
      <dgm:spPr/>
      <dgm:t>
        <a:bodyPr/>
        <a:lstStyle/>
        <a:p>
          <a:pPr rtl="1"/>
          <a:r>
            <a:rPr lang="ar-SA" sz="1800" b="1" dirty="0">
              <a:latin typeface="Alexandria" pitchFamily="2" charset="-78"/>
              <a:cs typeface="Alexandria" pitchFamily="2" charset="-78"/>
            </a:rPr>
            <a:t>القابلية للاختبار</a:t>
          </a:r>
          <a:endParaRPr lang="en-US" sz="1800" b="1" dirty="0">
            <a:latin typeface="Alexandria" pitchFamily="2" charset="-78"/>
            <a:cs typeface="Alexandria" pitchFamily="2" charset="-78"/>
          </a:endParaRPr>
        </a:p>
      </dgm:t>
    </dgm:pt>
    <dgm:pt modelId="{26F8FF75-F571-2D4D-9F57-4D00FBEBEE03}" type="parTrans" cxnId="{C5667410-0147-F14E-9E92-10F29BA4B493}">
      <dgm:prSet/>
      <dgm:spPr/>
      <dgm:t>
        <a:bodyPr/>
        <a:lstStyle/>
        <a:p>
          <a:endParaRPr lang="en-US" sz="1800" b="1">
            <a:latin typeface="Alexandria" pitchFamily="2" charset="-78"/>
            <a:cs typeface="Alexandria" pitchFamily="2" charset="-78"/>
          </a:endParaRPr>
        </a:p>
      </dgm:t>
    </dgm:pt>
    <dgm:pt modelId="{5812A056-247D-1345-9ADA-542EC3A4A135}" type="sibTrans" cxnId="{C5667410-0147-F14E-9E92-10F29BA4B493}">
      <dgm:prSet/>
      <dgm:spPr/>
      <dgm:t>
        <a:bodyPr/>
        <a:lstStyle/>
        <a:p>
          <a:endParaRPr lang="en-US" sz="1800" b="1">
            <a:latin typeface="Alexandria" pitchFamily="2" charset="-78"/>
            <a:cs typeface="Alexandria" pitchFamily="2" charset="-78"/>
          </a:endParaRPr>
        </a:p>
      </dgm:t>
    </dgm:pt>
    <dgm:pt modelId="{B5BB7F68-810B-5244-890C-16DA88FC252C}" type="pres">
      <dgm:prSet presAssocID="{1A6179FA-B7D2-0740-9E50-C340DAE3EB01}" presName="cycle" presStyleCnt="0">
        <dgm:presLayoutVars>
          <dgm:chMax val="1"/>
          <dgm:dir/>
          <dgm:animLvl val="ctr"/>
          <dgm:resizeHandles val="exact"/>
        </dgm:presLayoutVars>
      </dgm:prSet>
      <dgm:spPr/>
      <dgm:t>
        <a:bodyPr/>
        <a:lstStyle/>
        <a:p>
          <a:pPr rtl="1"/>
          <a:endParaRPr lang="ar-EG"/>
        </a:p>
      </dgm:t>
    </dgm:pt>
    <dgm:pt modelId="{715972D4-1575-3F49-9B3E-118167168F5B}" type="pres">
      <dgm:prSet presAssocID="{2E3847D0-FF1A-9D4F-99F0-23A3CA2D97B1}" presName="centerShape" presStyleLbl="node0" presStyleIdx="0" presStyleCnt="1"/>
      <dgm:spPr/>
      <dgm:t>
        <a:bodyPr/>
        <a:lstStyle/>
        <a:p>
          <a:pPr rtl="1"/>
          <a:endParaRPr lang="ar-EG"/>
        </a:p>
      </dgm:t>
    </dgm:pt>
    <dgm:pt modelId="{4268BC5E-9F72-5F4B-95B1-D707CDC98173}" type="pres">
      <dgm:prSet presAssocID="{057F4939-550B-0E4B-99B7-D5E4484AF816}" presName="parTrans" presStyleLbl="bgSibTrans2D1" presStyleIdx="0" presStyleCnt="7"/>
      <dgm:spPr/>
      <dgm:t>
        <a:bodyPr/>
        <a:lstStyle/>
        <a:p>
          <a:pPr rtl="1"/>
          <a:endParaRPr lang="ar-EG"/>
        </a:p>
      </dgm:t>
    </dgm:pt>
    <dgm:pt modelId="{51E816A5-4411-2641-AC49-C4405CC55D03}" type="pres">
      <dgm:prSet presAssocID="{3C22090E-A351-9742-801C-F7327C56E85F}" presName="node" presStyleLbl="node1" presStyleIdx="0" presStyleCnt="7">
        <dgm:presLayoutVars>
          <dgm:bulletEnabled val="1"/>
        </dgm:presLayoutVars>
      </dgm:prSet>
      <dgm:spPr/>
      <dgm:t>
        <a:bodyPr/>
        <a:lstStyle/>
        <a:p>
          <a:pPr rtl="1"/>
          <a:endParaRPr lang="ar-EG"/>
        </a:p>
      </dgm:t>
    </dgm:pt>
    <dgm:pt modelId="{5D43136A-5297-7145-8D8C-70910E8E6770}" type="pres">
      <dgm:prSet presAssocID="{9ED13923-7EFC-E34C-92F9-FD738B098A89}" presName="parTrans" presStyleLbl="bgSibTrans2D1" presStyleIdx="1" presStyleCnt="7"/>
      <dgm:spPr/>
      <dgm:t>
        <a:bodyPr/>
        <a:lstStyle/>
        <a:p>
          <a:pPr rtl="1"/>
          <a:endParaRPr lang="ar-EG"/>
        </a:p>
      </dgm:t>
    </dgm:pt>
    <dgm:pt modelId="{8A3E979A-4D11-5247-B699-822248326C8F}" type="pres">
      <dgm:prSet presAssocID="{8FBCFC42-AE57-8345-B9C9-5FD1B12BF07E}" presName="node" presStyleLbl="node1" presStyleIdx="1" presStyleCnt="7">
        <dgm:presLayoutVars>
          <dgm:bulletEnabled val="1"/>
        </dgm:presLayoutVars>
      </dgm:prSet>
      <dgm:spPr/>
      <dgm:t>
        <a:bodyPr/>
        <a:lstStyle/>
        <a:p>
          <a:pPr rtl="1"/>
          <a:endParaRPr lang="ar-EG"/>
        </a:p>
      </dgm:t>
    </dgm:pt>
    <dgm:pt modelId="{1CD9DCCC-8082-3449-A8A4-D22DB30CF5D2}" type="pres">
      <dgm:prSet presAssocID="{C96C315A-22AB-734B-B7AC-B433119D8038}" presName="parTrans" presStyleLbl="bgSibTrans2D1" presStyleIdx="2" presStyleCnt="7"/>
      <dgm:spPr/>
      <dgm:t>
        <a:bodyPr/>
        <a:lstStyle/>
        <a:p>
          <a:pPr rtl="1"/>
          <a:endParaRPr lang="ar-EG"/>
        </a:p>
      </dgm:t>
    </dgm:pt>
    <dgm:pt modelId="{1A6D0525-E30F-8A43-A7F8-84F524EDD39C}" type="pres">
      <dgm:prSet presAssocID="{65BE1687-F6C1-0942-A93A-E10E58039EAF}" presName="node" presStyleLbl="node1" presStyleIdx="2" presStyleCnt="7">
        <dgm:presLayoutVars>
          <dgm:bulletEnabled val="1"/>
        </dgm:presLayoutVars>
      </dgm:prSet>
      <dgm:spPr/>
      <dgm:t>
        <a:bodyPr/>
        <a:lstStyle/>
        <a:p>
          <a:pPr rtl="1"/>
          <a:endParaRPr lang="ar-EG"/>
        </a:p>
      </dgm:t>
    </dgm:pt>
    <dgm:pt modelId="{4A3DC872-3CDD-F942-AA6B-1A4FA63A76CC}" type="pres">
      <dgm:prSet presAssocID="{EF812CF4-20DF-7345-B48A-7F813214F33B}" presName="parTrans" presStyleLbl="bgSibTrans2D1" presStyleIdx="3" presStyleCnt="7"/>
      <dgm:spPr/>
      <dgm:t>
        <a:bodyPr/>
        <a:lstStyle/>
        <a:p>
          <a:pPr rtl="1"/>
          <a:endParaRPr lang="ar-EG"/>
        </a:p>
      </dgm:t>
    </dgm:pt>
    <dgm:pt modelId="{9D8C31DD-EDD2-CF4E-AF38-677D956661E1}" type="pres">
      <dgm:prSet presAssocID="{A78A3BD1-DACC-E944-9AF5-BC6C331E2423}" presName="node" presStyleLbl="node1" presStyleIdx="3" presStyleCnt="7">
        <dgm:presLayoutVars>
          <dgm:bulletEnabled val="1"/>
        </dgm:presLayoutVars>
      </dgm:prSet>
      <dgm:spPr/>
      <dgm:t>
        <a:bodyPr/>
        <a:lstStyle/>
        <a:p>
          <a:pPr rtl="1"/>
          <a:endParaRPr lang="ar-EG"/>
        </a:p>
      </dgm:t>
    </dgm:pt>
    <dgm:pt modelId="{9818E4FB-40D6-964C-B4E4-79F869835F80}" type="pres">
      <dgm:prSet presAssocID="{51EB683F-F6D3-0341-8A15-67F21303C2DA}" presName="parTrans" presStyleLbl="bgSibTrans2D1" presStyleIdx="4" presStyleCnt="7"/>
      <dgm:spPr/>
      <dgm:t>
        <a:bodyPr/>
        <a:lstStyle/>
        <a:p>
          <a:pPr rtl="1"/>
          <a:endParaRPr lang="ar-EG"/>
        </a:p>
      </dgm:t>
    </dgm:pt>
    <dgm:pt modelId="{DC7DEBD0-AB62-F94C-8A1F-05050D6597FB}" type="pres">
      <dgm:prSet presAssocID="{08DC7571-AA99-FD4F-A9AB-796259028FC4}" presName="node" presStyleLbl="node1" presStyleIdx="4" presStyleCnt="7">
        <dgm:presLayoutVars>
          <dgm:bulletEnabled val="1"/>
        </dgm:presLayoutVars>
      </dgm:prSet>
      <dgm:spPr/>
      <dgm:t>
        <a:bodyPr/>
        <a:lstStyle/>
        <a:p>
          <a:pPr rtl="1"/>
          <a:endParaRPr lang="ar-EG"/>
        </a:p>
      </dgm:t>
    </dgm:pt>
    <dgm:pt modelId="{B674F10C-E35F-1B4B-8509-05A8F427630C}" type="pres">
      <dgm:prSet presAssocID="{B989976B-4D7B-434C-B85F-0F99615A7871}" presName="parTrans" presStyleLbl="bgSibTrans2D1" presStyleIdx="5" presStyleCnt="7"/>
      <dgm:spPr/>
      <dgm:t>
        <a:bodyPr/>
        <a:lstStyle/>
        <a:p>
          <a:pPr rtl="1"/>
          <a:endParaRPr lang="ar-EG"/>
        </a:p>
      </dgm:t>
    </dgm:pt>
    <dgm:pt modelId="{65991C3A-95C8-1046-A859-FAA84858FFA4}" type="pres">
      <dgm:prSet presAssocID="{712F9761-F1FB-CA4B-AEA8-ACBB935FA70F}" presName="node" presStyleLbl="node1" presStyleIdx="5" presStyleCnt="7">
        <dgm:presLayoutVars>
          <dgm:bulletEnabled val="1"/>
        </dgm:presLayoutVars>
      </dgm:prSet>
      <dgm:spPr/>
      <dgm:t>
        <a:bodyPr/>
        <a:lstStyle/>
        <a:p>
          <a:pPr rtl="1"/>
          <a:endParaRPr lang="ar-EG"/>
        </a:p>
      </dgm:t>
    </dgm:pt>
    <dgm:pt modelId="{800526B9-F06B-6C47-9FFE-EF1C7B6B950F}" type="pres">
      <dgm:prSet presAssocID="{26F8FF75-F571-2D4D-9F57-4D00FBEBEE03}" presName="parTrans" presStyleLbl="bgSibTrans2D1" presStyleIdx="6" presStyleCnt="7"/>
      <dgm:spPr/>
      <dgm:t>
        <a:bodyPr/>
        <a:lstStyle/>
        <a:p>
          <a:pPr rtl="1"/>
          <a:endParaRPr lang="ar-EG"/>
        </a:p>
      </dgm:t>
    </dgm:pt>
    <dgm:pt modelId="{AC0FFA73-6518-7D4D-A606-F89A68E6A8D6}" type="pres">
      <dgm:prSet presAssocID="{4B9963BC-A248-AE47-9A5A-65FC1CE7DE3D}" presName="node" presStyleLbl="node1" presStyleIdx="6" presStyleCnt="7">
        <dgm:presLayoutVars>
          <dgm:bulletEnabled val="1"/>
        </dgm:presLayoutVars>
      </dgm:prSet>
      <dgm:spPr/>
      <dgm:t>
        <a:bodyPr/>
        <a:lstStyle/>
        <a:p>
          <a:pPr rtl="1"/>
          <a:endParaRPr lang="ar-EG"/>
        </a:p>
      </dgm:t>
    </dgm:pt>
  </dgm:ptLst>
  <dgm:cxnLst>
    <dgm:cxn modelId="{F40436C5-673A-7C40-BEEE-729BCEE76EB7}" type="presOf" srcId="{51EB683F-F6D3-0341-8A15-67F21303C2DA}" destId="{9818E4FB-40D6-964C-B4E4-79F869835F80}" srcOrd="0" destOrd="0" presId="urn:microsoft.com/office/officeart/2005/8/layout/radial4"/>
    <dgm:cxn modelId="{4D0C2CE5-439B-B94E-8977-E4CEFDBDEC8D}" type="presOf" srcId="{9ED13923-7EFC-E34C-92F9-FD738B098A89}" destId="{5D43136A-5297-7145-8D8C-70910E8E6770}" srcOrd="0" destOrd="0" presId="urn:microsoft.com/office/officeart/2005/8/layout/radial4"/>
    <dgm:cxn modelId="{1736AC90-1DBD-924F-A702-05876E7B3D2A}" type="presOf" srcId="{65BE1687-F6C1-0942-A93A-E10E58039EAF}" destId="{1A6D0525-E30F-8A43-A7F8-84F524EDD39C}" srcOrd="0" destOrd="0" presId="urn:microsoft.com/office/officeart/2005/8/layout/radial4"/>
    <dgm:cxn modelId="{FF499B2A-BED7-2540-BA51-A82A030DCA6B}" type="presOf" srcId="{057F4939-550B-0E4B-99B7-D5E4484AF816}" destId="{4268BC5E-9F72-5F4B-95B1-D707CDC98173}" srcOrd="0" destOrd="0" presId="urn:microsoft.com/office/officeart/2005/8/layout/radial4"/>
    <dgm:cxn modelId="{B7CA3F64-E281-4948-93E0-A23DDFB9E016}" srcId="{2E3847D0-FF1A-9D4F-99F0-23A3CA2D97B1}" destId="{65BE1687-F6C1-0942-A93A-E10E58039EAF}" srcOrd="2" destOrd="0" parTransId="{C96C315A-22AB-734B-B7AC-B433119D8038}" sibTransId="{4A92FCF5-1888-B44F-8A53-8E24E8CB73D7}"/>
    <dgm:cxn modelId="{4DFBD37F-DABD-DF47-A21E-52E5DE5FF6FF}" srcId="{2E3847D0-FF1A-9D4F-99F0-23A3CA2D97B1}" destId="{712F9761-F1FB-CA4B-AEA8-ACBB935FA70F}" srcOrd="5" destOrd="0" parTransId="{B989976B-4D7B-434C-B85F-0F99615A7871}" sibTransId="{57339641-9615-524E-813B-5BCAE6C13482}"/>
    <dgm:cxn modelId="{B3005366-5029-1842-A17F-7DDC44F9719D}" type="presOf" srcId="{2E3847D0-FF1A-9D4F-99F0-23A3CA2D97B1}" destId="{715972D4-1575-3F49-9B3E-118167168F5B}" srcOrd="0" destOrd="0" presId="urn:microsoft.com/office/officeart/2005/8/layout/radial4"/>
    <dgm:cxn modelId="{53B3547E-A736-7F4F-8996-57FC3B174BBD}" type="presOf" srcId="{1A6179FA-B7D2-0740-9E50-C340DAE3EB01}" destId="{B5BB7F68-810B-5244-890C-16DA88FC252C}" srcOrd="0" destOrd="0" presId="urn:microsoft.com/office/officeart/2005/8/layout/radial4"/>
    <dgm:cxn modelId="{8B32F7D5-F5DE-014F-9D7C-4F9F2696530C}" type="presOf" srcId="{8FBCFC42-AE57-8345-B9C9-5FD1B12BF07E}" destId="{8A3E979A-4D11-5247-B699-822248326C8F}" srcOrd="0" destOrd="0" presId="urn:microsoft.com/office/officeart/2005/8/layout/radial4"/>
    <dgm:cxn modelId="{13464B22-2373-1C40-A2D3-06B49B0544C9}" srcId="{1A6179FA-B7D2-0740-9E50-C340DAE3EB01}" destId="{2E3847D0-FF1A-9D4F-99F0-23A3CA2D97B1}" srcOrd="0" destOrd="0" parTransId="{1A91B752-CF2C-9F48-99C5-60C4B596A202}" sibTransId="{E90FB70C-1568-7244-93C7-20CCD8321341}"/>
    <dgm:cxn modelId="{5737C542-628F-8043-B6CA-6A571D5DF850}" type="presOf" srcId="{4B9963BC-A248-AE47-9A5A-65FC1CE7DE3D}" destId="{AC0FFA73-6518-7D4D-A606-F89A68E6A8D6}" srcOrd="0" destOrd="0" presId="urn:microsoft.com/office/officeart/2005/8/layout/radial4"/>
    <dgm:cxn modelId="{6DDEC6DD-E184-C940-8C0D-FB0098C2872C}" srcId="{2E3847D0-FF1A-9D4F-99F0-23A3CA2D97B1}" destId="{3C22090E-A351-9742-801C-F7327C56E85F}" srcOrd="0" destOrd="0" parTransId="{057F4939-550B-0E4B-99B7-D5E4484AF816}" sibTransId="{0CA8B363-1D09-3343-B776-D8EC9B9A8D5C}"/>
    <dgm:cxn modelId="{99BE71EB-9BA6-674D-B1E3-4372DF59C710}" type="presOf" srcId="{26F8FF75-F571-2D4D-9F57-4D00FBEBEE03}" destId="{800526B9-F06B-6C47-9FFE-EF1C7B6B950F}" srcOrd="0" destOrd="0" presId="urn:microsoft.com/office/officeart/2005/8/layout/radial4"/>
    <dgm:cxn modelId="{987F6DAC-A965-B74D-9275-1D6C3AB28D03}" type="presOf" srcId="{08DC7571-AA99-FD4F-A9AB-796259028FC4}" destId="{DC7DEBD0-AB62-F94C-8A1F-05050D6597FB}" srcOrd="0" destOrd="0" presId="urn:microsoft.com/office/officeart/2005/8/layout/radial4"/>
    <dgm:cxn modelId="{459D18CF-DFA5-704A-8A42-AACEB1347EDA}" type="presOf" srcId="{C96C315A-22AB-734B-B7AC-B433119D8038}" destId="{1CD9DCCC-8082-3449-A8A4-D22DB30CF5D2}" srcOrd="0" destOrd="0" presId="urn:microsoft.com/office/officeart/2005/8/layout/radial4"/>
    <dgm:cxn modelId="{CA136227-FEB8-A54A-A41E-1853AD951138}" type="presOf" srcId="{EF812CF4-20DF-7345-B48A-7F813214F33B}" destId="{4A3DC872-3CDD-F942-AA6B-1A4FA63A76CC}" srcOrd="0" destOrd="0" presId="urn:microsoft.com/office/officeart/2005/8/layout/radial4"/>
    <dgm:cxn modelId="{CADAA012-4AA2-274A-84D4-1240A30ADC5A}" type="presOf" srcId="{712F9761-F1FB-CA4B-AEA8-ACBB935FA70F}" destId="{65991C3A-95C8-1046-A859-FAA84858FFA4}" srcOrd="0" destOrd="0" presId="urn:microsoft.com/office/officeart/2005/8/layout/radial4"/>
    <dgm:cxn modelId="{600568FE-FA87-B04A-A022-0957D649FF16}" srcId="{2E3847D0-FF1A-9D4F-99F0-23A3CA2D97B1}" destId="{8FBCFC42-AE57-8345-B9C9-5FD1B12BF07E}" srcOrd="1" destOrd="0" parTransId="{9ED13923-7EFC-E34C-92F9-FD738B098A89}" sibTransId="{04F696C9-5B17-E545-B0CA-01EDEFDA429A}"/>
    <dgm:cxn modelId="{950CC3BC-1500-F54F-815C-EF2CCC9D75D5}" type="presOf" srcId="{A78A3BD1-DACC-E944-9AF5-BC6C331E2423}" destId="{9D8C31DD-EDD2-CF4E-AF38-677D956661E1}" srcOrd="0" destOrd="0" presId="urn:microsoft.com/office/officeart/2005/8/layout/radial4"/>
    <dgm:cxn modelId="{91C2B708-123E-6F48-B36E-E734C0A4C283}" srcId="{2E3847D0-FF1A-9D4F-99F0-23A3CA2D97B1}" destId="{08DC7571-AA99-FD4F-A9AB-796259028FC4}" srcOrd="4" destOrd="0" parTransId="{51EB683F-F6D3-0341-8A15-67F21303C2DA}" sibTransId="{7070DFF1-ECEA-9F46-8C64-E85D2285893E}"/>
    <dgm:cxn modelId="{C5667410-0147-F14E-9E92-10F29BA4B493}" srcId="{2E3847D0-FF1A-9D4F-99F0-23A3CA2D97B1}" destId="{4B9963BC-A248-AE47-9A5A-65FC1CE7DE3D}" srcOrd="6" destOrd="0" parTransId="{26F8FF75-F571-2D4D-9F57-4D00FBEBEE03}" sibTransId="{5812A056-247D-1345-9ADA-542EC3A4A135}"/>
    <dgm:cxn modelId="{90812F4F-6493-F44C-9764-5F0AFC8D631D}" type="presOf" srcId="{B989976B-4D7B-434C-B85F-0F99615A7871}" destId="{B674F10C-E35F-1B4B-8509-05A8F427630C}" srcOrd="0" destOrd="0" presId="urn:microsoft.com/office/officeart/2005/8/layout/radial4"/>
    <dgm:cxn modelId="{80125703-8B71-1040-897A-287E7282294B}" type="presOf" srcId="{3C22090E-A351-9742-801C-F7327C56E85F}" destId="{51E816A5-4411-2641-AC49-C4405CC55D03}" srcOrd="0" destOrd="0" presId="urn:microsoft.com/office/officeart/2005/8/layout/radial4"/>
    <dgm:cxn modelId="{3C984D6E-87A3-4749-A85C-549B83672DA0}" srcId="{2E3847D0-FF1A-9D4F-99F0-23A3CA2D97B1}" destId="{A78A3BD1-DACC-E944-9AF5-BC6C331E2423}" srcOrd="3" destOrd="0" parTransId="{EF812CF4-20DF-7345-B48A-7F813214F33B}" sibTransId="{537A3B2F-79B2-6C43-BCA4-8CF4B59EE708}"/>
    <dgm:cxn modelId="{EA372BE6-362E-9546-BF7C-929BC0D8F261}" type="presParOf" srcId="{B5BB7F68-810B-5244-890C-16DA88FC252C}" destId="{715972D4-1575-3F49-9B3E-118167168F5B}" srcOrd="0" destOrd="0" presId="urn:microsoft.com/office/officeart/2005/8/layout/radial4"/>
    <dgm:cxn modelId="{4E31308A-AA6A-6242-8E18-C858DCC3F0FB}" type="presParOf" srcId="{B5BB7F68-810B-5244-890C-16DA88FC252C}" destId="{4268BC5E-9F72-5F4B-95B1-D707CDC98173}" srcOrd="1" destOrd="0" presId="urn:microsoft.com/office/officeart/2005/8/layout/radial4"/>
    <dgm:cxn modelId="{1D4FDB0A-A8E8-FA46-A5F1-BC5F19F276C8}" type="presParOf" srcId="{B5BB7F68-810B-5244-890C-16DA88FC252C}" destId="{51E816A5-4411-2641-AC49-C4405CC55D03}" srcOrd="2" destOrd="0" presId="urn:microsoft.com/office/officeart/2005/8/layout/radial4"/>
    <dgm:cxn modelId="{00A8F47E-488B-534D-97FD-0D6C5C05F975}" type="presParOf" srcId="{B5BB7F68-810B-5244-890C-16DA88FC252C}" destId="{5D43136A-5297-7145-8D8C-70910E8E6770}" srcOrd="3" destOrd="0" presId="urn:microsoft.com/office/officeart/2005/8/layout/radial4"/>
    <dgm:cxn modelId="{1A6B09E7-B5A7-0A4F-8CEA-AAD6E55DCF89}" type="presParOf" srcId="{B5BB7F68-810B-5244-890C-16DA88FC252C}" destId="{8A3E979A-4D11-5247-B699-822248326C8F}" srcOrd="4" destOrd="0" presId="urn:microsoft.com/office/officeart/2005/8/layout/radial4"/>
    <dgm:cxn modelId="{D64FD0EB-A898-8949-B6C2-B87683ACBC35}" type="presParOf" srcId="{B5BB7F68-810B-5244-890C-16DA88FC252C}" destId="{1CD9DCCC-8082-3449-A8A4-D22DB30CF5D2}" srcOrd="5" destOrd="0" presId="urn:microsoft.com/office/officeart/2005/8/layout/radial4"/>
    <dgm:cxn modelId="{8CB76F0C-1408-4840-98FC-DD45C31C91AE}" type="presParOf" srcId="{B5BB7F68-810B-5244-890C-16DA88FC252C}" destId="{1A6D0525-E30F-8A43-A7F8-84F524EDD39C}" srcOrd="6" destOrd="0" presId="urn:microsoft.com/office/officeart/2005/8/layout/radial4"/>
    <dgm:cxn modelId="{48C5C4E0-3E3C-654C-A348-CA3F7C8ADD96}" type="presParOf" srcId="{B5BB7F68-810B-5244-890C-16DA88FC252C}" destId="{4A3DC872-3CDD-F942-AA6B-1A4FA63A76CC}" srcOrd="7" destOrd="0" presId="urn:microsoft.com/office/officeart/2005/8/layout/radial4"/>
    <dgm:cxn modelId="{93C79BF5-A63D-AE48-A449-0A5707CB857D}" type="presParOf" srcId="{B5BB7F68-810B-5244-890C-16DA88FC252C}" destId="{9D8C31DD-EDD2-CF4E-AF38-677D956661E1}" srcOrd="8" destOrd="0" presId="urn:microsoft.com/office/officeart/2005/8/layout/radial4"/>
    <dgm:cxn modelId="{5E71BE6D-45CB-4440-9AB3-F8636FF17E15}" type="presParOf" srcId="{B5BB7F68-810B-5244-890C-16DA88FC252C}" destId="{9818E4FB-40D6-964C-B4E4-79F869835F80}" srcOrd="9" destOrd="0" presId="urn:microsoft.com/office/officeart/2005/8/layout/radial4"/>
    <dgm:cxn modelId="{71D347D9-D2C4-874F-9BD4-A229844FC96D}" type="presParOf" srcId="{B5BB7F68-810B-5244-890C-16DA88FC252C}" destId="{DC7DEBD0-AB62-F94C-8A1F-05050D6597FB}" srcOrd="10" destOrd="0" presId="urn:microsoft.com/office/officeart/2005/8/layout/radial4"/>
    <dgm:cxn modelId="{E0278B3A-0402-B64C-A43F-0F477BA5406D}" type="presParOf" srcId="{B5BB7F68-810B-5244-890C-16DA88FC252C}" destId="{B674F10C-E35F-1B4B-8509-05A8F427630C}" srcOrd="11" destOrd="0" presId="urn:microsoft.com/office/officeart/2005/8/layout/radial4"/>
    <dgm:cxn modelId="{C8CFCB93-21AC-CE43-B6FF-216F9FD5A357}" type="presParOf" srcId="{B5BB7F68-810B-5244-890C-16DA88FC252C}" destId="{65991C3A-95C8-1046-A859-FAA84858FFA4}" srcOrd="12" destOrd="0" presId="urn:microsoft.com/office/officeart/2005/8/layout/radial4"/>
    <dgm:cxn modelId="{EF92DE85-8556-7841-8EC8-786574FE7CC1}" type="presParOf" srcId="{B5BB7F68-810B-5244-890C-16DA88FC252C}" destId="{800526B9-F06B-6C47-9FFE-EF1C7B6B950F}" srcOrd="13" destOrd="0" presId="urn:microsoft.com/office/officeart/2005/8/layout/radial4"/>
    <dgm:cxn modelId="{CC2FE115-F8A8-8949-B5C8-3B175A82D1E4}" type="presParOf" srcId="{B5BB7F68-810B-5244-890C-16DA88FC252C}" destId="{AC0FFA73-6518-7D4D-A606-F89A68E6A8D6}" srcOrd="1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9B5200-BF97-C94C-BC23-28A8131384A8}" type="doc">
      <dgm:prSet loTypeId="urn:microsoft.com/office/officeart/2005/8/layout/cycle4" loCatId="" qsTypeId="urn:microsoft.com/office/officeart/2005/8/quickstyle/simple1" qsCatId="simple" csTypeId="urn:microsoft.com/office/officeart/2005/8/colors/accent1_2" csCatId="accent1" phldr="1"/>
      <dgm:spPr/>
      <dgm:t>
        <a:bodyPr/>
        <a:lstStyle/>
        <a:p>
          <a:endParaRPr lang="en-US"/>
        </a:p>
      </dgm:t>
    </dgm:pt>
    <dgm:pt modelId="{D2187BD9-944E-E344-A760-7B5B1B32742C}">
      <dgm:prSet phldrT="[Text]" custT="1"/>
      <dgm:spPr>
        <a:solidFill>
          <a:schemeClr val="bg1">
            <a:lumMod val="85000"/>
          </a:schemeClr>
        </a:solidFill>
      </dgm:spPr>
      <dgm:t>
        <a:bodyPr/>
        <a:lstStyle/>
        <a:p>
          <a:pPr algn="r" rtl="1"/>
          <a:r>
            <a:rPr lang="ar-EG" sz="1200" b="1" dirty="0">
              <a:solidFill>
                <a:schemeClr val="accent1">
                  <a:lumMod val="75000"/>
                </a:schemeClr>
              </a:solidFill>
              <a:latin typeface="Alexandria" pitchFamily="2" charset="-78"/>
              <a:cs typeface="Alexandria" pitchFamily="2" charset="-78"/>
            </a:rPr>
            <a:t>تستخدم الخداع؛ لممارسة الإقناع بأخبار كاذبة أو شائعات للدعاية للمؤسسة. </a:t>
          </a:r>
          <a:endParaRPr lang="en-US" sz="1200" b="1" dirty="0">
            <a:solidFill>
              <a:schemeClr val="accent1">
                <a:lumMod val="75000"/>
              </a:schemeClr>
            </a:solidFill>
            <a:latin typeface="Alexandria" pitchFamily="2" charset="-78"/>
            <a:cs typeface="Alexandria" pitchFamily="2" charset="-78"/>
          </a:endParaRPr>
        </a:p>
      </dgm:t>
    </dgm:pt>
    <dgm:pt modelId="{AF597083-42B5-B547-8081-C72309B93942}" type="parTrans" cxnId="{75A21789-8C31-E648-A0AB-8D39E271F813}">
      <dgm:prSet/>
      <dgm:spPr/>
      <dgm:t>
        <a:bodyPr/>
        <a:lstStyle/>
        <a:p>
          <a:endParaRPr lang="en-US" sz="1400">
            <a:solidFill>
              <a:srgbClr val="00AEEF"/>
            </a:solidFill>
          </a:endParaRPr>
        </a:p>
      </dgm:t>
    </dgm:pt>
    <dgm:pt modelId="{9D626E6C-C065-4747-8D44-0CDB9A3B358B}" type="sibTrans" cxnId="{75A21789-8C31-E648-A0AB-8D39E271F813}">
      <dgm:prSet/>
      <dgm:spPr/>
      <dgm:t>
        <a:bodyPr/>
        <a:lstStyle/>
        <a:p>
          <a:endParaRPr lang="en-US" sz="1400">
            <a:solidFill>
              <a:srgbClr val="00AEEF"/>
            </a:solidFill>
          </a:endParaRPr>
        </a:p>
      </dgm:t>
    </dgm:pt>
    <dgm:pt modelId="{26A8E0D5-5339-404D-8FFF-103E5F026408}">
      <dgm:prSet phldrT="[Text]" custT="1"/>
      <dgm:spPr/>
      <dgm:t>
        <a:bodyPr/>
        <a:lstStyle/>
        <a:p>
          <a:pPr algn="ctr" rtl="1">
            <a:buFontTx/>
            <a:buNone/>
          </a:pPr>
          <a:r>
            <a:rPr lang="ar-SA" sz="1600" b="1" dirty="0">
              <a:solidFill>
                <a:srgbClr val="00AEEF"/>
              </a:solidFill>
              <a:latin typeface="Alexandria" pitchFamily="2" charset="-78"/>
              <a:cs typeface="Alexandria" pitchFamily="2" charset="-78"/>
            </a:rPr>
            <a:t>نموذج الوكالة الصحفية</a:t>
          </a:r>
          <a:endParaRPr lang="en-US" sz="1600" b="1" dirty="0">
            <a:solidFill>
              <a:srgbClr val="00AEEF"/>
            </a:solidFill>
            <a:latin typeface="Alexandria" pitchFamily="2" charset="-78"/>
            <a:cs typeface="Alexandria" pitchFamily="2" charset="-78"/>
          </a:endParaRPr>
        </a:p>
      </dgm:t>
    </dgm:pt>
    <dgm:pt modelId="{863F5E0B-1A87-0F42-A13D-3E3EFD2DB905}" type="parTrans" cxnId="{229C953B-9A24-6648-A843-12AE1896030B}">
      <dgm:prSet/>
      <dgm:spPr/>
      <dgm:t>
        <a:bodyPr/>
        <a:lstStyle/>
        <a:p>
          <a:endParaRPr lang="en-US" sz="1400">
            <a:solidFill>
              <a:srgbClr val="00AEEF"/>
            </a:solidFill>
          </a:endParaRPr>
        </a:p>
      </dgm:t>
    </dgm:pt>
    <dgm:pt modelId="{ABD3C6D2-6D66-1A4C-85DA-3C39B469AC48}" type="sibTrans" cxnId="{229C953B-9A24-6648-A843-12AE1896030B}">
      <dgm:prSet/>
      <dgm:spPr/>
      <dgm:t>
        <a:bodyPr/>
        <a:lstStyle/>
        <a:p>
          <a:endParaRPr lang="en-US" sz="1400">
            <a:solidFill>
              <a:srgbClr val="00AEEF"/>
            </a:solidFill>
          </a:endParaRPr>
        </a:p>
      </dgm:t>
    </dgm:pt>
    <dgm:pt modelId="{49BEFD5E-D781-FB4D-A799-BBE5294D5BAB}">
      <dgm:prSet phldrT="[Text]" custT="1"/>
      <dgm:spPr>
        <a:solidFill>
          <a:schemeClr val="accent5">
            <a:lumMod val="20000"/>
            <a:lumOff val="80000"/>
          </a:schemeClr>
        </a:solidFill>
      </dgm:spPr>
      <dgm:t>
        <a:bodyPr/>
        <a:lstStyle/>
        <a:p>
          <a:pPr algn="r" rtl="1"/>
          <a:r>
            <a:rPr lang="ar-EG" sz="1200" b="1" dirty="0">
              <a:solidFill>
                <a:schemeClr val="accent1">
                  <a:lumMod val="75000"/>
                </a:schemeClr>
              </a:solidFill>
              <a:latin typeface="Alexandria" pitchFamily="2" charset="-78"/>
              <a:cs typeface="Alexandria" pitchFamily="2" charset="-78"/>
            </a:rPr>
            <a:t>وظيفة المؤسسة  الإخبار والإمداد بالمعلومات؛ دون أى محاولة بالتأثير للرفض أو التأييد.</a:t>
          </a:r>
          <a:endParaRPr lang="en-US" sz="1200" b="1" dirty="0">
            <a:solidFill>
              <a:schemeClr val="accent1">
                <a:lumMod val="75000"/>
              </a:schemeClr>
            </a:solidFill>
            <a:latin typeface="Alexandria" pitchFamily="2" charset="-78"/>
            <a:cs typeface="Alexandria" pitchFamily="2" charset="-78"/>
          </a:endParaRPr>
        </a:p>
      </dgm:t>
    </dgm:pt>
    <dgm:pt modelId="{C0F83581-310B-4448-95B8-FCC392DE3F37}" type="parTrans" cxnId="{BEFE72FE-D379-FA43-8B2E-F0878224C6D0}">
      <dgm:prSet/>
      <dgm:spPr/>
      <dgm:t>
        <a:bodyPr/>
        <a:lstStyle/>
        <a:p>
          <a:endParaRPr lang="en-US" sz="1400">
            <a:solidFill>
              <a:srgbClr val="00AEEF"/>
            </a:solidFill>
          </a:endParaRPr>
        </a:p>
      </dgm:t>
    </dgm:pt>
    <dgm:pt modelId="{02AC5CB9-CF81-6F4D-963E-B29E7671F5A3}" type="sibTrans" cxnId="{BEFE72FE-D379-FA43-8B2E-F0878224C6D0}">
      <dgm:prSet/>
      <dgm:spPr/>
      <dgm:t>
        <a:bodyPr/>
        <a:lstStyle/>
        <a:p>
          <a:endParaRPr lang="en-US" sz="1400">
            <a:solidFill>
              <a:srgbClr val="00AEEF"/>
            </a:solidFill>
          </a:endParaRPr>
        </a:p>
      </dgm:t>
    </dgm:pt>
    <dgm:pt modelId="{7AB769C6-6E13-4A4A-B72D-6314062389C1}">
      <dgm:prSet phldrT="[Text]" custT="1"/>
      <dgm:spPr/>
      <dgm:t>
        <a:bodyPr/>
        <a:lstStyle/>
        <a:p>
          <a:pPr algn="ctr" rtl="1">
            <a:buFontTx/>
            <a:buNone/>
          </a:pPr>
          <a:r>
            <a:rPr lang="ar-SA" sz="1600" b="1" dirty="0">
              <a:solidFill>
                <a:srgbClr val="00AEEF"/>
              </a:solidFill>
              <a:latin typeface="Alexandria" pitchFamily="2" charset="-78"/>
              <a:cs typeface="Alexandria" pitchFamily="2" charset="-78"/>
            </a:rPr>
            <a:t>نموذج المعلومات العامة</a:t>
          </a:r>
          <a:endParaRPr lang="en-US" sz="1600" b="1" dirty="0">
            <a:solidFill>
              <a:srgbClr val="00AEEF"/>
            </a:solidFill>
            <a:latin typeface="Alexandria" pitchFamily="2" charset="-78"/>
            <a:cs typeface="Alexandria" pitchFamily="2" charset="-78"/>
          </a:endParaRPr>
        </a:p>
      </dgm:t>
    </dgm:pt>
    <dgm:pt modelId="{F40CFEA0-AF21-0141-980B-8F1AA0279C65}" type="parTrans" cxnId="{7E499896-8A66-AE4C-ABD4-DCC4D8DB8CCC}">
      <dgm:prSet/>
      <dgm:spPr/>
      <dgm:t>
        <a:bodyPr/>
        <a:lstStyle/>
        <a:p>
          <a:endParaRPr lang="en-US" sz="1400">
            <a:solidFill>
              <a:srgbClr val="00AEEF"/>
            </a:solidFill>
          </a:endParaRPr>
        </a:p>
      </dgm:t>
    </dgm:pt>
    <dgm:pt modelId="{1E0EF9D5-2899-FF4C-86B8-4FE3378FA5F6}" type="sibTrans" cxnId="{7E499896-8A66-AE4C-ABD4-DCC4D8DB8CCC}">
      <dgm:prSet/>
      <dgm:spPr/>
      <dgm:t>
        <a:bodyPr/>
        <a:lstStyle/>
        <a:p>
          <a:endParaRPr lang="en-US" sz="1400">
            <a:solidFill>
              <a:srgbClr val="00AEEF"/>
            </a:solidFill>
          </a:endParaRPr>
        </a:p>
      </dgm:t>
    </dgm:pt>
    <dgm:pt modelId="{866B81E5-CE6A-8140-85E1-E83D01F81973}">
      <dgm:prSet phldrT="[Text]" custT="1"/>
      <dgm:spPr>
        <a:solidFill>
          <a:schemeClr val="accent4">
            <a:lumMod val="20000"/>
            <a:lumOff val="80000"/>
          </a:schemeClr>
        </a:solidFill>
      </dgm:spPr>
      <dgm:t>
        <a:bodyPr/>
        <a:lstStyle/>
        <a:p>
          <a:pPr algn="ctr" rtl="1"/>
          <a:endParaRPr lang="ar-EG" sz="1200" b="1" dirty="0">
            <a:solidFill>
              <a:srgbClr val="00AEEF"/>
            </a:solidFill>
            <a:latin typeface="Alexandria" pitchFamily="2" charset="-78"/>
            <a:cs typeface="Alexandria" pitchFamily="2" charset="-78"/>
          </a:endParaRPr>
        </a:p>
        <a:p>
          <a:pPr algn="r" rtl="1"/>
          <a:r>
            <a:rPr lang="ar-EG" sz="1200" b="1" dirty="0">
              <a:solidFill>
                <a:schemeClr val="accent1">
                  <a:lumMod val="75000"/>
                </a:schemeClr>
              </a:solidFill>
              <a:latin typeface="Alexandria" pitchFamily="2" charset="-78"/>
              <a:cs typeface="Alexandria" pitchFamily="2" charset="-78"/>
            </a:rPr>
            <a:t>تتلق المؤسسة ردود فعل الجماهير وتحولها الى رسائل لاقناعهم بموقف المؤسسة</a:t>
          </a:r>
          <a:endParaRPr lang="en-US" sz="1200" b="1" u="none" dirty="0">
            <a:solidFill>
              <a:schemeClr val="accent1">
                <a:lumMod val="75000"/>
              </a:schemeClr>
            </a:solidFill>
            <a:latin typeface="Alexandria" pitchFamily="2" charset="-78"/>
            <a:cs typeface="Alexandria" pitchFamily="2" charset="-78"/>
          </a:endParaRPr>
        </a:p>
      </dgm:t>
    </dgm:pt>
    <dgm:pt modelId="{738A9A41-86CF-FB49-8238-E6AFCA8631EE}" type="parTrans" cxnId="{EB323E1D-D149-4946-8503-6D1E105CA702}">
      <dgm:prSet/>
      <dgm:spPr/>
      <dgm:t>
        <a:bodyPr/>
        <a:lstStyle/>
        <a:p>
          <a:endParaRPr lang="en-US" sz="1400">
            <a:solidFill>
              <a:srgbClr val="00AEEF"/>
            </a:solidFill>
          </a:endParaRPr>
        </a:p>
      </dgm:t>
    </dgm:pt>
    <dgm:pt modelId="{74A1CE3E-D500-8244-B98B-DC53D3A678C7}" type="sibTrans" cxnId="{EB323E1D-D149-4946-8503-6D1E105CA702}">
      <dgm:prSet/>
      <dgm:spPr/>
      <dgm:t>
        <a:bodyPr/>
        <a:lstStyle/>
        <a:p>
          <a:endParaRPr lang="en-US" sz="1400">
            <a:solidFill>
              <a:srgbClr val="00AEEF"/>
            </a:solidFill>
          </a:endParaRPr>
        </a:p>
      </dgm:t>
    </dgm:pt>
    <dgm:pt modelId="{9E277A8F-F2FB-DA47-B153-BE21C2EEC111}">
      <dgm:prSet phldrT="[Text]" custT="1"/>
      <dgm:spPr/>
      <dgm: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u="none" dirty="0">
              <a:solidFill>
                <a:srgbClr val="00AEEF"/>
              </a:solidFill>
              <a:latin typeface="Alexandria" pitchFamily="2" charset="-78"/>
              <a:cs typeface="Alexandria" pitchFamily="2" charset="-78"/>
            </a:rPr>
            <a:t>النموذج</a:t>
          </a:r>
          <a:endParaRPr lang="en-US" sz="1600" b="1" dirty="0">
            <a:solidFill>
              <a:srgbClr val="00AEEF"/>
            </a:solidFill>
            <a:latin typeface="Alexandria" pitchFamily="2" charset="-78"/>
            <a:cs typeface="Alexandria" pitchFamily="2" charset="-78"/>
          </a:endParaRPr>
        </a:p>
      </dgm:t>
    </dgm:pt>
    <dgm:pt modelId="{BA8B7AE5-5DB6-114A-9423-F65CCCEABC7D}" type="parTrans" cxnId="{71F38C19-43D7-0C44-BB33-4228DC6D0C07}">
      <dgm:prSet/>
      <dgm:spPr/>
      <dgm:t>
        <a:bodyPr/>
        <a:lstStyle/>
        <a:p>
          <a:endParaRPr lang="en-US" sz="1400">
            <a:solidFill>
              <a:srgbClr val="00AEEF"/>
            </a:solidFill>
          </a:endParaRPr>
        </a:p>
      </dgm:t>
    </dgm:pt>
    <dgm:pt modelId="{DD2F8256-389A-284C-9358-C335D8A9BC78}" type="sibTrans" cxnId="{71F38C19-43D7-0C44-BB33-4228DC6D0C07}">
      <dgm:prSet/>
      <dgm:spPr/>
      <dgm:t>
        <a:bodyPr/>
        <a:lstStyle/>
        <a:p>
          <a:endParaRPr lang="en-US" sz="1400">
            <a:solidFill>
              <a:srgbClr val="00AEEF"/>
            </a:solidFill>
          </a:endParaRPr>
        </a:p>
      </dgm:t>
    </dgm:pt>
    <dgm:pt modelId="{4509DCBE-5C81-1143-8B6D-D86E72A9C8E3}">
      <dgm:prSet phldrT="[Text]" custT="1"/>
      <dgm:spPr/>
      <dgm:t>
        <a:bodyPr/>
        <a:lstStyle/>
        <a:p>
          <a:pPr algn="r" rtl="1"/>
          <a:r>
            <a:rPr lang="ar-SA" sz="1200" b="1" dirty="0">
              <a:solidFill>
                <a:schemeClr val="bg1"/>
              </a:solidFill>
              <a:latin typeface="Alexandria" pitchFamily="2" charset="-78"/>
              <a:cs typeface="Alexandria" pitchFamily="2" charset="-78"/>
            </a:rPr>
            <a:t>تتلقى المؤسسة ردود فعل الجماهير وتغير من قراراتها</a:t>
          </a:r>
          <a:endParaRPr lang="en-US" sz="1200" b="1" dirty="0">
            <a:solidFill>
              <a:schemeClr val="bg1"/>
            </a:solidFill>
            <a:latin typeface="Alexandria" pitchFamily="2" charset="-78"/>
            <a:cs typeface="Alexandria" pitchFamily="2" charset="-78"/>
          </a:endParaRPr>
        </a:p>
      </dgm:t>
    </dgm:pt>
    <dgm:pt modelId="{E166FEE0-7DEC-F448-9DEE-439920AD5319}" type="parTrans" cxnId="{DE146588-1875-1043-A02D-09031F701B5B}">
      <dgm:prSet/>
      <dgm:spPr/>
      <dgm:t>
        <a:bodyPr/>
        <a:lstStyle/>
        <a:p>
          <a:endParaRPr lang="en-US" sz="1400">
            <a:solidFill>
              <a:srgbClr val="00AEEF"/>
            </a:solidFill>
          </a:endParaRPr>
        </a:p>
      </dgm:t>
    </dgm:pt>
    <dgm:pt modelId="{B96740F3-E43B-1849-A974-688F2B5E0AC3}" type="sibTrans" cxnId="{DE146588-1875-1043-A02D-09031F701B5B}">
      <dgm:prSet/>
      <dgm:spPr/>
      <dgm:t>
        <a:bodyPr/>
        <a:lstStyle/>
        <a:p>
          <a:endParaRPr lang="en-US" sz="1400">
            <a:solidFill>
              <a:srgbClr val="00AEEF"/>
            </a:solidFill>
          </a:endParaRPr>
        </a:p>
      </dgm:t>
    </dgm:pt>
    <dgm:pt modelId="{102387FD-E054-1C46-ACEA-C8485C9B8FCD}">
      <dgm:prSet phldrT="[Text]" custT="1"/>
      <dgm:spPr/>
      <dgm: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u="none" dirty="0">
              <a:solidFill>
                <a:srgbClr val="00AEEF"/>
              </a:solidFill>
              <a:latin typeface="Alexandria" pitchFamily="2" charset="-78"/>
              <a:cs typeface="Alexandria" pitchFamily="2" charset="-78"/>
            </a:rPr>
            <a:t>غير المتماثل ثنائى الإتجاه</a:t>
          </a:r>
          <a:endParaRPr lang="en-US" sz="1600" b="1" dirty="0">
            <a:solidFill>
              <a:srgbClr val="00AEEF"/>
            </a:solidFill>
            <a:latin typeface="Alexandria" pitchFamily="2" charset="-78"/>
            <a:cs typeface="Alexandria" pitchFamily="2" charset="-78"/>
          </a:endParaRPr>
        </a:p>
      </dgm:t>
    </dgm:pt>
    <dgm:pt modelId="{E367BED9-0C4E-AA48-85C6-F8526F9C2247}" type="parTrans" cxnId="{626E97CB-43A3-704D-91C9-4459A0C27056}">
      <dgm:prSet/>
      <dgm:spPr/>
      <dgm:t>
        <a:bodyPr/>
        <a:lstStyle/>
        <a:p>
          <a:endParaRPr lang="en-US" sz="1400"/>
        </a:p>
      </dgm:t>
    </dgm:pt>
    <dgm:pt modelId="{676AD674-262E-9C46-9C70-69BC9B8F70C2}" type="sibTrans" cxnId="{626E97CB-43A3-704D-91C9-4459A0C27056}">
      <dgm:prSet/>
      <dgm:spPr/>
      <dgm:t>
        <a:bodyPr/>
        <a:lstStyle/>
        <a:p>
          <a:endParaRPr lang="en-US" sz="1400"/>
        </a:p>
      </dgm:t>
    </dgm:pt>
    <dgm:pt modelId="{E1FB6AFD-12DB-094E-B88F-622D61DBCCFE}">
      <dgm:prSet phldrT="[Text]" custT="1"/>
      <dgm:spPr/>
      <dgm:t>
        <a:bodyPr/>
        <a:lstStyle/>
        <a:p>
          <a:pPr algn="ctr">
            <a:buFontTx/>
            <a:buNone/>
          </a:pPr>
          <a:r>
            <a:rPr lang="ar-EG" sz="1600" b="1" u="none" dirty="0">
              <a:solidFill>
                <a:srgbClr val="00AEEF"/>
              </a:solidFill>
              <a:latin typeface="Alexandria" pitchFamily="2" charset="-78"/>
              <a:cs typeface="Alexandria" pitchFamily="2" charset="-78"/>
            </a:rPr>
            <a:t>ثنائى الاتجاه </a:t>
          </a:r>
          <a:endParaRPr lang="en-US" sz="1600" b="1" u="none" dirty="0">
            <a:solidFill>
              <a:srgbClr val="00AEEF"/>
            </a:solidFill>
            <a:latin typeface="Alexandria" pitchFamily="2" charset="-78"/>
            <a:cs typeface="Alexandria" pitchFamily="2" charset="-78"/>
          </a:endParaRPr>
        </a:p>
      </dgm:t>
    </dgm:pt>
    <dgm:pt modelId="{31D7F3AB-BCE7-FC4E-BD19-BB3DAFD110C0}" type="parTrans" cxnId="{2CC1DE0E-64D3-8545-AD3D-D4C35128738A}">
      <dgm:prSet/>
      <dgm:spPr/>
      <dgm:t>
        <a:bodyPr/>
        <a:lstStyle/>
        <a:p>
          <a:endParaRPr lang="en-US" sz="1400"/>
        </a:p>
      </dgm:t>
    </dgm:pt>
    <dgm:pt modelId="{F90DEDC4-F147-5447-AA14-0D1E2D121B56}" type="sibTrans" cxnId="{2CC1DE0E-64D3-8545-AD3D-D4C35128738A}">
      <dgm:prSet/>
      <dgm:spPr/>
      <dgm:t>
        <a:bodyPr/>
        <a:lstStyle/>
        <a:p>
          <a:endParaRPr lang="en-US" sz="1400"/>
        </a:p>
      </dgm:t>
    </dgm:pt>
    <dgm:pt modelId="{676C504F-06A4-3E44-A673-392832087D2C}">
      <dgm:prSet phldrT="[Text]" custT="1"/>
      <dgm:spPr/>
      <dgm:t>
        <a:bodyPr/>
        <a:lstStyle/>
        <a:p>
          <a:pPr algn="ctr" rtl="1">
            <a:buFontTx/>
            <a:buNone/>
          </a:pPr>
          <a:r>
            <a:rPr lang="ar-EG" sz="1600" b="1" u="none" dirty="0">
              <a:solidFill>
                <a:srgbClr val="00AEEF"/>
              </a:solidFill>
              <a:latin typeface="Alexandria" pitchFamily="2" charset="-78"/>
              <a:cs typeface="Alexandria" pitchFamily="2" charset="-78"/>
            </a:rPr>
            <a:t>النموذج</a:t>
          </a:r>
          <a:endParaRPr lang="en-US" sz="1600" b="1" u="none" dirty="0">
            <a:solidFill>
              <a:srgbClr val="00AEEF"/>
            </a:solidFill>
            <a:latin typeface="Alexandria" pitchFamily="2" charset="-78"/>
            <a:cs typeface="Alexandria" pitchFamily="2" charset="-78"/>
          </a:endParaRPr>
        </a:p>
      </dgm:t>
    </dgm:pt>
    <dgm:pt modelId="{033B2BC5-A366-8F45-B869-2DD3D1E0B166}" type="parTrans" cxnId="{7D9E5FBA-F5F9-864F-9CAA-30D4E2D4A94E}">
      <dgm:prSet/>
      <dgm:spPr/>
      <dgm:t>
        <a:bodyPr/>
        <a:lstStyle/>
        <a:p>
          <a:endParaRPr lang="en-US" sz="1400"/>
        </a:p>
      </dgm:t>
    </dgm:pt>
    <dgm:pt modelId="{BF1103A1-3A00-E448-B6BA-0AA209DCE067}" type="sibTrans" cxnId="{7D9E5FBA-F5F9-864F-9CAA-30D4E2D4A94E}">
      <dgm:prSet/>
      <dgm:spPr/>
      <dgm:t>
        <a:bodyPr/>
        <a:lstStyle/>
        <a:p>
          <a:endParaRPr lang="en-US" sz="1400"/>
        </a:p>
      </dgm:t>
    </dgm:pt>
    <dgm:pt modelId="{746FAA69-8CE0-124E-ADE6-5C4D70067CBC}">
      <dgm:prSet phldrT="[Text]" custT="1"/>
      <dgm:spPr/>
      <dgm:t>
        <a:bodyPr/>
        <a:lstStyle/>
        <a:p>
          <a:pPr algn="ctr" rtl="1">
            <a:buFontTx/>
            <a:buNone/>
          </a:pPr>
          <a:r>
            <a:rPr lang="ar-EG" sz="1600" b="1" u="none" dirty="0">
              <a:solidFill>
                <a:srgbClr val="00AEEF"/>
              </a:solidFill>
              <a:latin typeface="Alexandria" pitchFamily="2" charset="-78"/>
              <a:cs typeface="Alexandria" pitchFamily="2" charset="-78"/>
            </a:rPr>
            <a:t>المتماثل</a:t>
          </a:r>
          <a:endParaRPr lang="en-US" sz="1600" b="1" u="none" dirty="0">
            <a:solidFill>
              <a:srgbClr val="00AEEF"/>
            </a:solidFill>
            <a:latin typeface="Alexandria" pitchFamily="2" charset="-78"/>
            <a:cs typeface="Alexandria" pitchFamily="2" charset="-78"/>
          </a:endParaRPr>
        </a:p>
      </dgm:t>
    </dgm:pt>
    <dgm:pt modelId="{05CDE62C-FDE4-9745-976E-5BEA547A0275}" type="parTrans" cxnId="{5591E149-0D8B-474C-88AB-48C538C11B96}">
      <dgm:prSet/>
      <dgm:spPr/>
      <dgm:t>
        <a:bodyPr/>
        <a:lstStyle/>
        <a:p>
          <a:endParaRPr lang="en-US" sz="1400"/>
        </a:p>
      </dgm:t>
    </dgm:pt>
    <dgm:pt modelId="{40BDEA95-B389-0041-BD42-4055ABC8BD5B}" type="sibTrans" cxnId="{5591E149-0D8B-474C-88AB-48C538C11B96}">
      <dgm:prSet/>
      <dgm:spPr/>
      <dgm:t>
        <a:bodyPr/>
        <a:lstStyle/>
        <a:p>
          <a:endParaRPr lang="en-US" sz="1400"/>
        </a:p>
      </dgm:t>
    </dgm:pt>
    <dgm:pt modelId="{A5647D3A-D6B4-B147-A9D5-6EBC74FDA50C}">
      <dgm:prSet phldrT="[Text]" custT="1"/>
      <dgm:spPr/>
      <dgm:t>
        <a:bodyPr/>
        <a:lstStyle/>
        <a:p>
          <a:pPr algn="ctr" rtl="1">
            <a:buFontTx/>
            <a:buNone/>
          </a:pPr>
          <a:r>
            <a:rPr lang="ar-SA" sz="1600" b="1" dirty="0">
              <a:solidFill>
                <a:srgbClr val="00AEEF"/>
              </a:solidFill>
              <a:latin typeface="Alexandria" pitchFamily="2" charset="-78"/>
              <a:cs typeface="Alexandria" pitchFamily="2" charset="-78"/>
            </a:rPr>
            <a:t>(٢)</a:t>
          </a:r>
          <a:endParaRPr lang="en-US" sz="1600" b="1" dirty="0">
            <a:solidFill>
              <a:srgbClr val="00AEEF"/>
            </a:solidFill>
            <a:latin typeface="Alexandria" pitchFamily="2" charset="-78"/>
            <a:cs typeface="Alexandria" pitchFamily="2" charset="-78"/>
          </a:endParaRPr>
        </a:p>
      </dgm:t>
    </dgm:pt>
    <dgm:pt modelId="{579BC222-A194-A440-9627-6BC96684E5F7}" type="parTrans" cxnId="{018DE48E-1014-7F45-A192-79329A9290CE}">
      <dgm:prSet/>
      <dgm:spPr/>
      <dgm:t>
        <a:bodyPr/>
        <a:lstStyle/>
        <a:p>
          <a:endParaRPr lang="en-US" sz="1400"/>
        </a:p>
      </dgm:t>
    </dgm:pt>
    <dgm:pt modelId="{F224BD4C-C51B-8545-BADB-17C16343C6D7}" type="sibTrans" cxnId="{018DE48E-1014-7F45-A192-79329A9290CE}">
      <dgm:prSet/>
      <dgm:spPr/>
      <dgm:t>
        <a:bodyPr/>
        <a:lstStyle/>
        <a:p>
          <a:endParaRPr lang="en-US" sz="1400"/>
        </a:p>
      </dgm:t>
    </dgm:pt>
    <dgm:pt modelId="{108149C9-4D74-9440-B1F0-9B068E175BBF}">
      <dgm:prSet phldrT="[Text]" custT="1"/>
      <dgm:spPr/>
      <dgm:t>
        <a:bodyPr/>
        <a:lstStyle/>
        <a:p>
          <a:pPr algn="ctr" rtl="1">
            <a:buFontTx/>
            <a:buNone/>
          </a:pPr>
          <a:r>
            <a:rPr lang="ar-SA" sz="1600" b="1" dirty="0">
              <a:solidFill>
                <a:srgbClr val="00AEEF"/>
              </a:solidFill>
              <a:latin typeface="Alexandria" pitchFamily="2" charset="-78"/>
              <a:cs typeface="Alexandria" pitchFamily="2" charset="-78"/>
            </a:rPr>
            <a:t>(١)</a:t>
          </a:r>
          <a:endParaRPr lang="en-US" sz="1600" b="1" dirty="0">
            <a:solidFill>
              <a:srgbClr val="00AEEF"/>
            </a:solidFill>
            <a:latin typeface="Alexandria" pitchFamily="2" charset="-78"/>
            <a:cs typeface="Alexandria" pitchFamily="2" charset="-78"/>
          </a:endParaRPr>
        </a:p>
      </dgm:t>
    </dgm:pt>
    <dgm:pt modelId="{7D1D3BB7-0DDA-2E40-8AF0-0F5EBABE6DF4}" type="parTrans" cxnId="{190FEFDA-62DD-174F-9541-AEF9D30FEF66}">
      <dgm:prSet/>
      <dgm:spPr/>
      <dgm:t>
        <a:bodyPr/>
        <a:lstStyle/>
        <a:p>
          <a:endParaRPr lang="en-US" sz="1400"/>
        </a:p>
      </dgm:t>
    </dgm:pt>
    <dgm:pt modelId="{121E5745-1ACB-8045-A3FE-B2A474109878}" type="sibTrans" cxnId="{190FEFDA-62DD-174F-9541-AEF9D30FEF66}">
      <dgm:prSet/>
      <dgm:spPr/>
      <dgm:t>
        <a:bodyPr/>
        <a:lstStyle/>
        <a:p>
          <a:endParaRPr lang="en-US" sz="1400"/>
        </a:p>
      </dgm:t>
    </dgm:pt>
    <dgm:pt modelId="{241502BF-7498-5B43-A35C-3E59E16852D4}">
      <dgm:prSet phldrT="[Text]" custT="1"/>
      <dgm:spPr/>
      <dgm: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sz="1400" b="1" u="none" dirty="0">
            <a:solidFill>
              <a:srgbClr val="00AEEF"/>
            </a:solidFill>
          </a:endParaRPr>
        </a:p>
        <a:p>
          <a:pPr marL="171450" lvl="1" indent="0" algn="r" defTabSz="844550" rtl="1">
            <a:lnSpc>
              <a:spcPct val="90000"/>
            </a:lnSpc>
            <a:spcBef>
              <a:spcPct val="0"/>
            </a:spcBef>
            <a:spcAft>
              <a:spcPct val="15000"/>
            </a:spcAft>
          </a:pPr>
          <a:endParaRPr lang="en-US" sz="1400" b="1" dirty="0">
            <a:solidFill>
              <a:srgbClr val="00AEEF"/>
            </a:solidFill>
          </a:endParaRPr>
        </a:p>
      </dgm:t>
    </dgm:pt>
    <dgm:pt modelId="{608F40D3-F99D-1C47-82E6-DFDA7CF06BF6}" type="parTrans" cxnId="{8E45FAD4-4AA2-964A-82FB-7326C6F8619D}">
      <dgm:prSet/>
      <dgm:spPr/>
      <dgm:t>
        <a:bodyPr/>
        <a:lstStyle/>
        <a:p>
          <a:endParaRPr lang="en-US" sz="1400"/>
        </a:p>
      </dgm:t>
    </dgm:pt>
    <dgm:pt modelId="{252805F2-87E9-EF48-B366-32F967A419A4}" type="sibTrans" cxnId="{8E45FAD4-4AA2-964A-82FB-7326C6F8619D}">
      <dgm:prSet/>
      <dgm:spPr/>
      <dgm:t>
        <a:bodyPr/>
        <a:lstStyle/>
        <a:p>
          <a:endParaRPr lang="en-US" sz="1400"/>
        </a:p>
      </dgm:t>
    </dgm:pt>
    <dgm:pt modelId="{1688EB39-E125-414F-B4F7-74377363B186}">
      <dgm:prSet phldrT="[Text]" custT="1"/>
      <dgm:spPr/>
      <dgm: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600" b="1" dirty="0">
              <a:solidFill>
                <a:srgbClr val="00AEEF"/>
              </a:solidFill>
              <a:latin typeface="Alexandria" pitchFamily="2" charset="-78"/>
              <a:cs typeface="Alexandria" pitchFamily="2" charset="-78"/>
            </a:rPr>
            <a:t>(٣)</a:t>
          </a:r>
          <a:endParaRPr lang="en-US" sz="1600" b="1" dirty="0">
            <a:solidFill>
              <a:srgbClr val="00AEEF"/>
            </a:solidFill>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sz="1400" b="1" dirty="0">
            <a:solidFill>
              <a:srgbClr val="00AEEF"/>
            </a:solidFill>
          </a:endParaRPr>
        </a:p>
      </dgm:t>
    </dgm:pt>
    <dgm:pt modelId="{064C5DCD-BFA6-344D-8932-C03377863E6A}" type="parTrans" cxnId="{1D5F9141-A1C1-444E-9FF6-23FA23B2BD19}">
      <dgm:prSet/>
      <dgm:spPr/>
      <dgm:t>
        <a:bodyPr/>
        <a:lstStyle/>
        <a:p>
          <a:endParaRPr lang="en-US" sz="1400"/>
        </a:p>
      </dgm:t>
    </dgm:pt>
    <dgm:pt modelId="{C188B73D-80FC-2043-8004-1324A0D1DAF2}" type="sibTrans" cxnId="{1D5F9141-A1C1-444E-9FF6-23FA23B2BD19}">
      <dgm:prSet/>
      <dgm:spPr/>
      <dgm:t>
        <a:bodyPr/>
        <a:lstStyle/>
        <a:p>
          <a:endParaRPr lang="en-US" sz="1400"/>
        </a:p>
      </dgm:t>
    </dgm:pt>
    <dgm:pt modelId="{7D163DA7-04FE-7143-A492-7A7D698A65D0}">
      <dgm:prSet phldrT="[Text]" custT="1"/>
      <dgm:spPr/>
      <dgm:t>
        <a:bodyPr/>
        <a:lstStyle/>
        <a:p>
          <a:pPr algn="ctr" rtl="1">
            <a:buFontTx/>
            <a:buNone/>
          </a:pPr>
          <a:r>
            <a:rPr lang="ar-SA" sz="1600" b="1" u="none" dirty="0">
              <a:solidFill>
                <a:srgbClr val="00AEEF"/>
              </a:solidFill>
              <a:latin typeface="Alexandria" pitchFamily="2" charset="-78"/>
              <a:cs typeface="Alexandria" pitchFamily="2" charset="-78"/>
            </a:rPr>
            <a:t>(٤)</a:t>
          </a:r>
          <a:endParaRPr lang="en-US" sz="1600" b="1" u="none" dirty="0">
            <a:solidFill>
              <a:srgbClr val="00AEEF"/>
            </a:solidFill>
            <a:latin typeface="Alexandria" pitchFamily="2" charset="-78"/>
            <a:cs typeface="Alexandria" pitchFamily="2" charset="-78"/>
          </a:endParaRPr>
        </a:p>
      </dgm:t>
    </dgm:pt>
    <dgm:pt modelId="{DD601551-B7B3-FB45-81CC-12E9A20677AD}" type="parTrans" cxnId="{EE57D858-0E55-0D40-866B-A1E054C41382}">
      <dgm:prSet/>
      <dgm:spPr/>
      <dgm:t>
        <a:bodyPr/>
        <a:lstStyle/>
        <a:p>
          <a:endParaRPr lang="en-US"/>
        </a:p>
      </dgm:t>
    </dgm:pt>
    <dgm:pt modelId="{5D5AD419-AD58-8E4D-93B8-CF7907E439CD}" type="sibTrans" cxnId="{EE57D858-0E55-0D40-866B-A1E054C41382}">
      <dgm:prSet/>
      <dgm:spPr/>
      <dgm:t>
        <a:bodyPr/>
        <a:lstStyle/>
        <a:p>
          <a:endParaRPr lang="en-US"/>
        </a:p>
      </dgm:t>
    </dgm:pt>
    <dgm:pt modelId="{A2B0244A-1DD1-A94B-992A-DF1DD2437655}" type="pres">
      <dgm:prSet presAssocID="{739B5200-BF97-C94C-BC23-28A8131384A8}" presName="cycleMatrixDiagram" presStyleCnt="0">
        <dgm:presLayoutVars>
          <dgm:chMax val="1"/>
          <dgm:dir/>
          <dgm:animLvl val="lvl"/>
          <dgm:resizeHandles val="exact"/>
        </dgm:presLayoutVars>
      </dgm:prSet>
      <dgm:spPr/>
      <dgm:t>
        <a:bodyPr/>
        <a:lstStyle/>
        <a:p>
          <a:pPr rtl="1"/>
          <a:endParaRPr lang="ar-EG"/>
        </a:p>
      </dgm:t>
    </dgm:pt>
    <dgm:pt modelId="{5BA2A11F-48AF-3B4A-A152-2C49E2E29E07}" type="pres">
      <dgm:prSet presAssocID="{739B5200-BF97-C94C-BC23-28A8131384A8}" presName="children" presStyleCnt="0"/>
      <dgm:spPr/>
    </dgm:pt>
    <dgm:pt modelId="{3DC978CD-5823-4F42-9EF9-CE66C6C1AD15}" type="pres">
      <dgm:prSet presAssocID="{739B5200-BF97-C94C-BC23-28A8131384A8}" presName="child1group" presStyleCnt="0"/>
      <dgm:spPr/>
    </dgm:pt>
    <dgm:pt modelId="{A59158B2-95FD-C440-BD88-7D7231D1DC42}" type="pres">
      <dgm:prSet presAssocID="{739B5200-BF97-C94C-BC23-28A8131384A8}" presName="child1" presStyleLbl="bgAcc1" presStyleIdx="0" presStyleCnt="4" custLinFactNeighborY="-2045"/>
      <dgm:spPr/>
      <dgm:t>
        <a:bodyPr/>
        <a:lstStyle/>
        <a:p>
          <a:pPr rtl="1"/>
          <a:endParaRPr lang="ar-EG"/>
        </a:p>
      </dgm:t>
    </dgm:pt>
    <dgm:pt modelId="{A02C9E85-870C-C94C-9D90-139A090DB065}" type="pres">
      <dgm:prSet presAssocID="{739B5200-BF97-C94C-BC23-28A8131384A8}" presName="child1Text" presStyleLbl="bgAcc1" presStyleIdx="0" presStyleCnt="4">
        <dgm:presLayoutVars>
          <dgm:bulletEnabled val="1"/>
        </dgm:presLayoutVars>
      </dgm:prSet>
      <dgm:spPr/>
      <dgm:t>
        <a:bodyPr/>
        <a:lstStyle/>
        <a:p>
          <a:pPr rtl="1"/>
          <a:endParaRPr lang="ar-EG"/>
        </a:p>
      </dgm:t>
    </dgm:pt>
    <dgm:pt modelId="{EC24C9E6-84E3-444F-A3C5-A1DAE22C7DAB}" type="pres">
      <dgm:prSet presAssocID="{739B5200-BF97-C94C-BC23-28A8131384A8}" presName="child2group" presStyleCnt="0"/>
      <dgm:spPr/>
    </dgm:pt>
    <dgm:pt modelId="{3915E104-B079-1F46-B60E-CF1C912DEAF3}" type="pres">
      <dgm:prSet presAssocID="{739B5200-BF97-C94C-BC23-28A8131384A8}" presName="child2" presStyleLbl="bgAcc1" presStyleIdx="1" presStyleCnt="4" custScaleX="103775"/>
      <dgm:spPr/>
      <dgm:t>
        <a:bodyPr/>
        <a:lstStyle/>
        <a:p>
          <a:pPr rtl="1"/>
          <a:endParaRPr lang="ar-EG"/>
        </a:p>
      </dgm:t>
    </dgm:pt>
    <dgm:pt modelId="{148B6B17-F184-0F40-A99E-7B9D3A0671DD}" type="pres">
      <dgm:prSet presAssocID="{739B5200-BF97-C94C-BC23-28A8131384A8}" presName="child2Text" presStyleLbl="bgAcc1" presStyleIdx="1" presStyleCnt="4">
        <dgm:presLayoutVars>
          <dgm:bulletEnabled val="1"/>
        </dgm:presLayoutVars>
      </dgm:prSet>
      <dgm:spPr/>
      <dgm:t>
        <a:bodyPr/>
        <a:lstStyle/>
        <a:p>
          <a:pPr rtl="1"/>
          <a:endParaRPr lang="ar-EG"/>
        </a:p>
      </dgm:t>
    </dgm:pt>
    <dgm:pt modelId="{9B6FC579-ECC6-A545-AED2-2BD9348508E9}" type="pres">
      <dgm:prSet presAssocID="{739B5200-BF97-C94C-BC23-28A8131384A8}" presName="child3group" presStyleCnt="0"/>
      <dgm:spPr/>
    </dgm:pt>
    <dgm:pt modelId="{877E0853-CF71-CA4D-A3E3-CA9B71B38FC3}" type="pres">
      <dgm:prSet presAssocID="{739B5200-BF97-C94C-BC23-28A8131384A8}" presName="child3" presStyleLbl="bgAcc1" presStyleIdx="2" presStyleCnt="4" custScaleX="99197" custScaleY="137511"/>
      <dgm:spPr/>
      <dgm:t>
        <a:bodyPr/>
        <a:lstStyle/>
        <a:p>
          <a:pPr rtl="1"/>
          <a:endParaRPr lang="ar-EG"/>
        </a:p>
      </dgm:t>
    </dgm:pt>
    <dgm:pt modelId="{15DB60BE-2AA2-0349-8846-1CED1E489465}" type="pres">
      <dgm:prSet presAssocID="{739B5200-BF97-C94C-BC23-28A8131384A8}" presName="child3Text" presStyleLbl="bgAcc1" presStyleIdx="2" presStyleCnt="4">
        <dgm:presLayoutVars>
          <dgm:bulletEnabled val="1"/>
        </dgm:presLayoutVars>
      </dgm:prSet>
      <dgm:spPr/>
      <dgm:t>
        <a:bodyPr/>
        <a:lstStyle/>
        <a:p>
          <a:pPr rtl="1"/>
          <a:endParaRPr lang="ar-EG"/>
        </a:p>
      </dgm:t>
    </dgm:pt>
    <dgm:pt modelId="{1FC94577-B76E-3A4A-BFB3-70174FE948C6}" type="pres">
      <dgm:prSet presAssocID="{739B5200-BF97-C94C-BC23-28A8131384A8}" presName="child4group" presStyleCnt="0"/>
      <dgm:spPr/>
    </dgm:pt>
    <dgm:pt modelId="{9F110ECD-1076-0B47-9056-8C1159A2027A}" type="pres">
      <dgm:prSet presAssocID="{739B5200-BF97-C94C-BC23-28A8131384A8}" presName="child4" presStyleLbl="bgAcc1" presStyleIdx="3" presStyleCnt="4" custScaleX="105382"/>
      <dgm:spPr/>
      <dgm:t>
        <a:bodyPr/>
        <a:lstStyle/>
        <a:p>
          <a:pPr rtl="1"/>
          <a:endParaRPr lang="ar-EG"/>
        </a:p>
      </dgm:t>
    </dgm:pt>
    <dgm:pt modelId="{B275269D-5AFF-494A-9868-3A1C01A3C20E}" type="pres">
      <dgm:prSet presAssocID="{739B5200-BF97-C94C-BC23-28A8131384A8}" presName="child4Text" presStyleLbl="bgAcc1" presStyleIdx="3" presStyleCnt="4">
        <dgm:presLayoutVars>
          <dgm:bulletEnabled val="1"/>
        </dgm:presLayoutVars>
      </dgm:prSet>
      <dgm:spPr/>
      <dgm:t>
        <a:bodyPr/>
        <a:lstStyle/>
        <a:p>
          <a:pPr rtl="1"/>
          <a:endParaRPr lang="ar-EG"/>
        </a:p>
      </dgm:t>
    </dgm:pt>
    <dgm:pt modelId="{227C2561-B3B3-6445-9606-30221A6CF8FF}" type="pres">
      <dgm:prSet presAssocID="{739B5200-BF97-C94C-BC23-28A8131384A8}" presName="childPlaceholder" presStyleCnt="0"/>
      <dgm:spPr/>
    </dgm:pt>
    <dgm:pt modelId="{4F07CD1F-9F36-6448-BADD-AB04FC65EAB4}" type="pres">
      <dgm:prSet presAssocID="{739B5200-BF97-C94C-BC23-28A8131384A8}" presName="circle" presStyleCnt="0"/>
      <dgm:spPr/>
    </dgm:pt>
    <dgm:pt modelId="{E8F58915-24FB-B546-8780-868B054A4578}" type="pres">
      <dgm:prSet presAssocID="{739B5200-BF97-C94C-BC23-28A8131384A8}" presName="quadrant1" presStyleLbl="node1" presStyleIdx="0" presStyleCnt="4" custScaleX="99656">
        <dgm:presLayoutVars>
          <dgm:chMax val="1"/>
          <dgm:bulletEnabled val="1"/>
        </dgm:presLayoutVars>
      </dgm:prSet>
      <dgm:spPr/>
      <dgm:t>
        <a:bodyPr/>
        <a:lstStyle/>
        <a:p>
          <a:pPr rtl="1"/>
          <a:endParaRPr lang="ar-EG"/>
        </a:p>
      </dgm:t>
    </dgm:pt>
    <dgm:pt modelId="{9FC0957D-E09F-0F4B-A48F-52ED7CCC0DEF}" type="pres">
      <dgm:prSet presAssocID="{739B5200-BF97-C94C-BC23-28A8131384A8}" presName="quadrant2" presStyleLbl="node1" presStyleIdx="1" presStyleCnt="4">
        <dgm:presLayoutVars>
          <dgm:chMax val="1"/>
          <dgm:bulletEnabled val="1"/>
        </dgm:presLayoutVars>
      </dgm:prSet>
      <dgm:spPr/>
      <dgm:t>
        <a:bodyPr/>
        <a:lstStyle/>
        <a:p>
          <a:pPr rtl="1"/>
          <a:endParaRPr lang="ar-EG"/>
        </a:p>
      </dgm:t>
    </dgm:pt>
    <dgm:pt modelId="{4D232360-AE7F-C449-A083-AA7933FA9C1B}" type="pres">
      <dgm:prSet presAssocID="{739B5200-BF97-C94C-BC23-28A8131384A8}" presName="quadrant3" presStyleLbl="node1" presStyleIdx="2" presStyleCnt="4">
        <dgm:presLayoutVars>
          <dgm:chMax val="1"/>
          <dgm:bulletEnabled val="1"/>
        </dgm:presLayoutVars>
      </dgm:prSet>
      <dgm:spPr/>
      <dgm:t>
        <a:bodyPr/>
        <a:lstStyle/>
        <a:p>
          <a:pPr rtl="1"/>
          <a:endParaRPr lang="ar-EG"/>
        </a:p>
      </dgm:t>
    </dgm:pt>
    <dgm:pt modelId="{68980A02-5D23-9842-A14A-8FCA1282D410}" type="pres">
      <dgm:prSet presAssocID="{739B5200-BF97-C94C-BC23-28A8131384A8}" presName="quadrant4" presStyleLbl="node1" presStyleIdx="3" presStyleCnt="4">
        <dgm:presLayoutVars>
          <dgm:chMax val="1"/>
          <dgm:bulletEnabled val="1"/>
        </dgm:presLayoutVars>
      </dgm:prSet>
      <dgm:spPr/>
      <dgm:t>
        <a:bodyPr/>
        <a:lstStyle/>
        <a:p>
          <a:pPr rtl="1"/>
          <a:endParaRPr lang="ar-EG"/>
        </a:p>
      </dgm:t>
    </dgm:pt>
    <dgm:pt modelId="{C23D51B8-4334-664D-B144-32E0868DC214}" type="pres">
      <dgm:prSet presAssocID="{739B5200-BF97-C94C-BC23-28A8131384A8}" presName="quadrantPlaceholder" presStyleCnt="0"/>
      <dgm:spPr/>
    </dgm:pt>
    <dgm:pt modelId="{451BBDB3-0CED-AE4F-BA3C-C0BAB4CF7FA1}" type="pres">
      <dgm:prSet presAssocID="{739B5200-BF97-C94C-BC23-28A8131384A8}" presName="center1" presStyleLbl="fgShp" presStyleIdx="0" presStyleCnt="2"/>
      <dgm:spPr/>
    </dgm:pt>
    <dgm:pt modelId="{7D008C03-A39A-104A-AF99-6D358EC5BFB6}" type="pres">
      <dgm:prSet presAssocID="{739B5200-BF97-C94C-BC23-28A8131384A8}" presName="center2" presStyleLbl="fgShp" presStyleIdx="1" presStyleCnt="2"/>
      <dgm:spPr/>
    </dgm:pt>
  </dgm:ptLst>
  <dgm:cxnLst>
    <dgm:cxn modelId="{2E0C27D2-544C-354E-8D82-60631DFBAC0E}" type="presOf" srcId="{739B5200-BF97-C94C-BC23-28A8131384A8}" destId="{A2B0244A-1DD1-A94B-992A-DF1DD2437655}" srcOrd="0" destOrd="0" presId="urn:microsoft.com/office/officeart/2005/8/layout/cycle4"/>
    <dgm:cxn modelId="{8E45FAD4-4AA2-964A-82FB-7326C6F8619D}" srcId="{866B81E5-CE6A-8140-85E1-E83D01F81973}" destId="{241502BF-7498-5B43-A35C-3E59E16852D4}" srcOrd="3" destOrd="0" parTransId="{608F40D3-F99D-1C47-82E6-DFDA7CF06BF6}" sibTransId="{252805F2-87E9-EF48-B366-32F967A419A4}"/>
    <dgm:cxn modelId="{87DB0DD5-92DD-B948-A4E5-876D7F82C835}" type="presOf" srcId="{A5647D3A-D6B4-B147-A9D5-6EBC74FDA50C}" destId="{148B6B17-F184-0F40-A99E-7B9D3A0671DD}" srcOrd="1" destOrd="1" presId="urn:microsoft.com/office/officeart/2005/8/layout/cycle4"/>
    <dgm:cxn modelId="{E0D43149-1BAB-7740-83F1-69600DC9471F}" type="presOf" srcId="{241502BF-7498-5B43-A35C-3E59E16852D4}" destId="{877E0853-CF71-CA4D-A3E3-CA9B71B38FC3}" srcOrd="0" destOrd="3" presId="urn:microsoft.com/office/officeart/2005/8/layout/cycle4"/>
    <dgm:cxn modelId="{75A21789-8C31-E648-A0AB-8D39E271F813}" srcId="{739B5200-BF97-C94C-BC23-28A8131384A8}" destId="{D2187BD9-944E-E344-A760-7B5B1B32742C}" srcOrd="0" destOrd="0" parTransId="{AF597083-42B5-B547-8081-C72309B93942}" sibTransId="{9D626E6C-C065-4747-8D44-0CDB9A3B358B}"/>
    <dgm:cxn modelId="{2CC1DE0E-64D3-8545-AD3D-D4C35128738A}" srcId="{4509DCBE-5C81-1143-8B6D-D86E72A9C8E3}" destId="{E1FB6AFD-12DB-094E-B88F-622D61DBCCFE}" srcOrd="2" destOrd="0" parTransId="{31D7F3AB-BCE7-FC4E-BD19-BB3DAFD110C0}" sibTransId="{F90DEDC4-F147-5447-AA14-0D1E2D121B56}"/>
    <dgm:cxn modelId="{A8FEFC4E-C35C-3549-B567-C024D9BDCC68}" type="presOf" srcId="{108149C9-4D74-9440-B1F0-9B068E175BBF}" destId="{A59158B2-95FD-C440-BD88-7D7231D1DC42}" srcOrd="0" destOrd="1" presId="urn:microsoft.com/office/officeart/2005/8/layout/cycle4"/>
    <dgm:cxn modelId="{7D9E5FBA-F5F9-864F-9CAA-30D4E2D4A94E}" srcId="{4509DCBE-5C81-1143-8B6D-D86E72A9C8E3}" destId="{676C504F-06A4-3E44-A673-392832087D2C}" srcOrd="0" destOrd="0" parTransId="{033B2BC5-A366-8F45-B869-2DD3D1E0B166}" sibTransId="{BF1103A1-3A00-E448-B6BA-0AA209DCE067}"/>
    <dgm:cxn modelId="{EA5B3F05-58B2-7147-AC25-5AE7EF3BB9AD}" type="presOf" srcId="{102387FD-E054-1C46-ACEA-C8485C9B8FCD}" destId="{877E0853-CF71-CA4D-A3E3-CA9B71B38FC3}" srcOrd="0" destOrd="1" presId="urn:microsoft.com/office/officeart/2005/8/layout/cycle4"/>
    <dgm:cxn modelId="{B212D90E-73F4-D243-BCBC-648844A2D7DC}" type="presOf" srcId="{26A8E0D5-5339-404D-8FFF-103E5F026408}" destId="{A59158B2-95FD-C440-BD88-7D7231D1DC42}" srcOrd="0" destOrd="0" presId="urn:microsoft.com/office/officeart/2005/8/layout/cycle4"/>
    <dgm:cxn modelId="{4E22004A-FED2-3F49-B44C-4D0DC2010F68}" type="presOf" srcId="{26A8E0D5-5339-404D-8FFF-103E5F026408}" destId="{A02C9E85-870C-C94C-9D90-139A090DB065}" srcOrd="1" destOrd="0" presId="urn:microsoft.com/office/officeart/2005/8/layout/cycle4"/>
    <dgm:cxn modelId="{685F1E44-00C4-1A4F-9D4E-29EB9F571D24}" type="presOf" srcId="{108149C9-4D74-9440-B1F0-9B068E175BBF}" destId="{A02C9E85-870C-C94C-9D90-139A090DB065}" srcOrd="1" destOrd="1" presId="urn:microsoft.com/office/officeart/2005/8/layout/cycle4"/>
    <dgm:cxn modelId="{7E499896-8A66-AE4C-ABD4-DCC4D8DB8CCC}" srcId="{49BEFD5E-D781-FB4D-A799-BBE5294D5BAB}" destId="{7AB769C6-6E13-4A4A-B72D-6314062389C1}" srcOrd="0" destOrd="0" parTransId="{F40CFEA0-AF21-0141-980B-8F1AA0279C65}" sibTransId="{1E0EF9D5-2899-FF4C-86B8-4FE3378FA5F6}"/>
    <dgm:cxn modelId="{501137AE-6BCC-234D-BEAA-6103EB310439}" type="presOf" srcId="{7AB769C6-6E13-4A4A-B72D-6314062389C1}" destId="{3915E104-B079-1F46-B60E-CF1C912DEAF3}" srcOrd="0" destOrd="0" presId="urn:microsoft.com/office/officeart/2005/8/layout/cycle4"/>
    <dgm:cxn modelId="{2DDBD91D-26F5-214A-8C06-7598A88A0ECB}" type="presOf" srcId="{676C504F-06A4-3E44-A673-392832087D2C}" destId="{9F110ECD-1076-0B47-9056-8C1159A2027A}" srcOrd="0" destOrd="0" presId="urn:microsoft.com/office/officeart/2005/8/layout/cycle4"/>
    <dgm:cxn modelId="{938C0423-C354-444F-98B8-E40A93329302}" type="presOf" srcId="{9E277A8F-F2FB-DA47-B153-BE21C2EEC111}" destId="{15DB60BE-2AA2-0349-8846-1CED1E489465}" srcOrd="1" destOrd="0" presId="urn:microsoft.com/office/officeart/2005/8/layout/cycle4"/>
    <dgm:cxn modelId="{0E86B31B-3DC1-7841-A7EF-C863F0949D98}" type="presOf" srcId="{1688EB39-E125-414F-B4F7-74377363B186}" destId="{877E0853-CF71-CA4D-A3E3-CA9B71B38FC3}" srcOrd="0" destOrd="2" presId="urn:microsoft.com/office/officeart/2005/8/layout/cycle4"/>
    <dgm:cxn modelId="{581DCD48-8218-034F-987E-93545E98C678}" type="presOf" srcId="{49BEFD5E-D781-FB4D-A799-BBE5294D5BAB}" destId="{9FC0957D-E09F-0F4B-A48F-52ED7CCC0DEF}" srcOrd="0" destOrd="0" presId="urn:microsoft.com/office/officeart/2005/8/layout/cycle4"/>
    <dgm:cxn modelId="{190FEFDA-62DD-174F-9541-AEF9D30FEF66}" srcId="{D2187BD9-944E-E344-A760-7B5B1B32742C}" destId="{108149C9-4D74-9440-B1F0-9B068E175BBF}" srcOrd="1" destOrd="0" parTransId="{7D1D3BB7-0DDA-2E40-8AF0-0F5EBABE6DF4}" sibTransId="{121E5745-1ACB-8045-A3FE-B2A474109878}"/>
    <dgm:cxn modelId="{5591E149-0D8B-474C-88AB-48C538C11B96}" srcId="{4509DCBE-5C81-1143-8B6D-D86E72A9C8E3}" destId="{746FAA69-8CE0-124E-ADE6-5C4D70067CBC}" srcOrd="1" destOrd="0" parTransId="{05CDE62C-FDE4-9745-976E-5BEA547A0275}" sibTransId="{40BDEA95-B389-0041-BD42-4055ABC8BD5B}"/>
    <dgm:cxn modelId="{46BA2261-4EA7-1F43-8D45-A5F069DE76A2}" type="presOf" srcId="{1688EB39-E125-414F-B4F7-74377363B186}" destId="{15DB60BE-2AA2-0349-8846-1CED1E489465}" srcOrd="1" destOrd="2" presId="urn:microsoft.com/office/officeart/2005/8/layout/cycle4"/>
    <dgm:cxn modelId="{A7737CF0-EBA5-6047-8902-012DA0807703}" type="presOf" srcId="{676C504F-06A4-3E44-A673-392832087D2C}" destId="{B275269D-5AFF-494A-9868-3A1C01A3C20E}" srcOrd="1" destOrd="0" presId="urn:microsoft.com/office/officeart/2005/8/layout/cycle4"/>
    <dgm:cxn modelId="{BD2752B3-1390-9A4D-936E-095D16448506}" type="presOf" srcId="{746FAA69-8CE0-124E-ADE6-5C4D70067CBC}" destId="{B275269D-5AFF-494A-9868-3A1C01A3C20E}" srcOrd="1" destOrd="1" presId="urn:microsoft.com/office/officeart/2005/8/layout/cycle4"/>
    <dgm:cxn modelId="{EB323E1D-D149-4946-8503-6D1E105CA702}" srcId="{739B5200-BF97-C94C-BC23-28A8131384A8}" destId="{866B81E5-CE6A-8140-85E1-E83D01F81973}" srcOrd="2" destOrd="0" parTransId="{738A9A41-86CF-FB49-8238-E6AFCA8631EE}" sibTransId="{74A1CE3E-D500-8244-B98B-DC53D3A678C7}"/>
    <dgm:cxn modelId="{569D4706-1B67-B34E-9EBD-241197E32087}" type="presOf" srcId="{D2187BD9-944E-E344-A760-7B5B1B32742C}" destId="{E8F58915-24FB-B546-8780-868B054A4578}" srcOrd="0" destOrd="0" presId="urn:microsoft.com/office/officeart/2005/8/layout/cycle4"/>
    <dgm:cxn modelId="{1D5F9141-A1C1-444E-9FF6-23FA23B2BD19}" srcId="{866B81E5-CE6A-8140-85E1-E83D01F81973}" destId="{1688EB39-E125-414F-B4F7-74377363B186}" srcOrd="2" destOrd="0" parTransId="{064C5DCD-BFA6-344D-8932-C03377863E6A}" sibTransId="{C188B73D-80FC-2043-8004-1324A0D1DAF2}"/>
    <dgm:cxn modelId="{0A8CA68C-6AAD-ED4A-B524-B1B2ED92B1D7}" type="presOf" srcId="{746FAA69-8CE0-124E-ADE6-5C4D70067CBC}" destId="{9F110ECD-1076-0B47-9056-8C1159A2027A}" srcOrd="0" destOrd="1" presId="urn:microsoft.com/office/officeart/2005/8/layout/cycle4"/>
    <dgm:cxn modelId="{00671239-3264-0641-B71E-06C63E2B6C59}" type="presOf" srcId="{E1FB6AFD-12DB-094E-B88F-622D61DBCCFE}" destId="{B275269D-5AFF-494A-9868-3A1C01A3C20E}" srcOrd="1" destOrd="2" presId="urn:microsoft.com/office/officeart/2005/8/layout/cycle4"/>
    <dgm:cxn modelId="{EFB54F2D-1FD7-6940-9DD1-F31FA124CC68}" type="presOf" srcId="{7AB769C6-6E13-4A4A-B72D-6314062389C1}" destId="{148B6B17-F184-0F40-A99E-7B9D3A0671DD}" srcOrd="1" destOrd="0" presId="urn:microsoft.com/office/officeart/2005/8/layout/cycle4"/>
    <dgm:cxn modelId="{BEFE72FE-D379-FA43-8B2E-F0878224C6D0}" srcId="{739B5200-BF97-C94C-BC23-28A8131384A8}" destId="{49BEFD5E-D781-FB4D-A799-BBE5294D5BAB}" srcOrd="1" destOrd="0" parTransId="{C0F83581-310B-4448-95B8-FCC392DE3F37}" sibTransId="{02AC5CB9-CF81-6F4D-963E-B29E7671F5A3}"/>
    <dgm:cxn modelId="{5966D850-7D37-3C48-8BC6-EE7BE9375952}" type="presOf" srcId="{241502BF-7498-5B43-A35C-3E59E16852D4}" destId="{15DB60BE-2AA2-0349-8846-1CED1E489465}" srcOrd="1" destOrd="3" presId="urn:microsoft.com/office/officeart/2005/8/layout/cycle4"/>
    <dgm:cxn modelId="{71F38C19-43D7-0C44-BB33-4228DC6D0C07}" srcId="{866B81E5-CE6A-8140-85E1-E83D01F81973}" destId="{9E277A8F-F2FB-DA47-B153-BE21C2EEC111}" srcOrd="0" destOrd="0" parTransId="{BA8B7AE5-5DB6-114A-9423-F65CCCEABC7D}" sibTransId="{DD2F8256-389A-284C-9358-C335D8A9BC78}"/>
    <dgm:cxn modelId="{EE57D858-0E55-0D40-866B-A1E054C41382}" srcId="{4509DCBE-5C81-1143-8B6D-D86E72A9C8E3}" destId="{7D163DA7-04FE-7143-A492-7A7D698A65D0}" srcOrd="3" destOrd="0" parTransId="{DD601551-B7B3-FB45-81CC-12E9A20677AD}" sibTransId="{5D5AD419-AD58-8E4D-93B8-CF7907E439CD}"/>
    <dgm:cxn modelId="{018DE48E-1014-7F45-A192-79329A9290CE}" srcId="{49BEFD5E-D781-FB4D-A799-BBE5294D5BAB}" destId="{A5647D3A-D6B4-B147-A9D5-6EBC74FDA50C}" srcOrd="1" destOrd="0" parTransId="{579BC222-A194-A440-9627-6BC96684E5F7}" sibTransId="{F224BD4C-C51B-8545-BADB-17C16343C6D7}"/>
    <dgm:cxn modelId="{BF1CEF56-7193-2041-A724-0DC69C34F34F}" type="presOf" srcId="{A5647D3A-D6B4-B147-A9D5-6EBC74FDA50C}" destId="{3915E104-B079-1F46-B60E-CF1C912DEAF3}" srcOrd="0" destOrd="1" presId="urn:microsoft.com/office/officeart/2005/8/layout/cycle4"/>
    <dgm:cxn modelId="{A7050838-F1B9-E447-9E25-4FC51CDB198E}" type="presOf" srcId="{E1FB6AFD-12DB-094E-B88F-622D61DBCCFE}" destId="{9F110ECD-1076-0B47-9056-8C1159A2027A}" srcOrd="0" destOrd="2" presId="urn:microsoft.com/office/officeart/2005/8/layout/cycle4"/>
    <dgm:cxn modelId="{8A0B3273-425D-BA4F-A7F0-049A2366CF90}" type="presOf" srcId="{866B81E5-CE6A-8140-85E1-E83D01F81973}" destId="{4D232360-AE7F-C449-A083-AA7933FA9C1B}" srcOrd="0" destOrd="0" presId="urn:microsoft.com/office/officeart/2005/8/layout/cycle4"/>
    <dgm:cxn modelId="{EE3D675B-04D6-1641-9E76-E5A59F1920DB}" type="presOf" srcId="{9E277A8F-F2FB-DA47-B153-BE21C2EEC111}" destId="{877E0853-CF71-CA4D-A3E3-CA9B71B38FC3}" srcOrd="0" destOrd="0" presId="urn:microsoft.com/office/officeart/2005/8/layout/cycle4"/>
    <dgm:cxn modelId="{ACE81E3B-2D8B-544F-899C-6DAA1D4AF434}" type="presOf" srcId="{7D163DA7-04FE-7143-A492-7A7D698A65D0}" destId="{9F110ECD-1076-0B47-9056-8C1159A2027A}" srcOrd="0" destOrd="3" presId="urn:microsoft.com/office/officeart/2005/8/layout/cycle4"/>
    <dgm:cxn modelId="{C1A74F88-8C0F-2B4C-9E3F-1AC633E3E12A}" type="presOf" srcId="{4509DCBE-5C81-1143-8B6D-D86E72A9C8E3}" destId="{68980A02-5D23-9842-A14A-8FCA1282D410}" srcOrd="0" destOrd="0" presId="urn:microsoft.com/office/officeart/2005/8/layout/cycle4"/>
    <dgm:cxn modelId="{229C953B-9A24-6648-A843-12AE1896030B}" srcId="{D2187BD9-944E-E344-A760-7B5B1B32742C}" destId="{26A8E0D5-5339-404D-8FFF-103E5F026408}" srcOrd="0" destOrd="0" parTransId="{863F5E0B-1A87-0F42-A13D-3E3EFD2DB905}" sibTransId="{ABD3C6D2-6D66-1A4C-85DA-3C39B469AC48}"/>
    <dgm:cxn modelId="{4A7C0C9C-9C19-6B4C-83FE-4D871F1EDD35}" type="presOf" srcId="{7D163DA7-04FE-7143-A492-7A7D698A65D0}" destId="{B275269D-5AFF-494A-9868-3A1C01A3C20E}" srcOrd="1" destOrd="3" presId="urn:microsoft.com/office/officeart/2005/8/layout/cycle4"/>
    <dgm:cxn modelId="{626E97CB-43A3-704D-91C9-4459A0C27056}" srcId="{866B81E5-CE6A-8140-85E1-E83D01F81973}" destId="{102387FD-E054-1C46-ACEA-C8485C9B8FCD}" srcOrd="1" destOrd="0" parTransId="{E367BED9-0C4E-AA48-85C6-F8526F9C2247}" sibTransId="{676AD674-262E-9C46-9C70-69BC9B8F70C2}"/>
    <dgm:cxn modelId="{DE146588-1875-1043-A02D-09031F701B5B}" srcId="{739B5200-BF97-C94C-BC23-28A8131384A8}" destId="{4509DCBE-5C81-1143-8B6D-D86E72A9C8E3}" srcOrd="3" destOrd="0" parTransId="{E166FEE0-7DEC-F448-9DEE-439920AD5319}" sibTransId="{B96740F3-E43B-1849-A974-688F2B5E0AC3}"/>
    <dgm:cxn modelId="{106429B3-4E3B-C746-AD59-D0C5B8754241}" type="presOf" srcId="{102387FD-E054-1C46-ACEA-C8485C9B8FCD}" destId="{15DB60BE-2AA2-0349-8846-1CED1E489465}" srcOrd="1" destOrd="1" presId="urn:microsoft.com/office/officeart/2005/8/layout/cycle4"/>
    <dgm:cxn modelId="{A2241095-6B48-8847-A3BA-E68D2E0A5A98}" type="presParOf" srcId="{A2B0244A-1DD1-A94B-992A-DF1DD2437655}" destId="{5BA2A11F-48AF-3B4A-A152-2C49E2E29E07}" srcOrd="0" destOrd="0" presId="urn:microsoft.com/office/officeart/2005/8/layout/cycle4"/>
    <dgm:cxn modelId="{346B2B0F-3E19-9844-9190-12DBC28D7857}" type="presParOf" srcId="{5BA2A11F-48AF-3B4A-A152-2C49E2E29E07}" destId="{3DC978CD-5823-4F42-9EF9-CE66C6C1AD15}" srcOrd="0" destOrd="0" presId="urn:microsoft.com/office/officeart/2005/8/layout/cycle4"/>
    <dgm:cxn modelId="{F208FF70-6400-954B-94CA-5281662BCFF6}" type="presParOf" srcId="{3DC978CD-5823-4F42-9EF9-CE66C6C1AD15}" destId="{A59158B2-95FD-C440-BD88-7D7231D1DC42}" srcOrd="0" destOrd="0" presId="urn:microsoft.com/office/officeart/2005/8/layout/cycle4"/>
    <dgm:cxn modelId="{E1597916-D019-B846-B262-425A02F97718}" type="presParOf" srcId="{3DC978CD-5823-4F42-9EF9-CE66C6C1AD15}" destId="{A02C9E85-870C-C94C-9D90-139A090DB065}" srcOrd="1" destOrd="0" presId="urn:microsoft.com/office/officeart/2005/8/layout/cycle4"/>
    <dgm:cxn modelId="{48F2CC2C-F544-704C-876F-16AA7AA4B10B}" type="presParOf" srcId="{5BA2A11F-48AF-3B4A-A152-2C49E2E29E07}" destId="{EC24C9E6-84E3-444F-A3C5-A1DAE22C7DAB}" srcOrd="1" destOrd="0" presId="urn:microsoft.com/office/officeart/2005/8/layout/cycle4"/>
    <dgm:cxn modelId="{55144A72-3514-B44D-BD59-0B81A05B9934}" type="presParOf" srcId="{EC24C9E6-84E3-444F-A3C5-A1DAE22C7DAB}" destId="{3915E104-B079-1F46-B60E-CF1C912DEAF3}" srcOrd="0" destOrd="0" presId="urn:microsoft.com/office/officeart/2005/8/layout/cycle4"/>
    <dgm:cxn modelId="{D83C9A38-9606-424E-BF84-4CA7601BB33C}" type="presParOf" srcId="{EC24C9E6-84E3-444F-A3C5-A1DAE22C7DAB}" destId="{148B6B17-F184-0F40-A99E-7B9D3A0671DD}" srcOrd="1" destOrd="0" presId="urn:microsoft.com/office/officeart/2005/8/layout/cycle4"/>
    <dgm:cxn modelId="{597BB253-62EA-C443-841D-A6ED05025083}" type="presParOf" srcId="{5BA2A11F-48AF-3B4A-A152-2C49E2E29E07}" destId="{9B6FC579-ECC6-A545-AED2-2BD9348508E9}" srcOrd="2" destOrd="0" presId="urn:microsoft.com/office/officeart/2005/8/layout/cycle4"/>
    <dgm:cxn modelId="{BD9486E4-0509-FA45-B33B-0B1976028E36}" type="presParOf" srcId="{9B6FC579-ECC6-A545-AED2-2BD9348508E9}" destId="{877E0853-CF71-CA4D-A3E3-CA9B71B38FC3}" srcOrd="0" destOrd="0" presId="urn:microsoft.com/office/officeart/2005/8/layout/cycle4"/>
    <dgm:cxn modelId="{7E8222D1-1655-C048-8FF1-9959841FD2D8}" type="presParOf" srcId="{9B6FC579-ECC6-A545-AED2-2BD9348508E9}" destId="{15DB60BE-2AA2-0349-8846-1CED1E489465}" srcOrd="1" destOrd="0" presId="urn:microsoft.com/office/officeart/2005/8/layout/cycle4"/>
    <dgm:cxn modelId="{BAFDB172-E303-4F4B-A8FE-C3CB65CAA70F}" type="presParOf" srcId="{5BA2A11F-48AF-3B4A-A152-2C49E2E29E07}" destId="{1FC94577-B76E-3A4A-BFB3-70174FE948C6}" srcOrd="3" destOrd="0" presId="urn:microsoft.com/office/officeart/2005/8/layout/cycle4"/>
    <dgm:cxn modelId="{9F40B5C2-8C29-A045-9E41-9155423D42C5}" type="presParOf" srcId="{1FC94577-B76E-3A4A-BFB3-70174FE948C6}" destId="{9F110ECD-1076-0B47-9056-8C1159A2027A}" srcOrd="0" destOrd="0" presId="urn:microsoft.com/office/officeart/2005/8/layout/cycle4"/>
    <dgm:cxn modelId="{CCE6C147-2CBF-BB42-8A59-E1C260D46C3D}" type="presParOf" srcId="{1FC94577-B76E-3A4A-BFB3-70174FE948C6}" destId="{B275269D-5AFF-494A-9868-3A1C01A3C20E}" srcOrd="1" destOrd="0" presId="urn:microsoft.com/office/officeart/2005/8/layout/cycle4"/>
    <dgm:cxn modelId="{7463D024-ED50-E943-92A9-33E987CDF0A7}" type="presParOf" srcId="{5BA2A11F-48AF-3B4A-A152-2C49E2E29E07}" destId="{227C2561-B3B3-6445-9606-30221A6CF8FF}" srcOrd="4" destOrd="0" presId="urn:microsoft.com/office/officeart/2005/8/layout/cycle4"/>
    <dgm:cxn modelId="{F1410229-BBA3-C44C-AAB9-FE1CDCD95FC2}" type="presParOf" srcId="{A2B0244A-1DD1-A94B-992A-DF1DD2437655}" destId="{4F07CD1F-9F36-6448-BADD-AB04FC65EAB4}" srcOrd="1" destOrd="0" presId="urn:microsoft.com/office/officeart/2005/8/layout/cycle4"/>
    <dgm:cxn modelId="{4453A4E1-2CFF-1744-AF5C-606B367106F8}" type="presParOf" srcId="{4F07CD1F-9F36-6448-BADD-AB04FC65EAB4}" destId="{E8F58915-24FB-B546-8780-868B054A4578}" srcOrd="0" destOrd="0" presId="urn:microsoft.com/office/officeart/2005/8/layout/cycle4"/>
    <dgm:cxn modelId="{F20B63DD-DC04-5343-A26C-51C6E174AC64}" type="presParOf" srcId="{4F07CD1F-9F36-6448-BADD-AB04FC65EAB4}" destId="{9FC0957D-E09F-0F4B-A48F-52ED7CCC0DEF}" srcOrd="1" destOrd="0" presId="urn:microsoft.com/office/officeart/2005/8/layout/cycle4"/>
    <dgm:cxn modelId="{36DF3043-C358-A14A-BAD2-8712990348E4}" type="presParOf" srcId="{4F07CD1F-9F36-6448-BADD-AB04FC65EAB4}" destId="{4D232360-AE7F-C449-A083-AA7933FA9C1B}" srcOrd="2" destOrd="0" presId="urn:microsoft.com/office/officeart/2005/8/layout/cycle4"/>
    <dgm:cxn modelId="{75A075A4-F6CB-7749-BC43-BF2C60E1C2D7}" type="presParOf" srcId="{4F07CD1F-9F36-6448-BADD-AB04FC65EAB4}" destId="{68980A02-5D23-9842-A14A-8FCA1282D410}" srcOrd="3" destOrd="0" presId="urn:microsoft.com/office/officeart/2005/8/layout/cycle4"/>
    <dgm:cxn modelId="{0CC4F8C2-BB89-3249-A593-14033913DC6B}" type="presParOf" srcId="{4F07CD1F-9F36-6448-BADD-AB04FC65EAB4}" destId="{C23D51B8-4334-664D-B144-32E0868DC214}" srcOrd="4" destOrd="0" presId="urn:microsoft.com/office/officeart/2005/8/layout/cycle4"/>
    <dgm:cxn modelId="{7E330A4A-49EF-9B4B-B8BA-A5D72FC7B0BC}" type="presParOf" srcId="{A2B0244A-1DD1-A94B-992A-DF1DD2437655}" destId="{451BBDB3-0CED-AE4F-BA3C-C0BAB4CF7FA1}" srcOrd="2" destOrd="0" presId="urn:microsoft.com/office/officeart/2005/8/layout/cycle4"/>
    <dgm:cxn modelId="{3C9A2307-1A6A-4C45-BE4B-F2782057B482}" type="presParOf" srcId="{A2B0244A-1DD1-A94B-992A-DF1DD2437655}" destId="{7D008C03-A39A-104A-AF99-6D358EC5BFB6}" srcOrd="3" destOrd="0" presId="urn:microsoft.com/office/officeart/2005/8/layout/cycle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85FFFD0-9B14-5044-8F59-7291B9C307C7}" type="doc">
      <dgm:prSet loTypeId="urn:microsoft.com/office/officeart/2009/3/layout/StepUpProcess" loCatId="" qsTypeId="urn:microsoft.com/office/officeart/2005/8/quickstyle/simple1" qsCatId="simple" csTypeId="urn:microsoft.com/office/officeart/2005/8/colors/accent1_2" csCatId="accent1" phldr="1"/>
      <dgm:spPr/>
      <dgm:t>
        <a:bodyPr/>
        <a:lstStyle/>
        <a:p>
          <a:endParaRPr lang="en-US"/>
        </a:p>
      </dgm:t>
    </dgm:pt>
    <dgm:pt modelId="{CEB87DBA-6092-6B40-8A16-90B5DC48C6D9}">
      <dgm:prSet phldrT="[Text]" custT="1"/>
      <dgm:spPr/>
      <dgm:t>
        <a:bodyPr/>
        <a:lstStyle/>
        <a:p>
          <a:pPr rtl="1">
            <a:lnSpc>
              <a:spcPct val="150000"/>
            </a:lnSpc>
          </a:pPr>
          <a:r>
            <a:rPr lang="ar-SA" sz="1400" b="1" dirty="0">
              <a:latin typeface="Alexandria" pitchFamily="2" charset="-78"/>
              <a:cs typeface="Alexandria" pitchFamily="2" charset="-78"/>
            </a:rPr>
            <a:t>نظرية أصحاب المصلحة</a:t>
          </a:r>
        </a:p>
        <a:p>
          <a:pPr rtl="1">
            <a:lnSpc>
              <a:spcPct val="150000"/>
            </a:lnSpc>
          </a:pPr>
          <a:endParaRPr lang="ar-SA" sz="1400" b="0" dirty="0">
            <a:latin typeface="Alexandria" pitchFamily="2" charset="-78"/>
            <a:cs typeface="Alexandria" pitchFamily="2" charset="-78"/>
          </a:endParaRPr>
        </a:p>
        <a:p>
          <a:pPr rtl="1">
            <a:lnSpc>
              <a:spcPct val="150000"/>
            </a:lnSpc>
          </a:pPr>
          <a:r>
            <a:rPr lang="ar-SA" sz="1400" b="0" dirty="0">
              <a:latin typeface="Alexandria" pitchFamily="2" charset="-78"/>
              <a:cs typeface="Alexandria" pitchFamily="2" charset="-78"/>
            </a:rPr>
            <a:t>وتؤكد أن نجاح المنظمة يعتمد على نجاحها في إدارة علاقاتها مع الجماهير</a:t>
          </a:r>
        </a:p>
        <a:p>
          <a:pPr rtl="1">
            <a:lnSpc>
              <a:spcPct val="150000"/>
            </a:lnSpc>
          </a:pPr>
          <a:endParaRPr lang="en-US" sz="1400" b="1" dirty="0">
            <a:latin typeface="Alexandria" pitchFamily="2" charset="-78"/>
            <a:cs typeface="Alexandria" pitchFamily="2" charset="-78"/>
          </a:endParaRPr>
        </a:p>
      </dgm:t>
    </dgm:pt>
    <dgm:pt modelId="{022F74C2-A089-1C4B-B202-EAF54B923B7E}" type="parTrans" cxnId="{FAF723B1-B5C5-F24B-AEA1-2144D9ADF00C}">
      <dgm:prSet/>
      <dgm:spPr/>
      <dgm:t>
        <a:bodyPr/>
        <a:lstStyle/>
        <a:p>
          <a:pPr>
            <a:lnSpc>
              <a:spcPct val="150000"/>
            </a:lnSpc>
          </a:pPr>
          <a:endParaRPr lang="en-US"/>
        </a:p>
      </dgm:t>
    </dgm:pt>
    <dgm:pt modelId="{B176FA95-7FB8-F145-904E-2C4395A318A3}" type="sibTrans" cxnId="{FAF723B1-B5C5-F24B-AEA1-2144D9ADF00C}">
      <dgm:prSet/>
      <dgm:spPr/>
      <dgm:t>
        <a:bodyPr/>
        <a:lstStyle/>
        <a:p>
          <a:pPr>
            <a:lnSpc>
              <a:spcPct val="150000"/>
            </a:lnSpc>
          </a:pPr>
          <a:endParaRPr lang="en-US"/>
        </a:p>
      </dgm:t>
    </dgm:pt>
    <dgm:pt modelId="{6E19E206-2D9F-6F4A-B85A-739B96BBD802}">
      <dgm:prSet phldrT="[Text]" custT="1"/>
      <dgm:spPr/>
      <dgm:t>
        <a:bodyPr/>
        <a:lstStyle/>
        <a:p>
          <a:pPr rtl="1">
            <a:lnSpc>
              <a:spcPct val="150000"/>
            </a:lnSpc>
          </a:pPr>
          <a:r>
            <a:rPr lang="ar-SA" sz="1400" b="1" dirty="0">
              <a:latin typeface="Alexandria" pitchFamily="2" charset="-78"/>
              <a:cs typeface="Alexandria" pitchFamily="2" charset="-78"/>
            </a:rPr>
            <a:t>نظرية بناء العلاقات</a:t>
          </a:r>
        </a:p>
        <a:p>
          <a:pPr rtl="1">
            <a:lnSpc>
              <a:spcPct val="150000"/>
            </a:lnSpc>
          </a:pPr>
          <a:r>
            <a:rPr lang="ar-SA" sz="1400" dirty="0">
              <a:latin typeface="Alexandria" pitchFamily="2" charset="-78"/>
              <a:cs typeface="Alexandria" pitchFamily="2" charset="-78"/>
            </a:rPr>
            <a:t>تؤكد أن الهدف الأساسي للعلاقات العامة إقامة علاقات قوية ومستدامة ومتبادلة المنفعة بين المنظمة وجماهيرها.</a:t>
          </a:r>
          <a:endParaRPr lang="en-US" sz="1400" dirty="0">
            <a:latin typeface="Alexandria" pitchFamily="2" charset="-78"/>
            <a:cs typeface="Alexandria" pitchFamily="2" charset="-78"/>
          </a:endParaRPr>
        </a:p>
      </dgm:t>
    </dgm:pt>
    <dgm:pt modelId="{35389176-F66C-A141-A4F9-A73848292465}" type="parTrans" cxnId="{882E448C-5F2C-D24A-BEDB-DE51E57D102C}">
      <dgm:prSet/>
      <dgm:spPr/>
      <dgm:t>
        <a:bodyPr/>
        <a:lstStyle/>
        <a:p>
          <a:pPr>
            <a:lnSpc>
              <a:spcPct val="150000"/>
            </a:lnSpc>
          </a:pPr>
          <a:endParaRPr lang="en-US"/>
        </a:p>
      </dgm:t>
    </dgm:pt>
    <dgm:pt modelId="{F2284A95-2E43-EB45-93D6-5AEB3065F900}" type="sibTrans" cxnId="{882E448C-5F2C-D24A-BEDB-DE51E57D102C}">
      <dgm:prSet/>
      <dgm:spPr/>
      <dgm:t>
        <a:bodyPr/>
        <a:lstStyle/>
        <a:p>
          <a:pPr>
            <a:lnSpc>
              <a:spcPct val="150000"/>
            </a:lnSpc>
          </a:pPr>
          <a:endParaRPr lang="en-US"/>
        </a:p>
      </dgm:t>
    </dgm:pt>
    <dgm:pt modelId="{60C47634-00F3-024F-946B-152BB1814244}">
      <dgm:prSet phldrT="[Text]" custT="1"/>
      <dgm:spPr/>
      <dgm:t>
        <a:bodyPr/>
        <a:lstStyle/>
        <a:p>
          <a:pPr rtl="1">
            <a:lnSpc>
              <a:spcPct val="150000"/>
            </a:lnSpc>
          </a:pPr>
          <a:r>
            <a:rPr lang="ar-SA" sz="1400" b="1" dirty="0">
              <a:latin typeface="Alexandria" pitchFamily="2" charset="-78"/>
              <a:cs typeface="Alexandria" pitchFamily="2" charset="-78"/>
            </a:rPr>
            <a:t>نظرية التميز في العلاقات العامة </a:t>
          </a:r>
        </a:p>
        <a:p>
          <a:pPr rtl="1">
            <a:lnSpc>
              <a:spcPct val="150000"/>
            </a:lnSpc>
          </a:pPr>
          <a:r>
            <a:rPr lang="ar-SA" sz="1400" dirty="0">
              <a:latin typeface="Alexandria" pitchFamily="2" charset="-78"/>
              <a:cs typeface="Alexandria" pitchFamily="2" charset="-78"/>
            </a:rPr>
            <a:t>تساهم العلاقات العامة في نجاح المنظمة عندما تكون وظيفة إدارية استراتيجية متكاملة. تعتمد على نموذج الاتصال المتماثل ثنائي الاتجاه</a:t>
          </a:r>
          <a:endParaRPr lang="en-US" sz="1400" dirty="0">
            <a:latin typeface="Alexandria" pitchFamily="2" charset="-78"/>
            <a:cs typeface="Alexandria" pitchFamily="2" charset="-78"/>
          </a:endParaRPr>
        </a:p>
      </dgm:t>
    </dgm:pt>
    <dgm:pt modelId="{CCCC5EFB-9465-9C45-9F22-9157A6DF84C8}" type="parTrans" cxnId="{FD4768FA-C333-7544-8B97-A2BF34B4612A}">
      <dgm:prSet/>
      <dgm:spPr/>
      <dgm:t>
        <a:bodyPr/>
        <a:lstStyle/>
        <a:p>
          <a:pPr>
            <a:lnSpc>
              <a:spcPct val="150000"/>
            </a:lnSpc>
          </a:pPr>
          <a:endParaRPr lang="en-US"/>
        </a:p>
      </dgm:t>
    </dgm:pt>
    <dgm:pt modelId="{CB168306-BCDA-E549-8AF3-7F4F31328E9F}" type="sibTrans" cxnId="{FD4768FA-C333-7544-8B97-A2BF34B4612A}">
      <dgm:prSet/>
      <dgm:spPr/>
      <dgm:t>
        <a:bodyPr/>
        <a:lstStyle/>
        <a:p>
          <a:pPr>
            <a:lnSpc>
              <a:spcPct val="150000"/>
            </a:lnSpc>
          </a:pPr>
          <a:endParaRPr lang="en-US"/>
        </a:p>
      </dgm:t>
    </dgm:pt>
    <dgm:pt modelId="{09D02FE8-EF4D-5F41-ADCA-FAE9B1EFE664}" type="pres">
      <dgm:prSet presAssocID="{485FFFD0-9B14-5044-8F59-7291B9C307C7}" presName="rootnode" presStyleCnt="0">
        <dgm:presLayoutVars>
          <dgm:chMax/>
          <dgm:chPref/>
          <dgm:dir/>
          <dgm:animLvl val="lvl"/>
        </dgm:presLayoutVars>
      </dgm:prSet>
      <dgm:spPr/>
      <dgm:t>
        <a:bodyPr/>
        <a:lstStyle/>
        <a:p>
          <a:pPr rtl="1"/>
          <a:endParaRPr lang="ar-EG"/>
        </a:p>
      </dgm:t>
    </dgm:pt>
    <dgm:pt modelId="{2635C343-3D86-EA4F-8C67-EF57121DA68B}" type="pres">
      <dgm:prSet presAssocID="{CEB87DBA-6092-6B40-8A16-90B5DC48C6D9}" presName="composite" presStyleCnt="0"/>
      <dgm:spPr/>
    </dgm:pt>
    <dgm:pt modelId="{3807C79B-AFE7-B942-B8F4-9CCE5A60F53E}" type="pres">
      <dgm:prSet presAssocID="{CEB87DBA-6092-6B40-8A16-90B5DC48C6D9}" presName="LShape" presStyleLbl="alignNode1" presStyleIdx="0" presStyleCnt="5"/>
      <dgm:spPr/>
    </dgm:pt>
    <dgm:pt modelId="{B61361EB-517D-1E4E-9EB0-8B327895FFDA}" type="pres">
      <dgm:prSet presAssocID="{CEB87DBA-6092-6B40-8A16-90B5DC48C6D9}" presName="ParentText" presStyleLbl="revTx" presStyleIdx="0" presStyleCnt="3">
        <dgm:presLayoutVars>
          <dgm:chMax val="0"/>
          <dgm:chPref val="0"/>
          <dgm:bulletEnabled val="1"/>
        </dgm:presLayoutVars>
      </dgm:prSet>
      <dgm:spPr/>
      <dgm:t>
        <a:bodyPr/>
        <a:lstStyle/>
        <a:p>
          <a:pPr rtl="1"/>
          <a:endParaRPr lang="ar-EG"/>
        </a:p>
      </dgm:t>
    </dgm:pt>
    <dgm:pt modelId="{B875C68C-811E-6743-8A4D-8600A879FABC}" type="pres">
      <dgm:prSet presAssocID="{CEB87DBA-6092-6B40-8A16-90B5DC48C6D9}" presName="Triangle" presStyleLbl="alignNode1" presStyleIdx="1" presStyleCnt="5"/>
      <dgm:spPr/>
    </dgm:pt>
    <dgm:pt modelId="{B6A51631-ACBB-D249-93FE-2FEA1501BBB2}" type="pres">
      <dgm:prSet presAssocID="{B176FA95-7FB8-F145-904E-2C4395A318A3}" presName="sibTrans" presStyleCnt="0"/>
      <dgm:spPr/>
    </dgm:pt>
    <dgm:pt modelId="{A185AD7E-80B2-7A46-9071-9F755BBA38EF}" type="pres">
      <dgm:prSet presAssocID="{B176FA95-7FB8-F145-904E-2C4395A318A3}" presName="space" presStyleCnt="0"/>
      <dgm:spPr/>
    </dgm:pt>
    <dgm:pt modelId="{F6E51800-7241-F94D-9C1A-05899887F168}" type="pres">
      <dgm:prSet presAssocID="{6E19E206-2D9F-6F4A-B85A-739B96BBD802}" presName="composite" presStyleCnt="0"/>
      <dgm:spPr/>
    </dgm:pt>
    <dgm:pt modelId="{0608D5A9-DF3B-AE4C-AE33-3DC0ADC0E69A}" type="pres">
      <dgm:prSet presAssocID="{6E19E206-2D9F-6F4A-B85A-739B96BBD802}" presName="LShape" presStyleLbl="alignNode1" presStyleIdx="2" presStyleCnt="5"/>
      <dgm:spPr/>
    </dgm:pt>
    <dgm:pt modelId="{990B7EC8-86EE-BB40-B9F6-5122195F83E5}" type="pres">
      <dgm:prSet presAssocID="{6E19E206-2D9F-6F4A-B85A-739B96BBD802}" presName="ParentText" presStyleLbl="revTx" presStyleIdx="1" presStyleCnt="3">
        <dgm:presLayoutVars>
          <dgm:chMax val="0"/>
          <dgm:chPref val="0"/>
          <dgm:bulletEnabled val="1"/>
        </dgm:presLayoutVars>
      </dgm:prSet>
      <dgm:spPr/>
      <dgm:t>
        <a:bodyPr/>
        <a:lstStyle/>
        <a:p>
          <a:pPr rtl="1"/>
          <a:endParaRPr lang="ar-EG"/>
        </a:p>
      </dgm:t>
    </dgm:pt>
    <dgm:pt modelId="{EE5BD6ED-1166-674D-8A7A-E683E7697A91}" type="pres">
      <dgm:prSet presAssocID="{6E19E206-2D9F-6F4A-B85A-739B96BBD802}" presName="Triangle" presStyleLbl="alignNode1" presStyleIdx="3" presStyleCnt="5"/>
      <dgm:spPr/>
    </dgm:pt>
    <dgm:pt modelId="{8911D03D-8579-3C43-962B-CAF3114A38D6}" type="pres">
      <dgm:prSet presAssocID="{F2284A95-2E43-EB45-93D6-5AEB3065F900}" presName="sibTrans" presStyleCnt="0"/>
      <dgm:spPr/>
    </dgm:pt>
    <dgm:pt modelId="{B8D6366D-FFC7-6B4D-BE6B-0506B9DBA3E3}" type="pres">
      <dgm:prSet presAssocID="{F2284A95-2E43-EB45-93D6-5AEB3065F900}" presName="space" presStyleCnt="0"/>
      <dgm:spPr/>
    </dgm:pt>
    <dgm:pt modelId="{39BEA23B-B5AE-0648-A1B5-D0FE5CD706D4}" type="pres">
      <dgm:prSet presAssocID="{60C47634-00F3-024F-946B-152BB1814244}" presName="composite" presStyleCnt="0"/>
      <dgm:spPr/>
    </dgm:pt>
    <dgm:pt modelId="{90EAF18F-057D-1142-9C49-B0B415A30396}" type="pres">
      <dgm:prSet presAssocID="{60C47634-00F3-024F-946B-152BB1814244}" presName="LShape" presStyleLbl="alignNode1" presStyleIdx="4" presStyleCnt="5"/>
      <dgm:spPr/>
    </dgm:pt>
    <dgm:pt modelId="{5AFAB900-1F69-904B-94AB-2BA3969ABCA2}" type="pres">
      <dgm:prSet presAssocID="{60C47634-00F3-024F-946B-152BB1814244}" presName="ParentText" presStyleLbl="revTx" presStyleIdx="2" presStyleCnt="3" custScaleY="98518">
        <dgm:presLayoutVars>
          <dgm:chMax val="0"/>
          <dgm:chPref val="0"/>
          <dgm:bulletEnabled val="1"/>
        </dgm:presLayoutVars>
      </dgm:prSet>
      <dgm:spPr/>
      <dgm:t>
        <a:bodyPr/>
        <a:lstStyle/>
        <a:p>
          <a:pPr rtl="1"/>
          <a:endParaRPr lang="ar-EG"/>
        </a:p>
      </dgm:t>
    </dgm:pt>
  </dgm:ptLst>
  <dgm:cxnLst>
    <dgm:cxn modelId="{E894688B-4A4A-B64E-B2C8-3F9EDFEFE60B}" type="presOf" srcId="{485FFFD0-9B14-5044-8F59-7291B9C307C7}" destId="{09D02FE8-EF4D-5F41-ADCA-FAE9B1EFE664}" srcOrd="0" destOrd="0" presId="urn:microsoft.com/office/officeart/2009/3/layout/StepUpProcess"/>
    <dgm:cxn modelId="{882E448C-5F2C-D24A-BEDB-DE51E57D102C}" srcId="{485FFFD0-9B14-5044-8F59-7291B9C307C7}" destId="{6E19E206-2D9F-6F4A-B85A-739B96BBD802}" srcOrd="1" destOrd="0" parTransId="{35389176-F66C-A141-A4F9-A73848292465}" sibTransId="{F2284A95-2E43-EB45-93D6-5AEB3065F900}"/>
    <dgm:cxn modelId="{2EF2B39A-699C-4542-B395-88710A24359D}" type="presOf" srcId="{6E19E206-2D9F-6F4A-B85A-739B96BBD802}" destId="{990B7EC8-86EE-BB40-B9F6-5122195F83E5}" srcOrd="0" destOrd="0" presId="urn:microsoft.com/office/officeart/2009/3/layout/StepUpProcess"/>
    <dgm:cxn modelId="{97C18BAA-7E74-B745-BC2A-C692CB875CBA}" type="presOf" srcId="{CEB87DBA-6092-6B40-8A16-90B5DC48C6D9}" destId="{B61361EB-517D-1E4E-9EB0-8B327895FFDA}" srcOrd="0" destOrd="0" presId="urn:microsoft.com/office/officeart/2009/3/layout/StepUpProcess"/>
    <dgm:cxn modelId="{FD4768FA-C333-7544-8B97-A2BF34B4612A}" srcId="{485FFFD0-9B14-5044-8F59-7291B9C307C7}" destId="{60C47634-00F3-024F-946B-152BB1814244}" srcOrd="2" destOrd="0" parTransId="{CCCC5EFB-9465-9C45-9F22-9157A6DF84C8}" sibTransId="{CB168306-BCDA-E549-8AF3-7F4F31328E9F}"/>
    <dgm:cxn modelId="{A9CF9933-7328-FC41-8CE3-375650E2C985}" type="presOf" srcId="{60C47634-00F3-024F-946B-152BB1814244}" destId="{5AFAB900-1F69-904B-94AB-2BA3969ABCA2}" srcOrd="0" destOrd="0" presId="urn:microsoft.com/office/officeart/2009/3/layout/StepUpProcess"/>
    <dgm:cxn modelId="{FAF723B1-B5C5-F24B-AEA1-2144D9ADF00C}" srcId="{485FFFD0-9B14-5044-8F59-7291B9C307C7}" destId="{CEB87DBA-6092-6B40-8A16-90B5DC48C6D9}" srcOrd="0" destOrd="0" parTransId="{022F74C2-A089-1C4B-B202-EAF54B923B7E}" sibTransId="{B176FA95-7FB8-F145-904E-2C4395A318A3}"/>
    <dgm:cxn modelId="{EC55E1DF-21BE-0946-A42D-4EA624503E98}" type="presParOf" srcId="{09D02FE8-EF4D-5F41-ADCA-FAE9B1EFE664}" destId="{2635C343-3D86-EA4F-8C67-EF57121DA68B}" srcOrd="0" destOrd="0" presId="urn:microsoft.com/office/officeart/2009/3/layout/StepUpProcess"/>
    <dgm:cxn modelId="{D30961ED-7AA6-9B47-985B-2C63D0E79BB0}" type="presParOf" srcId="{2635C343-3D86-EA4F-8C67-EF57121DA68B}" destId="{3807C79B-AFE7-B942-B8F4-9CCE5A60F53E}" srcOrd="0" destOrd="0" presId="urn:microsoft.com/office/officeart/2009/3/layout/StepUpProcess"/>
    <dgm:cxn modelId="{87EEC089-4B80-8F46-9065-AB1B6461CB64}" type="presParOf" srcId="{2635C343-3D86-EA4F-8C67-EF57121DA68B}" destId="{B61361EB-517D-1E4E-9EB0-8B327895FFDA}" srcOrd="1" destOrd="0" presId="urn:microsoft.com/office/officeart/2009/3/layout/StepUpProcess"/>
    <dgm:cxn modelId="{0D053C73-54F1-224D-9D9D-09DF5E34EFB1}" type="presParOf" srcId="{2635C343-3D86-EA4F-8C67-EF57121DA68B}" destId="{B875C68C-811E-6743-8A4D-8600A879FABC}" srcOrd="2" destOrd="0" presId="urn:microsoft.com/office/officeart/2009/3/layout/StepUpProcess"/>
    <dgm:cxn modelId="{AE64CE06-2AD8-C645-A46E-BE952F7C41C2}" type="presParOf" srcId="{09D02FE8-EF4D-5F41-ADCA-FAE9B1EFE664}" destId="{B6A51631-ACBB-D249-93FE-2FEA1501BBB2}" srcOrd="1" destOrd="0" presId="urn:microsoft.com/office/officeart/2009/3/layout/StepUpProcess"/>
    <dgm:cxn modelId="{ADED74D2-2ABA-0E41-8157-2473D6DE2DA2}" type="presParOf" srcId="{B6A51631-ACBB-D249-93FE-2FEA1501BBB2}" destId="{A185AD7E-80B2-7A46-9071-9F755BBA38EF}" srcOrd="0" destOrd="0" presId="urn:microsoft.com/office/officeart/2009/3/layout/StepUpProcess"/>
    <dgm:cxn modelId="{FC0B9E67-EDB9-6B4F-8AA0-2527A3694691}" type="presParOf" srcId="{09D02FE8-EF4D-5F41-ADCA-FAE9B1EFE664}" destId="{F6E51800-7241-F94D-9C1A-05899887F168}" srcOrd="2" destOrd="0" presId="urn:microsoft.com/office/officeart/2009/3/layout/StepUpProcess"/>
    <dgm:cxn modelId="{31698B90-DEFA-AF43-8B6E-9AD29F10F929}" type="presParOf" srcId="{F6E51800-7241-F94D-9C1A-05899887F168}" destId="{0608D5A9-DF3B-AE4C-AE33-3DC0ADC0E69A}" srcOrd="0" destOrd="0" presId="urn:microsoft.com/office/officeart/2009/3/layout/StepUpProcess"/>
    <dgm:cxn modelId="{D851C980-FB72-8348-922C-3FF1F5077C8C}" type="presParOf" srcId="{F6E51800-7241-F94D-9C1A-05899887F168}" destId="{990B7EC8-86EE-BB40-B9F6-5122195F83E5}" srcOrd="1" destOrd="0" presId="urn:microsoft.com/office/officeart/2009/3/layout/StepUpProcess"/>
    <dgm:cxn modelId="{BB12CB9E-46E4-C549-BD75-EAC633152E20}" type="presParOf" srcId="{F6E51800-7241-F94D-9C1A-05899887F168}" destId="{EE5BD6ED-1166-674D-8A7A-E683E7697A91}" srcOrd="2" destOrd="0" presId="urn:microsoft.com/office/officeart/2009/3/layout/StepUpProcess"/>
    <dgm:cxn modelId="{F888CCAE-3208-004C-87A4-DCA40FEDCA1F}" type="presParOf" srcId="{09D02FE8-EF4D-5F41-ADCA-FAE9B1EFE664}" destId="{8911D03D-8579-3C43-962B-CAF3114A38D6}" srcOrd="3" destOrd="0" presId="urn:microsoft.com/office/officeart/2009/3/layout/StepUpProcess"/>
    <dgm:cxn modelId="{7D00AEFC-3EE1-8F4A-929D-E26E3A697790}" type="presParOf" srcId="{8911D03D-8579-3C43-962B-CAF3114A38D6}" destId="{B8D6366D-FFC7-6B4D-BE6B-0506B9DBA3E3}" srcOrd="0" destOrd="0" presId="urn:microsoft.com/office/officeart/2009/3/layout/StepUpProcess"/>
    <dgm:cxn modelId="{CF800250-0FF1-A84F-B10D-09513366B307}" type="presParOf" srcId="{09D02FE8-EF4D-5F41-ADCA-FAE9B1EFE664}" destId="{39BEA23B-B5AE-0648-A1B5-D0FE5CD706D4}" srcOrd="4" destOrd="0" presId="urn:microsoft.com/office/officeart/2009/3/layout/StepUpProcess"/>
    <dgm:cxn modelId="{C95D2756-832A-8C48-AA81-44CFF3A33D6D}" type="presParOf" srcId="{39BEA23B-B5AE-0648-A1B5-D0FE5CD706D4}" destId="{90EAF18F-057D-1142-9C49-B0B415A30396}" srcOrd="0" destOrd="0" presId="urn:microsoft.com/office/officeart/2009/3/layout/StepUpProcess"/>
    <dgm:cxn modelId="{AB931E68-A603-C54F-BE25-D5C02254D0A0}" type="presParOf" srcId="{39BEA23B-B5AE-0648-A1B5-D0FE5CD706D4}" destId="{5AFAB900-1F69-904B-94AB-2BA3969ABCA2}"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DAEA856-032C-1140-AEFA-0C302C90B340}" type="doc">
      <dgm:prSet loTypeId="urn:microsoft.com/office/officeart/2009/3/layout/StepUpProcess" loCatId="" qsTypeId="urn:microsoft.com/office/officeart/2005/8/quickstyle/simple1" qsCatId="simple" csTypeId="urn:microsoft.com/office/officeart/2005/8/colors/accent1_2" csCatId="accent1" phldr="1"/>
      <dgm:spPr/>
      <dgm:t>
        <a:bodyPr/>
        <a:lstStyle/>
        <a:p>
          <a:endParaRPr lang="en-US"/>
        </a:p>
      </dgm:t>
    </dgm:pt>
    <dgm:pt modelId="{A0B98EC2-65C5-CD40-8CD1-8BB52B25FBE6}">
      <dgm:prSet phldrT="[Text]" custT="1"/>
      <dgm:spPr/>
      <dgm:t>
        <a:bodyPr/>
        <a:lstStyle/>
        <a:p>
          <a:pPr rtl="1"/>
          <a:endParaRPr lang="ar-SA" sz="1800" b="1" dirty="0">
            <a:latin typeface="Alexandria" pitchFamily="2" charset="-78"/>
            <a:cs typeface="Alexandria" pitchFamily="2" charset="-78"/>
          </a:endParaRPr>
        </a:p>
        <a:p>
          <a:pPr rtl="1"/>
          <a:r>
            <a:rPr lang="ar-SA" sz="1800" b="1" dirty="0">
              <a:latin typeface="Alexandria" pitchFamily="2" charset="-78"/>
              <a:cs typeface="Alexandria" pitchFamily="2" charset="-78"/>
            </a:rPr>
            <a:t>نظريات إدارة الأزمات</a:t>
          </a:r>
          <a:endParaRPr lang="en-US" sz="1800" b="1" dirty="0">
            <a:latin typeface="Alexandria" pitchFamily="2" charset="-78"/>
            <a:cs typeface="Alexandria" pitchFamily="2" charset="-78"/>
          </a:endParaRPr>
        </a:p>
      </dgm:t>
    </dgm:pt>
    <dgm:pt modelId="{72A47041-22F3-C147-933B-6A7D81D14CE0}" type="parTrans" cxnId="{441DA6D6-732C-534F-BE85-64FBEFD193F8}">
      <dgm:prSet/>
      <dgm:spPr/>
      <dgm:t>
        <a:bodyPr/>
        <a:lstStyle/>
        <a:p>
          <a:endParaRPr lang="en-US" b="1"/>
        </a:p>
      </dgm:t>
    </dgm:pt>
    <dgm:pt modelId="{17AD653D-F27B-174D-A3C2-5478F191208C}" type="sibTrans" cxnId="{441DA6D6-732C-534F-BE85-64FBEFD193F8}">
      <dgm:prSet/>
      <dgm:spPr/>
      <dgm:t>
        <a:bodyPr/>
        <a:lstStyle/>
        <a:p>
          <a:endParaRPr lang="en-US" b="1"/>
        </a:p>
      </dgm:t>
    </dgm:pt>
    <dgm:pt modelId="{50442B31-9071-9341-97DF-1C074C9BE985}">
      <dgm:prSet phldrT="[Text]" custT="1"/>
      <dgm:spPr/>
      <dgm:t>
        <a:bodyPr/>
        <a:lstStyle/>
        <a:p>
          <a:pPr rtl="1">
            <a:lnSpc>
              <a:spcPct val="150000"/>
            </a:lnSpc>
          </a:pPr>
          <a:endParaRPr lang="ar-SA" sz="1800" b="1" dirty="0">
            <a:latin typeface="Alexandria" pitchFamily="2" charset="-78"/>
            <a:cs typeface="Alexandria" pitchFamily="2" charset="-78"/>
          </a:endParaRPr>
        </a:p>
        <a:p>
          <a:pPr rtl="1">
            <a:lnSpc>
              <a:spcPct val="150000"/>
            </a:lnSpc>
          </a:pPr>
          <a:r>
            <a:rPr lang="ar-SA" sz="1800" b="1" dirty="0">
              <a:latin typeface="Alexandria" pitchFamily="2" charset="-78"/>
              <a:cs typeface="Alexandria" pitchFamily="2" charset="-78"/>
            </a:rPr>
            <a:t>نظريات إدارة الصورة الذهنية</a:t>
          </a:r>
          <a:endParaRPr lang="en-US" sz="1800" b="1" dirty="0">
            <a:latin typeface="Alexandria" pitchFamily="2" charset="-78"/>
            <a:cs typeface="Alexandria" pitchFamily="2" charset="-78"/>
          </a:endParaRPr>
        </a:p>
      </dgm:t>
    </dgm:pt>
    <dgm:pt modelId="{346B4823-DA5E-BF4E-BF38-75DD5503720F}" type="parTrans" cxnId="{BEFF10D6-CC6B-6F43-B6ED-3216EEADF826}">
      <dgm:prSet/>
      <dgm:spPr/>
      <dgm:t>
        <a:bodyPr/>
        <a:lstStyle/>
        <a:p>
          <a:endParaRPr lang="en-US" b="1"/>
        </a:p>
      </dgm:t>
    </dgm:pt>
    <dgm:pt modelId="{9E05E576-A7CB-944C-8840-CA5756F36A88}" type="sibTrans" cxnId="{BEFF10D6-CC6B-6F43-B6ED-3216EEADF826}">
      <dgm:prSet/>
      <dgm:spPr/>
      <dgm:t>
        <a:bodyPr/>
        <a:lstStyle/>
        <a:p>
          <a:endParaRPr lang="en-US" b="1"/>
        </a:p>
      </dgm:t>
    </dgm:pt>
    <dgm:pt modelId="{880E0876-71D2-5B42-932A-DD7B9EF23F63}">
      <dgm:prSet phldrT="[Text]" custT="1"/>
      <dgm:spPr/>
      <dgm:t>
        <a:bodyPr/>
        <a:lstStyle/>
        <a:p>
          <a:pPr rtl="1"/>
          <a:endParaRPr lang="ar-SA" sz="1800" b="1" kern="1200" dirty="0">
            <a:solidFill>
              <a:prstClr val="black">
                <a:hueOff val="0"/>
                <a:satOff val="0"/>
                <a:lumOff val="0"/>
                <a:alphaOff val="0"/>
              </a:prstClr>
            </a:solidFill>
            <a:latin typeface="Alexandria" pitchFamily="2" charset="-78"/>
            <a:ea typeface="+mn-ea"/>
            <a:cs typeface="Alexandria" pitchFamily="2" charset="-78"/>
          </a:endParaRPr>
        </a:p>
        <a:p>
          <a:pPr rtl="1"/>
          <a:r>
            <a:rPr lang="ar-SA" sz="1800" b="1" kern="1200" dirty="0">
              <a:solidFill>
                <a:prstClr val="black">
                  <a:hueOff val="0"/>
                  <a:satOff val="0"/>
                  <a:lumOff val="0"/>
                  <a:alphaOff val="0"/>
                </a:prstClr>
              </a:solidFill>
              <a:latin typeface="Alexandria" pitchFamily="2" charset="-78"/>
              <a:ea typeface="+mn-ea"/>
              <a:cs typeface="Alexandria" pitchFamily="2" charset="-78"/>
            </a:rPr>
            <a:t>نظريات وسائل التواصل الاجتماعي</a:t>
          </a:r>
          <a:endParaRPr lang="en-US" sz="1800" b="1" kern="1200" dirty="0">
            <a:solidFill>
              <a:prstClr val="black">
                <a:hueOff val="0"/>
                <a:satOff val="0"/>
                <a:lumOff val="0"/>
                <a:alphaOff val="0"/>
              </a:prstClr>
            </a:solidFill>
            <a:latin typeface="Alexandria" pitchFamily="2" charset="-78"/>
            <a:ea typeface="+mn-ea"/>
            <a:cs typeface="Alexandria" pitchFamily="2" charset="-78"/>
          </a:endParaRPr>
        </a:p>
      </dgm:t>
    </dgm:pt>
    <dgm:pt modelId="{B8ADD540-C04F-4345-A313-1F95E61D566C}" type="parTrans" cxnId="{99F1FA91-8260-5849-B4DA-5E31A1057F7E}">
      <dgm:prSet/>
      <dgm:spPr/>
      <dgm:t>
        <a:bodyPr/>
        <a:lstStyle/>
        <a:p>
          <a:endParaRPr lang="en-US" b="1"/>
        </a:p>
      </dgm:t>
    </dgm:pt>
    <dgm:pt modelId="{06D641A4-D92B-DB45-A1E3-20F04F395A64}" type="sibTrans" cxnId="{99F1FA91-8260-5849-B4DA-5E31A1057F7E}">
      <dgm:prSet/>
      <dgm:spPr/>
      <dgm:t>
        <a:bodyPr/>
        <a:lstStyle/>
        <a:p>
          <a:endParaRPr lang="en-US" b="1"/>
        </a:p>
      </dgm:t>
    </dgm:pt>
    <dgm:pt modelId="{79908B75-620F-B944-B796-BB76F5C01453}" type="pres">
      <dgm:prSet presAssocID="{CDAEA856-032C-1140-AEFA-0C302C90B340}" presName="rootnode" presStyleCnt="0">
        <dgm:presLayoutVars>
          <dgm:chMax/>
          <dgm:chPref/>
          <dgm:dir/>
          <dgm:animLvl val="lvl"/>
        </dgm:presLayoutVars>
      </dgm:prSet>
      <dgm:spPr/>
      <dgm:t>
        <a:bodyPr/>
        <a:lstStyle/>
        <a:p>
          <a:pPr rtl="1"/>
          <a:endParaRPr lang="ar-EG"/>
        </a:p>
      </dgm:t>
    </dgm:pt>
    <dgm:pt modelId="{E8D4EEC4-636D-F849-A6DE-0957444702F8}" type="pres">
      <dgm:prSet presAssocID="{A0B98EC2-65C5-CD40-8CD1-8BB52B25FBE6}" presName="composite" presStyleCnt="0"/>
      <dgm:spPr/>
    </dgm:pt>
    <dgm:pt modelId="{F9AACA76-6760-044E-B738-2252E3306DD0}" type="pres">
      <dgm:prSet presAssocID="{A0B98EC2-65C5-CD40-8CD1-8BB52B25FBE6}" presName="LShape" presStyleLbl="alignNode1" presStyleIdx="0" presStyleCnt="5"/>
      <dgm:spPr/>
    </dgm:pt>
    <dgm:pt modelId="{F3DE0D86-0D3E-CA42-A46A-DB78B71526D7}" type="pres">
      <dgm:prSet presAssocID="{A0B98EC2-65C5-CD40-8CD1-8BB52B25FBE6}" presName="ParentText" presStyleLbl="revTx" presStyleIdx="0" presStyleCnt="3">
        <dgm:presLayoutVars>
          <dgm:chMax val="0"/>
          <dgm:chPref val="0"/>
          <dgm:bulletEnabled val="1"/>
        </dgm:presLayoutVars>
      </dgm:prSet>
      <dgm:spPr/>
      <dgm:t>
        <a:bodyPr/>
        <a:lstStyle/>
        <a:p>
          <a:pPr rtl="1"/>
          <a:endParaRPr lang="ar-EG"/>
        </a:p>
      </dgm:t>
    </dgm:pt>
    <dgm:pt modelId="{5862CEF0-C0B5-714C-A061-286E66BDE04F}" type="pres">
      <dgm:prSet presAssocID="{A0B98EC2-65C5-CD40-8CD1-8BB52B25FBE6}" presName="Triangle" presStyleLbl="alignNode1" presStyleIdx="1" presStyleCnt="5"/>
      <dgm:spPr/>
    </dgm:pt>
    <dgm:pt modelId="{7CF554CB-B0F7-5243-894B-1BAF9D299ED6}" type="pres">
      <dgm:prSet presAssocID="{17AD653D-F27B-174D-A3C2-5478F191208C}" presName="sibTrans" presStyleCnt="0"/>
      <dgm:spPr/>
    </dgm:pt>
    <dgm:pt modelId="{5C237D40-D766-084E-B97C-16078D9E070A}" type="pres">
      <dgm:prSet presAssocID="{17AD653D-F27B-174D-A3C2-5478F191208C}" presName="space" presStyleCnt="0"/>
      <dgm:spPr/>
    </dgm:pt>
    <dgm:pt modelId="{03C86293-E3CB-6444-A1EC-0ACC5A3EC779}" type="pres">
      <dgm:prSet presAssocID="{50442B31-9071-9341-97DF-1C074C9BE985}" presName="composite" presStyleCnt="0"/>
      <dgm:spPr/>
    </dgm:pt>
    <dgm:pt modelId="{27B5A4E0-E586-EE47-938F-4925C48B127F}" type="pres">
      <dgm:prSet presAssocID="{50442B31-9071-9341-97DF-1C074C9BE985}" presName="LShape" presStyleLbl="alignNode1" presStyleIdx="2" presStyleCnt="5"/>
      <dgm:spPr/>
    </dgm:pt>
    <dgm:pt modelId="{BA6DFAB0-B0B4-604B-83DA-7523A0CA5212}" type="pres">
      <dgm:prSet presAssocID="{50442B31-9071-9341-97DF-1C074C9BE985}" presName="ParentText" presStyleLbl="revTx" presStyleIdx="1" presStyleCnt="3">
        <dgm:presLayoutVars>
          <dgm:chMax val="0"/>
          <dgm:chPref val="0"/>
          <dgm:bulletEnabled val="1"/>
        </dgm:presLayoutVars>
      </dgm:prSet>
      <dgm:spPr/>
      <dgm:t>
        <a:bodyPr/>
        <a:lstStyle/>
        <a:p>
          <a:pPr rtl="1"/>
          <a:endParaRPr lang="ar-EG"/>
        </a:p>
      </dgm:t>
    </dgm:pt>
    <dgm:pt modelId="{493B4B79-8F86-954B-837C-F4D0D42A9E3C}" type="pres">
      <dgm:prSet presAssocID="{50442B31-9071-9341-97DF-1C074C9BE985}" presName="Triangle" presStyleLbl="alignNode1" presStyleIdx="3" presStyleCnt="5"/>
      <dgm:spPr/>
    </dgm:pt>
    <dgm:pt modelId="{E062E7FB-A6F8-2045-9440-88EC17FDA3F4}" type="pres">
      <dgm:prSet presAssocID="{9E05E576-A7CB-944C-8840-CA5756F36A88}" presName="sibTrans" presStyleCnt="0"/>
      <dgm:spPr/>
    </dgm:pt>
    <dgm:pt modelId="{3E43666D-FB50-544B-866A-13489D71E812}" type="pres">
      <dgm:prSet presAssocID="{9E05E576-A7CB-944C-8840-CA5756F36A88}" presName="space" presStyleCnt="0"/>
      <dgm:spPr/>
    </dgm:pt>
    <dgm:pt modelId="{D0BE3EE2-08A1-F947-B2DA-1FE8BE49CEAB}" type="pres">
      <dgm:prSet presAssocID="{880E0876-71D2-5B42-932A-DD7B9EF23F63}" presName="composite" presStyleCnt="0"/>
      <dgm:spPr/>
    </dgm:pt>
    <dgm:pt modelId="{0786F4E8-AB01-5943-8E51-DA7DA023F901}" type="pres">
      <dgm:prSet presAssocID="{880E0876-71D2-5B42-932A-DD7B9EF23F63}" presName="LShape" presStyleLbl="alignNode1" presStyleIdx="4" presStyleCnt="5"/>
      <dgm:spPr/>
    </dgm:pt>
    <dgm:pt modelId="{78011CA0-199E-8247-B415-D57DC5E3A0F3}" type="pres">
      <dgm:prSet presAssocID="{880E0876-71D2-5B42-932A-DD7B9EF23F63}" presName="ParentText" presStyleLbl="revTx" presStyleIdx="2" presStyleCnt="3">
        <dgm:presLayoutVars>
          <dgm:chMax val="0"/>
          <dgm:chPref val="0"/>
          <dgm:bulletEnabled val="1"/>
        </dgm:presLayoutVars>
      </dgm:prSet>
      <dgm:spPr/>
      <dgm:t>
        <a:bodyPr/>
        <a:lstStyle/>
        <a:p>
          <a:pPr rtl="1"/>
          <a:endParaRPr lang="ar-EG"/>
        </a:p>
      </dgm:t>
    </dgm:pt>
  </dgm:ptLst>
  <dgm:cxnLst>
    <dgm:cxn modelId="{FFD973CC-12E9-C441-B222-60C524BC99BB}" type="presOf" srcId="{50442B31-9071-9341-97DF-1C074C9BE985}" destId="{BA6DFAB0-B0B4-604B-83DA-7523A0CA5212}" srcOrd="0" destOrd="0" presId="urn:microsoft.com/office/officeart/2009/3/layout/StepUpProcess"/>
    <dgm:cxn modelId="{9451F87A-2AB1-9A42-8BA9-B1C3CF5BBC0E}" type="presOf" srcId="{A0B98EC2-65C5-CD40-8CD1-8BB52B25FBE6}" destId="{F3DE0D86-0D3E-CA42-A46A-DB78B71526D7}" srcOrd="0" destOrd="0" presId="urn:microsoft.com/office/officeart/2009/3/layout/StepUpProcess"/>
    <dgm:cxn modelId="{441DA6D6-732C-534F-BE85-64FBEFD193F8}" srcId="{CDAEA856-032C-1140-AEFA-0C302C90B340}" destId="{A0B98EC2-65C5-CD40-8CD1-8BB52B25FBE6}" srcOrd="0" destOrd="0" parTransId="{72A47041-22F3-C147-933B-6A7D81D14CE0}" sibTransId="{17AD653D-F27B-174D-A3C2-5478F191208C}"/>
    <dgm:cxn modelId="{EBD87921-987C-3D45-8674-5B8A08D5DC5A}" type="presOf" srcId="{880E0876-71D2-5B42-932A-DD7B9EF23F63}" destId="{78011CA0-199E-8247-B415-D57DC5E3A0F3}" srcOrd="0" destOrd="0" presId="urn:microsoft.com/office/officeart/2009/3/layout/StepUpProcess"/>
    <dgm:cxn modelId="{D1BDD829-8751-F741-9F11-529665FCDFCB}" type="presOf" srcId="{CDAEA856-032C-1140-AEFA-0C302C90B340}" destId="{79908B75-620F-B944-B796-BB76F5C01453}" srcOrd="0" destOrd="0" presId="urn:microsoft.com/office/officeart/2009/3/layout/StepUpProcess"/>
    <dgm:cxn modelId="{BEFF10D6-CC6B-6F43-B6ED-3216EEADF826}" srcId="{CDAEA856-032C-1140-AEFA-0C302C90B340}" destId="{50442B31-9071-9341-97DF-1C074C9BE985}" srcOrd="1" destOrd="0" parTransId="{346B4823-DA5E-BF4E-BF38-75DD5503720F}" sibTransId="{9E05E576-A7CB-944C-8840-CA5756F36A88}"/>
    <dgm:cxn modelId="{99F1FA91-8260-5849-B4DA-5E31A1057F7E}" srcId="{CDAEA856-032C-1140-AEFA-0C302C90B340}" destId="{880E0876-71D2-5B42-932A-DD7B9EF23F63}" srcOrd="2" destOrd="0" parTransId="{B8ADD540-C04F-4345-A313-1F95E61D566C}" sibTransId="{06D641A4-D92B-DB45-A1E3-20F04F395A64}"/>
    <dgm:cxn modelId="{3082F98D-37A8-B449-B003-C029E542D31B}" type="presParOf" srcId="{79908B75-620F-B944-B796-BB76F5C01453}" destId="{E8D4EEC4-636D-F849-A6DE-0957444702F8}" srcOrd="0" destOrd="0" presId="urn:microsoft.com/office/officeart/2009/3/layout/StepUpProcess"/>
    <dgm:cxn modelId="{8961C909-4182-A246-ABA0-E3D4F167F892}" type="presParOf" srcId="{E8D4EEC4-636D-F849-A6DE-0957444702F8}" destId="{F9AACA76-6760-044E-B738-2252E3306DD0}" srcOrd="0" destOrd="0" presId="urn:microsoft.com/office/officeart/2009/3/layout/StepUpProcess"/>
    <dgm:cxn modelId="{2E98BA91-9D59-CB49-B210-0ECCD30BDEAE}" type="presParOf" srcId="{E8D4EEC4-636D-F849-A6DE-0957444702F8}" destId="{F3DE0D86-0D3E-CA42-A46A-DB78B71526D7}" srcOrd="1" destOrd="0" presId="urn:microsoft.com/office/officeart/2009/3/layout/StepUpProcess"/>
    <dgm:cxn modelId="{AFFBE001-EA61-5E49-88FA-CC753D62E6B8}" type="presParOf" srcId="{E8D4EEC4-636D-F849-A6DE-0957444702F8}" destId="{5862CEF0-C0B5-714C-A061-286E66BDE04F}" srcOrd="2" destOrd="0" presId="urn:microsoft.com/office/officeart/2009/3/layout/StepUpProcess"/>
    <dgm:cxn modelId="{B5C54B6B-CF96-224C-9283-6366E1FB6245}" type="presParOf" srcId="{79908B75-620F-B944-B796-BB76F5C01453}" destId="{7CF554CB-B0F7-5243-894B-1BAF9D299ED6}" srcOrd="1" destOrd="0" presId="urn:microsoft.com/office/officeart/2009/3/layout/StepUpProcess"/>
    <dgm:cxn modelId="{B2DEEB03-7301-F54C-B63F-3226D7AEE39A}" type="presParOf" srcId="{7CF554CB-B0F7-5243-894B-1BAF9D299ED6}" destId="{5C237D40-D766-084E-B97C-16078D9E070A}" srcOrd="0" destOrd="0" presId="urn:microsoft.com/office/officeart/2009/3/layout/StepUpProcess"/>
    <dgm:cxn modelId="{4D2609E9-6192-F340-A973-936D5B40E1C2}" type="presParOf" srcId="{79908B75-620F-B944-B796-BB76F5C01453}" destId="{03C86293-E3CB-6444-A1EC-0ACC5A3EC779}" srcOrd="2" destOrd="0" presId="urn:microsoft.com/office/officeart/2009/3/layout/StepUpProcess"/>
    <dgm:cxn modelId="{C74EFF1C-81C0-C640-AA84-58688A0C5152}" type="presParOf" srcId="{03C86293-E3CB-6444-A1EC-0ACC5A3EC779}" destId="{27B5A4E0-E586-EE47-938F-4925C48B127F}" srcOrd="0" destOrd="0" presId="urn:microsoft.com/office/officeart/2009/3/layout/StepUpProcess"/>
    <dgm:cxn modelId="{87077CFB-1206-F748-861A-E428095BA7FE}" type="presParOf" srcId="{03C86293-E3CB-6444-A1EC-0ACC5A3EC779}" destId="{BA6DFAB0-B0B4-604B-83DA-7523A0CA5212}" srcOrd="1" destOrd="0" presId="urn:microsoft.com/office/officeart/2009/3/layout/StepUpProcess"/>
    <dgm:cxn modelId="{49496193-8E63-1346-9114-2D32020D49E7}" type="presParOf" srcId="{03C86293-E3CB-6444-A1EC-0ACC5A3EC779}" destId="{493B4B79-8F86-954B-837C-F4D0D42A9E3C}" srcOrd="2" destOrd="0" presId="urn:microsoft.com/office/officeart/2009/3/layout/StepUpProcess"/>
    <dgm:cxn modelId="{1BE933FB-D591-7945-8873-FE8F54629695}" type="presParOf" srcId="{79908B75-620F-B944-B796-BB76F5C01453}" destId="{E062E7FB-A6F8-2045-9440-88EC17FDA3F4}" srcOrd="3" destOrd="0" presId="urn:microsoft.com/office/officeart/2009/3/layout/StepUpProcess"/>
    <dgm:cxn modelId="{93856588-9590-0746-8B2E-A53E4A905FBF}" type="presParOf" srcId="{E062E7FB-A6F8-2045-9440-88EC17FDA3F4}" destId="{3E43666D-FB50-544B-866A-13489D71E812}" srcOrd="0" destOrd="0" presId="urn:microsoft.com/office/officeart/2009/3/layout/StepUpProcess"/>
    <dgm:cxn modelId="{E000047C-9849-9342-89B7-C4E047BA8A0C}" type="presParOf" srcId="{79908B75-620F-B944-B796-BB76F5C01453}" destId="{D0BE3EE2-08A1-F947-B2DA-1FE8BE49CEAB}" srcOrd="4" destOrd="0" presId="urn:microsoft.com/office/officeart/2009/3/layout/StepUpProcess"/>
    <dgm:cxn modelId="{1EA72BDD-8152-ED40-AA66-E8E8C0070267}" type="presParOf" srcId="{D0BE3EE2-08A1-F947-B2DA-1FE8BE49CEAB}" destId="{0786F4E8-AB01-5943-8E51-DA7DA023F901}" srcOrd="0" destOrd="0" presId="urn:microsoft.com/office/officeart/2009/3/layout/StepUpProcess"/>
    <dgm:cxn modelId="{539F9FA4-B0CF-AB45-BFDB-FCF82EF4A728}" type="presParOf" srcId="{D0BE3EE2-08A1-F947-B2DA-1FE8BE49CEAB}" destId="{78011CA0-199E-8247-B415-D57DC5E3A0F3}"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7E0853-CF71-CA4D-A3E3-CA9B71B38FC3}">
      <dsp:nvSpPr>
        <dsp:cNvPr id="0" name=""/>
        <dsp:cNvSpPr/>
      </dsp:nvSpPr>
      <dsp:spPr>
        <a:xfrm>
          <a:off x="3569924" y="2976341"/>
          <a:ext cx="2109025" cy="189384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marR="0" lvl="0" indent="0" algn="ctr" defTabSz="914400" rtl="1" eaLnBrk="1" fontAlgn="auto" latinLnBrk="0" hangingPunct="1">
            <a:lnSpc>
              <a:spcPct val="100000"/>
            </a:lnSpc>
            <a:spcBef>
              <a:spcPct val="0"/>
            </a:spcBef>
            <a:spcAft>
              <a:spcPts val="0"/>
            </a:spcAft>
            <a:buClrTx/>
            <a:buSzTx/>
            <a:buFontTx/>
            <a:buChar char="••"/>
            <a:tabLst/>
            <a:defRPr/>
          </a:pPr>
          <a:r>
            <a:rPr lang="ar-EG" sz="1600" b="1" u="none" kern="1200" dirty="0">
              <a:solidFill>
                <a:srgbClr val="00AEEF"/>
              </a:solidFill>
              <a:latin typeface="Alexandria" pitchFamily="2" charset="-78"/>
              <a:cs typeface="Alexandria" pitchFamily="2" charset="-78"/>
            </a:rPr>
            <a:t>النموذج</a:t>
          </a:r>
          <a:endParaRPr lang="en-US" sz="1600" b="1" kern="1200" dirty="0">
            <a:solidFill>
              <a:srgbClr val="00AEEF"/>
            </a:solidFill>
            <a:latin typeface="Alexandria" pitchFamily="2" charset="-78"/>
            <a:cs typeface="Alexandria" pitchFamily="2" charset="-78"/>
          </a:endParaRPr>
        </a:p>
        <a:p>
          <a:pPr marL="0" marR="0" lvl="0" indent="0" algn="ctr" defTabSz="914400" rtl="1" eaLnBrk="1" fontAlgn="auto" latinLnBrk="0" hangingPunct="1">
            <a:lnSpc>
              <a:spcPct val="100000"/>
            </a:lnSpc>
            <a:spcBef>
              <a:spcPct val="0"/>
            </a:spcBef>
            <a:spcAft>
              <a:spcPts val="0"/>
            </a:spcAft>
            <a:buClrTx/>
            <a:buSzTx/>
            <a:buFontTx/>
            <a:buChar char="••"/>
            <a:tabLst/>
            <a:defRPr/>
          </a:pPr>
          <a:r>
            <a:rPr lang="ar-EG" sz="1600" b="1" u="none" kern="1200" dirty="0">
              <a:solidFill>
                <a:srgbClr val="00AEEF"/>
              </a:solidFill>
              <a:latin typeface="Alexandria" pitchFamily="2" charset="-78"/>
              <a:cs typeface="Alexandria" pitchFamily="2" charset="-78"/>
            </a:rPr>
            <a:t>غير المتماثل ثنائى الإتجاه</a:t>
          </a:r>
          <a:endParaRPr lang="en-US" sz="1600" b="1" kern="1200" dirty="0">
            <a:solidFill>
              <a:srgbClr val="00AEEF"/>
            </a:solidFill>
            <a:latin typeface="Alexandria" pitchFamily="2" charset="-78"/>
            <a:cs typeface="Alexandria" pitchFamily="2" charset="-78"/>
          </a:endParaRPr>
        </a:p>
        <a:p>
          <a:pPr marL="0" marR="0" lvl="0" indent="0" algn="ctr" defTabSz="914400" rtl="1" eaLnBrk="1" fontAlgn="auto" latinLnBrk="0" hangingPunct="1">
            <a:lnSpc>
              <a:spcPct val="100000"/>
            </a:lnSpc>
            <a:spcBef>
              <a:spcPct val="0"/>
            </a:spcBef>
            <a:spcAft>
              <a:spcPts val="0"/>
            </a:spcAft>
            <a:buClrTx/>
            <a:buSzTx/>
            <a:buFontTx/>
            <a:buChar char="••"/>
            <a:tabLst/>
            <a:defRPr/>
          </a:pPr>
          <a:r>
            <a:rPr lang="ar-SA" sz="1600" b="1" kern="1200" dirty="0">
              <a:solidFill>
                <a:srgbClr val="00AEEF"/>
              </a:solidFill>
              <a:latin typeface="Alexandria" pitchFamily="2" charset="-78"/>
              <a:cs typeface="Alexandria" pitchFamily="2" charset="-78"/>
            </a:rPr>
            <a:t>(٣)</a:t>
          </a:r>
          <a:endParaRPr lang="en-US" sz="1600" b="1" kern="1200" dirty="0">
            <a:solidFill>
              <a:srgbClr val="00AEEF"/>
            </a:solidFill>
            <a:latin typeface="Alexandria" pitchFamily="2" charset="-78"/>
            <a:cs typeface="Alexandria" pitchFamily="2" charset="-78"/>
          </a:endParaRPr>
        </a:p>
        <a:p>
          <a:pPr marL="0" marR="0" lvl="0" indent="0" algn="r" defTabSz="914400" rtl="1" eaLnBrk="1" fontAlgn="auto" latinLnBrk="0" hangingPunct="1">
            <a:lnSpc>
              <a:spcPct val="100000"/>
            </a:lnSpc>
            <a:spcBef>
              <a:spcPct val="0"/>
            </a:spcBef>
            <a:spcAft>
              <a:spcPts val="0"/>
            </a:spcAft>
            <a:buClrTx/>
            <a:buSzTx/>
            <a:buFontTx/>
            <a:buChar char="••"/>
            <a:tabLst/>
            <a:defRPr/>
          </a:pPr>
          <a:endParaRPr lang="en-US" sz="1400" b="1" kern="1200" dirty="0">
            <a:solidFill>
              <a:srgbClr val="00AEEF"/>
            </a:solidFill>
          </a:endParaRPr>
        </a:p>
        <a:p>
          <a:pPr marL="0" marR="0" lvl="0" indent="0" algn="r" defTabSz="914400" rtl="1" eaLnBrk="1" fontAlgn="auto" latinLnBrk="0" hangingPunct="1">
            <a:lnSpc>
              <a:spcPct val="100000"/>
            </a:lnSpc>
            <a:spcBef>
              <a:spcPct val="0"/>
            </a:spcBef>
            <a:spcAft>
              <a:spcPts val="0"/>
            </a:spcAft>
            <a:buClrTx/>
            <a:buSzTx/>
            <a:buFontTx/>
            <a:buChar char="••"/>
            <a:tabLst/>
            <a:defRPr/>
          </a:pPr>
          <a:endParaRPr lang="en-US" sz="1400" b="1" u="none" kern="1200" dirty="0">
            <a:solidFill>
              <a:srgbClr val="00AEEF"/>
            </a:solidFill>
          </a:endParaRPr>
        </a:p>
        <a:p>
          <a:pPr marL="171450" lvl="1" indent="0" algn="r" defTabSz="844550" rtl="1">
            <a:lnSpc>
              <a:spcPct val="90000"/>
            </a:lnSpc>
            <a:spcBef>
              <a:spcPct val="0"/>
            </a:spcBef>
            <a:spcAft>
              <a:spcPct val="15000"/>
            </a:spcAft>
            <a:buChar char="••"/>
          </a:pPr>
          <a:endParaRPr lang="en-US" sz="1400" b="1" kern="1200" dirty="0">
            <a:solidFill>
              <a:srgbClr val="00AEEF"/>
            </a:solidFill>
          </a:endParaRPr>
        </a:p>
      </dsp:txBody>
      <dsp:txXfrm>
        <a:off x="4244234" y="3491403"/>
        <a:ext cx="1393114" cy="1337177"/>
      </dsp:txXfrm>
    </dsp:sp>
    <dsp:sp modelId="{9F110ECD-1076-0B47-9056-8C1159A2027A}">
      <dsp:nvSpPr>
        <dsp:cNvPr id="0" name=""/>
        <dsp:cNvSpPr/>
      </dsp:nvSpPr>
      <dsp:spPr>
        <a:xfrm>
          <a:off x="35277" y="3234647"/>
          <a:ext cx="2240525" cy="13772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171450" lvl="1" indent="-171450" algn="ctr" defTabSz="711200" rtl="1">
            <a:lnSpc>
              <a:spcPct val="90000"/>
            </a:lnSpc>
            <a:spcBef>
              <a:spcPct val="0"/>
            </a:spcBef>
            <a:spcAft>
              <a:spcPct val="15000"/>
            </a:spcAft>
            <a:buFontTx/>
            <a:buChar char="••"/>
          </a:pPr>
          <a:r>
            <a:rPr lang="ar-EG" sz="1600" b="1" u="none" kern="1200" dirty="0">
              <a:solidFill>
                <a:srgbClr val="00AEEF"/>
              </a:solidFill>
              <a:latin typeface="Alexandria" pitchFamily="2" charset="-78"/>
              <a:cs typeface="Alexandria" pitchFamily="2" charset="-78"/>
            </a:rPr>
            <a:t>النموذج</a:t>
          </a:r>
          <a:endParaRPr lang="en-US" sz="1600" b="1" u="none" kern="1200" dirty="0">
            <a:solidFill>
              <a:srgbClr val="00AEEF"/>
            </a:solidFill>
            <a:latin typeface="Alexandria" pitchFamily="2" charset="-78"/>
            <a:cs typeface="Alexandria" pitchFamily="2" charset="-78"/>
          </a:endParaRPr>
        </a:p>
        <a:p>
          <a:pPr marL="171450" lvl="1" indent="-171450" algn="ctr" defTabSz="711200" rtl="1">
            <a:lnSpc>
              <a:spcPct val="90000"/>
            </a:lnSpc>
            <a:spcBef>
              <a:spcPct val="0"/>
            </a:spcBef>
            <a:spcAft>
              <a:spcPct val="15000"/>
            </a:spcAft>
            <a:buFontTx/>
            <a:buChar char="••"/>
          </a:pPr>
          <a:r>
            <a:rPr lang="ar-EG" sz="1600" b="1" u="none" kern="1200" dirty="0">
              <a:solidFill>
                <a:srgbClr val="00AEEF"/>
              </a:solidFill>
              <a:latin typeface="Alexandria" pitchFamily="2" charset="-78"/>
              <a:cs typeface="Alexandria" pitchFamily="2" charset="-78"/>
            </a:rPr>
            <a:t>المتماثل</a:t>
          </a:r>
          <a:endParaRPr lang="en-US" sz="1600" b="1" u="none" kern="1200" dirty="0">
            <a:solidFill>
              <a:srgbClr val="00AEEF"/>
            </a:solidFill>
            <a:latin typeface="Alexandria" pitchFamily="2" charset="-78"/>
            <a:cs typeface="Alexandria" pitchFamily="2" charset="-78"/>
          </a:endParaRPr>
        </a:p>
        <a:p>
          <a:pPr marL="171450" lvl="1" indent="-171450" algn="ctr" defTabSz="711200">
            <a:lnSpc>
              <a:spcPct val="90000"/>
            </a:lnSpc>
            <a:spcBef>
              <a:spcPct val="0"/>
            </a:spcBef>
            <a:spcAft>
              <a:spcPct val="15000"/>
            </a:spcAft>
            <a:buFontTx/>
            <a:buChar char="••"/>
          </a:pPr>
          <a:r>
            <a:rPr lang="ar-EG" sz="1600" b="1" u="none" kern="1200" dirty="0">
              <a:solidFill>
                <a:srgbClr val="00AEEF"/>
              </a:solidFill>
              <a:latin typeface="Alexandria" pitchFamily="2" charset="-78"/>
              <a:cs typeface="Alexandria" pitchFamily="2" charset="-78"/>
            </a:rPr>
            <a:t>ثنائى الاتجاه </a:t>
          </a:r>
          <a:endParaRPr lang="en-US" sz="1600" b="1" u="none" kern="1200" dirty="0">
            <a:solidFill>
              <a:srgbClr val="00AEEF"/>
            </a:solidFill>
            <a:latin typeface="Alexandria" pitchFamily="2" charset="-78"/>
            <a:cs typeface="Alexandria" pitchFamily="2" charset="-78"/>
          </a:endParaRPr>
        </a:p>
        <a:p>
          <a:pPr marL="171450" lvl="1" indent="-171450" algn="ctr" defTabSz="711200" rtl="1">
            <a:lnSpc>
              <a:spcPct val="90000"/>
            </a:lnSpc>
            <a:spcBef>
              <a:spcPct val="0"/>
            </a:spcBef>
            <a:spcAft>
              <a:spcPct val="15000"/>
            </a:spcAft>
            <a:buFontTx/>
            <a:buChar char="••"/>
          </a:pPr>
          <a:r>
            <a:rPr lang="ar-SA" sz="1600" b="1" u="none" kern="1200" dirty="0">
              <a:solidFill>
                <a:srgbClr val="00AEEF"/>
              </a:solidFill>
              <a:latin typeface="Alexandria" pitchFamily="2" charset="-78"/>
              <a:cs typeface="Alexandria" pitchFamily="2" charset="-78"/>
            </a:rPr>
            <a:t>(٤)</a:t>
          </a:r>
          <a:endParaRPr lang="en-US" sz="1600" b="1" u="none" kern="1200" dirty="0">
            <a:solidFill>
              <a:srgbClr val="00AEEF"/>
            </a:solidFill>
            <a:latin typeface="Alexandria" pitchFamily="2" charset="-78"/>
            <a:cs typeface="Alexandria" pitchFamily="2" charset="-78"/>
          </a:endParaRPr>
        </a:p>
      </dsp:txBody>
      <dsp:txXfrm>
        <a:off x="65530" y="3609208"/>
        <a:ext cx="1507861" cy="972416"/>
      </dsp:txXfrm>
    </dsp:sp>
    <dsp:sp modelId="{3915E104-B079-1F46-B60E-CF1C912DEAF3}">
      <dsp:nvSpPr>
        <dsp:cNvPr id="0" name=""/>
        <dsp:cNvSpPr/>
      </dsp:nvSpPr>
      <dsp:spPr>
        <a:xfrm>
          <a:off x="3521258" y="308034"/>
          <a:ext cx="2206358" cy="13772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171450" lvl="1" indent="-171450" algn="ctr" defTabSz="711200" rtl="1">
            <a:lnSpc>
              <a:spcPct val="90000"/>
            </a:lnSpc>
            <a:spcBef>
              <a:spcPct val="0"/>
            </a:spcBef>
            <a:spcAft>
              <a:spcPct val="15000"/>
            </a:spcAft>
            <a:buFontTx/>
            <a:buChar char="••"/>
          </a:pPr>
          <a:r>
            <a:rPr lang="ar-SA" sz="1600" b="1" kern="1200" dirty="0">
              <a:solidFill>
                <a:srgbClr val="00AEEF"/>
              </a:solidFill>
              <a:latin typeface="Alexandria" pitchFamily="2" charset="-78"/>
              <a:cs typeface="Alexandria" pitchFamily="2" charset="-78"/>
            </a:rPr>
            <a:t>نموذج المعلومات العامة</a:t>
          </a:r>
          <a:endParaRPr lang="en-US" sz="1600" b="1" kern="1200" dirty="0">
            <a:solidFill>
              <a:srgbClr val="00AEEF"/>
            </a:solidFill>
            <a:latin typeface="Alexandria" pitchFamily="2" charset="-78"/>
            <a:cs typeface="Alexandria" pitchFamily="2" charset="-78"/>
          </a:endParaRPr>
        </a:p>
        <a:p>
          <a:pPr marL="171450" lvl="1" indent="-171450" algn="ctr" defTabSz="711200" rtl="1">
            <a:lnSpc>
              <a:spcPct val="90000"/>
            </a:lnSpc>
            <a:spcBef>
              <a:spcPct val="0"/>
            </a:spcBef>
            <a:spcAft>
              <a:spcPct val="15000"/>
            </a:spcAft>
            <a:buFontTx/>
            <a:buChar char="••"/>
          </a:pPr>
          <a:r>
            <a:rPr lang="ar-SA" sz="1600" b="1" kern="1200" dirty="0">
              <a:solidFill>
                <a:srgbClr val="00AEEF"/>
              </a:solidFill>
              <a:latin typeface="Alexandria" pitchFamily="2" charset="-78"/>
              <a:cs typeface="Alexandria" pitchFamily="2" charset="-78"/>
            </a:rPr>
            <a:t>(٢)</a:t>
          </a:r>
          <a:endParaRPr lang="en-US" sz="1600" b="1" kern="1200" dirty="0">
            <a:solidFill>
              <a:srgbClr val="00AEEF"/>
            </a:solidFill>
            <a:latin typeface="Alexandria" pitchFamily="2" charset="-78"/>
            <a:cs typeface="Alexandria" pitchFamily="2" charset="-78"/>
          </a:endParaRPr>
        </a:p>
      </dsp:txBody>
      <dsp:txXfrm>
        <a:off x="4213419" y="338287"/>
        <a:ext cx="1483945" cy="972416"/>
      </dsp:txXfrm>
    </dsp:sp>
    <dsp:sp modelId="{A59158B2-95FD-C440-BD88-7D7231D1DC42}">
      <dsp:nvSpPr>
        <dsp:cNvPr id="0" name=""/>
        <dsp:cNvSpPr/>
      </dsp:nvSpPr>
      <dsp:spPr>
        <a:xfrm>
          <a:off x="92491" y="279869"/>
          <a:ext cx="2126098" cy="13772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171450" lvl="1" indent="-171450" algn="ctr" defTabSz="711200" rtl="1">
            <a:lnSpc>
              <a:spcPct val="90000"/>
            </a:lnSpc>
            <a:spcBef>
              <a:spcPct val="0"/>
            </a:spcBef>
            <a:spcAft>
              <a:spcPct val="15000"/>
            </a:spcAft>
            <a:buFontTx/>
            <a:buChar char="••"/>
          </a:pPr>
          <a:r>
            <a:rPr lang="ar-SA" sz="1600" b="1" kern="1200" dirty="0">
              <a:solidFill>
                <a:srgbClr val="00AEEF"/>
              </a:solidFill>
              <a:latin typeface="Alexandria" pitchFamily="2" charset="-78"/>
              <a:cs typeface="Alexandria" pitchFamily="2" charset="-78"/>
            </a:rPr>
            <a:t>نموذج الوكالة الصحفية</a:t>
          </a:r>
          <a:endParaRPr lang="en-US" sz="1600" b="1" kern="1200" dirty="0">
            <a:solidFill>
              <a:srgbClr val="00AEEF"/>
            </a:solidFill>
            <a:latin typeface="Alexandria" pitchFamily="2" charset="-78"/>
            <a:cs typeface="Alexandria" pitchFamily="2" charset="-78"/>
          </a:endParaRPr>
        </a:p>
        <a:p>
          <a:pPr marL="171450" lvl="1" indent="-171450" algn="ctr" defTabSz="711200" rtl="1">
            <a:lnSpc>
              <a:spcPct val="90000"/>
            </a:lnSpc>
            <a:spcBef>
              <a:spcPct val="0"/>
            </a:spcBef>
            <a:spcAft>
              <a:spcPct val="15000"/>
            </a:spcAft>
            <a:buFontTx/>
            <a:buChar char="••"/>
          </a:pPr>
          <a:r>
            <a:rPr lang="ar-SA" sz="1600" b="1" kern="1200" dirty="0">
              <a:solidFill>
                <a:srgbClr val="00AEEF"/>
              </a:solidFill>
              <a:latin typeface="Alexandria" pitchFamily="2" charset="-78"/>
              <a:cs typeface="Alexandria" pitchFamily="2" charset="-78"/>
            </a:rPr>
            <a:t>(١)</a:t>
          </a:r>
          <a:endParaRPr lang="en-US" sz="1600" b="1" kern="1200" dirty="0">
            <a:solidFill>
              <a:srgbClr val="00AEEF"/>
            </a:solidFill>
            <a:latin typeface="Alexandria" pitchFamily="2" charset="-78"/>
            <a:cs typeface="Alexandria" pitchFamily="2" charset="-78"/>
          </a:endParaRPr>
        </a:p>
      </dsp:txBody>
      <dsp:txXfrm>
        <a:off x="122744" y="310122"/>
        <a:ext cx="1427762" cy="972416"/>
      </dsp:txXfrm>
    </dsp:sp>
    <dsp:sp modelId="{E8F58915-24FB-B546-8780-868B054A4578}">
      <dsp:nvSpPr>
        <dsp:cNvPr id="0" name=""/>
        <dsp:cNvSpPr/>
      </dsp:nvSpPr>
      <dsp:spPr>
        <a:xfrm>
          <a:off x="978050" y="682506"/>
          <a:ext cx="1857153" cy="1863564"/>
        </a:xfrm>
        <a:prstGeom prst="pieWedge">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lvl="0" algn="r" defTabSz="533400" rtl="1">
            <a:lnSpc>
              <a:spcPct val="90000"/>
            </a:lnSpc>
            <a:spcBef>
              <a:spcPct val="0"/>
            </a:spcBef>
            <a:spcAft>
              <a:spcPct val="35000"/>
            </a:spcAft>
          </a:pPr>
          <a:r>
            <a:rPr lang="ar-EG" sz="1200" b="1" kern="1200" dirty="0">
              <a:solidFill>
                <a:schemeClr val="accent1">
                  <a:lumMod val="75000"/>
                </a:schemeClr>
              </a:solidFill>
              <a:latin typeface="Alexandria" pitchFamily="2" charset="-78"/>
              <a:cs typeface="Alexandria" pitchFamily="2" charset="-78"/>
            </a:rPr>
            <a:t>تستخدم الخداع؛ لممارسة الإقناع بأخبار كاذبة أو شائعات للدعاية للمؤسسة. </a:t>
          </a:r>
          <a:endParaRPr lang="en-US" sz="1200" b="1" kern="1200" dirty="0">
            <a:solidFill>
              <a:schemeClr val="accent1">
                <a:lumMod val="75000"/>
              </a:schemeClr>
            </a:solidFill>
            <a:latin typeface="Alexandria" pitchFamily="2" charset="-78"/>
            <a:cs typeface="Alexandria" pitchFamily="2" charset="-78"/>
          </a:endParaRPr>
        </a:p>
      </dsp:txBody>
      <dsp:txXfrm>
        <a:off x="1521998" y="1228331"/>
        <a:ext cx="1313205" cy="1317739"/>
      </dsp:txXfrm>
    </dsp:sp>
    <dsp:sp modelId="{9FC0957D-E09F-0F4B-A48F-52ED7CCC0DEF}">
      <dsp:nvSpPr>
        <dsp:cNvPr id="0" name=""/>
        <dsp:cNvSpPr/>
      </dsp:nvSpPr>
      <dsp:spPr>
        <a:xfrm rot="5400000">
          <a:off x="2924485" y="682506"/>
          <a:ext cx="1863564" cy="1863564"/>
        </a:xfrm>
        <a:prstGeom prst="pieWedge">
          <a:avLst/>
        </a:prstGeom>
        <a:solidFill>
          <a:schemeClr val="accent5">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lvl="0" algn="r" defTabSz="533400" rtl="1">
            <a:lnSpc>
              <a:spcPct val="90000"/>
            </a:lnSpc>
            <a:spcBef>
              <a:spcPct val="0"/>
            </a:spcBef>
            <a:spcAft>
              <a:spcPct val="35000"/>
            </a:spcAft>
          </a:pPr>
          <a:r>
            <a:rPr lang="ar-EG" sz="1200" b="1" kern="1200" dirty="0">
              <a:solidFill>
                <a:schemeClr val="accent1">
                  <a:lumMod val="75000"/>
                </a:schemeClr>
              </a:solidFill>
              <a:latin typeface="Alexandria" pitchFamily="2" charset="-78"/>
              <a:cs typeface="Alexandria" pitchFamily="2" charset="-78"/>
            </a:rPr>
            <a:t>وظيفة المؤسسة  الإخبار والإمداد بالمعلومات؛ دون أى محاولة بالتأثير للرفض أو التأييد.</a:t>
          </a:r>
          <a:endParaRPr lang="en-US" sz="1200" b="1" kern="1200" dirty="0">
            <a:solidFill>
              <a:schemeClr val="accent1">
                <a:lumMod val="75000"/>
              </a:schemeClr>
            </a:solidFill>
            <a:latin typeface="Alexandria" pitchFamily="2" charset="-78"/>
            <a:cs typeface="Alexandria" pitchFamily="2" charset="-78"/>
          </a:endParaRPr>
        </a:p>
      </dsp:txBody>
      <dsp:txXfrm rot="-5400000">
        <a:off x="2924485" y="1228331"/>
        <a:ext cx="1317739" cy="1317739"/>
      </dsp:txXfrm>
    </dsp:sp>
    <dsp:sp modelId="{4D232360-AE7F-C449-A083-AA7933FA9C1B}">
      <dsp:nvSpPr>
        <dsp:cNvPr id="0" name=""/>
        <dsp:cNvSpPr/>
      </dsp:nvSpPr>
      <dsp:spPr>
        <a:xfrm rot="10800000">
          <a:off x="2924485" y="2632147"/>
          <a:ext cx="1863564" cy="1863564"/>
        </a:xfrm>
        <a:prstGeom prst="pieWedge">
          <a:avLst/>
        </a:prstGeom>
        <a:solidFill>
          <a:schemeClr val="accent4">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rtl="1">
            <a:lnSpc>
              <a:spcPct val="90000"/>
            </a:lnSpc>
            <a:spcBef>
              <a:spcPct val="0"/>
            </a:spcBef>
            <a:spcAft>
              <a:spcPct val="35000"/>
            </a:spcAft>
          </a:pPr>
          <a:endParaRPr lang="ar-EG" sz="1200" b="1" kern="1200" dirty="0">
            <a:solidFill>
              <a:srgbClr val="00AEEF"/>
            </a:solidFill>
            <a:latin typeface="Alexandria" pitchFamily="2" charset="-78"/>
            <a:cs typeface="Alexandria" pitchFamily="2" charset="-78"/>
          </a:endParaRPr>
        </a:p>
        <a:p>
          <a:pPr lvl="0" algn="r" defTabSz="533400" rtl="1">
            <a:lnSpc>
              <a:spcPct val="90000"/>
            </a:lnSpc>
            <a:spcBef>
              <a:spcPct val="0"/>
            </a:spcBef>
            <a:spcAft>
              <a:spcPct val="35000"/>
            </a:spcAft>
          </a:pPr>
          <a:r>
            <a:rPr lang="ar-EG" sz="1200" b="1" kern="1200" dirty="0">
              <a:solidFill>
                <a:schemeClr val="accent1">
                  <a:lumMod val="75000"/>
                </a:schemeClr>
              </a:solidFill>
              <a:latin typeface="Alexandria" pitchFamily="2" charset="-78"/>
              <a:cs typeface="Alexandria" pitchFamily="2" charset="-78"/>
            </a:rPr>
            <a:t>تتلق المؤسسة ردود فعل الجماهير وتحولها الى رسائل لاقناعهم بموقف المؤسسة</a:t>
          </a:r>
          <a:endParaRPr lang="en-US" sz="1200" b="1" u="none" kern="1200" dirty="0">
            <a:solidFill>
              <a:schemeClr val="accent1">
                <a:lumMod val="75000"/>
              </a:schemeClr>
            </a:solidFill>
            <a:latin typeface="Alexandria" pitchFamily="2" charset="-78"/>
            <a:cs typeface="Alexandria" pitchFamily="2" charset="-78"/>
          </a:endParaRPr>
        </a:p>
      </dsp:txBody>
      <dsp:txXfrm rot="10800000">
        <a:off x="2924485" y="2632147"/>
        <a:ext cx="1317739" cy="1317739"/>
      </dsp:txXfrm>
    </dsp:sp>
    <dsp:sp modelId="{68980A02-5D23-9842-A14A-8FCA1282D410}">
      <dsp:nvSpPr>
        <dsp:cNvPr id="0" name=""/>
        <dsp:cNvSpPr/>
      </dsp:nvSpPr>
      <dsp:spPr>
        <a:xfrm rot="16200000">
          <a:off x="974845" y="2632147"/>
          <a:ext cx="1863564" cy="1863564"/>
        </a:xfrm>
        <a:prstGeom prst="pieWedg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lvl="0" algn="r" defTabSz="533400" rtl="1">
            <a:lnSpc>
              <a:spcPct val="90000"/>
            </a:lnSpc>
            <a:spcBef>
              <a:spcPct val="0"/>
            </a:spcBef>
            <a:spcAft>
              <a:spcPct val="35000"/>
            </a:spcAft>
          </a:pPr>
          <a:r>
            <a:rPr lang="ar-SA" sz="1200" b="1" kern="1200" dirty="0">
              <a:solidFill>
                <a:schemeClr val="bg1"/>
              </a:solidFill>
              <a:latin typeface="Alexandria" pitchFamily="2" charset="-78"/>
              <a:cs typeface="Alexandria" pitchFamily="2" charset="-78"/>
            </a:rPr>
            <a:t>تتلقى المؤسسة ردود فعل الجماهير وتغير من قراراتها</a:t>
          </a:r>
          <a:endParaRPr lang="en-US" sz="1200" b="1" kern="1200" dirty="0">
            <a:solidFill>
              <a:schemeClr val="bg1"/>
            </a:solidFill>
            <a:latin typeface="Alexandria" pitchFamily="2" charset="-78"/>
            <a:cs typeface="Alexandria" pitchFamily="2" charset="-78"/>
          </a:endParaRPr>
        </a:p>
      </dsp:txBody>
      <dsp:txXfrm rot="5400000">
        <a:off x="1520670" y="2632147"/>
        <a:ext cx="1317739" cy="1317739"/>
      </dsp:txXfrm>
    </dsp:sp>
    <dsp:sp modelId="{451BBDB3-0CED-AE4F-BA3C-C0BAB4CF7FA1}">
      <dsp:nvSpPr>
        <dsp:cNvPr id="0" name=""/>
        <dsp:cNvSpPr/>
      </dsp:nvSpPr>
      <dsp:spPr>
        <a:xfrm>
          <a:off x="2559735" y="2201763"/>
          <a:ext cx="643424" cy="559499"/>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008C03-A39A-104A-AF99-6D358EC5BFB6}">
      <dsp:nvSpPr>
        <dsp:cNvPr id="0" name=""/>
        <dsp:cNvSpPr/>
      </dsp:nvSpPr>
      <dsp:spPr>
        <a:xfrm rot="10800000">
          <a:off x="2559735" y="2416955"/>
          <a:ext cx="643424" cy="559499"/>
        </a:xfrm>
        <a:prstGeom prst="circular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07C79B-AFE7-B942-B8F4-9CCE5A60F53E}">
      <dsp:nvSpPr>
        <dsp:cNvPr id="0" name=""/>
        <dsp:cNvSpPr/>
      </dsp:nvSpPr>
      <dsp:spPr>
        <a:xfrm rot="5400000">
          <a:off x="1705093" y="876968"/>
          <a:ext cx="1517788" cy="252556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1361EB-517D-1E4E-9EB0-8B327895FFDA}">
      <dsp:nvSpPr>
        <dsp:cNvPr id="0" name=""/>
        <dsp:cNvSpPr/>
      </dsp:nvSpPr>
      <dsp:spPr>
        <a:xfrm>
          <a:off x="1451737" y="1631568"/>
          <a:ext cx="2280094" cy="19986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ctr" defTabSz="622300" rtl="1">
            <a:lnSpc>
              <a:spcPct val="150000"/>
            </a:lnSpc>
            <a:spcBef>
              <a:spcPct val="0"/>
            </a:spcBef>
            <a:spcAft>
              <a:spcPct val="35000"/>
            </a:spcAft>
          </a:pPr>
          <a:r>
            <a:rPr lang="ar-SA" sz="1400" b="1" kern="1200" dirty="0">
              <a:latin typeface="Alexandria" pitchFamily="2" charset="-78"/>
              <a:cs typeface="Alexandria" pitchFamily="2" charset="-78"/>
            </a:rPr>
            <a:t>نظرية أصحاب المصلحة</a:t>
          </a:r>
        </a:p>
        <a:p>
          <a:pPr lvl="0" algn="ctr" defTabSz="622300" rtl="1">
            <a:lnSpc>
              <a:spcPct val="150000"/>
            </a:lnSpc>
            <a:spcBef>
              <a:spcPct val="0"/>
            </a:spcBef>
            <a:spcAft>
              <a:spcPct val="35000"/>
            </a:spcAft>
          </a:pPr>
          <a:endParaRPr lang="ar-SA" sz="1400" b="0" kern="1200" dirty="0">
            <a:latin typeface="Alexandria" pitchFamily="2" charset="-78"/>
            <a:cs typeface="Alexandria" pitchFamily="2" charset="-78"/>
          </a:endParaRPr>
        </a:p>
        <a:p>
          <a:pPr lvl="0" algn="ctr" defTabSz="622300" rtl="1">
            <a:lnSpc>
              <a:spcPct val="150000"/>
            </a:lnSpc>
            <a:spcBef>
              <a:spcPct val="0"/>
            </a:spcBef>
            <a:spcAft>
              <a:spcPct val="35000"/>
            </a:spcAft>
          </a:pPr>
          <a:r>
            <a:rPr lang="ar-SA" sz="1400" b="0" kern="1200" dirty="0">
              <a:latin typeface="Alexandria" pitchFamily="2" charset="-78"/>
              <a:cs typeface="Alexandria" pitchFamily="2" charset="-78"/>
            </a:rPr>
            <a:t>وتؤكد أن نجاح المنظمة يعتمد على نجاحها في إدارة علاقاتها مع الجماهير</a:t>
          </a:r>
        </a:p>
        <a:p>
          <a:pPr lvl="0" algn="ctr" defTabSz="622300" rtl="1">
            <a:lnSpc>
              <a:spcPct val="150000"/>
            </a:lnSpc>
            <a:spcBef>
              <a:spcPct val="0"/>
            </a:spcBef>
            <a:spcAft>
              <a:spcPct val="35000"/>
            </a:spcAft>
          </a:pPr>
          <a:endParaRPr lang="en-US" sz="1400" b="1" kern="1200" dirty="0">
            <a:latin typeface="Alexandria" pitchFamily="2" charset="-78"/>
            <a:cs typeface="Alexandria" pitchFamily="2" charset="-78"/>
          </a:endParaRPr>
        </a:p>
      </dsp:txBody>
      <dsp:txXfrm>
        <a:off x="1451737" y="1631568"/>
        <a:ext cx="2280094" cy="1998636"/>
      </dsp:txXfrm>
    </dsp:sp>
    <dsp:sp modelId="{B875C68C-811E-6743-8A4D-8600A879FABC}">
      <dsp:nvSpPr>
        <dsp:cNvPr id="0" name=""/>
        <dsp:cNvSpPr/>
      </dsp:nvSpPr>
      <dsp:spPr>
        <a:xfrm>
          <a:off x="3301625" y="691033"/>
          <a:ext cx="430206" cy="430206"/>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08D5A9-DF3B-AE4C-AE33-3DC0ADC0E69A}">
      <dsp:nvSpPr>
        <dsp:cNvPr id="0" name=""/>
        <dsp:cNvSpPr/>
      </dsp:nvSpPr>
      <dsp:spPr>
        <a:xfrm rot="5400000">
          <a:off x="4496375" y="186262"/>
          <a:ext cx="1517788" cy="252556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0B7EC8-86EE-BB40-B9F6-5122195F83E5}">
      <dsp:nvSpPr>
        <dsp:cNvPr id="0" name=""/>
        <dsp:cNvSpPr/>
      </dsp:nvSpPr>
      <dsp:spPr>
        <a:xfrm>
          <a:off x="4243018" y="940862"/>
          <a:ext cx="2280094" cy="19986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ctr" defTabSz="622300" rtl="1">
            <a:lnSpc>
              <a:spcPct val="150000"/>
            </a:lnSpc>
            <a:spcBef>
              <a:spcPct val="0"/>
            </a:spcBef>
            <a:spcAft>
              <a:spcPct val="35000"/>
            </a:spcAft>
          </a:pPr>
          <a:r>
            <a:rPr lang="ar-SA" sz="1400" b="1" kern="1200" dirty="0">
              <a:latin typeface="Alexandria" pitchFamily="2" charset="-78"/>
              <a:cs typeface="Alexandria" pitchFamily="2" charset="-78"/>
            </a:rPr>
            <a:t>نظرية بناء العلاقات</a:t>
          </a:r>
        </a:p>
        <a:p>
          <a:pPr lvl="0" algn="ctr" defTabSz="622300" rtl="1">
            <a:lnSpc>
              <a:spcPct val="150000"/>
            </a:lnSpc>
            <a:spcBef>
              <a:spcPct val="0"/>
            </a:spcBef>
            <a:spcAft>
              <a:spcPct val="35000"/>
            </a:spcAft>
          </a:pPr>
          <a:r>
            <a:rPr lang="ar-SA" sz="1400" kern="1200" dirty="0">
              <a:latin typeface="Alexandria" pitchFamily="2" charset="-78"/>
              <a:cs typeface="Alexandria" pitchFamily="2" charset="-78"/>
            </a:rPr>
            <a:t>تؤكد أن الهدف الأساسي للعلاقات العامة إقامة علاقات قوية ومستدامة ومتبادلة المنفعة بين المنظمة وجماهيرها.</a:t>
          </a:r>
          <a:endParaRPr lang="en-US" sz="1400" kern="1200" dirty="0">
            <a:latin typeface="Alexandria" pitchFamily="2" charset="-78"/>
            <a:cs typeface="Alexandria" pitchFamily="2" charset="-78"/>
          </a:endParaRPr>
        </a:p>
      </dsp:txBody>
      <dsp:txXfrm>
        <a:off x="4243018" y="940862"/>
        <a:ext cx="2280094" cy="1998636"/>
      </dsp:txXfrm>
    </dsp:sp>
    <dsp:sp modelId="{EE5BD6ED-1166-674D-8A7A-E683E7697A91}">
      <dsp:nvSpPr>
        <dsp:cNvPr id="0" name=""/>
        <dsp:cNvSpPr/>
      </dsp:nvSpPr>
      <dsp:spPr>
        <a:xfrm>
          <a:off x="6092906" y="327"/>
          <a:ext cx="430206" cy="430206"/>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EAF18F-057D-1142-9C49-B0B415A30396}">
      <dsp:nvSpPr>
        <dsp:cNvPr id="0" name=""/>
        <dsp:cNvSpPr/>
      </dsp:nvSpPr>
      <dsp:spPr>
        <a:xfrm rot="5400000">
          <a:off x="7287656" y="-489632"/>
          <a:ext cx="1517788" cy="252556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FAB900-1F69-904B-94AB-2BA3969ABCA2}">
      <dsp:nvSpPr>
        <dsp:cNvPr id="0" name=""/>
        <dsp:cNvSpPr/>
      </dsp:nvSpPr>
      <dsp:spPr>
        <a:xfrm>
          <a:off x="7034300" y="279777"/>
          <a:ext cx="2280094" cy="19690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ctr" defTabSz="622300" rtl="1">
            <a:lnSpc>
              <a:spcPct val="150000"/>
            </a:lnSpc>
            <a:spcBef>
              <a:spcPct val="0"/>
            </a:spcBef>
            <a:spcAft>
              <a:spcPct val="35000"/>
            </a:spcAft>
          </a:pPr>
          <a:r>
            <a:rPr lang="ar-SA" sz="1400" b="1" kern="1200" dirty="0">
              <a:latin typeface="Alexandria" pitchFamily="2" charset="-78"/>
              <a:cs typeface="Alexandria" pitchFamily="2" charset="-78"/>
            </a:rPr>
            <a:t>نظرية التميز في العلاقات العامة </a:t>
          </a:r>
        </a:p>
        <a:p>
          <a:pPr lvl="0" algn="ctr" defTabSz="622300" rtl="1">
            <a:lnSpc>
              <a:spcPct val="150000"/>
            </a:lnSpc>
            <a:spcBef>
              <a:spcPct val="0"/>
            </a:spcBef>
            <a:spcAft>
              <a:spcPct val="35000"/>
            </a:spcAft>
          </a:pPr>
          <a:r>
            <a:rPr lang="ar-SA" sz="1400" kern="1200" dirty="0">
              <a:latin typeface="Alexandria" pitchFamily="2" charset="-78"/>
              <a:cs typeface="Alexandria" pitchFamily="2" charset="-78"/>
            </a:rPr>
            <a:t>تساهم العلاقات العامة في نجاح المنظمة عندما تكون وظيفة إدارية استراتيجية متكاملة. تعتمد على نموذج الاتصال المتماثل ثنائي الاتجاه</a:t>
          </a:r>
          <a:endParaRPr lang="en-US" sz="1400" kern="1200" dirty="0">
            <a:latin typeface="Alexandria" pitchFamily="2" charset="-78"/>
            <a:cs typeface="Alexandria" pitchFamily="2" charset="-78"/>
          </a:endParaRPr>
        </a:p>
      </dsp:txBody>
      <dsp:txXfrm>
        <a:off x="7034300" y="279777"/>
        <a:ext cx="2280094" cy="19690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3.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x-none"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14822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8.xml.rels><?xml version="1.0" encoding="UTF-8" standalone="yes"?>
<Relationships xmlns="http://schemas.openxmlformats.org/package/2006/relationships"><Relationship Id="rId3" Type="http://schemas.openxmlformats.org/officeDocument/2006/relationships/hyperlink" Target="https://jcts.journals.ekb.eg/article_107062.html"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repository.aaup.edu/bitstream/123456789/3062/1/%d8%a7%d9%85%d8%ac%d8%a7%d8%af%20%d9%87%d8%a8%20%d8%a7%d9%84%d8%b1%d9%8a%d8%ad.pdf"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13.xml"/><Relationship Id="rId7" Type="http://schemas.openxmlformats.org/officeDocument/2006/relationships/image" Target="../media/image1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الثانية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x-none"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3909691" y="557623"/>
            <a:ext cx="5223403" cy="369332"/>
          </a:xfrm>
          <a:prstGeom prst="rect">
            <a:avLst/>
          </a:prstGeom>
          <a:noFill/>
        </p:spPr>
        <p:txBody>
          <a:bodyPr wrap="square" rtlCol="0">
            <a:spAutoFit/>
          </a:bodyPr>
          <a:lstStyle/>
          <a:p>
            <a:pPr lvl="0" algn="r" rtl="1"/>
            <a:r>
              <a:rPr lang="ar-SA" b="1" dirty="0">
                <a:solidFill>
                  <a:srgbClr val="00B0F0"/>
                </a:solidFill>
                <a:latin typeface="Alexandria" pitchFamily="2" charset="-78"/>
                <a:cs typeface="Alexandria" pitchFamily="2" charset="-78"/>
              </a:rPr>
              <a:t>ملخص المحاضرة الأولى:</a:t>
            </a:r>
            <a:endParaRPr lang="en-US" b="1" dirty="0">
              <a:solidFill>
                <a:srgbClr val="00B0F0"/>
              </a:solidFill>
              <a:latin typeface="Alexandria" pitchFamily="2" charset="-78"/>
              <a:cs typeface="Alexandria" pitchFamily="2" charset="-78"/>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xmlns="" id="{F27B3890-F73A-BB44-9FFB-789FD85EB3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7541" y="1071339"/>
            <a:ext cx="3871286" cy="3554835"/>
          </a:xfrm>
          <a:prstGeom prst="rect">
            <a:avLst/>
          </a:prstGeom>
        </p:spPr>
      </p:pic>
      <p:sp>
        <p:nvSpPr>
          <p:cNvPr id="4" name="TextBox 3">
            <a:extLst>
              <a:ext uri="{FF2B5EF4-FFF2-40B4-BE49-F238E27FC236}">
                <a16:creationId xmlns:a16="http://schemas.microsoft.com/office/drawing/2014/main" xmlns="" id="{22378C87-1A42-0641-AC29-A649EEC3E832}"/>
              </a:ext>
            </a:extLst>
          </p:cNvPr>
          <p:cNvSpPr txBox="1"/>
          <p:nvPr/>
        </p:nvSpPr>
        <p:spPr>
          <a:xfrm>
            <a:off x="1249601" y="2174726"/>
            <a:ext cx="2729472" cy="1158651"/>
          </a:xfrm>
          <a:prstGeom prst="rect">
            <a:avLst/>
          </a:prstGeom>
          <a:noFill/>
        </p:spPr>
        <p:txBody>
          <a:bodyPr wrap="square" rtlCol="0">
            <a:spAutoFit/>
          </a:bodyPr>
          <a:lstStyle/>
          <a:p>
            <a:pPr algn="ctr">
              <a:lnSpc>
                <a:spcPct val="150000"/>
              </a:lnSpc>
            </a:pPr>
            <a:r>
              <a:rPr lang="ar-SA" sz="1600" b="1" dirty="0">
                <a:latin typeface="Alexandria" pitchFamily="2" charset="-78"/>
                <a:cs typeface="Alexandria" pitchFamily="2" charset="-78"/>
              </a:rPr>
              <a:t>مقدمة في العلاقات العامة</a:t>
            </a:r>
            <a:endParaRPr lang="en-US" sz="1600" b="1" dirty="0">
              <a:latin typeface="Alexandria" pitchFamily="2" charset="-78"/>
              <a:cs typeface="Alexandria" pitchFamily="2" charset="-78"/>
            </a:endParaRPr>
          </a:p>
          <a:p>
            <a:pPr algn="ctr">
              <a:lnSpc>
                <a:spcPct val="150000"/>
              </a:lnSpc>
            </a:pPr>
            <a:endParaRPr lang="en-US" sz="16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xmlns="" id="{1F02AC56-D4C2-1648-97B1-C2B2987F2903}"/>
              </a:ext>
            </a:extLst>
          </p:cNvPr>
          <p:cNvSpPr txBox="1"/>
          <p:nvPr/>
        </p:nvSpPr>
        <p:spPr>
          <a:xfrm>
            <a:off x="4324624" y="2945638"/>
            <a:ext cx="1823168" cy="1025409"/>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تعريف  العلاقات العامة وتمييزها عن التسويق والاعلان</a:t>
            </a:r>
            <a:endParaRPr lang="en-US" sz="1400"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xmlns="" id="{225AB600-4996-08EE-41FE-73E6602F9D54}"/>
              </a:ext>
            </a:extLst>
          </p:cNvPr>
          <p:cNvSpPr txBox="1"/>
          <p:nvPr/>
        </p:nvSpPr>
        <p:spPr>
          <a:xfrm>
            <a:off x="4484585" y="4276776"/>
            <a:ext cx="1667443" cy="523220"/>
          </a:xfrm>
          <a:prstGeom prst="rect">
            <a:avLst/>
          </a:prstGeom>
          <a:noFill/>
        </p:spPr>
        <p:txBody>
          <a:bodyPr wrap="none" rtlCol="0">
            <a:spAutoFit/>
          </a:bodyPr>
          <a:lstStyle/>
          <a:p>
            <a:pPr algn="r" rtl="1"/>
            <a:r>
              <a:rPr lang="ar-SA" sz="1400" dirty="0">
                <a:latin typeface="Alexandria" pitchFamily="2" charset="-78"/>
                <a:cs typeface="Alexandria" pitchFamily="2" charset="-78"/>
              </a:rPr>
              <a:t>وظائف وممارسات </a:t>
            </a:r>
          </a:p>
          <a:p>
            <a:pPr algn="r" rtl="1"/>
            <a:r>
              <a:rPr lang="ar-SA" sz="1400" dirty="0">
                <a:latin typeface="Alexandria" pitchFamily="2" charset="-78"/>
                <a:cs typeface="Alexandria" pitchFamily="2" charset="-78"/>
              </a:rPr>
              <a:t>العلاقات العامة</a:t>
            </a:r>
            <a:endParaRPr lang="x-none"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xmlns="" id="{527256BC-D465-450D-73BF-FF1A41334441}"/>
              </a:ext>
            </a:extLst>
          </p:cNvPr>
          <p:cNvSpPr txBox="1"/>
          <p:nvPr/>
        </p:nvSpPr>
        <p:spPr>
          <a:xfrm>
            <a:off x="1162613" y="4802044"/>
            <a:ext cx="3382657" cy="307777"/>
          </a:xfrm>
          <a:prstGeom prst="rect">
            <a:avLst/>
          </a:prstGeom>
          <a:noFill/>
        </p:spPr>
        <p:txBody>
          <a:bodyPr wrap="none" rtlCol="0">
            <a:spAutoFit/>
          </a:bodyPr>
          <a:lstStyle/>
          <a:p>
            <a:pPr lvl="0" algn="r" rtl="1">
              <a:buSzPts val="1000"/>
              <a:tabLst>
                <a:tab pos="457200" algn="l"/>
              </a:tabLst>
            </a:pPr>
            <a:r>
              <a:rPr lang="ar-SA" sz="1400" dirty="0">
                <a:latin typeface="Alexandria" pitchFamily="2" charset="-78"/>
                <a:cs typeface="Alexandria" pitchFamily="2" charset="-78"/>
              </a:rPr>
              <a:t>خطوات ممارسة وظائف العلاقات العامة</a:t>
            </a:r>
            <a:endParaRPr lang="x-none" sz="1400"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xmlns="" id="{683AE236-1B22-A428-1AC0-46B299903940}"/>
              </a:ext>
            </a:extLst>
          </p:cNvPr>
          <p:cNvSpPr txBox="1"/>
          <p:nvPr/>
        </p:nvSpPr>
        <p:spPr>
          <a:xfrm>
            <a:off x="1191803" y="3997305"/>
            <a:ext cx="1505540" cy="523220"/>
          </a:xfrm>
          <a:prstGeom prst="rect">
            <a:avLst/>
          </a:prstGeom>
          <a:noFill/>
        </p:spPr>
        <p:txBody>
          <a:bodyPr wrap="none" rtlCol="0">
            <a:spAutoFit/>
          </a:bodyPr>
          <a:lstStyle/>
          <a:p>
            <a:pPr lvl="0" algn="r" rtl="1">
              <a:buSzPts val="1000"/>
              <a:tabLst>
                <a:tab pos="457200" algn="l"/>
              </a:tabLst>
            </a:pPr>
            <a:r>
              <a:rPr lang="ar-SA" sz="1400" dirty="0">
                <a:latin typeface="Alexandria" pitchFamily="2" charset="-78"/>
                <a:cs typeface="Alexandria" pitchFamily="2" charset="-78"/>
              </a:rPr>
              <a:t>سمات ممارس</a:t>
            </a:r>
          </a:p>
          <a:p>
            <a:pPr lvl="0" algn="r" rtl="1">
              <a:buSzPts val="1000"/>
              <a:tabLst>
                <a:tab pos="457200" algn="l"/>
              </a:tabLst>
            </a:pPr>
            <a:r>
              <a:rPr lang="ar-SA" sz="1400" dirty="0">
                <a:latin typeface="Alexandria" pitchFamily="2" charset="-78"/>
                <a:cs typeface="Alexandria" pitchFamily="2" charset="-78"/>
              </a:rPr>
              <a:t> العلاقات العامة</a:t>
            </a:r>
            <a:endParaRPr lang="x-none" sz="1400" dirty="0">
              <a:latin typeface="Alexandria" pitchFamily="2" charset="-78"/>
              <a:cs typeface="Alexandria" pitchFamily="2" charset="-78"/>
            </a:endParaRPr>
          </a:p>
        </p:txBody>
      </p:sp>
      <p:sp>
        <p:nvSpPr>
          <p:cNvPr id="16" name="Content Placeholder 15">
            <a:extLst>
              <a:ext uri="{FF2B5EF4-FFF2-40B4-BE49-F238E27FC236}">
                <a16:creationId xmlns:a16="http://schemas.microsoft.com/office/drawing/2014/main" xmlns="" id="{058AE52A-89A5-36CE-B3D8-AD73A5F6B547}"/>
              </a:ext>
            </a:extLst>
          </p:cNvPr>
          <p:cNvSpPr>
            <a:spLocks noGrp="1"/>
          </p:cNvSpPr>
          <p:nvPr>
            <p:ph sz="half" idx="2"/>
          </p:nvPr>
        </p:nvSpPr>
        <p:spPr>
          <a:xfrm>
            <a:off x="6172200" y="1226727"/>
            <a:ext cx="6019800" cy="5486894"/>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EG" sz="1600" dirty="0">
                <a:latin typeface="Alexandria" pitchFamily="2" charset="-78"/>
                <a:cs typeface="Alexandria" pitchFamily="2" charset="-78"/>
              </a:rPr>
              <a:t>لا يمكن تحليل أو تقييم أو تطبيق نظرية حول مصطلح أو مفهوم قبل فهمه.</a:t>
            </a:r>
          </a:p>
          <a:p>
            <a:pPr marL="228600" indent="-228600" algn="r" defTabSz="914400" rtl="1" eaLnBrk="1" latinLnBrk="0" hangingPunct="1">
              <a:lnSpc>
                <a:spcPct val="150000"/>
              </a:lnSpc>
              <a:spcBef>
                <a:spcPts val="1000"/>
              </a:spcBef>
              <a:buFont typeface="Arial" panose="020B0604020202020204" pitchFamily="34" charset="0"/>
              <a:buChar char="•"/>
            </a:pPr>
            <a:r>
              <a:rPr lang="ar-EG" sz="1600" dirty="0">
                <a:latin typeface="Alexandria" pitchFamily="2" charset="-78"/>
                <a:cs typeface="Alexandria" pitchFamily="2" charset="-78"/>
              </a:rPr>
              <a:t>نحتاج إلى النظريات لفهم المفاهيم والتحديات والأهداف العملية للعلاقات العامة مثل بناء السمعة، إدارة الأزمات، التأثير على الرأي العام.</a:t>
            </a:r>
          </a:p>
          <a:p>
            <a:pPr marL="228600" indent="-228600" algn="r" defTabSz="914400" rtl="1" eaLnBrk="1" latinLnBrk="0" hangingPunct="1">
              <a:lnSpc>
                <a:spcPct val="150000"/>
              </a:lnSpc>
              <a:spcBef>
                <a:spcPts val="1000"/>
              </a:spcBef>
              <a:buFont typeface="Arial" panose="020B0604020202020204" pitchFamily="34" charset="0"/>
              <a:buChar char="•"/>
            </a:pPr>
            <a:r>
              <a:rPr lang="ar-EG" sz="1600" dirty="0">
                <a:latin typeface="Alexandria" pitchFamily="2" charset="-78"/>
                <a:cs typeface="Alexandria" pitchFamily="2" charset="-78"/>
              </a:rPr>
              <a:t>الفرق بين العلاقات العامة والاعلان والتسويق. </a:t>
            </a:r>
          </a:p>
          <a:p>
            <a:pPr marL="228600" indent="-228600" algn="r" defTabSz="914400" rtl="1" eaLnBrk="1" latinLnBrk="0" hangingPunct="1">
              <a:lnSpc>
                <a:spcPct val="150000"/>
              </a:lnSpc>
              <a:spcBef>
                <a:spcPts val="1000"/>
              </a:spcBef>
              <a:buFont typeface="Arial" panose="020B0604020202020204" pitchFamily="34" charset="0"/>
              <a:buChar char="•"/>
            </a:pPr>
            <a:r>
              <a:rPr lang="ar-EG" sz="1600" dirty="0">
                <a:latin typeface="Alexandria" pitchFamily="2" charset="-78"/>
                <a:cs typeface="Alexandria" pitchFamily="2" charset="-78"/>
              </a:rPr>
              <a:t>وظائف العلاقات العامة : إدارة العلاقات مع الجمهور الداخلي والخارجي- إدارة سمعة المؤسسة – إدارة الأزمات – إدارة منصات التواصل الاجتماعي – إدارة العلاقات مع وسائل الاعلام – إدارة سمعة المؤسسة – إدارة العلاقات مع المجتمع – إدارة المسئولية المجتمعية – إدارة المناسبات والأحداث. </a:t>
            </a:r>
          </a:p>
          <a:p>
            <a:pPr marL="228600" indent="-228600" algn="r" defTabSz="914400" rtl="1" eaLnBrk="1" latinLnBrk="0" hangingPunct="1">
              <a:lnSpc>
                <a:spcPct val="150000"/>
              </a:lnSpc>
              <a:spcBef>
                <a:spcPts val="1000"/>
              </a:spcBef>
              <a:buFont typeface="Arial" panose="020B0604020202020204" pitchFamily="34" charset="0"/>
              <a:buChar char="•"/>
            </a:pPr>
            <a:r>
              <a:rPr lang="ar-EG" sz="1600" dirty="0">
                <a:latin typeface="Alexandria" pitchFamily="2" charset="-78"/>
                <a:cs typeface="Alexandria" pitchFamily="2" charset="-78"/>
              </a:rPr>
              <a:t>خطوات ممارسة وظائف العلاقات العامة.</a:t>
            </a:r>
            <a:endParaRPr lang="x-none" sz="1600" dirty="0"/>
          </a:p>
        </p:txBody>
      </p:sp>
    </p:spTree>
    <p:extLst>
      <p:ext uri="{BB962C8B-B14F-4D97-AF65-F5344CB8AC3E}">
        <p14:creationId xmlns:p14="http://schemas.microsoft.com/office/powerpoint/2010/main" val="1619267762"/>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l</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582175" y="3909493"/>
            <a:ext cx="2619528" cy="138685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768954" y="4397628"/>
            <a:ext cx="2268815"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الثانية</a:t>
            </a:r>
            <a:endParaRPr lang="en-US" b="1" dirty="0">
              <a:solidFill>
                <a:schemeClr val="bg1"/>
              </a:solidFill>
              <a:latin typeface="Alexandria" charset="0"/>
              <a:cs typeface="Alexandria" charset="0"/>
            </a:endParaRPr>
          </a:p>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22378C87-1A42-0641-AC29-A649EEC3E832}"/>
              </a:ext>
            </a:extLst>
          </p:cNvPr>
          <p:cNvSpPr txBox="1"/>
          <p:nvPr/>
        </p:nvSpPr>
        <p:spPr>
          <a:xfrm>
            <a:off x="1333001" y="1365088"/>
            <a:ext cx="4458977" cy="789319"/>
          </a:xfrm>
          <a:prstGeom prst="rect">
            <a:avLst/>
          </a:prstGeom>
          <a:noFill/>
        </p:spPr>
        <p:txBody>
          <a:bodyPr wrap="square" rtlCol="0">
            <a:spAutoFit/>
          </a:bodyPr>
          <a:lstStyle/>
          <a:p>
            <a:pPr algn="r" rtl="1">
              <a:lnSpc>
                <a:spcPct val="150000"/>
              </a:lnSpc>
            </a:pPr>
            <a:r>
              <a:rPr lang="ar-SA" sz="1600" b="1" dirty="0">
                <a:latin typeface="Alexandria" pitchFamily="2" charset="-78"/>
                <a:cs typeface="Alexandria" pitchFamily="2" charset="-78"/>
              </a:rPr>
              <a:t>مقدمة في نظريات العلاقات العامة: </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pic>
        <p:nvPicPr>
          <p:cNvPr id="20" name="Picture 19">
            <a:extLst>
              <a:ext uri="{FF2B5EF4-FFF2-40B4-BE49-F238E27FC236}">
                <a16:creationId xmlns:a16="http://schemas.microsoft.com/office/drawing/2014/main" xmlns="" id="{9D14C251-09ED-0248-853C-6F317C5B2186}"/>
              </a:ext>
            </a:extLst>
          </p:cNvPr>
          <p:cNvPicPr>
            <a:picLocks noChangeAspect="1"/>
          </p:cNvPicPr>
          <p:nvPr/>
        </p:nvPicPr>
        <p:blipFill rotWithShape="1">
          <a:blip r:embed="rId4">
            <a:extLst>
              <a:ext uri="{28A0092B-C50C-407E-A947-70E740481C1C}">
                <a14:useLocalDpi xmlns:a14="http://schemas.microsoft.com/office/drawing/2010/main" val="0"/>
              </a:ext>
            </a:extLst>
          </a:blip>
          <a:srcRect b="28848"/>
          <a:stretch/>
        </p:blipFill>
        <p:spPr>
          <a:xfrm>
            <a:off x="2261347" y="2345390"/>
            <a:ext cx="3781188" cy="2519139"/>
          </a:xfrm>
          <a:prstGeom prst="rect">
            <a:avLst/>
          </a:prstGeom>
        </p:spPr>
      </p:pic>
      <p:sp>
        <p:nvSpPr>
          <p:cNvPr id="6" name="TextBox 5">
            <a:extLst>
              <a:ext uri="{FF2B5EF4-FFF2-40B4-BE49-F238E27FC236}">
                <a16:creationId xmlns:a16="http://schemas.microsoft.com/office/drawing/2014/main" xmlns="" id="{ACAE7748-0351-B241-8347-4A44FDB33023}"/>
              </a:ext>
            </a:extLst>
          </p:cNvPr>
          <p:cNvSpPr txBox="1"/>
          <p:nvPr/>
        </p:nvSpPr>
        <p:spPr>
          <a:xfrm>
            <a:off x="995929" y="2473162"/>
            <a:ext cx="4669868" cy="307777"/>
          </a:xfrm>
          <a:prstGeom prst="rect">
            <a:avLst/>
          </a:prstGeom>
          <a:noFill/>
        </p:spPr>
        <p:txBody>
          <a:bodyPr wrap="none" rtlCol="0">
            <a:spAutoFit/>
          </a:bodyPr>
          <a:lstStyle/>
          <a:p>
            <a:pPr lvl="0" algn="r" rtl="1">
              <a:buSzPts val="1000"/>
              <a:tabLst>
                <a:tab pos="457200" algn="l"/>
              </a:tabLst>
            </a:pPr>
            <a:r>
              <a:rPr lang="ar-SA" sz="1400" b="1" dirty="0">
                <a:effectLst/>
                <a:latin typeface="Alexandria" pitchFamily="2" charset="-78"/>
                <a:ea typeface="Times New Roman" panose="02020603050405020304" pitchFamily="18" charset="0"/>
                <a:cs typeface="Alexandria" pitchFamily="2" charset="-78"/>
              </a:rPr>
              <a:t>التطور التاريخي لنظريات وممارسات العلاقات العامة</a:t>
            </a:r>
            <a:r>
              <a:rPr lang="x-none" sz="1400" b="1" dirty="0">
                <a:effectLst/>
                <a:latin typeface="Alexandria" pitchFamily="2" charset="-78"/>
                <a:ea typeface="Times New Roman" panose="02020603050405020304" pitchFamily="18" charset="0"/>
                <a:cs typeface="Alexandria" pitchFamily="2" charset="-78"/>
              </a:rPr>
              <a:t>.</a:t>
            </a:r>
          </a:p>
        </p:txBody>
      </p:sp>
      <p:sp>
        <p:nvSpPr>
          <p:cNvPr id="13" name="TextBox 12">
            <a:extLst>
              <a:ext uri="{FF2B5EF4-FFF2-40B4-BE49-F238E27FC236}">
                <a16:creationId xmlns:a16="http://schemas.microsoft.com/office/drawing/2014/main" xmlns="" id="{4C2F5187-4D0F-9445-994B-E52A766F4BE3}"/>
              </a:ext>
            </a:extLst>
          </p:cNvPr>
          <p:cNvSpPr txBox="1"/>
          <p:nvPr/>
        </p:nvSpPr>
        <p:spPr>
          <a:xfrm>
            <a:off x="1333001" y="3438794"/>
            <a:ext cx="3081846" cy="1025409"/>
          </a:xfrm>
          <a:prstGeom prst="rect">
            <a:avLst/>
          </a:prstGeom>
          <a:noFill/>
        </p:spPr>
        <p:txBody>
          <a:bodyPr wrap="square" rtlCol="0">
            <a:spAutoFit/>
          </a:bodyPr>
          <a:lstStyle/>
          <a:p>
            <a:pPr lvl="0" algn="r" rtl="1">
              <a:lnSpc>
                <a:spcPct val="150000"/>
              </a:lnSpc>
              <a:buSzPts val="1000"/>
              <a:tabLst>
                <a:tab pos="457200" algn="l"/>
              </a:tabLst>
            </a:pPr>
            <a:r>
              <a:rPr lang="ar-SA" sz="1400" b="1" dirty="0">
                <a:effectLst/>
                <a:latin typeface="Alexandria" pitchFamily="2" charset="-78"/>
                <a:ea typeface="Times New Roman" panose="02020603050405020304" pitchFamily="18" charset="0"/>
                <a:cs typeface="Alexandria" pitchFamily="2" charset="-78"/>
              </a:rPr>
              <a:t>المفاهيم الأساسية في</a:t>
            </a:r>
            <a:r>
              <a:rPr lang="en-US" sz="1400" b="1" dirty="0">
                <a:effectLst/>
                <a:latin typeface="Alexandria" pitchFamily="2" charset="-78"/>
                <a:ea typeface="Times New Roman" panose="02020603050405020304" pitchFamily="18" charset="0"/>
                <a:cs typeface="Alexandria" pitchFamily="2" charset="-78"/>
              </a:rPr>
              <a:t> </a:t>
            </a:r>
            <a:r>
              <a:rPr lang="ar-SA" sz="1400" b="1" dirty="0">
                <a:effectLst/>
                <a:latin typeface="Alexandria" pitchFamily="2" charset="-78"/>
                <a:ea typeface="Times New Roman" panose="02020603050405020304" pitchFamily="18" charset="0"/>
                <a:cs typeface="Alexandria" pitchFamily="2" charset="-78"/>
              </a:rPr>
              <a:t>نظريات العلاقات العامة </a:t>
            </a:r>
          </a:p>
          <a:p>
            <a:pPr lvl="0" algn="r" rtl="1">
              <a:lnSpc>
                <a:spcPct val="150000"/>
              </a:lnSpc>
              <a:buSzPts val="1000"/>
              <a:tabLst>
                <a:tab pos="457200" algn="l"/>
              </a:tabLst>
            </a:pPr>
            <a:endParaRPr lang="x-none" sz="1400" b="1" dirty="0">
              <a:effectLst/>
              <a:latin typeface="Alexandria" pitchFamily="2" charset="-78"/>
              <a:ea typeface="Times New Roman" panose="02020603050405020304" pitchFamily="18" charset="0"/>
              <a:cs typeface="Alexandria" pitchFamily="2" charset="-78"/>
            </a:endParaRPr>
          </a:p>
        </p:txBody>
      </p:sp>
      <p:sp>
        <p:nvSpPr>
          <p:cNvPr id="14" name="TextBox 13">
            <a:extLst>
              <a:ext uri="{FF2B5EF4-FFF2-40B4-BE49-F238E27FC236}">
                <a16:creationId xmlns:a16="http://schemas.microsoft.com/office/drawing/2014/main" xmlns="" id="{8AEAC15E-F992-A047-8E99-FC3692F72405}"/>
              </a:ext>
            </a:extLst>
          </p:cNvPr>
          <p:cNvSpPr txBox="1"/>
          <p:nvPr/>
        </p:nvSpPr>
        <p:spPr>
          <a:xfrm>
            <a:off x="1569347" y="5038722"/>
            <a:ext cx="2178802" cy="307777"/>
          </a:xfrm>
          <a:prstGeom prst="rect">
            <a:avLst/>
          </a:prstGeom>
          <a:noFill/>
        </p:spPr>
        <p:txBody>
          <a:bodyPr wrap="none" rtlCol="0">
            <a:spAutoFit/>
          </a:bodyPr>
          <a:lstStyle/>
          <a:p>
            <a:r>
              <a:rPr lang="ar-SA" sz="1400" b="1" kern="0" dirty="0">
                <a:effectLst/>
                <a:latin typeface="Alexandria" pitchFamily="2" charset="-78"/>
                <a:ea typeface="Times New Roman" panose="02020603050405020304" pitchFamily="18" charset="0"/>
                <a:cs typeface="Alexandria" pitchFamily="2" charset="-78"/>
              </a:rPr>
              <a:t>نماذج العلاقات العامة </a:t>
            </a:r>
            <a:endParaRPr lang="en-US" sz="1400" b="1" dirty="0">
              <a:latin typeface="Alexandria" pitchFamily="2" charset="-78"/>
              <a:cs typeface="Alexandria" pitchFamily="2" charset="-78"/>
            </a:endParaRPr>
          </a:p>
        </p:txBody>
      </p:sp>
    </p:spTree>
    <p:extLst>
      <p:ext uri="{BB962C8B-B14F-4D97-AF65-F5344CB8AC3E}">
        <p14:creationId xmlns:p14="http://schemas.microsoft.com/office/powerpoint/2010/main" val="71225764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a:xfrm>
            <a:off x="838200" y="679510"/>
            <a:ext cx="10515600" cy="740316"/>
          </a:xfrm>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sp>
        <p:nvSpPr>
          <p:cNvPr id="5" name="Content Placeholder 4">
            <a:extLst>
              <a:ext uri="{FF2B5EF4-FFF2-40B4-BE49-F238E27FC236}">
                <a16:creationId xmlns:a16="http://schemas.microsoft.com/office/drawing/2014/main" xmlns="" id="{E1A56613-5486-82C5-6591-DA44D62E431D}"/>
              </a:ext>
            </a:extLst>
          </p:cNvPr>
          <p:cNvSpPr>
            <a:spLocks noGrp="1"/>
          </p:cNvSpPr>
          <p:nvPr>
            <p:ph idx="1"/>
          </p:nvPr>
        </p:nvSpPr>
        <p:spPr>
          <a:xfrm>
            <a:off x="180431" y="968036"/>
            <a:ext cx="11644179" cy="5520446"/>
          </a:xfrm>
        </p:spPr>
        <p:txBody>
          <a:bodyPr>
            <a:noAutofit/>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ما معنى نظرية ؟</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النظرية هي مجموعة منظمة من المفاهيم، والتعريفات، والافتراضات، والبيانات المترابطة، التي تُقدم تفسيراً منهجياً لظاهرة معينة أو مجموعة من الظواهر، وتُساعد على فهمها، والتنبؤ بها، وفي بعض الأحيان التحكم فيها.</a:t>
            </a:r>
          </a:p>
          <a:p>
            <a:pPr marL="0" indent="0" algn="r" rtl="1">
              <a:lnSpc>
                <a:spcPct val="200000"/>
              </a:lnSpc>
              <a:buNone/>
            </a:pPr>
            <a:r>
              <a:rPr lang="ar-EG" sz="1600" b="1" dirty="0">
                <a:latin typeface="Alexandria" pitchFamily="2" charset="-78"/>
                <a:cs typeface="Alexandria" pitchFamily="2" charset="-78"/>
              </a:rPr>
              <a:t>وظائف النظريات: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الفهم والتفسير:</a:t>
            </a:r>
            <a:r>
              <a:rPr lang="ar-EG" sz="1600" dirty="0">
                <a:latin typeface="Alexandria" pitchFamily="2" charset="-78"/>
                <a:cs typeface="Alexandria" pitchFamily="2" charset="-78"/>
              </a:rPr>
              <a:t> تساعدنا على فهم الظواهر المعقدة وتبسيطها.</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التنظيم والتصنيف:</a:t>
            </a:r>
            <a:r>
              <a:rPr lang="ar-EG" sz="1600" dirty="0">
                <a:latin typeface="Alexandria" pitchFamily="2" charset="-78"/>
                <a:cs typeface="Alexandria" pitchFamily="2" charset="-78"/>
              </a:rPr>
              <a:t> توفر إطاراً لتنظيم المعلومات والمعارف وتصنيفها.</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التنبؤ:</a:t>
            </a:r>
            <a:r>
              <a:rPr lang="ar-EG" sz="1600" dirty="0">
                <a:latin typeface="Alexandria" pitchFamily="2" charset="-78"/>
                <a:cs typeface="Alexandria" pitchFamily="2" charset="-78"/>
              </a:rPr>
              <a:t> تمكننا من التنبؤ بنتائج معينة في ظروف محددة.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التوجيه للبحث:</a:t>
            </a:r>
            <a:r>
              <a:rPr lang="ar-EG" sz="1600" dirty="0">
                <a:latin typeface="Alexandria" pitchFamily="2" charset="-78"/>
                <a:cs typeface="Alexandria" pitchFamily="2" charset="-78"/>
              </a:rPr>
              <a:t> توجه الباحثين نحو الأسئلة المهمة، وتوفر إطاراً لاختبار الفرضيات.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 العملي:</a:t>
            </a:r>
            <a:r>
              <a:rPr lang="ar-EG" sz="1600" dirty="0">
                <a:latin typeface="Alexandria" pitchFamily="2" charset="-78"/>
                <a:cs typeface="Alexandria" pitchFamily="2" charset="-78"/>
              </a:rPr>
              <a:t> تُستخدم لتوجيه الممارسات وتطوير الاستراتيجيات وحل المشكلات في العالم الواقعي.</a:t>
            </a:r>
          </a:p>
          <a:p>
            <a:pPr marL="0" indent="0" algn="r" defTabSz="914400" rtl="1" eaLnBrk="1" latinLnBrk="0" hangingPunct="1">
              <a:lnSpc>
                <a:spcPct val="200000"/>
              </a:lnSpc>
              <a:spcBef>
                <a:spcPts val="1000"/>
              </a:spcBef>
              <a:buNone/>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3453295022"/>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idx="4294967295"/>
          </p:nvPr>
        </p:nvSpPr>
        <p:spPr>
          <a:xfrm>
            <a:off x="0" y="679450"/>
            <a:ext cx="10515600" cy="739775"/>
          </a:xfrm>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graphicFrame>
        <p:nvGraphicFramePr>
          <p:cNvPr id="4" name="Diagram 3">
            <a:extLst>
              <a:ext uri="{FF2B5EF4-FFF2-40B4-BE49-F238E27FC236}">
                <a16:creationId xmlns:a16="http://schemas.microsoft.com/office/drawing/2014/main" xmlns="" id="{9BEB7BF4-C4BD-B034-3F09-F5E6D27C17F9}"/>
              </a:ext>
            </a:extLst>
          </p:cNvPr>
          <p:cNvGraphicFramePr/>
          <p:nvPr>
            <p:extLst>
              <p:ext uri="{D42A27DB-BD31-4B8C-83A1-F6EECF244321}">
                <p14:modId xmlns:p14="http://schemas.microsoft.com/office/powerpoint/2010/main" val="60864360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4427563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a:xfrm>
            <a:off x="838200" y="679510"/>
            <a:ext cx="10515600" cy="740316"/>
          </a:xfrm>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sp>
        <p:nvSpPr>
          <p:cNvPr id="5" name="Content Placeholder 4">
            <a:extLst>
              <a:ext uri="{FF2B5EF4-FFF2-40B4-BE49-F238E27FC236}">
                <a16:creationId xmlns:a16="http://schemas.microsoft.com/office/drawing/2014/main" xmlns="" id="{E1A56613-5486-82C5-6591-DA44D62E431D}"/>
              </a:ext>
            </a:extLst>
          </p:cNvPr>
          <p:cNvSpPr>
            <a:spLocks noGrp="1"/>
          </p:cNvSpPr>
          <p:nvPr>
            <p:ph idx="1"/>
          </p:nvPr>
        </p:nvSpPr>
        <p:spPr>
          <a:xfrm>
            <a:off x="180431" y="968036"/>
            <a:ext cx="11644179" cy="5520446"/>
          </a:xfrm>
        </p:spPr>
        <p:txBody>
          <a:bodyPr>
            <a:noAutofit/>
          </a:bodyPr>
          <a:lstStyle/>
          <a:p>
            <a:pPr algn="r" rtl="1">
              <a:lnSpc>
                <a:spcPct val="200000"/>
              </a:lnSpc>
            </a:pPr>
            <a:r>
              <a:rPr lang="ar-EG" sz="1600" b="1" dirty="0">
                <a:latin typeface="Alexandria" pitchFamily="2" charset="-78"/>
                <a:cs typeface="Alexandria" pitchFamily="2" charset="-78"/>
              </a:rPr>
              <a:t>المفاهيم: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هي مصطلحات تُمثل أفكاراً مجردة أو فئات محددة (مثل: الصورة الذهنية، السمعة، الأزمة، الاتصال). </a:t>
            </a:r>
          </a:p>
          <a:p>
            <a:pPr algn="r" rtl="1">
              <a:lnSpc>
                <a:spcPct val="200000"/>
              </a:lnSpc>
            </a:pPr>
            <a:r>
              <a:rPr lang="ar-EG" sz="1600" b="1" dirty="0">
                <a:latin typeface="Alexandria" pitchFamily="2" charset="-78"/>
                <a:cs typeface="Alexandria" pitchFamily="2" charset="-78"/>
              </a:rPr>
              <a:t>التعريفات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توضح معنى المفاهيم داخل سياق النظرية. </a:t>
            </a:r>
          </a:p>
          <a:p>
            <a:pPr algn="r" rtl="1">
              <a:lnSpc>
                <a:spcPct val="200000"/>
              </a:lnSpc>
            </a:pPr>
            <a:r>
              <a:rPr lang="ar-EG" sz="1600" b="1" dirty="0">
                <a:latin typeface="Alexandria" pitchFamily="2" charset="-78"/>
                <a:cs typeface="Alexandria" pitchFamily="2" charset="-78"/>
              </a:rPr>
              <a:t>الافتراضات</a:t>
            </a:r>
            <a:r>
              <a:rPr lang="ar-SA"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هي بيانات أو قناعات يُفترض أنها صحيحة (وإن لم تُثبت بالكامل) وتُشكل الأساس الذي تُبنى عليه النظرية. </a:t>
            </a:r>
          </a:p>
          <a:p>
            <a:pPr algn="r" rtl="1">
              <a:lnSpc>
                <a:spcPct val="200000"/>
              </a:lnSpc>
            </a:pPr>
            <a:r>
              <a:rPr lang="ar-EG" sz="1600" b="1" dirty="0">
                <a:latin typeface="Alexandria" pitchFamily="2" charset="-78"/>
                <a:cs typeface="Alexandria" pitchFamily="2" charset="-78"/>
              </a:rPr>
              <a:t>العبارات/العلاقات: </a:t>
            </a:r>
            <a:r>
              <a:rPr lang="ar-EG" sz="1600" dirty="0">
                <a:latin typeface="Alexandria" pitchFamily="2" charset="-78"/>
                <a:cs typeface="Alexandria" pitchFamily="2" charset="-78"/>
              </a:rPr>
              <a:t>هي الجمل التي توضح العلاقة بين المفاهيم المختلفة، وكيف تؤثر هذه المفاهيم في بعضها البعض.</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اذا زادت معدلات التعرض ل</a:t>
            </a:r>
            <a:r>
              <a:rPr lang="ar-EG" sz="1600" u="sng" dirty="0">
                <a:latin typeface="Alexandria" pitchFamily="2" charset="-78"/>
                <a:cs typeface="Alexandria" pitchFamily="2" charset="-78"/>
              </a:rPr>
              <a:t>مشاهد الخيانة</a:t>
            </a:r>
            <a:r>
              <a:rPr lang="ar-EG" sz="1600" dirty="0">
                <a:latin typeface="Alexandria" pitchFamily="2" charset="-78"/>
                <a:cs typeface="Alexandria" pitchFamily="2" charset="-78"/>
              </a:rPr>
              <a:t> في الدراما انخفضت </a:t>
            </a:r>
            <a:r>
              <a:rPr lang="ar-EG" sz="1600" u="sng" dirty="0">
                <a:latin typeface="Alexandria" pitchFamily="2" charset="-78"/>
                <a:cs typeface="Alexandria" pitchFamily="2" charset="-78"/>
              </a:rPr>
              <a:t>معدلات الثقة </a:t>
            </a:r>
            <a:r>
              <a:rPr lang="ar-EG" sz="1600" dirty="0">
                <a:latin typeface="Alexandria" pitchFamily="2" charset="-78"/>
                <a:cs typeface="Alexandria" pitchFamily="2" charset="-78"/>
              </a:rPr>
              <a:t>لدى الأفراد في الآخرين.</a:t>
            </a: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2532336047"/>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a:xfrm>
            <a:off x="838200" y="679510"/>
            <a:ext cx="10515600" cy="740316"/>
          </a:xfrm>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sp>
        <p:nvSpPr>
          <p:cNvPr id="5" name="Content Placeholder 4">
            <a:extLst>
              <a:ext uri="{FF2B5EF4-FFF2-40B4-BE49-F238E27FC236}">
                <a16:creationId xmlns:a16="http://schemas.microsoft.com/office/drawing/2014/main" xmlns="" id="{E1A56613-5486-82C5-6591-DA44D62E431D}"/>
              </a:ext>
            </a:extLst>
          </p:cNvPr>
          <p:cNvSpPr>
            <a:spLocks noGrp="1"/>
          </p:cNvSpPr>
          <p:nvPr>
            <p:ph idx="1"/>
          </p:nvPr>
        </p:nvSpPr>
        <p:spPr>
          <a:xfrm>
            <a:off x="180431" y="968036"/>
            <a:ext cx="11644179" cy="5520446"/>
          </a:xfrm>
        </p:spPr>
        <p:txBody>
          <a:bodyPr>
            <a:noAutofit/>
          </a:bodyPr>
          <a:lstStyle/>
          <a:p>
            <a:pPr algn="r" rtl="1">
              <a:lnSpc>
                <a:spcPct val="200000"/>
              </a:lnSpc>
            </a:pPr>
            <a:r>
              <a:rPr lang="ar-EG" sz="1600" b="1" dirty="0">
                <a:latin typeface="Alexandria" pitchFamily="2" charset="-78"/>
                <a:cs typeface="Alexandria" pitchFamily="2" charset="-78"/>
              </a:rPr>
              <a:t>التفسير </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هو الهدف الأساسي للنظرية، حيث تُقدم شرحاً "لماذا" تحدث الظاهرة أو "كيف" تعمل. </a:t>
            </a:r>
          </a:p>
          <a:p>
            <a:pPr algn="r" rtl="1">
              <a:lnSpc>
                <a:spcPct val="200000"/>
              </a:lnSpc>
            </a:pPr>
            <a:r>
              <a:rPr lang="ar-EG" sz="1600" b="1" dirty="0">
                <a:latin typeface="Alexandria" pitchFamily="2" charset="-78"/>
                <a:cs typeface="Alexandria" pitchFamily="2" charset="-78"/>
              </a:rPr>
              <a:t>التنبؤ : </a:t>
            </a:r>
            <a:r>
              <a:rPr lang="ar-EG" sz="1600" dirty="0">
                <a:latin typeface="Alexandria" pitchFamily="2" charset="-78"/>
                <a:cs typeface="Alexandria" pitchFamily="2" charset="-78"/>
              </a:rPr>
              <a:t>النظرية الجيدة تُمكننا من التنبؤ بما قد يحدث في ظروف معينة إذا كانت الافتراضات والعلاقات صحيحة.</a:t>
            </a:r>
          </a:p>
          <a:p>
            <a:pPr algn="r" rtl="1">
              <a:lnSpc>
                <a:spcPct val="200000"/>
              </a:lnSpc>
            </a:pPr>
            <a:r>
              <a:rPr lang="ar-EG" sz="1600" dirty="0">
                <a:latin typeface="Alexandria" pitchFamily="2" charset="-78"/>
                <a:cs typeface="Alexandria" pitchFamily="2" charset="-78"/>
              </a:rPr>
              <a:t> </a:t>
            </a:r>
            <a:r>
              <a:rPr lang="ar-EG" sz="1600" b="1" dirty="0">
                <a:latin typeface="Alexandria" pitchFamily="2" charset="-78"/>
                <a:cs typeface="Alexandria" pitchFamily="2" charset="-78"/>
              </a:rPr>
              <a:t>القابلية للاختبار : </a:t>
            </a:r>
            <a:r>
              <a:rPr lang="ar-EG" sz="1600" dirty="0">
                <a:latin typeface="Alexandria" pitchFamily="2" charset="-78"/>
                <a:cs typeface="Alexandria" pitchFamily="2" charset="-78"/>
              </a:rPr>
              <a:t>لكي تُعتبر نظرية علمية، يجب أن تكون قابلة للاختبار التجريبي أو الرصد، بحيث يمكن إثبات صحتها أو دحضها بالبيانات.</a:t>
            </a:r>
          </a:p>
          <a:p>
            <a:pPr algn="r" rtl="1">
              <a:lnSpc>
                <a:spcPct val="200000"/>
              </a:lnSpc>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اذا زادت معدلات التعرض ل</a:t>
            </a:r>
            <a:r>
              <a:rPr lang="ar-EG" sz="1600" u="sng" dirty="0">
                <a:latin typeface="Alexandria" pitchFamily="2" charset="-78"/>
                <a:cs typeface="Alexandria" pitchFamily="2" charset="-78"/>
              </a:rPr>
              <a:t>مشاهد الخيانة</a:t>
            </a:r>
            <a:r>
              <a:rPr lang="ar-EG" sz="1600" dirty="0">
                <a:latin typeface="Alexandria" pitchFamily="2" charset="-78"/>
                <a:cs typeface="Alexandria" pitchFamily="2" charset="-78"/>
              </a:rPr>
              <a:t> في الدراما انخفضت </a:t>
            </a:r>
            <a:r>
              <a:rPr lang="ar-EG" sz="1600" u="sng" dirty="0">
                <a:latin typeface="Alexandria" pitchFamily="2" charset="-78"/>
                <a:cs typeface="Alexandria" pitchFamily="2" charset="-78"/>
              </a:rPr>
              <a:t>معدلات الثقة </a:t>
            </a:r>
            <a:r>
              <a:rPr lang="ar-EG" sz="1600" dirty="0">
                <a:latin typeface="Alexandria" pitchFamily="2" charset="-78"/>
                <a:cs typeface="Alexandria" pitchFamily="2" charset="-78"/>
              </a:rPr>
              <a:t>لدى الأفراد في الآخرين.</a:t>
            </a:r>
            <a:endParaRPr lang="x-none" sz="1600" dirty="0">
              <a:latin typeface="Alexandria" pitchFamily="2" charset="-78"/>
              <a:cs typeface="Alexandria" pitchFamily="2" charset="-78"/>
            </a:endParaRPr>
          </a:p>
          <a:p>
            <a:pPr marL="0" indent="0" algn="r" rtl="1">
              <a:lnSpc>
                <a:spcPct val="200000"/>
              </a:lnSpc>
              <a:buNone/>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93013817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a:xfrm>
            <a:off x="838200" y="679510"/>
            <a:ext cx="10515600" cy="740316"/>
          </a:xfrm>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sp>
        <p:nvSpPr>
          <p:cNvPr id="5" name="Content Placeholder 4">
            <a:extLst>
              <a:ext uri="{FF2B5EF4-FFF2-40B4-BE49-F238E27FC236}">
                <a16:creationId xmlns:a16="http://schemas.microsoft.com/office/drawing/2014/main" xmlns="" id="{E1A56613-5486-82C5-6591-DA44D62E431D}"/>
              </a:ext>
            </a:extLst>
          </p:cNvPr>
          <p:cNvSpPr>
            <a:spLocks noGrp="1"/>
          </p:cNvSpPr>
          <p:nvPr>
            <p:ph idx="1"/>
          </p:nvPr>
        </p:nvSpPr>
        <p:spPr>
          <a:xfrm>
            <a:off x="0" y="546619"/>
            <a:ext cx="12192000" cy="6311381"/>
          </a:xfrm>
        </p:spPr>
        <p:txBody>
          <a:bodyPr>
            <a:noAutofit/>
          </a:bodyPr>
          <a:lstStyle/>
          <a:p>
            <a:pPr marL="0" indent="0" algn="r" rtl="1">
              <a:lnSpc>
                <a:spcPct val="200000"/>
              </a:lnSpc>
              <a:buNone/>
            </a:pPr>
            <a:r>
              <a:rPr lang="ar-SA" sz="1600" b="1" dirty="0">
                <a:latin typeface="Alexandria" pitchFamily="2" charset="-78"/>
                <a:cs typeface="Alexandria" pitchFamily="2" charset="-78"/>
              </a:rPr>
              <a:t>بتطبيق ما سبق على نظرية الغرس الثقافي </a:t>
            </a:r>
            <a:r>
              <a:rPr lang="ar-SA" sz="1600" dirty="0">
                <a:latin typeface="Alexandria" pitchFamily="2" charset="-78"/>
                <a:cs typeface="Alexandria" pitchFamily="2" charset="-78"/>
              </a:rPr>
              <a:t>: </a:t>
            </a:r>
          </a:p>
          <a:p>
            <a:pPr algn="r" rtl="1">
              <a:lnSpc>
                <a:spcPct val="200000"/>
              </a:lnSpc>
            </a:pPr>
            <a:r>
              <a:rPr lang="ar-EG" sz="1600" dirty="0">
                <a:latin typeface="Alexandria" pitchFamily="2" charset="-78"/>
                <a:cs typeface="Alexandria" pitchFamily="2" charset="-78"/>
              </a:rPr>
              <a:t>إحدى نظريات تأثير وسائل الإعلام التي </a:t>
            </a:r>
            <a:r>
              <a:rPr lang="ar-EG" sz="1600" u="sng" dirty="0">
                <a:latin typeface="Alexandria" pitchFamily="2" charset="-78"/>
                <a:cs typeface="Alexandria" pitchFamily="2" charset="-78"/>
              </a:rPr>
              <a:t>تفترض</a:t>
            </a:r>
            <a:r>
              <a:rPr lang="ar-EG" sz="1600" dirty="0">
                <a:latin typeface="Alexandria" pitchFamily="2" charset="-78"/>
                <a:cs typeface="Alexandria" pitchFamily="2" charset="-78"/>
              </a:rPr>
              <a:t> أن التعرض المتكرر والطويل الأمد لرسائل وسائل الإعلام (خاصة التلفزيون في بدايتها) يُشكل تدريجياً تصورات الأفراد للواقع الاجتماعي، مما يجعلها أقرب إلى الواقع الذي تُصوره وسائل الإعلام.</a:t>
            </a:r>
          </a:p>
          <a:p>
            <a:pPr marL="0" indent="0" algn="r" rtl="1">
              <a:lnSpc>
                <a:spcPct val="200000"/>
              </a:lnSpc>
              <a:buNone/>
            </a:pPr>
            <a:r>
              <a:rPr lang="ar-EG" sz="1600" dirty="0">
                <a:latin typeface="Alexandria" pitchFamily="2" charset="-78"/>
                <a:cs typeface="Alexandria" pitchFamily="2" charset="-78"/>
              </a:rPr>
              <a:t>تطبيق نظرية الغرس الثقافي على عناصر النظرية السابقة :</a:t>
            </a:r>
          </a:p>
          <a:p>
            <a:pPr algn="r" rtl="1">
              <a:lnSpc>
                <a:spcPct val="200000"/>
              </a:lnSpc>
              <a:buFont typeface="+mj-lt"/>
              <a:buAutoNum type="arabicPeriod"/>
            </a:pPr>
            <a:r>
              <a:rPr lang="ar-EG" sz="1600" b="1" dirty="0">
                <a:solidFill>
                  <a:srgbClr val="00AEEF"/>
                </a:solidFill>
                <a:latin typeface="Alexandria" pitchFamily="2" charset="-78"/>
                <a:cs typeface="Alexandria" pitchFamily="2" charset="-78"/>
              </a:rPr>
              <a:t>المفاهيم </a:t>
            </a:r>
          </a:p>
          <a:p>
            <a:pPr algn="r" rtl="1">
              <a:lnSpc>
                <a:spcPct val="200000"/>
              </a:lnSpc>
              <a:buFont typeface="Wingdings" pitchFamily="2" charset="2"/>
              <a:buChar char="ü"/>
            </a:pPr>
            <a:r>
              <a:rPr lang="ar-EG" sz="1600" dirty="0">
                <a:latin typeface="Alexandria" pitchFamily="2" charset="-78"/>
                <a:cs typeface="Alexandria" pitchFamily="2" charset="-78"/>
              </a:rPr>
              <a:t>التعرض لوسائل الإعلام: الوقت الذي يقضيه الأفراد في مشاهدة/استهلاك محتوى وسائل الإعلام.</a:t>
            </a:r>
          </a:p>
          <a:p>
            <a:pPr algn="r" rtl="1">
              <a:lnSpc>
                <a:spcPct val="200000"/>
              </a:lnSpc>
              <a:buFont typeface="Wingdings" pitchFamily="2" charset="2"/>
              <a:buChar char="ü"/>
            </a:pPr>
            <a:r>
              <a:rPr lang="ar-EG" sz="1600" dirty="0">
                <a:latin typeface="Alexandria" pitchFamily="2" charset="-78"/>
                <a:cs typeface="Alexandria" pitchFamily="2" charset="-78"/>
              </a:rPr>
              <a:t>درجات المشاهدة : التعرض المتكرر والمكثف لوسائل الإعلام – التعرض المتوسط – التعرض البسيط.</a:t>
            </a:r>
          </a:p>
          <a:p>
            <a:pPr algn="r" rtl="1">
              <a:lnSpc>
                <a:spcPct val="200000"/>
              </a:lnSpc>
              <a:buFont typeface="Wingdings" pitchFamily="2" charset="2"/>
              <a:buChar char="ü"/>
            </a:pPr>
            <a:r>
              <a:rPr lang="ar-EG" sz="1600" dirty="0">
                <a:latin typeface="Alexandria" pitchFamily="2" charset="-78"/>
                <a:cs typeface="Alexandria" pitchFamily="2" charset="-78"/>
              </a:rPr>
              <a:t>لواقع الاجتماعي: تصورات الأفراد للعالم من حولهم، بما في ذلك مدى شيوع العنف، الثروة، الخطورة، العلاقات، الخيانة، إلخ.</a:t>
            </a:r>
          </a:p>
          <a:p>
            <a:pPr algn="r" rtl="1">
              <a:lnSpc>
                <a:spcPct val="200000"/>
              </a:lnSpc>
              <a:buFont typeface="Wingdings" pitchFamily="2" charset="2"/>
              <a:buChar char="ü"/>
            </a:pPr>
            <a:r>
              <a:rPr lang="ar-EG" sz="1600" dirty="0">
                <a:latin typeface="Alexandria" pitchFamily="2" charset="-78"/>
                <a:cs typeface="Alexandria" pitchFamily="2" charset="-78"/>
              </a:rPr>
              <a:t>التلفزيون/وسائل الإعلام: المصدر الرئيسي للرسائل وقت ظهور النطرية.</a:t>
            </a:r>
          </a:p>
          <a:p>
            <a:pPr algn="r" rtl="1">
              <a:lnSpc>
                <a:spcPct val="200000"/>
              </a:lnSpc>
              <a:buFont typeface="Wingdings" pitchFamily="2" charset="2"/>
              <a:buChar char="ü"/>
            </a:pPr>
            <a:r>
              <a:rPr lang="ar-EG" sz="1600" dirty="0">
                <a:latin typeface="Alexandria" pitchFamily="2" charset="-78"/>
                <a:cs typeface="Alexandria" pitchFamily="2" charset="-78"/>
              </a:rPr>
              <a:t>الدمج/التعميم: عملية تجعل تصورات الواقع الاجتماعي للمشاهدين كثيفي التعرض أكثر تجانسًا، حتى لو كانوا ينتمون إلى مجموعات ديموغرافية مختلفة.</a:t>
            </a:r>
          </a:p>
          <a:p>
            <a:pPr marL="457200" lvl="1" indent="0" algn="r" rtl="1">
              <a:lnSpc>
                <a:spcPct val="200000"/>
              </a:lnSpc>
              <a:buNone/>
            </a:pPr>
            <a:endParaRPr lang="ar-EG" sz="1600" dirty="0">
              <a:latin typeface="Alexandria" pitchFamily="2" charset="-78"/>
              <a:cs typeface="Alexandria" pitchFamily="2" charset="-78"/>
            </a:endParaRPr>
          </a:p>
          <a:p>
            <a:pPr algn="r" rtl="1">
              <a:lnSpc>
                <a:spcPct val="200000"/>
              </a:lnSpc>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2167843739"/>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a:xfrm>
            <a:off x="838200" y="679510"/>
            <a:ext cx="10515600" cy="740316"/>
          </a:xfrm>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sp>
        <p:nvSpPr>
          <p:cNvPr id="5" name="Content Placeholder 4">
            <a:extLst>
              <a:ext uri="{FF2B5EF4-FFF2-40B4-BE49-F238E27FC236}">
                <a16:creationId xmlns:a16="http://schemas.microsoft.com/office/drawing/2014/main" xmlns="" id="{E1A56613-5486-82C5-6591-DA44D62E431D}"/>
              </a:ext>
            </a:extLst>
          </p:cNvPr>
          <p:cNvSpPr>
            <a:spLocks noGrp="1"/>
          </p:cNvSpPr>
          <p:nvPr>
            <p:ph idx="1"/>
          </p:nvPr>
        </p:nvSpPr>
        <p:spPr>
          <a:xfrm>
            <a:off x="180431" y="968036"/>
            <a:ext cx="11644179" cy="5520446"/>
          </a:xfrm>
        </p:spPr>
        <p:txBody>
          <a:bodyPr>
            <a:no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التعريفات: </a:t>
            </a:r>
          </a:p>
          <a:p>
            <a:pPr algn="r" rtl="1">
              <a:lnSpc>
                <a:spcPct val="200000"/>
              </a:lnSpc>
            </a:pPr>
            <a:r>
              <a:rPr lang="ar-EG" sz="1600" b="1" dirty="0">
                <a:latin typeface="Alexandria" pitchFamily="2" charset="-78"/>
                <a:cs typeface="Alexandria" pitchFamily="2" charset="-78"/>
              </a:rPr>
              <a:t>الغرس </a:t>
            </a:r>
            <a:r>
              <a:rPr lang="ar-SA"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العملية التي من خلالها تُشكل وسائل الإعلام، عبر التعرض المتكرر، تصورات الأفراد للواقع الاجتماعي لتتوافق مع الواقع الذي تُصوره.</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متلازمة العالم المليئ بالأخطار: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وهي إحدى نتائج الغرس، حيث يعتقد كثيفو التعرض أن العالم مكان أكثر خطورة وعنفًا مما هو عليه في الواقع، بسبب تكرار مشاهد العنف في التلفزيون.</a:t>
            </a:r>
          </a:p>
        </p:txBody>
      </p:sp>
    </p:spTree>
    <p:extLst>
      <p:ext uri="{BB962C8B-B14F-4D97-AF65-F5344CB8AC3E}">
        <p14:creationId xmlns:p14="http://schemas.microsoft.com/office/powerpoint/2010/main" val="99813745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a:xfrm>
            <a:off x="838200" y="679510"/>
            <a:ext cx="10515600" cy="740316"/>
          </a:xfrm>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sp>
        <p:nvSpPr>
          <p:cNvPr id="5" name="Content Placeholder 4">
            <a:extLst>
              <a:ext uri="{FF2B5EF4-FFF2-40B4-BE49-F238E27FC236}">
                <a16:creationId xmlns:a16="http://schemas.microsoft.com/office/drawing/2014/main" xmlns="" id="{E1A56613-5486-82C5-6591-DA44D62E431D}"/>
              </a:ext>
            </a:extLst>
          </p:cNvPr>
          <p:cNvSpPr>
            <a:spLocks noGrp="1"/>
          </p:cNvSpPr>
          <p:nvPr>
            <p:ph idx="1"/>
          </p:nvPr>
        </p:nvSpPr>
        <p:spPr>
          <a:xfrm>
            <a:off x="180431" y="968036"/>
            <a:ext cx="11644179" cy="5520446"/>
          </a:xfrm>
        </p:spPr>
        <p:txBody>
          <a:bodyPr>
            <a:no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الافتراضات :</a:t>
            </a:r>
          </a:p>
          <a:p>
            <a:pPr lvl="1" algn="r" rtl="1">
              <a:lnSpc>
                <a:spcPct val="200000"/>
              </a:lnSpc>
              <a:buFont typeface="Courier New" panose="02070309020205020404" pitchFamily="49" charset="0"/>
              <a:buChar char="o"/>
            </a:pPr>
            <a:r>
              <a:rPr lang="ar-EG" sz="1600" dirty="0">
                <a:latin typeface="Alexandria" pitchFamily="2" charset="-78"/>
                <a:cs typeface="Alexandria" pitchFamily="2" charset="-78"/>
              </a:rPr>
              <a:t>وسائل الإعلام تُعد </a:t>
            </a:r>
            <a:r>
              <a:rPr lang="ar-EG" sz="1600" b="1" dirty="0">
                <a:latin typeface="Alexandria" pitchFamily="2" charset="-78"/>
                <a:cs typeface="Alexandria" pitchFamily="2" charset="-78"/>
              </a:rPr>
              <a:t>المصدر الرئيسي والسائد للقصص والروايات</a:t>
            </a:r>
            <a:r>
              <a:rPr lang="ar-EG" sz="1600" dirty="0">
                <a:latin typeface="Alexandria" pitchFamily="2" charset="-78"/>
                <a:cs typeface="Alexandria" pitchFamily="2" charset="-78"/>
              </a:rPr>
              <a:t> في المجتمع الحديث.</a:t>
            </a:r>
          </a:p>
          <a:p>
            <a:pPr lvl="1" algn="r" rtl="1">
              <a:lnSpc>
                <a:spcPct val="200000"/>
              </a:lnSpc>
              <a:buFont typeface="Courier New" panose="02070309020205020404" pitchFamily="49" charset="0"/>
              <a:buChar char="o"/>
            </a:pPr>
            <a:r>
              <a:rPr lang="ar-EG" sz="1600" dirty="0">
                <a:latin typeface="Alexandria" pitchFamily="2" charset="-78"/>
                <a:cs typeface="Alexandria" pitchFamily="2" charset="-78"/>
              </a:rPr>
              <a:t>وسائل الإعلام تُقدم </a:t>
            </a:r>
            <a:r>
              <a:rPr lang="ar-EG" sz="1600" b="1" dirty="0">
                <a:latin typeface="Alexandria" pitchFamily="2" charset="-78"/>
                <a:cs typeface="Alexandria" pitchFamily="2" charset="-78"/>
              </a:rPr>
              <a:t>صورة متسقة وموحدة (ليست بالضرورة دقيقة) للواقع</a:t>
            </a:r>
            <a:r>
              <a:rPr lang="ar-EG" sz="1600" dirty="0">
                <a:latin typeface="Alexandria" pitchFamily="2" charset="-78"/>
                <a:cs typeface="Alexandria" pitchFamily="2" charset="-78"/>
              </a:rPr>
              <a:t>.</a:t>
            </a:r>
          </a:p>
          <a:p>
            <a:pPr lvl="1" algn="r" rtl="1">
              <a:lnSpc>
                <a:spcPct val="200000"/>
              </a:lnSpc>
              <a:buFont typeface="Courier New" panose="02070309020205020404" pitchFamily="49" charset="0"/>
              <a:buChar char="o"/>
            </a:pPr>
            <a:r>
              <a:rPr lang="ar-EG" sz="1600" dirty="0">
                <a:latin typeface="Alexandria" pitchFamily="2" charset="-78"/>
                <a:cs typeface="Alexandria" pitchFamily="2" charset="-78"/>
              </a:rPr>
              <a:t>تأثير وسائل الإعلام </a:t>
            </a:r>
            <a:r>
              <a:rPr lang="ar-EG" sz="1600" b="1" dirty="0">
                <a:latin typeface="Alexandria" pitchFamily="2" charset="-78"/>
                <a:cs typeface="Alexandria" pitchFamily="2" charset="-78"/>
              </a:rPr>
              <a:t>تراكمي وتدريجي</a:t>
            </a:r>
            <a:r>
              <a:rPr lang="ar-EG" sz="1600" dirty="0">
                <a:latin typeface="Alexandria" pitchFamily="2" charset="-78"/>
                <a:cs typeface="Alexandria" pitchFamily="2" charset="-78"/>
              </a:rPr>
              <a:t>، وليس مباشرًا أو فورياً.</a:t>
            </a:r>
          </a:p>
          <a:p>
            <a:pPr lvl="1" algn="r" rtl="1">
              <a:lnSpc>
                <a:spcPct val="200000"/>
              </a:lnSpc>
              <a:buFont typeface="Courier New" panose="02070309020205020404" pitchFamily="49" charset="0"/>
              <a:buChar char="o"/>
            </a:pPr>
            <a:r>
              <a:rPr lang="ar-EG" sz="1600" dirty="0">
                <a:latin typeface="Alexandria" pitchFamily="2" charset="-78"/>
                <a:cs typeface="Alexandria" pitchFamily="2" charset="-78"/>
              </a:rPr>
              <a:t>التعرض لوسائل الإعلام </a:t>
            </a:r>
            <a:r>
              <a:rPr lang="ar-EG" sz="1600" b="1" dirty="0">
                <a:latin typeface="Alexandria" pitchFamily="2" charset="-78"/>
                <a:cs typeface="Alexandria" pitchFamily="2" charset="-78"/>
              </a:rPr>
              <a:t>متجانس نسبياً</a:t>
            </a:r>
            <a:r>
              <a:rPr lang="ar-EG" sz="1600" dirty="0">
                <a:latin typeface="Alexandria" pitchFamily="2" charset="-78"/>
                <a:cs typeface="Alexandria" pitchFamily="2" charset="-78"/>
              </a:rPr>
              <a:t> عبر شرائح واسعة من الجمهور (خاصة للمشاهدة الكثيفة).</a:t>
            </a: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3437195551"/>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a:xfrm>
            <a:off x="838200" y="679510"/>
            <a:ext cx="10515600" cy="740316"/>
          </a:xfrm>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sp>
        <p:nvSpPr>
          <p:cNvPr id="5" name="Content Placeholder 4">
            <a:extLst>
              <a:ext uri="{FF2B5EF4-FFF2-40B4-BE49-F238E27FC236}">
                <a16:creationId xmlns:a16="http://schemas.microsoft.com/office/drawing/2014/main" xmlns="" id="{E1A56613-5486-82C5-6591-DA44D62E431D}"/>
              </a:ext>
            </a:extLst>
          </p:cNvPr>
          <p:cNvSpPr>
            <a:spLocks noGrp="1"/>
          </p:cNvSpPr>
          <p:nvPr>
            <p:ph idx="1"/>
          </p:nvPr>
        </p:nvSpPr>
        <p:spPr>
          <a:xfrm>
            <a:off x="180431" y="968036"/>
            <a:ext cx="11644179" cy="5520446"/>
          </a:xfrm>
        </p:spPr>
        <p:txBody>
          <a:bodyPr>
            <a:noAutofit/>
          </a:bodyPr>
          <a:lstStyle/>
          <a:p>
            <a:pPr marL="0" indent="0" algn="r" rtl="1">
              <a:lnSpc>
                <a:spcPct val="200000"/>
              </a:lnSpc>
              <a:buNone/>
            </a:pPr>
            <a:r>
              <a:rPr lang="ar-EG" sz="1800" b="1" dirty="0">
                <a:solidFill>
                  <a:srgbClr val="00AEEF"/>
                </a:solidFill>
                <a:latin typeface="Alexandria" pitchFamily="2" charset="-78"/>
                <a:cs typeface="Alexandria" pitchFamily="2" charset="-78"/>
              </a:rPr>
              <a:t>العلاقات:</a:t>
            </a:r>
          </a:p>
          <a:p>
            <a:pPr algn="r" rtl="1">
              <a:lnSpc>
                <a:spcPct val="200000"/>
              </a:lnSpc>
            </a:pPr>
            <a:r>
              <a:rPr lang="en-US" sz="1600" dirty="0">
                <a:latin typeface="Alexandria" pitchFamily="2" charset="-78"/>
                <a:cs typeface="Alexandria" pitchFamily="2" charset="-78"/>
              </a:rPr>
              <a:t>"</a:t>
            </a:r>
            <a:r>
              <a:rPr lang="ar-EG" sz="1600" dirty="0">
                <a:latin typeface="Alexandria" pitchFamily="2" charset="-78"/>
                <a:cs typeface="Alexandria" pitchFamily="2" charset="-78"/>
              </a:rPr>
              <a:t>كلما زاد تعرض الأفراد لرسائل وسائل الإعلام (خاصة المشاهدة الكثيفة)، كلما زادت احتمالية أن تكون تصوراتهم للواقع الاجتماعي أقرب إلى الواقع الذي تُصوره وسائل الإعلام، بغض النظر عن واقعهم الشخصي الفعلي."</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"كثيفو التعرض يميلون إلى تقدير احتمالية تعرضهم للعنف في العالم الحقيقي بأعلى من المشاهدين قليلي التعرض".</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solidFill>
                  <a:srgbClr val="00AEEF"/>
                </a:solidFill>
                <a:latin typeface="Alexandria" pitchFamily="2" charset="-78"/>
                <a:cs typeface="Alexandria" pitchFamily="2" charset="-78"/>
              </a:rPr>
              <a:t>التفسير :</a:t>
            </a:r>
          </a:p>
          <a:p>
            <a:pPr marL="0" indent="0" algn="r" rtl="1">
              <a:lnSpc>
                <a:spcPct val="200000"/>
              </a:lnSpc>
              <a:buNone/>
            </a:pPr>
            <a:r>
              <a:rPr lang="ar-EG" sz="1600" dirty="0">
                <a:latin typeface="Alexandria" pitchFamily="2" charset="-78"/>
                <a:cs typeface="Alexandria" pitchFamily="2" charset="-78"/>
              </a:rPr>
              <a:t>تفسر النظرية كيف أن التعرض الكثيف لرسائل وسائل الإعلام، بدلاً من التجارب الفردية، يُشكل ببطء المعتقدات الأساسية للأفراد حول العالم. إنه يغرس تصورات أساسية عن الواقع الاجتماعي.</a:t>
            </a:r>
          </a:p>
          <a:p>
            <a:pPr algn="r" rtl="1">
              <a:lnSpc>
                <a:spcPct val="200000"/>
              </a:lnSpc>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31279016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E1BDC227-AF0D-419B-D939-AE124B264E6D}"/>
              </a:ext>
            </a:extLst>
          </p:cNvPr>
          <p:cNvSpPr>
            <a:spLocks noGrp="1"/>
          </p:cNvSpPr>
          <p:nvPr>
            <p:ph type="title"/>
          </p:nvPr>
        </p:nvSpPr>
        <p:spPr>
          <a:xfrm>
            <a:off x="838200" y="679510"/>
            <a:ext cx="10515600" cy="740316"/>
          </a:xfrm>
        </p:spPr>
        <p:txBody>
          <a:bodyPr>
            <a:normAutofit/>
          </a:bodyPr>
          <a:lstStyle/>
          <a:p>
            <a:pPr algn="ctr"/>
            <a:r>
              <a:rPr lang="en-US" sz="2000" dirty="0">
                <a:solidFill>
                  <a:srgbClr val="00AEEF"/>
                </a:solidFill>
                <a:latin typeface="Alexandria" pitchFamily="2" charset="-78"/>
                <a:cs typeface="Alexandria" pitchFamily="2" charset="-78"/>
              </a:rPr>
              <a:t/>
            </a:r>
            <a:br>
              <a:rPr lang="en-US" sz="2000" dirty="0">
                <a:solidFill>
                  <a:srgbClr val="00AEEF"/>
                </a:solidFill>
                <a:latin typeface="Alexandria" pitchFamily="2" charset="-78"/>
                <a:cs typeface="Alexandria" pitchFamily="2" charset="-78"/>
              </a:rPr>
            </a:br>
            <a:endParaRPr lang="x-none" sz="2000" dirty="0">
              <a:solidFill>
                <a:srgbClr val="00AEEF"/>
              </a:solidFill>
            </a:endParaRPr>
          </a:p>
        </p:txBody>
      </p:sp>
      <p:sp>
        <p:nvSpPr>
          <p:cNvPr id="5" name="Content Placeholder 4">
            <a:extLst>
              <a:ext uri="{FF2B5EF4-FFF2-40B4-BE49-F238E27FC236}">
                <a16:creationId xmlns:a16="http://schemas.microsoft.com/office/drawing/2014/main" xmlns="" id="{E1A56613-5486-82C5-6591-DA44D62E431D}"/>
              </a:ext>
            </a:extLst>
          </p:cNvPr>
          <p:cNvSpPr>
            <a:spLocks noGrp="1"/>
          </p:cNvSpPr>
          <p:nvPr>
            <p:ph idx="1"/>
          </p:nvPr>
        </p:nvSpPr>
        <p:spPr>
          <a:xfrm>
            <a:off x="180431" y="968036"/>
            <a:ext cx="11831138" cy="5520446"/>
          </a:xfrm>
        </p:spPr>
        <p:txBody>
          <a:bodyPr>
            <a:no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التنبؤ :</a:t>
            </a:r>
          </a:p>
          <a:p>
            <a:pPr marL="0" indent="0" algn="r" rtl="1">
              <a:lnSpc>
                <a:spcPct val="200000"/>
              </a:lnSpc>
              <a:buNone/>
            </a:pPr>
            <a:r>
              <a:rPr lang="ar-EG" sz="1600" dirty="0">
                <a:latin typeface="Alexandria" pitchFamily="2" charset="-78"/>
                <a:cs typeface="Alexandria" pitchFamily="2" charset="-78"/>
              </a:rPr>
              <a:t>يمكن التنبؤ بأن:</a:t>
            </a:r>
          </a:p>
          <a:p>
            <a:pPr marL="0" indent="0" algn="r" rtl="1">
              <a:lnSpc>
                <a:spcPct val="200000"/>
              </a:lnSpc>
              <a:buNone/>
            </a:pPr>
            <a:r>
              <a:rPr lang="ar-EG" sz="1600" dirty="0">
                <a:latin typeface="Alexandria" pitchFamily="2" charset="-78"/>
                <a:cs typeface="Alexandria" pitchFamily="2" charset="-78"/>
              </a:rPr>
              <a:t>- الأفراد الذين يستهلكون كميات كبيرة من محتوى إعلامي معين (مثلاً، عن الجريمة) سيكونون أكثر عرضة لتقدير أعلى لنسب الجريمة أو الخيانة في مجتمعهم مقارنة بمن يستهلكون كميات أقل.</a:t>
            </a:r>
          </a:p>
          <a:p>
            <a:pPr marL="0" indent="0" algn="r" rtl="1">
              <a:lnSpc>
                <a:spcPct val="200000"/>
              </a:lnSpc>
              <a:buNone/>
            </a:pPr>
            <a:r>
              <a:rPr lang="ar-EG" sz="1600" dirty="0">
                <a:latin typeface="Alexandria" pitchFamily="2" charset="-78"/>
                <a:cs typeface="Alexandria" pitchFamily="2" charset="-78"/>
              </a:rPr>
              <a:t>- الأفراد الذين يشاهدون دراما تلفزيونية تُظهر مستويات عالية من الثراء، قد يبالغون في تقدير نسبة الأثرياء في المجتمع.</a:t>
            </a:r>
            <a:endParaRPr lang="ar-EG" sz="1600" b="1" dirty="0">
              <a:latin typeface="Alexandria" pitchFamily="2" charset="-78"/>
              <a:cs typeface="Alexandria" pitchFamily="2" charset="-78"/>
            </a:endParaRPr>
          </a:p>
          <a:p>
            <a:pPr marL="0" indent="0" algn="r" rtl="1">
              <a:lnSpc>
                <a:spcPct val="200000"/>
              </a:lnSpc>
              <a:buNone/>
            </a:pPr>
            <a:r>
              <a:rPr lang="ar-EG" sz="1600" b="1" dirty="0">
                <a:solidFill>
                  <a:srgbClr val="00AEEF"/>
                </a:solidFill>
                <a:latin typeface="Alexandria" pitchFamily="2" charset="-78"/>
                <a:cs typeface="Alexandria" pitchFamily="2" charset="-78"/>
              </a:rPr>
              <a:t>القابلية للاختبار :</a:t>
            </a:r>
            <a:endParaRPr lang="ar-SA" sz="1600" b="1"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نظرية الغرس الثقافي قابلة للاختبار. يمكن للباحثين </a:t>
            </a:r>
            <a:r>
              <a:rPr lang="ar-EG" sz="1600" u="sng" dirty="0">
                <a:latin typeface="Alexandria" pitchFamily="2" charset="-78"/>
                <a:cs typeface="Alexandria" pitchFamily="2" charset="-78"/>
              </a:rPr>
              <a:t>قياس كثافة التعرض لوسائل الإعلام </a:t>
            </a:r>
            <a:r>
              <a:rPr lang="ar-EG" sz="1600" dirty="0">
                <a:latin typeface="Alexandria" pitchFamily="2" charset="-78"/>
                <a:cs typeface="Alexandria" pitchFamily="2" charset="-78"/>
              </a:rPr>
              <a:t>(المشاهدة الكثيفة مقابل البسيطة أو المتوسطة) ثم مقارنة تصورات هؤلاء المجموعات للواقع الاجتماعي (مثل معدلات الجريمة، متوسط الثروة) مع البيانات الإحصائية الواقعية، ومع تصورات بعضهم البعض.</a:t>
            </a:r>
          </a:p>
          <a:p>
            <a:pPr algn="r" rtl="1">
              <a:lnSpc>
                <a:spcPct val="200000"/>
              </a:lnSpc>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3169564868"/>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3417E732-1229-5699-6057-B807D2C49EA6}"/>
              </a:ext>
            </a:extLst>
          </p:cNvPr>
          <p:cNvSpPr>
            <a:spLocks noGrp="1"/>
          </p:cNvSpPr>
          <p:nvPr>
            <p:ph type="title"/>
          </p:nvPr>
        </p:nvSpPr>
        <p:spPr>
          <a:xfrm>
            <a:off x="838200" y="436566"/>
            <a:ext cx="10515600" cy="935038"/>
          </a:xfrm>
        </p:spPr>
        <p:txBody>
          <a:bodyPr>
            <a:normAutofit/>
          </a:bodyPr>
          <a:lstStyle/>
          <a:p>
            <a:pPr algn="r" rtl="1"/>
            <a:r>
              <a:rPr lang="ar-EG" sz="2000" b="1" dirty="0">
                <a:solidFill>
                  <a:srgbClr val="00AEEF"/>
                </a:solidFill>
                <a:latin typeface="Alexandria" pitchFamily="2" charset="-78"/>
                <a:cs typeface="Alexandria" pitchFamily="2" charset="-78"/>
              </a:rPr>
              <a:t/>
            </a:r>
            <a:br>
              <a:rPr lang="ar-EG" sz="2000" b="1" dirty="0">
                <a:solidFill>
                  <a:srgbClr val="00AEEF"/>
                </a:solidFill>
                <a:latin typeface="Alexandria" pitchFamily="2" charset="-78"/>
                <a:cs typeface="Alexandria" pitchFamily="2" charset="-78"/>
              </a:rPr>
            </a:br>
            <a:r>
              <a:rPr lang="ar-EG" sz="2000" b="1" dirty="0">
                <a:solidFill>
                  <a:srgbClr val="00AEEF"/>
                </a:solidFill>
                <a:latin typeface="Alexandria" pitchFamily="2" charset="-78"/>
                <a:cs typeface="Alexandria" pitchFamily="2" charset="-78"/>
              </a:rPr>
              <a:t>مراحل تطور نظريات العلاقات العامة:</a:t>
            </a:r>
            <a:endParaRPr lang="x-none" sz="2000" b="1" dirty="0">
              <a:solidFill>
                <a:srgbClr val="00AEEF"/>
              </a:solidFill>
              <a:latin typeface="Alexandria" pitchFamily="2" charset="-78"/>
              <a:cs typeface="Alexandria" pitchFamily="2" charset="-78"/>
            </a:endParaRPr>
          </a:p>
        </p:txBody>
      </p:sp>
      <p:sp>
        <p:nvSpPr>
          <p:cNvPr id="6" name="Content Placeholder 5">
            <a:extLst>
              <a:ext uri="{FF2B5EF4-FFF2-40B4-BE49-F238E27FC236}">
                <a16:creationId xmlns:a16="http://schemas.microsoft.com/office/drawing/2014/main" xmlns="" id="{312E7604-D1C6-EDBD-574D-45476FDE49D5}"/>
              </a:ext>
            </a:extLst>
          </p:cNvPr>
          <p:cNvSpPr>
            <a:spLocks noGrp="1"/>
          </p:cNvSpPr>
          <p:nvPr>
            <p:ph sz="half" idx="2"/>
          </p:nvPr>
        </p:nvSpPr>
        <p:spPr>
          <a:xfrm>
            <a:off x="3471862" y="1441466"/>
            <a:ext cx="8539707" cy="5325096"/>
          </a:xfrm>
        </p:spPr>
        <p:txBody>
          <a:bodyPr>
            <a:noAutofit/>
          </a:bodyPr>
          <a:lstStyle/>
          <a:p>
            <a:pPr algn="r" rtl="1">
              <a:lnSpc>
                <a:spcPct val="200000"/>
              </a:lnSpc>
            </a:pPr>
            <a:endParaRPr lang="ar-EG" sz="1600" b="1" dirty="0">
              <a:solidFill>
                <a:srgbClr val="00AEEF"/>
              </a:solidFill>
              <a:latin typeface="Alexandria" pitchFamily="2" charset="-78"/>
              <a:cs typeface="Alexandria" pitchFamily="2" charset="-78"/>
            </a:endParaRPr>
          </a:p>
          <a:p>
            <a:pPr algn="r" rtl="1">
              <a:lnSpc>
                <a:spcPct val="200000"/>
              </a:lnSpc>
            </a:pPr>
            <a:r>
              <a:rPr lang="ar-EG" sz="1600" b="1" dirty="0">
                <a:solidFill>
                  <a:srgbClr val="00AEEF"/>
                </a:solidFill>
                <a:latin typeface="Alexandria" pitchFamily="2" charset="-78"/>
                <a:cs typeface="Alexandria" pitchFamily="2" charset="-78"/>
              </a:rPr>
              <a:t>المرحلة الأولى: بدايات الممارسة العملية (أواخر القرن 19 - أوائل القرن 20)</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في هذه الفترة، لم تكن هناك نظريات أكاديمية منظمة للعلاقات العامة، بل كانت الممارسة ترتكز على حدس المحترفين واحتياجات المنظمات للتعامل مع الرأي العام المتزايد.</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ظهور  وظيفة </a:t>
            </a:r>
            <a:r>
              <a:rPr lang="ar-EG" sz="1600" b="1" dirty="0">
                <a:latin typeface="Alexandria" pitchFamily="2" charset="-78"/>
                <a:cs typeface="Alexandria" pitchFamily="2" charset="-78"/>
              </a:rPr>
              <a:t>"الصحفي الدعائي" </a:t>
            </a:r>
            <a:r>
              <a:rPr lang="ar-EG" sz="1600" dirty="0">
                <a:latin typeface="Alexandria" pitchFamily="2" charset="-78"/>
                <a:cs typeface="Alexandria" pitchFamily="2" charset="-78"/>
              </a:rPr>
              <a:t>والذي</a:t>
            </a:r>
            <a:r>
              <a:rPr lang="ar-EG" sz="1600" b="1" dirty="0">
                <a:latin typeface="Alexandria" pitchFamily="2" charset="-78"/>
                <a:cs typeface="Alexandria" pitchFamily="2" charset="-78"/>
              </a:rPr>
              <a:t> </a:t>
            </a:r>
            <a:r>
              <a:rPr lang="ar-EG" sz="1600" dirty="0">
                <a:latin typeface="Alexandria" pitchFamily="2" charset="-78"/>
                <a:cs typeface="Alexandria" pitchFamily="2" charset="-78"/>
              </a:rPr>
              <a:t>كان التركيز الأساسي منها هو جذب الانتباه الإعلامي بأي ثمن، وغالباً ما كان ذلك يعتمد على المبالغة أو حتى الخداع. لم تكن هناك مسؤولية أخلاقية أو نظرية واضحة توجه هذه الممارسة.، حيث كان شعار هذه الحقبة "لا توجد دعاية سيئة".</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pic>
        <p:nvPicPr>
          <p:cNvPr id="1026" name="Picture 2" descr="‫مراحل تطور التسويق‬‎">
            <a:extLst>
              <a:ext uri="{FF2B5EF4-FFF2-40B4-BE49-F238E27FC236}">
                <a16:creationId xmlns:a16="http://schemas.microsoft.com/office/drawing/2014/main" xmlns="" id="{7C016F9B-E9DE-09E9-9BC8-465ADEEA9FA8}"/>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80431" y="978409"/>
            <a:ext cx="3291431" cy="2919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133689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Content Placeholder 5">
            <a:extLst>
              <a:ext uri="{FF2B5EF4-FFF2-40B4-BE49-F238E27FC236}">
                <a16:creationId xmlns:a16="http://schemas.microsoft.com/office/drawing/2014/main" xmlns="" id="{312E7604-D1C6-EDBD-574D-45476FDE49D5}"/>
              </a:ext>
            </a:extLst>
          </p:cNvPr>
          <p:cNvSpPr>
            <a:spLocks noGrp="1"/>
          </p:cNvSpPr>
          <p:nvPr>
            <p:ph sz="half" idx="2"/>
          </p:nvPr>
        </p:nvSpPr>
        <p:spPr>
          <a:xfrm>
            <a:off x="3471862" y="1441466"/>
            <a:ext cx="8539707" cy="5325096"/>
          </a:xfrm>
        </p:spPr>
        <p:txBody>
          <a:bodyPr>
            <a:noAutofit/>
          </a:bodyPr>
          <a:lstStyle/>
          <a:p>
            <a:pPr algn="r" rtl="1">
              <a:lnSpc>
                <a:spcPct val="200000"/>
              </a:lnSpc>
              <a:buFont typeface="Arial" panose="020B0604020202020204" pitchFamily="34" charset="0"/>
              <a:buChar char="•"/>
            </a:pPr>
            <a:r>
              <a:rPr lang="ar-EG" sz="1600" b="1" dirty="0">
                <a:latin typeface="Alexandria" pitchFamily="2" charset="-78"/>
                <a:cs typeface="Alexandria" pitchFamily="2" charset="-78"/>
              </a:rPr>
              <a:t>ظهور "المستشار الصحفي" </a:t>
            </a:r>
            <a:r>
              <a:rPr lang="ar-EG" sz="1600" dirty="0">
                <a:latin typeface="Alexandria" pitchFamily="2" charset="-78"/>
                <a:cs typeface="Alexandria" pitchFamily="2" charset="-78"/>
              </a:rPr>
              <a:t>مع تزايد قوة الصحافة النقدية، بدأت المنظمات تحتاج إلى من يتعامل معها. هنا بدأ دور المستشار الصحفي الذي يهدف إلى نشر المعلومات من جانب واحد لصالح المنظمة. </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الحاجة إلى "التفسير":</a:t>
            </a:r>
            <a:r>
              <a:rPr lang="ar-EG" sz="1600" dirty="0">
                <a:latin typeface="Alexandria" pitchFamily="2" charset="-78"/>
                <a:cs typeface="Alexandria" pitchFamily="2" charset="-78"/>
              </a:rPr>
              <a:t> مع بداية القرن العشرين، ومع تزايد القضايا الاجتماعية والصناعية (مثل الإضرابات، قضايا الاحتكارات)، بدأت الشركات تدرك أن مجرد الدعاية قد لا تكون كافية، وأنها بحاجة إلى تفسير مواقفها للجمهور.</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pic>
        <p:nvPicPr>
          <p:cNvPr id="1026" name="Picture 2" descr="‫مراحل تطور التسويق‬‎">
            <a:extLst>
              <a:ext uri="{FF2B5EF4-FFF2-40B4-BE49-F238E27FC236}">
                <a16:creationId xmlns:a16="http://schemas.microsoft.com/office/drawing/2014/main" xmlns="" id="{7C016F9B-E9DE-09E9-9BC8-465ADEEA9FA8}"/>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80431" y="1770889"/>
            <a:ext cx="3291431" cy="2919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394405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Content Placeholder 5">
            <a:extLst>
              <a:ext uri="{FF2B5EF4-FFF2-40B4-BE49-F238E27FC236}">
                <a16:creationId xmlns:a16="http://schemas.microsoft.com/office/drawing/2014/main" xmlns="" id="{F3E776E5-07BD-448C-F220-7B7460900840}"/>
              </a:ext>
            </a:extLst>
          </p:cNvPr>
          <p:cNvSpPr>
            <a:spLocks noGrp="1"/>
          </p:cNvSpPr>
          <p:nvPr>
            <p:ph sz="half" idx="2"/>
          </p:nvPr>
        </p:nvSpPr>
        <p:spPr>
          <a:xfrm>
            <a:off x="426720" y="1057463"/>
            <a:ext cx="11473181" cy="5899090"/>
          </a:xfrm>
        </p:spPr>
        <p:txBody>
          <a:bodyPr>
            <a:no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المرحلة الثانية: نشأة العلاقات العامة كمجال (الربع الأول من القرن 20 - الأربعينيات)</a:t>
            </a:r>
          </a:p>
          <a:p>
            <a:pPr algn="r" rtl="1">
              <a:lnSpc>
                <a:spcPct val="200000"/>
              </a:lnSpc>
            </a:pPr>
            <a:r>
              <a:rPr lang="ar-EG" sz="1400" dirty="0">
                <a:latin typeface="Alexandria" pitchFamily="2" charset="-78"/>
                <a:cs typeface="Alexandria" pitchFamily="2" charset="-78"/>
              </a:rPr>
              <a:t>هنا بدأ التفكير في العلاقات العامة بشكل أكثر تنظيمًا وأخلاقية، وبدأت تظهر النماذج </a:t>
            </a:r>
          </a:p>
          <a:p>
            <a:pPr marL="0" indent="0" algn="r" rtl="1">
              <a:lnSpc>
                <a:spcPct val="200000"/>
              </a:lnSpc>
              <a:buNone/>
            </a:pPr>
            <a:r>
              <a:rPr lang="ar-EG" sz="1400" dirty="0">
                <a:latin typeface="Alexandria" pitchFamily="2" charset="-78"/>
                <a:cs typeface="Alexandria" pitchFamily="2" charset="-78"/>
              </a:rPr>
              <a:t>الأولى.</a:t>
            </a:r>
          </a:p>
          <a:p>
            <a:pPr marL="0" indent="0" algn="r" rtl="1">
              <a:lnSpc>
                <a:spcPct val="200000"/>
              </a:lnSpc>
              <a:buNone/>
            </a:pPr>
            <a:r>
              <a:rPr lang="ar-EG" sz="1400" b="1" dirty="0">
                <a:latin typeface="Alexandria" pitchFamily="2" charset="-78"/>
                <a:cs typeface="Alexandria" pitchFamily="2" charset="-78"/>
              </a:rPr>
              <a:t>إيفي لي </a:t>
            </a:r>
            <a:r>
              <a:rPr lang="ar-EG" sz="1400" dirty="0">
                <a:latin typeface="Alexandria" pitchFamily="2" charset="-78"/>
                <a:cs typeface="Alexandria" pitchFamily="2" charset="-78"/>
              </a:rPr>
              <a:t>يُعد لي أحد الآباء المؤسسين للعلاقات العامة  في عام 1906، أصدر "إعلان مبادئه" </a:t>
            </a:r>
          </a:p>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r>
              <a:rPr lang="ar-EG" sz="1400" dirty="0">
                <a:latin typeface="Alexandria" pitchFamily="2" charset="-78"/>
                <a:cs typeface="Alexandria" pitchFamily="2" charset="-78"/>
              </a:rPr>
              <a:t>والذي أكد على </a:t>
            </a:r>
            <a:r>
              <a:rPr lang="ar-EG" sz="1400" b="1" dirty="0">
                <a:latin typeface="Alexandria" pitchFamily="2" charset="-78"/>
                <a:cs typeface="Alexandria" pitchFamily="2" charset="-78"/>
              </a:rPr>
              <a:t>الشفافية، الصدق، والدقة في تزويد الجمهور ووسائل الإعلام بالمعلومات</a:t>
            </a:r>
            <a:r>
              <a:rPr lang="ar-EG" sz="1400" dirty="0">
                <a:latin typeface="Alexandria" pitchFamily="2" charset="-78"/>
                <a:cs typeface="Alexandria" pitchFamily="2" charset="-78"/>
              </a:rPr>
              <a:t>. هذا كان تحولاً جذرياً عن "الصحافة الدعائية". </a:t>
            </a:r>
            <a:r>
              <a:rPr lang="ar-EG" sz="1400" b="1" u="sng" dirty="0">
                <a:latin typeface="Alexandria" pitchFamily="2" charset="-78"/>
                <a:cs typeface="Alexandria" pitchFamily="2" charset="-78"/>
              </a:rPr>
              <a:t>لم تكن هذه نظرية بالمعنى الأكاديمي</a:t>
            </a:r>
            <a:r>
              <a:rPr lang="ar-EG" sz="1400" dirty="0">
                <a:latin typeface="Alexandria" pitchFamily="2" charset="-78"/>
                <a:cs typeface="Alexandria" pitchFamily="2" charset="-78"/>
              </a:rPr>
              <a:t>، لكنها كانت </a:t>
            </a:r>
            <a:r>
              <a:rPr lang="ar-EG" sz="1400" b="1" dirty="0">
                <a:latin typeface="Alexandria" pitchFamily="2" charset="-78"/>
                <a:cs typeface="Alexandria" pitchFamily="2" charset="-78"/>
              </a:rPr>
              <a:t>أول إطار أخلاقي </a:t>
            </a:r>
            <a:r>
              <a:rPr lang="ar-EG" sz="1400" dirty="0">
                <a:latin typeface="Alexandria" pitchFamily="2" charset="-78"/>
                <a:cs typeface="Alexandria" pitchFamily="2" charset="-78"/>
              </a:rPr>
              <a:t>يوجه ممارسة مهنة العلاقات العامة.</a:t>
            </a:r>
          </a:p>
          <a:p>
            <a:pPr marL="0" indent="0" algn="r" defTabSz="914400" rtl="1" eaLnBrk="1" latinLnBrk="0" hangingPunct="1">
              <a:lnSpc>
                <a:spcPct val="200000"/>
              </a:lnSpc>
              <a:spcBef>
                <a:spcPts val="1000"/>
              </a:spcBef>
              <a:buNone/>
            </a:pPr>
            <a:endParaRPr lang="x-none" sz="1400" dirty="0"/>
          </a:p>
        </p:txBody>
      </p:sp>
      <p:pic>
        <p:nvPicPr>
          <p:cNvPr id="2050" name="Picture 2" descr="ايفي لي ivy Lee:">
            <a:extLst>
              <a:ext uri="{FF2B5EF4-FFF2-40B4-BE49-F238E27FC236}">
                <a16:creationId xmlns:a16="http://schemas.microsoft.com/office/drawing/2014/main" xmlns="" id="{0600E6BD-959E-4E4E-6597-D31E573994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719" y="1522406"/>
            <a:ext cx="2612985" cy="2668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9391098"/>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flipV="1">
            <a:off x="2407865" y="489292"/>
            <a:ext cx="67352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724" y="55216"/>
            <a:ext cx="2305141" cy="1076343"/>
          </a:xfrm>
          <a:prstGeom prst="rect">
            <a:avLst/>
          </a:prstGeom>
        </p:spPr>
      </p:pic>
      <p:sp>
        <p:nvSpPr>
          <p:cNvPr id="4" name="Content Placeholder 3">
            <a:extLst>
              <a:ext uri="{FF2B5EF4-FFF2-40B4-BE49-F238E27FC236}">
                <a16:creationId xmlns:a16="http://schemas.microsoft.com/office/drawing/2014/main" xmlns="" id="{9C1332E7-7118-AA09-9D09-E067547FC86E}"/>
              </a:ext>
            </a:extLst>
          </p:cNvPr>
          <p:cNvSpPr>
            <a:spLocks noGrp="1"/>
          </p:cNvSpPr>
          <p:nvPr>
            <p:ph sz="half" idx="1"/>
          </p:nvPr>
        </p:nvSpPr>
        <p:spPr>
          <a:xfrm>
            <a:off x="475488" y="1017412"/>
            <a:ext cx="10461217" cy="5561189"/>
          </a:xfrm>
        </p:spPr>
        <p:txBody>
          <a:bodyPr>
            <a:noAutofit/>
          </a:bodyPr>
          <a:lstStyle/>
          <a:p>
            <a:pPr algn="r" rtl="1">
              <a:lnSpc>
                <a:spcPct val="200000"/>
              </a:lnSpc>
              <a:buFont typeface="Arial" panose="020B0604020202020204" pitchFamily="34" charset="0"/>
              <a:buChar char="•"/>
            </a:pPr>
            <a:r>
              <a:rPr lang="ar-EG" sz="1400" b="1" dirty="0">
                <a:latin typeface="Alexandria" pitchFamily="2" charset="-78"/>
                <a:cs typeface="Alexandria" pitchFamily="2" charset="-78"/>
              </a:rPr>
              <a:t>إدوارد بيرنيز : </a:t>
            </a:r>
            <a:r>
              <a:rPr lang="ar-EG" sz="1400" dirty="0">
                <a:latin typeface="Alexandria" pitchFamily="2" charset="-78"/>
                <a:cs typeface="Alexandria" pitchFamily="2" charset="-78"/>
              </a:rPr>
              <a:t>يُعتبر بيرنيز "أبو العلاقات العامة الحديثة" الذي أدخل مفاهيم علم النفس والعلوم الاجتماعية إلى المجال. هو أول من صاغ مصطلح "مستشار العلاقات العامة".</a:t>
            </a:r>
          </a:p>
          <a:p>
            <a:pPr algn="r" rtl="1">
              <a:lnSpc>
                <a:spcPct val="200000"/>
              </a:lnSpc>
              <a:buFont typeface="Arial" panose="020B0604020202020204" pitchFamily="34" charset="0"/>
              <a:buChar char="•"/>
            </a:pPr>
            <a:r>
              <a:rPr lang="ar-EG" sz="1400" dirty="0">
                <a:latin typeface="Alexandria" pitchFamily="2" charset="-78"/>
                <a:cs typeface="Alexandria" pitchFamily="2" charset="-78"/>
              </a:rPr>
              <a:t>كان يرى أن العلاقات العامة يمكنها "هندسة الموافقة" من خلال فهم سيكولوجية الجماهير وتصميم رسائل مؤثرة لتشكيل الرأي العام.</a:t>
            </a:r>
          </a:p>
          <a:p>
            <a:pPr algn="r" rtl="1">
              <a:lnSpc>
                <a:spcPct val="200000"/>
              </a:lnSpc>
              <a:buFont typeface="Arial" panose="020B0604020202020204" pitchFamily="34" charset="0"/>
              <a:buChar char="•"/>
            </a:pPr>
            <a:endParaRPr lang="ar-EG" sz="1400" dirty="0">
              <a:latin typeface="Alexandria" pitchFamily="2" charset="-78"/>
              <a:cs typeface="Alexandria" pitchFamily="2" charset="-78"/>
            </a:endParaRPr>
          </a:p>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على الرغم من أنه </a:t>
            </a:r>
            <a:r>
              <a:rPr lang="ar-EG" sz="1400" b="1" dirty="0">
                <a:latin typeface="Alexandria" pitchFamily="2" charset="-78"/>
                <a:cs typeface="Alexandria" pitchFamily="2" charset="-78"/>
              </a:rPr>
              <a:t>لم يقدم نظرية بالصيغة الأكاديمية الصارمة</a:t>
            </a:r>
            <a:r>
              <a:rPr lang="ar-EG" sz="1400" dirty="0">
                <a:latin typeface="Alexandria" pitchFamily="2" charset="-78"/>
                <a:cs typeface="Alexandria" pitchFamily="2" charset="-78"/>
              </a:rPr>
              <a:t>، إلا أن عمله </a:t>
            </a:r>
            <a:r>
              <a:rPr lang="ar-EG" sz="1400" b="1" u="sng" dirty="0">
                <a:latin typeface="Alexandria" pitchFamily="2" charset="-78"/>
                <a:cs typeface="Alexandria" pitchFamily="2" charset="-78"/>
              </a:rPr>
              <a:t>يمثل أساساً لنماذج الاتصال أحادي الاتجاه </a:t>
            </a:r>
            <a:r>
              <a:rPr lang="ar-EG" sz="1400" dirty="0">
                <a:latin typeface="Alexandria" pitchFamily="2" charset="-78"/>
                <a:cs typeface="Alexandria" pitchFamily="2" charset="-78"/>
              </a:rPr>
              <a:t>(من المنظمة إلى الجمهور) مع التركيز على الإقناع، مما مهد الطريق لنظرية </a:t>
            </a:r>
            <a:r>
              <a:rPr lang="ar-EG" sz="1400" b="1" dirty="0">
                <a:latin typeface="Alexandria" pitchFamily="2" charset="-78"/>
                <a:cs typeface="Alexandria" pitchFamily="2" charset="-78"/>
              </a:rPr>
              <a:t>"النموذج أحادي الاتجاه للإقناع"</a:t>
            </a:r>
            <a:r>
              <a:rPr lang="ar-EG" sz="1400" dirty="0">
                <a:latin typeface="Alexandria" pitchFamily="2" charset="-78"/>
                <a:cs typeface="Alexandria" pitchFamily="2" charset="-78"/>
              </a:rPr>
              <a:t>.</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400" dirty="0">
              <a:latin typeface="Alexandria" pitchFamily="2" charset="-78"/>
              <a:cs typeface="Alexandria" pitchFamily="2" charset="-78"/>
            </a:endParaRPr>
          </a:p>
        </p:txBody>
      </p:sp>
      <p:pic>
        <p:nvPicPr>
          <p:cNvPr id="2058" name="Picture 10" descr="إدوارد بيرنيز&quot; أبو العلاقات العامة!.‏ | ‏Meaad Alyousef‏">
            <a:extLst>
              <a:ext uri="{FF2B5EF4-FFF2-40B4-BE49-F238E27FC236}">
                <a16:creationId xmlns:a16="http://schemas.microsoft.com/office/drawing/2014/main" xmlns="" id="{D3FA412D-3825-E513-2420-220A547D66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664" y="1613997"/>
            <a:ext cx="4152456" cy="2497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50015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Content Placeholder 5">
            <a:extLst>
              <a:ext uri="{FF2B5EF4-FFF2-40B4-BE49-F238E27FC236}">
                <a16:creationId xmlns:a16="http://schemas.microsoft.com/office/drawing/2014/main" xmlns="" id="{FD1381EE-C88E-84AE-2B7D-FB6DA2693482}"/>
              </a:ext>
            </a:extLst>
          </p:cNvPr>
          <p:cNvSpPr>
            <a:spLocks noGrp="1"/>
          </p:cNvSpPr>
          <p:nvPr>
            <p:ph sz="half" idx="2"/>
          </p:nvPr>
        </p:nvSpPr>
        <p:spPr>
          <a:xfrm>
            <a:off x="6354501" y="816938"/>
            <a:ext cx="5657067" cy="5967909"/>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المرحلة الثالثة: النماذج الكلاسيكية للعلاقات العامة (منتصف القرن 20 - الثمانينيات)</a:t>
            </a:r>
            <a:endParaRPr lang="ar-EG" sz="1600" dirty="0">
              <a:solidFill>
                <a:srgbClr val="00AEEF"/>
              </a:solidFill>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في هذه المرحلة، بدأ الباحثون في العلاقات العامة بوضع أطر منهجية لتصنيف وتفسير ممارسات العلاقات العامة.</a:t>
            </a:r>
          </a:p>
          <a:p>
            <a:pPr marL="0" indent="0" algn="r" rtl="1">
              <a:lnSpc>
                <a:spcPct val="200000"/>
              </a:lnSpc>
              <a:buNone/>
            </a:pPr>
            <a:r>
              <a:rPr lang="ar-EG" sz="1600" dirty="0">
                <a:latin typeface="Alexandria" pitchFamily="2" charset="-78"/>
                <a:cs typeface="Alexandria" pitchFamily="2" charset="-78"/>
              </a:rPr>
              <a:t>منها نموذج نماذج جيمس غرونيج وتود هانت الأربعة، وُتعد هذه النماذج نقطة تحول كبرى وهي أبرز نظرية تصنيفية في تاريخ العلاقات العامة. </a:t>
            </a:r>
          </a:p>
          <a:p>
            <a:pPr marL="0" indent="0" algn="r" rtl="1">
              <a:lnSpc>
                <a:spcPct val="200000"/>
              </a:lnSpc>
              <a:buNone/>
            </a:pPr>
            <a:r>
              <a:rPr lang="ar-EG" sz="1600" dirty="0">
                <a:latin typeface="Alexandria" pitchFamily="2" charset="-78"/>
                <a:cs typeface="Alexandria" pitchFamily="2" charset="-78"/>
              </a:rPr>
              <a:t>هذا التصنيف قدم إطارًا نظريًا لفهم تطور الممارسة، وشجع على الانتقال نحو النموذج الرابع الأكثر أخلاقية وفعالية.</a:t>
            </a:r>
          </a:p>
          <a:p>
            <a:pPr marL="0" indent="0" algn="r" rtl="1">
              <a:lnSpc>
                <a:spcPct val="200000"/>
              </a:lnSpc>
              <a:buNone/>
            </a:pPr>
            <a:r>
              <a:rPr lang="ar-EG" sz="1600" dirty="0">
                <a:latin typeface="Alexandria" pitchFamily="2" charset="-78"/>
                <a:cs typeface="Alexandria" pitchFamily="2" charset="-78"/>
              </a:rPr>
              <a:t>قسم غرونيج وهانت تاريخ وممارسات العلاقات العامة إلى أربعة نماذج:</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dirty="0"/>
          </a:p>
        </p:txBody>
      </p:sp>
      <p:graphicFrame>
        <p:nvGraphicFramePr>
          <p:cNvPr id="7" name="Content Placeholder 6">
            <a:extLst>
              <a:ext uri="{FF2B5EF4-FFF2-40B4-BE49-F238E27FC236}">
                <a16:creationId xmlns:a16="http://schemas.microsoft.com/office/drawing/2014/main" xmlns="" id="{7A7E3193-3D52-BC7E-098A-0C74FEB7A672}"/>
              </a:ext>
            </a:extLst>
          </p:cNvPr>
          <p:cNvGraphicFramePr>
            <a:graphicFrameLocks noGrp="1"/>
          </p:cNvGraphicFramePr>
          <p:nvPr>
            <p:ph sz="half" idx="1"/>
            <p:extLst>
              <p:ext uri="{D42A27DB-BD31-4B8C-83A1-F6EECF244321}">
                <p14:modId xmlns:p14="http://schemas.microsoft.com/office/powerpoint/2010/main" val="1595433717"/>
              </p:ext>
            </p:extLst>
          </p:nvPr>
        </p:nvGraphicFramePr>
        <p:xfrm>
          <a:off x="464285" y="1133162"/>
          <a:ext cx="5762895" cy="517821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2698303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xmlns="" id="{9C1332E7-7118-AA09-9D09-E067547FC86E}"/>
              </a:ext>
            </a:extLst>
          </p:cNvPr>
          <p:cNvSpPr>
            <a:spLocks noGrp="1"/>
          </p:cNvSpPr>
          <p:nvPr>
            <p:ph idx="1"/>
          </p:nvPr>
        </p:nvSpPr>
        <p:spPr>
          <a:xfrm>
            <a:off x="438912" y="1201588"/>
            <a:ext cx="11326368" cy="4975375"/>
          </a:xfrm>
        </p:spPr>
        <p:txBody>
          <a:bodyPr>
            <a:normAutofit/>
          </a:bodyPr>
          <a:lstStyle/>
          <a:p>
            <a:pPr marL="0" indent="0" algn="r" rtl="1">
              <a:lnSpc>
                <a:spcPct val="250000"/>
              </a:lnSpc>
              <a:buNone/>
            </a:pPr>
            <a:r>
              <a:rPr lang="ar-EG" sz="1400" b="1" dirty="0">
                <a:latin typeface="Alexandria" pitchFamily="2" charset="-78"/>
                <a:cs typeface="Alexandria" pitchFamily="2" charset="-78"/>
              </a:rPr>
              <a:t>النماذج الأربعة التي تصنف اتصالات العلاقات العامة داخل المنظمات: </a:t>
            </a:r>
          </a:p>
          <a:p>
            <a:pPr algn="r" rtl="1">
              <a:lnSpc>
                <a:spcPct val="250000"/>
              </a:lnSpc>
              <a:buFont typeface="+mj-lt"/>
              <a:buAutoNum type="arabicPeriod"/>
            </a:pPr>
            <a:r>
              <a:rPr lang="ar-EG" sz="1400" b="1" dirty="0">
                <a:latin typeface="Alexandria" pitchFamily="2" charset="-78"/>
                <a:cs typeface="Alexandria" pitchFamily="2" charset="-78"/>
              </a:rPr>
              <a:t>نموذج الوكالة الصحفية (الدعاية والإعلان): </a:t>
            </a:r>
            <a:r>
              <a:rPr lang="ar-EG" sz="1400" dirty="0">
                <a:latin typeface="Alexandria" pitchFamily="2" charset="-78"/>
                <a:cs typeface="Alexandria" pitchFamily="2" charset="-78"/>
              </a:rPr>
              <a:t>اتجاه واحد، غير دقيق، الهدف: الدعاية بأي ثمن. </a:t>
            </a:r>
          </a:p>
          <a:p>
            <a:pPr algn="r" rtl="1">
              <a:lnSpc>
                <a:spcPct val="250000"/>
              </a:lnSpc>
              <a:buFont typeface="+mj-lt"/>
              <a:buAutoNum type="arabicPeriod"/>
            </a:pPr>
            <a:r>
              <a:rPr lang="ar-EG" sz="1400" b="1" dirty="0">
                <a:latin typeface="Alexandria" pitchFamily="2" charset="-78"/>
                <a:cs typeface="Alexandria" pitchFamily="2" charset="-78"/>
              </a:rPr>
              <a:t>نموذج المعلومات العامة: </a:t>
            </a:r>
            <a:r>
              <a:rPr lang="ar-EG" sz="1400" dirty="0">
                <a:latin typeface="Alexandria" pitchFamily="2" charset="-78"/>
                <a:cs typeface="Alexandria" pitchFamily="2" charset="-78"/>
              </a:rPr>
              <a:t>اتجاه واحد، دقيق، الهدف: نشر المعلومات الصادقة. (يمثل حقبة إيفان لي).</a:t>
            </a:r>
          </a:p>
          <a:p>
            <a:pPr algn="r" rtl="1">
              <a:lnSpc>
                <a:spcPct val="250000"/>
              </a:lnSpc>
              <a:buFont typeface="+mj-lt"/>
              <a:buAutoNum type="arabicPeriod"/>
            </a:pPr>
            <a:r>
              <a:rPr lang="ar-EG" sz="1400" b="1" dirty="0">
                <a:latin typeface="Alexandria" pitchFamily="2" charset="-78"/>
                <a:cs typeface="Alexandria" pitchFamily="2" charset="-78"/>
              </a:rPr>
              <a:t>نموذج الاتصال ذو الاتجاهين غير المتماثل: </a:t>
            </a:r>
            <a:r>
              <a:rPr lang="ar-EG" sz="1400" dirty="0">
                <a:latin typeface="Alexandria" pitchFamily="2" charset="-78"/>
                <a:cs typeface="Alexandria" pitchFamily="2" charset="-78"/>
              </a:rPr>
              <a:t>اتجاهان، غير متوازن، الهدف: الإقناع العلمي من خلال البحث لفهم الجمهور، لكن المصلحة النهائية للمنظمة. (يمثل حقبة بيرنيز).</a:t>
            </a:r>
          </a:p>
          <a:p>
            <a:pPr algn="r" rtl="1">
              <a:lnSpc>
                <a:spcPct val="250000"/>
              </a:lnSpc>
              <a:buFont typeface="+mj-lt"/>
              <a:buAutoNum type="arabicPeriod"/>
            </a:pPr>
            <a:r>
              <a:rPr lang="ar-EG" sz="1400" b="1" dirty="0">
                <a:latin typeface="Alexandria" pitchFamily="2" charset="-78"/>
                <a:cs typeface="Alexandria" pitchFamily="2" charset="-78"/>
              </a:rPr>
              <a:t>نموذج الاتصال ذو الاتجاهين المتماثل: </a:t>
            </a:r>
            <a:r>
              <a:rPr lang="ar-EG" sz="1400" dirty="0">
                <a:latin typeface="Alexandria" pitchFamily="2" charset="-78"/>
                <a:cs typeface="Alexandria" pitchFamily="2" charset="-78"/>
              </a:rPr>
              <a:t>اتجاهان، متوازن، الهدف: التفاهم المتبادل بين المنظمة والجمهور، بناء علاقات قائمة على الحوار والمساومة. (يُعد النموذج الأمثل حسب غرونيج).</a:t>
            </a:r>
          </a:p>
          <a:p>
            <a:pPr marL="228600" indent="-228600" algn="r" defTabSz="914400" rtl="1" eaLnBrk="1" latinLnBrk="0" hangingPunct="1">
              <a:lnSpc>
                <a:spcPct val="250000"/>
              </a:lnSpc>
              <a:spcBef>
                <a:spcPts val="1000"/>
              </a:spcBef>
              <a:buFont typeface="Arial" panose="020B0604020202020204" pitchFamily="34" charset="0"/>
              <a:buChar char="•"/>
            </a:pPr>
            <a:endParaRPr lang="x-none" sz="1400" dirty="0">
              <a:latin typeface="Alexandria" pitchFamily="2" charset="-78"/>
              <a:cs typeface="Alexandria" pitchFamily="2" charset="-78"/>
            </a:endParaRPr>
          </a:p>
        </p:txBody>
      </p:sp>
    </p:spTree>
    <p:extLst>
      <p:ext uri="{BB962C8B-B14F-4D97-AF65-F5344CB8AC3E}">
        <p14:creationId xmlns:p14="http://schemas.microsoft.com/office/powerpoint/2010/main" val="219014052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7" name="Table 8">
            <a:extLst>
              <a:ext uri="{FF2B5EF4-FFF2-40B4-BE49-F238E27FC236}">
                <a16:creationId xmlns:a16="http://schemas.microsoft.com/office/drawing/2014/main" xmlns="" id="{08962B7C-17ED-5A61-BAFC-153662C54AEA}"/>
              </a:ext>
            </a:extLst>
          </p:cNvPr>
          <p:cNvGraphicFramePr>
            <a:graphicFrameLocks noGrp="1"/>
          </p:cNvGraphicFramePr>
          <p:nvPr>
            <p:extLst>
              <p:ext uri="{D42A27DB-BD31-4B8C-83A1-F6EECF244321}">
                <p14:modId xmlns:p14="http://schemas.microsoft.com/office/powerpoint/2010/main" val="377197328"/>
              </p:ext>
            </p:extLst>
          </p:nvPr>
        </p:nvGraphicFramePr>
        <p:xfrm>
          <a:off x="499872" y="1155870"/>
          <a:ext cx="11094719" cy="5225831"/>
        </p:xfrm>
        <a:graphic>
          <a:graphicData uri="http://schemas.openxmlformats.org/drawingml/2006/table">
            <a:tbl>
              <a:tblPr firstRow="1" bandRow="1">
                <a:tableStyleId>{69CF1AB2-1976-4502-BF36-3FF5EA218861}</a:tableStyleId>
              </a:tblPr>
              <a:tblGrid>
                <a:gridCol w="2218944">
                  <a:extLst>
                    <a:ext uri="{9D8B030D-6E8A-4147-A177-3AD203B41FA5}">
                      <a16:colId xmlns:a16="http://schemas.microsoft.com/office/drawing/2014/main" xmlns="" val="427613177"/>
                    </a:ext>
                  </a:extLst>
                </a:gridCol>
                <a:gridCol w="2218944">
                  <a:extLst>
                    <a:ext uri="{9D8B030D-6E8A-4147-A177-3AD203B41FA5}">
                      <a16:colId xmlns:a16="http://schemas.microsoft.com/office/drawing/2014/main" xmlns="" val="859131934"/>
                    </a:ext>
                  </a:extLst>
                </a:gridCol>
                <a:gridCol w="2218944">
                  <a:extLst>
                    <a:ext uri="{9D8B030D-6E8A-4147-A177-3AD203B41FA5}">
                      <a16:colId xmlns:a16="http://schemas.microsoft.com/office/drawing/2014/main" xmlns="" val="1979800161"/>
                    </a:ext>
                  </a:extLst>
                </a:gridCol>
                <a:gridCol w="2597118">
                  <a:extLst>
                    <a:ext uri="{9D8B030D-6E8A-4147-A177-3AD203B41FA5}">
                      <a16:colId xmlns:a16="http://schemas.microsoft.com/office/drawing/2014/main" xmlns="" val="3629037882"/>
                    </a:ext>
                  </a:extLst>
                </a:gridCol>
                <a:gridCol w="1840769">
                  <a:extLst>
                    <a:ext uri="{9D8B030D-6E8A-4147-A177-3AD203B41FA5}">
                      <a16:colId xmlns:a16="http://schemas.microsoft.com/office/drawing/2014/main" xmlns="" val="3208295690"/>
                    </a:ext>
                  </a:extLst>
                </a:gridCol>
              </a:tblGrid>
              <a:tr h="1210868">
                <a:tc>
                  <a:txBody>
                    <a:bodyPr/>
                    <a:lstStyle/>
                    <a:p>
                      <a:pPr lvl="0" algn="ctr" rtl="1">
                        <a:lnSpc>
                          <a:spcPct val="150000"/>
                        </a:lnSpc>
                        <a:buFontTx/>
                        <a:buNone/>
                      </a:pPr>
                      <a:r>
                        <a:rPr lang="ar-EG" sz="1400" b="1" u="none" dirty="0">
                          <a:solidFill>
                            <a:srgbClr val="00AEEF"/>
                          </a:solidFill>
                          <a:latin typeface="Alexandria" pitchFamily="2" charset="-78"/>
                          <a:cs typeface="Alexandria" pitchFamily="2" charset="-78"/>
                        </a:rPr>
                        <a:t>النموذج</a:t>
                      </a:r>
                      <a:endParaRPr lang="en-US" sz="1400" b="1" u="none" dirty="0">
                        <a:solidFill>
                          <a:srgbClr val="00AEEF"/>
                        </a:solidFill>
                        <a:latin typeface="Alexandria" pitchFamily="2" charset="-78"/>
                        <a:cs typeface="Alexandria" pitchFamily="2" charset="-78"/>
                      </a:endParaRPr>
                    </a:p>
                    <a:p>
                      <a:pPr lvl="0" algn="ctr" rtl="1">
                        <a:lnSpc>
                          <a:spcPct val="150000"/>
                        </a:lnSpc>
                        <a:buFontTx/>
                        <a:buNone/>
                      </a:pPr>
                      <a:r>
                        <a:rPr lang="ar-EG" sz="1400" b="1" u="none" dirty="0">
                          <a:solidFill>
                            <a:srgbClr val="00AEEF"/>
                          </a:solidFill>
                          <a:latin typeface="Alexandria" pitchFamily="2" charset="-78"/>
                          <a:cs typeface="Alexandria" pitchFamily="2" charset="-78"/>
                        </a:rPr>
                        <a:t>المتماثل</a:t>
                      </a:r>
                      <a:endParaRPr lang="en-US" sz="1400" b="1" u="none" dirty="0">
                        <a:solidFill>
                          <a:srgbClr val="00AEEF"/>
                        </a:solidFill>
                        <a:latin typeface="Alexandria" pitchFamily="2" charset="-78"/>
                        <a:cs typeface="Alexandria" pitchFamily="2" charset="-78"/>
                      </a:endParaRPr>
                    </a:p>
                    <a:p>
                      <a:pPr lvl="0" algn="ctr">
                        <a:lnSpc>
                          <a:spcPct val="150000"/>
                        </a:lnSpc>
                        <a:buFontTx/>
                        <a:buNone/>
                      </a:pPr>
                      <a:r>
                        <a:rPr lang="ar-EG" sz="1400" b="1" u="none" dirty="0">
                          <a:solidFill>
                            <a:srgbClr val="00AEEF"/>
                          </a:solidFill>
                          <a:latin typeface="Alexandria" pitchFamily="2" charset="-78"/>
                          <a:cs typeface="Alexandria" pitchFamily="2" charset="-78"/>
                        </a:rPr>
                        <a:t>ثنائى الاتجاه </a:t>
                      </a:r>
                      <a:endParaRPr lang="en-US" sz="1400" b="1" u="none" dirty="0">
                        <a:solidFill>
                          <a:srgbClr val="00AEEF"/>
                        </a:solidFill>
                        <a:latin typeface="Alexandria" pitchFamily="2" charset="-78"/>
                        <a:cs typeface="Alexandria" pitchFamily="2" charset="-78"/>
                      </a:endParaRPr>
                    </a:p>
                    <a:p>
                      <a:pPr algn="ctr">
                        <a:lnSpc>
                          <a:spcPct val="150000"/>
                        </a:lnSpc>
                      </a:pPr>
                      <a:endParaRPr lang="x-none" sz="1400" dirty="0">
                        <a:latin typeface="Alexandria" pitchFamily="2" charset="-78"/>
                        <a:cs typeface="Alexandria" pitchFamily="2" charset="-78"/>
                      </a:endParaRPr>
                    </a:p>
                  </a:txBody>
                  <a:tcPr/>
                </a:tc>
                <a:tc>
                  <a:txBody>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u="none" dirty="0">
                          <a:solidFill>
                            <a:srgbClr val="00AEEF"/>
                          </a:solidFill>
                          <a:latin typeface="Alexandria" pitchFamily="2" charset="-78"/>
                          <a:cs typeface="Alexandria" pitchFamily="2" charset="-78"/>
                        </a:rPr>
                        <a:t>النموذج</a:t>
                      </a:r>
                      <a:endParaRPr lang="en-US" sz="1400" b="1" dirty="0">
                        <a:solidFill>
                          <a:srgbClr val="00AEEF"/>
                        </a:solidFill>
                        <a:latin typeface="Alexandria" pitchFamily="2" charset="-78"/>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u="none" dirty="0">
                          <a:solidFill>
                            <a:srgbClr val="00AEEF"/>
                          </a:solidFill>
                          <a:latin typeface="Alexandria" pitchFamily="2" charset="-78"/>
                          <a:cs typeface="Alexandria" pitchFamily="2" charset="-78"/>
                        </a:rPr>
                        <a:t>غير المتماثل ثنائى الإتجاه</a:t>
                      </a:r>
                      <a:endParaRPr lang="en-US" sz="1400" b="1" dirty="0">
                        <a:solidFill>
                          <a:srgbClr val="00AEEF"/>
                        </a:solidFill>
                        <a:latin typeface="Alexandria" pitchFamily="2" charset="-78"/>
                        <a:cs typeface="Alexandria" pitchFamily="2" charset="-78"/>
                      </a:endParaRPr>
                    </a:p>
                    <a:p>
                      <a:pPr marL="0" algn="ctr" defTabSz="914400" rtl="1" eaLnBrk="1" latinLnBrk="0" hangingPunct="1">
                        <a:lnSpc>
                          <a:spcPct val="150000"/>
                        </a:lnSpc>
                      </a:pP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b="1" u="none" kern="1200" dirty="0">
                          <a:solidFill>
                            <a:srgbClr val="00AEEF"/>
                          </a:solidFill>
                          <a:latin typeface="Alexandria" pitchFamily="2" charset="-78"/>
                          <a:ea typeface="+mn-ea"/>
                          <a:cs typeface="Alexandria" pitchFamily="2" charset="-78"/>
                        </a:rPr>
                        <a:t>المعلومات العامة</a:t>
                      </a:r>
                      <a:endParaRPr lang="x-none" sz="1400" b="1" u="none" kern="1200" dirty="0">
                        <a:solidFill>
                          <a:srgbClr val="00AEEF"/>
                        </a:solidFill>
                        <a:latin typeface="Alexandria" pitchFamily="2" charset="-78"/>
                        <a:ea typeface="+mn-ea"/>
                        <a:cs typeface="Alexandria" pitchFamily="2" charset="-78"/>
                      </a:endParaRPr>
                    </a:p>
                  </a:txBody>
                  <a:tcPr/>
                </a:tc>
                <a:tc>
                  <a:txBody>
                    <a:bodyPr/>
                    <a:lstStyle/>
                    <a:p>
                      <a:pPr marL="0" algn="ctr" defTabSz="914400" rtl="1" eaLnBrk="1" latinLnBrk="0" hangingPunct="1">
                        <a:lnSpc>
                          <a:spcPct val="150000"/>
                        </a:lnSpc>
                      </a:pPr>
                      <a:r>
                        <a:rPr lang="ar-SA" sz="1400" b="1" u="none" kern="1200" dirty="0">
                          <a:solidFill>
                            <a:srgbClr val="00AEEF"/>
                          </a:solidFill>
                          <a:latin typeface="Alexandria" pitchFamily="2" charset="-78"/>
                          <a:ea typeface="+mn-ea"/>
                          <a:cs typeface="Alexandria" pitchFamily="2" charset="-78"/>
                        </a:rPr>
                        <a:t>الوكالة الصحفية</a:t>
                      </a:r>
                      <a:endParaRPr lang="x-none" sz="1400" b="1" u="none" kern="1200" dirty="0">
                        <a:solidFill>
                          <a:srgbClr val="00AEEF"/>
                        </a:solidFill>
                        <a:latin typeface="Alexandria" pitchFamily="2" charset="-78"/>
                        <a:ea typeface="+mn-ea"/>
                        <a:cs typeface="Alexandria" pitchFamily="2" charset="-78"/>
                      </a:endParaRPr>
                    </a:p>
                  </a:txBody>
                  <a:tcPr/>
                </a:tc>
                <a:tc>
                  <a:txBody>
                    <a:bodyPr/>
                    <a:lstStyle/>
                    <a:p>
                      <a:pPr marL="0" algn="ctr" defTabSz="914400" rtl="1" eaLnBrk="1" latinLnBrk="0" hangingPunct="1">
                        <a:lnSpc>
                          <a:spcPct val="150000"/>
                        </a:lnSpc>
                      </a:pPr>
                      <a:r>
                        <a:rPr lang="ar-SA" sz="1400" b="1" u="none" kern="1200" dirty="0">
                          <a:solidFill>
                            <a:srgbClr val="00AEEF"/>
                          </a:solidFill>
                          <a:latin typeface="Alexandria" pitchFamily="2" charset="-78"/>
                          <a:ea typeface="+mn-ea"/>
                          <a:cs typeface="Alexandria" pitchFamily="2" charset="-78"/>
                        </a:rPr>
                        <a:t>النموذج</a:t>
                      </a:r>
                      <a:endParaRPr lang="x-none" sz="1400" b="1" u="none" kern="1200" dirty="0">
                        <a:solidFill>
                          <a:srgbClr val="00AEEF"/>
                        </a:solidFill>
                        <a:latin typeface="Alexandria" pitchFamily="2" charset="-78"/>
                        <a:ea typeface="+mn-ea"/>
                        <a:cs typeface="Alexandria" pitchFamily="2" charset="-78"/>
                      </a:endParaRPr>
                    </a:p>
                  </a:txBody>
                  <a:tcPr/>
                </a:tc>
                <a:extLst>
                  <a:ext uri="{0D108BD9-81ED-4DB2-BD59-A6C34878D82A}">
                    <a16:rowId xmlns:a16="http://schemas.microsoft.com/office/drawing/2014/main" xmlns="" val="4176307723"/>
                  </a:ext>
                </a:extLst>
              </a:tr>
              <a:tr h="757989">
                <a:tc>
                  <a:txBody>
                    <a:bodyPr/>
                    <a:lstStyle/>
                    <a:p>
                      <a:pPr marL="0" algn="ctr" defTabSz="914400" rtl="1" eaLnBrk="1" latinLnBrk="0" hangingPunct="1">
                        <a:lnSpc>
                          <a:spcPct val="150000"/>
                        </a:lnSpc>
                      </a:pPr>
                      <a:r>
                        <a:rPr lang="ar-SA" sz="1400" dirty="0">
                          <a:latin typeface="Alexandria" pitchFamily="2" charset="-78"/>
                          <a:cs typeface="Alexandria" pitchFamily="2" charset="-78"/>
                        </a:rPr>
                        <a:t>الفهم المتبادل</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dirty="0">
                          <a:latin typeface="Alexandria" pitchFamily="2" charset="-78"/>
                          <a:cs typeface="Alexandria" pitchFamily="2" charset="-78"/>
                        </a:rPr>
                        <a:t>الاقناع</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dirty="0">
                          <a:latin typeface="Alexandria" pitchFamily="2" charset="-78"/>
                          <a:cs typeface="Alexandria" pitchFamily="2" charset="-78"/>
                        </a:rPr>
                        <a:t>بث المعلومات في اتجاه واحد</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dirty="0">
                          <a:latin typeface="Alexandria" pitchFamily="2" charset="-78"/>
                          <a:cs typeface="Alexandria" pitchFamily="2" charset="-78"/>
                        </a:rPr>
                        <a:t>الدعاية</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b="1" dirty="0">
                          <a:latin typeface="Alexandria" pitchFamily="2" charset="-78"/>
                          <a:cs typeface="Alexandria" pitchFamily="2" charset="-78"/>
                        </a:rPr>
                        <a:t>الهدف</a:t>
                      </a:r>
                      <a:endParaRPr lang="x-none" sz="1400" b="1" dirty="0">
                        <a:latin typeface="Alexandria" pitchFamily="2" charset="-78"/>
                        <a:cs typeface="Alexandria" pitchFamily="2" charset="-78"/>
                      </a:endParaRPr>
                    </a:p>
                  </a:txBody>
                  <a:tcPr/>
                </a:tc>
                <a:extLst>
                  <a:ext uri="{0D108BD9-81ED-4DB2-BD59-A6C34878D82A}">
                    <a16:rowId xmlns:a16="http://schemas.microsoft.com/office/drawing/2014/main" xmlns="" val="920683418"/>
                  </a:ext>
                </a:extLst>
              </a:tr>
              <a:tr h="1501048">
                <a:tc>
                  <a:txBody>
                    <a:bodyPr/>
                    <a:lstStyle/>
                    <a:p>
                      <a:pPr marL="0" algn="ctr" defTabSz="914400" rtl="1" eaLnBrk="1" latinLnBrk="0" hangingPunct="1">
                        <a:lnSpc>
                          <a:spcPct val="150000"/>
                        </a:lnSpc>
                      </a:pPr>
                      <a:r>
                        <a:rPr lang="ar-SA" sz="1400" dirty="0">
                          <a:latin typeface="Alexandria" pitchFamily="2" charset="-78"/>
                          <a:cs typeface="Alexandria" pitchFamily="2" charset="-78"/>
                        </a:rPr>
                        <a:t>في اتجاهين </a:t>
                      </a:r>
                    </a:p>
                    <a:p>
                      <a:pPr marL="0" algn="ctr" defTabSz="914400" rtl="1" eaLnBrk="1" latinLnBrk="0" hangingPunct="1">
                        <a:lnSpc>
                          <a:spcPct val="150000"/>
                        </a:lnSpc>
                      </a:pPr>
                      <a:r>
                        <a:rPr lang="ar-SA" sz="1400" dirty="0">
                          <a:latin typeface="Alexandria" pitchFamily="2" charset="-78"/>
                          <a:cs typeface="Alexandria" pitchFamily="2" charset="-78"/>
                        </a:rPr>
                        <a:t>لصالح المنظمة والجماهير</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dirty="0">
                          <a:latin typeface="Alexandria" pitchFamily="2" charset="-78"/>
                          <a:cs typeface="Alexandria" pitchFamily="2" charset="-78"/>
                        </a:rPr>
                        <a:t>في اتجاهين </a:t>
                      </a:r>
                    </a:p>
                    <a:p>
                      <a:pPr marL="0" algn="ctr" defTabSz="914400" rtl="1" eaLnBrk="1" latinLnBrk="0" hangingPunct="1">
                        <a:lnSpc>
                          <a:spcPct val="150000"/>
                        </a:lnSpc>
                      </a:pPr>
                      <a:endParaRPr lang="ar-SA" sz="1400" dirty="0">
                        <a:latin typeface="Alexandria" pitchFamily="2" charset="-78"/>
                        <a:cs typeface="Alexandria" pitchFamily="2" charset="-78"/>
                      </a:endParaRPr>
                    </a:p>
                    <a:p>
                      <a:pPr marL="0" algn="ctr" defTabSz="914400" rtl="1" eaLnBrk="1" latinLnBrk="0" hangingPunct="1">
                        <a:lnSpc>
                          <a:spcPct val="150000"/>
                        </a:lnSpc>
                      </a:pPr>
                      <a:r>
                        <a:rPr lang="ar-SA" sz="1400" dirty="0">
                          <a:latin typeface="Alexandria" pitchFamily="2" charset="-78"/>
                          <a:cs typeface="Alexandria" pitchFamily="2" charset="-78"/>
                        </a:rPr>
                        <a:t>لصالح المنظمة</a:t>
                      </a:r>
                      <a:endParaRPr lang="x-none" sz="1400" dirty="0">
                        <a:latin typeface="Alexandria" pitchFamily="2" charset="-78"/>
                        <a:cs typeface="Alexandria" pitchFamily="2" charset="-78"/>
                      </a:endParaRPr>
                    </a:p>
                  </a:txBody>
                  <a:tcPr/>
                </a:tc>
                <a:tc>
                  <a:txBody>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SA" sz="1400" dirty="0">
                          <a:latin typeface="Alexandria" pitchFamily="2" charset="-78"/>
                          <a:cs typeface="Alexandria" pitchFamily="2" charset="-78"/>
                        </a:rPr>
                        <a:t>في اتجاه واحد</a:t>
                      </a:r>
                    </a:p>
                    <a:p>
                      <a:pPr marL="0" marR="0" lvl="0" indent="0" algn="ctr" defTabSz="914400" rtl="1" eaLnBrk="1" fontAlgn="auto" latinLnBrk="0" hangingPunct="1">
                        <a:lnSpc>
                          <a:spcPct val="150000"/>
                        </a:lnSpc>
                        <a:spcBef>
                          <a:spcPts val="0"/>
                        </a:spcBef>
                        <a:spcAft>
                          <a:spcPts val="0"/>
                        </a:spcAft>
                        <a:buClrTx/>
                        <a:buSzTx/>
                        <a:buFontTx/>
                        <a:buNone/>
                        <a:tabLst/>
                        <a:defRPr/>
                      </a:pPr>
                      <a:endParaRPr lang="ar-SA" sz="1400" dirty="0">
                        <a:latin typeface="Alexandria" pitchFamily="2" charset="-78"/>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SA" sz="1400" dirty="0">
                          <a:latin typeface="Alexandria" pitchFamily="2" charset="-78"/>
                          <a:cs typeface="Alexandria" pitchFamily="2" charset="-78"/>
                        </a:rPr>
                        <a:t>معلومات كاملة حقيقية عن المنظمة</a:t>
                      </a:r>
                      <a:endParaRPr lang="x-none" sz="1400" dirty="0">
                        <a:latin typeface="Alexandria" pitchFamily="2" charset="-78"/>
                        <a:cs typeface="Alexandria" pitchFamily="2" charset="-78"/>
                      </a:endParaRPr>
                    </a:p>
                    <a:p>
                      <a:pPr marL="0" algn="ctr" defTabSz="914400" rtl="1" eaLnBrk="1" latinLnBrk="0" hangingPunct="1">
                        <a:lnSpc>
                          <a:spcPct val="150000"/>
                        </a:lnSpc>
                      </a:pP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dirty="0">
                          <a:latin typeface="Alexandria" pitchFamily="2" charset="-78"/>
                          <a:cs typeface="Alexandria" pitchFamily="2" charset="-78"/>
                        </a:rPr>
                        <a:t>في اتجاه واحد</a:t>
                      </a:r>
                    </a:p>
                    <a:p>
                      <a:pPr marL="0" algn="ctr" defTabSz="914400" rtl="1" eaLnBrk="1" latinLnBrk="0" hangingPunct="1">
                        <a:lnSpc>
                          <a:spcPct val="150000"/>
                        </a:lnSpc>
                      </a:pPr>
                      <a:endParaRPr lang="ar-SA" sz="1400" dirty="0">
                        <a:latin typeface="Alexandria" pitchFamily="2" charset="-78"/>
                        <a:cs typeface="Alexandria" pitchFamily="2" charset="-78"/>
                      </a:endParaRPr>
                    </a:p>
                    <a:p>
                      <a:pPr marL="0" algn="ctr" defTabSz="914400" rtl="1" eaLnBrk="1" latinLnBrk="0" hangingPunct="1">
                        <a:lnSpc>
                          <a:spcPct val="150000"/>
                        </a:lnSpc>
                      </a:pPr>
                      <a:r>
                        <a:rPr lang="ar-SA" sz="1400" dirty="0">
                          <a:latin typeface="Alexandria" pitchFamily="2" charset="-78"/>
                          <a:cs typeface="Alexandria" pitchFamily="2" charset="-78"/>
                        </a:rPr>
                        <a:t>معلومات غير كاملة تتسم بالمبالغة وغالبا عدم الصدق</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b="1" dirty="0">
                          <a:latin typeface="Alexandria" pitchFamily="2" charset="-78"/>
                          <a:cs typeface="Alexandria" pitchFamily="2" charset="-78"/>
                        </a:rPr>
                        <a:t>سمات الاتصال</a:t>
                      </a:r>
                      <a:endParaRPr lang="x-none" sz="1400" b="1" dirty="0">
                        <a:latin typeface="Alexandria" pitchFamily="2" charset="-78"/>
                        <a:cs typeface="Alexandria" pitchFamily="2" charset="-78"/>
                      </a:endParaRPr>
                    </a:p>
                  </a:txBody>
                  <a:tcPr/>
                </a:tc>
                <a:extLst>
                  <a:ext uri="{0D108BD9-81ED-4DB2-BD59-A6C34878D82A}">
                    <a16:rowId xmlns:a16="http://schemas.microsoft.com/office/drawing/2014/main" xmlns="" val="1345961456"/>
                  </a:ext>
                </a:extLst>
              </a:tr>
              <a:tr h="757989">
                <a:tc>
                  <a:txBody>
                    <a:bodyPr/>
                    <a:lstStyle/>
                    <a:p>
                      <a:pPr marL="0" algn="ctr" defTabSz="914400" rtl="1" eaLnBrk="1" latinLnBrk="0" hangingPunct="1">
                        <a:lnSpc>
                          <a:spcPct val="150000"/>
                        </a:lnSpc>
                      </a:pPr>
                      <a:r>
                        <a:rPr lang="ar-SA" sz="1400" dirty="0">
                          <a:latin typeface="Alexandria" pitchFamily="2" charset="-78"/>
                          <a:cs typeface="Alexandria" pitchFamily="2" charset="-78"/>
                        </a:rPr>
                        <a:t>بدرجة كبيرة بهدف قياس اتجاهات الجماهير لإرضائهم</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dirty="0">
                          <a:latin typeface="Alexandria" pitchFamily="2" charset="-78"/>
                          <a:cs typeface="Alexandria" pitchFamily="2" charset="-78"/>
                        </a:rPr>
                        <a:t>بدرجة كبيرة بهدف تقييم اتجاهات الجمهور لزيادة فعالية الاتصال</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dirty="0">
                          <a:latin typeface="Alexandria" pitchFamily="2" charset="-78"/>
                          <a:cs typeface="Alexandria" pitchFamily="2" charset="-78"/>
                        </a:rPr>
                        <a:t>قليلة</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dirty="0">
                          <a:latin typeface="Alexandria" pitchFamily="2" charset="-78"/>
                          <a:cs typeface="Alexandria" pitchFamily="2" charset="-78"/>
                        </a:rPr>
                        <a:t>نادرة </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b="1" dirty="0">
                          <a:latin typeface="Alexandria" pitchFamily="2" charset="-78"/>
                          <a:cs typeface="Alexandria" pitchFamily="2" charset="-78"/>
                        </a:rPr>
                        <a:t>الاعتماد على البحوث </a:t>
                      </a:r>
                      <a:endParaRPr lang="x-none" sz="1400" b="1" dirty="0">
                        <a:latin typeface="Alexandria" pitchFamily="2" charset="-78"/>
                        <a:cs typeface="Alexandria" pitchFamily="2" charset="-78"/>
                      </a:endParaRPr>
                    </a:p>
                  </a:txBody>
                  <a:tcPr/>
                </a:tc>
                <a:extLst>
                  <a:ext uri="{0D108BD9-81ED-4DB2-BD59-A6C34878D82A}">
                    <a16:rowId xmlns:a16="http://schemas.microsoft.com/office/drawing/2014/main" xmlns="" val="4263118705"/>
                  </a:ext>
                </a:extLst>
              </a:tr>
              <a:tr h="837205">
                <a:tc>
                  <a:txBody>
                    <a:bodyPr/>
                    <a:lstStyle/>
                    <a:p>
                      <a:pPr marL="0" algn="ctr" defTabSz="914400" rtl="1" eaLnBrk="1" latinLnBrk="0" hangingPunct="1">
                        <a:lnSpc>
                          <a:spcPct val="150000"/>
                        </a:lnSpc>
                      </a:pPr>
                      <a:r>
                        <a:rPr lang="ar-SA" sz="1400" dirty="0">
                          <a:latin typeface="Alexandria" pitchFamily="2" charset="-78"/>
                          <a:cs typeface="Alexandria" pitchFamily="2" charset="-78"/>
                        </a:rPr>
                        <a:t>الشركات</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dirty="0">
                          <a:latin typeface="Alexandria" pitchFamily="2" charset="-78"/>
                          <a:cs typeface="Alexandria" pitchFamily="2" charset="-78"/>
                        </a:rPr>
                        <a:t>الشركات</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dirty="0">
                          <a:latin typeface="Alexandria" pitchFamily="2" charset="-78"/>
                          <a:cs typeface="Alexandria" pitchFamily="2" charset="-78"/>
                        </a:rPr>
                        <a:t>المؤسسات الحكومية </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dirty="0">
                          <a:latin typeface="Alexandria" pitchFamily="2" charset="-78"/>
                          <a:cs typeface="Alexandria" pitchFamily="2" charset="-78"/>
                        </a:rPr>
                        <a:t>بعض الشركات الغير معروفة – الحروب النفسية</a:t>
                      </a:r>
                      <a:endParaRPr lang="x-none" sz="1400" dirty="0">
                        <a:latin typeface="Alexandria" pitchFamily="2" charset="-78"/>
                        <a:cs typeface="Alexandria" pitchFamily="2" charset="-78"/>
                      </a:endParaRPr>
                    </a:p>
                  </a:txBody>
                  <a:tcPr/>
                </a:tc>
                <a:tc>
                  <a:txBody>
                    <a:bodyPr/>
                    <a:lstStyle/>
                    <a:p>
                      <a:pPr marL="0" algn="ctr" defTabSz="914400" rtl="1" eaLnBrk="1" latinLnBrk="0" hangingPunct="1">
                        <a:lnSpc>
                          <a:spcPct val="150000"/>
                        </a:lnSpc>
                      </a:pPr>
                      <a:r>
                        <a:rPr lang="ar-SA" sz="1400" b="1" dirty="0">
                          <a:latin typeface="Alexandria" pitchFamily="2" charset="-78"/>
                          <a:cs typeface="Alexandria" pitchFamily="2" charset="-78"/>
                        </a:rPr>
                        <a:t>طبيعة المنظمات المستخدمة</a:t>
                      </a:r>
                    </a:p>
                    <a:p>
                      <a:pPr marL="0" algn="ctr" defTabSz="914400" rtl="1" eaLnBrk="1" latinLnBrk="0" hangingPunct="1">
                        <a:lnSpc>
                          <a:spcPct val="150000"/>
                        </a:lnSpc>
                      </a:pPr>
                      <a:r>
                        <a:rPr lang="ar-SA" sz="1400" b="1" dirty="0">
                          <a:latin typeface="Alexandria" pitchFamily="2" charset="-78"/>
                          <a:cs typeface="Alexandria" pitchFamily="2" charset="-78"/>
                        </a:rPr>
                        <a:t> ( غالبا)</a:t>
                      </a:r>
                      <a:endParaRPr lang="x-none" sz="1400" b="1" dirty="0">
                        <a:latin typeface="Alexandria" pitchFamily="2" charset="-78"/>
                        <a:cs typeface="Alexandria" pitchFamily="2" charset="-78"/>
                      </a:endParaRPr>
                    </a:p>
                  </a:txBody>
                  <a:tcPr/>
                </a:tc>
                <a:extLst>
                  <a:ext uri="{0D108BD9-81ED-4DB2-BD59-A6C34878D82A}">
                    <a16:rowId xmlns:a16="http://schemas.microsoft.com/office/drawing/2014/main" xmlns="" val="3638089732"/>
                  </a:ext>
                </a:extLst>
              </a:tr>
            </a:tbl>
          </a:graphicData>
        </a:graphic>
      </p:graphicFrame>
    </p:spTree>
    <p:extLst>
      <p:ext uri="{BB962C8B-B14F-4D97-AF65-F5344CB8AC3E}">
        <p14:creationId xmlns:p14="http://schemas.microsoft.com/office/powerpoint/2010/main" val="157680518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3417E732-1229-5699-6057-B807D2C49EA6}"/>
              </a:ext>
            </a:extLst>
          </p:cNvPr>
          <p:cNvSpPr>
            <a:spLocks noGrp="1"/>
          </p:cNvSpPr>
          <p:nvPr>
            <p:ph type="title"/>
          </p:nvPr>
        </p:nvSpPr>
        <p:spPr>
          <a:xfrm>
            <a:off x="838200" y="1064291"/>
            <a:ext cx="10515600" cy="1159208"/>
          </a:xfrm>
        </p:spPr>
        <p:txBody>
          <a:bodyPr>
            <a:noAutofit/>
          </a:bodyPr>
          <a:lstStyle/>
          <a:p>
            <a:pPr algn="r" rtl="1">
              <a:lnSpc>
                <a:spcPct val="150000"/>
              </a:lnSpc>
            </a:pPr>
            <a:r>
              <a:rPr lang="ar-EG" sz="1600" b="1" dirty="0">
                <a:solidFill>
                  <a:srgbClr val="00AEEF"/>
                </a:solidFill>
                <a:latin typeface="Alexandria" pitchFamily="2" charset="-78"/>
                <a:cs typeface="Alexandria" pitchFamily="2" charset="-78"/>
              </a:rPr>
              <a:t/>
            </a:r>
            <a:br>
              <a:rPr lang="ar-EG" sz="1600" b="1" dirty="0">
                <a:solidFill>
                  <a:srgbClr val="00AEEF"/>
                </a:solidFill>
                <a:latin typeface="Alexandria" pitchFamily="2" charset="-78"/>
                <a:cs typeface="Alexandria" pitchFamily="2" charset="-78"/>
              </a:rPr>
            </a:br>
            <a:r>
              <a:rPr lang="ar-EG" sz="1600" b="1" dirty="0">
                <a:solidFill>
                  <a:srgbClr val="00AEEF"/>
                </a:solidFill>
                <a:latin typeface="Alexandria" pitchFamily="2" charset="-78"/>
                <a:cs typeface="Alexandria" pitchFamily="2" charset="-78"/>
              </a:rPr>
              <a:t>المرحلة الرابعة: التوجه نحو العلاقات وإدارة العلاقات (من الثمانينيات وحتى الآن)</a:t>
            </a:r>
            <a:r>
              <a:rPr lang="ar-EG" sz="1400" dirty="0">
                <a:latin typeface="Alexandria" pitchFamily="2" charset="-78"/>
                <a:cs typeface="Alexandria" pitchFamily="2" charset="-78"/>
              </a:rPr>
              <a:t/>
            </a:r>
            <a:br>
              <a:rPr lang="ar-EG" sz="1400" dirty="0">
                <a:latin typeface="Alexandria" pitchFamily="2" charset="-78"/>
                <a:cs typeface="Alexandria" pitchFamily="2" charset="-78"/>
              </a:rPr>
            </a:br>
            <a:r>
              <a:rPr lang="ar-EG" sz="1400" dirty="0">
                <a:latin typeface="Alexandria" pitchFamily="2" charset="-78"/>
                <a:cs typeface="Alexandria" pitchFamily="2" charset="-78"/>
              </a:rPr>
              <a:t/>
            </a:r>
            <a:br>
              <a:rPr lang="ar-EG" sz="1400" dirty="0">
                <a:latin typeface="Alexandria" pitchFamily="2" charset="-78"/>
                <a:cs typeface="Alexandria" pitchFamily="2" charset="-78"/>
              </a:rPr>
            </a:br>
            <a:r>
              <a:rPr lang="ar-EG" sz="1400" dirty="0">
                <a:latin typeface="Alexandria" pitchFamily="2" charset="-78"/>
                <a:cs typeface="Alexandria" pitchFamily="2" charset="-78"/>
              </a:rPr>
              <a:t/>
            </a:r>
            <a:br>
              <a:rPr lang="ar-EG" sz="1400" dirty="0">
                <a:latin typeface="Alexandria" pitchFamily="2" charset="-78"/>
                <a:cs typeface="Alexandria" pitchFamily="2" charset="-78"/>
              </a:rPr>
            </a:br>
            <a:r>
              <a:rPr lang="ar-EG" sz="1400" dirty="0">
                <a:latin typeface="Alexandria" pitchFamily="2" charset="-78"/>
                <a:cs typeface="Alexandria" pitchFamily="2" charset="-78"/>
              </a:rPr>
              <a:t>شهدت هذه المرحلة تحولاً كبيراً نحو التركيز على بناء علاقات فعالة ومستدامة بين المنظمات وأصحاب المصلحة.</a:t>
            </a:r>
            <a:br>
              <a:rPr lang="ar-EG" sz="1400" dirty="0">
                <a:latin typeface="Alexandria" pitchFamily="2" charset="-78"/>
                <a:cs typeface="Alexandria" pitchFamily="2" charset="-78"/>
              </a:rPr>
            </a:br>
            <a:r>
              <a:rPr lang="en-US" sz="1400" dirty="0">
                <a:latin typeface="Alexandria" pitchFamily="2" charset="-78"/>
                <a:cs typeface="Alexandria" pitchFamily="2" charset="-78"/>
              </a:rPr>
              <a:t/>
            </a:r>
            <a:br>
              <a:rPr lang="en-US" sz="1400" dirty="0">
                <a:latin typeface="Alexandria" pitchFamily="2" charset="-78"/>
                <a:cs typeface="Alexandria" pitchFamily="2" charset="-78"/>
              </a:rPr>
            </a:br>
            <a:endParaRPr lang="x-none" sz="1400" b="1" dirty="0">
              <a:solidFill>
                <a:srgbClr val="00AEEF"/>
              </a:solidFill>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xmlns="" id="{86CA95B2-7125-7C5A-2A1C-8BC91ABBEBB4}"/>
              </a:ext>
            </a:extLst>
          </p:cNvPr>
          <p:cNvGraphicFramePr>
            <a:graphicFrameLocks noGrp="1"/>
          </p:cNvGraphicFramePr>
          <p:nvPr>
            <p:ph idx="1"/>
            <p:extLst>
              <p:ext uri="{D42A27DB-BD31-4B8C-83A1-F6EECF244321}">
                <p14:modId xmlns:p14="http://schemas.microsoft.com/office/powerpoint/2010/main" val="863235271"/>
              </p:ext>
            </p:extLst>
          </p:nvPr>
        </p:nvGraphicFramePr>
        <p:xfrm>
          <a:off x="838200" y="2546429"/>
          <a:ext cx="10515600" cy="36305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23553379"/>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3417E732-1229-5699-6057-B807D2C49EA6}"/>
              </a:ext>
            </a:extLst>
          </p:cNvPr>
          <p:cNvSpPr>
            <a:spLocks noGrp="1"/>
          </p:cNvSpPr>
          <p:nvPr>
            <p:ph type="title"/>
          </p:nvPr>
        </p:nvSpPr>
        <p:spPr>
          <a:xfrm>
            <a:off x="838200" y="1071339"/>
            <a:ext cx="10515600" cy="619349"/>
          </a:xfrm>
        </p:spPr>
        <p:txBody>
          <a:bodyPr>
            <a:normAutofit/>
          </a:bodyPr>
          <a:lstStyle/>
          <a:p>
            <a:pPr algn="r" rtl="1"/>
            <a:r>
              <a:rPr lang="ar-SA" sz="2000" b="1" dirty="0">
                <a:solidFill>
                  <a:srgbClr val="00AEEF"/>
                </a:solidFill>
                <a:latin typeface="Alexandria" pitchFamily="2" charset="-78"/>
                <a:cs typeface="Alexandria" pitchFamily="2" charset="-78"/>
              </a:rPr>
              <a:t>النموذج الاتصال الحواري:</a:t>
            </a:r>
            <a:endParaRPr lang="x-none" sz="20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xmlns="" id="{9C1332E7-7118-AA09-9D09-E067547FC86E}"/>
              </a:ext>
            </a:extLst>
          </p:cNvPr>
          <p:cNvSpPr>
            <a:spLocks noGrp="1"/>
          </p:cNvSpPr>
          <p:nvPr>
            <p:ph idx="1"/>
          </p:nvPr>
        </p:nvSpPr>
        <p:spPr>
          <a:xfrm>
            <a:off x="365760" y="1825624"/>
            <a:ext cx="10988040" cy="4752975"/>
          </a:xfrm>
        </p:spPr>
        <p:txBody>
          <a:bodyPr>
            <a:normAutofit/>
          </a:bodyPr>
          <a:lstStyle/>
          <a:p>
            <a:pPr algn="r" rtl="1">
              <a:lnSpc>
                <a:spcPct val="170000"/>
              </a:lnSpc>
            </a:pPr>
            <a:r>
              <a:rPr lang="ar-EG" sz="1600" dirty="0">
                <a:latin typeface="Alexandria" pitchFamily="2" charset="-78"/>
                <a:cs typeface="Alexandria" pitchFamily="2" charset="-78"/>
              </a:rPr>
              <a:t>ينتمي نموذج الاتصال الحواري إلى المرحلة الرابعة والتي تهتم بالتوجه نحو العلاقات وإدارة العلاقات في مراحل تطور نظريات العلاقات العامة.</a:t>
            </a:r>
          </a:p>
          <a:p>
            <a:pPr algn="r" rtl="1">
              <a:lnSpc>
                <a:spcPct val="170000"/>
              </a:lnSpc>
            </a:pPr>
            <a:r>
              <a:rPr lang="ar-EG" sz="1600" dirty="0">
                <a:latin typeface="Alexandria" pitchFamily="2" charset="-78"/>
                <a:cs typeface="Alexandria" pitchFamily="2" charset="-78"/>
              </a:rPr>
              <a:t>يُعد هذا النموذج تطورًا وتعميقًا لنموذج الاتصال ذي الاتجاهين المتماثل الذي قدمه جيمس غرونيج وهانت، والذي ظهر في المرحلة الثالثة (النماذج الكلاسيكية للعلاقات العامة). </a:t>
            </a:r>
          </a:p>
          <a:p>
            <a:pPr algn="r" rtl="1">
              <a:lnSpc>
                <a:spcPct val="170000"/>
              </a:lnSpc>
            </a:pPr>
            <a:r>
              <a:rPr lang="ar-EG" sz="1600" dirty="0">
                <a:latin typeface="Alexandria" pitchFamily="2" charset="-78"/>
                <a:cs typeface="Alexandria" pitchFamily="2" charset="-78"/>
              </a:rPr>
              <a:t>النموذج الحواري يذهب أبعد من مجرد التوازن في التأثير ليشمل </a:t>
            </a:r>
            <a:r>
              <a:rPr lang="ar-EG" sz="1600" b="1" u="sng" dirty="0">
                <a:latin typeface="Alexandria" pitchFamily="2" charset="-78"/>
                <a:cs typeface="Alexandria" pitchFamily="2" charset="-78"/>
              </a:rPr>
              <a:t>الجودة الأخلاقية والتفاعل الحقيقي </a:t>
            </a:r>
            <a:r>
              <a:rPr lang="ar-EG" sz="1600" dirty="0">
                <a:latin typeface="Alexandria" pitchFamily="2" charset="-78"/>
                <a:cs typeface="Alexandria" pitchFamily="2" charset="-78"/>
              </a:rPr>
              <a:t>في العلاقة بين المنظمة والجمهور.</a:t>
            </a:r>
          </a:p>
          <a:p>
            <a:pPr marL="228600" indent="-228600" algn="r" defTabSz="914400" rtl="1" eaLnBrk="1" latinLnBrk="0" hangingPunct="1">
              <a:lnSpc>
                <a:spcPct val="160000"/>
              </a:lnSpc>
              <a:spcBef>
                <a:spcPts val="1000"/>
              </a:spcBef>
              <a:buFont typeface="Arial" panose="020B0604020202020204" pitchFamily="34" charset="0"/>
              <a:buChar char="•"/>
            </a:pPr>
            <a:r>
              <a:rPr lang="ar-EG" sz="1600" dirty="0">
                <a:latin typeface="Alexandria" pitchFamily="2" charset="-78"/>
                <a:cs typeface="Alexandria" pitchFamily="2" charset="-78"/>
              </a:rPr>
              <a:t>هو مفهوم أساسي في العلاقات العامة والاتصال، وهو يمثل تطورًا هامًا في فهم كيفية بناء علاقات فعالة ومستدامة بين المنظمات وأصحاب المصلحة. يركز هذا النموذج على </a:t>
            </a:r>
            <a:r>
              <a:rPr lang="ar-EG" sz="1600" b="1" dirty="0">
                <a:latin typeface="Alexandria" pitchFamily="2" charset="-78"/>
                <a:cs typeface="Alexandria" pitchFamily="2" charset="-78"/>
              </a:rPr>
              <a:t>الحوار المفتوح، الثقة المتبادلة، والفهم العميق</a:t>
            </a:r>
            <a:r>
              <a:rPr lang="ar-EG" sz="1600" dirty="0">
                <a:latin typeface="Alexandria" pitchFamily="2" charset="-78"/>
                <a:cs typeface="Alexandria" pitchFamily="2" charset="-78"/>
              </a:rPr>
              <a:t> بين الأطراف، بدلاً من مجرد إرسال الرسائل أحادية الاتجاه.</a:t>
            </a:r>
          </a:p>
          <a:p>
            <a:pPr marL="228600" indent="-228600" algn="r" defTabSz="914400" rtl="1" eaLnBrk="1" latinLnBrk="0" hangingPunct="1">
              <a:lnSpc>
                <a:spcPct val="160000"/>
              </a:lnSpc>
              <a:spcBef>
                <a:spcPts val="1000"/>
              </a:spcBef>
              <a:buFont typeface="Arial" panose="020B0604020202020204" pitchFamily="34" charset="0"/>
              <a:buChar char="•"/>
            </a:pPr>
            <a:r>
              <a:rPr lang="ar-EG" sz="1600" dirty="0">
                <a:latin typeface="Alexandria" pitchFamily="2" charset="-78"/>
                <a:cs typeface="Alexandria" pitchFamily="2" charset="-78"/>
              </a:rPr>
              <a:t>ي</a:t>
            </a:r>
          </a:p>
          <a:p>
            <a:pPr marL="228600" indent="-228600" algn="r" defTabSz="914400" rtl="1" eaLnBrk="1" latinLnBrk="0" hangingPunct="1">
              <a:lnSpc>
                <a:spcPct val="16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325721009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xmlns="" id="{9C1332E7-7118-AA09-9D09-E067547FC86E}"/>
              </a:ext>
            </a:extLst>
          </p:cNvPr>
          <p:cNvSpPr>
            <a:spLocks noGrp="1"/>
          </p:cNvSpPr>
          <p:nvPr>
            <p:ph idx="1"/>
          </p:nvPr>
        </p:nvSpPr>
        <p:spPr/>
        <p:txBody>
          <a:bodyPr>
            <a:normAutofit/>
          </a:bodyPr>
          <a:lstStyle/>
          <a:p>
            <a:pPr algn="r" rtl="1">
              <a:lnSpc>
                <a:spcPct val="200000"/>
              </a:lnSpc>
            </a:pPr>
            <a:r>
              <a:rPr lang="ar-EG" sz="1600" b="1" dirty="0">
                <a:latin typeface="Alexandria" pitchFamily="2" charset="-78"/>
                <a:cs typeface="Alexandria" pitchFamily="2" charset="-78"/>
              </a:rPr>
              <a:t>المبادئ الأساسية للنموذج الحواري:</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قام الباحثان </a:t>
            </a:r>
            <a:r>
              <a:rPr lang="ar-EG" sz="1600" b="1" dirty="0">
                <a:latin typeface="Alexandria" pitchFamily="2" charset="-78"/>
                <a:cs typeface="Alexandria" pitchFamily="2" charset="-78"/>
              </a:rPr>
              <a:t>كينت وتايلور </a:t>
            </a:r>
            <a:r>
              <a:rPr lang="ar-EG" sz="1600" dirty="0">
                <a:latin typeface="Alexandria" pitchFamily="2" charset="-78"/>
                <a:cs typeface="Alexandria" pitchFamily="2" charset="-78"/>
              </a:rPr>
              <a:t>بتطوير هذا النموذج واقترحا خمسة مبادئ أساسية للحوار الفعال في العلاقات العامة:</a:t>
            </a:r>
          </a:p>
          <a:p>
            <a:pPr algn="r" rtl="1">
              <a:lnSpc>
                <a:spcPct val="200000"/>
              </a:lnSpc>
              <a:buFont typeface="+mj-lt"/>
              <a:buAutoNum type="arabicPeriod"/>
            </a:pPr>
            <a:r>
              <a:rPr lang="ar-EG" sz="1600" b="1" dirty="0">
                <a:latin typeface="Alexandria" pitchFamily="2" charset="-78"/>
                <a:cs typeface="Alexandria" pitchFamily="2" charset="-78"/>
              </a:rPr>
              <a:t>الندية / التماثل : </a:t>
            </a:r>
            <a:r>
              <a:rPr lang="ar-EG" sz="1600" dirty="0">
                <a:latin typeface="Alexandria" pitchFamily="2" charset="-78"/>
                <a:cs typeface="Alexandria" pitchFamily="2" charset="-78"/>
              </a:rPr>
              <a:t>يعني أن يكون هناك اعتراف متبادل بأن جميع الأطراف في العلاقة متساوون في الحقوق والواجبات، وأن كل طرف لديه ما يقدمه ويستقبله.</a:t>
            </a:r>
          </a:p>
          <a:p>
            <a:pPr algn="r" rtl="1">
              <a:lnSpc>
                <a:spcPct val="200000"/>
              </a:lnSpc>
            </a:pPr>
            <a:r>
              <a:rPr lang="ar-EG" sz="1600" dirty="0">
                <a:latin typeface="Alexandria" pitchFamily="2" charset="-78"/>
                <a:cs typeface="Alexandria" pitchFamily="2" charset="-78"/>
              </a:rPr>
              <a:t>أيضا لا يجب أن يسيطر طرف على الحوار أو يفرض رأيه على الآخر.</a:t>
            </a:r>
          </a:p>
          <a:p>
            <a:pPr marL="0" indent="0" algn="r" defTabSz="914400" rtl="1" eaLnBrk="1" latinLnBrk="0" hangingPunct="1">
              <a:lnSpc>
                <a:spcPct val="200000"/>
              </a:lnSpc>
              <a:spcBef>
                <a:spcPts val="1000"/>
              </a:spcBef>
              <a:buNone/>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3117730255"/>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xmlns="" id="{9C1332E7-7118-AA09-9D09-E067547FC86E}"/>
              </a:ext>
            </a:extLst>
          </p:cNvPr>
          <p:cNvSpPr>
            <a:spLocks noGrp="1"/>
          </p:cNvSpPr>
          <p:nvPr>
            <p:ph idx="1"/>
          </p:nvPr>
        </p:nvSpPr>
        <p:spPr>
          <a:xfrm>
            <a:off x="180431" y="829056"/>
            <a:ext cx="11719469" cy="5347907"/>
          </a:xfrm>
        </p:spPr>
        <p:txBody>
          <a:bodyPr>
            <a:noAutofit/>
          </a:bodyPr>
          <a:lstStyle/>
          <a:p>
            <a:pPr marL="0" indent="0" algn="r" rtl="1">
              <a:lnSpc>
                <a:spcPct val="200000"/>
              </a:lnSpc>
              <a:buNone/>
            </a:pPr>
            <a:r>
              <a:rPr lang="ar-EG" sz="1600" b="1" dirty="0">
                <a:latin typeface="Alexandria" pitchFamily="2" charset="-78"/>
                <a:cs typeface="Alexandria" pitchFamily="2" charset="-78"/>
              </a:rPr>
              <a:t>٢. القرب / التقارب</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يشير إلى أهمية التفاعل المباشر والفوري مع الجمهور.</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يعني أن الاتصال لا يجب أن يكون متباعداً أو مجرد ردود فعل متأخرة، بل يجب أن يكون مستمراً وفي الوقت المناسب، ويشعر فيه كل طرف بالقرب من الآخر.</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٣. المخاطرة</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يتطلب الحوار الحقيقي استعداد كل طرف لأخذ المخاطرة في فهم وجهة نظر الآخر، حتى لو كانت مختلفة أو غير مريحة.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يعني الاستعداد للكشف عن الذات (الكشف عن بعض الضعف أو القلق) والتعاطف مع الطرف الآخر.</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ينطوي على مخاطرة التغيير في المواقف أو التوقعات نتيجة الحوار.</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1702056578"/>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xmlns="" id="{9C1332E7-7118-AA09-9D09-E067547FC86E}"/>
              </a:ext>
            </a:extLst>
          </p:cNvPr>
          <p:cNvSpPr>
            <a:spLocks noGrp="1"/>
          </p:cNvSpPr>
          <p:nvPr>
            <p:ph idx="1"/>
          </p:nvPr>
        </p:nvSpPr>
        <p:spPr>
          <a:xfrm>
            <a:off x="280416" y="1045462"/>
            <a:ext cx="11073384" cy="5533137"/>
          </a:xfrm>
        </p:spPr>
        <p:txBody>
          <a:bodyPr>
            <a:normAutofit/>
          </a:bodyPr>
          <a:lstStyle/>
          <a:p>
            <a:pPr marL="0" indent="0" algn="r" rtl="1">
              <a:lnSpc>
                <a:spcPct val="200000"/>
              </a:lnSpc>
              <a:buNone/>
            </a:pPr>
            <a:r>
              <a:rPr lang="ar-EG" sz="1600" b="1" dirty="0">
                <a:latin typeface="Alexandria" pitchFamily="2" charset="-78"/>
                <a:cs typeface="Alexandria" pitchFamily="2" charset="-78"/>
              </a:rPr>
              <a:t>٤. التعاطف </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القدرة على وضع النفس مكان الآخر ومحاولة فهم مشاعره، دوافعه، ووجهة نظره.</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يُمكّن التعاطف من بناء جسور التفاهم ويقلل من سوء الفهم.</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٥. التزام بالحوار</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يعني أن الأطراف تلتزم بالاستمرار في الحوار حتى في الأوقات الصعبة، بدلاً من التراجع أو قطع الاتصال عند ظهور الخلافات.</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هو إيمان بأن الحوار المستمر هو الطريق الأمثل لحل المشكلات وبناء العلاقات.</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54127176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xmlns="" id="{9C1332E7-7118-AA09-9D09-E067547FC86E}"/>
              </a:ext>
            </a:extLst>
          </p:cNvPr>
          <p:cNvSpPr>
            <a:spLocks noGrp="1"/>
          </p:cNvSpPr>
          <p:nvPr>
            <p:ph idx="1"/>
          </p:nvPr>
        </p:nvSpPr>
        <p:spPr>
          <a:xfrm>
            <a:off x="180431" y="1030222"/>
            <a:ext cx="11719469" cy="5702533"/>
          </a:xfrm>
        </p:spPr>
        <p:txBody>
          <a:bodyPr>
            <a:noAutofit/>
          </a:bodyPr>
          <a:lstStyle/>
          <a:p>
            <a:pPr marL="0" indent="0" algn="r" rtl="1">
              <a:lnSpc>
                <a:spcPct val="200000"/>
              </a:lnSpc>
              <a:buNone/>
            </a:pPr>
            <a:r>
              <a:rPr lang="ar-EG" sz="1600" b="1" dirty="0">
                <a:latin typeface="Alexandria" pitchFamily="2" charset="-78"/>
                <a:cs typeface="Alexandria" pitchFamily="2" charset="-78"/>
              </a:rPr>
              <a:t>لماذا يعتبر النموذج الحواري مهماً للعلاقات العامة؟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بناء الثقة والمصداقية:</a:t>
            </a:r>
            <a:r>
              <a:rPr lang="ar-EG" sz="1600" dirty="0">
                <a:latin typeface="Alexandria" pitchFamily="2" charset="-78"/>
                <a:cs typeface="Alexandria" pitchFamily="2" charset="-78"/>
              </a:rPr>
              <a:t> الحوار الحقيقي يُعزز الثقة والمصداقية أكثر من الاتصال أحادي الاتجاه.</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علاقات أعمق وأكثر استدامة:</a:t>
            </a:r>
            <a:r>
              <a:rPr lang="ar-EG" sz="1600" dirty="0">
                <a:latin typeface="Alexandria" pitchFamily="2" charset="-78"/>
                <a:cs typeface="Alexandria" pitchFamily="2" charset="-78"/>
              </a:rPr>
              <a:t> يؤدي إلى علاقات أقوى وأكثر مرونة يمكنها الصمود أمام التحديات والأزمات.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الفهم المتبادل:</a:t>
            </a:r>
            <a:r>
              <a:rPr lang="ar-EG" sz="1600" dirty="0">
                <a:latin typeface="Alexandria" pitchFamily="2" charset="-78"/>
                <a:cs typeface="Alexandria" pitchFamily="2" charset="-78"/>
              </a:rPr>
              <a:t> يساعد المنظمات على فهم احتياجات وتوقعات أصحاب المصلحة بشكل أفضل، ويساعد أصحاب المصلحة على فهم المنظمة.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حل المشكلات بشكل فعال:</a:t>
            </a:r>
            <a:r>
              <a:rPr lang="ar-EG" sz="1600" dirty="0">
                <a:latin typeface="Alexandria" pitchFamily="2" charset="-78"/>
                <a:cs typeface="Alexandria" pitchFamily="2" charset="-78"/>
              </a:rPr>
              <a:t> عندما يكون هناك حوار مفتوح، تكون الأطراف أكثر استعداداً للعمل معاً لإيجاد حلول لمصالح مشتركة.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المشاركة:</a:t>
            </a:r>
            <a:r>
              <a:rPr lang="ar-EG" sz="1600" dirty="0">
                <a:latin typeface="Alexandria" pitchFamily="2" charset="-78"/>
                <a:cs typeface="Alexandria" pitchFamily="2" charset="-78"/>
              </a:rPr>
              <a:t>يشجع الجمهور على المشاركة الفعالة في القضايا المتعلقة بالمنظمة.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مواجهة تحديات العصر الرقمي:</a:t>
            </a:r>
            <a:r>
              <a:rPr lang="ar-EG" sz="1600" dirty="0">
                <a:latin typeface="Alexandria" pitchFamily="2" charset="-78"/>
                <a:cs typeface="Alexandria" pitchFamily="2" charset="-78"/>
              </a:rPr>
              <a:t> في عصر وسائل التواصل الاجتماعي، حيث يتوقع الجمهور التفاعل والاستجابة، يصبح النموذج الحواري أكثر أهمية من أي وقت مضى.</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371877144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xmlns="" id="{9C1332E7-7118-AA09-9D09-E067547FC86E}"/>
              </a:ext>
            </a:extLst>
          </p:cNvPr>
          <p:cNvSpPr>
            <a:spLocks noGrp="1"/>
          </p:cNvSpPr>
          <p:nvPr>
            <p:ph idx="1"/>
          </p:nvPr>
        </p:nvSpPr>
        <p:spPr>
          <a:xfrm>
            <a:off x="838200" y="1243584"/>
            <a:ext cx="10515600" cy="4933379"/>
          </a:xfrm>
        </p:spPr>
        <p:txBody>
          <a:bodyPr>
            <a:normAutofit/>
          </a:bodyPr>
          <a:lstStyle/>
          <a:p>
            <a:pPr algn="r" rtl="1">
              <a:lnSpc>
                <a:spcPct val="200000"/>
              </a:lnSpc>
            </a:pPr>
            <a:r>
              <a:rPr lang="ar-EG" sz="1600" b="1" dirty="0">
                <a:latin typeface="Alexandria" pitchFamily="2" charset="-78"/>
                <a:cs typeface="Alexandria" pitchFamily="2" charset="-78"/>
              </a:rPr>
              <a:t>الفرق بين النموذج الحواري ونموذج الاتصال ذي الاتجاهين المتماثل (لغرونج وهانت):</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بينما يركز نموذج غرونيج ذو الاتجاهين المتماثل على </a:t>
            </a:r>
            <a:r>
              <a:rPr lang="ar-EG" sz="1600" b="1" dirty="0">
                <a:latin typeface="Alexandria" pitchFamily="2" charset="-78"/>
                <a:cs typeface="Alexandria" pitchFamily="2" charset="-78"/>
              </a:rPr>
              <a:t>توازن التأثير والنتائج المتبادلة</a:t>
            </a:r>
            <a:r>
              <a:rPr lang="ar-EG" sz="1600" dirty="0">
                <a:latin typeface="Alexandria" pitchFamily="2" charset="-78"/>
                <a:cs typeface="Alexandria" pitchFamily="2" charset="-78"/>
              </a:rPr>
              <a:t> من خلال الاتصال، يذهب النموذج الحواري أبعد من ذلك ليشمل </a:t>
            </a:r>
            <a:r>
              <a:rPr lang="ar-EG" sz="1600" b="1" dirty="0">
                <a:latin typeface="Alexandria" pitchFamily="2" charset="-78"/>
                <a:cs typeface="Alexandria" pitchFamily="2" charset="-78"/>
              </a:rPr>
              <a:t>الجودة الأخلاقية والخصائص العلائقية</a:t>
            </a:r>
            <a:r>
              <a:rPr lang="ar-EG" sz="1600" dirty="0">
                <a:latin typeface="Alexandria" pitchFamily="2" charset="-78"/>
                <a:cs typeface="Alexandria" pitchFamily="2" charset="-78"/>
              </a:rPr>
              <a:t> للاتصال نفسه. إنه يركز على </a:t>
            </a:r>
            <a:r>
              <a:rPr lang="ar-EG" sz="1600" i="1" dirty="0">
                <a:latin typeface="Alexandria" pitchFamily="2" charset="-78"/>
                <a:cs typeface="Alexandria" pitchFamily="2" charset="-78"/>
              </a:rPr>
              <a:t>كيفية</a:t>
            </a:r>
            <a:r>
              <a:rPr lang="ar-EG" sz="1600" dirty="0">
                <a:latin typeface="Alexandria" pitchFamily="2" charset="-78"/>
                <a:cs typeface="Alexandria" pitchFamily="2" charset="-78"/>
              </a:rPr>
              <a:t> التفاعل (بصدق، بانفتاح، بتعاطف) لضمان أن الاتصال ليس فقط ثنائي الاتجاه ومتوازنًا، بل هو أيضًا ذو قيمة أخلاقية ويُسهم في بناء علاقات قائمة على التفاهم والثقة الحقيقية.</a:t>
            </a:r>
          </a:p>
          <a:p>
            <a:pPr algn="r" rtl="1">
              <a:lnSpc>
                <a:spcPct val="200000"/>
              </a:lnSpc>
            </a:pPr>
            <a:r>
              <a:rPr lang="ar-EG" sz="1600" dirty="0">
                <a:latin typeface="Alexandria" pitchFamily="2" charset="-78"/>
                <a:cs typeface="Alexandria" pitchFamily="2" charset="-78"/>
              </a:rPr>
              <a:t>باختصار، النموذج الحواري يدعو العلاقات العامة إلى الانتقال من مجرد </a:t>
            </a:r>
            <a:r>
              <a:rPr lang="ar-EG" sz="1600" b="1" dirty="0">
                <a:latin typeface="Alexandria" pitchFamily="2" charset="-78"/>
                <a:cs typeface="Alexandria" pitchFamily="2" charset="-78"/>
              </a:rPr>
              <a:t>"التحدث إلى الجمهور" إلى "الحوار مع الجمهور"، </a:t>
            </a:r>
            <a:r>
              <a:rPr lang="ar-EG" sz="1600" dirty="0">
                <a:latin typeface="Alexandria" pitchFamily="2" charset="-78"/>
                <a:cs typeface="Alexandria" pitchFamily="2" charset="-78"/>
              </a:rPr>
              <a:t>مع التركيز على المبادئ التي تجعل هذا الحوار بناءً ومثمرًا ويخدم بناء علاقات قوية ودائمة.</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94745472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3417E732-1229-5699-6057-B807D2C49EA6}"/>
              </a:ext>
            </a:extLst>
          </p:cNvPr>
          <p:cNvSpPr>
            <a:spLocks noGrp="1"/>
          </p:cNvSpPr>
          <p:nvPr>
            <p:ph type="title"/>
          </p:nvPr>
        </p:nvSpPr>
        <p:spPr>
          <a:xfrm>
            <a:off x="838200" y="679511"/>
            <a:ext cx="10515600" cy="1011178"/>
          </a:xfrm>
        </p:spPr>
        <p:txBody>
          <a:bodyPr>
            <a:normAutofit fontScale="90000"/>
          </a:bodyPr>
          <a:lstStyle/>
          <a:p>
            <a:pPr algn="r" rtl="1">
              <a:lnSpc>
                <a:spcPct val="150000"/>
              </a:lnSpc>
            </a:pPr>
            <a:r>
              <a:rPr lang="ar-EG" sz="1600" b="1" dirty="0">
                <a:solidFill>
                  <a:srgbClr val="00AEEF"/>
                </a:solidFill>
                <a:latin typeface="Alexandria" pitchFamily="2" charset="-78"/>
                <a:cs typeface="Alexandria" pitchFamily="2" charset="-78"/>
              </a:rPr>
              <a:t/>
            </a:r>
            <a:br>
              <a:rPr lang="ar-EG" sz="1600" b="1" dirty="0">
                <a:solidFill>
                  <a:srgbClr val="00AEEF"/>
                </a:solidFill>
                <a:latin typeface="Alexandria" pitchFamily="2" charset="-78"/>
                <a:cs typeface="Alexandria" pitchFamily="2" charset="-78"/>
              </a:rPr>
            </a:br>
            <a:r>
              <a:rPr lang="ar-EG" sz="1600" b="1" dirty="0">
                <a:solidFill>
                  <a:srgbClr val="00AEEF"/>
                </a:solidFill>
                <a:latin typeface="Alexandria" pitchFamily="2" charset="-78"/>
                <a:cs typeface="Alexandria" pitchFamily="2" charset="-78"/>
              </a:rPr>
              <a:t>المرحلة الخامسة: النظريات الناشئة والمعاصرة (القرن 21 وما بعده)</a:t>
            </a:r>
            <a:br>
              <a:rPr lang="ar-EG" sz="1600" b="1" dirty="0">
                <a:solidFill>
                  <a:srgbClr val="00AEEF"/>
                </a:solidFill>
                <a:latin typeface="Alexandria" pitchFamily="2" charset="-78"/>
                <a:cs typeface="Alexandria" pitchFamily="2" charset="-78"/>
              </a:rPr>
            </a:br>
            <a:r>
              <a:rPr lang="ar-EG" sz="1600" dirty="0">
                <a:latin typeface="Alexandria" pitchFamily="2" charset="-78"/>
                <a:cs typeface="Alexandria" pitchFamily="2" charset="-78"/>
              </a:rPr>
              <a:t>مع التطورات التكنولوجية وزيادة شدة المنافسة بين المؤسسات، ظهرت نظريات جديدة أو تطورت نظريات قائمة لتناسب البيئة الحديثة.</a:t>
            </a:r>
            <a:r>
              <a:rPr lang="ar-EG" sz="1600" dirty="0"/>
              <a:t/>
            </a:r>
            <a:br>
              <a:rPr lang="ar-EG" sz="1600" dirty="0"/>
            </a:br>
            <a:r>
              <a:rPr lang="ar-EG" sz="1600" b="1" dirty="0">
                <a:solidFill>
                  <a:srgbClr val="00AEEF"/>
                </a:solidFill>
                <a:latin typeface="Alexandria" pitchFamily="2" charset="-78"/>
                <a:cs typeface="Alexandria" pitchFamily="2" charset="-78"/>
              </a:rPr>
              <a:t/>
            </a:r>
            <a:br>
              <a:rPr lang="ar-EG" sz="1600" b="1" dirty="0">
                <a:solidFill>
                  <a:srgbClr val="00AEEF"/>
                </a:solidFill>
                <a:latin typeface="Alexandria" pitchFamily="2" charset="-78"/>
                <a:cs typeface="Alexandria" pitchFamily="2" charset="-78"/>
              </a:rPr>
            </a:br>
            <a:endParaRPr lang="x-none" sz="1600" b="1" dirty="0">
              <a:solidFill>
                <a:srgbClr val="00AEEF"/>
              </a:solidFill>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xmlns="" id="{74643549-30AC-103A-7189-A98AD2E899BC}"/>
              </a:ext>
            </a:extLst>
          </p:cNvPr>
          <p:cNvGraphicFramePr>
            <a:graphicFrameLocks noGrp="1"/>
          </p:cNvGraphicFramePr>
          <p:nvPr>
            <p:ph idx="1"/>
            <p:extLst>
              <p:ext uri="{D42A27DB-BD31-4B8C-83A1-F6EECF244321}">
                <p14:modId xmlns:p14="http://schemas.microsoft.com/office/powerpoint/2010/main" val="149911788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37144380"/>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3417E732-1229-5699-6057-B807D2C49EA6}"/>
              </a:ext>
            </a:extLst>
          </p:cNvPr>
          <p:cNvSpPr>
            <a:spLocks noGrp="1"/>
          </p:cNvSpPr>
          <p:nvPr>
            <p:ph type="title"/>
          </p:nvPr>
        </p:nvSpPr>
        <p:spPr>
          <a:xfrm>
            <a:off x="838200" y="912843"/>
            <a:ext cx="10515600" cy="619349"/>
          </a:xfrm>
        </p:spPr>
        <p:txBody>
          <a:bodyPr>
            <a:normAutofit/>
          </a:bodyPr>
          <a:lstStyle/>
          <a:p>
            <a:pPr algn="r" rtl="1"/>
            <a:r>
              <a:rPr lang="ar-SA" sz="1800" b="1" dirty="0">
                <a:solidFill>
                  <a:srgbClr val="00AEEF"/>
                </a:solidFill>
                <a:latin typeface="Alexandria" pitchFamily="2" charset="-78"/>
                <a:cs typeface="Alexandria" pitchFamily="2" charset="-78"/>
              </a:rPr>
              <a:t>مثال تطبيقي لاستخدام نموذج جرونج وهانت في مجال العلاقات العامة وبحوثها:</a:t>
            </a:r>
            <a:endParaRPr lang="x-none" sz="1800" b="1" dirty="0">
              <a:solidFill>
                <a:srgbClr val="00AEEF"/>
              </a:solidFill>
              <a:latin typeface="Alexandria" pitchFamily="2" charset="-78"/>
              <a:cs typeface="Alexandria" pitchFamily="2" charset="-78"/>
            </a:endParaRPr>
          </a:p>
        </p:txBody>
      </p:sp>
      <p:sp>
        <p:nvSpPr>
          <p:cNvPr id="9" name="Content Placeholder 3">
            <a:extLst>
              <a:ext uri="{FF2B5EF4-FFF2-40B4-BE49-F238E27FC236}">
                <a16:creationId xmlns:a16="http://schemas.microsoft.com/office/drawing/2014/main" xmlns="" id="{73B93184-99E6-D29D-D2FE-D3B4FFA5D479}"/>
              </a:ext>
            </a:extLst>
          </p:cNvPr>
          <p:cNvSpPr>
            <a:spLocks noGrp="1"/>
          </p:cNvSpPr>
          <p:nvPr>
            <p:ph idx="1"/>
          </p:nvPr>
        </p:nvSpPr>
        <p:spPr>
          <a:xfrm>
            <a:off x="292608" y="1532192"/>
            <a:ext cx="11338560" cy="5046407"/>
          </a:xfrm>
        </p:spPr>
        <p:txBody>
          <a:bodyPr>
            <a:noAutofit/>
          </a:bodyPr>
          <a:lstStyle/>
          <a:p>
            <a:pPr>
              <a:lnSpc>
                <a:spcPct val="200000"/>
              </a:lnSpc>
            </a:pPr>
            <a:r>
              <a:rPr lang="en-US" sz="1400" b="1" i="0" dirty="0">
                <a:solidFill>
                  <a:srgbClr val="414141"/>
                </a:solidFill>
                <a:effectLst/>
                <a:latin typeface="Alexandria" pitchFamily="2" charset="-78"/>
                <a:cs typeface="Alexandria" pitchFamily="2" charset="-78"/>
                <a:hlinkClick r:id="rId3"/>
              </a:rPr>
              <a:t>https://jcts.journals.ekb.eg/article_107062.html</a:t>
            </a:r>
            <a:endParaRPr lang="ar-EG" sz="1400" b="1" i="0" dirty="0">
              <a:solidFill>
                <a:srgbClr val="414141"/>
              </a:solidFill>
              <a:effectLst/>
              <a:latin typeface="Alexandria" pitchFamily="2" charset="-78"/>
              <a:cs typeface="Alexandria" pitchFamily="2" charset="-78"/>
            </a:endParaRPr>
          </a:p>
          <a:p>
            <a:pPr marL="0" indent="0" algn="r" rtl="1">
              <a:lnSpc>
                <a:spcPct val="200000"/>
              </a:lnSpc>
              <a:buNone/>
            </a:pPr>
            <a:r>
              <a:rPr lang="ar-EG" sz="1400" b="1" dirty="0">
                <a:solidFill>
                  <a:srgbClr val="414141"/>
                </a:solidFill>
                <a:latin typeface="Alexandria" pitchFamily="2" charset="-78"/>
                <a:cs typeface="Alexandria" pitchFamily="2" charset="-78"/>
              </a:rPr>
              <a:t>دراسة : </a:t>
            </a:r>
            <a:r>
              <a:rPr lang="ar-EG" sz="1400" b="1" i="0" dirty="0">
                <a:solidFill>
                  <a:srgbClr val="414141"/>
                </a:solidFill>
                <a:effectLst/>
                <a:latin typeface="Alexandria" pitchFamily="2" charset="-78"/>
                <a:cs typeface="Alexandria" pitchFamily="2" charset="-78"/>
              </a:rPr>
              <a:t>تقييم فاعلية استراتيجيات إدارة العلاقة في بناء سمعة المنظمات </a:t>
            </a:r>
          </a:p>
          <a:p>
            <a:pPr marL="0" indent="0" algn="r" rtl="1">
              <a:lnSpc>
                <a:spcPct val="200000"/>
              </a:lnSpc>
              <a:buNone/>
            </a:pPr>
            <a:r>
              <a:rPr lang="ar-EG" sz="1400" b="1" dirty="0">
                <a:solidFill>
                  <a:srgbClr val="414141"/>
                </a:solidFill>
                <a:latin typeface="Alexandria" pitchFamily="2" charset="-78"/>
                <a:cs typeface="Alexandria" pitchFamily="2" charset="-78"/>
              </a:rPr>
              <a:t>الباحث : حاتم علي حيدر (٢٠٢٠)</a:t>
            </a:r>
            <a:endParaRPr lang="ar-EG" sz="1400" b="1" i="0" dirty="0">
              <a:solidFill>
                <a:srgbClr val="414141"/>
              </a:solidFill>
              <a:effectLst/>
              <a:latin typeface="Alexandria" pitchFamily="2" charset="-78"/>
              <a:cs typeface="Alexandria" pitchFamily="2" charset="-78"/>
            </a:endParaRPr>
          </a:p>
          <a:p>
            <a:pPr marL="0" indent="0" algn="r" rtl="1">
              <a:lnSpc>
                <a:spcPct val="200000"/>
              </a:lnSpc>
              <a:buNone/>
            </a:pPr>
            <a:r>
              <a:rPr lang="ar-EG" sz="1400" b="1" dirty="0">
                <a:solidFill>
                  <a:srgbClr val="414141"/>
                </a:solidFill>
                <a:latin typeface="Alexandria" pitchFamily="2" charset="-78"/>
                <a:cs typeface="Alexandria" pitchFamily="2" charset="-78"/>
              </a:rPr>
              <a:t>أهداف الدراسة:</a:t>
            </a:r>
          </a:p>
          <a:p>
            <a:pPr algn="r" rtl="1">
              <a:lnSpc>
                <a:spcPct val="200000"/>
              </a:lnSpc>
            </a:pPr>
            <a:r>
              <a:rPr lang="ar-EG" sz="1400" b="0" i="0" dirty="0">
                <a:solidFill>
                  <a:srgbClr val="333333"/>
                </a:solidFill>
                <a:effectLst/>
                <a:latin typeface="rtl-font"/>
              </a:rPr>
              <a:t> </a:t>
            </a:r>
            <a:r>
              <a:rPr lang="ar-EG" sz="1400" b="0" i="0" dirty="0">
                <a:solidFill>
                  <a:srgbClr val="333333"/>
                </a:solidFill>
                <a:effectLst/>
                <a:latin typeface="Alexandria" pitchFamily="2" charset="-78"/>
                <a:cs typeface="Alexandria" pitchFamily="2" charset="-78"/>
              </a:rPr>
              <a:t>تقييم فاعلية استراتيجيات إدارة العلاقة في بناء سمعة المنظمات،</a:t>
            </a:r>
          </a:p>
          <a:p>
            <a:pPr algn="r" rtl="1">
              <a:lnSpc>
                <a:spcPct val="200000"/>
              </a:lnSpc>
            </a:pPr>
            <a:r>
              <a:rPr lang="ar-EG" sz="1400" dirty="0">
                <a:latin typeface="Alexandria" pitchFamily="2" charset="-78"/>
                <a:cs typeface="Alexandria" pitchFamily="2" charset="-78"/>
              </a:rPr>
              <a:t>رصد الاستراتيجيات التي توظفها الجامعات في إدارة علاقاتها بالطلاب.</a:t>
            </a:r>
            <a:endParaRPr lang="ar-EG" sz="1400" dirty="0">
              <a:solidFill>
                <a:srgbClr val="333333"/>
              </a:solidFill>
              <a:latin typeface="Alexandria" pitchFamily="2" charset="-78"/>
              <a:cs typeface="Alexandria" pitchFamily="2" charset="-78"/>
            </a:endParaRPr>
          </a:p>
          <a:p>
            <a:pPr algn="r" rtl="1">
              <a:lnSpc>
                <a:spcPct val="200000"/>
              </a:lnSpc>
            </a:pPr>
            <a:r>
              <a:rPr lang="ar-EG" sz="1400" dirty="0">
                <a:latin typeface="Alexandria" pitchFamily="2" charset="-78"/>
                <a:cs typeface="Alexandria" pitchFamily="2" charset="-78"/>
              </a:rPr>
              <a:t>الكشف عن أنماط العلاقة الشائعة بين الجامعات وطلابها.</a:t>
            </a:r>
            <a:endParaRPr lang="ar-EG" sz="1400" dirty="0">
              <a:solidFill>
                <a:srgbClr val="333333"/>
              </a:solidFill>
              <a:latin typeface="Alexandria" pitchFamily="2" charset="-78"/>
              <a:cs typeface="Alexandria" pitchFamily="2" charset="-78"/>
            </a:endParaRPr>
          </a:p>
          <a:p>
            <a:pPr algn="r" rtl="1">
              <a:lnSpc>
                <a:spcPct val="200000"/>
              </a:lnSpc>
            </a:pPr>
            <a:r>
              <a:rPr lang="ar-EG" sz="1400" dirty="0">
                <a:latin typeface="Alexandria" pitchFamily="2" charset="-78"/>
                <a:cs typeface="Alexandria" pitchFamily="2" charset="-78"/>
              </a:rPr>
              <a:t>الكشف عن فاعلية استراتيجيات إدارة العلاقة في بناء سمعة الجامعات لدى طلابها.</a:t>
            </a:r>
          </a:p>
          <a:p>
            <a:pPr algn="r" rtl="1">
              <a:lnSpc>
                <a:spcPct val="200000"/>
              </a:lnSpc>
            </a:pPr>
            <a:r>
              <a:rPr lang="ar-EG" sz="1400" dirty="0">
                <a:latin typeface="Alexandria" pitchFamily="2" charset="-78"/>
                <a:cs typeface="Alexandria" pitchFamily="2" charset="-78"/>
              </a:rPr>
              <a:t>دور هذه الاستراتيجيات في رفع معدلات الرضا والثقة والالتزام بين طرفي العلاقة (الجامعة وجمهورها).</a:t>
            </a:r>
          </a:p>
          <a:p>
            <a:pPr algn="r" rtl="1">
              <a:lnSpc>
                <a:spcPct val="200000"/>
              </a:lnSpc>
            </a:pPr>
            <a:endParaRPr lang="ar-EG" sz="1400" b="1" i="0" dirty="0">
              <a:solidFill>
                <a:srgbClr val="414141"/>
              </a:solidFill>
              <a:effectLst/>
              <a:latin typeface="Alexandria" pitchFamily="2" charset="-78"/>
              <a:cs typeface="Alexandria" pitchFamily="2" charset="-78"/>
            </a:endParaRPr>
          </a:p>
          <a:p>
            <a:pPr algn="r" rtl="1">
              <a:lnSpc>
                <a:spcPct val="200000"/>
              </a:lnSpc>
            </a:pPr>
            <a:endParaRPr lang="ar-EG" sz="1400" b="1" i="0" dirty="0">
              <a:solidFill>
                <a:srgbClr val="414141"/>
              </a:solidFill>
              <a:effectLst/>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x-none" sz="1400" dirty="0">
              <a:latin typeface="Alexandria" pitchFamily="2" charset="-78"/>
              <a:cs typeface="Alexandria" pitchFamily="2" charset="-78"/>
            </a:endParaRPr>
          </a:p>
        </p:txBody>
      </p:sp>
    </p:spTree>
    <p:extLst>
      <p:ext uri="{BB962C8B-B14F-4D97-AF65-F5344CB8AC3E}">
        <p14:creationId xmlns:p14="http://schemas.microsoft.com/office/powerpoint/2010/main" val="20835702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3">
            <a:extLst>
              <a:ext uri="{FF2B5EF4-FFF2-40B4-BE49-F238E27FC236}">
                <a16:creationId xmlns:a16="http://schemas.microsoft.com/office/drawing/2014/main" xmlns="" id="{B158BF9C-1F82-4D52-5859-5C5B3B3E74F5}"/>
              </a:ext>
            </a:extLst>
          </p:cNvPr>
          <p:cNvSpPr>
            <a:spLocks noGrp="1"/>
          </p:cNvSpPr>
          <p:nvPr>
            <p:ph idx="1"/>
          </p:nvPr>
        </p:nvSpPr>
        <p:spPr>
          <a:xfrm>
            <a:off x="449943" y="1567543"/>
            <a:ext cx="10903857" cy="4609420"/>
          </a:xfrm>
        </p:spPr>
        <p:txBody>
          <a:bodyPr>
            <a:normAutofit/>
          </a:bodyPr>
          <a:lstStyle/>
          <a:p>
            <a:pPr marL="0" indent="0" algn="r" defTabSz="914400" rtl="1" eaLnBrk="1" latinLnBrk="0" hangingPunct="1">
              <a:lnSpc>
                <a:spcPct val="200000"/>
              </a:lnSpc>
              <a:spcBef>
                <a:spcPts val="1000"/>
              </a:spcBef>
              <a:buNone/>
            </a:pPr>
            <a:r>
              <a:rPr lang="ar-SA" sz="1400" b="1" dirty="0">
                <a:latin typeface="Alexandria" pitchFamily="2" charset="-78"/>
                <a:cs typeface="Alexandria" pitchFamily="2" charset="-78"/>
              </a:rPr>
              <a:t>أهم فروض الدراسة:</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يوجد تأثير ايجابي لاستراتيجيات إدارة العلاقة  في تحقيق جودة العلاقة بين الجامعة والطالب. </a:t>
            </a:r>
            <a:endParaRPr lang="ar-SA"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يوجد تأثير ايجابي لجودة العلاقة في بناء سمعة الجامعات لدى طلباها. </a:t>
            </a: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 </a:t>
            </a:r>
            <a:endParaRPr lang="ar-SA" sz="14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400" b="1" dirty="0">
                <a:latin typeface="Alexandria" pitchFamily="2" charset="-78"/>
                <a:cs typeface="Alexandria" pitchFamily="2" charset="-78"/>
              </a:rPr>
              <a:t>العينة: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تم اختيار جامعتين في اليمن وفقا لعدة معايير منها: معيار الانتشار( وجود فروع) والكثافة الطلابية، </a:t>
            </a:r>
          </a:p>
          <a:p>
            <a:pPr algn="r" rtl="1">
              <a:lnSpc>
                <a:spcPct val="200000"/>
              </a:lnSpc>
            </a:pPr>
            <a:r>
              <a:rPr lang="ar-EG" sz="1400" dirty="0">
                <a:latin typeface="Alexandria" pitchFamily="2" charset="-78"/>
                <a:cs typeface="Alexandria" pitchFamily="2" charset="-78"/>
              </a:rPr>
              <a:t>تم تطبيق استبيان على عدد 370 طالب.</a:t>
            </a:r>
          </a:p>
          <a:p>
            <a:pPr marL="228600" indent="-228600" algn="r" defTabSz="914400" rtl="1" eaLnBrk="1" latinLnBrk="0" hangingPunct="1">
              <a:lnSpc>
                <a:spcPct val="200000"/>
              </a:lnSpc>
              <a:spcBef>
                <a:spcPts val="1000"/>
              </a:spcBef>
              <a:buFont typeface="Arial" panose="020B0604020202020204" pitchFamily="34" charset="0"/>
              <a:buChar char="•"/>
            </a:pPr>
            <a:endParaRPr lang="x-none" sz="1400" dirty="0">
              <a:latin typeface="Alexandria" pitchFamily="2" charset="-78"/>
              <a:cs typeface="Alexandria" pitchFamily="2" charset="-78"/>
            </a:endParaRPr>
          </a:p>
        </p:txBody>
      </p:sp>
    </p:spTree>
    <p:extLst>
      <p:ext uri="{BB962C8B-B14F-4D97-AF65-F5344CB8AC3E}">
        <p14:creationId xmlns:p14="http://schemas.microsoft.com/office/powerpoint/2010/main" val="368429105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Content Placeholder 3">
            <a:extLst>
              <a:ext uri="{FF2B5EF4-FFF2-40B4-BE49-F238E27FC236}">
                <a16:creationId xmlns:a16="http://schemas.microsoft.com/office/drawing/2014/main" xmlns="" id="{2A7D8159-9A4A-C428-E920-6A1CB0B501E3}"/>
              </a:ext>
            </a:extLst>
          </p:cNvPr>
          <p:cNvSpPr>
            <a:spLocks noGrp="1"/>
          </p:cNvSpPr>
          <p:nvPr>
            <p:ph idx="1"/>
          </p:nvPr>
        </p:nvSpPr>
        <p:spPr>
          <a:xfrm>
            <a:off x="277791" y="773996"/>
            <a:ext cx="11733777" cy="5853371"/>
          </a:xfrm>
        </p:spPr>
        <p:txBody>
          <a:bodyPr>
            <a:noAutofit/>
          </a:bodyPr>
          <a:lstStyle/>
          <a:p>
            <a:pPr marL="0" indent="0" algn="r" rtl="1">
              <a:lnSpc>
                <a:spcPct val="200000"/>
              </a:lnSpc>
              <a:buNone/>
            </a:pPr>
            <a:r>
              <a:rPr lang="ar-EG" sz="1400" b="1" dirty="0">
                <a:latin typeface="Alexandria" pitchFamily="2" charset="-78"/>
                <a:cs typeface="Alexandria" pitchFamily="2" charset="-78"/>
              </a:rPr>
              <a:t>أي من النماذج الأربعة التي تستخدمها الجامعة في إدارة علاقاتها مع الطلاب؟ </a:t>
            </a:r>
          </a:p>
          <a:p>
            <a:pPr marL="0" indent="0" algn="r" rtl="1">
              <a:lnSpc>
                <a:spcPct val="200000"/>
              </a:lnSpc>
              <a:buNone/>
            </a:pPr>
            <a:r>
              <a:rPr lang="ar-EG" sz="1400" b="1" dirty="0">
                <a:latin typeface="Alexandria" pitchFamily="2" charset="-78"/>
                <a:cs typeface="Alexandria" pitchFamily="2" charset="-78"/>
              </a:rPr>
              <a:t>سؤال الطلاب حول :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اهتمام الجامعتين باقامة أنشطة وفعاليات ممتعة وجاذبة للطالب،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حرص الجامعتان على التعاون مع الطالب والمبادرة بحل مشاكله.</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شفافية الجامعة والمكاشفة للطالب فيما يتعلق بنشر المعلومات اللازمة التي تهمه.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تنظيم دورات وبرامج مشتركة يستفيد منها الطالب،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التسهيلات التي تمنحها الجامعة لطلابها ومنها التخفيض في الرسوم الدراسية اذا لزم الأمر.</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قدرتهم نسبيا في التأثير على الجامعة من خلال المشاركة في صنع السياسات والقرارات الجامعية،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عقد لقاءات مع الطلاب مناقشة القضايا المهمة ذات الصلة بهم والاستفادة من الأفكار التي يتم طرحها من قبلهم في عملية اتخاذ القرارات، ويزداد هذا الشعور حينما يجد الطالب بعض الأفكار التي تم مناقشتها خرجت إلى الواقع في شكل قرارات.</a:t>
            </a:r>
            <a:endParaRPr lang="x-none" sz="1400" dirty="0">
              <a:latin typeface="Alexandria" pitchFamily="2" charset="-78"/>
              <a:cs typeface="Alexandria" pitchFamily="2" charset="-78"/>
            </a:endParaRPr>
          </a:p>
          <a:p>
            <a:pPr marL="0" indent="0" algn="r" rtl="1">
              <a:lnSpc>
                <a:spcPct val="200000"/>
              </a:lnSpc>
              <a:buNone/>
            </a:pPr>
            <a:endParaRPr lang="ar-EG" sz="1400" b="1" dirty="0">
              <a:latin typeface="Alexandria" pitchFamily="2" charset="-78"/>
              <a:cs typeface="Alexandria" pitchFamily="2" charset="-78"/>
            </a:endParaRPr>
          </a:p>
        </p:txBody>
      </p:sp>
    </p:spTree>
    <p:extLst>
      <p:ext uri="{BB962C8B-B14F-4D97-AF65-F5344CB8AC3E}">
        <p14:creationId xmlns:p14="http://schemas.microsoft.com/office/powerpoint/2010/main" val="2446745307"/>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Content Placeholder 3">
            <a:extLst>
              <a:ext uri="{FF2B5EF4-FFF2-40B4-BE49-F238E27FC236}">
                <a16:creationId xmlns:a16="http://schemas.microsoft.com/office/drawing/2014/main" xmlns="" id="{2511FB48-2DF9-01B1-F5DE-2CE3ECBE4831}"/>
              </a:ext>
            </a:extLst>
          </p:cNvPr>
          <p:cNvSpPr>
            <a:spLocks noGrp="1"/>
          </p:cNvSpPr>
          <p:nvPr>
            <p:ph idx="1"/>
          </p:nvPr>
        </p:nvSpPr>
        <p:spPr>
          <a:xfrm>
            <a:off x="180431" y="1029566"/>
            <a:ext cx="11416483" cy="5657467"/>
          </a:xfrm>
        </p:spPr>
        <p:txBody>
          <a:bodyPr>
            <a:normAutofit/>
          </a:bodyPr>
          <a:lstStyle/>
          <a:p>
            <a:pPr marL="0" indent="0" algn="r" defTabSz="914400" rtl="1" eaLnBrk="1" latinLnBrk="0" hangingPunct="1">
              <a:lnSpc>
                <a:spcPct val="200000"/>
              </a:lnSpc>
              <a:spcBef>
                <a:spcPts val="1000"/>
              </a:spcBef>
              <a:buNone/>
            </a:pPr>
            <a:r>
              <a:rPr lang="ar-EG" sz="1400" b="1" dirty="0">
                <a:latin typeface="Alexandria" pitchFamily="2" charset="-78"/>
                <a:cs typeface="Alexandria" pitchFamily="2" charset="-78"/>
              </a:rPr>
              <a:t>أهم نتائج الدراسة : </a:t>
            </a:r>
          </a:p>
          <a:p>
            <a:pPr algn="r" rtl="1">
              <a:lnSpc>
                <a:spcPct val="200000"/>
              </a:lnSpc>
            </a:pPr>
            <a:r>
              <a:rPr lang="ar-EG" sz="1400" dirty="0">
                <a:latin typeface="Alexandria" pitchFamily="2" charset="-78"/>
                <a:cs typeface="Alexandria" pitchFamily="2" charset="-78"/>
              </a:rPr>
              <a:t>الاستراتيجيات التي تستخدمها الجامعة في إدارة علاقاتها مع الطلاب تؤثر في بناء السمعة من خلال جودة هذه العلاقة .</a:t>
            </a:r>
          </a:p>
          <a:p>
            <a:pPr algn="r" rtl="1">
              <a:lnSpc>
                <a:spcPct val="200000"/>
              </a:lnSpc>
            </a:pPr>
            <a:r>
              <a:rPr lang="ar-EG" sz="1400" dirty="0">
                <a:latin typeface="Alexandria" pitchFamily="2" charset="-78"/>
                <a:cs typeface="Alexandria" pitchFamily="2" charset="-78"/>
              </a:rPr>
              <a:t>يوجدتأثير ايجابي لنمط العلاقة التشاركية على سمعة الجامعة،</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وجود تأثير ايجابي لاستراتيجيات إدارة العلاقة على متغير جودة </a:t>
            </a:r>
            <a:r>
              <a:rPr lang="ar-SA" sz="1400" dirty="0">
                <a:latin typeface="Alexandria" pitchFamily="2" charset="-78"/>
                <a:cs typeface="Alexandria" pitchFamily="2" charset="-78"/>
              </a:rPr>
              <a:t>العلاقة.</a:t>
            </a:r>
            <a:endParaRPr lang="x-none"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x-none" sz="1400" dirty="0">
              <a:latin typeface="Alexandria" pitchFamily="2" charset="-78"/>
              <a:cs typeface="Alexandria" pitchFamily="2" charset="-78"/>
            </a:endParaRPr>
          </a:p>
        </p:txBody>
      </p:sp>
    </p:spTree>
    <p:extLst>
      <p:ext uri="{BB962C8B-B14F-4D97-AF65-F5344CB8AC3E}">
        <p14:creationId xmlns:p14="http://schemas.microsoft.com/office/powerpoint/2010/main" val="145596963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Content Placeholder 3">
            <a:extLst>
              <a:ext uri="{FF2B5EF4-FFF2-40B4-BE49-F238E27FC236}">
                <a16:creationId xmlns:a16="http://schemas.microsoft.com/office/drawing/2014/main" xmlns="" id="{57B02471-D35B-ECFA-6528-467E86BF6343}"/>
              </a:ext>
            </a:extLst>
          </p:cNvPr>
          <p:cNvSpPr>
            <a:spLocks noGrp="1"/>
          </p:cNvSpPr>
          <p:nvPr>
            <p:ph idx="1"/>
          </p:nvPr>
        </p:nvSpPr>
        <p:spPr>
          <a:xfrm>
            <a:off x="372979" y="1155870"/>
            <a:ext cx="11526921" cy="5285570"/>
          </a:xfrm>
        </p:spPr>
        <p:txBody>
          <a:bodyPr>
            <a:normAutofit/>
          </a:bodyPr>
          <a:lstStyle/>
          <a:p>
            <a:pPr marL="0" indent="0" defTabSz="914400" rtl="1" eaLnBrk="1" latinLnBrk="0" hangingPunct="1">
              <a:lnSpc>
                <a:spcPct val="200000"/>
              </a:lnSpc>
              <a:spcBef>
                <a:spcPts val="1000"/>
              </a:spcBef>
              <a:buNone/>
            </a:pPr>
            <a:r>
              <a:rPr lang="en-US" sz="1400" b="1" dirty="0">
                <a:latin typeface="Alexandria" pitchFamily="2" charset="-78"/>
                <a:cs typeface="Alexandria" pitchFamily="2" charset="-78"/>
                <a:hlinkClick r:id="rId3"/>
              </a:rPr>
              <a:t>https://repository.aaup.edu/bitstream/123456789/3062/1/%d8%a7%d9%85%d8%ac%d8%a7%d8%af%20%d9%87%d8%a8%20%d8%a7%d9%84%d8%b1%d9%8a%d8%ad.pdf</a:t>
            </a:r>
            <a:endParaRPr lang="ar-EG" sz="1400" b="1"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400" b="1" dirty="0">
                <a:latin typeface="Alexandria" pitchFamily="2" charset="-78"/>
                <a:cs typeface="Alexandria" pitchFamily="2" charset="-78"/>
              </a:rPr>
              <a:t>دراسة ماجستير </a:t>
            </a:r>
            <a:r>
              <a:rPr lang="ar-EG" sz="1400" dirty="0">
                <a:latin typeface="Alexandria" pitchFamily="2" charset="-78"/>
                <a:cs typeface="Alexandria" pitchFamily="2" charset="-78"/>
              </a:rPr>
              <a:t>: " دور العلاقات العامة الرقمية في الترويج لخدمات البلديات: بلديتي رام هللا ونابلس في أزمة كورونا كحالة دراسية"</a:t>
            </a: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الباحث: أمجاد طارق هب الريح (٢٠٢٢)</a:t>
            </a:r>
          </a:p>
          <a:p>
            <a:pPr marL="0" indent="0" algn="r" defTabSz="914400" rtl="1" eaLnBrk="1" latinLnBrk="0" hangingPunct="1">
              <a:lnSpc>
                <a:spcPct val="200000"/>
              </a:lnSpc>
              <a:spcBef>
                <a:spcPts val="1000"/>
              </a:spcBef>
              <a:buNone/>
            </a:pPr>
            <a:r>
              <a:rPr lang="ar-EG" sz="1400" b="1" dirty="0">
                <a:latin typeface="Alexandria" pitchFamily="2" charset="-78"/>
                <a:cs typeface="Alexandria" pitchFamily="2" charset="-78"/>
              </a:rPr>
              <a:t>هدف الدراسة </a:t>
            </a:r>
            <a:r>
              <a:rPr lang="ar-EG" sz="1400" dirty="0">
                <a:latin typeface="Alexandria" pitchFamily="2" charset="-78"/>
                <a:cs typeface="Alexandria" pitchFamily="2" charset="-78"/>
              </a:rPr>
              <a:t>: كيف وظفت بلديتي رام الله ونابلس منصة فيسبوك في التزويج لخدماتهما خلال جائحة كورونا. واعتمدت الدراسة على نموذج جرونج وهانت ونموذج الاتصال الحواري.</a:t>
            </a:r>
          </a:p>
          <a:p>
            <a:pPr marL="0" indent="0" algn="r" defTabSz="914400" rtl="1" eaLnBrk="1" latinLnBrk="0" hangingPunct="1">
              <a:lnSpc>
                <a:spcPct val="200000"/>
              </a:lnSpc>
              <a:spcBef>
                <a:spcPts val="1000"/>
              </a:spcBef>
              <a:buNone/>
            </a:pPr>
            <a:r>
              <a:rPr lang="ar-EG" sz="1400" b="1" dirty="0">
                <a:latin typeface="Alexandria" pitchFamily="2" charset="-78"/>
                <a:cs typeface="Alexandria" pitchFamily="2" charset="-78"/>
              </a:rPr>
              <a:t>اعتمدت الدراسة </a:t>
            </a:r>
            <a:r>
              <a:rPr lang="ar-EG" sz="1400" dirty="0">
                <a:latin typeface="Alexandria" pitchFamily="2" charset="-78"/>
                <a:cs typeface="Alexandria" pitchFamily="2" charset="-78"/>
              </a:rPr>
              <a:t>على تحليل مضمون صفحة الفيسبوك للبلديتين ( فترة شهر كامل) خلال فترة كورونا.</a:t>
            </a: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وخلصت الدراسة الى مجموعة من النقاط من أهمها أن غالبية المنشورات فترة الدراسة كانت إعلانات وغابت المضامين التوعوية وأن الصور التي استخدمتها لم تكن جاذبة. أيضا كان التركيز على استخدام الاستمالات العقلية في بناء المحتوى. ووجدت الدراسة أيضا أن تفاعل الجمهور مع هذه المنشورات كان قليل مقارنة بعدد المتابعين لكل صفحة. </a:t>
            </a:r>
          </a:p>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295582278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Content Placeholder 3">
            <a:extLst>
              <a:ext uri="{FF2B5EF4-FFF2-40B4-BE49-F238E27FC236}">
                <a16:creationId xmlns:a16="http://schemas.microsoft.com/office/drawing/2014/main" xmlns="" id="{B80BD3F8-52A3-12B9-7C38-DD9D278D20E8}"/>
              </a:ext>
            </a:extLst>
          </p:cNvPr>
          <p:cNvSpPr>
            <a:spLocks noGrp="1"/>
          </p:cNvSpPr>
          <p:nvPr>
            <p:ph idx="1"/>
          </p:nvPr>
        </p:nvSpPr>
        <p:spPr>
          <a:xfrm>
            <a:off x="463296" y="1201588"/>
            <a:ext cx="11180064" cy="5052908"/>
          </a:xfrm>
        </p:spPr>
        <p:txBody>
          <a:bodyPr>
            <a:normAutofit/>
          </a:bodyPr>
          <a:lstStyle/>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تسعى الدراسة إلى الإجابة عن مجموعة من </a:t>
            </a:r>
            <a:r>
              <a:rPr lang="ar-EG" sz="1400" b="1" dirty="0">
                <a:latin typeface="Alexandria" pitchFamily="2" charset="-78"/>
                <a:cs typeface="Alexandria" pitchFamily="2" charset="-78"/>
              </a:rPr>
              <a:t>التساؤلات</a:t>
            </a:r>
            <a:r>
              <a:rPr lang="ar-EG" sz="1400" dirty="0">
                <a:latin typeface="Alexandria" pitchFamily="2" charset="-78"/>
                <a:cs typeface="Alexandria" pitchFamily="2" charset="-78"/>
              </a:rPr>
              <a:t> على النحو التالي:</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١. ما هي نوعية المضامين التي سعت كل من البلديتين إلى ترويجها عبر منصتهما على فيسبوك.</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٢،  إلى أي حد عكست منشورات البلديتين عبر فيسبوك الأدوار الفعلية وأنشطة وإجراءات البلديتين في مواجهة فيروس كورونا.</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٣. هل طورت البلديتان من أدواتهما الرقمية للتواصل مع الجمهور عن بعد خلال أزمة كورونا.</a:t>
            </a:r>
          </a:p>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400" b="1" dirty="0">
                <a:latin typeface="Alexandria" pitchFamily="2" charset="-78"/>
                <a:cs typeface="Alexandria" pitchFamily="2" charset="-78"/>
              </a:rPr>
              <a:t>عينة الدراسة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تتمثل عينة الدراسة التحليلية بالمضمون الرقمي لادارتي العلاقات العامة في بلديتي رام الله ونابلس على الفيس بوك.</a:t>
            </a:r>
            <a:endParaRPr lang="x-none" sz="1400" dirty="0">
              <a:latin typeface="Alexandria" pitchFamily="2" charset="-78"/>
              <a:cs typeface="Alexandria" pitchFamily="2" charset="-78"/>
            </a:endParaRPr>
          </a:p>
        </p:txBody>
      </p:sp>
    </p:spTree>
    <p:extLst>
      <p:ext uri="{BB962C8B-B14F-4D97-AF65-F5344CB8AC3E}">
        <p14:creationId xmlns:p14="http://schemas.microsoft.com/office/powerpoint/2010/main" val="161515159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Content Placeholder 3">
            <a:extLst>
              <a:ext uri="{FF2B5EF4-FFF2-40B4-BE49-F238E27FC236}">
                <a16:creationId xmlns:a16="http://schemas.microsoft.com/office/drawing/2014/main" xmlns="" id="{52D891F9-CDC1-5D8E-E490-F78CDC22634F}"/>
              </a:ext>
            </a:extLst>
          </p:cNvPr>
          <p:cNvSpPr>
            <a:spLocks noGrp="1"/>
          </p:cNvSpPr>
          <p:nvPr>
            <p:ph idx="1"/>
          </p:nvPr>
        </p:nvSpPr>
        <p:spPr>
          <a:xfrm>
            <a:off x="548640" y="1021078"/>
            <a:ext cx="11351260" cy="5428489"/>
          </a:xfrm>
        </p:spPr>
        <p:txBody>
          <a:bodyPr>
            <a:normAutofit/>
          </a:bodyPr>
          <a:lstStyle/>
          <a:p>
            <a:pPr marL="0" indent="0" algn="r" defTabSz="914400" rtl="1" eaLnBrk="1" latinLnBrk="0" hangingPunct="1">
              <a:lnSpc>
                <a:spcPct val="200000"/>
              </a:lnSpc>
              <a:spcBef>
                <a:spcPts val="1000"/>
              </a:spcBef>
              <a:buNone/>
            </a:pPr>
            <a:r>
              <a:rPr lang="ar-SA" sz="1400" b="1" dirty="0">
                <a:latin typeface="Alexandria" pitchFamily="2" charset="-78"/>
                <a:cs typeface="Alexandria" pitchFamily="2" charset="-78"/>
              </a:rPr>
              <a:t>فئات التحليل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اللغة واللهجة الاخبارية والتوعوية.</a:t>
            </a:r>
            <a:endParaRPr lang="ar-SA"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البيانات الصحفية، والأخبار الصحفية، والتقارير الصحفية، والتصريحات الصحفية، والمقابلات المسموعة التي تستند إلى مقابلات وشهود عيان، وتغطي عملها القانوني.</a:t>
            </a:r>
            <a:endParaRPr lang="ar-SA"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الموضوعات التالية: خاص بكورونا وخاص بخدمات التي تقدمها البلدية والفعاليات.</a:t>
            </a:r>
            <a:endParaRPr lang="ar-SA"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استخدام استمالات عقلية أو عاطفية</a:t>
            </a:r>
            <a:r>
              <a:rPr lang="ar-SA" sz="1400" dirty="0">
                <a:latin typeface="Alexandria" pitchFamily="2" charset="-78"/>
                <a:cs typeface="Alexandria" pitchFamily="2" charset="-78"/>
              </a:rPr>
              <a:t>،</a:t>
            </a:r>
          </a:p>
          <a:p>
            <a:pPr marL="228600" indent="-228600" algn="r" defTabSz="914400" rtl="1" eaLnBrk="1" latinLnBrk="0" hangingPunct="1">
              <a:lnSpc>
                <a:spcPct val="200000"/>
              </a:lnSpc>
              <a:spcBef>
                <a:spcPts val="1000"/>
              </a:spcBef>
              <a:buFont typeface="Arial" panose="020B0604020202020204" pitchFamily="34" charset="0"/>
              <a:buChar char="•"/>
            </a:pPr>
            <a:r>
              <a:rPr lang="ar-SA" sz="1400" dirty="0" err="1">
                <a:latin typeface="Alexandria" pitchFamily="2" charset="-78"/>
                <a:cs typeface="Alexandria" pitchFamily="2" charset="-78"/>
              </a:rPr>
              <a:t>ا</a:t>
            </a:r>
            <a:r>
              <a:rPr lang="ar-EG" sz="1400" dirty="0">
                <a:latin typeface="Alexandria" pitchFamily="2" charset="-78"/>
                <a:cs typeface="Alexandria" pitchFamily="2" charset="-78"/>
              </a:rPr>
              <a:t>لتعرف على معدل تفاعل متابعي صفحة البلدية مع منشوراتها خلال فترة العينة.</a:t>
            </a:r>
            <a:endParaRPr lang="ar-SA"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تعليقات الدعم والمساندة تشمل مدح وشكر للبلدية وجهودها، تعليق الشكاوى والاستفسارات والاتهامات لسياسات عمل البلدية وتوجيه نقد،، غير ذلك،</a:t>
            </a:r>
            <a:endParaRPr lang="x-none" sz="1400" dirty="0">
              <a:latin typeface="Alexandria" pitchFamily="2" charset="-78"/>
              <a:cs typeface="Alexandria" pitchFamily="2" charset="-78"/>
            </a:endParaRPr>
          </a:p>
        </p:txBody>
      </p:sp>
    </p:spTree>
    <p:extLst>
      <p:ext uri="{BB962C8B-B14F-4D97-AF65-F5344CB8AC3E}">
        <p14:creationId xmlns:p14="http://schemas.microsoft.com/office/powerpoint/2010/main" val="2735988796"/>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3">
            <a:extLst>
              <a:ext uri="{FF2B5EF4-FFF2-40B4-BE49-F238E27FC236}">
                <a16:creationId xmlns:a16="http://schemas.microsoft.com/office/drawing/2014/main" xmlns="" id="{62F2F6B9-1CD5-5065-69E5-ACD59EB189CE}"/>
              </a:ext>
            </a:extLst>
          </p:cNvPr>
          <p:cNvSpPr>
            <a:spLocks noGrp="1"/>
          </p:cNvSpPr>
          <p:nvPr>
            <p:ph idx="1"/>
          </p:nvPr>
        </p:nvSpPr>
        <p:spPr>
          <a:xfrm>
            <a:off x="180431" y="930730"/>
            <a:ext cx="11719469" cy="5778500"/>
          </a:xfrm>
        </p:spPr>
        <p:txBody>
          <a:bodyPr>
            <a:noAutofit/>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نتائج الدراسة:</a:t>
            </a: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أن الصفحات الرسمية للبلديتين على الفيس بوك استخدمت ال ٤ نماذج ل جرونج وهانت.</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تم استخدام </a:t>
            </a:r>
            <a:r>
              <a:rPr lang="ar-EG" sz="1600" b="1" dirty="0">
                <a:latin typeface="Alexandria" pitchFamily="2" charset="-78"/>
                <a:cs typeface="Alexandria" pitchFamily="2" charset="-78"/>
              </a:rPr>
              <a:t>نموذج الوكالة الصحفية </a:t>
            </a:r>
            <a:r>
              <a:rPr lang="ar-EG" sz="1600" dirty="0">
                <a:latin typeface="Alexandria" pitchFamily="2" charset="-78"/>
                <a:cs typeface="Alexandria" pitchFamily="2" charset="-78"/>
              </a:rPr>
              <a:t>وفقا لهذا النموذج، تنساب المعلومات في اتجاه واحد من المنظمة إلى الجمهور الخارجي، ومن خلال هذا النموذج يعتمد القائمين على الاتصال على النشر لتوصيل رسائلهم.</a:t>
            </a:r>
          </a:p>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تم استخدام </a:t>
            </a:r>
            <a:r>
              <a:rPr lang="ar-EG" sz="1600" b="1" dirty="0">
                <a:latin typeface="Alexandria" pitchFamily="2" charset="-78"/>
                <a:cs typeface="Alexandria" pitchFamily="2" charset="-78"/>
              </a:rPr>
              <a:t>نموذج جرونج المعلومات العامة</a:t>
            </a:r>
            <a:r>
              <a:rPr lang="ar-EG" sz="1600" dirty="0">
                <a:latin typeface="Alexandria" pitchFamily="2" charset="-78"/>
                <a:cs typeface="Alexandria" pitchFamily="2" charset="-78"/>
              </a:rPr>
              <a:t> الذي يعتمد على تقديم المعلومات للجمهور، مثال كما عملت بلدية رام الله من خالل نشرها منشورات تتعلق بالاتصال حول تقديم خدمة النفايات الصحية، وأما بلدية نابلس التي وضعت أرقامها أيضا في حالة طوارئ .</a:t>
            </a:r>
            <a:endParaRPr lang="ar-SA" sz="1600" b="1" dirty="0">
              <a:latin typeface="Alexandria" pitchFamily="2" charset="-78"/>
              <a:cs typeface="Alexandria" pitchFamily="2" charset="-78"/>
            </a:endParaRPr>
          </a:p>
        </p:txBody>
      </p:sp>
    </p:spTree>
    <p:extLst>
      <p:ext uri="{BB962C8B-B14F-4D97-AF65-F5344CB8AC3E}">
        <p14:creationId xmlns:p14="http://schemas.microsoft.com/office/powerpoint/2010/main" val="2058945856"/>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Content Placeholder 3">
            <a:extLst>
              <a:ext uri="{FF2B5EF4-FFF2-40B4-BE49-F238E27FC236}">
                <a16:creationId xmlns:a16="http://schemas.microsoft.com/office/drawing/2014/main" xmlns="" id="{D88023F6-466D-9E9D-47F6-24CE4C63EBEC}"/>
              </a:ext>
            </a:extLst>
          </p:cNvPr>
          <p:cNvSpPr>
            <a:spLocks noGrp="1"/>
          </p:cNvSpPr>
          <p:nvPr>
            <p:ph idx="1"/>
          </p:nvPr>
        </p:nvSpPr>
        <p:spPr>
          <a:xfrm>
            <a:off x="426720" y="1155868"/>
            <a:ext cx="11473180" cy="5285571"/>
          </a:xfrm>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كان </a:t>
            </a:r>
            <a:r>
              <a:rPr lang="ar-EG" sz="1600" b="1" dirty="0">
                <a:latin typeface="Alexandria" pitchFamily="2" charset="-78"/>
                <a:cs typeface="Alexandria" pitchFamily="2" charset="-78"/>
              </a:rPr>
              <a:t>لنموذج جرونج غير المتوازن </a:t>
            </a:r>
            <a:r>
              <a:rPr lang="ar-EG" sz="1600" dirty="0">
                <a:latin typeface="Alexandria" pitchFamily="2" charset="-78"/>
                <a:cs typeface="Alexandria" pitchFamily="2" charset="-78"/>
              </a:rPr>
              <a:t>جزء من عمل البلديتين، حيث أن هذا النموذج يختص باستقبال المؤسسة للاتصال القادم من جمهورها بغرض تقييم مدى نجاح عملها في العلاقات العامة وتطوير رسائلهم الاقناعية المرسلة مستقبال من المؤسسة إلى جمهورها لتصبح أكثر نجاحا واقناعا.</a:t>
            </a:r>
          </a:p>
          <a:p>
            <a:pPr marL="0" indent="0" algn="r" defTabSz="914400" rtl="1" eaLnBrk="1" latinLnBrk="0" hangingPunct="1">
              <a:lnSpc>
                <a:spcPct val="200000"/>
              </a:lnSpc>
              <a:spcBef>
                <a:spcPts val="1000"/>
              </a:spcBef>
              <a:buNone/>
            </a:pPr>
            <a:endParaRPr lang="ar-EG" sz="1600" dirty="0"/>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أخيرا </a:t>
            </a:r>
            <a:r>
              <a:rPr lang="ar-EG" sz="1600" b="1" dirty="0">
                <a:latin typeface="Alexandria" pitchFamily="2" charset="-78"/>
                <a:cs typeface="Alexandria" pitchFamily="2" charset="-78"/>
              </a:rPr>
              <a:t>نموذج جرونج المتوازن </a:t>
            </a:r>
            <a:r>
              <a:rPr lang="ar-EG" sz="1600" dirty="0">
                <a:latin typeface="Alexandria" pitchFamily="2" charset="-78"/>
                <a:cs typeface="Alexandria" pitchFamily="2" charset="-78"/>
              </a:rPr>
              <a:t>فأبرز ما جاء في هذا النموذج أن يكون لكل من الجمهور والمؤسسة القابلية للتكيف، والاستعداد للتغيير والتطوير.</a:t>
            </a: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276320351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xmlns="" id="{3417E732-1229-5699-6057-B807D2C49EA6}"/>
              </a:ext>
            </a:extLst>
          </p:cNvPr>
          <p:cNvSpPr>
            <a:spLocks noGrp="1"/>
          </p:cNvSpPr>
          <p:nvPr>
            <p:ph type="title"/>
          </p:nvPr>
        </p:nvSpPr>
        <p:spPr>
          <a:xfrm>
            <a:off x="838200" y="1071339"/>
            <a:ext cx="10515600" cy="619349"/>
          </a:xfrm>
        </p:spPr>
        <p:txBody>
          <a:bodyPr>
            <a:normAutofit/>
          </a:bodyPr>
          <a:lstStyle/>
          <a:p>
            <a:pPr algn="r" rtl="1"/>
            <a:r>
              <a:rPr lang="x-none" sz="1800" b="1" dirty="0">
                <a:solidFill>
                  <a:srgbClr val="00AEEF"/>
                </a:solidFill>
                <a:latin typeface="Alexandria" pitchFamily="2" charset="-78"/>
                <a:cs typeface="Alexandria" pitchFamily="2" charset="-78"/>
              </a:rPr>
              <a:t>م</a:t>
            </a:r>
            <a:r>
              <a:rPr lang="ar-SA" sz="1800" b="1" dirty="0">
                <a:solidFill>
                  <a:srgbClr val="00AEEF"/>
                </a:solidFill>
                <a:latin typeface="Alexandria" pitchFamily="2" charset="-78"/>
                <a:cs typeface="Alexandria" pitchFamily="2" charset="-78"/>
              </a:rPr>
              <a:t>لخص المحاضرة</a:t>
            </a:r>
            <a:r>
              <a:rPr lang="en-US" sz="1800" b="1" dirty="0">
                <a:solidFill>
                  <a:srgbClr val="00AEEF"/>
                </a:solidFill>
                <a:latin typeface="Alexandria" pitchFamily="2" charset="-78"/>
                <a:cs typeface="Alexandria" pitchFamily="2" charset="-78"/>
              </a:rPr>
              <a:t>:</a:t>
            </a:r>
            <a:endParaRPr lang="x-none" sz="18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xmlns="" id="{9C1332E7-7118-AA09-9D09-E067547FC86E}"/>
              </a:ext>
            </a:extLst>
          </p:cNvPr>
          <p:cNvSpPr>
            <a:spLocks noGrp="1"/>
          </p:cNvSpPr>
          <p:nvPr>
            <p:ph idx="1"/>
          </p:nvPr>
        </p:nvSpPr>
        <p:spPr>
          <a:xfrm>
            <a:off x="365760" y="1690688"/>
            <a:ext cx="11534140" cy="4990528"/>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كانت هذه المحاضرة عن مقدمة في نظريات العلاقات العامة تناولت ما يلي:</a:t>
            </a:r>
          </a:p>
          <a:p>
            <a:pPr algn="r" defTabSz="914400" rtl="1" eaLnBrk="1" latinLnBrk="0" hangingPunct="1">
              <a:lnSpc>
                <a:spcPct val="200000"/>
              </a:lnSpc>
              <a:spcBef>
                <a:spcPts val="1000"/>
              </a:spcBef>
            </a:pPr>
            <a:r>
              <a:rPr lang="ar-SA" sz="1600" b="1" dirty="0">
                <a:latin typeface="Alexandria" pitchFamily="2" charset="-78"/>
                <a:cs typeface="Alexandria" pitchFamily="2" charset="-78"/>
              </a:rPr>
              <a:t> معنى النظرية و</a:t>
            </a:r>
            <a:r>
              <a:rPr lang="ar-EG" sz="1600" b="1" dirty="0">
                <a:latin typeface="Alexandria" pitchFamily="2" charset="-78"/>
                <a:cs typeface="Alexandria" pitchFamily="2" charset="-78"/>
              </a:rPr>
              <a:t>وظائفها </a:t>
            </a:r>
            <a:r>
              <a:rPr lang="ar-EG" sz="1600" dirty="0">
                <a:latin typeface="Alexandria" pitchFamily="2" charset="-78"/>
                <a:cs typeface="Alexandria" pitchFamily="2" charset="-78"/>
              </a:rPr>
              <a:t>التي تمثلت في الفهم والتفسير، والتنظيم والتصنيف والتنبؤ والتوجيه للبحث والتطبيق العملي وهو ما يعد هام في مجال الواقع والبحث العلمي حيث تُستخدم النظرية لتوجيه الممارسات وتطوير الاستراتيجيات وحل المشكلات في العالم الواقعي.</a:t>
            </a:r>
          </a:p>
          <a:p>
            <a:pPr algn="r" rtl="1">
              <a:lnSpc>
                <a:spcPct val="200000"/>
              </a:lnSpc>
            </a:pPr>
            <a:r>
              <a:rPr lang="ar-SA" sz="1600" dirty="0">
                <a:latin typeface="Alexandria" pitchFamily="2" charset="-78"/>
                <a:cs typeface="Alexandria" pitchFamily="2" charset="-78"/>
              </a:rPr>
              <a:t>أيضا تم شرح </a:t>
            </a:r>
            <a:r>
              <a:rPr lang="ar-SA" sz="1600" b="1" dirty="0">
                <a:latin typeface="Alexandria" pitchFamily="2" charset="-78"/>
                <a:cs typeface="Alexandria" pitchFamily="2" charset="-78"/>
              </a:rPr>
              <a:t>عناصر النظرية </a:t>
            </a:r>
            <a:r>
              <a:rPr lang="ar-SA" sz="1600" dirty="0">
                <a:latin typeface="Alexandria" pitchFamily="2" charset="-78"/>
                <a:cs typeface="Alexandria" pitchFamily="2" charset="-78"/>
              </a:rPr>
              <a:t>وهي </a:t>
            </a:r>
            <a:r>
              <a:rPr lang="ar-EG" sz="1600" dirty="0">
                <a:latin typeface="Alexandria" pitchFamily="2" charset="-78"/>
                <a:cs typeface="Alexandria" pitchFamily="2" charset="-78"/>
              </a:rPr>
              <a:t>المفاهيم، والتعريفات والافتراضات والعبارات/العلاقات، والتفسير، والتنبؤ والقابلية، كما تم تطبيق عناصر النظرية على نماذج من النظريات مثل نظرية الغرس الثقافي.</a:t>
            </a:r>
          </a:p>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b="1" dirty="0">
              <a:latin typeface="Alexandria" pitchFamily="2" charset="-78"/>
              <a:cs typeface="Alexandria" pitchFamily="2" charset="-78"/>
            </a:endParaRPr>
          </a:p>
        </p:txBody>
      </p:sp>
    </p:spTree>
    <p:extLst>
      <p:ext uri="{BB962C8B-B14F-4D97-AF65-F5344CB8AC3E}">
        <p14:creationId xmlns:p14="http://schemas.microsoft.com/office/powerpoint/2010/main" val="390780005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Content Placeholder 3">
            <a:extLst>
              <a:ext uri="{FF2B5EF4-FFF2-40B4-BE49-F238E27FC236}">
                <a16:creationId xmlns:a16="http://schemas.microsoft.com/office/drawing/2014/main" xmlns="" id="{167EFA59-95FA-038D-3DD0-81593A41ACA2}"/>
              </a:ext>
            </a:extLst>
          </p:cNvPr>
          <p:cNvSpPr>
            <a:spLocks noGrp="1"/>
          </p:cNvSpPr>
          <p:nvPr>
            <p:ph idx="1"/>
          </p:nvPr>
        </p:nvSpPr>
        <p:spPr>
          <a:xfrm>
            <a:off x="316992" y="878477"/>
            <a:ext cx="11582908" cy="5700124"/>
          </a:xfrm>
        </p:spPr>
        <p:txBody>
          <a:bodyPr>
            <a:no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كما تم تناول مراحل تطور نظريات العلاقات العامة : </a:t>
            </a:r>
          </a:p>
          <a:p>
            <a:pPr algn="r" rtl="1">
              <a:lnSpc>
                <a:spcPct val="200000"/>
              </a:lnSpc>
            </a:pPr>
            <a:r>
              <a:rPr lang="ar-EG" sz="1600" b="1" dirty="0">
                <a:latin typeface="Alexandria" pitchFamily="2" charset="-78"/>
                <a:cs typeface="Alexandria" pitchFamily="2" charset="-78"/>
              </a:rPr>
              <a:t>المرحلة الأولى</a:t>
            </a:r>
            <a:r>
              <a:rPr lang="ar-EG" sz="1600" dirty="0">
                <a:latin typeface="Alexandria" pitchFamily="2" charset="-78"/>
                <a:cs typeface="Alexandria" pitchFamily="2" charset="-78"/>
              </a:rPr>
              <a:t>: بدايات الممارسة العملية (أواخر القرن 19 - أوائل القرن 20)</a:t>
            </a:r>
          </a:p>
          <a:p>
            <a:pPr algn="r" rtl="1">
              <a:lnSpc>
                <a:spcPct val="200000"/>
              </a:lnSpc>
            </a:pPr>
            <a:r>
              <a:rPr lang="ar-EG" sz="1600" b="1" dirty="0">
                <a:latin typeface="Alexandria" pitchFamily="2" charset="-78"/>
                <a:cs typeface="Alexandria" pitchFamily="2" charset="-78"/>
              </a:rPr>
              <a:t>المرحلة الثانية</a:t>
            </a:r>
            <a:r>
              <a:rPr lang="ar-EG" sz="1600" dirty="0">
                <a:latin typeface="Alexandria" pitchFamily="2" charset="-78"/>
                <a:cs typeface="Alexandria" pitchFamily="2" charset="-78"/>
              </a:rPr>
              <a:t>: المرتبطة بنشأة العلاقات العامة كمجال (الربع الأول من القرن 20 - الأربعينيات) والتي بدأ فيها التفكير في العلاقات العامة بشكل أكثر تنظيمًا وأخلاقية، وبدأت تظهر النماذج الأولى.</a:t>
            </a:r>
          </a:p>
          <a:p>
            <a:pPr algn="r" rtl="1">
              <a:lnSpc>
                <a:spcPct val="200000"/>
              </a:lnSpc>
            </a:pPr>
            <a:r>
              <a:rPr lang="ar-EG" sz="1600" b="1" dirty="0">
                <a:latin typeface="Alexandria" pitchFamily="2" charset="-78"/>
                <a:cs typeface="Alexandria" pitchFamily="2" charset="-78"/>
              </a:rPr>
              <a:t>المرحلة الثالثة</a:t>
            </a:r>
            <a:r>
              <a:rPr lang="ar-EG" sz="1600" dirty="0">
                <a:latin typeface="Alexandria" pitchFamily="2" charset="-78"/>
                <a:cs typeface="Alexandria" pitchFamily="2" charset="-78"/>
              </a:rPr>
              <a:t>: المرتبطة بظهور النماذج الكلاسيكية للعلاقات العامة (منتصف القرن 20 - الثمانينيات) ، وفي هذه المرحلة، بدأ الباحثون في العلاقات العامة بوضع أطر منهجية لتصنيف وتفسير ممارسات العلاقات العامة، </a:t>
            </a:r>
          </a:p>
          <a:p>
            <a:pPr algn="r" rtl="1">
              <a:lnSpc>
                <a:spcPct val="170000"/>
              </a:lnSpc>
            </a:pPr>
            <a:r>
              <a:rPr lang="ar-EG" sz="1600" b="1" dirty="0">
                <a:latin typeface="Alexandria" pitchFamily="2" charset="-78"/>
                <a:cs typeface="Alexandria" pitchFamily="2" charset="-78"/>
              </a:rPr>
              <a:t>المرحلة الرابعة</a:t>
            </a:r>
            <a:r>
              <a:rPr lang="ar-EG" sz="1600" dirty="0">
                <a:latin typeface="Alexandria" pitchFamily="2" charset="-78"/>
                <a:cs typeface="Alexandria" pitchFamily="2" charset="-78"/>
              </a:rPr>
              <a:t>: والتي اتسمت بالتوجه نحو العلاقات وإدارة العلاقات (من الثمانينيات وحتى الآن) والتي شهدت تحولاً كبيراً نحو التركيز على العلاقات كأصل استراتيجي. </a:t>
            </a:r>
          </a:p>
          <a:p>
            <a:pPr algn="r" rtl="1">
              <a:lnSpc>
                <a:spcPct val="200000"/>
              </a:lnSpc>
            </a:pPr>
            <a:endParaRPr lang="ar-EG" sz="1600" dirty="0">
              <a:latin typeface="Alexandria" pitchFamily="2" charset="-78"/>
              <a:cs typeface="Alexandria" pitchFamily="2" charset="-78"/>
            </a:endParaRPr>
          </a:p>
          <a:p>
            <a:pPr algn="r" rtl="1">
              <a:lnSpc>
                <a:spcPct val="200000"/>
              </a:lnSpc>
            </a:pPr>
            <a:endParaRPr lang="ar-EG" sz="1600" dirty="0">
              <a:latin typeface="Alexandria" pitchFamily="2" charset="-78"/>
              <a:cs typeface="Alexandria" pitchFamily="2" charset="-78"/>
            </a:endParaRPr>
          </a:p>
          <a:p>
            <a:pPr algn="r" rtl="1">
              <a:lnSpc>
                <a:spcPct val="200000"/>
              </a:lnSpc>
            </a:pPr>
            <a:endParaRPr lang="ar-EG" sz="1600" dirty="0">
              <a:latin typeface="Alexandria" pitchFamily="2" charset="-78"/>
              <a:cs typeface="Alexandria" pitchFamily="2" charset="-78"/>
            </a:endParaRPr>
          </a:p>
          <a:p>
            <a:pPr algn="r" rtl="1">
              <a:lnSpc>
                <a:spcPct val="200000"/>
              </a:lnSpc>
            </a:pPr>
            <a:endParaRPr lang="ar-EG" sz="1600" dirty="0">
              <a:latin typeface="Alexandria" pitchFamily="2" charset="-78"/>
              <a:cs typeface="Alexandria" pitchFamily="2" charset="-78"/>
            </a:endParaRPr>
          </a:p>
          <a:p>
            <a:pPr algn="r" rtl="1">
              <a:lnSpc>
                <a:spcPct val="200000"/>
              </a:lnSpc>
            </a:pPr>
            <a:endParaRPr lang="ar-EG" sz="1600" dirty="0">
              <a:solidFill>
                <a:srgbClr val="00AEEF"/>
              </a:solidFill>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x-none" sz="1600" dirty="0">
              <a:latin typeface="Alexandria" pitchFamily="2" charset="-78"/>
              <a:cs typeface="Alexandria" pitchFamily="2" charset="-78"/>
            </a:endParaRPr>
          </a:p>
        </p:txBody>
      </p:sp>
    </p:spTree>
    <p:extLst>
      <p:ext uri="{BB962C8B-B14F-4D97-AF65-F5344CB8AC3E}">
        <p14:creationId xmlns:p14="http://schemas.microsoft.com/office/powerpoint/2010/main" val="339261615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xmlns="" id="{3B8212B0-9E79-8039-B6B9-C66956A58AB8}"/>
              </a:ext>
            </a:extLst>
          </p:cNvPr>
          <p:cNvSpPr>
            <a:spLocks noGrp="1"/>
          </p:cNvSpPr>
          <p:nvPr>
            <p:ph idx="1"/>
          </p:nvPr>
        </p:nvSpPr>
        <p:spPr>
          <a:xfrm>
            <a:off x="838200" y="1633728"/>
            <a:ext cx="10515600" cy="4543235"/>
          </a:xfrm>
        </p:spPr>
        <p:txBody>
          <a:bodyPr>
            <a:normAutofit/>
          </a:bodyPr>
          <a:lstStyle/>
          <a:p>
            <a:pPr algn="just" rtl="1">
              <a:lnSpc>
                <a:spcPct val="200000"/>
              </a:lnSpc>
            </a:pPr>
            <a:r>
              <a:rPr lang="ar-EG" sz="1600" b="1" dirty="0">
                <a:latin typeface="Alexandria" pitchFamily="2" charset="-78"/>
                <a:cs typeface="Alexandria" pitchFamily="2" charset="-78"/>
              </a:rPr>
              <a:t>المرحلة الخامسة</a:t>
            </a:r>
            <a:r>
              <a:rPr lang="ar-EG" sz="1600" dirty="0">
                <a:latin typeface="Alexandria" pitchFamily="2" charset="-78"/>
                <a:cs typeface="Alexandria" pitchFamily="2" charset="-78"/>
              </a:rPr>
              <a:t>: والتي ظهر فيها النظريات الناشئة والمعاصرة ، والتي بدأت مع التطورات التكنولوجية وزيادة شدة المنافسة بين المؤسسات، فظهرت نظريات جديدة أو تطورت نظريات قائمة لتناسب البيئة الحديثة مثل نظريات</a:t>
            </a:r>
            <a:r>
              <a:rPr lang="ar-SA" sz="1600" dirty="0">
                <a:latin typeface="Alexandria" pitchFamily="2" charset="-78"/>
                <a:cs typeface="Alexandria" pitchFamily="2" charset="-78"/>
              </a:rPr>
              <a:t> وسائل التواصل الاجتماعي ، ونظريات إدارة الصورة الذهنية ، ونظريات إدارة الأزمة.</a:t>
            </a:r>
          </a:p>
          <a:p>
            <a:pPr marL="0" indent="0" algn="just" rtl="1">
              <a:lnSpc>
                <a:spcPct val="200000"/>
              </a:lnSpc>
              <a:buNone/>
            </a:pPr>
            <a:endParaRPr lang="ar-SA"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ثم تناولنا أمثلة تطبيقية لتوضيح كيف يتم توظيف النظريات والنماذج في مجال البحث العلمي.</a:t>
            </a:r>
            <a:endParaRPr lang="en-US" sz="1600" dirty="0">
              <a:latin typeface="Alexandria" pitchFamily="2" charset="-78"/>
              <a:cs typeface="Alexandria" pitchFamily="2" charset="-78"/>
            </a:endParaRPr>
          </a:p>
          <a:p>
            <a:pPr algn="just" rtl="1">
              <a:lnSpc>
                <a:spcPct val="200000"/>
              </a:lnSpc>
            </a:pPr>
            <a:endParaRPr lang="ar-EG" sz="1600" dirty="0">
              <a:latin typeface="Alexandria" pitchFamily="2" charset="-78"/>
              <a:cs typeface="Alexandria" pitchFamily="2" charset="-78"/>
            </a:endParaRPr>
          </a:p>
          <a:p>
            <a:pPr marL="228600" indent="-228600" algn="just" defTabSz="914400" rtl="1" eaLnBrk="1" latinLnBrk="0" hangingPunct="1">
              <a:lnSpc>
                <a:spcPct val="200000"/>
              </a:lnSpc>
              <a:spcBef>
                <a:spcPts val="1000"/>
              </a:spcBef>
              <a:buFont typeface="Arial" panose="020B0604020202020204" pitchFamily="34" charset="0"/>
              <a:buChar char="•"/>
            </a:pPr>
            <a:endParaRPr lang="x-none" sz="1600" dirty="0"/>
          </a:p>
        </p:txBody>
      </p:sp>
    </p:spTree>
    <p:extLst>
      <p:ext uri="{BB962C8B-B14F-4D97-AF65-F5344CB8AC3E}">
        <p14:creationId xmlns:p14="http://schemas.microsoft.com/office/powerpoint/2010/main" val="3834163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Recording 27 May 2024 at 11:34:22 PM">
            <a:hlinkClick r:id="" action="ppaction://media"/>
            <a:extLst>
              <a:ext uri="{FF2B5EF4-FFF2-40B4-BE49-F238E27FC236}">
                <a16:creationId xmlns:a16="http://schemas.microsoft.com/office/drawing/2014/main" xmlns="" id="{F29CA93E-A869-D573-1797-EA8B729C6EB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150412" y="6858000"/>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62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2F6E2885-E205-41F1-9179-727846116D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24609</TotalTime>
  <Words>3442</Words>
  <Application>Microsoft Office PowerPoint</Application>
  <PresentationFormat>Custom</PresentationFormat>
  <Paragraphs>376</Paragraphs>
  <Slides>40</Slides>
  <Notes>2</Notes>
  <HiddenSlides>0</HiddenSlides>
  <MMClips>1</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 </vt:lpstr>
      <vt:lpstr> </vt:lpstr>
      <vt:lpstr> </vt:lpstr>
      <vt:lpstr> </vt:lpstr>
      <vt:lpstr> </vt:lpstr>
      <vt:lpstr> </vt:lpstr>
      <vt:lpstr> </vt:lpstr>
      <vt:lpstr> </vt:lpstr>
      <vt:lpstr> </vt:lpstr>
      <vt:lpstr> مراحل تطور نظريات العلاقات العامة:</vt:lpstr>
      <vt:lpstr>PowerPoint Presentation</vt:lpstr>
      <vt:lpstr>PowerPoint Presentation</vt:lpstr>
      <vt:lpstr>PowerPoint Presentation</vt:lpstr>
      <vt:lpstr>PowerPoint Presentation</vt:lpstr>
      <vt:lpstr>PowerPoint Presentation</vt:lpstr>
      <vt:lpstr>PowerPoint Presentation</vt:lpstr>
      <vt:lpstr> المرحلة الرابعة: التوجه نحو العلاقات وإدارة العلاقات (من الثمانينيات وحتى الآن)   شهدت هذه المرحلة تحولاً كبيراً نحو التركيز على بناء علاقات فعالة ومستدامة بين المنظمات وأصحاب المصلحة.  </vt:lpstr>
      <vt:lpstr>النموذج الاتصال الحواري:</vt:lpstr>
      <vt:lpstr>PowerPoint Presentation</vt:lpstr>
      <vt:lpstr>PowerPoint Presentation</vt:lpstr>
      <vt:lpstr>PowerPoint Presentation</vt:lpstr>
      <vt:lpstr>PowerPoint Presentation</vt:lpstr>
      <vt:lpstr>PowerPoint Presentation</vt:lpstr>
      <vt:lpstr> المرحلة الخامسة: النظريات الناشئة والمعاصرة (القرن 21 وما بعده) مع التطورات التكنولوجية وزيادة شدة المنافسة بين المؤسسات، ظهرت نظريات جديدة أو تطورت نظريات قائمة لتناسب البيئة الحديثة.  </vt:lpstr>
      <vt:lpstr>مثال تطبيقي لاستخدام نموذج جرونج وهانت في مجال العلاقات العامة وبحوثها: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ملخص المحاضرة:</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HONEY</cp:lastModifiedBy>
  <cp:revision>202</cp:revision>
  <dcterms:created xsi:type="dcterms:W3CDTF">2023-04-29T09:08:00Z</dcterms:created>
  <dcterms:modified xsi:type="dcterms:W3CDTF">2025-06-12T11:42:24Z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