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9"/>
  </p:notesMasterIdLst>
  <p:sldIdLst>
    <p:sldId id="258" r:id="rId2"/>
    <p:sldId id="260" r:id="rId3"/>
    <p:sldId id="537" r:id="rId4"/>
    <p:sldId id="501" r:id="rId5"/>
    <p:sldId id="500" r:id="rId6"/>
    <p:sldId id="545" r:id="rId7"/>
    <p:sldId id="546" r:id="rId8"/>
    <p:sldId id="502" r:id="rId9"/>
    <p:sldId id="547" r:id="rId10"/>
    <p:sldId id="538" r:id="rId11"/>
    <p:sldId id="539" r:id="rId12"/>
    <p:sldId id="540" r:id="rId13"/>
    <p:sldId id="514" r:id="rId14"/>
    <p:sldId id="548" r:id="rId15"/>
    <p:sldId id="551" r:id="rId16"/>
    <p:sldId id="504" r:id="rId17"/>
    <p:sldId id="505" r:id="rId18"/>
    <p:sldId id="515" r:id="rId19"/>
    <p:sldId id="541" r:id="rId20"/>
    <p:sldId id="516" r:id="rId21"/>
    <p:sldId id="517" r:id="rId22"/>
    <p:sldId id="549" r:id="rId23"/>
    <p:sldId id="542" r:id="rId24"/>
    <p:sldId id="518" r:id="rId25"/>
    <p:sldId id="519" r:id="rId26"/>
    <p:sldId id="550" r:id="rId27"/>
    <p:sldId id="520" r:id="rId28"/>
    <p:sldId id="521" r:id="rId29"/>
    <p:sldId id="552" r:id="rId30"/>
    <p:sldId id="523" r:id="rId31"/>
    <p:sldId id="507" r:id="rId32"/>
    <p:sldId id="508" r:id="rId33"/>
    <p:sldId id="509" r:id="rId34"/>
    <p:sldId id="510" r:id="rId35"/>
    <p:sldId id="553" r:id="rId36"/>
    <p:sldId id="536" r:id="rId37"/>
    <p:sldId id="511" r:id="rId38"/>
    <p:sldId id="512" r:id="rId39"/>
    <p:sldId id="513" r:id="rId40"/>
    <p:sldId id="555" r:id="rId41"/>
    <p:sldId id="556" r:id="rId42"/>
    <p:sldId id="561" r:id="rId43"/>
    <p:sldId id="562" r:id="rId44"/>
    <p:sldId id="563" r:id="rId45"/>
    <p:sldId id="557" r:id="rId46"/>
    <p:sldId id="565" r:id="rId47"/>
    <p:sldId id="564" r:id="rId48"/>
    <p:sldId id="566" r:id="rId49"/>
    <p:sldId id="567" r:id="rId50"/>
    <p:sldId id="560" r:id="rId51"/>
    <p:sldId id="569" r:id="rId52"/>
    <p:sldId id="570" r:id="rId53"/>
    <p:sldId id="571" r:id="rId54"/>
    <p:sldId id="572" r:id="rId55"/>
    <p:sldId id="573" r:id="rId56"/>
    <p:sldId id="568" r:id="rId57"/>
    <p:sldId id="499" r:id="rId5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2" d="100"/>
          <a:sy n="82" d="100"/>
        </p:scale>
        <p:origin x="720" y="77"/>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61" Type="http://schemas.openxmlformats.org/officeDocument/2006/relationships/viewProps" Target="view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8B03B9D-E467-426D-802B-696975B40960}" type="datetimeFigureOut">
              <a:rPr lang="en-US" smtClean="0"/>
              <a:t>1/3/2023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D471B5F-F2D7-4C79-8BE2-89F28681581D}" type="slidenum">
              <a:rPr lang="en-US" smtClean="0"/>
              <a:t>‹#›</a:t>
            </a:fld>
            <a:endParaRPr lang="en-US"/>
          </a:p>
        </p:txBody>
      </p:sp>
    </p:spTree>
    <p:extLst>
      <p:ext uri="{BB962C8B-B14F-4D97-AF65-F5344CB8AC3E}">
        <p14:creationId xmlns:p14="http://schemas.microsoft.com/office/powerpoint/2010/main" val="17146074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9DA505E4-54EB-4D91-BDEE-5F67DDF2A2B4}" type="datetime1">
              <a:rPr lang="en-US" smtClean="0"/>
              <a:t>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5D88084-0B78-4062-9024-A09590EC8EC6}" type="datetime1">
              <a:rPr lang="en-US" smtClean="0"/>
              <a:t>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3ACA83E-AE20-42DB-BF4A-ED3A44D40541}" type="datetime1">
              <a:rPr lang="en-US" smtClean="0"/>
              <a:t>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60847D4-B6A1-4BD2-82D2-8DAE2C83AC18}" type="datetime1">
              <a:rPr lang="en-US" smtClean="0"/>
              <a:t>1/3/2023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F8ACBE71-6570-44D1-BCA9-CCC8E3A27B31}" type="datetime1">
              <a:rPr lang="en-US" smtClean="0"/>
              <a:t>1/3/2023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1F937F7-6B78-42AC-A46C-44FDB3555731}" type="datetime1">
              <a:rPr lang="en-US" smtClean="0"/>
              <a:t>1/3/2023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CE6756D-B197-456D-A7FD-F58443B88DEC}" type="datetime1">
              <a:rPr lang="en-US" smtClean="0"/>
              <a:t>1/3/2023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5E1BE93-2D15-4760-ACBB-39F88476FF45}" type="datetime1">
              <a:rPr lang="en-US" smtClean="0"/>
              <a:t>1/3/2023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1236CF1-8B13-4F43-976C-D3FFF8BA47F6}" type="datetime1">
              <a:rPr lang="en-US" smtClean="0"/>
              <a:t>1/3/2023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55E6283-53F0-45F0-B07B-558A3BE19832}" type="datetime1">
              <a:rPr lang="en-US" smtClean="0"/>
              <a:t>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5D8C3AE-EB06-4AD1-84AD-F9D1FB8C8B7E}" type="datetime1">
              <a:rPr lang="en-US" smtClean="0"/>
              <a:t>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3EDA74B-2ABB-423B-A9FE-18CD91665CF4}" type="datetime1">
              <a:rPr lang="en-US" smtClean="0"/>
              <a:t>1/3/2023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emf"/><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png"/></Relationships>
</file>

<file path=ppt/slides/_rels/slide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5.png"/></Relationships>
</file>

<file path=ppt/slides/_rels/slide1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5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5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5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6.png"/></Relationships>
</file>

<file path=ppt/slides/_rels/slide5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5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5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5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57.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13.emf"/><Relationship Id="rId2" Type="http://schemas.openxmlformats.org/officeDocument/2006/relationships/image" Target="../media/image8.png"/><Relationship Id="rId1" Type="http://schemas.openxmlformats.org/officeDocument/2006/relationships/slideLayout" Target="../slideLayouts/slideLayout2.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2822222" y="1208759"/>
            <a:ext cx="5203091" cy="1384995"/>
          </a:xfrm>
          <a:prstGeom prst="rect">
            <a:avLst/>
          </a:prstGeom>
          <a:noFill/>
        </p:spPr>
        <p:txBody>
          <a:bodyPr wrap="none" rtlCol="0">
            <a:spAutoFit/>
          </a:bodyPr>
          <a:lstStyle/>
          <a:p>
            <a:r>
              <a:rPr lang="en-US" sz="2800" dirty="0">
                <a:solidFill>
                  <a:srgbClr val="24A9E1"/>
                </a:solidFill>
                <a:latin typeface="Tajawal Medium" panose="00000600000000000000" pitchFamily="2" charset="-78"/>
                <a:cs typeface="Tajawal Medium" panose="00000600000000000000" pitchFamily="2" charset="-78"/>
              </a:rPr>
              <a:t>Report </a:t>
            </a:r>
          </a:p>
          <a:p>
            <a:r>
              <a:rPr lang="en-US" sz="2800" dirty="0">
                <a:solidFill>
                  <a:srgbClr val="24A9E1"/>
                </a:solidFill>
                <a:latin typeface="Tajawal Medium" panose="00000600000000000000" pitchFamily="2" charset="-78"/>
                <a:cs typeface="Tajawal Medium" panose="00000600000000000000" pitchFamily="2" charset="-78"/>
              </a:rPr>
              <a:t>Prepared by Dr. Nermin Hamza</a:t>
            </a:r>
          </a:p>
          <a:p>
            <a:r>
              <a:rPr lang="en-US" sz="2800" dirty="0">
                <a:solidFill>
                  <a:srgbClr val="FF9518"/>
                </a:solidFill>
                <a:latin typeface="Tajawal Medium" panose="00000600000000000000" pitchFamily="2" charset="-78"/>
                <a:cs typeface="Tajawal Medium" panose="00000600000000000000" pitchFamily="2" charset="-78"/>
              </a:rPr>
              <a:t>Lecture 10</a:t>
            </a: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4" y="5284188"/>
            <a:ext cx="5882401" cy="1034667"/>
          </a:xfrm>
          <a:prstGeom prst="rect">
            <a:avLst/>
          </a:prstGeom>
        </p:spPr>
      </p:pic>
      <p:sp>
        <p:nvSpPr>
          <p:cNvPr id="16" name="TextBox 15"/>
          <p:cNvSpPr txBox="1"/>
          <p:nvPr/>
        </p:nvSpPr>
        <p:spPr>
          <a:xfrm>
            <a:off x="4174377" y="5318054"/>
            <a:ext cx="2590407" cy="1384995"/>
          </a:xfrm>
          <a:prstGeom prst="rect">
            <a:avLst/>
          </a:prstGeom>
          <a:noFill/>
        </p:spPr>
        <p:txBody>
          <a:bodyPr wrap="square" rtlCol="0">
            <a:spAutoFit/>
          </a:bodyPr>
          <a:lstStyle/>
          <a:p>
            <a:r>
              <a:rPr lang="en-US" sz="2800" dirty="0">
                <a:solidFill>
                  <a:srgbClr val="FF9518"/>
                </a:solidFill>
                <a:latin typeface="Tajawal Medium" panose="00000600000000000000" pitchFamily="2" charset="-78"/>
                <a:cs typeface="Tajawal Medium" panose="00000600000000000000" pitchFamily="2" charset="-78"/>
              </a:rPr>
              <a:t>CYB </a:t>
            </a:r>
            <a:r>
              <a:rPr lang="ar-EG" sz="2800">
                <a:solidFill>
                  <a:srgbClr val="FF9518"/>
                </a:solidFill>
                <a:latin typeface="Tajawal Medium" panose="00000600000000000000" pitchFamily="2" charset="-78"/>
                <a:cs typeface="Tajawal Medium" panose="00000600000000000000" pitchFamily="2" charset="-78"/>
              </a:rPr>
              <a:t>7</a:t>
            </a:r>
            <a:r>
              <a:rPr lang="en-US" sz="2800">
                <a:solidFill>
                  <a:srgbClr val="FF9518"/>
                </a:solidFill>
                <a:latin typeface="Tajawal Medium" panose="00000600000000000000" pitchFamily="2" charset="-78"/>
                <a:cs typeface="Tajawal Medium" panose="00000600000000000000" pitchFamily="2" charset="-78"/>
              </a:rPr>
              <a:t>70</a:t>
            </a:r>
            <a:endParaRPr lang="en-US" sz="2800" dirty="0">
              <a:solidFill>
                <a:srgbClr val="FF9518"/>
              </a:solidFill>
              <a:latin typeface="Tajawal Medium" panose="00000600000000000000" pitchFamily="2" charset="-78"/>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IT Forensics </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5" name="Slide Number Placeholder 4">
            <a:extLst>
              <a:ext uri="{FF2B5EF4-FFF2-40B4-BE49-F238E27FC236}">
                <a16:creationId xmlns:a16="http://schemas.microsoft.com/office/drawing/2014/main" id="{1167D9A0-A68F-3B0B-5CA0-C08EFC395783}"/>
              </a:ext>
            </a:extLst>
          </p:cNvPr>
          <p:cNvSpPr>
            <a:spLocks noGrp="1"/>
          </p:cNvSpPr>
          <p:nvPr>
            <p:ph type="sldNum" sz="quarter" idx="12"/>
          </p:nvPr>
        </p:nvSpPr>
        <p:spPr/>
        <p:txBody>
          <a:bodyPr/>
          <a:lstStyle/>
          <a:p>
            <a:fld id="{FDED41F8-FC0F-4085-8150-313B6CF05213}" type="slidenum">
              <a:rPr lang="en-US" smtClean="0"/>
              <a:t>1</a:t>
            </a:fld>
            <a:endParaRPr lang="en-US"/>
          </a:p>
        </p:txBody>
      </p:sp>
    </p:spTree>
    <p:extLst>
      <p:ext uri="{BB962C8B-B14F-4D97-AF65-F5344CB8AC3E}">
        <p14:creationId xmlns:p14="http://schemas.microsoft.com/office/powerpoint/2010/main" val="11345630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07800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Main Topics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a:t>
            </a:fld>
            <a:endParaRPr lang="en-US"/>
          </a:p>
        </p:txBody>
      </p:sp>
      <p:sp>
        <p:nvSpPr>
          <p:cNvPr id="15" name="TextBox 14">
            <a:extLst>
              <a:ext uri="{FF2B5EF4-FFF2-40B4-BE49-F238E27FC236}">
                <a16:creationId xmlns:a16="http://schemas.microsoft.com/office/drawing/2014/main" id="{A0264CF9-3639-5BE0-AEF5-5463691F1734}"/>
              </a:ext>
            </a:extLst>
          </p:cNvPr>
          <p:cNvSpPr txBox="1"/>
          <p:nvPr/>
        </p:nvSpPr>
        <p:spPr>
          <a:xfrm>
            <a:off x="758866" y="1868674"/>
            <a:ext cx="6340150" cy="3785652"/>
          </a:xfrm>
          <a:prstGeom prst="rect">
            <a:avLst/>
          </a:prstGeom>
          <a:noFill/>
        </p:spPr>
        <p:txBody>
          <a:bodyPr wrap="square">
            <a:spAutoFit/>
          </a:bodyPr>
          <a:lstStyle/>
          <a:p>
            <a:pPr marL="285750" indent="-28575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Investigative Reports</a:t>
            </a:r>
          </a:p>
          <a:p>
            <a:pPr marL="285750" indent="-28575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 Report Preparation</a:t>
            </a:r>
          </a:p>
          <a:p>
            <a:pPr marL="285750" indent="-28575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 Digital Forensic Report Format </a:t>
            </a:r>
          </a:p>
          <a:p>
            <a:pPr marL="285750" indent="-28575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Report Classification</a:t>
            </a:r>
          </a:p>
          <a:p>
            <a:pPr marL="285750" indent="-28575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Witness</a:t>
            </a:r>
          </a:p>
          <a:p>
            <a:pPr marL="285750" indent="-28575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Example Cases </a:t>
            </a:r>
          </a:p>
          <a:p>
            <a:pPr marL="285750" indent="-285750">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16129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76256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Investigative Reports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142027" y="1627474"/>
            <a:ext cx="8118064" cy="4351338"/>
          </a:xfrm>
        </p:spPr>
        <p:txBody>
          <a:bodyPr>
            <a:normAutofit/>
          </a:bodyPr>
          <a:lstStyle/>
          <a:p>
            <a:pPr algn="just"/>
            <a:r>
              <a:rPr lang="en-US" sz="2400" dirty="0"/>
              <a:t>Investigative reports are the records of actions performed during the investigation process starting from obtaining  the first incident report till the derived conclusions. </a:t>
            </a:r>
          </a:p>
          <a:p>
            <a:pPr algn="just"/>
            <a:r>
              <a:rPr lang="en-US" sz="2400" dirty="0"/>
              <a:t>The report should provide every minute detail of the performed actions, reasons behind the actions , and the results. </a:t>
            </a:r>
          </a:p>
          <a:p>
            <a:pPr algn="just"/>
            <a:r>
              <a:rPr lang="en-US" sz="2400" dirty="0"/>
              <a:t>As a result, the non-technical people involved in the case can easily understand the case detail.</a:t>
            </a:r>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a:t>
            </a:fld>
            <a:endParaRPr lang="en-US"/>
          </a:p>
        </p:txBody>
      </p:sp>
    </p:spTree>
    <p:extLst>
      <p:ext uri="{BB962C8B-B14F-4D97-AF65-F5344CB8AC3E}">
        <p14:creationId xmlns:p14="http://schemas.microsoft.com/office/powerpoint/2010/main" val="709319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64234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Investigative Reports </a:t>
            </a:r>
          </a:p>
        </p:txBody>
      </p:sp>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a:t>
            </a:fld>
            <a:endParaRPr lang="en-US"/>
          </a:p>
        </p:txBody>
      </p:sp>
      <p:pic>
        <p:nvPicPr>
          <p:cNvPr id="6" name="Picture 2">
            <a:extLst>
              <a:ext uri="{FF2B5EF4-FFF2-40B4-BE49-F238E27FC236}">
                <a16:creationId xmlns:a16="http://schemas.microsoft.com/office/drawing/2014/main" id="{9226523C-32AC-6F4A-E631-8EB4DD484895}"/>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10890" y="2110050"/>
            <a:ext cx="8344053" cy="22473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808076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87845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64234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Investigative Reports </a:t>
            </a:r>
          </a:p>
        </p:txBody>
      </p:sp>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5</a:t>
            </a:fld>
            <a:endParaRPr lang="en-US"/>
          </a:p>
        </p:txBody>
      </p:sp>
      <p:sp>
        <p:nvSpPr>
          <p:cNvPr id="21" name="TextBox 20">
            <a:extLst>
              <a:ext uri="{FF2B5EF4-FFF2-40B4-BE49-F238E27FC236}">
                <a16:creationId xmlns:a16="http://schemas.microsoft.com/office/drawing/2014/main" id="{BFBD5D8A-B76E-743A-9900-F2D957316C78}"/>
              </a:ext>
            </a:extLst>
          </p:cNvPr>
          <p:cNvSpPr txBox="1"/>
          <p:nvPr/>
        </p:nvSpPr>
        <p:spPr>
          <a:xfrm>
            <a:off x="651740" y="1710429"/>
            <a:ext cx="6780780" cy="2795958"/>
          </a:xfrm>
          <a:prstGeom prst="rect">
            <a:avLst/>
          </a:prstGeom>
          <a:noFill/>
        </p:spPr>
        <p:txBody>
          <a:bodyPr wrap="square">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Data Collection</a:t>
            </a: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This is where chain of custody process is initiated. It involves identification, labeling, recording, and the acquisition of data from all the possible relevant sources that preserve the integrity of the data and evidence collected.</a:t>
            </a:r>
          </a:p>
        </p:txBody>
      </p:sp>
    </p:spTree>
    <p:extLst>
      <p:ext uri="{BB962C8B-B14F-4D97-AF65-F5344CB8AC3E}">
        <p14:creationId xmlns:p14="http://schemas.microsoft.com/office/powerpoint/2010/main" val="29309882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87845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64234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Investigative Reports </a:t>
            </a:r>
          </a:p>
        </p:txBody>
      </p:sp>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6</a:t>
            </a:fld>
            <a:endParaRPr lang="en-US"/>
          </a:p>
        </p:txBody>
      </p:sp>
      <p:sp>
        <p:nvSpPr>
          <p:cNvPr id="21" name="TextBox 20">
            <a:extLst>
              <a:ext uri="{FF2B5EF4-FFF2-40B4-BE49-F238E27FC236}">
                <a16:creationId xmlns:a16="http://schemas.microsoft.com/office/drawing/2014/main" id="{BFBD5D8A-B76E-743A-9900-F2D957316C78}"/>
              </a:ext>
            </a:extLst>
          </p:cNvPr>
          <p:cNvSpPr txBox="1"/>
          <p:nvPr/>
        </p:nvSpPr>
        <p:spPr>
          <a:xfrm>
            <a:off x="651740" y="1710429"/>
            <a:ext cx="6442743" cy="3349956"/>
          </a:xfrm>
          <a:prstGeom prst="rect">
            <a:avLst/>
          </a:prstGeom>
          <a:noFill/>
        </p:spPr>
        <p:txBody>
          <a:bodyPr wrap="square">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Examination</a:t>
            </a: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During this process, the chain of custody information is documented outlining the forensic process undertaken. It is important to capture screenshots throughout the process to show the tasks that are completed and the evidence uncovered.</a:t>
            </a:r>
          </a:p>
        </p:txBody>
      </p:sp>
    </p:spTree>
    <p:extLst>
      <p:ext uri="{BB962C8B-B14F-4D97-AF65-F5344CB8AC3E}">
        <p14:creationId xmlns:p14="http://schemas.microsoft.com/office/powerpoint/2010/main" val="25628423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87845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64234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Investigative Reports </a:t>
            </a:r>
          </a:p>
        </p:txBody>
      </p:sp>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7</a:t>
            </a:fld>
            <a:endParaRPr lang="en-US"/>
          </a:p>
        </p:txBody>
      </p:sp>
      <p:sp>
        <p:nvSpPr>
          <p:cNvPr id="21" name="TextBox 20">
            <a:extLst>
              <a:ext uri="{FF2B5EF4-FFF2-40B4-BE49-F238E27FC236}">
                <a16:creationId xmlns:a16="http://schemas.microsoft.com/office/drawing/2014/main" id="{BFBD5D8A-B76E-743A-9900-F2D957316C78}"/>
              </a:ext>
            </a:extLst>
          </p:cNvPr>
          <p:cNvSpPr txBox="1"/>
          <p:nvPr/>
        </p:nvSpPr>
        <p:spPr>
          <a:xfrm>
            <a:off x="651740" y="1710429"/>
            <a:ext cx="6339890" cy="2795958"/>
          </a:xfrm>
          <a:prstGeom prst="rect">
            <a:avLst/>
          </a:prstGeom>
          <a:noFill/>
        </p:spPr>
        <p:txBody>
          <a:bodyPr wrap="square">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lang="en-US" sz="2400" b="1" dirty="0">
                <a:solidFill>
                  <a:prstClr val="black"/>
                </a:solidFill>
                <a:latin typeface="Times New Roman" panose="02020603050405020304" pitchFamily="18" charset="0"/>
                <a:cs typeface="Times New Roman" panose="02020603050405020304" pitchFamily="18" charset="0"/>
              </a:rPr>
              <a:t>Analysis</a:t>
            </a:r>
            <a:r>
              <a:rPr kumimoji="0" lang="en-US" sz="2000" b="1" i="0" u="none" strike="noStrike" kern="1200" cap="none" spc="0" normalizeH="0" baseline="0" noProof="0" dirty="0">
                <a:ln>
                  <a:noFill/>
                </a:ln>
                <a:solidFill>
                  <a:prstClr val="black"/>
                </a:solidFill>
                <a:effectLst/>
                <a:uLnTx/>
                <a:uFillTx/>
                <a:latin typeface="Calibri"/>
                <a:ea typeface="+mn-ea"/>
                <a:cs typeface="+mn-cs"/>
              </a:rPr>
              <a:t>: </a:t>
            </a:r>
            <a:r>
              <a:rPr lang="en-US" sz="2400" dirty="0">
                <a:solidFill>
                  <a:prstClr val="black"/>
                </a:solidFill>
                <a:latin typeface="Times New Roman" panose="02020603050405020304" pitchFamily="18" charset="0"/>
                <a:cs typeface="Times New Roman" panose="02020603050405020304" pitchFamily="18" charset="0"/>
              </a:rPr>
              <a:t>This stage is the result of the examination stage. In the Analysis stage, legally justifiable methods and techniques are used to derive useful information to address questions posed in the particular case.</a:t>
            </a:r>
          </a:p>
        </p:txBody>
      </p:sp>
    </p:spTree>
    <p:extLst>
      <p:ext uri="{BB962C8B-B14F-4D97-AF65-F5344CB8AC3E}">
        <p14:creationId xmlns:p14="http://schemas.microsoft.com/office/powerpoint/2010/main" val="10905649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64643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64234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Investigative Reports </a:t>
            </a:r>
          </a:p>
        </p:txBody>
      </p:sp>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8</a:t>
            </a:fld>
            <a:endParaRPr lang="en-US"/>
          </a:p>
        </p:txBody>
      </p:sp>
      <p:sp>
        <p:nvSpPr>
          <p:cNvPr id="15" name="TextBox 14">
            <a:extLst>
              <a:ext uri="{FF2B5EF4-FFF2-40B4-BE49-F238E27FC236}">
                <a16:creationId xmlns:a16="http://schemas.microsoft.com/office/drawing/2014/main" id="{DB912C92-C465-AACB-F4F2-08F85E7C95DE}"/>
              </a:ext>
            </a:extLst>
          </p:cNvPr>
          <p:cNvSpPr txBox="1"/>
          <p:nvPr/>
        </p:nvSpPr>
        <p:spPr>
          <a:xfrm>
            <a:off x="481254" y="1632098"/>
            <a:ext cx="7688849" cy="3816429"/>
          </a:xfrm>
          <a:prstGeom prst="rect">
            <a:avLst/>
          </a:prstGeom>
          <a:noFill/>
        </p:spPr>
        <p:txBody>
          <a:bodyPr wrap="square">
            <a:spAutoFit/>
          </a:bodyPr>
          <a:lstStyle/>
          <a:p>
            <a:pPr algn="just"/>
            <a:r>
              <a:rPr lang="en-US" sz="2200" b="1" dirty="0">
                <a:latin typeface="Times New Roman" panose="02020603050405020304" pitchFamily="18" charset="0"/>
                <a:cs typeface="Times New Roman" panose="02020603050405020304" pitchFamily="18" charset="0"/>
              </a:rPr>
              <a:t>Reporting</a:t>
            </a:r>
            <a:r>
              <a:rPr lang="en-US" sz="2200" dirty="0">
                <a:latin typeface="Times New Roman" panose="02020603050405020304" pitchFamily="18" charset="0"/>
                <a:cs typeface="Times New Roman" panose="02020603050405020304" pitchFamily="18" charset="0"/>
              </a:rPr>
              <a:t>: </a:t>
            </a:r>
          </a:p>
          <a:p>
            <a:pPr algn="just">
              <a:lnSpc>
                <a:spcPct val="150000"/>
              </a:lnSpc>
            </a:pPr>
            <a:r>
              <a:rPr lang="en-US" sz="2200" dirty="0">
                <a:latin typeface="Times New Roman" panose="02020603050405020304" pitchFamily="18" charset="0"/>
                <a:cs typeface="Times New Roman" panose="02020603050405020304" pitchFamily="18" charset="0"/>
              </a:rPr>
              <a:t>This is the documentation phase of the Examination and Analysis stage. Reporting includes the following:</a:t>
            </a:r>
          </a:p>
          <a:p>
            <a:pPr marL="342900" indent="-342900" algn="just">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Statement regarding Chain of Custody.</a:t>
            </a:r>
          </a:p>
          <a:p>
            <a:pPr marL="342900" indent="-342900" algn="just">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Explanation of the various tools used.</a:t>
            </a:r>
          </a:p>
          <a:p>
            <a:pPr marL="342900" indent="-342900" algn="just">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A description of the analysis of various data sources. </a:t>
            </a:r>
          </a:p>
          <a:p>
            <a:pPr marL="342900" indent="-342900" algn="just">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Issues identified.</a:t>
            </a:r>
          </a:p>
          <a:p>
            <a:pPr marL="342900" indent="-342900" algn="just">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Vulnerabilities identified.</a:t>
            </a:r>
          </a:p>
          <a:p>
            <a:pPr marL="342900" indent="-342900" algn="just">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Recommendation for additional forensics measures that can be taken.</a:t>
            </a:r>
          </a:p>
        </p:txBody>
      </p:sp>
    </p:spTree>
    <p:extLst>
      <p:ext uri="{BB962C8B-B14F-4D97-AF65-F5344CB8AC3E}">
        <p14:creationId xmlns:p14="http://schemas.microsoft.com/office/powerpoint/2010/main" val="23084823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457201" y="2177383"/>
            <a:ext cx="807098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2999" y="554566"/>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971364" y="1728563"/>
            <a:ext cx="7288727" cy="2395904"/>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9</a:t>
            </a:fld>
            <a:endParaRPr lang="en-US"/>
          </a:p>
        </p:txBody>
      </p:sp>
      <p:sp>
        <p:nvSpPr>
          <p:cNvPr id="6" name="TextBox 5">
            <a:extLst>
              <a:ext uri="{FF2B5EF4-FFF2-40B4-BE49-F238E27FC236}">
                <a16:creationId xmlns:a16="http://schemas.microsoft.com/office/drawing/2014/main" id="{3F9AA58A-7061-9A05-960C-67A5B7086A0F}"/>
              </a:ext>
            </a:extLst>
          </p:cNvPr>
          <p:cNvSpPr txBox="1"/>
          <p:nvPr/>
        </p:nvSpPr>
        <p:spPr>
          <a:xfrm>
            <a:off x="1103312" y="2380753"/>
            <a:ext cx="6047427" cy="492443"/>
          </a:xfrm>
          <a:prstGeom prst="rect">
            <a:avLst/>
          </a:prstGeom>
          <a:noFill/>
        </p:spPr>
        <p:txBody>
          <a:bodyPr wrap="square" rtlCol="0">
            <a:spAutoFit/>
          </a:bodyPr>
          <a:lstStyle/>
          <a:p>
            <a:pPr algn="ctr"/>
            <a:r>
              <a:rPr lang="en-US" sz="2600" dirty="0">
                <a:solidFill>
                  <a:schemeClr val="bg1"/>
                </a:solidFill>
                <a:latin typeface="Times New Roman" panose="02020603050405020304" pitchFamily="18" charset="0"/>
                <a:cs typeface="Times New Roman" panose="02020603050405020304" pitchFamily="18" charset="0"/>
              </a:rPr>
              <a:t>Report Preparation </a:t>
            </a:r>
          </a:p>
        </p:txBody>
      </p:sp>
    </p:spTree>
    <p:extLst>
      <p:ext uri="{BB962C8B-B14F-4D97-AF65-F5344CB8AC3E}">
        <p14:creationId xmlns:p14="http://schemas.microsoft.com/office/powerpoint/2010/main" val="30769369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81529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657766" y="583784"/>
            <a:ext cx="3098925" cy="492443"/>
          </a:xfrm>
          <a:prstGeom prst="rect">
            <a:avLst/>
          </a:prstGeom>
          <a:noFill/>
        </p:spPr>
        <p:txBody>
          <a:bodyPr wrap="none" rtlCol="0">
            <a:spAutoFit/>
          </a:bodyPr>
          <a:lstStyle/>
          <a:p>
            <a:pPr algn="ctr"/>
            <a:r>
              <a:rPr lang="en-US" sz="2600" dirty="0">
                <a:solidFill>
                  <a:schemeClr val="bg1"/>
                </a:solidFill>
                <a:latin typeface="Tajawal Medium" panose="00000600000000000000" pitchFamily="2" charset="-78"/>
                <a:cs typeface="Tajawal Medium" panose="00000600000000000000" pitchFamily="2" charset="-78"/>
              </a:rPr>
              <a:t>Report Preparation </a:t>
            </a:r>
          </a:p>
        </p:txBody>
      </p:sp>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1046640"/>
            <a:ext cx="3179850" cy="5256793"/>
          </a:xfrm>
          <a:prstGeom prst="rect">
            <a:avLst/>
          </a:prstGeom>
        </p:spPr>
      </p:pic>
      <p:pic>
        <p:nvPicPr>
          <p:cNvPr id="5" name="Picture 4"/>
          <p:cNvPicPr>
            <a:picLocks noChangeAspect="1"/>
          </p:cNvPicPr>
          <p:nvPr/>
        </p:nvPicPr>
        <p:blipFill>
          <a:blip r:embed="rId8"/>
          <a:stretch>
            <a:fillRect/>
          </a:stretch>
        </p:blipFill>
        <p:spPr>
          <a:xfrm>
            <a:off x="8654943" y="1046642"/>
            <a:ext cx="3267424" cy="5393881"/>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10</a:t>
            </a:fld>
            <a:endParaRPr lang="en-US"/>
          </a:p>
        </p:txBody>
      </p:sp>
      <p:sp>
        <p:nvSpPr>
          <p:cNvPr id="18" name="TextBox 17">
            <a:extLst>
              <a:ext uri="{FF2B5EF4-FFF2-40B4-BE49-F238E27FC236}">
                <a16:creationId xmlns:a16="http://schemas.microsoft.com/office/drawing/2014/main" id="{AE0F9155-37CC-195F-F2EB-50A80914EA56}"/>
              </a:ext>
            </a:extLst>
          </p:cNvPr>
          <p:cNvSpPr txBox="1"/>
          <p:nvPr/>
        </p:nvSpPr>
        <p:spPr>
          <a:xfrm>
            <a:off x="444584" y="1446440"/>
            <a:ext cx="8155731" cy="4235390"/>
          </a:xfrm>
          <a:prstGeom prst="rect">
            <a:avLst/>
          </a:prstGeom>
          <a:noFill/>
        </p:spPr>
        <p:txBody>
          <a:bodyPr wrap="square">
            <a:spAutoFit/>
          </a:bodyPr>
          <a:lstStyle/>
          <a:p>
            <a:r>
              <a:rPr lang="en-US" sz="2100" dirty="0">
                <a:latin typeface="Times New Roman" panose="02020603050405020304" pitchFamily="18" charset="0"/>
                <a:cs typeface="Times New Roman" panose="02020603050405020304" pitchFamily="18" charset="0"/>
              </a:rPr>
              <a:t> </a:t>
            </a:r>
          </a:p>
          <a:p>
            <a:pPr marL="342900" indent="-342900" algn="just">
              <a:lnSpc>
                <a:spcPct val="150000"/>
              </a:lnSpc>
              <a:buFont typeface="Arial" panose="020B0604020202020204" pitchFamily="34" charset="0"/>
              <a:buChar char="•"/>
            </a:pPr>
            <a:r>
              <a:rPr lang="en-US" sz="2100" dirty="0">
                <a:latin typeface="Times New Roman" panose="02020603050405020304" pitchFamily="18" charset="0"/>
                <a:cs typeface="Times New Roman" panose="02020603050405020304" pitchFamily="18" charset="0"/>
              </a:rPr>
              <a:t>One of the forensic analyst’s primary functions is the dissemination of the forensic process to the intended audience. </a:t>
            </a:r>
          </a:p>
          <a:p>
            <a:pPr marL="342900" indent="-342900">
              <a:lnSpc>
                <a:spcPct val="150000"/>
              </a:lnSpc>
              <a:buFont typeface="Arial" panose="020B0604020202020204" pitchFamily="34" charset="0"/>
              <a:buChar char="•"/>
            </a:pPr>
            <a:r>
              <a:rPr lang="en-US" sz="2100" dirty="0">
                <a:latin typeface="Times New Roman" panose="02020603050405020304" pitchFamily="18" charset="0"/>
                <a:cs typeface="Times New Roman" panose="02020603050405020304" pitchFamily="18" charset="0"/>
              </a:rPr>
              <a:t>To do their jobs successfully. They must write forensic reports that are both </a:t>
            </a:r>
            <a:r>
              <a:rPr lang="en-US" sz="2100" b="1" dirty="0">
                <a:latin typeface="Times New Roman" panose="02020603050405020304" pitchFamily="18" charset="0"/>
                <a:cs typeface="Times New Roman" panose="02020603050405020304" pitchFamily="18" charset="0"/>
              </a:rPr>
              <a:t>technically accurate and easy to read.</a:t>
            </a:r>
          </a:p>
          <a:p>
            <a:pPr marL="342900" indent="-342900">
              <a:lnSpc>
                <a:spcPct val="150000"/>
              </a:lnSpc>
              <a:buFont typeface="Arial" panose="020B0604020202020204" pitchFamily="34" charset="0"/>
              <a:buChar char="•"/>
            </a:pPr>
            <a:r>
              <a:rPr lang="en-US" sz="2100" dirty="0">
                <a:latin typeface="Times New Roman" panose="02020603050405020304" pitchFamily="18" charset="0"/>
                <a:cs typeface="Times New Roman" panose="02020603050405020304" pitchFamily="18" charset="0"/>
              </a:rPr>
              <a:t> A great investigation can be rendered largely ineffective if the resulting report is poor .</a:t>
            </a:r>
          </a:p>
          <a:p>
            <a:pPr marL="342900" indent="-342900">
              <a:lnSpc>
                <a:spcPct val="150000"/>
              </a:lnSpc>
              <a:buFont typeface="Arial" panose="020B0604020202020204" pitchFamily="34" charset="0"/>
              <a:buChar char="•"/>
            </a:pPr>
            <a:r>
              <a:rPr lang="en-US" sz="2100" dirty="0">
                <a:latin typeface="Times New Roman" panose="02020603050405020304" pitchFamily="18" charset="0"/>
                <a:cs typeface="Times New Roman" panose="02020603050405020304" pitchFamily="18" charset="0"/>
              </a:rPr>
              <a:t> If the report is  disorganized and poorly written may actually hinder their case. </a:t>
            </a:r>
          </a:p>
        </p:txBody>
      </p:sp>
    </p:spTree>
    <p:extLst>
      <p:ext uri="{BB962C8B-B14F-4D97-AF65-F5344CB8AC3E}">
        <p14:creationId xmlns:p14="http://schemas.microsoft.com/office/powerpoint/2010/main" val="23827738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20143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030116" y="554197"/>
            <a:ext cx="3098925" cy="492443"/>
          </a:xfrm>
          <a:prstGeom prst="rect">
            <a:avLst/>
          </a:prstGeom>
          <a:noFill/>
        </p:spPr>
        <p:txBody>
          <a:bodyPr wrap="none" rtlCol="0">
            <a:spAutoFit/>
          </a:bodyPr>
          <a:lstStyle/>
          <a:p>
            <a:r>
              <a:rPr lang="en-US" sz="2600" dirty="0">
                <a:solidFill>
                  <a:schemeClr val="bg1"/>
                </a:solidFill>
                <a:latin typeface="Tajawal Medium" panose="00000600000000000000" pitchFamily="2" charset="-78"/>
                <a:cs typeface="Tajawal Medium" panose="00000600000000000000" pitchFamily="2" charset="-78"/>
              </a:rPr>
              <a:t>Report Preparation </a:t>
            </a:r>
          </a:p>
        </p:txBody>
      </p:sp>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1046640"/>
            <a:ext cx="3179850" cy="5256793"/>
          </a:xfrm>
          <a:prstGeom prst="rect">
            <a:avLst/>
          </a:prstGeom>
        </p:spPr>
      </p:pic>
      <p:pic>
        <p:nvPicPr>
          <p:cNvPr id="5" name="Picture 4"/>
          <p:cNvPicPr>
            <a:picLocks noChangeAspect="1"/>
          </p:cNvPicPr>
          <p:nvPr/>
        </p:nvPicPr>
        <p:blipFill>
          <a:blip r:embed="rId8"/>
          <a:stretch>
            <a:fillRect/>
          </a:stretch>
        </p:blipFill>
        <p:spPr>
          <a:xfrm>
            <a:off x="8654943" y="1046642"/>
            <a:ext cx="3267424" cy="5393881"/>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69633" y="1724060"/>
            <a:ext cx="7956207" cy="4351338"/>
          </a:xfrm>
        </p:spPr>
        <p:txBody>
          <a:bodyPr>
            <a:normAutofit/>
          </a:bodyPr>
          <a:lstStyle/>
          <a:p>
            <a:pPr algn="just">
              <a:lnSpc>
                <a:spcPct val="150000"/>
              </a:lnSpc>
            </a:pPr>
            <a:r>
              <a:rPr lang="en-US" sz="2400" dirty="0">
                <a:latin typeface="Times New Roman" panose="02020603050405020304" pitchFamily="18" charset="0"/>
                <a:cs typeface="Times New Roman" panose="02020603050405020304" pitchFamily="18" charset="0"/>
              </a:rPr>
              <a:t>Forensic information has limited value if it is not collected and reported in a usable from and presented to those who need to apply the information. The stand way to document </a:t>
            </a:r>
          </a:p>
          <a:p>
            <a:pPr algn="just">
              <a:lnSpc>
                <a:spcPct val="150000"/>
              </a:lnSpc>
            </a:pPr>
            <a:r>
              <a:rPr lang="en-US" sz="2400" dirty="0">
                <a:latin typeface="Times New Roman" panose="02020603050405020304" pitchFamily="18" charset="0"/>
                <a:cs typeface="Times New Roman" panose="02020603050405020304" pitchFamily="18" charset="0"/>
              </a:rPr>
              <a:t>Why  the computer system was reviewed ? </a:t>
            </a:r>
          </a:p>
          <a:p>
            <a:pPr algn="just">
              <a:lnSpc>
                <a:spcPct val="150000"/>
              </a:lnSpc>
            </a:pPr>
            <a:r>
              <a:rPr lang="en-US" sz="2400" dirty="0">
                <a:latin typeface="Times New Roman" panose="02020603050405020304" pitchFamily="18" charset="0"/>
                <a:cs typeface="Times New Roman" panose="02020603050405020304" pitchFamily="18" charset="0"/>
              </a:rPr>
              <a:t>How the computer data was reviewed?   </a:t>
            </a:r>
          </a:p>
          <a:p>
            <a:pPr algn="just">
              <a:lnSpc>
                <a:spcPct val="150000"/>
              </a:lnSpc>
            </a:pPr>
            <a:r>
              <a:rPr lang="en-US" sz="2400" dirty="0">
                <a:latin typeface="Times New Roman" panose="02020603050405020304" pitchFamily="18" charset="0"/>
                <a:cs typeface="Times New Roman" panose="02020603050405020304" pitchFamily="18" charset="0"/>
              </a:rPr>
              <a:t>What conclusions were arrived at? </a:t>
            </a:r>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11</a:t>
            </a:fld>
            <a:endParaRPr lang="en-US"/>
          </a:p>
        </p:txBody>
      </p:sp>
    </p:spTree>
    <p:extLst>
      <p:ext uri="{BB962C8B-B14F-4D97-AF65-F5344CB8AC3E}">
        <p14:creationId xmlns:p14="http://schemas.microsoft.com/office/powerpoint/2010/main" val="181366083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20143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030116" y="554197"/>
            <a:ext cx="3098925" cy="492443"/>
          </a:xfrm>
          <a:prstGeom prst="rect">
            <a:avLst/>
          </a:prstGeom>
          <a:noFill/>
        </p:spPr>
        <p:txBody>
          <a:bodyPr wrap="none" rtlCol="0">
            <a:spAutoFit/>
          </a:bodyPr>
          <a:lstStyle/>
          <a:p>
            <a:r>
              <a:rPr lang="en-US" sz="2600" dirty="0">
                <a:solidFill>
                  <a:schemeClr val="bg1"/>
                </a:solidFill>
                <a:latin typeface="Tajawal Medium" panose="00000600000000000000" pitchFamily="2" charset="-78"/>
                <a:cs typeface="Tajawal Medium" panose="00000600000000000000" pitchFamily="2" charset="-78"/>
              </a:rPr>
              <a:t>Report Preparation </a:t>
            </a:r>
          </a:p>
        </p:txBody>
      </p:sp>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1046640"/>
            <a:ext cx="3179850" cy="5256793"/>
          </a:xfrm>
          <a:prstGeom prst="rect">
            <a:avLst/>
          </a:prstGeom>
        </p:spPr>
      </p:pic>
      <p:pic>
        <p:nvPicPr>
          <p:cNvPr id="5" name="Picture 4"/>
          <p:cNvPicPr>
            <a:picLocks noChangeAspect="1"/>
          </p:cNvPicPr>
          <p:nvPr/>
        </p:nvPicPr>
        <p:blipFill>
          <a:blip r:embed="rId8"/>
          <a:stretch>
            <a:fillRect/>
          </a:stretch>
        </p:blipFill>
        <p:spPr>
          <a:xfrm>
            <a:off x="8654943" y="1046642"/>
            <a:ext cx="3267424" cy="5393881"/>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12</a:t>
            </a:fld>
            <a:endParaRPr lang="en-US"/>
          </a:p>
        </p:txBody>
      </p:sp>
      <p:sp>
        <p:nvSpPr>
          <p:cNvPr id="15" name="Content Placeholder 14">
            <a:extLst>
              <a:ext uri="{FF2B5EF4-FFF2-40B4-BE49-F238E27FC236}">
                <a16:creationId xmlns:a16="http://schemas.microsoft.com/office/drawing/2014/main" id="{CE1EC93E-0F45-C97C-E42A-6E69D736233B}"/>
              </a:ext>
            </a:extLst>
          </p:cNvPr>
          <p:cNvSpPr>
            <a:spLocks noGrp="1"/>
          </p:cNvSpPr>
          <p:nvPr>
            <p:ph idx="1"/>
          </p:nvPr>
        </p:nvSpPr>
        <p:spPr>
          <a:xfrm>
            <a:off x="303884" y="1615722"/>
            <a:ext cx="8157383" cy="4351338"/>
          </a:xfrm>
        </p:spPr>
        <p:txBody>
          <a:bodyPr>
            <a:normAutofit/>
          </a:bodyPr>
          <a:lstStyle/>
          <a:p>
            <a:pPr marL="0" indent="0">
              <a:buNone/>
            </a:pPr>
            <a:r>
              <a:rPr lang="en-US" sz="2200" b="1" dirty="0">
                <a:latin typeface="Times New Roman" panose="02020603050405020304" pitchFamily="18" charset="0"/>
                <a:cs typeface="Times New Roman" panose="02020603050405020304" pitchFamily="18" charset="0"/>
              </a:rPr>
              <a:t>The computer forensic report should achieve the following goals :</a:t>
            </a:r>
          </a:p>
          <a:p>
            <a:r>
              <a:rPr lang="en-US" sz="2200" dirty="0">
                <a:latin typeface="Times New Roman" panose="02020603050405020304" pitchFamily="18" charset="0"/>
                <a:cs typeface="Times New Roman" panose="02020603050405020304" pitchFamily="18" charset="0"/>
              </a:rPr>
              <a:t>Accurately describe the details of an incident</a:t>
            </a:r>
          </a:p>
          <a:p>
            <a:r>
              <a:rPr lang="en-US" sz="2200" dirty="0">
                <a:latin typeface="Times New Roman" panose="02020603050405020304" pitchFamily="18" charset="0"/>
                <a:cs typeface="Times New Roman" panose="02020603050405020304" pitchFamily="18" charset="0"/>
              </a:rPr>
              <a:t>Be understandable to decision-makers</a:t>
            </a:r>
          </a:p>
          <a:p>
            <a:r>
              <a:rPr lang="en-US" sz="2200" dirty="0">
                <a:latin typeface="Times New Roman" panose="02020603050405020304" pitchFamily="18" charset="0"/>
                <a:cs typeface="Times New Roman" panose="02020603050405020304" pitchFamily="18" charset="0"/>
              </a:rPr>
              <a:t>Be unambiguous and not open to misinterpretation</a:t>
            </a:r>
          </a:p>
          <a:p>
            <a:r>
              <a:rPr lang="en-US" sz="2200" dirty="0">
                <a:latin typeface="Times New Roman" panose="02020603050405020304" pitchFamily="18" charset="0"/>
                <a:cs typeface="Times New Roman" panose="02020603050405020304" pitchFamily="18" charset="0"/>
              </a:rPr>
              <a:t>Be easily referenced </a:t>
            </a:r>
          </a:p>
          <a:p>
            <a:r>
              <a:rPr lang="en-US" sz="2200" dirty="0">
                <a:latin typeface="Times New Roman" panose="02020603050405020304" pitchFamily="18" charset="0"/>
                <a:cs typeface="Times New Roman" panose="02020603050405020304" pitchFamily="18" charset="0"/>
              </a:rPr>
              <a:t>Contain all information required to explain your conclusions</a:t>
            </a:r>
          </a:p>
          <a:p>
            <a:r>
              <a:rPr lang="en-US" sz="2200" dirty="0">
                <a:latin typeface="Times New Roman" panose="02020603050405020304" pitchFamily="18" charset="0"/>
                <a:cs typeface="Times New Roman" panose="02020603050405020304" pitchFamily="18" charset="0"/>
              </a:rPr>
              <a:t>Offer valid conclusions options or recommendations when needed</a:t>
            </a:r>
          </a:p>
          <a:p>
            <a:r>
              <a:rPr lang="en-US" sz="2200" dirty="0">
                <a:latin typeface="Times New Roman" panose="02020603050405020304" pitchFamily="18" charset="0"/>
                <a:cs typeface="Times New Roman" panose="02020603050405020304" pitchFamily="18" charset="0"/>
              </a:rPr>
              <a:t>Be created in a timely manner </a:t>
            </a:r>
          </a:p>
          <a:p>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03247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32494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Report Preparation </a:t>
            </a:r>
          </a:p>
        </p:txBody>
      </p:sp>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13</a:t>
            </a:fld>
            <a:endParaRPr lang="en-US"/>
          </a:p>
        </p:txBody>
      </p:sp>
      <p:sp>
        <p:nvSpPr>
          <p:cNvPr id="18" name="TextBox 17">
            <a:extLst>
              <a:ext uri="{FF2B5EF4-FFF2-40B4-BE49-F238E27FC236}">
                <a16:creationId xmlns:a16="http://schemas.microsoft.com/office/drawing/2014/main" id="{478C1B14-0B42-6C02-B3C8-E8D4A5EBF5C6}"/>
              </a:ext>
            </a:extLst>
          </p:cNvPr>
          <p:cNvSpPr txBox="1"/>
          <p:nvPr/>
        </p:nvSpPr>
        <p:spPr>
          <a:xfrm>
            <a:off x="310891" y="1527348"/>
            <a:ext cx="8091230" cy="4065857"/>
          </a:xfrm>
          <a:prstGeom prst="rect">
            <a:avLst/>
          </a:prstGeom>
          <a:noFill/>
        </p:spPr>
        <p:txBody>
          <a:bodyPr wrap="square">
            <a:spAutoFit/>
          </a:bodyPr>
          <a:lstStyle/>
          <a:p>
            <a:r>
              <a:rPr lang="en-US" b="1" dirty="0"/>
              <a:t>Most forensic report follow the  general guideline below for a table of contents</a:t>
            </a:r>
            <a:r>
              <a:rPr lang="en-US" dirty="0"/>
              <a:t>: </a:t>
            </a:r>
          </a:p>
          <a:p>
            <a:pPr marL="342900" indent="-342900">
              <a:lnSpc>
                <a:spcPct val="150000"/>
              </a:lnSpc>
              <a:buFont typeface="+mj-lt"/>
              <a:buAutoNum type="arabicPeriod"/>
            </a:pPr>
            <a:r>
              <a:rPr lang="en-US" dirty="0"/>
              <a:t>Brief summary of information </a:t>
            </a:r>
          </a:p>
          <a:p>
            <a:pPr marL="342900" indent="-342900">
              <a:lnSpc>
                <a:spcPct val="150000"/>
              </a:lnSpc>
              <a:buFont typeface="+mj-lt"/>
              <a:buAutoNum type="arabicPeriod"/>
            </a:pPr>
            <a:r>
              <a:rPr lang="en-US" dirty="0"/>
              <a:t>Tools used in investigation process including their purpose and any underlying assumptions associated with the tool </a:t>
            </a:r>
          </a:p>
          <a:p>
            <a:pPr marL="342900" indent="-342900">
              <a:lnSpc>
                <a:spcPct val="150000"/>
              </a:lnSpc>
              <a:buFont typeface="+mj-lt"/>
              <a:buAutoNum type="arabicPeriod"/>
            </a:pPr>
            <a:r>
              <a:rPr lang="en-US" dirty="0"/>
              <a:t>Repository (  For example A’s work computer)</a:t>
            </a:r>
          </a:p>
          <a:p>
            <a:pPr>
              <a:lnSpc>
                <a:spcPct val="150000"/>
              </a:lnSpc>
            </a:pPr>
            <a:r>
              <a:rPr lang="en-US" dirty="0"/>
              <a:t>	A. Summary of evidence found on Employee A’s work computer </a:t>
            </a:r>
          </a:p>
          <a:p>
            <a:pPr>
              <a:lnSpc>
                <a:spcPct val="150000"/>
              </a:lnSpc>
            </a:pPr>
            <a:r>
              <a:rPr lang="en-US" dirty="0"/>
              <a:t>	B. Analysis of relevant portions of Employee A’s work computer</a:t>
            </a:r>
          </a:p>
          <a:p>
            <a:pPr marL="1657350" lvl="3" indent="-285750">
              <a:lnSpc>
                <a:spcPct val="150000"/>
              </a:lnSpc>
              <a:buFont typeface="Arial" panose="020B0604020202020204" pitchFamily="34" charset="0"/>
              <a:buChar char="•"/>
            </a:pPr>
            <a:r>
              <a:rPr lang="en-US" dirty="0"/>
              <a:t>	Email history </a:t>
            </a:r>
          </a:p>
          <a:p>
            <a:pPr marL="1657350" lvl="3" indent="-285750">
              <a:lnSpc>
                <a:spcPct val="150000"/>
              </a:lnSpc>
              <a:buFont typeface="Arial" panose="020B0604020202020204" pitchFamily="34" charset="0"/>
              <a:buChar char="•"/>
            </a:pPr>
            <a:r>
              <a:rPr lang="en-US" dirty="0"/>
              <a:t>	Internet search history </a:t>
            </a:r>
          </a:p>
          <a:p>
            <a:pPr marL="1657350" lvl="3" indent="-285750">
              <a:lnSpc>
                <a:spcPct val="150000"/>
              </a:lnSpc>
              <a:buFont typeface="Arial" panose="020B0604020202020204" pitchFamily="34" charset="0"/>
              <a:buChar char="•"/>
            </a:pPr>
            <a:r>
              <a:rPr lang="en-US" dirty="0"/>
              <a:t>	USB registry analysis</a:t>
            </a:r>
          </a:p>
        </p:txBody>
      </p:sp>
    </p:spTree>
    <p:extLst>
      <p:ext uri="{BB962C8B-B14F-4D97-AF65-F5344CB8AC3E}">
        <p14:creationId xmlns:p14="http://schemas.microsoft.com/office/powerpoint/2010/main" val="330677559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32494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Report Preparation </a:t>
            </a:r>
          </a:p>
        </p:txBody>
      </p:sp>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14</a:t>
            </a:fld>
            <a:endParaRPr lang="en-US"/>
          </a:p>
        </p:txBody>
      </p:sp>
      <p:sp>
        <p:nvSpPr>
          <p:cNvPr id="18" name="TextBox 17">
            <a:extLst>
              <a:ext uri="{FF2B5EF4-FFF2-40B4-BE49-F238E27FC236}">
                <a16:creationId xmlns:a16="http://schemas.microsoft.com/office/drawing/2014/main" id="{478C1B14-0B42-6C02-B3C8-E8D4A5EBF5C6}"/>
              </a:ext>
            </a:extLst>
          </p:cNvPr>
          <p:cNvSpPr txBox="1"/>
          <p:nvPr/>
        </p:nvSpPr>
        <p:spPr>
          <a:xfrm>
            <a:off x="310890" y="2110050"/>
            <a:ext cx="8091230" cy="2031325"/>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C. Repetition of above steps for other evidence items (which may include other computers and mobile devices, etc.)</a:t>
            </a:r>
          </a:p>
          <a:p>
            <a:pPr marL="342900" marR="0" lvl="0" indent="-342900" algn="l" defTabSz="914400" rtl="0" eaLnBrk="1" fontAlgn="auto" latinLnBrk="0" hangingPunct="1">
              <a:lnSpc>
                <a:spcPct val="150000"/>
              </a:lnSpc>
              <a:spcBef>
                <a:spcPts val="0"/>
              </a:spcBef>
              <a:spcAft>
                <a:spcPts val="0"/>
              </a:spcAft>
              <a:buClrTx/>
              <a:buSzTx/>
              <a:buFont typeface="+mj-lt"/>
              <a:buAutoNum type="arabicPeriod" startAt="4"/>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Recommendations and next steps for counsel to continue or cease investigation based on the findings in the reports.</a:t>
            </a:r>
          </a:p>
          <a:p>
            <a:endParaRPr lang="en-US" dirty="0"/>
          </a:p>
        </p:txBody>
      </p:sp>
    </p:spTree>
    <p:extLst>
      <p:ext uri="{BB962C8B-B14F-4D97-AF65-F5344CB8AC3E}">
        <p14:creationId xmlns:p14="http://schemas.microsoft.com/office/powerpoint/2010/main" val="333681876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56691" y="217738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2999" y="554566"/>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971364" y="1728563"/>
            <a:ext cx="7288727" cy="2395904"/>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15</a:t>
            </a:fld>
            <a:endParaRPr lang="en-US"/>
          </a:p>
        </p:txBody>
      </p:sp>
      <p:sp>
        <p:nvSpPr>
          <p:cNvPr id="6" name="TextBox 5">
            <a:extLst>
              <a:ext uri="{FF2B5EF4-FFF2-40B4-BE49-F238E27FC236}">
                <a16:creationId xmlns:a16="http://schemas.microsoft.com/office/drawing/2014/main" id="{3F9AA58A-7061-9A05-960C-67A5B7086A0F}"/>
              </a:ext>
            </a:extLst>
          </p:cNvPr>
          <p:cNvSpPr txBox="1"/>
          <p:nvPr/>
        </p:nvSpPr>
        <p:spPr>
          <a:xfrm>
            <a:off x="1308894" y="2413333"/>
            <a:ext cx="5313101" cy="461665"/>
          </a:xfrm>
          <a:prstGeom prst="rect">
            <a:avLst/>
          </a:prstGeom>
          <a:noFill/>
        </p:spPr>
        <p:txBody>
          <a:bodyPr wrap="square" rtlCol="0">
            <a:spAutoFit/>
          </a:bodyPr>
          <a:lstStyle/>
          <a:p>
            <a:pPr algn="ctr"/>
            <a:r>
              <a:rPr lang="en-US" sz="2400" dirty="0">
                <a:solidFill>
                  <a:schemeClr val="bg1"/>
                </a:solidFill>
              </a:rPr>
              <a:t>Digital Forensic Report Format </a:t>
            </a:r>
          </a:p>
        </p:txBody>
      </p:sp>
    </p:spTree>
    <p:extLst>
      <p:ext uri="{BB962C8B-B14F-4D97-AF65-F5344CB8AC3E}">
        <p14:creationId xmlns:p14="http://schemas.microsoft.com/office/powerpoint/2010/main" val="35230982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843285"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18282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Forensic Report Format </a:t>
            </a:r>
          </a:p>
        </p:txBody>
      </p:sp>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16</a:t>
            </a:fld>
            <a:endParaRPr lang="en-US"/>
          </a:p>
        </p:txBody>
      </p:sp>
      <p:pic>
        <p:nvPicPr>
          <p:cNvPr id="6" name="Picture 5">
            <a:extLst>
              <a:ext uri="{FF2B5EF4-FFF2-40B4-BE49-F238E27FC236}">
                <a16:creationId xmlns:a16="http://schemas.microsoft.com/office/drawing/2014/main" id="{3A966568-A964-7FF6-1FA3-0EB4C0A6BD47}"/>
              </a:ext>
            </a:extLst>
          </p:cNvPr>
          <p:cNvPicPr>
            <a:picLocks noChangeAspect="1"/>
          </p:cNvPicPr>
          <p:nvPr/>
        </p:nvPicPr>
        <p:blipFill>
          <a:blip r:embed="rId9"/>
          <a:stretch>
            <a:fillRect/>
          </a:stretch>
        </p:blipFill>
        <p:spPr>
          <a:xfrm>
            <a:off x="142875" y="1643285"/>
            <a:ext cx="12049125" cy="3571429"/>
          </a:xfrm>
          <a:prstGeom prst="rect">
            <a:avLst/>
          </a:prstGeom>
        </p:spPr>
      </p:pic>
    </p:spTree>
    <p:extLst>
      <p:ext uri="{BB962C8B-B14F-4D97-AF65-F5344CB8AC3E}">
        <p14:creationId xmlns:p14="http://schemas.microsoft.com/office/powerpoint/2010/main" val="300259296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503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25842"/>
            <a:ext cx="238650" cy="2709534"/>
          </a:xfrm>
          <a:prstGeom prst="rect">
            <a:avLst/>
          </a:prstGeom>
        </p:spPr>
      </p:pic>
      <p:sp>
        <p:nvSpPr>
          <p:cNvPr id="7" name="TextBox 6"/>
          <p:cNvSpPr txBox="1"/>
          <p:nvPr/>
        </p:nvSpPr>
        <p:spPr>
          <a:xfrm>
            <a:off x="2650377" y="543490"/>
            <a:ext cx="518282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Forensic Report Format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17</a:t>
            </a:fld>
            <a:endParaRPr lang="en-US"/>
          </a:p>
        </p:txBody>
      </p:sp>
      <p:sp>
        <p:nvSpPr>
          <p:cNvPr id="6" name="Content Placeholder 2">
            <a:extLst>
              <a:ext uri="{FF2B5EF4-FFF2-40B4-BE49-F238E27FC236}">
                <a16:creationId xmlns:a16="http://schemas.microsoft.com/office/drawing/2014/main" id="{7690685F-4212-93AA-2CA4-38F7D1419515}"/>
              </a:ext>
            </a:extLst>
          </p:cNvPr>
          <p:cNvSpPr txBox="1">
            <a:spLocks/>
          </p:cNvSpPr>
          <p:nvPr/>
        </p:nvSpPr>
        <p:spPr>
          <a:xfrm>
            <a:off x="1036667" y="1884135"/>
            <a:ext cx="6852278" cy="335090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buFont typeface="+mj-lt"/>
              <a:buAutoNum type="arabicPeriod"/>
            </a:pPr>
            <a:r>
              <a:rPr lang="en-US" sz="2400" dirty="0">
                <a:solidFill>
                  <a:srgbClr val="212849"/>
                </a:solidFill>
                <a:latin typeface="Poppins"/>
              </a:rPr>
              <a:t>Executive Summary </a:t>
            </a:r>
          </a:p>
          <a:p>
            <a:pPr marL="457200" indent="-457200">
              <a:buFont typeface="+mj-lt"/>
              <a:buAutoNum type="arabicPeriod"/>
            </a:pPr>
            <a:r>
              <a:rPr lang="en-US" sz="2400" dirty="0">
                <a:solidFill>
                  <a:srgbClr val="212849"/>
                </a:solidFill>
                <a:latin typeface="Poppins"/>
              </a:rPr>
              <a:t>Investigation Objectives </a:t>
            </a:r>
          </a:p>
          <a:p>
            <a:pPr marL="457200" indent="-457200">
              <a:buFont typeface="+mj-lt"/>
              <a:buAutoNum type="arabicPeriod"/>
            </a:pPr>
            <a:r>
              <a:rPr lang="en-US" sz="2400" dirty="0">
                <a:solidFill>
                  <a:srgbClr val="212849"/>
                </a:solidFill>
                <a:latin typeface="Poppins"/>
              </a:rPr>
              <a:t>Computer Evidence Analyzed</a:t>
            </a:r>
            <a:endParaRPr lang="ar-EG" sz="2400" dirty="0">
              <a:solidFill>
                <a:srgbClr val="212849"/>
              </a:solidFill>
              <a:latin typeface="Poppins"/>
            </a:endParaRPr>
          </a:p>
          <a:p>
            <a:pPr marL="457200" indent="-457200">
              <a:buFont typeface="+mj-lt"/>
              <a:buAutoNum type="arabicPeriod"/>
            </a:pPr>
            <a:r>
              <a:rPr lang="en-US" sz="2400" dirty="0">
                <a:solidFill>
                  <a:srgbClr val="212849"/>
                </a:solidFill>
                <a:latin typeface="Poppins"/>
              </a:rPr>
              <a:t>Relevant Findings</a:t>
            </a:r>
          </a:p>
          <a:p>
            <a:pPr marL="457200" indent="-457200">
              <a:buFont typeface="+mj-lt"/>
              <a:buAutoNum type="arabicPeriod"/>
            </a:pPr>
            <a:r>
              <a:rPr lang="en-US" sz="2400" dirty="0">
                <a:solidFill>
                  <a:srgbClr val="212849"/>
                </a:solidFill>
                <a:latin typeface="Poppins"/>
              </a:rPr>
              <a:t>Supporting Details</a:t>
            </a:r>
          </a:p>
          <a:p>
            <a:pPr marL="457200" indent="-457200">
              <a:buFont typeface="+mj-lt"/>
              <a:buAutoNum type="arabicPeriod"/>
            </a:pPr>
            <a:r>
              <a:rPr lang="en-US" sz="2400">
                <a:solidFill>
                  <a:srgbClr val="212849"/>
                </a:solidFill>
                <a:latin typeface="Poppins"/>
              </a:rPr>
              <a:t>Investigative </a:t>
            </a:r>
            <a:r>
              <a:rPr lang="en-US" sz="2400" dirty="0">
                <a:solidFill>
                  <a:srgbClr val="212849"/>
                </a:solidFill>
                <a:latin typeface="Poppins"/>
              </a:rPr>
              <a:t>Leads</a:t>
            </a:r>
          </a:p>
          <a:p>
            <a:pPr marL="457200" indent="-457200">
              <a:buFont typeface="+mj-lt"/>
              <a:buAutoNum type="arabicPeriod"/>
            </a:pPr>
            <a:r>
              <a:rPr lang="en-US" sz="2400">
                <a:solidFill>
                  <a:srgbClr val="212849"/>
                </a:solidFill>
                <a:latin typeface="Poppins"/>
              </a:rPr>
              <a:t>Additional </a:t>
            </a:r>
            <a:r>
              <a:rPr lang="en-US" sz="2400" dirty="0">
                <a:solidFill>
                  <a:srgbClr val="212849"/>
                </a:solidFill>
                <a:latin typeface="Poppins"/>
              </a:rPr>
              <a:t>Subsections</a:t>
            </a:r>
          </a:p>
          <a:p>
            <a:pPr marL="457200" indent="-457200">
              <a:buFont typeface="+mj-lt"/>
              <a:buAutoNum type="arabicPeriod"/>
            </a:pPr>
            <a:endParaRPr lang="en-US" sz="2400" dirty="0">
              <a:solidFill>
                <a:srgbClr val="212849"/>
              </a:solidFill>
              <a:latin typeface="Poppins"/>
            </a:endParaRPr>
          </a:p>
          <a:p>
            <a:pPr marL="457200" indent="-457200">
              <a:buFont typeface="+mj-lt"/>
              <a:buAutoNum type="arabicPeriod"/>
            </a:pPr>
            <a:endParaRPr lang="en-US" sz="2400" dirty="0">
              <a:solidFill>
                <a:srgbClr val="212849"/>
              </a:solidFill>
              <a:latin typeface="Poppins"/>
            </a:endParaRPr>
          </a:p>
        </p:txBody>
      </p:sp>
    </p:spTree>
    <p:extLst>
      <p:ext uri="{BB962C8B-B14F-4D97-AF65-F5344CB8AC3E}">
        <p14:creationId xmlns:p14="http://schemas.microsoft.com/office/powerpoint/2010/main" val="88950128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7364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18282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Forensic Report Format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18</a:t>
            </a:fld>
            <a:endParaRPr lang="en-US"/>
          </a:p>
        </p:txBody>
      </p:sp>
      <p:sp>
        <p:nvSpPr>
          <p:cNvPr id="15" name="Content Placeholder 2">
            <a:extLst>
              <a:ext uri="{FF2B5EF4-FFF2-40B4-BE49-F238E27FC236}">
                <a16:creationId xmlns:a16="http://schemas.microsoft.com/office/drawing/2014/main" id="{20CFD3A0-541F-D3EC-E4B2-4A8BD4592837}"/>
              </a:ext>
            </a:extLst>
          </p:cNvPr>
          <p:cNvSpPr txBox="1">
            <a:spLocks/>
          </p:cNvSpPr>
          <p:nvPr/>
        </p:nvSpPr>
        <p:spPr>
          <a:xfrm>
            <a:off x="629299" y="1474733"/>
            <a:ext cx="7958860" cy="4188070"/>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None/>
            </a:pPr>
            <a:r>
              <a:rPr lang="en-US" sz="2000" b="1" dirty="0">
                <a:solidFill>
                  <a:srgbClr val="212849"/>
                </a:solidFill>
                <a:latin typeface="Times New Roman" panose="02020603050405020304" pitchFamily="18" charset="0"/>
                <a:cs typeface="Times New Roman" panose="02020603050405020304" pitchFamily="18" charset="0"/>
              </a:rPr>
              <a:t>1. Executive Summary Section consists of following </a:t>
            </a:r>
            <a:r>
              <a:rPr lang="en-US" sz="2000" dirty="0">
                <a:solidFill>
                  <a:srgbClr val="212849"/>
                </a:solidFill>
                <a:latin typeface="Times New Roman" panose="02020603050405020304" pitchFamily="18" charset="0"/>
                <a:cs typeface="Times New Roman" panose="02020603050405020304" pitchFamily="18" charset="0"/>
              </a:rPr>
              <a:t>:</a:t>
            </a:r>
          </a:p>
          <a:p>
            <a:pPr marL="914400" lvl="1" indent="-457200">
              <a:lnSpc>
                <a:spcPct val="150000"/>
              </a:lnSpc>
              <a:buFont typeface="+mj-lt"/>
              <a:buAutoNum type="arabicPeriod"/>
            </a:pPr>
            <a:r>
              <a:rPr lang="en-US" sz="2000" dirty="0">
                <a:solidFill>
                  <a:srgbClr val="212849"/>
                </a:solidFill>
                <a:latin typeface="Times New Roman" panose="02020603050405020304" pitchFamily="18" charset="0"/>
                <a:cs typeface="Times New Roman" panose="02020603050405020304" pitchFamily="18" charset="0"/>
              </a:rPr>
              <a:t>Case Number </a:t>
            </a:r>
          </a:p>
          <a:p>
            <a:pPr marL="914400" lvl="1" indent="-457200">
              <a:lnSpc>
                <a:spcPct val="150000"/>
              </a:lnSpc>
              <a:buFont typeface="+mj-lt"/>
              <a:buAutoNum type="arabicPeriod"/>
            </a:pPr>
            <a:r>
              <a:rPr lang="en-US" sz="2000" dirty="0">
                <a:solidFill>
                  <a:srgbClr val="212849"/>
                </a:solidFill>
                <a:latin typeface="Times New Roman" panose="02020603050405020304" pitchFamily="18" charset="0"/>
                <a:cs typeface="Times New Roman" panose="02020603050405020304" pitchFamily="18" charset="0"/>
              </a:rPr>
              <a:t>Names and social Security number of the authors, investigators, and examiners </a:t>
            </a:r>
          </a:p>
          <a:p>
            <a:pPr marL="914400" lvl="1" indent="-457200">
              <a:lnSpc>
                <a:spcPct val="150000"/>
              </a:lnSpc>
              <a:buFont typeface="+mj-lt"/>
              <a:buAutoNum type="arabicPeriod"/>
            </a:pPr>
            <a:r>
              <a:rPr lang="en-US" sz="2000" dirty="0">
                <a:solidFill>
                  <a:srgbClr val="212849"/>
                </a:solidFill>
                <a:latin typeface="Times New Roman" panose="02020603050405020304" pitchFamily="18" charset="0"/>
                <a:cs typeface="Times New Roman" panose="02020603050405020304" pitchFamily="18" charset="0"/>
              </a:rPr>
              <a:t>Purpose of investigation : Explaining why a forensic examination of computing device was necessary.</a:t>
            </a:r>
          </a:p>
          <a:p>
            <a:pPr marL="914400" lvl="1" indent="-457200">
              <a:lnSpc>
                <a:spcPct val="150000"/>
              </a:lnSpc>
              <a:buFont typeface="+mj-lt"/>
              <a:buAutoNum type="arabicPeriod"/>
            </a:pPr>
            <a:r>
              <a:rPr lang="en-US" sz="2000" dirty="0">
                <a:solidFill>
                  <a:srgbClr val="212849"/>
                </a:solidFill>
                <a:latin typeface="Times New Roman" panose="02020603050405020304" pitchFamily="18" charset="0"/>
                <a:cs typeface="Times New Roman" panose="02020603050405020304" pitchFamily="18" charset="0"/>
              </a:rPr>
              <a:t>Full, legitimate and proper name of all people who are related or involved in case, Job Titles, dates of initial contacts or communications</a:t>
            </a:r>
            <a:r>
              <a:rPr lang="en-US" sz="1600" dirty="0">
                <a:solidFill>
                  <a:srgbClr val="212849"/>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400606339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7364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18282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Forensic Report Format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19</a:t>
            </a:fld>
            <a:endParaRPr lang="en-US"/>
          </a:p>
        </p:txBody>
      </p:sp>
      <p:sp>
        <p:nvSpPr>
          <p:cNvPr id="15" name="Content Placeholder 2">
            <a:extLst>
              <a:ext uri="{FF2B5EF4-FFF2-40B4-BE49-F238E27FC236}">
                <a16:creationId xmlns:a16="http://schemas.microsoft.com/office/drawing/2014/main" id="{20CFD3A0-541F-D3EC-E4B2-4A8BD4592837}"/>
              </a:ext>
            </a:extLst>
          </p:cNvPr>
          <p:cNvSpPr txBox="1">
            <a:spLocks/>
          </p:cNvSpPr>
          <p:nvPr/>
        </p:nvSpPr>
        <p:spPr>
          <a:xfrm>
            <a:off x="651740" y="1623403"/>
            <a:ext cx="7420205" cy="43258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914400" lvl="1" indent="-457200">
              <a:lnSpc>
                <a:spcPct val="150000"/>
              </a:lnSpc>
              <a:buFont typeface="+mj-lt"/>
              <a:buAutoNum type="arabicPeriod" startAt="5"/>
            </a:pPr>
            <a:r>
              <a:rPr lang="en-US" sz="2000" dirty="0">
                <a:solidFill>
                  <a:srgbClr val="212849"/>
                </a:solidFill>
                <a:latin typeface="Times New Roman" panose="02020603050405020304" pitchFamily="18" charset="0"/>
                <a:cs typeface="Times New Roman" panose="02020603050405020304" pitchFamily="18" charset="0"/>
              </a:rPr>
              <a:t>Significant finding: List of the significant evidences in a short detail.</a:t>
            </a:r>
          </a:p>
          <a:p>
            <a:pPr marL="914400" lvl="1" indent="-457200">
              <a:lnSpc>
                <a:spcPct val="150000"/>
              </a:lnSpc>
              <a:buFont typeface="+mj-lt"/>
              <a:buAutoNum type="arabicPeriod" startAt="5"/>
            </a:pPr>
            <a:r>
              <a:rPr lang="en-US" sz="2000" dirty="0">
                <a:solidFill>
                  <a:srgbClr val="212849"/>
                </a:solidFill>
                <a:latin typeface="Times New Roman" panose="02020603050405020304" pitchFamily="18" charset="0"/>
                <a:cs typeface="Times New Roman" panose="02020603050405020304" pitchFamily="18" charset="0"/>
              </a:rPr>
              <a:t>Significant analysis :  Including a signature block for the examiners who performed the work.</a:t>
            </a:r>
          </a:p>
          <a:p>
            <a:pPr marL="0" indent="0">
              <a:buNone/>
            </a:pPr>
            <a:endParaRPr lang="en-US" sz="2000" dirty="0">
              <a:solidFill>
                <a:srgbClr val="212849"/>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828936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7364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19325" y="2214153"/>
            <a:ext cx="238650" cy="2709534"/>
          </a:xfrm>
          <a:prstGeom prst="rect">
            <a:avLst/>
          </a:prstGeom>
        </p:spPr>
      </p:pic>
      <p:sp>
        <p:nvSpPr>
          <p:cNvPr id="7" name="TextBox 6"/>
          <p:cNvSpPr txBox="1"/>
          <p:nvPr/>
        </p:nvSpPr>
        <p:spPr>
          <a:xfrm>
            <a:off x="2650377" y="543490"/>
            <a:ext cx="518282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Forensic Report Format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559994" y="139559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a:xfrm>
            <a:off x="8654943" y="6324670"/>
            <a:ext cx="2743200" cy="365125"/>
          </a:xfrm>
        </p:spPr>
        <p:txBody>
          <a:bodyPr/>
          <a:lstStyle/>
          <a:p>
            <a:fld id="{FDED41F8-FC0F-4085-8150-313B6CF05213}" type="slidenum">
              <a:rPr lang="en-US" smtClean="0"/>
              <a:t>20</a:t>
            </a:fld>
            <a:endParaRPr lang="en-US"/>
          </a:p>
        </p:txBody>
      </p:sp>
      <p:sp>
        <p:nvSpPr>
          <p:cNvPr id="6" name="Content Placeholder 2">
            <a:extLst>
              <a:ext uri="{FF2B5EF4-FFF2-40B4-BE49-F238E27FC236}">
                <a16:creationId xmlns:a16="http://schemas.microsoft.com/office/drawing/2014/main" id="{8952489D-588A-AE9D-B843-35CF9EEDA9B7}"/>
              </a:ext>
            </a:extLst>
          </p:cNvPr>
          <p:cNvSpPr txBox="1">
            <a:spLocks/>
          </p:cNvSpPr>
          <p:nvPr/>
        </p:nvSpPr>
        <p:spPr>
          <a:xfrm>
            <a:off x="438539" y="1600968"/>
            <a:ext cx="8022728" cy="3235333"/>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buNone/>
            </a:pPr>
            <a:r>
              <a:rPr lang="en-US" sz="2200" b="1" dirty="0">
                <a:latin typeface="Times New Roman" panose="02020603050405020304" pitchFamily="18" charset="0"/>
                <a:cs typeface="Times New Roman" panose="02020603050405020304" pitchFamily="18" charset="0"/>
              </a:rPr>
              <a:t>2. Investigation Objectives </a:t>
            </a:r>
          </a:p>
          <a:p>
            <a:pPr marL="457200" indent="-457200" algn="just">
              <a:lnSpc>
                <a:spcPct val="150000"/>
              </a:lnSpc>
              <a:buFont typeface="+mj-lt"/>
              <a:buAutoNum type="arabicPeriod"/>
            </a:pPr>
            <a:r>
              <a:rPr lang="en-US" sz="2200" dirty="0">
                <a:solidFill>
                  <a:srgbClr val="212849"/>
                </a:solidFill>
                <a:latin typeface="Times New Roman" panose="02020603050405020304" pitchFamily="18" charset="0"/>
                <a:cs typeface="Times New Roman" panose="02020603050405020304" pitchFamily="18" charset="0"/>
              </a:rPr>
              <a:t>The Objectives is used to outline all tasks that an investigation has planned to complete.</a:t>
            </a:r>
          </a:p>
          <a:p>
            <a:pPr marL="457200" indent="-457200" algn="just">
              <a:lnSpc>
                <a:spcPct val="150000"/>
              </a:lnSpc>
              <a:buFont typeface="+mj-lt"/>
              <a:buAutoNum type="arabicPeriod"/>
            </a:pPr>
            <a:r>
              <a:rPr lang="en-US" sz="2200" dirty="0">
                <a:solidFill>
                  <a:srgbClr val="212849"/>
                </a:solidFill>
                <a:latin typeface="Times New Roman" panose="02020603050405020304" pitchFamily="18" charset="0"/>
                <a:cs typeface="Times New Roman" panose="02020603050405020304" pitchFamily="18" charset="0"/>
              </a:rPr>
              <a:t> The prepared plan list must be discussed and approved by legal council, decision makers and client before any forensic analysis.</a:t>
            </a:r>
          </a:p>
          <a:p>
            <a:pPr marL="457200" indent="-457200" algn="just">
              <a:lnSpc>
                <a:spcPct val="150000"/>
              </a:lnSpc>
              <a:buFont typeface="+mj-lt"/>
              <a:buAutoNum type="arabicPeriod"/>
            </a:pPr>
            <a:r>
              <a:rPr lang="en-US" sz="2200" dirty="0">
                <a:solidFill>
                  <a:srgbClr val="212849"/>
                </a:solidFill>
                <a:latin typeface="Times New Roman" panose="02020603050405020304" pitchFamily="18" charset="0"/>
                <a:cs typeface="Times New Roman" panose="02020603050405020304" pitchFamily="18" charset="0"/>
              </a:rPr>
              <a:t>Write in the end the used Tools. </a:t>
            </a:r>
          </a:p>
        </p:txBody>
      </p:sp>
    </p:spTree>
    <p:extLst>
      <p:ext uri="{BB962C8B-B14F-4D97-AF65-F5344CB8AC3E}">
        <p14:creationId xmlns:p14="http://schemas.microsoft.com/office/powerpoint/2010/main" val="24934480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7364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18282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Forensic Report Format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21</a:t>
            </a:fld>
            <a:endParaRPr lang="en-US"/>
          </a:p>
        </p:txBody>
      </p:sp>
      <p:sp>
        <p:nvSpPr>
          <p:cNvPr id="15" name="Content Placeholder 2">
            <a:extLst>
              <a:ext uri="{FF2B5EF4-FFF2-40B4-BE49-F238E27FC236}">
                <a16:creationId xmlns:a16="http://schemas.microsoft.com/office/drawing/2014/main" id="{22A4E2D5-B42B-61FE-F076-4B11C9C11DCD}"/>
              </a:ext>
            </a:extLst>
          </p:cNvPr>
          <p:cNvSpPr txBox="1">
            <a:spLocks/>
          </p:cNvSpPr>
          <p:nvPr/>
        </p:nvSpPr>
        <p:spPr>
          <a:xfrm>
            <a:off x="886645" y="1711617"/>
            <a:ext cx="6653825" cy="3235333"/>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None/>
            </a:pPr>
            <a:r>
              <a:rPr lang="en-US" sz="2200" b="1" dirty="0">
                <a:solidFill>
                  <a:srgbClr val="212849"/>
                </a:solidFill>
                <a:latin typeface="Times New Roman" panose="02020603050405020304" pitchFamily="18" charset="0"/>
                <a:cs typeface="Times New Roman" panose="02020603050405020304" pitchFamily="18" charset="0"/>
              </a:rPr>
              <a:t>3. The Computer/IT Evidence Analyzed section</a:t>
            </a:r>
          </a:p>
          <a:p>
            <a:pPr>
              <a:lnSpc>
                <a:spcPct val="150000"/>
              </a:lnSpc>
            </a:pPr>
            <a:r>
              <a:rPr lang="en-US" sz="2200" dirty="0">
                <a:solidFill>
                  <a:srgbClr val="212849"/>
                </a:solidFill>
                <a:latin typeface="Times New Roman" panose="02020603050405020304" pitchFamily="18" charset="0"/>
                <a:cs typeface="Times New Roman" panose="02020603050405020304" pitchFamily="18" charset="0"/>
              </a:rPr>
              <a:t>is where all gathered evidences and its interpretations are introduced. </a:t>
            </a:r>
          </a:p>
          <a:p>
            <a:pPr>
              <a:lnSpc>
                <a:spcPct val="150000"/>
              </a:lnSpc>
            </a:pPr>
            <a:r>
              <a:rPr lang="en-US" sz="2200" dirty="0">
                <a:solidFill>
                  <a:srgbClr val="212849"/>
                </a:solidFill>
                <a:latin typeface="Times New Roman" panose="02020603050405020304" pitchFamily="18" charset="0"/>
                <a:cs typeface="Times New Roman" panose="02020603050405020304" pitchFamily="18" charset="0"/>
              </a:rPr>
              <a:t>It provides </a:t>
            </a:r>
            <a:r>
              <a:rPr lang="en-US" sz="2200" b="1" dirty="0">
                <a:solidFill>
                  <a:srgbClr val="212849"/>
                </a:solidFill>
                <a:latin typeface="Times New Roman" panose="02020603050405020304" pitchFamily="18" charset="0"/>
                <a:cs typeface="Times New Roman" panose="02020603050405020304" pitchFamily="18" charset="0"/>
              </a:rPr>
              <a:t>detailed</a:t>
            </a:r>
            <a:r>
              <a:rPr lang="en-US" sz="2200" dirty="0">
                <a:solidFill>
                  <a:srgbClr val="212849"/>
                </a:solidFill>
                <a:latin typeface="Times New Roman" panose="02020603050405020304" pitchFamily="18" charset="0"/>
                <a:cs typeface="Times New Roman" panose="02020603050405020304" pitchFamily="18" charset="0"/>
              </a:rPr>
              <a:t> information regarding assignment of evidence’s tag numbers, description of evidence and media serial numbers. (List of the collected evidences)</a:t>
            </a:r>
          </a:p>
          <a:p>
            <a:pPr>
              <a:lnSpc>
                <a:spcPct val="150000"/>
              </a:lnSpc>
            </a:pPr>
            <a:r>
              <a:rPr lang="en-US" sz="2200" dirty="0">
                <a:solidFill>
                  <a:srgbClr val="212849"/>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08326992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7364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18282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Forensic Report Format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22</a:t>
            </a:fld>
            <a:endParaRPr lang="en-US"/>
          </a:p>
        </p:txBody>
      </p:sp>
      <p:sp>
        <p:nvSpPr>
          <p:cNvPr id="15" name="Content Placeholder 2">
            <a:extLst>
              <a:ext uri="{FF2B5EF4-FFF2-40B4-BE49-F238E27FC236}">
                <a16:creationId xmlns:a16="http://schemas.microsoft.com/office/drawing/2014/main" id="{22A4E2D5-B42B-61FE-F076-4B11C9C11DCD}"/>
              </a:ext>
            </a:extLst>
          </p:cNvPr>
          <p:cNvSpPr txBox="1">
            <a:spLocks/>
          </p:cNvSpPr>
          <p:nvPr/>
        </p:nvSpPr>
        <p:spPr>
          <a:xfrm>
            <a:off x="886645" y="1711617"/>
            <a:ext cx="6653825" cy="3235333"/>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sz="2200" dirty="0">
                <a:solidFill>
                  <a:srgbClr val="212849"/>
                </a:solidFill>
                <a:latin typeface="Times New Roman" panose="02020603050405020304" pitchFamily="18" charset="0"/>
                <a:cs typeface="Times New Roman" panose="02020603050405020304" pitchFamily="18" charset="0"/>
              </a:rPr>
              <a:t>Tools involved in the collected the evidence</a:t>
            </a:r>
          </a:p>
          <a:p>
            <a:pPr>
              <a:lnSpc>
                <a:spcPct val="150000"/>
              </a:lnSpc>
            </a:pPr>
            <a:r>
              <a:rPr lang="en-US" sz="2200" dirty="0">
                <a:solidFill>
                  <a:srgbClr val="212849"/>
                </a:solidFill>
                <a:latin typeface="Times New Roman" panose="02020603050405020304" pitchFamily="18" charset="0"/>
                <a:cs typeface="Times New Roman" panose="02020603050405020304" pitchFamily="18" charset="0"/>
              </a:rPr>
              <a:t>Preservation of the evidence</a:t>
            </a:r>
          </a:p>
          <a:p>
            <a:pPr>
              <a:lnSpc>
                <a:spcPct val="150000"/>
              </a:lnSpc>
            </a:pPr>
            <a:r>
              <a:rPr lang="en-US" sz="2200" dirty="0">
                <a:solidFill>
                  <a:srgbClr val="212849"/>
                </a:solidFill>
                <a:latin typeface="Times New Roman" panose="02020603050405020304" pitchFamily="18" charset="0"/>
                <a:cs typeface="Times New Roman" panose="02020603050405020304" pitchFamily="18" charset="0"/>
              </a:rPr>
              <a:t>Date and time investigation was assigned </a:t>
            </a:r>
          </a:p>
          <a:p>
            <a:pPr>
              <a:lnSpc>
                <a:spcPct val="150000"/>
              </a:lnSpc>
            </a:pPr>
            <a:r>
              <a:rPr lang="en-US" sz="2200" dirty="0">
                <a:solidFill>
                  <a:srgbClr val="212849"/>
                </a:solidFill>
                <a:latin typeface="Times New Roman" panose="02020603050405020304" pitchFamily="18" charset="0"/>
                <a:cs typeface="Times New Roman" panose="02020603050405020304" pitchFamily="18" charset="0"/>
              </a:rPr>
              <a:t> Location of the evidence </a:t>
            </a:r>
          </a:p>
          <a:p>
            <a:endParaRPr lang="en-US" sz="2400" dirty="0">
              <a:solidFill>
                <a:srgbClr val="212849"/>
              </a:solidFill>
              <a:latin typeface="Poppins"/>
            </a:endParaRPr>
          </a:p>
          <a:p>
            <a:pPr>
              <a:lnSpc>
                <a:spcPct val="150000"/>
              </a:lnSpc>
            </a:pPr>
            <a:endParaRPr lang="en-US" sz="2200" dirty="0">
              <a:solidFill>
                <a:srgbClr val="212849"/>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6307039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7364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18282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Forensic Report Format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23</a:t>
            </a:fld>
            <a:endParaRPr lang="en-US"/>
          </a:p>
        </p:txBody>
      </p:sp>
      <p:sp>
        <p:nvSpPr>
          <p:cNvPr id="15" name="Content Placeholder 2">
            <a:extLst>
              <a:ext uri="{FF2B5EF4-FFF2-40B4-BE49-F238E27FC236}">
                <a16:creationId xmlns:a16="http://schemas.microsoft.com/office/drawing/2014/main" id="{20CFD3A0-541F-D3EC-E4B2-4A8BD4592837}"/>
              </a:ext>
            </a:extLst>
          </p:cNvPr>
          <p:cNvSpPr txBox="1">
            <a:spLocks/>
          </p:cNvSpPr>
          <p:nvPr/>
        </p:nvSpPr>
        <p:spPr>
          <a:xfrm>
            <a:off x="651740" y="1623403"/>
            <a:ext cx="7750381" cy="43258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sz="2200" dirty="0">
                <a:solidFill>
                  <a:srgbClr val="212849"/>
                </a:solidFill>
                <a:latin typeface="Times New Roman" panose="02020603050405020304" pitchFamily="18" charset="0"/>
                <a:cs typeface="Times New Roman" panose="02020603050405020304" pitchFamily="18" charset="0"/>
              </a:rPr>
              <a:t>Allocated investigator </a:t>
            </a:r>
          </a:p>
          <a:p>
            <a:pPr>
              <a:lnSpc>
                <a:spcPct val="150000"/>
              </a:lnSpc>
            </a:pPr>
            <a:r>
              <a:rPr lang="en-US" sz="2200" dirty="0">
                <a:solidFill>
                  <a:srgbClr val="212849"/>
                </a:solidFill>
                <a:latin typeface="Times New Roman" panose="02020603050405020304" pitchFamily="18" charset="0"/>
                <a:cs typeface="Times New Roman" panose="02020603050405020304" pitchFamily="18" charset="0"/>
              </a:rPr>
              <a:t>Natural of claim and information provided to the investigators </a:t>
            </a:r>
          </a:p>
          <a:p>
            <a:endParaRPr lang="en-US" sz="2000" dirty="0">
              <a:solidFill>
                <a:srgbClr val="212849"/>
              </a:solidFill>
              <a:latin typeface="Poppins"/>
            </a:endParaRPr>
          </a:p>
        </p:txBody>
      </p:sp>
    </p:spTree>
    <p:extLst>
      <p:ext uri="{BB962C8B-B14F-4D97-AF65-F5344CB8AC3E}">
        <p14:creationId xmlns:p14="http://schemas.microsoft.com/office/powerpoint/2010/main" val="215557320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7364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18282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Forensic Report Format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24</a:t>
            </a:fld>
            <a:endParaRPr lang="en-US"/>
          </a:p>
        </p:txBody>
      </p:sp>
      <p:sp>
        <p:nvSpPr>
          <p:cNvPr id="6" name="Content Placeholder 2">
            <a:extLst>
              <a:ext uri="{FF2B5EF4-FFF2-40B4-BE49-F238E27FC236}">
                <a16:creationId xmlns:a16="http://schemas.microsoft.com/office/drawing/2014/main" id="{D2CAACCB-BC7C-325A-0F73-C9AD661C5450}"/>
              </a:ext>
            </a:extLst>
          </p:cNvPr>
          <p:cNvSpPr txBox="1">
            <a:spLocks/>
          </p:cNvSpPr>
          <p:nvPr/>
        </p:nvSpPr>
        <p:spPr>
          <a:xfrm>
            <a:off x="777767" y="1561354"/>
            <a:ext cx="6968586" cy="373529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buNone/>
            </a:pPr>
            <a:r>
              <a:rPr lang="en-US" sz="2200" b="1" dirty="0">
                <a:solidFill>
                  <a:srgbClr val="212849"/>
                </a:solidFill>
                <a:latin typeface="Times New Roman" panose="02020603050405020304" pitchFamily="18" charset="0"/>
                <a:cs typeface="Times New Roman" panose="02020603050405020304" pitchFamily="18" charset="0"/>
              </a:rPr>
              <a:t>4- Relevant Findings </a:t>
            </a:r>
          </a:p>
          <a:p>
            <a:pPr algn="just">
              <a:lnSpc>
                <a:spcPct val="150000"/>
              </a:lnSpc>
            </a:pPr>
            <a:r>
              <a:rPr lang="en-US" sz="2200" dirty="0">
                <a:solidFill>
                  <a:srgbClr val="212849"/>
                </a:solidFill>
                <a:latin typeface="Times New Roman" panose="02020603050405020304" pitchFamily="18" charset="0"/>
                <a:cs typeface="Times New Roman" panose="02020603050405020304" pitchFamily="18" charset="0"/>
              </a:rPr>
              <a:t>This section gives summary of evidences found of probative Value e.g., a fingerprint, a strand of hair, a shoe print, etc. </a:t>
            </a:r>
          </a:p>
          <a:p>
            <a:pPr algn="just">
              <a:lnSpc>
                <a:spcPct val="150000"/>
              </a:lnSpc>
            </a:pPr>
            <a:r>
              <a:rPr lang="en-US" sz="2200" dirty="0">
                <a:solidFill>
                  <a:srgbClr val="212849"/>
                </a:solidFill>
                <a:latin typeface="Times New Roman" panose="02020603050405020304" pitchFamily="18" charset="0"/>
                <a:cs typeface="Times New Roman" panose="02020603050405020304" pitchFamily="18" charset="0"/>
              </a:rPr>
              <a:t>It answers questions such as “What related objects or items were found during investigation of case ?”.</a:t>
            </a:r>
          </a:p>
        </p:txBody>
      </p:sp>
    </p:spTree>
    <p:extLst>
      <p:ext uri="{BB962C8B-B14F-4D97-AF65-F5344CB8AC3E}">
        <p14:creationId xmlns:p14="http://schemas.microsoft.com/office/powerpoint/2010/main" val="419743425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7364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18282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Forensic Report Format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25</a:t>
            </a:fld>
            <a:endParaRPr lang="en-US"/>
          </a:p>
        </p:txBody>
      </p:sp>
      <p:sp>
        <p:nvSpPr>
          <p:cNvPr id="6" name="Content Placeholder 2">
            <a:extLst>
              <a:ext uri="{FF2B5EF4-FFF2-40B4-BE49-F238E27FC236}">
                <a16:creationId xmlns:a16="http://schemas.microsoft.com/office/drawing/2014/main" id="{6D8EB4F8-7A88-D118-389D-5B852C50C2CE}"/>
              </a:ext>
            </a:extLst>
          </p:cNvPr>
          <p:cNvSpPr txBox="1">
            <a:spLocks/>
          </p:cNvSpPr>
          <p:nvPr/>
        </p:nvSpPr>
        <p:spPr>
          <a:xfrm>
            <a:off x="477534" y="1595627"/>
            <a:ext cx="8069459" cy="406717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200" b="1" dirty="0">
                <a:solidFill>
                  <a:srgbClr val="212849"/>
                </a:solidFill>
                <a:latin typeface="Times New Roman" panose="02020603050405020304" pitchFamily="18" charset="0"/>
                <a:cs typeface="Times New Roman" panose="02020603050405020304" pitchFamily="18" charset="0"/>
              </a:rPr>
              <a:t>5- Supporting Details </a:t>
            </a:r>
          </a:p>
          <a:p>
            <a:pPr marL="285750" indent="-285750">
              <a:lnSpc>
                <a:spcPct val="150000"/>
              </a:lnSpc>
            </a:pPr>
            <a:r>
              <a:rPr lang="en-US" sz="2200" dirty="0">
                <a:solidFill>
                  <a:srgbClr val="212849"/>
                </a:solidFill>
                <a:latin typeface="Times New Roman" panose="02020603050405020304" pitchFamily="18" charset="0"/>
                <a:cs typeface="Times New Roman" panose="02020603050405020304" pitchFamily="18" charset="0"/>
              </a:rPr>
              <a:t>where in-depth analysis of relevant findings is done. </a:t>
            </a:r>
          </a:p>
          <a:p>
            <a:pPr marL="285750" indent="-285750">
              <a:lnSpc>
                <a:spcPct val="150000"/>
              </a:lnSpc>
            </a:pPr>
            <a:r>
              <a:rPr lang="en-US" sz="2200" dirty="0">
                <a:solidFill>
                  <a:srgbClr val="212849"/>
                </a:solidFill>
                <a:latin typeface="Times New Roman" panose="02020603050405020304" pitchFamily="18" charset="0"/>
                <a:cs typeface="Times New Roman" panose="02020603050405020304" pitchFamily="18" charset="0"/>
              </a:rPr>
              <a:t>‘How we found conclusions outlined in Relevant Findings?’, .</a:t>
            </a:r>
          </a:p>
          <a:p>
            <a:pPr marL="285750" indent="-285750">
              <a:lnSpc>
                <a:spcPct val="150000"/>
              </a:lnSpc>
            </a:pPr>
            <a:r>
              <a:rPr lang="en-US" sz="2200" dirty="0">
                <a:solidFill>
                  <a:srgbClr val="212849"/>
                </a:solidFill>
                <a:latin typeface="Times New Roman" panose="02020603050405020304" pitchFamily="18" charset="0"/>
                <a:cs typeface="Times New Roman" panose="02020603050405020304" pitchFamily="18" charset="0"/>
              </a:rPr>
              <a:t> It contains table of vital files with a full path name, results of string searches, Emails/URLs reviewed, number of files reviewed and any other relevant data. </a:t>
            </a:r>
          </a:p>
        </p:txBody>
      </p:sp>
    </p:spTree>
    <p:extLst>
      <p:ext uri="{BB962C8B-B14F-4D97-AF65-F5344CB8AC3E}">
        <p14:creationId xmlns:p14="http://schemas.microsoft.com/office/powerpoint/2010/main" val="202086288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7364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18282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Forensic Report Format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26</a:t>
            </a:fld>
            <a:endParaRPr lang="en-US"/>
          </a:p>
        </p:txBody>
      </p:sp>
      <p:sp>
        <p:nvSpPr>
          <p:cNvPr id="6" name="Content Placeholder 2">
            <a:extLst>
              <a:ext uri="{FF2B5EF4-FFF2-40B4-BE49-F238E27FC236}">
                <a16:creationId xmlns:a16="http://schemas.microsoft.com/office/drawing/2014/main" id="{6D8EB4F8-7A88-D118-389D-5B852C50C2CE}"/>
              </a:ext>
            </a:extLst>
          </p:cNvPr>
          <p:cNvSpPr txBox="1">
            <a:spLocks/>
          </p:cNvSpPr>
          <p:nvPr/>
        </p:nvSpPr>
        <p:spPr>
          <a:xfrm>
            <a:off x="477534" y="1595627"/>
            <a:ext cx="8069459" cy="406717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50000"/>
              </a:lnSpc>
            </a:pPr>
            <a:r>
              <a:rPr lang="en-US" sz="2200" dirty="0">
                <a:solidFill>
                  <a:srgbClr val="212849"/>
                </a:solidFill>
                <a:latin typeface="Times New Roman" panose="02020603050405020304" pitchFamily="18" charset="0"/>
                <a:cs typeface="Times New Roman" panose="02020603050405020304" pitchFamily="18" charset="0"/>
              </a:rPr>
              <a:t>In Supporting Details we focus more on technical depth. </a:t>
            </a:r>
          </a:p>
          <a:p>
            <a:pPr marL="285750" indent="-285750">
              <a:lnSpc>
                <a:spcPct val="150000"/>
              </a:lnSpc>
            </a:pPr>
            <a:r>
              <a:rPr lang="en-US" sz="2200" dirty="0">
                <a:solidFill>
                  <a:srgbClr val="212849"/>
                </a:solidFill>
                <a:latin typeface="Times New Roman" panose="02020603050405020304" pitchFamily="18" charset="0"/>
                <a:cs typeface="Times New Roman" panose="02020603050405020304" pitchFamily="18" charset="0"/>
              </a:rPr>
              <a:t>It includes charts, tables and illustrations as it conveys much more than written texts.</a:t>
            </a:r>
          </a:p>
          <a:p>
            <a:pPr marL="285750" indent="-285750">
              <a:lnSpc>
                <a:spcPct val="150000"/>
              </a:lnSpc>
            </a:pPr>
            <a:r>
              <a:rPr lang="en-US" sz="2200" dirty="0">
                <a:solidFill>
                  <a:srgbClr val="212849"/>
                </a:solidFill>
                <a:latin typeface="Times New Roman" panose="02020603050405020304" pitchFamily="18" charset="0"/>
                <a:cs typeface="Times New Roman" panose="02020603050405020304" pitchFamily="18" charset="0"/>
              </a:rPr>
              <a:t> To meet outlined objectives, many subsections are also included. </a:t>
            </a:r>
          </a:p>
        </p:txBody>
      </p:sp>
    </p:spTree>
    <p:extLst>
      <p:ext uri="{BB962C8B-B14F-4D97-AF65-F5344CB8AC3E}">
        <p14:creationId xmlns:p14="http://schemas.microsoft.com/office/powerpoint/2010/main" val="56196905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7364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18282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Forensic Report Format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27</a:t>
            </a:fld>
            <a:endParaRPr lang="en-US"/>
          </a:p>
        </p:txBody>
      </p:sp>
      <p:sp>
        <p:nvSpPr>
          <p:cNvPr id="15" name="TextBox 14">
            <a:extLst>
              <a:ext uri="{FF2B5EF4-FFF2-40B4-BE49-F238E27FC236}">
                <a16:creationId xmlns:a16="http://schemas.microsoft.com/office/drawing/2014/main" id="{DBB7B154-129B-18E0-C521-83D75988819F}"/>
              </a:ext>
            </a:extLst>
          </p:cNvPr>
          <p:cNvSpPr txBox="1"/>
          <p:nvPr/>
        </p:nvSpPr>
        <p:spPr>
          <a:xfrm>
            <a:off x="351763" y="1415379"/>
            <a:ext cx="8126579" cy="4038093"/>
          </a:xfrm>
          <a:prstGeom prst="rect">
            <a:avLst/>
          </a:prstGeom>
          <a:noFill/>
        </p:spPr>
        <p:txBody>
          <a:bodyPr wrap="square">
            <a:spAutoFit/>
          </a:bodyPr>
          <a:lstStyle/>
          <a:p>
            <a:pPr algn="just"/>
            <a:r>
              <a:rPr lang="en-US" sz="2000" b="1" i="0" dirty="0">
                <a:solidFill>
                  <a:srgbClr val="40424E"/>
                </a:solidFill>
                <a:effectLst/>
                <a:latin typeface="Times New Roman" panose="02020603050405020304" pitchFamily="18" charset="0"/>
                <a:cs typeface="Times New Roman" panose="02020603050405020304" pitchFamily="18" charset="0"/>
              </a:rPr>
              <a:t>6- Investigative Leads </a:t>
            </a:r>
          </a:p>
          <a:p>
            <a:pPr marL="685800" indent="-685800" algn="just">
              <a:lnSpc>
                <a:spcPct val="150000"/>
              </a:lnSpc>
              <a:buFont typeface="Arial" panose="020B0604020202020204" pitchFamily="34" charset="0"/>
              <a:buChar char="•"/>
            </a:pPr>
            <a:r>
              <a:rPr lang="en-US" sz="2000" b="0" i="0" dirty="0">
                <a:solidFill>
                  <a:srgbClr val="40424E"/>
                </a:solidFill>
                <a:effectLst/>
                <a:latin typeface="Times New Roman" panose="02020603050405020304" pitchFamily="18" charset="0"/>
                <a:cs typeface="Times New Roman" panose="02020603050405020304" pitchFamily="18" charset="0"/>
              </a:rPr>
              <a:t>Investigative Leads performs action items that could help to discover additional information related to the investigation of case.</a:t>
            </a:r>
          </a:p>
          <a:p>
            <a:pPr marL="685800" indent="-685800" algn="just">
              <a:lnSpc>
                <a:spcPct val="150000"/>
              </a:lnSpc>
              <a:buFont typeface="Arial" panose="020B0604020202020204" pitchFamily="34" charset="0"/>
              <a:buChar char="•"/>
            </a:pPr>
            <a:r>
              <a:rPr lang="en-US" sz="2000" b="0" i="0" dirty="0">
                <a:solidFill>
                  <a:srgbClr val="40424E"/>
                </a:solidFill>
                <a:effectLst/>
                <a:latin typeface="Times New Roman" panose="02020603050405020304" pitchFamily="18" charset="0"/>
                <a:cs typeface="Times New Roman" panose="02020603050405020304" pitchFamily="18" charset="0"/>
              </a:rPr>
              <a:t>Investigative Lead section is very critical to law enforcement. </a:t>
            </a:r>
          </a:p>
          <a:p>
            <a:pPr marL="685800" indent="-685800" algn="just">
              <a:lnSpc>
                <a:spcPct val="150000"/>
              </a:lnSpc>
              <a:buFont typeface="Arial" panose="020B0604020202020204" pitchFamily="34" charset="0"/>
              <a:buChar char="•"/>
            </a:pPr>
            <a:r>
              <a:rPr lang="en-US" sz="2000" b="0" i="0" dirty="0">
                <a:solidFill>
                  <a:srgbClr val="40424E"/>
                </a:solidFill>
                <a:effectLst/>
                <a:latin typeface="Times New Roman" panose="02020603050405020304" pitchFamily="18" charset="0"/>
                <a:cs typeface="Times New Roman" panose="02020603050405020304" pitchFamily="18" charset="0"/>
              </a:rPr>
              <a:t>This section suggests extra tasks that discovers information needed to move on case. e.g. finding out if there are any firewall logs that date any far enough into past to give a correct picture of any attacks that might have taken place. </a:t>
            </a:r>
          </a:p>
          <a:p>
            <a:pPr marL="685800" indent="-685800" algn="just">
              <a:lnSpc>
                <a:spcPct val="150000"/>
              </a:lnSpc>
              <a:buFont typeface="Arial" panose="020B0604020202020204" pitchFamily="34" charset="0"/>
              <a:buChar char="•"/>
            </a:pPr>
            <a:r>
              <a:rPr lang="en-US" sz="2000" b="0" i="0" dirty="0">
                <a:solidFill>
                  <a:srgbClr val="40424E"/>
                </a:solidFill>
                <a:effectLst/>
                <a:latin typeface="Times New Roman" panose="02020603050405020304" pitchFamily="18" charset="0"/>
                <a:cs typeface="Times New Roman" panose="02020603050405020304" pitchFamily="18" charset="0"/>
              </a:rPr>
              <a:t>This section is important for a hired forensic consultant.</a:t>
            </a:r>
            <a:endParaRPr lang="en-US" sz="2000" b="1" i="0" dirty="0">
              <a:solidFill>
                <a:srgbClr val="212849"/>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4507010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7364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18282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Forensic Report Format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28</a:t>
            </a:fld>
            <a:endParaRPr lang="en-US"/>
          </a:p>
        </p:txBody>
      </p:sp>
      <p:sp>
        <p:nvSpPr>
          <p:cNvPr id="6" name="Content Placeholder 2">
            <a:extLst>
              <a:ext uri="{FF2B5EF4-FFF2-40B4-BE49-F238E27FC236}">
                <a16:creationId xmlns:a16="http://schemas.microsoft.com/office/drawing/2014/main" id="{F1545E8A-23FB-2F2A-2F58-D9A34A284DFF}"/>
              </a:ext>
            </a:extLst>
          </p:cNvPr>
          <p:cNvSpPr txBox="1">
            <a:spLocks/>
          </p:cNvSpPr>
          <p:nvPr/>
        </p:nvSpPr>
        <p:spPr>
          <a:xfrm>
            <a:off x="735724" y="1938864"/>
            <a:ext cx="7199586" cy="269652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None/>
            </a:pPr>
            <a:r>
              <a:rPr lang="en-US" sz="2000" b="1" dirty="0">
                <a:solidFill>
                  <a:srgbClr val="40424E"/>
                </a:solidFill>
                <a:latin typeface="Times New Roman" panose="02020603050405020304" pitchFamily="18" charset="0"/>
                <a:cs typeface="Times New Roman" panose="02020603050405020304" pitchFamily="18" charset="0"/>
              </a:rPr>
              <a:t>7- Additional Subsections </a:t>
            </a:r>
          </a:p>
          <a:p>
            <a:pPr>
              <a:lnSpc>
                <a:spcPct val="150000"/>
              </a:lnSpc>
            </a:pPr>
            <a:r>
              <a:rPr lang="en-US" sz="2000" dirty="0">
                <a:solidFill>
                  <a:srgbClr val="40424E"/>
                </a:solidFill>
                <a:latin typeface="Times New Roman" panose="02020603050405020304" pitchFamily="18" charset="0"/>
                <a:cs typeface="Times New Roman" panose="02020603050405020304" pitchFamily="18" charset="0"/>
              </a:rPr>
              <a:t>Various additional subsections are included in a forensic report.</a:t>
            </a:r>
          </a:p>
          <a:p>
            <a:pPr marL="342900" indent="-342900">
              <a:lnSpc>
                <a:spcPct val="150000"/>
              </a:lnSpc>
            </a:pPr>
            <a:r>
              <a:rPr lang="en-US" sz="2000" dirty="0">
                <a:solidFill>
                  <a:srgbClr val="40424E"/>
                </a:solidFill>
                <a:latin typeface="Times New Roman" panose="02020603050405020304" pitchFamily="18" charset="0"/>
                <a:cs typeface="Times New Roman" panose="02020603050405020304" pitchFamily="18" charset="0"/>
              </a:rPr>
              <a:t>Attacker Methodology</a:t>
            </a:r>
          </a:p>
          <a:p>
            <a:pPr marL="342900" indent="-342900">
              <a:lnSpc>
                <a:spcPct val="150000"/>
              </a:lnSpc>
            </a:pPr>
            <a:r>
              <a:rPr lang="en-US" sz="2000" dirty="0">
                <a:solidFill>
                  <a:srgbClr val="40424E"/>
                </a:solidFill>
                <a:latin typeface="Times New Roman" panose="02020603050405020304" pitchFamily="18" charset="0"/>
                <a:cs typeface="Times New Roman" panose="02020603050405020304" pitchFamily="18" charset="0"/>
              </a:rPr>
              <a:t>User Applications </a:t>
            </a:r>
          </a:p>
          <a:p>
            <a:pPr marL="342900" indent="-342900">
              <a:lnSpc>
                <a:spcPct val="150000"/>
              </a:lnSpc>
            </a:pPr>
            <a:r>
              <a:rPr lang="en-US" sz="2000" dirty="0">
                <a:solidFill>
                  <a:srgbClr val="40424E"/>
                </a:solidFill>
                <a:latin typeface="Times New Roman" panose="02020603050405020304" pitchFamily="18" charset="0"/>
                <a:cs typeface="Times New Roman" panose="02020603050405020304" pitchFamily="18" charset="0"/>
              </a:rPr>
              <a:t>Internet Activity </a:t>
            </a:r>
          </a:p>
          <a:p>
            <a:pPr marL="342900" indent="-342900">
              <a:lnSpc>
                <a:spcPct val="150000"/>
              </a:lnSpc>
            </a:pPr>
            <a:r>
              <a:rPr lang="en-US" sz="2000" dirty="0">
                <a:solidFill>
                  <a:srgbClr val="40424E"/>
                </a:solidFill>
                <a:latin typeface="Times New Roman" panose="02020603050405020304" pitchFamily="18" charset="0"/>
                <a:cs typeface="Times New Roman" panose="02020603050405020304" pitchFamily="18" charset="0"/>
              </a:rPr>
              <a:t>Recommendations </a:t>
            </a:r>
          </a:p>
        </p:txBody>
      </p:sp>
    </p:spTree>
    <p:extLst>
      <p:ext uri="{BB962C8B-B14F-4D97-AF65-F5344CB8AC3E}">
        <p14:creationId xmlns:p14="http://schemas.microsoft.com/office/powerpoint/2010/main" val="6443417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56691" y="217738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2999" y="554566"/>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971364" y="1728563"/>
            <a:ext cx="7288727" cy="2395904"/>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29</a:t>
            </a:fld>
            <a:endParaRPr lang="en-US"/>
          </a:p>
        </p:txBody>
      </p:sp>
      <p:sp>
        <p:nvSpPr>
          <p:cNvPr id="6" name="TextBox 5">
            <a:extLst>
              <a:ext uri="{FF2B5EF4-FFF2-40B4-BE49-F238E27FC236}">
                <a16:creationId xmlns:a16="http://schemas.microsoft.com/office/drawing/2014/main" id="{3F9AA58A-7061-9A05-960C-67A5B7086A0F}"/>
              </a:ext>
            </a:extLst>
          </p:cNvPr>
          <p:cNvSpPr txBox="1"/>
          <p:nvPr/>
        </p:nvSpPr>
        <p:spPr>
          <a:xfrm>
            <a:off x="1308894" y="2413333"/>
            <a:ext cx="5313101" cy="523220"/>
          </a:xfrm>
          <a:prstGeom prst="rect">
            <a:avLst/>
          </a:prstGeom>
          <a:noFill/>
        </p:spPr>
        <p:txBody>
          <a:bodyPr wrap="square" rtlCol="0">
            <a:spAutoFit/>
          </a:bodyPr>
          <a:lstStyle/>
          <a:p>
            <a:pPr algn="ctr"/>
            <a:r>
              <a:rPr lang="en-US" sz="2800" dirty="0">
                <a:solidFill>
                  <a:schemeClr val="bg1"/>
                </a:solidFill>
              </a:rPr>
              <a:t>Report Classification</a:t>
            </a:r>
          </a:p>
        </p:txBody>
      </p:sp>
    </p:spTree>
    <p:extLst>
      <p:ext uri="{BB962C8B-B14F-4D97-AF65-F5344CB8AC3E}">
        <p14:creationId xmlns:p14="http://schemas.microsoft.com/office/powerpoint/2010/main" val="199501881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50398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180462" y="581539"/>
            <a:ext cx="348364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Report Classification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30</a:t>
            </a:fld>
            <a:endParaRPr lang="en-US"/>
          </a:p>
        </p:txBody>
      </p:sp>
      <p:sp>
        <p:nvSpPr>
          <p:cNvPr id="6" name="Content Placeholder 2">
            <a:extLst>
              <a:ext uri="{FF2B5EF4-FFF2-40B4-BE49-F238E27FC236}">
                <a16:creationId xmlns:a16="http://schemas.microsoft.com/office/drawing/2014/main" id="{6874ABD3-6FC8-C8FD-02C5-ECBA534DBDD7}"/>
              </a:ext>
            </a:extLst>
          </p:cNvPr>
          <p:cNvSpPr txBox="1">
            <a:spLocks/>
          </p:cNvSpPr>
          <p:nvPr/>
        </p:nvSpPr>
        <p:spPr>
          <a:xfrm>
            <a:off x="303884" y="1547423"/>
            <a:ext cx="8098237" cy="441945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600" b="1" dirty="0">
                <a:solidFill>
                  <a:srgbClr val="212849"/>
                </a:solidFill>
                <a:latin typeface="Times New Roman" panose="02020603050405020304" pitchFamily="18" charset="0"/>
                <a:cs typeface="Times New Roman" panose="02020603050405020304" pitchFamily="18" charset="0"/>
              </a:rPr>
              <a:t>Reports can be categorized as the following:</a:t>
            </a:r>
          </a:p>
          <a:p>
            <a:pPr lvl="3"/>
            <a:r>
              <a:rPr lang="en-US" sz="2400" dirty="0">
                <a:solidFill>
                  <a:srgbClr val="212849"/>
                </a:solidFill>
                <a:latin typeface="Times New Roman" panose="02020603050405020304" pitchFamily="18" charset="0"/>
                <a:cs typeface="Times New Roman" panose="02020603050405020304" pitchFamily="18" charset="0"/>
              </a:rPr>
              <a:t>	Verbal</a:t>
            </a:r>
          </a:p>
          <a:p>
            <a:pPr lvl="3"/>
            <a:r>
              <a:rPr lang="en-US" sz="2400" dirty="0">
                <a:solidFill>
                  <a:srgbClr val="212849"/>
                </a:solidFill>
                <a:latin typeface="Times New Roman" panose="02020603050405020304" pitchFamily="18" charset="0"/>
                <a:cs typeface="Times New Roman" panose="02020603050405020304" pitchFamily="18" charset="0"/>
              </a:rPr>
              <a:t>	 Written</a:t>
            </a:r>
          </a:p>
          <a:p>
            <a:r>
              <a:rPr lang="en-US" sz="2600" b="1" dirty="0">
                <a:solidFill>
                  <a:srgbClr val="212849"/>
                </a:solidFill>
                <a:latin typeface="Times New Roman" panose="02020603050405020304" pitchFamily="18" charset="0"/>
                <a:cs typeface="Times New Roman" panose="02020603050405020304" pitchFamily="18" charset="0"/>
              </a:rPr>
              <a:t>These categories are further divided into the following:</a:t>
            </a:r>
          </a:p>
          <a:p>
            <a:pPr lvl="3"/>
            <a:r>
              <a:rPr lang="en-US" sz="2400" dirty="0">
                <a:solidFill>
                  <a:srgbClr val="212849"/>
                </a:solidFill>
                <a:latin typeface="Times New Roman" panose="02020603050405020304" pitchFamily="18" charset="0"/>
                <a:cs typeface="Times New Roman" panose="02020603050405020304" pitchFamily="18" charset="0"/>
              </a:rPr>
              <a:t>	 Formal</a:t>
            </a:r>
          </a:p>
          <a:p>
            <a:pPr lvl="3"/>
            <a:r>
              <a:rPr lang="en-US" sz="2400" dirty="0">
                <a:solidFill>
                  <a:srgbClr val="212849"/>
                </a:solidFill>
                <a:latin typeface="Times New Roman" panose="02020603050405020304" pitchFamily="18" charset="0"/>
                <a:cs typeface="Times New Roman" panose="02020603050405020304" pitchFamily="18" charset="0"/>
              </a:rPr>
              <a:t>	 Informal </a:t>
            </a:r>
          </a:p>
        </p:txBody>
      </p:sp>
    </p:spTree>
    <p:extLst>
      <p:ext uri="{BB962C8B-B14F-4D97-AF65-F5344CB8AC3E}">
        <p14:creationId xmlns:p14="http://schemas.microsoft.com/office/powerpoint/2010/main" val="175975572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48497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Formal Report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31</a:t>
            </a:fld>
            <a:endParaRPr lang="en-US"/>
          </a:p>
        </p:txBody>
      </p:sp>
      <p:sp>
        <p:nvSpPr>
          <p:cNvPr id="6" name="Content Placeholder 2">
            <a:extLst>
              <a:ext uri="{FF2B5EF4-FFF2-40B4-BE49-F238E27FC236}">
                <a16:creationId xmlns:a16="http://schemas.microsoft.com/office/drawing/2014/main" id="{DD627EFF-7D5C-75BD-C04C-6C173A04E7C5}"/>
              </a:ext>
            </a:extLst>
          </p:cNvPr>
          <p:cNvSpPr txBox="1">
            <a:spLocks/>
          </p:cNvSpPr>
          <p:nvPr/>
        </p:nvSpPr>
        <p:spPr>
          <a:xfrm>
            <a:off x="523664" y="1632098"/>
            <a:ext cx="6908856" cy="323533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u="sng" dirty="0">
                <a:solidFill>
                  <a:srgbClr val="212849"/>
                </a:solidFill>
                <a:latin typeface="Times New Roman" panose="02020603050405020304" pitchFamily="18" charset="0"/>
                <a:cs typeface="Times New Roman" panose="02020603050405020304" pitchFamily="18" charset="0"/>
              </a:rPr>
              <a:t>Structured report </a:t>
            </a:r>
            <a:r>
              <a:rPr lang="en-US" dirty="0">
                <a:solidFill>
                  <a:srgbClr val="212849"/>
                </a:solidFill>
                <a:latin typeface="Times New Roman" panose="02020603050405020304" pitchFamily="18" charset="0"/>
                <a:cs typeface="Times New Roman" panose="02020603050405020304" pitchFamily="18" charset="0"/>
              </a:rPr>
              <a:t>delivered in person to a board of  </a:t>
            </a:r>
            <a:r>
              <a:rPr lang="en-US" u="sng" dirty="0">
                <a:solidFill>
                  <a:srgbClr val="212849"/>
                </a:solidFill>
                <a:latin typeface="Times New Roman" panose="02020603050405020304" pitchFamily="18" charset="0"/>
                <a:cs typeface="Times New Roman" panose="02020603050405020304" pitchFamily="18" charset="0"/>
              </a:rPr>
              <a:t>directors</a:t>
            </a:r>
            <a:r>
              <a:rPr lang="en-US" dirty="0">
                <a:solidFill>
                  <a:srgbClr val="212849"/>
                </a:solidFill>
                <a:latin typeface="Times New Roman" panose="02020603050405020304" pitchFamily="18" charset="0"/>
                <a:cs typeface="Times New Roman" panose="02020603050405020304" pitchFamily="18" charset="0"/>
              </a:rPr>
              <a:t> or managers or to a jury.</a:t>
            </a:r>
          </a:p>
        </p:txBody>
      </p:sp>
    </p:spTree>
    <p:extLst>
      <p:ext uri="{BB962C8B-B14F-4D97-AF65-F5344CB8AC3E}">
        <p14:creationId xmlns:p14="http://schemas.microsoft.com/office/powerpoint/2010/main" val="16928046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763898"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Informal Report </a:t>
            </a:r>
            <a:br>
              <a:rPr lang="en-US" sz="2800" dirty="0">
                <a:solidFill>
                  <a:schemeClr val="bg1"/>
                </a:solidFill>
                <a:latin typeface="Tajawal Medium" panose="00000600000000000000" pitchFamily="2" charset="-78"/>
                <a:cs typeface="Tajawal Medium" panose="00000600000000000000" pitchFamily="2" charset="-78"/>
              </a:rPr>
            </a:b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32</a:t>
            </a:fld>
            <a:endParaRPr lang="en-US"/>
          </a:p>
        </p:txBody>
      </p:sp>
      <p:sp>
        <p:nvSpPr>
          <p:cNvPr id="18" name="Content Placeholder 2">
            <a:extLst>
              <a:ext uri="{FF2B5EF4-FFF2-40B4-BE49-F238E27FC236}">
                <a16:creationId xmlns:a16="http://schemas.microsoft.com/office/drawing/2014/main" id="{4221D346-A196-81F2-5455-C7F471C15AAB}"/>
              </a:ext>
            </a:extLst>
          </p:cNvPr>
          <p:cNvSpPr txBox="1">
            <a:spLocks/>
          </p:cNvSpPr>
          <p:nvPr/>
        </p:nvSpPr>
        <p:spPr>
          <a:xfrm>
            <a:off x="1066473" y="1712422"/>
            <a:ext cx="6231530" cy="376229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sz="3000" dirty="0">
                <a:solidFill>
                  <a:srgbClr val="212849"/>
                </a:solidFill>
                <a:latin typeface="Times New Roman" panose="02020603050405020304" pitchFamily="18" charset="0"/>
                <a:cs typeface="Times New Roman" panose="02020603050405020304" pitchFamily="18" charset="0"/>
              </a:rPr>
              <a:t>A report that is </a:t>
            </a:r>
            <a:r>
              <a:rPr lang="en-US" sz="3000" u="sng" dirty="0">
                <a:solidFill>
                  <a:srgbClr val="212849"/>
                </a:solidFill>
                <a:latin typeface="Times New Roman" panose="02020603050405020304" pitchFamily="18" charset="0"/>
                <a:cs typeface="Times New Roman" panose="02020603050405020304" pitchFamily="18" charset="0"/>
              </a:rPr>
              <a:t>less structured </a:t>
            </a:r>
            <a:r>
              <a:rPr lang="en-US" sz="3000" dirty="0">
                <a:solidFill>
                  <a:srgbClr val="212849"/>
                </a:solidFill>
                <a:latin typeface="Times New Roman" panose="02020603050405020304" pitchFamily="18" charset="0"/>
                <a:cs typeface="Times New Roman" panose="02020603050405020304" pitchFamily="18" charset="0"/>
              </a:rPr>
              <a:t>than a formal report and is delivered in person, usually in an attorney’s  office.</a:t>
            </a:r>
          </a:p>
        </p:txBody>
      </p:sp>
    </p:spTree>
    <p:extLst>
      <p:ext uri="{BB962C8B-B14F-4D97-AF65-F5344CB8AC3E}">
        <p14:creationId xmlns:p14="http://schemas.microsoft.com/office/powerpoint/2010/main" val="190538764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5332"/>
            <a:ext cx="238650" cy="2709534"/>
          </a:xfrm>
          <a:prstGeom prst="rect">
            <a:avLst/>
          </a:prstGeom>
        </p:spPr>
      </p:pic>
      <p:sp>
        <p:nvSpPr>
          <p:cNvPr id="7" name="TextBox 6"/>
          <p:cNvSpPr txBox="1"/>
          <p:nvPr/>
        </p:nvSpPr>
        <p:spPr>
          <a:xfrm>
            <a:off x="2650377" y="543490"/>
            <a:ext cx="376256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High-Risk Documents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33</a:t>
            </a:fld>
            <a:endParaRPr lang="en-US"/>
          </a:p>
        </p:txBody>
      </p:sp>
      <p:sp>
        <p:nvSpPr>
          <p:cNvPr id="18" name="Content Placeholder 2">
            <a:extLst>
              <a:ext uri="{FF2B5EF4-FFF2-40B4-BE49-F238E27FC236}">
                <a16:creationId xmlns:a16="http://schemas.microsoft.com/office/drawing/2014/main" id="{1D248EDB-F45E-C51A-F92B-550832022F1D}"/>
              </a:ext>
            </a:extLst>
          </p:cNvPr>
          <p:cNvSpPr>
            <a:spLocks noGrp="1"/>
          </p:cNvSpPr>
          <p:nvPr>
            <p:ph idx="1"/>
          </p:nvPr>
        </p:nvSpPr>
        <p:spPr>
          <a:xfrm>
            <a:off x="1456720" y="1794043"/>
            <a:ext cx="6699307" cy="3235333"/>
          </a:xfrm>
        </p:spPr>
        <p:txBody>
          <a:bodyPr>
            <a:normAutofit/>
          </a:bodyPr>
          <a:lstStyle/>
          <a:p>
            <a:pPr algn="l">
              <a:lnSpc>
                <a:spcPct val="150000"/>
              </a:lnSpc>
            </a:pPr>
            <a:r>
              <a:rPr lang="en-US" sz="3000" i="0" dirty="0">
                <a:solidFill>
                  <a:srgbClr val="212849"/>
                </a:solidFill>
                <a:effectLst/>
                <a:latin typeface="Times New Roman" panose="02020603050405020304" pitchFamily="18" charset="0"/>
                <a:cs typeface="Times New Roman" panose="02020603050405020304" pitchFamily="18" charset="0"/>
              </a:rPr>
              <a:t>A document that contains sensitive information that could create an advantage for the opposing  attorney</a:t>
            </a:r>
          </a:p>
        </p:txBody>
      </p:sp>
    </p:spTree>
    <p:extLst>
      <p:ext uri="{BB962C8B-B14F-4D97-AF65-F5344CB8AC3E}">
        <p14:creationId xmlns:p14="http://schemas.microsoft.com/office/powerpoint/2010/main" val="1769410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88545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Guidelines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34</a:t>
            </a:fld>
            <a:endParaRPr lang="en-US"/>
          </a:p>
        </p:txBody>
      </p:sp>
      <p:sp>
        <p:nvSpPr>
          <p:cNvPr id="18" name="Content Placeholder 2">
            <a:extLst>
              <a:ext uri="{FF2B5EF4-FFF2-40B4-BE49-F238E27FC236}">
                <a16:creationId xmlns:a16="http://schemas.microsoft.com/office/drawing/2014/main" id="{44D2AD3E-F976-6E8C-47E3-DEF6D12E13F3}"/>
              </a:ext>
            </a:extLst>
          </p:cNvPr>
          <p:cNvSpPr>
            <a:spLocks noGrp="1"/>
          </p:cNvSpPr>
          <p:nvPr>
            <p:ph idx="1"/>
          </p:nvPr>
        </p:nvSpPr>
        <p:spPr>
          <a:xfrm>
            <a:off x="303885" y="1562965"/>
            <a:ext cx="8157382" cy="4636503"/>
          </a:xfrm>
        </p:spPr>
        <p:txBody>
          <a:bodyPr>
            <a:noAutofit/>
          </a:bodyPr>
          <a:lstStyle/>
          <a:p>
            <a:pPr marL="0" indent="0" algn="l">
              <a:buNone/>
            </a:pPr>
            <a:r>
              <a:rPr lang="en-US" sz="2400" i="0" dirty="0">
                <a:solidFill>
                  <a:srgbClr val="212849"/>
                </a:solidFill>
                <a:effectLst/>
                <a:latin typeface="Times New Roman" panose="02020603050405020304" pitchFamily="18" charset="0"/>
                <a:cs typeface="Times New Roman" panose="02020603050405020304" pitchFamily="18" charset="0"/>
              </a:rPr>
              <a:t>As you write your report, keep the following guidelines in mind: </a:t>
            </a:r>
          </a:p>
          <a:p>
            <a:pPr algn="l"/>
            <a:r>
              <a:rPr lang="en-US" sz="2400" i="0" dirty="0">
                <a:solidFill>
                  <a:srgbClr val="212849"/>
                </a:solidFill>
                <a:effectLst/>
                <a:latin typeface="Times New Roman" panose="02020603050405020304" pitchFamily="18" charset="0"/>
                <a:cs typeface="Times New Roman" panose="02020603050405020304" pitchFamily="18" charset="0"/>
              </a:rPr>
              <a:t>Don’t make any assumptions.</a:t>
            </a:r>
          </a:p>
          <a:p>
            <a:pPr algn="l"/>
            <a:r>
              <a:rPr lang="en-US" sz="2400" i="0" dirty="0">
                <a:solidFill>
                  <a:srgbClr val="212849"/>
                </a:solidFill>
                <a:effectLst/>
                <a:latin typeface="Times New Roman" panose="02020603050405020304" pitchFamily="18" charset="0"/>
                <a:cs typeface="Times New Roman" panose="02020603050405020304" pitchFamily="18" charset="0"/>
              </a:rPr>
              <a:t> Don’t identify leads.</a:t>
            </a:r>
          </a:p>
          <a:p>
            <a:pPr algn="l"/>
            <a:r>
              <a:rPr lang="en-US" sz="2400" i="0" dirty="0">
                <a:solidFill>
                  <a:srgbClr val="212849"/>
                </a:solidFill>
                <a:effectLst/>
                <a:latin typeface="Times New Roman" panose="02020603050405020304" pitchFamily="18" charset="0"/>
                <a:cs typeface="Times New Roman" panose="02020603050405020304" pitchFamily="18" charset="0"/>
              </a:rPr>
              <a:t> Check your spelling before the report leaves  your office; don’t wait for a supervisor or the attorney to proofread your report.</a:t>
            </a:r>
          </a:p>
          <a:p>
            <a:pPr algn="l"/>
            <a:r>
              <a:rPr lang="en-US" sz="2400" i="0" dirty="0">
                <a:solidFill>
                  <a:srgbClr val="212849"/>
                </a:solidFill>
                <a:effectLst/>
                <a:latin typeface="Times New Roman" panose="02020603050405020304" pitchFamily="18" charset="0"/>
                <a:cs typeface="Times New Roman" panose="02020603050405020304" pitchFamily="18" charset="0"/>
              </a:rPr>
              <a:t>Double-check the media that you have stored findings to. </a:t>
            </a:r>
          </a:p>
          <a:p>
            <a:pPr algn="l"/>
            <a:r>
              <a:rPr lang="en-US" sz="2400" i="0" dirty="0">
                <a:solidFill>
                  <a:srgbClr val="212849"/>
                </a:solidFill>
                <a:effectLst/>
                <a:latin typeface="Times New Roman" panose="02020603050405020304" pitchFamily="18" charset="0"/>
                <a:cs typeface="Times New Roman" panose="02020603050405020304" pitchFamily="18" charset="0"/>
              </a:rPr>
              <a:t>If you create a findings CD, make  sure the data is on it before you send it out.</a:t>
            </a:r>
          </a:p>
        </p:txBody>
      </p:sp>
    </p:spTree>
    <p:extLst>
      <p:ext uri="{BB962C8B-B14F-4D97-AF65-F5344CB8AC3E}">
        <p14:creationId xmlns:p14="http://schemas.microsoft.com/office/powerpoint/2010/main" val="153321084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56691" y="217738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2999" y="554566"/>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971364" y="1728563"/>
            <a:ext cx="7288727" cy="2395904"/>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35</a:t>
            </a:fld>
            <a:endParaRPr lang="en-US"/>
          </a:p>
        </p:txBody>
      </p:sp>
      <p:sp>
        <p:nvSpPr>
          <p:cNvPr id="6" name="TextBox 5">
            <a:extLst>
              <a:ext uri="{FF2B5EF4-FFF2-40B4-BE49-F238E27FC236}">
                <a16:creationId xmlns:a16="http://schemas.microsoft.com/office/drawing/2014/main" id="{3F9AA58A-7061-9A05-960C-67A5B7086A0F}"/>
              </a:ext>
            </a:extLst>
          </p:cNvPr>
          <p:cNvSpPr txBox="1"/>
          <p:nvPr/>
        </p:nvSpPr>
        <p:spPr>
          <a:xfrm>
            <a:off x="1308894" y="2413333"/>
            <a:ext cx="5313101" cy="523220"/>
          </a:xfrm>
          <a:prstGeom prst="rect">
            <a:avLst/>
          </a:prstGeom>
          <a:noFill/>
        </p:spPr>
        <p:txBody>
          <a:bodyPr wrap="square" rtlCol="0">
            <a:spAutoFit/>
          </a:bodyPr>
          <a:lstStyle/>
          <a:p>
            <a:pPr algn="ctr"/>
            <a:r>
              <a:rPr lang="en-US" sz="2800" dirty="0">
                <a:solidFill>
                  <a:schemeClr val="bg1"/>
                </a:solidFill>
              </a:rPr>
              <a:t>Witness</a:t>
            </a:r>
          </a:p>
        </p:txBody>
      </p:sp>
    </p:spTree>
    <p:extLst>
      <p:ext uri="{BB962C8B-B14F-4D97-AF65-F5344CB8AC3E}">
        <p14:creationId xmlns:p14="http://schemas.microsoft.com/office/powerpoint/2010/main" val="350590656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4622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Witness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36</a:t>
            </a:fld>
            <a:endParaRPr lang="en-US"/>
          </a:p>
        </p:txBody>
      </p:sp>
      <p:sp>
        <p:nvSpPr>
          <p:cNvPr id="20" name="Content Placeholder 19">
            <a:extLst>
              <a:ext uri="{FF2B5EF4-FFF2-40B4-BE49-F238E27FC236}">
                <a16:creationId xmlns:a16="http://schemas.microsoft.com/office/drawing/2014/main" id="{F884AC4C-F95C-628F-413D-965DD7E180E3}"/>
              </a:ext>
            </a:extLst>
          </p:cNvPr>
          <p:cNvSpPr>
            <a:spLocks noGrp="1"/>
          </p:cNvSpPr>
          <p:nvPr>
            <p:ph sz="half" idx="1"/>
          </p:nvPr>
        </p:nvSpPr>
        <p:spPr/>
        <p:txBody>
          <a:bodyPr/>
          <a:lstStyle/>
          <a:p>
            <a:pPr marL="0" indent="0">
              <a:buNone/>
            </a:pPr>
            <a:r>
              <a:rPr lang="en-US" dirty="0">
                <a:latin typeface="Times New Roman" panose="02020603050405020304" pitchFamily="18" charset="0"/>
                <a:cs typeface="Times New Roman" panose="02020603050405020304" pitchFamily="18" charset="0"/>
              </a:rPr>
              <a:t>Witness</a:t>
            </a:r>
          </a:p>
          <a:p>
            <a:r>
              <a:rPr lang="en-US" dirty="0">
                <a:latin typeface="Times New Roman" panose="02020603050405020304" pitchFamily="18" charset="0"/>
                <a:cs typeface="Times New Roman" panose="02020603050405020304" pitchFamily="18" charset="0"/>
              </a:rPr>
              <a:t>Expert witness</a:t>
            </a:r>
          </a:p>
          <a:p>
            <a:r>
              <a:rPr lang="en-US" dirty="0">
                <a:latin typeface="Times New Roman" panose="02020603050405020304" pitchFamily="18" charset="0"/>
                <a:cs typeface="Times New Roman" panose="02020603050405020304" pitchFamily="18" charset="0"/>
              </a:rPr>
              <a:t>Technical witness</a:t>
            </a:r>
          </a:p>
          <a:p>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3564477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93178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31259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Expert Witness Testimony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37</a:t>
            </a:fld>
            <a:endParaRPr lang="en-US"/>
          </a:p>
        </p:txBody>
      </p:sp>
      <p:sp>
        <p:nvSpPr>
          <p:cNvPr id="6" name="Content Placeholder 2">
            <a:extLst>
              <a:ext uri="{FF2B5EF4-FFF2-40B4-BE49-F238E27FC236}">
                <a16:creationId xmlns:a16="http://schemas.microsoft.com/office/drawing/2014/main" id="{04ADE856-126C-1693-C1D8-FBED1839CD1F}"/>
              </a:ext>
            </a:extLst>
          </p:cNvPr>
          <p:cNvSpPr txBox="1">
            <a:spLocks/>
          </p:cNvSpPr>
          <p:nvPr/>
        </p:nvSpPr>
        <p:spPr>
          <a:xfrm>
            <a:off x="746234" y="1530322"/>
            <a:ext cx="7372519" cy="414413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3000" dirty="0">
                <a:solidFill>
                  <a:srgbClr val="212849"/>
                </a:solidFill>
                <a:latin typeface="Times New Roman" panose="02020603050405020304" pitchFamily="18" charset="0"/>
                <a:cs typeface="Times New Roman" panose="02020603050405020304" pitchFamily="18" charset="0"/>
              </a:rPr>
              <a:t>An expert witness is a person with specialized skill sets whose opinion may help a jury make sense of the factual evidence of a case.</a:t>
            </a:r>
          </a:p>
          <a:p>
            <a:pPr algn="just"/>
            <a:r>
              <a:rPr lang="en-US" sz="3000" dirty="0">
                <a:solidFill>
                  <a:srgbClr val="212849"/>
                </a:solidFill>
                <a:latin typeface="Times New Roman" panose="02020603050405020304" pitchFamily="18" charset="0"/>
                <a:cs typeface="Times New Roman" panose="02020603050405020304" pitchFamily="18" charset="0"/>
              </a:rPr>
              <a:t>Offers opinions based on observation </a:t>
            </a:r>
          </a:p>
          <a:p>
            <a:pPr algn="just"/>
            <a:r>
              <a:rPr lang="en-US" sz="3000" dirty="0">
                <a:solidFill>
                  <a:srgbClr val="212849"/>
                </a:solidFill>
                <a:latin typeface="Times New Roman" panose="02020603050405020304" pitchFamily="18" charset="0"/>
                <a:cs typeface="Times New Roman" panose="02020603050405020304" pitchFamily="18" charset="0"/>
              </a:rPr>
              <a:t>Works for attorney.</a:t>
            </a:r>
          </a:p>
          <a:p>
            <a:pPr algn="just"/>
            <a:endParaRPr lang="en-US" sz="3000" dirty="0">
              <a:solidFill>
                <a:srgbClr val="212849"/>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0598106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80424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Expressing an Opinion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38</a:t>
            </a:fld>
            <a:endParaRPr lang="en-US"/>
          </a:p>
        </p:txBody>
      </p:sp>
      <p:sp>
        <p:nvSpPr>
          <p:cNvPr id="6" name="Content Placeholder 2">
            <a:extLst>
              <a:ext uri="{FF2B5EF4-FFF2-40B4-BE49-F238E27FC236}">
                <a16:creationId xmlns:a16="http://schemas.microsoft.com/office/drawing/2014/main" id="{D26DB13D-83C9-C207-CBAA-61460882BFE6}"/>
              </a:ext>
            </a:extLst>
          </p:cNvPr>
          <p:cNvSpPr txBox="1">
            <a:spLocks/>
          </p:cNvSpPr>
          <p:nvPr/>
        </p:nvSpPr>
        <p:spPr>
          <a:xfrm>
            <a:off x="410547" y="1585529"/>
            <a:ext cx="8136446" cy="499138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200" b="1" dirty="0">
                <a:solidFill>
                  <a:srgbClr val="212849"/>
                </a:solidFill>
                <a:latin typeface="Times New Roman" panose="02020603050405020304" pitchFamily="18" charset="0"/>
                <a:cs typeface="Times New Roman" panose="02020603050405020304" pitchFamily="18" charset="0"/>
              </a:rPr>
              <a:t>To be expert witness, you may testify to an opinion,  or conclusion, if basic conditions are met:</a:t>
            </a:r>
          </a:p>
          <a:p>
            <a:r>
              <a:rPr lang="en-US" sz="2200" dirty="0">
                <a:solidFill>
                  <a:srgbClr val="212849"/>
                </a:solidFill>
                <a:latin typeface="Times New Roman" panose="02020603050405020304" pitchFamily="18" charset="0"/>
                <a:cs typeface="Times New Roman" panose="02020603050405020304" pitchFamily="18" charset="0"/>
              </a:rPr>
              <a:t>The opinion, inferences, or conclusions, depend on </a:t>
            </a:r>
          </a:p>
          <a:p>
            <a:pPr marL="0" indent="0">
              <a:buNone/>
            </a:pPr>
            <a:r>
              <a:rPr lang="en-US" sz="2200" u="sng" dirty="0">
                <a:solidFill>
                  <a:srgbClr val="212849"/>
                </a:solidFill>
                <a:latin typeface="Times New Roman" panose="02020603050405020304" pitchFamily="18" charset="0"/>
                <a:cs typeface="Times New Roman" panose="02020603050405020304" pitchFamily="18" charset="0"/>
              </a:rPr>
              <a:t>special knowledge</a:t>
            </a:r>
            <a:r>
              <a:rPr lang="en-US" sz="2200" dirty="0">
                <a:solidFill>
                  <a:srgbClr val="212849"/>
                </a:solidFill>
                <a:latin typeface="Times New Roman" panose="02020603050405020304" pitchFamily="18" charset="0"/>
                <a:cs typeface="Times New Roman" panose="02020603050405020304" pitchFamily="18" charset="0"/>
              </a:rPr>
              <a:t>, </a:t>
            </a:r>
            <a:r>
              <a:rPr lang="en-US" sz="2200" u="sng" dirty="0">
                <a:solidFill>
                  <a:srgbClr val="212849"/>
                </a:solidFill>
                <a:latin typeface="Times New Roman" panose="02020603050405020304" pitchFamily="18" charset="0"/>
                <a:cs typeface="Times New Roman" panose="02020603050405020304" pitchFamily="18" charset="0"/>
              </a:rPr>
              <a:t>skill</a:t>
            </a:r>
            <a:r>
              <a:rPr lang="en-US" sz="2200" dirty="0">
                <a:solidFill>
                  <a:srgbClr val="212849"/>
                </a:solidFill>
                <a:latin typeface="Times New Roman" panose="02020603050405020304" pitchFamily="18" charset="0"/>
                <a:cs typeface="Times New Roman" panose="02020603050405020304" pitchFamily="18" charset="0"/>
              </a:rPr>
              <a:t>, or training not within the ordinary experience of lay jurors.</a:t>
            </a:r>
          </a:p>
          <a:p>
            <a:r>
              <a:rPr lang="en-US" sz="2200" dirty="0">
                <a:solidFill>
                  <a:srgbClr val="212849"/>
                </a:solidFill>
                <a:latin typeface="Times New Roman" panose="02020603050405020304" pitchFamily="18" charset="0"/>
                <a:cs typeface="Times New Roman" panose="02020603050405020304" pitchFamily="18" charset="0"/>
              </a:rPr>
              <a:t>The witness must be shown </a:t>
            </a:r>
            <a:r>
              <a:rPr lang="en-US" sz="2200" u="sng" dirty="0">
                <a:solidFill>
                  <a:srgbClr val="212849"/>
                </a:solidFill>
                <a:latin typeface="Times New Roman" panose="02020603050405020304" pitchFamily="18" charset="0"/>
                <a:cs typeface="Times New Roman" panose="02020603050405020304" pitchFamily="18" charset="0"/>
              </a:rPr>
              <a:t>to be qualified as a true expert</a:t>
            </a:r>
            <a:r>
              <a:rPr lang="en-US" sz="2200" dirty="0">
                <a:solidFill>
                  <a:srgbClr val="212849"/>
                </a:solidFill>
                <a:latin typeface="Times New Roman" panose="02020603050405020304" pitchFamily="18" charset="0"/>
                <a:cs typeface="Times New Roman" panose="02020603050405020304" pitchFamily="18" charset="0"/>
              </a:rPr>
              <a:t> in the particular field of expertise.</a:t>
            </a:r>
          </a:p>
          <a:p>
            <a:r>
              <a:rPr lang="en-US" sz="2200" dirty="0">
                <a:solidFill>
                  <a:srgbClr val="212849"/>
                </a:solidFill>
                <a:latin typeface="Times New Roman" panose="02020603050405020304" pitchFamily="18" charset="0"/>
                <a:cs typeface="Times New Roman" panose="02020603050405020304" pitchFamily="18" charset="0"/>
              </a:rPr>
              <a:t>Expert witness’s must first describe the data on what  the opinion, inference, or conclusion, is based or, in the  alternative, he or she must testify in response to a  hypothetical question that sets forth the underlying  evidence.</a:t>
            </a:r>
          </a:p>
        </p:txBody>
      </p:sp>
    </p:spTree>
    <p:extLst>
      <p:ext uri="{BB962C8B-B14F-4D97-AF65-F5344CB8AC3E}">
        <p14:creationId xmlns:p14="http://schemas.microsoft.com/office/powerpoint/2010/main" val="15776767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46306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Technical witnesses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39</a:t>
            </a:fld>
            <a:endParaRPr lang="en-US"/>
          </a:p>
        </p:txBody>
      </p:sp>
      <p:sp>
        <p:nvSpPr>
          <p:cNvPr id="6" name="Content Placeholder 2">
            <a:extLst>
              <a:ext uri="{FF2B5EF4-FFF2-40B4-BE49-F238E27FC236}">
                <a16:creationId xmlns:a16="http://schemas.microsoft.com/office/drawing/2014/main" id="{4A581A48-0496-6630-5EDF-12D3A4A82922}"/>
              </a:ext>
            </a:extLst>
          </p:cNvPr>
          <p:cNvSpPr txBox="1">
            <a:spLocks/>
          </p:cNvSpPr>
          <p:nvPr/>
        </p:nvSpPr>
        <p:spPr>
          <a:xfrm>
            <a:off x="174958" y="1737761"/>
            <a:ext cx="8280486" cy="3235333"/>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en-US" sz="2000" dirty="0">
                <a:solidFill>
                  <a:srgbClr val="212849"/>
                </a:solidFill>
                <a:latin typeface="Times New Roman" panose="02020603050405020304" pitchFamily="18" charset="0"/>
                <a:cs typeface="Times New Roman" panose="02020603050405020304" pitchFamily="18" charset="0"/>
              </a:rPr>
              <a:t>Does the actual fieldwork </a:t>
            </a:r>
          </a:p>
          <a:p>
            <a:pPr>
              <a:lnSpc>
                <a:spcPct val="100000"/>
              </a:lnSpc>
            </a:pPr>
            <a:r>
              <a:rPr lang="en-US" sz="2000" dirty="0">
                <a:solidFill>
                  <a:srgbClr val="212849"/>
                </a:solidFill>
                <a:latin typeface="Times New Roman" panose="02020603050405020304" pitchFamily="18" charset="0"/>
                <a:cs typeface="Times New Roman" panose="02020603050405020304" pitchFamily="18" charset="0"/>
              </a:rPr>
              <a:t>Submit the result of his finding</a:t>
            </a:r>
          </a:p>
          <a:p>
            <a:pPr>
              <a:lnSpc>
                <a:spcPct val="100000"/>
              </a:lnSpc>
            </a:pPr>
            <a:r>
              <a:rPr lang="en-US" sz="2000" dirty="0">
                <a:solidFill>
                  <a:srgbClr val="212849"/>
                </a:solidFill>
                <a:latin typeface="Times New Roman" panose="02020603050405020304" pitchFamily="18" charset="0"/>
                <a:cs typeface="Times New Roman" panose="02020603050405020304" pitchFamily="18" charset="0"/>
              </a:rPr>
              <a:t>Identify the "processes and procedures" of obtaining the evidence and, if needs be, explain how the "thing" works, so to speak. </a:t>
            </a:r>
          </a:p>
          <a:p>
            <a:pPr>
              <a:lnSpc>
                <a:spcPct val="100000"/>
              </a:lnSpc>
            </a:pPr>
            <a:r>
              <a:rPr lang="en-US" sz="2000" dirty="0">
                <a:solidFill>
                  <a:srgbClr val="212849"/>
                </a:solidFill>
                <a:latin typeface="Times New Roman" panose="02020603050405020304" pitchFamily="18" charset="0"/>
                <a:cs typeface="Times New Roman" panose="02020603050405020304" pitchFamily="18" charset="0"/>
              </a:rPr>
              <a:t>Expert opinion is to provide an "explanation" or "possible conclusions" that might be drawn from the evaluation of the evidence overall.</a:t>
            </a:r>
          </a:p>
          <a:p>
            <a:pPr>
              <a:lnSpc>
                <a:spcPct val="100000"/>
              </a:lnSpc>
            </a:pPr>
            <a:r>
              <a:rPr lang="en-US" sz="2000" dirty="0">
                <a:solidFill>
                  <a:srgbClr val="212849"/>
                </a:solidFill>
                <a:latin typeface="Times New Roman" panose="02020603050405020304" pitchFamily="18" charset="0"/>
                <a:cs typeface="Times New Roman" panose="02020603050405020304" pitchFamily="18" charset="0"/>
              </a:rPr>
              <a:t>Prepare testimony </a:t>
            </a:r>
            <a:r>
              <a:rPr lang="ar-EG" sz="2000" dirty="0">
                <a:solidFill>
                  <a:srgbClr val="212849"/>
                </a:solidFill>
                <a:latin typeface="Times New Roman" panose="02020603050405020304" pitchFamily="18" charset="0"/>
                <a:cs typeface="Times New Roman" panose="02020603050405020304" pitchFamily="18" charset="0"/>
              </a:rPr>
              <a:t>شهادة</a:t>
            </a:r>
            <a:r>
              <a:rPr lang="en-US" sz="2000" dirty="0">
                <a:solidFill>
                  <a:srgbClr val="212849"/>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39811519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56691" y="217738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2999" y="554566"/>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971364" y="1728563"/>
            <a:ext cx="7288727" cy="2395904"/>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40</a:t>
            </a:fld>
            <a:endParaRPr lang="en-US"/>
          </a:p>
        </p:txBody>
      </p:sp>
      <p:sp>
        <p:nvSpPr>
          <p:cNvPr id="6" name="TextBox 5">
            <a:extLst>
              <a:ext uri="{FF2B5EF4-FFF2-40B4-BE49-F238E27FC236}">
                <a16:creationId xmlns:a16="http://schemas.microsoft.com/office/drawing/2014/main" id="{3F9AA58A-7061-9A05-960C-67A5B7086A0F}"/>
              </a:ext>
            </a:extLst>
          </p:cNvPr>
          <p:cNvSpPr txBox="1"/>
          <p:nvPr/>
        </p:nvSpPr>
        <p:spPr>
          <a:xfrm>
            <a:off x="1308894" y="2413333"/>
            <a:ext cx="5313101" cy="461665"/>
          </a:xfrm>
          <a:prstGeom prst="rect">
            <a:avLst/>
          </a:prstGeom>
          <a:noFill/>
        </p:spPr>
        <p:txBody>
          <a:bodyPr wrap="square" rtlCol="0">
            <a:spAutoFit/>
          </a:bodyPr>
          <a:lstStyle/>
          <a:p>
            <a:pPr algn="ctr"/>
            <a:r>
              <a:rPr lang="en-US" sz="2400" dirty="0">
                <a:solidFill>
                  <a:schemeClr val="bg1"/>
                </a:solidFill>
              </a:rPr>
              <a:t>Example Cases </a:t>
            </a:r>
          </a:p>
        </p:txBody>
      </p:sp>
    </p:spTree>
    <p:extLst>
      <p:ext uri="{BB962C8B-B14F-4D97-AF65-F5344CB8AC3E}">
        <p14:creationId xmlns:p14="http://schemas.microsoft.com/office/powerpoint/2010/main" val="255757067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51536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IT Destruction </a:t>
            </a:r>
          </a:p>
        </p:txBody>
      </p:sp>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41</a:t>
            </a:fld>
            <a:endParaRPr lang="en-US"/>
          </a:p>
        </p:txBody>
      </p:sp>
      <p:sp>
        <p:nvSpPr>
          <p:cNvPr id="19" name="TextBox 18">
            <a:extLst>
              <a:ext uri="{FF2B5EF4-FFF2-40B4-BE49-F238E27FC236}">
                <a16:creationId xmlns:a16="http://schemas.microsoft.com/office/drawing/2014/main" id="{03C3F2E7-9BAB-D7B6-6206-416063E4D0DA}"/>
              </a:ext>
            </a:extLst>
          </p:cNvPr>
          <p:cNvSpPr txBox="1"/>
          <p:nvPr/>
        </p:nvSpPr>
        <p:spPr>
          <a:xfrm>
            <a:off x="1051751" y="1631527"/>
            <a:ext cx="7208339" cy="3785652"/>
          </a:xfrm>
          <a:prstGeom prst="rect">
            <a:avLst/>
          </a:prstGeom>
          <a:noFill/>
        </p:spPr>
        <p:txBody>
          <a:bodyPr wrap="square">
            <a:spAutoFit/>
          </a:bodyPr>
          <a:lstStyle/>
          <a:p>
            <a:r>
              <a:rPr lang="en-US" sz="2000" b="1" dirty="0">
                <a:latin typeface="Times New Roman" panose="02020603050405020304" pitchFamily="18" charset="0"/>
                <a:cs typeface="Times New Roman" panose="02020603050405020304" pitchFamily="18" charset="0"/>
              </a:rPr>
              <a:t>Background</a:t>
            </a:r>
            <a:r>
              <a:rPr lang="en-US" sz="2000" dirty="0">
                <a:latin typeface="Times New Roman" panose="02020603050405020304" pitchFamily="18" charset="0"/>
                <a:cs typeface="Times New Roman" panose="02020603050405020304" pitchFamily="18" charset="0"/>
              </a:rPr>
              <a:t> </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A local bank fired their IT manager after several of the bank’s tellers filed sexual harassment complaints against him. </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When the bank executives arrived at work the morning after his termination, they found their computer networks inoperable and their servers erased. </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The IT manager was immediately suspected, but surveillance cameras showed no sign of his entry into the building after he was let go. </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The bank wanted to find out what happened, so they contacted their attorneys and hired forensics experts to collect images of the servers and the IT manager’s computer. </a:t>
            </a:r>
          </a:p>
        </p:txBody>
      </p:sp>
    </p:spTree>
    <p:extLst>
      <p:ext uri="{BB962C8B-B14F-4D97-AF65-F5344CB8AC3E}">
        <p14:creationId xmlns:p14="http://schemas.microsoft.com/office/powerpoint/2010/main" val="311027583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51536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IT Destruction </a:t>
            </a:r>
          </a:p>
        </p:txBody>
      </p:sp>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42</a:t>
            </a:fld>
            <a:endParaRPr lang="en-US"/>
          </a:p>
        </p:txBody>
      </p:sp>
      <p:sp>
        <p:nvSpPr>
          <p:cNvPr id="19" name="TextBox 18">
            <a:extLst>
              <a:ext uri="{FF2B5EF4-FFF2-40B4-BE49-F238E27FC236}">
                <a16:creationId xmlns:a16="http://schemas.microsoft.com/office/drawing/2014/main" id="{03C3F2E7-9BAB-D7B6-6206-416063E4D0DA}"/>
              </a:ext>
            </a:extLst>
          </p:cNvPr>
          <p:cNvSpPr txBox="1"/>
          <p:nvPr/>
        </p:nvSpPr>
        <p:spPr>
          <a:xfrm>
            <a:off x="269633" y="1552575"/>
            <a:ext cx="8299584" cy="3170099"/>
          </a:xfrm>
          <a:prstGeom prst="rect">
            <a:avLst/>
          </a:prstGeom>
          <a:noFill/>
        </p:spPr>
        <p:txBody>
          <a:bodyPr wrap="square">
            <a:spAutoFit/>
          </a:bodyPr>
          <a:lstStyle/>
          <a:p>
            <a:r>
              <a:rPr lang="en-US" sz="2000" b="1" dirty="0">
                <a:latin typeface="Times New Roman" panose="02020603050405020304" pitchFamily="18" charset="0"/>
                <a:cs typeface="Times New Roman" panose="02020603050405020304" pitchFamily="18" charset="0"/>
              </a:rPr>
              <a:t>Investigation</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 A forensics investigator made forensic images of the manager’s workstation at the bank, as well as the server computers. </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When the imaging process was complete, the forensic copies were brought back to the laboratory for investigation. </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Once all of the evidence was collected, the bank hired a local IT firm to begin repair of the network and computer problems. Since no one was \physically present at the time of the destruction, the forensics examiners searched for evidence of a remote connection to the bank’s servers. </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The examiner also took note of the specific times the files were deleted. </a:t>
            </a:r>
          </a:p>
        </p:txBody>
      </p:sp>
    </p:spTree>
    <p:extLst>
      <p:ext uri="{BB962C8B-B14F-4D97-AF65-F5344CB8AC3E}">
        <p14:creationId xmlns:p14="http://schemas.microsoft.com/office/powerpoint/2010/main" val="173417362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51536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IT Destruction </a:t>
            </a:r>
          </a:p>
        </p:txBody>
      </p:sp>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43</a:t>
            </a:fld>
            <a:endParaRPr lang="en-US"/>
          </a:p>
        </p:txBody>
      </p:sp>
      <p:sp>
        <p:nvSpPr>
          <p:cNvPr id="19" name="TextBox 18">
            <a:extLst>
              <a:ext uri="{FF2B5EF4-FFF2-40B4-BE49-F238E27FC236}">
                <a16:creationId xmlns:a16="http://schemas.microsoft.com/office/drawing/2014/main" id="{03C3F2E7-9BAB-D7B6-6206-416063E4D0DA}"/>
              </a:ext>
            </a:extLst>
          </p:cNvPr>
          <p:cNvSpPr txBox="1"/>
          <p:nvPr/>
        </p:nvSpPr>
        <p:spPr>
          <a:xfrm>
            <a:off x="269633" y="1552575"/>
            <a:ext cx="8299584" cy="2862322"/>
          </a:xfrm>
          <a:prstGeom prst="rect">
            <a:avLst/>
          </a:prstGeom>
          <a:noFill/>
        </p:spPr>
        <p:txBody>
          <a:bodyPr wrap="square">
            <a:spAutoFit/>
          </a:bodyPr>
          <a:lstStyle/>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The examiner found that the user “administrator” had logged into the server approximately one hour  </a:t>
            </a:r>
            <a:r>
              <a:rPr lang="en-US" sz="2000" dirty="0"/>
              <a:t>after the IT manager left the bank, and the connection had originated from a web address that was eventually traced to the general location of his house.</a:t>
            </a:r>
          </a:p>
          <a:p>
            <a:pPr marL="342900" indent="-342900">
              <a:buFont typeface="Arial" panose="020B0604020202020204" pitchFamily="34" charset="0"/>
              <a:buChar char="•"/>
            </a:pPr>
            <a:endParaRPr lang="en-US" sz="2000" dirty="0"/>
          </a:p>
          <a:p>
            <a:pPr marL="342900" indent="-342900">
              <a:buFont typeface="Arial" panose="020B0604020202020204" pitchFamily="34" charset="0"/>
              <a:buChar char="•"/>
            </a:pPr>
            <a:r>
              <a:rPr lang="en-US" sz="2000" dirty="0"/>
              <a:t> The former IT manager was one of two people with knowledge of the “administrator” password. Further expert investigation revealed that the method used to delete files suggested it was someone with knowledge of the server’s file structure and location. </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9084843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51536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IT Destruction </a:t>
            </a:r>
          </a:p>
        </p:txBody>
      </p:sp>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44</a:t>
            </a:fld>
            <a:endParaRPr lang="en-US"/>
          </a:p>
        </p:txBody>
      </p:sp>
      <p:sp>
        <p:nvSpPr>
          <p:cNvPr id="20" name="TextBox 19">
            <a:extLst>
              <a:ext uri="{FF2B5EF4-FFF2-40B4-BE49-F238E27FC236}">
                <a16:creationId xmlns:a16="http://schemas.microsoft.com/office/drawing/2014/main" id="{C7976839-65D6-DCB5-6CDA-869EFF74D61A}"/>
              </a:ext>
            </a:extLst>
          </p:cNvPr>
          <p:cNvSpPr txBox="1"/>
          <p:nvPr/>
        </p:nvSpPr>
        <p:spPr>
          <a:xfrm>
            <a:off x="972091" y="2204822"/>
            <a:ext cx="7288000" cy="1938992"/>
          </a:xfrm>
          <a:prstGeom prst="rect">
            <a:avLst/>
          </a:prstGeom>
          <a:noFill/>
        </p:spPr>
        <p:txBody>
          <a:bodyPr wrap="square">
            <a:spAutoFit/>
          </a:bodyPr>
          <a:lstStyle/>
          <a:p>
            <a:r>
              <a:rPr lang="en-US" sz="2000" b="1" dirty="0">
                <a:latin typeface="Times New Roman" panose="02020603050405020304" pitchFamily="18" charset="0"/>
                <a:cs typeface="Times New Roman" panose="02020603050405020304" pitchFamily="18" charset="0"/>
              </a:rPr>
              <a:t>Outcome</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Taken together, each of these pieces of information was used to build a case that the former manager had remotely logged in to the bank’s computers and maliciously deleted key business data. </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These results were reported to the bank and their attorneys, who brought formal charges against the former IT manager. </a:t>
            </a:r>
          </a:p>
        </p:txBody>
      </p:sp>
    </p:spTree>
    <p:extLst>
      <p:ext uri="{BB962C8B-B14F-4D97-AF65-F5344CB8AC3E}">
        <p14:creationId xmlns:p14="http://schemas.microsoft.com/office/powerpoint/2010/main" val="213449257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503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06260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Stolen Proprietary Information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1309641" y="1426720"/>
            <a:ext cx="5949576" cy="4351338"/>
          </a:xfrm>
        </p:spPr>
        <p:txBody>
          <a:bodyPr>
            <a:normAutofit/>
          </a:bodyPr>
          <a:lstStyle/>
          <a:p>
            <a:pPr marL="0" indent="0" algn="just">
              <a:buNone/>
            </a:pPr>
            <a:r>
              <a:rPr lang="en-US" sz="2000" b="1" dirty="0">
                <a:latin typeface="Times New Roman" panose="02020603050405020304" pitchFamily="18" charset="0"/>
                <a:cs typeface="Times New Roman" panose="02020603050405020304" pitchFamily="18" charset="0"/>
              </a:rPr>
              <a:t>Background</a:t>
            </a:r>
            <a:r>
              <a:rPr lang="en-US" sz="2000" dirty="0">
                <a:latin typeface="Times New Roman" panose="02020603050405020304" pitchFamily="18" charset="0"/>
                <a:cs typeface="Times New Roman" panose="02020603050405020304" pitchFamily="18" charset="0"/>
              </a:rPr>
              <a:t> </a:t>
            </a:r>
          </a:p>
          <a:p>
            <a:pPr algn="just"/>
            <a:r>
              <a:rPr lang="en-US" sz="2000" dirty="0">
                <a:latin typeface="Times New Roman" panose="02020603050405020304" pitchFamily="18" charset="0"/>
                <a:cs typeface="Times New Roman" panose="02020603050405020304" pitchFamily="18" charset="0"/>
              </a:rPr>
              <a:t>Six months after firing their lead project manager, a local construction company heard rumors that their former employee was soliciting their two best clients for his new consulting company.</a:t>
            </a:r>
          </a:p>
          <a:p>
            <a:pPr algn="just"/>
            <a:r>
              <a:rPr lang="en-US" sz="2000" dirty="0">
                <a:latin typeface="Times New Roman" panose="02020603050405020304" pitchFamily="18" charset="0"/>
                <a:cs typeface="Times New Roman" panose="02020603050405020304" pitchFamily="18" charset="0"/>
              </a:rPr>
              <a:t> The replacement project manager also discovered that several proprietary building plans for their most popular model homes were missing from the former manager’s desktop computer. </a:t>
            </a:r>
          </a:p>
          <a:p>
            <a:pPr algn="just"/>
            <a:endParaRPr lang="en-US" sz="2000" dirty="0">
              <a:latin typeface="Times New Roman" panose="02020603050405020304" pitchFamily="18" charset="0"/>
              <a:cs typeface="Times New Roman" panose="02020603050405020304" pitchFamily="18" charset="0"/>
            </a:endParaRPr>
          </a:p>
          <a:p>
            <a:pPr algn="just"/>
            <a:endParaRPr lang="en-US" sz="2000" dirty="0">
              <a:latin typeface="Times New Roman" panose="02020603050405020304" pitchFamily="18" charset="0"/>
              <a:cs typeface="Times New Roman" panose="02020603050405020304" pitchFamily="18" charset="0"/>
            </a:endParaRPr>
          </a:p>
          <a:p>
            <a:pPr algn="just"/>
            <a:endParaRPr lang="en-US" sz="2000" dirty="0">
              <a:latin typeface="Times New Roman" panose="02020603050405020304" pitchFamily="18" charset="0"/>
              <a:cs typeface="Times New Roman" panose="02020603050405020304" pitchFamily="18" charset="0"/>
            </a:endParaRPr>
          </a:p>
          <a:p>
            <a:pPr algn="just"/>
            <a:endParaRPr lang="ar-EG" sz="2000" dirty="0">
              <a:cs typeface="+mj-cs"/>
            </a:endParaRPr>
          </a:p>
          <a:p>
            <a:pPr algn="just"/>
            <a:endParaRPr lang="en-US" sz="2000" dirty="0">
              <a:cs typeface="+mj-cs"/>
            </a:endParaRPr>
          </a:p>
          <a:p>
            <a:pPr algn="just"/>
            <a:endParaRPr lang="en-US" sz="2000" dirty="0">
              <a:cs typeface="+mj-cs"/>
            </a:endParaRPr>
          </a:p>
          <a:p>
            <a:pPr algn="just"/>
            <a:endParaRPr lang="en-US" sz="2000" dirty="0">
              <a:cs typeface="+mj-cs"/>
            </a:endParaRPr>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45</a:t>
            </a:fld>
            <a:endParaRPr lang="en-US"/>
          </a:p>
        </p:txBody>
      </p:sp>
    </p:spTree>
    <p:extLst>
      <p:ext uri="{BB962C8B-B14F-4D97-AF65-F5344CB8AC3E}">
        <p14:creationId xmlns:p14="http://schemas.microsoft.com/office/powerpoint/2010/main" val="415703635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503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06260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Stolen Proprietary Information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523664" y="1426720"/>
            <a:ext cx="7937603" cy="4351338"/>
          </a:xfrm>
        </p:spPr>
        <p:txBody>
          <a:bodyPr>
            <a:normAutofit lnSpcReduction="10000"/>
          </a:bodyPr>
          <a:lstStyle/>
          <a:p>
            <a:pPr marL="0" indent="0" algn="just">
              <a:buNone/>
            </a:pPr>
            <a:r>
              <a:rPr lang="en-US" sz="2000" b="1" dirty="0">
                <a:latin typeface="Times New Roman" panose="02020603050405020304" pitchFamily="18" charset="0"/>
                <a:cs typeface="Times New Roman" panose="02020603050405020304" pitchFamily="18" charset="0"/>
              </a:rPr>
              <a:t>Investigation </a:t>
            </a:r>
            <a:r>
              <a:rPr lang="en-US" sz="2000" dirty="0">
                <a:latin typeface="Times New Roman" panose="02020603050405020304" pitchFamily="18" charset="0"/>
                <a:cs typeface="Times New Roman" panose="02020603050405020304" pitchFamily="18" charset="0"/>
              </a:rPr>
              <a:t> </a:t>
            </a:r>
          </a:p>
          <a:p>
            <a:pPr algn="just"/>
            <a:r>
              <a:rPr lang="en-US" sz="2000" dirty="0">
                <a:latin typeface="Times New Roman" panose="02020603050405020304" pitchFamily="18" charset="0"/>
                <a:cs typeface="Times New Roman" panose="02020603050405020304" pitchFamily="18" charset="0"/>
              </a:rPr>
              <a:t>The construction company’s attorneys ordered an investigation of the project  manager’s computer.</a:t>
            </a:r>
          </a:p>
          <a:p>
            <a:pPr algn="just"/>
            <a:r>
              <a:rPr lang="en-US" sz="2000" dirty="0">
                <a:latin typeface="Times New Roman" panose="02020603050405020304" pitchFamily="18" charset="0"/>
                <a:cs typeface="Times New Roman" panose="02020603050405020304" pitchFamily="18" charset="0"/>
              </a:rPr>
              <a:t> A forensic specialist was dispatched to the construction company’s corporate headquarters to make a forensics image of the computer hard drive. </a:t>
            </a:r>
          </a:p>
          <a:p>
            <a:pPr algn="just"/>
            <a:r>
              <a:rPr lang="en-US" sz="2000" dirty="0">
                <a:latin typeface="Times New Roman" panose="02020603050405020304" pitchFamily="18" charset="0"/>
                <a:cs typeface="Times New Roman" panose="02020603050405020304" pitchFamily="18" charset="0"/>
              </a:rPr>
              <a:t>Once back at the laboratory, an examination was performed on the forensics image based on a list of keywords provided by the construction company provided. </a:t>
            </a:r>
          </a:p>
          <a:p>
            <a:pPr algn="just"/>
            <a:r>
              <a:rPr lang="en-US" sz="2000" dirty="0">
                <a:latin typeface="Times New Roman" panose="02020603050405020304" pitchFamily="18" charset="0"/>
                <a:cs typeface="Times New Roman" panose="02020603050405020304" pitchFamily="18" charset="0"/>
              </a:rPr>
              <a:t>The forensics examiners were directed to investigate the edit history and metadata for all of the files in the “My Documents” and “Corporate Documents” folders. Furthermore, the investigators were asked to look for evidence that any of those files had been copied to CD, thumb drive or any other external media.</a:t>
            </a:r>
          </a:p>
          <a:p>
            <a:pPr algn="just"/>
            <a:endParaRPr lang="ar-EG" sz="2000" dirty="0">
              <a:cs typeface="+mj-cs"/>
            </a:endParaRPr>
          </a:p>
          <a:p>
            <a:pPr algn="just"/>
            <a:endParaRPr lang="en-US" sz="2000" dirty="0">
              <a:cs typeface="+mj-cs"/>
            </a:endParaRPr>
          </a:p>
          <a:p>
            <a:pPr algn="just"/>
            <a:endParaRPr lang="en-US" sz="2000" dirty="0">
              <a:cs typeface="+mj-cs"/>
            </a:endParaRPr>
          </a:p>
          <a:p>
            <a:pPr algn="just"/>
            <a:endParaRPr lang="en-US" sz="2000" dirty="0">
              <a:cs typeface="+mj-cs"/>
            </a:endParaRPr>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46</a:t>
            </a:fld>
            <a:endParaRPr lang="en-US"/>
          </a:p>
        </p:txBody>
      </p:sp>
    </p:spTree>
    <p:extLst>
      <p:ext uri="{BB962C8B-B14F-4D97-AF65-F5344CB8AC3E}">
        <p14:creationId xmlns:p14="http://schemas.microsoft.com/office/powerpoint/2010/main" val="177409660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503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06260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Stolen Proprietary Information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532995" y="1426720"/>
            <a:ext cx="7937603" cy="4351338"/>
          </a:xfrm>
        </p:spPr>
        <p:txBody>
          <a:bodyPr>
            <a:normAutofit/>
          </a:bodyPr>
          <a:lstStyle/>
          <a:p>
            <a:pPr algn="just"/>
            <a:r>
              <a:rPr lang="en-US" sz="2000" dirty="0">
                <a:latin typeface="Times New Roman" panose="02020603050405020304" pitchFamily="18" charset="0"/>
                <a:cs typeface="Times New Roman" panose="02020603050405020304" pitchFamily="18" charset="0"/>
              </a:rPr>
              <a:t>The forensics examiners discovered that the former manager had indeed taken proprietary information from the company and had a pattern of misusing company time. </a:t>
            </a:r>
          </a:p>
          <a:p>
            <a:pPr algn="just"/>
            <a:r>
              <a:rPr lang="en-US" sz="2000" dirty="0">
                <a:latin typeface="Times New Roman" panose="02020603050405020304" pitchFamily="18" charset="0"/>
                <a:cs typeface="Times New Roman" panose="02020603050405020304" pitchFamily="18" charset="0"/>
              </a:rPr>
              <a:t>The most recent edits to the company’s client list showed that the document was copied to a thumb drive four hours before he was fired: his user profile was logged into the computer during the transfer time. He also deleted all of the documents in the “My Documents” folder and removed them from the recycle bin approximately one hour before leaving the company. </a:t>
            </a:r>
          </a:p>
          <a:p>
            <a:pPr algn="just"/>
            <a:r>
              <a:rPr lang="en-US" sz="2000" dirty="0">
                <a:latin typeface="Times New Roman" panose="02020603050405020304" pitchFamily="18" charset="0"/>
                <a:cs typeface="Times New Roman" panose="02020603050405020304" pitchFamily="18" charset="0"/>
              </a:rPr>
              <a:t>On several other occasions during the last month of his employment, he copied the proprietary specifications for the newest model home onto a CD. Moreover, the investigators discovered that he spent three to five hours every day on the Internet shopping for handguns, ATV accessories and construction job opportunities. </a:t>
            </a:r>
          </a:p>
          <a:p>
            <a:pPr algn="just"/>
            <a:endParaRPr lang="ar-EG" sz="2000" dirty="0">
              <a:cs typeface="+mj-cs"/>
            </a:endParaRPr>
          </a:p>
          <a:p>
            <a:pPr algn="just"/>
            <a:endParaRPr lang="en-US" sz="2000" dirty="0">
              <a:cs typeface="+mj-cs"/>
            </a:endParaRPr>
          </a:p>
          <a:p>
            <a:pPr algn="just"/>
            <a:endParaRPr lang="en-US" sz="2000" dirty="0">
              <a:cs typeface="+mj-cs"/>
            </a:endParaRPr>
          </a:p>
          <a:p>
            <a:pPr algn="just"/>
            <a:endParaRPr lang="en-US" sz="2000" dirty="0">
              <a:cs typeface="+mj-cs"/>
            </a:endParaRPr>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47</a:t>
            </a:fld>
            <a:endParaRPr lang="en-US"/>
          </a:p>
        </p:txBody>
      </p:sp>
    </p:spTree>
    <p:extLst>
      <p:ext uri="{BB962C8B-B14F-4D97-AF65-F5344CB8AC3E}">
        <p14:creationId xmlns:p14="http://schemas.microsoft.com/office/powerpoint/2010/main" val="307706048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503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06260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Stolen Proprietary Information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523664" y="2204822"/>
            <a:ext cx="7937603" cy="3573236"/>
          </a:xfrm>
        </p:spPr>
        <p:txBody>
          <a:bodyPr>
            <a:normAutofit/>
          </a:bodyPr>
          <a:lstStyle/>
          <a:p>
            <a:pPr marL="0" indent="0" algn="just">
              <a:buNone/>
            </a:pPr>
            <a:r>
              <a:rPr lang="en-US" sz="2000" b="1" dirty="0">
                <a:latin typeface="Times New Roman" panose="02020603050405020304" pitchFamily="18" charset="0"/>
                <a:cs typeface="Times New Roman" panose="02020603050405020304" pitchFamily="18" charset="0"/>
              </a:rPr>
              <a:t>Outcome</a:t>
            </a:r>
          </a:p>
          <a:p>
            <a:pPr algn="just"/>
            <a:r>
              <a:rPr lang="en-US" sz="2000" dirty="0">
                <a:latin typeface="Times New Roman" panose="02020603050405020304" pitchFamily="18" charset="0"/>
                <a:cs typeface="Times New Roman" panose="02020603050405020304" pitchFamily="18" charset="0"/>
              </a:rPr>
              <a:t>All this information was compiled into a report and all the relevant documents were produced to the construction company’s attorneys. </a:t>
            </a:r>
          </a:p>
          <a:p>
            <a:pPr algn="just"/>
            <a:r>
              <a:rPr lang="en-US" sz="2000" dirty="0">
                <a:latin typeface="Times New Roman" panose="02020603050405020304" pitchFamily="18" charset="0"/>
                <a:cs typeface="Times New Roman" panose="02020603050405020304" pitchFamily="18" charset="0"/>
              </a:rPr>
              <a:t>The former project manager was charged with theft of proprietary information and was ordered to cease all communications with the company’s clients and return the stolen information.  </a:t>
            </a:r>
          </a:p>
          <a:p>
            <a:pPr algn="just"/>
            <a:endParaRPr lang="ar-EG" sz="2000" dirty="0">
              <a:cs typeface="+mj-cs"/>
            </a:endParaRPr>
          </a:p>
          <a:p>
            <a:pPr algn="just"/>
            <a:endParaRPr lang="en-US" sz="2000" dirty="0">
              <a:cs typeface="+mj-cs"/>
            </a:endParaRPr>
          </a:p>
          <a:p>
            <a:pPr algn="just"/>
            <a:endParaRPr lang="en-US" sz="2000" dirty="0">
              <a:cs typeface="+mj-cs"/>
            </a:endParaRPr>
          </a:p>
          <a:p>
            <a:pPr algn="just"/>
            <a:endParaRPr lang="en-US" sz="2000" dirty="0">
              <a:cs typeface="+mj-cs"/>
            </a:endParaRPr>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48</a:t>
            </a:fld>
            <a:endParaRPr lang="en-US"/>
          </a:p>
        </p:txBody>
      </p:sp>
    </p:spTree>
    <p:extLst>
      <p:ext uri="{BB962C8B-B14F-4D97-AF65-F5344CB8AC3E}">
        <p14:creationId xmlns:p14="http://schemas.microsoft.com/office/powerpoint/2010/main" val="118279687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12429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References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49</a:t>
            </a:fld>
            <a:endParaRPr lang="en-US"/>
          </a:p>
        </p:txBody>
      </p:sp>
      <p:sp>
        <p:nvSpPr>
          <p:cNvPr id="15" name="TextBox 14">
            <a:extLst>
              <a:ext uri="{FF2B5EF4-FFF2-40B4-BE49-F238E27FC236}">
                <a16:creationId xmlns:a16="http://schemas.microsoft.com/office/drawing/2014/main" id="{E58E490A-BD98-8F64-B97F-854F9C1D7E43}"/>
              </a:ext>
            </a:extLst>
          </p:cNvPr>
          <p:cNvSpPr txBox="1"/>
          <p:nvPr/>
        </p:nvSpPr>
        <p:spPr>
          <a:xfrm>
            <a:off x="651740" y="1779799"/>
            <a:ext cx="7803703" cy="646331"/>
          </a:xfrm>
          <a:prstGeom prst="rect">
            <a:avLst/>
          </a:prstGeom>
          <a:noFill/>
        </p:spPr>
        <p:txBody>
          <a:bodyPr wrap="square">
            <a:spAutoFit/>
          </a:bodyPr>
          <a:lstStyle/>
          <a:p>
            <a:r>
              <a:rPr lang="en-US" dirty="0"/>
              <a:t>https://ufediscoveryconference.com/wp-content/uploads/2016/03/Avansic-Digital-Forensics-Case-Studies.pdf</a:t>
            </a:r>
          </a:p>
        </p:txBody>
      </p:sp>
    </p:spTree>
    <p:extLst>
      <p:ext uri="{BB962C8B-B14F-4D97-AF65-F5344CB8AC3E}">
        <p14:creationId xmlns:p14="http://schemas.microsoft.com/office/powerpoint/2010/main" val="7377998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98323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Case study</a:t>
            </a:r>
          </a:p>
        </p:txBody>
      </p:sp>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50</a:t>
            </a:fld>
            <a:endParaRPr lang="en-US"/>
          </a:p>
        </p:txBody>
      </p:sp>
      <p:sp>
        <p:nvSpPr>
          <p:cNvPr id="19" name="TextBox 18">
            <a:extLst>
              <a:ext uri="{FF2B5EF4-FFF2-40B4-BE49-F238E27FC236}">
                <a16:creationId xmlns:a16="http://schemas.microsoft.com/office/drawing/2014/main" id="{6D9C9BF7-2B97-BC7B-EF52-29751FCAFA6A}"/>
              </a:ext>
            </a:extLst>
          </p:cNvPr>
          <p:cNvSpPr txBox="1"/>
          <p:nvPr/>
        </p:nvSpPr>
        <p:spPr>
          <a:xfrm>
            <a:off x="487691" y="1525831"/>
            <a:ext cx="8081526" cy="4154984"/>
          </a:xfrm>
          <a:prstGeom prst="rect">
            <a:avLst/>
          </a:prstGeom>
          <a:noFill/>
        </p:spPr>
        <p:txBody>
          <a:bodyPr wrap="square">
            <a:spAutoFit/>
          </a:bodyPr>
          <a:lstStyle/>
          <a:p>
            <a:pPr algn="just"/>
            <a:r>
              <a:rPr lang="en-US" sz="2200" b="1" i="0" dirty="0">
                <a:solidFill>
                  <a:srgbClr val="000000"/>
                </a:solidFill>
                <a:effectLst/>
                <a:latin typeface="Times New Roman" panose="02020603050405020304" pitchFamily="18" charset="0"/>
                <a:cs typeface="Times New Roman" panose="02020603050405020304" pitchFamily="18" charset="0"/>
              </a:rPr>
              <a:t>Case study</a:t>
            </a:r>
          </a:p>
          <a:p>
            <a:pPr marL="285750" indent="-285750" algn="just">
              <a:buFont typeface="Arial" panose="020B0604020202020204" pitchFamily="34" charset="0"/>
              <a:buChar char="•"/>
            </a:pPr>
            <a:r>
              <a:rPr lang="en-US" sz="2200" b="0" i="0" dirty="0">
                <a:solidFill>
                  <a:srgbClr val="101013"/>
                </a:solidFill>
                <a:effectLst/>
                <a:latin typeface="Times New Roman" panose="02020603050405020304" pitchFamily="18" charset="0"/>
                <a:cs typeface="Times New Roman" panose="02020603050405020304" pitchFamily="18" charset="0"/>
              </a:rPr>
              <a:t>A new start-up SME (small-medium enterprise) based in Luton with an E-government model has recently begun to notice anomalies in its accounting and product records. </a:t>
            </a:r>
          </a:p>
          <a:p>
            <a:pPr marL="285750" indent="-285750" algn="just">
              <a:buFont typeface="Arial" panose="020B0604020202020204" pitchFamily="34" charset="0"/>
              <a:buChar char="•"/>
            </a:pPr>
            <a:r>
              <a:rPr lang="en-US" sz="2200" b="0" i="0" dirty="0">
                <a:solidFill>
                  <a:srgbClr val="101013"/>
                </a:solidFill>
                <a:effectLst/>
                <a:latin typeface="Times New Roman" panose="02020603050405020304" pitchFamily="18" charset="0"/>
                <a:cs typeface="Times New Roman" panose="02020603050405020304" pitchFamily="18" charset="0"/>
              </a:rPr>
              <a:t>It has undertaken an initial check of system log files, and there are a number of suspicious entries and IP addresses with a large amount of data being sent outside the company firewall. </a:t>
            </a:r>
          </a:p>
          <a:p>
            <a:pPr marL="285750" indent="-285750" algn="just">
              <a:buFont typeface="Arial" panose="020B0604020202020204" pitchFamily="34" charset="0"/>
              <a:buChar char="•"/>
            </a:pPr>
            <a:r>
              <a:rPr lang="en-US" sz="2200" b="0" i="0" dirty="0">
                <a:solidFill>
                  <a:srgbClr val="101013"/>
                </a:solidFill>
                <a:effectLst/>
                <a:latin typeface="Times New Roman" panose="02020603050405020304" pitchFamily="18" charset="0"/>
                <a:cs typeface="Times New Roman" panose="02020603050405020304" pitchFamily="18" charset="0"/>
              </a:rPr>
              <a:t>They have also recently received a number of customer complaints saying that there is often a strange message displayed during order processing, and they are often re-directed to a payment page that does not look legitimate.</a:t>
            </a:r>
          </a:p>
          <a:p>
            <a:pPr marL="285750" indent="-285750" algn="just">
              <a:buFont typeface="Arial" panose="020B0604020202020204" pitchFamily="34" charset="0"/>
              <a:buChar char="•"/>
            </a:pPr>
            <a:endParaRPr lang="en-US" sz="2200" dirty="0">
              <a:solidFill>
                <a:srgbClr val="101013"/>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4961573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98323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Case study</a:t>
            </a:r>
          </a:p>
        </p:txBody>
      </p:sp>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51</a:t>
            </a:fld>
            <a:endParaRPr lang="en-US"/>
          </a:p>
        </p:txBody>
      </p:sp>
      <p:sp>
        <p:nvSpPr>
          <p:cNvPr id="19" name="TextBox 18">
            <a:extLst>
              <a:ext uri="{FF2B5EF4-FFF2-40B4-BE49-F238E27FC236}">
                <a16:creationId xmlns:a16="http://schemas.microsoft.com/office/drawing/2014/main" id="{6D9C9BF7-2B97-BC7B-EF52-29751FCAFA6A}"/>
              </a:ext>
            </a:extLst>
          </p:cNvPr>
          <p:cNvSpPr txBox="1"/>
          <p:nvPr/>
        </p:nvSpPr>
        <p:spPr>
          <a:xfrm>
            <a:off x="487691" y="1525831"/>
            <a:ext cx="8081526" cy="3785652"/>
          </a:xfrm>
          <a:prstGeom prst="rect">
            <a:avLst/>
          </a:prstGeom>
          <a:noFill/>
        </p:spPr>
        <p:txBody>
          <a:bodyPr wrap="square">
            <a:spAutoFit/>
          </a:bodyPr>
          <a:lstStyle/>
          <a:p>
            <a:pPr algn="l"/>
            <a:r>
              <a:rPr lang="en-US" sz="2000" b="1" i="0" dirty="0">
                <a:solidFill>
                  <a:srgbClr val="000000"/>
                </a:solidFill>
                <a:effectLst/>
                <a:latin typeface="Times New Roman" panose="02020603050405020304" pitchFamily="18" charset="0"/>
                <a:cs typeface="Times New Roman" panose="02020603050405020304" pitchFamily="18" charset="0"/>
              </a:rPr>
              <a:t>Case study</a:t>
            </a:r>
          </a:p>
          <a:p>
            <a:pPr marL="342900" indent="-342900" algn="l">
              <a:buFont typeface="Arial" panose="020B0604020202020204" pitchFamily="34" charset="0"/>
              <a:buChar char="•"/>
            </a:pPr>
            <a:r>
              <a:rPr lang="en-US" sz="2000" b="0" i="0" dirty="0">
                <a:solidFill>
                  <a:srgbClr val="101013"/>
                </a:solidFill>
                <a:effectLst/>
                <a:latin typeface="Times New Roman" panose="02020603050405020304" pitchFamily="18" charset="0"/>
                <a:cs typeface="Times New Roman" panose="02020603050405020304" pitchFamily="18" charset="0"/>
              </a:rPr>
              <a:t>The company makes use of a general purpose eBusiness package and has a small team of six IT support professionals, but they do not feel that they have the expertise to carry out a full scale malware/forensic investigation.</a:t>
            </a:r>
          </a:p>
          <a:p>
            <a:pPr marL="342900" indent="-342900" algn="l">
              <a:buFont typeface="Arial" panose="020B0604020202020204" pitchFamily="34" charset="0"/>
              <a:buChar char="•"/>
            </a:pPr>
            <a:endParaRPr lang="en-US" sz="2000" b="0" i="0" dirty="0">
              <a:solidFill>
                <a:srgbClr val="101013"/>
              </a:solidFill>
              <a:effectLst/>
              <a:latin typeface="Times New Roman" panose="02020603050405020304" pitchFamily="18" charset="0"/>
              <a:cs typeface="Times New Roman" panose="02020603050405020304" pitchFamily="18" charset="0"/>
            </a:endParaRPr>
          </a:p>
          <a:p>
            <a:pPr marL="342900" indent="-342900" algn="l">
              <a:buFont typeface="Arial" panose="020B0604020202020204" pitchFamily="34" charset="0"/>
              <a:buChar char="•"/>
            </a:pPr>
            <a:r>
              <a:rPr lang="en-US" sz="2000" b="0" i="0" dirty="0">
                <a:solidFill>
                  <a:srgbClr val="101013"/>
                </a:solidFill>
                <a:effectLst/>
                <a:latin typeface="Times New Roman" panose="02020603050405020304" pitchFamily="18" charset="0"/>
                <a:cs typeface="Times New Roman" panose="02020603050405020304" pitchFamily="18" charset="0"/>
              </a:rPr>
              <a:t>The  task is to investigate the team’s suspicions and to suggest to the team how they may be able to disinfect any machines affected with malware, and to ensure that no other machines in their premises or across the network have been infected. The team also wants you to carry out a digital forensics investigation to see whether you can trace the cause of the problems, and if necessary, to prepare a case against the perpetrators.</a:t>
            </a:r>
            <a:endParaRPr lang="en-US" sz="2000" b="1" i="0" dirty="0">
              <a:solidFill>
                <a:srgbClr val="000000"/>
              </a:solidFill>
              <a:effectLst/>
              <a:latin typeface="Times New Roman" panose="02020603050405020304" pitchFamily="18" charset="0"/>
              <a:cs typeface="Times New Roman" panose="02020603050405020304" pitchFamily="18" charset="0"/>
            </a:endParaRPr>
          </a:p>
          <a:p>
            <a:pPr marL="342900" indent="-342900" algn="l">
              <a:buFont typeface="Arial" panose="020B0604020202020204" pitchFamily="34" charset="0"/>
              <a:buChar char="•"/>
            </a:pPr>
            <a:endParaRPr lang="en-US" sz="2000" b="0" i="0" dirty="0">
              <a:solidFill>
                <a:srgbClr val="101013"/>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9173780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983235"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Case study</a:t>
            </a:r>
          </a:p>
          <a:p>
            <a:r>
              <a:rPr lang="en-US" sz="2800" dirty="0">
                <a:solidFill>
                  <a:schemeClr val="bg1"/>
                </a:solidFill>
                <a:latin typeface="Tajawal Medium" panose="00000600000000000000" pitchFamily="2" charset="-78"/>
                <a:cs typeface="Tajawal Medium" panose="00000600000000000000" pitchFamily="2" charset="-78"/>
              </a:rPr>
              <a:t>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52</a:t>
            </a:fld>
            <a:endParaRPr lang="en-US"/>
          </a:p>
        </p:txBody>
      </p:sp>
      <p:sp>
        <p:nvSpPr>
          <p:cNvPr id="15" name="TextBox 14">
            <a:extLst>
              <a:ext uri="{FF2B5EF4-FFF2-40B4-BE49-F238E27FC236}">
                <a16:creationId xmlns:a16="http://schemas.microsoft.com/office/drawing/2014/main" id="{E58E490A-BD98-8F64-B97F-854F9C1D7E43}"/>
              </a:ext>
            </a:extLst>
          </p:cNvPr>
          <p:cNvSpPr txBox="1"/>
          <p:nvPr/>
        </p:nvSpPr>
        <p:spPr>
          <a:xfrm>
            <a:off x="651740" y="1779799"/>
            <a:ext cx="4849833" cy="2308324"/>
          </a:xfrm>
          <a:prstGeom prst="rect">
            <a:avLst/>
          </a:prstGeom>
          <a:noFill/>
        </p:spPr>
        <p:txBody>
          <a:bodyPr wrap="square">
            <a:spAutoFit/>
          </a:bodyPr>
          <a:lstStyle/>
          <a:p>
            <a:r>
              <a:rPr lang="en-US" b="1" i="0" dirty="0">
                <a:solidFill>
                  <a:srgbClr val="101013"/>
                </a:solidFill>
                <a:effectLst/>
                <a:latin typeface="Open Sans" panose="020B0606030504020204" pitchFamily="34" charset="0"/>
              </a:rPr>
              <a:t>Data collection  </a:t>
            </a:r>
          </a:p>
          <a:p>
            <a:pPr marL="285750" indent="-285750">
              <a:buFont typeface="Arial" panose="020B0604020202020204" pitchFamily="34" charset="0"/>
              <a:buChar char="•"/>
            </a:pPr>
            <a:r>
              <a:rPr lang="en-US" b="0" i="0" dirty="0">
                <a:solidFill>
                  <a:srgbClr val="101013"/>
                </a:solidFill>
                <a:effectLst/>
                <a:latin typeface="Open Sans" panose="020B0606030504020204" pitchFamily="34" charset="0"/>
              </a:rPr>
              <a:t>The forensic workstation must be located in same LAN where the target machine, in this case the Windows NT Server, is located.</a:t>
            </a:r>
          </a:p>
          <a:p>
            <a:pPr marL="285750" indent="-285750">
              <a:buFont typeface="Arial" panose="020B0604020202020204" pitchFamily="34" charset="0"/>
              <a:buChar char="•"/>
            </a:pPr>
            <a:r>
              <a:rPr lang="en-US" b="0" i="0" dirty="0">
                <a:solidFill>
                  <a:srgbClr val="101013"/>
                </a:solidFill>
                <a:effectLst/>
                <a:latin typeface="Open Sans" panose="020B0606030504020204" pitchFamily="34" charset="0"/>
              </a:rPr>
              <a:t>‘</a:t>
            </a:r>
            <a:r>
              <a:rPr lang="en-US" b="0" i="0" dirty="0" err="1">
                <a:solidFill>
                  <a:srgbClr val="101013"/>
                </a:solidFill>
                <a:effectLst/>
                <a:latin typeface="Open Sans" panose="020B0606030504020204" pitchFamily="34" charset="0"/>
              </a:rPr>
              <a:t>Cryptcat</a:t>
            </a:r>
            <a:r>
              <a:rPr lang="en-US" b="0" i="0" dirty="0">
                <a:solidFill>
                  <a:srgbClr val="101013"/>
                </a:solidFill>
                <a:effectLst/>
                <a:latin typeface="Open Sans" panose="020B0606030504020204" pitchFamily="34" charset="0"/>
              </a:rPr>
              <a:t>’ tools can be used in the forensic workstation to listen to the port of the Windows NT server. </a:t>
            </a:r>
            <a:endParaRPr lang="en-US" dirty="0"/>
          </a:p>
        </p:txBody>
      </p:sp>
      <p:pic>
        <p:nvPicPr>
          <p:cNvPr id="18" name="Picture 17">
            <a:extLst>
              <a:ext uri="{FF2B5EF4-FFF2-40B4-BE49-F238E27FC236}">
                <a16:creationId xmlns:a16="http://schemas.microsoft.com/office/drawing/2014/main" id="{A648DBC0-1A5E-86F3-0E10-B3E6C937914B}"/>
              </a:ext>
            </a:extLst>
          </p:cNvPr>
          <p:cNvPicPr>
            <a:picLocks noChangeAspect="1"/>
          </p:cNvPicPr>
          <p:nvPr/>
        </p:nvPicPr>
        <p:blipFill>
          <a:blip r:embed="rId9"/>
          <a:stretch>
            <a:fillRect/>
          </a:stretch>
        </p:blipFill>
        <p:spPr>
          <a:xfrm>
            <a:off x="5501574" y="378568"/>
            <a:ext cx="6696075" cy="5934075"/>
          </a:xfrm>
          <a:prstGeom prst="rect">
            <a:avLst/>
          </a:prstGeom>
        </p:spPr>
      </p:pic>
      <p:sp>
        <p:nvSpPr>
          <p:cNvPr id="19" name="TextBox 18">
            <a:extLst>
              <a:ext uri="{FF2B5EF4-FFF2-40B4-BE49-F238E27FC236}">
                <a16:creationId xmlns:a16="http://schemas.microsoft.com/office/drawing/2014/main" id="{ED5213B3-0705-C8CF-4741-228DD4B4A8B3}"/>
              </a:ext>
            </a:extLst>
          </p:cNvPr>
          <p:cNvSpPr txBox="1"/>
          <p:nvPr/>
        </p:nvSpPr>
        <p:spPr>
          <a:xfrm>
            <a:off x="857511" y="4185659"/>
            <a:ext cx="6340150" cy="646331"/>
          </a:xfrm>
          <a:prstGeom prst="rect">
            <a:avLst/>
          </a:prstGeom>
          <a:noFill/>
        </p:spPr>
        <p:txBody>
          <a:bodyPr wrap="square">
            <a:spAutoFit/>
          </a:bodyPr>
          <a:lstStyle/>
          <a:p>
            <a:pPr marL="285750" indent="-285750">
              <a:buFont typeface="Arial" panose="020B0604020202020204" pitchFamily="34" charset="0"/>
              <a:buChar char="•"/>
            </a:pPr>
            <a:r>
              <a:rPr lang="en-US" dirty="0"/>
              <a:t>Volatile data</a:t>
            </a:r>
          </a:p>
          <a:p>
            <a:pPr marL="285750" indent="-285750">
              <a:buFont typeface="Arial" panose="020B0604020202020204" pitchFamily="34" charset="0"/>
              <a:buChar char="•"/>
            </a:pPr>
            <a:r>
              <a:rPr lang="en-US" dirty="0"/>
              <a:t>Non-Volatile data</a:t>
            </a:r>
          </a:p>
        </p:txBody>
      </p:sp>
    </p:spTree>
    <p:extLst>
      <p:ext uri="{BB962C8B-B14F-4D97-AF65-F5344CB8AC3E}">
        <p14:creationId xmlns:p14="http://schemas.microsoft.com/office/powerpoint/2010/main" val="317033607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983235"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Case study</a:t>
            </a:r>
          </a:p>
          <a:p>
            <a:r>
              <a:rPr lang="en-US" sz="2800" dirty="0">
                <a:solidFill>
                  <a:schemeClr val="bg1"/>
                </a:solidFill>
                <a:latin typeface="Tajawal Medium" panose="00000600000000000000" pitchFamily="2" charset="-78"/>
                <a:cs typeface="Tajawal Medium" panose="00000600000000000000" pitchFamily="2" charset="-78"/>
              </a:rPr>
              <a:t>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53</a:t>
            </a:fld>
            <a:endParaRPr lang="en-US"/>
          </a:p>
        </p:txBody>
      </p:sp>
      <p:sp>
        <p:nvSpPr>
          <p:cNvPr id="15" name="TextBox 14">
            <a:extLst>
              <a:ext uri="{FF2B5EF4-FFF2-40B4-BE49-F238E27FC236}">
                <a16:creationId xmlns:a16="http://schemas.microsoft.com/office/drawing/2014/main" id="{E58E490A-BD98-8F64-B97F-854F9C1D7E43}"/>
              </a:ext>
            </a:extLst>
          </p:cNvPr>
          <p:cNvSpPr txBox="1"/>
          <p:nvPr/>
        </p:nvSpPr>
        <p:spPr>
          <a:xfrm>
            <a:off x="276918" y="1686421"/>
            <a:ext cx="7794061" cy="1631216"/>
          </a:xfrm>
          <a:prstGeom prst="rect">
            <a:avLst/>
          </a:prstGeom>
          <a:noFill/>
        </p:spPr>
        <p:txBody>
          <a:bodyPr wrap="square">
            <a:spAutoFit/>
          </a:bodyPr>
          <a:lstStyle/>
          <a:p>
            <a:pPr algn="just"/>
            <a:r>
              <a:rPr lang="en-US" sz="2000" b="1" i="0" dirty="0">
                <a:solidFill>
                  <a:srgbClr val="000000"/>
                </a:solidFill>
                <a:effectLst/>
                <a:latin typeface="Times New Roman" panose="02020603050405020304" pitchFamily="18" charset="0"/>
                <a:cs typeface="Times New Roman" panose="02020603050405020304" pitchFamily="18" charset="0"/>
              </a:rPr>
              <a:t>Examination</a:t>
            </a:r>
          </a:p>
          <a:p>
            <a:pPr marL="342900" indent="-342900" algn="just">
              <a:buFont typeface="Arial" panose="020B0604020202020204" pitchFamily="34" charset="0"/>
              <a:buChar char="•"/>
            </a:pPr>
            <a:r>
              <a:rPr lang="en-US" sz="2000" b="0" i="0" dirty="0">
                <a:solidFill>
                  <a:srgbClr val="101013"/>
                </a:solidFill>
                <a:effectLst/>
                <a:latin typeface="Times New Roman" panose="02020603050405020304" pitchFamily="18" charset="0"/>
                <a:cs typeface="Times New Roman" panose="02020603050405020304" pitchFamily="18" charset="0"/>
              </a:rPr>
              <a:t>Once we have gathered all the available evidences, we need to conduct the examination by the help of various computer forensic investigation tools. We also examine the file system, Windows registry, Network and Database forensic examination, as follows:</a:t>
            </a:r>
          </a:p>
        </p:txBody>
      </p:sp>
      <p:sp>
        <p:nvSpPr>
          <p:cNvPr id="21" name="TextBox 20">
            <a:extLst>
              <a:ext uri="{FF2B5EF4-FFF2-40B4-BE49-F238E27FC236}">
                <a16:creationId xmlns:a16="http://schemas.microsoft.com/office/drawing/2014/main" id="{CE8C0895-46D8-141C-5ADA-8E178BF0A629}"/>
              </a:ext>
            </a:extLst>
          </p:cNvPr>
          <p:cNvSpPr txBox="1"/>
          <p:nvPr/>
        </p:nvSpPr>
        <p:spPr>
          <a:xfrm>
            <a:off x="1426032" y="3971250"/>
            <a:ext cx="6340150" cy="1323439"/>
          </a:xfrm>
          <a:prstGeom prst="rect">
            <a:avLst/>
          </a:prstGeom>
          <a:noFill/>
        </p:spPr>
        <p:txBody>
          <a:bodyPr wrap="square">
            <a:spAutoFit/>
          </a:bodyPr>
          <a:lstStyle/>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Files system examination</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Windows registry examination</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Network forensics examination</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Database forensics examination</a:t>
            </a:r>
          </a:p>
        </p:txBody>
      </p:sp>
    </p:spTree>
    <p:extLst>
      <p:ext uri="{BB962C8B-B14F-4D97-AF65-F5344CB8AC3E}">
        <p14:creationId xmlns:p14="http://schemas.microsoft.com/office/powerpoint/2010/main" val="388573582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983235"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Case study</a:t>
            </a:r>
          </a:p>
          <a:p>
            <a:r>
              <a:rPr lang="en-US" sz="2800" dirty="0">
                <a:solidFill>
                  <a:schemeClr val="bg1"/>
                </a:solidFill>
                <a:latin typeface="Tajawal Medium" panose="00000600000000000000" pitchFamily="2" charset="-78"/>
                <a:cs typeface="Tajawal Medium" panose="00000600000000000000" pitchFamily="2" charset="-78"/>
              </a:rPr>
              <a:t>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54</a:t>
            </a:fld>
            <a:endParaRPr lang="en-US"/>
          </a:p>
        </p:txBody>
      </p:sp>
      <p:sp>
        <p:nvSpPr>
          <p:cNvPr id="19" name="TextBox 18">
            <a:extLst>
              <a:ext uri="{FF2B5EF4-FFF2-40B4-BE49-F238E27FC236}">
                <a16:creationId xmlns:a16="http://schemas.microsoft.com/office/drawing/2014/main" id="{B11EFFED-9BA4-7460-6792-0AE46C1EF4EB}"/>
              </a:ext>
            </a:extLst>
          </p:cNvPr>
          <p:cNvSpPr txBox="1"/>
          <p:nvPr/>
        </p:nvSpPr>
        <p:spPr>
          <a:xfrm>
            <a:off x="181977" y="1615847"/>
            <a:ext cx="6371417" cy="1938992"/>
          </a:xfrm>
          <a:prstGeom prst="rect">
            <a:avLst/>
          </a:prstGeom>
          <a:noFill/>
        </p:spPr>
        <p:txBody>
          <a:bodyPr wrap="square">
            <a:spAutoFit/>
          </a:bodyPr>
          <a:lstStyle/>
          <a:p>
            <a:pPr algn="just"/>
            <a:r>
              <a:rPr lang="en-US" sz="2400" b="1" i="0" dirty="0">
                <a:solidFill>
                  <a:srgbClr val="000000"/>
                </a:solidFill>
                <a:effectLst/>
                <a:latin typeface="Times New Roman" panose="02020603050405020304" pitchFamily="18" charset="0"/>
                <a:cs typeface="Times New Roman" panose="02020603050405020304" pitchFamily="18" charset="0"/>
              </a:rPr>
              <a:t>Analysis</a:t>
            </a:r>
          </a:p>
          <a:p>
            <a:pPr marL="285750" indent="-285750" algn="just">
              <a:buFont typeface="Arial" panose="020B0604020202020204" pitchFamily="34" charset="0"/>
              <a:buChar char="•"/>
            </a:pPr>
            <a:r>
              <a:rPr lang="en-US" sz="2400" b="0" i="0" dirty="0">
                <a:solidFill>
                  <a:srgbClr val="101013"/>
                </a:solidFill>
                <a:effectLst/>
                <a:latin typeface="Times New Roman" panose="02020603050405020304" pitchFamily="18" charset="0"/>
                <a:cs typeface="Times New Roman" panose="02020603050405020304" pitchFamily="18" charset="0"/>
              </a:rPr>
              <a:t>Initially we need to analyze the evidences which we gathered and examined. </a:t>
            </a:r>
          </a:p>
          <a:p>
            <a:pPr marL="285750" indent="-285750" algn="just">
              <a:buFont typeface="Arial" panose="020B0604020202020204" pitchFamily="34" charset="0"/>
              <a:buChar char="•"/>
            </a:pPr>
            <a:r>
              <a:rPr lang="en-US" sz="2400" b="0" i="0" dirty="0">
                <a:solidFill>
                  <a:srgbClr val="101013"/>
                </a:solidFill>
                <a:effectLst/>
                <a:latin typeface="Times New Roman" panose="02020603050405020304" pitchFamily="18" charset="0"/>
                <a:cs typeface="Times New Roman" panose="02020603050405020304" pitchFamily="18" charset="0"/>
              </a:rPr>
              <a:t>Malware analysis</a:t>
            </a:r>
          </a:p>
          <a:p>
            <a:pPr marL="285750" indent="-285750" algn="just">
              <a:buFont typeface="Arial" panose="020B0604020202020204" pitchFamily="34" charset="0"/>
              <a:buChar char="•"/>
            </a:pPr>
            <a:endParaRPr lang="en-US" sz="2400" b="0" i="0" dirty="0">
              <a:solidFill>
                <a:srgbClr val="101013"/>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3134948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983235"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Case study</a:t>
            </a:r>
          </a:p>
          <a:p>
            <a:r>
              <a:rPr lang="en-US" sz="2800" dirty="0">
                <a:solidFill>
                  <a:schemeClr val="bg1"/>
                </a:solidFill>
                <a:latin typeface="Tajawal Medium" panose="00000600000000000000" pitchFamily="2" charset="-78"/>
                <a:cs typeface="Tajawal Medium" panose="00000600000000000000" pitchFamily="2" charset="-78"/>
              </a:rPr>
              <a:t>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55</a:t>
            </a:fld>
            <a:endParaRPr lang="en-US"/>
          </a:p>
        </p:txBody>
      </p:sp>
      <p:sp>
        <p:nvSpPr>
          <p:cNvPr id="19" name="TextBox 18">
            <a:extLst>
              <a:ext uri="{FF2B5EF4-FFF2-40B4-BE49-F238E27FC236}">
                <a16:creationId xmlns:a16="http://schemas.microsoft.com/office/drawing/2014/main" id="{B11EFFED-9BA4-7460-6792-0AE46C1EF4EB}"/>
              </a:ext>
            </a:extLst>
          </p:cNvPr>
          <p:cNvSpPr txBox="1"/>
          <p:nvPr/>
        </p:nvSpPr>
        <p:spPr>
          <a:xfrm>
            <a:off x="181977" y="1615847"/>
            <a:ext cx="8428061" cy="4089838"/>
          </a:xfrm>
          <a:prstGeom prst="rect">
            <a:avLst/>
          </a:prstGeom>
          <a:noFill/>
        </p:spPr>
        <p:txBody>
          <a:bodyPr wrap="square">
            <a:spAutoFit/>
          </a:bodyPr>
          <a:lstStyle/>
          <a:p>
            <a:pPr algn="l"/>
            <a:r>
              <a:rPr lang="en-US" sz="2000" b="1" i="0" dirty="0">
                <a:solidFill>
                  <a:srgbClr val="000000"/>
                </a:solidFill>
                <a:effectLst/>
                <a:latin typeface="Times New Roman" panose="02020603050405020304" pitchFamily="18" charset="0"/>
                <a:cs typeface="Times New Roman" panose="02020603050405020304" pitchFamily="18" charset="0"/>
              </a:rPr>
              <a:t>Reporting</a:t>
            </a:r>
          </a:p>
          <a:p>
            <a:pPr marL="342900" indent="-342900" algn="l">
              <a:lnSpc>
                <a:spcPct val="150000"/>
              </a:lnSpc>
              <a:buFont typeface="Arial" panose="020B0604020202020204" pitchFamily="34" charset="0"/>
              <a:buChar char="•"/>
            </a:pPr>
            <a:r>
              <a:rPr lang="en-US" b="0" i="0" dirty="0">
                <a:solidFill>
                  <a:srgbClr val="101013"/>
                </a:solidFill>
                <a:effectLst/>
                <a:latin typeface="Times New Roman" panose="02020603050405020304" pitchFamily="18" charset="0"/>
                <a:cs typeface="Times New Roman" panose="02020603050405020304" pitchFamily="18" charset="0"/>
              </a:rPr>
              <a:t>A forensic report highlights the evidences in the court and it also helps for gathering more evidences and can be used in court hearings. </a:t>
            </a:r>
          </a:p>
          <a:p>
            <a:pPr marL="342900" indent="-342900" algn="l">
              <a:lnSpc>
                <a:spcPct val="150000"/>
              </a:lnSpc>
              <a:buFont typeface="Arial" panose="020B0604020202020204" pitchFamily="34" charset="0"/>
              <a:buChar char="•"/>
            </a:pPr>
            <a:r>
              <a:rPr lang="en-US" b="0" i="0" dirty="0">
                <a:solidFill>
                  <a:srgbClr val="101013"/>
                </a:solidFill>
                <a:effectLst/>
                <a:latin typeface="Times New Roman" panose="02020603050405020304" pitchFamily="18" charset="0"/>
                <a:cs typeface="Times New Roman" panose="02020603050405020304" pitchFamily="18" charset="0"/>
              </a:rPr>
              <a:t>A computer forensic investigator must be aware of the type of computer forensic reporting such as formal report, written report and  verbal report.</a:t>
            </a:r>
          </a:p>
          <a:p>
            <a:pPr marL="342900" indent="-342900" algn="l">
              <a:lnSpc>
                <a:spcPct val="150000"/>
              </a:lnSpc>
              <a:buFont typeface="Arial" panose="020B0604020202020204" pitchFamily="34" charset="0"/>
              <a:buChar char="•"/>
            </a:pPr>
            <a:r>
              <a:rPr lang="en-US" b="0" i="0" dirty="0">
                <a:solidFill>
                  <a:srgbClr val="101013"/>
                </a:solidFill>
                <a:effectLst/>
                <a:latin typeface="Times New Roman" panose="02020603050405020304" pitchFamily="18" charset="0"/>
                <a:cs typeface="Times New Roman" panose="02020603050405020304" pitchFamily="18" charset="0"/>
              </a:rPr>
              <a:t>A formal report contains the facts from the investigation findings.</a:t>
            </a:r>
          </a:p>
          <a:p>
            <a:pPr marL="342900" indent="-342900" algn="l">
              <a:lnSpc>
                <a:spcPct val="150000"/>
              </a:lnSpc>
              <a:buFont typeface="Arial" panose="020B0604020202020204" pitchFamily="34" charset="0"/>
              <a:buChar char="•"/>
            </a:pPr>
            <a:r>
              <a:rPr lang="en-US" b="0" i="0" dirty="0">
                <a:solidFill>
                  <a:srgbClr val="101013"/>
                </a:solidFill>
                <a:effectLst/>
                <a:latin typeface="Times New Roman" panose="02020603050405020304" pitchFamily="18" charset="0"/>
                <a:cs typeface="Times New Roman" panose="02020603050405020304" pitchFamily="18" charset="0"/>
              </a:rPr>
              <a:t> A written report is like a declaration or an affidavit which can be sworn to under oath so that it must be clear, precise and detailed.</a:t>
            </a:r>
          </a:p>
          <a:p>
            <a:pPr marL="342900" indent="-342900" algn="l">
              <a:lnSpc>
                <a:spcPct val="150000"/>
              </a:lnSpc>
              <a:buFont typeface="Arial" panose="020B0604020202020204" pitchFamily="34" charset="0"/>
              <a:buChar char="•"/>
            </a:pPr>
            <a:r>
              <a:rPr lang="en-US" b="0" i="0" dirty="0">
                <a:solidFill>
                  <a:srgbClr val="101013"/>
                </a:solidFill>
                <a:effectLst/>
                <a:latin typeface="Times New Roman" panose="02020603050405020304" pitchFamily="18" charset="0"/>
                <a:cs typeface="Times New Roman" panose="02020603050405020304" pitchFamily="18" charset="0"/>
              </a:rPr>
              <a:t> A verbal report is less structured and is a preliminary report that addresses the areas of investigation not covered yet.</a:t>
            </a:r>
          </a:p>
        </p:txBody>
      </p:sp>
    </p:spTree>
    <p:extLst>
      <p:ext uri="{BB962C8B-B14F-4D97-AF65-F5344CB8AC3E}">
        <p14:creationId xmlns:p14="http://schemas.microsoft.com/office/powerpoint/2010/main" val="431937984"/>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07800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Main Topics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56</a:t>
            </a:fld>
            <a:endParaRPr lang="en-US"/>
          </a:p>
        </p:txBody>
      </p:sp>
      <p:sp>
        <p:nvSpPr>
          <p:cNvPr id="19" name="TextBox 18">
            <a:extLst>
              <a:ext uri="{FF2B5EF4-FFF2-40B4-BE49-F238E27FC236}">
                <a16:creationId xmlns:a16="http://schemas.microsoft.com/office/drawing/2014/main" id="{6D9C9BF7-2B97-BC7B-EF52-29751FCAFA6A}"/>
              </a:ext>
            </a:extLst>
          </p:cNvPr>
          <p:cNvSpPr txBox="1"/>
          <p:nvPr/>
        </p:nvSpPr>
        <p:spPr>
          <a:xfrm>
            <a:off x="1200944" y="1960100"/>
            <a:ext cx="6340150" cy="646331"/>
          </a:xfrm>
          <a:prstGeom prst="rect">
            <a:avLst/>
          </a:prstGeom>
          <a:noFill/>
        </p:spPr>
        <p:txBody>
          <a:bodyPr wrap="square">
            <a:spAutoFit/>
          </a:bodyPr>
          <a:lstStyle/>
          <a:p>
            <a:r>
              <a:rPr lang="en-US" dirty="0"/>
              <a:t>https://resources.infosecinstitute.com/topic/computer-forensics-investigation-case-study/</a:t>
            </a:r>
          </a:p>
        </p:txBody>
      </p:sp>
    </p:spTree>
    <p:extLst>
      <p:ext uri="{BB962C8B-B14F-4D97-AF65-F5344CB8AC3E}">
        <p14:creationId xmlns:p14="http://schemas.microsoft.com/office/powerpoint/2010/main" val="1837449390"/>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652999" y="554566"/>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971364" y="1728563"/>
            <a:ext cx="7288727" cy="2395904"/>
          </a:xfrm>
        </p:spPr>
        <p:txBody>
          <a:bodyPr>
            <a:normAutofit/>
          </a:bodyPr>
          <a:lstStyle/>
          <a:p>
            <a:endParaRPr lang="en-US" sz="3000" dirty="0"/>
          </a:p>
          <a:p>
            <a:endParaRPr lang="en-US" sz="3000" dirty="0"/>
          </a:p>
          <a:p>
            <a:pPr marL="0" indent="0" algn="ctr">
              <a:buNone/>
            </a:pPr>
            <a:r>
              <a:rPr lang="en-US" sz="3000" dirty="0"/>
              <a:t>Any Question </a:t>
            </a:r>
          </a:p>
          <a:p>
            <a:endParaRPr lang="en-US" sz="3000" dirty="0"/>
          </a:p>
          <a:p>
            <a:endParaRPr lang="en-US" sz="3000" dirty="0"/>
          </a:p>
          <a:p>
            <a:endParaRPr lang="en-US" sz="3000" dirty="0"/>
          </a:p>
          <a:p>
            <a:endParaRPr lang="ar-EG" sz="3000" dirty="0"/>
          </a:p>
          <a:p>
            <a:endParaRPr lang="en-US" sz="3000" dirty="0"/>
          </a:p>
          <a:p>
            <a:endParaRPr lang="en-US" sz="3000" dirty="0"/>
          </a:p>
          <a:p>
            <a:endParaRPr lang="en-US" sz="30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57</a:t>
            </a:fld>
            <a:endParaRPr lang="en-US"/>
          </a:p>
        </p:txBody>
      </p:sp>
    </p:spTree>
    <p:extLst>
      <p:ext uri="{BB962C8B-B14F-4D97-AF65-F5344CB8AC3E}">
        <p14:creationId xmlns:p14="http://schemas.microsoft.com/office/powerpoint/2010/main" val="256080376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22699</TotalTime>
  <Words>2979</Words>
  <Application>Microsoft Office PowerPoint</Application>
  <PresentationFormat>Widescreen</PresentationFormat>
  <Paragraphs>746</Paragraphs>
  <Slides>57</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57</vt:i4>
      </vt:variant>
    </vt:vector>
  </HeadingPairs>
  <TitlesOfParts>
    <vt:vector size="65" baseType="lpstr">
      <vt:lpstr>Arial</vt:lpstr>
      <vt:lpstr>Calibri</vt:lpstr>
      <vt:lpstr>Calibri Light</vt:lpstr>
      <vt:lpstr>Open Sans</vt:lpstr>
      <vt:lpstr>Poppins</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nermin hamza</cp:lastModifiedBy>
  <cp:revision>223</cp:revision>
  <dcterms:created xsi:type="dcterms:W3CDTF">2021-08-03T13:03:26Z</dcterms:created>
  <dcterms:modified xsi:type="dcterms:W3CDTF">2023-01-03T14:19:00Z</dcterms:modified>
</cp:coreProperties>
</file>