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483" r:id="rId6"/>
    <p:sldId id="351" r:id="rId7"/>
    <p:sldId id="520" r:id="rId8"/>
    <p:sldId id="540" r:id="rId9"/>
    <p:sldId id="560" r:id="rId10"/>
    <p:sldId id="524" r:id="rId11"/>
    <p:sldId id="528" r:id="rId12"/>
    <p:sldId id="523" r:id="rId13"/>
    <p:sldId id="529" r:id="rId14"/>
    <p:sldId id="515" r:id="rId15"/>
    <p:sldId id="516" r:id="rId16"/>
    <p:sldId id="517" r:id="rId17"/>
    <p:sldId id="518" r:id="rId18"/>
    <p:sldId id="519" r:id="rId19"/>
    <p:sldId id="509" r:id="rId20"/>
    <p:sldId id="510" r:id="rId21"/>
    <p:sldId id="526" r:id="rId22"/>
    <p:sldId id="527" r:id="rId23"/>
    <p:sldId id="541" r:id="rId24"/>
    <p:sldId id="513" r:id="rId25"/>
    <p:sldId id="537" r:id="rId26"/>
    <p:sldId id="538" r:id="rId27"/>
    <p:sldId id="547" r:id="rId28"/>
    <p:sldId id="553" r:id="rId29"/>
    <p:sldId id="559" r:id="rId30"/>
    <p:sldId id="542" r:id="rId31"/>
    <p:sldId id="512" r:id="rId32"/>
    <p:sldId id="511" r:id="rId33"/>
    <p:sldId id="554" r:id="rId34"/>
    <p:sldId id="555" r:id="rId35"/>
    <p:sldId id="556" r:id="rId36"/>
    <p:sldId id="557" r:id="rId37"/>
    <p:sldId id="548" r:id="rId38"/>
    <p:sldId id="549" r:id="rId39"/>
    <p:sldId id="552" r:id="rId40"/>
    <p:sldId id="551" r:id="rId41"/>
    <p:sldId id="532" r:id="rId42"/>
    <p:sldId id="558" r:id="rId43"/>
    <p:sldId id="536" r:id="rId44"/>
    <p:sldId id="545" r:id="rId45"/>
    <p:sldId id="507" r:id="rId46"/>
    <p:sldId id="50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20"/>
            <p14:sldId id="540"/>
            <p14:sldId id="560"/>
            <p14:sldId id="524"/>
            <p14:sldId id="528"/>
            <p14:sldId id="523"/>
            <p14:sldId id="529"/>
            <p14:sldId id="515"/>
            <p14:sldId id="516"/>
            <p14:sldId id="517"/>
            <p14:sldId id="518"/>
            <p14:sldId id="519"/>
            <p14:sldId id="509"/>
            <p14:sldId id="510"/>
            <p14:sldId id="526"/>
            <p14:sldId id="527"/>
            <p14:sldId id="541"/>
            <p14:sldId id="513"/>
            <p14:sldId id="537"/>
            <p14:sldId id="538"/>
            <p14:sldId id="547"/>
            <p14:sldId id="553"/>
            <p14:sldId id="559"/>
            <p14:sldId id="542"/>
            <p14:sldId id="512"/>
            <p14:sldId id="511"/>
            <p14:sldId id="554"/>
            <p14:sldId id="555"/>
            <p14:sldId id="556"/>
            <p14:sldId id="557"/>
            <p14:sldId id="548"/>
            <p14:sldId id="549"/>
            <p14:sldId id="552"/>
            <p14:sldId id="551"/>
            <p14:sldId id="532"/>
            <p14:sldId id="558"/>
            <p14:sldId id="536"/>
            <p14:sldId id="545"/>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3738" autoAdjust="0"/>
  </p:normalViewPr>
  <p:slideViewPr>
    <p:cSldViewPr snapToGrid="0">
      <p:cViewPr varScale="1">
        <p:scale>
          <a:sx n="64" d="100"/>
          <a:sy n="64" d="100"/>
        </p:scale>
        <p:origin x="88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a:latin typeface="Alexandria Medium" pitchFamily="2" charset="-78"/>
              <a:cs typeface="Alexandria Medium" pitchFamily="2" charset="-78"/>
            </a:rPr>
            <a:t>مفهوم تخصيص المحتوى الرقمي للجمهور</a:t>
          </a:r>
          <a:endParaRPr lang="ar-EG" sz="18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D138D764-CC25-45B1-BE5E-E349A5068A8B}">
      <dgm:prSet custT="1"/>
      <dgm:spPr/>
      <dgm:t>
        <a:bodyPr/>
        <a:lstStyle/>
        <a:p>
          <a:pPr algn="r" rtl="1"/>
          <a:r>
            <a:rPr lang="ar-EG" sz="1800">
              <a:latin typeface="Alexandria Medium" pitchFamily="2" charset="-78"/>
              <a:cs typeface="Alexandria Medium" pitchFamily="2" charset="-78"/>
            </a:rPr>
            <a:t>نماذج لحملات رقمية مخصصة للجمهور</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a:latin typeface="Alexandria Medium" pitchFamily="2" charset="-78"/>
              <a:cs typeface="Alexandria Medium" pitchFamily="2" charset="-78"/>
            </a:rPr>
            <a:t>جدولة وإدارة وتدشين المحتوى الرقمي التسويقي</a:t>
          </a: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solidFill>
              <a:schemeClr val="tx1"/>
            </a:solidFill>
          </a:endParaRPr>
        </a:p>
      </dgm:t>
    </dgm:pt>
    <dgm:pt modelId="{B07B7694-D96D-46DF-9C31-FC58068756A9}" type="parTrans" cxnId="{99FCD2CD-557E-49D9-B39B-B1A310CD6DFC}">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a:latin typeface="Alexandria Medium" pitchFamily="2" charset="-78"/>
              <a:cs typeface="Alexandria Medium" pitchFamily="2" charset="-78"/>
            </a:rPr>
            <a:t>طرق تخليق الأفكار الإبداعية للمحتوى التسويقي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a:latin typeface="Alexandria Medium" pitchFamily="2" charset="-78"/>
              <a:cs typeface="Alexandria Medium" pitchFamily="2" charset="-78"/>
            </a:rPr>
            <a:t>مفهوم تجربة المستخدم وواجهة المستخدم</a:t>
          </a:r>
          <a:endParaRPr lang="ar-EG" sz="1800" dirty="0">
            <a:latin typeface="Alexandria Medium" pitchFamily="2" charset="-78"/>
            <a:cs typeface="Alexandria Medium" pitchFamily="2" charset="-78"/>
          </a:endParaRP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5"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2"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3"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3"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2545B973-4FCB-4237-8BD0-EECE4414C2E3}" type="presOf" srcId="{7AEF4207-AB97-46EE-B875-6F952E3314E0}" destId="{21A895FE-3002-471E-9622-F79486058E7E}"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4" destOrd="0" parTransId="{B07B7694-D96D-46DF-9C31-FC58068756A9}" sibTransId="{AF002F20-EABB-4AEC-BD92-008D2F0B9353}"/>
    <dgm:cxn modelId="{790596D0-CA00-4D8A-AC94-ED41953CD002}" srcId="{0CA42C7C-2B7D-4CB7-9BA5-FD23D73572AB}" destId="{D138D764-CC25-45B1-BE5E-E349A5068A8B}" srcOrd="2"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1C2E9057-C1F1-4750-9AAF-DB9E5B6A37D0}" type="presParOf" srcId="{D9264816-3DEE-4B54-954B-44E82D539425}" destId="{23B727C4-710D-4D3B-A082-21E26AAEFC54}" srcOrd="3" destOrd="0" presId="urn:microsoft.com/office/officeart/2005/8/layout/vList2"/>
    <dgm:cxn modelId="{D58FF3CB-D088-44F3-B4F8-F2486EC6911F}" type="presParOf" srcId="{D9264816-3DEE-4B54-954B-44E82D539425}" destId="{DBA06B27-B941-4DFA-9965-1BE0784B3538}" srcOrd="4" destOrd="0" presId="urn:microsoft.com/office/officeart/2005/8/layout/vList2"/>
    <dgm:cxn modelId="{EEC9673F-CD9D-4C23-90EF-909635B32F55}" type="presParOf" srcId="{D9264816-3DEE-4B54-954B-44E82D539425}" destId="{304CF3CF-B067-45B9-A6EB-B2D2B68A71A8}" srcOrd="5" destOrd="0" presId="urn:microsoft.com/office/officeart/2005/8/layout/vList2"/>
    <dgm:cxn modelId="{61453D8E-89E0-4034-AA4C-C77DB84EA8F6}" type="presParOf" srcId="{D9264816-3DEE-4B54-954B-44E82D539425}" destId="{E93139D4-0D13-41E2-A7D0-7A1455EE9051}" srcOrd="6" destOrd="0" presId="urn:microsoft.com/office/officeart/2005/8/layout/vList2"/>
    <dgm:cxn modelId="{43CF8A16-6C85-415D-BB66-361768FBC4A4}" type="presParOf" srcId="{D9264816-3DEE-4B54-954B-44E82D539425}" destId="{A8EF804B-18AD-4F5C-AD07-B6E599194794}" srcOrd="7" destOrd="0" presId="urn:microsoft.com/office/officeart/2005/8/layout/vList2"/>
    <dgm:cxn modelId="{54B13A97-C0B1-4E10-A602-2D268913CAD1}" type="presParOf" srcId="{D9264816-3DEE-4B54-954B-44E82D539425}" destId="{21A895FE-3002-471E-9622-F79486058E7E}"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مفهوم تخصيص المحتوى الرقمي للجمهور</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800" dirty="0">
              <a:latin typeface="Alexandria Medium" pitchFamily="2" charset="-78"/>
              <a:cs typeface="Alexandria Medium" pitchFamily="2" charset="-78"/>
            </a:rPr>
            <a:t>نماذج لحملات رقمية مخصصة للجمهور</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dirty="0">
              <a:latin typeface="Alexandria Medium" pitchFamily="2" charset="-78"/>
              <a:cs typeface="Alexandria Medium" pitchFamily="2" charset="-78"/>
            </a:rPr>
            <a:t>جدولة وإدارة وتدشين المحتوى الرقمي التسويقي</a:t>
          </a: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r>
            <a:rPr lang="ar-EG" sz="1800" dirty="0">
              <a:latin typeface="Alexandria Medium" pitchFamily="2" charset="-78"/>
              <a:cs typeface="Alexandria Medium" pitchFamily="2" charset="-78"/>
            </a:rPr>
            <a:t>طرق تخليق الأفكار الإبداعية للمحتوى التسويقي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E6225CC0-FAC5-4651-84E0-24B3253206AE}">
      <dgm:prSet custT="1"/>
      <dgm:spPr/>
      <dgm:t>
        <a:bodyPr/>
        <a:lstStyle/>
        <a:p>
          <a:pPr rtl="1"/>
          <a:r>
            <a:rPr lang="ar-EG" sz="1800" dirty="0">
              <a:latin typeface="Alexandria Medium" pitchFamily="2" charset="-78"/>
              <a:cs typeface="Alexandria Medium" pitchFamily="2" charset="-78"/>
            </a:rPr>
            <a:t>مفهوم تجربة المستخدم وواجهة المستخدم</a:t>
          </a:r>
        </a:p>
      </dgm:t>
    </dgm:pt>
    <dgm:pt modelId="{6ABF935D-E8D6-4365-BA07-D62E810CF6EF}" type="parTrans" cxnId="{37642373-DCB4-439C-858A-EDEA0485D377}">
      <dgm:prSet/>
      <dgm:spPr/>
      <dgm:t>
        <a:bodyPr/>
        <a:lstStyle/>
        <a:p>
          <a:endParaRPr lang="en-US"/>
        </a:p>
      </dgm:t>
    </dgm:pt>
    <dgm:pt modelId="{F2D5DBD2-FF01-4BAE-AD19-330AF5DE9C23}" type="sibTrans" cxnId="{37642373-DCB4-439C-858A-EDEA0485D37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5"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2"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3"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3"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2545B973-4FCB-4237-8BD0-EECE4414C2E3}" type="presOf" srcId="{7AEF4207-AB97-46EE-B875-6F952E3314E0}" destId="{21A895FE-3002-471E-9622-F79486058E7E}"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4" destOrd="0" parTransId="{B07B7694-D96D-46DF-9C31-FC58068756A9}" sibTransId="{AF002F20-EABB-4AEC-BD92-008D2F0B9353}"/>
    <dgm:cxn modelId="{790596D0-CA00-4D8A-AC94-ED41953CD002}" srcId="{0CA42C7C-2B7D-4CB7-9BA5-FD23D73572AB}" destId="{D138D764-CC25-45B1-BE5E-E349A5068A8B}" srcOrd="2"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1C2E9057-C1F1-4750-9AAF-DB9E5B6A37D0}" type="presParOf" srcId="{D9264816-3DEE-4B54-954B-44E82D539425}" destId="{23B727C4-710D-4D3B-A082-21E26AAEFC54}" srcOrd="3" destOrd="0" presId="urn:microsoft.com/office/officeart/2005/8/layout/vList2"/>
    <dgm:cxn modelId="{D58FF3CB-D088-44F3-B4F8-F2486EC6911F}" type="presParOf" srcId="{D9264816-3DEE-4B54-954B-44E82D539425}" destId="{DBA06B27-B941-4DFA-9965-1BE0784B3538}" srcOrd="4" destOrd="0" presId="urn:microsoft.com/office/officeart/2005/8/layout/vList2"/>
    <dgm:cxn modelId="{EEC9673F-CD9D-4C23-90EF-909635B32F55}" type="presParOf" srcId="{D9264816-3DEE-4B54-954B-44E82D539425}" destId="{304CF3CF-B067-45B9-A6EB-B2D2B68A71A8}" srcOrd="5" destOrd="0" presId="urn:microsoft.com/office/officeart/2005/8/layout/vList2"/>
    <dgm:cxn modelId="{61453D8E-89E0-4034-AA4C-C77DB84EA8F6}" type="presParOf" srcId="{D9264816-3DEE-4B54-954B-44E82D539425}" destId="{E93139D4-0D13-41E2-A7D0-7A1455EE9051}" srcOrd="6" destOrd="0" presId="urn:microsoft.com/office/officeart/2005/8/layout/vList2"/>
    <dgm:cxn modelId="{43CF8A16-6C85-415D-BB66-361768FBC4A4}" type="presParOf" srcId="{D9264816-3DEE-4B54-954B-44E82D539425}" destId="{A8EF804B-18AD-4F5C-AD07-B6E599194794}" srcOrd="7" destOrd="0" presId="urn:microsoft.com/office/officeart/2005/8/layout/vList2"/>
    <dgm:cxn modelId="{54B13A97-C0B1-4E10-A602-2D268913CAD1}" type="presParOf" srcId="{D9264816-3DEE-4B54-954B-44E82D539425}" destId="{21A895FE-3002-471E-9622-F79486058E7E}"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601925"/>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مفهوم تخصيص المحتوى الرقمي للجمهور</a:t>
          </a:r>
          <a:endParaRPr lang="ar-EG" sz="1800" kern="1200" dirty="0">
            <a:latin typeface="Alexandria Medium" pitchFamily="2" charset="-78"/>
            <a:cs typeface="Alexandria Medium" pitchFamily="2" charset="-78"/>
          </a:endParaRPr>
        </a:p>
      </dsp:txBody>
      <dsp:txXfrm>
        <a:off x="25512" y="627437"/>
        <a:ext cx="8427754" cy="471602"/>
      </dsp:txXfrm>
    </dsp:sp>
    <dsp:sp modelId="{DB6A0E5A-B2FA-49D8-9424-C3E2587393F2}">
      <dsp:nvSpPr>
        <dsp:cNvPr id="0" name=""/>
        <dsp:cNvSpPr/>
      </dsp:nvSpPr>
      <dsp:spPr>
        <a:xfrm>
          <a:off x="0" y="1308872"/>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مفهوم تجربة المستخدم وواجهة المستخدم</a:t>
          </a:r>
          <a:endParaRPr lang="ar-EG" sz="1800" kern="1200" dirty="0">
            <a:latin typeface="Alexandria Medium" pitchFamily="2" charset="-78"/>
            <a:cs typeface="Alexandria Medium" pitchFamily="2" charset="-78"/>
          </a:endParaRPr>
        </a:p>
      </dsp:txBody>
      <dsp:txXfrm>
        <a:off x="25512" y="1334384"/>
        <a:ext cx="8427754" cy="471602"/>
      </dsp:txXfrm>
    </dsp:sp>
    <dsp:sp modelId="{DBA06B27-B941-4DFA-9965-1BE0784B3538}">
      <dsp:nvSpPr>
        <dsp:cNvPr id="0" name=""/>
        <dsp:cNvSpPr/>
      </dsp:nvSpPr>
      <dsp:spPr>
        <a:xfrm>
          <a:off x="0" y="2015818"/>
          <a:ext cx="8478778"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نماذج لحملات رقمية مخصصة للجمهور</a:t>
          </a:r>
          <a:endParaRPr lang="en-US" sz="1800" kern="1200" dirty="0">
            <a:latin typeface="Alexandria Medium" pitchFamily="2" charset="-78"/>
            <a:cs typeface="Alexandria Medium" pitchFamily="2" charset="-78"/>
          </a:endParaRPr>
        </a:p>
      </dsp:txBody>
      <dsp:txXfrm>
        <a:off x="18566" y="2034384"/>
        <a:ext cx="8441646" cy="343186"/>
      </dsp:txXfrm>
    </dsp:sp>
    <dsp:sp modelId="{E93139D4-0D13-41E2-A7D0-7A1455EE9051}">
      <dsp:nvSpPr>
        <dsp:cNvPr id="0" name=""/>
        <dsp:cNvSpPr/>
      </dsp:nvSpPr>
      <dsp:spPr>
        <a:xfrm>
          <a:off x="0" y="2580457"/>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طرق تخليق الأفكار الإبداعية للمحتوى التسويقي الرقمي</a:t>
          </a:r>
          <a:endParaRPr lang="en-US" sz="1800" kern="1200" dirty="0">
            <a:latin typeface="Alexandria Medium" pitchFamily="2" charset="-78"/>
            <a:cs typeface="Alexandria Medium" pitchFamily="2" charset="-78"/>
          </a:endParaRPr>
        </a:p>
      </dsp:txBody>
      <dsp:txXfrm>
        <a:off x="29707" y="2610164"/>
        <a:ext cx="8419364" cy="549138"/>
      </dsp:txXfrm>
    </dsp:sp>
    <dsp:sp modelId="{21A895FE-3002-471E-9622-F79486058E7E}">
      <dsp:nvSpPr>
        <dsp:cNvPr id="0" name=""/>
        <dsp:cNvSpPr/>
      </dsp:nvSpPr>
      <dsp:spPr>
        <a:xfrm>
          <a:off x="0" y="3373329"/>
          <a:ext cx="8478778" cy="581200"/>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kern="1200">
              <a:latin typeface="Alexandria Medium" pitchFamily="2" charset="-78"/>
              <a:cs typeface="Alexandria Medium" pitchFamily="2" charset="-78"/>
            </a:rPr>
            <a:t>جدولة وإدارة وتدشين المحتوى الرقمي التسويقي</a:t>
          </a:r>
          <a:endParaRPr lang="en-US" sz="1600" kern="1200" dirty="0">
            <a:latin typeface="Alexandria Medium" pitchFamily="2" charset="-78"/>
            <a:cs typeface="Alexandria Medium" pitchFamily="2" charset="-78"/>
          </a:endParaRPr>
        </a:p>
      </dsp:txBody>
      <dsp:txXfrm>
        <a:off x="28372" y="3401701"/>
        <a:ext cx="8422034" cy="524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589983"/>
          <a:ext cx="8403460" cy="52262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مفهوم تخصيص المحتوى الرقمي للجمهور</a:t>
          </a:r>
        </a:p>
      </dsp:txBody>
      <dsp:txXfrm>
        <a:off x="25512" y="615495"/>
        <a:ext cx="8352436" cy="471602"/>
      </dsp:txXfrm>
    </dsp:sp>
    <dsp:sp modelId="{DB6A0E5A-B2FA-49D8-9424-C3E2587393F2}">
      <dsp:nvSpPr>
        <dsp:cNvPr id="0" name=""/>
        <dsp:cNvSpPr/>
      </dsp:nvSpPr>
      <dsp:spPr>
        <a:xfrm>
          <a:off x="0" y="1296929"/>
          <a:ext cx="8403460" cy="52262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مفهوم تجربة المستخدم وواجهة المستخدم</a:t>
          </a:r>
        </a:p>
      </dsp:txBody>
      <dsp:txXfrm>
        <a:off x="25512" y="1322441"/>
        <a:ext cx="8352436" cy="471602"/>
      </dsp:txXfrm>
    </dsp:sp>
    <dsp:sp modelId="{DBA06B27-B941-4DFA-9965-1BE0784B3538}">
      <dsp:nvSpPr>
        <dsp:cNvPr id="0" name=""/>
        <dsp:cNvSpPr/>
      </dsp:nvSpPr>
      <dsp:spPr>
        <a:xfrm>
          <a:off x="0" y="2003876"/>
          <a:ext cx="8403460" cy="38031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نماذج لحملات رقمية مخصصة للجمهور</a:t>
          </a:r>
          <a:endParaRPr lang="en-US" sz="1800" kern="1200" dirty="0">
            <a:latin typeface="Alexandria Medium" pitchFamily="2" charset="-78"/>
            <a:cs typeface="Alexandria Medium" pitchFamily="2" charset="-78"/>
          </a:endParaRPr>
        </a:p>
      </dsp:txBody>
      <dsp:txXfrm>
        <a:off x="18566" y="2022442"/>
        <a:ext cx="8366328" cy="343186"/>
      </dsp:txXfrm>
    </dsp:sp>
    <dsp:sp modelId="{E93139D4-0D13-41E2-A7D0-7A1455EE9051}">
      <dsp:nvSpPr>
        <dsp:cNvPr id="0" name=""/>
        <dsp:cNvSpPr/>
      </dsp:nvSpPr>
      <dsp:spPr>
        <a:xfrm>
          <a:off x="0" y="2568514"/>
          <a:ext cx="8403460" cy="608552"/>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طرق تخليق الأفكار الإبداعية للمحتوى التسويقي الرقمي</a:t>
          </a:r>
          <a:endParaRPr lang="en-US" sz="1800" kern="1200" dirty="0">
            <a:latin typeface="Alexandria Medium" pitchFamily="2" charset="-78"/>
            <a:cs typeface="Alexandria Medium" pitchFamily="2" charset="-78"/>
          </a:endParaRPr>
        </a:p>
      </dsp:txBody>
      <dsp:txXfrm>
        <a:off x="29707" y="2598221"/>
        <a:ext cx="8344046" cy="549138"/>
      </dsp:txXfrm>
    </dsp:sp>
    <dsp:sp modelId="{21A895FE-3002-471E-9622-F79486058E7E}">
      <dsp:nvSpPr>
        <dsp:cNvPr id="0" name=""/>
        <dsp:cNvSpPr/>
      </dsp:nvSpPr>
      <dsp:spPr>
        <a:xfrm>
          <a:off x="0" y="3361387"/>
          <a:ext cx="8403460" cy="5812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kern="1200" dirty="0">
              <a:latin typeface="Alexandria Medium" pitchFamily="2" charset="-78"/>
              <a:cs typeface="Alexandria Medium" pitchFamily="2" charset="-78"/>
            </a:rPr>
            <a:t>جدولة وإدارة وتدشين المحتوى الرقمي التسويقي</a:t>
          </a:r>
          <a:endParaRPr lang="en-US" sz="1600" kern="1200" dirty="0">
            <a:latin typeface="Alexandria Medium" pitchFamily="2" charset="-78"/>
            <a:cs typeface="Alexandria Medium" pitchFamily="2" charset="-78"/>
          </a:endParaRPr>
        </a:p>
      </dsp:txBody>
      <dsp:txXfrm>
        <a:off x="28372" y="3389759"/>
        <a:ext cx="8346716" cy="5244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9wYKoUMzCbc"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amazon.com/ref=nav_logo"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youtube.com/watch?v=cwY_gRWLar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alltop.com/" TargetMode="External"/><Relationship Id="rId2" Type="http://schemas.openxmlformats.org/officeDocument/2006/relationships/hyperlink" Target="https://app.buzzsumo.com/discover/trending?countries=Egypt" TargetMode="External"/><Relationship Id="rId1" Type="http://schemas.openxmlformats.org/officeDocument/2006/relationships/slideLayout" Target="../slideLayouts/slideLayout2.xml"/><Relationship Id="rId6" Type="http://schemas.openxmlformats.org/officeDocument/2006/relationships/hyperlink" Target="https://answerthepublic.com/" TargetMode="External"/><Relationship Id="rId5" Type="http://schemas.openxmlformats.org/officeDocument/2006/relationships/hyperlink" Target="https://www.mindmup.com/" TargetMode="External"/><Relationship Id="rId4" Type="http://schemas.openxmlformats.org/officeDocument/2006/relationships/hyperlink" Target="https://www.portent.com/tools/title-maker/" TargetMode="External"/></Relationships>
</file>

<file path=ppt/slides/_rels/slide25.xml.rels><?xml version="1.0" encoding="UTF-8" standalone="yes"?>
<Relationships xmlns="http://schemas.openxmlformats.org/package/2006/relationships"><Relationship Id="rId2" Type="http://schemas.openxmlformats.org/officeDocument/2006/relationships/hyperlink" Target="https://www.youtube.com/watch?v=eyceRHYGBbo"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cRXRxepsKo"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buffer.com/" TargetMode="External"/><Relationship Id="rId7" Type="http://schemas.openxmlformats.org/officeDocument/2006/relationships/image" Target="../media/image7.png"/><Relationship Id="rId2" Type="http://schemas.openxmlformats.org/officeDocument/2006/relationships/hyperlink" Target="https://www.hootsuite.com/" TargetMode="External"/><Relationship Id="rId1" Type="http://schemas.openxmlformats.org/officeDocument/2006/relationships/slideLayout" Target="../slideLayouts/slideLayout2.xml"/><Relationship Id="rId6" Type="http://schemas.openxmlformats.org/officeDocument/2006/relationships/hyperlink" Target="https://www.zoho.com/social/" TargetMode="External"/><Relationship Id="rId5" Type="http://schemas.openxmlformats.org/officeDocument/2006/relationships/hyperlink" Target="https://app.coschedule.com/calendar/467186/schedule?view=3081864" TargetMode="External"/><Relationship Id="rId4" Type="http://schemas.openxmlformats.org/officeDocument/2006/relationships/hyperlink" Target="https://login.circleboom.com/"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blog.socialmediastrategiessummit.com/free-content-calendar-templates/" TargetMode="External"/><Relationship Id="rId2" Type="http://schemas.openxmlformats.org/officeDocument/2006/relationships/hyperlink" Target="https://trello.com/b/7bPs6109/social-media-marketing-board"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الخامسة</a:t>
            </a:r>
            <a:endParaRPr lang="en-US" sz="2400" b="1" dirty="0">
              <a:solidFill>
                <a:schemeClr val="bg1"/>
              </a:solidFill>
              <a:latin typeface="Alexandria" charset="0"/>
              <a:cs typeface="Alexandria" charset="0"/>
            </a:endParaRPr>
          </a:p>
        </p:txBody>
      </p:sp>
      <p:sp>
        <p:nvSpPr>
          <p:cNvPr id="46" name="TextBox 45"/>
          <p:cNvSpPr txBox="1"/>
          <p:nvPr/>
        </p:nvSpPr>
        <p:spPr>
          <a:xfrm>
            <a:off x="731749" y="4581784"/>
            <a:ext cx="4052713"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تخصيص وجدولة المحتوى الرقمي</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a:t>
            </a:r>
            <a:r>
              <a:rPr lang="ar-EG" sz="2800" b="1">
                <a:latin typeface="Alexandria" pitchFamily="2" charset="-78"/>
                <a:cs typeface="Alexandria" pitchFamily="2" charset="-78"/>
              </a:rPr>
              <a:t>المحاضرة الخامسة</a:t>
            </a:r>
            <a:br>
              <a:rPr lang="ar-EG" sz="3200" b="1" dirty="0">
                <a:latin typeface="Alexandria" pitchFamily="2" charset="-78"/>
                <a:cs typeface="Alexandria" pitchFamily="2" charset="-78"/>
              </a:rPr>
            </a:br>
            <a:r>
              <a:rPr lang="ar-EG" sz="2400" b="1" kern="0" dirty="0">
                <a:solidFill>
                  <a:srgbClr val="00AEEF"/>
                </a:solidFill>
                <a:latin typeface="Simplified Arabic" panose="02020603050405020304" pitchFamily="18" charset="-78"/>
                <a:cs typeface="Alexandria" charset="0"/>
              </a:rPr>
              <a:t>تخصيص وجدولة المحتوى الرقمي</a:t>
            </a: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5" name="Content Placeholder 4">
            <a:extLst>
              <a:ext uri="{FF2B5EF4-FFF2-40B4-BE49-F238E27FC236}">
                <a16:creationId xmlns:a16="http://schemas.microsoft.com/office/drawing/2014/main" id="{81145C44-853B-E8EF-1F8E-9E63DE37740F}"/>
              </a:ext>
            </a:extLst>
          </p:cNvPr>
          <p:cNvSpPr>
            <a:spLocks noGrp="1"/>
          </p:cNvSpPr>
          <p:nvPr>
            <p:ph idx="1"/>
          </p:nvPr>
        </p:nvSpPr>
        <p:spPr/>
        <p:txBody>
          <a:bodyPr/>
          <a:lstStyle/>
          <a:p>
            <a:endParaRPr lang="en-US"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3034480914"/>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مفهوم تخصيص المحتوى الرقمي</a:t>
            </a:r>
            <a:r>
              <a:rPr lang="en-US" sz="2800" dirty="0">
                <a:latin typeface="Alexandria Medium" pitchFamily="2" charset="-78"/>
                <a:cs typeface="Alexandria Medium" pitchFamily="2" charset="-78"/>
              </a:rPr>
              <a:t> Content personalization </a:t>
            </a: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1907628"/>
            <a:ext cx="6513786" cy="4445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just" rtl="1">
              <a:lnSpc>
                <a:spcPct val="150000"/>
              </a:lnSpc>
            </a:pPr>
            <a:r>
              <a:rPr lang="ar-EG" sz="1600" dirty="0">
                <a:solidFill>
                  <a:schemeClr val="tx1"/>
                </a:solidFill>
                <a:latin typeface="Alexandria Medium" pitchFamily="2" charset="-78"/>
                <a:cs typeface="Alexandria Medium" pitchFamily="2" charset="-78"/>
              </a:rPr>
              <a:t>تخصيص المحتوى الرقمي هو عملية التكيف والتخصيص للمحتوى والتجربة الرقمية بناءً على بيانات المستخدم وسلوكياته. ويهدف ذلك إلى تقديم محتوى ومنتجات وخدمات أكثر ملاءمة وشخصية لكل مستخدم. </a:t>
            </a:r>
            <a:endParaRPr lang="en-US" sz="1600" dirty="0">
              <a:solidFill>
                <a:schemeClr val="tx1"/>
              </a:solidFill>
              <a:latin typeface="Alexandria Medium" pitchFamily="2" charset="-78"/>
              <a:cs typeface="Alexandria Medium" pitchFamily="2" charset="-78"/>
            </a:endParaRPr>
          </a:p>
          <a:p>
            <a:pPr algn="just" rtl="1">
              <a:lnSpc>
                <a:spcPct val="150000"/>
              </a:lnSpc>
            </a:pPr>
            <a:r>
              <a:rPr lang="ar-EG" sz="1600" dirty="0">
                <a:solidFill>
                  <a:schemeClr val="tx1"/>
                </a:solidFill>
                <a:latin typeface="Alexandria Medium" pitchFamily="2" charset="-78"/>
                <a:cs typeface="Alexandria Medium" pitchFamily="2" charset="-78"/>
              </a:rPr>
              <a:t>يجب أن يتجاوز التخصيص تحسين التجارب الرقمية؛ إذ يحتاج إلى تجنب تقديم تجربة سلبية قد تؤدي إلى إحباط المستهلك وعزوفه عن المنتج والضرر بالعلاقات الرقمية مع العملاء.</a:t>
            </a:r>
            <a:endParaRPr lang="en-US" sz="1600" dirty="0">
              <a:solidFill>
                <a:schemeClr val="tx1"/>
              </a:solidFill>
              <a:latin typeface="Alexandria Medium" pitchFamily="2" charset="-78"/>
              <a:cs typeface="Alexandria Medium" pitchFamily="2" charset="-78"/>
            </a:endParaRPr>
          </a:p>
        </p:txBody>
      </p:sp>
      <p:pic>
        <p:nvPicPr>
          <p:cNvPr id="4" name="Picture 3" descr="A group of people talking and connecting icons&#10;&#10;Description automatically generated">
            <a:extLst>
              <a:ext uri="{FF2B5EF4-FFF2-40B4-BE49-F238E27FC236}">
                <a16:creationId xmlns:a16="http://schemas.microsoft.com/office/drawing/2014/main" id="{CC0858D0-091A-E416-432D-BC5B273FA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90" y="2746693"/>
            <a:ext cx="3992787" cy="2310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mc:AlternateContent xmlns:mc="http://schemas.openxmlformats.org/markup-compatibility/2006" xmlns:p14="http://schemas.microsoft.com/office/powerpoint/2010/main">
    <mc:Choice Requires="p14">
      <p:transition spd="slow" p14:dur="2000" advTm="18753"/>
    </mc:Choice>
    <mc:Fallback xmlns="">
      <p:transition spd="slow" advTm="1875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80D55-4101-D048-445B-18D4263082FF}"/>
              </a:ext>
            </a:extLst>
          </p:cNvPr>
          <p:cNvSpPr>
            <a:spLocks noGrp="1"/>
          </p:cNvSpPr>
          <p:nvPr>
            <p:ph type="title"/>
          </p:nvPr>
        </p:nvSpPr>
        <p:spPr>
          <a:xfrm>
            <a:off x="838200" y="456570"/>
            <a:ext cx="10515600" cy="1325563"/>
          </a:xfrm>
        </p:spPr>
        <p:txBody>
          <a:bodyPr>
            <a:normAutofit/>
          </a:bodyPr>
          <a:lstStyle/>
          <a:p>
            <a:pPr algn="ctr"/>
            <a:r>
              <a:rPr lang="ar-EG" sz="2800" dirty="0">
                <a:latin typeface="Alexandria Medium" pitchFamily="2" charset="-78"/>
                <a:cs typeface="Alexandria Medium" pitchFamily="2" charset="-78"/>
              </a:rPr>
              <a:t>مفهوم التسويق </a:t>
            </a:r>
            <a:r>
              <a:rPr lang="ar-EG" sz="2800" dirty="0" err="1">
                <a:latin typeface="Alexandria Medium" pitchFamily="2" charset="-78"/>
                <a:cs typeface="Alexandria Medium" pitchFamily="2" charset="-78"/>
              </a:rPr>
              <a:t>السياقي</a:t>
            </a:r>
            <a:r>
              <a:rPr lang="ar-EG" sz="2800" dirty="0">
                <a:latin typeface="Alexandria Medium" pitchFamily="2" charset="-78"/>
                <a:cs typeface="Alexandria Medium" pitchFamily="2" charset="-78"/>
              </a:rPr>
              <a:t> عبر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677022D-FE9C-F602-48E8-3513B9EF9DEF}"/>
              </a:ext>
            </a:extLst>
          </p:cNvPr>
          <p:cNvSpPr>
            <a:spLocks noGrp="1"/>
          </p:cNvSpPr>
          <p:nvPr>
            <p:ph idx="1"/>
          </p:nvPr>
        </p:nvSpPr>
        <p:spPr>
          <a:xfrm>
            <a:off x="838200" y="1825625"/>
            <a:ext cx="10515600" cy="4667250"/>
          </a:xfrm>
        </p:spPr>
        <p:txBody>
          <a:bodyPr>
            <a:normAutofit fontScale="55000" lnSpcReduction="20000"/>
          </a:bodyPr>
          <a:lstStyle/>
          <a:p>
            <a:pPr marL="0" indent="0" algn="just" rtl="1">
              <a:lnSpc>
                <a:spcPct val="170000"/>
              </a:lnSpc>
              <a:buNone/>
            </a:pPr>
            <a:r>
              <a:rPr lang="ar-EG" dirty="0">
                <a:latin typeface="Alexandria Medium" pitchFamily="2" charset="-78"/>
                <a:cs typeface="Alexandria Medium" pitchFamily="2" charset="-78"/>
              </a:rPr>
              <a:t>التسويق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هو استراتيجية تهدف إلى تقديم محتوى ذي صلة وفي الوقت المناسب لجمهورك المستهدف بناءً على سياقهم، مثل موقعهم الجغرافي وسلوكهم </a:t>
            </a:r>
            <a:r>
              <a:rPr lang="ar-EG" dirty="0" err="1">
                <a:latin typeface="Alexandria Medium" pitchFamily="2" charset="-78"/>
                <a:cs typeface="Alexandria Medium" pitchFamily="2" charset="-78"/>
              </a:rPr>
              <a:t>التصفحي</a:t>
            </a:r>
            <a:r>
              <a:rPr lang="ar-EG" dirty="0">
                <a:latin typeface="Alexandria Medium" pitchFamily="2" charset="-78"/>
                <a:cs typeface="Alexandria Medium" pitchFamily="2" charset="-78"/>
              </a:rPr>
              <a:t>، وتفضيلاتهم واحتياجاتهم واهتماماتهم. ومن خلال فهم سياق عملائك المحتملين، يمكنك إنشاء تجارب مخصصة وجذابة ترضيهم وتزيد من احتمالية اتخاذ الإجراءات اللازمة. يعد التسويق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مهمًا لأنه يساعد على:</a:t>
            </a:r>
          </a:p>
          <a:p>
            <a:pPr marL="914400" indent="-284163" algn="just" rtl="1">
              <a:lnSpc>
                <a:spcPct val="170000"/>
              </a:lnSpc>
            </a:pPr>
            <a:r>
              <a:rPr lang="ar-EG" dirty="0">
                <a:latin typeface="Alexandria Medium" pitchFamily="2" charset="-78"/>
                <a:cs typeface="Alexandria Medium" pitchFamily="2" charset="-78"/>
              </a:rPr>
              <a:t>التميز والتفرد عن المنافسين: مع توفر الكثير من المحتوى عبر الإنترنت، من الصعب جذب انتباه جمهورك. ومن خلال توفير محتوى مصمم خصيصًا ليناسب وضعهم واحتياجاتهم المحددة، يمكنك تمييز نفسك عن منافسيك وترك انطباع دائم.</a:t>
            </a:r>
          </a:p>
          <a:p>
            <a:pPr marL="914400" indent="-284163" algn="just" rtl="1">
              <a:lnSpc>
                <a:spcPct val="170000"/>
              </a:lnSpc>
            </a:pPr>
            <a:r>
              <a:rPr lang="ar-EG" dirty="0">
                <a:latin typeface="Alexandria Medium" pitchFamily="2" charset="-78"/>
                <a:cs typeface="Alexandria Medium" pitchFamily="2" charset="-78"/>
              </a:rPr>
              <a:t>بناء الثقة والولاء. من خلال إظهار اهتمامك بجمهورك وفهمك لتحدياتهم وأهدافهم، يمكنك إنشاء علاقة معهم. يمكن أن يؤدي هذا إلى تكرار عمليات الشراء والإحالات والدعوة.</a:t>
            </a:r>
          </a:p>
          <a:p>
            <a:pPr marL="914400" indent="-284163" algn="just" rtl="1">
              <a:lnSpc>
                <a:spcPct val="170000"/>
              </a:lnSpc>
            </a:pPr>
            <a:r>
              <a:rPr lang="ar-EG" dirty="0">
                <a:latin typeface="Alexandria Medium" pitchFamily="2" charset="-78"/>
                <a:cs typeface="Alexandria Medium" pitchFamily="2" charset="-78"/>
              </a:rPr>
              <a:t>تحسين معدلات التحويل وعائد الاستثمار. من خلال تقديم المحتوى المناسب في الوقت والمكان المناسبين، يمكنك زيادة فرص قيام جمهورك باتخاذ الإجراء المطلوب، مثل الاشتراك، أو التنزيل أو الشراء أو الاتصال بك. يمكن أن يؤدي ذلك إلى ارتفاع معدلات التحويل وعائد الاستثمار لجهودك التسويقية.</a:t>
            </a: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2DABB1D9-C932-D369-E0FE-382F825CE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2397250" cy="1119352"/>
          </a:xfrm>
          <a:prstGeom prst="rect">
            <a:avLst/>
          </a:prstGeom>
        </p:spPr>
      </p:pic>
    </p:spTree>
    <p:extLst>
      <p:ext uri="{BB962C8B-B14F-4D97-AF65-F5344CB8AC3E}">
        <p14:creationId xmlns:p14="http://schemas.microsoft.com/office/powerpoint/2010/main" val="627217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1E68F-D7E2-46FF-80ED-D2B7124004A6}"/>
              </a:ext>
            </a:extLst>
          </p:cNvPr>
          <p:cNvSpPr>
            <a:spLocks noGrp="1"/>
          </p:cNvSpPr>
          <p:nvPr>
            <p:ph type="title"/>
          </p:nvPr>
        </p:nvSpPr>
        <p:spPr/>
        <p:txBody>
          <a:bodyPr>
            <a:noAutofit/>
          </a:bodyPr>
          <a:lstStyle/>
          <a:p>
            <a:pPr algn="ctr" rtl="1">
              <a:lnSpc>
                <a:spcPct val="150000"/>
              </a:lnSpc>
            </a:pPr>
            <a:r>
              <a:rPr lang="ar-EG" sz="2800" dirty="0">
                <a:latin typeface="Alexandria" pitchFamily="2" charset="-78"/>
                <a:cs typeface="Alexandria" pitchFamily="2" charset="-78"/>
              </a:rPr>
              <a:t>الفرق بين التخصيص والشخصنة للمحتوى الرقمي</a:t>
            </a:r>
            <a:br>
              <a:rPr lang="ar-EG" sz="2800" dirty="0">
                <a:latin typeface="Alexandria" pitchFamily="2" charset="-78"/>
                <a:cs typeface="Alexandria" pitchFamily="2" charset="-78"/>
              </a:rPr>
            </a:br>
            <a:r>
              <a:rPr lang="ar-EG" sz="2800" dirty="0">
                <a:latin typeface="Alexandria" pitchFamily="2" charset="-78"/>
                <a:cs typeface="Alexandria" pitchFamily="2" charset="-78"/>
              </a:rPr>
              <a:t> </a:t>
            </a:r>
            <a:r>
              <a:rPr lang="en-US" sz="2800" dirty="0">
                <a:latin typeface="Alexandria" pitchFamily="2" charset="-78"/>
                <a:cs typeface="Alexandria" pitchFamily="2" charset="-78"/>
              </a:rPr>
              <a:t>Customization and personalization</a:t>
            </a:r>
          </a:p>
        </p:txBody>
      </p:sp>
      <p:sp>
        <p:nvSpPr>
          <p:cNvPr id="3" name="Content Placeholder 2">
            <a:extLst>
              <a:ext uri="{FF2B5EF4-FFF2-40B4-BE49-F238E27FC236}">
                <a16:creationId xmlns:a16="http://schemas.microsoft.com/office/drawing/2014/main" id="{8200422B-740D-F3CD-A8E3-D6E4FC0BC0DB}"/>
              </a:ext>
            </a:extLst>
          </p:cNvPr>
          <p:cNvSpPr>
            <a:spLocks noGrp="1"/>
          </p:cNvSpPr>
          <p:nvPr>
            <p:ph idx="1"/>
          </p:nvPr>
        </p:nvSpPr>
        <p:spPr/>
        <p:txBody>
          <a:bodyPr>
            <a:normAutofit/>
          </a:bodyPr>
          <a:lstStyle/>
          <a:p>
            <a:pPr algn="r" rtl="1">
              <a:lnSpc>
                <a:spcPct val="115000"/>
              </a:lnSpc>
              <a:spcAft>
                <a:spcPts val="800"/>
              </a:spcAft>
            </a:pPr>
            <a:r>
              <a:rPr lang="ar-EG" sz="1800" kern="100" dirty="0">
                <a:solidFill>
                  <a:srgbClr val="FF0000"/>
                </a:solidFill>
                <a:effectLst/>
                <a:latin typeface="Alexandria Light" pitchFamily="2" charset="-78"/>
                <a:ea typeface="PMingLiU" panose="020B0604030504040204" pitchFamily="18" charset="-120"/>
                <a:cs typeface="Alexandria Light" pitchFamily="2" charset="-78"/>
              </a:rPr>
              <a:t>التخصيص </a:t>
            </a:r>
            <a:r>
              <a:rPr lang="en-US" sz="1800" kern="100" dirty="0">
                <a:solidFill>
                  <a:srgbClr val="FF0000"/>
                </a:solidFill>
                <a:effectLst/>
                <a:latin typeface="Alexandria Light" pitchFamily="2" charset="-78"/>
                <a:ea typeface="PMingLiU" panose="020B0604030504040204" pitchFamily="18" charset="-120"/>
                <a:cs typeface="Alexandria Light" pitchFamily="2" charset="-78"/>
              </a:rPr>
              <a:t>personalization</a:t>
            </a:r>
          </a:p>
          <a:p>
            <a:pPr algn="r" rtl="1">
              <a:lnSpc>
                <a:spcPct val="115000"/>
              </a:lnSpc>
              <a:spcAft>
                <a:spcPts val="800"/>
              </a:spcAft>
            </a:pPr>
            <a:r>
              <a:rPr lang="ar-EG" sz="1800" kern="100" dirty="0">
                <a:effectLst/>
                <a:latin typeface="Alexandria Light" pitchFamily="2" charset="-78"/>
                <a:ea typeface="PMingLiU" panose="020B0604030504040204" pitchFamily="18" charset="-120"/>
                <a:cs typeface="Alexandria Light" pitchFamily="2" charset="-78"/>
              </a:rPr>
              <a:t>هي عملية توجيه المحتوى التسويقي لشخص معين بمواصفات معينة بحيث تكون الرسالة مخصصة له بناءً على سماته الديموغرافية والنفسية.</a:t>
            </a:r>
            <a:endParaRPr lang="en-US" sz="1800" kern="100" dirty="0">
              <a:effectLst/>
              <a:latin typeface="Alexandria Light" pitchFamily="2" charset="-78"/>
              <a:ea typeface="PMingLiU" panose="020B0604030504040204" pitchFamily="18" charset="-120"/>
              <a:cs typeface="Alexandria Light" pitchFamily="2" charset="-78"/>
            </a:endParaRPr>
          </a:p>
          <a:p>
            <a:pPr algn="r" rtl="1">
              <a:lnSpc>
                <a:spcPct val="115000"/>
              </a:lnSpc>
              <a:spcAft>
                <a:spcPts val="800"/>
              </a:spcAft>
            </a:pPr>
            <a:r>
              <a:rPr lang="ar-EG" sz="1800" kern="100" dirty="0">
                <a:effectLst/>
                <a:latin typeface="Alexandria Light" pitchFamily="2" charset="-78"/>
                <a:ea typeface="PMingLiU" panose="020B0604030504040204" pitchFamily="18" charset="-120"/>
                <a:cs typeface="Alexandria Light" pitchFamily="2" charset="-78"/>
              </a:rPr>
              <a:t>مثال: توجيه رسالة إلكترونية تحتوي على إعلان ترويجي لملابس رياضية موجه الى شخص رياضي يحب الذهاب للجيم.</a:t>
            </a:r>
            <a:endParaRPr lang="en-US" sz="1800" kern="100" dirty="0">
              <a:effectLst/>
              <a:latin typeface="Alexandria Light" pitchFamily="2" charset="-78"/>
              <a:ea typeface="PMingLiU" panose="020B0604030504040204" pitchFamily="18" charset="-120"/>
              <a:cs typeface="Alexandria Light" pitchFamily="2" charset="-78"/>
            </a:endParaRPr>
          </a:p>
          <a:p>
            <a:pPr algn="r" rtl="1">
              <a:lnSpc>
                <a:spcPct val="115000"/>
              </a:lnSpc>
              <a:spcAft>
                <a:spcPts val="800"/>
              </a:spcAft>
            </a:pPr>
            <a:r>
              <a:rPr lang="ar-EG" sz="1800" kern="100" dirty="0">
                <a:solidFill>
                  <a:srgbClr val="FF0000"/>
                </a:solidFill>
                <a:effectLst/>
                <a:latin typeface="Alexandria Light" pitchFamily="2" charset="-78"/>
                <a:ea typeface="PMingLiU" panose="020B0604030504040204" pitchFamily="18" charset="-120"/>
                <a:cs typeface="Alexandria Light" pitchFamily="2" charset="-78"/>
              </a:rPr>
              <a:t>الشخصنة </a:t>
            </a:r>
            <a:r>
              <a:rPr lang="en-US" sz="1800" kern="100" dirty="0">
                <a:solidFill>
                  <a:srgbClr val="FF0000"/>
                </a:solidFill>
                <a:effectLst/>
                <a:latin typeface="Alexandria Light" pitchFamily="2" charset="-78"/>
                <a:ea typeface="PMingLiU" panose="020B0604030504040204" pitchFamily="18" charset="-120"/>
                <a:cs typeface="Alexandria Light" pitchFamily="2" charset="-78"/>
              </a:rPr>
              <a:t>Customization</a:t>
            </a:r>
          </a:p>
          <a:p>
            <a:pPr algn="r" rtl="1">
              <a:lnSpc>
                <a:spcPct val="115000"/>
              </a:lnSpc>
              <a:spcAft>
                <a:spcPts val="800"/>
              </a:spcAft>
            </a:pPr>
            <a:r>
              <a:rPr lang="ar-EG" sz="1800" kern="100" dirty="0">
                <a:effectLst/>
                <a:latin typeface="Alexandria Light" pitchFamily="2" charset="-78"/>
                <a:ea typeface="PMingLiU" panose="020B0604030504040204" pitchFamily="18" charset="-120"/>
                <a:cs typeface="Alexandria Light" pitchFamily="2" charset="-78"/>
              </a:rPr>
              <a:t>هو أن يختار الزبون بنفسه منتج معين بمواصفات معينة من اختياره</a:t>
            </a:r>
            <a:endParaRPr lang="en-US" sz="1800" kern="100" dirty="0">
              <a:effectLst/>
              <a:latin typeface="Alexandria Light" pitchFamily="2" charset="-78"/>
              <a:ea typeface="PMingLiU" panose="020B0604030504040204" pitchFamily="18" charset="-120"/>
              <a:cs typeface="Alexandria Light" pitchFamily="2" charset="-78"/>
            </a:endParaRPr>
          </a:p>
          <a:p>
            <a:pPr algn="r" rtl="1">
              <a:lnSpc>
                <a:spcPct val="115000"/>
              </a:lnSpc>
              <a:spcAft>
                <a:spcPts val="800"/>
              </a:spcAft>
            </a:pPr>
            <a:r>
              <a:rPr lang="ar-EG" sz="1800" kern="100" dirty="0">
                <a:effectLst/>
                <a:latin typeface="Alexandria Light" pitchFamily="2" charset="-78"/>
                <a:ea typeface="PMingLiU" panose="020B0604030504040204" pitchFamily="18" charset="-120"/>
                <a:cs typeface="Alexandria Light" pitchFamily="2" charset="-78"/>
              </a:rPr>
              <a:t>مثال: عندما أدخل لمقهى معين وأختار حجم ونوع القهوة والاضافات عليها بمحض إرادتي.</a:t>
            </a:r>
            <a:endParaRPr lang="en-US" sz="1800" kern="100" dirty="0">
              <a:effectLst/>
              <a:latin typeface="Alexandria Light" pitchFamily="2" charset="-78"/>
              <a:ea typeface="PMingLiU" panose="020B0604030504040204" pitchFamily="18" charset="-120"/>
              <a:cs typeface="Alexandria Light" pitchFamily="2" charset="-78"/>
            </a:endParaRPr>
          </a:p>
          <a:p>
            <a:endParaRPr lang="en-US" sz="2000" dirty="0"/>
          </a:p>
          <a:p>
            <a:pPr marL="0" indent="0">
              <a:buNone/>
            </a:pPr>
            <a:endParaRPr lang="en-US" dirty="0"/>
          </a:p>
        </p:txBody>
      </p:sp>
      <p:pic>
        <p:nvPicPr>
          <p:cNvPr id="4" name="Graphic 21">
            <a:extLst>
              <a:ext uri="{FF2B5EF4-FFF2-40B4-BE49-F238E27FC236}">
                <a16:creationId xmlns:a16="http://schemas.microsoft.com/office/drawing/2014/main" id="{CF3799CC-187B-DA07-0F61-3489F831B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332798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1E68F-D7E2-46FF-80ED-D2B7124004A6}"/>
              </a:ext>
            </a:extLst>
          </p:cNvPr>
          <p:cNvSpPr>
            <a:spLocks noGrp="1"/>
          </p:cNvSpPr>
          <p:nvPr>
            <p:ph type="title"/>
          </p:nvPr>
        </p:nvSpPr>
        <p:spPr/>
        <p:txBody>
          <a:bodyPr>
            <a:noAutofit/>
          </a:bodyPr>
          <a:lstStyle/>
          <a:p>
            <a:pPr algn="ctr" rtl="1">
              <a:lnSpc>
                <a:spcPct val="150000"/>
              </a:lnSpc>
            </a:pPr>
            <a:r>
              <a:rPr lang="ar-EG" sz="2800" dirty="0">
                <a:latin typeface="Alexandria" pitchFamily="2" charset="-78"/>
                <a:cs typeface="Alexandria" pitchFamily="2" charset="-78"/>
              </a:rPr>
              <a:t>الفرق بين التخصيص والشخصنة للمحتوى الرقمي</a:t>
            </a:r>
            <a:br>
              <a:rPr lang="ar-EG" sz="2800" dirty="0">
                <a:latin typeface="Alexandria" pitchFamily="2" charset="-78"/>
                <a:cs typeface="Alexandria" pitchFamily="2" charset="-78"/>
              </a:rPr>
            </a:br>
            <a:r>
              <a:rPr lang="ar-EG" sz="2800" dirty="0">
                <a:latin typeface="Alexandria" pitchFamily="2" charset="-78"/>
                <a:cs typeface="Alexandria" pitchFamily="2" charset="-78"/>
              </a:rPr>
              <a:t> </a:t>
            </a:r>
            <a:r>
              <a:rPr lang="en-US" sz="2800" dirty="0">
                <a:latin typeface="Alexandria" pitchFamily="2" charset="-78"/>
                <a:cs typeface="Alexandria" pitchFamily="2" charset="-78"/>
              </a:rPr>
              <a:t>Customization and personalization</a:t>
            </a:r>
          </a:p>
        </p:txBody>
      </p:sp>
      <p:sp>
        <p:nvSpPr>
          <p:cNvPr id="3" name="Content Placeholder 2">
            <a:extLst>
              <a:ext uri="{FF2B5EF4-FFF2-40B4-BE49-F238E27FC236}">
                <a16:creationId xmlns:a16="http://schemas.microsoft.com/office/drawing/2014/main" id="{8200422B-740D-F3CD-A8E3-D6E4FC0BC0DB}"/>
              </a:ext>
            </a:extLst>
          </p:cNvPr>
          <p:cNvSpPr>
            <a:spLocks noGrp="1"/>
          </p:cNvSpPr>
          <p:nvPr>
            <p:ph idx="1"/>
          </p:nvPr>
        </p:nvSpPr>
        <p:spPr>
          <a:xfrm>
            <a:off x="4317166" y="1825625"/>
            <a:ext cx="7036633" cy="4351338"/>
          </a:xfrm>
        </p:spPr>
        <p:txBody>
          <a:bodyPr>
            <a:normAutofit/>
          </a:bodyPr>
          <a:lstStyle/>
          <a:p>
            <a:r>
              <a:rPr lang="en-US" sz="2000" dirty="0">
                <a:hlinkClick r:id="rId2"/>
              </a:rPr>
              <a:t>https://www.youtube.com/watch?v=9wYKoUMzCbc</a:t>
            </a:r>
            <a:endParaRPr lang="ar-EG" sz="2000" dirty="0"/>
          </a:p>
          <a:p>
            <a:endParaRPr lang="en-US" sz="2000" dirty="0"/>
          </a:p>
          <a:p>
            <a:pPr marL="0" indent="0">
              <a:buNone/>
            </a:pPr>
            <a:endParaRPr lang="en-US" dirty="0"/>
          </a:p>
        </p:txBody>
      </p:sp>
      <p:pic>
        <p:nvPicPr>
          <p:cNvPr id="4" name="Graphic 21">
            <a:extLst>
              <a:ext uri="{FF2B5EF4-FFF2-40B4-BE49-F238E27FC236}">
                <a16:creationId xmlns:a16="http://schemas.microsoft.com/office/drawing/2014/main" id="{CF3799CC-187B-DA07-0F61-3489F831B1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pic>
        <p:nvPicPr>
          <p:cNvPr id="8" name="Picture 7">
            <a:extLst>
              <a:ext uri="{FF2B5EF4-FFF2-40B4-BE49-F238E27FC236}">
                <a16:creationId xmlns:a16="http://schemas.microsoft.com/office/drawing/2014/main" id="{9E8EFDE7-F532-CE52-044B-8FEDF1324C1F}"/>
              </a:ext>
            </a:extLst>
          </p:cNvPr>
          <p:cNvPicPr>
            <a:picLocks noChangeAspect="1"/>
          </p:cNvPicPr>
          <p:nvPr/>
        </p:nvPicPr>
        <p:blipFill rotWithShape="1">
          <a:blip r:embed="rId4"/>
          <a:srcRect l="25205" t="52400" r="24262" b="15749"/>
          <a:stretch/>
        </p:blipFill>
        <p:spPr>
          <a:xfrm>
            <a:off x="1876097" y="2322382"/>
            <a:ext cx="8859187" cy="3989518"/>
          </a:xfrm>
          <a:prstGeom prst="rect">
            <a:avLst/>
          </a:prstGeom>
        </p:spPr>
      </p:pic>
    </p:spTree>
    <p:extLst>
      <p:ext uri="{BB962C8B-B14F-4D97-AF65-F5344CB8AC3E}">
        <p14:creationId xmlns:p14="http://schemas.microsoft.com/office/powerpoint/2010/main" val="3624936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6877B-2868-D466-6994-20CDE3320457}"/>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أساليب تخصيص المحتوى الرقمي</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FFFFEB1-4F4A-F922-7E6A-3DD5C0DC7BC8}"/>
              </a:ext>
            </a:extLst>
          </p:cNvPr>
          <p:cNvSpPr>
            <a:spLocks noGrp="1"/>
          </p:cNvSpPr>
          <p:nvPr>
            <p:ph idx="1"/>
          </p:nvPr>
        </p:nvSpPr>
        <p:spPr>
          <a:xfrm>
            <a:off x="5029199" y="1618155"/>
            <a:ext cx="6836979" cy="4874720"/>
          </a:xfrm>
        </p:spPr>
        <p:txBody>
          <a:bodyPr>
            <a:normAutofit/>
          </a:bodyPr>
          <a:lstStyle/>
          <a:p>
            <a:pPr marL="0" indent="0" algn="just" rtl="1">
              <a:lnSpc>
                <a:spcPct val="170000"/>
              </a:lnSpc>
              <a:buNone/>
            </a:pPr>
            <a:r>
              <a:rPr lang="ar-EG" sz="1600" b="1" dirty="0">
                <a:solidFill>
                  <a:srgbClr val="FF0000"/>
                </a:solidFill>
                <a:latin typeface="Alexandria Medium" pitchFamily="2" charset="-78"/>
                <a:cs typeface="Alexandria Medium" pitchFamily="2" charset="-78"/>
              </a:rPr>
              <a:t>هناك 8 أساليب  أساسية في تخصيص المحتوى الرقمي للمستهلك:</a:t>
            </a:r>
          </a:p>
          <a:p>
            <a:pPr algn="just" rtl="1">
              <a:lnSpc>
                <a:spcPct val="170000"/>
              </a:lnSpc>
              <a:buFont typeface="+mj-lt"/>
              <a:buAutoNum type="arabicPeriod"/>
            </a:pPr>
            <a:r>
              <a:rPr lang="ar-EG" sz="1600" dirty="0">
                <a:latin typeface="Alexandria Medium" pitchFamily="2" charset="-78"/>
                <a:cs typeface="Alexandria Medium" pitchFamily="2" charset="-78"/>
              </a:rPr>
              <a:t>التخصيص الديموغرافي: جمع بيانات عن المستخدم مثل العمر والموقع والجنس والمهنة لتقديم محتوى ذو صلة.</a:t>
            </a:r>
          </a:p>
          <a:p>
            <a:pPr algn="just" rtl="1">
              <a:lnSpc>
                <a:spcPct val="170000"/>
              </a:lnSpc>
              <a:buFont typeface="+mj-lt"/>
              <a:buAutoNum type="arabicPeriod"/>
            </a:pPr>
            <a:r>
              <a:rPr lang="ar-EG" sz="1600" dirty="0">
                <a:latin typeface="Alexandria Medium" pitchFamily="2" charset="-78"/>
                <a:cs typeface="Alexandria Medium" pitchFamily="2" charset="-78"/>
              </a:rPr>
              <a:t>تحليل سلوك التصفح: متابعة تفاعلات المستخدم مع الموقع أو التطبيق لفهم اهتماماته والتوصية بمحتوى ذي صلة.</a:t>
            </a:r>
          </a:p>
          <a:p>
            <a:pPr algn="just" rtl="1">
              <a:lnSpc>
                <a:spcPct val="170000"/>
              </a:lnSpc>
              <a:buFont typeface="+mj-lt"/>
              <a:buAutoNum type="arabicPeriod"/>
            </a:pPr>
            <a:r>
              <a:rPr lang="ar-EG" sz="1600" dirty="0">
                <a:latin typeface="Alexandria Medium" pitchFamily="2" charset="-78"/>
                <a:cs typeface="Alexandria Medium" pitchFamily="2" charset="-78"/>
              </a:rPr>
              <a:t>التوصيات القائمة على التفضيلات: استخدام تصنيفات وتقييمات المستخدم للمحتوى لاقتراح محتوى آخر قد يعجبه.</a:t>
            </a:r>
          </a:p>
          <a:p>
            <a:pPr algn="just" rtl="1">
              <a:lnSpc>
                <a:spcPct val="170000"/>
              </a:lnSpc>
              <a:buFont typeface="+mj-lt"/>
              <a:buAutoNum type="arabicPeriod"/>
            </a:pPr>
            <a:r>
              <a:rPr lang="ar-EG" sz="1600" dirty="0">
                <a:latin typeface="Alexandria Medium" pitchFamily="2" charset="-78"/>
                <a:cs typeface="Alexandria Medium" pitchFamily="2" charset="-78"/>
              </a:rPr>
              <a:t>التوصيات القائمة على السياق: تحليل السياق الحالي للمستخدم مثل الموقع الجغرافي تفضيلات البحث لإظهار محتوى متفق مع تفضيلاته .</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person pointing at a group of people&#10;&#10;Description automatically generated">
            <a:extLst>
              <a:ext uri="{FF2B5EF4-FFF2-40B4-BE49-F238E27FC236}">
                <a16:creationId xmlns:a16="http://schemas.microsoft.com/office/drawing/2014/main" id="{056BA131-28D1-5B25-E722-AFC0AD62F2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822" y="2506717"/>
            <a:ext cx="4029180" cy="24608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0D87F56F-3B99-8498-89DD-B3BBC8B699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7558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98AF0-6A3E-D9AC-5F54-C880BE69D8AF}"/>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أساليب تخصيص المحتوى الرقمي</a:t>
            </a:r>
            <a:endParaRPr lang="en-US" sz="2800" dirty="0"/>
          </a:p>
        </p:txBody>
      </p:sp>
      <p:sp>
        <p:nvSpPr>
          <p:cNvPr id="3" name="Content Placeholder 2">
            <a:extLst>
              <a:ext uri="{FF2B5EF4-FFF2-40B4-BE49-F238E27FC236}">
                <a16:creationId xmlns:a16="http://schemas.microsoft.com/office/drawing/2014/main" id="{AA450BA6-1B40-AAC9-C3DF-919F3CFBB889}"/>
              </a:ext>
            </a:extLst>
          </p:cNvPr>
          <p:cNvSpPr>
            <a:spLocks noGrp="1"/>
          </p:cNvSpPr>
          <p:nvPr>
            <p:ph idx="1"/>
          </p:nvPr>
        </p:nvSpPr>
        <p:spPr>
          <a:xfrm>
            <a:off x="5060730" y="1825625"/>
            <a:ext cx="6293069" cy="4351338"/>
          </a:xfrm>
        </p:spPr>
        <p:txBody>
          <a:bodyPr>
            <a:normAutofit fontScale="55000" lnSpcReduction="20000"/>
          </a:bodyPr>
          <a:lstStyle/>
          <a:p>
            <a:pPr algn="just" rtl="1">
              <a:lnSpc>
                <a:spcPct val="170000"/>
              </a:lnSpc>
              <a:buFont typeface="+mj-lt"/>
              <a:buAutoNum type="arabicPeriod"/>
            </a:pPr>
            <a:r>
              <a:rPr lang="ar-EG" sz="2800" dirty="0">
                <a:latin typeface="Alexandria Medium" pitchFamily="2" charset="-78"/>
                <a:cs typeface="Alexandria Medium" pitchFamily="2" charset="-78"/>
              </a:rPr>
              <a:t>التعلم الآلي وخوارزميات التنقيح: استخدام خوارزميات متقدمة لتحليل بيانات المستخدم وتوصية محتوى أكثر دقة.</a:t>
            </a:r>
          </a:p>
          <a:p>
            <a:pPr algn="just" rtl="1">
              <a:lnSpc>
                <a:spcPct val="170000"/>
              </a:lnSpc>
              <a:buFont typeface="+mj-lt"/>
              <a:buAutoNum type="arabicPeriod"/>
            </a:pPr>
            <a:r>
              <a:rPr lang="ar-EG" sz="2800" dirty="0">
                <a:latin typeface="Alexandria Medium" pitchFamily="2" charset="-78"/>
                <a:cs typeface="Alexandria Medium" pitchFamily="2" charset="-78"/>
              </a:rPr>
              <a:t>التخصيص المبني على الشخصية</a:t>
            </a:r>
            <a:r>
              <a:rPr lang="en-US" sz="2800" dirty="0">
                <a:latin typeface="Alexandria Medium" pitchFamily="2" charset="-78"/>
                <a:cs typeface="Alexandria Medium" pitchFamily="2" charset="-78"/>
              </a:rPr>
              <a:t> </a:t>
            </a:r>
            <a:r>
              <a:rPr lang="ar-EG" sz="2800" dirty="0">
                <a:latin typeface="Alexandria Medium" pitchFamily="2" charset="-78"/>
                <a:cs typeface="Alexandria Medium" pitchFamily="2" charset="-78"/>
              </a:rPr>
              <a:t>: استخدام بيانات الشخصية والسمات الفردية للمستخدم لتقديم محتوى مناسب.</a:t>
            </a:r>
          </a:p>
          <a:p>
            <a:pPr algn="just" rtl="1">
              <a:lnSpc>
                <a:spcPct val="170000"/>
              </a:lnSpc>
              <a:buFont typeface="+mj-lt"/>
              <a:buAutoNum type="arabicPeriod"/>
            </a:pPr>
            <a:r>
              <a:rPr lang="ar-EG" sz="2800" dirty="0">
                <a:latin typeface="Alexandria Medium" pitchFamily="2" charset="-78"/>
                <a:cs typeface="Alexandria Medium" pitchFamily="2" charset="-78"/>
              </a:rPr>
              <a:t>التخصيص المتعدد القنوات </a:t>
            </a:r>
            <a:r>
              <a:rPr lang="en-US" sz="2800" dirty="0">
                <a:latin typeface="Alexandria Medium" pitchFamily="2" charset="-78"/>
                <a:cs typeface="Alexandria Medium" pitchFamily="2" charset="-78"/>
              </a:rPr>
              <a:t> multi channel </a:t>
            </a:r>
            <a:r>
              <a:rPr lang="ar-EG" sz="2800" dirty="0">
                <a:latin typeface="Alexandria Medium" pitchFamily="2" charset="-78"/>
                <a:cs typeface="Alexandria Medium" pitchFamily="2" charset="-78"/>
              </a:rPr>
              <a:t>: دمج البيانات من مصادر متعددة مثل الموقع الإلكتروني والتطبيق والحسابات الاجتماعية لتقديم تجربة شاملة.</a:t>
            </a:r>
          </a:p>
          <a:p>
            <a:pPr algn="just" rtl="1">
              <a:lnSpc>
                <a:spcPct val="170000"/>
              </a:lnSpc>
              <a:buFont typeface="+mj-lt"/>
              <a:buAutoNum type="arabicPeriod"/>
            </a:pPr>
            <a:r>
              <a:rPr lang="ar-EG" sz="2800" dirty="0">
                <a:latin typeface="Alexandria Medium" pitchFamily="2" charset="-78"/>
                <a:cs typeface="Alexandria Medium" pitchFamily="2" charset="-78"/>
              </a:rPr>
              <a:t>التخصيص متعدد الأجهزة  </a:t>
            </a:r>
            <a:r>
              <a:rPr lang="en-US" sz="2800" dirty="0">
                <a:latin typeface="Alexandria Medium" pitchFamily="2" charset="-78"/>
                <a:cs typeface="Alexandria Medium" pitchFamily="2" charset="-78"/>
              </a:rPr>
              <a:t>Multi devices</a:t>
            </a:r>
            <a:r>
              <a:rPr lang="ar-EG" sz="2800" dirty="0">
                <a:latin typeface="Alexandria Medium" pitchFamily="2" charset="-78"/>
                <a:cs typeface="Alexandria Medium" pitchFamily="2" charset="-78"/>
              </a:rPr>
              <a:t> : وهو تخصيص المحتوى بحيث يتزامن مع شاشة العرض موبايل أم لاب توب أم تابلت أم جهاز شخصي حاسوب.</a:t>
            </a:r>
          </a:p>
          <a:p>
            <a:endParaRPr lang="en-US" dirty="0"/>
          </a:p>
        </p:txBody>
      </p:sp>
      <p:pic>
        <p:nvPicPr>
          <p:cNvPr id="5" name="Picture 4" descr="A person writing on a paper&#10;&#10;Description automatically generated">
            <a:extLst>
              <a:ext uri="{FF2B5EF4-FFF2-40B4-BE49-F238E27FC236}">
                <a16:creationId xmlns:a16="http://schemas.microsoft.com/office/drawing/2014/main" id="{BC77A076-7ACD-2A68-5F1B-2BE8937829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588" y="2081047"/>
            <a:ext cx="4408190" cy="2939367"/>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3DE17D56-9915-B7D4-9289-BE048690F7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43272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96928-0392-A487-DD5E-7132304C7217}"/>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خطوات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C4FD0AD-1988-8019-C595-51BB98F3C57A}"/>
              </a:ext>
            </a:extLst>
          </p:cNvPr>
          <p:cNvSpPr>
            <a:spLocks noGrp="1"/>
          </p:cNvSpPr>
          <p:nvPr>
            <p:ph idx="1"/>
          </p:nvPr>
        </p:nvSpPr>
        <p:spPr>
          <a:xfrm>
            <a:off x="6096000" y="1825624"/>
            <a:ext cx="5536324" cy="4351338"/>
          </a:xfrm>
        </p:spPr>
        <p:txBody>
          <a:bodyPr>
            <a:noAutofit/>
          </a:bodyPr>
          <a:lstStyle/>
          <a:p>
            <a:pPr algn="just" rtl="1">
              <a:lnSpc>
                <a:spcPct val="150000"/>
              </a:lnSpc>
            </a:pPr>
            <a:r>
              <a:rPr lang="ar-EG" sz="1600" dirty="0">
                <a:latin typeface="Alexandria Medium" pitchFamily="2" charset="-78"/>
                <a:cs typeface="Alexandria Medium" pitchFamily="2" charset="-78"/>
              </a:rPr>
              <a:t>جمع البيانات الشاملة: تسعى الشركات جمع بيانات كافية عن المستخدمين من مختلف المصادر الرقمية مثل المواقع الإلكترونية والتطبيقات والتفاعلات الاجتماعية. هذه البيانات تشمل تفضيلاتهم وسلوكياتهم وخصائصهم </a:t>
            </a:r>
            <a:r>
              <a:rPr lang="ar-EG" sz="1600" dirty="0" err="1">
                <a:latin typeface="Alexandria Medium" pitchFamily="2" charset="-78"/>
                <a:cs typeface="Alexandria Medium" pitchFamily="2" charset="-78"/>
              </a:rPr>
              <a:t>الديموجرافية</a:t>
            </a:r>
            <a:r>
              <a:rPr lang="ar-EG" sz="1600" dirty="0">
                <a:latin typeface="Alexandria Medium" pitchFamily="2" charset="-78"/>
                <a:cs typeface="Alexandria Medium" pitchFamily="2" charset="-78"/>
              </a:rPr>
              <a:t> وغيرها.</a:t>
            </a:r>
          </a:p>
          <a:p>
            <a:pPr algn="just" rtl="1">
              <a:lnSpc>
                <a:spcPct val="150000"/>
              </a:lnSpc>
            </a:pPr>
            <a:r>
              <a:rPr lang="ar-EG" sz="1600" dirty="0">
                <a:latin typeface="Alexandria Medium" pitchFamily="2" charset="-78"/>
                <a:cs typeface="Alexandria Medium" pitchFamily="2" charset="-78"/>
              </a:rPr>
              <a:t>تحليل البيانات بعمق: استخدام تحليلات تسويقية رقمية متطورة مثل جوجل </a:t>
            </a:r>
            <a:r>
              <a:rPr lang="ar-EG" sz="1600" dirty="0" err="1">
                <a:latin typeface="Alexandria Medium" pitchFamily="2" charset="-78"/>
                <a:cs typeface="Alexandria Medium" pitchFamily="2" charset="-78"/>
              </a:rPr>
              <a:t>أناليتكس</a:t>
            </a:r>
            <a:r>
              <a:rPr lang="ar-EG" sz="1600" dirty="0">
                <a:latin typeface="Alexandria Medium" pitchFamily="2" charset="-78"/>
                <a:cs typeface="Alexandria Medium" pitchFamily="2" charset="-78"/>
              </a:rPr>
              <a:t> والذكاء الاصطناعي للحصول على رؤى عميقة حول أنماط المستخدمين وتقسيمهم إلى فئات وشرائح مستهدفة.</a:t>
            </a:r>
          </a:p>
          <a:p>
            <a:pPr algn="just" rtl="1">
              <a:lnSpc>
                <a:spcPct val="150000"/>
              </a:lnSpc>
            </a:pPr>
            <a:r>
              <a:rPr lang="ar-EG" sz="1600" dirty="0">
                <a:latin typeface="Alexandria Medium" pitchFamily="2" charset="-78"/>
                <a:cs typeface="Alexandria Medium" pitchFamily="2" charset="-78"/>
              </a:rPr>
              <a:t>إنشاء محتوى مخصص وموجه: استخدام البيانات المحللة لإنشاء محتوى وعروض مصممة خصيصًا لكل فئة من المستخدمين لتلبية احتياجاتهم وتفضيلاتهم.</a:t>
            </a:r>
          </a:p>
        </p:txBody>
      </p:sp>
      <p:pic>
        <p:nvPicPr>
          <p:cNvPr id="5" name="Picture 4" descr="A group of people with different faces&#10;&#10;Description automatically generated">
            <a:extLst>
              <a:ext uri="{FF2B5EF4-FFF2-40B4-BE49-F238E27FC236}">
                <a16:creationId xmlns:a16="http://schemas.microsoft.com/office/drawing/2014/main" id="{69ADC808-494C-B34A-ED56-D755DAEE6E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076" y="2100295"/>
            <a:ext cx="5473345" cy="30855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38C9DC05-B4A2-3F17-8645-B5A8D30331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206535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C3768-C384-9DFE-FF65-892D25CF993A}"/>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خطوات تخصيص المحتوى الرقمي</a:t>
            </a:r>
            <a:endParaRPr lang="en-US" sz="2800" dirty="0"/>
          </a:p>
        </p:txBody>
      </p:sp>
      <p:sp>
        <p:nvSpPr>
          <p:cNvPr id="3" name="Content Placeholder 2">
            <a:extLst>
              <a:ext uri="{FF2B5EF4-FFF2-40B4-BE49-F238E27FC236}">
                <a16:creationId xmlns:a16="http://schemas.microsoft.com/office/drawing/2014/main" id="{3423B8EE-BAD6-1AD3-9B47-EA0ED7207E4C}"/>
              </a:ext>
            </a:extLst>
          </p:cNvPr>
          <p:cNvSpPr>
            <a:spLocks noGrp="1"/>
          </p:cNvSpPr>
          <p:nvPr>
            <p:ph idx="1"/>
          </p:nvPr>
        </p:nvSpPr>
        <p:spPr>
          <a:xfrm>
            <a:off x="5833241" y="1825625"/>
            <a:ext cx="5520558" cy="4351338"/>
          </a:xfrm>
        </p:spPr>
        <p:txBody>
          <a:bodyPr>
            <a:normAutofit fontScale="92500"/>
          </a:bodyPr>
          <a:lstStyle/>
          <a:p>
            <a:pPr algn="just" rtl="1">
              <a:lnSpc>
                <a:spcPct val="150000"/>
              </a:lnSpc>
            </a:pPr>
            <a:r>
              <a:rPr lang="ar-EG" sz="1600" dirty="0">
                <a:latin typeface="Alexandria Medium" pitchFamily="2" charset="-78"/>
                <a:cs typeface="Alexandria Medium" pitchFamily="2" charset="-78"/>
              </a:rPr>
              <a:t>تفعيل نظم التوصية الذكية بالذكاء الاصطناعي: تطوير نظم توصية متطورة تستخدم البيانات للتنبؤ بما قد يهتم به المستخدم وتقديم اقتراحات ذات صلة.</a:t>
            </a:r>
          </a:p>
          <a:p>
            <a:pPr algn="just" rtl="1">
              <a:lnSpc>
                <a:spcPct val="150000"/>
              </a:lnSpc>
            </a:pPr>
            <a:r>
              <a:rPr lang="ar-EG" sz="1600" dirty="0">
                <a:latin typeface="Alexandria Medium" pitchFamily="2" charset="-78"/>
                <a:cs typeface="Alexandria Medium" pitchFamily="2" charset="-78"/>
              </a:rPr>
              <a:t>التجربة المتكاملة: ضمان تجربة مستخدم متناسقة وشاملة عبر جميع القنوات والأجهزة من خلال تخصيص المحتوى والعروض في كل نقطة اتصال.</a:t>
            </a:r>
          </a:p>
          <a:p>
            <a:pPr algn="just" rtl="1">
              <a:lnSpc>
                <a:spcPct val="150000"/>
              </a:lnSpc>
            </a:pPr>
            <a:r>
              <a:rPr lang="ar-EG" sz="1600" dirty="0">
                <a:latin typeface="Alexandria Medium" pitchFamily="2" charset="-78"/>
                <a:cs typeface="Alexandria Medium" pitchFamily="2" charset="-78"/>
              </a:rPr>
              <a:t>التحسين المستمر: مراقبة أداء التخصيص والتجربة الشخصية وإجراء التعديلات اللازمة باستمرار لتحسين النتائج.</a:t>
            </a:r>
          </a:p>
          <a:p>
            <a:pPr algn="just" rtl="1">
              <a:lnSpc>
                <a:spcPct val="150000"/>
              </a:lnSpc>
            </a:pPr>
            <a:r>
              <a:rPr lang="ar-EG" sz="1600" dirty="0">
                <a:latin typeface="Alexandria Medium" pitchFamily="2" charset="-78"/>
                <a:cs typeface="Alexandria Medium" pitchFamily="2" charset="-78"/>
              </a:rPr>
              <a:t>الخصوصية والشفافية: الالتزام بقوانين الخصوصية وإشراك المستخدمين في كيفية استخدام بياناتهم مع الحفاظ على الثقة.</a:t>
            </a:r>
          </a:p>
          <a:p>
            <a:endParaRPr lang="en-US" sz="1600" dirty="0"/>
          </a:p>
        </p:txBody>
      </p:sp>
      <p:pic>
        <p:nvPicPr>
          <p:cNvPr id="7" name="Picture 6" descr="A group of people with different colored bubbles&#10;&#10;Description automatically generated">
            <a:extLst>
              <a:ext uri="{FF2B5EF4-FFF2-40B4-BE49-F238E27FC236}">
                <a16:creationId xmlns:a16="http://schemas.microsoft.com/office/drawing/2014/main" id="{297391DA-34B5-C7E6-E030-6B9C0E7F9B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921" y="2159876"/>
            <a:ext cx="4553934" cy="3190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AFB739E7-505A-0E4A-FF07-C148B2E6A9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2315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9E665-9175-993E-F073-014DFAD535FF}"/>
              </a:ext>
            </a:extLst>
          </p:cNvPr>
          <p:cNvSpPr>
            <a:spLocks noGrp="1"/>
          </p:cNvSpPr>
          <p:nvPr>
            <p:ph type="title"/>
          </p:nvPr>
        </p:nvSpPr>
        <p:spPr>
          <a:xfrm>
            <a:off x="505810" y="317828"/>
            <a:ext cx="11180379" cy="1325563"/>
          </a:xfrm>
        </p:spPr>
        <p:txBody>
          <a:bodyPr>
            <a:normAutofit/>
          </a:bodyPr>
          <a:lstStyle/>
          <a:p>
            <a:pPr algn="ctr" rtl="1"/>
            <a:r>
              <a:rPr lang="en-US" sz="2400" dirty="0">
                <a:latin typeface="Alexandria Medium" pitchFamily="2" charset="-78"/>
                <a:cs typeface="Alexandria Medium" pitchFamily="2" charset="-78"/>
              </a:rPr>
              <a:t> </a:t>
            </a:r>
            <a:r>
              <a:rPr lang="ar-EG" sz="2400" dirty="0">
                <a:latin typeface="Alexandria Medium" pitchFamily="2" charset="-78"/>
                <a:cs typeface="Alexandria Medium" pitchFamily="2" charset="-78"/>
              </a:rPr>
              <a:t> تخصيص المحتوى الرقمي المبني على البيانات </a:t>
            </a:r>
            <a:r>
              <a:rPr lang="en-US" sz="2400" dirty="0">
                <a:latin typeface="Alexandria Medium" pitchFamily="2" charset="-78"/>
                <a:cs typeface="Alexandria Medium" pitchFamily="2" charset="-78"/>
              </a:rPr>
              <a:t>Personalization based data</a:t>
            </a:r>
          </a:p>
        </p:txBody>
      </p:sp>
      <p:sp>
        <p:nvSpPr>
          <p:cNvPr id="3" name="Content Placeholder 2">
            <a:extLst>
              <a:ext uri="{FF2B5EF4-FFF2-40B4-BE49-F238E27FC236}">
                <a16:creationId xmlns:a16="http://schemas.microsoft.com/office/drawing/2014/main" id="{E81D2CAB-8592-6086-0A70-47124CFA5ECE}"/>
              </a:ext>
            </a:extLst>
          </p:cNvPr>
          <p:cNvSpPr>
            <a:spLocks noGrp="1"/>
          </p:cNvSpPr>
          <p:nvPr>
            <p:ph idx="1"/>
          </p:nvPr>
        </p:nvSpPr>
        <p:spPr>
          <a:xfrm>
            <a:off x="5555654" y="1469971"/>
            <a:ext cx="6182710" cy="5388029"/>
          </a:xfrm>
        </p:spPr>
        <p:txBody>
          <a:bodyPr>
            <a:normAutofit lnSpcReduction="10000"/>
          </a:bodyPr>
          <a:lstStyle/>
          <a:p>
            <a:pPr marL="0" indent="0" algn="just" rtl="1">
              <a:lnSpc>
                <a:spcPct val="170000"/>
              </a:lnSpc>
              <a:buNone/>
            </a:pPr>
            <a:r>
              <a:rPr lang="ar-EG" sz="1400" dirty="0">
                <a:latin typeface="Alexandria Medium" pitchFamily="2" charset="-78"/>
                <a:cs typeface="Alexandria Medium" pitchFamily="2" charset="-78"/>
              </a:rPr>
              <a:t>يتضمن التخصيص المبني على البيانات، في جوهره، استخدام البيانات لتقديم محتوى ملائم وذو معنى للمستخدمين الفرديين. يعتمد هذا النهج على التقاط بيانات المستخدم وتحليلها مثل التركيبة السكانية وسلوك التصفح وسجل الشراء والتفضيلات. من خلال فهم هذه الأفكار، يمكن للشركات تقسيم جمهورها وإنشاء محتوى مخصص يلبي احتياجات واهتمامات محددة. على سبيل المثال، يمكن لموقع التجارة الإلكترونية استخدام التخصيص المستند إلى البيانات للتوصية بالمنتجات بناءً على مشتريات المستخدم السابقة أو سجل التصفح.</a:t>
            </a:r>
          </a:p>
          <a:p>
            <a:pPr marL="0" indent="0" algn="just" rtl="1">
              <a:lnSpc>
                <a:spcPct val="170000"/>
              </a:lnSpc>
              <a:buNone/>
            </a:pPr>
            <a:r>
              <a:rPr lang="ar-EG" sz="1400" dirty="0">
                <a:latin typeface="Alexandria Medium" pitchFamily="2" charset="-78"/>
                <a:cs typeface="Alexandria Medium" pitchFamily="2" charset="-78"/>
              </a:rPr>
              <a:t>أحد المكونات الرئيسية للتخصيص القائم على البيانات هو استخدام الخوارزميات والتعلم الآلي. تساعد هذه التقنيات في تحليل كميات هائلة من البيانات وتحديد الأنماط والاتجاهات. من خلال التعلم المستمر من تفاعلات المستخدم، يمكن للخوارزميات إجراء تنبؤات دقيقة حول تفضيلات المستخدم وتقديم توصيات مخصصة. على سبيل المثال، تستخدم منصات البث مثل </a:t>
            </a:r>
            <a:r>
              <a:rPr lang="en-US" sz="1400" dirty="0">
                <a:latin typeface="Alexandria Medium" pitchFamily="2" charset="-78"/>
                <a:cs typeface="Alexandria Medium" pitchFamily="2" charset="-78"/>
              </a:rPr>
              <a:t>Netflix </a:t>
            </a:r>
            <a:r>
              <a:rPr lang="ar-EG" sz="1400" dirty="0">
                <a:latin typeface="Alexandria Medium" pitchFamily="2" charset="-78"/>
                <a:cs typeface="Alexandria Medium" pitchFamily="2" charset="-78"/>
              </a:rPr>
              <a:t>خوارزميات التعلم الآلي لاقتراح الأفلام والعروض بناءً على سجل مشاهدة المستخدم وتقييماته.</a:t>
            </a:r>
            <a:endParaRPr lang="en-US" sz="1400" dirty="0">
              <a:latin typeface="Alexandria Medium" pitchFamily="2" charset="-78"/>
              <a:cs typeface="Alexandria Medium" pitchFamily="2" charset="-78"/>
            </a:endParaRPr>
          </a:p>
        </p:txBody>
      </p:sp>
      <p:pic>
        <p:nvPicPr>
          <p:cNvPr id="5" name="Picture 4" descr="A puzzle with text on it&#10;&#10;Description automatically generated">
            <a:extLst>
              <a:ext uri="{FF2B5EF4-FFF2-40B4-BE49-F238E27FC236}">
                <a16:creationId xmlns:a16="http://schemas.microsoft.com/office/drawing/2014/main" id="{0276DFDF-8EDC-2D40-61E5-5572AE72C4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747" y="2311536"/>
            <a:ext cx="4902310" cy="30645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8804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AF031-A9B2-E665-9A6C-CCBEC32C230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تخصيص المحتوى الرقمي للمستهلك</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2EA2AB1-D4F7-AC05-A85D-83B0C3C43054}"/>
              </a:ext>
            </a:extLst>
          </p:cNvPr>
          <p:cNvSpPr>
            <a:spLocks noGrp="1"/>
          </p:cNvSpPr>
          <p:nvPr>
            <p:ph idx="1"/>
          </p:nvPr>
        </p:nvSpPr>
        <p:spPr>
          <a:xfrm>
            <a:off x="617478" y="1418898"/>
            <a:ext cx="11222422" cy="5297212"/>
          </a:xfrm>
        </p:spPr>
        <p:txBody>
          <a:bodyPr>
            <a:normAutofit lnSpcReduction="10000"/>
          </a:bodyPr>
          <a:lstStyle/>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تحسين تجربة المستخدم: </a:t>
            </a:r>
            <a:r>
              <a:rPr lang="ar-EG" sz="1400" dirty="0">
                <a:latin typeface="Alexandria Medium" pitchFamily="2" charset="-78"/>
                <a:cs typeface="Alexandria Medium" pitchFamily="2" charset="-78"/>
              </a:rPr>
              <a:t>إحدى الفوائد الرئيسية لتخصيص المحتوى هي أنه يعزز تجربة المستخدم الشاملة. ومن خلال تخصيص المحتوى ليناسب التفضيلات والاهتمامات المحددة للمستخدمين الفرديين، يمكنك تزويدهم بتجربة أكثر صلة وجاذبية. على سبيل المثال، إذا أبدى المستخدم سابقاً اهتماماً بموضوع معين، مثل اللياقة البدنية، فيمكنك تقديم محتوى مخصص يتعلق بنصائح اللياقة البدنية وإجراءات التمرين والوصفات الصحية. </a:t>
            </a:r>
          </a:p>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زيادة المشاركة والتفاعلات: </a:t>
            </a:r>
            <a:r>
              <a:rPr lang="ar-EG" sz="1400" dirty="0">
                <a:latin typeface="Alexandria Medium" pitchFamily="2" charset="-78"/>
                <a:cs typeface="Alexandria Medium" pitchFamily="2" charset="-78"/>
              </a:rPr>
              <a:t>ثبت أن المحتوى المخصص يزيد من مشاركة المستخدم وتفاعلاته. عندما يشعر المستخدمون أن المحتوى الذي يستهلكونه يستهدفهم على وجه التحديد، فمن المرجح أن يقضوا المزيد من الوقت على موقع الويب الخاص بك، ويقرأوا المزيد من المقالات، ويتفاعلوا مع المحتوى الخاص بك عن طريق ترك التعليقات أو مشاركته مع الآخرين. على سبيل المثال، وجدت دراسة أجرتها </a:t>
            </a:r>
            <a:r>
              <a:rPr lang="en-US" sz="1400" dirty="0" err="1">
                <a:latin typeface="Alexandria Medium" pitchFamily="2" charset="-78"/>
                <a:cs typeface="Alexandria Medium" pitchFamily="2" charset="-78"/>
              </a:rPr>
              <a:t>Evergage</a:t>
            </a:r>
            <a:r>
              <a:rPr lang="en-US" sz="1400" dirty="0">
                <a:latin typeface="Alexandria Medium" pitchFamily="2" charset="-78"/>
                <a:cs typeface="Alexandria Medium" pitchFamily="2" charset="-78"/>
              </a:rPr>
              <a:t> </a:t>
            </a:r>
            <a:r>
              <a:rPr lang="ar-EG" sz="1400" dirty="0">
                <a:latin typeface="Alexandria Medium" pitchFamily="2" charset="-78"/>
                <a:cs typeface="Alexandria Medium" pitchFamily="2" charset="-78"/>
              </a:rPr>
              <a:t>أن العبارات المخصصة التي تحث المستخدم على اتخاذ إجراء أدت إلى زيادة بنسبة 202% في التحويلات مقارنة بالتحويلات العامة. من خلال تخصيص المحتوى الخاص بك ليناسب تفضيلات واحتياجات جمهورك، يمكنك تشجيعهم على التفاعل بنشاط مع علامتك التجارية.</a:t>
            </a:r>
          </a:p>
          <a:p>
            <a:pPr algn="just" rtl="1">
              <a:lnSpc>
                <a:spcPct val="170000"/>
              </a:lnSpc>
              <a:buFont typeface="Wingdings" panose="05000000000000000000" pitchFamily="2" charset="2"/>
              <a:buChar char="ü"/>
            </a:pPr>
            <a:r>
              <a:rPr lang="ar-EG" sz="1400" dirty="0">
                <a:solidFill>
                  <a:srgbClr val="FF0000"/>
                </a:solidFill>
                <a:latin typeface="Alexandria Medium" pitchFamily="2" charset="-78"/>
                <a:cs typeface="Alexandria Medium" pitchFamily="2" charset="-78"/>
              </a:rPr>
              <a:t>معدلات تحويل أعلى: </a:t>
            </a:r>
            <a:r>
              <a:rPr lang="ar-EG" sz="1400" dirty="0">
                <a:latin typeface="Alexandria Medium" pitchFamily="2" charset="-78"/>
                <a:cs typeface="Alexandria Medium" pitchFamily="2" charset="-78"/>
              </a:rPr>
              <a:t>يمكن أن يكون لتخصيص المحتوى تأثير كبير على معدلات التحويل. من خلال تقديم محتوى مخصص يتوافق مع اهتمامات واحتياجات جمهورك، يمكنك زيادة احتمال اتخاذهم للإجراء المطلوب، مثل إجراء عملية شراء أو الاشتراك في رسالة إخبارية. وفقاً لتقرير صادر عن شركة </a:t>
            </a:r>
            <a:r>
              <a:rPr lang="en-US" sz="1400" dirty="0">
                <a:latin typeface="Alexandria Medium" pitchFamily="2" charset="-78"/>
                <a:cs typeface="Alexandria Medium" pitchFamily="2" charset="-78"/>
              </a:rPr>
              <a:t>Epsilon، </a:t>
            </a:r>
            <a:r>
              <a:rPr lang="ar-EG" sz="1400" dirty="0">
                <a:latin typeface="Alexandria Medium" pitchFamily="2" charset="-78"/>
                <a:cs typeface="Alexandria Medium" pitchFamily="2" charset="-78"/>
              </a:rPr>
              <a:t>من المرجح أن يقوم 80% من المستهلكين بإجراء عملية شراء عندما تقدم العلامات التجارية تجارب مخصصة. على سبيل المثال، يُعرف محرك التوصيات الخاص بأمازون بقدرته على اقتراح المنتجات بناءً على تصفح المستخدم وسجل الشراء، </a:t>
            </a:r>
          </a:p>
        </p:txBody>
      </p:sp>
      <p:pic>
        <p:nvPicPr>
          <p:cNvPr id="4" name="Graphic 21">
            <a:extLst>
              <a:ext uri="{FF2B5EF4-FFF2-40B4-BE49-F238E27FC236}">
                <a16:creationId xmlns:a16="http://schemas.microsoft.com/office/drawing/2014/main" id="{E141C2E7-A5A0-C37A-04E4-DFDBDC35A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829001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28D03-5D50-C413-FE3B-C98F4967470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تخصيص المحتوى الرقمي للمستهلك</a:t>
            </a:r>
            <a:endParaRPr lang="en-US" sz="2800" dirty="0"/>
          </a:p>
        </p:txBody>
      </p:sp>
      <p:sp>
        <p:nvSpPr>
          <p:cNvPr id="3" name="Content Placeholder 2">
            <a:extLst>
              <a:ext uri="{FF2B5EF4-FFF2-40B4-BE49-F238E27FC236}">
                <a16:creationId xmlns:a16="http://schemas.microsoft.com/office/drawing/2014/main" id="{38454988-F394-AC3C-7852-AB1368B8446F}"/>
              </a:ext>
            </a:extLst>
          </p:cNvPr>
          <p:cNvSpPr>
            <a:spLocks noGrp="1"/>
          </p:cNvSpPr>
          <p:nvPr>
            <p:ph idx="1"/>
          </p:nvPr>
        </p:nvSpPr>
        <p:spPr/>
        <p:txBody>
          <a:bodyPr>
            <a:normAutofit fontScale="55000" lnSpcReduction="20000"/>
          </a:bodyPr>
          <a:lstStyle/>
          <a:p>
            <a:pPr marL="0" indent="0" algn="just" rtl="1">
              <a:lnSpc>
                <a:spcPct val="170000"/>
              </a:lnSpc>
              <a:buNone/>
            </a:pPr>
            <a:r>
              <a:rPr lang="ar-EG" dirty="0">
                <a:solidFill>
                  <a:srgbClr val="FF0000"/>
                </a:solidFill>
                <a:latin typeface="Alexandria Medium" pitchFamily="2" charset="-78"/>
                <a:cs typeface="Alexandria Medium" pitchFamily="2" charset="-78"/>
              </a:rPr>
              <a:t>تعزيز ولاء العملاء: </a:t>
            </a:r>
            <a:r>
              <a:rPr lang="ar-EG" dirty="0">
                <a:latin typeface="Alexandria Medium" pitchFamily="2" charset="-78"/>
                <a:cs typeface="Alexandria Medium" pitchFamily="2" charset="-78"/>
              </a:rPr>
              <a:t>يساعد المحتوى المخصص على بناء اتصال أقوى مع جمهورك، مما يؤدي إلى زيادة ولاء العملاء. عندما يشعر المستخدمون أن العلامة التجارية تتفهم تفضيلاتهم واحتياجاتهم الفردية، فمن المرجح أن يطوروا شعوراً بالولاء والثقة. وجدت دراسة حالة أجرتها شركة </a:t>
            </a:r>
            <a:r>
              <a:rPr lang="en-US" dirty="0" err="1">
                <a:latin typeface="Alexandria Medium" pitchFamily="2" charset="-78"/>
                <a:cs typeface="Alexandria Medium" pitchFamily="2" charset="-78"/>
              </a:rPr>
              <a:t>Monetate</a:t>
            </a:r>
            <a:r>
              <a:rPr lang="en-US" dirty="0">
                <a:latin typeface="Alexandria Medium" pitchFamily="2" charset="-78"/>
                <a:cs typeface="Alexandria Medium" pitchFamily="2" charset="-78"/>
              </a:rPr>
              <a:t> </a:t>
            </a:r>
            <a:r>
              <a:rPr lang="ar-EG" dirty="0">
                <a:latin typeface="Alexandria Medium" pitchFamily="2" charset="-78"/>
                <a:cs typeface="Alexandria Medium" pitchFamily="2" charset="-78"/>
              </a:rPr>
              <a:t>أن التخصيص أدى إلى زيادة ولاء العملاء بنسبة 20%. من خلال تقديم محتوى مخصص يلقى صدى لدى جمهورك باستمرار، يمكنك تعزيز العلاقات طويلة الأمد وتحويل العملاء إلى مؤيدين للعلامة التجارية.</a:t>
            </a:r>
          </a:p>
          <a:p>
            <a:pPr marL="0" indent="0" algn="just" rtl="1">
              <a:lnSpc>
                <a:spcPct val="170000"/>
              </a:lnSpc>
              <a:buNone/>
            </a:pPr>
            <a:r>
              <a:rPr lang="ar-EG" dirty="0">
                <a:solidFill>
                  <a:srgbClr val="FF0000"/>
                </a:solidFill>
                <a:latin typeface="Alexandria Medium" pitchFamily="2" charset="-78"/>
                <a:cs typeface="Alexandria Medium" pitchFamily="2" charset="-78"/>
              </a:rPr>
              <a:t>تحسين عائد الاستثمار: </a:t>
            </a:r>
            <a:r>
              <a:rPr lang="ar-EG" dirty="0">
                <a:latin typeface="Alexandria Medium" pitchFamily="2" charset="-78"/>
                <a:cs typeface="Alexandria Medium" pitchFamily="2" charset="-78"/>
              </a:rPr>
              <a:t>يمكن أن يؤدي تنفيذ استراتيجيات تخصيص المحتوى إلى عائد أعلى على الاستثمار (</a:t>
            </a:r>
            <a:r>
              <a:rPr lang="en-US" dirty="0">
                <a:latin typeface="Alexandria Medium" pitchFamily="2" charset="-78"/>
                <a:cs typeface="Alexandria Medium" pitchFamily="2" charset="-78"/>
              </a:rPr>
              <a:t>ROI</a:t>
            </a:r>
            <a:r>
              <a:rPr lang="ar-EG" dirty="0">
                <a:latin typeface="Alexandria Medium" pitchFamily="2" charset="-78"/>
                <a:cs typeface="Alexandria Medium" pitchFamily="2" charset="-78"/>
              </a:rPr>
              <a:t>من خلال تقديم محتوى مخصص عالي الاستهداف وذو صلة، يمكنك تحسين جهودك التسويقية والتأكد من استخدام مواردك بشكل فعال. وجدت دراسة أجرتها شركة ماكينزي أن التخصيص يمكن أن يحقق عائداً على الاستثمار على الإنفاق التسويقي يتراوح بين خمسة إلى ثمانية أضعاف ويمكن أن يزيد المبيعات بنسبة 10% أو أكثر. ومن خلال الاستفادة من تقنيات التخصيص المبنية على البيانات، يمكنك زيادة تأثير المحتوى الخاص بك وتحقيق عائد استثمار أعلى لجهودك التسويقية.</a:t>
            </a:r>
            <a:endParaRPr lang="en-US" dirty="0">
              <a:latin typeface="Alexandria Medium" pitchFamily="2" charset="-78"/>
              <a:cs typeface="Alexandria Medium" pitchFamily="2" charset="-78"/>
            </a:endParaRP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85287D8-FA33-20F6-52FB-64128C56A5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340439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43F31-CCBD-3DB6-8842-51C1F4EC400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أشكال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EA843D0-6BAE-B0DF-34B8-4F7CBB6280B1}"/>
              </a:ext>
            </a:extLst>
          </p:cNvPr>
          <p:cNvSpPr>
            <a:spLocks noGrp="1"/>
          </p:cNvSpPr>
          <p:nvPr>
            <p:ph idx="1"/>
          </p:nvPr>
        </p:nvSpPr>
        <p:spPr>
          <a:xfrm>
            <a:off x="838200" y="1690688"/>
            <a:ext cx="10515600" cy="4946595"/>
          </a:xfrm>
        </p:spPr>
        <p:txBody>
          <a:bodyPr>
            <a:normAutofit/>
          </a:bodyPr>
          <a:lstStyle/>
          <a:p>
            <a:pPr algn="just" rtl="1">
              <a:lnSpc>
                <a:spcPct val="170000"/>
              </a:lnSpc>
            </a:pPr>
            <a:r>
              <a:rPr lang="ar-EG" sz="1400" dirty="0">
                <a:solidFill>
                  <a:srgbClr val="00AEEF"/>
                </a:solidFill>
                <a:latin typeface="Alexandria Medium" pitchFamily="2" charset="-78"/>
                <a:cs typeface="Alexandria Medium" pitchFamily="2" charset="-78"/>
              </a:rPr>
              <a:t>1. التخصيص المدعوم بالذكاء الاصطناعي:</a:t>
            </a:r>
          </a:p>
          <a:p>
            <a:pPr algn="just" rtl="1">
              <a:lnSpc>
                <a:spcPct val="170000"/>
              </a:lnSpc>
            </a:pPr>
            <a:r>
              <a:rPr lang="ar-EG" sz="1400" dirty="0">
                <a:latin typeface="Alexandria Medium" pitchFamily="2" charset="-78"/>
                <a:cs typeface="Alexandria Medium" pitchFamily="2" charset="-78"/>
              </a:rPr>
              <a:t>أحد أهم الاتجاهات في تخصيص المحتوى هو استخدام الذكاء الاصطناعي (</a:t>
            </a:r>
            <a:r>
              <a:rPr lang="en-US" sz="1400" dirty="0">
                <a:latin typeface="Alexandria Medium" pitchFamily="2" charset="-78"/>
                <a:cs typeface="Alexandria Medium" pitchFamily="2" charset="-78"/>
              </a:rPr>
              <a:t>AI </a:t>
            </a:r>
            <a:r>
              <a:rPr lang="ar-EG" sz="1400" dirty="0">
                <a:latin typeface="Alexandria Medium" pitchFamily="2" charset="-78"/>
                <a:cs typeface="Alexandria Medium" pitchFamily="2" charset="-78"/>
              </a:rPr>
              <a:t>لتقديم تجارب مخصصة للمستخدمين. يمكن لخوارزميات الذكاء الاصطناعي تحليل كميات هائلة من البيانات، بما في ذلك سلوك المستخدم وتفضيلاته وتركيبته السكانية، لفهم الاهتمامات الفردية وتقديم توصيات المحتوى المخصصة. على سبيل المثال، تستخدم منصات البث المباشر مثل </a:t>
            </a:r>
            <a:r>
              <a:rPr lang="en-US" sz="1400" dirty="0">
                <a:latin typeface="Alexandria Medium" pitchFamily="2" charset="-78"/>
                <a:cs typeface="Alexandria Medium" pitchFamily="2" charset="-78"/>
              </a:rPr>
              <a:t>Netflix </a:t>
            </a:r>
            <a:r>
              <a:rPr lang="ar-EG" sz="1400" dirty="0">
                <a:latin typeface="Alexandria Medium" pitchFamily="2" charset="-78"/>
                <a:cs typeface="Alexandria Medium" pitchFamily="2" charset="-78"/>
              </a:rPr>
              <a:t>و</a:t>
            </a:r>
            <a:r>
              <a:rPr lang="en-US" sz="1400" dirty="0">
                <a:latin typeface="Alexandria Medium" pitchFamily="2" charset="-78"/>
                <a:cs typeface="Alexandria Medium" pitchFamily="2" charset="-78"/>
              </a:rPr>
              <a:t>Spotify </a:t>
            </a:r>
            <a:r>
              <a:rPr lang="ar-EG" sz="1400" dirty="0">
                <a:latin typeface="Alexandria Medium" pitchFamily="2" charset="-78"/>
                <a:cs typeface="Alexandria Medium" pitchFamily="2" charset="-78"/>
              </a:rPr>
              <a:t>خوارزميات الذكاء الاصطناعي لاقتراح الأفلام والعروض والموسيقى بناءً على عادات المشاهدة والاستماع السابقة للمستخدمين. </a:t>
            </a:r>
          </a:p>
          <a:p>
            <a:pPr algn="just" rtl="1">
              <a:lnSpc>
                <a:spcPct val="170000"/>
              </a:lnSpc>
            </a:pPr>
            <a:r>
              <a:rPr lang="ar-EG" sz="1400" dirty="0">
                <a:solidFill>
                  <a:srgbClr val="00AEEF"/>
                </a:solidFill>
                <a:latin typeface="Alexandria Medium" pitchFamily="2" charset="-78"/>
                <a:cs typeface="Alexandria Medium" pitchFamily="2" charset="-78"/>
              </a:rPr>
              <a:t>2. التخصيص الفائق </a:t>
            </a:r>
            <a:r>
              <a:rPr lang="en-US" sz="1400" dirty="0">
                <a:solidFill>
                  <a:srgbClr val="00AEEF"/>
                </a:solidFill>
                <a:latin typeface="Alexandria Medium" pitchFamily="2" charset="-78"/>
                <a:cs typeface="Alexandria Medium" pitchFamily="2" charset="-78"/>
              </a:rPr>
              <a:t> Hyper-personalization </a:t>
            </a:r>
            <a:r>
              <a:rPr lang="ar-EG" sz="1400" dirty="0">
                <a:solidFill>
                  <a:srgbClr val="00AEEF"/>
                </a:solidFill>
                <a:latin typeface="Alexandria Medium" pitchFamily="2" charset="-78"/>
                <a:cs typeface="Alexandria Medium" pitchFamily="2" charset="-78"/>
              </a:rPr>
              <a:t>:</a:t>
            </a:r>
          </a:p>
          <a:p>
            <a:pPr algn="just" rtl="1">
              <a:lnSpc>
                <a:spcPct val="170000"/>
              </a:lnSpc>
            </a:pPr>
            <a:r>
              <a:rPr lang="ar-EG" sz="1400" dirty="0">
                <a:latin typeface="Alexandria Medium" pitchFamily="2" charset="-78"/>
                <a:cs typeface="Alexandria Medium" pitchFamily="2" charset="-78"/>
              </a:rPr>
              <a:t>ينقل التخصيص المفرط تخصيص المحتوى إلى المستوى التالي من خلال إنشاء تجارب مخصصة للغاية للمستخدمين الفرديين. ويتضمن ذلك الاستفادة من البيانات في الوقت الفعلي للتصفح، ويعتمد على 3 أبعاد ( الموقع والطقس والتوقيت) ، لتقديم محتوى مخصص في الوقت الحالي. على سبيل المثال، يمكن لموقع ويب للبيع بالتجزئة استخدام التخصيص الفائق لعرض توصيات المنتجات المختلفة بناءً على الموقع الحالي للمستخدم وظروف الطقس. يعزز هذا المستوى من التخصيص مشاركة المستخدم ويزيد من احتمالية التحويلات. </a:t>
            </a:r>
          </a:p>
        </p:txBody>
      </p:sp>
    </p:spTree>
    <p:extLst>
      <p:ext uri="{BB962C8B-B14F-4D97-AF65-F5344CB8AC3E}">
        <p14:creationId xmlns:p14="http://schemas.microsoft.com/office/powerpoint/2010/main" val="3165314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37022-A45A-CDC1-E00E-615D58CF8A8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أشكال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FF42E7A-EF91-DDEB-BF48-28169791F982}"/>
              </a:ext>
            </a:extLst>
          </p:cNvPr>
          <p:cNvSpPr>
            <a:spLocks noGrp="1"/>
          </p:cNvSpPr>
          <p:nvPr>
            <p:ph idx="1"/>
          </p:nvPr>
        </p:nvSpPr>
        <p:spPr/>
        <p:txBody>
          <a:bodyPr>
            <a:normAutofit fontScale="55000" lnSpcReduction="20000"/>
          </a:bodyPr>
          <a:lstStyle/>
          <a:p>
            <a:pPr marL="0" indent="0" algn="r" rtl="1">
              <a:lnSpc>
                <a:spcPct val="170000"/>
              </a:lnSpc>
              <a:buNone/>
            </a:pPr>
            <a:r>
              <a:rPr lang="ar-EG" dirty="0">
                <a:solidFill>
                  <a:srgbClr val="00AEEF"/>
                </a:solidFill>
                <a:latin typeface="Alexandria Medium" pitchFamily="2" charset="-78"/>
                <a:cs typeface="Alexandria Medium" pitchFamily="2" charset="-78"/>
              </a:rPr>
              <a:t>3- التخصيص </a:t>
            </a:r>
            <a:r>
              <a:rPr lang="ar-EG" dirty="0" err="1">
                <a:solidFill>
                  <a:srgbClr val="00AEEF"/>
                </a:solidFill>
                <a:latin typeface="Alexandria Medium" pitchFamily="2" charset="-78"/>
                <a:cs typeface="Alexandria Medium" pitchFamily="2" charset="-78"/>
              </a:rPr>
              <a:t>السياقي</a:t>
            </a:r>
            <a:r>
              <a:rPr lang="ar-EG" dirty="0">
                <a:solidFill>
                  <a:srgbClr val="00AEEF"/>
                </a:solidFill>
                <a:latin typeface="Alexandria Medium" pitchFamily="2" charset="-78"/>
                <a:cs typeface="Alexandria Medium" pitchFamily="2" charset="-78"/>
              </a:rPr>
              <a:t>:</a:t>
            </a:r>
          </a:p>
          <a:p>
            <a:pPr marL="0" indent="0" algn="just" rtl="1">
              <a:lnSpc>
                <a:spcPct val="170000"/>
              </a:lnSpc>
              <a:buNone/>
            </a:pPr>
            <a:r>
              <a:rPr lang="ar-EG" dirty="0">
                <a:latin typeface="Alexandria Medium" pitchFamily="2" charset="-78"/>
                <a:cs typeface="Alexandria Medium" pitchFamily="2" charset="-78"/>
              </a:rPr>
              <a:t>يركز التخصيص </a:t>
            </a:r>
            <a:r>
              <a:rPr lang="ar-EG" dirty="0" err="1">
                <a:latin typeface="Alexandria Medium" pitchFamily="2" charset="-78"/>
                <a:cs typeface="Alexandria Medium" pitchFamily="2" charset="-78"/>
              </a:rPr>
              <a:t>السياقي</a:t>
            </a:r>
            <a:r>
              <a:rPr lang="ar-EG" dirty="0">
                <a:latin typeface="Alexandria Medium" pitchFamily="2" charset="-78"/>
                <a:cs typeface="Alexandria Medium" pitchFamily="2" charset="-78"/>
              </a:rPr>
              <a:t> على تقديم المحتوى ذي الصلة بالسياق المحدد الذي يستهلكه المستخدم فيه. يأخذ هذا الأسلوب في الاعتبار عوامل مثل النشاط البحثي الحالي للمستهلك، وتفضيلات المحتوى، وذلك لتوفير محتوى قيم وفي الوقت المناسب. على سبيل المثال، يمكن لتطبيق الأخبار عرض مقالات إخبارية مخصصة في موضوع معين بناءً على كلمات البحث التي استخدمها المستهلك .</a:t>
            </a:r>
          </a:p>
          <a:p>
            <a:pPr marL="0" indent="0" algn="just" rtl="1">
              <a:lnSpc>
                <a:spcPct val="170000"/>
              </a:lnSpc>
              <a:buNone/>
            </a:pPr>
            <a:r>
              <a:rPr lang="ar-EG" dirty="0">
                <a:solidFill>
                  <a:srgbClr val="00AEEF"/>
                </a:solidFill>
                <a:latin typeface="Alexandria Medium" pitchFamily="2" charset="-78"/>
                <a:cs typeface="Alexandria Medium" pitchFamily="2" charset="-78"/>
              </a:rPr>
              <a:t>4- التخصيص بالصوت:</a:t>
            </a:r>
          </a:p>
          <a:p>
            <a:pPr marL="0" indent="0" algn="just" rtl="1">
              <a:lnSpc>
                <a:spcPct val="170000"/>
              </a:lnSpc>
              <a:buNone/>
            </a:pPr>
            <a:r>
              <a:rPr lang="ar-EG" dirty="0">
                <a:latin typeface="Alexandria Medium" pitchFamily="2" charset="-78"/>
                <a:cs typeface="Alexandria Medium" pitchFamily="2" charset="-78"/>
              </a:rPr>
              <a:t>مع ظهور مكبرات الصوت الذكية والمساعدين الصوتيين مثل </a:t>
            </a:r>
            <a:r>
              <a:rPr lang="en-US" dirty="0">
                <a:latin typeface="Alexandria Medium" pitchFamily="2" charset="-78"/>
                <a:cs typeface="Alexandria Medium" pitchFamily="2" charset="-78"/>
              </a:rPr>
              <a:t>Amazon Alexa </a:t>
            </a:r>
            <a:r>
              <a:rPr lang="ar-EG" dirty="0">
                <a:latin typeface="Alexandria Medium" pitchFamily="2" charset="-78"/>
                <a:cs typeface="Alexandria Medium" pitchFamily="2" charset="-78"/>
              </a:rPr>
              <a:t>و</a:t>
            </a:r>
            <a:r>
              <a:rPr lang="en-US" dirty="0">
                <a:latin typeface="Alexandria Medium" pitchFamily="2" charset="-78"/>
                <a:cs typeface="Alexandria Medium" pitchFamily="2" charset="-78"/>
              </a:rPr>
              <a:t>Google Assistant، </a:t>
            </a:r>
            <a:r>
              <a:rPr lang="ar-EG" dirty="0">
                <a:latin typeface="Alexandria Medium" pitchFamily="2" charset="-78"/>
                <a:cs typeface="Alexandria Medium" pitchFamily="2" charset="-78"/>
              </a:rPr>
              <a:t>أصبح التخصيص المنشط بالصوت ذا أهمية متزايدة. يمكن للمستخدمين التفاعل مع هذه الأجهزة باستخدام أصواتهم، ويمكن للشركات الاستفادة من هذه التكنولوجيا لتقديم تجارب محتوى مخصصة. على سبيل المثال، يمكن لخدمة توصيل الطعام تقديم توصيات مخصصة بناءً على طلبات المستخدم السابقة وتفضيلاته الغذائية. يتيح التخصيص المنشط بالصوت للمستخدمين التفاعل مع المحتوى دون استخدام الكتابة النصية، مما يجعله مريحاً ويمكن الوصول إليه.</a:t>
            </a:r>
            <a:endParaRPr lang="en-US" dirty="0">
              <a:latin typeface="Alexandria Medium" pitchFamily="2" charset="-78"/>
              <a:cs typeface="Alexandria Medium" pitchFamily="2" charset="-78"/>
            </a:endParaRPr>
          </a:p>
          <a:p>
            <a:pPr>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1DDE3D1C-8301-06E3-9784-8FBB1241B9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4653584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A297E-BC10-4FEA-8D14-47413A2E3B9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واقعية على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EF0B43C-F046-9258-684A-3721C2F13578}"/>
              </a:ext>
            </a:extLst>
          </p:cNvPr>
          <p:cNvSpPr>
            <a:spLocks noGrp="1"/>
          </p:cNvSpPr>
          <p:nvPr>
            <p:ph idx="1"/>
          </p:nvPr>
        </p:nvSpPr>
        <p:spPr>
          <a:xfrm>
            <a:off x="5029200" y="1450428"/>
            <a:ext cx="6324599" cy="5202619"/>
          </a:xfrm>
        </p:spPr>
        <p:txBody>
          <a:bodyPr>
            <a:normAutofit fontScale="47500" lnSpcReduction="20000"/>
          </a:bodyPr>
          <a:lstStyle/>
          <a:p>
            <a:pPr algn="just" rtl="1">
              <a:lnSpc>
                <a:spcPct val="170000"/>
              </a:lnSpc>
            </a:pPr>
            <a:r>
              <a:rPr lang="ar-EG" sz="2900" dirty="0">
                <a:solidFill>
                  <a:srgbClr val="FF0000"/>
                </a:solidFill>
                <a:latin typeface="Alexandria Medium" pitchFamily="2" charset="-78"/>
                <a:cs typeface="Alexandria Medium" pitchFamily="2" charset="-78"/>
              </a:rPr>
              <a:t>توصيات التجارة الإلكترونية: </a:t>
            </a:r>
            <a:r>
              <a:rPr lang="ar-EG" sz="2900" dirty="0">
                <a:latin typeface="Alexandria Medium" pitchFamily="2" charset="-78"/>
                <a:cs typeface="Alexandria Medium" pitchFamily="2" charset="-78"/>
              </a:rPr>
              <a:t>أتقن تجار التجزئة عبر الإنترنت مثل أمازون فن تخصيص المحتوى من خلال تقديم توصيات مخصصة للمنتجات بناءً على تصفح المستخدم وسجل الشراء. من خلال تحليل بيانات العملاء، تستطيع أمازون اقتراح المنتجات التي من المرجح أن تجذب المستخدمين الأفراد، مما يزيد من فرص إجراء عملية بيع.</a:t>
            </a:r>
          </a:p>
          <a:p>
            <a:pPr algn="just" rtl="1">
              <a:lnSpc>
                <a:spcPct val="170000"/>
              </a:lnSpc>
            </a:pPr>
            <a:r>
              <a:rPr lang="en-US" dirty="0">
                <a:latin typeface="Alexandria Medium" pitchFamily="2" charset="-78"/>
                <a:cs typeface="Alexandria Medium" pitchFamily="2" charset="-78"/>
                <a:hlinkClick r:id="rId2"/>
              </a:rPr>
              <a:t>https://www.amazon.com/ref=nav_logo</a:t>
            </a:r>
            <a:endParaRPr lang="ar-EG" dirty="0">
              <a:latin typeface="Alexandria Medium" pitchFamily="2" charset="-78"/>
              <a:cs typeface="Alexandria Medium" pitchFamily="2" charset="-78"/>
            </a:endParaRPr>
          </a:p>
          <a:p>
            <a:pPr algn="just" rtl="1">
              <a:lnSpc>
                <a:spcPct val="170000"/>
              </a:lnSpc>
            </a:pPr>
            <a:endParaRPr lang="ar-EG" dirty="0">
              <a:latin typeface="Alexandria Medium" pitchFamily="2" charset="-78"/>
              <a:cs typeface="Alexandria Medium" pitchFamily="2" charset="-78"/>
            </a:endParaRPr>
          </a:p>
          <a:p>
            <a:pPr algn="just" rtl="1">
              <a:lnSpc>
                <a:spcPct val="170000"/>
              </a:lnSpc>
            </a:pPr>
            <a:r>
              <a:rPr lang="ar-EG" sz="2900" dirty="0">
                <a:solidFill>
                  <a:srgbClr val="FF0000"/>
                </a:solidFill>
                <a:latin typeface="Alexandria Medium" pitchFamily="2" charset="-78"/>
                <a:cs typeface="Alexandria Medium" pitchFamily="2" charset="-78"/>
              </a:rPr>
              <a:t>التسويق عبر البريد الإلكتروني: </a:t>
            </a:r>
            <a:r>
              <a:rPr lang="ar-EG" sz="2900" dirty="0">
                <a:latin typeface="Alexandria Medium" pitchFamily="2" charset="-78"/>
                <a:cs typeface="Alexandria Medium" pitchFamily="2" charset="-78"/>
              </a:rPr>
              <a:t>يمكن أن تستفيد حملات البريد الإلكتروني أيضاً من تخصيص المحتوى. على سبيل المثال، يمكن لعلامة تجارية للملابس إرسال رسائل بريد إلكتروني مخصصة للعملاء بناءً على مشترياتهم السابقة، أو تقديم خصومات لهم على عناصر مماثلة أو إعلامهم بالوافدين الجدد بالأسلوب أو الحجم المفضل لديهم. لا يؤدي هذا المستوى من التخصيص إلى زيادة احتمالية المشاركة فحسب، بل يعزز أيضاً ولاء العملاء.</a:t>
            </a:r>
            <a:endParaRPr lang="en-US" sz="2900" dirty="0">
              <a:latin typeface="Alexandria Medium" pitchFamily="2" charset="-78"/>
              <a:cs typeface="Alexandria Medium" pitchFamily="2" charset="-78"/>
            </a:endParaRPr>
          </a:p>
        </p:txBody>
      </p:sp>
      <p:pic>
        <p:nvPicPr>
          <p:cNvPr id="5" name="Picture 4" descr="A sign with a smile on it&#10;&#10;Description automatically generated">
            <a:extLst>
              <a:ext uri="{FF2B5EF4-FFF2-40B4-BE49-F238E27FC236}">
                <a16:creationId xmlns:a16="http://schemas.microsoft.com/office/drawing/2014/main" id="{AF693DE9-FDA7-CA42-0400-6EE0D08A48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345" y="2380594"/>
            <a:ext cx="4350545" cy="27747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639644B6-8415-A4A9-2B50-B81A3B2B11C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863296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56BA9-BBAE-3D5D-B7BF-A838E73E78D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واقعية على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8FEFF2E-AD6F-82F1-B319-0466AC29008E}"/>
              </a:ext>
            </a:extLst>
          </p:cNvPr>
          <p:cNvSpPr>
            <a:spLocks noGrp="1"/>
          </p:cNvSpPr>
          <p:nvPr>
            <p:ph idx="1"/>
          </p:nvPr>
        </p:nvSpPr>
        <p:spPr>
          <a:xfrm>
            <a:off x="5013435" y="1681217"/>
            <a:ext cx="6702972" cy="4811658"/>
          </a:xfrm>
        </p:spPr>
        <p:txBody>
          <a:bodyPr>
            <a:normAutofit fontScale="92500" lnSpcReduction="20000"/>
          </a:bodyPr>
          <a:lstStyle/>
          <a:p>
            <a:pPr algn="just" rtl="1">
              <a:lnSpc>
                <a:spcPct val="150000"/>
              </a:lnSpc>
            </a:pPr>
            <a:r>
              <a:rPr lang="en-US" sz="1600" b="1" dirty="0">
                <a:solidFill>
                  <a:srgbClr val="FF0000"/>
                </a:solidFill>
                <a:latin typeface="Alexandria Medium" pitchFamily="2" charset="-78"/>
                <a:cs typeface="Alexandria Medium" pitchFamily="2" charset="-78"/>
              </a:rPr>
              <a:t>Netflix</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يُعرف عملاق البث المباشر </a:t>
            </a:r>
            <a:r>
              <a:rPr lang="en-US" sz="1600" dirty="0">
                <a:latin typeface="Alexandria Medium" pitchFamily="2" charset="-78"/>
                <a:cs typeface="Alexandria Medium" pitchFamily="2" charset="-78"/>
              </a:rPr>
              <a:t>Netflix </a:t>
            </a:r>
            <a:r>
              <a:rPr lang="ar-EG" sz="1600" dirty="0">
                <a:latin typeface="Alexandria Medium" pitchFamily="2" charset="-78"/>
                <a:cs typeface="Alexandria Medium" pitchFamily="2" charset="-78"/>
              </a:rPr>
              <a:t>بمحرك التوصيات المخصص للغاية. من خلال تحليل سلوك المستخدم وتفضيلاته، تقدم </a:t>
            </a:r>
            <a:r>
              <a:rPr lang="en-US" sz="1600" dirty="0">
                <a:latin typeface="Alexandria Medium" pitchFamily="2" charset="-78"/>
                <a:cs typeface="Alexandria Medium" pitchFamily="2" charset="-78"/>
              </a:rPr>
              <a:t>Netflix </a:t>
            </a:r>
            <a:r>
              <a:rPr lang="ar-EG" sz="1600" dirty="0">
                <a:latin typeface="Alexandria Medium" pitchFamily="2" charset="-78"/>
                <a:cs typeface="Alexandria Medium" pitchFamily="2" charset="-78"/>
              </a:rPr>
              <a:t>توصيات مخصصة للأفلام والبرامج التلفزيونية تتناسب مع ذوق كل مستخدم. وقد ساهم هذا المستوى من التخصيص في نجاحهم الهائل ورضا العملاء.</a:t>
            </a:r>
          </a:p>
          <a:p>
            <a:pPr algn="just" rtl="1">
              <a:lnSpc>
                <a:spcPct val="150000"/>
              </a:lnSpc>
            </a:pPr>
            <a:r>
              <a:rPr lang="en-US" sz="1600" b="1" dirty="0">
                <a:solidFill>
                  <a:srgbClr val="FF0000"/>
                </a:solidFill>
                <a:latin typeface="Alexandria Medium" pitchFamily="2" charset="-78"/>
                <a:cs typeface="Alexandria Medium" pitchFamily="2" charset="-78"/>
              </a:rPr>
              <a:t>Spotify</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تستخدم منصة بث الموسيقى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تخصيص المحتوى لإنشاء قوائم تشغيل مخصصة لمستخدميها. من خلال مجموعة من بيانات المستخدم وخوارزميات التعلم الآلي، ينظم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قوائم التشغيل بناءً على سجل استماع المستخدم وحالته المزاجية وتفضيلاته. تحافظ هذه التجربة الشخصية على تفاعل المستخدمين وتشجعهم على الاستمرار في استخدام النظام الأساسي.</a:t>
            </a:r>
          </a:p>
          <a:p>
            <a:pPr algn="just" rtl="1">
              <a:lnSpc>
                <a:spcPct val="150000"/>
              </a:lnSpc>
            </a:pPr>
            <a:r>
              <a:rPr lang="ar-EG" sz="1600" dirty="0">
                <a:solidFill>
                  <a:srgbClr val="FF0000"/>
                </a:solidFill>
                <a:latin typeface="Alexandria Medium" pitchFamily="2" charset="-78"/>
                <a:cs typeface="Alexandria Medium" pitchFamily="2" charset="-78"/>
              </a:rPr>
              <a:t>ستاربكس</a:t>
            </a:r>
            <a:r>
              <a:rPr lang="ar-EG" sz="1600" dirty="0">
                <a:latin typeface="Alexandria Medium" pitchFamily="2" charset="-78"/>
                <a:cs typeface="Alexandria Medium" pitchFamily="2" charset="-78"/>
              </a:rPr>
              <a:t>. تستخدم ستاربكس التسويق </a:t>
            </a:r>
            <a:r>
              <a:rPr lang="ar-EG" sz="1600" dirty="0" err="1">
                <a:latin typeface="Alexandria Medium" pitchFamily="2" charset="-78"/>
                <a:cs typeface="Alexandria Medium" pitchFamily="2" charset="-78"/>
              </a:rPr>
              <a:t>السياقي</a:t>
            </a:r>
            <a:r>
              <a:rPr lang="ar-EG" sz="1600" dirty="0">
                <a:latin typeface="Alexandria Medium" pitchFamily="2" charset="-78"/>
                <a:cs typeface="Alexandria Medium" pitchFamily="2" charset="-78"/>
              </a:rPr>
              <a:t> لتقديم مكافآت وعروض مخصصة لعملائها بناءً على موقعهم وسجل الشراء والتفضيلات. تستخدم ستاربكس أيضًا التخصيص الجغرافي لإرسال إشعارات الدفع إلى عملائها عندما يكونون بالقرب من متجر ستاربكس.</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green text on a black background&#10;&#10;Description automatically generated">
            <a:extLst>
              <a:ext uri="{FF2B5EF4-FFF2-40B4-BE49-F238E27FC236}">
                <a16:creationId xmlns:a16="http://schemas.microsoft.com/office/drawing/2014/main" id="{B24E5C71-0AE9-D00C-39C9-D02BB54F3E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76" y="2950832"/>
            <a:ext cx="4462175" cy="1431982"/>
          </a:xfrm>
          <a:prstGeom prst="rect">
            <a:avLst/>
          </a:prstGeom>
        </p:spPr>
      </p:pic>
      <p:pic>
        <p:nvPicPr>
          <p:cNvPr id="4" name="Graphic 21">
            <a:extLst>
              <a:ext uri="{FF2B5EF4-FFF2-40B4-BE49-F238E27FC236}">
                <a16:creationId xmlns:a16="http://schemas.microsoft.com/office/drawing/2014/main" id="{368B5960-6669-CA96-867F-A964883688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944071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2A9BF-2B17-9E5F-B5CD-B027CD89F8C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تجربة المستخدم عبر تخصيص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2C8A9D2-1C1B-16A5-08AB-51F3DE030124}"/>
              </a:ext>
            </a:extLst>
          </p:cNvPr>
          <p:cNvSpPr>
            <a:spLocks noGrp="1"/>
          </p:cNvSpPr>
          <p:nvPr>
            <p:ph idx="1"/>
          </p:nvPr>
        </p:nvSpPr>
        <p:spPr>
          <a:xfrm>
            <a:off x="662152" y="1529256"/>
            <a:ext cx="11083158" cy="5202620"/>
          </a:xfrm>
        </p:spPr>
        <p:txBody>
          <a:bodyPr>
            <a:normAutofit fontScale="70000" lnSpcReduction="20000"/>
          </a:bodyPr>
          <a:lstStyle/>
          <a:p>
            <a:pPr marL="0" indent="0" algn="just" rtl="1">
              <a:lnSpc>
                <a:spcPct val="170000"/>
              </a:lnSpc>
              <a:buNone/>
            </a:pPr>
            <a:r>
              <a:rPr lang="ar-EG" sz="2100" dirty="0">
                <a:solidFill>
                  <a:srgbClr val="FF0000"/>
                </a:solidFill>
                <a:latin typeface="Alexandria Medium" pitchFamily="2" charset="-78"/>
                <a:cs typeface="Alexandria Medium" pitchFamily="2" charset="-78"/>
              </a:rPr>
              <a:t>تجربة المستخدم (</a:t>
            </a:r>
            <a:r>
              <a:rPr lang="en-US" sz="2100" dirty="0">
                <a:solidFill>
                  <a:srgbClr val="FF0000"/>
                </a:solidFill>
                <a:latin typeface="Alexandria Medium" pitchFamily="2" charset="-78"/>
                <a:cs typeface="Alexandria Medium" pitchFamily="2" charset="-78"/>
              </a:rPr>
              <a:t>User Experience - UX</a:t>
            </a:r>
            <a:r>
              <a:rPr lang="ar-EG" sz="2100" dirty="0">
                <a:solidFill>
                  <a:srgbClr val="FF0000"/>
                </a:solidFill>
                <a:latin typeface="Alexandria Medium" pitchFamily="2" charset="-78"/>
                <a:cs typeface="Alexandria Medium" pitchFamily="2" charset="-78"/>
              </a:rPr>
              <a:t> هي مجموعة من الممارسات والمفاهيم التي تركز على تحسين تفاعل المستخدم مع المنتج أو الخدمة لجعلها ممتعة وفعالة. ويشمل مفهوم تجربة المستخدم 5 أبعاد: </a:t>
            </a:r>
          </a:p>
          <a:p>
            <a:pPr algn="just" rtl="1">
              <a:lnSpc>
                <a:spcPct val="170000"/>
              </a:lnSpc>
              <a:buFont typeface="+mj-lt"/>
              <a:buAutoNum type="arabicPeriod"/>
            </a:pPr>
            <a:r>
              <a:rPr lang="ar-EG" sz="2100" dirty="0">
                <a:latin typeface="Alexandria Medium" pitchFamily="2" charset="-78"/>
                <a:cs typeface="Alexandria Medium" pitchFamily="2" charset="-78"/>
              </a:rPr>
              <a:t>التركيز على المستخدم:</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تضع المستخدم في مركز التصميم والتطوير. الهدف هو فهم احتياجات المستخدم وسلوكياته وتصميم تجربة تلبي هذه الاحتياجات.</a:t>
            </a:r>
          </a:p>
          <a:p>
            <a:pPr algn="just" rtl="1">
              <a:lnSpc>
                <a:spcPct val="170000"/>
              </a:lnSpc>
              <a:buFont typeface="+mj-lt"/>
              <a:buAutoNum type="arabicPeriod" startAt="2"/>
            </a:pPr>
            <a:r>
              <a:rPr lang="ar-EG" sz="2100" dirty="0">
                <a:latin typeface="Alexandria Medium" pitchFamily="2" charset="-78"/>
                <a:cs typeface="Alexandria Medium" pitchFamily="2" charset="-78"/>
              </a:rPr>
              <a:t>التصميم التجريبي:</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تركز على تصميم تجربة استخدام سلسة وممتعة. هذا يتضمن تصميم واجهات المستخدم، التفاعلات، التنقل، والتغذية المرتدة.</a:t>
            </a:r>
          </a:p>
          <a:p>
            <a:pPr algn="just" rtl="1">
              <a:lnSpc>
                <a:spcPct val="170000"/>
              </a:lnSpc>
              <a:buFont typeface="+mj-lt"/>
              <a:buAutoNum type="arabicPeriod" startAt="3"/>
            </a:pPr>
            <a:r>
              <a:rPr lang="ar-EG" sz="2100" dirty="0">
                <a:latin typeface="Alexandria Medium" pitchFamily="2" charset="-78"/>
                <a:cs typeface="Alexandria Medium" pitchFamily="2" charset="-78"/>
              </a:rPr>
              <a:t>البحث والاختبار:</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تستخدم البحث النوعي والكمي لفهم المستهدف. الاختبارات واستخدام اختبارات القابلية للاستخدام لضمان أن التجربة تلبي احتياجات المستخدم.</a:t>
            </a:r>
          </a:p>
          <a:p>
            <a:pPr algn="just" rtl="1">
              <a:lnSpc>
                <a:spcPct val="170000"/>
              </a:lnSpc>
              <a:buFont typeface="+mj-lt"/>
              <a:buAutoNum type="arabicPeriod" startAt="4"/>
            </a:pPr>
            <a:r>
              <a:rPr lang="ar-EG" sz="2100" dirty="0">
                <a:latin typeface="Alexandria Medium" pitchFamily="2" charset="-78"/>
                <a:cs typeface="Alexandria Medium" pitchFamily="2" charset="-78"/>
              </a:rPr>
              <a:t>التركيز على الجوانب العاطفية:</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تهتم ليس فقط بالفعالية والكفاءة، ولكن أيضًا بإشراك المستخدم عاطفيًا. هدف </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هو جعل التفاعل مع المنتج ممتع وذو قيمة للمستخدم.</a:t>
            </a:r>
          </a:p>
          <a:p>
            <a:pPr algn="just" rtl="1">
              <a:lnSpc>
                <a:spcPct val="170000"/>
              </a:lnSpc>
              <a:buFont typeface="+mj-lt"/>
              <a:buAutoNum type="arabicPeriod" startAt="5"/>
            </a:pPr>
            <a:r>
              <a:rPr lang="ar-EG" sz="2100" dirty="0">
                <a:latin typeface="Alexandria Medium" pitchFamily="2" charset="-78"/>
                <a:cs typeface="Alexandria Medium" pitchFamily="2" charset="-78"/>
              </a:rPr>
              <a:t>التحسين المستمر:</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لا تقتصر على التطوير الأولي للمنتج، ولكن تشمل التحسين المستمر بناءً على ردود فعل المستخدمين. هذا يضمن أن تجربة المستخدم تظل جذابة وملائمة على المدى الطويل. بشكل عام، </a:t>
            </a:r>
            <a:r>
              <a:rPr lang="en-US" sz="2100" dirty="0">
                <a:latin typeface="Alexandria Medium" pitchFamily="2" charset="-78"/>
                <a:cs typeface="Alexandria Medium" pitchFamily="2" charset="-78"/>
              </a:rPr>
              <a:t>UX </a:t>
            </a:r>
            <a:r>
              <a:rPr lang="ar-EG" sz="2100" dirty="0">
                <a:latin typeface="Alexandria Medium" pitchFamily="2" charset="-78"/>
                <a:cs typeface="Alexandria Medium" pitchFamily="2" charset="-78"/>
              </a:rPr>
              <a:t>هي نهج شامل لتصميم وتطوير منتجات تركز على إرضاء المستخدم وجعل تفاعلهم معها ممتعًا وقيّمًا.</a:t>
            </a:r>
          </a:p>
          <a:p>
            <a:pPr algn="just" rtl="1">
              <a:lnSpc>
                <a:spcPct val="170000"/>
              </a:lnSpc>
              <a:buFont typeface="+mj-lt"/>
              <a:buAutoNum type="arabicPeriod" startAt="5"/>
            </a:pPr>
            <a:endParaRPr lang="ar-EG" sz="2100" dirty="0">
              <a:latin typeface="Alexandria Medium" pitchFamily="2" charset="-78"/>
              <a:cs typeface="Alexandria Medium" pitchFamily="2" charset="-78"/>
            </a:endParaRPr>
          </a:p>
          <a:p>
            <a:pPr algn="just" rtl="1">
              <a:lnSpc>
                <a:spcPct val="170000"/>
              </a:lnSpc>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83BD25D-0E75-0ACD-74D0-60C30B2A8B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494411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290AB-18C3-C5EF-B366-66FB1FF6B2E6}"/>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واجهة المستخدم عبر تخصيص المحتوى الرقمي</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B88CCEB-7EF6-4E22-EB6E-7EA78924EA60}"/>
              </a:ext>
            </a:extLst>
          </p:cNvPr>
          <p:cNvSpPr>
            <a:spLocks noGrp="1"/>
          </p:cNvSpPr>
          <p:nvPr>
            <p:ph idx="1"/>
          </p:nvPr>
        </p:nvSpPr>
        <p:spPr>
          <a:xfrm>
            <a:off x="472966" y="1352647"/>
            <a:ext cx="11272344" cy="4351338"/>
          </a:xfrm>
        </p:spPr>
        <p:txBody>
          <a:bodyPr>
            <a:noAutofit/>
          </a:bodyPr>
          <a:lstStyle/>
          <a:p>
            <a:pPr marL="0" indent="0" algn="r" rtl="1">
              <a:lnSpc>
                <a:spcPct val="150000"/>
              </a:lnSpc>
              <a:buNone/>
            </a:pPr>
            <a:r>
              <a:rPr lang="ar-EG" sz="1600" dirty="0">
                <a:solidFill>
                  <a:srgbClr val="00AEEF"/>
                </a:solidFill>
                <a:latin typeface="Alexandria Medium" pitchFamily="2" charset="-78"/>
                <a:cs typeface="Alexandria Medium" pitchFamily="2" charset="-78"/>
              </a:rPr>
              <a:t>واجهة المستخدم (</a:t>
            </a:r>
            <a:r>
              <a:rPr lang="en-US" sz="1600" dirty="0">
                <a:solidFill>
                  <a:srgbClr val="00AEEF"/>
                </a:solidFill>
                <a:latin typeface="Alexandria Medium" pitchFamily="2" charset="-78"/>
                <a:cs typeface="Alexandria Medium" pitchFamily="2" charset="-78"/>
              </a:rPr>
              <a:t>User Interface - UI) </a:t>
            </a:r>
            <a:r>
              <a:rPr lang="ar-EG" sz="1600" dirty="0">
                <a:solidFill>
                  <a:srgbClr val="00AEEF"/>
                </a:solidFill>
                <a:latin typeface="Alexandria Medium" pitchFamily="2" charset="-78"/>
                <a:cs typeface="Alexandria Medium" pitchFamily="2" charset="-78"/>
              </a:rPr>
              <a:t>هي الجزء المرئي والتفاعلي من المنتج الذي يتفاعل معه المستخدم. ويشمل 7 أبعاد:</a:t>
            </a:r>
          </a:p>
          <a:p>
            <a:pPr algn="r" rtl="1">
              <a:lnSpc>
                <a:spcPct val="150000"/>
              </a:lnSpc>
              <a:buFont typeface="+mj-lt"/>
              <a:buAutoNum type="arabicPeriod"/>
            </a:pPr>
            <a:r>
              <a:rPr lang="ar-EG" sz="1600" dirty="0">
                <a:latin typeface="Alexandria Medium" pitchFamily="2" charset="-78"/>
                <a:cs typeface="Alexandria Medium" pitchFamily="2" charset="-78"/>
              </a:rPr>
              <a:t>التصميم البصري :تشمل عناصر التصميم مثل الألوان، الخطوط، الأيقونات، الرسوم، والصور. </a:t>
            </a:r>
          </a:p>
          <a:p>
            <a:pPr algn="r" rtl="1">
              <a:lnSpc>
                <a:spcPct val="150000"/>
              </a:lnSpc>
              <a:buFont typeface="+mj-lt"/>
              <a:buAutoNum type="arabicPeriod" startAt="2"/>
            </a:pPr>
            <a:r>
              <a:rPr lang="ar-EG" sz="1600" dirty="0">
                <a:latin typeface="Alexandria Medium" pitchFamily="2" charset="-78"/>
                <a:cs typeface="Alexandria Medium" pitchFamily="2" charset="-78"/>
              </a:rPr>
              <a:t>تصميم التفاعل: تحديد كيفية تفاعل المستخدم مع المنتج، مثل النقر والسحب والإدخال.</a:t>
            </a:r>
          </a:p>
          <a:p>
            <a:pPr algn="r" rtl="1">
              <a:lnSpc>
                <a:spcPct val="150000"/>
              </a:lnSpc>
              <a:buFont typeface="+mj-lt"/>
              <a:buAutoNum type="arabicPeriod" startAt="3"/>
            </a:pPr>
            <a:r>
              <a:rPr lang="ar-EG" sz="1600" dirty="0">
                <a:latin typeface="Alexandria Medium" pitchFamily="2" charset="-78"/>
                <a:cs typeface="Alexandria Medium" pitchFamily="2" charset="-78"/>
              </a:rPr>
              <a:t>هيكلة المحتوى: تنظيم المعلومات والميزات بطريقة منطقية وسهلة الاستخدام، مع استخدام الهيكلة والتصنيف لجعل المحتوى سهل الوصول إليه.</a:t>
            </a:r>
          </a:p>
          <a:p>
            <a:pPr algn="r" rtl="1">
              <a:lnSpc>
                <a:spcPct val="150000"/>
              </a:lnSpc>
              <a:buFont typeface="+mj-lt"/>
              <a:buAutoNum type="arabicPeriod" startAt="4"/>
            </a:pPr>
            <a:r>
              <a:rPr lang="ar-EG" sz="1600" dirty="0">
                <a:latin typeface="Alexandria Medium" pitchFamily="2" charset="-78"/>
                <a:cs typeface="Alexandria Medium" pitchFamily="2" charset="-78"/>
              </a:rPr>
              <a:t>التصميم </a:t>
            </a:r>
            <a:r>
              <a:rPr lang="ar-EG" sz="1600" dirty="0" err="1">
                <a:latin typeface="Alexandria Medium" pitchFamily="2" charset="-78"/>
                <a:cs typeface="Alexandria Medium" pitchFamily="2" charset="-78"/>
              </a:rPr>
              <a:t>الاستجابي</a:t>
            </a:r>
            <a:r>
              <a:rPr lang="ar-EG" sz="1600" dirty="0">
                <a:latin typeface="Alexandria Medium" pitchFamily="2" charset="-78"/>
                <a:cs typeface="Alexandria Medium" pitchFamily="2" charset="-78"/>
              </a:rPr>
              <a:t>: تصميم الواجهة بحيث تتكيف مع مختلف أحجام الشاشات والأجهزة.</a:t>
            </a:r>
          </a:p>
          <a:p>
            <a:pPr algn="r" rtl="1">
              <a:lnSpc>
                <a:spcPct val="150000"/>
              </a:lnSpc>
              <a:buFont typeface="+mj-lt"/>
              <a:buAutoNum type="arabicPeriod" startAt="4"/>
            </a:pPr>
            <a:r>
              <a:rPr lang="ar-EG" sz="1600" dirty="0">
                <a:latin typeface="Alexandria Medium" pitchFamily="2" charset="-78"/>
                <a:cs typeface="Alexandria Medium" pitchFamily="2" charset="-78"/>
              </a:rPr>
              <a:t>الاتساق والتوحيد: استخدام نمط تصميمي موحد عبر جميع أجزاء المنتج ،وهذا يساعد على جعل التجربة منسجمة وسهلة الفهم.</a:t>
            </a:r>
          </a:p>
          <a:p>
            <a:pPr algn="r" rtl="1">
              <a:lnSpc>
                <a:spcPct val="150000"/>
              </a:lnSpc>
              <a:buFont typeface="+mj-lt"/>
              <a:buAutoNum type="arabicPeriod" startAt="6"/>
            </a:pPr>
            <a:r>
              <a:rPr lang="ar-EG" sz="1600" dirty="0">
                <a:latin typeface="Alexandria Medium" pitchFamily="2" charset="-78"/>
                <a:cs typeface="Alexandria Medium" pitchFamily="2" charset="-78"/>
              </a:rPr>
              <a:t>قابلية </a:t>
            </a:r>
            <a:r>
              <a:rPr lang="ar-EG" sz="1600" dirty="0" err="1">
                <a:latin typeface="Alexandria Medium" pitchFamily="2" charset="-78"/>
                <a:cs typeface="Alexandria Medium" pitchFamily="2" charset="-78"/>
              </a:rPr>
              <a:t>الاستخدام:تصميم</a:t>
            </a:r>
            <a:r>
              <a:rPr lang="ar-EG" sz="1600" dirty="0">
                <a:latin typeface="Alexandria Medium" pitchFamily="2" charset="-78"/>
                <a:cs typeface="Alexandria Medium" pitchFamily="2" charset="-78"/>
              </a:rPr>
              <a:t> الواجهة بحيث تكون سهلة الاستخدام وتتناسب مع قدرات المستخدم، ويمكن إجراء اختبار القابلية للاستخدام خلال عملية التصميم.</a:t>
            </a:r>
          </a:p>
          <a:p>
            <a:pPr algn="r" rtl="1">
              <a:lnSpc>
                <a:spcPct val="150000"/>
              </a:lnSpc>
              <a:buFont typeface="+mj-lt"/>
              <a:buAutoNum type="arabicPeriod" startAt="7"/>
            </a:pPr>
            <a:r>
              <a:rPr lang="ar-EG" sz="1600" dirty="0">
                <a:latin typeface="Alexandria Medium" pitchFamily="2" charset="-78"/>
                <a:cs typeface="Alexandria Medium" pitchFamily="2" charset="-78"/>
              </a:rPr>
              <a:t>الأداء والكفاءة: تصميم الواجهة بحيث تكون سريعة التحميل وخالية من الأخطاء .</a:t>
            </a:r>
          </a:p>
        </p:txBody>
      </p:sp>
      <p:pic>
        <p:nvPicPr>
          <p:cNvPr id="4" name="Graphic 21">
            <a:extLst>
              <a:ext uri="{FF2B5EF4-FFF2-40B4-BE49-F238E27FC236}">
                <a16:creationId xmlns:a16="http://schemas.microsoft.com/office/drawing/2014/main" id="{0DDD1CA5-BB02-DEC7-02D6-2FC876F74F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3490645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639B4-84C3-A562-EC1A-880086A26050}"/>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أنواع واجهات المستخدم</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7A67F05-9823-AB81-2F16-458C06FDD8A3}"/>
              </a:ext>
            </a:extLst>
          </p:cNvPr>
          <p:cNvSpPr>
            <a:spLocks noGrp="1"/>
          </p:cNvSpPr>
          <p:nvPr>
            <p:ph idx="1"/>
          </p:nvPr>
        </p:nvSpPr>
        <p:spPr>
          <a:xfrm>
            <a:off x="838200" y="1545021"/>
            <a:ext cx="10515600" cy="5155324"/>
          </a:xfrm>
        </p:spPr>
        <p:txBody>
          <a:bodyPr>
            <a:normAutofit lnSpcReduction="10000"/>
          </a:bodyPr>
          <a:lstStyle/>
          <a:p>
            <a:pPr algn="r" rtl="1">
              <a:lnSpc>
                <a:spcPct val="170000"/>
              </a:lnSpc>
            </a:pPr>
            <a:r>
              <a:rPr lang="ar-EG" sz="1400" dirty="0">
                <a:latin typeface="Alexandria Medium" pitchFamily="2" charset="-78"/>
                <a:cs typeface="Alexandria Medium" pitchFamily="2" charset="-78"/>
              </a:rPr>
              <a:t>1</a:t>
            </a:r>
            <a:r>
              <a:rPr lang="ar-EG" sz="1800" dirty="0">
                <a:latin typeface="Alexandria Medium" pitchFamily="2" charset="-78"/>
                <a:cs typeface="Alexandria Medium" pitchFamily="2" charset="-78"/>
              </a:rPr>
              <a:t>. </a:t>
            </a:r>
            <a:r>
              <a:rPr lang="ar-EG" sz="1400" dirty="0">
                <a:solidFill>
                  <a:srgbClr val="FF0000"/>
                </a:solidFill>
                <a:latin typeface="Alexandria Medium" pitchFamily="2" charset="-78"/>
                <a:cs typeface="Alexandria Medium" pitchFamily="2" charset="-78"/>
              </a:rPr>
              <a:t>واجهة المستخدم الرسومية  </a:t>
            </a:r>
            <a:r>
              <a:rPr lang="en-US" sz="1400" dirty="0">
                <a:solidFill>
                  <a:srgbClr val="FF0000"/>
                </a:solidFill>
                <a:latin typeface="Alexandria Medium" pitchFamily="2" charset="-78"/>
                <a:cs typeface="Alexandria Medium" pitchFamily="2" charset="-78"/>
              </a:rPr>
              <a:t>GUI</a:t>
            </a:r>
            <a:r>
              <a:rPr lang="ar-EG" sz="1400" dirty="0">
                <a:solidFill>
                  <a:srgbClr val="FF0000"/>
                </a:solidFill>
                <a:latin typeface="Alexandria Medium" pitchFamily="2" charset="-78"/>
                <a:cs typeface="Alexandria Medium" pitchFamily="2" charset="-78"/>
              </a:rPr>
              <a:t> : </a:t>
            </a:r>
            <a:r>
              <a:rPr lang="ar-EG" sz="1400" dirty="0">
                <a:latin typeface="Alexandria Medium" pitchFamily="2" charset="-78"/>
                <a:cs typeface="Alexandria Medium" pitchFamily="2" charset="-78"/>
              </a:rPr>
              <a:t>تستخدم في الكمبيوترات الشخصية وتعرض العناصر والأوامر بشكل رسومي على الشاشة، مثل نوافذ البرامج والقوائم والأزرار والنصوص.</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2. </a:t>
            </a:r>
            <a:r>
              <a:rPr lang="ar-EG" sz="1400" dirty="0">
                <a:solidFill>
                  <a:srgbClr val="FF0000"/>
                </a:solidFill>
                <a:latin typeface="Alexandria Medium" pitchFamily="2" charset="-78"/>
                <a:cs typeface="Alexandria Medium" pitchFamily="2" charset="-78"/>
              </a:rPr>
              <a:t>واجهة المستخدم الرسومية ثلاثية الأبعاد 3</a:t>
            </a:r>
            <a:r>
              <a:rPr lang="en-US" sz="1400" dirty="0">
                <a:solidFill>
                  <a:srgbClr val="FF0000"/>
                </a:solidFill>
                <a:latin typeface="Alexandria Medium" pitchFamily="2" charset="-78"/>
                <a:cs typeface="Alexandria Medium" pitchFamily="2" charset="-78"/>
              </a:rPr>
              <a:t>D GUI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الألعاب والتطبيقات الرسومية المتقدمة، وتعرض العناصر بشكل ثلاثي الأبعاد مع إمكانية التفاعل معها.</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3. </a:t>
            </a:r>
            <a:r>
              <a:rPr lang="ar-EG" sz="1400" dirty="0">
                <a:solidFill>
                  <a:srgbClr val="FF0000"/>
                </a:solidFill>
                <a:latin typeface="Alexandria Medium" pitchFamily="2" charset="-78"/>
                <a:cs typeface="Alexandria Medium" pitchFamily="2" charset="-78"/>
              </a:rPr>
              <a:t>واجهة المستخدم النصية </a:t>
            </a:r>
            <a:r>
              <a:rPr lang="en-US" sz="1400" dirty="0">
                <a:solidFill>
                  <a:srgbClr val="FF0000"/>
                </a:solidFill>
                <a:latin typeface="Alexandria Medium" pitchFamily="2" charset="-78"/>
                <a:cs typeface="Alexandria Medium" pitchFamily="2" charset="-78"/>
              </a:rPr>
              <a:t>CLI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الطرفية النصية (مثل سطر الأوامر) وتعرض الأوامر والنتائج بشكل نصي.</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4. </a:t>
            </a:r>
            <a:r>
              <a:rPr lang="ar-EG" sz="1400" dirty="0">
                <a:solidFill>
                  <a:srgbClr val="FF0000"/>
                </a:solidFill>
                <a:latin typeface="Alexandria Medium" pitchFamily="2" charset="-78"/>
                <a:cs typeface="Alexandria Medium" pitchFamily="2" charset="-78"/>
              </a:rPr>
              <a:t>واجهة المستخدم الصوتية </a:t>
            </a:r>
            <a:r>
              <a:rPr lang="en-US" sz="1400" dirty="0">
                <a:solidFill>
                  <a:srgbClr val="FF0000"/>
                </a:solidFill>
                <a:latin typeface="Alexandria Medium" pitchFamily="2" charset="-78"/>
                <a:cs typeface="Alexandria Medium" pitchFamily="2" charset="-78"/>
              </a:rPr>
              <a:t>VUI  </a:t>
            </a:r>
            <a:r>
              <a:rPr lang="ar-EG" sz="1400" dirty="0">
                <a:latin typeface="Alexandria Medium" pitchFamily="2" charset="-78"/>
                <a:cs typeface="Alexandria Medium" pitchFamily="2" charset="-78"/>
              </a:rPr>
              <a:t> تستخدم في تطبيقات التحكم بالصوت (مثل مساعدات الصوت الشخصية مثل سيري وأليكسا) وتمكن المستخدمين من التفاعل بواسطة الأوامر الصوتية.</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5. </a:t>
            </a:r>
            <a:r>
              <a:rPr lang="ar-EG" sz="1400" dirty="0">
                <a:solidFill>
                  <a:srgbClr val="FF0000"/>
                </a:solidFill>
                <a:latin typeface="Alexandria Medium" pitchFamily="2" charset="-78"/>
                <a:cs typeface="Alexandria Medium" pitchFamily="2" charset="-78"/>
              </a:rPr>
              <a:t>واجهة المستخدم اللمسية </a:t>
            </a:r>
            <a:r>
              <a:rPr lang="en-US" sz="1400" dirty="0">
                <a:solidFill>
                  <a:srgbClr val="FF0000"/>
                </a:solidFill>
                <a:latin typeface="Alexandria Medium" pitchFamily="2" charset="-78"/>
                <a:cs typeface="Alexandria Medium" pitchFamily="2" charset="-78"/>
              </a:rPr>
              <a:t>Touch UI </a:t>
            </a:r>
            <a:r>
              <a:rPr lang="ar-EG" sz="1400" dirty="0">
                <a:latin typeface="Alexandria Medium" pitchFamily="2" charset="-78"/>
                <a:cs typeface="Alexandria Medium" pitchFamily="2" charset="-78"/>
              </a:rPr>
              <a:t> تستخدم في الأجهزة اللوحية والهواتف الذكية وتعتمد على اللمس للتفاعل مع الأجهزة وعرض العناصر والأوامر.</a:t>
            </a:r>
            <a:br>
              <a:rPr lang="ar-EG" sz="1400" dirty="0">
                <a:latin typeface="Alexandria Medium" pitchFamily="2" charset="-78"/>
                <a:cs typeface="Alexandria Medium" pitchFamily="2" charset="-78"/>
              </a:rPr>
            </a:br>
            <a:r>
              <a:rPr lang="ar-EG" sz="1400" dirty="0">
                <a:latin typeface="Alexandria Medium" pitchFamily="2" charset="-78"/>
                <a:cs typeface="Alexandria Medium" pitchFamily="2" charset="-78"/>
              </a:rPr>
              <a:t>6. </a:t>
            </a:r>
            <a:r>
              <a:rPr lang="ar-EG" sz="1400" dirty="0">
                <a:solidFill>
                  <a:srgbClr val="FF0000"/>
                </a:solidFill>
                <a:latin typeface="Alexandria Medium" pitchFamily="2" charset="-78"/>
                <a:cs typeface="Alexandria Medium" pitchFamily="2" charset="-78"/>
              </a:rPr>
              <a:t>واجهة المستخدم المتحركة </a:t>
            </a:r>
            <a:r>
              <a:rPr lang="en-US" sz="1400" dirty="0">
                <a:solidFill>
                  <a:srgbClr val="FF0000"/>
                </a:solidFill>
                <a:latin typeface="Alexandria Medium" pitchFamily="2" charset="-78"/>
                <a:cs typeface="Alexandria Medium" pitchFamily="2" charset="-78"/>
              </a:rPr>
              <a:t>Motion UI  </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تستخدم في التطبيقات التي تعتمد على الحركة والانتقالات لتوجيه المستخدم وعرض المحتوى بشكل متحرك.</a:t>
            </a:r>
          </a:p>
          <a:p>
            <a:pPr algn="r" rtl="1">
              <a:lnSpc>
                <a:spcPct val="170000"/>
              </a:lnSpc>
            </a:pPr>
            <a:r>
              <a:rPr lang="ar-EG" sz="1400" dirty="0">
                <a:latin typeface="Alexandria Medium" pitchFamily="2" charset="-78"/>
                <a:cs typeface="Alexandria Medium" pitchFamily="2" charset="-78"/>
              </a:rPr>
              <a:t>7. </a:t>
            </a:r>
            <a:r>
              <a:rPr lang="ar-EG" sz="1400" dirty="0">
                <a:solidFill>
                  <a:srgbClr val="FF0000"/>
                </a:solidFill>
                <a:latin typeface="Alexandria Medium" pitchFamily="2" charset="-78"/>
                <a:cs typeface="Alexandria Medium" pitchFamily="2" charset="-78"/>
              </a:rPr>
              <a:t>واجهة المستخدم القائمة على الايماءات </a:t>
            </a:r>
            <a:r>
              <a:rPr lang="en-US" sz="1400" dirty="0">
                <a:latin typeface="Alexandria Medium" pitchFamily="2" charset="-78"/>
                <a:cs typeface="Alexandria Medium" pitchFamily="2" charset="-78"/>
              </a:rPr>
              <a:t>gesture UI : </a:t>
            </a:r>
            <a:r>
              <a:rPr lang="ar-EG" sz="1400" dirty="0">
                <a:latin typeface="Alexandria Medium" pitchFamily="2" charset="-78"/>
                <a:cs typeface="Alexandria Medium" pitchFamily="2" charset="-78"/>
              </a:rPr>
              <a:t> مثل حركة وبصمة العين وتعبيرات الوجه وبصمة الوجه.</a:t>
            </a:r>
          </a:p>
          <a:p>
            <a:pPr algn="r" rtl="1">
              <a:lnSpc>
                <a:spcPct val="170000"/>
              </a:lnSpc>
            </a:pPr>
            <a:r>
              <a:rPr lang="ar-EG" sz="1400" dirty="0">
                <a:latin typeface="Alexandria Medium" pitchFamily="2" charset="-78"/>
                <a:cs typeface="Alexandria Medium" pitchFamily="2" charset="-78"/>
              </a:rPr>
              <a:t>8- </a:t>
            </a:r>
            <a:r>
              <a:rPr lang="ar-EG" sz="1400" dirty="0">
                <a:solidFill>
                  <a:srgbClr val="FF0000"/>
                </a:solidFill>
                <a:latin typeface="Alexandria Medium" pitchFamily="2" charset="-78"/>
                <a:cs typeface="Alexandria Medium" pitchFamily="2" charset="-78"/>
              </a:rPr>
              <a:t>واجهات حديثة مرتبطة بالذكاء </a:t>
            </a:r>
            <a:r>
              <a:rPr lang="ar-EG" sz="1400" dirty="0" err="1">
                <a:solidFill>
                  <a:srgbClr val="FF0000"/>
                </a:solidFill>
                <a:latin typeface="Alexandria Medium" pitchFamily="2" charset="-78"/>
                <a:cs typeface="Alexandria Medium" pitchFamily="2" charset="-78"/>
              </a:rPr>
              <a:t>الاصطناعى</a:t>
            </a:r>
            <a:r>
              <a:rPr lang="ar-EG" sz="1400" dirty="0">
                <a:solidFill>
                  <a:srgbClr val="FF0000"/>
                </a:solidFill>
                <a:latin typeface="Alexandria Medium" pitchFamily="2" charset="-78"/>
                <a:cs typeface="Alexandria Medium" pitchFamily="2" charset="-78"/>
              </a:rPr>
              <a:t> </a:t>
            </a:r>
            <a:r>
              <a:rPr lang="ar-EG" sz="1400" dirty="0">
                <a:latin typeface="Alexandria Medium" pitchFamily="2" charset="-78"/>
                <a:cs typeface="Alexandria Medium" pitchFamily="2" charset="-78"/>
              </a:rPr>
              <a:t>مثل واجهة المستخدم القائمة على:  </a:t>
            </a:r>
            <a:r>
              <a:rPr lang="en-US" sz="1400" dirty="0">
                <a:latin typeface="Alexandria Medium" pitchFamily="2" charset="-78"/>
                <a:cs typeface="Alexandria Medium" pitchFamily="2" charset="-78"/>
              </a:rPr>
              <a:t>NL UI –VR UI – AR UI</a:t>
            </a: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a:p>
            <a:pPr algn="r" rtl="1">
              <a:lnSpc>
                <a:spcPct val="170000"/>
              </a:lnSpc>
            </a:pPr>
            <a:endParaRPr lang="en-US" sz="11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ADB91E6-BC68-1FED-BFE4-26F97E343E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6727719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34E16-C123-BBAB-1553-BF3613A82112}"/>
              </a:ext>
            </a:extLst>
          </p:cNvPr>
          <p:cNvSpPr>
            <a:spLocks noGrp="1"/>
          </p:cNvSpPr>
          <p:nvPr>
            <p:ph type="title"/>
          </p:nvPr>
        </p:nvSpPr>
        <p:spPr>
          <a:xfrm>
            <a:off x="838200" y="-224778"/>
            <a:ext cx="10515600" cy="1325563"/>
          </a:xfrm>
        </p:spPr>
        <p:txBody>
          <a:bodyPr>
            <a:normAutofit/>
          </a:bodyPr>
          <a:lstStyle/>
          <a:p>
            <a:pPr algn="ctr"/>
            <a:r>
              <a:rPr lang="ar-EG" sz="2800" dirty="0">
                <a:latin typeface="Alexandria Medium" pitchFamily="2" charset="-78"/>
                <a:cs typeface="Alexandria Medium" pitchFamily="2" charset="-78"/>
              </a:rPr>
              <a:t>الفرق بين تجربة المستخدم وواجهة المستخدم</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22874D9-1C7E-F4D6-70A6-DA2A201F9078}"/>
              </a:ext>
            </a:extLst>
          </p:cNvPr>
          <p:cNvSpPr>
            <a:spLocks noGrp="1"/>
          </p:cNvSpPr>
          <p:nvPr>
            <p:ph idx="1"/>
          </p:nvPr>
        </p:nvSpPr>
        <p:spPr>
          <a:xfrm>
            <a:off x="5234152" y="756746"/>
            <a:ext cx="6833366" cy="6101254"/>
          </a:xfrm>
        </p:spPr>
        <p:txBody>
          <a:bodyPr>
            <a:normAutofit fontScale="47500" lnSpcReduction="20000"/>
          </a:bodyPr>
          <a:lstStyle/>
          <a:p>
            <a:pPr marL="0" indent="0" algn="r" rtl="1">
              <a:lnSpc>
                <a:spcPct val="160000"/>
              </a:lnSpc>
              <a:buNone/>
            </a:pPr>
            <a:r>
              <a:rPr lang="ar-EG" sz="2900" b="1" dirty="0">
                <a:solidFill>
                  <a:srgbClr val="00AEEF"/>
                </a:solidFill>
                <a:latin typeface="Alexandria Medium" pitchFamily="2" charset="-78"/>
                <a:cs typeface="Alexandria Medium" pitchFamily="2" charset="-78"/>
              </a:rPr>
              <a:t>هناك فرق بين واجهة المستخدم (</a:t>
            </a:r>
            <a:r>
              <a:rPr lang="en-US" sz="2900" b="1" dirty="0">
                <a:solidFill>
                  <a:srgbClr val="00AEEF"/>
                </a:solidFill>
                <a:latin typeface="Alexandria Medium" pitchFamily="2" charset="-78"/>
                <a:cs typeface="Alexandria Medium" pitchFamily="2" charset="-78"/>
              </a:rPr>
              <a:t>User Interface - UI</a:t>
            </a:r>
            <a:r>
              <a:rPr lang="ar-EG" sz="2900" b="1" dirty="0">
                <a:solidFill>
                  <a:srgbClr val="00AEEF"/>
                </a:solidFill>
                <a:latin typeface="Alexandria Medium" pitchFamily="2" charset="-78"/>
                <a:cs typeface="Alexandria Medium" pitchFamily="2" charset="-78"/>
              </a:rPr>
              <a:t> وتجربة المستخدم </a:t>
            </a:r>
            <a:r>
              <a:rPr lang="en-US" sz="2900" b="1" dirty="0">
                <a:solidFill>
                  <a:srgbClr val="00AEEF"/>
                </a:solidFill>
                <a:latin typeface="Alexandria Medium" pitchFamily="2" charset="-78"/>
                <a:cs typeface="Alexandria Medium" pitchFamily="2" charset="-78"/>
              </a:rPr>
              <a:t>User Experience - UX)</a:t>
            </a:r>
          </a:p>
          <a:p>
            <a:pPr algn="r" rtl="1">
              <a:lnSpc>
                <a:spcPct val="160000"/>
              </a:lnSpc>
              <a:buFont typeface="+mj-lt"/>
              <a:buAutoNum type="arabicPeriod"/>
            </a:pPr>
            <a:r>
              <a:rPr lang="ar-EG" sz="2900" dirty="0">
                <a:solidFill>
                  <a:srgbClr val="FF0000"/>
                </a:solidFill>
                <a:latin typeface="Alexandria Medium" pitchFamily="2" charset="-78"/>
                <a:cs typeface="Alexandria Medium" pitchFamily="2" charset="-78"/>
              </a:rPr>
              <a:t>التركيز:</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تركز على التصميم البصري والتفاعل التقني للمنتج أو التطبيق.</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تركز على تحسين إرضاء المستخدم وتلبية احتياجاته عبر التفاعل مع المنتج.</a:t>
            </a:r>
          </a:p>
          <a:p>
            <a:pPr algn="r" rtl="1">
              <a:lnSpc>
                <a:spcPct val="160000"/>
              </a:lnSpc>
              <a:buFont typeface="+mj-lt"/>
              <a:buAutoNum type="arabicPeriod" startAt="2"/>
            </a:pPr>
            <a:r>
              <a:rPr lang="ar-EG" sz="2900" dirty="0">
                <a:solidFill>
                  <a:srgbClr val="FF0000"/>
                </a:solidFill>
                <a:latin typeface="Alexandria Medium" pitchFamily="2" charset="-78"/>
                <a:cs typeface="Alexandria Medium" pitchFamily="2" charset="-78"/>
              </a:rPr>
              <a:t>النطاق:</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تشمل العناصر الرسومية والتفاعلية مثل أزرار، قوائم، نماذج، إلخ.</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تشمل كل جوانب التفاعل بين المستخدم والمنتج، بما في ذلك الجوانب العاطفية والإدراكية.</a:t>
            </a:r>
          </a:p>
          <a:p>
            <a:pPr algn="r" rtl="1">
              <a:lnSpc>
                <a:spcPct val="160000"/>
              </a:lnSpc>
              <a:buFont typeface="+mj-lt"/>
              <a:buAutoNum type="arabicPeriod" startAt="3"/>
            </a:pPr>
            <a:r>
              <a:rPr lang="ar-EG" sz="2900" dirty="0">
                <a:solidFill>
                  <a:srgbClr val="FF0000"/>
                </a:solidFill>
                <a:latin typeface="Alexandria Medium" pitchFamily="2" charset="-78"/>
                <a:cs typeface="Alexandria Medium" pitchFamily="2" charset="-78"/>
              </a:rPr>
              <a:t>الهدف:</a:t>
            </a:r>
          </a:p>
          <a:p>
            <a:pPr algn="r" rtl="1">
              <a:lnSpc>
                <a:spcPct val="160000"/>
              </a:lnSpc>
              <a:buFont typeface="Arial" panose="020B0604020202020204" pitchFamily="34" charset="0"/>
              <a:buChar char="•"/>
            </a:pPr>
            <a:r>
              <a:rPr lang="ar-EG" sz="2900" dirty="0">
                <a:latin typeface="Alexandria Medium" pitchFamily="2" charset="-78"/>
                <a:cs typeface="Alexandria Medium" pitchFamily="2" charset="-78"/>
              </a:rPr>
              <a:t>هدف </a:t>
            </a: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هو جعل التفاعل مع المنتج سهل وفعال.</a:t>
            </a:r>
          </a:p>
          <a:p>
            <a:pPr algn="r" rtl="1">
              <a:lnSpc>
                <a:spcPct val="160000"/>
              </a:lnSpc>
              <a:buFont typeface="Arial" panose="020B0604020202020204" pitchFamily="34" charset="0"/>
              <a:buChar char="•"/>
            </a:pPr>
            <a:r>
              <a:rPr lang="ar-EG" sz="2900" dirty="0">
                <a:latin typeface="Alexandria Medium" pitchFamily="2" charset="-78"/>
                <a:cs typeface="Alexandria Medium" pitchFamily="2" charset="-78"/>
              </a:rPr>
              <a:t>هدف </a:t>
            </a: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هو جعل التفاعل مع المنتج ممتع وذو قيمة للمستخدم.</a:t>
            </a:r>
          </a:p>
          <a:p>
            <a:pPr algn="r" rtl="1">
              <a:lnSpc>
                <a:spcPct val="160000"/>
              </a:lnSpc>
              <a:buFont typeface="+mj-lt"/>
              <a:buAutoNum type="arabicPeriod" startAt="4"/>
            </a:pPr>
            <a:r>
              <a:rPr lang="ar-EG" sz="2900" b="1" dirty="0">
                <a:solidFill>
                  <a:srgbClr val="FF0000"/>
                </a:solidFill>
                <a:latin typeface="Alexandria Medium" pitchFamily="2" charset="-78"/>
                <a:cs typeface="Alexandria Medium" pitchFamily="2" charset="-78"/>
              </a:rPr>
              <a:t>المنظور:</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UI </a:t>
            </a:r>
            <a:r>
              <a:rPr lang="ar-EG" sz="2900" dirty="0">
                <a:latin typeface="Alexandria Medium" pitchFamily="2" charset="-78"/>
                <a:cs typeface="Alexandria Medium" pitchFamily="2" charset="-78"/>
              </a:rPr>
              <a:t>ينظر إلى المنتج من منظور المصمم.</a:t>
            </a:r>
          </a:p>
          <a:p>
            <a:pPr algn="r" rtl="1">
              <a:lnSpc>
                <a:spcPct val="160000"/>
              </a:lnSpc>
              <a:buFont typeface="Arial" panose="020B0604020202020204" pitchFamily="34" charset="0"/>
              <a:buChar char="•"/>
            </a:pPr>
            <a:r>
              <a:rPr lang="en-US" sz="2900" dirty="0">
                <a:latin typeface="Alexandria Medium" pitchFamily="2" charset="-78"/>
                <a:cs typeface="Alexandria Medium" pitchFamily="2" charset="-78"/>
              </a:rPr>
              <a:t>UX </a:t>
            </a:r>
            <a:r>
              <a:rPr lang="ar-EG" sz="2900" dirty="0">
                <a:latin typeface="Alexandria Medium" pitchFamily="2" charset="-78"/>
                <a:cs typeface="Alexandria Medium" pitchFamily="2" charset="-78"/>
              </a:rPr>
              <a:t>ينظر إلى المنتج من منظور المستخدم</a:t>
            </a:r>
          </a:p>
        </p:txBody>
      </p:sp>
      <p:pic>
        <p:nvPicPr>
          <p:cNvPr id="4" name="Graphic 21">
            <a:extLst>
              <a:ext uri="{FF2B5EF4-FFF2-40B4-BE49-F238E27FC236}">
                <a16:creationId xmlns:a16="http://schemas.microsoft.com/office/drawing/2014/main" id="{546AB967-199B-D3F6-FEBB-EF637633A7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pic>
        <p:nvPicPr>
          <p:cNvPr id="6" name="Picture 5" descr="A light bulb with brain and text&#10;&#10;Description automatically generated">
            <a:extLst>
              <a:ext uri="{FF2B5EF4-FFF2-40B4-BE49-F238E27FC236}">
                <a16:creationId xmlns:a16="http://schemas.microsoft.com/office/drawing/2014/main" id="{5959AF36-8601-8A90-FF31-21359ADB9745}"/>
              </a:ext>
            </a:extLst>
          </p:cNvPr>
          <p:cNvPicPr>
            <a:picLocks noChangeAspect="1"/>
          </p:cNvPicPr>
          <p:nvPr/>
        </p:nvPicPr>
        <p:blipFill rotWithShape="1">
          <a:blip r:embed="rId3">
            <a:extLst>
              <a:ext uri="{28A0092B-C50C-407E-A947-70E740481C1C}">
                <a14:useLocalDpi xmlns:a14="http://schemas.microsoft.com/office/drawing/2010/main" val="0"/>
              </a:ext>
            </a:extLst>
          </a:blip>
          <a:srcRect t="11214" r="6732"/>
          <a:stretch/>
        </p:blipFill>
        <p:spPr>
          <a:xfrm>
            <a:off x="156014" y="2254468"/>
            <a:ext cx="5424980" cy="30709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1325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A55D6-90FA-D56E-F46C-7288CAF16051}"/>
              </a:ext>
            </a:extLst>
          </p:cNvPr>
          <p:cNvSpPr>
            <a:spLocks noGrp="1"/>
          </p:cNvSpPr>
          <p:nvPr>
            <p:ph type="title"/>
          </p:nvPr>
        </p:nvSpPr>
        <p:spPr>
          <a:xfrm>
            <a:off x="838200" y="36114"/>
            <a:ext cx="10515600" cy="1325563"/>
          </a:xfrm>
        </p:spPr>
        <p:txBody>
          <a:bodyPr>
            <a:normAutofit/>
          </a:bodyPr>
          <a:lstStyle/>
          <a:p>
            <a:pPr algn="ctr"/>
            <a:r>
              <a:rPr lang="ar-EG" sz="2800" dirty="0">
                <a:latin typeface="Alexandria Medium" pitchFamily="2" charset="-78"/>
                <a:cs typeface="Alexandria Medium" pitchFamily="2" charset="-78"/>
              </a:rPr>
              <a:t>نماذج لحملات رقمية خصصت المحتوى وفقا للوقت والمناسبة</a:t>
            </a:r>
            <a:endParaRPr lang="en-US" sz="2800" dirty="0">
              <a:latin typeface="Alexandria Medium" pitchFamily="2" charset="-78"/>
              <a:cs typeface="Alexandria Medium" pitchFamily="2" charset="-78"/>
            </a:endParaRPr>
          </a:p>
        </p:txBody>
      </p:sp>
      <p:sp>
        <p:nvSpPr>
          <p:cNvPr id="5" name="Content Placeholder 4">
            <a:extLst>
              <a:ext uri="{FF2B5EF4-FFF2-40B4-BE49-F238E27FC236}">
                <a16:creationId xmlns:a16="http://schemas.microsoft.com/office/drawing/2014/main" id="{32499EA8-DB7B-0785-EC99-1FAB48CC7735}"/>
              </a:ext>
            </a:extLst>
          </p:cNvPr>
          <p:cNvSpPr>
            <a:spLocks noGrp="1"/>
          </p:cNvSpPr>
          <p:nvPr>
            <p:ph idx="1"/>
          </p:nvPr>
        </p:nvSpPr>
        <p:spPr/>
        <p:txBody>
          <a:bodyPr/>
          <a:lstStyle/>
          <a:p>
            <a:r>
              <a:rPr lang="en-US" dirty="0">
                <a:hlinkClick r:id="rId2"/>
              </a:rPr>
              <a:t>https://www.youtube.com/watch?v=cwY_gRWLars</a:t>
            </a:r>
            <a:endParaRPr lang="en-US" dirty="0"/>
          </a:p>
          <a:p>
            <a:endParaRPr lang="en-US" dirty="0"/>
          </a:p>
        </p:txBody>
      </p:sp>
    </p:spTree>
    <p:extLst>
      <p:ext uri="{BB962C8B-B14F-4D97-AF65-F5344CB8AC3E}">
        <p14:creationId xmlns:p14="http://schemas.microsoft.com/office/powerpoint/2010/main" val="786394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142E-163F-F073-DCD7-9B9D683BFFA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نماذج لحملات رقمية خصصت المحتوى وفقا للظروف البيئية</a:t>
            </a:r>
            <a:endParaRPr lang="en-US" sz="2800" dirty="0">
              <a:latin typeface="Alexandria Medium" pitchFamily="2" charset="-78"/>
              <a:cs typeface="Alexandria Medium" pitchFamily="2" charset="-78"/>
            </a:endParaRPr>
          </a:p>
        </p:txBody>
      </p:sp>
      <p:pic>
        <p:nvPicPr>
          <p:cNvPr id="5" name="Content Placeholder 4" descr="A group of people sitting on a bench&#10;&#10;Description automatically generated">
            <a:extLst>
              <a:ext uri="{FF2B5EF4-FFF2-40B4-BE49-F238E27FC236}">
                <a16:creationId xmlns:a16="http://schemas.microsoft.com/office/drawing/2014/main" id="{2222EB56-1CEA-20CC-696C-F11DF9D54BF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33448" y="1539980"/>
            <a:ext cx="7725104" cy="4952895"/>
          </a:xfrm>
        </p:spPr>
      </p:pic>
    </p:spTree>
    <p:extLst>
      <p:ext uri="{BB962C8B-B14F-4D97-AF65-F5344CB8AC3E}">
        <p14:creationId xmlns:p14="http://schemas.microsoft.com/office/powerpoint/2010/main" val="3421603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02887-6BBF-D3EF-87E2-AC5EDFA59FB5}"/>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طرق تخليق أفكار إبداعية للمحتوى الرقمي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Content Ideation </a:t>
            </a:r>
          </a:p>
        </p:txBody>
      </p:sp>
      <p:sp>
        <p:nvSpPr>
          <p:cNvPr id="3" name="Content Placeholder 2">
            <a:extLst>
              <a:ext uri="{FF2B5EF4-FFF2-40B4-BE49-F238E27FC236}">
                <a16:creationId xmlns:a16="http://schemas.microsoft.com/office/drawing/2014/main" id="{9135C731-2FA2-9624-FA80-603893B1526C}"/>
              </a:ext>
            </a:extLst>
          </p:cNvPr>
          <p:cNvSpPr>
            <a:spLocks noGrp="1"/>
          </p:cNvSpPr>
          <p:nvPr>
            <p:ph idx="1"/>
          </p:nvPr>
        </p:nvSpPr>
        <p:spPr/>
        <p:txBody>
          <a:bodyPr>
            <a:normAutofit fontScale="92500" lnSpcReduction="10000"/>
          </a:bodyPr>
          <a:lstStyle/>
          <a:p>
            <a:pPr marL="0" indent="0" algn="r" rtl="1">
              <a:buNone/>
            </a:pPr>
            <a:r>
              <a:rPr lang="en-US" sz="1800" u="sng" dirty="0">
                <a:solidFill>
                  <a:srgbClr val="FF0000"/>
                </a:solidFill>
                <a:latin typeface="Alexandria Medium" pitchFamily="2" charset="-78"/>
                <a:cs typeface="Alexandria Medium" pitchFamily="2" charset="-78"/>
              </a:rPr>
              <a:t>Sources of Content Inspiration</a:t>
            </a:r>
            <a:r>
              <a:rPr lang="ar-EG" sz="1800" u="sng" dirty="0">
                <a:solidFill>
                  <a:srgbClr val="FF0000"/>
                </a:solidFill>
                <a:latin typeface="Alexandria Medium" pitchFamily="2" charset="-78"/>
                <a:cs typeface="Alexandria Medium" pitchFamily="2" charset="-78"/>
              </a:rPr>
              <a:t> مصادر المحتوى الملهم والابداع: </a:t>
            </a:r>
          </a:p>
          <a:p>
            <a:pPr marL="0" indent="0" algn="r" rtl="1">
              <a:buNone/>
            </a:pPr>
            <a:r>
              <a:rPr lang="ar-EG" sz="1600" dirty="0">
                <a:latin typeface="Alexandria Medium" pitchFamily="2" charset="-78"/>
                <a:cs typeface="Alexandria Medium" pitchFamily="2" charset="-78"/>
              </a:rPr>
              <a:t>1- منافسيك.</a:t>
            </a:r>
          </a:p>
          <a:p>
            <a:pPr marL="0" indent="0" algn="r" rtl="1">
              <a:buNone/>
            </a:pPr>
            <a:r>
              <a:rPr lang="ar-EG" sz="1600" dirty="0">
                <a:latin typeface="Alexandria Medium" pitchFamily="2" charset="-78"/>
                <a:cs typeface="Alexandria Medium" pitchFamily="2" charset="-78"/>
              </a:rPr>
              <a:t>2- زبائنك.</a:t>
            </a:r>
          </a:p>
          <a:p>
            <a:pPr marL="0" indent="0" algn="r" rtl="1">
              <a:buNone/>
            </a:pPr>
            <a:r>
              <a:rPr lang="ar-EG" sz="1600" dirty="0">
                <a:latin typeface="Alexandria Medium" pitchFamily="2" charset="-78"/>
                <a:cs typeface="Alexandria Medium" pitchFamily="2" charset="-78"/>
              </a:rPr>
              <a:t>3- جلسات العصف الذهني مع الفريق التسويقي</a:t>
            </a:r>
            <a:r>
              <a:rPr lang="en-US" sz="1600" dirty="0">
                <a:latin typeface="Alexandria Medium" pitchFamily="2" charset="-78"/>
                <a:cs typeface="Alexandria Medium" pitchFamily="2" charset="-78"/>
              </a:rPr>
              <a:t> collaborative sessions &amp; brainstorming</a:t>
            </a:r>
          </a:p>
          <a:p>
            <a:pPr marL="0" indent="0" algn="r" rtl="1">
              <a:buNone/>
            </a:pPr>
            <a:r>
              <a:rPr lang="ar-EG" sz="1600" dirty="0">
                <a:latin typeface="Alexandria Medium" pitchFamily="2" charset="-78"/>
                <a:cs typeface="Alexandria Medium" pitchFamily="2" charset="-78"/>
              </a:rPr>
              <a:t>4- قطاع الصناعة والإصدارات المرتبطة به </a:t>
            </a:r>
            <a:r>
              <a:rPr lang="en-US" sz="1600" dirty="0">
                <a:latin typeface="Alexandria Medium" pitchFamily="2" charset="-78"/>
                <a:cs typeface="Alexandria Medium" pitchFamily="2" charset="-78"/>
              </a:rPr>
              <a:t>industry publications</a:t>
            </a:r>
            <a:endParaRPr lang="ar-EG" sz="1600" dirty="0">
              <a:latin typeface="Alexandria Medium" pitchFamily="2" charset="-78"/>
              <a:cs typeface="Alexandria Medium" pitchFamily="2" charset="-78"/>
            </a:endParaRPr>
          </a:p>
          <a:p>
            <a:pPr marL="0" indent="0" algn="r" rtl="1">
              <a:buNone/>
            </a:pPr>
            <a:r>
              <a:rPr lang="ar-EG" sz="1600" dirty="0">
                <a:latin typeface="Alexandria Medium" pitchFamily="2" charset="-78"/>
                <a:cs typeface="Alexandria Medium" pitchFamily="2" charset="-78"/>
              </a:rPr>
              <a:t>5- التفكير الإبداعي </a:t>
            </a:r>
            <a:r>
              <a:rPr lang="en-US" sz="1600" dirty="0">
                <a:latin typeface="Alexandria Medium" pitchFamily="2" charset="-78"/>
                <a:cs typeface="Alexandria Medium" pitchFamily="2" charset="-78"/>
              </a:rPr>
              <a:t>think outside the box</a:t>
            </a:r>
            <a:endParaRPr lang="ar-EG" sz="1600" dirty="0">
              <a:latin typeface="Alexandria Medium" pitchFamily="2" charset="-78"/>
              <a:cs typeface="Alexandria Medium" pitchFamily="2" charset="-78"/>
            </a:endParaRPr>
          </a:p>
          <a:p>
            <a:pPr marL="0" indent="0" algn="r" rtl="1">
              <a:buNone/>
            </a:pPr>
            <a:endParaRPr lang="ar-EG" sz="1600" dirty="0">
              <a:latin typeface="Alexandria Medium" pitchFamily="2" charset="-78"/>
              <a:cs typeface="Alexandria Medium" pitchFamily="2" charset="-78"/>
            </a:endParaRPr>
          </a:p>
          <a:p>
            <a:pPr marL="0" indent="0" algn="r" rtl="1">
              <a:buNone/>
            </a:pPr>
            <a:r>
              <a:rPr lang="en-US" sz="1900" b="1" u="sng" dirty="0">
                <a:solidFill>
                  <a:srgbClr val="FF0000"/>
                </a:solidFill>
                <a:latin typeface="Alexandria Medium" pitchFamily="2" charset="-78"/>
                <a:cs typeface="Alexandria Medium" pitchFamily="2" charset="-78"/>
              </a:rPr>
              <a:t>Content Ideation Tools</a:t>
            </a:r>
            <a:r>
              <a:rPr lang="ar-EG" sz="1900" b="1" u="sng" dirty="0">
                <a:solidFill>
                  <a:srgbClr val="FF0000"/>
                </a:solidFill>
                <a:latin typeface="Alexandria Medium" pitchFamily="2" charset="-78"/>
                <a:cs typeface="Alexandria Medium" pitchFamily="2" charset="-78"/>
              </a:rPr>
              <a:t> أدوات لتخليق الأفكار الإبداعية للمحتوى التسويقي الرقمي:</a:t>
            </a:r>
          </a:p>
          <a:p>
            <a:pPr marL="0" indent="0" algn="r" rtl="1">
              <a:buNone/>
            </a:pPr>
            <a:r>
              <a:rPr lang="ar-EG" sz="2000" dirty="0"/>
              <a:t>1- </a:t>
            </a:r>
            <a:r>
              <a:rPr lang="en-US" sz="2000" dirty="0">
                <a:hlinkClick r:id="rId2"/>
              </a:rPr>
              <a:t>https://app.buzzsumo.com/discover/trending?countries=Egypt</a:t>
            </a:r>
            <a:r>
              <a:rPr lang="ar-EG" sz="2000" dirty="0"/>
              <a:t>  </a:t>
            </a:r>
            <a:r>
              <a:rPr lang="ar-EG" sz="2000" dirty="0" err="1"/>
              <a:t>للترندات</a:t>
            </a:r>
            <a:endParaRPr lang="ar-EG" sz="2000" dirty="0"/>
          </a:p>
          <a:p>
            <a:pPr marL="0" indent="0" algn="r" rtl="1">
              <a:buNone/>
            </a:pPr>
            <a:r>
              <a:rPr lang="ar-EG" sz="2000" dirty="0"/>
              <a:t>2- </a:t>
            </a:r>
            <a:r>
              <a:rPr lang="en-US" sz="2000" dirty="0">
                <a:hlinkClick r:id="rId3"/>
              </a:rPr>
              <a:t>https://alltop.com/</a:t>
            </a:r>
            <a:r>
              <a:rPr lang="en-US" sz="2000" dirty="0"/>
              <a:t> </a:t>
            </a:r>
            <a:r>
              <a:rPr lang="ar-EG" sz="2000" dirty="0"/>
              <a:t>  للأخبار الحالية</a:t>
            </a:r>
          </a:p>
          <a:p>
            <a:pPr marL="0" indent="0" algn="r" rtl="1">
              <a:buNone/>
            </a:pPr>
            <a:r>
              <a:rPr lang="ar-EG" sz="2000" dirty="0"/>
              <a:t>3- </a:t>
            </a:r>
            <a:r>
              <a:rPr lang="en-US" sz="2000" dirty="0">
                <a:hlinkClick r:id="rId4"/>
              </a:rPr>
              <a:t>https://www.portent.com/tools/title-maker/</a:t>
            </a:r>
            <a:r>
              <a:rPr lang="ar-EG" sz="2000" dirty="0"/>
              <a:t>  للعناوين البراقة </a:t>
            </a:r>
          </a:p>
          <a:p>
            <a:pPr marL="0" indent="0" algn="r" rtl="1">
              <a:buNone/>
            </a:pPr>
            <a:r>
              <a:rPr lang="ar-EG" sz="2000" dirty="0"/>
              <a:t>4- </a:t>
            </a:r>
            <a:r>
              <a:rPr lang="en-US" sz="2000" dirty="0">
                <a:hlinkClick r:id="rId5"/>
              </a:rPr>
              <a:t>https://www.mindmup.com/</a:t>
            </a:r>
            <a:r>
              <a:rPr lang="ar-EG" sz="2000" dirty="0"/>
              <a:t>  لرسم خرائط ذهنية أثناء الاجتماعات الإبداعية.</a:t>
            </a:r>
          </a:p>
          <a:p>
            <a:pPr marL="0" indent="0" algn="r" rtl="1">
              <a:buNone/>
            </a:pPr>
            <a:r>
              <a:rPr lang="ar-EG" sz="2000" dirty="0"/>
              <a:t>5- </a:t>
            </a:r>
            <a:r>
              <a:rPr lang="en-US" sz="2000" dirty="0">
                <a:hlinkClick r:id="rId6"/>
              </a:rPr>
              <a:t>https://answerthepublic.com</a:t>
            </a:r>
            <a:r>
              <a:rPr lang="ar-EG" sz="2000" dirty="0"/>
              <a:t> </a:t>
            </a:r>
            <a:r>
              <a:rPr lang="ar-EG" sz="2000" dirty="0" err="1"/>
              <a:t>لإختيار</a:t>
            </a:r>
            <a:r>
              <a:rPr lang="ar-EG" sz="2000" dirty="0"/>
              <a:t> الكلمات المفتاحية المناسبة ودراسة أفكار المنافسين</a:t>
            </a:r>
          </a:p>
          <a:p>
            <a:pPr marL="0" indent="0" algn="r" rtl="1">
              <a:buNone/>
            </a:pPr>
            <a:endParaRPr lang="en-US" sz="2000" dirty="0"/>
          </a:p>
          <a:p>
            <a:pPr marL="0" indent="0" algn="r" rtl="1">
              <a:buNone/>
            </a:pPr>
            <a:endParaRPr lang="en-US" sz="2000" dirty="0"/>
          </a:p>
        </p:txBody>
      </p:sp>
    </p:spTree>
    <p:extLst>
      <p:ext uri="{BB962C8B-B14F-4D97-AF65-F5344CB8AC3E}">
        <p14:creationId xmlns:p14="http://schemas.microsoft.com/office/powerpoint/2010/main" val="2971261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E032E-3893-3569-45E6-AD1186E9C972}"/>
              </a:ext>
            </a:extLst>
          </p:cNvPr>
          <p:cNvSpPr>
            <a:spLocks noGrp="1"/>
          </p:cNvSpPr>
          <p:nvPr>
            <p:ph type="title"/>
          </p:nvPr>
        </p:nvSpPr>
        <p:spPr>
          <a:xfrm>
            <a:off x="838200" y="-88021"/>
            <a:ext cx="10515600" cy="1325563"/>
          </a:xfrm>
        </p:spPr>
        <p:txBody>
          <a:bodyPr>
            <a:normAutofit/>
          </a:bodyPr>
          <a:lstStyle/>
          <a:p>
            <a:pPr algn="ctr"/>
            <a:r>
              <a:rPr lang="ar-EG" sz="2800" b="1" dirty="0">
                <a:latin typeface="Alexandria Medium" pitchFamily="2" charset="-78"/>
                <a:cs typeface="Alexandria Medium" pitchFamily="2" charset="-78"/>
              </a:rPr>
              <a:t>أمثلة على المحتوى الرقمي الابداعي</a:t>
            </a:r>
            <a:endParaRPr lang="en-US" sz="2800" b="1" dirty="0">
              <a:latin typeface="Alexandria Medium" pitchFamily="2" charset="-78"/>
              <a:cs typeface="Alexandria Medium" pitchFamily="2" charset="-78"/>
            </a:endParaRPr>
          </a:p>
        </p:txBody>
      </p:sp>
      <p:sp>
        <p:nvSpPr>
          <p:cNvPr id="5" name="Content Placeholder 4">
            <a:extLst>
              <a:ext uri="{FF2B5EF4-FFF2-40B4-BE49-F238E27FC236}">
                <a16:creationId xmlns:a16="http://schemas.microsoft.com/office/drawing/2014/main" id="{66D5C07E-B735-1428-1C9F-2254ED7F65CC}"/>
              </a:ext>
            </a:extLst>
          </p:cNvPr>
          <p:cNvSpPr>
            <a:spLocks noGrp="1"/>
          </p:cNvSpPr>
          <p:nvPr>
            <p:ph idx="1"/>
          </p:nvPr>
        </p:nvSpPr>
        <p:spPr/>
        <p:txBody>
          <a:bodyPr/>
          <a:lstStyle/>
          <a:p>
            <a:r>
              <a:rPr lang="en-US" dirty="0">
                <a:hlinkClick r:id="rId2"/>
              </a:rPr>
              <a:t>https://www.youtube.com/watch?v=eyceRHYGBbo</a:t>
            </a:r>
            <a:endParaRPr lang="ar-EG" dirty="0"/>
          </a:p>
          <a:p>
            <a:endParaRPr lang="ar-EG" dirty="0"/>
          </a:p>
          <a:p>
            <a:endParaRPr lang="en-US" dirty="0"/>
          </a:p>
        </p:txBody>
      </p:sp>
    </p:spTree>
    <p:extLst>
      <p:ext uri="{BB962C8B-B14F-4D97-AF65-F5344CB8AC3E}">
        <p14:creationId xmlns:p14="http://schemas.microsoft.com/office/powerpoint/2010/main" val="34447173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B2FE9-988E-5502-6AC0-58800C3A8617}"/>
              </a:ext>
            </a:extLst>
          </p:cNvPr>
          <p:cNvSpPr>
            <a:spLocks noGrp="1"/>
          </p:cNvSpPr>
          <p:nvPr>
            <p:ph type="title"/>
          </p:nvPr>
        </p:nvSpPr>
        <p:spPr>
          <a:xfrm>
            <a:off x="838200" y="-60575"/>
            <a:ext cx="10515600" cy="1325563"/>
          </a:xfrm>
        </p:spPr>
        <p:txBody>
          <a:bodyPr>
            <a:normAutofit/>
          </a:bodyPr>
          <a:lstStyle/>
          <a:p>
            <a:pPr algn="ctr"/>
            <a:r>
              <a:rPr lang="ar-EG" sz="2800" b="1" dirty="0">
                <a:latin typeface="Alexandria Medium" pitchFamily="2" charset="-78"/>
                <a:cs typeface="Alexandria Medium" pitchFamily="2" charset="-78"/>
              </a:rPr>
              <a:t>أمثلة على المحتوى الرقمي الابداعي</a:t>
            </a:r>
            <a:endParaRPr lang="en-US" sz="2800" dirty="0"/>
          </a:p>
        </p:txBody>
      </p:sp>
      <p:sp>
        <p:nvSpPr>
          <p:cNvPr id="5" name="Content Placeholder 4">
            <a:extLst>
              <a:ext uri="{FF2B5EF4-FFF2-40B4-BE49-F238E27FC236}">
                <a16:creationId xmlns:a16="http://schemas.microsoft.com/office/drawing/2014/main" id="{89241C82-EA06-5A83-B5AC-BF4F611822C4}"/>
              </a:ext>
            </a:extLst>
          </p:cNvPr>
          <p:cNvSpPr>
            <a:spLocks noGrp="1"/>
          </p:cNvSpPr>
          <p:nvPr>
            <p:ph idx="1"/>
          </p:nvPr>
        </p:nvSpPr>
        <p:spPr/>
        <p:txBody>
          <a:bodyPr/>
          <a:lstStyle/>
          <a:p>
            <a:r>
              <a:rPr lang="en-US" dirty="0">
                <a:hlinkClick r:id="rId2"/>
              </a:rPr>
              <a:t>https://www.youtube.com/watch?v=-cRXRxepsKo</a:t>
            </a:r>
            <a:endParaRPr lang="en-US" dirty="0"/>
          </a:p>
          <a:p>
            <a:endParaRPr lang="en-US" dirty="0"/>
          </a:p>
        </p:txBody>
      </p:sp>
    </p:spTree>
    <p:extLst>
      <p:ext uri="{BB962C8B-B14F-4D97-AF65-F5344CB8AC3E}">
        <p14:creationId xmlns:p14="http://schemas.microsoft.com/office/powerpoint/2010/main" val="19175032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DFBCE-8840-704F-5E5B-B6D77A0605D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جدولة وإدارة وتدشين المحتوى الرقمي التسويقي</a:t>
            </a:r>
            <a:endParaRPr lang="en-US" sz="2800" b="1" dirty="0">
              <a:latin typeface="Alexandria" pitchFamily="2" charset="-78"/>
              <a:cs typeface="Alexandria" pitchFamily="2" charset="-78"/>
            </a:endParaRPr>
          </a:p>
        </p:txBody>
      </p:sp>
      <p:pic>
        <p:nvPicPr>
          <p:cNvPr id="5" name="Content Placeholder 4" descr="A group of people looking at a drawing on a white board&#10;&#10;Description automatically generated">
            <a:extLst>
              <a:ext uri="{FF2B5EF4-FFF2-40B4-BE49-F238E27FC236}">
                <a16:creationId xmlns:a16="http://schemas.microsoft.com/office/drawing/2014/main" id="{A43B5694-EC02-7FE3-F3CE-8725578F78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2220" y="1551890"/>
            <a:ext cx="7587560" cy="4940985"/>
          </a:xfrm>
          <a:prstGeom prst="rect">
            <a:avLst/>
          </a:prstGeom>
          <a:ln>
            <a:noFill/>
          </a:ln>
          <a:effectLst>
            <a:softEdge rad="112500"/>
          </a:effectLst>
        </p:spPr>
      </p:pic>
    </p:spTree>
    <p:extLst>
      <p:ext uri="{BB962C8B-B14F-4D97-AF65-F5344CB8AC3E}">
        <p14:creationId xmlns:p14="http://schemas.microsoft.com/office/powerpoint/2010/main" val="723015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0311A-7FB3-F410-6BD5-365354350878}"/>
              </a:ext>
            </a:extLst>
          </p:cNvPr>
          <p:cNvSpPr>
            <a:spLocks noGrp="1"/>
          </p:cNvSpPr>
          <p:nvPr>
            <p:ph type="title"/>
          </p:nvPr>
        </p:nvSpPr>
        <p:spPr>
          <a:xfrm>
            <a:off x="838200" y="-218199"/>
            <a:ext cx="10515600" cy="1325563"/>
          </a:xfrm>
        </p:spPr>
        <p:txBody>
          <a:bodyPr>
            <a:normAutofit/>
          </a:bodyPr>
          <a:lstStyle/>
          <a:p>
            <a:pPr algn="ctr"/>
            <a:r>
              <a:rPr lang="ar-EG" sz="2400" b="1" dirty="0">
                <a:latin typeface="Alexandria Medium" pitchFamily="2" charset="-78"/>
                <a:cs typeface="Alexandria Medium" pitchFamily="2" charset="-78"/>
              </a:rPr>
              <a:t>وسائل تدشين المحتوى الرقمي لأغراض التسويق </a:t>
            </a:r>
            <a:endParaRPr lang="en-US" sz="2400" b="1" dirty="0">
              <a:latin typeface="Alexandria Medium" pitchFamily="2" charset="-78"/>
              <a:cs typeface="Alexandria Medium" pitchFamily="2" charset="-78"/>
            </a:endParaRPr>
          </a:p>
        </p:txBody>
      </p:sp>
      <p:pic>
        <p:nvPicPr>
          <p:cNvPr id="5" name="Content Placeholder 4" descr="A diagram of a company's marketing&#10;&#10;Description automatically generated">
            <a:extLst>
              <a:ext uri="{FF2B5EF4-FFF2-40B4-BE49-F238E27FC236}">
                <a16:creationId xmlns:a16="http://schemas.microsoft.com/office/drawing/2014/main" id="{AAB0F056-C695-A336-5BEB-5EA1F12926B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85308"/>
            <a:ext cx="12192000" cy="6577192"/>
          </a:xfrm>
        </p:spPr>
      </p:pic>
    </p:spTree>
    <p:extLst>
      <p:ext uri="{BB962C8B-B14F-4D97-AF65-F5344CB8AC3E}">
        <p14:creationId xmlns:p14="http://schemas.microsoft.com/office/powerpoint/2010/main" val="11462431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2D6B2-2835-AD80-2DF6-E6F3C86CD54D}"/>
              </a:ext>
            </a:extLst>
          </p:cNvPr>
          <p:cNvSpPr>
            <a:spLocks noGrp="1"/>
          </p:cNvSpPr>
          <p:nvPr>
            <p:ph type="title"/>
          </p:nvPr>
        </p:nvSpPr>
        <p:spPr>
          <a:xfrm>
            <a:off x="838200" y="0"/>
            <a:ext cx="10515600" cy="1325563"/>
          </a:xfrm>
        </p:spPr>
        <p:txBody>
          <a:bodyPr>
            <a:normAutofit/>
          </a:bodyPr>
          <a:lstStyle/>
          <a:p>
            <a:pPr algn="ctr"/>
            <a:r>
              <a:rPr lang="ar-EG" sz="2800" b="1" dirty="0">
                <a:latin typeface="Alexandria Medium" pitchFamily="2" charset="-78"/>
                <a:cs typeface="Alexandria Medium" pitchFamily="2" charset="-78"/>
              </a:rPr>
              <a:t>وسائل تدشين المحتوى الرقمي لأغراض التسويق </a:t>
            </a:r>
            <a:endParaRPr lang="en-US" sz="2800" dirty="0"/>
          </a:p>
        </p:txBody>
      </p:sp>
      <p:sp>
        <p:nvSpPr>
          <p:cNvPr id="3" name="Content Placeholder 2">
            <a:extLst>
              <a:ext uri="{FF2B5EF4-FFF2-40B4-BE49-F238E27FC236}">
                <a16:creationId xmlns:a16="http://schemas.microsoft.com/office/drawing/2014/main" id="{0FBCADDE-E63A-226C-6689-D27FE18665DA}"/>
              </a:ext>
            </a:extLst>
          </p:cNvPr>
          <p:cNvSpPr>
            <a:spLocks noGrp="1"/>
          </p:cNvSpPr>
          <p:nvPr>
            <p:ph idx="1"/>
          </p:nvPr>
        </p:nvSpPr>
        <p:spPr>
          <a:xfrm>
            <a:off x="4225158" y="1056290"/>
            <a:ext cx="7598980" cy="5691351"/>
          </a:xfrm>
        </p:spPr>
        <p:txBody>
          <a:bodyPr>
            <a:normAutofit fontScale="77500" lnSpcReduction="20000"/>
          </a:bodyPr>
          <a:lstStyle/>
          <a:p>
            <a:pPr marL="0" indent="0" algn="just" rtl="1">
              <a:lnSpc>
                <a:spcPct val="170000"/>
              </a:lnSpc>
              <a:buNone/>
            </a:pPr>
            <a:r>
              <a:rPr lang="ar-EG" sz="2100" b="1" dirty="0">
                <a:solidFill>
                  <a:srgbClr val="00AEEF"/>
                </a:solidFill>
                <a:latin typeface="Alexandria Medium" pitchFamily="2" charset="-78"/>
                <a:cs typeface="Alexandria Medium" pitchFamily="2" charset="-78"/>
              </a:rPr>
              <a:t>هناك ثلاثة أنواع رئيسية من وسائل التسويق الرقمي:</a:t>
            </a:r>
          </a:p>
          <a:p>
            <a:pPr algn="just" rtl="1">
              <a:lnSpc>
                <a:spcPct val="170000"/>
              </a:lnSpc>
              <a:buFont typeface="+mj-lt"/>
              <a:buAutoNum type="arabicPeriod"/>
            </a:pPr>
            <a:r>
              <a:rPr lang="ar-EG" sz="1600" dirty="0">
                <a:solidFill>
                  <a:srgbClr val="FF0000"/>
                </a:solidFill>
                <a:latin typeface="Alexandria Medium" pitchFamily="2" charset="-78"/>
                <a:cs typeface="Alexandria Medium" pitchFamily="2" charset="-78"/>
              </a:rPr>
              <a:t>الوسائل المكتسبة (</a:t>
            </a:r>
            <a:r>
              <a:rPr lang="en-US" sz="1600" dirty="0">
                <a:solidFill>
                  <a:srgbClr val="FF0000"/>
                </a:solidFill>
                <a:latin typeface="Alexandria Medium" pitchFamily="2" charset="-78"/>
                <a:cs typeface="Alexandria Medium" pitchFamily="2" charset="-78"/>
              </a:rPr>
              <a:t>Earned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يتم الحصول عليها بدون دفع مقابل مباشر.</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التغطية الإعلامية، المشاركة في المنصات الاجتماعية، سفراء العلامة التجارية، تكوين الشراكات.</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تزيد من المصداقية والانخراط مع الجمهور.</a:t>
            </a:r>
          </a:p>
          <a:p>
            <a:pPr algn="just" rtl="1">
              <a:lnSpc>
                <a:spcPct val="170000"/>
              </a:lnSpc>
              <a:buFont typeface="+mj-lt"/>
              <a:buAutoNum type="arabicPeriod" startAt="2"/>
            </a:pPr>
            <a:r>
              <a:rPr lang="ar-EG" sz="1600" dirty="0">
                <a:solidFill>
                  <a:srgbClr val="FF0000"/>
                </a:solidFill>
                <a:latin typeface="Alexandria Medium" pitchFamily="2" charset="-78"/>
                <a:cs typeface="Alexandria Medium" pitchFamily="2" charset="-78"/>
              </a:rPr>
              <a:t>الوسائل المدفوعة (</a:t>
            </a:r>
            <a:r>
              <a:rPr lang="en-US" sz="1600" dirty="0">
                <a:solidFill>
                  <a:srgbClr val="FF0000"/>
                </a:solidFill>
                <a:latin typeface="Alexandria Medium" pitchFamily="2" charset="-78"/>
                <a:cs typeface="Alexandria Medium" pitchFamily="2" charset="-78"/>
              </a:rPr>
              <a:t>Paid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يتم الحصول عليها مقابل دفع.</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الإعلانات المدفوعة على محركات البحث، الحملات الإعلانية على وسائل التواصل الاجتماعي إعلانات اليوتيوب.</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تسمح بالوصول المستهدف والقياس الدقيق للنتائج.</a:t>
            </a:r>
          </a:p>
          <a:p>
            <a:pPr algn="just" rtl="1">
              <a:lnSpc>
                <a:spcPct val="170000"/>
              </a:lnSpc>
              <a:buFont typeface="+mj-lt"/>
              <a:buAutoNum type="arabicPeriod" startAt="3"/>
            </a:pPr>
            <a:r>
              <a:rPr lang="ar-EG" sz="1600" dirty="0">
                <a:solidFill>
                  <a:srgbClr val="FF0000"/>
                </a:solidFill>
                <a:latin typeface="Alexandria Medium" pitchFamily="2" charset="-78"/>
                <a:cs typeface="Alexandria Medium" pitchFamily="2" charset="-78"/>
              </a:rPr>
              <a:t>الوسائل المملوكة (</a:t>
            </a:r>
            <a:r>
              <a:rPr lang="en-US" sz="1600" dirty="0">
                <a:solidFill>
                  <a:srgbClr val="FF0000"/>
                </a:solidFill>
                <a:latin typeface="Alexandria Medium" pitchFamily="2" charset="-78"/>
                <a:cs typeface="Alexandria Medium" pitchFamily="2" charset="-78"/>
              </a:rPr>
              <a:t>Owned Media):</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هي المساحات الإعلامية التي تملكها وتسيطر عليها الشركة بشكل مباشر.</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أمثلة: المواقع الإلكترونية، تطبيقات الهاتف المحمول، منصات التواصل الاجتماعي الخاصة.</a:t>
            </a:r>
          </a:p>
          <a:p>
            <a:pPr algn="just" rtl="1">
              <a:lnSpc>
                <a:spcPct val="170000"/>
              </a:lnSpc>
              <a:buFont typeface="Arial" panose="020B0604020202020204" pitchFamily="34" charset="0"/>
              <a:buChar char="•"/>
            </a:pPr>
            <a:r>
              <a:rPr lang="ar-EG" sz="1600" dirty="0">
                <a:latin typeface="Alexandria Medium" pitchFamily="2" charset="-78"/>
                <a:cs typeface="Alexandria Medium" pitchFamily="2" charset="-78"/>
              </a:rPr>
              <a:t>هذه الوسائل تسمح بالتحكم الكامل في الرسالة والتخصيص</a:t>
            </a:r>
          </a:p>
          <a:p>
            <a:pPr algn="just" rtl="1"/>
            <a:endParaRPr lang="en-US" sz="800" dirty="0"/>
          </a:p>
        </p:txBody>
      </p:sp>
      <p:pic>
        <p:nvPicPr>
          <p:cNvPr id="5" name="Picture 4" descr="A black background with icons&#10;&#10;Description automatically generated with medium confidence">
            <a:extLst>
              <a:ext uri="{FF2B5EF4-FFF2-40B4-BE49-F238E27FC236}">
                <a16:creationId xmlns:a16="http://schemas.microsoft.com/office/drawing/2014/main" id="{AF7FB601-BD23-B035-A78A-4C59D54614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443657"/>
            <a:ext cx="4313670" cy="3058509"/>
          </a:xfrm>
          <a:prstGeom prst="rect">
            <a:avLst/>
          </a:prstGeom>
        </p:spPr>
      </p:pic>
    </p:spTree>
    <p:extLst>
      <p:ext uri="{BB962C8B-B14F-4D97-AF65-F5344CB8AC3E}">
        <p14:creationId xmlns:p14="http://schemas.microsoft.com/office/powerpoint/2010/main" val="3359444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55C34-A7DC-E340-F9D0-CBAC1D0B5C15}"/>
              </a:ext>
            </a:extLst>
          </p:cNvPr>
          <p:cNvSpPr>
            <a:spLocks noGrp="1"/>
          </p:cNvSpPr>
          <p:nvPr>
            <p:ph type="title"/>
          </p:nvPr>
        </p:nvSpPr>
        <p:spPr/>
        <p:txBody>
          <a:bodyPr>
            <a:normAutofit/>
          </a:bodyPr>
          <a:lstStyle/>
          <a:p>
            <a:pPr algn="ctr"/>
            <a:r>
              <a:rPr lang="ar-EG" sz="2400" b="1" dirty="0">
                <a:latin typeface="Alexandria" pitchFamily="2" charset="-78"/>
                <a:cs typeface="Alexandria" pitchFamily="2" charset="-78"/>
              </a:rPr>
              <a:t>إدارة وتدشين المحتوى الرقمي التسويقي</a:t>
            </a:r>
            <a:endParaRPr lang="en-US" sz="24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DCF6C66-105B-4397-E03C-E6CF7ADBBF87}"/>
              </a:ext>
            </a:extLst>
          </p:cNvPr>
          <p:cNvSpPr>
            <a:spLocks noGrp="1"/>
          </p:cNvSpPr>
          <p:nvPr>
            <p:ph idx="1"/>
          </p:nvPr>
        </p:nvSpPr>
        <p:spPr>
          <a:xfrm>
            <a:off x="5517931" y="1825625"/>
            <a:ext cx="5835869" cy="4351338"/>
          </a:xfrm>
        </p:spPr>
        <p:txBody>
          <a:bodyPr>
            <a:normAutofit fontScale="92500" lnSpcReduction="10000"/>
          </a:bodyPr>
          <a:lstStyle/>
          <a:p>
            <a:pPr marL="0" indent="0" algn="just" rtl="1">
              <a:lnSpc>
                <a:spcPct val="150000"/>
              </a:lnSpc>
              <a:buNone/>
            </a:pPr>
            <a:r>
              <a:rPr lang="ar-EG" sz="1600" b="1" dirty="0">
                <a:latin typeface="Alexandria Medium" pitchFamily="2" charset="-78"/>
                <a:cs typeface="Alexandria Medium" pitchFamily="2" charset="-78"/>
              </a:rPr>
              <a:t>مفهوم إدارة المحتوى الرقمي:</a:t>
            </a:r>
          </a:p>
          <a:p>
            <a:pPr algn="just" rtl="1">
              <a:lnSpc>
                <a:spcPct val="150000"/>
              </a:lnSpc>
            </a:pPr>
            <a:r>
              <a:rPr lang="ar-EG" sz="1600" dirty="0">
                <a:latin typeface="Alexandria Medium" pitchFamily="2" charset="-78"/>
                <a:cs typeface="Alexandria Medium" pitchFamily="2" charset="-78"/>
              </a:rPr>
              <a:t>إدارة المحتوى الرقمي </a:t>
            </a:r>
            <a:r>
              <a:rPr lang="en-US" sz="1600" dirty="0">
                <a:latin typeface="Alexandria Medium" pitchFamily="2" charset="-78"/>
                <a:cs typeface="Alexandria Medium" pitchFamily="2" charset="-78"/>
              </a:rPr>
              <a:t>Digital Content Management </a:t>
            </a:r>
            <a:r>
              <a:rPr lang="ar-EG" sz="1600" dirty="0">
                <a:latin typeface="Alexandria Medium" pitchFamily="2" charset="-78"/>
                <a:cs typeface="Alexandria Medium" pitchFamily="2" charset="-78"/>
              </a:rPr>
              <a:t>تشير إلى مجموعة من العمليات المختلفة تهدف إلى دعم المحتوى الرقمي عن طريق جمعه وتنظيمه ونشره على منصاته عبر الإنترنت باستخدام صور الوسائط المتعددة المختلفة، وتوزيعه بطريقة فعّالة. </a:t>
            </a:r>
          </a:p>
          <a:p>
            <a:pPr algn="just" rtl="1">
              <a:lnSpc>
                <a:spcPct val="150000"/>
              </a:lnSpc>
            </a:pPr>
            <a:r>
              <a:rPr lang="ar-EG" sz="1600" dirty="0">
                <a:latin typeface="Alexandria Medium" pitchFamily="2" charset="-78"/>
                <a:cs typeface="Alexandria Medium" pitchFamily="2" charset="-78"/>
              </a:rPr>
              <a:t>يهدف مفهوم إدارة المحتوى إلى تنظيم المحتوى بشكل متناسق لجذب الجمهور والسعي لزيادة تفاعلهم مع المحتوى الرقمي. يعتبر من أهم أهداف إدارة المحتوى الرقمي هي تقديم تجربة مُطوّرة ومُحسّنة للمستخدم، كما تزيد وعي المستخدم بالعلامة التجارية مما يؤدي لتحسين استراتيجية التسويق وزيادة المبيعات.</a:t>
            </a:r>
          </a:p>
          <a:p>
            <a:pPr algn="r" rtl="1"/>
            <a:endParaRPr lang="en-US" dirty="0"/>
          </a:p>
        </p:txBody>
      </p:sp>
      <p:pic>
        <p:nvPicPr>
          <p:cNvPr id="5" name="Picture 4" descr="A hand pointing at a screen&#10;&#10;Description automatically generated">
            <a:extLst>
              <a:ext uri="{FF2B5EF4-FFF2-40B4-BE49-F238E27FC236}">
                <a16:creationId xmlns:a16="http://schemas.microsoft.com/office/drawing/2014/main" id="{CB3F8642-EDD2-00E0-B9AD-1564B15AB5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637" y="2479795"/>
            <a:ext cx="4650501" cy="2445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5F1F384-5A04-5653-4371-B5C2845B55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4582925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CED87-8186-5E90-6FFB-F5C619C4F7F3}"/>
              </a:ext>
            </a:extLst>
          </p:cNvPr>
          <p:cNvSpPr>
            <a:spLocks noGrp="1"/>
          </p:cNvSpPr>
          <p:nvPr>
            <p:ph type="title"/>
          </p:nvPr>
        </p:nvSpPr>
        <p:spPr/>
        <p:txBody>
          <a:bodyPr>
            <a:normAutofit/>
          </a:bodyPr>
          <a:lstStyle/>
          <a:p>
            <a:pPr algn="ctr"/>
            <a:r>
              <a:rPr lang="ar-EG" sz="2800" b="1" dirty="0">
                <a:effectLst/>
                <a:latin typeface="Alexandria Medium" pitchFamily="2" charset="-78"/>
                <a:cs typeface="Alexandria Medium" pitchFamily="2" charset="-78"/>
              </a:rPr>
              <a:t>مراحل دورة حياة إدارة المحتوى الرقمي</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4D29F6E-C2A1-1081-35F3-F21E45FA36E0}"/>
              </a:ext>
            </a:extLst>
          </p:cNvPr>
          <p:cNvSpPr>
            <a:spLocks noGrp="1"/>
          </p:cNvSpPr>
          <p:nvPr>
            <p:ph idx="1"/>
          </p:nvPr>
        </p:nvSpPr>
        <p:spPr>
          <a:xfrm>
            <a:off x="5060731" y="1690688"/>
            <a:ext cx="6561082" cy="5032375"/>
          </a:xfrm>
        </p:spPr>
        <p:txBody>
          <a:bodyPr>
            <a:normAutofit/>
          </a:bodyPr>
          <a:lstStyle/>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التنظيم: </a:t>
            </a:r>
            <a:r>
              <a:rPr lang="ar-EG" sz="1600" dirty="0">
                <a:effectLst/>
                <a:latin typeface="Alexandria Medium" pitchFamily="2" charset="-78"/>
                <a:cs typeface="Alexandria Medium" pitchFamily="2" charset="-78"/>
              </a:rPr>
              <a:t>المرحلة الأولى حيث يتم إنشاء الفئات وتصميم التصنيفات وتطوير مخططات كل تصنيف.</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الإنشاء: </a:t>
            </a:r>
            <a:r>
              <a:rPr lang="ar-EG" sz="1600" dirty="0">
                <a:effectLst/>
                <a:latin typeface="Alexandria Medium" pitchFamily="2" charset="-78"/>
                <a:cs typeface="Alexandria Medium" pitchFamily="2" charset="-78"/>
              </a:rPr>
              <a:t>هنا يتم تصنيف المحتوى إلى فئات معمارية.</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التخزين: </a:t>
            </a:r>
            <a:r>
              <a:rPr lang="ar-EG" sz="1600" dirty="0">
                <a:effectLst/>
                <a:latin typeface="Alexandria Medium" pitchFamily="2" charset="-78"/>
                <a:cs typeface="Alexandria Medium" pitchFamily="2" charset="-78"/>
              </a:rPr>
              <a:t>يُتخذ القرار حول تنسيق المحتوى وتخزينه بناءً على سهولة الوصول إليه، وحمايته، وعوامل أخرى حسب احتياجات كل مؤسسة.</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النشر: </a:t>
            </a:r>
            <a:r>
              <a:rPr lang="ar-EG" sz="1600" dirty="0">
                <a:effectLst/>
                <a:latin typeface="Alexandria Medium" pitchFamily="2" charset="-78"/>
                <a:cs typeface="Alexandria Medium" pitchFamily="2" charset="-78"/>
              </a:rPr>
              <a:t>هنا يتم تسليم المحتوى إلى المستخدمين، وقد يكونوا هؤلاء زوار لموقع الويب أو ربما موظفين داخليين، أو مستخدمي تطبيق الجوال.</a:t>
            </a:r>
          </a:p>
          <a:p>
            <a:pPr algn="just" rtl="1">
              <a:lnSpc>
                <a:spcPct val="160000"/>
              </a:lnSpc>
              <a:buFont typeface="Arial" panose="020B0604020202020204" pitchFamily="34" charset="0"/>
              <a:buChar char="•"/>
            </a:pPr>
            <a:r>
              <a:rPr lang="ar-EG" sz="1600" b="1" dirty="0">
                <a:solidFill>
                  <a:srgbClr val="FF0000"/>
                </a:solidFill>
                <a:effectLst/>
                <a:latin typeface="Alexandria Medium" pitchFamily="2" charset="-78"/>
                <a:cs typeface="Alexandria Medium" pitchFamily="2" charset="-78"/>
              </a:rPr>
              <a:t>الأرشفة: </a:t>
            </a:r>
            <a:r>
              <a:rPr lang="ar-EG" sz="1600" dirty="0">
                <a:effectLst/>
                <a:latin typeface="Alexandria Medium" pitchFamily="2" charset="-78"/>
                <a:cs typeface="Alexandria Medium" pitchFamily="2" charset="-78"/>
              </a:rPr>
              <a:t>المرحلة الأخيرة وفيها يتم حذف المحتوى أو نقله إلى الأرشيف عند التقادم أو عدم التأكد من أهميته وفائدة نشره.</a:t>
            </a:r>
          </a:p>
          <a:p>
            <a:pPr algn="just">
              <a:lnSpc>
                <a:spcPct val="160000"/>
              </a:lnSpc>
            </a:pPr>
            <a:endParaRPr lang="en-US" sz="1600" dirty="0">
              <a:latin typeface="Alexandria Medium" pitchFamily="2" charset="-78"/>
              <a:cs typeface="Alexandria Medium" pitchFamily="2" charset="-78"/>
            </a:endParaRPr>
          </a:p>
        </p:txBody>
      </p:sp>
      <p:pic>
        <p:nvPicPr>
          <p:cNvPr id="5" name="Picture 4" descr="A person touching a screen with a city in the background&#10;&#10;Description automatically generated">
            <a:extLst>
              <a:ext uri="{FF2B5EF4-FFF2-40B4-BE49-F238E27FC236}">
                <a16:creationId xmlns:a16="http://schemas.microsoft.com/office/drawing/2014/main" id="{1CC4F0A1-8419-9FE8-D994-8E97E43EAA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2590472"/>
            <a:ext cx="4548352" cy="25584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12467F86-F359-B3CB-C00B-E7388221E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379822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88FB2-4892-7FCC-62AB-0EF641FDD58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أنظمة إدارة المحتوى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C1E422A-7855-4349-6F54-7041D167DC76}"/>
              </a:ext>
            </a:extLst>
          </p:cNvPr>
          <p:cNvSpPr>
            <a:spLocks noGrp="1"/>
          </p:cNvSpPr>
          <p:nvPr>
            <p:ph idx="1"/>
          </p:nvPr>
        </p:nvSpPr>
        <p:spPr>
          <a:xfrm>
            <a:off x="712075" y="2062107"/>
            <a:ext cx="10515600" cy="5032375"/>
          </a:xfrm>
        </p:spPr>
        <p:txBody>
          <a:bodyPr>
            <a:normAutofit/>
          </a:bodyPr>
          <a:lstStyle/>
          <a:p>
            <a:pPr algn="just" rtl="1">
              <a:lnSpc>
                <a:spcPct val="150000"/>
              </a:lnSpc>
              <a:buFont typeface="Arial" panose="020B0604020202020204" pitchFamily="34" charset="0"/>
              <a:buChar char="•"/>
            </a:pPr>
            <a:r>
              <a:rPr lang="ar-EG" sz="1600" dirty="0">
                <a:solidFill>
                  <a:srgbClr val="FF0000"/>
                </a:solidFill>
                <a:effectLst/>
                <a:latin typeface="Alexandria Medium" pitchFamily="2" charset="-78"/>
                <a:cs typeface="Alexandria Medium" pitchFamily="2" charset="-78"/>
              </a:rPr>
              <a:t>إدارة محتوى الويب: </a:t>
            </a:r>
            <a:r>
              <a:rPr lang="ar-EG" sz="1600" dirty="0">
                <a:effectLst/>
                <a:latin typeface="Alexandria Medium" pitchFamily="2" charset="-78"/>
                <a:cs typeface="Alexandria Medium" pitchFamily="2" charset="-78"/>
              </a:rPr>
              <a:t>في هذا النوع من إدارة المحتوى يتم التركيز على إنشاء صفحات الويب وإدارتها وطريقة عرضها. وتتوفر العديد من برامج إدارة محتوى الويب التي توفر للمؤسسات طريقة لإدارة المعلومات الرقمية على الموقع الإلكتروني دون معرفة مسبقة ببرمجة الويب، أهمها </a:t>
            </a:r>
            <a:r>
              <a:rPr lang="en-US" sz="1600" dirty="0" err="1">
                <a:effectLst/>
                <a:latin typeface="Alexandria Medium" pitchFamily="2" charset="-78"/>
                <a:cs typeface="Alexandria Medium" pitchFamily="2" charset="-78"/>
              </a:rPr>
              <a:t>wordpress</a:t>
            </a:r>
            <a:r>
              <a:rPr lang="ar-EG" sz="1600" dirty="0">
                <a:effectLst/>
                <a:latin typeface="Alexandria Medium" pitchFamily="2" charset="-78"/>
                <a:cs typeface="Alexandria Medium" pitchFamily="2" charset="-78"/>
              </a:rPr>
              <a:t> </a:t>
            </a:r>
          </a:p>
          <a:p>
            <a:pPr algn="just" rtl="1">
              <a:lnSpc>
                <a:spcPct val="150000"/>
              </a:lnSpc>
            </a:pPr>
            <a:r>
              <a:rPr lang="ar-EG" sz="1600" dirty="0">
                <a:solidFill>
                  <a:srgbClr val="FF0000"/>
                </a:solidFill>
                <a:effectLst/>
                <a:latin typeface="Alexandria Medium" pitchFamily="2" charset="-78"/>
                <a:cs typeface="Alexandria Medium" pitchFamily="2" charset="-78"/>
              </a:rPr>
              <a:t>إدارة محتوى المؤسسات </a:t>
            </a:r>
            <a:r>
              <a:rPr lang="en-US" sz="1600" dirty="0">
                <a:solidFill>
                  <a:srgbClr val="FF0000"/>
                </a:solidFill>
                <a:effectLst/>
                <a:latin typeface="Alexandria Medium" pitchFamily="2" charset="-78"/>
                <a:cs typeface="Alexandria Medium" pitchFamily="2" charset="-78"/>
              </a:rPr>
              <a:t>Enterprise Content Management</a:t>
            </a:r>
            <a:r>
              <a:rPr lang="ar-EG" sz="1600" dirty="0">
                <a:solidFill>
                  <a:srgbClr val="FF0000"/>
                </a:solidFill>
                <a:effectLst/>
                <a:latin typeface="Alexandria Medium" pitchFamily="2" charset="-78"/>
                <a:cs typeface="Alexandria Medium" pitchFamily="2" charset="-78"/>
              </a:rPr>
              <a:t>: </a:t>
            </a:r>
            <a:r>
              <a:rPr lang="ar-EG" sz="1600" dirty="0">
                <a:effectLst/>
                <a:latin typeface="Alexandria Medium" pitchFamily="2" charset="-78"/>
                <a:cs typeface="Alexandria Medium" pitchFamily="2" charset="-78"/>
              </a:rPr>
              <a:t>يحتوي النظام في هذه الحالة على مكونات تساعد المؤسسات على إدارة البيانات بشكل فعّال. ويتم تصميم نظام إدارة محتوى المؤسسات لتحقيق أهداف مثل تبسيط الوصول، وتقليل النفقات العامة، إلى جانب التحكّم في الإصدار والتوجيه والأرشفة. أهمها نظام </a:t>
            </a:r>
            <a:r>
              <a:rPr lang="en-US" sz="1600" dirty="0">
                <a:latin typeface="Alexandria Medium" pitchFamily="2" charset="-78"/>
                <a:cs typeface="Alexandria Medium" pitchFamily="2" charset="-78"/>
              </a:rPr>
              <a:t>Drupal.</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 SharePoint.</a:t>
            </a: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أنظمة إدارة المحتوى التجاري </a:t>
            </a:r>
            <a:r>
              <a:rPr lang="en-US" sz="1600" dirty="0">
                <a:solidFill>
                  <a:srgbClr val="FF0000"/>
                </a:solidFill>
                <a:latin typeface="Alexandria Medium" pitchFamily="2" charset="-78"/>
                <a:cs typeface="Alexandria Medium" pitchFamily="2" charset="-78"/>
              </a:rPr>
              <a:t>Commerce Content Management </a:t>
            </a:r>
            <a:r>
              <a:rPr lang="ar-EG" sz="1600" dirty="0">
                <a:solidFill>
                  <a:srgbClr val="FF0000"/>
                </a:solidFill>
                <a:latin typeface="Alexandria Medium" pitchFamily="2" charset="-78"/>
                <a:cs typeface="Alexandria Medium" pitchFamily="2" charset="-78"/>
              </a:rPr>
              <a:t> </a:t>
            </a:r>
            <a:r>
              <a:rPr lang="ar-EG" sz="1600" dirty="0">
                <a:latin typeface="Alexandria Medium" pitchFamily="2" charset="-78"/>
                <a:cs typeface="Alexandria Medium" pitchFamily="2" charset="-78"/>
              </a:rPr>
              <a:t>تستخدم في إدارة تطبيقات ومتاجر التجارة الإلكترونية وتتميز بواجهة سهلة وإتاحة التعامل وتعديل المحتوى بسهولة، ودعمها بشكل كامل لأنظمة التسويق الرقمي أهمها نظام </a:t>
            </a:r>
            <a:r>
              <a:rPr lang="ar-EG" sz="1600" dirty="0" err="1">
                <a:latin typeface="Alexandria Medium" pitchFamily="2" charset="-78"/>
                <a:cs typeface="Alexandria Medium" pitchFamily="2" charset="-78"/>
              </a:rPr>
              <a:t>شوبيفاي</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Shopify.</a:t>
            </a:r>
            <a:r>
              <a:rPr lang="ar-EG" sz="1600" dirty="0">
                <a:latin typeface="Alexandria Medium" pitchFamily="2" charset="-78"/>
                <a:cs typeface="Alexandria Medium" pitchFamily="2" charset="-78"/>
              </a:rPr>
              <a:t> ونظام </a:t>
            </a:r>
            <a:r>
              <a:rPr lang="ar-EG" sz="1600" dirty="0" err="1">
                <a:latin typeface="Alexandria Medium" pitchFamily="2" charset="-78"/>
                <a:cs typeface="Alexandria Medium" pitchFamily="2" charset="-78"/>
              </a:rPr>
              <a:t>ماجنتو</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Magento.</a:t>
            </a:r>
            <a:endParaRPr lang="ar-EG" sz="1600" dirty="0">
              <a:latin typeface="Alexandria Medium" pitchFamily="2" charset="-78"/>
              <a:cs typeface="Alexandria Medium" pitchFamily="2" charset="-78"/>
            </a:endParaRPr>
          </a:p>
          <a:p>
            <a:pPr algn="just" rtl="1">
              <a:lnSpc>
                <a:spcPct val="150000"/>
              </a:lnSpc>
            </a:pPr>
            <a:endParaRPr lang="ar-EG" sz="1600" dirty="0">
              <a:latin typeface="Alexandria Medium" pitchFamily="2" charset="-78"/>
              <a:cs typeface="Alexandria Medium" pitchFamily="2" charset="-78"/>
            </a:endParaRPr>
          </a:p>
          <a:p>
            <a:pPr algn="just" rtl="1">
              <a:lnSpc>
                <a:spcPct val="150000"/>
              </a:lnSpc>
            </a:pPr>
            <a:endParaRPr lang="ar-EG" sz="1600" dirty="0">
              <a:latin typeface="Alexandria Medium" pitchFamily="2" charset="-78"/>
              <a:cs typeface="Alexandria Medium" pitchFamily="2" charset="-78"/>
            </a:endParaRPr>
          </a:p>
          <a:p>
            <a:pPr algn="just" rtl="1">
              <a:lnSpc>
                <a:spcPct val="150000"/>
              </a:lnSpc>
              <a:buFont typeface="Arial" panose="020B0604020202020204" pitchFamily="34" charset="0"/>
              <a:buChar char="•"/>
            </a:pPr>
            <a:endParaRPr lang="en-US" sz="1600" dirty="0">
              <a:effectLst/>
              <a:latin typeface="Alexandria Medium" pitchFamily="2" charset="-78"/>
              <a:cs typeface="Alexandria Medium" pitchFamily="2" charset="-78"/>
            </a:endParaRPr>
          </a:p>
          <a:p>
            <a:pPr algn="just"/>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360282ED-4042-A399-7DD2-4132EC0B4D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0573920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C14E1-C983-B495-E441-E6F2EA06AE7B}"/>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أنواع أنظمة إدارة المحتوى الرقمي</a:t>
            </a:r>
            <a:endParaRPr lang="en-US" sz="2800" dirty="0"/>
          </a:p>
        </p:txBody>
      </p:sp>
      <p:sp>
        <p:nvSpPr>
          <p:cNvPr id="3" name="Content Placeholder 2">
            <a:extLst>
              <a:ext uri="{FF2B5EF4-FFF2-40B4-BE49-F238E27FC236}">
                <a16:creationId xmlns:a16="http://schemas.microsoft.com/office/drawing/2014/main" id="{2915B141-2911-0BB8-9989-B2A2D234F823}"/>
              </a:ext>
            </a:extLst>
          </p:cNvPr>
          <p:cNvSpPr>
            <a:spLocks noGrp="1"/>
          </p:cNvSpPr>
          <p:nvPr>
            <p:ph idx="1"/>
          </p:nvPr>
        </p:nvSpPr>
        <p:spPr>
          <a:xfrm>
            <a:off x="838200" y="2055813"/>
            <a:ext cx="10515600" cy="4351338"/>
          </a:xfrm>
        </p:spPr>
        <p:txBody>
          <a:bodyPr>
            <a:normAutofit/>
          </a:bodyPr>
          <a:lstStyle/>
          <a:p>
            <a:pPr algn="just" rtl="1">
              <a:lnSpc>
                <a:spcPct val="150000"/>
              </a:lnSpc>
            </a:pPr>
            <a:r>
              <a:rPr lang="ar-EG" sz="1600" dirty="0">
                <a:solidFill>
                  <a:srgbClr val="FF0000"/>
                </a:solidFill>
                <a:latin typeface="Alexandria Medium" pitchFamily="2" charset="-78"/>
                <a:cs typeface="Alexandria Medium" pitchFamily="2" charset="-78"/>
              </a:rPr>
              <a:t>أنظمة إدارة محتوى الفيديو </a:t>
            </a:r>
            <a:r>
              <a:rPr lang="en-US" sz="1600" dirty="0">
                <a:solidFill>
                  <a:srgbClr val="FF0000"/>
                </a:solidFill>
                <a:latin typeface="Alexandria Medium" pitchFamily="2" charset="-78"/>
                <a:cs typeface="Alexandria Medium" pitchFamily="2" charset="-78"/>
              </a:rPr>
              <a:t>Video Content Management Systems </a:t>
            </a:r>
            <a:r>
              <a:rPr lang="ar-EG" sz="1600" dirty="0">
                <a:latin typeface="Alexandria Medium" pitchFamily="2" charset="-78"/>
                <a:cs typeface="Alexandria Medium" pitchFamily="2" charset="-78"/>
              </a:rPr>
              <a:t>هي أنظمة تعمل على توفير عدة أدوات لتسهيل عملية إدارة الفيديو، مثل خاصية تخزين الفيديو داخل النظام، توفير خيارات للبث المباشر والبث التلقائي للفيديوهات، وأيضًا  توفر الإحصائيات النهائية المفصلة حول أداء الفيديو على المنصات المختلفة ومدى تفاعل الجمهور معه. أهمها </a:t>
            </a:r>
            <a:r>
              <a:rPr lang="en-US" sz="1800" dirty="0">
                <a:latin typeface="Alexandria Medium" pitchFamily="2" charset="-78"/>
                <a:cs typeface="Alexandria Medium" pitchFamily="2" charset="-78"/>
              </a:rPr>
              <a:t>Brightcove.</a:t>
            </a:r>
            <a:r>
              <a:rPr lang="ar-EG" sz="2000" dirty="0">
                <a:latin typeface="Alexandria Medium" pitchFamily="2" charset="-78"/>
                <a:cs typeface="Alexandria Medium" pitchFamily="2" charset="-78"/>
              </a:rPr>
              <a:t> ، </a:t>
            </a:r>
            <a:r>
              <a:rPr lang="en-US" sz="1800" dirty="0">
                <a:latin typeface="Alexandria Medium" pitchFamily="2" charset="-78"/>
                <a:cs typeface="Alexandria Medium" pitchFamily="2" charset="-78"/>
              </a:rPr>
              <a:t>Vimeo</a:t>
            </a: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أنظمة إدارة المحتوى لوسائل التواصل الاجتماعي:  </a:t>
            </a:r>
            <a:r>
              <a:rPr lang="ar-EG" sz="1600" dirty="0">
                <a:latin typeface="Alexandria Medium" pitchFamily="2" charset="-78"/>
                <a:cs typeface="Alexandria Medium" pitchFamily="2" charset="-78"/>
              </a:rPr>
              <a:t>تستخدم لإدارة المحتوى على وسائل التواصل الاجتماعي المختلفة مثل فيسبوك، </a:t>
            </a:r>
            <a:r>
              <a:rPr lang="ar-EG" sz="1600" dirty="0" err="1">
                <a:latin typeface="Alexandria Medium" pitchFamily="2" charset="-78"/>
                <a:cs typeface="Alexandria Medium" pitchFamily="2" charset="-78"/>
              </a:rPr>
              <a:t>انستجرام</a:t>
            </a:r>
            <a:r>
              <a:rPr lang="ar-EG" sz="1600" dirty="0">
                <a:latin typeface="Alexandria Medium" pitchFamily="2" charset="-78"/>
                <a:cs typeface="Alexandria Medium" pitchFamily="2" charset="-78"/>
              </a:rPr>
              <a:t>، يوتيوب وغيرها. تهدف تلك الأنظمة لتحقيق أكبر تفاعل ممكن على تلك المنصات وزيادة عدد المتابعين عن طريق إدارة حملات التسويق بشكل فعال. أهمها </a:t>
            </a:r>
            <a:r>
              <a:rPr lang="en-US" sz="1600" dirty="0">
                <a:latin typeface="Alexandria Medium" pitchFamily="2" charset="-78"/>
                <a:cs typeface="Alexandria Medium" pitchFamily="2" charset="-78"/>
              </a:rPr>
              <a:t>Hootsuite</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Buffer</a:t>
            </a:r>
            <a:endParaRPr lang="ar-EG" sz="1600" dirty="0">
              <a:latin typeface="Alexandria Medium" pitchFamily="2" charset="-78"/>
              <a:cs typeface="Alexandria Medium" pitchFamily="2" charset="-78"/>
            </a:endParaRPr>
          </a:p>
          <a:p>
            <a:pPr algn="just" rtl="1">
              <a:lnSpc>
                <a:spcPct val="150000"/>
              </a:lnSpc>
            </a:pPr>
            <a:r>
              <a:rPr lang="ar-EG" sz="1600" b="1" dirty="0">
                <a:solidFill>
                  <a:srgbClr val="FF0000"/>
                </a:solidFill>
                <a:latin typeface="Alexandria Medium" pitchFamily="2" charset="-78"/>
                <a:cs typeface="Alexandria Medium" pitchFamily="2" charset="-78"/>
              </a:rPr>
              <a:t>أنظمة إدارة المحتوى التعليمي : </a:t>
            </a:r>
            <a:r>
              <a:rPr lang="ar-EG" sz="1600" dirty="0">
                <a:latin typeface="Alexandria Medium" pitchFamily="2" charset="-78"/>
                <a:cs typeface="Alexandria Medium" pitchFamily="2" charset="-78"/>
              </a:rPr>
              <a:t>تستخدم بهدف إدارة المناهج والأساليب التعليمية والتقييمات مثل </a:t>
            </a:r>
            <a:r>
              <a:rPr lang="en-US" sz="1600" dirty="0">
                <a:latin typeface="Alexandria Medium" pitchFamily="2" charset="-78"/>
                <a:cs typeface="Alexandria Medium" pitchFamily="2" charset="-78"/>
              </a:rPr>
              <a:t>Moodle </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Black board</a:t>
            </a:r>
            <a:r>
              <a:rPr lang="ar-EG" sz="1600" dirty="0">
                <a:latin typeface="Alexandria Medium" pitchFamily="2" charset="-78"/>
                <a:cs typeface="Alexandria Medium" pitchFamily="2" charset="-78"/>
              </a:rPr>
              <a:t> .</a:t>
            </a:r>
            <a:endParaRPr lang="en-US" sz="1600" dirty="0">
              <a:latin typeface="Alexandria Medium" pitchFamily="2" charset="-78"/>
              <a:cs typeface="Alexandria Medium" pitchFamily="2" charset="-78"/>
            </a:endParaRPr>
          </a:p>
          <a:p>
            <a:pPr algn="just"/>
            <a:endParaRPr lang="en-US" sz="1600" dirty="0"/>
          </a:p>
        </p:txBody>
      </p:sp>
      <p:pic>
        <p:nvPicPr>
          <p:cNvPr id="4" name="Graphic 21">
            <a:extLst>
              <a:ext uri="{FF2B5EF4-FFF2-40B4-BE49-F238E27FC236}">
                <a16:creationId xmlns:a16="http://schemas.microsoft.com/office/drawing/2014/main" id="{791028DE-DF0A-D6D3-55AF-E24FD7BDB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9729444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A1AA2-16CA-F3F4-9B9C-E5ABC6B03006}"/>
              </a:ext>
            </a:extLst>
          </p:cNvPr>
          <p:cNvSpPr>
            <a:spLocks noGrp="1"/>
          </p:cNvSpPr>
          <p:nvPr>
            <p:ph type="title"/>
          </p:nvPr>
        </p:nvSpPr>
        <p:spPr>
          <a:xfrm>
            <a:off x="838200" y="1104"/>
            <a:ext cx="10515600" cy="1325563"/>
          </a:xfrm>
        </p:spPr>
        <p:txBody>
          <a:bodyPr>
            <a:normAutofit/>
          </a:bodyPr>
          <a:lstStyle/>
          <a:p>
            <a:pPr algn="ctr"/>
            <a:r>
              <a:rPr lang="ar-EG" sz="2800" b="1" dirty="0">
                <a:latin typeface="Alexandria Medium" pitchFamily="2" charset="-78"/>
                <a:cs typeface="Alexandria Medium" pitchFamily="2" charset="-78"/>
              </a:rPr>
              <a:t>مزايا  استخدام أدوات إدارة حسابات التواصل الاجتماعي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C487ED5-F96A-87AD-9C7B-E2F187C07EB4}"/>
              </a:ext>
            </a:extLst>
          </p:cNvPr>
          <p:cNvSpPr>
            <a:spLocks noGrp="1"/>
          </p:cNvSpPr>
          <p:nvPr>
            <p:ph idx="1"/>
          </p:nvPr>
        </p:nvSpPr>
        <p:spPr>
          <a:xfrm>
            <a:off x="4918840" y="1103586"/>
            <a:ext cx="6968359" cy="5517931"/>
          </a:xfrm>
        </p:spPr>
        <p:txBody>
          <a:bodyPr>
            <a:normAutofit fontScale="92500"/>
          </a:bodyPr>
          <a:lstStyle/>
          <a:p>
            <a:pPr algn="just" rtl="1">
              <a:lnSpc>
                <a:spcPct val="170000"/>
              </a:lnSpc>
            </a:pPr>
            <a:r>
              <a:rPr lang="ar-EG" sz="1400" b="1" dirty="0">
                <a:solidFill>
                  <a:srgbClr val="FF0000"/>
                </a:solidFill>
                <a:latin typeface="Alexandria Medium" pitchFamily="2" charset="-78"/>
                <a:cs typeface="Alexandria Medium" pitchFamily="2" charset="-78"/>
              </a:rPr>
              <a:t>كفاءة الوقت:</a:t>
            </a:r>
          </a:p>
          <a:p>
            <a:pPr algn="just" rtl="1">
              <a:lnSpc>
                <a:spcPct val="170000"/>
              </a:lnSpc>
            </a:pPr>
            <a:r>
              <a:rPr lang="ar-EG" sz="1400" dirty="0">
                <a:latin typeface="Alexandria Medium" pitchFamily="2" charset="-78"/>
                <a:cs typeface="Alexandria Medium" pitchFamily="2" charset="-78"/>
              </a:rPr>
              <a:t>التسويق عبر حسابات وسائل التواصل الاجتماعي يدويًا يمكن أن يستغرق وقتًا طويلاً، خاصة إذا كان لديك العديد من المنصات للتعامل معها. تسمح أدوات إدارة الحسابات بجدولة المنشورات مسبقًا، وإدارة العديد من الحسابات من لوحة </a:t>
            </a:r>
            <a:r>
              <a:rPr lang="ar-EG" sz="1400" dirty="0" err="1">
                <a:latin typeface="Alexandria Medium" pitchFamily="2" charset="-78"/>
                <a:cs typeface="Alexandria Medium" pitchFamily="2" charset="-78"/>
              </a:rPr>
              <a:t>تجكم</a:t>
            </a:r>
            <a:r>
              <a:rPr lang="ar-EG" sz="1400" dirty="0">
                <a:latin typeface="Alexandria Medium" pitchFamily="2" charset="-78"/>
                <a:cs typeface="Alexandria Medium" pitchFamily="2" charset="-78"/>
              </a:rPr>
              <a:t> واحدة، مما يوفر الوقت</a:t>
            </a:r>
          </a:p>
          <a:p>
            <a:pPr algn="just" rtl="1">
              <a:lnSpc>
                <a:spcPct val="170000"/>
              </a:lnSpc>
            </a:pPr>
            <a:r>
              <a:rPr lang="ar-EG" sz="1400" dirty="0">
                <a:solidFill>
                  <a:srgbClr val="FF0000"/>
                </a:solidFill>
                <a:latin typeface="Alexandria Medium" pitchFamily="2" charset="-78"/>
                <a:cs typeface="Alexandria Medium" pitchFamily="2" charset="-78"/>
              </a:rPr>
              <a:t>تحليلات وإحصاءات:</a:t>
            </a:r>
          </a:p>
          <a:p>
            <a:pPr algn="just" rtl="1">
              <a:lnSpc>
                <a:spcPct val="170000"/>
              </a:lnSpc>
            </a:pPr>
            <a:r>
              <a:rPr lang="ar-EG" sz="1400" dirty="0">
                <a:latin typeface="Alexandria Medium" pitchFamily="2" charset="-78"/>
                <a:cs typeface="Alexandria Medium" pitchFamily="2" charset="-78"/>
              </a:rPr>
              <a:t>تقدم معظم أدوات إدارة حسابات وسائل التواصل الاجتماعي تحليلات وإحصاءات مفصلة حول أداء حسابك. يمكنك تتبع أعداد المتابعين ومقاييس الانتشار والمدى وغيرها من البيانات الرئيسية لفهم كيفية أداء محتواك. تساعدك هذه المعلومات على اتخاذ قرارات تحسينية.</a:t>
            </a:r>
          </a:p>
          <a:p>
            <a:pPr algn="just" rtl="1">
              <a:lnSpc>
                <a:spcPct val="170000"/>
              </a:lnSpc>
            </a:pPr>
            <a:r>
              <a:rPr lang="ar-EG" sz="1400" dirty="0">
                <a:solidFill>
                  <a:srgbClr val="FF0000"/>
                </a:solidFill>
                <a:latin typeface="Alexandria Medium" pitchFamily="2" charset="-78"/>
                <a:cs typeface="Alexandria Medium" pitchFamily="2" charset="-78"/>
              </a:rPr>
              <a:t>تسهيل التعاون:</a:t>
            </a:r>
          </a:p>
          <a:p>
            <a:pPr algn="just" rtl="1">
              <a:lnSpc>
                <a:spcPct val="170000"/>
              </a:lnSpc>
            </a:pPr>
            <a:r>
              <a:rPr lang="ar-EG" sz="1400" dirty="0">
                <a:latin typeface="Alexandria Medium" pitchFamily="2" charset="-78"/>
                <a:cs typeface="Alexandria Medium" pitchFamily="2" charset="-78"/>
              </a:rPr>
              <a:t>إذا كان لديك فريق يدير حسابات وسائل التواصل الاجتماعي، فإن أدوات إدارة الحسابات تسهل التعاون والتنسيق. يمكنك تعيين أدوار وصلاحيات، وتتبع التغييرات، والتواصل داخل الأداة، مما يسهل سير عمل فريقك ويضمن أن الجميع على نفس الصفحة.</a:t>
            </a:r>
          </a:p>
        </p:txBody>
      </p:sp>
      <p:pic>
        <p:nvPicPr>
          <p:cNvPr id="5" name="Picture 4" descr="A diagram of content management system&#10;&#10;Description automatically generated">
            <a:extLst>
              <a:ext uri="{FF2B5EF4-FFF2-40B4-BE49-F238E27FC236}">
                <a16:creationId xmlns:a16="http://schemas.microsoft.com/office/drawing/2014/main" id="{70ACE3AA-0F0B-0672-7269-9DBE8DA3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897" y="1326667"/>
            <a:ext cx="5476693" cy="5294850"/>
          </a:xfrm>
          <a:prstGeom prst="rect">
            <a:avLst/>
          </a:prstGeom>
        </p:spPr>
      </p:pic>
    </p:spTree>
    <p:extLst>
      <p:ext uri="{BB962C8B-B14F-4D97-AF65-F5344CB8AC3E}">
        <p14:creationId xmlns:p14="http://schemas.microsoft.com/office/powerpoint/2010/main" val="2947050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10436-F417-F35A-5C36-C647B2819248}"/>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مزايا استخدام أدوات إدارة حسابات التواصل الاجتماعي</a:t>
            </a:r>
            <a:endParaRPr lang="en-US" sz="2800" dirty="0"/>
          </a:p>
        </p:txBody>
      </p:sp>
      <p:sp>
        <p:nvSpPr>
          <p:cNvPr id="3" name="Content Placeholder 2">
            <a:extLst>
              <a:ext uri="{FF2B5EF4-FFF2-40B4-BE49-F238E27FC236}">
                <a16:creationId xmlns:a16="http://schemas.microsoft.com/office/drawing/2014/main" id="{2F59C78B-E9FC-7676-8830-6E6B69CFA64E}"/>
              </a:ext>
            </a:extLst>
          </p:cNvPr>
          <p:cNvSpPr>
            <a:spLocks noGrp="1"/>
          </p:cNvSpPr>
          <p:nvPr>
            <p:ph idx="1"/>
          </p:nvPr>
        </p:nvSpPr>
        <p:spPr/>
        <p:txBody>
          <a:bodyPr>
            <a:normAutofit/>
          </a:bodyPr>
          <a:lstStyle/>
          <a:p>
            <a:pPr algn="just" rtl="1">
              <a:lnSpc>
                <a:spcPct val="170000"/>
              </a:lnSpc>
            </a:pPr>
            <a:r>
              <a:rPr lang="ar-EG" sz="1400" b="1" dirty="0">
                <a:solidFill>
                  <a:srgbClr val="FF0000"/>
                </a:solidFill>
                <a:latin typeface="Alexandria Medium" pitchFamily="2" charset="-78"/>
                <a:cs typeface="Alexandria Medium" pitchFamily="2" charset="-78"/>
              </a:rPr>
              <a:t>تخطيط وتنظيم المحتوى:</a:t>
            </a:r>
          </a:p>
          <a:p>
            <a:pPr algn="just" rtl="1">
              <a:lnSpc>
                <a:spcPct val="170000"/>
              </a:lnSpc>
            </a:pPr>
            <a:r>
              <a:rPr lang="ar-EG" sz="1400" dirty="0">
                <a:latin typeface="Alexandria Medium" pitchFamily="2" charset="-78"/>
                <a:cs typeface="Alexandria Medium" pitchFamily="2" charset="-78"/>
              </a:rPr>
              <a:t>غالبًا ما تتضمن أدوات إدارة حسابات وسائل التواصل الاجتماعي ميزات تساعدك على التخطيط والتنظيم المؤثر لمحتواك. يمكنك إنشاء تقويمات المحتوى، وتوليد الأفكار، والتخطيط البصري للمنشورات مسبقًا. </a:t>
            </a:r>
          </a:p>
          <a:p>
            <a:pPr algn="just" rtl="1">
              <a:lnSpc>
                <a:spcPct val="170000"/>
              </a:lnSpc>
            </a:pPr>
            <a:r>
              <a:rPr lang="ar-EG" sz="1400" dirty="0">
                <a:solidFill>
                  <a:srgbClr val="FF0000"/>
                </a:solidFill>
                <a:latin typeface="Alexandria Medium" pitchFamily="2" charset="-78"/>
                <a:cs typeface="Alexandria Medium" pitchFamily="2" charset="-78"/>
              </a:rPr>
              <a:t>الاستماع الاجتماعي والمشاركة:</a:t>
            </a:r>
          </a:p>
          <a:p>
            <a:pPr algn="just" rtl="1">
              <a:lnSpc>
                <a:spcPct val="170000"/>
              </a:lnSpc>
            </a:pPr>
            <a:r>
              <a:rPr lang="ar-EG" sz="1400" dirty="0">
                <a:latin typeface="Alexandria Medium" pitchFamily="2" charset="-78"/>
                <a:cs typeface="Alexandria Medium" pitchFamily="2" charset="-78"/>
              </a:rPr>
              <a:t>تقدم العديد من أدوات إدارة حسابات الوسائط الاجتماعية ميزات الاستماع الاجتماعي، مما يتيح لك مراقبة الإشارات والتعليقات والمحادثات المتعلقة بعلامتك التجارية. يساعدك ذلك في التفاعل مع جمهورك في الوقت المناسب، والرد على الاستفسارات أو التعليقات بسرعة، وبناء علاقات قوية مع المتابعين.</a:t>
            </a:r>
          </a:p>
          <a:p>
            <a:pPr algn="just" rtl="1">
              <a:lnSpc>
                <a:spcPct val="170000"/>
              </a:lnSpc>
            </a:pPr>
            <a:r>
              <a:rPr lang="ar-EG" sz="1400" dirty="0">
                <a:solidFill>
                  <a:srgbClr val="FF0000"/>
                </a:solidFill>
                <a:latin typeface="Alexandria Medium" pitchFamily="2" charset="-78"/>
                <a:cs typeface="Alexandria Medium" pitchFamily="2" charset="-78"/>
              </a:rPr>
              <a:t>إدارة المخاطر والأمان:</a:t>
            </a:r>
          </a:p>
          <a:p>
            <a:pPr algn="just" rtl="1">
              <a:lnSpc>
                <a:spcPct val="170000"/>
              </a:lnSpc>
            </a:pPr>
            <a:r>
              <a:rPr lang="ar-EG" sz="1400" dirty="0">
                <a:latin typeface="Alexandria Medium" pitchFamily="2" charset="-78"/>
                <a:cs typeface="Alexandria Medium" pitchFamily="2" charset="-78"/>
              </a:rPr>
              <a:t>غالبًا ما توفر أدوات إدارة حسابات الوسائط الاجتماعية ميزات أمان لحماية حساباتك من الوصول غير المصرح به أو التهديدات المحتملة. </a:t>
            </a:r>
            <a:endParaRPr lang="en-US" sz="1400" dirty="0"/>
          </a:p>
        </p:txBody>
      </p:sp>
      <p:pic>
        <p:nvPicPr>
          <p:cNvPr id="4" name="Graphic 21">
            <a:extLst>
              <a:ext uri="{FF2B5EF4-FFF2-40B4-BE49-F238E27FC236}">
                <a16:creationId xmlns:a16="http://schemas.microsoft.com/office/drawing/2014/main" id="{079A54B0-3517-D206-6D92-1F82A0F65A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6573549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F7D5-85FC-F78C-F606-CAEC1D16E8D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معايير اختيار أدوات التواصل الاجتماعي المناسبة لإدارة الحسابات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EE6345A-BF8A-D37A-AFED-8E28F8EC6239}"/>
              </a:ext>
            </a:extLst>
          </p:cNvPr>
          <p:cNvSpPr>
            <a:spLocks noGrp="1"/>
          </p:cNvSpPr>
          <p:nvPr>
            <p:ph idx="1"/>
          </p:nvPr>
        </p:nvSpPr>
        <p:spPr>
          <a:xfrm>
            <a:off x="838200" y="1560786"/>
            <a:ext cx="10515600" cy="4616177"/>
          </a:xfrm>
        </p:spPr>
        <p:txBody>
          <a:bodyPr>
            <a:normAutofit lnSpcReduction="10000"/>
          </a:bodyPr>
          <a:lstStyle/>
          <a:p>
            <a:pPr algn="just" rtl="1">
              <a:lnSpc>
                <a:spcPct val="150000"/>
              </a:lnSpc>
            </a:pPr>
            <a:r>
              <a:rPr lang="ar-EG" sz="1800" dirty="0">
                <a:solidFill>
                  <a:srgbClr val="00AEEF"/>
                </a:solidFill>
                <a:latin typeface="Alexandria Medium" pitchFamily="2" charset="-78"/>
                <a:cs typeface="Alexandria Medium" pitchFamily="2" charset="-78"/>
              </a:rPr>
              <a:t>تحديد الاحتياجات:</a:t>
            </a:r>
          </a:p>
          <a:p>
            <a:pPr algn="just" rtl="1">
              <a:lnSpc>
                <a:spcPct val="150000"/>
              </a:lnSpc>
            </a:pPr>
            <a:r>
              <a:rPr lang="ar-EG" sz="1400" dirty="0">
                <a:latin typeface="Alexandria Medium" pitchFamily="2" charset="-78"/>
                <a:cs typeface="Alexandria Medium" pitchFamily="2" charset="-78"/>
              </a:rPr>
              <a:t>ابدأ بتقييم احتياجاتك. حدد عدد منصات وسائل التواصل الاجتماعي التي تستخدمها، وحجم فريقك، وحجم المحتوى الذي تنشئه، والميزات المحددة التي تحتاجها. على سبيل المثال، قد تعطي الأولوية للجدولة، والتحليلات، والاستماع الاجتماعي، والتعاون في الفريق، أو تجميع المحتوى.</a:t>
            </a:r>
          </a:p>
          <a:p>
            <a:pPr algn="just" rtl="1">
              <a:lnSpc>
                <a:spcPct val="150000"/>
              </a:lnSpc>
            </a:pPr>
            <a:r>
              <a:rPr lang="ar-EG" sz="1800" b="1" dirty="0">
                <a:solidFill>
                  <a:srgbClr val="00AEEF"/>
                </a:solidFill>
                <a:latin typeface="Alexandria Medium" pitchFamily="2" charset="-78"/>
                <a:cs typeface="Alexandria Medium" pitchFamily="2" charset="-78"/>
              </a:rPr>
              <a:t>تحديد الميزانية: </a:t>
            </a:r>
          </a:p>
          <a:p>
            <a:pPr algn="just" rtl="1">
              <a:lnSpc>
                <a:spcPct val="150000"/>
              </a:lnSpc>
            </a:pPr>
            <a:r>
              <a:rPr lang="ar-EG" sz="1400" dirty="0">
                <a:latin typeface="Alexandria Medium" pitchFamily="2" charset="-78"/>
                <a:cs typeface="Alexandria Medium" pitchFamily="2" charset="-78"/>
              </a:rPr>
              <a:t>تختلف أدوات إدارة وسائل التواصل الاجتماعي في السعر، حيث تتراوح من الخيارات المجانية ذات الميزات المحدودة إلى الحلول الأكثر شمولية والأغلى. حدد المبلغ الذي ترغب في استثماره في الأداة مع الأخذ في الاعتبار القيمة التي يمكن أن توفرها لاستراتيجية وسائل التواصل الاجتماعي الخاصة بك.</a:t>
            </a:r>
          </a:p>
          <a:p>
            <a:pPr algn="just" rtl="1">
              <a:lnSpc>
                <a:spcPct val="150000"/>
              </a:lnSpc>
            </a:pPr>
            <a:r>
              <a:rPr lang="ar-EG" sz="1800" dirty="0">
                <a:solidFill>
                  <a:srgbClr val="00AEEF"/>
                </a:solidFill>
                <a:latin typeface="Alexandria Medium" pitchFamily="2" charset="-78"/>
                <a:cs typeface="Alexandria Medium" pitchFamily="2" charset="-78"/>
              </a:rPr>
              <a:t>البحث ومقارنة الأدوات:</a:t>
            </a:r>
          </a:p>
          <a:p>
            <a:pPr algn="just" rtl="1">
              <a:lnSpc>
                <a:spcPct val="150000"/>
              </a:lnSpc>
            </a:pPr>
            <a:r>
              <a:rPr lang="ar-EG" sz="1400" dirty="0">
                <a:latin typeface="Alexandria Medium" pitchFamily="2" charset="-78"/>
                <a:cs typeface="Alexandria Medium" pitchFamily="2" charset="-78"/>
              </a:rPr>
              <a:t>قم بالبحث الشامل عن مختلف أدوات إدارة وسائل التواصل الاجتماعي المتاحة في السوق. اعتبر عوامل مثل آراء المستخدمين، والتقييمات، والميزات، وسهولة الاستخدام، والدعم الفني، وقدرات التكامل. ابحث عن الأدوات التي تتوافق مع احتياجاتك ولديها سمعة إيجابية.</a:t>
            </a:r>
          </a:p>
          <a:p>
            <a:pPr algn="just" rtl="1"/>
            <a:endParaRPr lang="en-US"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31302598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01DB4-1621-E2D8-AB94-09B8AF7A9B85}"/>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مهام مدير حسابات التواصل الاجتماعي</a:t>
            </a:r>
            <a:endParaRPr lang="en-US" sz="2800" dirty="0">
              <a:latin typeface="Alexandria Medium" pitchFamily="2" charset="-78"/>
              <a:cs typeface="Alexandria Medium" pitchFamily="2" charset="-78"/>
            </a:endParaRPr>
          </a:p>
        </p:txBody>
      </p:sp>
      <p:pic>
        <p:nvPicPr>
          <p:cNvPr id="5" name="Picture 4" descr="A person using a computer&#10;&#10;Description automatically generated">
            <a:extLst>
              <a:ext uri="{FF2B5EF4-FFF2-40B4-BE49-F238E27FC236}">
                <a16:creationId xmlns:a16="http://schemas.microsoft.com/office/drawing/2014/main" id="{E71A23D6-09E5-81DE-F3A7-B8F81B8CB0A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495" y="2282681"/>
            <a:ext cx="4146332" cy="2765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0EEE7254-E2C4-FA7E-BDF0-2B7B894518DB}"/>
              </a:ext>
            </a:extLst>
          </p:cNvPr>
          <p:cNvSpPr txBox="1"/>
          <p:nvPr/>
        </p:nvSpPr>
        <p:spPr>
          <a:xfrm>
            <a:off x="5395748" y="2040991"/>
            <a:ext cx="6093372" cy="3374642"/>
          </a:xfrm>
          <a:prstGeom prst="rect">
            <a:avLst/>
          </a:prstGeom>
          <a:noFill/>
        </p:spPr>
        <p:txBody>
          <a:bodyPr wrap="square">
            <a:spAutoFit/>
          </a:bodyPr>
          <a:lstStyle/>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تطوير استراتيجية التسويق عبر وسائل التواصل الاجتماعي.</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إنشاء وتحرير المحتوى.</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إدارة جدولة المنشورات والتفاعل مع المتابعين.</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تحليل البيانات وقياس الأداء.</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إدارة الحملات الإعلانية على منصات التواصل الاجتماعي.</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بناء وتعزيز العلاقات مع الجمهور والعملاء.</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رصد الاتجاهات والمناقشات ذات الصلة.</a:t>
            </a:r>
          </a:p>
          <a:p>
            <a:pPr marL="285750" indent="-285750"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التفاعل مع المشاكل والمشتكين وإدارة الأزمات عبر وسائل التواصل الاجتماعي</a:t>
            </a:r>
            <a:r>
              <a:rPr lang="ar-EG" sz="1400" dirty="0">
                <a:latin typeface="Alexandria Medium" pitchFamily="2" charset="-78"/>
                <a:cs typeface="Alexandria Medium" pitchFamily="2" charset="-78"/>
              </a:rPr>
              <a:t>.</a:t>
            </a:r>
          </a:p>
        </p:txBody>
      </p:sp>
      <p:pic>
        <p:nvPicPr>
          <p:cNvPr id="3" name="Graphic 21">
            <a:extLst>
              <a:ext uri="{FF2B5EF4-FFF2-40B4-BE49-F238E27FC236}">
                <a16:creationId xmlns:a16="http://schemas.microsoft.com/office/drawing/2014/main" id="{9718B28A-557E-6F78-8FE0-D79433E62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20262263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3C052-6EAE-8F6C-8E1F-A85CB69E6E21}"/>
              </a:ext>
            </a:extLst>
          </p:cNvPr>
          <p:cNvSpPr>
            <a:spLocks noGrp="1"/>
          </p:cNvSpPr>
          <p:nvPr>
            <p:ph type="title"/>
          </p:nvPr>
        </p:nvSpPr>
        <p:spPr/>
        <p:txBody>
          <a:bodyPr>
            <a:noAutofit/>
          </a:bodyPr>
          <a:lstStyle/>
          <a:p>
            <a:pPr algn="ctr">
              <a:lnSpc>
                <a:spcPct val="150000"/>
              </a:lnSpc>
            </a:pPr>
            <a:r>
              <a:rPr lang="ar-EG" sz="2400" b="1" dirty="0">
                <a:latin typeface="Alexandria Medium" pitchFamily="2" charset="-78"/>
                <a:cs typeface="Alexandria Medium" pitchFamily="2" charset="-78"/>
              </a:rPr>
              <a:t>أدوات هامة لتدشين وإدارة المحتوى عبر مواقع التواصل الاجتماعي</a:t>
            </a:r>
            <a:endParaRPr lang="en-US" sz="24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023D4E3-2FA9-D46F-2EF7-1CD6647B41B6}"/>
              </a:ext>
            </a:extLst>
          </p:cNvPr>
          <p:cNvSpPr>
            <a:spLocks noGrp="1"/>
          </p:cNvSpPr>
          <p:nvPr>
            <p:ph idx="1"/>
          </p:nvPr>
        </p:nvSpPr>
        <p:spPr/>
        <p:txBody>
          <a:bodyPr>
            <a:normAutofit/>
          </a:bodyPr>
          <a:lstStyle/>
          <a:p>
            <a:pPr algn="r" rtl="1"/>
            <a:r>
              <a:rPr lang="ar-EG" sz="1800" dirty="0">
                <a:latin typeface="Alexandria Medium" pitchFamily="2" charset="-78"/>
                <a:cs typeface="Alexandria Medium" pitchFamily="2" charset="-78"/>
              </a:rPr>
              <a:t>أهم 5 أدوات للتجربة، منها المدفوع، ومنها المدفوع بتجربة مجانية بمدة زمنية:</a:t>
            </a:r>
          </a:p>
          <a:p>
            <a:pPr marL="0" indent="0" algn="r" rtl="1">
              <a:lnSpc>
                <a:spcPct val="150000"/>
              </a:lnSpc>
              <a:buNone/>
            </a:pPr>
            <a:r>
              <a:rPr lang="ar-EG" sz="1600" dirty="0">
                <a:latin typeface="Alexandria Medium" pitchFamily="2" charset="-78"/>
                <a:cs typeface="Alexandria Medium" pitchFamily="2" charset="-78"/>
              </a:rPr>
              <a:t>1- </a:t>
            </a:r>
            <a:r>
              <a:rPr lang="en-US" sz="1600" dirty="0">
                <a:latin typeface="Alexandria Medium" pitchFamily="2" charset="-78"/>
                <a:cs typeface="Alexandria Medium" pitchFamily="2" charset="-78"/>
                <a:hlinkClick r:id="rId2"/>
              </a:rPr>
              <a:t>https://www.hootsuite.com/</a:t>
            </a: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2- </a:t>
            </a:r>
            <a:r>
              <a:rPr lang="en-US" sz="1600" dirty="0">
                <a:latin typeface="Alexandria Medium" pitchFamily="2" charset="-78"/>
                <a:cs typeface="Alexandria Medium" pitchFamily="2" charset="-78"/>
                <a:hlinkClick r:id="rId3"/>
              </a:rPr>
              <a:t>https://buffer.com/</a:t>
            </a: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3-</a:t>
            </a:r>
            <a:r>
              <a:rPr lang="en-US" sz="1600" dirty="0">
                <a:latin typeface="Alexandria Medium" pitchFamily="2" charset="-78"/>
                <a:cs typeface="Alexandria Medium" pitchFamily="2" charset="-78"/>
              </a:rPr>
              <a:t> </a:t>
            </a:r>
            <a:r>
              <a:rPr lang="en-US" sz="1600" dirty="0">
                <a:latin typeface="Alexandria Medium" pitchFamily="2" charset="-78"/>
                <a:cs typeface="Alexandria Medium" pitchFamily="2" charset="-78"/>
                <a:hlinkClick r:id="rId4"/>
              </a:rPr>
              <a:t>https://login.circleboom.com</a:t>
            </a:r>
            <a:endParaRPr lang="en-US"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4- </a:t>
            </a:r>
            <a:endParaRPr lang="en-US" sz="1600" dirty="0">
              <a:latin typeface="Alexandria Medium" pitchFamily="2" charset="-78"/>
              <a:cs typeface="Alexandria Medium" pitchFamily="2" charset="-78"/>
            </a:endParaRPr>
          </a:p>
          <a:p>
            <a:pPr marL="0" indent="0" algn="r" rtl="1">
              <a:lnSpc>
                <a:spcPct val="150000"/>
              </a:lnSpc>
              <a:buNone/>
            </a:pPr>
            <a:r>
              <a:rPr lang="en-US" sz="1600" dirty="0">
                <a:latin typeface="Alexandria Medium" pitchFamily="2" charset="-78"/>
                <a:cs typeface="Alexandria Medium" pitchFamily="2" charset="-78"/>
                <a:hlinkClick r:id="rId5"/>
              </a:rPr>
              <a:t>https://app.coschedule.com/calendar/467186/schedule?view=3081864</a:t>
            </a:r>
            <a:endParaRPr lang="ar-EG" sz="1600" dirty="0">
              <a:latin typeface="Alexandria Medium" pitchFamily="2" charset="-78"/>
              <a:cs typeface="Alexandria Medium" pitchFamily="2" charset="-78"/>
            </a:endParaRPr>
          </a:p>
          <a:p>
            <a:pPr marL="0" indent="0" algn="r" rtl="1">
              <a:lnSpc>
                <a:spcPct val="150000"/>
              </a:lnSpc>
              <a:buNone/>
            </a:pPr>
            <a:r>
              <a:rPr lang="en-US" sz="1600" dirty="0">
                <a:latin typeface="Alexandria Medium" pitchFamily="2" charset="-78"/>
                <a:cs typeface="Alexandria Medium" pitchFamily="2" charset="-78"/>
              </a:rPr>
              <a:t>5</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hlinkClick r:id="rId6"/>
              </a:rPr>
              <a:t>https://www.zoho.com/social/</a:t>
            </a:r>
            <a:endParaRPr lang="en-US" sz="1600" dirty="0">
              <a:latin typeface="Alexandria Medium" pitchFamily="2" charset="-78"/>
              <a:cs typeface="Alexandria Medium" pitchFamily="2" charset="-78"/>
            </a:endParaRPr>
          </a:p>
          <a:p>
            <a:pPr marL="0" indent="0" algn="r" rtl="1">
              <a:lnSpc>
                <a:spcPct val="150000"/>
              </a:lnSpc>
              <a:buNone/>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545B198-E5B6-1A0D-8D9A-66623EE94A0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2545930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DC06A-A19D-B068-F623-ABB654ECE81E}"/>
              </a:ext>
            </a:extLst>
          </p:cNvPr>
          <p:cNvSpPr>
            <a:spLocks noGrp="1"/>
          </p:cNvSpPr>
          <p:nvPr>
            <p:ph type="title"/>
          </p:nvPr>
        </p:nvSpPr>
        <p:spPr>
          <a:xfrm>
            <a:off x="712076" y="97275"/>
            <a:ext cx="10515600" cy="1325563"/>
          </a:xfrm>
        </p:spPr>
        <p:txBody>
          <a:bodyPr>
            <a:normAutofit/>
          </a:bodyPr>
          <a:lstStyle/>
          <a:p>
            <a:pPr algn="ctr"/>
            <a:r>
              <a:rPr lang="ar-EG" sz="2800" dirty="0">
                <a:latin typeface="Alexandria Medium" pitchFamily="2" charset="-78"/>
                <a:cs typeface="Alexandria Medium" pitchFamily="2" charset="-78"/>
              </a:rPr>
              <a:t>جدولة وتدشين المحتوى التسويقي الرقمي</a:t>
            </a:r>
            <a:endParaRPr lang="en-US" sz="2800" dirty="0">
              <a:latin typeface="Alexandria Medium" pitchFamily="2" charset="-78"/>
              <a:cs typeface="Alexandria Medium" pitchFamily="2" charset="-78"/>
            </a:endParaRPr>
          </a:p>
        </p:txBody>
      </p:sp>
      <p:sp>
        <p:nvSpPr>
          <p:cNvPr id="4" name="Content Placeholder 2">
            <a:extLst>
              <a:ext uri="{FF2B5EF4-FFF2-40B4-BE49-F238E27FC236}">
                <a16:creationId xmlns:a16="http://schemas.microsoft.com/office/drawing/2014/main" id="{CB21CD36-CA05-2C16-11B4-A971C821FF7B}"/>
              </a:ext>
            </a:extLst>
          </p:cNvPr>
          <p:cNvSpPr txBox="1">
            <a:spLocks/>
          </p:cNvSpPr>
          <p:nvPr/>
        </p:nvSpPr>
        <p:spPr>
          <a:xfrm>
            <a:off x="1371600" y="1836684"/>
            <a:ext cx="10820400" cy="4024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BH" sz="1600" b="1" dirty="0">
                <a:solidFill>
                  <a:srgbClr val="FF0000"/>
                </a:solidFill>
                <a:latin typeface="Alexandria Medium" pitchFamily="2" charset="-78"/>
                <a:cs typeface="Alexandria Medium" pitchFamily="2" charset="-78"/>
              </a:rPr>
              <a:t>جدولة تدشين المحتوى التسويقي الرقمي:</a:t>
            </a:r>
            <a:endParaRPr lang="en-US" sz="1600" b="1" dirty="0">
              <a:solidFill>
                <a:srgbClr val="FF0000"/>
              </a:solidFill>
              <a:latin typeface="Alexandria Medium" pitchFamily="2" charset="-78"/>
              <a:cs typeface="Alexandria Medium" pitchFamily="2" charset="-78"/>
            </a:endParaRPr>
          </a:p>
          <a:p>
            <a:pPr algn="r" rtl="1"/>
            <a:r>
              <a:rPr lang="ar-BH" sz="1600" dirty="0">
                <a:latin typeface="Alexandria Medium" pitchFamily="2" charset="-78"/>
                <a:cs typeface="Alexandria Medium" pitchFamily="2" charset="-78"/>
              </a:rPr>
              <a:t>الجدولة البسيطة </a:t>
            </a:r>
            <a:r>
              <a:rPr lang="en-US" sz="1600" dirty="0">
                <a:latin typeface="Alexandria Medium" pitchFamily="2" charset="-78"/>
                <a:cs typeface="Alexandria Medium" pitchFamily="2" charset="-78"/>
              </a:rPr>
              <a:t>content calendar</a:t>
            </a:r>
            <a:endParaRPr lang="ar-BH" sz="1600" dirty="0">
              <a:latin typeface="Alexandria Medium" pitchFamily="2" charset="-78"/>
              <a:cs typeface="Alexandria Medium" pitchFamily="2" charset="-78"/>
            </a:endParaRPr>
          </a:p>
          <a:p>
            <a:pPr algn="r" rtl="1"/>
            <a:r>
              <a:rPr lang="ar-BH" sz="1600" dirty="0">
                <a:latin typeface="Alexandria Medium" pitchFamily="2" charset="-78"/>
                <a:cs typeface="Alexandria Medium" pitchFamily="2" charset="-78"/>
              </a:rPr>
              <a:t>الجدولة التفصيلية</a:t>
            </a:r>
            <a:r>
              <a:rPr lang="en-US" sz="1600" dirty="0">
                <a:latin typeface="Alexandria Medium" pitchFamily="2" charset="-78"/>
                <a:cs typeface="Alexandria Medium" pitchFamily="2" charset="-78"/>
              </a:rPr>
              <a:t> </a:t>
            </a:r>
            <a:r>
              <a:rPr lang="ar-BH"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Content action plan</a:t>
            </a:r>
          </a:p>
        </p:txBody>
      </p:sp>
      <p:pic>
        <p:nvPicPr>
          <p:cNvPr id="7" name="Picture 6">
            <a:extLst>
              <a:ext uri="{FF2B5EF4-FFF2-40B4-BE49-F238E27FC236}">
                <a16:creationId xmlns:a16="http://schemas.microsoft.com/office/drawing/2014/main" id="{8203562D-A404-FFF9-8ED8-7CB7F71F5A5A}"/>
              </a:ext>
            </a:extLst>
          </p:cNvPr>
          <p:cNvPicPr>
            <a:picLocks noChangeAspect="1"/>
          </p:cNvPicPr>
          <p:nvPr/>
        </p:nvPicPr>
        <p:blipFill>
          <a:blip r:embed="rId2"/>
          <a:stretch>
            <a:fillRect/>
          </a:stretch>
        </p:blipFill>
        <p:spPr>
          <a:xfrm>
            <a:off x="160282" y="1261241"/>
            <a:ext cx="7754008" cy="5376042"/>
          </a:xfrm>
          <a:prstGeom prst="rect">
            <a:avLst/>
          </a:prstGeom>
        </p:spPr>
      </p:pic>
    </p:spTree>
    <p:extLst>
      <p:ext uri="{BB962C8B-B14F-4D97-AF65-F5344CB8AC3E}">
        <p14:creationId xmlns:p14="http://schemas.microsoft.com/office/powerpoint/2010/main" val="13341019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AD250-C3E0-423F-8373-A637D4FF4CD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جدولة وتدشين المحتوى الرقمي التسويقي</a:t>
            </a:r>
            <a:endParaRPr lang="en-US" sz="2800" dirty="0">
              <a:latin typeface="Alexandria Medium" pitchFamily="2" charset="-78"/>
              <a:cs typeface="Alexandria Medium" pitchFamily="2" charset="-78"/>
            </a:endParaRPr>
          </a:p>
        </p:txBody>
      </p:sp>
      <p:pic>
        <p:nvPicPr>
          <p:cNvPr id="9" name="Content Placeholder 8">
            <a:extLst>
              <a:ext uri="{FF2B5EF4-FFF2-40B4-BE49-F238E27FC236}">
                <a16:creationId xmlns:a16="http://schemas.microsoft.com/office/drawing/2014/main" id="{EB976F0F-8848-3765-9730-2E3FDB420ECA}"/>
              </a:ext>
            </a:extLst>
          </p:cNvPr>
          <p:cNvPicPr>
            <a:picLocks noGrp="1" noChangeAspect="1"/>
          </p:cNvPicPr>
          <p:nvPr>
            <p:ph idx="1"/>
          </p:nvPr>
        </p:nvPicPr>
        <p:blipFill>
          <a:blip r:embed="rId2"/>
          <a:stretch>
            <a:fillRect/>
          </a:stretch>
        </p:blipFill>
        <p:spPr>
          <a:xfrm>
            <a:off x="226904" y="2870584"/>
            <a:ext cx="11597362" cy="3073016"/>
          </a:xfrm>
        </p:spPr>
      </p:pic>
      <p:sp>
        <p:nvSpPr>
          <p:cNvPr id="10" name="TextBox 9">
            <a:extLst>
              <a:ext uri="{FF2B5EF4-FFF2-40B4-BE49-F238E27FC236}">
                <a16:creationId xmlns:a16="http://schemas.microsoft.com/office/drawing/2014/main" id="{71C8CEC1-C4BE-74DC-9518-CCD9E7FE4D19}"/>
              </a:ext>
            </a:extLst>
          </p:cNvPr>
          <p:cNvSpPr txBox="1"/>
          <p:nvPr/>
        </p:nvSpPr>
        <p:spPr>
          <a:xfrm>
            <a:off x="3594538" y="1545021"/>
            <a:ext cx="4619296" cy="400110"/>
          </a:xfrm>
          <a:prstGeom prst="rect">
            <a:avLst/>
          </a:prstGeom>
          <a:noFill/>
        </p:spPr>
        <p:txBody>
          <a:bodyPr wrap="square" rtlCol="0">
            <a:spAutoFit/>
          </a:bodyPr>
          <a:lstStyle/>
          <a:p>
            <a:pPr algn="ctr"/>
            <a:r>
              <a:rPr lang="ar-EG" sz="2000" dirty="0">
                <a:latin typeface="Alexandria Medium" pitchFamily="2" charset="-78"/>
                <a:cs typeface="Alexandria Medium" pitchFamily="2" charset="-78"/>
              </a:rPr>
              <a:t>نموذج للجدولة التفصيلية</a:t>
            </a:r>
            <a:endParaRPr lang="en-US" sz="2000"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8972807-894E-0089-4B8C-7105D7554B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34523711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DAB69-D190-C7CF-AFB3-4E5498DC1F5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20 نموذج  لجداول احترافية لجدولة تدشين المحتوى الرقمي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0AD3080-5B07-5828-0B5F-2AD192B12242}"/>
              </a:ext>
            </a:extLst>
          </p:cNvPr>
          <p:cNvSpPr>
            <a:spLocks noGrp="1"/>
          </p:cNvSpPr>
          <p:nvPr>
            <p:ph idx="1"/>
          </p:nvPr>
        </p:nvSpPr>
        <p:spPr/>
        <p:txBody>
          <a:bodyPr>
            <a:normAutofit/>
          </a:bodyPr>
          <a:lstStyle/>
          <a:p>
            <a:pPr algn="r" rtl="1">
              <a:lnSpc>
                <a:spcPct val="150000"/>
              </a:lnSpc>
            </a:pPr>
            <a:r>
              <a:rPr lang="ar-EG" sz="1800" dirty="0">
                <a:latin typeface="Alexandria Medium" pitchFamily="2" charset="-78"/>
                <a:cs typeface="Alexandria Medium" pitchFamily="2" charset="-78"/>
              </a:rPr>
              <a:t>اليكم 20 نموذج تفاعلي لجداول احترافية لتدشين المحتوى الرقمي، مرفقين كملفات إضافية بالمحاضرة على </a:t>
            </a:r>
            <a:r>
              <a:rPr lang="ar-EG" sz="1800" dirty="0" err="1">
                <a:latin typeface="Alexandria Medium" pitchFamily="2" charset="-78"/>
                <a:cs typeface="Alexandria Medium" pitchFamily="2" charset="-78"/>
              </a:rPr>
              <a:t>المودل</a:t>
            </a:r>
            <a:r>
              <a:rPr lang="ar-EG" sz="1800" dirty="0">
                <a:latin typeface="Alexandria Medium" pitchFamily="2" charset="-78"/>
                <a:cs typeface="Alexandria Medium" pitchFamily="2" charset="-78"/>
              </a:rPr>
              <a:t> بعضها </a:t>
            </a:r>
            <a:r>
              <a:rPr lang="en-US" sz="1800" dirty="0">
                <a:latin typeface="Alexandria Medium" pitchFamily="2" charset="-78"/>
                <a:cs typeface="Alexandria Medium" pitchFamily="2" charset="-78"/>
              </a:rPr>
              <a:t>Word</a:t>
            </a:r>
            <a:r>
              <a:rPr lang="ar-EG" sz="1800" dirty="0">
                <a:latin typeface="Alexandria Medium" pitchFamily="2" charset="-78"/>
                <a:cs typeface="Alexandria Medium" pitchFamily="2" charset="-78"/>
              </a:rPr>
              <a:t> و </a:t>
            </a:r>
            <a:r>
              <a:rPr lang="en-US" sz="1800" dirty="0">
                <a:latin typeface="Alexandria Medium" pitchFamily="2" charset="-78"/>
                <a:cs typeface="Alexandria Medium" pitchFamily="2" charset="-78"/>
              </a:rPr>
              <a:t>PDF</a:t>
            </a:r>
            <a:r>
              <a:rPr lang="ar-EG" sz="1800" dirty="0">
                <a:latin typeface="Alexandria Medium" pitchFamily="2" charset="-78"/>
                <a:cs typeface="Alexandria Medium" pitchFamily="2" charset="-78"/>
              </a:rPr>
              <a:t> و </a:t>
            </a:r>
            <a:r>
              <a:rPr lang="en-US" sz="1800" dirty="0">
                <a:latin typeface="Alexandria Medium" pitchFamily="2" charset="-78"/>
                <a:cs typeface="Alexandria Medium" pitchFamily="2" charset="-78"/>
              </a:rPr>
              <a:t>Excel</a:t>
            </a:r>
            <a:r>
              <a:rPr lang="ar-EG" sz="1800" dirty="0">
                <a:latin typeface="Alexandria Medium" pitchFamily="2" charset="-78"/>
                <a:cs typeface="Alexandria Medium" pitchFamily="2" charset="-78"/>
              </a:rPr>
              <a:t>.</a:t>
            </a:r>
          </a:p>
          <a:p>
            <a:pPr algn="r" rtl="1">
              <a:lnSpc>
                <a:spcPct val="150000"/>
              </a:lnSpc>
            </a:pPr>
            <a:endParaRPr lang="ar-EG" sz="1800" dirty="0">
              <a:latin typeface="Alexandria Medium" pitchFamily="2" charset="-78"/>
              <a:cs typeface="Alexandria Medium" pitchFamily="2" charset="-78"/>
            </a:endParaRPr>
          </a:p>
          <a:p>
            <a:pPr algn="r" rtl="1">
              <a:lnSpc>
                <a:spcPct val="150000"/>
              </a:lnSpc>
            </a:pPr>
            <a:r>
              <a:rPr lang="ar-EG" sz="1800" dirty="0">
                <a:latin typeface="Alexandria Medium" pitchFamily="2" charset="-78"/>
                <a:cs typeface="Alexandria Medium" pitchFamily="2" charset="-78"/>
              </a:rPr>
              <a:t>كما يوجد جدولة بنظام </a:t>
            </a:r>
            <a:r>
              <a:rPr lang="en-US" sz="1800" dirty="0">
                <a:latin typeface="Alexandria Medium" pitchFamily="2" charset="-78"/>
                <a:cs typeface="Alexandria Medium" pitchFamily="2" charset="-78"/>
              </a:rPr>
              <a:t>story board</a:t>
            </a:r>
            <a:r>
              <a:rPr lang="ar-EG" sz="1800" dirty="0">
                <a:latin typeface="Alexandria Medium" pitchFamily="2" charset="-78"/>
                <a:cs typeface="Alexandria Medium" pitchFamily="2" charset="-78"/>
              </a:rPr>
              <a:t> لواجهات أكثر تفاعلية متاحة على: </a:t>
            </a:r>
          </a:p>
          <a:p>
            <a:pPr algn="r" rtl="1">
              <a:lnSpc>
                <a:spcPct val="150000"/>
              </a:lnSpc>
            </a:pPr>
            <a:r>
              <a:rPr lang="en-US" sz="1800" dirty="0">
                <a:latin typeface="Alexandria Medium" pitchFamily="2" charset="-78"/>
                <a:cs typeface="Alexandria Medium" pitchFamily="2" charset="-78"/>
                <a:hlinkClick r:id="rId2"/>
              </a:rPr>
              <a:t>https://trello.com/b/7bPs6109/social-media-marketing-board</a:t>
            </a:r>
            <a:endParaRPr lang="ar-EG" sz="1800" dirty="0">
              <a:latin typeface="Alexandria Medium" pitchFamily="2" charset="-78"/>
              <a:cs typeface="Alexandria Medium" pitchFamily="2" charset="-78"/>
            </a:endParaRPr>
          </a:p>
          <a:p>
            <a:pPr algn="r" rtl="1">
              <a:lnSpc>
                <a:spcPct val="150000"/>
              </a:lnSpc>
            </a:pPr>
            <a:endParaRPr lang="ar-EG" sz="1800" dirty="0">
              <a:latin typeface="Alexandria Medium" pitchFamily="2" charset="-78"/>
              <a:cs typeface="Alexandria Medium" pitchFamily="2" charset="-78"/>
            </a:endParaRPr>
          </a:p>
          <a:p>
            <a:pPr algn="r" rtl="1">
              <a:lnSpc>
                <a:spcPct val="150000"/>
              </a:lnSpc>
            </a:pPr>
            <a:r>
              <a:rPr lang="ar-EG" sz="1800" dirty="0">
                <a:latin typeface="Alexandria Medium" pitchFamily="2" charset="-78"/>
                <a:cs typeface="Alexandria Medium" pitchFamily="2" charset="-78"/>
              </a:rPr>
              <a:t>لمزيد من الجداول المفيدة في تدشين وإدارة المحتوى التسويقي الرقمي:</a:t>
            </a:r>
          </a:p>
          <a:p>
            <a:pPr algn="r" rtl="1">
              <a:lnSpc>
                <a:spcPct val="150000"/>
              </a:lnSpc>
            </a:pPr>
            <a:r>
              <a:rPr lang="en-US" sz="1800" dirty="0">
                <a:latin typeface="Alexandria Medium" pitchFamily="2" charset="-78"/>
                <a:cs typeface="Alexandria Medium" pitchFamily="2" charset="-78"/>
                <a:hlinkClick r:id="rId3"/>
              </a:rPr>
              <a:t>https://blog.socialmediastrategiessummit.com/free-content-calendar-templates/</a:t>
            </a:r>
            <a:endParaRPr lang="ar-EG" sz="1800" dirty="0">
              <a:latin typeface="Alexandria Medium" pitchFamily="2" charset="-78"/>
              <a:cs typeface="Alexandria Medium" pitchFamily="2" charset="-78"/>
            </a:endParaRPr>
          </a:p>
          <a:p>
            <a:pPr algn="r"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FC5B7B-6BA4-75F7-3FE8-5210167B7B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0"/>
            <a:ext cx="1876096" cy="876009"/>
          </a:xfrm>
          <a:prstGeom prst="rect">
            <a:avLst/>
          </a:prstGeom>
        </p:spPr>
      </p:pic>
    </p:spTree>
    <p:extLst>
      <p:ext uri="{BB962C8B-B14F-4D97-AF65-F5344CB8AC3E}">
        <p14:creationId xmlns:p14="http://schemas.microsoft.com/office/powerpoint/2010/main" val="1195673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3" name="Content Placeholder 2">
            <a:extLst>
              <a:ext uri="{FF2B5EF4-FFF2-40B4-BE49-F238E27FC236}">
                <a16:creationId xmlns:a16="http://schemas.microsoft.com/office/drawing/2014/main" id="{EDCD6DF6-9CCD-9F3C-86E4-EF2F91FB2CFD}"/>
              </a:ext>
            </a:extLst>
          </p:cNvPr>
          <p:cNvGraphicFramePr>
            <a:graphicFrameLocks noGrp="1"/>
          </p:cNvGraphicFramePr>
          <p:nvPr>
            <p:ph idx="1"/>
            <p:extLst>
              <p:ext uri="{D42A27DB-BD31-4B8C-83A1-F6EECF244321}">
                <p14:modId xmlns:p14="http://schemas.microsoft.com/office/powerpoint/2010/main" val="2955857562"/>
              </p:ext>
            </p:extLst>
          </p:nvPr>
        </p:nvGraphicFramePr>
        <p:xfrm>
          <a:off x="2017548" y="1690688"/>
          <a:ext cx="8403460"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إنتاج المحتوى التسويقي المكتوب </a:t>
            </a:r>
          </a:p>
          <a:p>
            <a:pPr algn="ctr" rtl="1"/>
            <a:r>
              <a:rPr lang="ar-EG" sz="1800" dirty="0">
                <a:latin typeface="Alexandria Medium" pitchFamily="2" charset="-78"/>
                <a:cs typeface="Alexandria Medium" pitchFamily="2" charset="-78"/>
              </a:rPr>
              <a:t>تكتيكات كتابة المحتوى التسويقي الجذاب</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01366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353FF44-AF49-46F6-82D0-0B4E7AD92D89}"/>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3596</TotalTime>
  <Words>4117</Words>
  <Application>Microsoft Office PowerPoint</Application>
  <PresentationFormat>Widescreen</PresentationFormat>
  <Paragraphs>236</Paragraphs>
  <Slides>44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Alexandria Light</vt:lpstr>
      <vt:lpstr>Alexandria Medium</vt:lpstr>
      <vt:lpstr>Arial</vt:lpstr>
      <vt:lpstr>Calibri</vt:lpstr>
      <vt:lpstr>Calibri Light</vt:lpstr>
      <vt:lpstr>Simplified Arabic</vt:lpstr>
      <vt:lpstr>Wingdings</vt:lpstr>
      <vt:lpstr>Office Theme</vt:lpstr>
      <vt:lpstr>PowerPoint Presentation</vt:lpstr>
      <vt:lpstr>محتويات المحاضرة الخامسة تخصيص وجدولة المحتوى الرقمي</vt:lpstr>
      <vt:lpstr>مفهوم تخصيص المحتوى الرقمي Content personalization </vt:lpstr>
      <vt:lpstr>مفهوم التسويق السياقي عبر المحتوى الرقمي</vt:lpstr>
      <vt:lpstr>الفرق بين التخصيص والشخصنة للمحتوى الرقمي  Customization and personalization</vt:lpstr>
      <vt:lpstr>الفرق بين التخصيص والشخصنة للمحتوى الرقمي  Customization and personalization</vt:lpstr>
      <vt:lpstr>أساليب تخصيص المحتوى الرقمي</vt:lpstr>
      <vt:lpstr>أساليب تخصيص المحتوى الرقمي</vt:lpstr>
      <vt:lpstr>خطوات تخصيص المحتوى الرقمي</vt:lpstr>
      <vt:lpstr>خطوات تخصيص المحتوى الرقمي</vt:lpstr>
      <vt:lpstr>  تخصيص المحتوى الرقمي المبني على البيانات Personalization based data</vt:lpstr>
      <vt:lpstr>فوائد تخصيص المحتوى الرقمي للمستهلك</vt:lpstr>
      <vt:lpstr>فوائد تخصيص المحتوى الرقمي للمستهلك</vt:lpstr>
      <vt:lpstr>أشكال تخصيص المحتوى الرقمي</vt:lpstr>
      <vt:lpstr>أشكال تخصيص المحتوى الرقمي</vt:lpstr>
      <vt:lpstr>أمثلة واقعية على تخصيص المحتوى الرقمي</vt:lpstr>
      <vt:lpstr>أمثلة واقعية على تخصيص المحتوى الرقمي</vt:lpstr>
      <vt:lpstr>تجربة المستخدم عبر تخصيص المحتوى الرقمي</vt:lpstr>
      <vt:lpstr>واجهة المستخدم عبر تخصيص المحتوى الرقمي</vt:lpstr>
      <vt:lpstr>أنواع واجهات المستخدم</vt:lpstr>
      <vt:lpstr>الفرق بين تجربة المستخدم وواجهة المستخدم</vt:lpstr>
      <vt:lpstr>نماذج لحملات رقمية خصصت المحتوى وفقا للوقت والمناسبة</vt:lpstr>
      <vt:lpstr>نماذج لحملات رقمية خصصت المحتوى وفقا للظروف البيئية</vt:lpstr>
      <vt:lpstr>طرق تخليق أفكار إبداعية للمحتوى الرقمي Content Ideation </vt:lpstr>
      <vt:lpstr>أمثلة على المحتوى الرقمي الابداعي</vt:lpstr>
      <vt:lpstr>أمثلة على المحتوى الرقمي الابداعي</vt:lpstr>
      <vt:lpstr>جدولة وإدارة وتدشين المحتوى الرقمي التسويقي</vt:lpstr>
      <vt:lpstr>وسائل تدشين المحتوى الرقمي لأغراض التسويق </vt:lpstr>
      <vt:lpstr>وسائل تدشين المحتوى الرقمي لأغراض التسويق </vt:lpstr>
      <vt:lpstr>إدارة وتدشين المحتوى الرقمي التسويقي</vt:lpstr>
      <vt:lpstr>مراحل دورة حياة إدارة المحتوى الرقمي</vt:lpstr>
      <vt:lpstr>أنواع أنظمة إدارة المحتوى الرقمي</vt:lpstr>
      <vt:lpstr>أنواع أنظمة إدارة المحتوى الرقمي</vt:lpstr>
      <vt:lpstr>مزايا  استخدام أدوات إدارة حسابات التواصل الاجتماعي</vt:lpstr>
      <vt:lpstr>مزايا استخدام أدوات إدارة حسابات التواصل الاجتماعي</vt:lpstr>
      <vt:lpstr>معايير اختيار أدوات التواصل الاجتماعي المناسبة لإدارة الحسابات</vt:lpstr>
      <vt:lpstr>مهام مدير حسابات التواصل الاجتماعي</vt:lpstr>
      <vt:lpstr>أدوات هامة لتدشين وإدارة المحتوى عبر مواقع التواصل الاجتماعي</vt:lpstr>
      <vt:lpstr>جدولة وتدشين المحتوى التسويقي الرقمي</vt:lpstr>
      <vt:lpstr>جدولة وتدشين المحتوى الرقمي التسويقي</vt:lpstr>
      <vt:lpstr>20 نموذج  لجداول احترافية لجدولة تدشين المحتوى الرقمي </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428</cp:revision>
  <dcterms:created xsi:type="dcterms:W3CDTF">2023-04-29T09:08:00Z</dcterms:created>
  <dcterms:modified xsi:type="dcterms:W3CDTF">2025-01-03T21:20:03Z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