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7" r:id="rId5"/>
    <p:sldMasterId id="2147483686" r:id="rId6"/>
  </p:sldMasterIdLst>
  <p:notesMasterIdLst>
    <p:notesMasterId r:id="rId50"/>
  </p:notesMasterIdLst>
  <p:sldIdLst>
    <p:sldId id="496" r:id="rId7"/>
    <p:sldId id="313" r:id="rId8"/>
    <p:sldId id="497" r:id="rId9"/>
    <p:sldId id="276" r:id="rId10"/>
    <p:sldId id="539" r:id="rId11"/>
    <p:sldId id="538" r:id="rId12"/>
    <p:sldId id="540" r:id="rId13"/>
    <p:sldId id="541" r:id="rId14"/>
    <p:sldId id="542" r:id="rId15"/>
    <p:sldId id="544" r:id="rId16"/>
    <p:sldId id="545" r:id="rId17"/>
    <p:sldId id="546" r:id="rId18"/>
    <p:sldId id="547" r:id="rId19"/>
    <p:sldId id="549" r:id="rId20"/>
    <p:sldId id="550" r:id="rId21"/>
    <p:sldId id="551" r:id="rId22"/>
    <p:sldId id="552" r:id="rId23"/>
    <p:sldId id="553" r:id="rId24"/>
    <p:sldId id="554" r:id="rId25"/>
    <p:sldId id="555" r:id="rId26"/>
    <p:sldId id="556" r:id="rId27"/>
    <p:sldId id="557" r:id="rId28"/>
    <p:sldId id="558" r:id="rId29"/>
    <p:sldId id="559" r:id="rId30"/>
    <p:sldId id="560" r:id="rId31"/>
    <p:sldId id="561" r:id="rId32"/>
    <p:sldId id="563" r:id="rId33"/>
    <p:sldId id="562" r:id="rId34"/>
    <p:sldId id="564" r:id="rId35"/>
    <p:sldId id="565" r:id="rId36"/>
    <p:sldId id="566" r:id="rId37"/>
    <p:sldId id="567" r:id="rId38"/>
    <p:sldId id="568" r:id="rId39"/>
    <p:sldId id="569" r:id="rId40"/>
    <p:sldId id="570" r:id="rId41"/>
    <p:sldId id="571" r:id="rId42"/>
    <p:sldId id="572" r:id="rId43"/>
    <p:sldId id="573" r:id="rId44"/>
    <p:sldId id="574" r:id="rId45"/>
    <p:sldId id="575" r:id="rId46"/>
    <p:sldId id="576" r:id="rId47"/>
    <p:sldId id="537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6"/>
            <p14:sldId id="313"/>
            <p14:sldId id="497"/>
            <p14:sldId id="276"/>
            <p14:sldId id="539"/>
            <p14:sldId id="538"/>
            <p14:sldId id="540"/>
            <p14:sldId id="541"/>
            <p14:sldId id="542"/>
            <p14:sldId id="544"/>
            <p14:sldId id="545"/>
            <p14:sldId id="546"/>
            <p14:sldId id="547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3"/>
            <p14:sldId id="562"/>
            <p14:sldId id="564"/>
            <p14:sldId id="565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4"/>
            <p14:sldId id="575"/>
            <p14:sldId id="576"/>
            <p14:sldId id="53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brahim" initials="i" lastIdx="3" clrIdx="0">
    <p:extLst>
      <p:ext uri="{19B8F6BF-5375-455C-9EA6-DF929625EA0E}">
        <p15:presenceInfo xmlns:p15="http://schemas.microsoft.com/office/powerpoint/2012/main" userId="ibrahim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microsoft.com/office/2016/11/relationships/changesInfo" Target="changesInfos/changesInfo1.xml"/><Relationship Id="rId8" Type="http://schemas.openxmlformats.org/officeDocument/2006/relationships/slide" Target="slides/slide2.xml"/><Relationship Id="rId51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microsoft.com/office/2015/10/relationships/revisionInfo" Target="revisionInfo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giaIbrahim" userId="S::ragia.ibrahim@midocean.edu.km::39e4e215-f6e6-4b1b-9553-a547e8b342e5" providerId="AD" clId="Web-{D046393C-DCF5-7DB5-959F-0AD9FDA3980F}"/>
    <pc:docChg chg="modSld">
      <pc:chgData name="RagiaIbrahim" userId="S::ragia.ibrahim@midocean.edu.km::39e4e215-f6e6-4b1b-9553-a547e8b342e5" providerId="AD" clId="Web-{D046393C-DCF5-7DB5-959F-0AD9FDA3980F}" dt="2025-04-30T14:47:08.055" v="1" actId="20577"/>
      <pc:docMkLst>
        <pc:docMk/>
      </pc:docMkLst>
      <pc:sldChg chg="modSp">
        <pc:chgData name="RagiaIbrahim" userId="S::ragia.ibrahim@midocean.edu.km::39e4e215-f6e6-4b1b-9553-a547e8b342e5" providerId="AD" clId="Web-{D046393C-DCF5-7DB5-959F-0AD9FDA3980F}" dt="2025-04-30T14:47:08.055" v="1" actId="20577"/>
        <pc:sldMkLst>
          <pc:docMk/>
          <pc:sldMk cId="0" sldId="480"/>
        </pc:sldMkLst>
        <pc:spChg chg="mod">
          <ac:chgData name="RagiaIbrahim" userId="S::ragia.ibrahim@midocean.edu.km::39e4e215-f6e6-4b1b-9553-a547e8b342e5" providerId="AD" clId="Web-{D046393C-DCF5-7DB5-959F-0AD9FDA3980F}" dt="2025-04-30T14:47:08.055" v="1" actId="20577"/>
          <ac:spMkLst>
            <pc:docMk/>
            <pc:sldMk cId="0" sldId="480"/>
            <ac:spMk id="30" creationId="{00000000-0000-0000-0000-000000000000}"/>
          </ac:spMkLst>
        </pc:spChg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  <pc:docChgLst>
    <pc:chgData name="Guest User" userId="S::urn:spo:anon#a5136176af0c7fa5f5fa17481c5cdab2ec407555b1f94ea045d0292f32eb3a07::" providerId="AD" clId="Web-{F97BDB78-A87C-2A72-5F30-B014EFAB8FD4}"/>
    <pc:docChg chg="modSld">
      <pc:chgData name="Guest User" userId="S::urn:spo:anon#a5136176af0c7fa5f5fa17481c5cdab2ec407555b1f94ea045d0292f32eb3a07::" providerId="AD" clId="Web-{F97BDB78-A87C-2A72-5F30-B014EFAB8FD4}" dt="2025-04-14T08:55:32.021" v="0" actId="1076"/>
      <pc:docMkLst>
        <pc:docMk/>
      </pc:docMkLst>
      <pc:sldChg chg="modSp">
        <pc:chgData name="Guest User" userId="S::urn:spo:anon#a5136176af0c7fa5f5fa17481c5cdab2ec407555b1f94ea045d0292f32eb3a07::" providerId="AD" clId="Web-{F97BDB78-A87C-2A72-5F30-B014EFAB8FD4}" dt="2025-04-14T08:55:32.021" v="0" actId="1076"/>
        <pc:sldMkLst>
          <pc:docMk/>
          <pc:sldMk cId="0" sldId="480"/>
        </pc:sldMkLst>
        <pc:spChg chg="mod">
          <ac:chgData name="Guest User" userId="S::urn:spo:anon#a5136176af0c7fa5f5fa17481c5cdab2ec407555b1f94ea045d0292f32eb3a07::" providerId="AD" clId="Web-{F97BDB78-A87C-2A72-5F30-B014EFAB8FD4}" dt="2025-04-14T08:55:32.021" v="0" actId="1076"/>
          <ac:spMkLst>
            <pc:docMk/>
            <pc:sldMk cId="0" sldId="480"/>
            <ac:spMk id="3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8350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CD612-BE2C-7C83-9D16-1528B8FDB2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686887-88C1-FFD1-4CA8-5CE8037587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D22F2-319E-18E2-8952-A94F450545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7741F1-3ACC-CC99-2479-0D0CE078DA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3337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F27437-07CA-B5D9-EAF0-8B37DA8238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AC4201-E4E3-3892-A68B-4D56EEF95E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3D4BCB-01AA-D05A-6A97-9723DA3051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E5CCB0-7F1E-B5B3-D250-DD1AE79511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3533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648CDD-31B8-8F5B-E88B-9AE61E5F20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0AE046-4008-0BE4-7F28-18FC977BBA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DBD5B3-43E2-4428-DE8E-2801001DB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022177-0080-68D4-FB3B-2472848FBE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555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A30C1B-9727-1B99-A6C3-EC0B83437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919BF1-70E6-034B-B22B-0C3CCFE258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F226DD-C900-C7FF-EAF1-BFE8F39D59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279CEF-6D4B-31F4-D72B-087F66D298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9265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2C0BE8-0E0F-82BA-74B8-012EA84778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BCA53F-F317-1937-E837-E2EC78D04F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7E1A02-5B57-6363-AFD2-3B974324A4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5D48A4-A51A-7A5C-D722-94ADAAEDDD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2977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F45A6A-70DF-C339-5692-008E5FD6F1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2EF408-08EA-1074-F597-F5A567B48B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D3E68B-1F0C-03D1-036C-1D36D83074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A0B6BD-B59C-E775-8A12-BACCE6209B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0979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301ED0-2610-2ED5-D3CF-AE95696FE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E42CD3-6E2E-4D17-E2C1-EFF0D7EC30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BFB08C-5D2D-B586-5A21-4062A16048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736A4C-20B1-4BEE-1A3F-B89A43CCF2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7531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19D86B-595B-F160-735E-7C7266E1F3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EDD30A-E084-F8F4-DE58-0F65E561E6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9B6BA8-4494-4426-6252-4065F2C18A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2357D8-D4A2-D7E4-D376-A2B30BB6E8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0455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A1C010-07E6-2095-A6ED-DD64B9F4ED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D880CD-B707-0E17-9258-72A3937E2C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1BF4F1-2F0C-43FF-5C2E-EDE6A243BE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43E888-3381-5323-7960-BE62362FE3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794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3363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175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1200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7968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5659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0844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3388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228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364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5164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2723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7401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75133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20968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4197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9456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2487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43157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0707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7988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6459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31252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5637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37564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0956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67680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56915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67030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4735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75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610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8232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3348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0808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3.xml"/><Relationship Id="rId16" Type="http://schemas.openxmlformats.org/officeDocument/2006/relationships/slideLayout" Target="../slideLayouts/slideLayout47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7/16/2026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25289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257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4" y="6045946"/>
            <a:ext cx="234218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Lecture-5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4099034" y="2905691"/>
            <a:ext cx="7614325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5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OS and Program Security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598250" y="2337368"/>
            <a:ext cx="8417320" cy="2251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lang="en-US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Programs security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Controls for Security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Operating System Controls for Security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05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Goals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598250" y="2337368"/>
            <a:ext cx="8417320" cy="3145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Know What is “Program security”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Explain the Basic approaches to having secure programs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Illustrate how to control security of programs during their development and maintenance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2FFF1B-5B96-AEED-B922-714B94180D5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49192B-FEA3-4E70-AE77-F9964991BCC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AAADF4-2FEE-802B-401A-1C789361DF48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05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8009" y="1237064"/>
            <a:ext cx="11221991" cy="53519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108892" y="590733"/>
            <a:ext cx="6378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Overview of an OS Functions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B32526B-2744-E5A0-90FA-5DA7A067DE57}"/>
              </a:ext>
            </a:extLst>
          </p:cNvPr>
          <p:cNvGrpSpPr/>
          <p:nvPr/>
        </p:nvGrpSpPr>
        <p:grpSpPr>
          <a:xfrm>
            <a:off x="601840" y="268963"/>
            <a:ext cx="1404457" cy="1166000"/>
            <a:chOff x="942308" y="935396"/>
            <a:chExt cx="1404457" cy="1166000"/>
          </a:xfrm>
        </p:grpSpPr>
        <p:sp>
          <p:nvSpPr>
            <p:cNvPr id="5" name="Rectangle 4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D4F21B0E-9D78-A83E-145D-7F9D2DB5E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677" y="1690779"/>
            <a:ext cx="9998374" cy="4468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F99E9-CE4C-970A-B837-C2B38F5B3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28A606F-C6FC-CD35-AD45-9DC3AC3936BF}"/>
              </a:ext>
            </a:extLst>
          </p:cNvPr>
          <p:cNvSpPr/>
          <p:nvPr/>
        </p:nvSpPr>
        <p:spPr>
          <a:xfrm>
            <a:off x="208009" y="1130299"/>
            <a:ext cx="11221991" cy="54587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0CB61B-E2F4-991B-CF30-FB71C60606D8}"/>
              </a:ext>
            </a:extLst>
          </p:cNvPr>
          <p:cNvSpPr txBox="1"/>
          <p:nvPr/>
        </p:nvSpPr>
        <p:spPr>
          <a:xfrm>
            <a:off x="1901190" y="483968"/>
            <a:ext cx="7165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Functions of a Trusted OS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34FEA32-6FD1-D6E4-5434-20F7BCC79E7B}"/>
              </a:ext>
            </a:extLst>
          </p:cNvPr>
          <p:cNvGrpSpPr/>
          <p:nvPr/>
        </p:nvGrpSpPr>
        <p:grpSpPr>
          <a:xfrm>
            <a:off x="394138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1F53AAE-F631-3988-F171-2AA1601B1E0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D901683-092F-1A0E-0DAD-7B3430E43A1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6400984-AABD-EEFA-A800-1E08D97D6386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C47A8F1D-7A29-09F3-A3CC-0E15D9601B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1896CCB1-5817-5A15-29D1-93EE502203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787" y="1386113"/>
            <a:ext cx="9307356" cy="4929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505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FEFD70-0D80-E352-573F-E9DD1A386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8459BA1-D540-0BC8-D9E7-27E90D77200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687F45-9CC5-A303-353F-6F1C7763CF9B}"/>
              </a:ext>
            </a:extLst>
          </p:cNvPr>
          <p:cNvSpPr txBox="1"/>
          <p:nvPr/>
        </p:nvSpPr>
        <p:spPr>
          <a:xfrm>
            <a:off x="2513150" y="1019069"/>
            <a:ext cx="4412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Programs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D46D18-EF89-632D-E8F3-B8B17E3A0C6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66BEA6-E3E1-ECEE-8226-C280A2E26C4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C962E5-9F20-4274-1B8D-81720C6D9D3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1A9F291-2407-741C-C2E0-B87B5C4E2D42}"/>
              </a:ext>
            </a:extLst>
          </p:cNvPr>
          <p:cNvSpPr txBox="1"/>
          <p:nvPr/>
        </p:nvSpPr>
        <p:spPr>
          <a:xfrm>
            <a:off x="942308" y="2255954"/>
            <a:ext cx="105410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Program is secure</a:t>
            </a:r>
            <a:r>
              <a:rPr kumimoji="0" lang="pl-PL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E7E6E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pl-PL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if we trust that it provides/enforces:</a:t>
            </a:r>
          </a:p>
          <a:p>
            <a:pPr marL="457200" marR="0" lvl="1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pl-PL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Confidentiality</a:t>
            </a:r>
          </a:p>
          <a:p>
            <a:pPr marL="457200" marR="0" lvl="1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pl-PL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Integrity</a:t>
            </a:r>
          </a:p>
          <a:p>
            <a:pPr marL="457200" marR="0" lvl="1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pl-PL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Availability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A9B0B5-24AF-8F93-B600-951B87167F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155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513150" y="1019069"/>
            <a:ext cx="6173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“Program security?”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942308" y="2255954"/>
            <a:ext cx="10541000" cy="3695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Depends on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w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 you ask</a:t>
            </a:r>
            <a:endParaRPr kumimoji="0" lang="pl-PL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user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- fit for his task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programmer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- passes all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” tests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manager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- conformance to all spec</a:t>
            </a:r>
            <a:r>
              <a:rPr kumimoji="0" lang="en-US" alt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ification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Developmental criteria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for 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program security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include: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Correctness of </a:t>
            </a: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security &amp; other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requirements</a:t>
            </a:r>
            <a:endParaRPr kumimoji="0" lang="pl-PL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Correctness of implementation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Correctness of testing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82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544729" y="1243793"/>
            <a:ext cx="11439262" cy="53452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453634" y="487759"/>
            <a:ext cx="6173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Fault tolerance terminology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E673DA0-C875-84A2-F064-116F05FE3E1E}"/>
              </a:ext>
            </a:extLst>
          </p:cNvPr>
          <p:cNvGrpSpPr/>
          <p:nvPr/>
        </p:nvGrpSpPr>
        <p:grpSpPr>
          <a:xfrm>
            <a:off x="818871" y="349401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F08C516-A6F6-82D0-441A-DDF7B598C7E0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4C81019-B68B-6340-1DA4-15A749C1AEF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1D20153-2483-2F8F-96F8-22E220D53CF3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988147" y="1523847"/>
            <a:ext cx="10866028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lvl="1" indent="-228600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	 </a:t>
            </a: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may lead to a fault</a:t>
            </a:r>
          </a:p>
          <a:p>
            <a:pPr marL="685800" lvl="1" indent="-228600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Fault	 </a:t>
            </a: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cause for deviation from the intended function</a:t>
            </a:r>
          </a:p>
          <a:p>
            <a:pPr marL="685800" lvl="1" indent="-228600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Failure </a:t>
            </a: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system malfunction caused by fault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Note</a:t>
            </a:r>
            <a:r>
              <a:rPr lang="pl-PL" altLang="en-US" dirty="0"/>
              <a:t>:					 	       </a:t>
            </a:r>
            <a:endParaRPr lang="en-US" alt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Faults   - seen by </a:t>
            </a:r>
            <a:r>
              <a:rPr lang="pl-PL" altLang="en-US" sz="2400" b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insiders</a:t>
            </a: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pl-PL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e.g., programmers</a:t>
            </a: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Failures - seen by </a:t>
            </a:r>
            <a:r>
              <a:rPr lang="pl-PL" altLang="en-US" sz="2400" b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outsiders</a:t>
            </a: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pl-PL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e.g., independent testers, users</a:t>
            </a: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pl-PL" altLang="en-US" sz="600" dirty="0">
              <a:solidFill>
                <a:srgbClr val="777777"/>
              </a:solidFill>
            </a:endParaRPr>
          </a:p>
          <a:p>
            <a:r>
              <a:rPr lang="pl-PL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Error/fault/failure example:</a:t>
            </a:r>
          </a:p>
          <a:p>
            <a:pPr lvl="1">
              <a:spcBef>
                <a:spcPct val="0"/>
              </a:spcBef>
            </a:pP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Programmer’s indexing error, leads to buffer overflow fault</a:t>
            </a:r>
          </a:p>
          <a:p>
            <a:pPr lvl="1">
              <a:spcBef>
                <a:spcPct val="0"/>
              </a:spcBef>
            </a:pP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Buffer overflow fault causes system crash (a failure)</a:t>
            </a:r>
          </a:p>
          <a:p>
            <a:pPr>
              <a:spcBef>
                <a:spcPct val="0"/>
              </a:spcBef>
            </a:pPr>
            <a:endParaRPr lang="pl-PL" altLang="en-US" sz="600" dirty="0"/>
          </a:p>
          <a:p>
            <a:pPr>
              <a:spcBef>
                <a:spcPct val="0"/>
              </a:spcBef>
            </a:pPr>
            <a:endParaRPr lang="pl-PL" altLang="en-US" sz="600" dirty="0"/>
          </a:p>
          <a:p>
            <a:r>
              <a:rPr lang="pl-PL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categories of faults </a:t>
            </a:r>
            <a:r>
              <a:rPr lang="en-US" altLang="en-US" dirty="0"/>
              <a:t>:</a:t>
            </a:r>
            <a:endParaRPr lang="en-US" altLang="en-US" sz="1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pl-PL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Permanent</a:t>
            </a:r>
            <a:r>
              <a:rPr lang="pl-PL" altLang="en-US" dirty="0"/>
              <a:t> </a:t>
            </a: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faults</a:t>
            </a:r>
            <a:endParaRPr lang="en-US" alt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Transient </a:t>
            </a: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faults</a:t>
            </a:r>
            <a:r>
              <a:rPr lang="pl-PL" altLang="en-US" dirty="0"/>
              <a:t> </a:t>
            </a:r>
            <a:r>
              <a:rPr lang="pl-PL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l-PL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 be much more difficult to diagnose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28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79" y="1685495"/>
            <a:ext cx="11112265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059943" y="1044397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approaches to having secure programs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28989D4-1700-B70A-E8D2-8162AFB8DB9B}"/>
              </a:ext>
            </a:extLst>
          </p:cNvPr>
          <p:cNvGrpSpPr/>
          <p:nvPr/>
        </p:nvGrpSpPr>
        <p:grpSpPr>
          <a:xfrm>
            <a:off x="720751" y="802093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F08C516-A6F6-82D0-441A-DDF7B598C7E0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4C81019-B68B-6340-1DA4-15A749C1AEF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1D20153-2483-2F8F-96F8-22E220D53CF3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89000" y="2000139"/>
            <a:ext cx="1061920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1550" lvl="1" indent="-514350">
              <a:buSzTx/>
              <a:buFont typeface="+mj-lt"/>
              <a:buAutoNum type="arabicPeriod"/>
            </a:pPr>
            <a:r>
              <a:rPr kumimoji="0" lang="pl-PL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/>
              <a:t> 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Judging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ecurity 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ixing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aults</a:t>
            </a: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eam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Tiger Team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tries to crack S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endParaRPr lang="pl-PL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8800" lvl="3" indent="-457200">
              <a:buSzTx/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programs withstands the attack 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 security 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good</a:t>
            </a:r>
            <a:endParaRPr lang="pl-PL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Judging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ecurity by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esting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ehavior</a:t>
            </a: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Run tests to 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compare behavior vs. 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Requirements.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l-PL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Important: If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pl-PL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flaw detected as a failure </a:t>
            </a:r>
            <a:r>
              <a:rPr lang="pl-PL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(an effect)</a:t>
            </a:r>
            <a:r>
              <a:rPr lang="pl-PL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look for the underlying fault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(the cause)</a:t>
            </a:r>
          </a:p>
          <a:p>
            <a:pPr lvl="2"/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pl-PL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Recall: fault seen by insiders, failure – by outsiders 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l-PL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 possible, detect faults before they become failure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59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283002" y="1069942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approaches to having secure programs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89000" y="2086781"/>
            <a:ext cx="1061920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 kind of fault/failure can cause a security incident</a:t>
            </a: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must consider 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security consequences for all kinds of </a:t>
            </a:r>
            <a:r>
              <a:rPr lang="pl-PL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detected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faults/failures</a:t>
            </a: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 inadvertent faults / failures</a:t>
            </a:r>
          </a:p>
          <a:p>
            <a:pPr lvl="4"/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Inadvertent faults are the biggest source of security vulnerabilities exploited by attackers</a:t>
            </a: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Testing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only 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increases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eliminating faults</a:t>
            </a:r>
            <a:endParaRPr lang="pl-PL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SzTx/>
            </a:pP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39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262465" y="1053695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approaches to having secure programs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89000" y="2255954"/>
            <a:ext cx="1061920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1550" lvl="1" indent="-514350">
              <a:buFont typeface="+mj-lt"/>
              <a:buAutoNum type="arabicPeriod" startAt="3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Judging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/w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ecurity by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ecurity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nalysis</a:t>
            </a: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 approach to judging s/w security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 what can go wrong</a:t>
            </a:r>
            <a:endParaRPr lang="pl-PL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every stage of program development!</a:t>
            </a: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pl-PL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rom requirement definition to testing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After deployment</a:t>
            </a: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Configurations / policies / practices</a:t>
            </a:r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45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2" y="1019069"/>
            <a:ext cx="5024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Controls for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10794" y="2255954"/>
            <a:ext cx="1061920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control </a:t>
            </a:r>
            <a:r>
              <a:rPr lang="en-US" altLang="en-US" sz="2800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security of programs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during their development and maintenance?</a:t>
            </a:r>
          </a:p>
          <a:p>
            <a:pPr lvl="1"/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types of controls for security (against program  flaws):</a:t>
            </a:r>
          </a:p>
          <a:p>
            <a:pPr lvl="1"/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en-US" altLang="en-US" sz="2800" b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Developmental controls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altLang="en-US" sz="2800" b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 controls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altLang="en-US" sz="2800" b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controls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6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1" y="1019069"/>
            <a:ext cx="9139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Controls for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10794" y="2020234"/>
            <a:ext cx="1061920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“Better to prevent than to cure”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Preventing security flaws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have seen a lot of possible security flaws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prevent (some of) them?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Software engineering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concentrates on developing and maintaining </a:t>
            </a:r>
            <a:r>
              <a:rPr lang="en-US" altLang="en-US" sz="2800" u="sng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high-quality s/w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We’ll take a look at some techniques useful specifically for developing/ maintaining secure s/w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35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1" y="1019069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Developmental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89000" y="2255954"/>
            <a:ext cx="106192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of s/w development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Collaborative effort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 of developers, each involved in ≥ 1 of stages: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 specification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Regular req. specs: “do X”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Security req. specs: “do X 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nothing more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756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1" y="1019069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Developmental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942308" y="1868613"/>
            <a:ext cx="104876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0" lvl="3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</a:t>
            </a:r>
          </a:p>
          <a:p>
            <a:pPr marL="1828800" lvl="3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</a:t>
            </a:r>
          </a:p>
          <a:p>
            <a:pPr marL="1828800" lvl="3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Testing</a:t>
            </a:r>
          </a:p>
          <a:p>
            <a:pPr marL="1828800" lvl="3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Documenting at each stage</a:t>
            </a:r>
          </a:p>
          <a:p>
            <a:pPr marL="1828800" lvl="3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Reviewing at each stage</a:t>
            </a:r>
          </a:p>
          <a:p>
            <a:pPr marL="1828800" lvl="3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system development thru all stages</a:t>
            </a:r>
          </a:p>
          <a:p>
            <a:pPr marL="1828800" lvl="3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Maintaining deployed system (updates, patches, new versions, etc.)</a:t>
            </a:r>
          </a:p>
          <a:p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contribute to </a:t>
            </a: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overall </a:t>
            </a:r>
            <a:r>
              <a:rPr lang="pl-PL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quality</a:t>
            </a: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41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1" y="1019069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Developmental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1214179" y="2255954"/>
            <a:ext cx="968966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 principles of S/W engineering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85950" lvl="3" indent="-514350">
              <a:buFont typeface="+mj-lt"/>
              <a:buAutoNum type="arabicPeriod"/>
            </a:pP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Modularity</a:t>
            </a:r>
          </a:p>
          <a:p>
            <a:pPr marL="1885950" lvl="3" indent="-514350">
              <a:buFont typeface="+mj-lt"/>
              <a:buAutoNum type="arabicPeriod"/>
            </a:pP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Encapsulation</a:t>
            </a:r>
          </a:p>
          <a:p>
            <a:pPr marL="1885950" lvl="3" indent="-514350">
              <a:buFont typeface="+mj-lt"/>
              <a:buAutoNum type="arabicPeriod"/>
            </a:pP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 hiding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12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05200" y="1050939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 principles of S/W engineering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89000" y="1692467"/>
            <a:ext cx="1061920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85950" lvl="3" indent="-514350">
              <a:buFont typeface="+mj-lt"/>
              <a:buAutoNum type="arabicPeriod"/>
            </a:pP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Modularity</a:t>
            </a:r>
          </a:p>
          <a:p>
            <a:pPr lvl="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Modules should be: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Single-purpose - logically/functionally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 - for a human to grasp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- for a human to grasp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Independent – 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 cohesion, low coupling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cohesion – highly focused on (single) purpose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 coupling – free from interference from other modules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Modularity should improve correctness 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Fewer flaws 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=&gt; better security</a:t>
            </a:r>
          </a:p>
          <a:p>
            <a:pPr marL="1885950" lvl="3" indent="-514350">
              <a:buFont typeface="+mj-lt"/>
              <a:buAutoNum type="arabicPeriod"/>
            </a:pP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46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1" y="1019069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 principles of s/w engineering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89000" y="1944723"/>
            <a:ext cx="1061920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85950" lvl="3" indent="-514350">
              <a:buFont typeface="+mj-lt"/>
              <a:buAutoNum type="arabicPeriod" startAt="2"/>
            </a:pP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Encapsulation </a:t>
            </a: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85950" lvl="3" indent="-514350">
              <a:buFont typeface="+mj-lt"/>
              <a:buAutoNum type="arabicPeriod" startAt="2"/>
            </a:pP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Minimizing info sharing with other modules</a:t>
            </a:r>
          </a:p>
          <a:p>
            <a:pPr lvl="4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2800" dirty="0">
                <a:solidFill>
                  <a:srgbClr val="0000FF"/>
                </a:solidFill>
              </a:rPr>
              <a:t> =&gt; Limited interfaces reduce # of covert channels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Well documented interfaces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“Hiding what should be hidden and showing what should be visible.”</a:t>
            </a:r>
          </a:p>
          <a:p>
            <a:pPr marL="1885950" lvl="3" indent="-514350">
              <a:buFont typeface="+mj-lt"/>
              <a:buAutoNum type="arabicPeriod"/>
            </a:pP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4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1" y="1019069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 principles of s/w engineering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89000" y="1944723"/>
            <a:ext cx="1061920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85950" lvl="3" indent="-514350">
              <a:buFont typeface="+mj-lt"/>
              <a:buAutoNum type="arabicPeriod" startAt="3"/>
            </a:pPr>
            <a:r>
              <a:rPr lang="pl-PL" alt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hiding</a:t>
            </a:r>
          </a:p>
          <a:p>
            <a:pPr marL="1885950" lvl="3" indent="-514350">
              <a:buFont typeface="+mj-lt"/>
              <a:buAutoNum type="arabicPeriod" startAt="3"/>
            </a:pPr>
            <a:r>
              <a:rPr lang="pl-PL" altLang="en-US" sz="2800" dirty="0">
                <a:solidFill>
                  <a:schemeClr val="bg2"/>
                </a:solidFill>
              </a:rPr>
              <a:t> </a:t>
            </a: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 is a black box</a:t>
            </a:r>
          </a:p>
          <a:p>
            <a:pPr marL="2743200" lvl="5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Well defined function and I/O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It's easy to know what a module does, but not how it does it.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Reduces complexity, interactions, covert channels, ...</a:t>
            </a:r>
          </a:p>
          <a:p>
            <a:pPr lvl="4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2800" dirty="0">
                <a:solidFill>
                  <a:srgbClr val="0000FF"/>
                </a:solidFill>
              </a:rPr>
              <a:t>=&gt; better security</a:t>
            </a:r>
          </a:p>
          <a:p>
            <a:pPr marL="1885950" lvl="3" indent="-514350">
              <a:buFont typeface="+mj-lt"/>
              <a:buAutoNum type="arabicPeriod"/>
            </a:pPr>
            <a:endParaRPr lang="en-US" alt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84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1" y="1019069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Developmental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2008352" y="1398289"/>
            <a:ext cx="85703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lvl="1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</a:t>
            </a:r>
            <a:r>
              <a:rPr lang="en-US" alt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 for </a:t>
            </a:r>
            <a:r>
              <a:rPr lang="en-US" altLang="en-US" sz="3200" b="1" u="sng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Peer reviews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Hazard analysis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Testing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design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prediction &amp; management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Static analysis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Configuration management</a:t>
            </a:r>
          </a:p>
          <a:p>
            <a:pPr marL="1828800" lvl="3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developmental controls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34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126459" y="1203435"/>
            <a:ext cx="11857531" cy="54752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1775497" y="558410"/>
            <a:ext cx="511168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0E31010-F7D2-26B9-16D3-28616C4F7057}"/>
              </a:ext>
            </a:extLst>
          </p:cNvPr>
          <p:cNvGrpSpPr/>
          <p:nvPr/>
        </p:nvGrpSpPr>
        <p:grpSpPr>
          <a:xfrm>
            <a:off x="310010" y="179306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F08C516-A6F6-82D0-441A-DDF7B598C7E0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4C81019-B68B-6340-1DA4-15A749C1AEF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1D20153-2483-2F8F-96F8-22E220D53CF3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85218" y="1374778"/>
            <a:ext cx="10758790" cy="5221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28750" lvl="2" indent="-514350">
              <a:buFont typeface="+mj-lt"/>
              <a:buAutoNum type="arabicParenR"/>
            </a:pPr>
            <a:r>
              <a:rPr lang="pl-PL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Reviews</a:t>
            </a:r>
            <a:r>
              <a:rPr lang="pl-PL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three types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1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Informal Reviews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formal process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take the form of pair programming or a technical lead reviewing designs and code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Results may be documented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Varies in usefulness depending on the reviewers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consensus on solutions </a:t>
            </a:r>
            <a:r>
              <a:rPr lang="pl-PL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before development</a:t>
            </a:r>
            <a:endParaRPr lang="en-US" alt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purpose</a:t>
            </a: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inexpensive way to get some benefit</a:t>
            </a:r>
          </a:p>
          <a:p>
            <a:pPr marL="1714500" lvl="3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Walk-throughs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Developer walks team through code</a:t>
            </a:r>
            <a:r>
              <a:rPr lang="pl-PL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/document</a:t>
            </a:r>
            <a:endParaRPr lang="en-US" alt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Discover flaws</a:t>
            </a:r>
            <a:r>
              <a:rPr lang="pl-PL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a single design document</a:t>
            </a:r>
            <a:endParaRPr lang="en-US" alt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vary in practice from quite informal to very formal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purposes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learning, gaining understanding, finding defects</a:t>
            </a:r>
          </a:p>
          <a:p>
            <a:pPr marL="1714500" lvl="3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Inspection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Formalized</a:t>
            </a:r>
            <a:r>
              <a:rPr lang="pl-PL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detailed</a:t>
            </a:r>
            <a:endParaRPr lang="en-US" alt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Statistical measures</a:t>
            </a:r>
            <a:r>
              <a:rPr lang="pl-PL" alt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used</a:t>
            </a:r>
            <a:endParaRPr lang="en-US" alt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purpose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 finding defects</a:t>
            </a:r>
          </a:p>
          <a:p>
            <a:pPr marL="2743200" lvl="5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5">
              <a:lnSpc>
                <a:spcPct val="90000"/>
              </a:lnSpc>
            </a:pPr>
            <a:r>
              <a:rPr lang="pl-PL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Various types of peer reviews can be highly effective</a:t>
            </a:r>
            <a:endParaRPr lang="pl-PL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0" lvl="5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945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208009" y="1239110"/>
            <a:ext cx="11221991" cy="48167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1728524" y="478927"/>
            <a:ext cx="5129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CFEA087-FCDD-D5F8-0677-9481B8C86460}"/>
              </a:ext>
            </a:extLst>
          </p:cNvPr>
          <p:cNvGrpSpPr/>
          <p:nvPr/>
        </p:nvGrpSpPr>
        <p:grpSpPr>
          <a:xfrm>
            <a:off x="387831" y="268963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F08C516-A6F6-82D0-441A-DDF7B598C7E0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4C81019-B68B-6340-1DA4-15A749C1AEF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1D20153-2483-2F8F-96F8-22E220D53CF3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836579" y="1239110"/>
            <a:ext cx="10865292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28750" lvl="2" indent="-514350">
              <a:buFont typeface="+mj-lt"/>
              <a:buAutoNum type="arabicParenR" startAt="2"/>
            </a:pPr>
            <a:r>
              <a:rPr lang="pl-PL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Hazard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l-PL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nalysis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systematic techniques to expose</a:t>
            </a:r>
          </a:p>
          <a:p>
            <a:pPr lvl="2"/>
            <a:r>
              <a:rPr lang="pl-PL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pl-PL" altLang="en-US" sz="2400" dirty="0">
                <a:solidFill>
                  <a:srgbClr val="0000FF"/>
                </a:solidFill>
              </a:rPr>
              <a:t>potentially hazardous system states,</a:t>
            </a:r>
            <a:r>
              <a:rPr lang="en-US" altLang="en-US" sz="2400" dirty="0">
                <a:solidFill>
                  <a:srgbClr val="0000FF"/>
                </a:solidFill>
              </a:rPr>
              <a:t> including</a:t>
            </a:r>
            <a:r>
              <a:rPr lang="pl-PL" altLang="en-US" sz="2400" dirty="0">
                <a:solidFill>
                  <a:srgbClr val="0000FF"/>
                </a:solidFill>
              </a:rPr>
              <a:t> security vulnerabilities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HA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Hazard lists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What-if scenarios – identif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non-obvious hazards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System-wide view (not just code)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Begins Day 1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Continues throughout SDLC 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Development Life Cycle)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Techniques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HAZOP –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azard and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perability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tudies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FMEA –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ailure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odees and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ffects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nalysis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FTA –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ault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ree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l-PL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nalysis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90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0" y="1038912"/>
            <a:ext cx="11430000" cy="50169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1694028" y="305837"/>
            <a:ext cx="5319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DFB8C7F-9BD8-8803-78D1-1A9274207A33}"/>
              </a:ext>
            </a:extLst>
          </p:cNvPr>
          <p:cNvGrpSpPr/>
          <p:nvPr/>
        </p:nvGrpSpPr>
        <p:grpSpPr>
          <a:xfrm>
            <a:off x="358649" y="219093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F08C516-A6F6-82D0-441A-DDF7B598C7E0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4C81019-B68B-6340-1DA4-15A749C1AEF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1D20153-2483-2F8F-96F8-22E220D53CF3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1342417" y="1038913"/>
            <a:ext cx="990727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1550" lvl="1" indent="-514350">
              <a:buFont typeface="+mj-lt"/>
              <a:buAutoNum type="arabicParenR" startAt="3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Testing – phases: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Module/component/unit testing of individual modules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Integration testing of interacting (sub)system modules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(System) function testing checking against requirement specs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(System) performance testing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(System) acceptance testing – </a:t>
            </a:r>
            <a:r>
              <a:rPr lang="en-US" altLang="en-US" sz="2400" dirty="0">
                <a:solidFill>
                  <a:srgbClr val="0000FF"/>
                </a:solidFill>
              </a:rPr>
              <a:t>with customer </a:t>
            </a: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against customer’s </a:t>
            </a:r>
          </a:p>
          <a:p>
            <a:pPr lvl="2"/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requirements — on seller’s or customer’s premises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(System) installation testing after installation on customer’s system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Regression testing after updates/changes to s/w</a:t>
            </a:r>
          </a:p>
          <a:p>
            <a:pPr marL="971550" lvl="1" indent="-51435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testing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Black Box testing – testers can’t examine code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White Box / Clear box testing – testers can examine design and code, </a:t>
            </a:r>
          </a:p>
          <a:p>
            <a:pPr lvl="2"/>
            <a:r>
              <a:rPr lang="en-US" alt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can see inside modules/system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00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2368771" y="1019069"/>
            <a:ext cx="9139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8C516-A6F6-82D0-441A-DDF7B598C7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C81019-B68B-6340-1DA4-15A749C1AE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D20153-2483-2F8F-96F8-22E220D53C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1924015" y="2121491"/>
            <a:ext cx="950598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1550" lvl="1" indent="-514350">
              <a:buFont typeface="+mj-lt"/>
              <a:buAutoNum type="arabicParenR" startAt="4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design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 design uses:</a:t>
            </a:r>
          </a:p>
          <a:p>
            <a:pPr marL="1943100" lvl="3" indent="-571500">
              <a:buFont typeface="+mj-lt"/>
              <a:buAutoNum type="romanUcPeriod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Modularity / encapsulation / info hiding</a:t>
            </a:r>
          </a:p>
          <a:p>
            <a:pPr marL="1943100" lvl="3" indent="-571500">
              <a:buFont typeface="+mj-lt"/>
              <a:buAutoNum type="romanUcPeriod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Fault tolerance</a:t>
            </a:r>
          </a:p>
          <a:p>
            <a:pPr marL="1943100" lvl="3" indent="-571500">
              <a:buFont typeface="+mj-lt"/>
              <a:buAutoNum type="romanUcPeriod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Consistent failure handling policies</a:t>
            </a:r>
          </a:p>
          <a:p>
            <a:pPr marL="1943100" lvl="3" indent="-571500">
              <a:buFont typeface="+mj-lt"/>
              <a:buAutoNum type="romanUcPeriod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rationale and history</a:t>
            </a:r>
          </a:p>
          <a:p>
            <a:pPr marL="1943100" lvl="3" indent="-571500">
              <a:buFont typeface="+mj-lt"/>
              <a:buAutoNum type="romanUcPeriod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patterns</a:t>
            </a:r>
          </a:p>
          <a:p>
            <a:pPr marL="971550" lvl="1" indent="-514350">
              <a:buFont typeface="+mj-lt"/>
              <a:buAutoNum type="arabicParenR" startAt="4"/>
            </a:pPr>
            <a:endParaRPr lang="en-US" alt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60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3E5DD-7F55-A49A-9A1B-1C23F05D3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409E2-0B93-33E7-0C41-44A44762F09D}"/>
              </a:ext>
            </a:extLst>
          </p:cNvPr>
          <p:cNvSpPr/>
          <p:nvPr/>
        </p:nvSpPr>
        <p:spPr>
          <a:xfrm>
            <a:off x="208009" y="1234105"/>
            <a:ext cx="11664253" cy="4821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B7B73-7210-FF69-5B28-64803E6E5E6D}"/>
              </a:ext>
            </a:extLst>
          </p:cNvPr>
          <p:cNvSpPr txBox="1"/>
          <p:nvPr/>
        </p:nvSpPr>
        <p:spPr>
          <a:xfrm>
            <a:off x="1672202" y="471446"/>
            <a:ext cx="5497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Design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1D17C08-4332-CF72-0A3E-BD10103B5C05}"/>
              </a:ext>
            </a:extLst>
          </p:cNvPr>
          <p:cNvGrpSpPr/>
          <p:nvPr/>
        </p:nvGrpSpPr>
        <p:grpSpPr>
          <a:xfrm>
            <a:off x="319738" y="314540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F08C516-A6F6-82D0-441A-DDF7B598C7E0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4C81019-B68B-6340-1DA4-15A749C1AEF1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1D20153-2483-2F8F-96F8-22E220D53CF3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509ABE0E-D234-4DC3-9ADF-8AA41903F025}"/>
              </a:ext>
            </a:extLst>
          </p:cNvPr>
          <p:cNvSpPr txBox="1"/>
          <p:nvPr/>
        </p:nvSpPr>
        <p:spPr>
          <a:xfrm>
            <a:off x="1099226" y="1578369"/>
            <a:ext cx="10408980" cy="4358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en-US" sz="2800" dirty="0"/>
              <a:t>I.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</a:t>
            </a:r>
            <a:r>
              <a:rPr lang="en-US" altLang="en-US" sz="2600" dirty="0">
                <a:solidFill>
                  <a:srgbClr val="0000FF"/>
                </a:solidFill>
              </a:rPr>
              <a:t>modularity / encapsulation / info hiding </a:t>
            </a:r>
            <a:r>
              <a:rPr lang="en-US" altLang="en-US" sz="2600" dirty="0"/>
              <a:t> </a:t>
            </a:r>
          </a:p>
          <a:p>
            <a:pPr>
              <a:lnSpc>
                <a:spcPct val="90000"/>
              </a:lnSpc>
            </a:pPr>
            <a:r>
              <a:rPr lang="en-US" altLang="en-US" sz="2800" dirty="0"/>
              <a:t>II. </a:t>
            </a:r>
            <a:r>
              <a:rPr lang="pl-PL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</a:t>
            </a:r>
            <a:r>
              <a:rPr lang="en-US" alt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fault tolerance for reliability and security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S</a:t>
            </a:r>
            <a:r>
              <a:rPr lang="pl-PL" altLang="en-US" sz="2000" dirty="0"/>
              <a:t>ystem tolerates component failures</a:t>
            </a:r>
            <a:endParaRPr lang="en-US" alt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00FF"/>
                </a:solidFill>
              </a:rPr>
              <a:t>System more reliable than any of its components</a:t>
            </a:r>
          </a:p>
          <a:p>
            <a:pPr marL="1257300" lvl="2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000" dirty="0"/>
              <a:t>Different than for security, where system is as secure as its weakest component</a:t>
            </a:r>
          </a:p>
          <a:p>
            <a:pPr lvl="2">
              <a:lnSpc>
                <a:spcPct val="90000"/>
              </a:lnSpc>
              <a:spcBef>
                <a:spcPct val="0"/>
              </a:spcBef>
            </a:pPr>
            <a:endParaRPr lang="en-US" altLang="en-US" sz="2000" dirty="0"/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altLang="en-US" sz="2800" dirty="0"/>
              <a:t>Fault-tolerant approach: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Anticipate faults	     </a:t>
            </a:r>
            <a:r>
              <a:rPr lang="en-US" altLang="en-US" sz="2000" dirty="0">
                <a:solidFill>
                  <a:srgbClr val="777777"/>
                </a:solidFill>
              </a:rPr>
              <a:t>(car: anticipate having a flat tire)</a:t>
            </a:r>
            <a:endParaRPr lang="pl-PL" altLang="en-US" sz="2000" dirty="0">
              <a:solidFill>
                <a:srgbClr val="777777"/>
              </a:solidFill>
            </a:endParaRP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000" dirty="0">
                <a:solidFill>
                  <a:srgbClr val="0000FF"/>
                </a:solidFill>
              </a:rPr>
              <a:t>Active fault detection</a:t>
            </a:r>
            <a:r>
              <a:rPr lang="pl-PL" altLang="en-US" sz="2000" dirty="0"/>
              <a:t> rather than </a:t>
            </a:r>
            <a:r>
              <a:rPr lang="pl-PL" altLang="en-US" sz="2000" dirty="0">
                <a:solidFill>
                  <a:srgbClr val="0000FF"/>
                </a:solidFill>
              </a:rPr>
              <a:t>pasive fault detection</a:t>
            </a:r>
            <a:r>
              <a:rPr lang="pl-PL" altLang="en-US" sz="2000" dirty="0"/>
              <a:t> </a:t>
            </a:r>
          </a:p>
          <a:p>
            <a:pPr lvl="2">
              <a:spcBef>
                <a:spcPct val="0"/>
              </a:spcBef>
            </a:pPr>
            <a:r>
              <a:rPr lang="pl-PL" altLang="en-US" sz="2000" dirty="0">
                <a:solidFill>
                  <a:srgbClr val="777777"/>
                </a:solidFill>
              </a:rPr>
              <a:t>	(e.g., by use of mutual suspicion: active input data checking)</a:t>
            </a:r>
            <a:endParaRPr lang="en-US" alt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Use redundancy            </a:t>
            </a:r>
            <a:r>
              <a:rPr lang="en-US" altLang="en-US" sz="2000" dirty="0">
                <a:solidFill>
                  <a:srgbClr val="777777"/>
                </a:solidFill>
              </a:rPr>
              <a:t>(car: have a spare tire)</a:t>
            </a:r>
            <a:endParaRPr lang="en-US" alt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Isolate damage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Minimize disruption        </a:t>
            </a:r>
            <a:r>
              <a:rPr lang="en-US" altLang="en-US" sz="2000" dirty="0">
                <a:solidFill>
                  <a:srgbClr val="777777"/>
                </a:solidFill>
              </a:rPr>
              <a:t>(car: replace flat tire, continue your trip)</a:t>
            </a:r>
            <a:endParaRPr lang="pl-PL" altLang="en-US" sz="2000" dirty="0">
              <a:solidFill>
                <a:srgbClr val="777777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08911-D80C-A571-4251-3FB8D33E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41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F2B713-D72A-6754-0CCC-2DDF10BAD4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C3F91E2-F6E5-4140-9B57-3AA6C5E5914B}"/>
              </a:ext>
            </a:extLst>
          </p:cNvPr>
          <p:cNvSpPr/>
          <p:nvPr/>
        </p:nvSpPr>
        <p:spPr>
          <a:xfrm>
            <a:off x="428017" y="1161817"/>
            <a:ext cx="11352179" cy="54272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42BFB4-CD73-BD18-4EE5-0584AE2C8A3E}"/>
              </a:ext>
            </a:extLst>
          </p:cNvPr>
          <p:cNvSpPr txBox="1"/>
          <p:nvPr/>
        </p:nvSpPr>
        <p:spPr>
          <a:xfrm>
            <a:off x="1981844" y="322861"/>
            <a:ext cx="50707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Design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138220E-7719-9A12-8490-E1C78C381D3D}"/>
              </a:ext>
            </a:extLst>
          </p:cNvPr>
          <p:cNvGrpSpPr/>
          <p:nvPr/>
        </p:nvGrpSpPr>
        <p:grpSpPr>
          <a:xfrm>
            <a:off x="617280" y="219093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33D7A18-68D2-DE10-D8E1-7860FA4BE797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664B5B9-6B96-E048-52FA-3E3C91C78B48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D633657-35A3-85C7-81FE-C992B879ED18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4DBE4FC8-A7FC-2817-AFDA-76B0C7C5396B}"/>
              </a:ext>
            </a:extLst>
          </p:cNvPr>
          <p:cNvSpPr txBox="1"/>
          <p:nvPr/>
        </p:nvSpPr>
        <p:spPr>
          <a:xfrm>
            <a:off x="689640" y="1476461"/>
            <a:ext cx="1081272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200" dirty="0"/>
              <a:t>III. </a:t>
            </a:r>
            <a:r>
              <a:rPr lang="pl-PL" altLang="en-US" sz="2800" dirty="0"/>
              <a:t>Using </a:t>
            </a:r>
            <a:r>
              <a:rPr lang="en-US" altLang="en-US" sz="2800" dirty="0">
                <a:solidFill>
                  <a:srgbClr val="0000FF"/>
                </a:solidFill>
              </a:rPr>
              <a:t>consistent failure</a:t>
            </a:r>
            <a:r>
              <a:rPr lang="pl-PL" altLang="en-US" sz="2800" dirty="0">
                <a:solidFill>
                  <a:srgbClr val="0000FF"/>
                </a:solidFill>
              </a:rPr>
              <a:t> </a:t>
            </a:r>
            <a:r>
              <a:rPr lang="en-US" altLang="en-US" sz="2800" dirty="0">
                <a:solidFill>
                  <a:srgbClr val="0000FF"/>
                </a:solidFill>
              </a:rPr>
              <a:t>handling </a:t>
            </a:r>
            <a:r>
              <a:rPr lang="pl-PL" altLang="en-US" sz="2800" dirty="0">
                <a:solidFill>
                  <a:srgbClr val="0000FF"/>
                </a:solidFill>
              </a:rPr>
              <a:t>policies</a:t>
            </a:r>
            <a:endParaRPr lang="en-US" altLang="en-US" sz="2800" dirty="0">
              <a:solidFill>
                <a:srgbClr val="0000FF"/>
              </a:solidFill>
            </a:endParaRPr>
          </a:p>
          <a:p>
            <a:pPr lvl="1"/>
            <a:r>
              <a:rPr lang="pl-PL" altLang="en-US" sz="2000" dirty="0"/>
              <a:t>Each failure handled by one of 3 ways:</a:t>
            </a:r>
          </a:p>
          <a:p>
            <a:pPr lvl="2"/>
            <a:r>
              <a:rPr lang="en-US" altLang="en-US" sz="2000" dirty="0">
                <a:solidFill>
                  <a:srgbClr val="0000FF"/>
                </a:solidFill>
              </a:rPr>
              <a:t>Retrying</a:t>
            </a:r>
            <a:endParaRPr lang="pl-PL" altLang="en-US" sz="2000" dirty="0">
              <a:solidFill>
                <a:srgbClr val="0000FF"/>
              </a:solidFill>
            </a:endParaRPr>
          </a:p>
          <a:p>
            <a:pPr lvl="3"/>
            <a:r>
              <a:rPr lang="pl-PL" altLang="en-US" sz="2000" dirty="0"/>
              <a:t>Restore previous state, redo service using different </a:t>
            </a:r>
            <a:r>
              <a:rPr lang="en-US" altLang="en-US" sz="2000" dirty="0"/>
              <a:t>“</a:t>
            </a:r>
            <a:r>
              <a:rPr lang="pl-PL" altLang="en-US" sz="2000" dirty="0"/>
              <a:t>path” </a:t>
            </a:r>
          </a:p>
          <a:p>
            <a:pPr lvl="4">
              <a:spcBef>
                <a:spcPct val="0"/>
              </a:spcBef>
            </a:pPr>
            <a:r>
              <a:rPr lang="pl-PL" altLang="en-US" sz="2000" dirty="0"/>
              <a:t>E.g., use secondary code instead of primary code</a:t>
            </a:r>
            <a:endParaRPr lang="en-US" altLang="en-US" sz="2000" dirty="0"/>
          </a:p>
          <a:p>
            <a:pPr lvl="2"/>
            <a:r>
              <a:rPr lang="en-US" altLang="en-US" sz="2000" dirty="0">
                <a:solidFill>
                  <a:srgbClr val="0000FF"/>
                </a:solidFill>
              </a:rPr>
              <a:t>Correcting</a:t>
            </a:r>
            <a:endParaRPr lang="pl-PL" altLang="en-US" sz="2000" dirty="0">
              <a:solidFill>
                <a:srgbClr val="0000FF"/>
              </a:solidFill>
            </a:endParaRPr>
          </a:p>
          <a:p>
            <a:pPr lvl="3"/>
            <a:r>
              <a:rPr lang="pl-PL" altLang="en-US" sz="2000" dirty="0"/>
              <a:t>Restore previous state, correct </a:t>
            </a:r>
            <a:r>
              <a:rPr lang="en-US" altLang="en-US" sz="2000" dirty="0"/>
              <a:t>something</a:t>
            </a:r>
            <a:r>
              <a:rPr lang="pl-PL" altLang="en-US" sz="2000" dirty="0"/>
              <a:t>, run service using the same code as before</a:t>
            </a:r>
            <a:endParaRPr lang="en-US" altLang="en-US" sz="2000" dirty="0"/>
          </a:p>
          <a:p>
            <a:pPr lvl="2"/>
            <a:r>
              <a:rPr lang="en-US" altLang="en-US" sz="2000" dirty="0">
                <a:solidFill>
                  <a:srgbClr val="0000FF"/>
                </a:solidFill>
              </a:rPr>
              <a:t>Reporting</a:t>
            </a:r>
            <a:endParaRPr lang="pl-PL" altLang="en-US" sz="2000" dirty="0">
              <a:solidFill>
                <a:srgbClr val="0000FF"/>
              </a:solidFill>
            </a:endParaRPr>
          </a:p>
          <a:p>
            <a:pPr lvl="3"/>
            <a:r>
              <a:rPr lang="pl-PL" altLang="en-US" sz="2000" dirty="0"/>
              <a:t>Restore previous state, report failure to error handler, don’t rerun service</a:t>
            </a:r>
          </a:p>
          <a:p>
            <a:pPr lvl="3"/>
            <a:endParaRPr lang="pl-PL" altLang="en-US" sz="900" dirty="0"/>
          </a:p>
          <a:p>
            <a:r>
              <a:rPr lang="pl-PL" altLang="en-US" sz="2800" dirty="0"/>
              <a:t>Example — How fault-tolerance enhances security</a:t>
            </a:r>
          </a:p>
          <a:p>
            <a:pPr lvl="1"/>
            <a:r>
              <a:rPr lang="pl-PL" altLang="en-US" sz="2000" dirty="0"/>
              <a:t>If security fault destroys important data </a:t>
            </a:r>
            <a:r>
              <a:rPr lang="pl-PL" altLang="en-US" sz="2400" dirty="0">
                <a:solidFill>
                  <a:srgbClr val="777777"/>
                </a:solidFill>
              </a:rPr>
              <a:t>(availability in </a:t>
            </a:r>
            <a:r>
              <a:rPr lang="en-US" altLang="en-US" sz="2400" dirty="0">
                <a:solidFill>
                  <a:srgbClr val="777777"/>
                </a:solidFill>
              </a:rPr>
              <a:t>C</a:t>
            </a:r>
            <a:r>
              <a:rPr lang="en-US" altLang="en-US" sz="2400" dirty="0">
                <a:solidFill>
                  <a:srgbClr val="3366FF"/>
                </a:solidFill>
              </a:rPr>
              <a:t>IA</a:t>
            </a:r>
            <a:r>
              <a:rPr lang="pl-PL" altLang="en-US" sz="2400" dirty="0">
                <a:solidFill>
                  <a:srgbClr val="777777"/>
                </a:solidFill>
              </a:rPr>
              <a:t>)</a:t>
            </a:r>
            <a:r>
              <a:rPr lang="pl-PL" altLang="en-US" sz="2000" dirty="0"/>
              <a:t>, use </a:t>
            </a:r>
            <a:r>
              <a:rPr lang="en-US" altLang="en-US" sz="2000" b="1" u="sng" dirty="0"/>
              <a:t>fault tolerant</a:t>
            </a:r>
            <a:r>
              <a:rPr lang="pl-PL" altLang="en-US" sz="2000" b="1" u="sng" dirty="0"/>
              <a:t> </a:t>
            </a:r>
            <a:r>
              <a:rPr lang="pl-PL" altLang="en-US" sz="2000" dirty="0"/>
              <a:t>to revert to backup data set</a:t>
            </a:r>
            <a:endParaRPr lang="ar-EG" altLang="en-US" sz="2000" dirty="0"/>
          </a:p>
          <a:p>
            <a:pPr lvl="1"/>
            <a:endParaRPr lang="pl-PL" altLang="en-US" sz="2400" dirty="0">
              <a:solidFill>
                <a:srgbClr val="777777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F74FE2-9BAE-5BB1-67C8-1759410479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69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366D46-C97E-5051-040F-129514E791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3D4DB4-3CF5-0F31-770B-4CE573C2C0D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DC6EAA-4FA9-5F6E-D905-56192ADF765A}"/>
              </a:ext>
            </a:extLst>
          </p:cNvPr>
          <p:cNvSpPr txBox="1"/>
          <p:nvPr/>
        </p:nvSpPr>
        <p:spPr>
          <a:xfrm>
            <a:off x="2368771" y="1019069"/>
            <a:ext cx="51215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Design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67ED79-A04F-4B75-049D-6C6D68EDB5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7BEFA2-D52A-257D-613A-9F7A4A1E0C1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A6FEE5-A895-EC03-EEBF-44E023A90C6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F21613C-1AB8-CD24-66A1-A3278B721169}"/>
              </a:ext>
            </a:extLst>
          </p:cNvPr>
          <p:cNvSpPr txBox="1"/>
          <p:nvPr/>
        </p:nvSpPr>
        <p:spPr>
          <a:xfrm>
            <a:off x="1916349" y="2095405"/>
            <a:ext cx="923155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9600" indent="-609600">
              <a:buNone/>
            </a:pPr>
            <a:r>
              <a:rPr lang="en-US" altLang="en-US" sz="2800" dirty="0"/>
              <a:t>IV. </a:t>
            </a:r>
            <a:r>
              <a:rPr lang="pl-PL" altLang="en-US" sz="2800" dirty="0"/>
              <a:t>Using</a:t>
            </a:r>
            <a:r>
              <a:rPr lang="en-US" altLang="en-US" sz="2800" dirty="0">
                <a:solidFill>
                  <a:srgbClr val="0000FF"/>
                </a:solidFill>
              </a:rPr>
              <a:t> design rationale and history</a:t>
            </a:r>
            <a:endParaRPr lang="en-US" altLang="en-US" sz="2800" dirty="0">
              <a:solidFill>
                <a:schemeClr val="bg2"/>
              </a:solidFill>
            </a:endParaRPr>
          </a:p>
          <a:p>
            <a:pPr marL="990600" lvl="1" indent="-533400"/>
            <a:r>
              <a:rPr lang="pl-PL" altLang="en-US" sz="2400" dirty="0"/>
              <a:t>Knowing it (</a:t>
            </a:r>
            <a:r>
              <a:rPr lang="en-US" altLang="en-US" sz="2400" dirty="0"/>
              <a:t>including</a:t>
            </a:r>
            <a:r>
              <a:rPr lang="pl-PL" altLang="en-US" sz="2400" dirty="0"/>
              <a:t> knowing design rationale and history for security mechanisms) helps developers modifying or maintaining system</a:t>
            </a:r>
            <a:endParaRPr lang="pl-PL" altLang="en-US" sz="2400" dirty="0">
              <a:solidFill>
                <a:srgbClr val="0000FF"/>
              </a:solidFill>
            </a:endParaRPr>
          </a:p>
          <a:p>
            <a:pPr marL="609600" indent="-609600">
              <a:buNone/>
            </a:pPr>
            <a:endParaRPr lang="en-US" altLang="en-US" sz="4000" dirty="0"/>
          </a:p>
          <a:p>
            <a:pPr marL="609600" indent="-609600">
              <a:buNone/>
            </a:pPr>
            <a:r>
              <a:rPr lang="en-US" altLang="en-US" sz="2800" dirty="0"/>
              <a:t>V. Us</a:t>
            </a:r>
            <a:r>
              <a:rPr lang="pl-PL" altLang="en-US" sz="2800" dirty="0"/>
              <a:t>ing</a:t>
            </a:r>
            <a:r>
              <a:rPr lang="en-US" altLang="en-US" sz="2800" dirty="0"/>
              <a:t> </a:t>
            </a:r>
            <a:r>
              <a:rPr lang="en-US" altLang="en-US" sz="2800" dirty="0">
                <a:solidFill>
                  <a:srgbClr val="0000FF"/>
                </a:solidFill>
              </a:rPr>
              <a:t>design patterns</a:t>
            </a:r>
            <a:endParaRPr lang="en-US" altLang="en-US" sz="2800" dirty="0">
              <a:solidFill>
                <a:schemeClr val="bg2"/>
              </a:solidFill>
            </a:endParaRPr>
          </a:p>
          <a:p>
            <a:pPr marL="990600" lvl="1" indent="-533400"/>
            <a:r>
              <a:rPr lang="pl-PL" altLang="en-US" sz="2400" dirty="0"/>
              <a:t>Knowing it enables looking for patterns showing what works best in which situation</a:t>
            </a:r>
            <a:endParaRPr lang="ar-EG" altLang="en-US" sz="2400" dirty="0"/>
          </a:p>
          <a:p>
            <a:pPr lvl="1"/>
            <a:endParaRPr lang="pl-PL" altLang="en-US" sz="3200" dirty="0">
              <a:solidFill>
                <a:srgbClr val="777777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921E8EE-829E-A0FF-5F23-0A1A2C5336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32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5DD57E-F6D6-2CDC-8BCC-B119FF38BE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5B94A92-065E-65A5-2B31-6840A6760F3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6D7654-6171-309E-24BA-6DA993A5ACD7}"/>
              </a:ext>
            </a:extLst>
          </p:cNvPr>
          <p:cNvSpPr txBox="1"/>
          <p:nvPr/>
        </p:nvSpPr>
        <p:spPr>
          <a:xfrm>
            <a:off x="2368772" y="1019069"/>
            <a:ext cx="52577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Design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86D83FB-60A4-B970-8E29-19A46E5BDD2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34DB2D-1252-4CC3-D0F9-F1DD1286FC9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616C3E-7532-E9B3-31CA-908BE8446BC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9E8CBB6-2462-B728-7125-E2F19357B190}"/>
              </a:ext>
            </a:extLst>
          </p:cNvPr>
          <p:cNvSpPr txBox="1"/>
          <p:nvPr/>
        </p:nvSpPr>
        <p:spPr>
          <a:xfrm>
            <a:off x="2305200" y="2095405"/>
            <a:ext cx="7111174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800" dirty="0"/>
              <a:t>Value of Good Design </a:t>
            </a:r>
            <a:endParaRPr lang="pl-PL" altLang="en-US" sz="28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2400" dirty="0"/>
              <a:t>Easy maintenance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2400" dirty="0"/>
              <a:t>Understandability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2400" dirty="0"/>
              <a:t>Reuse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2400" dirty="0"/>
              <a:t>Correctness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sz="2400" dirty="0"/>
              <a:t>Better </a:t>
            </a:r>
            <a:r>
              <a:rPr lang="en-US" altLang="en-US" sz="2400" dirty="0"/>
              <a:t>testing</a:t>
            </a:r>
          </a:p>
          <a:p>
            <a:pPr lvl="1"/>
            <a:endParaRPr lang="en-US" altLang="en-US" sz="2800" dirty="0">
              <a:solidFill>
                <a:srgbClr val="777777"/>
              </a:solidFill>
            </a:endParaRPr>
          </a:p>
          <a:p>
            <a:pPr lvl="1"/>
            <a:r>
              <a:rPr lang="en-US" altLang="en-US" sz="2800" dirty="0"/>
              <a:t>	</a:t>
            </a:r>
            <a:r>
              <a:rPr lang="en-US" altLang="en-US" sz="2800" dirty="0">
                <a:solidFill>
                  <a:srgbClr val="0000FF"/>
                </a:solidFill>
              </a:rPr>
              <a:t>=&gt; translates into (saving) BIG bucks !</a:t>
            </a:r>
          </a:p>
          <a:p>
            <a:pPr lvl="1"/>
            <a:endParaRPr lang="pl-PL" altLang="en-US" sz="4400" dirty="0">
              <a:solidFill>
                <a:srgbClr val="777777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9B3EDAD-2B84-BAFE-ABE4-BA2B3C3E34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11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D50DA2-D9AE-1EC5-37FA-2CCCABD502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91D9F4-B86A-175D-62DE-FE52723D6B5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CCA527-B8F1-D780-9356-AF758DE96BCC}"/>
              </a:ext>
            </a:extLst>
          </p:cNvPr>
          <p:cNvSpPr txBox="1"/>
          <p:nvPr/>
        </p:nvSpPr>
        <p:spPr>
          <a:xfrm>
            <a:off x="2368771" y="1019069"/>
            <a:ext cx="5296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61D3D1-4808-8D65-4A2F-32A60A37554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EBACF0-90D1-9116-1919-6FDFC27C388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ECD332-5CE5-36C0-E17D-72FF66385DD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EE2A9B9-2B81-E85C-3BE5-01829FE08848}"/>
              </a:ext>
            </a:extLst>
          </p:cNvPr>
          <p:cNvSpPr txBox="1"/>
          <p:nvPr/>
        </p:nvSpPr>
        <p:spPr>
          <a:xfrm>
            <a:off x="695486" y="2095405"/>
            <a:ext cx="1081272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pl-PL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prediction &amp; management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sz="2400" dirty="0"/>
              <a:t>Predict and manage risks involved in system development and deployment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pl-PL" altLang="en-US" sz="2400" dirty="0"/>
              <a:t>Make plans to handle unwelcome events should they occur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sz="2400" dirty="0"/>
              <a:t>Risk prediction/mgmt are especially important  for security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pl-PL" altLang="en-US" sz="2400" dirty="0"/>
              <a:t>Bec</a:t>
            </a:r>
            <a:r>
              <a:rPr lang="en-US" altLang="en-US" sz="2400" dirty="0" err="1"/>
              <a:t>ause</a:t>
            </a:r>
            <a:r>
              <a:rPr lang="pl-PL" altLang="en-US" sz="2400" dirty="0"/>
              <a:t> unwelcome </a:t>
            </a:r>
            <a:r>
              <a:rPr lang="en-US" altLang="en-US" sz="2400" dirty="0"/>
              <a:t>and rare </a:t>
            </a:r>
            <a:r>
              <a:rPr lang="pl-PL" altLang="en-US" sz="2400" dirty="0"/>
              <a:t>events can have security consequences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sz="2400" dirty="0"/>
              <a:t>Risk prediction/mgmt helps to select proper security controls  </a:t>
            </a:r>
            <a:r>
              <a:rPr lang="pl-PL" altLang="en-US" sz="2800" dirty="0">
                <a:solidFill>
                  <a:srgbClr val="FF0000"/>
                </a:solidFill>
              </a:rPr>
              <a:t>(e.g., proportional to risk)</a:t>
            </a:r>
            <a:endParaRPr lang="ar-EG" altLang="en-US" sz="2800" dirty="0">
              <a:solidFill>
                <a:srgbClr val="FF0000"/>
              </a:solidFill>
            </a:endParaRPr>
          </a:p>
          <a:p>
            <a:pPr lvl="1"/>
            <a:endParaRPr lang="pl-PL" altLang="en-US" sz="5400" dirty="0">
              <a:solidFill>
                <a:srgbClr val="777777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4BEF7D0-64A3-3073-8D24-0D5E1656F1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4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6F936F-5105-5AC1-14A5-61AE762BD9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29739D0-0D85-BDCF-3723-A0EE3474163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B68D4D-D31B-E9BD-9CA3-76EF8C12939C}"/>
              </a:ext>
            </a:extLst>
          </p:cNvPr>
          <p:cNvSpPr txBox="1"/>
          <p:nvPr/>
        </p:nvSpPr>
        <p:spPr>
          <a:xfrm>
            <a:off x="2368771" y="1019069"/>
            <a:ext cx="9139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1ECA6C-3A8F-579B-33CD-4AD98560FA2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6DF3B7-BEC9-1ED2-FCEA-85DDA85FF0C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E188D5-3DB1-EE41-28C8-C0D1BF7F009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7A65F03-8204-3FD1-B454-B12D790DEA57}"/>
              </a:ext>
            </a:extLst>
          </p:cNvPr>
          <p:cNvSpPr txBox="1"/>
          <p:nvPr/>
        </p:nvSpPr>
        <p:spPr>
          <a:xfrm>
            <a:off x="695486" y="2095405"/>
            <a:ext cx="1081272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6) </a:t>
            </a:r>
            <a:r>
              <a:rPr lang="pl-PL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Static analysis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Before system is up and running, examine its design and code to locate security flaws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More than peer review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Examines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Control flow structure   </a:t>
            </a:r>
            <a:r>
              <a:rPr lang="pl-PL" altLang="en-US" sz="2400" dirty="0">
                <a:solidFill>
                  <a:srgbClr val="777777"/>
                </a:solidFill>
              </a:rPr>
              <a:t>(sequence in which instructions are executed, incl. iterations and loops)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Data flow structure </a:t>
            </a:r>
            <a:r>
              <a:rPr lang="pl-PL" altLang="en-US" sz="2400" dirty="0">
                <a:solidFill>
                  <a:srgbClr val="777777"/>
                </a:solidFill>
              </a:rPr>
              <a:t>(trail of data)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Data structures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Automated tools available</a:t>
            </a:r>
            <a:endParaRPr lang="ar-EG" altLang="en-US" sz="2400" dirty="0"/>
          </a:p>
          <a:p>
            <a:pPr lvl="1"/>
            <a:endParaRPr lang="pl-PL" altLang="en-US" sz="6600" dirty="0">
              <a:solidFill>
                <a:srgbClr val="777777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5B8DB5-6AEF-DF7F-E4E3-DCDAF29D25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24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0B8AEB-4818-0120-2763-43BF7C03E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627DD0E-71FC-B500-8B5E-8C2632F724B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E06EB6-ADC2-9212-6BA2-5FB1A4575429}"/>
              </a:ext>
            </a:extLst>
          </p:cNvPr>
          <p:cNvSpPr txBox="1"/>
          <p:nvPr/>
        </p:nvSpPr>
        <p:spPr>
          <a:xfrm>
            <a:off x="2368772" y="1019069"/>
            <a:ext cx="5209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2FA36C-9371-0D24-ACAD-47171072CD4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FC319B-A860-E264-F5B8-5091CBF0E62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540E66-4ECB-FEDC-29D2-2C37FAC958C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98C5ACE-EC4B-5336-A349-C6E9B45B3997}"/>
              </a:ext>
            </a:extLst>
          </p:cNvPr>
          <p:cNvSpPr txBox="1"/>
          <p:nvPr/>
        </p:nvSpPr>
        <p:spPr>
          <a:xfrm>
            <a:off x="695486" y="2095405"/>
            <a:ext cx="1081272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7) Configuration management </a:t>
            </a:r>
            <a:endParaRPr lang="pl-PL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en-US" sz="2000" dirty="0"/>
              <a:t>It is a p</a:t>
            </a:r>
            <a:r>
              <a:rPr lang="pl-PL" altLang="en-US" sz="2000" dirty="0"/>
              <a:t>rocess of controling system modifications during development and maintenance</a:t>
            </a:r>
            <a:endParaRPr lang="pl-PL" altLang="en-US" sz="800" dirty="0"/>
          </a:p>
          <a:p>
            <a:pPr lvl="1"/>
            <a:r>
              <a:rPr lang="pl-PL" altLang="en-US" sz="2000" dirty="0"/>
              <a:t>Offers security benefits by scrutinizing new/changed code</a:t>
            </a:r>
          </a:p>
          <a:p>
            <a:pPr lvl="1"/>
            <a:endParaRPr lang="pl-PL" altLang="en-US" sz="2000" dirty="0"/>
          </a:p>
          <a:p>
            <a:r>
              <a:rPr lang="pl-PL" altLang="en-US" sz="2800" dirty="0">
                <a:solidFill>
                  <a:srgbClr val="0000FF"/>
                </a:solidFill>
              </a:rPr>
              <a:t>Problems</a:t>
            </a:r>
            <a:r>
              <a:rPr lang="pl-PL" altLang="en-US" sz="2800" dirty="0"/>
              <a:t> with system modifications</a:t>
            </a:r>
          </a:p>
          <a:p>
            <a:pPr lvl="1"/>
            <a:r>
              <a:rPr lang="pl-PL" altLang="en-US" sz="2000" dirty="0"/>
              <a:t>One change interefering with other change</a:t>
            </a:r>
          </a:p>
          <a:p>
            <a:pPr lvl="2"/>
            <a:r>
              <a:rPr lang="pl-PL" altLang="en-US" sz="2000" dirty="0"/>
              <a:t>E.g., neutralizing it</a:t>
            </a:r>
          </a:p>
          <a:p>
            <a:pPr lvl="1"/>
            <a:r>
              <a:rPr lang="pl-PL" altLang="en-US" sz="2000" dirty="0"/>
              <a:t>Proliferation of different versions and releases</a:t>
            </a:r>
          </a:p>
          <a:p>
            <a:pPr lvl="2"/>
            <a:r>
              <a:rPr lang="pl-PL" altLang="en-US" sz="2000" dirty="0"/>
              <a:t>Older and newer</a:t>
            </a:r>
          </a:p>
          <a:p>
            <a:pPr lvl="2"/>
            <a:r>
              <a:rPr lang="pl-PL" altLang="en-US" sz="2000" dirty="0"/>
              <a:t>For different platforms</a:t>
            </a:r>
          </a:p>
          <a:p>
            <a:pPr lvl="2"/>
            <a:r>
              <a:rPr lang="pl-PL" altLang="en-US" sz="2000" dirty="0"/>
              <a:t>For different application environments</a:t>
            </a:r>
            <a:r>
              <a:rPr lang="en-US" altLang="en-US" sz="2000" dirty="0"/>
              <a:t> (and/or customers categories)</a:t>
            </a:r>
            <a:endParaRPr lang="ar-EG" altLang="en-US" sz="2000" dirty="0"/>
          </a:p>
          <a:p>
            <a:pPr lvl="1"/>
            <a:endParaRPr lang="pl-PL" altLang="en-US" sz="7200" dirty="0">
              <a:solidFill>
                <a:srgbClr val="777777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2563E2-8C5F-AA04-018F-AF832D3AB4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02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276867-87E1-1C47-EDE2-A7CDF8F6A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7255F00-7BDD-5A30-9484-8B2C928F0833}"/>
              </a:ext>
            </a:extLst>
          </p:cNvPr>
          <p:cNvSpPr/>
          <p:nvPr/>
        </p:nvSpPr>
        <p:spPr>
          <a:xfrm>
            <a:off x="617279" y="1685495"/>
            <a:ext cx="11096499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ED3AF4-22B4-5438-05A9-060607CAFDAA}"/>
              </a:ext>
            </a:extLst>
          </p:cNvPr>
          <p:cNvSpPr txBox="1"/>
          <p:nvPr/>
        </p:nvSpPr>
        <p:spPr>
          <a:xfrm>
            <a:off x="2368772" y="1019069"/>
            <a:ext cx="5140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0DFB30-CF45-5619-28DA-6584EA794B5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2CB0A-ABED-40E5-FA48-1542BE3118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074B4F-383B-A819-86BA-3DF697E7AC3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3876E5E-673D-2A67-B33A-4378598FA10B}"/>
              </a:ext>
            </a:extLst>
          </p:cNvPr>
          <p:cNvSpPr txBox="1"/>
          <p:nvPr/>
        </p:nvSpPr>
        <p:spPr>
          <a:xfrm>
            <a:off x="695486" y="2095405"/>
            <a:ext cx="1081272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200" dirty="0">
                <a:solidFill>
                  <a:srgbClr val="0000FF"/>
                </a:solidFill>
                <a:cs typeface="+mj-cs"/>
              </a:rPr>
              <a:t>Reasons</a:t>
            </a:r>
            <a:r>
              <a:rPr lang="en-US" altLang="en-US" sz="3200" dirty="0">
                <a:cs typeface="+mj-cs"/>
              </a:rPr>
              <a:t> for software modification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400" dirty="0">
                <a:cs typeface="+mj-cs"/>
              </a:rPr>
              <a:t>Corrective change</a:t>
            </a:r>
            <a:r>
              <a:rPr lang="pl-PL" altLang="en-US" sz="2400" dirty="0">
                <a:cs typeface="+mj-cs"/>
              </a:rPr>
              <a:t>s</a:t>
            </a:r>
          </a:p>
          <a:p>
            <a:pPr marL="1257300" lvl="2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400" dirty="0">
                <a:cs typeface="+mj-cs"/>
              </a:rPr>
              <a:t>To maintain control of system’s day-to-day functions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endParaRPr lang="en-US" altLang="en-US" sz="1000" dirty="0">
              <a:cs typeface="+mj-cs"/>
            </a:endParaRPr>
          </a:p>
          <a:p>
            <a:pPr marL="800100" lvl="1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cs typeface="+mj-cs"/>
              </a:rPr>
              <a:t>Adaptive change</a:t>
            </a:r>
            <a:r>
              <a:rPr lang="pl-PL" altLang="en-US" sz="2400" dirty="0">
                <a:cs typeface="+mj-cs"/>
              </a:rPr>
              <a:t>s</a:t>
            </a:r>
          </a:p>
          <a:p>
            <a:pPr marL="1257300" lvl="2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400" dirty="0">
                <a:cs typeface="+mj-cs"/>
              </a:rPr>
              <a:t>To maintain control over system’s modifications</a:t>
            </a:r>
          </a:p>
          <a:p>
            <a:pPr marL="1085850" lvl="2" indent="-1714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altLang="en-US" sz="1000" dirty="0">
              <a:cs typeface="+mj-cs"/>
            </a:endParaRPr>
          </a:p>
          <a:p>
            <a:pPr marL="800100" lvl="1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cs typeface="+mj-cs"/>
              </a:rPr>
              <a:t>Perfective change</a:t>
            </a:r>
            <a:r>
              <a:rPr lang="pl-PL" altLang="en-US" sz="2400" dirty="0">
                <a:cs typeface="+mj-cs"/>
              </a:rPr>
              <a:t>s</a:t>
            </a:r>
          </a:p>
          <a:p>
            <a:pPr marL="1257300" lvl="2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400" dirty="0">
                <a:cs typeface="+mj-cs"/>
              </a:rPr>
              <a:t>To perfect existing acceptable system functions</a:t>
            </a:r>
          </a:p>
          <a:p>
            <a:pPr marL="1085850" lvl="2" indent="-1714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altLang="en-US" sz="1000" dirty="0">
              <a:cs typeface="+mj-cs"/>
            </a:endParaRPr>
          </a:p>
          <a:p>
            <a:pPr marL="800100" lvl="1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cs typeface="+mj-cs"/>
              </a:rPr>
              <a:t>Preventive change</a:t>
            </a:r>
            <a:r>
              <a:rPr lang="pl-PL" altLang="en-US" sz="2400" dirty="0">
                <a:cs typeface="+mj-cs"/>
              </a:rPr>
              <a:t>s</a:t>
            </a:r>
          </a:p>
          <a:p>
            <a:pPr marL="1257300" lvl="2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2400" dirty="0">
                <a:cs typeface="+mj-cs"/>
              </a:rPr>
              <a:t>To prevent system’s performance degradation to unacceptable levels</a:t>
            </a:r>
            <a:endParaRPr lang="ar-EG" altLang="en-US" sz="2400" dirty="0">
              <a:cs typeface="+mj-cs"/>
            </a:endParaRPr>
          </a:p>
          <a:p>
            <a:pPr lvl="1"/>
            <a:endParaRPr lang="pl-PL" altLang="en-US" sz="8800" dirty="0">
              <a:solidFill>
                <a:srgbClr val="777777"/>
              </a:solidFill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031F58-C13E-E470-E336-F04D8A9370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1A153E-8061-84E0-4E3F-2DE38FF6CE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FF598E-D1F5-337A-9D0B-3965C426AB7B}"/>
              </a:ext>
            </a:extLst>
          </p:cNvPr>
          <p:cNvSpPr/>
          <p:nvPr/>
        </p:nvSpPr>
        <p:spPr>
          <a:xfrm>
            <a:off x="208009" y="1154341"/>
            <a:ext cx="11505769" cy="54346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4F5F61-1E81-EF03-5BCB-743994067495}"/>
              </a:ext>
            </a:extLst>
          </p:cNvPr>
          <p:cNvSpPr txBox="1"/>
          <p:nvPr/>
        </p:nvSpPr>
        <p:spPr>
          <a:xfrm>
            <a:off x="1548703" y="546671"/>
            <a:ext cx="56916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solid software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36B7648-1878-E0CC-9F66-9A79A5A5F14B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AEEEC7F-8A4B-C577-7C68-D9D4727B43B6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87B288D-D4A9-8022-CE65-558B15520153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C921459-FA56-B0B4-40AD-B8FB1D651290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F3553EAD-C555-03F6-EC2E-0E9855FFCAC7}"/>
              </a:ext>
            </a:extLst>
          </p:cNvPr>
          <p:cNvSpPr txBox="1"/>
          <p:nvPr/>
        </p:nvSpPr>
        <p:spPr>
          <a:xfrm>
            <a:off x="478222" y="1390134"/>
            <a:ext cx="10812720" cy="52906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8) Additional development</a:t>
            </a:r>
            <a:r>
              <a:rPr lang="pl-PL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controls</a:t>
            </a:r>
          </a:p>
          <a:p>
            <a:pPr lvl="1">
              <a:lnSpc>
                <a:spcPct val="80000"/>
              </a:lnSpc>
            </a:pPr>
            <a:r>
              <a:rPr lang="pl-PL" altLang="en-US" sz="2400" dirty="0">
                <a:solidFill>
                  <a:schemeClr val="hlink"/>
                </a:solidFill>
              </a:rPr>
              <a:t>8a)</a:t>
            </a:r>
            <a:r>
              <a:rPr lang="pl-PL" altLang="en-US" sz="2400" dirty="0"/>
              <a:t> </a:t>
            </a:r>
            <a:r>
              <a:rPr lang="en-US" altLang="en-US" sz="2400" dirty="0">
                <a:solidFill>
                  <a:srgbClr val="0000FF"/>
                </a:solidFill>
              </a:rPr>
              <a:t>Learn</a:t>
            </a:r>
            <a:r>
              <a:rPr lang="pl-PL" altLang="en-US" sz="2400" dirty="0">
                <a:solidFill>
                  <a:srgbClr val="0000FF"/>
                </a:solidFill>
              </a:rPr>
              <a:t>ing from mistakes</a:t>
            </a:r>
            <a:r>
              <a:rPr lang="pl-PL" altLang="en-US" sz="2400" dirty="0"/>
              <a:t> </a:t>
            </a:r>
          </a:p>
          <a:p>
            <a:pPr lvl="2">
              <a:lnSpc>
                <a:spcPct val="80000"/>
              </a:lnSpc>
            </a:pPr>
            <a:r>
              <a:rPr lang="pl-PL" altLang="en-US" sz="2400" dirty="0"/>
              <a:t>Avoiding such mistakes in the future enhances security</a:t>
            </a:r>
          </a:p>
          <a:p>
            <a:pPr lvl="2">
              <a:lnSpc>
                <a:spcPct val="80000"/>
              </a:lnSpc>
            </a:pPr>
            <a:endParaRPr lang="pl-PL" altLang="en-US" sz="1050" dirty="0"/>
          </a:p>
          <a:p>
            <a:pPr lvl="2">
              <a:lnSpc>
                <a:spcPct val="80000"/>
              </a:lnSpc>
            </a:pPr>
            <a:endParaRPr lang="pl-PL" altLang="en-US" sz="1050" dirty="0"/>
          </a:p>
          <a:p>
            <a:pPr lvl="1">
              <a:lnSpc>
                <a:spcPct val="80000"/>
              </a:lnSpc>
            </a:pPr>
            <a:r>
              <a:rPr lang="pl-PL" altLang="en-US" sz="2400" dirty="0">
                <a:solidFill>
                  <a:schemeClr val="hlink"/>
                </a:solidFill>
              </a:rPr>
              <a:t>8b)</a:t>
            </a:r>
            <a:r>
              <a:rPr lang="pl-PL" altLang="en-US" sz="2400" dirty="0"/>
              <a:t> </a:t>
            </a:r>
            <a:r>
              <a:rPr lang="pl-PL" altLang="en-US" sz="2400" dirty="0">
                <a:solidFill>
                  <a:srgbClr val="0000FF"/>
                </a:solidFill>
              </a:rPr>
              <a:t>P</a:t>
            </a:r>
            <a:r>
              <a:rPr lang="en-US" altLang="en-US" sz="2400" dirty="0">
                <a:solidFill>
                  <a:srgbClr val="0000FF"/>
                </a:solidFill>
              </a:rPr>
              <a:t>roof</a:t>
            </a:r>
            <a:r>
              <a:rPr lang="pl-PL" altLang="en-US" sz="2400" dirty="0">
                <a:solidFill>
                  <a:srgbClr val="0000FF"/>
                </a:solidFill>
              </a:rPr>
              <a:t>s</a:t>
            </a:r>
            <a:r>
              <a:rPr lang="en-US" altLang="en-US" sz="2400" dirty="0">
                <a:solidFill>
                  <a:srgbClr val="0000FF"/>
                </a:solidFill>
              </a:rPr>
              <a:t> of program correctness</a:t>
            </a:r>
            <a:r>
              <a:rPr lang="pl-PL" altLang="en-US" sz="2400" dirty="0"/>
              <a:t> </a:t>
            </a:r>
          </a:p>
          <a:p>
            <a:pPr lvl="2">
              <a:lnSpc>
                <a:spcPct val="80000"/>
              </a:lnSpc>
            </a:pPr>
            <a:r>
              <a:rPr lang="pl-PL" altLang="en-US" sz="2400" dirty="0"/>
              <a:t>F</a:t>
            </a:r>
            <a:r>
              <a:rPr lang="en-US" altLang="en-US" sz="2400" dirty="0" err="1"/>
              <a:t>ormal</a:t>
            </a:r>
            <a:r>
              <a:rPr lang="en-US" altLang="en-US" sz="2400" dirty="0"/>
              <a:t> methods</a:t>
            </a:r>
            <a:r>
              <a:rPr lang="pl-PL" altLang="en-US" sz="2400" dirty="0"/>
              <a:t> to verify pgm correctness</a:t>
            </a:r>
          </a:p>
          <a:p>
            <a:pPr lvl="2">
              <a:lnSpc>
                <a:spcPct val="80000"/>
              </a:lnSpc>
            </a:pPr>
            <a:r>
              <a:rPr lang="pl-PL" altLang="en-US" sz="2400" dirty="0"/>
              <a:t>Logic analyzer shows that:</a:t>
            </a:r>
          </a:p>
          <a:p>
            <a:pPr lvl="3">
              <a:lnSpc>
                <a:spcPct val="80000"/>
              </a:lnSpc>
            </a:pPr>
            <a:r>
              <a:rPr lang="pl-PL" altLang="en-US" sz="2400" dirty="0"/>
              <a:t>in</a:t>
            </a:r>
            <a:r>
              <a:rPr lang="en-US" altLang="en-US" sz="2400" dirty="0" err="1"/>
              <a:t>i</a:t>
            </a:r>
            <a:r>
              <a:rPr lang="pl-PL" altLang="en-US" sz="2400" dirty="0"/>
              <a:t>tial assertions about inputs...</a:t>
            </a:r>
          </a:p>
          <a:p>
            <a:pPr lvl="3">
              <a:lnSpc>
                <a:spcPct val="80000"/>
              </a:lnSpc>
            </a:pPr>
            <a:r>
              <a:rPr lang="pl-PL" altLang="en-US" sz="2400" dirty="0"/>
              <a:t>... through implications of pgm statements...</a:t>
            </a:r>
          </a:p>
          <a:p>
            <a:pPr lvl="3">
              <a:lnSpc>
                <a:spcPct val="80000"/>
              </a:lnSpc>
            </a:pPr>
            <a:r>
              <a:rPr lang="pl-PL" altLang="en-US" sz="2400" dirty="0"/>
              <a:t>... lead to the terminal condition (desired output)</a:t>
            </a:r>
            <a:endParaRPr lang="pl-PL" altLang="en-US" sz="2000" dirty="0"/>
          </a:p>
          <a:p>
            <a:pPr lvl="2">
              <a:lnSpc>
                <a:spcPct val="80000"/>
              </a:lnSpc>
            </a:pPr>
            <a:r>
              <a:rPr lang="pl-PL" altLang="en-US" sz="2400" dirty="0"/>
              <a:t>Problems with practical use of pgm correctness proofs</a:t>
            </a:r>
          </a:p>
          <a:p>
            <a:pPr lvl="3">
              <a:lnSpc>
                <a:spcPct val="80000"/>
              </a:lnSpc>
            </a:pPr>
            <a:r>
              <a:rPr lang="pl-PL" altLang="en-US" sz="2400" dirty="0"/>
              <a:t>Esp. for large pgms/systems</a:t>
            </a:r>
          </a:p>
          <a:p>
            <a:pPr lvl="2">
              <a:lnSpc>
                <a:spcPct val="80000"/>
              </a:lnSpc>
            </a:pPr>
            <a:r>
              <a:rPr lang="pl-PL" altLang="en-US" sz="2400" dirty="0"/>
              <a:t>Most successful for specific types of apps</a:t>
            </a:r>
          </a:p>
          <a:p>
            <a:pPr lvl="3">
              <a:lnSpc>
                <a:spcPct val="80000"/>
              </a:lnSpc>
            </a:pPr>
            <a:r>
              <a:rPr lang="pl-PL" altLang="en-US" sz="2400" dirty="0"/>
              <a:t>E.g. for communication protocols &amp; security policies</a:t>
            </a:r>
            <a:endParaRPr lang="en-US" altLang="en-US" sz="2400" dirty="0"/>
          </a:p>
          <a:p>
            <a:pPr lvl="3">
              <a:lnSpc>
                <a:spcPct val="80000"/>
              </a:lnSpc>
            </a:pPr>
            <a:endParaRPr lang="en-US" altLang="en-US" sz="2400" dirty="0">
              <a:solidFill>
                <a:srgbClr val="0000FF"/>
              </a:solidFill>
            </a:endParaRPr>
          </a:p>
          <a:p>
            <a:pPr lvl="3">
              <a:lnSpc>
                <a:spcPct val="80000"/>
              </a:lnSpc>
            </a:pPr>
            <a:r>
              <a:rPr lang="pl-PL" altLang="en-US" sz="2800" dirty="0">
                <a:solidFill>
                  <a:srgbClr val="0000FF"/>
                </a:solidFill>
              </a:rPr>
              <a:t>Even with all these developmental controls </a:t>
            </a:r>
            <a:r>
              <a:rPr lang="pl-PL" altLang="en-US" sz="2000" dirty="0">
                <a:solidFill>
                  <a:srgbClr val="777777"/>
                </a:solidFill>
              </a:rPr>
              <a:t>(1-8)</a:t>
            </a:r>
            <a:r>
              <a:rPr lang="pl-PL" altLang="en-US" sz="2800" dirty="0">
                <a:solidFill>
                  <a:srgbClr val="0000FF"/>
                </a:solidFill>
              </a:rPr>
              <a:t> – </a:t>
            </a:r>
          </a:p>
          <a:p>
            <a:pPr algn="ctr">
              <a:lnSpc>
                <a:spcPct val="95000"/>
              </a:lnSpc>
              <a:spcBef>
                <a:spcPct val="0"/>
              </a:spcBef>
            </a:pPr>
            <a:r>
              <a:rPr lang="pl-PL" altLang="en-US" sz="2800" dirty="0">
                <a:solidFill>
                  <a:srgbClr val="0000FF"/>
                </a:solidFill>
              </a:rPr>
              <a:t>still n</a:t>
            </a:r>
            <a:r>
              <a:rPr lang="en-US" altLang="en-US" sz="2800" dirty="0">
                <a:solidFill>
                  <a:srgbClr val="0000FF"/>
                </a:solidFill>
              </a:rPr>
              <a:t>o </a:t>
            </a:r>
            <a:r>
              <a:rPr lang="pl-PL" altLang="en-US" sz="2800" dirty="0">
                <a:solidFill>
                  <a:srgbClr val="0000FF"/>
                </a:solidFill>
              </a:rPr>
              <a:t>security</a:t>
            </a:r>
            <a:r>
              <a:rPr lang="en-US" altLang="en-US" sz="2800" dirty="0">
                <a:solidFill>
                  <a:srgbClr val="0000FF"/>
                </a:solidFill>
              </a:rPr>
              <a:t> guarantees!</a:t>
            </a:r>
            <a:r>
              <a:rPr lang="pl-PL" altLang="en-US" sz="2800" dirty="0">
                <a:solidFill>
                  <a:srgbClr val="0000FF"/>
                </a:solidFill>
              </a:rPr>
              <a:t> </a:t>
            </a:r>
            <a:endParaRPr lang="en-US" altLang="en-US" sz="12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C6693E8-1519-153A-1DD0-044675207A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14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6962A5-49E6-C4D5-F243-6C5B86E4B8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DE43F50-50DC-35C0-0AEF-95911BEF0E27}"/>
              </a:ext>
            </a:extLst>
          </p:cNvPr>
          <p:cNvSpPr/>
          <p:nvPr/>
        </p:nvSpPr>
        <p:spPr>
          <a:xfrm>
            <a:off x="208009" y="1190874"/>
            <a:ext cx="11505769" cy="5398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757544-8D2D-E1EF-1D5B-7013FD24E3D3}"/>
              </a:ext>
            </a:extLst>
          </p:cNvPr>
          <p:cNvSpPr txBox="1"/>
          <p:nvPr/>
        </p:nvSpPr>
        <p:spPr>
          <a:xfrm>
            <a:off x="1526282" y="406753"/>
            <a:ext cx="781227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34D04EF-94CA-52C3-A5A1-41FA71459FAE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476ED54-EF5A-1FED-C45A-BDA2BCFD649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377CB26-FBC8-4C80-7E4C-08BA39A5B45A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7767E61-F496-0EE4-C4A3-01316E5CB0A5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1B249B03-2F9F-368F-5AC9-68CEE3AAB4E4}"/>
              </a:ext>
            </a:extLst>
          </p:cNvPr>
          <p:cNvSpPr txBox="1"/>
          <p:nvPr/>
        </p:nvSpPr>
        <p:spPr>
          <a:xfrm>
            <a:off x="478222" y="1390134"/>
            <a:ext cx="10812720" cy="4198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endParaRPr lang="en-US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altLang="en-US" sz="3200" dirty="0">
                <a:solidFill>
                  <a:schemeClr val="hlink"/>
                </a:solidFill>
              </a:rPr>
              <a:t>1)</a:t>
            </a:r>
            <a:r>
              <a:rPr lang="pl-PL" altLang="en-US" sz="3200" dirty="0"/>
              <a:t> </a:t>
            </a:r>
            <a:r>
              <a:rPr lang="en-US" altLang="en-US" sz="3200" dirty="0">
                <a:solidFill>
                  <a:srgbClr val="0000FF"/>
                </a:solidFill>
              </a:rPr>
              <a:t>Standards </a:t>
            </a:r>
            <a:r>
              <a:rPr lang="pl-PL" altLang="en-US" sz="3200" dirty="0">
                <a:solidFill>
                  <a:srgbClr val="0000FF"/>
                </a:solidFill>
              </a:rPr>
              <a:t>and guidelines</a:t>
            </a:r>
            <a:r>
              <a:rPr lang="pl-PL" altLang="en-US" sz="3200" dirty="0"/>
              <a:t> for</a:t>
            </a:r>
            <a:r>
              <a:rPr lang="en-US" altLang="en-US" sz="3200" dirty="0"/>
              <a:t> program development</a:t>
            </a:r>
            <a:endParaRPr lang="pl-PL" altLang="en-US" sz="3200" dirty="0">
              <a:solidFill>
                <a:srgbClr val="777777"/>
              </a:solidFill>
            </a:endParaRPr>
          </a:p>
          <a:p>
            <a:pPr lvl="1"/>
            <a:r>
              <a:rPr lang="pl-PL" altLang="en-US" sz="2400" dirty="0"/>
              <a:t>Capture experience and wisdom from previous projects</a:t>
            </a:r>
          </a:p>
          <a:p>
            <a:pPr lvl="1"/>
            <a:r>
              <a:rPr lang="pl-PL" altLang="en-US" sz="2400" dirty="0"/>
              <a:t>Facilitate building higher-quality s/w </a:t>
            </a:r>
            <a:r>
              <a:rPr lang="pl-PL" altLang="en-US" sz="2800" dirty="0">
                <a:solidFill>
                  <a:srgbClr val="777777"/>
                </a:solidFill>
              </a:rPr>
              <a:t>(incl. more secure)</a:t>
            </a:r>
          </a:p>
          <a:p>
            <a:pPr lvl="1"/>
            <a:r>
              <a:rPr lang="pl-PL" altLang="en-US" sz="2400" dirty="0"/>
              <a:t>They include: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Design </a:t>
            </a:r>
            <a:r>
              <a:rPr lang="en-US" altLang="en-US" sz="2400" dirty="0"/>
              <a:t>Standard </a:t>
            </a:r>
            <a:r>
              <a:rPr lang="pl-PL" altLang="en-US" sz="2400" dirty="0"/>
              <a:t>&amp;</a:t>
            </a:r>
            <a:r>
              <a:rPr lang="en-US" altLang="en-US" sz="2400" dirty="0"/>
              <a:t> Guidelines</a:t>
            </a:r>
            <a:r>
              <a:rPr lang="pl-PL" altLang="en-US" sz="2400" dirty="0"/>
              <a:t> – design tools, languages, methodologies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S&amp;G for documentation, language, and coding style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Programming S&amp;G - incl. reviews, audits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Testing S&amp;G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l-PL" altLang="en-US" sz="2400" dirty="0"/>
              <a:t>Configuration mgmt S&amp;G</a:t>
            </a:r>
          </a:p>
          <a:p>
            <a:pPr lvl="1"/>
            <a:endParaRPr lang="en-US" altLang="en-US" sz="1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657919-EAF0-1BFE-6074-52370D687B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88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1C2C89-E965-80D8-0875-0421FC4E1C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75CD6A2-CC53-6064-467C-F215A7E13D2C}"/>
              </a:ext>
            </a:extLst>
          </p:cNvPr>
          <p:cNvSpPr/>
          <p:nvPr/>
        </p:nvSpPr>
        <p:spPr>
          <a:xfrm>
            <a:off x="208009" y="1190874"/>
            <a:ext cx="11505769" cy="5398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DD1AD8-3828-8C0F-3DF6-2875687832E1}"/>
              </a:ext>
            </a:extLst>
          </p:cNvPr>
          <p:cNvSpPr txBox="1"/>
          <p:nvPr/>
        </p:nvSpPr>
        <p:spPr>
          <a:xfrm>
            <a:off x="1526282" y="406753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3A44C02-858D-27BA-D1C0-3D562A1ACA2B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729097B-6B3C-956D-1D82-D047C146DDE1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D4062D2-8838-0EC7-A18F-7B9F6B8B13E3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CD932A0-A26A-36FE-B21C-0A9BE696EB7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777CD656-9ED6-D419-D53B-59F4A533EFE4}"/>
              </a:ext>
            </a:extLst>
          </p:cNvPr>
          <p:cNvSpPr txBox="1"/>
          <p:nvPr/>
        </p:nvSpPr>
        <p:spPr>
          <a:xfrm>
            <a:off x="478222" y="1390134"/>
            <a:ext cx="1081272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en-US" sz="3200" dirty="0">
                <a:solidFill>
                  <a:schemeClr val="hlink"/>
                </a:solidFill>
              </a:rPr>
              <a:t>2)</a:t>
            </a:r>
            <a:r>
              <a:rPr lang="pl-PL" altLang="en-US" sz="3200" dirty="0"/>
              <a:t> </a:t>
            </a:r>
            <a:r>
              <a:rPr lang="en-US" altLang="en-US" sz="3200" dirty="0">
                <a:solidFill>
                  <a:srgbClr val="0000FF"/>
                </a:solidFill>
              </a:rPr>
              <a:t>Security audits</a:t>
            </a:r>
          </a:p>
          <a:p>
            <a:pPr lvl="1"/>
            <a:r>
              <a:rPr lang="pl-PL" altLang="en-US" sz="2400" dirty="0"/>
              <a:t>Check compliance with S&amp;G</a:t>
            </a:r>
          </a:p>
          <a:p>
            <a:pPr lvl="1"/>
            <a:r>
              <a:rPr lang="pl-PL" altLang="en-US" sz="2400" dirty="0"/>
              <a:t>Scare potential dishonest programmer from including illegitimate code (e.g., a trapdoor)</a:t>
            </a:r>
            <a:endParaRPr lang="ar-EG" altLang="en-US" sz="2400" dirty="0"/>
          </a:p>
          <a:p>
            <a:r>
              <a:rPr lang="pl-PL" altLang="en-US" sz="3600" dirty="0">
                <a:solidFill>
                  <a:schemeClr val="hlink"/>
                </a:solidFill>
              </a:rPr>
              <a:t>3)</a:t>
            </a:r>
            <a:r>
              <a:rPr lang="pl-PL" altLang="en-US" sz="3600" dirty="0"/>
              <a:t> </a:t>
            </a:r>
            <a:r>
              <a:rPr lang="en-US" altLang="en-US" sz="3200" dirty="0">
                <a:solidFill>
                  <a:srgbClr val="0000FF"/>
                </a:solidFill>
              </a:rPr>
              <a:t>Separation of duties</a:t>
            </a:r>
            <a:endParaRPr lang="pl-PL" altLang="en-US" sz="3200" dirty="0">
              <a:solidFill>
                <a:srgbClr val="0000FF"/>
              </a:solidFill>
            </a:endParaRPr>
          </a:p>
          <a:p>
            <a:pPr lvl="1"/>
            <a:r>
              <a:rPr lang="pl-PL" altLang="en-US" sz="2800" dirty="0"/>
              <a:t>Break sensitive tasks into </a:t>
            </a:r>
            <a:r>
              <a:rPr lang="pl-PL" altLang="en-US" sz="2800" dirty="0">
                <a:sym typeface="Symbol" panose="05050102010706020507" pitchFamily="18" charset="2"/>
              </a:rPr>
              <a:t> 2 pieces to be performed by different people </a:t>
            </a:r>
            <a:r>
              <a:rPr lang="pl-PL" altLang="en-US" sz="3200" dirty="0">
                <a:solidFill>
                  <a:srgbClr val="777777"/>
                </a:solidFill>
                <a:sym typeface="Symbol" panose="05050102010706020507" pitchFamily="18" charset="2"/>
              </a:rPr>
              <a:t>(learned from banks)</a:t>
            </a:r>
          </a:p>
          <a:p>
            <a:pPr lvl="1"/>
            <a:r>
              <a:rPr lang="pl-PL" altLang="en-US" sz="2800" dirty="0">
                <a:sym typeface="Symbol" panose="05050102010706020507" pitchFamily="18" charset="2"/>
              </a:rPr>
              <a:t>Example 1: modularity</a:t>
            </a:r>
          </a:p>
          <a:p>
            <a:pPr lvl="2"/>
            <a:r>
              <a:rPr lang="pl-PL" altLang="en-US" sz="2800" dirty="0">
                <a:sym typeface="Symbol" panose="05050102010706020507" pitchFamily="18" charset="2"/>
              </a:rPr>
              <a:t>Different developers for cooperating modules</a:t>
            </a:r>
          </a:p>
          <a:p>
            <a:pPr lvl="1"/>
            <a:r>
              <a:rPr lang="pl-PL" altLang="en-US" sz="2800" dirty="0">
                <a:sym typeface="Symbol" panose="05050102010706020507" pitchFamily="18" charset="2"/>
              </a:rPr>
              <a:t>Example 2: independent testers</a:t>
            </a:r>
            <a:endParaRPr lang="pl-PL" altLang="en-US" sz="2800" dirty="0"/>
          </a:p>
          <a:p>
            <a:pPr lvl="2"/>
            <a:r>
              <a:rPr lang="pl-PL" altLang="en-US" sz="2800" dirty="0"/>
              <a:t>Rather than developer testing her own code</a:t>
            </a:r>
          </a:p>
          <a:p>
            <a:pPr lvl="1"/>
            <a:endParaRPr lang="ar-EG" altLang="en-US" sz="32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F4A806-DBF2-BEC6-D0A8-AFD42EDD87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24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AF7F7A-7667-B46E-D304-49B179F9E3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A6C975D-38CE-8EFB-FF7B-CA9045EE8590}"/>
              </a:ext>
            </a:extLst>
          </p:cNvPr>
          <p:cNvSpPr/>
          <p:nvPr/>
        </p:nvSpPr>
        <p:spPr>
          <a:xfrm>
            <a:off x="208009" y="1190874"/>
            <a:ext cx="11505769" cy="5398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A8DB36-6461-91C1-43ED-596D96604BE5}"/>
              </a:ext>
            </a:extLst>
          </p:cNvPr>
          <p:cNvSpPr txBox="1"/>
          <p:nvPr/>
        </p:nvSpPr>
        <p:spPr>
          <a:xfrm>
            <a:off x="1526282" y="406753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099E1F2-EE16-284E-66F7-2594EBA8CDDF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0D65001-D850-3315-1CA0-4413A108DC14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EF1259F-1237-8737-0EB1-CFB181433F23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F92FD61-47C7-6918-01E0-71C47D8E4BBE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6BE16BFE-4066-AD1B-A7D3-3BD001146752}"/>
              </a:ext>
            </a:extLst>
          </p:cNvPr>
          <p:cNvSpPr txBox="1"/>
          <p:nvPr/>
        </p:nvSpPr>
        <p:spPr>
          <a:xfrm>
            <a:off x="478222" y="1390134"/>
            <a:ext cx="10812720" cy="387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lnSpc>
                <a:spcPct val="80000"/>
              </a:lnSpc>
            </a:pPr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altLang="en-US" sz="3200" dirty="0">
                <a:solidFill>
                  <a:srgbClr val="0000FF"/>
                </a:solidFill>
              </a:rPr>
              <a:t>Developmental controls</a:t>
            </a:r>
            <a:r>
              <a:rPr lang="pl-PL" altLang="en-US" sz="3200" dirty="0"/>
              <a:t> not always used</a:t>
            </a:r>
          </a:p>
          <a:p>
            <a:r>
              <a:rPr lang="pl-PL" altLang="en-US" sz="3200" dirty="0">
                <a:solidFill>
                  <a:srgbClr val="0000FF"/>
                </a:solidFill>
              </a:rPr>
              <a:t>OR:</a:t>
            </a:r>
          </a:p>
          <a:p>
            <a:r>
              <a:rPr lang="pl-PL" altLang="en-US" sz="3200" dirty="0"/>
              <a:t>Even if used, </a:t>
            </a:r>
            <a:r>
              <a:rPr lang="pl-PL" altLang="en-US" sz="3200" dirty="0">
                <a:solidFill>
                  <a:srgbClr val="0000FF"/>
                </a:solidFill>
              </a:rPr>
              <a:t>not foolproof</a:t>
            </a:r>
          </a:p>
          <a:p>
            <a:r>
              <a:rPr lang="pl-PL" altLang="en-US" sz="3200" dirty="0"/>
              <a:t>=&gt; </a:t>
            </a:r>
            <a:r>
              <a:rPr lang="pl-PL" altLang="en-US" sz="3200" dirty="0">
                <a:solidFill>
                  <a:srgbClr val="0000FF"/>
                </a:solidFill>
              </a:rPr>
              <a:t>Need other</a:t>
            </a:r>
            <a:r>
              <a:rPr lang="pl-PL" altLang="en-US" sz="3200" dirty="0"/>
              <a:t>, complementary </a:t>
            </a:r>
            <a:r>
              <a:rPr lang="pl-PL" altLang="en-US" sz="3200" dirty="0">
                <a:solidFill>
                  <a:srgbClr val="0000FF"/>
                </a:solidFill>
              </a:rPr>
              <a:t>controls, incl. OS controls</a:t>
            </a:r>
            <a:r>
              <a:rPr lang="pl-PL" altLang="en-US" sz="3200" dirty="0"/>
              <a:t> </a:t>
            </a:r>
          </a:p>
          <a:p>
            <a:pPr>
              <a:buFont typeface="Symbol" panose="05050102010706020507" pitchFamily="18" charset="2"/>
              <a:buChar char="Þ"/>
            </a:pPr>
            <a:endParaRPr lang="pl-PL" altLang="en-US" sz="3200" dirty="0"/>
          </a:p>
          <a:p>
            <a:r>
              <a:rPr lang="pl-PL" altLang="en-US" sz="3200" dirty="0"/>
              <a:t>Such OS controls can protect against some program  flaws</a:t>
            </a:r>
          </a:p>
          <a:p>
            <a:pPr lvl="1"/>
            <a:endParaRPr lang="ar-EG" altLang="en-US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E33142-145B-FBCF-C04B-85F9846CC5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47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9554C4-9565-314B-6437-F78B452100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0D24D7-5E39-7D20-01FB-4EB3CE504915}"/>
              </a:ext>
            </a:extLst>
          </p:cNvPr>
          <p:cNvSpPr/>
          <p:nvPr/>
        </p:nvSpPr>
        <p:spPr>
          <a:xfrm>
            <a:off x="208009" y="1190874"/>
            <a:ext cx="11505769" cy="5398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19EF16-D576-82FB-033E-DCFAA533EF27}"/>
              </a:ext>
            </a:extLst>
          </p:cNvPr>
          <p:cNvSpPr txBox="1"/>
          <p:nvPr/>
        </p:nvSpPr>
        <p:spPr>
          <a:xfrm>
            <a:off x="1526282" y="406753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FEA4AD7-C1A3-E350-6EE5-087AA5660833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AB9974B-1D5B-5FB7-0A93-AD213348492F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6184476-B96A-9BB8-A441-95C79EF6637C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D6292E0-2181-C103-2295-8C6224EE57E1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40A1E3EB-A7E1-A61A-E35C-5C2190DB72EB}"/>
              </a:ext>
            </a:extLst>
          </p:cNvPr>
          <p:cNvSpPr txBox="1"/>
          <p:nvPr/>
        </p:nvSpPr>
        <p:spPr>
          <a:xfrm>
            <a:off x="208009" y="1645949"/>
            <a:ext cx="11159244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600" dirty="0">
                <a:solidFill>
                  <a:srgbClr val="0000FF"/>
                </a:solidFill>
              </a:rPr>
              <a:t>Trusted software</a:t>
            </a:r>
            <a:r>
              <a:rPr lang="pl-PL" altLang="en-US" sz="3600" dirty="0">
                <a:solidFill>
                  <a:srgbClr val="0000FF"/>
                </a:solidFill>
              </a:rPr>
              <a:t> </a:t>
            </a:r>
          </a:p>
          <a:p>
            <a:r>
              <a:rPr lang="pl-PL" altLang="en-US" sz="3600" dirty="0"/>
              <a:t>	– code accurately developed an</a:t>
            </a:r>
            <a:r>
              <a:rPr lang="en-US" altLang="en-US" sz="3600" dirty="0"/>
              <a:t>d</a:t>
            </a:r>
            <a:r>
              <a:rPr lang="pl-PL" altLang="en-US" sz="3600" dirty="0"/>
              <a:t> analyzed so we can trust that it does all and only what specs say</a:t>
            </a:r>
            <a:r>
              <a:rPr lang="en-US" altLang="en-US" sz="3600" dirty="0"/>
              <a:t>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altLang="en-US" sz="2800" dirty="0"/>
              <a:t>Trusted code establishes foundation upon which untrusted code runs</a:t>
            </a:r>
            <a:endParaRPr lang="en-US" altLang="en-US" sz="2800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altLang="en-US" sz="2800" dirty="0"/>
              <a:t>Trusted code establishes security baseline for the whole system</a:t>
            </a:r>
          </a:p>
          <a:p>
            <a:pPr lvl="1"/>
            <a:r>
              <a:rPr lang="pl-PL" altLang="en-US" sz="2800" dirty="0"/>
              <a:t>In particular, OS can be trusted s/w</a:t>
            </a:r>
            <a:endParaRPr lang="pl-PL" altLang="en-US" sz="1100" dirty="0"/>
          </a:p>
          <a:p>
            <a:pPr lvl="1"/>
            <a:endParaRPr lang="ar-EG" altLang="en-US" sz="4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89A93E-E130-1EFF-7E76-78ED9395E9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25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940AC9-DF9C-B306-2329-C02D1F40D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97744B-EA2D-3601-CCB9-6B0950AE86D7}"/>
              </a:ext>
            </a:extLst>
          </p:cNvPr>
          <p:cNvSpPr/>
          <p:nvPr/>
        </p:nvSpPr>
        <p:spPr>
          <a:xfrm>
            <a:off x="208009" y="1190874"/>
            <a:ext cx="11505769" cy="5398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4F5FEE-FD5A-75F6-DD32-8133BDF8DB24}"/>
              </a:ext>
            </a:extLst>
          </p:cNvPr>
          <p:cNvSpPr txBox="1"/>
          <p:nvPr/>
        </p:nvSpPr>
        <p:spPr>
          <a:xfrm>
            <a:off x="1526282" y="406753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9199F5C-060E-9D13-4D43-7F6AEA585E36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64BAF8F-37C7-F831-66A1-6E8FC9063C53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0549479-A784-8CED-04FF-7E396271C97F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F8FEF74-167E-DB56-4246-0D5331075F28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D89F30FD-1E47-A9C4-3EAB-43985ACBAD5E}"/>
              </a:ext>
            </a:extLst>
          </p:cNvPr>
          <p:cNvSpPr txBox="1"/>
          <p:nvPr/>
        </p:nvSpPr>
        <p:spPr>
          <a:xfrm>
            <a:off x="554533" y="1393693"/>
            <a:ext cx="1081272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en-US" sz="3200" dirty="0">
                <a:solidFill>
                  <a:srgbClr val="0000FF"/>
                </a:solidFill>
              </a:rPr>
              <a:t>Key characteristics</a:t>
            </a:r>
            <a:r>
              <a:rPr lang="pl-PL" altLang="en-US" sz="3200" dirty="0"/>
              <a:t> determining if OS code is trusted</a:t>
            </a:r>
          </a:p>
          <a:p>
            <a:pPr lvl="1"/>
            <a:r>
              <a:rPr lang="en-US" altLang="en-US" sz="2400" dirty="0">
                <a:solidFill>
                  <a:schemeClr val="hlink"/>
                </a:solidFill>
              </a:rPr>
              <a:t>1)</a:t>
            </a:r>
            <a:r>
              <a:rPr lang="en-US" altLang="en-US" sz="2400" dirty="0">
                <a:solidFill>
                  <a:srgbClr val="0000FF"/>
                </a:solidFill>
              </a:rPr>
              <a:t> </a:t>
            </a:r>
            <a:r>
              <a:rPr lang="en-US" altLang="en-US" sz="2400" dirty="0"/>
              <a:t>Functional correctness</a:t>
            </a:r>
            <a:endParaRPr lang="pl-PL" altLang="en-US" sz="2400" dirty="0"/>
          </a:p>
          <a:p>
            <a:pPr lvl="2"/>
            <a:r>
              <a:rPr lang="pl-PL" altLang="en-US" sz="2400" dirty="0"/>
              <a:t>OS code consistent with specs</a:t>
            </a:r>
            <a:endParaRPr lang="en-US" altLang="en-US" sz="2400" dirty="0"/>
          </a:p>
          <a:p>
            <a:pPr lvl="1"/>
            <a:r>
              <a:rPr lang="en-US" altLang="en-US" sz="2400" dirty="0">
                <a:solidFill>
                  <a:schemeClr val="hlink"/>
                </a:solidFill>
              </a:rPr>
              <a:t>2)</a:t>
            </a:r>
            <a:r>
              <a:rPr lang="en-US" altLang="en-US" sz="2400" dirty="0"/>
              <a:t> Enforcement of integrity</a:t>
            </a:r>
            <a:endParaRPr lang="pl-PL" altLang="en-US" sz="2400" dirty="0"/>
          </a:p>
          <a:p>
            <a:pPr lvl="2"/>
            <a:r>
              <a:rPr lang="pl-PL" altLang="en-US" sz="2400" dirty="0"/>
              <a:t>OS keeps integrity of its data and other resources even if presented with flawed or unauthorized commands</a:t>
            </a:r>
            <a:endParaRPr lang="en-US" altLang="en-US" sz="2400" dirty="0"/>
          </a:p>
          <a:p>
            <a:pPr lvl="1"/>
            <a:r>
              <a:rPr lang="en-US" altLang="en-US" sz="2400" dirty="0">
                <a:solidFill>
                  <a:schemeClr val="hlink"/>
                </a:solidFill>
              </a:rPr>
              <a:t>3)</a:t>
            </a:r>
            <a:r>
              <a:rPr lang="en-US" altLang="en-US" sz="2400" dirty="0"/>
              <a:t> Limited privileges</a:t>
            </a:r>
            <a:endParaRPr lang="pl-PL" altLang="en-US" sz="2400" dirty="0"/>
          </a:p>
          <a:p>
            <a:pPr lvl="2"/>
            <a:r>
              <a:rPr lang="pl-PL" altLang="en-US" sz="2400" dirty="0"/>
              <a:t>OS minimizes access to secure data/resources</a:t>
            </a:r>
          </a:p>
          <a:p>
            <a:pPr lvl="2"/>
            <a:r>
              <a:rPr lang="pl-PL" altLang="en-US" sz="2400" dirty="0"/>
              <a:t>Trusted programs must have </a:t>
            </a:r>
            <a:r>
              <a:rPr lang="en-US" altLang="en-US" sz="2400" dirty="0"/>
              <a:t>“</a:t>
            </a:r>
            <a:r>
              <a:rPr lang="pl-PL" altLang="en-US" sz="2400" dirty="0"/>
              <a:t>need to access” and proper access rights to use resources protected by OS</a:t>
            </a:r>
          </a:p>
          <a:p>
            <a:pPr lvl="2"/>
            <a:r>
              <a:rPr lang="pl-PL" altLang="en-US" sz="2400" dirty="0"/>
              <a:t>Untrusted programs can’t access resources protected by OS</a:t>
            </a:r>
            <a:endParaRPr lang="en-US" altLang="en-US" sz="2400" dirty="0"/>
          </a:p>
          <a:p>
            <a:pPr lvl="1"/>
            <a:r>
              <a:rPr lang="en-US" altLang="en-US" sz="2400" dirty="0">
                <a:solidFill>
                  <a:schemeClr val="hlink"/>
                </a:solidFill>
              </a:rPr>
              <a:t>4)</a:t>
            </a:r>
            <a:r>
              <a:rPr lang="en-US" altLang="en-US" sz="2400" dirty="0"/>
              <a:t> Appropriate confidence level</a:t>
            </a:r>
            <a:endParaRPr lang="pl-PL" altLang="en-US" sz="2400" dirty="0"/>
          </a:p>
          <a:p>
            <a:pPr lvl="2"/>
            <a:r>
              <a:rPr lang="pl-PL" altLang="en-US" sz="2400" dirty="0"/>
              <a:t>OS code examined and rated at appropriate trust level</a:t>
            </a:r>
            <a:endParaRPr lang="en-US" alt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E3576-217B-AC4E-2006-CDB2CFE0D8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6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C3836A-C84F-4523-73AE-9EB96F1C3B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3AE882-72AC-117A-FBDC-47113CB1C7B9}"/>
              </a:ext>
            </a:extLst>
          </p:cNvPr>
          <p:cNvSpPr/>
          <p:nvPr/>
        </p:nvSpPr>
        <p:spPr>
          <a:xfrm>
            <a:off x="208009" y="1190874"/>
            <a:ext cx="11505769" cy="5398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2617A1-8FC1-F94B-8175-BA958C0DA599}"/>
              </a:ext>
            </a:extLst>
          </p:cNvPr>
          <p:cNvSpPr txBox="1"/>
          <p:nvPr/>
        </p:nvSpPr>
        <p:spPr>
          <a:xfrm>
            <a:off x="1526282" y="406753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843FF71-2317-DEBF-DD3E-DB28A92D4071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E97EEB9-19E2-AE0A-4691-EE63CB9D4D76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247888E-F2F7-8031-CCCA-C3545EF91C14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6E0738F-F64E-5347-0E94-A9911899476E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FD363596-760E-E9BE-E0F7-9E3EA433007F}"/>
              </a:ext>
            </a:extLst>
          </p:cNvPr>
          <p:cNvSpPr txBox="1"/>
          <p:nvPr/>
        </p:nvSpPr>
        <p:spPr>
          <a:xfrm>
            <a:off x="554533" y="1393693"/>
            <a:ext cx="10812720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9600" indent="-609600"/>
            <a:r>
              <a:rPr lang="pl-PL" altLang="en-US" sz="3200" dirty="0"/>
              <a:t>Similar criteria used to establish if s/w other than OS can be trusted</a:t>
            </a:r>
          </a:p>
          <a:p>
            <a:pPr marL="1371600" lvl="2" indent="-457200">
              <a:buNone/>
            </a:pPr>
            <a:endParaRPr lang="en-US" altLang="en-US" sz="1000" dirty="0"/>
          </a:p>
          <a:p>
            <a:pPr marL="609600" indent="-609600"/>
            <a:r>
              <a:rPr lang="pl-PL" altLang="en-US" sz="3200" dirty="0"/>
              <a:t>Ways of </a:t>
            </a:r>
            <a:r>
              <a:rPr lang="pl-PL" altLang="en-US" sz="3200" dirty="0">
                <a:solidFill>
                  <a:srgbClr val="0000FF"/>
                </a:solidFill>
              </a:rPr>
              <a:t>increasing security</a:t>
            </a:r>
            <a:r>
              <a:rPr lang="pl-PL" altLang="en-US" sz="3200" dirty="0"/>
              <a:t> if </a:t>
            </a:r>
            <a:r>
              <a:rPr lang="pl-PL" altLang="en-US" sz="3200" dirty="0">
                <a:solidFill>
                  <a:srgbClr val="0000FF"/>
                </a:solidFill>
              </a:rPr>
              <a:t>untrusted </a:t>
            </a:r>
            <a:r>
              <a:rPr lang="en-US" altLang="en-US" sz="3200" dirty="0"/>
              <a:t>programs </a:t>
            </a:r>
            <a:r>
              <a:rPr lang="pl-PL" altLang="en-US" sz="3200" dirty="0"/>
              <a:t>present:</a:t>
            </a: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r>
              <a:rPr lang="en-US" altLang="en-US" sz="2400" dirty="0"/>
              <a:t>Mutual suspicion</a:t>
            </a: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r>
              <a:rPr lang="en-US" altLang="en-US" sz="2400" dirty="0"/>
              <a:t>Confinement</a:t>
            </a: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r>
              <a:rPr lang="en-US" altLang="en-US" sz="2400" dirty="0"/>
              <a:t>Access log</a:t>
            </a:r>
            <a:endParaRPr lang="pl-PL" altLang="en-US" sz="2400" dirty="0"/>
          </a:p>
          <a:p>
            <a:pPr marL="609600" indent="-609600"/>
            <a:endParaRPr lang="pl-PL" altLang="en-US" sz="3200" dirty="0"/>
          </a:p>
          <a:p>
            <a:pPr marL="609600" indent="-609600">
              <a:buNone/>
            </a:pPr>
            <a:r>
              <a:rPr lang="pl-PL" altLang="en-US" sz="3200" dirty="0">
                <a:solidFill>
                  <a:schemeClr val="hlink"/>
                </a:solidFill>
              </a:rPr>
              <a:t>1)</a:t>
            </a:r>
            <a:r>
              <a:rPr lang="pl-PL" altLang="en-US" sz="3200" dirty="0"/>
              <a:t> </a:t>
            </a:r>
            <a:r>
              <a:rPr lang="en-US" altLang="en-US" sz="3200" dirty="0">
                <a:solidFill>
                  <a:srgbClr val="0000FF"/>
                </a:solidFill>
              </a:rPr>
              <a:t>Mutual suspicion</a:t>
            </a:r>
            <a:r>
              <a:rPr lang="pl-PL" altLang="en-US" sz="3200" dirty="0"/>
              <a:t> </a:t>
            </a:r>
            <a:r>
              <a:rPr lang="en-US" altLang="en-US" sz="3200" dirty="0"/>
              <a:t>between programs</a:t>
            </a:r>
          </a:p>
          <a:p>
            <a:pPr marL="990600" lvl="1" indent="-533400"/>
            <a:r>
              <a:rPr lang="pl-PL" altLang="en-US" sz="2400" dirty="0"/>
              <a:t>Distrust other program s – treat them as if they were incorrect or malicious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l-PL" altLang="en-US" sz="2400" dirty="0"/>
              <a:t>program  protects its interface data</a:t>
            </a:r>
            <a:endParaRPr lang="en-US" altLang="en-US" sz="2400" dirty="0"/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pl-PL" altLang="en-US" sz="2400" dirty="0"/>
              <a:t>With data checks, etc.</a:t>
            </a:r>
            <a:endParaRPr lang="en-US" altLang="en-US" sz="2400" dirty="0"/>
          </a:p>
          <a:p>
            <a:pPr lvl="2"/>
            <a:endParaRPr lang="en-US" altLang="en-US" sz="32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2D03C1-AA3C-F716-2764-F6B250A499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5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499C66-608E-EC22-871B-7909204359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838104-473B-F6A8-08D1-78ABD1DC4F17}"/>
              </a:ext>
            </a:extLst>
          </p:cNvPr>
          <p:cNvSpPr/>
          <p:nvPr/>
        </p:nvSpPr>
        <p:spPr>
          <a:xfrm>
            <a:off x="208009" y="1190874"/>
            <a:ext cx="11505769" cy="5398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1E3571-061C-92B0-DB2B-D1F53EF664D0}"/>
              </a:ext>
            </a:extLst>
          </p:cNvPr>
          <p:cNvSpPr txBox="1"/>
          <p:nvPr/>
        </p:nvSpPr>
        <p:spPr>
          <a:xfrm>
            <a:off x="1526282" y="406753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EC25990-F66D-61F3-B3C6-7BE891E14D2F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B19FD70-6691-34DB-9F42-2C173FAAA3E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35A0F9D-9AAF-DBBE-D1DF-5F2387B33DC7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C7FC952-6CBB-A869-B35D-1294E114F09A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2E1C47CD-6EC7-2E2B-4FDD-C98184AD73AB}"/>
              </a:ext>
            </a:extLst>
          </p:cNvPr>
          <p:cNvSpPr txBox="1"/>
          <p:nvPr/>
        </p:nvSpPr>
        <p:spPr>
          <a:xfrm>
            <a:off x="554533" y="1555955"/>
            <a:ext cx="10812720" cy="4147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9600" indent="-609600">
              <a:buNone/>
            </a:pPr>
            <a:r>
              <a:rPr lang="pl-PL" altLang="en-US" sz="3600" dirty="0">
                <a:solidFill>
                  <a:srgbClr val="0000FF"/>
                </a:solidFill>
              </a:rPr>
              <a:t>2) </a:t>
            </a:r>
            <a:r>
              <a:rPr lang="en-US" altLang="en-US" sz="3600" dirty="0">
                <a:solidFill>
                  <a:srgbClr val="0000FF"/>
                </a:solidFill>
              </a:rPr>
              <a:t>Confinement</a:t>
            </a:r>
            <a:endParaRPr lang="en-US" altLang="en-US" sz="3600" dirty="0"/>
          </a:p>
          <a:p>
            <a:pPr marL="990600" lvl="1" indent="-533400">
              <a:spcBef>
                <a:spcPct val="0"/>
              </a:spcBef>
            </a:pPr>
            <a:r>
              <a:rPr lang="pl-PL" altLang="en-US" sz="2800" dirty="0"/>
              <a:t>OS can confine access to resources by suspected program </a:t>
            </a:r>
          </a:p>
          <a:p>
            <a:pPr marL="990600" lvl="1" indent="-533400">
              <a:spcBef>
                <a:spcPct val="0"/>
              </a:spcBef>
            </a:pPr>
            <a:endParaRPr lang="pl-PL" altLang="en-US" sz="1050" dirty="0"/>
          </a:p>
          <a:p>
            <a:pPr marL="990600" lvl="1" indent="-533400">
              <a:spcBef>
                <a:spcPct val="0"/>
              </a:spcBef>
            </a:pPr>
            <a:r>
              <a:rPr lang="pl-PL" altLang="en-US" sz="2800" dirty="0"/>
              <a:t>Example 1: strict compartmentalization</a:t>
            </a:r>
          </a:p>
          <a:p>
            <a:pPr marL="1371600" lvl="2" indent="-457200">
              <a:spcBef>
                <a:spcPct val="0"/>
              </a:spcBef>
            </a:pPr>
            <a:r>
              <a:rPr lang="pl-PL" altLang="en-US" sz="2800" dirty="0"/>
              <a:t>program  can affect data and other programs </a:t>
            </a:r>
            <a:r>
              <a:rPr lang="pl-PL" altLang="en-US" sz="2800" i="1" dirty="0"/>
              <a:t>only</a:t>
            </a:r>
            <a:r>
              <a:rPr lang="pl-PL" altLang="en-US" sz="2800" dirty="0"/>
              <a:t> within its </a:t>
            </a:r>
            <a:r>
              <a:rPr lang="pl-PL" altLang="en-US" sz="2800" dirty="0">
                <a:solidFill>
                  <a:srgbClr val="0000FF"/>
                </a:solidFill>
              </a:rPr>
              <a:t>compartment</a:t>
            </a:r>
          </a:p>
          <a:p>
            <a:pPr marL="1371600" lvl="2" indent="-457200">
              <a:spcBef>
                <a:spcPct val="0"/>
              </a:spcBef>
            </a:pPr>
            <a:endParaRPr lang="pl-PL" altLang="en-US" sz="1050" dirty="0">
              <a:solidFill>
                <a:srgbClr val="0000FF"/>
              </a:solidFill>
            </a:endParaRPr>
          </a:p>
          <a:p>
            <a:pPr marL="990600" lvl="1" indent="-533400">
              <a:spcBef>
                <a:spcPct val="0"/>
              </a:spcBef>
            </a:pPr>
            <a:r>
              <a:rPr lang="pl-PL" altLang="en-US" sz="2800" dirty="0"/>
              <a:t>Example 2: </a:t>
            </a:r>
            <a:r>
              <a:rPr lang="pl-PL" altLang="en-US" sz="2800" dirty="0">
                <a:solidFill>
                  <a:srgbClr val="0000FF"/>
                </a:solidFill>
              </a:rPr>
              <a:t>sandbox</a:t>
            </a:r>
            <a:r>
              <a:rPr lang="pl-PL" altLang="en-US" sz="4000" dirty="0"/>
              <a:t> </a:t>
            </a:r>
            <a:r>
              <a:rPr lang="pl-PL" altLang="en-US" sz="2800" dirty="0"/>
              <a:t>for untrusted programs</a:t>
            </a:r>
          </a:p>
          <a:p>
            <a:pPr marL="990600" lvl="1" indent="-533400">
              <a:spcBef>
                <a:spcPct val="0"/>
              </a:spcBef>
            </a:pPr>
            <a:endParaRPr lang="pl-PL" altLang="en-US" sz="1050" dirty="0"/>
          </a:p>
          <a:p>
            <a:pPr marL="990600" lvl="1" indent="-533400">
              <a:spcBef>
                <a:spcPct val="0"/>
              </a:spcBef>
            </a:pPr>
            <a:r>
              <a:rPr lang="pl-PL" altLang="en-US" sz="2800" dirty="0"/>
              <a:t>Can limit spread of viruses</a:t>
            </a:r>
            <a:r>
              <a:rPr lang="pl-PL" altLang="en-US" sz="4400" dirty="0"/>
              <a:t>	</a:t>
            </a:r>
            <a:endParaRPr lang="en-US" altLang="en-US" sz="4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7B6605-4174-70FA-83BF-ED69D2877A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67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AE708A-EB8D-A681-510A-7493F846C6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B5BE00-6E84-30BB-DC01-EA1CEEB3841E}"/>
              </a:ext>
            </a:extLst>
          </p:cNvPr>
          <p:cNvSpPr/>
          <p:nvPr/>
        </p:nvSpPr>
        <p:spPr>
          <a:xfrm>
            <a:off x="208009" y="1190874"/>
            <a:ext cx="11505769" cy="5398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94560A-49E2-F686-ACE4-51193DAAE865}"/>
              </a:ext>
            </a:extLst>
          </p:cNvPr>
          <p:cNvSpPr txBox="1"/>
          <p:nvPr/>
        </p:nvSpPr>
        <p:spPr>
          <a:xfrm>
            <a:off x="1526282" y="406753"/>
            <a:ext cx="913943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for Security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16FD7D9-F46B-0444-1775-17985C0A6E50}"/>
              </a:ext>
            </a:extLst>
          </p:cNvPr>
          <p:cNvGrpSpPr/>
          <p:nvPr/>
        </p:nvGrpSpPr>
        <p:grpSpPr>
          <a:xfrm>
            <a:off x="208009" y="224134"/>
            <a:ext cx="1404457" cy="1166000"/>
            <a:chOff x="942308" y="935396"/>
            <a:chExt cx="1404457" cy="1166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632A4DB-2FD0-2924-6B6C-EDA28D41AF4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F4EC4D7-725B-C5C9-D7CF-1D0795BB76FC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4A90130-28B0-C075-3593-52C9518F6D28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A77B8425-3F36-457E-049B-E3A3EF9E4A1A}"/>
              </a:ext>
            </a:extLst>
          </p:cNvPr>
          <p:cNvSpPr txBox="1"/>
          <p:nvPr/>
        </p:nvSpPr>
        <p:spPr>
          <a:xfrm>
            <a:off x="554533" y="1555955"/>
            <a:ext cx="1081272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9600" indent="-609600">
              <a:buNone/>
            </a:pPr>
            <a:r>
              <a:rPr lang="pl-PL" altLang="en-US" sz="3200" dirty="0">
                <a:solidFill>
                  <a:srgbClr val="0000FF"/>
                </a:solidFill>
              </a:rPr>
              <a:t>3) </a:t>
            </a:r>
            <a:r>
              <a:rPr lang="en-US" altLang="en-US" sz="3200" dirty="0">
                <a:solidFill>
                  <a:srgbClr val="0000FF"/>
                </a:solidFill>
              </a:rPr>
              <a:t>A</a:t>
            </a:r>
            <a:r>
              <a:rPr lang="pl-PL" altLang="en-US" sz="3200" dirty="0">
                <a:solidFill>
                  <a:srgbClr val="0000FF"/>
                </a:solidFill>
              </a:rPr>
              <a:t>udit log</a:t>
            </a:r>
            <a:r>
              <a:rPr lang="pl-PL" altLang="en-US" sz="3200" dirty="0"/>
              <a:t> / </a:t>
            </a:r>
            <a:r>
              <a:rPr lang="en-US" altLang="en-US" sz="3200" dirty="0">
                <a:solidFill>
                  <a:srgbClr val="0000FF"/>
                </a:solidFill>
              </a:rPr>
              <a:t>access log</a:t>
            </a:r>
            <a:r>
              <a:rPr lang="pl-PL" altLang="en-US" sz="3200" dirty="0"/>
              <a:t> </a:t>
            </a:r>
            <a:endParaRPr lang="en-US" altLang="en-US" sz="3200" dirty="0"/>
          </a:p>
          <a:p>
            <a:pPr marL="990600" lvl="1" indent="-533400">
              <a:spcBef>
                <a:spcPct val="0"/>
              </a:spcBef>
            </a:pPr>
            <a:r>
              <a:rPr lang="pl-PL" altLang="en-US" sz="2400" dirty="0">
                <a:solidFill>
                  <a:srgbClr val="0000FF"/>
                </a:solidFill>
              </a:rPr>
              <a:t>Records</a:t>
            </a:r>
            <a:r>
              <a:rPr lang="pl-PL" altLang="en-US" sz="2400" dirty="0"/>
              <a:t> who/when/how </a:t>
            </a:r>
            <a:r>
              <a:rPr lang="pl-PL" altLang="en-US" sz="2400" dirty="0">
                <a:solidFill>
                  <a:srgbClr val="00B050"/>
                </a:solidFill>
              </a:rPr>
              <a:t>(e.g., for how long) </a:t>
            </a:r>
            <a:r>
              <a:rPr lang="pl-PL" altLang="en-US" sz="2400" dirty="0">
                <a:solidFill>
                  <a:srgbClr val="0000FF"/>
                </a:solidFill>
              </a:rPr>
              <a:t>accessed/used</a:t>
            </a:r>
            <a:r>
              <a:rPr lang="pl-PL" altLang="en-US" sz="2400" dirty="0"/>
              <a:t> which objects</a:t>
            </a:r>
          </a:p>
          <a:p>
            <a:pPr marL="1371600" lvl="2" indent="-457200">
              <a:spcBef>
                <a:spcPct val="0"/>
              </a:spcBef>
            </a:pPr>
            <a:r>
              <a:rPr lang="pl-PL" altLang="en-US" sz="2400" dirty="0"/>
              <a:t>Events logged: logins/logouts, file accesses, program  ecxecutions, device uses, failures, repeated unsuccessful commands (e.g., many repeated failed login attempts can indicate an attack)</a:t>
            </a:r>
          </a:p>
          <a:p>
            <a:pPr marL="1371600" lvl="2" indent="-457200">
              <a:spcBef>
                <a:spcPct val="0"/>
              </a:spcBef>
            </a:pPr>
            <a:endParaRPr lang="pl-PL" altLang="en-US" sz="1000" dirty="0">
              <a:solidFill>
                <a:srgbClr val="777777"/>
              </a:solidFill>
            </a:endParaRPr>
          </a:p>
          <a:p>
            <a:pPr marL="990600" lvl="1" indent="-533400">
              <a:spcBef>
                <a:spcPct val="0"/>
              </a:spcBef>
            </a:pPr>
            <a:r>
              <a:rPr lang="en-US" altLang="en-US" sz="2400" dirty="0">
                <a:solidFill>
                  <a:srgbClr val="0000FF"/>
                </a:solidFill>
              </a:rPr>
              <a:t>Audit</a:t>
            </a:r>
            <a:r>
              <a:rPr lang="en-US" altLang="en-US" sz="2400" dirty="0"/>
              <a:t> frequently</a:t>
            </a:r>
            <a:r>
              <a:rPr lang="pl-PL" altLang="en-US" sz="2400" dirty="0"/>
              <a:t> for unusual events, suspicious patterns</a:t>
            </a:r>
          </a:p>
          <a:p>
            <a:pPr marL="990600" lvl="1" indent="-533400">
              <a:spcBef>
                <a:spcPct val="0"/>
              </a:spcBef>
            </a:pPr>
            <a:endParaRPr lang="pl-PL" altLang="en-US" sz="1000" dirty="0"/>
          </a:p>
          <a:p>
            <a:pPr marL="990600" lvl="1" indent="-533400">
              <a:spcBef>
                <a:spcPct val="0"/>
              </a:spcBef>
            </a:pPr>
            <a:r>
              <a:rPr lang="en-US" altLang="en-US" sz="2400" dirty="0"/>
              <a:t>It is a </a:t>
            </a:r>
            <a:r>
              <a:rPr lang="en-US" altLang="en-US" sz="2400" dirty="0">
                <a:solidFill>
                  <a:srgbClr val="0000FF"/>
                </a:solidFill>
              </a:rPr>
              <a:t>f</a:t>
            </a:r>
            <a:r>
              <a:rPr lang="pl-PL" altLang="en-US" sz="2400" dirty="0">
                <a:solidFill>
                  <a:srgbClr val="0000FF"/>
                </a:solidFill>
              </a:rPr>
              <a:t>orensic measure</a:t>
            </a:r>
            <a:r>
              <a:rPr lang="pl-PL" altLang="en-US" sz="2400" dirty="0"/>
              <a:t> not protective measure</a:t>
            </a:r>
          </a:p>
          <a:p>
            <a:pPr marL="1371600" lvl="2" indent="-457200">
              <a:spcBef>
                <a:spcPct val="0"/>
              </a:spcBef>
            </a:pPr>
            <a:r>
              <a:rPr lang="pl-PL" altLang="en-US" sz="2400" dirty="0"/>
              <a:t>Forensics – investigation to find who broke law, policies, or rules</a:t>
            </a:r>
            <a:r>
              <a:rPr lang="en-US" altLang="en-US" sz="2400" dirty="0"/>
              <a:t> (a posteriori, not a priori)</a:t>
            </a:r>
          </a:p>
          <a:p>
            <a:pPr marL="990600" lvl="1" indent="-533400">
              <a:spcBef>
                <a:spcPct val="0"/>
              </a:spcBef>
            </a:pPr>
            <a:r>
              <a:rPr lang="pl-PL" altLang="en-US" sz="5400" dirty="0"/>
              <a:t>	</a:t>
            </a:r>
            <a:endParaRPr lang="en-US" altLang="en-US" sz="5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C5FA4DB-E5BC-EF1D-0F96-D5A7DBF7EA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69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8058C0-833D-243F-ABED-9538261E9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308AF77-9A70-D7D3-5A40-45390E3C21F2}"/>
              </a:ext>
            </a:extLst>
          </p:cNvPr>
          <p:cNvSpPr/>
          <p:nvPr/>
        </p:nvSpPr>
        <p:spPr>
          <a:xfrm>
            <a:off x="184681" y="1277650"/>
            <a:ext cx="11287177" cy="47986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FAC694-E439-F8F2-0A32-C04C19347DFD}"/>
              </a:ext>
            </a:extLst>
          </p:cNvPr>
          <p:cNvSpPr txBox="1"/>
          <p:nvPr/>
        </p:nvSpPr>
        <p:spPr>
          <a:xfrm>
            <a:off x="1787515" y="546684"/>
            <a:ext cx="7718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7890876-6D55-4311-7F9A-C50D4BBAC113}"/>
              </a:ext>
            </a:extLst>
          </p:cNvPr>
          <p:cNvGrpSpPr/>
          <p:nvPr/>
        </p:nvGrpSpPr>
        <p:grpSpPr>
          <a:xfrm>
            <a:off x="300477" y="268963"/>
            <a:ext cx="1283661" cy="1076343"/>
            <a:chOff x="923510" y="844636"/>
            <a:chExt cx="1442054" cy="13475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E191194-FB91-0136-22D8-082DB5BBF6AF}"/>
                </a:ext>
              </a:extLst>
            </p:cNvPr>
            <p:cNvSpPr/>
            <p:nvPr/>
          </p:nvSpPr>
          <p:spPr>
            <a:xfrm>
              <a:off x="923510" y="844636"/>
              <a:ext cx="1442054" cy="134752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B5E34E-58B6-3956-0BD3-02E1DF09190B}"/>
                </a:ext>
              </a:extLst>
            </p:cNvPr>
            <p:cNvSpPr txBox="1"/>
            <p:nvPr/>
          </p:nvSpPr>
          <p:spPr>
            <a:xfrm>
              <a:off x="1111584" y="975974"/>
              <a:ext cx="11936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642693D-E217-9AD4-DDEB-C796CCA142AE}"/>
                </a:ext>
              </a:extLst>
            </p:cNvPr>
            <p:cNvSpPr txBox="1"/>
            <p:nvPr/>
          </p:nvSpPr>
          <p:spPr>
            <a:xfrm>
              <a:off x="1212346" y="1192327"/>
              <a:ext cx="992092" cy="963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</a:p>
          </p:txBody>
        </p:sp>
      </p:grpSp>
      <p:pic>
        <p:nvPicPr>
          <p:cNvPr id="7" name="Graphic 21">
            <a:extLst>
              <a:ext uri="{FF2B5EF4-FFF2-40B4-BE49-F238E27FC236}">
                <a16:creationId xmlns:a16="http://schemas.microsoft.com/office/drawing/2014/main" id="{17AC7C3A-D403-91E8-5495-0248490E54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4181D78-C9BE-569D-9774-388672A2D8D6}"/>
              </a:ext>
            </a:extLst>
          </p:cNvPr>
          <p:cNvSpPr txBox="1"/>
          <p:nvPr/>
        </p:nvSpPr>
        <p:spPr>
          <a:xfrm>
            <a:off x="720142" y="1924898"/>
            <a:ext cx="8423858" cy="29910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“Program security”</a:t>
            </a: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Basic approaches to having secure programs</a:t>
            </a: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Controls for Security</a:t>
            </a: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Developmental Controls for Security</a:t>
            </a: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Administrative Controls for Security</a:t>
            </a: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Operating System Controls for Security</a:t>
            </a: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C4743"/>
              </a:buClr>
              <a:buSzPts val="2200"/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68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D50EF7FB-D128-4DB4-BB34-6D98DE9087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infopath/2007/PartnerControls"/>
    <ds:schemaRef ds:uri="http://purl.org/dc/terms/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aca13214-df29-4e3c-a050-857c0bf7bd8e"/>
    <ds:schemaRef ds:uri="688354b5-287c-4cda-825e-1d7935aea40e"/>
    <ds:schemaRef ds:uri="http://www.w3.org/XML/1998/namespace"/>
    <ds:schemaRef ds:uri="http://purl.org/dc/dcmitype/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2268</TotalTime>
  <Words>2560</Words>
  <Application>Microsoft Office PowerPoint</Application>
  <PresentationFormat>Widescreen</PresentationFormat>
  <Paragraphs>490</Paragraphs>
  <Slides>43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43</vt:i4>
      </vt:variant>
    </vt:vector>
  </HeadingPairs>
  <TitlesOfParts>
    <vt:vector size="55" baseType="lpstr">
      <vt:lpstr>Alexandria</vt:lpstr>
      <vt:lpstr>Andalus</vt:lpstr>
      <vt:lpstr>Arial</vt:lpstr>
      <vt:lpstr>Calibri</vt:lpstr>
      <vt:lpstr>Calibri Light</vt:lpstr>
      <vt:lpstr>Roboto Light</vt:lpstr>
      <vt:lpstr>Symbol</vt:lpstr>
      <vt:lpstr>Times New Roman</vt:lpstr>
      <vt:lpstr>Wingdings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Eng. Ahmed Mahmoud</cp:lastModifiedBy>
  <cp:revision>64</cp:revision>
  <dcterms:created xsi:type="dcterms:W3CDTF">2023-04-29T09:08:00Z</dcterms:created>
  <dcterms:modified xsi:type="dcterms:W3CDTF">2026-07-16T15:51:40Z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