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271" r:id="rId3"/>
    <p:sldId id="585" r:id="rId4"/>
    <p:sldId id="586" r:id="rId5"/>
    <p:sldId id="313" r:id="rId6"/>
    <p:sldId id="481" r:id="rId7"/>
    <p:sldId id="569" r:id="rId8"/>
    <p:sldId id="570" r:id="rId9"/>
    <p:sldId id="571" r:id="rId10"/>
    <p:sldId id="578" r:id="rId11"/>
    <p:sldId id="572" r:id="rId12"/>
    <p:sldId id="573" r:id="rId13"/>
    <p:sldId id="579" r:id="rId14"/>
    <p:sldId id="482" r:id="rId15"/>
    <p:sldId id="484" r:id="rId16"/>
    <p:sldId id="580" r:id="rId17"/>
    <p:sldId id="574" r:id="rId18"/>
    <p:sldId id="575" r:id="rId19"/>
    <p:sldId id="576" r:id="rId20"/>
    <p:sldId id="577" r:id="rId21"/>
    <p:sldId id="581" r:id="rId22"/>
    <p:sldId id="485" r:id="rId23"/>
    <p:sldId id="487" r:id="rId24"/>
    <p:sldId id="489" r:id="rId25"/>
    <p:sldId id="490" r:id="rId26"/>
    <p:sldId id="589" r:id="rId27"/>
    <p:sldId id="582" r:id="rId28"/>
    <p:sldId id="491" r:id="rId29"/>
    <p:sldId id="537" r:id="rId30"/>
    <p:sldId id="538" r:id="rId31"/>
    <p:sldId id="539" r:id="rId32"/>
    <p:sldId id="568" r:id="rId33"/>
    <p:sldId id="540" r:id="rId34"/>
    <p:sldId id="541" r:id="rId35"/>
    <p:sldId id="542" r:id="rId36"/>
    <p:sldId id="543" r:id="rId37"/>
    <p:sldId id="583" r:id="rId38"/>
    <p:sldId id="544" r:id="rId39"/>
    <p:sldId id="548" r:id="rId40"/>
    <p:sldId id="584" r:id="rId41"/>
    <p:sldId id="549" r:id="rId42"/>
    <p:sldId id="550" r:id="rId43"/>
    <p:sldId id="552" r:id="rId44"/>
    <p:sldId id="553" r:id="rId45"/>
    <p:sldId id="587" r:id="rId46"/>
    <p:sldId id="588"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85"/>
            <p14:sldId id="586"/>
            <p14:sldId id="313"/>
            <p14:sldId id="481"/>
            <p14:sldId id="569"/>
            <p14:sldId id="570"/>
            <p14:sldId id="571"/>
            <p14:sldId id="578"/>
            <p14:sldId id="572"/>
            <p14:sldId id="573"/>
            <p14:sldId id="579"/>
            <p14:sldId id="482"/>
            <p14:sldId id="484"/>
            <p14:sldId id="580"/>
            <p14:sldId id="574"/>
            <p14:sldId id="575"/>
            <p14:sldId id="576"/>
            <p14:sldId id="577"/>
            <p14:sldId id="581"/>
            <p14:sldId id="485"/>
            <p14:sldId id="487"/>
            <p14:sldId id="489"/>
            <p14:sldId id="490"/>
            <p14:sldId id="589"/>
            <p14:sldId id="582"/>
            <p14:sldId id="491"/>
            <p14:sldId id="537"/>
            <p14:sldId id="538"/>
            <p14:sldId id="539"/>
            <p14:sldId id="568"/>
            <p14:sldId id="540"/>
            <p14:sldId id="541"/>
            <p14:sldId id="542"/>
            <p14:sldId id="543"/>
            <p14:sldId id="583"/>
            <p14:sldId id="544"/>
            <p14:sldId id="548"/>
            <p14:sldId id="584"/>
            <p14:sldId id="549"/>
            <p14:sldId id="550"/>
            <p14:sldId id="552"/>
            <p14:sldId id="553"/>
            <p14:sldId id="587"/>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8E5A6D"/>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70" d="100"/>
          <a:sy n="70" d="100"/>
        </p:scale>
        <p:origin x="-636" y="-6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2.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3.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7.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8.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9.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0.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1.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2.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3.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4.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1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5.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6.xml"/><Relationship Id="rId1" Type="http://schemas.openxmlformats.org/officeDocument/2006/relationships/slideLayout" Target="../slideLayouts/slideLayout14.xml"/><Relationship Id="rId10" Type="http://schemas.openxmlformats.org/officeDocument/2006/relationships/image" Target="../media/image8.jpeg"/><Relationship Id="rId4" Type="http://schemas.openxmlformats.org/officeDocument/2006/relationships/image" Target="../media/image6.png"/><Relationship Id="rId9" Type="http://schemas.openxmlformats.org/officeDocument/2006/relationships/image" Target="../media/image8.svg"/></Relationships>
</file>

<file path=ppt/slides/_rels/slide2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8.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41.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2D3956"/>
                </a:solidFill>
                <a:latin typeface="Tajawal Medium" panose="00000600000000000000" pitchFamily="2" charset="-78"/>
                <a:cs typeface="+mj-cs"/>
              </a:rPr>
              <a:t>Lecture </a:t>
            </a:r>
            <a:r>
              <a:rPr lang="ar-EG" sz="2400" b="1" dirty="0" smtClean="0">
                <a:solidFill>
                  <a:srgbClr val="2D3956"/>
                </a:solidFill>
                <a:latin typeface="Tajawal Medium" panose="00000600000000000000" pitchFamily="2" charset="-78"/>
                <a:cs typeface="+mj-cs"/>
              </a:rPr>
              <a:t>5</a:t>
            </a:r>
            <a:endParaRPr lang="en-US" sz="3600" b="1" dirty="0">
              <a:solidFill>
                <a:srgbClr val="2D3956"/>
              </a:solidFill>
              <a:latin typeface="Tajawal Medium" panose="00000600000000000000" pitchFamily="2" charset="-78"/>
              <a:cs typeface="+mj-cs"/>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4616"/>
    </mc:Choice>
    <mc:Fallback xmlns="">
      <p:transition spd="slow" advTm="1461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20196" y="1739494"/>
            <a:ext cx="1645002"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الترويج </a:t>
            </a: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8882"/>
    </mc:Choice>
    <mc:Fallback xmlns="">
      <p:transition spd="slow" advTm="888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8405386"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1883934"/>
            <a:ext cx="8417320" cy="4408899"/>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ماهية الترويج</a:t>
            </a:r>
          </a:p>
          <a:p>
            <a:pPr marL="974725" indent="-342900" algn="just" rtl="1">
              <a:lnSpc>
                <a:spcPct val="150000"/>
              </a:lnSpc>
              <a:buSzPct val="200000"/>
              <a:buFont typeface="Arial" pitchFamily="34" charset="0"/>
              <a:buChar char="•"/>
            </a:pPr>
            <a:r>
              <a:rPr lang="ar-EG" sz="1700" b="1" dirty="0" smtClean="0">
                <a:solidFill>
                  <a:srgbClr val="0A1F61"/>
                </a:solidFill>
                <a:latin typeface="Tajawal ExtraBold" panose="00000800000000000000" pitchFamily="2" charset="-78"/>
                <a:cs typeface="+mj-cs"/>
              </a:rPr>
              <a:t>أنشطة الترويج.</a:t>
            </a:r>
          </a:p>
          <a:p>
            <a:pPr marL="974725" indent="-342900" algn="just" rtl="1">
              <a:lnSpc>
                <a:spcPct val="150000"/>
              </a:lnSpc>
              <a:buSzPct val="200000"/>
              <a:buFont typeface="Arial" pitchFamily="34" charset="0"/>
              <a:buChar char="•"/>
            </a:pPr>
            <a:r>
              <a:rPr lang="ar-EG" sz="1700" b="1" dirty="0" smtClean="0">
                <a:solidFill>
                  <a:srgbClr val="0A1F61"/>
                </a:solidFill>
                <a:latin typeface="Tajawal ExtraBold" panose="00000800000000000000" pitchFamily="2" charset="-78"/>
                <a:cs typeface="+mj-cs"/>
              </a:rPr>
              <a:t>أهداف الترويج.</a:t>
            </a:r>
          </a:p>
          <a:p>
            <a:pPr marL="974725" indent="-342900" algn="just" rtl="1">
              <a:lnSpc>
                <a:spcPct val="150000"/>
              </a:lnSpc>
              <a:buSzPct val="200000"/>
              <a:buFont typeface="Arial" pitchFamily="34" charset="0"/>
              <a:buChar char="•"/>
            </a:pPr>
            <a:r>
              <a:rPr lang="ar-EG" sz="1700" b="1" dirty="0" smtClean="0">
                <a:solidFill>
                  <a:srgbClr val="0A1F61"/>
                </a:solidFill>
                <a:latin typeface="Tajawal ExtraBold" panose="00000800000000000000" pitchFamily="2" charset="-78"/>
                <a:cs typeface="+mj-cs"/>
              </a:rPr>
              <a:t>أهمية الترويج.</a:t>
            </a:r>
          </a:p>
          <a:p>
            <a:pPr marL="457200" indent="-457200" algn="just" rtl="1">
              <a:lnSpc>
                <a:spcPct val="150000"/>
              </a:lnSpc>
              <a:buSzPct val="180000"/>
              <a:buFont typeface="+mj-lt"/>
              <a:buAutoNum type="arabicPeriod" startAt="3"/>
            </a:pPr>
            <a:r>
              <a:rPr lang="ar-EG" sz="1700" b="1" dirty="0" smtClean="0">
                <a:solidFill>
                  <a:srgbClr val="0A1F61"/>
                </a:solidFill>
                <a:latin typeface="Tajawal ExtraBold" panose="00000800000000000000" pitchFamily="2" charset="-78"/>
                <a:cs typeface="+mj-cs"/>
              </a:rPr>
              <a:t>المزيج الترويجى.</a:t>
            </a:r>
          </a:p>
          <a:p>
            <a:pPr marL="977900" indent="-347663" algn="just" rtl="1">
              <a:lnSpc>
                <a:spcPct val="150000"/>
              </a:lnSpc>
              <a:buSzPct val="180000"/>
              <a:buFont typeface="Arial" pitchFamily="34" charset="0"/>
              <a:buChar char="•"/>
              <a:tabLst>
                <a:tab pos="977900" algn="l"/>
              </a:tabLst>
            </a:pPr>
            <a:r>
              <a:rPr lang="ar-EG" sz="1700" b="1" dirty="0" smtClean="0">
                <a:solidFill>
                  <a:srgbClr val="0A1F61"/>
                </a:solidFill>
                <a:latin typeface="Tajawal ExtraBold" panose="00000800000000000000" pitchFamily="2" charset="-78"/>
                <a:cs typeface="+mj-cs"/>
              </a:rPr>
              <a:t>العوامل المؤثرة فى المزيج الترويجى.</a:t>
            </a:r>
          </a:p>
          <a:p>
            <a:pPr marL="977900" indent="-347663" algn="just" rtl="1">
              <a:lnSpc>
                <a:spcPct val="150000"/>
              </a:lnSpc>
              <a:buSzPct val="180000"/>
              <a:buFont typeface="Arial" pitchFamily="34" charset="0"/>
              <a:buChar char="•"/>
              <a:tabLst>
                <a:tab pos="977900" algn="l"/>
              </a:tabLst>
            </a:pPr>
            <a:r>
              <a:rPr lang="ar-EG" sz="1700" b="1" dirty="0" smtClean="0">
                <a:solidFill>
                  <a:srgbClr val="0A1F61"/>
                </a:solidFill>
                <a:latin typeface="Tajawal ExtraBold" panose="00000800000000000000" pitchFamily="2" charset="-78"/>
                <a:cs typeface="+mj-cs"/>
              </a:rPr>
              <a:t>العلاقة بين المزيج التسويقى والترويجى.</a:t>
            </a:r>
          </a:p>
          <a:p>
            <a:pPr marL="977900" indent="-347663" algn="just" rtl="1">
              <a:lnSpc>
                <a:spcPct val="150000"/>
              </a:lnSpc>
              <a:buSzPct val="180000"/>
              <a:buFont typeface="Arial" pitchFamily="34" charset="0"/>
              <a:buChar char="•"/>
              <a:tabLst>
                <a:tab pos="977900" algn="l"/>
              </a:tabLst>
            </a:pPr>
            <a:r>
              <a:rPr lang="ar-EG" sz="1700" b="1" dirty="0" smtClean="0">
                <a:solidFill>
                  <a:srgbClr val="0A1F61"/>
                </a:solidFill>
                <a:latin typeface="Tajawal ExtraBold" panose="00000800000000000000" pitchFamily="2" charset="-78"/>
                <a:cs typeface="+mj-cs"/>
              </a:rPr>
              <a:t>إدارة الترويج.</a:t>
            </a:r>
          </a:p>
          <a:p>
            <a:pPr marL="457200" indent="-457200" algn="just" rtl="1">
              <a:lnSpc>
                <a:spcPct val="150000"/>
              </a:lnSpc>
              <a:buSzPct val="180000"/>
              <a:buFont typeface="+mj-lt"/>
              <a:buAutoNum type="arabicPeriod" startAt="4"/>
            </a:pPr>
            <a:r>
              <a:rPr lang="ar-EG" sz="1700" b="1" dirty="0" smtClean="0">
                <a:solidFill>
                  <a:srgbClr val="0A1F61"/>
                </a:solidFill>
                <a:latin typeface="Tajawal ExtraBold" panose="00000800000000000000" pitchFamily="2" charset="-78"/>
                <a:cs typeface="+mj-cs"/>
              </a:rPr>
              <a:t>الخاتمة. </a:t>
            </a:r>
          </a:p>
          <a:p>
            <a:pPr marL="457200" indent="-457200" algn="just" rtl="1">
              <a:lnSpc>
                <a:spcPct val="150000"/>
              </a:lnSpc>
              <a:buSzPct val="180000"/>
              <a:buFont typeface="+mj-lt"/>
              <a:buAutoNum type="arabicPeriod" startAt="4"/>
            </a:pPr>
            <a:r>
              <a:rPr lang="ar-EG" sz="1700" b="1" dirty="0" smtClean="0">
                <a:solidFill>
                  <a:srgbClr val="0A1F61"/>
                </a:solidFill>
                <a:latin typeface="Tajawal ExtraBold" panose="00000800000000000000" pitchFamily="2" charset="-78"/>
                <a:cs typeface="+mj-cs"/>
              </a:rPr>
              <a:t>المراجع.</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5</a:t>
            </a:r>
            <a:endParaRPr lang="en-US" sz="1400" b="1" dirty="0">
              <a:solidFill>
                <a:srgbClr val="FFC000"/>
              </a:solidFill>
              <a:latin typeface="Tajawal Medium" panose="00000600000000000000" pitchFamily="2" charset="-78"/>
              <a:cs typeface="Tajawal Medium" panose="00000600000000000000" pitchFamily="2" charset="-78"/>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70215"/>
    </mc:Choice>
    <mc:Fallback xmlns="">
      <p:transition spd="slow" advTm="7021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24675"/>
            <a:ext cx="8417320" cy="424731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1950" spc="20" dirty="0">
                <a:solidFill>
                  <a:srgbClr val="0A1F61"/>
                </a:solidFill>
                <a:latin typeface="Tajawal ExtraBold" panose="00000800000000000000" pitchFamily="2" charset="-78"/>
                <a:cs typeface="+mj-cs"/>
              </a:rPr>
              <a:t>يعتبر الترويج أحد عناصر المزيج التسويقي </a:t>
            </a:r>
            <a:r>
              <a:rPr lang="ar-EG" sz="1950" spc="20" dirty="0" smtClean="0">
                <a:solidFill>
                  <a:srgbClr val="0A1F61"/>
                </a:solidFill>
                <a:latin typeface="Tajawal ExtraBold" panose="00000800000000000000" pitchFamily="2" charset="-78"/>
                <a:cs typeface="+mj-cs"/>
              </a:rPr>
              <a:t>وتنبع </a:t>
            </a:r>
            <a:r>
              <a:rPr lang="ar-EG" sz="1950" spc="20" dirty="0">
                <a:solidFill>
                  <a:srgbClr val="0A1F61"/>
                </a:solidFill>
                <a:latin typeface="Tajawal ExtraBold" panose="00000800000000000000" pitchFamily="2" charset="-78"/>
                <a:cs typeface="+mj-cs"/>
              </a:rPr>
              <a:t>أهمية هذا العنصر من أنه الأداه الفعالة التي تستخدمها المؤسسات أيا كانت طبيعة نشاطها في تحقيق عملية الاتصال مع البيئة الخارجية وما فيها من جماعات كالمستهلكين والمنافسين والجماعات والمؤسسات الأخرى. وبالتالي التعرف على ما يجرى في تلك البيئة . ويتوقف نجاح ما تقدمه تلك المؤسسات من أفكار أو سلع أو خدمات على مدى فاعلية الاستراتيجيات الترويجية المطبقة. فالترويج من هذا المنطلق ما هو الا الواجهة التي تهدف المؤسسة من خلالها الى ايصال ما لديها من سلع أو خدمات الى المستهلكين المستهدفين فيتجاوز التسويق الحديث عن مجرد المناداة بتقديم منتجات على درجة من </a:t>
            </a:r>
            <a:r>
              <a:rPr lang="ar-EG" sz="1950" spc="20" dirty="0" smtClean="0">
                <a:solidFill>
                  <a:srgbClr val="0A1F61"/>
                </a:solidFill>
                <a:latin typeface="Tajawal ExtraBold" panose="00000800000000000000" pitchFamily="2" charset="-78"/>
                <a:cs typeface="+mj-cs"/>
              </a:rPr>
              <a:t>الجودة، </a:t>
            </a:r>
            <a:r>
              <a:rPr lang="ar-EG" sz="1950" spc="20" dirty="0">
                <a:solidFill>
                  <a:srgbClr val="0A1F61"/>
                </a:solidFill>
                <a:latin typeface="Tajawal ExtraBold" panose="00000800000000000000" pitchFamily="2" charset="-78"/>
                <a:cs typeface="+mj-cs"/>
              </a:rPr>
              <a:t>وتسعيرها على نحو يرضى المستهلكين وجعلها أكثر ملائمة </a:t>
            </a:r>
            <a:r>
              <a:rPr lang="ar-EG" sz="1950" spc="20" dirty="0" smtClean="0">
                <a:solidFill>
                  <a:srgbClr val="0A1F61"/>
                </a:solidFill>
                <a:latin typeface="Tajawal ExtraBold" panose="00000800000000000000" pitchFamily="2" charset="-78"/>
                <a:cs typeface="+mj-cs"/>
              </a:rPr>
              <a:t>لاحتياجاتهم. من خلال المزيج الترويجى بعناصره المختلفة لإقامة اتصال تسويقى متكامل ومترابط مع الجمهور المراد الوصول إليه. </a:t>
            </a:r>
            <a:endParaRPr lang="ar-EG" sz="1950" spc="2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388567"/>
    </mc:Choice>
    <mc:Fallback xmlns="">
      <p:transition spd="slow" advTm="38856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ماهية الترويج</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ajawal ExtraBold" panose="00000800000000000000" pitchFamily="2" charset="-78"/>
                <a:cs typeface="+mj-cs"/>
              </a:rPr>
              <a:t>الترويج </a:t>
            </a:r>
            <a:r>
              <a:rPr lang="ar-EG" sz="2200" b="1" dirty="0" smtClean="0">
                <a:solidFill>
                  <a:srgbClr val="0A1F61"/>
                </a:solidFill>
                <a:latin typeface="Tajawal ExtraBold" panose="00000800000000000000" pitchFamily="2" charset="-78"/>
                <a:cs typeface="+mj-cs"/>
              </a:rPr>
              <a:t>: </a:t>
            </a:r>
            <a:r>
              <a:rPr lang="en-US" sz="2200" b="1" dirty="0" smtClean="0">
                <a:solidFill>
                  <a:srgbClr val="0A1F61"/>
                </a:solidFill>
                <a:latin typeface="Times New Roman" pitchFamily="18" charset="0"/>
                <a:cs typeface="Times New Roman" pitchFamily="18" charset="0"/>
              </a:rPr>
              <a:t>Promotion</a:t>
            </a:r>
            <a:endParaRPr lang="ar-EG" sz="2200" b="1" dirty="0" smtClean="0">
              <a:solidFill>
                <a:srgbClr val="0A1F61"/>
              </a:solidFill>
              <a:latin typeface="Tajawal ExtraBold" panose="00000800000000000000" pitchFamily="2" charset="-78"/>
              <a:cs typeface="+mj-cs"/>
            </a:endParaRPr>
          </a:p>
          <a:p>
            <a:pPr algn="just" rtl="1">
              <a:lnSpc>
                <a:spcPct val="150000"/>
              </a:lnSpc>
            </a:pPr>
            <a:r>
              <a:rPr lang="ar-EG" sz="2200" b="1" dirty="0" smtClean="0">
                <a:solidFill>
                  <a:srgbClr val="0A1F61"/>
                </a:solidFill>
                <a:latin typeface="Tajawal ExtraBold" panose="00000800000000000000" pitchFamily="2" charset="-78"/>
                <a:cs typeface="+mj-cs"/>
              </a:rPr>
              <a:t>	لا </a:t>
            </a:r>
            <a:r>
              <a:rPr lang="ar-EG" sz="2200" b="1" dirty="0">
                <a:solidFill>
                  <a:srgbClr val="0A1F61"/>
                </a:solidFill>
                <a:latin typeface="Tajawal ExtraBold" panose="00000800000000000000" pitchFamily="2" charset="-78"/>
                <a:cs typeface="+mj-cs"/>
              </a:rPr>
              <a:t>يمكن ترك المنتجات للتعرف عليها بمحض الصدفة, بل يجب تسويقها والتحدث عنها, من خلال مزيج ترويجي متكامل يتضمن قدرًا من أنشطة الإِعْلاَن، </a:t>
            </a:r>
            <a:r>
              <a:rPr lang="ar-EG" sz="2200" b="1" dirty="0" smtClean="0">
                <a:solidFill>
                  <a:srgbClr val="0A1F61"/>
                </a:solidFill>
                <a:latin typeface="Tajawal ExtraBold" panose="00000800000000000000" pitchFamily="2" charset="-78"/>
                <a:cs typeface="+mj-cs"/>
              </a:rPr>
              <a:t>البيع </a:t>
            </a:r>
            <a:r>
              <a:rPr lang="ar-EG" sz="2200" b="1" dirty="0">
                <a:solidFill>
                  <a:srgbClr val="0A1F61"/>
                </a:solidFill>
                <a:latin typeface="Tajawal ExtraBold" panose="00000800000000000000" pitchFamily="2" charset="-78"/>
                <a:cs typeface="+mj-cs"/>
              </a:rPr>
              <a:t>الشخصي، </a:t>
            </a:r>
            <a:r>
              <a:rPr lang="ar-EG" sz="2200" b="1" dirty="0" smtClean="0">
                <a:solidFill>
                  <a:srgbClr val="0A1F61"/>
                </a:solidFill>
                <a:latin typeface="Tajawal ExtraBold" panose="00000800000000000000" pitchFamily="2" charset="-78"/>
                <a:cs typeface="+mj-cs"/>
              </a:rPr>
              <a:t>تنشيط </a:t>
            </a:r>
            <a:r>
              <a:rPr lang="ar-EG" sz="2200" b="1" dirty="0">
                <a:solidFill>
                  <a:srgbClr val="0A1F61"/>
                </a:solidFill>
                <a:latin typeface="Tajawal ExtraBold" panose="00000800000000000000" pitchFamily="2" charset="-78"/>
                <a:cs typeface="+mj-cs"/>
              </a:rPr>
              <a:t>المبيعات، </a:t>
            </a:r>
            <a:r>
              <a:rPr lang="ar-EG" sz="2200" b="1" dirty="0" smtClean="0">
                <a:solidFill>
                  <a:srgbClr val="0A1F61"/>
                </a:solidFill>
                <a:latin typeface="Tajawal ExtraBold" panose="00000800000000000000" pitchFamily="2" charset="-78"/>
                <a:cs typeface="+mj-cs"/>
              </a:rPr>
              <a:t>العلاقات </a:t>
            </a:r>
            <a:r>
              <a:rPr lang="ar-EG" sz="2200" b="1" dirty="0">
                <a:solidFill>
                  <a:srgbClr val="0A1F61"/>
                </a:solidFill>
                <a:latin typeface="Tajawal ExtraBold" panose="00000800000000000000" pitchFamily="2" charset="-78"/>
                <a:cs typeface="+mj-cs"/>
              </a:rPr>
              <a:t>العامة، </a:t>
            </a:r>
            <a:r>
              <a:rPr lang="ar-EG" sz="2200" b="1" dirty="0" smtClean="0">
                <a:solidFill>
                  <a:srgbClr val="0A1F61"/>
                </a:solidFill>
                <a:latin typeface="Tajawal ExtraBold" panose="00000800000000000000" pitchFamily="2" charset="-78"/>
                <a:cs typeface="+mj-cs"/>
              </a:rPr>
              <a:t>النشر، التسويق المباشر.</a:t>
            </a:r>
            <a:endParaRPr lang="ar-EG" sz="2200" b="1" dirty="0">
              <a:solidFill>
                <a:srgbClr val="0A1F61"/>
              </a:solidFill>
              <a:latin typeface="Tajawal ExtraBold" panose="00000800000000000000" pitchFamily="2" charset="-78"/>
              <a:cs typeface="+mj-cs"/>
            </a:endParaRPr>
          </a:p>
          <a:p>
            <a:pPr marL="342900" indent="-342900" algn="just" rtl="1">
              <a:lnSpc>
                <a:spcPct val="150000"/>
              </a:lnSpc>
              <a:buFont typeface="Arial" pitchFamily="34" charset="0"/>
              <a:buChar char="•"/>
            </a:pPr>
            <a:endParaRPr lang="ar-EG" sz="2200" b="1"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79406"/>
    </mc:Choice>
    <mc:Fallback xmlns="">
      <p:transition spd="slow" advTm="7940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34313"/>
            <a:ext cx="8417320" cy="206287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solidFill>
                  <a:srgbClr val="0A1F61"/>
                </a:solidFill>
                <a:latin typeface="Times New Roman" pitchFamily="18" charset="0"/>
                <a:cs typeface="Times New Roman" pitchFamily="18" charset="0"/>
              </a:rPr>
              <a:t>إن الترويج هو المتحدث الرسمي عن الأنشطة التسويقية يُؤدى من خلال بائع شخصي أو من خلال بائع غير شخصي (الصحف، والتليفزيون، والإذاعة)، ومن خلال ما هو متاح من تقاويم وميداليات ومعارض وعينات. ويتضمن نشاط الترويج بجانب ذلك خدمة العملاء, ومعالجة شكواهم لضمان الوجود الدائم في السوق المستقبلة.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195659"/>
    </mc:Choice>
    <mc:Fallback xmlns="">
      <p:transition spd="slow" advTm="19565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34313"/>
            <a:ext cx="8417320" cy="307853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smtClean="0">
                <a:solidFill>
                  <a:srgbClr val="0A1F61"/>
                </a:solidFill>
                <a:latin typeface="Times New Roman" pitchFamily="18" charset="0"/>
                <a:cs typeface="Times New Roman" pitchFamily="18" charset="0"/>
              </a:rPr>
              <a:t>لذلك يتطلب </a:t>
            </a:r>
            <a:r>
              <a:rPr lang="ar-EG" sz="2200" spc="20" dirty="0">
                <a:solidFill>
                  <a:srgbClr val="0A1F61"/>
                </a:solidFill>
                <a:latin typeface="Times New Roman" pitchFamily="18" charset="0"/>
                <a:cs typeface="Times New Roman" pitchFamily="18" charset="0"/>
              </a:rPr>
              <a:t>تسويق أي منتج إقامة اتصال بين الشركة المنتجة وعدة أطراف أخرى كالعملاء والموزعين والتجار والأجهزة الحكومية وعامة الجمهور ويقوم النشاط الترويجي للمنشأة بعملية مع الأطراف الأخرى في البيئة الاقتصادية بصورة مباشرة وغير مباشرة ، ولهذا يعتبر الترويج هو أهم عناصر المزيج التسويقي الذى يمكن أن يسبب سوء </a:t>
            </a:r>
            <a:r>
              <a:rPr lang="ar-EG" sz="2200" spc="20" dirty="0" smtClean="0">
                <a:solidFill>
                  <a:srgbClr val="0A1F61"/>
                </a:solidFill>
                <a:latin typeface="Times New Roman" pitchFamily="18" charset="0"/>
                <a:cs typeface="Times New Roman" pitchFamily="18" charset="0"/>
              </a:rPr>
              <a:t>إدارته </a:t>
            </a:r>
            <a:r>
              <a:rPr lang="ar-EG" sz="2200" spc="20" dirty="0">
                <a:solidFill>
                  <a:srgbClr val="0A1F61"/>
                </a:solidFill>
                <a:latin typeface="Times New Roman" pitchFamily="18" charset="0"/>
                <a:cs typeface="Times New Roman" pitchFamily="18" charset="0"/>
              </a:rPr>
              <a:t>إلى فشل المنشأة </a:t>
            </a:r>
            <a:r>
              <a:rPr lang="ar-EG" sz="2200" spc="20" dirty="0" smtClean="0">
                <a:solidFill>
                  <a:srgbClr val="0A1F61"/>
                </a:solidFill>
                <a:latin typeface="Times New Roman" pitchFamily="18" charset="0"/>
                <a:cs typeface="Times New Roman" pitchFamily="18" charset="0"/>
              </a:rPr>
              <a:t>في إيجاد </a:t>
            </a:r>
            <a:r>
              <a:rPr lang="ar-EG" sz="2200" spc="20" dirty="0">
                <a:solidFill>
                  <a:srgbClr val="0A1F61"/>
                </a:solidFill>
                <a:latin typeface="Times New Roman" pitchFamily="18" charset="0"/>
                <a:cs typeface="Times New Roman" pitchFamily="18" charset="0"/>
              </a:rPr>
              <a:t>اتصال جيد مع الأطراف الأخرى وبالتالي ضعف أداء النشاط التسويقي.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66353112"/>
      </p:ext>
    </p:extLst>
  </p:cSld>
  <p:clrMapOvr>
    <a:masterClrMapping/>
  </p:clrMapOvr>
  <mc:AlternateContent xmlns:mc="http://schemas.openxmlformats.org/markup-compatibility/2006" xmlns:p14="http://schemas.microsoft.com/office/powerpoint/2010/main">
    <mc:Choice Requires="p14">
      <p:transition spd="slow" p14:dur="2000" advTm="159018"/>
    </mc:Choice>
    <mc:Fallback xmlns="">
      <p:transition spd="slow" advTm="15901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34313"/>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solidFill>
                  <a:srgbClr val="0A1F61"/>
                </a:solidFill>
                <a:latin typeface="Times New Roman" pitchFamily="18" charset="0"/>
                <a:cs typeface="Times New Roman" pitchFamily="18" charset="0"/>
              </a:rPr>
              <a:t>ورغم ما حظ به موضوع الترويج من أهمية في المجتمعات الغربيــة والتي أجادت فن استخدامه في غزو الأسواق الخارجية بعد أن أتقنتــه فـــي السوق المحلية إلا أن الأمر يختلف في الدول النامية التـي لـم يـلــق الترويج فيهـا نفس مستوى الاهتمام لديها ، بل أن بعضها يكاد أن يختزل الترويج فـــي" الإعلان" فقط على حين أهملت كثير من وسائل الترويج الأخرى كالمعارض وزيارة الأسواق الخارجية ومطبوعات الترويج ولهذا كان من الضرورى تناول كافة عناصر المزيج الترويجى سواء منها الأكثر فاعلية في التسويق المحلــى أو تلك الأكثر استخداما في التسويق </a:t>
            </a:r>
            <a:r>
              <a:rPr lang="ar-EG" sz="2200" spc="20" dirty="0" smtClean="0">
                <a:solidFill>
                  <a:srgbClr val="0A1F61"/>
                </a:solidFill>
                <a:latin typeface="Times New Roman" pitchFamily="18" charset="0"/>
                <a:cs typeface="Times New Roman" pitchFamily="18" charset="0"/>
              </a:rPr>
              <a:t>الدولي.</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8612415"/>
      </p:ext>
    </p:extLst>
  </p:cSld>
  <p:clrMapOvr>
    <a:masterClrMapping/>
  </p:clrMapOvr>
  <mc:AlternateContent xmlns:mc="http://schemas.openxmlformats.org/markup-compatibility/2006" xmlns:p14="http://schemas.microsoft.com/office/powerpoint/2010/main">
    <mc:Choice Requires="p14">
      <p:transition spd="slow" p14:dur="2000" advTm="64765"/>
    </mc:Choice>
    <mc:Fallback xmlns="">
      <p:transition spd="slow" advTm="647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653351"/>
            <a:ext cx="8417320" cy="206287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solidFill>
                  <a:srgbClr val="0A1F61"/>
                </a:solidFill>
                <a:latin typeface="Times New Roman" pitchFamily="18" charset="0"/>
                <a:cs typeface="Times New Roman" pitchFamily="18" charset="0"/>
              </a:rPr>
              <a:t>وقــــد شـــهدت أساليب الترويج في السنوات الأخيرة تطورات سريعة مواكبــــة للتقدم فى أنظمة الاتصالات والتقنيات الحديثة في وسائل الإعلام ولعل من أهمها أقمار الاتصالات الفضائية وشبكة </a:t>
            </a:r>
            <a:r>
              <a:rPr lang="ar-EG" sz="2200" spc="20" dirty="0" smtClean="0">
                <a:solidFill>
                  <a:srgbClr val="0A1F61"/>
                </a:solidFill>
                <a:latin typeface="Times New Roman" pitchFamily="18" charset="0"/>
                <a:cs typeface="Times New Roman" pitchFamily="18" charset="0"/>
              </a:rPr>
              <a:t>الانترنت، </a:t>
            </a:r>
            <a:r>
              <a:rPr lang="ar-EG" sz="2200" spc="20" dirty="0">
                <a:solidFill>
                  <a:srgbClr val="0A1F61"/>
                </a:solidFill>
                <a:latin typeface="Times New Roman" pitchFamily="18" charset="0"/>
                <a:cs typeface="Times New Roman" pitchFamily="18" charset="0"/>
              </a:rPr>
              <a:t>ويتوقع أن تســـود هــذه المستجدات وأهمها الإعلان عبر شبكة الانترنت في نشاط الترويج في القرن الواحد </a:t>
            </a:r>
            <a:r>
              <a:rPr lang="ar-EG" sz="2200" spc="20" dirty="0" smtClean="0">
                <a:solidFill>
                  <a:srgbClr val="0A1F61"/>
                </a:solidFill>
                <a:latin typeface="Times New Roman" pitchFamily="18" charset="0"/>
                <a:cs typeface="Times New Roman" pitchFamily="18" charset="0"/>
              </a:rPr>
              <a:t>والعشرين.</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4539396"/>
      </p:ext>
    </p:extLst>
  </p:cSld>
  <p:clrMapOvr>
    <a:masterClrMapping/>
  </p:clrMapOvr>
  <mc:AlternateContent xmlns:mc="http://schemas.openxmlformats.org/markup-compatibility/2006" xmlns:p14="http://schemas.microsoft.com/office/powerpoint/2010/main">
    <mc:Choice Requires="p14">
      <p:transition spd="slow" p14:dur="2000" advTm="75691"/>
    </mc:Choice>
    <mc:Fallback xmlns="">
      <p:transition spd="slow" advTm="7569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22602" y="1739494"/>
            <a:ext cx="1640193" cy="461665"/>
          </a:xfrm>
          <a:prstGeom prst="rect">
            <a:avLst/>
          </a:prstGeom>
          <a:noFill/>
        </p:spPr>
        <p:txBody>
          <a:bodyPr wrap="none" rtlCol="0">
            <a:spAutoFit/>
          </a:bodyPr>
          <a:lstStyle/>
          <a:p>
            <a:pPr algn="just"/>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أنشطة الترويج</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05522343"/>
      </p:ext>
    </p:extLst>
  </p:cSld>
  <p:clrMapOvr>
    <a:masterClrMapping/>
  </p:clrMapOvr>
  <mc:AlternateContent xmlns:mc="http://schemas.openxmlformats.org/markup-compatibility/2006" xmlns:p14="http://schemas.microsoft.com/office/powerpoint/2010/main">
    <mc:Choice Requires="p14">
      <p:transition spd="slow" p14:dur="2000" advTm="17498"/>
    </mc:Choice>
    <mc:Fallback xmlns="">
      <p:transition spd="slow" advTm="174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أنشطة الترويج</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u="sng" dirty="0">
                <a:solidFill>
                  <a:srgbClr val="0A1F61"/>
                </a:solidFill>
                <a:latin typeface="Times New Roman" pitchFamily="18" charset="0"/>
                <a:cs typeface="Times New Roman" pitchFamily="18" charset="0"/>
              </a:rPr>
              <a:t>ومـــن المـهـم لكـل مـن يقــوم بممارسة نشاط تجارى أن يكون لديــه خلفيــة عـن موضوعات الترويج التالية :</a:t>
            </a:r>
          </a:p>
          <a:p>
            <a:pPr marL="457200"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أساسيات </a:t>
            </a:r>
            <a:r>
              <a:rPr lang="ar-EG" sz="2200" spc="20" dirty="0">
                <a:solidFill>
                  <a:srgbClr val="0A1F61"/>
                </a:solidFill>
                <a:latin typeface="Times New Roman" pitchFamily="18" charset="0"/>
                <a:cs typeface="Times New Roman" pitchFamily="18" charset="0"/>
              </a:rPr>
              <a:t>الترويج </a:t>
            </a:r>
            <a:r>
              <a:rPr lang="ar-EG" sz="2200" spc="20" dirty="0" smtClean="0">
                <a:solidFill>
                  <a:srgbClr val="0A1F61"/>
                </a:solidFill>
                <a:latin typeface="Times New Roman" pitchFamily="18" charset="0"/>
                <a:cs typeface="Times New Roman" pitchFamily="18" charset="0"/>
              </a:rPr>
              <a:t>وأهمية </a:t>
            </a:r>
            <a:r>
              <a:rPr lang="ar-EG" sz="2200" spc="20" dirty="0">
                <a:solidFill>
                  <a:srgbClr val="0A1F61"/>
                </a:solidFill>
                <a:latin typeface="Times New Roman" pitchFamily="18" charset="0"/>
                <a:cs typeface="Times New Roman" pitchFamily="18" charset="0"/>
              </a:rPr>
              <a:t>الترويج وأهدافه وأساليبه واختيار عناصر المزيج </a:t>
            </a:r>
            <a:r>
              <a:rPr lang="ar-EG" sz="2200" spc="20" dirty="0" smtClean="0">
                <a:solidFill>
                  <a:srgbClr val="0A1F61"/>
                </a:solidFill>
                <a:latin typeface="Times New Roman" pitchFamily="18" charset="0"/>
                <a:cs typeface="Times New Roman" pitchFamily="18" charset="0"/>
              </a:rPr>
              <a:t>الترويجي.</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المعارض التجارية وأهميتها والمراحل والخطوات التي تتبع </a:t>
            </a:r>
            <a:r>
              <a:rPr lang="ar-EG" sz="2200" spc="20" dirty="0" smtClean="0">
                <a:solidFill>
                  <a:srgbClr val="0A1F61"/>
                </a:solidFill>
                <a:latin typeface="Times New Roman" pitchFamily="18" charset="0"/>
                <a:cs typeface="Times New Roman" pitchFamily="18" charset="0"/>
              </a:rPr>
              <a:t>للاشتراك فيها </a:t>
            </a:r>
            <a:r>
              <a:rPr lang="ar-EG" sz="2200" spc="20" dirty="0">
                <a:solidFill>
                  <a:srgbClr val="0A1F61"/>
                </a:solidFill>
                <a:latin typeface="Times New Roman" pitchFamily="18" charset="0"/>
                <a:cs typeface="Times New Roman" pitchFamily="18" charset="0"/>
              </a:rPr>
              <a:t>وكيفية تنظيم جناح العرض وأساليب تحقيق أقصى استفادة </a:t>
            </a:r>
            <a:r>
              <a:rPr lang="ar-EG" sz="2200" spc="20" dirty="0" smtClean="0">
                <a:solidFill>
                  <a:srgbClr val="0A1F61"/>
                </a:solidFill>
                <a:latin typeface="Times New Roman" pitchFamily="18" charset="0"/>
                <a:cs typeface="Times New Roman" pitchFamily="18" charset="0"/>
              </a:rPr>
              <a:t>منها.</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مطبوعــــات الترويج وأهداف المطبوعات وأنواعها وكيفيـــــة تـصــــــميم وإنتاج وتوزيع هذه </a:t>
            </a:r>
            <a:r>
              <a:rPr lang="ar-EG" sz="2200" spc="20" dirty="0" smtClean="0">
                <a:solidFill>
                  <a:srgbClr val="0A1F61"/>
                </a:solidFill>
                <a:latin typeface="Times New Roman" pitchFamily="18" charset="0"/>
                <a:cs typeface="Times New Roman" pitchFamily="18" charset="0"/>
              </a:rPr>
              <a:t>المطبوعات.</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1586259"/>
      </p:ext>
    </p:extLst>
  </p:cSld>
  <p:clrMapOvr>
    <a:masterClrMapping/>
  </p:clrMapOvr>
  <mc:AlternateContent xmlns:mc="http://schemas.openxmlformats.org/markup-compatibility/2006" xmlns:p14="http://schemas.microsoft.com/office/powerpoint/2010/main">
    <mc:Choice Requires="p14">
      <p:transition spd="slow" p14:dur="2000" advTm="182574"/>
    </mc:Choice>
    <mc:Fallback xmlns="">
      <p:transition spd="slow" advTm="18257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أنشطة الترويج</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749195"/>
            <a:ext cx="8417320" cy="2123658"/>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b="1" spc="20" dirty="0">
                <a:solidFill>
                  <a:srgbClr val="0A1F61"/>
                </a:solidFill>
                <a:latin typeface="Times New Roman" pitchFamily="18" charset="0"/>
                <a:cs typeface="Times New Roman" pitchFamily="18" charset="0"/>
              </a:rPr>
              <a:t>زيارة الأسواق الخارجية وأساليب تخطيط برنامج الزيارة </a:t>
            </a:r>
            <a:r>
              <a:rPr lang="ar-EG" sz="2200" b="1" spc="20" dirty="0" smtClean="0">
                <a:solidFill>
                  <a:srgbClr val="0A1F61"/>
                </a:solidFill>
                <a:latin typeface="Times New Roman" pitchFamily="18" charset="0"/>
                <a:cs typeface="Times New Roman" pitchFamily="18" charset="0"/>
              </a:rPr>
              <a:t>لتنظيم فترة الزيارة.</a:t>
            </a:r>
          </a:p>
          <a:p>
            <a:pPr marL="457200" indent="-457200" algn="just" rtl="1">
              <a:lnSpc>
                <a:spcPct val="150000"/>
              </a:lnSpc>
              <a:buFont typeface="+mj-lt"/>
              <a:buAutoNum type="arabicPeriod" startAt="4"/>
            </a:pPr>
            <a:r>
              <a:rPr lang="ar-EG" sz="2200" b="1" spc="20" dirty="0">
                <a:solidFill>
                  <a:srgbClr val="0A1F61"/>
                </a:solidFill>
                <a:latin typeface="Times New Roman" pitchFamily="18" charset="0"/>
                <a:cs typeface="Times New Roman" pitchFamily="18" charset="0"/>
              </a:rPr>
              <a:t>الدعاية والإعلان.</a:t>
            </a:r>
          </a:p>
          <a:p>
            <a:pPr marL="457200" indent="-457200" algn="just" rtl="1">
              <a:lnSpc>
                <a:spcPct val="150000"/>
              </a:lnSpc>
              <a:buFont typeface="+mj-lt"/>
              <a:buAutoNum type="arabicPeriod" startAt="4"/>
            </a:pPr>
            <a:r>
              <a:rPr lang="ar-EG" sz="2200" b="1" spc="20" dirty="0">
                <a:solidFill>
                  <a:srgbClr val="0A1F61"/>
                </a:solidFill>
                <a:latin typeface="Times New Roman" pitchFamily="18" charset="0"/>
                <a:cs typeface="Times New Roman" pitchFamily="18" charset="0"/>
              </a:rPr>
              <a:t>الإعلان عبر شبكة </a:t>
            </a:r>
            <a:r>
              <a:rPr lang="ar-EG" sz="2200" b="1" spc="20" dirty="0" smtClean="0">
                <a:solidFill>
                  <a:srgbClr val="0A1F61"/>
                </a:solidFill>
                <a:latin typeface="Times New Roman" pitchFamily="18" charset="0"/>
                <a:cs typeface="Times New Roman" pitchFamily="18" charset="0"/>
              </a:rPr>
              <a:t>الإنترنت.</a:t>
            </a:r>
          </a:p>
          <a:p>
            <a:pPr marL="457200" indent="-457200" algn="just" rtl="1">
              <a:lnSpc>
                <a:spcPct val="150000"/>
              </a:lnSpc>
              <a:buFont typeface="+mj-lt"/>
              <a:buAutoNum type="arabicPeriod" startAt="4"/>
            </a:pPr>
            <a:r>
              <a:rPr lang="ar-EG" sz="2200" b="1" spc="20" dirty="0">
                <a:solidFill>
                  <a:srgbClr val="0A1F61"/>
                </a:solidFill>
                <a:latin typeface="Times New Roman" pitchFamily="18" charset="0"/>
                <a:cs typeface="Times New Roman" pitchFamily="18" charset="0"/>
              </a:rPr>
              <a:t>أساليب تنشيط المبيعات الموجهة لكل من العملاء والموزعين</a:t>
            </a:r>
            <a:r>
              <a:rPr lang="ar-EG" sz="2200" b="1" spc="20" dirty="0" smtClean="0">
                <a:solidFill>
                  <a:srgbClr val="0A1F61"/>
                </a:solidFill>
                <a:latin typeface="Times New Roman" pitchFamily="18" charset="0"/>
                <a:cs typeface="Times New Roman" pitchFamily="18" charset="0"/>
              </a:rPr>
              <a:t>.</a:t>
            </a:r>
            <a:endParaRPr lang="ar-EG" sz="2200" b="1"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12159739"/>
      </p:ext>
    </p:extLst>
  </p:cSld>
  <p:clrMapOvr>
    <a:masterClrMapping/>
  </p:clrMapOvr>
  <mc:AlternateContent xmlns:mc="http://schemas.openxmlformats.org/markup-compatibility/2006" xmlns:p14="http://schemas.microsoft.com/office/powerpoint/2010/main">
    <mc:Choice Requires="p14">
      <p:transition spd="slow" p14:dur="2000" advTm="135150"/>
    </mc:Choice>
    <mc:Fallback xmlns="">
      <p:transition spd="slow" advTm="13515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27411" y="1739494"/>
            <a:ext cx="1630575"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أهداف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الترويج</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50063019"/>
      </p:ext>
    </p:extLst>
  </p:cSld>
  <p:clrMapOvr>
    <a:masterClrMapping/>
  </p:clrMapOvr>
  <mc:AlternateContent xmlns:mc="http://schemas.openxmlformats.org/markup-compatibility/2006" xmlns:p14="http://schemas.microsoft.com/office/powerpoint/2010/main">
    <mc:Choice Requires="p14">
      <p:transition spd="slow" p14:dur="2000" advTm="8230"/>
    </mc:Choice>
    <mc:Fallback xmlns="">
      <p:transition spd="slow" advTm="823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أهداف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617739" y="2139960"/>
            <a:ext cx="8417320" cy="3416320"/>
          </a:xfrm>
          <a:prstGeom prst="rect">
            <a:avLst/>
          </a:prstGeom>
          <a:noFill/>
        </p:spPr>
        <p:txBody>
          <a:bodyPr wrap="square" rtlCol="0">
            <a:spAutoFit/>
          </a:bodyPr>
          <a:lstStyle/>
          <a:p>
            <a:pPr marL="630238" algn="just" rtl="1">
              <a:lnSpc>
                <a:spcPct val="150000"/>
              </a:lnSpc>
              <a:buSzPct val="100000"/>
            </a:pPr>
            <a:r>
              <a:rPr lang="ar-EG" sz="2400" b="1" dirty="0" smtClean="0">
                <a:solidFill>
                  <a:srgbClr val="0A1F61"/>
                </a:solidFill>
                <a:latin typeface="Times New Roman" pitchFamily="18" charset="0"/>
                <a:cs typeface="Times New Roman" pitchFamily="18" charset="0"/>
              </a:rPr>
              <a:t>1</a:t>
            </a:r>
            <a:r>
              <a:rPr lang="ar-EG" sz="2400" b="1" dirty="0">
                <a:solidFill>
                  <a:srgbClr val="0A1F61"/>
                </a:solidFill>
                <a:latin typeface="Times New Roman" pitchFamily="18" charset="0"/>
                <a:cs typeface="Times New Roman" pitchFamily="18" charset="0"/>
              </a:rPr>
              <a:t>. تزويد العملاء بالمعلومات.</a:t>
            </a:r>
          </a:p>
          <a:p>
            <a:pPr marL="630238" algn="just" rtl="1">
              <a:lnSpc>
                <a:spcPct val="150000"/>
              </a:lnSpc>
              <a:buSzPct val="100000"/>
            </a:pPr>
            <a:r>
              <a:rPr lang="ar-EG" sz="2400" b="1" dirty="0">
                <a:solidFill>
                  <a:srgbClr val="0A1F61"/>
                </a:solidFill>
                <a:latin typeface="Times New Roman" pitchFamily="18" charset="0"/>
                <a:cs typeface="Times New Roman" pitchFamily="18" charset="0"/>
              </a:rPr>
              <a:t>2. إثارة اهتمام العملاء بالمنتج.</a:t>
            </a:r>
          </a:p>
          <a:p>
            <a:pPr marL="630238" algn="just" rtl="1">
              <a:lnSpc>
                <a:spcPct val="150000"/>
              </a:lnSpc>
              <a:buSzPct val="100000"/>
            </a:pPr>
            <a:r>
              <a:rPr lang="ar-EG" sz="2400" b="1" dirty="0">
                <a:solidFill>
                  <a:srgbClr val="0A1F61"/>
                </a:solidFill>
                <a:latin typeface="Times New Roman" pitchFamily="18" charset="0"/>
                <a:cs typeface="Times New Roman" pitchFamily="18" charset="0"/>
              </a:rPr>
              <a:t>3. بناء سمعة الشركة وكسب ثقة الجمهور.</a:t>
            </a:r>
          </a:p>
          <a:p>
            <a:pPr marL="630238" algn="just" rtl="1">
              <a:lnSpc>
                <a:spcPct val="150000"/>
              </a:lnSpc>
              <a:buSzPct val="100000"/>
            </a:pPr>
            <a:r>
              <a:rPr lang="ar-EG" sz="2400" b="1" dirty="0">
                <a:solidFill>
                  <a:srgbClr val="0A1F61"/>
                </a:solidFill>
                <a:latin typeface="Times New Roman" pitchFamily="18" charset="0"/>
                <a:cs typeface="Times New Roman" pitchFamily="18" charset="0"/>
              </a:rPr>
              <a:t>4. تغيير اتجاهات العملاء.</a:t>
            </a:r>
          </a:p>
          <a:p>
            <a:pPr marL="630238" algn="just" rtl="1">
              <a:lnSpc>
                <a:spcPct val="150000"/>
              </a:lnSpc>
              <a:buSzPct val="100000"/>
            </a:pPr>
            <a:r>
              <a:rPr lang="ar-EG" sz="2400" b="1" dirty="0">
                <a:solidFill>
                  <a:srgbClr val="0A1F61"/>
                </a:solidFill>
                <a:latin typeface="Times New Roman" pitchFamily="18" charset="0"/>
                <a:cs typeface="Times New Roman" pitchFamily="18" charset="0"/>
              </a:rPr>
              <a:t>5. خلق الرغبة لدى العملاء في شراء المنتج.</a:t>
            </a:r>
          </a:p>
          <a:p>
            <a:pPr marL="630238" algn="just" rtl="1">
              <a:lnSpc>
                <a:spcPct val="150000"/>
              </a:lnSpc>
              <a:buSzPct val="100000"/>
            </a:pPr>
            <a:r>
              <a:rPr lang="ar-EG" sz="2400" b="1" dirty="0">
                <a:solidFill>
                  <a:srgbClr val="0A1F61"/>
                </a:solidFill>
                <a:latin typeface="Times New Roman" pitchFamily="18" charset="0"/>
                <a:cs typeface="Times New Roman" pitchFamily="18" charset="0"/>
              </a:rPr>
              <a:t>6. مساعدة العميل على اتخاذ قرار الشراء.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224746"/>
    </mc:Choice>
    <mc:Fallback xmlns="">
      <p:transition spd="slow" advTm="22474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أهداف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2746906"/>
          </a:xfrm>
          <a:prstGeom prst="rect">
            <a:avLst/>
          </a:prstGeom>
          <a:noFill/>
        </p:spPr>
        <p:txBody>
          <a:bodyPr wrap="square" rtlCol="0">
            <a:spAutoFit/>
          </a:bodyPr>
          <a:lstStyle/>
          <a:p>
            <a:pPr marL="803275" algn="just" rtl="1">
              <a:lnSpc>
                <a:spcPct val="150000"/>
              </a:lnSpc>
            </a:pPr>
            <a:r>
              <a:rPr lang="ar-EG" sz="2300" b="1" dirty="0">
                <a:solidFill>
                  <a:srgbClr val="0A1F61"/>
                </a:solidFill>
                <a:latin typeface="Times New Roman" pitchFamily="18" charset="0"/>
                <a:cs typeface="Times New Roman" pitchFamily="18" charset="0"/>
              </a:rPr>
              <a:t>7. تسهيل انجاز عملية البيع.</a:t>
            </a:r>
          </a:p>
          <a:p>
            <a:pPr marL="803275" algn="just" rtl="1">
              <a:lnSpc>
                <a:spcPct val="150000"/>
              </a:lnSpc>
            </a:pPr>
            <a:r>
              <a:rPr lang="ar-EG" sz="2300" b="1" dirty="0">
                <a:solidFill>
                  <a:srgbClr val="0A1F61"/>
                </a:solidFill>
                <a:latin typeface="Times New Roman" pitchFamily="18" charset="0"/>
                <a:cs typeface="Times New Roman" pitchFamily="18" charset="0"/>
              </a:rPr>
              <a:t>8. تنشيط وزيادة المبيعات.</a:t>
            </a:r>
          </a:p>
          <a:p>
            <a:pPr marL="803275" algn="just" rtl="1">
              <a:lnSpc>
                <a:spcPct val="150000"/>
              </a:lnSpc>
            </a:pPr>
            <a:r>
              <a:rPr lang="ar-EG" sz="2300" b="1" dirty="0">
                <a:solidFill>
                  <a:srgbClr val="0A1F61"/>
                </a:solidFill>
                <a:latin typeface="Times New Roman" pitchFamily="18" charset="0"/>
                <a:cs typeface="Times New Roman" pitchFamily="18" charset="0"/>
              </a:rPr>
              <a:t>9. الوصول إلى أفراد يصعب على البائعين الوصول إليهم.</a:t>
            </a:r>
          </a:p>
          <a:p>
            <a:pPr marL="803275" algn="just" rtl="1">
              <a:lnSpc>
                <a:spcPct val="150000"/>
              </a:lnSpc>
            </a:pPr>
            <a:r>
              <a:rPr lang="ar-EG" sz="2300" b="1" dirty="0">
                <a:solidFill>
                  <a:srgbClr val="0A1F61"/>
                </a:solidFill>
                <a:latin typeface="Times New Roman" pitchFamily="18" charset="0"/>
                <a:cs typeface="Times New Roman" pitchFamily="18" charset="0"/>
              </a:rPr>
              <a:t>10- تذكير المستهلك بالمنتج.</a:t>
            </a:r>
          </a:p>
          <a:p>
            <a:pPr algn="just" rtl="1">
              <a:lnSpc>
                <a:spcPct val="150000"/>
              </a:lnSpc>
            </a:pPr>
            <a:endParaRPr lang="ar-EG" sz="23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157177"/>
    </mc:Choice>
    <mc:Fallback xmlns="">
      <p:transition spd="slow" advTm="15717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61074" y="1739494"/>
            <a:ext cx="1563248"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أهمية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الترويج</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01182043"/>
      </p:ext>
    </p:extLst>
  </p:cSld>
  <p:clrMapOvr>
    <a:masterClrMapping/>
  </p:clrMapOvr>
  <mc:AlternateContent xmlns:mc="http://schemas.openxmlformats.org/markup-compatibility/2006" xmlns:p14="http://schemas.microsoft.com/office/powerpoint/2010/main">
    <mc:Choice Requires="p14">
      <p:transition spd="slow" p14:dur="2000" advTm="5817"/>
    </mc:Choice>
    <mc:Fallback xmlns="">
      <p:transition spd="slow" advTm="581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أهمية </a:t>
            </a:r>
            <a:r>
              <a:rPr lang="ar-EG" sz="2100" b="1" dirty="0" smtClean="0">
                <a:effectLst>
                  <a:outerShdw blurRad="38100" dist="38100" dir="2700000" algn="tl">
                    <a:srgbClr val="000000">
                      <a:alpha val="43137"/>
                    </a:srgbClr>
                  </a:outerShdw>
                </a:effectLst>
                <a:cs typeface="+mj-cs"/>
              </a:rPr>
              <a:t>الترويج</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617739" y="2396768"/>
            <a:ext cx="8417320" cy="2241960"/>
          </a:xfrm>
          <a:prstGeom prst="rect">
            <a:avLst/>
          </a:prstGeom>
          <a:noFill/>
        </p:spPr>
        <p:txBody>
          <a:bodyPr wrap="square" rtlCol="0">
            <a:spAutoFit/>
          </a:bodyPr>
          <a:lstStyle/>
          <a:p>
            <a:pPr marL="693738" algn="just" rtl="1">
              <a:lnSpc>
                <a:spcPct val="150000"/>
              </a:lnSpc>
              <a:buSzPct val="100000"/>
            </a:pPr>
            <a:r>
              <a:rPr lang="ar-EG" sz="2400" b="1" dirty="0">
                <a:solidFill>
                  <a:srgbClr val="0A1F61"/>
                </a:solidFill>
                <a:latin typeface="Times New Roman" pitchFamily="18" charset="0"/>
                <a:cs typeface="Times New Roman" pitchFamily="18" charset="0"/>
              </a:rPr>
              <a:t>إ</a:t>
            </a:r>
            <a:r>
              <a:rPr lang="ar-EG" sz="2400" b="1" dirty="0" smtClean="0">
                <a:solidFill>
                  <a:srgbClr val="0A1F61"/>
                </a:solidFill>
                <a:latin typeface="Times New Roman" pitchFamily="18" charset="0"/>
                <a:cs typeface="Times New Roman" pitchFamily="18" charset="0"/>
              </a:rPr>
              <a:t>ن </a:t>
            </a:r>
            <a:r>
              <a:rPr lang="ar-EG" sz="2400" b="1" dirty="0">
                <a:solidFill>
                  <a:srgbClr val="0A1F61"/>
                </a:solidFill>
                <a:latin typeface="Times New Roman" pitchFamily="18" charset="0"/>
                <a:cs typeface="Times New Roman" pitchFamily="18" charset="0"/>
              </a:rPr>
              <a:t>عالمنا المعاصر </a:t>
            </a:r>
            <a:r>
              <a:rPr lang="ar-EG" sz="2400" b="1" dirty="0" smtClean="0">
                <a:solidFill>
                  <a:srgbClr val="0A1F61"/>
                </a:solidFill>
                <a:latin typeface="Times New Roman" pitchFamily="18" charset="0"/>
                <a:cs typeface="Times New Roman" pitchFamily="18" charset="0"/>
              </a:rPr>
              <a:t>مترامى الأطراف ومعقد في </a:t>
            </a:r>
            <a:r>
              <a:rPr lang="ar-EG" sz="2400" b="1" dirty="0">
                <a:solidFill>
                  <a:srgbClr val="0A1F61"/>
                </a:solidFill>
                <a:latin typeface="Times New Roman" pitchFamily="18" charset="0"/>
                <a:cs typeface="Times New Roman" pitchFamily="18" charset="0"/>
              </a:rPr>
              <a:t>حجم المشاريع ودخول المنتجات الي </a:t>
            </a:r>
            <a:r>
              <a:rPr lang="ar-EG" sz="2400" b="1" dirty="0" smtClean="0">
                <a:solidFill>
                  <a:srgbClr val="0A1F61"/>
                </a:solidFill>
                <a:latin typeface="Times New Roman" pitchFamily="18" charset="0"/>
                <a:cs typeface="Times New Roman" pitchFamily="18" charset="0"/>
              </a:rPr>
              <a:t>أسواق </a:t>
            </a:r>
            <a:r>
              <a:rPr lang="ar-EG" sz="2400" b="1" dirty="0">
                <a:solidFill>
                  <a:srgbClr val="0A1F61"/>
                </a:solidFill>
                <a:latin typeface="Times New Roman" pitchFamily="18" charset="0"/>
                <a:cs typeface="Times New Roman" pitchFamily="18" charset="0"/>
              </a:rPr>
              <a:t>جديدة و كذلك ظهور منتجات جديدة في </a:t>
            </a:r>
            <a:r>
              <a:rPr lang="ar-EG" sz="2400" b="1" dirty="0" smtClean="0">
                <a:solidFill>
                  <a:srgbClr val="0A1F61"/>
                </a:solidFill>
                <a:latin typeface="Times New Roman" pitchFamily="18" charset="0"/>
                <a:cs typeface="Times New Roman" pitchFamily="18" charset="0"/>
              </a:rPr>
              <a:t>الأسواق </a:t>
            </a:r>
            <a:r>
              <a:rPr lang="ar-EG" sz="2400" b="1" dirty="0">
                <a:solidFill>
                  <a:srgbClr val="0A1F61"/>
                </a:solidFill>
                <a:latin typeface="Times New Roman" pitchFamily="18" charset="0"/>
                <a:cs typeface="Times New Roman" pitchFamily="18" charset="0"/>
              </a:rPr>
              <a:t>بشكل سريع </a:t>
            </a:r>
            <a:r>
              <a:rPr lang="ar-EG" sz="2400" b="1" dirty="0" smtClean="0">
                <a:solidFill>
                  <a:srgbClr val="0A1F61"/>
                </a:solidFill>
                <a:latin typeface="Times New Roman" pitchFamily="18" charset="0"/>
                <a:cs typeface="Times New Roman" pitchFamily="18" charset="0"/>
              </a:rPr>
              <a:t>ومستمر، </a:t>
            </a:r>
            <a:r>
              <a:rPr lang="ar-EG" sz="2400" b="1" dirty="0">
                <a:solidFill>
                  <a:srgbClr val="0A1F61"/>
                </a:solidFill>
                <a:latin typeface="Times New Roman" pitchFamily="18" charset="0"/>
                <a:cs typeface="Times New Roman" pitchFamily="18" charset="0"/>
              </a:rPr>
              <a:t>وهذا يتطلب القيام بالنشاط التسويقي الذي يسهل من مهمة الاتصال بين البائع </a:t>
            </a:r>
            <a:r>
              <a:rPr lang="ar-EG" sz="2400" b="1" dirty="0" smtClean="0">
                <a:solidFill>
                  <a:srgbClr val="0A1F61"/>
                </a:solidFill>
                <a:latin typeface="Times New Roman" pitchFamily="18" charset="0"/>
                <a:cs typeface="Times New Roman" pitchFamily="18" charset="0"/>
              </a:rPr>
              <a:t>والمشترى</a:t>
            </a:r>
            <a:r>
              <a:rPr lang="ar-EG" sz="2400" b="1" dirty="0">
                <a:solidFill>
                  <a:srgbClr val="0A1F61"/>
                </a:solidFill>
                <a:latin typeface="Times New Roman" pitchFamily="18" charset="0"/>
                <a:cs typeface="Times New Roman" pitchFamily="18" charset="0"/>
              </a:rPr>
              <a:t>، و عليه يمكن تحديد النشاط الترويجي من خلال:</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1768683"/>
      </p:ext>
    </p:extLst>
  </p:cSld>
  <p:clrMapOvr>
    <a:masterClrMapping/>
  </p:clrMapOvr>
  <mc:AlternateContent xmlns:mc="http://schemas.openxmlformats.org/markup-compatibility/2006" xmlns:p14="http://schemas.microsoft.com/office/powerpoint/2010/main">
    <mc:Choice Requires="p14">
      <p:transition spd="slow" p14:dur="2000" advTm="57591"/>
    </mc:Choice>
    <mc:Fallback xmlns="">
      <p:transition spd="slow" advTm="5759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أهمية </a:t>
            </a:r>
            <a:r>
              <a:rPr lang="ar-EG" sz="2100" b="1" dirty="0" smtClean="0">
                <a:effectLst>
                  <a:outerShdw blurRad="38100" dist="38100" dir="2700000" algn="tl">
                    <a:srgbClr val="000000">
                      <a:alpha val="43137"/>
                    </a:srgbClr>
                  </a:outerShdw>
                </a:effectLst>
                <a:cs typeface="+mj-cs"/>
              </a:rPr>
              <a:t>الترويج</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617739" y="2303611"/>
            <a:ext cx="8417320" cy="3970318"/>
          </a:xfrm>
          <a:prstGeom prst="rect">
            <a:avLst/>
          </a:prstGeom>
          <a:noFill/>
        </p:spPr>
        <p:txBody>
          <a:bodyPr wrap="square" rtlCol="0">
            <a:spAutoFit/>
          </a:bodyPr>
          <a:lstStyle/>
          <a:p>
            <a:pPr marL="457200" indent="-457200" algn="just" rtl="1">
              <a:lnSpc>
                <a:spcPct val="150000"/>
              </a:lnSpc>
              <a:buSzPct val="100000"/>
              <a:buFont typeface="+mj-lt"/>
              <a:buAutoNum type="arabicPeriod"/>
            </a:pPr>
            <a:r>
              <a:rPr lang="ar-EG" sz="2100" dirty="0" smtClean="0">
                <a:solidFill>
                  <a:srgbClr val="0A1F61"/>
                </a:solidFill>
                <a:latin typeface="Times New Roman" pitchFamily="18" charset="0"/>
                <a:cs typeface="Times New Roman" pitchFamily="18" charset="0"/>
              </a:rPr>
              <a:t>بعد </a:t>
            </a:r>
            <a:r>
              <a:rPr lang="ar-EG" sz="2100" dirty="0">
                <a:solidFill>
                  <a:srgbClr val="0A1F61"/>
                </a:solidFill>
                <a:latin typeface="Times New Roman" pitchFamily="18" charset="0"/>
                <a:cs typeface="Times New Roman" pitchFamily="18" charset="0"/>
              </a:rPr>
              <a:t>المسافة بين البائع والمشتري، مما يتطلب وجـود وســائل </a:t>
            </a:r>
            <a:r>
              <a:rPr lang="ar-EG" sz="2100" dirty="0" smtClean="0">
                <a:solidFill>
                  <a:srgbClr val="0A1F61"/>
                </a:solidFill>
                <a:latin typeface="Times New Roman" pitchFamily="18" charset="0"/>
                <a:cs typeface="Times New Roman" pitchFamily="18" charset="0"/>
              </a:rPr>
              <a:t>أخرى </a:t>
            </a:r>
            <a:r>
              <a:rPr lang="ar-EG" sz="2100" dirty="0">
                <a:solidFill>
                  <a:srgbClr val="0A1F61"/>
                </a:solidFill>
                <a:latin typeface="Times New Roman" pitchFamily="18" charset="0"/>
                <a:cs typeface="Times New Roman" pitchFamily="18" charset="0"/>
              </a:rPr>
              <a:t>تساهم في تحقيق الاتصال و التفاهم بين الطرفين</a:t>
            </a:r>
            <a:r>
              <a:rPr lang="ar-EG" sz="2100" dirty="0" smtClean="0">
                <a:solidFill>
                  <a:srgbClr val="0A1F61"/>
                </a:solidFill>
                <a:latin typeface="Times New Roman" pitchFamily="18" charset="0"/>
                <a:cs typeface="Times New Roman" pitchFamily="18" charset="0"/>
              </a:rPr>
              <a:t>.</a:t>
            </a:r>
          </a:p>
          <a:p>
            <a:pPr marL="457200" indent="-457200" algn="just" rtl="1">
              <a:lnSpc>
                <a:spcPct val="150000"/>
              </a:lnSpc>
              <a:buSzPct val="100000"/>
              <a:buFont typeface="+mj-lt"/>
              <a:buAutoNum type="arabicPeriod"/>
            </a:pPr>
            <a:r>
              <a:rPr lang="ar-EG" sz="2100" dirty="0" smtClean="0">
                <a:solidFill>
                  <a:srgbClr val="0A1F61"/>
                </a:solidFill>
                <a:latin typeface="Times New Roman" pitchFamily="18" charset="0"/>
                <a:cs typeface="Times New Roman" pitchFamily="18" charset="0"/>
              </a:rPr>
              <a:t>تنوع </a:t>
            </a:r>
            <a:r>
              <a:rPr lang="ar-EG" sz="2100" dirty="0">
                <a:solidFill>
                  <a:srgbClr val="0A1F61"/>
                </a:solidFill>
                <a:latin typeface="Times New Roman" pitchFamily="18" charset="0"/>
                <a:cs typeface="Times New Roman" pitchFamily="18" charset="0"/>
              </a:rPr>
              <a:t>و زيادة عدد </a:t>
            </a:r>
            <a:r>
              <a:rPr lang="ar-EG" sz="2100" dirty="0" smtClean="0">
                <a:solidFill>
                  <a:srgbClr val="0A1F61"/>
                </a:solidFill>
                <a:latin typeface="Times New Roman" pitchFamily="18" charset="0"/>
                <a:cs typeface="Times New Roman" pitchFamily="18" charset="0"/>
              </a:rPr>
              <a:t>الأفراد </a:t>
            </a:r>
            <a:r>
              <a:rPr lang="ar-EG" sz="2100" dirty="0">
                <a:solidFill>
                  <a:srgbClr val="0A1F61"/>
                </a:solidFill>
                <a:latin typeface="Times New Roman" pitchFamily="18" charset="0"/>
                <a:cs typeface="Times New Roman" pitchFamily="18" charset="0"/>
              </a:rPr>
              <a:t>اللذين يتصل بهم المنتج، حيث </a:t>
            </a:r>
            <a:r>
              <a:rPr lang="ar-EG" sz="2100" dirty="0" smtClean="0">
                <a:solidFill>
                  <a:srgbClr val="0A1F61"/>
                </a:solidFill>
                <a:latin typeface="Times New Roman" pitchFamily="18" charset="0"/>
                <a:cs typeface="Times New Roman" pitchFamily="18" charset="0"/>
              </a:rPr>
              <a:t>أن </a:t>
            </a:r>
            <a:r>
              <a:rPr lang="ar-EG" sz="2100" dirty="0">
                <a:solidFill>
                  <a:srgbClr val="0A1F61"/>
                </a:solidFill>
                <a:latin typeface="Times New Roman" pitchFamily="18" charset="0"/>
                <a:cs typeface="Times New Roman" pitchFamily="18" charset="0"/>
              </a:rPr>
              <a:t>المنتج عليه ان يتصل </a:t>
            </a:r>
            <a:r>
              <a:rPr lang="ar-EG" sz="2100" dirty="0" smtClean="0">
                <a:solidFill>
                  <a:srgbClr val="0A1F61"/>
                </a:solidFill>
                <a:latin typeface="Times New Roman" pitchFamily="18" charset="0"/>
                <a:cs typeface="Times New Roman" pitchFamily="18" charset="0"/>
              </a:rPr>
              <a:t>مع المستهلكين بالإضافة </a:t>
            </a:r>
            <a:r>
              <a:rPr lang="ar-EG" sz="2100" dirty="0">
                <a:solidFill>
                  <a:srgbClr val="0A1F61"/>
                </a:solidFill>
                <a:latin typeface="Times New Roman" pitchFamily="18" charset="0"/>
                <a:cs typeface="Times New Roman" pitchFamily="18" charset="0"/>
              </a:rPr>
              <a:t>إ</a:t>
            </a:r>
            <a:r>
              <a:rPr lang="ar-EG" sz="2100" dirty="0" smtClean="0">
                <a:solidFill>
                  <a:srgbClr val="0A1F61"/>
                </a:solidFill>
                <a:latin typeface="Times New Roman" pitchFamily="18" charset="0"/>
                <a:cs typeface="Times New Roman" pitchFamily="18" charset="0"/>
              </a:rPr>
              <a:t>لي الوسطاء </a:t>
            </a:r>
            <a:r>
              <a:rPr lang="ar-EG" sz="2100" dirty="0">
                <a:solidFill>
                  <a:srgbClr val="0A1F61"/>
                </a:solidFill>
                <a:latin typeface="Times New Roman" pitchFamily="18" charset="0"/>
                <a:cs typeface="Times New Roman" pitchFamily="18" charset="0"/>
              </a:rPr>
              <a:t>التجاريين مثل تجار الجملة او </a:t>
            </a:r>
            <a:r>
              <a:rPr lang="ar-EG" sz="2100" dirty="0" smtClean="0">
                <a:solidFill>
                  <a:srgbClr val="0A1F61"/>
                </a:solidFill>
                <a:latin typeface="Times New Roman" pitchFamily="18" charset="0"/>
                <a:cs typeface="Times New Roman" pitchFamily="18" charset="0"/>
              </a:rPr>
              <a:t>التجزئة.</a:t>
            </a:r>
            <a:endParaRPr lang="ar-EG" sz="2100" dirty="0">
              <a:solidFill>
                <a:srgbClr val="0A1F61"/>
              </a:solidFill>
              <a:latin typeface="Times New Roman" pitchFamily="18" charset="0"/>
              <a:cs typeface="Times New Roman" pitchFamily="18" charset="0"/>
            </a:endParaRPr>
          </a:p>
          <a:p>
            <a:pPr marL="457200" indent="-457200" algn="just" rtl="1">
              <a:lnSpc>
                <a:spcPct val="150000"/>
              </a:lnSpc>
              <a:buSzPct val="100000"/>
              <a:buFont typeface="+mj-lt"/>
              <a:buAutoNum type="arabicPeriod"/>
            </a:pPr>
            <a:r>
              <a:rPr lang="ar-EG" sz="2100" dirty="0" smtClean="0">
                <a:solidFill>
                  <a:srgbClr val="0A1F61"/>
                </a:solidFill>
                <a:latin typeface="Times New Roman" pitchFamily="18" charset="0"/>
                <a:cs typeface="Times New Roman" pitchFamily="18" charset="0"/>
              </a:rPr>
              <a:t>اشتداد </a:t>
            </a:r>
            <a:r>
              <a:rPr lang="ar-EG" sz="2100" dirty="0">
                <a:solidFill>
                  <a:srgbClr val="0A1F61"/>
                </a:solidFill>
                <a:latin typeface="Times New Roman" pitchFamily="18" charset="0"/>
                <a:cs typeface="Times New Roman" pitchFamily="18" charset="0"/>
              </a:rPr>
              <a:t>حالة المنافسة في السوق بين المنتجين مما يتطلب القيام بالجهود الترويجية لغرض كسب المعركة و تثبيت </a:t>
            </a:r>
            <a:r>
              <a:rPr lang="ar-EG" sz="2100" dirty="0" smtClean="0">
                <a:solidFill>
                  <a:srgbClr val="0A1F61"/>
                </a:solidFill>
                <a:latin typeface="Times New Roman" pitchFamily="18" charset="0"/>
                <a:cs typeface="Times New Roman" pitchFamily="18" charset="0"/>
              </a:rPr>
              <a:t>الأقدام في السوق </a:t>
            </a:r>
            <a:r>
              <a:rPr lang="ar-EG" sz="2100" dirty="0">
                <a:solidFill>
                  <a:srgbClr val="0A1F61"/>
                </a:solidFill>
                <a:latin typeface="Times New Roman" pitchFamily="18" charset="0"/>
                <a:cs typeface="Times New Roman" pitchFamily="18" charset="0"/>
              </a:rPr>
              <a:t>التجاري</a:t>
            </a:r>
            <a:r>
              <a:rPr lang="ar-EG" sz="2100" dirty="0" smtClean="0">
                <a:solidFill>
                  <a:srgbClr val="0A1F61"/>
                </a:solidFill>
                <a:latin typeface="Times New Roman" pitchFamily="18" charset="0"/>
                <a:cs typeface="Times New Roman" pitchFamily="18" charset="0"/>
              </a:rPr>
              <a:t>.</a:t>
            </a:r>
          </a:p>
          <a:p>
            <a:pPr marL="457200" indent="-457200" algn="just" rtl="1">
              <a:lnSpc>
                <a:spcPct val="150000"/>
              </a:lnSpc>
              <a:buSzPct val="100000"/>
              <a:buFont typeface="+mj-lt"/>
              <a:buAutoNum type="arabicPeriod"/>
            </a:pPr>
            <a:r>
              <a:rPr lang="ar-EG" sz="2100" dirty="0" smtClean="0">
                <a:solidFill>
                  <a:srgbClr val="0A1F61"/>
                </a:solidFill>
                <a:latin typeface="Times New Roman" pitchFamily="18" charset="0"/>
                <a:cs typeface="Times New Roman" pitchFamily="18" charset="0"/>
              </a:rPr>
              <a:t>يساهم </a:t>
            </a:r>
            <a:r>
              <a:rPr lang="ar-EG" sz="2100" dirty="0">
                <a:solidFill>
                  <a:srgbClr val="0A1F61"/>
                </a:solidFill>
                <a:latin typeface="Times New Roman" pitchFamily="18" charset="0"/>
                <a:cs typeface="Times New Roman" pitchFamily="18" charset="0"/>
              </a:rPr>
              <a:t>الترويج في الحفاظ علي مستوى من الوعي و التطــور فــي حياة </a:t>
            </a:r>
            <a:r>
              <a:rPr lang="ar-EG" sz="2100" dirty="0" smtClean="0">
                <a:solidFill>
                  <a:srgbClr val="0A1F61"/>
                </a:solidFill>
                <a:latin typeface="Times New Roman" pitchFamily="18" charset="0"/>
                <a:cs typeface="Times New Roman" pitchFamily="18" charset="0"/>
              </a:rPr>
              <a:t>الأفراد </a:t>
            </a:r>
            <a:r>
              <a:rPr lang="ar-EG" sz="2100" dirty="0">
                <a:solidFill>
                  <a:srgbClr val="0A1F61"/>
                </a:solidFill>
                <a:latin typeface="Times New Roman" pitchFamily="18" charset="0"/>
                <a:cs typeface="Times New Roman" pitchFamily="18" charset="0"/>
              </a:rPr>
              <a:t>وذلك من خلال ما يمدهم من معلومات و بيانات عن كل ما يتعلق بالسلع و الخدمات و كل ما هو ذو فائدة لهم</a:t>
            </a:r>
            <a:r>
              <a:rPr lang="ar-EG" sz="2100" dirty="0" smtClean="0">
                <a:solidFill>
                  <a:srgbClr val="0A1F61"/>
                </a:solidFill>
                <a:latin typeface="Times New Roman" pitchFamily="18" charset="0"/>
                <a:cs typeface="Times New Roman" pitchFamily="18" charset="0"/>
              </a:rPr>
              <a:t>.</a:t>
            </a:r>
            <a:endParaRPr lang="ar-EG" sz="21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13233802"/>
      </p:ext>
    </p:extLst>
  </p:cSld>
  <p:clrMapOvr>
    <a:masterClrMapping/>
  </p:clrMapOvr>
  <mc:AlternateContent xmlns:mc="http://schemas.openxmlformats.org/markup-compatibility/2006" xmlns:p14="http://schemas.microsoft.com/office/powerpoint/2010/main">
    <mc:Choice Requires="p14">
      <p:transition spd="slow" p14:dur="2000" advTm="233629"/>
    </mc:Choice>
    <mc:Fallback xmlns="">
      <p:transition spd="slow" advTm="23362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أهمية </a:t>
            </a:r>
            <a:r>
              <a:rPr lang="ar-EG" sz="2100" b="1" dirty="0" smtClean="0">
                <a:effectLst>
                  <a:outerShdw blurRad="38100" dist="38100" dir="2700000" algn="tl">
                    <a:srgbClr val="000000">
                      <a:alpha val="43137"/>
                    </a:srgbClr>
                  </a:outerShdw>
                </a:effectLst>
                <a:cs typeface="+mj-cs"/>
              </a:rPr>
              <a:t>الترويج</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617739" y="2299461"/>
            <a:ext cx="8417320" cy="3000821"/>
          </a:xfrm>
          <a:prstGeom prst="rect">
            <a:avLst/>
          </a:prstGeom>
          <a:noFill/>
        </p:spPr>
        <p:txBody>
          <a:bodyPr wrap="square" rtlCol="0">
            <a:spAutoFit/>
          </a:bodyPr>
          <a:lstStyle/>
          <a:p>
            <a:pPr marL="457200" indent="-457200" algn="just" rtl="1">
              <a:lnSpc>
                <a:spcPct val="150000"/>
              </a:lnSpc>
              <a:buSzPct val="100000"/>
              <a:buFont typeface="+mj-lt"/>
              <a:buAutoNum type="arabicPeriod" startAt="5"/>
            </a:pPr>
            <a:r>
              <a:rPr lang="ar-EG" sz="2100" dirty="0">
                <a:solidFill>
                  <a:srgbClr val="0A1F61"/>
                </a:solidFill>
                <a:latin typeface="Times New Roman" pitchFamily="18" charset="0"/>
                <a:cs typeface="Times New Roman" pitchFamily="18" charset="0"/>
              </a:rPr>
              <a:t>إ</a:t>
            </a:r>
            <a:r>
              <a:rPr lang="ar-EG" sz="2100" dirty="0" smtClean="0">
                <a:solidFill>
                  <a:srgbClr val="0A1F61"/>
                </a:solidFill>
                <a:latin typeface="Times New Roman" pitchFamily="18" charset="0"/>
                <a:cs typeface="Times New Roman" pitchFamily="18" charset="0"/>
              </a:rPr>
              <a:t>ن </a:t>
            </a:r>
            <a:r>
              <a:rPr lang="ar-EG" sz="2100" dirty="0">
                <a:solidFill>
                  <a:srgbClr val="0A1F61"/>
                </a:solidFill>
                <a:latin typeface="Times New Roman" pitchFamily="18" charset="0"/>
                <a:cs typeface="Times New Roman" pitchFamily="18" charset="0"/>
              </a:rPr>
              <a:t>المشروع من خلال النشاط الترويجي يرمي </a:t>
            </a:r>
            <a:r>
              <a:rPr lang="ar-EG" sz="2100" dirty="0" smtClean="0">
                <a:solidFill>
                  <a:srgbClr val="0A1F61"/>
                </a:solidFill>
                <a:latin typeface="Times New Roman" pitchFamily="18" charset="0"/>
                <a:cs typeface="Times New Roman" pitchFamily="18" charset="0"/>
              </a:rPr>
              <a:t>إلي </a:t>
            </a:r>
            <a:r>
              <a:rPr lang="ar-EG" sz="2100" dirty="0">
                <a:solidFill>
                  <a:srgbClr val="0A1F61"/>
                </a:solidFill>
                <a:latin typeface="Times New Roman" pitchFamily="18" charset="0"/>
                <a:cs typeface="Times New Roman" pitchFamily="18" charset="0"/>
              </a:rPr>
              <a:t>الوصول </a:t>
            </a:r>
            <a:r>
              <a:rPr lang="ar-EG" sz="2100" dirty="0" smtClean="0">
                <a:solidFill>
                  <a:srgbClr val="0A1F61"/>
                </a:solidFill>
                <a:latin typeface="Times New Roman" pitchFamily="18" charset="0"/>
                <a:cs typeface="Times New Roman" pitchFamily="18" charset="0"/>
              </a:rPr>
              <a:t>إلي </a:t>
            </a:r>
            <a:r>
              <a:rPr lang="ar-EG" sz="2100" dirty="0">
                <a:solidFill>
                  <a:srgbClr val="0A1F61"/>
                </a:solidFill>
                <a:latin typeface="Times New Roman" pitchFamily="18" charset="0"/>
                <a:cs typeface="Times New Roman" pitchFamily="18" charset="0"/>
              </a:rPr>
              <a:t>مستوي عالي من المبيعات </a:t>
            </a:r>
            <a:r>
              <a:rPr lang="ar-EG" sz="2100" dirty="0" smtClean="0">
                <a:solidFill>
                  <a:srgbClr val="0A1F61"/>
                </a:solidFill>
                <a:latin typeface="Times New Roman" pitchFamily="18" charset="0"/>
                <a:cs typeface="Times New Roman" pitchFamily="18" charset="0"/>
              </a:rPr>
              <a:t>وهذا </a:t>
            </a:r>
            <a:r>
              <a:rPr lang="ar-EG" sz="2100" dirty="0">
                <a:solidFill>
                  <a:srgbClr val="0A1F61"/>
                </a:solidFill>
                <a:latin typeface="Times New Roman" pitchFamily="18" charset="0"/>
                <a:cs typeface="Times New Roman" pitchFamily="18" charset="0"/>
              </a:rPr>
              <a:t>سيؤثر بالنهاية علي تخفيض </a:t>
            </a:r>
            <a:r>
              <a:rPr lang="ar-EG" sz="2100" dirty="0" smtClean="0">
                <a:solidFill>
                  <a:srgbClr val="0A1F61"/>
                </a:solidFill>
                <a:latin typeface="Times New Roman" pitchFamily="18" charset="0"/>
                <a:cs typeface="Times New Roman" pitchFamily="18" charset="0"/>
              </a:rPr>
              <a:t>تكلفة </a:t>
            </a:r>
            <a:r>
              <a:rPr lang="ar-EG" sz="2100" dirty="0">
                <a:solidFill>
                  <a:srgbClr val="0A1F61"/>
                </a:solidFill>
                <a:latin typeface="Times New Roman" pitchFamily="18" charset="0"/>
                <a:cs typeface="Times New Roman" pitchFamily="18" charset="0"/>
              </a:rPr>
              <a:t>الوحدة المنتجة </a:t>
            </a:r>
            <a:r>
              <a:rPr lang="ar-EG" sz="2100" dirty="0" smtClean="0">
                <a:solidFill>
                  <a:srgbClr val="0A1F61"/>
                </a:solidFill>
                <a:latin typeface="Times New Roman" pitchFamily="18" charset="0"/>
                <a:cs typeface="Times New Roman" pitchFamily="18" charset="0"/>
              </a:rPr>
              <a:t>وبالتالي </a:t>
            </a:r>
            <a:r>
              <a:rPr lang="ar-EG" sz="2100" dirty="0">
                <a:solidFill>
                  <a:srgbClr val="0A1F61"/>
                </a:solidFill>
                <a:latin typeface="Times New Roman" pitchFamily="18" charset="0"/>
                <a:cs typeface="Times New Roman" pitchFamily="18" charset="0"/>
              </a:rPr>
              <a:t>إ</a:t>
            </a:r>
            <a:r>
              <a:rPr lang="ar-EG" sz="2100" dirty="0" smtClean="0">
                <a:solidFill>
                  <a:srgbClr val="0A1F61"/>
                </a:solidFill>
                <a:latin typeface="Times New Roman" pitchFamily="18" charset="0"/>
                <a:cs typeface="Times New Roman" pitchFamily="18" charset="0"/>
              </a:rPr>
              <a:t>لي </a:t>
            </a:r>
            <a:r>
              <a:rPr lang="ar-EG" sz="2100" dirty="0">
                <a:solidFill>
                  <a:srgbClr val="0A1F61"/>
                </a:solidFill>
                <a:latin typeface="Times New Roman" pitchFamily="18" charset="0"/>
                <a:cs typeface="Times New Roman" pitchFamily="18" charset="0"/>
              </a:rPr>
              <a:t>تخفيض </a:t>
            </a:r>
            <a:r>
              <a:rPr lang="ar-EG" sz="2100" dirty="0" smtClean="0">
                <a:solidFill>
                  <a:srgbClr val="0A1F61"/>
                </a:solidFill>
                <a:latin typeface="Times New Roman" pitchFamily="18" charset="0"/>
                <a:cs typeface="Times New Roman" pitchFamily="18" charset="0"/>
              </a:rPr>
              <a:t>الأسعار </a:t>
            </a:r>
            <a:r>
              <a:rPr lang="ar-EG" sz="2100" dirty="0">
                <a:solidFill>
                  <a:srgbClr val="0A1F61"/>
                </a:solidFill>
                <a:latin typeface="Times New Roman" pitchFamily="18" charset="0"/>
                <a:cs typeface="Times New Roman" pitchFamily="18" charset="0"/>
              </a:rPr>
              <a:t>مــن خــلال توزيع </a:t>
            </a:r>
            <a:r>
              <a:rPr lang="ar-EG" sz="2100" dirty="0" smtClean="0">
                <a:solidFill>
                  <a:srgbClr val="0A1F61"/>
                </a:solidFill>
                <a:latin typeface="Times New Roman" pitchFamily="18" charset="0"/>
                <a:cs typeface="Times New Roman" pitchFamily="18" charset="0"/>
              </a:rPr>
              <a:t>التكلفة </a:t>
            </a:r>
            <a:r>
              <a:rPr lang="ar-EG" sz="2100" dirty="0">
                <a:solidFill>
                  <a:srgbClr val="0A1F61"/>
                </a:solidFill>
                <a:latin typeface="Times New Roman" pitchFamily="18" charset="0"/>
                <a:cs typeface="Times New Roman" pitchFamily="18" charset="0"/>
              </a:rPr>
              <a:t>الثابتة علي </a:t>
            </a:r>
            <a:r>
              <a:rPr lang="ar-EG" sz="2100" dirty="0" smtClean="0">
                <a:solidFill>
                  <a:srgbClr val="0A1F61"/>
                </a:solidFill>
                <a:latin typeface="Times New Roman" pitchFamily="18" charset="0"/>
                <a:cs typeface="Times New Roman" pitchFamily="18" charset="0"/>
              </a:rPr>
              <a:t>أكبر </a:t>
            </a:r>
            <a:r>
              <a:rPr lang="ar-EG" sz="2100" dirty="0">
                <a:solidFill>
                  <a:srgbClr val="0A1F61"/>
                </a:solidFill>
                <a:latin typeface="Times New Roman" pitchFamily="18" charset="0"/>
                <a:cs typeface="Times New Roman" pitchFamily="18" charset="0"/>
              </a:rPr>
              <a:t>عدد من الوحدات المنتجة.</a:t>
            </a:r>
          </a:p>
          <a:p>
            <a:pPr marL="457200" indent="-457200" algn="just" rtl="1">
              <a:lnSpc>
                <a:spcPct val="150000"/>
              </a:lnSpc>
              <a:buSzPct val="100000"/>
              <a:buFont typeface="+mj-lt"/>
              <a:buAutoNum type="arabicPeriod" startAt="5"/>
            </a:pPr>
            <a:r>
              <a:rPr lang="ar-EG" sz="2100" dirty="0">
                <a:solidFill>
                  <a:srgbClr val="0A1F61"/>
                </a:solidFill>
                <a:latin typeface="Times New Roman" pitchFamily="18" charset="0"/>
                <a:cs typeface="Times New Roman" pitchFamily="18" charset="0"/>
              </a:rPr>
              <a:t>إ</a:t>
            </a:r>
            <a:r>
              <a:rPr lang="ar-EG" sz="2100" dirty="0" smtClean="0">
                <a:solidFill>
                  <a:srgbClr val="0A1F61"/>
                </a:solidFill>
                <a:latin typeface="Times New Roman" pitchFamily="18" charset="0"/>
                <a:cs typeface="Times New Roman" pitchFamily="18" charset="0"/>
              </a:rPr>
              <a:t>ن </a:t>
            </a:r>
            <a:r>
              <a:rPr lang="ar-EG" sz="2100" dirty="0">
                <a:solidFill>
                  <a:srgbClr val="0A1F61"/>
                </a:solidFill>
                <a:latin typeface="Times New Roman" pitchFamily="18" charset="0"/>
                <a:cs typeface="Times New Roman" pitchFamily="18" charset="0"/>
              </a:rPr>
              <a:t>ما يرصد من مبالغ لتغطية النشاط الترويجي يعتبر </a:t>
            </a:r>
            <a:r>
              <a:rPr lang="ar-EG" sz="2100" dirty="0" smtClean="0">
                <a:solidFill>
                  <a:srgbClr val="0A1F61"/>
                </a:solidFill>
                <a:latin typeface="Times New Roman" pitchFamily="18" charset="0"/>
                <a:cs typeface="Times New Roman" pitchFamily="18" charset="0"/>
              </a:rPr>
              <a:t>أكبـر الأنشطة التسويقية، </a:t>
            </a:r>
            <a:r>
              <a:rPr lang="ar-EG" sz="2100" dirty="0">
                <a:solidFill>
                  <a:srgbClr val="0A1F61"/>
                </a:solidFill>
                <a:latin typeface="Times New Roman" pitchFamily="18" charset="0"/>
                <a:cs typeface="Times New Roman" pitchFamily="18" charset="0"/>
              </a:rPr>
              <a:t>بل </a:t>
            </a:r>
            <a:r>
              <a:rPr lang="ar-EG" sz="2100" dirty="0" smtClean="0">
                <a:solidFill>
                  <a:srgbClr val="0A1F61"/>
                </a:solidFill>
                <a:latin typeface="Times New Roman" pitchFamily="18" charset="0"/>
                <a:cs typeface="Times New Roman" pitchFamily="18" charset="0"/>
              </a:rPr>
              <a:t>إنها </a:t>
            </a:r>
            <a:r>
              <a:rPr lang="ar-EG" sz="2100" dirty="0">
                <a:solidFill>
                  <a:srgbClr val="0A1F61"/>
                </a:solidFill>
                <a:latin typeface="Times New Roman" pitchFamily="18" charset="0"/>
                <a:cs typeface="Times New Roman" pitchFamily="18" charset="0"/>
              </a:rPr>
              <a:t>تأتي بالمرتبة </a:t>
            </a:r>
            <a:r>
              <a:rPr lang="ar-EG" sz="2100" dirty="0" smtClean="0">
                <a:solidFill>
                  <a:srgbClr val="0A1F61"/>
                </a:solidFill>
                <a:latin typeface="Times New Roman" pitchFamily="18" charset="0"/>
                <a:cs typeface="Times New Roman" pitchFamily="18" charset="0"/>
              </a:rPr>
              <a:t>الثانيــة بعد </a:t>
            </a:r>
            <a:r>
              <a:rPr lang="ar-EG" sz="2100" dirty="0">
                <a:solidFill>
                  <a:srgbClr val="0A1F61"/>
                </a:solidFill>
                <a:latin typeface="Times New Roman" pitchFamily="18" charset="0"/>
                <a:cs typeface="Times New Roman" pitchFamily="18" charset="0"/>
              </a:rPr>
              <a:t>تكاليف </a:t>
            </a:r>
            <a:r>
              <a:rPr lang="ar-EG" sz="2100" dirty="0" smtClean="0">
                <a:solidFill>
                  <a:srgbClr val="0A1F61"/>
                </a:solidFill>
                <a:latin typeface="Times New Roman" pitchFamily="18" charset="0"/>
                <a:cs typeface="Times New Roman" pitchFamily="18" charset="0"/>
              </a:rPr>
              <a:t>الإنتاج</a:t>
            </a:r>
            <a:r>
              <a:rPr lang="ar-EG" sz="2100" dirty="0">
                <a:solidFill>
                  <a:srgbClr val="0A1F61"/>
                </a:solidFill>
                <a:latin typeface="Times New Roman" pitchFamily="18" charset="0"/>
                <a:cs typeface="Times New Roman" pitchFamily="18" charset="0"/>
              </a:rPr>
              <a:t>، ومن هنا يبرز الاهتمام بهذا النشاط </a:t>
            </a:r>
            <a:r>
              <a:rPr lang="ar-EG" sz="2100" dirty="0" smtClean="0">
                <a:solidFill>
                  <a:srgbClr val="0A1F61"/>
                </a:solidFill>
                <a:latin typeface="Times New Roman" pitchFamily="18" charset="0"/>
                <a:cs typeface="Times New Roman" pitchFamily="18" charset="0"/>
              </a:rPr>
              <a:t>الحيوي في </a:t>
            </a:r>
            <a:r>
              <a:rPr lang="ar-EG" sz="2100" dirty="0">
                <a:solidFill>
                  <a:srgbClr val="0A1F61"/>
                </a:solidFill>
                <a:latin typeface="Times New Roman" pitchFamily="18" charset="0"/>
                <a:cs typeface="Times New Roman" pitchFamily="18" charset="0"/>
              </a:rPr>
              <a:t>مجال النشاط التسويقي.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0053213"/>
      </p:ext>
    </p:extLst>
  </p:cSld>
  <p:clrMapOvr>
    <a:masterClrMapping/>
  </p:clrMapOvr>
  <mc:AlternateContent xmlns:mc="http://schemas.openxmlformats.org/markup-compatibility/2006" xmlns:p14="http://schemas.microsoft.com/office/powerpoint/2010/main">
    <mc:Choice Requires="p14">
      <p:transition spd="slow" p14:dur="2000" advTm="149159"/>
    </mc:Choice>
    <mc:Fallback xmlns="">
      <p:transition spd="slow" advTm="14915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أهمية الترويج</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617739" y="2578914"/>
            <a:ext cx="8417320" cy="2031325"/>
          </a:xfrm>
          <a:prstGeom prst="rect">
            <a:avLst/>
          </a:prstGeom>
          <a:noFill/>
        </p:spPr>
        <p:txBody>
          <a:bodyPr wrap="square" rtlCol="0">
            <a:spAutoFit/>
          </a:bodyPr>
          <a:lstStyle/>
          <a:p>
            <a:pPr marL="457200" indent="-457200" algn="just" rtl="1">
              <a:lnSpc>
                <a:spcPct val="150000"/>
              </a:lnSpc>
              <a:buSzPct val="100000"/>
              <a:buFont typeface="+mj-lt"/>
              <a:buAutoNum type="arabicPeriod" startAt="7"/>
            </a:pPr>
            <a:r>
              <a:rPr lang="ar-EG" sz="2100" dirty="0" smtClean="0">
                <a:solidFill>
                  <a:srgbClr val="0A1F61"/>
                </a:solidFill>
                <a:latin typeface="Times New Roman" pitchFamily="18" charset="0"/>
                <a:cs typeface="Times New Roman" pitchFamily="18" charset="0"/>
              </a:rPr>
              <a:t>يؤثر </a:t>
            </a:r>
            <a:r>
              <a:rPr lang="ar-EG" sz="2100" dirty="0">
                <a:solidFill>
                  <a:srgbClr val="0A1F61"/>
                </a:solidFill>
                <a:latin typeface="Times New Roman" pitchFamily="18" charset="0"/>
                <a:cs typeface="Times New Roman" pitchFamily="18" charset="0"/>
              </a:rPr>
              <a:t>النشاط الترويجي علي قرار الشراء بالنسبة للمستهلك. يظهر ذلك في بعض الاحيان عندما يدخل المستهلك الـــي احـــد الاسواق فنرى انه يشتري سلعا اخري </a:t>
            </a:r>
            <a:r>
              <a:rPr lang="ar-EG" sz="2100" dirty="0" smtClean="0">
                <a:solidFill>
                  <a:srgbClr val="0A1F61"/>
                </a:solidFill>
                <a:latin typeface="Times New Roman" pitchFamily="18" charset="0"/>
                <a:cs typeface="Times New Roman" pitchFamily="18" charset="0"/>
              </a:rPr>
              <a:t>إضافة </a:t>
            </a:r>
            <a:r>
              <a:rPr lang="ar-EG" sz="2100" dirty="0">
                <a:solidFill>
                  <a:srgbClr val="0A1F61"/>
                </a:solidFill>
                <a:latin typeface="Times New Roman" pitchFamily="18" charset="0"/>
                <a:cs typeface="Times New Roman" pitchFamily="18" charset="0"/>
              </a:rPr>
              <a:t>لما خططـه فـي خطته الشرائية نتيجة تأثيرات الجهود الترويجية.</a:t>
            </a:r>
          </a:p>
          <a:p>
            <a:pPr marL="457200" indent="-457200" algn="just" rtl="1">
              <a:lnSpc>
                <a:spcPct val="150000"/>
              </a:lnSpc>
              <a:buSzPct val="100000"/>
              <a:buFont typeface="+mj-lt"/>
              <a:buAutoNum type="arabicPeriod" startAt="7"/>
            </a:pPr>
            <a:r>
              <a:rPr lang="ar-EG" sz="2100" dirty="0" smtClean="0">
                <a:solidFill>
                  <a:srgbClr val="0A1F61"/>
                </a:solidFill>
                <a:latin typeface="Times New Roman" pitchFamily="18" charset="0"/>
                <a:cs typeface="Times New Roman" pitchFamily="18" charset="0"/>
              </a:rPr>
              <a:t>يؤثر </a:t>
            </a:r>
            <a:r>
              <a:rPr lang="ar-EG" sz="2100" dirty="0">
                <a:solidFill>
                  <a:srgbClr val="0A1F61"/>
                </a:solidFill>
                <a:latin typeface="Times New Roman" pitchFamily="18" charset="0"/>
                <a:cs typeface="Times New Roman" pitchFamily="18" charset="0"/>
              </a:rPr>
              <a:t>النشاط الترويجي علي مرحلة </a:t>
            </a:r>
            <a:r>
              <a:rPr lang="ar-EG" sz="2100" dirty="0" smtClean="0">
                <a:solidFill>
                  <a:srgbClr val="0A1F61"/>
                </a:solidFill>
                <a:latin typeface="Times New Roman" pitchFamily="18" charset="0"/>
                <a:cs typeface="Times New Roman" pitchFamily="18" charset="0"/>
              </a:rPr>
              <a:t>الطلب.</a:t>
            </a:r>
            <a:endParaRPr lang="ar-EG" sz="21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46594565"/>
      </p:ext>
    </p:extLst>
  </p:cSld>
  <p:clrMapOvr>
    <a:masterClrMapping/>
  </p:clrMapOvr>
  <mc:AlternateContent xmlns:mc="http://schemas.openxmlformats.org/markup-compatibility/2006" xmlns:p14="http://schemas.microsoft.com/office/powerpoint/2010/main">
    <mc:Choice Requires="p14">
      <p:transition spd="slow" p14:dur="2000" advTm="142141"/>
    </mc:Choice>
    <mc:Fallback xmlns="">
      <p:transition spd="slow" advTm="14214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390357" y="1739494"/>
            <a:ext cx="1904689" cy="461665"/>
          </a:xfrm>
          <a:prstGeom prst="rect">
            <a:avLst/>
          </a:prstGeom>
          <a:noFill/>
        </p:spPr>
        <p:txBody>
          <a:bodyPr wrap="none" rtlCol="0">
            <a:spAutoFit/>
          </a:bodyPr>
          <a:lstStyle/>
          <a:p>
            <a:pPr algn="just"/>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المزيج الترويجى </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60206646"/>
      </p:ext>
    </p:extLst>
  </p:cSld>
  <p:clrMapOvr>
    <a:masterClrMapping/>
  </p:clrMapOvr>
  <mc:AlternateContent xmlns:mc="http://schemas.openxmlformats.org/markup-compatibility/2006" xmlns:p14="http://schemas.microsoft.com/office/powerpoint/2010/main">
    <mc:Choice Requires="p14">
      <p:transition spd="slow" p14:dur="2000" advTm="5926"/>
    </mc:Choice>
    <mc:Fallback xmlns="">
      <p:transition spd="slow" advTm="592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المزيج الترويجى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748140"/>
            <a:ext cx="8417320" cy="493981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الترويج عملية اتِّصَال:  </a:t>
            </a:r>
          </a:p>
          <a:p>
            <a:pPr algn="just" rtl="1">
              <a:lnSpc>
                <a:spcPct val="150000"/>
              </a:lnSpc>
            </a:pPr>
            <a:r>
              <a:rPr lang="ar-EG" sz="2200" b="1" dirty="0">
                <a:solidFill>
                  <a:srgbClr val="0A1F61"/>
                </a:solidFill>
                <a:latin typeface="Times New Roman" pitchFamily="18" charset="0"/>
                <a:cs typeface="Times New Roman" pitchFamily="18" charset="0"/>
              </a:rPr>
              <a:t>يعمل الترويج من خلال مجموعة من العناصر والأدوات تُسمى بالمزيج </a:t>
            </a:r>
            <a:r>
              <a:rPr lang="ar-EG" sz="2200" b="1" dirty="0" smtClean="0">
                <a:solidFill>
                  <a:srgbClr val="0A1F61"/>
                </a:solidFill>
                <a:latin typeface="Times New Roman" pitchFamily="18" charset="0"/>
                <a:cs typeface="Times New Roman" pitchFamily="18" charset="0"/>
              </a:rPr>
              <a:t>الترويجي، </a:t>
            </a:r>
            <a:r>
              <a:rPr lang="ar-EG" sz="2200" b="1" dirty="0">
                <a:solidFill>
                  <a:srgbClr val="0A1F61"/>
                </a:solidFill>
                <a:latin typeface="Times New Roman" pitchFamily="18" charset="0"/>
                <a:cs typeface="Times New Roman" pitchFamily="18" charset="0"/>
              </a:rPr>
              <a:t>حيث يتكون هذا المزيج من مجموعة من العناصر, هي: </a:t>
            </a:r>
          </a:p>
          <a:p>
            <a:pPr marL="457200" indent="-220663" algn="just" rtl="1">
              <a:lnSpc>
                <a:spcPct val="150000"/>
              </a:lnSpc>
              <a:buFont typeface="+mj-lt"/>
              <a:buAutoNum type="arabicPeriod"/>
            </a:pPr>
            <a:r>
              <a:rPr lang="ar-EG" sz="2200" b="1" dirty="0" smtClean="0">
                <a:solidFill>
                  <a:srgbClr val="0A1F61"/>
                </a:solidFill>
                <a:latin typeface="Times New Roman" pitchFamily="18" charset="0"/>
                <a:cs typeface="Times New Roman" pitchFamily="18" charset="0"/>
              </a:rPr>
              <a:t>الإِعْلاَن</a:t>
            </a:r>
            <a:r>
              <a:rPr lang="ar-EG" sz="2200" b="1" dirty="0">
                <a:solidFill>
                  <a:srgbClr val="0A1F61"/>
                </a:solidFill>
                <a:latin typeface="Times New Roman" pitchFamily="18" charset="0"/>
                <a:cs typeface="Times New Roman" pitchFamily="18" charset="0"/>
              </a:rPr>
              <a:t>: </a:t>
            </a:r>
          </a:p>
          <a:p>
            <a:pPr marL="847725" indent="-217488" algn="just" rtl="1">
              <a:lnSpc>
                <a:spcPct val="150000"/>
              </a:lnSpc>
              <a:buFont typeface="Arial" pitchFamily="34" charset="0"/>
              <a:buChar char="•"/>
            </a:pPr>
            <a:r>
              <a:rPr lang="ar-EG" sz="2000" b="1" dirty="0">
                <a:solidFill>
                  <a:srgbClr val="0A1F61"/>
                </a:solidFill>
                <a:latin typeface="Times New Roman" pitchFamily="18" charset="0"/>
                <a:cs typeface="Times New Roman" pitchFamily="18" charset="0"/>
              </a:rPr>
              <a:t>هو وسيلة الاتِّصَال التي تقوم بها المنشأة للوصول إلى الجماهير كبيرة العدد.</a:t>
            </a:r>
          </a:p>
          <a:p>
            <a:pPr marL="847725" indent="-217488" algn="just" rtl="1">
              <a:lnSpc>
                <a:spcPct val="150000"/>
              </a:lnSpc>
              <a:buFont typeface="Arial" pitchFamily="34" charset="0"/>
              <a:buChar char="•"/>
            </a:pPr>
            <a:r>
              <a:rPr lang="ar-EG" sz="2000" b="1" dirty="0">
                <a:solidFill>
                  <a:srgbClr val="0A1F61"/>
                </a:solidFill>
                <a:latin typeface="Times New Roman" pitchFamily="18" charset="0"/>
                <a:cs typeface="Times New Roman" pitchFamily="18" charset="0"/>
              </a:rPr>
              <a:t>يتم إعداد الرسائل الإِعْلاَنية، وتسليمها للمشترين من خلال وسائل النشر واسعة الانتشار.</a:t>
            </a:r>
          </a:p>
          <a:p>
            <a:pPr marL="847725" indent="-217488" algn="just" rtl="1">
              <a:lnSpc>
                <a:spcPct val="150000"/>
              </a:lnSpc>
              <a:buFont typeface="Arial" pitchFamily="34" charset="0"/>
              <a:buChar char="•"/>
            </a:pPr>
            <a:r>
              <a:rPr lang="ar-EG" sz="2000" b="1" dirty="0">
                <a:solidFill>
                  <a:srgbClr val="0A1F61"/>
                </a:solidFill>
                <a:latin typeface="Times New Roman" pitchFamily="18" charset="0"/>
                <a:cs typeface="Times New Roman" pitchFamily="18" charset="0"/>
              </a:rPr>
              <a:t>يقوم المعلن بشراء المساحة أو الوقت الإِعْلاَني.</a:t>
            </a:r>
          </a:p>
          <a:p>
            <a:pPr marL="847725" indent="-217488" algn="just" rtl="1">
              <a:lnSpc>
                <a:spcPct val="150000"/>
              </a:lnSpc>
              <a:buFont typeface="Arial" pitchFamily="34" charset="0"/>
              <a:buChar char="•"/>
            </a:pPr>
            <a:r>
              <a:rPr lang="ar-EG" sz="2000" b="1" dirty="0">
                <a:solidFill>
                  <a:srgbClr val="0A1F61"/>
                </a:solidFill>
                <a:latin typeface="Times New Roman" pitchFamily="18" charset="0"/>
                <a:cs typeface="Times New Roman" pitchFamily="18" charset="0"/>
              </a:rPr>
              <a:t>يوجه المعلن الرسالة الإِعْلاَنية من حيث المحتويات أو المساحة أو الوقت أو الأساليب المستخدمة في إعدادها وإخراجها. </a:t>
            </a:r>
          </a:p>
          <a:p>
            <a:pPr marL="342900" indent="-342900"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209678"/>
    </mc:Choice>
    <mc:Fallback xmlns="">
      <p:transition spd="slow" advTm="20967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019815"/>
            <a:ext cx="8417320" cy="3924151"/>
          </a:xfrm>
          <a:prstGeom prst="rect">
            <a:avLst/>
          </a:prstGeom>
          <a:noFill/>
        </p:spPr>
        <p:txBody>
          <a:bodyPr wrap="square" rtlCol="0">
            <a:spAutoFit/>
          </a:bodyPr>
          <a:lstStyle/>
          <a:p>
            <a:pPr marL="457200" indent="-284163" algn="just" rtl="1">
              <a:lnSpc>
                <a:spcPct val="150000"/>
              </a:lnSpc>
              <a:buFont typeface="+mj-lt"/>
              <a:buAutoNum type="arabicPeriod" startAt="2"/>
            </a:pPr>
            <a:r>
              <a:rPr lang="ar-EG" sz="2200" dirty="0" smtClean="0">
                <a:solidFill>
                  <a:srgbClr val="0A1F61"/>
                </a:solidFill>
                <a:latin typeface="Times New Roman" pitchFamily="18" charset="0"/>
                <a:cs typeface="Times New Roman" pitchFamily="18" charset="0"/>
              </a:rPr>
              <a:t>النشر</a:t>
            </a:r>
            <a:r>
              <a:rPr lang="ar-EG" sz="2200" dirty="0">
                <a:solidFill>
                  <a:srgbClr val="0A1F61"/>
                </a:solidFill>
                <a:latin typeface="Times New Roman" pitchFamily="18" charset="0"/>
                <a:cs typeface="Times New Roman" pitchFamily="18" charset="0"/>
              </a:rPr>
              <a:t>:</a:t>
            </a:r>
          </a:p>
          <a:p>
            <a:pPr marL="847725"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هو نشاط مشابه للإِعْلاَن إلى حد كبير. </a:t>
            </a:r>
          </a:p>
          <a:p>
            <a:pPr marL="847725"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يتم النشر </a:t>
            </a:r>
            <a:r>
              <a:rPr lang="ar-EG" sz="2000" dirty="0" smtClean="0">
                <a:solidFill>
                  <a:srgbClr val="0A1F61"/>
                </a:solidFill>
                <a:latin typeface="Times New Roman" pitchFamily="18" charset="0"/>
                <a:cs typeface="Times New Roman" pitchFamily="18" charset="0"/>
              </a:rPr>
              <a:t>بدون </a:t>
            </a:r>
            <a:r>
              <a:rPr lang="ar-EG" sz="2000" dirty="0">
                <a:solidFill>
                  <a:srgbClr val="0A1F61"/>
                </a:solidFill>
                <a:latin typeface="Times New Roman" pitchFamily="18" charset="0"/>
                <a:cs typeface="Times New Roman" pitchFamily="18" charset="0"/>
              </a:rPr>
              <a:t>دفع أجر، وبالتالي لا يتحكم المعلن فيما يُنشر من حيث الحجم </a:t>
            </a:r>
            <a:r>
              <a:rPr lang="ar-EG" sz="2000" dirty="0" smtClean="0">
                <a:solidFill>
                  <a:srgbClr val="0A1F61"/>
                </a:solidFill>
                <a:latin typeface="Times New Roman" pitchFamily="18" charset="0"/>
                <a:cs typeface="Times New Roman" pitchFamily="18" charset="0"/>
              </a:rPr>
              <a:t>والمساحة. </a:t>
            </a:r>
            <a:endParaRPr lang="ar-EG" sz="2000" dirty="0">
              <a:solidFill>
                <a:srgbClr val="0A1F61"/>
              </a:solidFill>
              <a:latin typeface="Times New Roman" pitchFamily="18" charset="0"/>
              <a:cs typeface="Times New Roman" pitchFamily="18" charset="0"/>
            </a:endParaRPr>
          </a:p>
          <a:p>
            <a:pPr marL="457200" indent="-346075" algn="just" rtl="1">
              <a:lnSpc>
                <a:spcPct val="150000"/>
              </a:lnSpc>
              <a:buFont typeface="+mj-lt"/>
              <a:buAutoNum type="arabicPeriod" startAt="3"/>
            </a:pPr>
            <a:r>
              <a:rPr lang="ar-EG" sz="2200" dirty="0" smtClean="0">
                <a:solidFill>
                  <a:srgbClr val="0A1F61"/>
                </a:solidFill>
                <a:latin typeface="Times New Roman" pitchFamily="18" charset="0"/>
                <a:cs typeface="Times New Roman" pitchFamily="18" charset="0"/>
              </a:rPr>
              <a:t>البيع </a:t>
            </a:r>
            <a:r>
              <a:rPr lang="ar-EG" sz="2200" dirty="0">
                <a:solidFill>
                  <a:srgbClr val="0A1F61"/>
                </a:solidFill>
                <a:latin typeface="Times New Roman" pitchFamily="18" charset="0"/>
                <a:cs typeface="Times New Roman" pitchFamily="18" charset="0"/>
              </a:rPr>
              <a:t>الشخصي:</a:t>
            </a:r>
          </a:p>
          <a:p>
            <a:pPr marL="8001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هو اتِّصَال شخصي بهدف تعريف المستهلك وإقناعه بالقيام بشراء سلعة أو خدمة معينة.</a:t>
            </a:r>
          </a:p>
          <a:p>
            <a:pPr marL="8001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يختلف اختلافًا بينًا عن الإِعْلاَن.</a:t>
            </a:r>
          </a:p>
          <a:p>
            <a:pPr marL="8001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تتم إدراته إلى الجماعات الصغيرة أو المشتري الفرد.</a:t>
            </a:r>
          </a:p>
          <a:p>
            <a:pPr marL="342900" indent="-342900" algn="just" rtl="1">
              <a:lnSpc>
                <a:spcPct val="150000"/>
              </a:lnSpc>
              <a:buFont typeface="Arial" pitchFamily="34" charset="0"/>
              <a:buChar char="•"/>
            </a:pPr>
            <a:endParaRPr lang="ar-EG" sz="22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136582"/>
    </mc:Choice>
    <mc:Fallback xmlns="">
      <p:transition spd="slow" advTm="13658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3416320"/>
          </a:xfrm>
          <a:prstGeom prst="rect">
            <a:avLst/>
          </a:prstGeom>
          <a:noFill/>
        </p:spPr>
        <p:txBody>
          <a:bodyPr wrap="square" rtlCol="0">
            <a:spAutoFit/>
          </a:bodyPr>
          <a:lstStyle/>
          <a:p>
            <a:pPr marL="457200" indent="-346075" algn="just" rtl="1">
              <a:lnSpc>
                <a:spcPct val="150000"/>
              </a:lnSpc>
              <a:buFont typeface="+mj-lt"/>
              <a:buAutoNum type="arabicPeriod" startAt="4"/>
            </a:pPr>
            <a:r>
              <a:rPr lang="ar-EG" sz="2200" b="1" dirty="0" smtClean="0">
                <a:solidFill>
                  <a:srgbClr val="0A1F61"/>
                </a:solidFill>
                <a:latin typeface="Simplified Arabic" pitchFamily="18" charset="-78"/>
                <a:cs typeface="+mj-cs"/>
              </a:rPr>
              <a:t>تنشيط </a:t>
            </a:r>
            <a:r>
              <a:rPr lang="ar-EG" sz="2200" b="1" dirty="0">
                <a:solidFill>
                  <a:srgbClr val="0A1F61"/>
                </a:solidFill>
                <a:latin typeface="Simplified Arabic" pitchFamily="18" charset="-78"/>
                <a:cs typeface="+mj-cs"/>
              </a:rPr>
              <a:t>المبيعات:</a:t>
            </a:r>
          </a:p>
          <a:p>
            <a:pPr marL="690563" indent="-342900" algn="just" rtl="1">
              <a:lnSpc>
                <a:spcPct val="150000"/>
              </a:lnSpc>
              <a:buFont typeface="Arial" pitchFamily="34" charset="0"/>
              <a:buChar char="•"/>
            </a:pPr>
            <a:r>
              <a:rPr lang="ar-EG" sz="2000" b="1" dirty="0">
                <a:solidFill>
                  <a:srgbClr val="0A1F61"/>
                </a:solidFill>
                <a:latin typeface="Simplified Arabic" pitchFamily="18" charset="-78"/>
                <a:cs typeface="+mj-cs"/>
              </a:rPr>
              <a:t>هي وظيفة تجمع بين جانبى البيع الشخصي والإِعْلاَن.</a:t>
            </a:r>
          </a:p>
          <a:p>
            <a:pPr marL="690563" indent="-342900" algn="just" rtl="1">
              <a:lnSpc>
                <a:spcPct val="150000"/>
              </a:lnSpc>
              <a:buFont typeface="Arial" pitchFamily="34" charset="0"/>
              <a:buChar char="•"/>
            </a:pPr>
            <a:r>
              <a:rPr lang="ar-EG" sz="2000" b="1" dirty="0">
                <a:solidFill>
                  <a:srgbClr val="0A1F61"/>
                </a:solidFill>
                <a:latin typeface="Simplified Arabic" pitchFamily="18" charset="-78"/>
                <a:cs typeface="+mj-cs"/>
              </a:rPr>
              <a:t>تتضمن الأنشطة الخاصة بإدارة نوافذ العرض، والمعارض، والحوافز السعرية، والكوبونات, وتقديم الهدايا الشخصية والعينات.</a:t>
            </a:r>
          </a:p>
          <a:p>
            <a:pPr marL="690563" indent="-342900" algn="just" rtl="1">
              <a:lnSpc>
                <a:spcPct val="150000"/>
              </a:lnSpc>
              <a:buFont typeface="Arial" pitchFamily="34" charset="0"/>
              <a:buChar char="•"/>
            </a:pPr>
            <a:r>
              <a:rPr lang="ar-EG" sz="2000" b="1" dirty="0">
                <a:solidFill>
                  <a:srgbClr val="0A1F61"/>
                </a:solidFill>
                <a:latin typeface="Simplified Arabic" pitchFamily="18" charset="-78"/>
                <a:cs typeface="+mj-cs"/>
              </a:rPr>
              <a:t>تُستخدم أدوات ترويج المبيعات بشكل كبير مع المتعاملين لدعم تجارة التجزئة، ودعم الطلب على سلع وخدمات المنشأة. </a:t>
            </a:r>
          </a:p>
          <a:p>
            <a:pPr marL="342900" indent="-342900" algn="just" rtl="1">
              <a:lnSpc>
                <a:spcPct val="150000"/>
              </a:lnSpc>
              <a:buFont typeface="Arial" pitchFamily="34" charset="0"/>
              <a:buChar char="•"/>
            </a:pPr>
            <a:endParaRPr lang="ar-EG" sz="22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87099"/>
    </mc:Choice>
    <mc:Fallback xmlns="">
      <p:transition spd="slow" advTm="8709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51202" y="2323527"/>
            <a:ext cx="8417320" cy="3901068"/>
          </a:xfrm>
          <a:prstGeom prst="rect">
            <a:avLst/>
          </a:prstGeom>
          <a:noFill/>
        </p:spPr>
        <p:txBody>
          <a:bodyPr wrap="square" rtlCol="0">
            <a:spAutoFit/>
          </a:bodyPr>
          <a:lstStyle/>
          <a:p>
            <a:pPr marL="457200" indent="-220663" algn="just" rtl="1">
              <a:lnSpc>
                <a:spcPct val="150000"/>
              </a:lnSpc>
              <a:buFont typeface="+mj-lt"/>
              <a:buAutoNum type="arabicPeriod" startAt="5"/>
            </a:pPr>
            <a:r>
              <a:rPr lang="ar-EG" sz="2100" b="1" dirty="0" smtClean="0">
                <a:solidFill>
                  <a:srgbClr val="0A1F61"/>
                </a:solidFill>
                <a:latin typeface="Simplified Arabic" pitchFamily="18" charset="-78"/>
                <a:cs typeface="+mj-cs"/>
              </a:rPr>
              <a:t>العلاقات </a:t>
            </a:r>
            <a:r>
              <a:rPr lang="ar-EG" sz="2100" b="1" dirty="0">
                <a:solidFill>
                  <a:srgbClr val="0A1F61"/>
                </a:solidFill>
                <a:latin typeface="Simplified Arabic" pitchFamily="18" charset="-78"/>
                <a:cs typeface="+mj-cs"/>
              </a:rPr>
              <a:t>العامة:</a:t>
            </a:r>
          </a:p>
          <a:p>
            <a:pPr marL="630238" algn="just" rtl="1">
              <a:lnSpc>
                <a:spcPct val="150000"/>
              </a:lnSpc>
            </a:pPr>
            <a:r>
              <a:rPr lang="ar-EG" sz="2100" b="1" dirty="0">
                <a:solidFill>
                  <a:srgbClr val="0A1F61"/>
                </a:solidFill>
                <a:latin typeface="Simplified Arabic" pitchFamily="18" charset="-78"/>
                <a:cs typeface="+mj-cs"/>
              </a:rPr>
              <a:t>يتضمن نشاط العلاقات العامة علاقات المنشأة بجماهيرها المختلفة, من العملاء والمشترين الصناعيين والوسطاء.</a:t>
            </a:r>
          </a:p>
          <a:p>
            <a:pPr marL="342900" indent="-342900" algn="just" rtl="1">
              <a:lnSpc>
                <a:spcPct val="150000"/>
              </a:lnSpc>
              <a:buFont typeface="Arial" pitchFamily="34" charset="0"/>
              <a:buChar char="•"/>
            </a:pPr>
            <a:r>
              <a:rPr lang="ar-EG" sz="2100" b="1" u="sng" dirty="0">
                <a:solidFill>
                  <a:srgbClr val="0A1F61"/>
                </a:solidFill>
                <a:latin typeface="Simplified Arabic" pitchFamily="18" charset="-78"/>
                <a:cs typeface="+mj-cs"/>
              </a:rPr>
              <a:t>تتعامل العلاقات العامة من خلال طريق ذي جانبين, هما:</a:t>
            </a:r>
          </a:p>
          <a:p>
            <a:pPr marL="973138" indent="-342900" algn="just" rtl="1">
              <a:lnSpc>
                <a:spcPct val="150000"/>
              </a:lnSpc>
              <a:buFont typeface="Arial" pitchFamily="34" charset="0"/>
              <a:buChar char="•"/>
            </a:pPr>
            <a:r>
              <a:rPr lang="ar-EG" sz="2000" b="1" dirty="0">
                <a:solidFill>
                  <a:srgbClr val="0A1F61"/>
                </a:solidFill>
                <a:latin typeface="Simplified Arabic" pitchFamily="18" charset="-78"/>
                <a:cs typeface="+mj-cs"/>
              </a:rPr>
              <a:t>التعرف على مشكلات الجماهير المختلفة، ورؤية أفرادها للمنشأة، ومدى الولاء لمنتجاتها.</a:t>
            </a:r>
          </a:p>
          <a:p>
            <a:pPr marL="973138" indent="-342900" algn="just" rtl="1">
              <a:lnSpc>
                <a:spcPct val="150000"/>
              </a:lnSpc>
              <a:buFont typeface="Arial" pitchFamily="34" charset="0"/>
              <a:buChar char="•"/>
            </a:pPr>
            <a:r>
              <a:rPr lang="ar-EG" sz="2000" b="1" dirty="0">
                <a:solidFill>
                  <a:srgbClr val="0A1F61"/>
                </a:solidFill>
                <a:latin typeface="Simplified Arabic" pitchFamily="18" charset="-78"/>
                <a:cs typeface="+mj-cs"/>
              </a:rPr>
              <a:t>مشاركة المنشأة لهذه الجماهير في مشاعرها والإحساس بوجودها، وتعريفها بسياسات المنشأة ومنتجاتها.</a:t>
            </a:r>
          </a:p>
          <a:p>
            <a:pPr algn="just" rtl="1">
              <a:lnSpc>
                <a:spcPct val="150000"/>
              </a:lnSpc>
            </a:pPr>
            <a:endParaRPr lang="ar-EG" sz="2100" b="1" dirty="0">
              <a:solidFill>
                <a:srgbClr val="0A1F61"/>
              </a:solidFill>
              <a:latin typeface="Simplified Arabic" pitchFamily="18" charset="-78"/>
              <a:cs typeface="+mj-cs"/>
            </a:endParaRP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112815"/>
    </mc:Choice>
    <mc:Fallback xmlns="">
      <p:transition spd="slow" advTm="11281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51202" y="2323527"/>
            <a:ext cx="8417320" cy="2368405"/>
          </a:xfrm>
          <a:prstGeom prst="rect">
            <a:avLst/>
          </a:prstGeom>
          <a:noFill/>
        </p:spPr>
        <p:txBody>
          <a:bodyPr wrap="square" rtlCol="0">
            <a:spAutoFit/>
          </a:bodyPr>
          <a:lstStyle/>
          <a:p>
            <a:pPr marL="573088" indent="-338138" algn="just" rtl="1">
              <a:lnSpc>
                <a:spcPct val="150000"/>
              </a:lnSpc>
              <a:buFont typeface="+mj-lt"/>
              <a:buAutoNum type="arabicPeriod" startAt="6"/>
            </a:pPr>
            <a:r>
              <a:rPr lang="ar-EG" sz="2100" b="1" dirty="0" smtClean="0">
                <a:solidFill>
                  <a:srgbClr val="0A1F61"/>
                </a:solidFill>
                <a:latin typeface="Simplified Arabic" pitchFamily="18" charset="-78"/>
                <a:cs typeface="+mj-cs"/>
              </a:rPr>
              <a:t>التسويق المباشر:</a:t>
            </a:r>
            <a:endParaRPr lang="ar-EG" sz="2100" b="1" dirty="0">
              <a:solidFill>
                <a:srgbClr val="0A1F61"/>
              </a:solidFill>
              <a:latin typeface="Simplified Arabic" pitchFamily="18" charset="-78"/>
              <a:cs typeface="+mj-cs"/>
            </a:endParaRPr>
          </a:p>
          <a:p>
            <a:pPr marL="630238" algn="just" rtl="1">
              <a:lnSpc>
                <a:spcPct val="150000"/>
              </a:lnSpc>
            </a:pPr>
            <a:r>
              <a:rPr lang="ar-EG" sz="2000" dirty="0">
                <a:solidFill>
                  <a:srgbClr val="0A1F61"/>
                </a:solidFill>
                <a:latin typeface="Simplified Arabic" pitchFamily="18" charset="-78"/>
                <a:cs typeface="+mj-cs"/>
              </a:rPr>
              <a:t>هو نظام تسويقي يمكن منشآت الأعمال من الإتصال بشكل مباشر وبما يمكن من الحصول على استجابة مباشرة سواء بالعميل المرتقب بالنسبة بالمستهلك أو بين منشآت الأعمال أو نظام للاتصال التفاعلى في مجال التسويق</a:t>
            </a:r>
            <a:r>
              <a:rPr lang="en-US" sz="2000" dirty="0">
                <a:solidFill>
                  <a:srgbClr val="0A1F61"/>
                </a:solidFill>
                <a:latin typeface="Simplified Arabic" pitchFamily="18" charset="-78"/>
                <a:cs typeface="+mj-cs"/>
              </a:rPr>
              <a:t>Interactive System </a:t>
            </a:r>
            <a:r>
              <a:rPr lang="ar-EG" sz="2000" dirty="0" smtClean="0">
                <a:solidFill>
                  <a:srgbClr val="0A1F61"/>
                </a:solidFill>
                <a:latin typeface="Simplified Arabic" pitchFamily="18" charset="-78"/>
                <a:cs typeface="+mj-cs"/>
              </a:rPr>
              <a:t> يضمن </a:t>
            </a:r>
            <a:r>
              <a:rPr lang="ar-EG" sz="2000" dirty="0">
                <a:solidFill>
                  <a:srgbClr val="0A1F61"/>
                </a:solidFill>
                <a:latin typeface="Simplified Arabic" pitchFamily="18" charset="-78"/>
                <a:cs typeface="+mj-cs"/>
              </a:rPr>
              <a:t>استخدام مجموعة من الوسائل غير التقليدية والتى تحقق استجابة ملموسة بأقل جهد ممكن</a:t>
            </a:r>
            <a:r>
              <a:rPr lang="ar-EG" sz="2000" dirty="0" smtClean="0">
                <a:solidFill>
                  <a:srgbClr val="0A1F61"/>
                </a:solidFill>
                <a:latin typeface="Simplified Arabic" pitchFamily="18" charset="-78"/>
                <a:cs typeface="+mj-cs"/>
              </a:rPr>
              <a:t>.</a:t>
            </a:r>
            <a:endParaRPr lang="ar-EG" sz="2000" dirty="0">
              <a:solidFill>
                <a:srgbClr val="0A1F61"/>
              </a:solidFill>
              <a:latin typeface="Simplified Arabic" pitchFamily="18" charset="-78"/>
              <a:cs typeface="+mj-cs"/>
            </a:endParaRP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42863774"/>
      </p:ext>
    </p:extLst>
  </p:cSld>
  <p:clrMapOvr>
    <a:masterClrMapping/>
  </p:clrMapOvr>
  <mc:AlternateContent xmlns:mc="http://schemas.openxmlformats.org/markup-compatibility/2006" xmlns:p14="http://schemas.microsoft.com/office/powerpoint/2010/main">
    <mc:Choice Requires="p14">
      <p:transition spd="slow" p14:dur="2000" advTm="82317"/>
    </mc:Choice>
    <mc:Fallback xmlns="">
      <p:transition spd="slow" advTm="8231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297527" y="1729016"/>
            <a:ext cx="3793026"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العوامل المؤثرة في المزيج الترويجي</a:t>
            </a: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51298833"/>
      </p:ext>
    </p:extLst>
  </p:cSld>
  <p:clrMapOvr>
    <a:masterClrMapping/>
  </p:clrMapOvr>
  <mc:AlternateContent xmlns:mc="http://schemas.openxmlformats.org/markup-compatibility/2006" xmlns:p14="http://schemas.microsoft.com/office/powerpoint/2010/main">
    <mc:Choice Requires="p14">
      <p:transition spd="slow" p14:dur="2000" advTm="6761"/>
    </mc:Choice>
    <mc:Fallback xmlns="">
      <p:transition spd="slow" advTm="676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398204"/>
            <a:ext cx="8417320" cy="5170646"/>
          </a:xfrm>
          <a:prstGeom prst="rect">
            <a:avLst/>
          </a:prstGeom>
          <a:noFill/>
        </p:spPr>
        <p:txBody>
          <a:bodyPr wrap="square" rtlCol="0">
            <a:spAutoFit/>
          </a:bodyPr>
          <a:lstStyle/>
          <a:p>
            <a:pPr algn="just" rtl="1">
              <a:lnSpc>
                <a:spcPct val="150000"/>
              </a:lnSpc>
            </a:pPr>
            <a:r>
              <a:rPr lang="ar-EG" sz="2000" dirty="0" smtClean="0">
                <a:solidFill>
                  <a:srgbClr val="0A1F61"/>
                </a:solidFill>
                <a:latin typeface="Simplified Arabic" pitchFamily="18" charset="-78"/>
                <a:cs typeface="+mj-cs"/>
              </a:rPr>
              <a:t>تختلف </a:t>
            </a:r>
            <a:r>
              <a:rPr lang="ar-EG" sz="2000" dirty="0">
                <a:solidFill>
                  <a:srgbClr val="0A1F61"/>
                </a:solidFill>
                <a:latin typeface="Simplified Arabic" pitchFamily="18" charset="-78"/>
                <a:cs typeface="+mj-cs"/>
              </a:rPr>
              <a:t>الأهمية النسبية لعناصر المزيج الترويجي من منتج لأخر ومن صناعة لأخرى، فالمزيج الترويجي </a:t>
            </a:r>
            <a:r>
              <a:rPr lang="ar-EG" sz="2000" dirty="0" smtClean="0">
                <a:solidFill>
                  <a:srgbClr val="0A1F61"/>
                </a:solidFill>
                <a:latin typeface="Simplified Arabic" pitchFamily="18" charset="-78"/>
                <a:cs typeface="+mj-cs"/>
              </a:rPr>
              <a:t>الذي تختاره </a:t>
            </a:r>
            <a:r>
              <a:rPr lang="ar-EG" sz="2000" dirty="0">
                <a:solidFill>
                  <a:srgbClr val="0A1F61"/>
                </a:solidFill>
                <a:latin typeface="Simplified Arabic" pitchFamily="18" charset="-78"/>
                <a:cs typeface="+mj-cs"/>
              </a:rPr>
              <a:t>المؤسسة للسلع والخدمات التي تقدمها يعتمد على العديد من العوامل والتي يجب مراعاتها عند اختيار </a:t>
            </a:r>
            <a:r>
              <a:rPr lang="ar-EG" sz="2000" dirty="0" smtClean="0">
                <a:solidFill>
                  <a:srgbClr val="0A1F61"/>
                </a:solidFill>
                <a:latin typeface="Simplified Arabic" pitchFamily="18" charset="-78"/>
                <a:cs typeface="+mj-cs"/>
              </a:rPr>
              <a:t>المزيج.</a:t>
            </a:r>
          </a:p>
          <a:p>
            <a:pPr marL="346075" indent="-346075" algn="just" rtl="1">
              <a:lnSpc>
                <a:spcPct val="150000"/>
              </a:lnSpc>
              <a:buFont typeface="+mj-lt"/>
              <a:buAutoNum type="arabicPeriod"/>
            </a:pPr>
            <a:r>
              <a:rPr lang="ar-EG" sz="2000" b="1" dirty="0" smtClean="0">
                <a:solidFill>
                  <a:srgbClr val="0A1F61"/>
                </a:solidFill>
                <a:effectLst>
                  <a:outerShdw blurRad="38100" dist="38100" dir="2700000" algn="tl">
                    <a:srgbClr val="000000">
                      <a:alpha val="43137"/>
                    </a:srgbClr>
                  </a:outerShdw>
                </a:effectLst>
                <a:latin typeface="Simplified Arabic" pitchFamily="18" charset="-78"/>
                <a:cs typeface="+mj-cs"/>
              </a:rPr>
              <a:t>طبيعة </a:t>
            </a:r>
            <a:r>
              <a:rPr lang="ar-EG" sz="2000" b="1" dirty="0">
                <a:solidFill>
                  <a:srgbClr val="0A1F61"/>
                </a:solidFill>
                <a:effectLst>
                  <a:outerShdw blurRad="38100" dist="38100" dir="2700000" algn="tl">
                    <a:srgbClr val="000000">
                      <a:alpha val="43137"/>
                    </a:srgbClr>
                  </a:outerShdw>
                </a:effectLst>
                <a:latin typeface="Simplified Arabic" pitchFamily="18" charset="-78"/>
                <a:cs typeface="+mj-cs"/>
              </a:rPr>
              <a:t>المنتج</a:t>
            </a:r>
          </a:p>
          <a:p>
            <a:pPr marL="346075" algn="just" rtl="1">
              <a:lnSpc>
                <a:spcPct val="150000"/>
              </a:lnSpc>
            </a:pPr>
            <a:r>
              <a:rPr lang="ar-EG" sz="2000" dirty="0">
                <a:solidFill>
                  <a:srgbClr val="0A1F61"/>
                </a:solidFill>
                <a:latin typeface="Simplified Arabic" pitchFamily="18" charset="-78"/>
                <a:cs typeface="+mj-cs"/>
              </a:rPr>
              <a:t>يمكن لخصائص المنتج أن تؤثر على المزيج الترويجي، فمنتج الأعمال يتم تفصيله حسب مواصفات محددة من قبل المشتري، وبالتالي فإن طبيعة هذا المنتج لا يناسبها الترويج الجماهيري واسع النطاق، فيعتمد بصورة أساسية البيع الشخصي في الترويج لها، وقد يتم الاعتماد على الإعلانات المنشورة في المجلات التجارية لخلق المعرفة والاهتمام لدى المشتري بصفة عام عن هذه السلع الصناعية.</a:t>
            </a:r>
          </a:p>
          <a:p>
            <a:pPr algn="just" rtl="1">
              <a:lnSpc>
                <a:spcPct val="150000"/>
              </a:lnSpc>
            </a:pPr>
            <a:endParaRPr lang="ar-EG" sz="2000" dirty="0">
              <a:solidFill>
                <a:srgbClr val="0A1F61"/>
              </a:solidFill>
              <a:latin typeface="Simplified Arabic" pitchFamily="18" charset="-78"/>
              <a:cs typeface="+mj-cs"/>
            </a:endParaRPr>
          </a:p>
          <a:p>
            <a:pPr algn="just" rtl="1">
              <a:lnSpc>
                <a:spcPct val="150000"/>
              </a:lnSpc>
            </a:pPr>
            <a:endParaRPr lang="ar-EG" sz="2000" dirty="0">
              <a:solidFill>
                <a:srgbClr val="0A1F61"/>
              </a:solidFill>
              <a:latin typeface="Simplified Arabic" pitchFamily="18" charset="-78"/>
              <a:cs typeface="+mj-cs"/>
            </a:endParaRPr>
          </a:p>
          <a:p>
            <a:pPr algn="just" rtl="1">
              <a:lnSpc>
                <a:spcPct val="150000"/>
              </a:lnSpc>
            </a:pPr>
            <a:endParaRPr lang="ar-EG" sz="2000" dirty="0">
              <a:solidFill>
                <a:srgbClr val="0A1F61"/>
              </a:solidFill>
              <a:latin typeface="Simplified Arabic" pitchFamily="18" charset="-78"/>
              <a:cs typeface="+mj-cs"/>
            </a:endParaRPr>
          </a:p>
        </p:txBody>
      </p:sp>
      <p:sp>
        <p:nvSpPr>
          <p:cNvPr id="17" name="TextBox 16">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91332"/>
    </mc:Choice>
    <mc:Fallback xmlns="">
      <p:transition spd="slow" advTm="913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756252"/>
            <a:ext cx="8417320" cy="148848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أما المنتج الذي يباع للمستهلك النهائي تستخدم عناصر ترويجية خاصة، فالسلع العادية </a:t>
            </a:r>
            <a:r>
              <a:rPr lang="ar-EG" sz="2100" dirty="0" smtClean="0">
                <a:solidFill>
                  <a:srgbClr val="0A1F61"/>
                </a:solidFill>
                <a:latin typeface="Simplified Arabic" pitchFamily="18" charset="-78"/>
                <a:cs typeface="+mj-cs"/>
              </a:rPr>
              <a:t>الغير مميزة </a:t>
            </a:r>
            <a:r>
              <a:rPr lang="ar-EG" sz="2100" dirty="0">
                <a:solidFill>
                  <a:srgbClr val="0A1F61"/>
                </a:solidFill>
                <a:latin typeface="Simplified Arabic" pitchFamily="18" charset="-78"/>
                <a:cs typeface="+mj-cs"/>
              </a:rPr>
              <a:t>بميزة خاصة تنفرد بها عن السلع المنافسة يمكن الترويج عنها بالإعلان والسلع التي تشترى بناء على دوافع عاطفية يروج لها بطرق واسعة الانتشار.</a:t>
            </a: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90368923"/>
      </p:ext>
    </p:extLst>
  </p:cSld>
  <p:clrMapOvr>
    <a:masterClrMapping/>
  </p:clrMapOvr>
  <mc:AlternateContent xmlns:mc="http://schemas.openxmlformats.org/markup-compatibility/2006" xmlns:p14="http://schemas.microsoft.com/office/powerpoint/2010/main">
    <mc:Choice Requires="p14">
      <p:transition spd="slow" p14:dur="2000" advTm="41959"/>
    </mc:Choice>
    <mc:Fallback xmlns="">
      <p:transition spd="slow" advTm="4195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1799303"/>
            <a:ext cx="8417320" cy="4478149"/>
          </a:xfrm>
          <a:prstGeom prst="rect">
            <a:avLst/>
          </a:prstGeom>
          <a:noFill/>
        </p:spPr>
        <p:txBody>
          <a:bodyPr wrap="square" rtlCol="0">
            <a:spAutoFit/>
          </a:bodyPr>
          <a:lstStyle/>
          <a:p>
            <a:pPr marL="568325" indent="-457200" algn="just" rtl="1">
              <a:lnSpc>
                <a:spcPct val="150000"/>
              </a:lnSpc>
              <a:buFont typeface="+mj-lt"/>
              <a:buAutoNum type="arabicPeriod" startAt="2"/>
            </a:pPr>
            <a:r>
              <a:rPr lang="ar-EG" sz="2200" b="1" dirty="0" smtClean="0">
                <a:solidFill>
                  <a:srgbClr val="0A1F61"/>
                </a:solidFill>
                <a:latin typeface="Simplified Arabic" pitchFamily="18" charset="-78"/>
                <a:cs typeface="+mj-cs"/>
              </a:rPr>
              <a:t>دورة </a:t>
            </a:r>
            <a:r>
              <a:rPr lang="ar-EG" sz="2200" b="1" dirty="0">
                <a:solidFill>
                  <a:srgbClr val="0A1F61"/>
                </a:solidFill>
                <a:latin typeface="Simplified Arabic" pitchFamily="18" charset="-78"/>
                <a:cs typeface="+mj-cs"/>
              </a:rPr>
              <a:t>حياة المنتج:</a:t>
            </a:r>
          </a:p>
          <a:p>
            <a:pPr marL="520700" algn="just" rtl="1">
              <a:lnSpc>
                <a:spcPct val="150000"/>
              </a:lnSpc>
            </a:pPr>
            <a:r>
              <a:rPr lang="ar-EG" sz="2100" spc="20" dirty="0">
                <a:solidFill>
                  <a:srgbClr val="0A1F61"/>
                </a:solidFill>
                <a:latin typeface="Simplified Arabic" pitchFamily="18" charset="-78"/>
                <a:cs typeface="+mj-cs"/>
              </a:rPr>
              <a:t>إن المرحلة التي يتواجد فيها المنتج من دورة حياته، من أكثر العوامل المؤثرة على المزيج الترويجي، ففي مرحلة التقديم يجب تعريف الناس بالسلع الجديدة وهنا نجد أن جهود البيع الشخصي أحسنها خاصة في السلع الصناعية، وفي مرحلة النمو يتم إجراء بعض التعديلات على المزيج الترويجي ويتم الاعتماد على الإعلان والعلاقات العامة كعناصر رئيسية، ويتم التقليل من استخدام تنشيط المبيعات بسبب عدم وجود حاجة كبيرة لتحفيز المستهلك للشراء كما يتم التركيز على نوعية الترويج الإقناعي لبناء وتدعيم الولاء للعلامة الخاصة بالمنتج، أما في مرحلتي النضج والإشباع يلزمنا نوع من التوازن بين عناصر المزيج الترويجي للمحافظة على مستوى معين من المبيعات.</a:t>
            </a: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5655215"/>
      </p:ext>
    </p:extLst>
  </p:cSld>
  <p:clrMapOvr>
    <a:masterClrMapping/>
  </p:clrMapOvr>
  <mc:AlternateContent xmlns:mc="http://schemas.openxmlformats.org/markup-compatibility/2006" xmlns:p14="http://schemas.microsoft.com/office/powerpoint/2010/main">
    <mc:Choice Requires="p14">
      <p:transition spd="slow" p14:dur="2000" advTm="148092"/>
    </mc:Choice>
    <mc:Fallback xmlns="">
      <p:transition spd="slow" advTm="14809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51202" y="2406914"/>
            <a:ext cx="8417320"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 كما يجب التركيز على الإعلان ذو الطبيعة الإقناعية والتذكيرية معا، ويتم العودة مرة أخرى للاعتماد على تنشيط المبيعات والبيع الشخصي في محاولة لرفع الحصة السوقية للمنتج، وفي مرحلة التراجع يجب تخفيض تكاليف الإنتاج وتكاليف التسويق (ومنها الترويج) ، وهنا قد تتحول المنشأة مرة أخره إلى جهود البيع الشخصي بدلا من الإعلان مع التركيز على البحث عن أسواق وتقديمها لاكتشاف مناطق البيع القوية والضعيفة. </a:t>
            </a:r>
          </a:p>
          <a:p>
            <a:pPr marL="342900" indent="-342900" algn="just" rtl="1">
              <a:lnSpc>
                <a:spcPct val="150000"/>
              </a:lnSpc>
              <a:buFont typeface="Arial" pitchFamily="34" charset="0"/>
              <a:buChar char="•"/>
            </a:pPr>
            <a:endParaRPr lang="ar-EG" sz="2100" b="1" dirty="0">
              <a:solidFill>
                <a:srgbClr val="0A1F61"/>
              </a:solidFill>
              <a:latin typeface="Simplified Arabic" pitchFamily="18" charset="-78"/>
              <a:cs typeface="+mj-cs"/>
            </a:endParaRP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6012288"/>
      </p:ext>
    </p:extLst>
  </p:cSld>
  <p:clrMapOvr>
    <a:masterClrMapping/>
  </p:clrMapOvr>
  <mc:AlternateContent xmlns:mc="http://schemas.openxmlformats.org/markup-compatibility/2006" xmlns:p14="http://schemas.microsoft.com/office/powerpoint/2010/main">
    <mc:Choice Requires="p14">
      <p:transition spd="slow" p14:dur="2000" advTm="77405"/>
    </mc:Choice>
    <mc:Fallback xmlns="">
      <p:transition spd="slow" advTm="774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774680" y="848098"/>
            <a:ext cx="8417320" cy="49866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dirty="0">
                <a:solidFill>
                  <a:srgbClr val="0A1F61"/>
                </a:solidFill>
                <a:latin typeface="Simplified Arabic" pitchFamily="18" charset="-78"/>
                <a:cs typeface="+mj-cs"/>
              </a:rPr>
              <a:t>العلاقة بين الاستراتيجية الترويجية ودورة حياة المنتج: </a:t>
            </a:r>
          </a:p>
        </p:txBody>
      </p:sp>
      <p:graphicFrame>
        <p:nvGraphicFramePr>
          <p:cNvPr id="15" name="Group 95"/>
          <p:cNvGraphicFramePr>
            <a:graphicFrameLocks/>
          </p:cNvGraphicFramePr>
          <p:nvPr>
            <p:extLst>
              <p:ext uri="{D42A27DB-BD31-4B8C-83A1-F6EECF244321}">
                <p14:modId xmlns:p14="http://schemas.microsoft.com/office/powerpoint/2010/main" val="2208435273"/>
              </p:ext>
            </p:extLst>
          </p:nvPr>
        </p:nvGraphicFramePr>
        <p:xfrm>
          <a:off x="3513029" y="1423253"/>
          <a:ext cx="8455493" cy="4784695"/>
        </p:xfrm>
        <a:graphic>
          <a:graphicData uri="http://schemas.openxmlformats.org/drawingml/2006/table">
            <a:tbl>
              <a:tblPr rtl="1"/>
              <a:tblGrid>
                <a:gridCol w="3708987"/>
                <a:gridCol w="4746506"/>
              </a:tblGrid>
              <a:tr h="415276">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2000" b="1"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rPr>
                        <a:t>حالة السوق</a:t>
                      </a:r>
                      <a:endParaRPr kumimoji="0" lang="ar-SA" sz="2000" b="1" i="0" u="none" strike="noStrike" cap="none" normalizeH="0" baseline="0" dirty="0" smtClean="0">
                        <a:ln>
                          <a:noFill/>
                        </a:ln>
                        <a:solidFill>
                          <a:srgbClr val="0A1F6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2000" b="1"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rPr>
                        <a:t>الاستراتيجية الترويجية</a:t>
                      </a:r>
                      <a:endParaRPr kumimoji="0" lang="ar-SA" sz="2000" b="1" i="0" u="none" strike="noStrike" cap="none" normalizeH="0" baseline="0" dirty="0" smtClean="0">
                        <a:ln>
                          <a:noFill/>
                        </a:ln>
                        <a:solidFill>
                          <a:srgbClr val="0A1F6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312808">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rPr>
                        <a:t>1- مرحلة التقديم:</a:t>
                      </a:r>
                      <a:endParaRPr kumimoji="0" lang="en-US" sz="1800" b="1"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rPr>
                        <a:t>لا يعرف المستهلكون أنهم يريدون المنتج ولا كيف يفيدهم</a:t>
                      </a:r>
                      <a:endParaRPr kumimoji="0" lang="ar-SA" sz="1800" b="0" i="0" u="none" strike="noStrike" cap="none" normalizeH="0" baseline="0" dirty="0" smtClean="0">
                        <a:ln>
                          <a:noFill/>
                        </a:ln>
                        <a:solidFill>
                          <a:srgbClr val="0A1F6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rgbClr val="0A1F61"/>
                          </a:solidFill>
                          <a:effectLst/>
                          <a:latin typeface="Times New Roman" pitchFamily="18" charset="0"/>
                          <a:ea typeface="Times New Roman" pitchFamily="18" charset="0"/>
                          <a:cs typeface="Simplified Arabic" pitchFamily="18" charset="-78"/>
                        </a:rPr>
                        <a:t>إعلان المستهلكين المحتملين بالمنتج الجديد، وكيفية استعماله والحاجات التي يشبعها.</a:t>
                      </a:r>
                      <a:endParaRPr kumimoji="0" lang="en-US" sz="1800" b="0" i="0" u="none" strike="noStrike" cap="none" spc="20" normalizeH="0" baseline="0" dirty="0" smtClean="0">
                        <a:ln>
                          <a:noFill/>
                        </a:ln>
                        <a:solidFill>
                          <a:srgbClr val="0A1F6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rgbClr val="0A1F61"/>
                          </a:solidFill>
                          <a:effectLst/>
                          <a:latin typeface="Times New Roman" pitchFamily="18" charset="0"/>
                          <a:ea typeface="Times New Roman" pitchFamily="18" charset="0"/>
                          <a:cs typeface="Simplified Arabic" pitchFamily="18" charset="-78"/>
                        </a:rPr>
                        <a:t>يتم التركيز على البيع الشخصي إلى جانب الإعلان.</a:t>
                      </a:r>
                      <a:endParaRPr kumimoji="0" lang="ar-SA" sz="1800" b="0" i="0" u="none" strike="noStrike" cap="none" spc="20" normalizeH="0" baseline="0" dirty="0" smtClean="0">
                        <a:ln>
                          <a:noFill/>
                        </a:ln>
                        <a:solidFill>
                          <a:srgbClr val="0A1F6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004701">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rgbClr val="0A1F61"/>
                          </a:solidFill>
                          <a:effectLst/>
                          <a:latin typeface="Times New Roman" pitchFamily="18" charset="0"/>
                          <a:ea typeface="Times New Roman" pitchFamily="18" charset="0"/>
                          <a:cs typeface="Simplified Arabic" pitchFamily="18" charset="-78"/>
                        </a:rPr>
                        <a:t>2- مرحلة النمو:</a:t>
                      </a:r>
                      <a:endParaRPr kumimoji="0" lang="en-US" sz="1800" b="1" i="0" u="none" strike="noStrike" cap="none" normalizeH="0" baseline="0" smtClean="0">
                        <a:ln>
                          <a:noFill/>
                        </a:ln>
                        <a:solidFill>
                          <a:srgbClr val="0A1F6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A1F61"/>
                          </a:solidFill>
                          <a:effectLst/>
                          <a:latin typeface="Times New Roman" pitchFamily="18" charset="0"/>
                          <a:ea typeface="Times New Roman" pitchFamily="18" charset="0"/>
                          <a:cs typeface="Simplified Arabic" pitchFamily="18" charset="-78"/>
                        </a:rPr>
                        <a:t>يعرف المستهلكون فوائد المنتج، وتزداد مبيعات المنتج.</a:t>
                      </a:r>
                      <a:endParaRPr kumimoji="0" lang="ar-SA" sz="1800" b="0" i="0" u="none" strike="noStrike" cap="none" normalizeH="0" baseline="0" smtClean="0">
                        <a:ln>
                          <a:noFill/>
                        </a:ln>
                        <a:solidFill>
                          <a:srgbClr val="0A1F6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rgbClr val="0A1F61"/>
                          </a:solidFill>
                          <a:effectLst/>
                          <a:latin typeface="Times New Roman" pitchFamily="18" charset="0"/>
                          <a:ea typeface="Times New Roman" pitchFamily="18" charset="0"/>
                          <a:cs typeface="Simplified Arabic" pitchFamily="18" charset="-78"/>
                        </a:rPr>
                        <a:t>زيادة التركيز على استخدام الإعلان لإثارة الطلب الانتقائي الخاص بالماركة.</a:t>
                      </a:r>
                      <a:endParaRPr kumimoji="0" lang="ar-SA" sz="1800" b="0" i="0" u="none" strike="noStrike" cap="none" spc="20" normalizeH="0" baseline="0" dirty="0" smtClean="0">
                        <a:ln>
                          <a:noFill/>
                        </a:ln>
                        <a:solidFill>
                          <a:srgbClr val="0A1F6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025955">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rgbClr val="0A1F61"/>
                          </a:solidFill>
                          <a:effectLst/>
                          <a:latin typeface="Times New Roman" pitchFamily="18" charset="0"/>
                          <a:ea typeface="Times New Roman" pitchFamily="18" charset="0"/>
                          <a:cs typeface="Simplified Arabic" pitchFamily="18" charset="-78"/>
                        </a:rPr>
                        <a:t>3- مرحلة النضج:</a:t>
                      </a:r>
                      <a:endParaRPr kumimoji="0" lang="en-US" sz="1800" b="1" i="0" u="none" strike="noStrike" cap="none" normalizeH="0" baseline="0" smtClean="0">
                        <a:ln>
                          <a:noFill/>
                        </a:ln>
                        <a:solidFill>
                          <a:srgbClr val="0A1F6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A1F61"/>
                          </a:solidFill>
                          <a:effectLst/>
                          <a:latin typeface="Times New Roman" pitchFamily="18" charset="0"/>
                          <a:ea typeface="Times New Roman" pitchFamily="18" charset="0"/>
                          <a:cs typeface="Simplified Arabic" pitchFamily="18" charset="-78"/>
                        </a:rPr>
                        <a:t>اشتداد المنافسة، واستقرار المبيعات</a:t>
                      </a:r>
                      <a:endParaRPr kumimoji="0" lang="ar-SA" sz="1800" b="0" i="0" u="none" strike="noStrike" cap="none" normalizeH="0" baseline="0" smtClean="0">
                        <a:ln>
                          <a:noFill/>
                        </a:ln>
                        <a:solidFill>
                          <a:srgbClr val="0A1F6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rgbClr val="0A1F61"/>
                          </a:solidFill>
                          <a:effectLst/>
                          <a:latin typeface="Times New Roman" pitchFamily="18" charset="0"/>
                          <a:ea typeface="Times New Roman" pitchFamily="18" charset="0"/>
                          <a:cs typeface="Simplified Arabic" pitchFamily="18" charset="-78"/>
                        </a:rPr>
                        <a:t>يستعمل الإعلان كأداة لجذب الانتباه، ويضطر المنافسون إلى تخصيص مبالغ كبيرة للإعلان مما يؤدي إلى انخفاض الأرباح في هذه المرحلة.</a:t>
                      </a:r>
                      <a:endParaRPr kumimoji="0" lang="ar-SA" sz="1800" b="0" i="0" u="none" strike="noStrike" cap="none" spc="20" normalizeH="0" baseline="0" dirty="0" smtClean="0">
                        <a:ln>
                          <a:noFill/>
                        </a:ln>
                        <a:solidFill>
                          <a:srgbClr val="0A1F6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025955">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rPr>
                        <a:t>4- مرحلة تدهور المبيعات:</a:t>
                      </a:r>
                      <a:endParaRPr kumimoji="0" lang="en-US" sz="1800" b="1"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smtClean="0">
                          <a:ln>
                            <a:noFill/>
                          </a:ln>
                          <a:solidFill>
                            <a:srgbClr val="0A1F61"/>
                          </a:solidFill>
                          <a:effectLst/>
                          <a:latin typeface="Times New Roman" pitchFamily="18" charset="0"/>
                          <a:ea typeface="Times New Roman" pitchFamily="18" charset="0"/>
                          <a:cs typeface="Simplified Arabic" pitchFamily="18" charset="-78"/>
                        </a:rPr>
                        <a:t>تنخفض كل من المبيعات والأرباح، وتظهر منتجات جديدة أفضل.</a:t>
                      </a:r>
                      <a:endParaRPr kumimoji="0" lang="ar-SA" sz="1800" b="0" i="0" u="none" strike="noStrike" cap="none" normalizeH="0" baseline="0" dirty="0" smtClean="0">
                        <a:ln>
                          <a:noFill/>
                        </a:ln>
                        <a:solidFill>
                          <a:srgbClr val="0A1F6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rgbClr val="0A1F61"/>
                          </a:solidFill>
                          <a:effectLst/>
                          <a:latin typeface="Times New Roman" pitchFamily="18" charset="0"/>
                          <a:ea typeface="Times New Roman" pitchFamily="18" charset="0"/>
                          <a:cs typeface="Simplified Arabic" pitchFamily="18" charset="-78"/>
                        </a:rPr>
                        <a:t>يتم تخفيض الجهود الترويجية بشكل ملحوظ وذلك إذا كان المشروع يهدف إلى تنشيط المنتج من جديد.</a:t>
                      </a:r>
                      <a:endParaRPr kumimoji="0" lang="ar-SA" sz="1800" b="0" i="0" u="none" strike="noStrike" cap="none" spc="20" normalizeH="0" baseline="0" dirty="0" smtClean="0">
                        <a:ln>
                          <a:noFill/>
                        </a:ln>
                        <a:solidFill>
                          <a:srgbClr val="0A1F6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464067346"/>
      </p:ext>
    </p:extLst>
  </p:cSld>
  <p:clrMapOvr>
    <a:masterClrMapping/>
  </p:clrMapOvr>
  <mc:AlternateContent xmlns:mc="http://schemas.openxmlformats.org/markup-compatibility/2006" xmlns:p14="http://schemas.microsoft.com/office/powerpoint/2010/main">
    <mc:Choice Requires="p14">
      <p:transition spd="slow" p14:dur="2000" advTm="149306"/>
    </mc:Choice>
    <mc:Fallback xmlns="">
      <p:transition spd="slow" advTm="1493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3647152"/>
          </a:xfrm>
          <a:prstGeom prst="rect">
            <a:avLst/>
          </a:prstGeom>
          <a:noFill/>
        </p:spPr>
        <p:txBody>
          <a:bodyPr wrap="square" rtlCol="0">
            <a:spAutoFit/>
          </a:bodyPr>
          <a:lstStyle/>
          <a:p>
            <a:pPr marL="457200" indent="-220663" algn="just" rtl="1">
              <a:lnSpc>
                <a:spcPct val="150000"/>
              </a:lnSpc>
              <a:buFont typeface="+mj-lt"/>
              <a:buAutoNum type="arabicPeriod" startAt="3"/>
            </a:pPr>
            <a:r>
              <a:rPr lang="ar-EG" sz="2200" b="1" dirty="0" smtClean="0">
                <a:solidFill>
                  <a:srgbClr val="0A1F61"/>
                </a:solidFill>
                <a:latin typeface="Simplified Arabic" pitchFamily="18" charset="-78"/>
                <a:cs typeface="+mj-cs"/>
              </a:rPr>
              <a:t>خصائص </a:t>
            </a:r>
            <a:r>
              <a:rPr lang="ar-EG" sz="2200" b="1" dirty="0">
                <a:solidFill>
                  <a:srgbClr val="0A1F61"/>
                </a:solidFill>
                <a:latin typeface="Simplified Arabic" pitchFamily="18" charset="-78"/>
                <a:cs typeface="+mj-cs"/>
              </a:rPr>
              <a:t>السوق المستهدف:</a:t>
            </a:r>
          </a:p>
          <a:p>
            <a:pPr marL="568325" algn="just" rtl="1">
              <a:lnSpc>
                <a:spcPct val="150000"/>
              </a:lnSpc>
            </a:pPr>
            <a:r>
              <a:rPr lang="ar-EG" sz="2200" spc="20" dirty="0">
                <a:solidFill>
                  <a:srgbClr val="0A1F61"/>
                </a:solidFill>
                <a:latin typeface="Simplified Arabic" pitchFamily="18" charset="-78"/>
                <a:cs typeface="+mj-cs"/>
              </a:rPr>
              <a:t>يتم الاعتماد على مزيج ترويجي يركز بصورة أكبر على الإعلان وتنشيط المبيعات، وبصورة أقل على البيع الشخصي وذلك عندما نكون بصدد التعامل مع مستهلكين ذوي معرفة وولاء مرتفع للشركة ومنتجاتها، وقد يتم الاعتماد </a:t>
            </a:r>
            <a:r>
              <a:rPr lang="ar-EG" sz="2200" spc="20" dirty="0" smtClean="0">
                <a:solidFill>
                  <a:srgbClr val="0A1F61"/>
                </a:solidFill>
                <a:latin typeface="Simplified Arabic" pitchFamily="18" charset="-78"/>
                <a:cs typeface="+mj-cs"/>
              </a:rPr>
              <a:t>أحيانا </a:t>
            </a:r>
            <a:r>
              <a:rPr lang="ar-EG" sz="2200" spc="20" dirty="0">
                <a:solidFill>
                  <a:srgbClr val="0A1F61"/>
                </a:solidFill>
                <a:latin typeface="Simplified Arabic" pitchFamily="18" charset="-78"/>
                <a:cs typeface="+mj-cs"/>
              </a:rPr>
              <a:t>على البيع الشخصي حتى لو تم التعامل مع مستهلكين منتشرين جغرافيا ولديهم معرفة كبيرة بالمنتج في حالة السلع أو الخدمات الفنية أو المعقدة، كما تظل هناك حاجة لرجال بيع أكفاء عند التعامل في السلع الصناعية والتي يتم بيعها لأفراد على درجة كبيرة من الخبرة والمعرفة.</a:t>
            </a: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65038502"/>
      </p:ext>
    </p:extLst>
  </p:cSld>
  <p:clrMapOvr>
    <a:masterClrMapping/>
  </p:clrMapOvr>
  <mc:AlternateContent xmlns:mc="http://schemas.openxmlformats.org/markup-compatibility/2006" xmlns:p14="http://schemas.microsoft.com/office/powerpoint/2010/main">
    <mc:Choice Requires="p14">
      <p:transition spd="slow" p14:dur="2000" advTm="87833"/>
    </mc:Choice>
    <mc:Fallback xmlns="">
      <p:transition spd="slow" advTm="8783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3647152"/>
          </a:xfrm>
          <a:prstGeom prst="rect">
            <a:avLst/>
          </a:prstGeom>
          <a:noFill/>
        </p:spPr>
        <p:txBody>
          <a:bodyPr wrap="square" rtlCol="0">
            <a:spAutoFit/>
          </a:bodyPr>
          <a:lstStyle/>
          <a:p>
            <a:pPr marL="457200" indent="-220663" algn="r" rtl="1">
              <a:lnSpc>
                <a:spcPct val="150000"/>
              </a:lnSpc>
              <a:buFont typeface="+mj-lt"/>
              <a:buAutoNum type="arabicPeriod" startAt="4"/>
            </a:pPr>
            <a:r>
              <a:rPr lang="ar-EG" sz="2200" b="1" dirty="0" smtClean="0">
                <a:solidFill>
                  <a:srgbClr val="0A1F61"/>
                </a:solidFill>
                <a:latin typeface="Simplified Arabic" pitchFamily="18" charset="-78"/>
                <a:cs typeface="+mj-cs"/>
              </a:rPr>
              <a:t>فلسفة </a:t>
            </a:r>
            <a:r>
              <a:rPr lang="ar-EG" sz="2200" b="1" dirty="0">
                <a:solidFill>
                  <a:srgbClr val="0A1F61"/>
                </a:solidFill>
                <a:latin typeface="Simplified Arabic" pitchFamily="18" charset="-78"/>
                <a:cs typeface="+mj-cs"/>
              </a:rPr>
              <a:t>الإدارة</a:t>
            </a:r>
          </a:p>
          <a:p>
            <a:pPr marL="520700" algn="just" rtl="1">
              <a:lnSpc>
                <a:spcPct val="150000"/>
              </a:lnSpc>
              <a:tabLst>
                <a:tab pos="693738" algn="l"/>
              </a:tabLst>
            </a:pPr>
            <a:r>
              <a:rPr lang="ar-EG" sz="2200" spc="20" dirty="0">
                <a:solidFill>
                  <a:srgbClr val="0A1F61"/>
                </a:solidFill>
                <a:latin typeface="Simplified Arabic" pitchFamily="18" charset="-78"/>
                <a:cs typeface="+mj-cs"/>
              </a:rPr>
              <a:t>تؤمن الإدارة بأهمية جهود البيع الشخصي لذلك </a:t>
            </a:r>
            <a:r>
              <a:rPr lang="ar-EG" sz="2200" spc="20" dirty="0" smtClean="0">
                <a:solidFill>
                  <a:srgbClr val="0A1F61"/>
                </a:solidFill>
                <a:latin typeface="Simplified Arabic" pitchFamily="18" charset="-78"/>
                <a:cs typeface="+mj-cs"/>
              </a:rPr>
              <a:t>تقيم </a:t>
            </a:r>
            <a:r>
              <a:rPr lang="ar-EG" sz="2200" spc="20" dirty="0">
                <a:solidFill>
                  <a:srgbClr val="0A1F61"/>
                </a:solidFill>
                <a:latin typeface="Simplified Arabic" pitchFamily="18" charset="-78"/>
                <a:cs typeface="+mj-cs"/>
              </a:rPr>
              <a:t>برامج التدريب لكي </a:t>
            </a:r>
            <a:r>
              <a:rPr lang="ar-EG" sz="2200" spc="20" dirty="0" smtClean="0">
                <a:solidFill>
                  <a:srgbClr val="0A1F61"/>
                </a:solidFill>
                <a:latin typeface="Simplified Arabic" pitchFamily="18" charset="-78"/>
                <a:cs typeface="+mj-cs"/>
              </a:rPr>
              <a:t>يستفيد </a:t>
            </a:r>
            <a:r>
              <a:rPr lang="ar-EG" sz="2200" spc="20" dirty="0">
                <a:solidFill>
                  <a:srgbClr val="0A1F61"/>
                </a:solidFill>
                <a:latin typeface="Simplified Arabic" pitchFamily="18" charset="-78"/>
                <a:cs typeface="+mj-cs"/>
              </a:rPr>
              <a:t>منها رجال البيع </a:t>
            </a:r>
            <a:r>
              <a:rPr lang="ar-EG" sz="2200" spc="20" dirty="0" smtClean="0">
                <a:solidFill>
                  <a:srgbClr val="0A1F61"/>
                </a:solidFill>
                <a:latin typeface="Simplified Arabic" pitchFamily="18" charset="-78"/>
                <a:cs typeface="+mj-cs"/>
              </a:rPr>
              <a:t>بهدف تقوية العلاقة </a:t>
            </a:r>
            <a:r>
              <a:rPr lang="ar-EG" sz="2200" spc="20" dirty="0">
                <a:solidFill>
                  <a:srgbClr val="0A1F61"/>
                </a:solidFill>
                <a:latin typeface="Simplified Arabic" pitchFamily="18" charset="-78"/>
                <a:cs typeface="+mj-cs"/>
              </a:rPr>
              <a:t>بين </a:t>
            </a:r>
            <a:r>
              <a:rPr lang="ar-EG" sz="2200" spc="20" dirty="0" smtClean="0">
                <a:solidFill>
                  <a:srgbClr val="0A1F61"/>
                </a:solidFill>
                <a:latin typeface="Simplified Arabic" pitchFamily="18" charset="-78"/>
                <a:cs typeface="+mj-cs"/>
              </a:rPr>
              <a:t>المنشأة </a:t>
            </a:r>
            <a:r>
              <a:rPr lang="ar-EG" sz="2200" spc="20" dirty="0">
                <a:solidFill>
                  <a:srgbClr val="0A1F61"/>
                </a:solidFill>
                <a:latin typeface="Simplified Arabic" pitchFamily="18" charset="-78"/>
                <a:cs typeface="+mj-cs"/>
              </a:rPr>
              <a:t>وبين العملاء، ولقد قال أحد مديري الشركات الصناعية "لقد آمنت أنه يصعب الاعتماد على السياسة السعرية وحدها للمحافظة على الطلب إلا أن مفتاح النجاح هو أن نعرف العميل، ونعرف حاجته ثم ندعم من جهود البيع الشخصي، وهذه هي طرق التغلب على أسباب الفشل".</a:t>
            </a:r>
          </a:p>
          <a:p>
            <a:pPr marL="342900" indent="-342900" algn="r" rtl="1">
              <a:lnSpc>
                <a:spcPct val="150000"/>
              </a:lnSpc>
              <a:buFont typeface="Arial" pitchFamily="34" charset="0"/>
              <a:buChar char="•"/>
            </a:pPr>
            <a:endParaRPr lang="ar-EG" sz="2200" b="1" dirty="0">
              <a:solidFill>
                <a:srgbClr val="0A1F61"/>
              </a:solidFill>
              <a:latin typeface="Simplified Arabic" pitchFamily="18" charset="-78"/>
              <a:cs typeface="+mj-cs"/>
            </a:endParaRP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6018550"/>
      </p:ext>
    </p:extLst>
  </p:cSld>
  <p:clrMapOvr>
    <a:masterClrMapping/>
  </p:clrMapOvr>
  <mc:AlternateContent xmlns:mc="http://schemas.openxmlformats.org/markup-compatibility/2006" xmlns:p14="http://schemas.microsoft.com/office/powerpoint/2010/main">
    <mc:Choice Requires="p14">
      <p:transition spd="slow" p14:dur="2000" advTm="72318"/>
    </mc:Choice>
    <mc:Fallback xmlns="">
      <p:transition spd="slow" advTm="7231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193396"/>
            <a:ext cx="8417320" cy="4094198"/>
          </a:xfrm>
          <a:prstGeom prst="rect">
            <a:avLst/>
          </a:prstGeom>
          <a:noFill/>
        </p:spPr>
        <p:txBody>
          <a:bodyPr wrap="square" rtlCol="0">
            <a:spAutoFit/>
          </a:bodyPr>
          <a:lstStyle/>
          <a:p>
            <a:pPr marL="457200" indent="-220663" algn="just" rtl="1">
              <a:lnSpc>
                <a:spcPct val="150000"/>
              </a:lnSpc>
              <a:buFont typeface="+mj-lt"/>
              <a:buAutoNum type="arabicPeriod" startAt="5"/>
            </a:pPr>
            <a:r>
              <a:rPr lang="ar-EG" sz="2200" b="1" dirty="0">
                <a:solidFill>
                  <a:srgbClr val="0A1F61"/>
                </a:solidFill>
                <a:latin typeface="Simplified Arabic" pitchFamily="18" charset="-78"/>
                <a:cs typeface="+mj-cs"/>
              </a:rPr>
              <a:t>حجم الميزانية:</a:t>
            </a:r>
          </a:p>
          <a:p>
            <a:pPr marL="520700" algn="just" rtl="1">
              <a:lnSpc>
                <a:spcPct val="150000"/>
              </a:lnSpc>
            </a:pPr>
            <a:r>
              <a:rPr lang="ar-EG" sz="2200" spc="20" dirty="0">
                <a:solidFill>
                  <a:srgbClr val="0A1F61"/>
                </a:solidFill>
                <a:latin typeface="Simplified Arabic" pitchFamily="18" charset="-78"/>
                <a:cs typeface="+mj-cs"/>
              </a:rPr>
              <a:t>يؤثر حجم الأموال المتوفرة والمخصصة لأغراض الترويج في اختيار الترويج، فإذا كانت الميزانية محدودة، يصعب اللجوء إلى وسيلة واسعة الانتشار نظرا لارتفاع تكلفتها، وفي هذه الحالة تعتمد المنشأة على طريقة البيع الشخصي أو طريقة النشر، أما عندما تتوافر المخصصات المالية التي يمكنها أن تسمح بتشكيل أي مزيج ترويجي، فتلجأ إلى الإعلانات واسعة الانتشار والنطاق – الإعلان في التلفزيون مثلا – على الرغم من ارتفاع تكلفتها، فهي تسعى بذلك إلى تخفيض تكلفة الوصول إلى كل مستهلك في السوق المستهدف</a:t>
            </a:r>
            <a:r>
              <a:rPr lang="ar-EG" sz="2200" spc="20" dirty="0" smtClean="0">
                <a:solidFill>
                  <a:srgbClr val="0A1F61"/>
                </a:solidFill>
                <a:latin typeface="Simplified Arabic" pitchFamily="18" charset="-78"/>
                <a:cs typeface="+mj-cs"/>
              </a:rPr>
              <a:t>.</a:t>
            </a:r>
            <a:endParaRPr lang="ar-EG" sz="2200" spc="20" dirty="0">
              <a:solidFill>
                <a:srgbClr val="0A1F61"/>
              </a:solidFill>
              <a:latin typeface="Simplified Arabic" pitchFamily="18" charset="-78"/>
              <a:cs typeface="+mj-cs"/>
            </a:endParaRP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4240895"/>
      </p:ext>
    </p:extLst>
  </p:cSld>
  <p:clrMapOvr>
    <a:masterClrMapping/>
  </p:clrMapOvr>
  <mc:AlternateContent xmlns:mc="http://schemas.openxmlformats.org/markup-compatibility/2006" xmlns:p14="http://schemas.microsoft.com/office/powerpoint/2010/main">
    <mc:Choice Requires="p14">
      <p:transition spd="slow" p14:dur="2000" advTm="77810"/>
    </mc:Choice>
    <mc:Fallback xmlns="">
      <p:transition spd="slow" advTm="7781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195185"/>
            <a:ext cx="8417320" cy="415498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smtClean="0">
                <a:solidFill>
                  <a:srgbClr val="0A1F61"/>
                </a:solidFill>
                <a:latin typeface="Simplified Arabic" pitchFamily="18" charset="-78"/>
                <a:cs typeface="+mj-cs"/>
              </a:rPr>
              <a:t>فيمكن </a:t>
            </a:r>
            <a:r>
              <a:rPr lang="ar-EG" sz="2200" spc="20" dirty="0">
                <a:solidFill>
                  <a:srgbClr val="0A1F61"/>
                </a:solidFill>
                <a:latin typeface="Simplified Arabic" pitchFamily="18" charset="-78"/>
                <a:cs typeface="+mj-cs"/>
              </a:rPr>
              <a:t>القول بأنه عادة ما توجد علاقة واضحة بين حجم المخصصات المالية المتاحة وبين عدد الأفراد الذين يمكن الوصول إليهم داخل السوق المستهدف، وجودة الاتصالات التي يمكن الحصول عليها، والتكاليف النسبية التي سيتم تحملها والخاصة بعناصر المزيج الترويجي المزمع استخدامه</a:t>
            </a:r>
            <a:r>
              <a:rPr lang="ar-EG" sz="2200" spc="20" dirty="0" smtClean="0">
                <a:solidFill>
                  <a:srgbClr val="0A1F61"/>
                </a:solidFill>
                <a:latin typeface="Simplified Arabic" pitchFamily="18" charset="-78"/>
                <a:cs typeface="+mj-cs"/>
              </a:rPr>
              <a:t>.</a:t>
            </a:r>
          </a:p>
          <a:p>
            <a:pPr marL="342900" indent="-342900" algn="just" rtl="1">
              <a:lnSpc>
                <a:spcPct val="150000"/>
              </a:lnSpc>
              <a:buFont typeface="Arial" pitchFamily="34" charset="0"/>
              <a:buChar char="•"/>
            </a:pPr>
            <a:r>
              <a:rPr lang="ar-EG" sz="2200" spc="20" dirty="0" smtClean="0">
                <a:solidFill>
                  <a:srgbClr val="0A1F61"/>
                </a:solidFill>
                <a:latin typeface="Simplified Arabic" pitchFamily="18" charset="-78"/>
                <a:cs typeface="+mj-cs"/>
              </a:rPr>
              <a:t>كما </a:t>
            </a:r>
            <a:r>
              <a:rPr lang="ar-EG" sz="2200" spc="20" dirty="0">
                <a:solidFill>
                  <a:srgbClr val="0A1F61"/>
                </a:solidFill>
                <a:latin typeface="Simplified Arabic" pitchFamily="18" charset="-78"/>
                <a:cs typeface="+mj-cs"/>
              </a:rPr>
              <a:t>تعتمد المؤسسات التي تبيع سلع وخدمات في بعض الأسواق التي يصعب الوصول فيها إلى المستهلكين على الإعلانات المطبوعة، وتوجيهه من خلالها على طرق الاتصال بها عند حاجته لمعلومات إضافية، بصفة عامة يؤثر السوق على المزيج الترويجي ثلاث زوايا هي النطاق الجغرافي للسوق، نوع الزبائن، عدد </a:t>
            </a:r>
            <a:r>
              <a:rPr lang="ar-EG" sz="2200" spc="20" dirty="0" smtClean="0">
                <a:solidFill>
                  <a:srgbClr val="0A1F61"/>
                </a:solidFill>
                <a:latin typeface="Simplified Arabic" pitchFamily="18" charset="-78"/>
                <a:cs typeface="+mj-cs"/>
              </a:rPr>
              <a:t>المستهلكين</a:t>
            </a:r>
            <a:r>
              <a:rPr lang="ar-EG" sz="2200" dirty="0">
                <a:solidFill>
                  <a:srgbClr val="0A1F61"/>
                </a:solidFill>
                <a:latin typeface="Simplified Arabic" pitchFamily="18" charset="-78"/>
                <a:cs typeface="+mj-cs"/>
              </a:rPr>
              <a:t>.</a:t>
            </a:r>
            <a:endParaRPr lang="ar-EG" sz="2200" spc="20" dirty="0">
              <a:solidFill>
                <a:srgbClr val="0A1F61"/>
              </a:solidFill>
              <a:latin typeface="Simplified Arabic" pitchFamily="18" charset="-78"/>
              <a:cs typeface="+mj-cs"/>
            </a:endParaRP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8845098"/>
      </p:ext>
    </p:extLst>
  </p:cSld>
  <p:clrMapOvr>
    <a:masterClrMapping/>
  </p:clrMapOvr>
  <mc:AlternateContent xmlns:mc="http://schemas.openxmlformats.org/markup-compatibility/2006" xmlns:p14="http://schemas.microsoft.com/office/powerpoint/2010/main">
    <mc:Choice Requires="p14">
      <p:transition spd="slow" p14:dur="2000" advTm="93875"/>
    </mc:Choice>
    <mc:Fallback xmlns="">
      <p:transition spd="slow" advTm="9387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369967" y="1729016"/>
            <a:ext cx="4089581"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العلاقة بين المزيج التسويقي والترويجي</a:t>
            </a: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7659838"/>
      </p:ext>
    </p:extLst>
  </p:cSld>
  <p:clrMapOvr>
    <a:masterClrMapping/>
  </p:clrMapOvr>
  <mc:AlternateContent xmlns:mc="http://schemas.openxmlformats.org/markup-compatibility/2006" xmlns:p14="http://schemas.microsoft.com/office/powerpoint/2010/main">
    <mc:Choice Requires="p14">
      <p:transition spd="slow" p14:dur="2000" advTm="8097"/>
    </mc:Choice>
    <mc:Fallback xmlns="">
      <p:transition spd="slow" advTm="809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العلاقة بين المزيج التسويقي والترويجي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551300"/>
            <a:ext cx="8417320" cy="2631490"/>
          </a:xfrm>
          <a:prstGeom prst="rect">
            <a:avLst/>
          </a:prstGeom>
          <a:noFill/>
        </p:spPr>
        <p:txBody>
          <a:bodyPr wrap="square" rtlCol="0">
            <a:spAutoFit/>
          </a:bodyPr>
          <a:lstStyle/>
          <a:p>
            <a:pPr algn="just" rtl="1">
              <a:lnSpc>
                <a:spcPct val="150000"/>
              </a:lnSpc>
            </a:pPr>
            <a:r>
              <a:rPr lang="ar-EG" sz="2200" dirty="0" smtClean="0">
                <a:solidFill>
                  <a:srgbClr val="0A1F61"/>
                </a:solidFill>
                <a:latin typeface="Simplified Arabic" pitchFamily="18" charset="-78"/>
                <a:cs typeface="+mj-cs"/>
              </a:rPr>
              <a:t>يتكون </a:t>
            </a:r>
            <a:r>
              <a:rPr lang="ar-EG" sz="2200" dirty="0">
                <a:solidFill>
                  <a:srgbClr val="0A1F61"/>
                </a:solidFill>
                <a:latin typeface="Simplified Arabic" pitchFamily="18" charset="-78"/>
                <a:cs typeface="+mj-cs"/>
              </a:rPr>
              <a:t>المزيج التسويقي التقليدي من المنتج والسعر والتوزيع والترويج. تقليدياً، يتألف عنصر الترويج من الإعلانات، تنشيط المبيعات، والبيع الشخصي والعلاقات </a:t>
            </a:r>
            <a:r>
              <a:rPr lang="ar-EG" sz="2200" dirty="0" smtClean="0">
                <a:solidFill>
                  <a:srgbClr val="0A1F61"/>
                </a:solidFill>
                <a:latin typeface="Simplified Arabic" pitchFamily="18" charset="-78"/>
                <a:cs typeface="+mj-cs"/>
              </a:rPr>
              <a:t>العامة. </a:t>
            </a:r>
            <a:r>
              <a:rPr lang="ar-EG" sz="2200" dirty="0">
                <a:solidFill>
                  <a:srgbClr val="0A1F61"/>
                </a:solidFill>
                <a:latin typeface="Simplified Arabic" pitchFamily="18" charset="-78"/>
                <a:cs typeface="+mj-cs"/>
              </a:rPr>
              <a:t>واليوم، استخدم مفهوم الاتصالات التسويقية المتكاملة بدلاً من الترويج ليشمل بالإضافة إلى مكونات المزيج الترويجي التقليدي التسويق </a:t>
            </a:r>
            <a:r>
              <a:rPr lang="ar-EG" sz="2200">
                <a:solidFill>
                  <a:srgbClr val="0A1F61"/>
                </a:solidFill>
                <a:latin typeface="Simplified Arabic" pitchFamily="18" charset="-78"/>
                <a:cs typeface="+mj-cs"/>
              </a:rPr>
              <a:t>المباشر </a:t>
            </a:r>
            <a:r>
              <a:rPr lang="ar-EG" sz="2200" smtClean="0">
                <a:solidFill>
                  <a:srgbClr val="0A1F61"/>
                </a:solidFill>
                <a:latin typeface="Simplified Arabic" pitchFamily="18" charset="-78"/>
                <a:cs typeface="+mj-cs"/>
              </a:rPr>
              <a:t>باستخدام </a:t>
            </a:r>
            <a:r>
              <a:rPr lang="ar-EG" sz="2200" dirty="0">
                <a:solidFill>
                  <a:srgbClr val="0A1F61"/>
                </a:solidFill>
                <a:latin typeface="Simplified Arabic" pitchFamily="18" charset="-78"/>
                <a:cs typeface="+mj-cs"/>
              </a:rPr>
              <a:t>قواعد البيانات، العلاقات العامة وأسلوب الرعاية، والتسويق غير التقليدي، وقد زادت طرق الوصول إلى </a:t>
            </a:r>
            <a:r>
              <a:rPr lang="ar-EG" sz="2200" dirty="0" smtClean="0">
                <a:solidFill>
                  <a:srgbClr val="0A1F61"/>
                </a:solidFill>
                <a:latin typeface="Simplified Arabic" pitchFamily="18" charset="-78"/>
                <a:cs typeface="+mj-cs"/>
              </a:rPr>
              <a:t>المستهلكين.</a:t>
            </a:r>
            <a:endParaRPr lang="ar-EG" sz="2200" dirty="0">
              <a:solidFill>
                <a:srgbClr val="0A1F61"/>
              </a:solidFill>
              <a:latin typeface="Simplified Arabic" pitchFamily="18" charset="-78"/>
              <a:cs typeface="+mj-cs"/>
            </a:endParaRPr>
          </a:p>
        </p:txBody>
      </p:sp>
      <p:sp>
        <p:nvSpPr>
          <p:cNvPr id="17" name="TextBox 16">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32210496"/>
      </p:ext>
    </p:extLst>
  </p:cSld>
  <p:clrMapOvr>
    <a:masterClrMapping/>
  </p:clrMapOvr>
  <mc:AlternateContent xmlns:mc="http://schemas.openxmlformats.org/markup-compatibility/2006" xmlns:p14="http://schemas.microsoft.com/office/powerpoint/2010/main">
    <mc:Choice Requires="p14">
      <p:transition spd="slow" p14:dur="2000" advTm="40345"/>
    </mc:Choice>
    <mc:Fallback xmlns="">
      <p:transition spd="slow" advTm="403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العلاقة بين المزيج التسويقي والترويجي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323527"/>
            <a:ext cx="8417320" cy="251607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a:solidFill>
                  <a:srgbClr val="0A1F61"/>
                </a:solidFill>
                <a:latin typeface="Simplified Arabic" pitchFamily="18" charset="-78"/>
                <a:cs typeface="+mj-cs"/>
              </a:rPr>
              <a:t>ويستخدم الإعلان التعريفي المكثف عند بداية تقديم السلعة ثم تتحول طبيعته إلى النوع التنافسي أو المقارن خلال فترة النمو والنضج ثم يتحول مرة أخرى إلى النوع التذكيري في مرحلة التدهور، كذلك تختلف نوعية الترويج من مرحلة إلى أخرى، فقد يعتمد المشروع على استخدام الإعلان في المرحلتين الأولى والثانية ثم يزيد من اعتماده على طرق الترويج الأخرى كالخصومات والعروض الخاصة والمسابقات في المرحلتين الثالثة والرابعة.</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7" name="TextBox 16">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231620"/>
      </p:ext>
    </p:extLst>
  </p:cSld>
  <p:clrMapOvr>
    <a:masterClrMapping/>
  </p:clrMapOvr>
  <mc:AlternateContent xmlns:mc="http://schemas.openxmlformats.org/markup-compatibility/2006" xmlns:p14="http://schemas.microsoft.com/office/powerpoint/2010/main">
    <mc:Choice Requires="p14">
      <p:transition spd="slow" p14:dur="2000" advTm="66248"/>
    </mc:Choice>
    <mc:Fallback xmlns="">
      <p:transition spd="slow" advTm="6624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228655" y="1541860"/>
            <a:ext cx="4839530" cy="430887"/>
          </a:xfrm>
          <a:prstGeom prst="rect">
            <a:avLst/>
          </a:prstGeom>
          <a:noFill/>
        </p:spPr>
        <p:txBody>
          <a:bodyPr wrap="none" rtlCol="0">
            <a:spAutoFit/>
          </a:bodyPr>
          <a:lstStyle/>
          <a:p>
            <a:pPr algn="just" rtl="1"/>
            <a:r>
              <a:rPr lang="ar-EG" sz="22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إدارة الترويج </a:t>
            </a:r>
            <a:r>
              <a:rPr lang="en-US" sz="2200" b="1" dirty="0">
                <a:solidFill>
                  <a:srgbClr val="8E5A6D"/>
                </a:solidFill>
                <a:effectLst>
                  <a:outerShdw blurRad="38100" dist="38100" dir="2700000" algn="tl">
                    <a:srgbClr val="000000">
                      <a:alpha val="43137"/>
                    </a:srgbClr>
                  </a:outerShdw>
                </a:effectLst>
                <a:latin typeface="Times New Roman" pitchFamily="18" charset="0"/>
                <a:cs typeface="Times New Roman" pitchFamily="18" charset="0"/>
              </a:rPr>
              <a:t>Promotional Management : </a:t>
            </a: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71719852"/>
      </p:ext>
    </p:extLst>
  </p:cSld>
  <p:clrMapOvr>
    <a:masterClrMapping/>
  </p:clrMapOvr>
  <mc:AlternateContent xmlns:mc="http://schemas.openxmlformats.org/markup-compatibility/2006" xmlns:p14="http://schemas.microsoft.com/office/powerpoint/2010/main">
    <mc:Choice Requires="p14">
      <p:transition spd="slow" p14:dur="2000" advTm="4785"/>
    </mc:Choice>
    <mc:Fallback xmlns="">
      <p:transition spd="slow" advTm="478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effectLst>
                  <a:outerShdw blurRad="38100" dist="38100" dir="2700000" algn="tl">
                    <a:srgbClr val="000000">
                      <a:alpha val="43137"/>
                    </a:srgbClr>
                  </a:outerShdw>
                </a:effectLst>
                <a:latin typeface="Simplified Arabic" pitchFamily="18" charset="-78"/>
                <a:cs typeface="+mj-cs"/>
              </a:rPr>
              <a:t>إدارة </a:t>
            </a:r>
            <a:r>
              <a:rPr lang="ar-EG" sz="2200" b="1" dirty="0" smtClean="0">
                <a:effectLst>
                  <a:outerShdw blurRad="38100" dist="38100" dir="2700000" algn="tl">
                    <a:srgbClr val="000000">
                      <a:alpha val="43137"/>
                    </a:srgbClr>
                  </a:outerShdw>
                </a:effectLst>
                <a:latin typeface="Simplified Arabic" pitchFamily="18" charset="-78"/>
                <a:cs typeface="+mj-cs"/>
              </a:rPr>
              <a:t>الترويج </a:t>
            </a:r>
            <a:r>
              <a:rPr lang="en-US" sz="2200" b="1" dirty="0" smtClean="0">
                <a:effectLst>
                  <a:outerShdw blurRad="38100" dist="38100" dir="2700000" algn="tl">
                    <a:srgbClr val="000000">
                      <a:alpha val="43137"/>
                    </a:srgbClr>
                  </a:outerShdw>
                </a:effectLst>
                <a:latin typeface="Times New Roman" pitchFamily="18" charset="0"/>
                <a:cs typeface="+mj-cs"/>
              </a:rPr>
              <a:t>Promotional Management : </a:t>
            </a:r>
            <a:endParaRPr lang="en-US" sz="2200" b="1" dirty="0">
              <a:effectLst>
                <a:outerShdw blurRad="38100" dist="38100" dir="2700000" algn="tl">
                  <a:srgbClr val="000000">
                    <a:alpha val="43137"/>
                  </a:srgbClr>
                </a:outerShdw>
              </a:effectLst>
              <a:latin typeface="Times New Roman" pitchFamily="18" charset="0"/>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551300"/>
            <a:ext cx="8417320" cy="35863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30" dirty="0">
                <a:solidFill>
                  <a:srgbClr val="0A1F61"/>
                </a:solidFill>
                <a:latin typeface="Simplified Arabic" pitchFamily="18" charset="-78"/>
                <a:cs typeface="+mj-cs"/>
              </a:rPr>
              <a:t>لا تُعامل مكونات المزيج الترويجي بمعزل عن بعضها البعض عند وضع الاستراتيجية الترويجية، إذ ينبغي أن </a:t>
            </a:r>
            <a:r>
              <a:rPr lang="ar-EG" sz="2200" spc="30" dirty="0" smtClean="0">
                <a:solidFill>
                  <a:srgbClr val="0A1F61"/>
                </a:solidFill>
                <a:latin typeface="Simplified Arabic" pitchFamily="18" charset="-78"/>
                <a:cs typeface="+mj-cs"/>
              </a:rPr>
              <a:t>تتوائم </a:t>
            </a:r>
            <a:r>
              <a:rPr lang="ar-EG" sz="2200" spc="30" dirty="0">
                <a:solidFill>
                  <a:srgbClr val="0A1F61"/>
                </a:solidFill>
                <a:latin typeface="Simplified Arabic" pitchFamily="18" charset="-78"/>
                <a:cs typeface="+mj-cs"/>
              </a:rPr>
              <a:t>وتتناغم في إيقاع متزن مع بعضها البعض، ويراعى مواطن القوة والضعف في كل من مكون من هذه المكونات حتى يمكن وضع خطة ترويجية فعالة. وإدارة الترويج هي عملية تنسيق مكونات المزيج الترويجي لبناء برنامج محكوم ومتكامل للاتصال التسويقي الفعال. وهذا يتطلب بدوره أن يحدد المسوق الأدوات التسويقية التي سيستخدمها، وكيفية التوفيق والتوليف بينها ليتمكن من بلوغ الأهداف التسويقية والترويجية للمنظمة. </a:t>
            </a:r>
          </a:p>
        </p:txBody>
      </p:sp>
      <p:sp>
        <p:nvSpPr>
          <p:cNvPr id="18" name="TextBox 17">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7529325"/>
      </p:ext>
    </p:extLst>
  </p:cSld>
  <p:clrMapOvr>
    <a:masterClrMapping/>
  </p:clrMapOvr>
  <mc:AlternateContent xmlns:mc="http://schemas.openxmlformats.org/markup-compatibility/2006" xmlns:p14="http://schemas.microsoft.com/office/powerpoint/2010/main">
    <mc:Choice Requires="p14">
      <p:transition spd="slow" p14:dur="2000" advTm="181062"/>
    </mc:Choice>
    <mc:Fallback xmlns="">
      <p:transition spd="slow" advTm="18106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667310" y="3037028"/>
            <a:ext cx="8417320" cy="1555041"/>
          </a:xfrm>
          <a:prstGeom prst="rect">
            <a:avLst/>
          </a:prstGeom>
          <a:noFill/>
        </p:spPr>
        <p:txBody>
          <a:bodyPr wrap="square" rtlCol="0">
            <a:spAutoFit/>
          </a:bodyPr>
          <a:lstStyle/>
          <a:p>
            <a:pPr algn="just" rtl="1">
              <a:lnSpc>
                <a:spcPct val="150000"/>
              </a:lnSpc>
            </a:pPr>
            <a:r>
              <a:rPr lang="ar-EG" sz="2200" spc="30" dirty="0">
                <a:solidFill>
                  <a:srgbClr val="0A1F61"/>
                </a:solidFill>
                <a:latin typeface="Simplified Arabic" pitchFamily="18" charset="-78"/>
                <a:cs typeface="+mj-cs"/>
              </a:rPr>
              <a:t>ولهذا ينبغي أن تتناغم كل مكونات المزيج الترويجي مع بعضها البعض بحيث تؤدي في النهاية إلى برنامج اتصال فعال في ضوء الدور الذي في مقدور كل منها أن يلعبه، وفي ضوء حجم هذا الدور يتم توزيع الميزانية الترويجية على المكونات الترويجية</a:t>
            </a:r>
            <a:r>
              <a:rPr lang="ar-EG" sz="2200" spc="30" dirty="0" smtClean="0">
                <a:solidFill>
                  <a:srgbClr val="0A1F61"/>
                </a:solidFill>
                <a:latin typeface="Simplified Arabic" pitchFamily="18" charset="-78"/>
                <a:cs typeface="+mj-cs"/>
              </a:rPr>
              <a:t>.</a:t>
            </a:r>
            <a:endParaRPr lang="ar-EG" sz="2200" spc="30" dirty="0">
              <a:solidFill>
                <a:srgbClr val="0A1F61"/>
              </a:solidFill>
              <a:latin typeface="Simplified Arabic" pitchFamily="18"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effectLst>
                  <a:outerShdw blurRad="38100" dist="38100" dir="2700000" algn="tl">
                    <a:srgbClr val="000000">
                      <a:alpha val="43137"/>
                    </a:srgbClr>
                  </a:outerShdw>
                </a:effectLst>
                <a:latin typeface="Simplified Arabic" pitchFamily="18" charset="-78"/>
                <a:cs typeface="+mj-cs"/>
              </a:rPr>
              <a:t>إدارة </a:t>
            </a:r>
            <a:r>
              <a:rPr lang="ar-EG" sz="2200" b="1" dirty="0" smtClean="0">
                <a:effectLst>
                  <a:outerShdw blurRad="38100" dist="38100" dir="2700000" algn="tl">
                    <a:srgbClr val="000000">
                      <a:alpha val="43137"/>
                    </a:srgbClr>
                  </a:outerShdw>
                </a:effectLst>
                <a:latin typeface="Simplified Arabic" pitchFamily="18" charset="-78"/>
                <a:cs typeface="+mj-cs"/>
              </a:rPr>
              <a:t>الترويج </a:t>
            </a:r>
            <a:r>
              <a:rPr lang="en-US" sz="2200" b="1" dirty="0" smtClean="0">
                <a:effectLst>
                  <a:outerShdw blurRad="38100" dist="38100" dir="2700000" algn="tl">
                    <a:srgbClr val="000000">
                      <a:alpha val="43137"/>
                    </a:srgbClr>
                  </a:outerShdw>
                </a:effectLst>
                <a:latin typeface="Times New Roman" pitchFamily="18" charset="0"/>
                <a:cs typeface="+mj-cs"/>
              </a:rPr>
              <a:t>Promotional Management : </a:t>
            </a:r>
            <a:endParaRPr lang="en-US" sz="2200" b="1" dirty="0">
              <a:effectLst>
                <a:outerShdw blurRad="38100" dist="38100" dir="2700000" algn="tl">
                  <a:srgbClr val="000000">
                    <a:alpha val="43137"/>
                  </a:srgbClr>
                </a:outerShdw>
              </a:effectLst>
              <a:latin typeface="Times New Roman" pitchFamily="18" charset="0"/>
              <a:cs typeface="+mj-cs"/>
            </a:endParaRPr>
          </a:p>
        </p:txBody>
      </p:sp>
    </p:spTree>
    <p:extLst>
      <p:ext uri="{BB962C8B-B14F-4D97-AF65-F5344CB8AC3E}">
        <p14:creationId xmlns:p14="http://schemas.microsoft.com/office/powerpoint/2010/main" val="3387470098"/>
      </p:ext>
    </p:extLst>
  </p:cSld>
  <p:clrMapOvr>
    <a:masterClrMapping/>
  </p:clrMapOvr>
  <mc:AlternateContent xmlns:mc="http://schemas.openxmlformats.org/markup-compatibility/2006" xmlns:p14="http://schemas.microsoft.com/office/powerpoint/2010/main">
    <mc:Choice Requires="p14">
      <p:transition spd="slow" p14:dur="2000" advTm="60705"/>
    </mc:Choice>
    <mc:Fallback xmlns="">
      <p:transition spd="slow" advTm="6070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156396"/>
            <a:ext cx="8417320" cy="4154984"/>
          </a:xfrm>
          <a:prstGeom prst="rect">
            <a:avLst/>
          </a:prstGeom>
          <a:noFill/>
        </p:spPr>
        <p:txBody>
          <a:bodyPr wrap="square" rtlCol="0">
            <a:spAutoFit/>
          </a:bodyPr>
          <a:lstStyle/>
          <a:p>
            <a:pPr algn="just" rtl="1">
              <a:lnSpc>
                <a:spcPct val="150000"/>
              </a:lnSpc>
            </a:pPr>
            <a:r>
              <a:rPr lang="ar-EG" sz="2200" spc="20" dirty="0">
                <a:solidFill>
                  <a:srgbClr val="0A1F61"/>
                </a:solidFill>
                <a:latin typeface="Simplified Arabic" pitchFamily="18" charset="-78"/>
                <a:cs typeface="+mj-cs"/>
              </a:rPr>
              <a:t>فعلى سبيل المثال تعتمد المنظمات المنتجة للسلع الاستهلاكية على الإعلان بشكل عام ومكثف للاتصال بالمستهلك النهائي، في حين يعتمد المسوقون الصناعيون الذين يبيعون في الغالب سلعاً غالية الثمن ومعقدة على البيع الشخصي. ولكنهم لا يستغنون على الرغم من ذلك عن الإعلان، حيث يستخدم الإعلان في هذه الحالة في بناء وعي لدى الجمهور بالمنظمة ومنتجاتها مما يساعد القوى البيعية، ولإدخال الثقة لدى المشترين في السلعة التي اشتروها. ومن الناحية الأخرى يلعب البيع الشخصي هو الآخر دوراً في تسويق السلع الاستهلاكية خاصة بالنسبة لتجار الجملة والتجزئة الذين يعملون على انسياب السلع إلى المستهلك النهائي. ويوفرون بالتالي منافذ توزيع للوصول بالسلعة إلى المستهلك النهائي.</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7" name="TextBox 16">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effectLst>
                  <a:outerShdw blurRad="38100" dist="38100" dir="2700000" algn="tl">
                    <a:srgbClr val="000000">
                      <a:alpha val="43137"/>
                    </a:srgbClr>
                  </a:outerShdw>
                </a:effectLst>
                <a:latin typeface="Simplified Arabic" pitchFamily="18" charset="-78"/>
                <a:cs typeface="+mj-cs"/>
              </a:rPr>
              <a:t>إدارة </a:t>
            </a:r>
            <a:r>
              <a:rPr lang="ar-EG" sz="2200" b="1" dirty="0" smtClean="0">
                <a:effectLst>
                  <a:outerShdw blurRad="38100" dist="38100" dir="2700000" algn="tl">
                    <a:srgbClr val="000000">
                      <a:alpha val="43137"/>
                    </a:srgbClr>
                  </a:outerShdw>
                </a:effectLst>
                <a:latin typeface="Simplified Arabic" pitchFamily="18" charset="-78"/>
                <a:cs typeface="+mj-cs"/>
              </a:rPr>
              <a:t>الترويج </a:t>
            </a:r>
            <a:r>
              <a:rPr lang="en-US" sz="2200" b="1" dirty="0" smtClean="0">
                <a:effectLst>
                  <a:outerShdw blurRad="38100" dist="38100" dir="2700000" algn="tl">
                    <a:srgbClr val="000000">
                      <a:alpha val="43137"/>
                    </a:srgbClr>
                  </a:outerShdw>
                </a:effectLst>
                <a:latin typeface="Times New Roman" pitchFamily="18" charset="0"/>
                <a:cs typeface="+mj-cs"/>
              </a:rPr>
              <a:t>Promotional Management : </a:t>
            </a:r>
            <a:endParaRPr lang="en-US" sz="2200" b="1" dirty="0">
              <a:effectLst>
                <a:outerShdw blurRad="38100" dist="38100" dir="2700000" algn="tl">
                  <a:srgbClr val="000000">
                    <a:alpha val="43137"/>
                  </a:srgbClr>
                </a:outerShdw>
              </a:effectLst>
              <a:latin typeface="Times New Roman" pitchFamily="18" charset="0"/>
              <a:cs typeface="+mj-cs"/>
            </a:endParaRPr>
          </a:p>
        </p:txBody>
      </p:sp>
    </p:spTree>
    <p:extLst>
      <p:ext uri="{BB962C8B-B14F-4D97-AF65-F5344CB8AC3E}">
        <p14:creationId xmlns:p14="http://schemas.microsoft.com/office/powerpoint/2010/main" val="2372702687"/>
      </p:ext>
    </p:extLst>
  </p:cSld>
  <p:clrMapOvr>
    <a:masterClrMapping/>
  </p:clrMapOvr>
  <mc:AlternateContent xmlns:mc="http://schemas.openxmlformats.org/markup-compatibility/2006" xmlns:p14="http://schemas.microsoft.com/office/powerpoint/2010/main">
    <mc:Choice Requires="p14">
      <p:transition spd="slow" p14:dur="2000" advTm="116913"/>
    </mc:Choice>
    <mc:Fallback xmlns="">
      <p:transition spd="slow" advTm="11691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2062872"/>
          </a:xfrm>
          <a:prstGeom prst="rect">
            <a:avLst/>
          </a:prstGeom>
          <a:noFill/>
        </p:spPr>
        <p:txBody>
          <a:bodyPr wrap="square" rtlCol="0">
            <a:spAutoFit/>
          </a:bodyPr>
          <a:lstStyle/>
          <a:p>
            <a:pPr algn="just" rtl="1">
              <a:lnSpc>
                <a:spcPct val="150000"/>
              </a:lnSpc>
            </a:pPr>
            <a:r>
              <a:rPr lang="ar-EG" sz="2200" dirty="0">
                <a:solidFill>
                  <a:srgbClr val="0A1F61"/>
                </a:solidFill>
                <a:latin typeface="Simplified Arabic" pitchFamily="18" charset="-78"/>
                <a:cs typeface="+mj-cs"/>
              </a:rPr>
              <a:t>وبينما تختلف الجهود الإعلانية وجهود البيع الشخصي تبعاً لنوع السوق المستهدف، تختلف المنظمات التي تنتمي إلى نفس الصناعة في توزيع وتخصيص جهودها الترويجية، فقد يركز بعضها على الإعلان أكثر من البيع الشخصي أو العكس. وتختلف المنظمات أيضاً من حيث الأهمية النسبية التي تعطيها لكل من الإعلان وتنشيط المبيعات.</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7" name="TextBox 16">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effectLst>
                  <a:outerShdw blurRad="38100" dist="38100" dir="2700000" algn="tl">
                    <a:srgbClr val="000000">
                      <a:alpha val="43137"/>
                    </a:srgbClr>
                  </a:outerShdw>
                </a:effectLst>
                <a:latin typeface="Simplified Arabic" pitchFamily="18" charset="-78"/>
                <a:cs typeface="+mj-cs"/>
              </a:rPr>
              <a:t>إدارة </a:t>
            </a:r>
            <a:r>
              <a:rPr lang="ar-EG" sz="2200" b="1" dirty="0" smtClean="0">
                <a:effectLst>
                  <a:outerShdw blurRad="38100" dist="38100" dir="2700000" algn="tl">
                    <a:srgbClr val="000000">
                      <a:alpha val="43137"/>
                    </a:srgbClr>
                  </a:outerShdw>
                </a:effectLst>
                <a:latin typeface="Simplified Arabic" pitchFamily="18" charset="-78"/>
                <a:cs typeface="+mj-cs"/>
              </a:rPr>
              <a:t>الترويج </a:t>
            </a:r>
            <a:r>
              <a:rPr lang="en-US" sz="2200" b="1" dirty="0" smtClean="0">
                <a:effectLst>
                  <a:outerShdw blurRad="38100" dist="38100" dir="2700000" algn="tl">
                    <a:srgbClr val="000000">
                      <a:alpha val="43137"/>
                    </a:srgbClr>
                  </a:outerShdw>
                </a:effectLst>
                <a:latin typeface="Times New Roman" pitchFamily="18" charset="0"/>
                <a:cs typeface="+mj-cs"/>
              </a:rPr>
              <a:t>Promotional Management : </a:t>
            </a:r>
            <a:endParaRPr lang="en-US" sz="2200" b="1" dirty="0">
              <a:effectLst>
                <a:outerShdw blurRad="38100" dist="38100" dir="2700000" algn="tl">
                  <a:srgbClr val="000000">
                    <a:alpha val="43137"/>
                  </a:srgbClr>
                </a:outerShdw>
              </a:effectLst>
              <a:latin typeface="Times New Roman" pitchFamily="18" charset="0"/>
              <a:cs typeface="+mj-cs"/>
            </a:endParaRPr>
          </a:p>
        </p:txBody>
      </p:sp>
    </p:spTree>
    <p:extLst>
      <p:ext uri="{BB962C8B-B14F-4D97-AF65-F5344CB8AC3E}">
        <p14:creationId xmlns:p14="http://schemas.microsoft.com/office/powerpoint/2010/main" val="109610017"/>
      </p:ext>
    </p:extLst>
  </p:cSld>
  <p:clrMapOvr>
    <a:masterClrMapping/>
  </p:clrMapOvr>
  <mc:AlternateContent xmlns:mc="http://schemas.openxmlformats.org/markup-compatibility/2006" xmlns:p14="http://schemas.microsoft.com/office/powerpoint/2010/main">
    <mc:Choice Requires="p14">
      <p:transition spd="slow" p14:dur="2000" advTm="66366"/>
    </mc:Choice>
    <mc:Fallback xmlns="">
      <p:transition spd="slow" advTm="6636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000821"/>
          </a:xfrm>
          <a:prstGeom prst="rect">
            <a:avLst/>
          </a:prstGeom>
          <a:noFill/>
        </p:spPr>
        <p:txBody>
          <a:bodyPr wrap="square" rtlCol="0">
            <a:spAutoFit/>
          </a:bodyPr>
          <a:lstStyle/>
          <a:p>
            <a:pPr algn="just" rtl="1">
              <a:lnSpc>
                <a:spcPct val="150000"/>
              </a:lnSpc>
            </a:pPr>
            <a:r>
              <a:rPr lang="ar-EG" sz="2100" b="1" spc="30" dirty="0" smtClean="0">
                <a:solidFill>
                  <a:srgbClr val="0A1F61"/>
                </a:solidFill>
                <a:latin typeface="Simplified Arabic" pitchFamily="18" charset="-78"/>
                <a:cs typeface="+mj-cs"/>
              </a:rPr>
              <a:t>ناقشت المحاضرة الخامسة ماهية الترويج و أنشطته الترويجية التى تستخدمها المؤسسة بهدف إقامة اتصال تسويقى قوى مع العميل؛ بالاضافة إلى أهداف الترويج وأهميته. ثم أبرزت المحاضرة العوامل المؤثرة فى المزيج الترويجى ومدى ارتباط المزيجين التسويقى والترويجى ببعضهما البعض. أبرزت المحاضرة الدور الحيوى لإدارة الترويج؛ ومدى ارتباط العلاقة بين إدارة الترويج داخليًا فى العملية الإعلانية بهدف إقامة اتصال تسويقى متكامل بين المنشأة المعلنة والجمهور المستهدف.  </a:t>
            </a:r>
            <a:endParaRPr lang="ar-EG" sz="2000" b="1" spc="3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5</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73886"/>
    </mc:Choice>
    <mc:Fallback xmlns="">
      <p:transition spd="slow" advTm="7388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سلوى </a:t>
            </a:r>
            <a:r>
              <a:rPr lang="ar-EG" sz="2000" b="1" dirty="0">
                <a:solidFill>
                  <a:srgbClr val="0A1F61"/>
                </a:solidFill>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solidFill>
                  <a:srgbClr val="0A1F61"/>
                </a:solidFill>
                <a:latin typeface="Simplified Arabic" pitchFamily="18" charset="-78"/>
                <a:cs typeface="Simplified Arabic" pitchFamily="18" charset="-78"/>
              </a:rPr>
              <a:t>.</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محمد </a:t>
            </a:r>
            <a:r>
              <a:rPr lang="ar-EG" sz="2000" b="1" dirty="0">
                <a:solidFill>
                  <a:srgbClr val="0A1F61"/>
                </a:solidFill>
                <a:latin typeface="Simplified Arabic" pitchFamily="18" charset="-78"/>
                <a:cs typeface="Simplified Arabic" pitchFamily="18" charset="-78"/>
              </a:rPr>
              <a:t>فريد الصحن، إسماعيل السيد، التسويق، ط1، الأسكندرية: الدار الجامعية للطباعة والنشر والتوزيع، 2005.</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5</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9702"/>
    </mc:Choice>
    <mc:Fallback xmlns="">
      <p:transition spd="slow" advTm="9702"/>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2671"/>
    </mc:Choice>
    <mc:Fallback xmlns="">
      <p:transition spd="slow" advTm="2267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1670</TotalTime>
  <Words>2758</Words>
  <Application>Microsoft Office PowerPoint</Application>
  <PresentationFormat>Custom</PresentationFormat>
  <Paragraphs>271</Paragraphs>
  <Slides>47</Slides>
  <Notes>38</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105</cp:revision>
  <dcterms:created xsi:type="dcterms:W3CDTF">2023-04-29T09:08:23Z</dcterms:created>
  <dcterms:modified xsi:type="dcterms:W3CDTF">2023-05-23T22:33:29Z</dcterms:modified>
</cp:coreProperties>
</file>