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5.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34.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Layouts/slideLayout9.xml" ContentType="application/vnd.openxmlformats-officedocument.presentationml.slideLayout+xml"/>
  <Override PartName="/ppt/slideLayouts/slideLayout16.xml" ContentType="application/vnd.openxmlformats-officedocument.presentationml.slideLayout+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271" r:id="rId3"/>
    <p:sldId id="313" r:id="rId4"/>
    <p:sldId id="276" r:id="rId5"/>
    <p:sldId id="527" r:id="rId6"/>
    <p:sldId id="529" r:id="rId7"/>
    <p:sldId id="532" r:id="rId8"/>
    <p:sldId id="534" r:id="rId9"/>
    <p:sldId id="533" r:id="rId10"/>
    <p:sldId id="528" r:id="rId11"/>
    <p:sldId id="530" r:id="rId12"/>
    <p:sldId id="563" r:id="rId13"/>
    <p:sldId id="537" r:id="rId14"/>
    <p:sldId id="538" r:id="rId15"/>
    <p:sldId id="565" r:id="rId16"/>
    <p:sldId id="539" r:id="rId17"/>
    <p:sldId id="564" r:id="rId18"/>
    <p:sldId id="531" r:id="rId19"/>
    <p:sldId id="535" r:id="rId20"/>
    <p:sldId id="536" r:id="rId21"/>
    <p:sldId id="526" r:id="rId22"/>
    <p:sldId id="540" r:id="rId23"/>
    <p:sldId id="541" r:id="rId24"/>
    <p:sldId id="542" r:id="rId25"/>
    <p:sldId id="552" r:id="rId26"/>
    <p:sldId id="553" r:id="rId27"/>
    <p:sldId id="554" r:id="rId28"/>
    <p:sldId id="555" r:id="rId29"/>
    <p:sldId id="556" r:id="rId30"/>
    <p:sldId id="557" r:id="rId31"/>
    <p:sldId id="544" r:id="rId32"/>
    <p:sldId id="545" r:id="rId33"/>
    <p:sldId id="562" r:id="rId34"/>
    <p:sldId id="558" r:id="rId35"/>
    <p:sldId id="559" r:id="rId36"/>
    <p:sldId id="560" r:id="rId37"/>
    <p:sldId id="561" r:id="rId38"/>
    <p:sldId id="543" r:id="rId39"/>
    <p:sldId id="551" r:id="rId40"/>
    <p:sldId id="549" r:id="rId41"/>
    <p:sldId id="524" r:id="rId42"/>
    <p:sldId id="56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7"/>
            <p14:sldId id="529"/>
            <p14:sldId id="532"/>
            <p14:sldId id="534"/>
            <p14:sldId id="533"/>
            <p14:sldId id="528"/>
            <p14:sldId id="530"/>
            <p14:sldId id="563"/>
            <p14:sldId id="537"/>
            <p14:sldId id="538"/>
            <p14:sldId id="565"/>
            <p14:sldId id="539"/>
            <p14:sldId id="564"/>
            <p14:sldId id="531"/>
            <p14:sldId id="535"/>
            <p14:sldId id="536"/>
            <p14:sldId id="526"/>
            <p14:sldId id="540"/>
            <p14:sldId id="541"/>
            <p14:sldId id="542"/>
            <p14:sldId id="552"/>
            <p14:sldId id="553"/>
            <p14:sldId id="554"/>
            <p14:sldId id="555"/>
            <p14:sldId id="556"/>
            <p14:sldId id="557"/>
            <p14:sldId id="544"/>
            <p14:sldId id="545"/>
            <p14:sldId id="562"/>
            <p14:sldId id="558"/>
            <p14:sldId id="559"/>
            <p14:sldId id="560"/>
            <p14:sldId id="561"/>
            <p14:sldId id="543"/>
            <p14:sldId id="551"/>
            <p14:sldId id="549"/>
            <p14:sldId id="524"/>
            <p14:sldId id="56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masrawy.com/crossmedia/el-3a2doun/" TargetMode="Externa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datareportal.com/reports/digital-2024-global-overview-report" TargetMode="Externa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54254/2753-7064/25/20231946" TargetMode="External"/><Relationship Id="rId2" Type="http://schemas.openxmlformats.org/officeDocument/2006/relationships/hyperlink" Target="https://doi.org/10.31269/triplec.v22i1.1483" TargetMode="Externa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hyperlink" Target="https://doi.org/10.4108/eai.17-6-2022.2322694" TargetMode="External"/><Relationship Id="rId4" Type="http://schemas.openxmlformats.org/officeDocument/2006/relationships/hyperlink" Target="https://doi.org/10.25299/ijmcr.v1i1.4587"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54254/2753-7048/56/20241685" TargetMode="External"/><Relationship Id="rId2" Type="http://schemas.openxmlformats.org/officeDocument/2006/relationships/hyperlink" Target="https://doi.org/10.1093/acrefore/9780190228613.013.1355"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doi.org/10.34719/bmry9489"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917256"/>
          </a:xfrm>
          <a:prstGeom prst="rect">
            <a:avLst/>
          </a:prstGeom>
          <a:noFill/>
        </p:spPr>
        <p:txBody>
          <a:bodyPr wrap="square" rtlCol="0">
            <a:spAutoFit/>
          </a:bodyPr>
          <a:lstStyle/>
          <a:p>
            <a:pPr algn="ctr">
              <a:lnSpc>
                <a:spcPct val="200000"/>
              </a:lnSpc>
            </a:pPr>
            <a:r>
              <a:rPr lang="ar-EG" sz="3200" b="1" dirty="0">
                <a:solidFill>
                  <a:srgbClr val="00B0F0"/>
                </a:solidFill>
                <a:latin typeface="Alexandria" pitchFamily="2" charset="-78"/>
                <a:cs typeface="Alexandria" pitchFamily="2" charset="-78"/>
              </a:rPr>
              <a:t>الإعلام الجديد النشأة والتطور</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33482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مفهوم الإعلام الجديد.</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خصائص الإعلام الجديد.</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نبذة عن أدوات الإعلام الجديد التي يمكن توظيفها في مجال العلاقات العامة.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الفرق بين توظيف الإعلام التقليدي والإعلام الجديد في مجال العلاقات العامة.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الجمهور ما بين الإعلام التقليدي والإعلام الجديد.</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الفرق في فلسفة الاستهداف </a:t>
            </a:r>
            <a:r>
              <a:rPr lang="en-US" dirty="0">
                <a:latin typeface="Alexandria" pitchFamily="2" charset="-78"/>
                <a:cs typeface="Alexandria" pitchFamily="2" charset="-78"/>
              </a:rPr>
              <a:t>Tracking </a:t>
            </a:r>
            <a:r>
              <a:rPr lang="ar-EG" dirty="0">
                <a:latin typeface="Alexandria" pitchFamily="2" charset="-78"/>
                <a:cs typeface="Alexandria" pitchFamily="2" charset="-78"/>
              </a:rPr>
              <a:t>بين جوجل </a:t>
            </a:r>
            <a:r>
              <a:rPr lang="ar-EG" dirty="0" err="1">
                <a:latin typeface="Alexandria" pitchFamily="2" charset="-78"/>
                <a:cs typeface="Alexandria" pitchFamily="2" charset="-78"/>
              </a:rPr>
              <a:t>أناليتكس</a:t>
            </a:r>
            <a:r>
              <a:rPr lang="ar-EG" dirty="0">
                <a:latin typeface="Alexandria" pitchFamily="2" charset="-78"/>
                <a:cs typeface="Alexandria" pitchFamily="2" charset="-78"/>
              </a:rPr>
              <a:t> وميكس </a:t>
            </a:r>
            <a:r>
              <a:rPr lang="ar-EG" dirty="0" err="1">
                <a:latin typeface="Alexandria" pitchFamily="2" charset="-78"/>
                <a:cs typeface="Alexandria" pitchFamily="2" charset="-78"/>
              </a:rPr>
              <a:t>بانيل</a:t>
            </a:r>
            <a:r>
              <a:rPr lang="ar-EG" dirty="0">
                <a:latin typeface="Alexandria" pitchFamily="2" charset="-78"/>
                <a:cs typeface="Alexandria" pitchFamily="2" charset="-78"/>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03874"/>
            <a:ext cx="11786186" cy="485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783513" y="1898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09617" y="2967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43913" y="522077"/>
            <a:ext cx="1000526"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2596" y="1203874"/>
            <a:ext cx="11468229" cy="485203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يشهد العالم اليوم تحولًا جذريًا في الطريقة التي نتلقى بها المعلومات ونتفاعل معها بفضل ظهور الإعلام الجديد، الذي يعتمد بشكل أساسي على الإنترنت والتقنيات الحديثة. هذا النوع من الإعلام ليس مجرد امتداد لما سبق؛ بل هو قفزة نوعية في عملية الاتصال، حيث أصبح بإمكان الأفراد إنشاء المحتوى ومشاركته على نطاق واسع وبسهولة غير مسبوقة، ما كسر احتكار المؤسسات الإعلامية التقليدية للمعلومة وأتاح فرصًا جديدة للتعبير عن الآراء والأفكار.</a:t>
            </a:r>
          </a:p>
          <a:p>
            <a:pPr algn="just" rtl="1">
              <a:lnSpc>
                <a:spcPct val="150000"/>
              </a:lnSpc>
            </a:pPr>
            <a:r>
              <a:rPr lang="ar-EG" sz="1600" dirty="0">
                <a:latin typeface="Alexandria" pitchFamily="2" charset="-78"/>
                <a:cs typeface="Alexandria" pitchFamily="2" charset="-78"/>
              </a:rPr>
              <a:t>فالإعلام الجديد يتميز بسرعته وتفاعليته، حيث يشمل الوسائل المختلفة مثل شبكات التواصل الاجتماعي، المدونات، وقنوات الفيديو على الإنترنت. هذه الوسائل مكّنت الجمهور من أن يكون شريكًا فعّالًا في إنتاج ونشر المعلومات، وبالتالي تغيير طبيعة العلاقة التقليدية بين المُرسل والمُستقبل. هذا التطور أحدث ثورة في مفهوم الإعلام، حيث لم يعد الجمهور متلقيًا فقط، بل أصبح صانعًا للمحتوى.</a:t>
            </a:r>
          </a:p>
          <a:p>
            <a:pPr algn="just" rtl="1">
              <a:lnSpc>
                <a:spcPct val="150000"/>
              </a:lnSpc>
            </a:pPr>
            <a:r>
              <a:rPr lang="ar-EG" sz="1600" dirty="0">
                <a:latin typeface="Alexandria" pitchFamily="2" charset="-78"/>
                <a:cs typeface="Alexandria" pitchFamily="2" charset="-78"/>
              </a:rPr>
              <a:t>ومع ظهور الإعلام الجديد، أصبح الوصول إلى المعلومات أكثر ديمقراطية وانتشارًا. لم يعد الإعلام مقيدًا بحدود جغرافية أو اقتصادية، بل أصبح في متناول الجميع، مما يعزز حرية التعبير والتواصل بين الثقافات المختلفة.</a:t>
            </a:r>
          </a:p>
          <a:p>
            <a:pPr algn="just" rtl="1">
              <a:lnSpc>
                <a:spcPct val="150000"/>
              </a:lnSpc>
            </a:pPr>
            <a:r>
              <a:rPr lang="ar-EG" sz="1600" dirty="0">
                <a:latin typeface="Alexandria" pitchFamily="2" charset="-78"/>
                <a:cs typeface="Alexandria" pitchFamily="2" charset="-78"/>
              </a:rPr>
              <a:t>في ظل هذا التغير، تواجه وسائل الإعلام التقليدية تحديات هائلة للتكيف مع الواقع الجديد، إذ أصبحت بحاجة إلى دمج تقنيات الإعلام الجديد في أساليبها لتظل ذات صلة بالجمهور المعاصر. هذا التحول في الإعلام لا يشمل فقط الأدوات، بل يمتد إلى تأثيره الاجتماعي والثقافي، حيث أصبح الإعلام الجديد قوة فعالة في تشكيل الرأي العام وصياغة الاتجاهات المجتمعية.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مفهوم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تعريف قاموس التكنولوجيا الرقمية: </a:t>
            </a:r>
            <a:r>
              <a:rPr lang="ar-EG" sz="1600" dirty="0">
                <a:latin typeface="Alexandria" pitchFamily="2" charset="-78"/>
                <a:cs typeface="Alexandria" pitchFamily="2" charset="-78"/>
              </a:rPr>
              <a:t>"اندماج الكمبيوتر وشبكات الكمبيوتر والوسائط المتعددة"</a:t>
            </a:r>
          </a:p>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تعريف قاموس </a:t>
            </a:r>
            <a:r>
              <a:rPr lang="ar-EG" sz="1600" b="1" dirty="0" err="1">
                <a:latin typeface="Alexandria" pitchFamily="2" charset="-78"/>
                <a:cs typeface="Alexandria" pitchFamily="2" charset="-78"/>
              </a:rPr>
              <a:t>ويبستر</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هو مجموعة تكنولوجيات الاتصال التي تولدت من التزاوج بين الكمبيوتر والوسائل التقليدية للإعلام، والطباعة والتصوير الفوتوغرافي والصوت والفيديو.</a:t>
            </a:r>
          </a:p>
          <a:p>
            <a:pPr algn="just" rtl="1">
              <a:lnSpc>
                <a:spcPct val="150000"/>
              </a:lnSpc>
            </a:pPr>
            <a:r>
              <a:rPr lang="ar-EG" sz="1600" b="1" dirty="0">
                <a:latin typeface="Alexandria" pitchFamily="2" charset="-78"/>
                <a:cs typeface="Alexandria" pitchFamily="2" charset="-78"/>
              </a:rPr>
              <a:t>وفي الاصطلاح:</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يشير إلى مختلف أشكال الإعلام الرقمي الذي يتم تقديمه من خلال قالب رقمي تفاعلي، وهو يعتمد على دمج النصوص والصور والفيديوهات والصوت، عبر الاعتماد على جهاز الكمبيوتر كأداة أساسية في عملية الإنتاج والعرض.</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كما يشير إلى الوسائل الإعلامية الحديثة التي تعتمد على التقنيات الرقمية والتطورات التكنولوجية، خاصة الإنترنت. هذه الوسائل تشمل العديد من المنصات مثل مواقع التواصل الاجتماعي، المدونات، والمواقع الإلكترونية. يتميز الإعلام الجديد بالتفاعلية وإتاحة الفرصة للأفراد للمشاركة في صناعة ونشر المحتوى، مما يعزز الديمقراطية الإعلامية. على عكس الإعلام التقليدي، لا يسيطر النخبة أو المؤسسات الكبيرة على المحتوى، بل يُتاح لجميع الأفراد من مختلف فئات المجتمع إنشاء وتوزيع المحتوى الإعلامي.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97849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3" y="1685495"/>
            <a:ext cx="1147938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27825" y="2251505"/>
            <a:ext cx="11278236"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يشير إلى الأنظمة التي تستخدم التكنولوجيا الرقمية مثل التلفزيون الرقمي والراديو الرقمي. يتميز الإعلام الرقمي باستخدامه الكمبيوتر لدمج وسائل الإعلام التقليدية مع التطبيقات التكنولوجية الحديثة. يتضمن أي نظام يعتمد على التكنولوجيا الرقمية، مثل الصحافة الإلكترونية والبث الرقمي.</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يعتمد على التفاعل المباشر بين المستخدمين ووسائل الإعلام. يظهر في شبكة الإنترنت، التلفزيون التفاعلي، والراديو التفاعلي، حيث يتمكن الجمهور من المشاركة الفعّالة من خلال التعليقات، التصويت، والحوارات التفاعلية، مما يعزز تجربة المستخدمين بشكل مباشر.</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310101E7-13DD-ADE4-6251-B769BEFC654C}"/>
              </a:ext>
            </a:extLst>
          </p:cNvPr>
          <p:cNvSpPr/>
          <p:nvPr/>
        </p:nvSpPr>
        <p:spPr>
          <a:xfrm>
            <a:off x="7599962" y="1781221"/>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1) الإعلام الرقمي:</a:t>
            </a:r>
            <a:endParaRPr lang="en-US" sz="2400" b="1" dirty="0">
              <a:solidFill>
                <a:schemeClr val="bg1"/>
              </a:solidFill>
              <a:latin typeface="Aldhabi" panose="01000000000000000000" pitchFamily="2" charset="-78"/>
              <a:cs typeface="Alexandria"/>
            </a:endParaRPr>
          </a:p>
        </p:txBody>
      </p:sp>
      <p:sp>
        <p:nvSpPr>
          <p:cNvPr id="8" name="Rectangle: Rounded Corners 7">
            <a:extLst>
              <a:ext uri="{FF2B5EF4-FFF2-40B4-BE49-F238E27FC236}">
                <a16:creationId xmlns:a16="http://schemas.microsoft.com/office/drawing/2014/main" id="{7B27E32E-25CC-2B5D-2830-6415C9827A9B}"/>
              </a:ext>
            </a:extLst>
          </p:cNvPr>
          <p:cNvSpPr/>
          <p:nvPr/>
        </p:nvSpPr>
        <p:spPr>
          <a:xfrm>
            <a:off x="7685667" y="3653980"/>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2) الإعلام التفاعلي: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7928583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65657"/>
            <a:ext cx="10721308" cy="337470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يتناول وسائل الإعلام التي تعتمد على شبكات الاتصال مثل الإنترنت. الإعلام الشبكي يركز على قدرة المستخدمين على الوصول إلى المعلومات وتبادلها عبر الشبكات مثل الشبكات الاجتماعية، البريد الإلكتروني، والمدونات.</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هذا المصطلح مستمد من تعبير "الفضاء السيبراني" الذي صاغه الكاتب ويليام جبسون في روايته عام 1894. يشير إلى البيئة الافتراضية التي تتداخل فيها التقنيات الرقمية ووسائل الإعلام الإلكترونية.</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310101E7-13DD-ADE4-6251-B769BEFC65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3) الإعلام الشبكي:</a:t>
            </a:r>
            <a:endParaRPr lang="en-US" sz="2400" b="1" dirty="0">
              <a:solidFill>
                <a:schemeClr val="bg1"/>
              </a:solidFill>
              <a:latin typeface="Aldhabi" panose="01000000000000000000" pitchFamily="2" charset="-78"/>
              <a:cs typeface="Alexandria"/>
            </a:endParaRPr>
          </a:p>
        </p:txBody>
      </p:sp>
      <p:sp>
        <p:nvSpPr>
          <p:cNvPr id="8" name="Rectangle: Rounded Corners 7">
            <a:extLst>
              <a:ext uri="{FF2B5EF4-FFF2-40B4-BE49-F238E27FC236}">
                <a16:creationId xmlns:a16="http://schemas.microsoft.com/office/drawing/2014/main" id="{7B27E32E-25CC-2B5D-2830-6415C9827A9B}"/>
              </a:ext>
            </a:extLst>
          </p:cNvPr>
          <p:cNvSpPr/>
          <p:nvPr/>
        </p:nvSpPr>
        <p:spPr>
          <a:xfrm>
            <a:off x="6490325" y="3606117"/>
            <a:ext cx="475936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4) إعلام الوسائط السيبرانية: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2437058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65657"/>
            <a:ext cx="10721308" cy="263604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يستخدم هذا المصطلح للدلالة على اندماج الكمبيوتر مع الاتصال، مشيرًا إلى نظام إعلامي جديد يعتمد على تكنولوجيا المعلوماتية، ويسهم في تغيير طريقة تداول المعلومات ونقلها.</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يشمل تقنيات دمج النص، الصورة، والفيديو في محتوى إعلامي واحد، وهو ما نشهده في التطبيقات مثل الأفلام الوثائقية الإلكترونية والمواقع التفاعلية التي تستخدم مزيجاً من النصوص، الصوت، والصور لإنشاء تجربة إعلامية غنية.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7B27E32E-25CC-2B5D-2830-6415C9827A9B}"/>
              </a:ext>
            </a:extLst>
          </p:cNvPr>
          <p:cNvSpPr/>
          <p:nvPr/>
        </p:nvSpPr>
        <p:spPr>
          <a:xfrm>
            <a:off x="6835698" y="3429000"/>
            <a:ext cx="450289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6) إعلام الوسائط المتعددة:</a:t>
            </a:r>
            <a:endParaRPr lang="en-US" sz="2400" b="1" dirty="0">
              <a:solidFill>
                <a:schemeClr val="bg1"/>
              </a:solidFill>
              <a:latin typeface="Aldhabi" panose="01000000000000000000" pitchFamily="2" charset="-78"/>
              <a:cs typeface="Alexandria"/>
            </a:endParaRPr>
          </a:p>
        </p:txBody>
      </p:sp>
      <p:sp>
        <p:nvSpPr>
          <p:cNvPr id="9" name="Rectangle: Rounded Corners 8">
            <a:extLst>
              <a:ext uri="{FF2B5EF4-FFF2-40B4-BE49-F238E27FC236}">
                <a16:creationId xmlns:a16="http://schemas.microsoft.com/office/drawing/2014/main" id="{4B6066CD-BCF5-390E-524D-60E3A92814A0}"/>
              </a:ext>
            </a:extLst>
          </p:cNvPr>
          <p:cNvSpPr/>
          <p:nvPr/>
        </p:nvSpPr>
        <p:spPr>
          <a:xfrm>
            <a:off x="7091916" y="195659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5) إعلام المعلومات:</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5071609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ذات صلة بالإعلام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65657"/>
            <a:ext cx="10721308" cy="300537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تعني الدمج والتكامل بين المواد المتوفرة للمحتوى، وهي نص وصوت وصور وفيديو وجرافيك ورسوم، وكل عنصر يحكي جزءاً من القصة. كما يشير المفهوم إلى استخدام وسائط متعددة لسرد قصة أو تقديم محتوى عبر عدة منصات إعلامية مختلفة، حيث يتم توزيع المحتوى من خلال قنوات متنوعة مثل التلفزيون، الإنترنت، الصحف، والوسائط الاجتماعية. تهدف هذه التقنية إلى تحقيق تفاعل أكبر مع الجمهور من خلال دمج الوسائط المتعددة في تجربة موحدة. على سبيل المثال، يتم تقديم بعض المحتويات في شكل فيديو على موقع إلكتروني، بينما يتم نشر تفاصيل إضافية عبر وسائل التواصل الاجتماعي، ما يعزز تكامل التجربة الإعلامية ويشجع على مشاركة الجمهور</a:t>
            </a:r>
          </a:p>
          <a:p>
            <a:pPr marL="285750" indent="-285750" algn="ctr" rtl="1">
              <a:lnSpc>
                <a:spcPct val="150000"/>
              </a:lnSpc>
              <a:buFont typeface="Arial" panose="020B0604020202020204" pitchFamily="34" charset="0"/>
              <a:buChar char="•"/>
            </a:pPr>
            <a:r>
              <a:rPr lang="en-US" sz="1600" dirty="0">
                <a:latin typeface="Alexandria" pitchFamily="2" charset="-78"/>
                <a:cs typeface="Alexandria" pitchFamily="2" charset="-78"/>
                <a:hlinkClick r:id="rId2"/>
              </a:rPr>
              <a:t>https://www.masrawy.com/crossmedia/el-3a2doun/</a:t>
            </a:r>
            <a:r>
              <a:rPr lang="ar-EG" sz="1600" dirty="0">
                <a:latin typeface="Alexandria" pitchFamily="2" charset="-78"/>
                <a:cs typeface="Alexandria" pitchFamily="2" charset="-78"/>
              </a:rPr>
              <a:t> </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4B6066CD-BCF5-390E-524D-60E3A92814A0}"/>
              </a:ext>
            </a:extLst>
          </p:cNvPr>
          <p:cNvSpPr/>
          <p:nvPr/>
        </p:nvSpPr>
        <p:spPr>
          <a:xfrm>
            <a:off x="5218771" y="1956599"/>
            <a:ext cx="603092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7) الإعلام المتقاطع </a:t>
            </a:r>
            <a:r>
              <a:rPr lang="en-US" sz="2800" b="1" dirty="0" err="1">
                <a:solidFill>
                  <a:schemeClr val="bg1"/>
                </a:solidFill>
                <a:latin typeface="Alexandria" pitchFamily="2" charset="-78"/>
                <a:cs typeface="Alexandria" pitchFamily="2" charset="-78"/>
              </a:rPr>
              <a:t>Crossmedia</a:t>
            </a:r>
            <a:r>
              <a:rPr lang="en-US" sz="2800" b="1" dirty="0">
                <a:solidFill>
                  <a:schemeClr val="bg1"/>
                </a:solidFill>
                <a:latin typeface="Alexandria" pitchFamily="2" charset="-78"/>
                <a:cs typeface="Alexandria" pitchFamily="2" charset="-78"/>
              </a:rPr>
              <a:t> </a:t>
            </a:r>
            <a:endParaRPr lang="en-US" sz="2400" b="1"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660419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9287"/>
            <a:ext cx="10812720" cy="4596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93992" y="610531"/>
            <a:ext cx="7856146"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	</a:t>
            </a:r>
            <a:r>
              <a:rPr lang="ar-EG" sz="2400" b="1" dirty="0">
                <a:solidFill>
                  <a:srgbClr val="FF0000"/>
                </a:solidFill>
                <a:latin typeface="Alexandria" pitchFamily="2" charset="-78"/>
                <a:cs typeface="Alexandria" pitchFamily="2" charset="-78"/>
              </a:rPr>
              <a:t>هل الإعلام الجديد هو مواقع التواصل فقط؟</a:t>
            </a:r>
          </a:p>
        </p:txBody>
      </p:sp>
      <p:sp>
        <p:nvSpPr>
          <p:cNvPr id="5" name="Rectangle 4"/>
          <p:cNvSpPr/>
          <p:nvPr/>
        </p:nvSpPr>
        <p:spPr>
          <a:xfrm>
            <a:off x="836980" y="6233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10025" y="73735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78619" y="945373"/>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08788"/>
            <a:ext cx="10721308" cy="263604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المواقع الإعلامية على شبكة الإنترنت، والمدونات.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مواقع التواصل الاجتماعي.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رسائل </a:t>
            </a:r>
            <a:r>
              <a:rPr lang="en-US" sz="1600" dirty="0">
                <a:latin typeface="Alexandria" pitchFamily="2" charset="-78"/>
                <a:cs typeface="Alexandria" pitchFamily="2" charset="-78"/>
              </a:rPr>
              <a:t>SMS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MMS </a:t>
            </a:r>
            <a:r>
              <a:rPr lang="ar-EG" sz="1600" dirty="0">
                <a:latin typeface="Alexandria" pitchFamily="2" charset="-78"/>
                <a:cs typeface="Alexandria" pitchFamily="2" charset="-78"/>
              </a:rPr>
              <a:t>على الهاتف.</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الصحافة الإلكترونية، وخدمات النشر الصحفي عبر مواقع الشبكة.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القنوات التلفزيونية الإلكترونية، وخدمات البث الحي المباشر على الإنترنت.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خدمات الهاتف الجوال وتشمل البث الحي على الهاتف.</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الإعلانات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1FCA212-8FA3-C223-F660-538FBCCC8C22}"/>
              </a:ext>
            </a:extLst>
          </p:cNvPr>
          <p:cNvSpPr txBox="1"/>
          <p:nvPr/>
        </p:nvSpPr>
        <p:spPr>
          <a:xfrm>
            <a:off x="617280" y="1908788"/>
            <a:ext cx="3574709" cy="263604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خدمات الأرشيف الإلكتروني. </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بث خدمات الأخبار العاجلة.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الإذاعة الإلكترونية.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خدمات البث الحي على الإنترنت.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الألعاب التفاعلية.</a:t>
            </a:r>
          </a:p>
          <a:p>
            <a:pPr marL="285750" indent="-285750" algn="just" rtl="1">
              <a:lnSpc>
                <a:spcPct val="150000"/>
              </a:lnSpc>
              <a:buFont typeface="Arial" panose="020B0604020202020204" pitchFamily="34" charset="0"/>
              <a:buChar char="•"/>
            </a:pPr>
            <a:r>
              <a:rPr lang="ar-EG" sz="1600" dirty="0" err="1">
                <a:latin typeface="Alexandria" pitchFamily="2" charset="-78"/>
                <a:cs typeface="Alexandria" pitchFamily="2" charset="-78"/>
              </a:rPr>
              <a:t>البودكاست</a:t>
            </a:r>
            <a:r>
              <a:rPr lang="ar-EG" sz="1600" dirty="0">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منصات المشاهدة</a:t>
            </a:r>
          </a:p>
        </p:txBody>
      </p:sp>
    </p:spTree>
    <p:extLst>
      <p:ext uri="{BB962C8B-B14F-4D97-AF65-F5344CB8AC3E}">
        <p14:creationId xmlns:p14="http://schemas.microsoft.com/office/powerpoint/2010/main" val="28876633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7493" y="1231789"/>
            <a:ext cx="10682868"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نشأة وتطور الإعلام الجديد</a:t>
            </a: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348032" y="1660065"/>
            <a:ext cx="9681789" cy="300537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ظهر مصطلح الإعلام الجديد بعد التطورات التي شهدها العالم في المجالات الإعلامية والسياسية والاقتصادية والثقافية، لكن تأثير تلك التطورات لم يصل إلى حد التأثيرات التي أحدثتها التطورات التكنولوجية والتقنية في مجال الاتصال والكومبيوتر وبالخصوص الثورة التي أحدثتها شبكة الإنترنت في الجانب الاتصالي والإعلامي ، والتي أصبح الجمهور يعتمد عليها في جميع مجالات الحياة من اتصال وتعليم وترفيه وتثقيف وتسويق، بحيث مكّنت شبكة الإنترنت الجمهور من القيام بالعديد من النشاطات وهو جالس في مكانه ، لكن فكرة بناء نظام جديد للإعلام كانت مترسخة في أذهان الدول النامية من خلال العديد من المطالبات بإصلاح النظام الدولي للإعلام وضرورة التكافؤ في تدفق المعلومات والأخبار بين دول الشمال ودول الجنوب.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23216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36340" y="1231789"/>
            <a:ext cx="10649415"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نشأة وتطور الإعلام الجديد</a:t>
            </a: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490058" y="1582030"/>
            <a:ext cx="9772185" cy="263604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وكانت بداية مطالب الدول النامية لمعالجة الاختلال في النظام الاتصالي والإعلامي في المؤتمر العام لليونسكو في عام 1970 حول مشكلة اختلال التوازن في تدفق الإعلام والمعلومات بين الدول الصناعية المتقدمة والدول النامية ، إذ طالبت الدول النامية بضرورة تعديل نظام التدفق الدولي للأنباء لكي يكون تدفق في اتجاهين باعتبار ذلك حقاً أساسيا لها للتعريف بنفسها ، لكن البداية الفعلية لسعي الدول النامية كانت تنتمي لحركة دول عدم الانحياز التي قررت خلال مؤتمر القمة الرابع لدول عدم الانحياز الذي انعقد في الجزائر عام 1973 ضرورة أن تتخذ الدول النامية موقفاً موحداً في مجال الإعلام وأن تعمل على دعم نقل الأفكار والمعلومات وتوسيع تنظيم قنوات الاتصال المباشر فيما بينها.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36194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80946" y="1231789"/>
            <a:ext cx="10560205"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نشأة وتطور الإعلام الجديد</a:t>
            </a: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94367" y="1712378"/>
            <a:ext cx="9958540" cy="300537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وفي تسعينيات القرن العشرين ومع انهيار الاتحاد السوفيتي السابق، وتراجع الشيوعية كقوة داعمة لفكرة النظام الإعلامي الجديد وحق الاستقلال الإعلامي للدول النامية، تخلت اليونسكو عن فكرة النظام الإعلامي الجديد كقضية عالمية.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غير أن فكرة النظام الإعلامي الجديد تركت آثارا واضحة على دول العالم الثالث، وفي الأجواء الدولية, وبدأت المؤتمرات والمناقشات حول مستقبل الإعلام تخرجت من أحضان منظمة اليونسكو لتصبح ذات جوهر اقتصادي وتقني وتبنتها العديد من المنظمات مثل منظمة التجارة العالمية ومنظمة التعاون والتنمية الاقتصادية والاتحاد الدولي للاتصالات ، والتي أصبحت تستخدم مصطلح الفجوة الرقمية بدلا عن النظام الإعلامي الجديد للتعبير عن الاختلال الإعلامي بين دول الشمال والجنوب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70604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25773" y="1231789"/>
            <a:ext cx="10097896"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نشأة وتطور الإعلام الجديد</a:t>
            </a: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628078" y="1947091"/>
            <a:ext cx="9203342" cy="189737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وفي عام 2003 عقد مؤتمر جنيف لتجسير الهوة الرقمية والذي قرر فيه ممثلو شعوب العالم رغبتهم والتزامهم المشترك لبناء مجتمع المعلومات وتقليص الفجوة الرقمية بين دول الشمال والجنوب، وأكدوا على عزمهم السعي من أجل ضمان استفادة جميع الدول من الفرص التي تتيحها تكنولوجيا المعلومات والاتصالات وتطويرها، وأكدوا أيضاً على ضرورة تعزيز التنوع الثقافي والاجتماعي بين تلك الدول، والاعتراف بدور وسائل الإعلام في تقليص الفجوة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8600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68331" y="1231789"/>
            <a:ext cx="10029302"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نشأة وتطور الإعلام الجديد</a:t>
            </a: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445941" y="1790413"/>
            <a:ext cx="9300117" cy="263604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وفي عام 2005 عقد مؤتمر تونس لمجتمع المعلومات وردم الهوة الرقمية والذي جاء كبرنامج تكميلي لمؤتمر جنيف، والذي تضمن مبادئ عامة حثت جميع الاطراف الالتزام بها تجاه قضية مجتمع المعلومات والفجوة الرقمية، ومن بين المبادئ تلك، ضرورة الالتزام بحرية التعبير وحرية تدفق المعلومات بين جميع دول العالم ، وأكد المجتمعون أيضاً خلال المؤتمر على ضرورة التركيز على الآليات المالية اللازمة لسد الفجوة الرقمية وحرية استخدام الإنترنت لجميع جماهير بلدان العالم بما فيهم الدول النامية، والسعي لكفالة تمكين جميع الأشخاص من الاستفادة من الفرص التي يمكن أن تنشأ عن تكنولوجيا المعلومات والاتصالات.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83233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68330" y="1231789"/>
            <a:ext cx="10405913"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نشأة وتطور الإعلام الجديد</a:t>
            </a: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94367" y="1790413"/>
            <a:ext cx="9922304" cy="263604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بعد ذلك حدثت العديد من الإصلاحات التكنولوجية في مجال الاتصال والإعلام بما في ذلك إتاحة استخدام الإنترنت لجميع قطاعات الجمهور في بلدان العالم ، وُتعّد شبكة الإنترنت الوعاء أو الوسيلة التي تحوي الإعلام الجديد بل أن شبكة الإنترنت استطاعت أن ترسم معالم الإعلام الجديد وتوفره للجميع ، وأن التغييرات التي يشهدها العالم المعاصر في مجال الإعلام والاتصال هي أحدى إفرازات شبكة الإنترنت ، إذ وفرت مرونة كبيرة في استخدامها وتصفح محتوياتها وحرية الحصول إلى المعلومات وتبادلها، وان تلك الإصلاحات التي حققتها مؤتمرات الفجوة الرقمية من حرية استخدام لشبكة الإنترنت وضمان استخدام تكنولوجيا الاتصالات لجميع بلدان العالم على حدٍ سواء.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76720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68330" y="1231789"/>
            <a:ext cx="10372459" cy="482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نشأة وتطور الإعلام الجديد</a:t>
            </a:r>
          </a:p>
        </p:txBody>
      </p:sp>
      <p:sp>
        <p:nvSpPr>
          <p:cNvPr id="5" name="Rectangle 4"/>
          <p:cNvSpPr/>
          <p:nvPr/>
        </p:nvSpPr>
        <p:spPr>
          <a:xfrm>
            <a:off x="968331" y="3096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5773" y="5476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367" y="70970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94367" y="1879856"/>
            <a:ext cx="9917789" cy="1897379"/>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وكان لمطالبات الدول النامية بشأن تقليص الفجوة الرقمية ورغبة الدول الصناعية الكبرى في إيجاد أسواق جديدة لمنتجاتها وصناعاتها في مجال الاتصالات وتكنولوجيا المعلومات كان لها التأثير الكبير في انتشار شبكة الإنترنت في جميع أنحاء العالم، فضلا عن أن ظهور شبكات التواصل الاجتماعي وبروز دورها كلاعب أساسي في التغييرات السياسية التي حدثت في الشرق الأوسط حيث كانت حصيلة ذلك كله ظهور الإعلام الجديد الذي وفر للجمهور إمكانية ممارسة العمل الإعلامي بعيدا عن هيمنة وسائل الإعلام التقليدية.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8959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39165" y="649543"/>
            <a:ext cx="65219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الظواهر التي صاحبت ظهور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D43224-669F-F8D2-0ADB-1C0224AA7A9F}"/>
              </a:ext>
            </a:extLst>
          </p:cNvPr>
          <p:cNvSpPr txBox="1"/>
          <p:nvPr/>
        </p:nvSpPr>
        <p:spPr>
          <a:xfrm>
            <a:off x="616179" y="1998682"/>
            <a:ext cx="10721308" cy="374403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كسر احتكار المؤسسات الإعلامية الكبرى: </a:t>
            </a:r>
            <a:r>
              <a:rPr lang="ar-EG" sz="1600" dirty="0">
                <a:latin typeface="Alexandria" pitchFamily="2" charset="-78"/>
                <a:cs typeface="Alexandria" pitchFamily="2" charset="-78"/>
              </a:rPr>
              <a:t>أصبح الأفراد قادرين على إنشاء محتوى إعلامي وتوزيعه بشكل مباشر، مما قلل من سيطرة المؤسسات التقليدية على المعلومات. هذا سمح بتنوع أكبر في الآراء والمحتويات.</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ظهور طبقة جديدة من الإعلاميين: </a:t>
            </a:r>
            <a:r>
              <a:rPr lang="ar-EG" sz="1600" dirty="0">
                <a:latin typeface="Alexandria" pitchFamily="2" charset="-78"/>
                <a:cs typeface="Alexandria" pitchFamily="2" charset="-78"/>
              </a:rPr>
              <a:t>لم يعد الإعلام محصوراً في المحترفين، بل ظهر أفراد من غير المتخصصين الذين أصبحوا مهرة في استخدام أدوات الإعلام الجديد. هذه الفئة تساهم في تقديم محتوى فريد ومبتكر.</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ظهور منابر جديدة للحوار: </a:t>
            </a:r>
            <a:r>
              <a:rPr lang="ar-EG" sz="1600" dirty="0">
                <a:latin typeface="Alexandria" pitchFamily="2" charset="-78"/>
                <a:cs typeface="Alexandria" pitchFamily="2" charset="-78"/>
              </a:rPr>
              <a:t>بات بإمكان أي شخص التفاعل والمشاركة في النقاشات عبر الإنترنت، مما أدى إلى تعزيز الحوار المجتمعي والقدرة على التعبير عن الآراء بشكل حر وسريع.</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ظهور إعلام الجمهور إلى الجمهور: </a:t>
            </a:r>
            <a:r>
              <a:rPr lang="ar-EG" sz="1600" dirty="0">
                <a:latin typeface="Alexandria" pitchFamily="2" charset="-78"/>
                <a:cs typeface="Alexandria" pitchFamily="2" charset="-78"/>
              </a:rPr>
              <a:t>أصبح الجمهور نفسه مصدراً للمعلومات، حيث يساهم في إنتاج الأخبار والمحتويات، مما يزيد من تفاعل المجتمع مع القضايا المختلفة.</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ظهور مضامين ثقافية وإعلامية جديدة: </a:t>
            </a:r>
            <a:r>
              <a:rPr lang="ar-EG" sz="1600" dirty="0">
                <a:latin typeface="Alexandria" pitchFamily="2" charset="-78"/>
                <a:cs typeface="Alexandria" pitchFamily="2" charset="-78"/>
              </a:rPr>
              <a:t>الإعلام الجديد أتاح نشر محتويات ثقافية مبتكرة وغير تقليدية، مما ساهم في إثراء المشهد الإعلامي وتعزيز التنوع الثقافي.</a:t>
            </a:r>
          </a:p>
        </p:txBody>
      </p:sp>
    </p:spTree>
    <p:extLst>
      <p:ext uri="{BB962C8B-B14F-4D97-AF65-F5344CB8AC3E}">
        <p14:creationId xmlns:p14="http://schemas.microsoft.com/office/powerpoint/2010/main" val="40544903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a:t>
            </a:r>
          </a:p>
          <a:p>
            <a:pPr algn="ctr"/>
            <a:r>
              <a:rPr lang="ar-EG" sz="2400" b="1" dirty="0">
                <a:latin typeface="Alexandria" pitchFamily="2" charset="-78"/>
                <a:cs typeface="Alexandria" pitchFamily="2" charset="-78"/>
              </a:rPr>
              <a:t>الظواهر التي صاحبت ظهور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74403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المشاركة في وضع الأجندة: </a:t>
            </a:r>
            <a:r>
              <a:rPr lang="ar-EG" sz="1600" dirty="0">
                <a:latin typeface="Alexandria" pitchFamily="2" charset="-78"/>
                <a:cs typeface="Alexandria" pitchFamily="2" charset="-78"/>
              </a:rPr>
              <a:t>ينجح الإعلام الجديد أحياناً في تسليط الضوء بكثافة على قضايا مسكوت عنها في وسائل الإعلام التقليدية، مما يجعل هذه القضايا المهمة هاجساً للمجتمع، للتفكير فيها ومناقشتها ومعالجتها.</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نشوء ظاهرة المجتمع الافتراضي والشبكات الاجتماعية: </a:t>
            </a:r>
            <a:r>
              <a:rPr lang="ar-EG" sz="1600" dirty="0">
                <a:latin typeface="Alexandria" pitchFamily="2" charset="-78"/>
                <a:cs typeface="Alexandria" pitchFamily="2" charset="-78"/>
              </a:rPr>
              <a:t>وهي مجموعة من الأشخاص يتحاورون ويتخاطبون باستخدام وسائل الإعلام الجديد، لأغراض مهنية أو ثقافية أو اجتماعية أو تربوية، وفي هذا المجتمع تتميز العلاقات بأنها لا تكون بالضرورة متزامنة، والأعضاء لا يحضرون في نفس المكان، والتواصل يتم دون الحضور، وقد يكون المجتمع الافتراضي أكثر قوة وفعالية من المجتمع الحقيقي، وذلك لأنه يتكون بسرعة، وينتشر عبر المكان، ويحقق أهدافه بأقل قدر من القيود والمحددات.</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تفتيت الجماهير: </a:t>
            </a:r>
            <a:r>
              <a:rPr lang="ar-EG" sz="1600" dirty="0">
                <a:latin typeface="Alexandria" pitchFamily="2" charset="-78"/>
                <a:cs typeface="Alexandria" pitchFamily="2" charset="-78"/>
              </a:rPr>
              <a:t>مع التعدد الهائل والتنوع الكبير الذي لم يسبق له مثيل في التاريخ فقد بدأ الجمهور يتفتت إلى مجموعات صغيرة، بدلاً من حالة الجماهير العريضة لوسائل الإعلام التقليدية، وهكذا انتقل الإعلام إلى مرحلة الإعلام الفئوي والإعلام المتخصص.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831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a:t>
            </a:r>
          </a:p>
          <a:p>
            <a:pPr algn="ctr"/>
            <a:r>
              <a:rPr lang="ar-EG" sz="2400" b="1" dirty="0">
                <a:latin typeface="Alexandria" pitchFamily="2" charset="-78"/>
                <a:cs typeface="Alexandria" pitchFamily="2" charset="-78"/>
              </a:rPr>
              <a:t>الظواهر التي صاحبت ظهور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00537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تفكيك الحدود الجغرافية: </a:t>
            </a:r>
            <a:r>
              <a:rPr lang="ar-EG" sz="1600" dirty="0">
                <a:latin typeface="Alexandria" pitchFamily="2" charset="-78"/>
                <a:cs typeface="Alexandria" pitchFamily="2" charset="-78"/>
              </a:rPr>
              <a:t>أصبح الإعلام الجديد يتيح الوصول إلى المعلومات من أي مكان في العالم، مما ساهم في عالمية المعلومات.</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تغير نماذج العمل الإعلامي: </a:t>
            </a:r>
            <a:r>
              <a:rPr lang="ar-EG" sz="1600" dirty="0">
                <a:latin typeface="Alexandria" pitchFamily="2" charset="-78"/>
                <a:cs typeface="Alexandria" pitchFamily="2" charset="-78"/>
              </a:rPr>
              <a:t>تحولت العديد من المؤسسات الإعلامية إلى نماذج تعتمد على المحتوى الرقمي والتفاعل مع الجمهور.</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زيادة المعلومات المضللة: </a:t>
            </a:r>
            <a:r>
              <a:rPr lang="ar-EG" sz="1600" dirty="0">
                <a:latin typeface="Alexandria" pitchFamily="2" charset="-78"/>
                <a:cs typeface="Alexandria" pitchFamily="2" charset="-78"/>
              </a:rPr>
              <a:t>مع توافر المعلومات بشكل غير مسبوق، ظهرت تحديات تتعلق بالتحقق من صحة المعلومات والأخبار.</a:t>
            </a:r>
          </a:p>
          <a:p>
            <a:pPr marL="285750" indent="-285750" algn="just" rtl="1">
              <a:lnSpc>
                <a:spcPct val="150000"/>
              </a:lnSpc>
              <a:buFont typeface="Arial" panose="020B0604020202020204" pitchFamily="34" charset="0"/>
              <a:buChar char="•"/>
            </a:pPr>
            <a:r>
              <a:rPr lang="ar-EG" sz="1600" b="1" dirty="0">
                <a:solidFill>
                  <a:schemeClr val="accent1">
                    <a:lumMod val="75000"/>
                  </a:schemeClr>
                </a:solidFill>
                <a:latin typeface="Alexandria" pitchFamily="2" charset="-78"/>
                <a:cs typeface="Alexandria" pitchFamily="2" charset="-78"/>
              </a:rPr>
              <a:t>تعزيز الخصوصية والأمان: </a:t>
            </a:r>
            <a:r>
              <a:rPr lang="ar-EG" sz="1600" dirty="0">
                <a:latin typeface="Alexandria" pitchFamily="2" charset="-78"/>
                <a:cs typeface="Alexandria" pitchFamily="2" charset="-78"/>
              </a:rPr>
              <a:t>زادت المخاوف المتعلقة بالخصوصية في ظل استخدام البيانات الشخصية من قبل المنصات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23790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خصائص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E77339F-A647-2E1A-B26A-41ACD3AE304C}"/>
              </a:ext>
            </a:extLst>
          </p:cNvPr>
          <p:cNvPicPr>
            <a:picLocks noChangeAspect="1"/>
          </p:cNvPicPr>
          <p:nvPr/>
        </p:nvPicPr>
        <p:blipFill>
          <a:blip r:embed="rId3">
            <a:duotone>
              <a:schemeClr val="accent5">
                <a:shade val="45000"/>
                <a:satMod val="135000"/>
              </a:schemeClr>
              <a:prstClr val="white"/>
            </a:duotone>
          </a:blip>
          <a:stretch>
            <a:fillRect/>
          </a:stretch>
        </p:blipFill>
        <p:spPr>
          <a:xfrm>
            <a:off x="3336391" y="1861307"/>
            <a:ext cx="5519218" cy="3945557"/>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خصائص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92870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b="1" dirty="0">
                <a:solidFill>
                  <a:schemeClr val="accent1">
                    <a:lumMod val="75000"/>
                  </a:schemeClr>
                </a:solidFill>
                <a:latin typeface="Alexandria" pitchFamily="2" charset="-78"/>
                <a:cs typeface="Alexandria" pitchFamily="2" charset="-78"/>
              </a:rPr>
              <a:t>الكونية: </a:t>
            </a:r>
            <a:r>
              <a:rPr lang="ar-EG" sz="1600" dirty="0">
                <a:latin typeface="Alexandria" pitchFamily="2" charset="-78"/>
                <a:cs typeface="Alexandria" pitchFamily="2" charset="-78"/>
              </a:rPr>
              <a:t>حيث يمكن للأفراد من مختلف أنحاء العالم الوصول إلى المحتوى الإعلامي بسهولة، سواء كان ذلك عبر شبكة الإنترنت أو منصات التواصل الاجتماعي أو التطبيقات الرقمية الأخرى. هذا يعني أن الإعلام الجديد يتيح الاندماج والتفاعل بين ثقافات مختلفة ويسهل تداول الأفكار عبر الحدود.</a:t>
            </a:r>
          </a:p>
          <a:p>
            <a:pPr marL="285750" indent="-285750" algn="just" rtl="1">
              <a:lnSpc>
                <a:spcPct val="150000"/>
              </a:lnSpc>
              <a:buFont typeface="Arial" panose="020B0604020202020204" pitchFamily="34" charset="0"/>
              <a:buChar char="•"/>
            </a:pPr>
            <a:r>
              <a:rPr lang="ar-EG" b="1" dirty="0" err="1">
                <a:solidFill>
                  <a:schemeClr val="accent1">
                    <a:lumMod val="75000"/>
                  </a:schemeClr>
                </a:solidFill>
                <a:latin typeface="Alexandria" pitchFamily="2" charset="-78"/>
                <a:cs typeface="Alexandria" pitchFamily="2" charset="-78"/>
              </a:rPr>
              <a:t>اللاتزامنية</a:t>
            </a:r>
            <a:r>
              <a:rPr lang="ar-EG" b="1" dirty="0">
                <a:solidFill>
                  <a:schemeClr val="accent1">
                    <a:lumMod val="75000"/>
                  </a:schemeClr>
                </a:solidFill>
                <a:latin typeface="Alexandria" pitchFamily="2" charset="-78"/>
                <a:cs typeface="Alexandria" pitchFamily="2" charset="-78"/>
              </a:rPr>
              <a:t>: </a:t>
            </a:r>
            <a:r>
              <a:rPr lang="ar-EG" sz="1600" dirty="0">
                <a:latin typeface="Alexandria" pitchFamily="2" charset="-78"/>
                <a:cs typeface="Alexandria" pitchFamily="2" charset="-78"/>
              </a:rPr>
              <a:t>الإعلام الجديد يتميز </a:t>
            </a:r>
            <a:r>
              <a:rPr lang="ar-EG" sz="1600" dirty="0" err="1">
                <a:latin typeface="Alexandria" pitchFamily="2" charset="-78"/>
                <a:cs typeface="Alexandria" pitchFamily="2" charset="-78"/>
              </a:rPr>
              <a:t>باللاتزامنية</a:t>
            </a:r>
            <a:r>
              <a:rPr lang="ar-EG" sz="1600" dirty="0">
                <a:latin typeface="Alexandria" pitchFamily="2" charset="-78"/>
                <a:cs typeface="Alexandria" pitchFamily="2" charset="-78"/>
              </a:rPr>
              <a:t>، حيث يتيح للمستخدمين الوصول إلى المحتوى في أي وقت ومن أي مكان، دون الحاجة إلى الانتظار لبث مباشر أو إصدار معين. هذا يفتح الباب أمام استهلاك المعلومات بمرونة وحرية تامة.</a:t>
            </a:r>
          </a:p>
          <a:p>
            <a:pPr marL="285750" indent="-285750" algn="just" rtl="1">
              <a:lnSpc>
                <a:spcPct val="150000"/>
              </a:lnSpc>
              <a:buFont typeface="Arial" panose="020B0604020202020204" pitchFamily="34" charset="0"/>
              <a:buChar char="•"/>
            </a:pPr>
            <a:r>
              <a:rPr lang="ar-EG" b="1" dirty="0">
                <a:solidFill>
                  <a:schemeClr val="accent1">
                    <a:lumMod val="75000"/>
                  </a:schemeClr>
                </a:solidFill>
                <a:latin typeface="Alexandria" pitchFamily="2" charset="-78"/>
                <a:cs typeface="Alexandria" pitchFamily="2" charset="-78"/>
              </a:rPr>
              <a:t>الحركة والمرونة: </a:t>
            </a:r>
            <a:r>
              <a:rPr lang="ar-EG" sz="1600" dirty="0">
                <a:latin typeface="Alexandria" pitchFamily="2" charset="-78"/>
                <a:cs typeface="Alexandria" pitchFamily="2" charset="-78"/>
              </a:rPr>
              <a:t>يتميز الإعلام الجديد بالحركة والمرونة، حيث يمكن تكييف المحتوى وتغييره بسرعة لتلبية احتياجات المستخدمين والتطورات السريعة في العالم الرقمي.</a:t>
            </a:r>
          </a:p>
          <a:p>
            <a:pPr marL="285750" indent="-285750" algn="just" rtl="1">
              <a:lnSpc>
                <a:spcPct val="150000"/>
              </a:lnSpc>
              <a:buFont typeface="Arial" panose="020B0604020202020204" pitchFamily="34" charset="0"/>
              <a:buChar char="•"/>
            </a:pPr>
            <a:r>
              <a:rPr lang="ar-EG" b="1" dirty="0">
                <a:solidFill>
                  <a:schemeClr val="accent1">
                    <a:lumMod val="75000"/>
                  </a:schemeClr>
                </a:solidFill>
                <a:latin typeface="Alexandria" pitchFamily="2" charset="-78"/>
                <a:cs typeface="Alexandria" pitchFamily="2" charset="-78"/>
              </a:rPr>
              <a:t>التفاعلية: </a:t>
            </a:r>
            <a:r>
              <a:rPr lang="ar-EG" sz="1600" dirty="0">
                <a:latin typeface="Alexandria" pitchFamily="2" charset="-78"/>
                <a:cs typeface="Alexandria" pitchFamily="2" charset="-78"/>
              </a:rPr>
              <a:t>يتيح الإعلام الجديد تفاعلًا ثنائيًا بين المستخدمين والمحتوى، حيث يمكن للجمهور التفاعل مع المحتوى من خلال التعليقات، </a:t>
            </a:r>
            <a:r>
              <a:rPr lang="ar-EG" sz="1600" dirty="0" err="1">
                <a:latin typeface="Alexandria" pitchFamily="2" charset="-78"/>
                <a:cs typeface="Alexandria" pitchFamily="2" charset="-78"/>
              </a:rPr>
              <a:t>الإعجابات</a:t>
            </a:r>
            <a:r>
              <a:rPr lang="ar-EG" sz="1600" dirty="0">
                <a:latin typeface="Alexandria" pitchFamily="2" charset="-78"/>
                <a:cs typeface="Alexandria" pitchFamily="2" charset="-78"/>
              </a:rPr>
              <a:t>، وحتى إنشاء محتوى جديد.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16538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خصائص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19004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b="1" dirty="0">
                <a:solidFill>
                  <a:schemeClr val="accent1">
                    <a:lumMod val="75000"/>
                  </a:schemeClr>
                </a:solidFill>
                <a:latin typeface="Alexandria" pitchFamily="2" charset="-78"/>
                <a:cs typeface="Alexandria" pitchFamily="2" charset="-78"/>
              </a:rPr>
              <a:t>اندماج الوسائط: </a:t>
            </a:r>
            <a:r>
              <a:rPr lang="ar-EG" sz="1600" dirty="0">
                <a:latin typeface="Alexandria" pitchFamily="2" charset="-78"/>
                <a:cs typeface="Alexandria" pitchFamily="2" charset="-78"/>
              </a:rPr>
              <a:t>حيث يجمع الإعلام الجديد بين مختلف أشكال الوسائط مثل النص، الصور، الفيديو، والصوت، ويقدمها بشكل متكامل لتوفير تجربة غنية وشاملة للمستخدم.</a:t>
            </a:r>
          </a:p>
          <a:p>
            <a:pPr marL="285750" indent="-285750" algn="just" rtl="1">
              <a:lnSpc>
                <a:spcPct val="150000"/>
              </a:lnSpc>
              <a:buFont typeface="Arial" panose="020B0604020202020204" pitchFamily="34" charset="0"/>
              <a:buChar char="•"/>
            </a:pPr>
            <a:r>
              <a:rPr lang="ar-EG" b="1" dirty="0">
                <a:solidFill>
                  <a:schemeClr val="accent1">
                    <a:lumMod val="75000"/>
                  </a:schemeClr>
                </a:solidFill>
                <a:latin typeface="Alexandria" pitchFamily="2" charset="-78"/>
                <a:cs typeface="Alexandria" pitchFamily="2" charset="-78"/>
              </a:rPr>
              <a:t>التخزين والحفظ: </a:t>
            </a:r>
            <a:r>
              <a:rPr lang="ar-EG" sz="1600" dirty="0">
                <a:latin typeface="Alexandria" pitchFamily="2" charset="-78"/>
                <a:cs typeface="Alexandria" pitchFamily="2" charset="-78"/>
              </a:rPr>
              <a:t>يمكن للمستخدمين حفظ وتخزين المحتوى الذي يرونه مهمًا لديهم، سواءً للرجوع إليه لاحقًا أو لمشاركته مع الآخرين.</a:t>
            </a:r>
          </a:p>
          <a:p>
            <a:pPr marL="285750" indent="-285750" algn="just" rtl="1">
              <a:lnSpc>
                <a:spcPct val="150000"/>
              </a:lnSpc>
              <a:buFont typeface="Arial" panose="020B0604020202020204" pitchFamily="34" charset="0"/>
              <a:buChar char="•"/>
            </a:pPr>
            <a:r>
              <a:rPr lang="ar-EG" b="1" dirty="0">
                <a:solidFill>
                  <a:schemeClr val="accent1">
                    <a:lumMod val="75000"/>
                  </a:schemeClr>
                </a:solidFill>
                <a:latin typeface="Alexandria" pitchFamily="2" charset="-78"/>
                <a:cs typeface="Alexandria" pitchFamily="2" charset="-78"/>
              </a:rPr>
              <a:t>المشاركة والانتشار: </a:t>
            </a:r>
            <a:r>
              <a:rPr lang="ar-EG" sz="1600" dirty="0">
                <a:latin typeface="Alexandria" pitchFamily="2" charset="-78"/>
                <a:cs typeface="Alexandria" pitchFamily="2" charset="-78"/>
              </a:rPr>
              <a:t>يشجع الإعلام الجديد على المشاركة والانتشار الواسع للمحتوى، حيث يمكن للمستخدمين نشر الأفكار والمعلومات بسهولة وسرعة على نطاق واسع.</a:t>
            </a:r>
          </a:p>
          <a:p>
            <a:pPr marL="285750" indent="-285750" algn="just" rtl="1">
              <a:lnSpc>
                <a:spcPct val="150000"/>
              </a:lnSpc>
              <a:buFont typeface="Arial" panose="020B0604020202020204" pitchFamily="34" charset="0"/>
              <a:buChar char="•"/>
            </a:pPr>
            <a:r>
              <a:rPr lang="ar-EG" b="1" dirty="0">
                <a:solidFill>
                  <a:schemeClr val="accent1">
                    <a:lumMod val="75000"/>
                  </a:schemeClr>
                </a:solidFill>
                <a:latin typeface="Alexandria" pitchFamily="2" charset="-78"/>
                <a:cs typeface="Alexandria" pitchFamily="2" charset="-78"/>
              </a:rPr>
              <a:t>الانتباه والتركيز: </a:t>
            </a:r>
            <a:r>
              <a:rPr lang="ar-EG" sz="1600" dirty="0">
                <a:latin typeface="Alexandria" pitchFamily="2" charset="-78"/>
                <a:cs typeface="Alexandria" pitchFamily="2" charset="-78"/>
              </a:rPr>
              <a:t>يعتبر الإعلام الجديد تحديًا للانتباه والتركيز نظرًا لكمية البيانات والمعلومات المتاحة، وهو يتطلب من المستخدمين القدرة على تحديد المحتوى الذي يستحق الانتباه والاهتمام.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766750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نبذة عن أدوات الإعلام الجديد التي يمكن توظيفها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617239"/>
            <a:ext cx="10721308" cy="485203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التواصل المباشر:</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تتيح وسائل التواصل الاجتماعي مثل فيسبوك وتويتر للشركات التفاعل الفوري مع جمهورها. هذا التفاعل المباشر يساعد في بناء علاقات شخصية وتعزيز الثقة، مما يؤدي إلى تحسين صورة العلامة التجارية.</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المحتوى المخصص:</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يتضمن إنشاء محتوى مثل الفيديوهات والمقالات الذي يلبي احتياجات الجمهور. المحتوى المخصص يساهم في زيادة الوعي بالعلامة التجارية ويعزز الانخراط من خلال تقديم معلومات قيمة ومفيدة.</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استخدام المؤثرين:</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يعتمد هذا الأسلوب على توظيف المؤثرين في وسائل التواصل الاجتماعي لزيادة الوصول إلى جمهور أكبر. المؤثرون يعززون المصداقية من خلال التوصيات الطبيعية، مما يجعل رسائل العلامة التجارية أكثر تأثيراً.</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الاستماع الاجتماعي: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يتضمن هذا الأسلوب مراقبة النقاشات والمحادثات عبر الإنترنت لجمع البيانات حول آراء الجمهور وتفضيلاتهم. هذه المعلومات تساعد الشركات على تحسين استراتيجياتها وتقديم محتوى يتماشى مع توقعات الجمهور.</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6430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توظيف الإعلام التقليدي والإعلام الجديد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09770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000" b="1" dirty="0">
                <a:latin typeface="Alexandria" pitchFamily="2" charset="-78"/>
                <a:cs typeface="Alexandria" pitchFamily="2" charset="-78"/>
              </a:rPr>
              <a:t>أولًا: توظيف الإعلام التقليدي في مجال العلاقات العامة:</a:t>
            </a:r>
          </a:p>
          <a:p>
            <a:pPr algn="just" rtl="1">
              <a:lnSpc>
                <a:spcPct val="150000"/>
              </a:lnSpc>
            </a:pPr>
            <a:r>
              <a:rPr lang="ar-EG" sz="1600" dirty="0">
                <a:highlight>
                  <a:srgbClr val="00FFFF"/>
                </a:highlight>
                <a:latin typeface="Alexandria" pitchFamily="2" charset="-78"/>
                <a:cs typeface="Alexandria" pitchFamily="2" charset="-78"/>
              </a:rPr>
              <a:t>يتمتع الإعلام التقليدي بعدد من المميزات </a:t>
            </a:r>
            <a:r>
              <a:rPr lang="ar-EG" sz="1600" dirty="0">
                <a:latin typeface="Alexandria" pitchFamily="2" charset="-78"/>
                <a:cs typeface="Alexandria" pitchFamily="2" charset="-78"/>
              </a:rPr>
              <a:t>والتي من بينها: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المصداقية: يميل الجمهور إلى الوثوق بوسائل الإعلام التقليدية مثل التلفزيون والصحف، مما يعزز مصداقية الرسائل الإعلامية.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التغطية الواسعة: يمكن للإعلام التقليدي الوصول إلى شريحة كبيرة من الجمهور في وقت واحد، مما يعزز من مدى تأثير الرسائل.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الأثر طويل المدى: الرسائل التي تُنشر عبر الإعلام التقليدي تميل إلى ترك أثر دائم على الجمهور، حيث يمكن أن يتم تذكرها لفترة طويلة.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78769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توظيف الإعلام التقليدي والإعلام الجديد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272837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000" b="1" dirty="0">
                <a:latin typeface="Alexandria" pitchFamily="2" charset="-78"/>
                <a:cs typeface="Alexandria" pitchFamily="2" charset="-78"/>
              </a:rPr>
              <a:t>أولًا: توظيف الإعلام التقليدي في مجال العلاقات العامة:</a:t>
            </a:r>
          </a:p>
          <a:p>
            <a:pPr algn="just" rtl="1">
              <a:lnSpc>
                <a:spcPct val="150000"/>
              </a:lnSpc>
            </a:pPr>
            <a:r>
              <a:rPr lang="ar-EG" sz="1600" dirty="0">
                <a:highlight>
                  <a:srgbClr val="00FFFF"/>
                </a:highlight>
                <a:latin typeface="Alexandria" pitchFamily="2" charset="-78"/>
                <a:cs typeface="Alexandria" pitchFamily="2" charset="-78"/>
              </a:rPr>
              <a:t>بينما يعاني الإعلام التقليدي من عدد من السلبيات، </a:t>
            </a:r>
            <a:r>
              <a:rPr lang="ar-EG" sz="1600" dirty="0">
                <a:latin typeface="Alexandria" pitchFamily="2" charset="-78"/>
                <a:cs typeface="Alexandria" pitchFamily="2" charset="-78"/>
              </a:rPr>
              <a:t>والتي من بينها: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نقص التفاعل: الإعلام التقليدي لا يتيح تفاعلًا مباشرًا مع الجمهور، مما يقلل من فرصة فهم احتياجاتهم وردود أفعالهم.</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التكاليف العالية: الإنتاج والنشر في وسائل الإعلام التقليدية غالبًا ما يكون مكلفًا، مما قد يشكل عبئًا على الميزانية.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عدم القدرة على التكيف: قد يكون من الصعب على وسائل الإعلام التقليدية تلبية التنوع في احتياجات الجمهور بسبب قلة المرونة في عرض المحتوى.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8728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توظيف الإعلام التقليدي والإعلام الجديد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09770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000" b="1" dirty="0">
                <a:latin typeface="Alexandria" pitchFamily="2" charset="-78"/>
                <a:cs typeface="Alexandria" pitchFamily="2" charset="-78"/>
              </a:rPr>
              <a:t>ثانيًا: توظيف الإعلام الجديد في مجال العلاقات العامة:</a:t>
            </a:r>
          </a:p>
          <a:p>
            <a:pPr algn="just" rtl="1">
              <a:lnSpc>
                <a:spcPct val="150000"/>
              </a:lnSpc>
            </a:pPr>
            <a:r>
              <a:rPr lang="ar-EG" sz="1600" dirty="0">
                <a:highlight>
                  <a:srgbClr val="00FFFF"/>
                </a:highlight>
                <a:latin typeface="Alexandria" pitchFamily="2" charset="-78"/>
                <a:cs typeface="Alexandria" pitchFamily="2" charset="-78"/>
              </a:rPr>
              <a:t>يتمتع الإعلام الجديد بعدد من المميزات </a:t>
            </a:r>
            <a:r>
              <a:rPr lang="ar-EG" sz="1600" dirty="0">
                <a:latin typeface="Alexandria" pitchFamily="2" charset="-78"/>
                <a:cs typeface="Alexandria" pitchFamily="2" charset="-78"/>
              </a:rPr>
              <a:t>والتي من بينها: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التفاعل المباشر: يسمح الإعلام الجديد بالتفاعل الفوري بين المؤسسات والجمهور، مما يساهم في بناء علاقات أقوى.</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الوصول الواسع: يمكن للإعلام الجديد الوصول إلى جمهور أكبر وبطرق أكثر تنوعًا، مما يعزز من فعالية الحملات الإعلامية.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التكلفة المنخفضة: غالبًا ما تكون تكلفة الحملات عبر الإعلام الجديد أقل مقارنةً بوسائل الإعلام التقليدية، مما يجعلها خيارًا مفضلًا للعديد من المؤسسات.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3333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توظيف الإعلام التقليدي والإعلام الجديد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83637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000" b="1" dirty="0">
                <a:latin typeface="Alexandria" pitchFamily="2" charset="-78"/>
                <a:cs typeface="Alexandria" pitchFamily="2" charset="-78"/>
              </a:rPr>
              <a:t>ثانيًا: توظيف الإعلام الجديد في مجال العلاقات العامة:</a:t>
            </a:r>
          </a:p>
          <a:p>
            <a:pPr algn="just" rtl="1">
              <a:lnSpc>
                <a:spcPct val="150000"/>
              </a:lnSpc>
            </a:pPr>
            <a:r>
              <a:rPr lang="ar-EG" sz="1600" dirty="0">
                <a:highlight>
                  <a:srgbClr val="00FFFF"/>
                </a:highlight>
                <a:latin typeface="Alexandria" pitchFamily="2" charset="-78"/>
                <a:cs typeface="Alexandria" pitchFamily="2" charset="-78"/>
              </a:rPr>
              <a:t>بينما يعاني الإعلام الجديد من عدد من السلبيات، </a:t>
            </a:r>
            <a:r>
              <a:rPr lang="ar-EG" sz="1600" dirty="0">
                <a:latin typeface="Alexandria" pitchFamily="2" charset="-78"/>
                <a:cs typeface="Alexandria" pitchFamily="2" charset="-78"/>
              </a:rPr>
              <a:t>والتي من بينها: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نقص المصداقية: قد يواجه الإعلام الجديد تحديات في مصداقيته، حيث يمكن أن تنتشر المعلومات المضللة بسهولة.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الإفراط في المعلومات: كثرة المعلومات المتاحة قد تجعل من الصعب على الجمهور التمييز بين المعلومات المفيدة وغير المفيدة.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التشتت: قد يؤدي التنوع الكبير في المنصات إلى تشتت الجمهور وعدم قدرتهم على التركيز على الرسائل الرئيسية.</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highlight>
                  <a:srgbClr val="FFFF00"/>
                </a:highlight>
                <a:latin typeface="Alexandria" pitchFamily="2" charset="-78"/>
                <a:cs typeface="Alexandria" pitchFamily="2" charset="-78"/>
              </a:rPr>
              <a:t>ملحوظة: </a:t>
            </a:r>
            <a:r>
              <a:rPr lang="ar-EG" sz="1600" dirty="0">
                <a:latin typeface="Alexandria" pitchFamily="2" charset="-78"/>
                <a:cs typeface="Alexandria" pitchFamily="2" charset="-78"/>
              </a:rPr>
              <a:t>سوف يتم استعراض إيجابيات وسلبيات توظيف الإعلام الجديد بالتفصيل مع أمثلة عملية في المحاضرة القادمة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40775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الجمهور ما بين الإعلام التقليدي والإعلام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235904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000" b="1" dirty="0">
                <a:solidFill>
                  <a:schemeClr val="accent1">
                    <a:lumMod val="75000"/>
                  </a:schemeClr>
                </a:solidFill>
                <a:latin typeface="Alexandria" pitchFamily="2" charset="-78"/>
                <a:cs typeface="Alexandria" pitchFamily="2" charset="-78"/>
              </a:rPr>
              <a:t>الجمهور في الإعلام التقليدي هو:</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في سياق وسائل الإعلام التقليدية، يُمكن تعريف الجمهور على أنه:</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المستقبل المحتمل للمحتوى الإعلامي. حيث يتم تحديد جمهور وسائل الإعلام التقليدية بناءً على عدة عوامل، مثل: العمر، الجنس، الموقع الجغرافي، والاهتمامات، ليتم استهدافهم بشكل محدد من خلال البرامج والإعلانات.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وهو المتلقي للمحتوى الذي يتم بثه عبر وسائل الإعلام مثل التلفاز والراديو. وهو عبارة عن مجموعة متنوعة من الأفراد ذوي اهتمامات وخلفيات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1749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الجمهور ما بين الإعلام التقليدي والإعلام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420570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000" b="1" dirty="0">
                <a:solidFill>
                  <a:schemeClr val="accent1">
                    <a:lumMod val="75000"/>
                  </a:schemeClr>
                </a:solidFill>
                <a:latin typeface="Alexandria" pitchFamily="2" charset="-78"/>
                <a:cs typeface="Alexandria" pitchFamily="2" charset="-78"/>
              </a:rPr>
              <a:t>الجمهور في الإعلام الجديد هو:</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المستخدم</a:t>
            </a:r>
            <a:r>
              <a:rPr lang="en-US" sz="1600" dirty="0">
                <a:highlight>
                  <a:srgbClr val="00FFFF"/>
                </a:highlight>
                <a:latin typeface="Alexandria" pitchFamily="2" charset="-78"/>
                <a:cs typeface="Alexandria" pitchFamily="2" charset="-78"/>
              </a:rPr>
              <a:t>User) </a:t>
            </a:r>
            <a:r>
              <a:rPr lang="ar-EG" sz="1600" dirty="0">
                <a:highlight>
                  <a:srgbClr val="00FFFF"/>
                </a:highlight>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يشير إلى الأفراد الذين يتفاعلون مع المحتوى على منصات الإعلام الجديد. هؤلاء يمكن أن يكونوا مستهلكين للمعلومات أو منتجين لها، حيث يمكنهم نشر وتعليق ومشاركة المحتوى.</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المدون</a:t>
            </a:r>
            <a:r>
              <a:rPr lang="en-US" sz="1600" dirty="0">
                <a:highlight>
                  <a:srgbClr val="00FFFF"/>
                </a:highlight>
                <a:latin typeface="Alexandria" pitchFamily="2" charset="-78"/>
                <a:cs typeface="Alexandria" pitchFamily="2" charset="-78"/>
              </a:rPr>
              <a:t>Blogger) </a:t>
            </a:r>
            <a:r>
              <a:rPr lang="ar-EG" sz="1600" dirty="0">
                <a:highlight>
                  <a:srgbClr val="00FFFF"/>
                </a:highlight>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هو شخص يكتب محتوى على مدونته الخاصة أو منصات التدوين، ويساهم في تشكيل الآراء العامة حول موضوعات معينة من خلال تجاربه الشخصية ومعرفته.</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المؤثر</a:t>
            </a:r>
            <a:r>
              <a:rPr lang="en-US" sz="1600" dirty="0">
                <a:highlight>
                  <a:srgbClr val="00FFFF"/>
                </a:highlight>
                <a:latin typeface="Alexandria" pitchFamily="2" charset="-78"/>
                <a:cs typeface="Alexandria" pitchFamily="2" charset="-78"/>
              </a:rPr>
              <a:t>Influencer) </a:t>
            </a:r>
            <a:r>
              <a:rPr lang="ar-EG" sz="1600" dirty="0">
                <a:highlight>
                  <a:srgbClr val="00FFFF"/>
                </a:highlight>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هو مستخدم لديه عدد كبير من المتابعين على وسائل التواصل الاجتماعي، ويستخدم هذه المتابعة للتأثير على آراء وسلوكيات الآخرين، خاصة في مجالات مثل الموضة، الجمال، والتسويق.، مما يعكس تحولات في كيفية استهلاك المعلومات والتفاعل معها.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3874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الجمهور ما بين الإعلام التقليدي والإعلام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272837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000" b="1" dirty="0">
                <a:solidFill>
                  <a:schemeClr val="accent1">
                    <a:lumMod val="75000"/>
                  </a:schemeClr>
                </a:solidFill>
                <a:latin typeface="Alexandria" pitchFamily="2" charset="-78"/>
                <a:cs typeface="Alexandria" pitchFamily="2" charset="-78"/>
              </a:rPr>
              <a:t>الجمهور في الإعلام الجديد هو:</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المواطن الصحفي (</a:t>
            </a:r>
            <a:r>
              <a:rPr lang="en-US" sz="1600" dirty="0">
                <a:highlight>
                  <a:srgbClr val="00FFFF"/>
                </a:highlight>
                <a:latin typeface="Alexandria" pitchFamily="2" charset="-78"/>
                <a:cs typeface="Alexandria" pitchFamily="2" charset="-78"/>
              </a:rPr>
              <a:t>Citizen Journalist</a:t>
            </a:r>
            <a:r>
              <a:rPr lang="ar-EG" sz="1600" dirty="0">
                <a:highlight>
                  <a:srgbClr val="00FFFF"/>
                </a:highlight>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يُشير إلى الأفراد الذين يقومون بتغطية الأحداث ونشر الأخبار عبر منصاتهم الخاصة دون أن يكونوا مرتبطين بمؤسسة إعلامية تقليدية. وهذا يشمل استخدام الهواتف الذكية لنشر الصور والتقارير عن الأحداث الجارية.</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الجمهور التفاعلي</a:t>
            </a:r>
            <a:r>
              <a:rPr lang="en-US" sz="1600" dirty="0">
                <a:highlight>
                  <a:srgbClr val="00FFFF"/>
                </a:highlight>
                <a:latin typeface="Alexandria" pitchFamily="2" charset="-78"/>
                <a:cs typeface="Alexandria" pitchFamily="2" charset="-78"/>
              </a:rPr>
              <a:t>Interactive Audience) </a:t>
            </a:r>
            <a:r>
              <a:rPr lang="ar-EG" sz="1600" dirty="0">
                <a:highlight>
                  <a:srgbClr val="00FFFF"/>
                </a:highlight>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يشير إلى الجمهور الذي يشارك بنشاط في إنشاء وتوزيع المحتوى، مما يعكس تحولات في كيفية استهلاك المعلومات والتفاعل معها.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69286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في فلسفة الاستهداف بين جوجل </a:t>
            </a:r>
            <a:r>
              <a:rPr lang="ar-EG" sz="2400" b="1" dirty="0" err="1">
                <a:latin typeface="Alexandria" pitchFamily="2" charset="-78"/>
                <a:cs typeface="Alexandria" pitchFamily="2" charset="-78"/>
              </a:rPr>
              <a:t>أناليتكس</a:t>
            </a:r>
            <a:r>
              <a:rPr lang="ar-EG" sz="2400" b="1" dirty="0">
                <a:latin typeface="Alexandria" pitchFamily="2" charset="-78"/>
                <a:cs typeface="Alexandria" pitchFamily="2" charset="-78"/>
              </a:rPr>
              <a:t> وميكس </a:t>
            </a:r>
            <a:r>
              <a:rPr lang="ar-EG" sz="2400" b="1" dirty="0" err="1">
                <a:latin typeface="Alexandria" pitchFamily="2" charset="-78"/>
                <a:cs typeface="Alexandria" pitchFamily="2" charset="-78"/>
              </a:rPr>
              <a:t>بانيل</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93454"/>
            <a:ext cx="10721308" cy="429803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400" dirty="0">
                <a:highlight>
                  <a:srgbClr val="00FFFF"/>
                </a:highlight>
                <a:latin typeface="Alexandria" pitchFamily="2" charset="-78"/>
                <a:cs typeface="Alexandria" pitchFamily="2" charset="-78"/>
              </a:rPr>
              <a:t>مفهوم فلسفة الاستهداف </a:t>
            </a:r>
            <a:r>
              <a:rPr lang="en-US" sz="2400" dirty="0">
                <a:highlight>
                  <a:srgbClr val="00FFFF"/>
                </a:highlight>
                <a:latin typeface="Alexandria" pitchFamily="2" charset="-78"/>
                <a:cs typeface="Alexandria" pitchFamily="2" charset="-78"/>
              </a:rPr>
              <a:t>Tracking" </a:t>
            </a:r>
            <a:r>
              <a:rPr lang="ar-EG" sz="2400" dirty="0">
                <a:highlight>
                  <a:srgbClr val="00FFFF"/>
                </a:highlight>
                <a:latin typeface="Alexandria" pitchFamily="2" charset="-78"/>
                <a:cs typeface="Alexandria" pitchFamily="2" charset="-78"/>
              </a:rPr>
              <a:t>"</a:t>
            </a:r>
            <a:endParaRPr lang="en-US" sz="2400" dirty="0">
              <a:highlight>
                <a:srgbClr val="00FFFF"/>
              </a:highlight>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تشير إلى عملية جمع البيانات ومراقبة السلوكيات والتفاعلات للأفراد أو المستخدمين عبر الإنترنت. في سياق الويب والتحليلات الرقمية، فإن عملية التتبع تسمح للشركات والمواقع بتتبع كيفية تفاعل المستخدمين مع محتوى الويب، والتطبيقات، والإعلانات.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وهي تعني استخدام التحليلات وأدوات التتبع لجمع البيانات وفهم سلوك المستخدمين على الإنترنت بهدف تحسين التجربة والأداء العام.</a:t>
            </a: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تتبع المستخدمين يمكن أن يكون مفيدًا للشركات لفهم سلوك المستخدمين، وقياس أداء الحملات التسويقية، وتحسين تجربة المستخدم. أدوات مثل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و</a:t>
            </a:r>
            <a:r>
              <a:rPr lang="en-US" sz="1600" dirty="0" err="1">
                <a:latin typeface="Alexandria" pitchFamily="2" charset="-78"/>
                <a:cs typeface="Alexandria" pitchFamily="2" charset="-78"/>
              </a:rPr>
              <a:t>Mixpanel</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توفر وسائل لتتبع وتحليل هذه البيانات لفهم كيفية تفاعل الجمهور مع المواقع والتطبيقات عبر الإنترنت.</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93278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في فلسفة الاستهداف بين جوجل </a:t>
            </a:r>
            <a:r>
              <a:rPr lang="ar-EG" sz="2400" b="1" dirty="0" err="1">
                <a:latin typeface="Alexandria" pitchFamily="2" charset="-78"/>
                <a:cs typeface="Alexandria" pitchFamily="2" charset="-78"/>
              </a:rPr>
              <a:t>أناليتكس</a:t>
            </a:r>
            <a:r>
              <a:rPr lang="ar-EG" sz="2400" b="1" dirty="0">
                <a:latin typeface="Alexandria" pitchFamily="2" charset="-78"/>
                <a:cs typeface="Alexandria" pitchFamily="2" charset="-78"/>
              </a:rPr>
              <a:t> وميكس </a:t>
            </a:r>
            <a:r>
              <a:rPr lang="ar-EG" sz="2400" b="1" dirty="0" err="1">
                <a:latin typeface="Alexandria" pitchFamily="2" charset="-78"/>
                <a:cs typeface="Alexandria" pitchFamily="2" charset="-78"/>
              </a:rPr>
              <a:t>بانيل</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93454"/>
            <a:ext cx="10721308" cy="466736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400" dirty="0">
                <a:highlight>
                  <a:srgbClr val="00FFFF"/>
                </a:highlight>
                <a:latin typeface="Alexandria" pitchFamily="2" charset="-78"/>
                <a:cs typeface="Alexandria" pitchFamily="2" charset="-78"/>
              </a:rPr>
              <a:t>أولًا: التعريف بجوجل </a:t>
            </a:r>
            <a:r>
              <a:rPr lang="ar-EG" sz="2400" dirty="0" err="1">
                <a:highlight>
                  <a:srgbClr val="00FFFF"/>
                </a:highlight>
                <a:latin typeface="Alexandria" pitchFamily="2" charset="-78"/>
                <a:cs typeface="Alexandria" pitchFamily="2" charset="-78"/>
              </a:rPr>
              <a:t>انليتكس</a:t>
            </a:r>
            <a:r>
              <a:rPr lang="ar-EG" sz="2400" dirty="0">
                <a:highlight>
                  <a:srgbClr val="00FFFF"/>
                </a:highlight>
                <a:latin typeface="Alexandria" pitchFamily="2" charset="-78"/>
                <a:cs typeface="Alexandria" pitchFamily="2" charset="-78"/>
              </a:rPr>
              <a:t> (تحليلات جوجل) (</a:t>
            </a:r>
            <a:r>
              <a:rPr lang="en-US" sz="2400" dirty="0">
                <a:highlight>
                  <a:srgbClr val="00FFFF"/>
                </a:highlight>
                <a:latin typeface="Alexandria" pitchFamily="2" charset="-78"/>
                <a:cs typeface="Alexandria" pitchFamily="2" charset="-78"/>
              </a:rPr>
              <a:t>Google Analytics</a:t>
            </a:r>
            <a:r>
              <a:rPr lang="ar-EG" sz="2400" dirty="0">
                <a:highlight>
                  <a:srgbClr val="00FFFF"/>
                </a:highlight>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هو خدمة تحليل ويب مجانية تقدمها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تسمح لأصحاب المواقع بفهم كيفية تفاعل الزوار مع مواقعهم عبر جمع بيانات مفصلة حول الزوار وسلوكهم على الموقع. وتعتبر حاليًا منصة ضمن علامة جوجل للتسويق. وقد أطلقت جوجل هذه الخدمة في نوفمبر 2005 بعد استحواذها على شركة </a:t>
            </a:r>
            <a:r>
              <a:rPr lang="en-US" sz="1600" dirty="0">
                <a:latin typeface="Alexandria" pitchFamily="2" charset="-78"/>
                <a:cs typeface="Alexandria" pitchFamily="2" charset="-78"/>
              </a:rPr>
              <a:t>Urchin.</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b="1" u="sng" dirty="0">
                <a:latin typeface="Alexandria" pitchFamily="2" charset="-78"/>
                <a:cs typeface="Alexandria" pitchFamily="2" charset="-78"/>
              </a:rPr>
              <a:t>طرق استخدام </a:t>
            </a:r>
            <a:r>
              <a:rPr lang="en-US" sz="1600" b="1" u="sng" dirty="0">
                <a:latin typeface="Alexandria" pitchFamily="2" charset="-78"/>
                <a:cs typeface="Alexandria" pitchFamily="2" charset="-78"/>
              </a:rPr>
              <a:t>Google Analytics </a:t>
            </a:r>
            <a:r>
              <a:rPr lang="ar-EG" sz="1600" b="1" u="sng" dirty="0">
                <a:latin typeface="Alexandria" pitchFamily="2" charset="-78"/>
                <a:cs typeface="Alexandria" pitchFamily="2" charset="-78"/>
              </a:rPr>
              <a:t>في مجال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لمحترفي العلاقات العامة استخدام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لفهم سلوك الجمهور على الموقع، وتحديد المصادر التي يأتون منها، والصفحات التي يزورونها بشكل أكثر تفصيلًا.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استخدام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لقياس أداء حملات العلاقات العامة عبر تتبع حركة المرور الواردة من مصادر مختلفة وقياس تأثير الحملات على سلوك الزوار.</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استخدام </a:t>
            </a: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لفهم الديموغرافيات للجمهور المستهدف وتكوين استراتيجيات العلاقات العامة بناءً على هذه المعلومات.</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45936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في فلسفة الاستهداف بين جوجل </a:t>
            </a:r>
            <a:r>
              <a:rPr lang="ar-EG" sz="2400" b="1" dirty="0" err="1">
                <a:latin typeface="Alexandria" pitchFamily="2" charset="-78"/>
                <a:cs typeface="Alexandria" pitchFamily="2" charset="-78"/>
              </a:rPr>
              <a:t>أناليتكس</a:t>
            </a:r>
            <a:r>
              <a:rPr lang="ar-EG" sz="2400" b="1" dirty="0">
                <a:latin typeface="Alexandria" pitchFamily="2" charset="-78"/>
                <a:cs typeface="Alexandria" pitchFamily="2" charset="-78"/>
              </a:rPr>
              <a:t> وميكس </a:t>
            </a:r>
            <a:r>
              <a:rPr lang="ar-EG" sz="2400" b="1" dirty="0" err="1">
                <a:latin typeface="Alexandria" pitchFamily="2" charset="-78"/>
                <a:cs typeface="Alexandria" pitchFamily="2" charset="-78"/>
              </a:rPr>
              <a:t>بانيل</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93454"/>
            <a:ext cx="10721308" cy="429803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400" dirty="0">
                <a:highlight>
                  <a:srgbClr val="00FFFF"/>
                </a:highlight>
                <a:latin typeface="Alexandria" pitchFamily="2" charset="-78"/>
                <a:cs typeface="Alexandria" pitchFamily="2" charset="-78"/>
              </a:rPr>
              <a:t>أولًا: التعريف بجوجل </a:t>
            </a:r>
            <a:r>
              <a:rPr lang="ar-EG" sz="2400" dirty="0" err="1">
                <a:highlight>
                  <a:srgbClr val="00FFFF"/>
                </a:highlight>
                <a:latin typeface="Alexandria" pitchFamily="2" charset="-78"/>
                <a:cs typeface="Alexandria" pitchFamily="2" charset="-78"/>
              </a:rPr>
              <a:t>انليتكس</a:t>
            </a:r>
            <a:r>
              <a:rPr lang="ar-EG" sz="2400" dirty="0">
                <a:highlight>
                  <a:srgbClr val="00FFFF"/>
                </a:highlight>
                <a:latin typeface="Alexandria" pitchFamily="2" charset="-78"/>
                <a:cs typeface="Alexandria" pitchFamily="2" charset="-78"/>
              </a:rPr>
              <a:t> (تحليلات جوجل) (</a:t>
            </a:r>
            <a:r>
              <a:rPr lang="en-US" sz="2400" dirty="0">
                <a:highlight>
                  <a:srgbClr val="00FFFF"/>
                </a:highlight>
                <a:latin typeface="Alexandria" pitchFamily="2" charset="-78"/>
                <a:cs typeface="Alexandria" pitchFamily="2" charset="-78"/>
              </a:rPr>
              <a:t>Google Analytics</a:t>
            </a:r>
            <a:r>
              <a:rPr lang="ar-EG" sz="2400" dirty="0">
                <a:highlight>
                  <a:srgbClr val="00FFFF"/>
                </a:highlight>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مميزات </a:t>
            </a:r>
            <a:r>
              <a:rPr lang="en-US" sz="1600" b="1" dirty="0">
                <a:latin typeface="Alexandria" pitchFamily="2" charset="-78"/>
                <a:cs typeface="Alexandria" pitchFamily="2" charset="-78"/>
              </a:rPr>
              <a:t>Google Analytics:</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سهولة الاستخدام وواجهة مستخدم بسيطة.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توفير تقارير تحليلية مفصلة عن زوار الموقع.</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قدرة على تتبع وقياس أداء الحملات التسويقية بدقة.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دعم تخصيص التقارير والإنشاءات بناءً على احتياجات العمل.</a:t>
            </a:r>
          </a:p>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عيوب </a:t>
            </a:r>
            <a:r>
              <a:rPr lang="en-US" sz="1600" b="1" dirty="0">
                <a:latin typeface="Alexandria" pitchFamily="2" charset="-78"/>
                <a:cs typeface="Alexandria" pitchFamily="2" charset="-78"/>
              </a:rPr>
              <a:t>Google Analytics:</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قد تكون التقارير والبيانات الواردة غير دقيقة في بعض الحالات.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أن تكون التقارير معقدة بالنسبة للمبتدئين في مجال التحليل.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قد تحتاج إلى تكوين متقدم لضبط تقارير مخصصة.</a:t>
            </a:r>
          </a:p>
          <a:p>
            <a:pPr marL="285750" indent="-285750" algn="just" rtl="1">
              <a:lnSpc>
                <a:spcPct val="15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08000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في فلسفة الاستهداف بين جوجل </a:t>
            </a:r>
            <a:r>
              <a:rPr lang="ar-EG" sz="2400" b="1" dirty="0" err="1">
                <a:latin typeface="Alexandria" pitchFamily="2" charset="-78"/>
                <a:cs typeface="Alexandria" pitchFamily="2" charset="-78"/>
              </a:rPr>
              <a:t>أناليتكس</a:t>
            </a:r>
            <a:r>
              <a:rPr lang="ar-EG" sz="2400" b="1" dirty="0">
                <a:latin typeface="Alexandria" pitchFamily="2" charset="-78"/>
                <a:cs typeface="Alexandria" pitchFamily="2" charset="-78"/>
              </a:rPr>
              <a:t> وميكس </a:t>
            </a:r>
            <a:r>
              <a:rPr lang="ar-EG" sz="2400" b="1" dirty="0" err="1">
                <a:latin typeface="Alexandria" pitchFamily="2" charset="-78"/>
                <a:cs typeface="Alexandria" pitchFamily="2" charset="-78"/>
              </a:rPr>
              <a:t>بانيل</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35346" y="1455986"/>
            <a:ext cx="10721308" cy="466736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400" dirty="0">
                <a:highlight>
                  <a:srgbClr val="00FFFF"/>
                </a:highlight>
                <a:latin typeface="Alexandria" pitchFamily="2" charset="-78"/>
                <a:cs typeface="Alexandria" pitchFamily="2" charset="-78"/>
              </a:rPr>
              <a:t>ثانيًا: التعريف بميكس </a:t>
            </a:r>
            <a:r>
              <a:rPr lang="ar-EG" sz="2400" dirty="0" err="1">
                <a:highlight>
                  <a:srgbClr val="00FFFF"/>
                </a:highlight>
                <a:latin typeface="Alexandria" pitchFamily="2" charset="-78"/>
                <a:cs typeface="Alexandria" pitchFamily="2" charset="-78"/>
              </a:rPr>
              <a:t>بانل</a:t>
            </a:r>
            <a:r>
              <a:rPr lang="ar-EG" sz="2400" dirty="0">
                <a:highlight>
                  <a:srgbClr val="00FFFF"/>
                </a:highlight>
                <a:latin typeface="Alexandria" pitchFamily="2" charset="-78"/>
                <a:cs typeface="Alexandria" pitchFamily="2" charset="-78"/>
              </a:rPr>
              <a:t> </a:t>
            </a:r>
            <a:r>
              <a:rPr lang="en-US" sz="2400" dirty="0" err="1">
                <a:highlight>
                  <a:srgbClr val="00FFFF"/>
                </a:highlight>
                <a:latin typeface="Alexandria" pitchFamily="2" charset="-78"/>
                <a:cs typeface="Alexandria" pitchFamily="2" charset="-78"/>
              </a:rPr>
              <a:t>Mixpanel</a:t>
            </a:r>
            <a:r>
              <a:rPr lang="en-US" sz="2400" dirty="0">
                <a:highlight>
                  <a:srgbClr val="00FFFF"/>
                </a:highlight>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هو أداة تحليل سلوكي تساعد الشركات على فهم كيفية تفاعل المستخدمين مع منتجاتها عبر تتبع الأحداث والتفاعلات على الموقع أو التطبيق. ويوفر تحليلات مفصلة تساعد على تحسين تجربة المستخدم وتحديد أفضل الاستراتيجيات لزيادة التفاعل والاستبقاء. تحتوي مجموعة أدواتها على اختبارات </a:t>
            </a:r>
            <a:r>
              <a:rPr lang="en-US" sz="1600" dirty="0">
                <a:latin typeface="Alexandria" pitchFamily="2" charset="-78"/>
                <a:cs typeface="Alexandria" pitchFamily="2" charset="-78"/>
              </a:rPr>
              <a:t>A/B </a:t>
            </a:r>
            <a:r>
              <a:rPr lang="ar-EG" sz="1600" dirty="0">
                <a:latin typeface="Alexandria" pitchFamily="2" charset="-78"/>
                <a:cs typeface="Alexandria" pitchFamily="2" charset="-78"/>
              </a:rPr>
              <a:t>داخل التطبيق ونماذج استطلاعات رأي المستخدمين. بما يسهم في بناء تقارير مخصصة وقياس تفاعل المستخدمين واحتفاظهم.</a:t>
            </a:r>
          </a:p>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كيفية استخدام </a:t>
            </a:r>
            <a:r>
              <a:rPr lang="en-US" sz="1600" b="1" dirty="0" err="1">
                <a:latin typeface="Alexandria" pitchFamily="2" charset="-78"/>
                <a:cs typeface="Alexandria" pitchFamily="2" charset="-78"/>
              </a:rPr>
              <a:t>Mixpanel</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في مجال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استخدامه لفهم سلوك المستخدمين على مواقع العلاقات العامة، مثل المواقع الإخبارية أو الصفحات الرسمية، وتحليل كيفية تفاعلهم مع المحتوى.</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لمحترفي العلاقات العامة استخدامه</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لتتبع التحويلات والأهداف مثل التسجيل في النشرة الإخبارية أو ملء استبيان، لقياس فعالية حملات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تحليل البيانات الديموغرافية باستخدامه</a:t>
            </a:r>
            <a:r>
              <a:rPr lang="en-US" sz="1600" dirty="0">
                <a:latin typeface="Alexandria" pitchFamily="2" charset="-78"/>
                <a:cs typeface="Alexandria" pitchFamily="2" charset="-78"/>
              </a:rPr>
              <a:t>l </a:t>
            </a:r>
            <a:r>
              <a:rPr lang="ar-EG" sz="1600" dirty="0">
                <a:latin typeface="Alexandria" pitchFamily="2" charset="-78"/>
                <a:cs typeface="Alexandria" pitchFamily="2" charset="-78"/>
              </a:rPr>
              <a:t>لفهم الجمهور المستهدف بشكل أفضل وضبط استراتيجيات العلاقات العامة بناءً على هذه المعلومات.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44757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في فلسفة الاستهداف بين جوجل </a:t>
            </a:r>
            <a:r>
              <a:rPr lang="ar-EG" sz="2400" b="1" dirty="0" err="1">
                <a:latin typeface="Alexandria" pitchFamily="2" charset="-78"/>
                <a:cs typeface="Alexandria" pitchFamily="2" charset="-78"/>
              </a:rPr>
              <a:t>أناليتكس</a:t>
            </a:r>
            <a:r>
              <a:rPr lang="ar-EG" sz="2400" b="1" dirty="0">
                <a:latin typeface="Alexandria" pitchFamily="2" charset="-78"/>
                <a:cs typeface="Alexandria" pitchFamily="2" charset="-78"/>
              </a:rPr>
              <a:t> وميكس </a:t>
            </a:r>
            <a:r>
              <a:rPr lang="ar-EG" sz="2400" b="1" dirty="0" err="1">
                <a:latin typeface="Alexandria" pitchFamily="2" charset="-78"/>
                <a:cs typeface="Alexandria" pitchFamily="2" charset="-78"/>
              </a:rPr>
              <a:t>بانيل</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35346" y="1455986"/>
            <a:ext cx="10721308" cy="319004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2400" dirty="0">
                <a:highlight>
                  <a:srgbClr val="00FFFF"/>
                </a:highlight>
                <a:latin typeface="Alexandria" pitchFamily="2" charset="-78"/>
                <a:cs typeface="Alexandria" pitchFamily="2" charset="-78"/>
              </a:rPr>
              <a:t>ثانيًا: التعريف بميكس </a:t>
            </a:r>
            <a:r>
              <a:rPr lang="ar-EG" sz="2400" dirty="0" err="1">
                <a:highlight>
                  <a:srgbClr val="00FFFF"/>
                </a:highlight>
                <a:latin typeface="Alexandria" pitchFamily="2" charset="-78"/>
                <a:cs typeface="Alexandria" pitchFamily="2" charset="-78"/>
              </a:rPr>
              <a:t>بانل</a:t>
            </a:r>
            <a:r>
              <a:rPr lang="ar-EG" sz="2400" dirty="0">
                <a:highlight>
                  <a:srgbClr val="00FFFF"/>
                </a:highlight>
                <a:latin typeface="Alexandria" pitchFamily="2" charset="-78"/>
                <a:cs typeface="Alexandria" pitchFamily="2" charset="-78"/>
              </a:rPr>
              <a:t> </a:t>
            </a:r>
            <a:r>
              <a:rPr lang="en-US" sz="2400" dirty="0" err="1">
                <a:highlight>
                  <a:srgbClr val="00FFFF"/>
                </a:highlight>
                <a:latin typeface="Alexandria" pitchFamily="2" charset="-78"/>
                <a:cs typeface="Alexandria" pitchFamily="2" charset="-78"/>
              </a:rPr>
              <a:t>Mixpanel</a:t>
            </a:r>
            <a:r>
              <a:rPr lang="en-US" sz="2400" dirty="0">
                <a:highlight>
                  <a:srgbClr val="00FFFF"/>
                </a:highlight>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مميزات استخدام </a:t>
            </a:r>
            <a:r>
              <a:rPr lang="en-US" sz="1600" b="1" dirty="0" err="1">
                <a:latin typeface="Alexandria" pitchFamily="2" charset="-78"/>
                <a:cs typeface="Alexandria" pitchFamily="2" charset="-78"/>
              </a:rPr>
              <a:t>Mixpanel</a:t>
            </a:r>
            <a:endParaRPr lang="en-US" sz="1600" b="1"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يوفر تحليلات تفصيلية لسلوك المستخدمين وتفاعلاتهم مع الموقع أو التطبيق.</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تتبع الأحداث المخصصة التي تهم الشركة مباشرة.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تخصيص تقارير الأداء: يمكن تخصيص تقارير الأداء واللوحات التحليلية وفقًا لاحتياجات العلاقات العامة.</a:t>
            </a:r>
          </a:p>
          <a:p>
            <a:pPr marL="285750" indent="-285750" algn="just" rtl="1">
              <a:lnSpc>
                <a:spcPct val="150000"/>
              </a:lnSpc>
              <a:buFont typeface="Arial" panose="020B0604020202020204" pitchFamily="34" charset="0"/>
              <a:buChar char="•"/>
            </a:pPr>
            <a:r>
              <a:rPr lang="ar-EG" sz="1600" b="1" dirty="0">
                <a:latin typeface="Alexandria" pitchFamily="2" charset="-78"/>
                <a:cs typeface="Alexandria" pitchFamily="2" charset="-78"/>
              </a:rPr>
              <a:t>عيوب استخدام </a:t>
            </a:r>
            <a:r>
              <a:rPr lang="en-US" sz="1600" b="1" dirty="0" err="1">
                <a:latin typeface="Alexandria" pitchFamily="2" charset="-78"/>
                <a:cs typeface="Alexandria" pitchFamily="2" charset="-78"/>
              </a:rPr>
              <a:t>Mixpanel</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في مجال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قد يحتاج المستخدمون إلى فهم متقدم للتحليلات السلوكية لاستخدام </a:t>
            </a:r>
            <a:r>
              <a:rPr lang="en-US" sz="1600" dirty="0" err="1">
                <a:latin typeface="Alexandria" pitchFamily="2" charset="-78"/>
                <a:cs typeface="Alexandria" pitchFamily="2" charset="-78"/>
              </a:rPr>
              <a:t>Mixpanel</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بكفاءة.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يمكن أن يكون </a:t>
            </a:r>
            <a:r>
              <a:rPr lang="en-US" sz="1600" dirty="0" err="1">
                <a:latin typeface="Alexandria" pitchFamily="2" charset="-78"/>
                <a:cs typeface="Alexandria" pitchFamily="2" charset="-78"/>
              </a:rPr>
              <a:t>Mixpanel</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أكثر تكلفة مقارنة ببعض الأدوات التحليلية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12610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1617"/>
            <a:ext cx="10812720" cy="4644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في فلسفة الاستهداف بين جوجل </a:t>
            </a:r>
            <a:r>
              <a:rPr lang="ar-EG" sz="2400" b="1" dirty="0" err="1">
                <a:latin typeface="Alexandria" pitchFamily="2" charset="-78"/>
                <a:cs typeface="Alexandria" pitchFamily="2" charset="-78"/>
              </a:rPr>
              <a:t>أناليتكس</a:t>
            </a:r>
            <a:r>
              <a:rPr lang="ar-EG" sz="2400" b="1" dirty="0">
                <a:latin typeface="Alexandria" pitchFamily="2" charset="-78"/>
                <a:cs typeface="Alexandria" pitchFamily="2" charset="-78"/>
              </a:rPr>
              <a:t> وميكس </a:t>
            </a:r>
            <a:r>
              <a:rPr lang="ar-EG" sz="2400" b="1" dirty="0" err="1">
                <a:latin typeface="Alexandria" pitchFamily="2" charset="-78"/>
                <a:cs typeface="Alexandria" pitchFamily="2" charset="-78"/>
              </a:rPr>
              <a:t>بانيل</a:t>
            </a:r>
            <a:r>
              <a:rPr lang="ar-EG" sz="2400" b="1" dirty="0">
                <a:latin typeface="Alexandria" pitchFamily="2" charset="-78"/>
                <a:cs typeface="Alexandria" pitchFamily="2" charset="-78"/>
              </a:rPr>
              <a:t> </a:t>
            </a:r>
          </a:p>
        </p:txBody>
      </p:sp>
      <p:sp>
        <p:nvSpPr>
          <p:cNvPr id="5" name="Rectangle 4"/>
          <p:cNvSpPr/>
          <p:nvPr/>
        </p:nvSpPr>
        <p:spPr>
          <a:xfrm>
            <a:off x="838200" y="14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304" y="29218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81898" y="5268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4F84FA5F-AF01-F39B-ED49-5D914F230352}"/>
              </a:ext>
            </a:extLst>
          </p:cNvPr>
          <p:cNvGraphicFramePr>
            <a:graphicFrameLocks noGrp="1"/>
          </p:cNvGraphicFramePr>
          <p:nvPr>
            <p:extLst>
              <p:ext uri="{D42A27DB-BD31-4B8C-83A1-F6EECF244321}">
                <p14:modId xmlns:p14="http://schemas.microsoft.com/office/powerpoint/2010/main" val="919620363"/>
              </p:ext>
            </p:extLst>
          </p:nvPr>
        </p:nvGraphicFramePr>
        <p:xfrm>
          <a:off x="838200" y="1554386"/>
          <a:ext cx="10515600" cy="4285743"/>
        </p:xfrm>
        <a:graphic>
          <a:graphicData uri="http://schemas.openxmlformats.org/drawingml/2006/table">
            <a:tbl>
              <a:tblPr rtl="1" firstRow="1" firstCol="1" bandRow="1">
                <a:tableStyleId>{5C22544A-7EE6-4342-B048-85BDC9FD1C3A}</a:tableStyleId>
              </a:tblPr>
              <a:tblGrid>
                <a:gridCol w="3505200">
                  <a:extLst>
                    <a:ext uri="{9D8B030D-6E8A-4147-A177-3AD203B41FA5}">
                      <a16:colId xmlns:a16="http://schemas.microsoft.com/office/drawing/2014/main" val="4010143679"/>
                    </a:ext>
                  </a:extLst>
                </a:gridCol>
                <a:gridCol w="3505200">
                  <a:extLst>
                    <a:ext uri="{9D8B030D-6E8A-4147-A177-3AD203B41FA5}">
                      <a16:colId xmlns:a16="http://schemas.microsoft.com/office/drawing/2014/main" val="3227792829"/>
                    </a:ext>
                  </a:extLst>
                </a:gridCol>
                <a:gridCol w="3505200">
                  <a:extLst>
                    <a:ext uri="{9D8B030D-6E8A-4147-A177-3AD203B41FA5}">
                      <a16:colId xmlns:a16="http://schemas.microsoft.com/office/drawing/2014/main" val="3319994836"/>
                    </a:ext>
                  </a:extLst>
                </a:gridCol>
              </a:tblGrid>
              <a:tr h="0">
                <a:tc>
                  <a:txBody>
                    <a:bodyPr/>
                    <a:lstStyle/>
                    <a:p>
                      <a:pPr algn="ctr" rtl="1">
                        <a:lnSpc>
                          <a:spcPct val="107000"/>
                        </a:lnSpc>
                        <a:spcAft>
                          <a:spcPts val="800"/>
                        </a:spcAft>
                      </a:pPr>
                      <a:r>
                        <a:rPr lang="ar-SA" sz="1600" kern="100" dirty="0">
                          <a:effectLst/>
                          <a:latin typeface="Alexandria" pitchFamily="2" charset="-78"/>
                          <a:cs typeface="Alexandria" pitchFamily="2" charset="-78"/>
                        </a:rPr>
                        <a:t>المميزات</a:t>
                      </a:r>
                      <a:endParaRPr lang="en-US" sz="1600" kern="100" dirty="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تحليلات جوجل</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ميكس بانل</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959028948"/>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حالة الاستخدام</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dirty="0">
                          <a:effectLst/>
                          <a:latin typeface="Alexandria" pitchFamily="2" charset="-78"/>
                          <a:cs typeface="Alexandria" pitchFamily="2" charset="-78"/>
                        </a:rPr>
                        <a:t>الأفضل لتتبع المستخدم بناءً على الصفحات</a:t>
                      </a:r>
                      <a:endParaRPr lang="en-US" sz="1600" kern="100" dirty="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الأفضل لتتبع المستخدم بناءً على الأحداث</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2905824691"/>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طريقة التتبع</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تركز على قياس مشاهدات الصفحات</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أداة مركزية للأحداث تلتقط أفعال المستخدم</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4120521602"/>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اختبار </a:t>
                      </a:r>
                      <a:r>
                        <a:rPr lang="en-US" sz="1600" kern="100">
                          <a:effectLst/>
                          <a:latin typeface="Alexandria" pitchFamily="2" charset="-78"/>
                          <a:cs typeface="Alexandria" pitchFamily="2" charset="-78"/>
                        </a:rPr>
                        <a:t>A/B</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توفر اختبار </a:t>
                      </a:r>
                      <a:r>
                        <a:rPr lang="en-US" sz="1600" kern="100">
                          <a:effectLst/>
                          <a:latin typeface="Alexandria" pitchFamily="2" charset="-78"/>
                          <a:cs typeface="Alexandria" pitchFamily="2" charset="-78"/>
                        </a:rPr>
                        <a:t>A/B </a:t>
                      </a:r>
                      <a:r>
                        <a:rPr lang="ar-SA" sz="1600" kern="100">
                          <a:effectLst/>
                          <a:latin typeface="Alexandria" pitchFamily="2" charset="-78"/>
                          <a:cs typeface="Alexandria" pitchFamily="2" charset="-78"/>
                        </a:rPr>
                        <a:t>للويب</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توفر اختبار </a:t>
                      </a:r>
                      <a:r>
                        <a:rPr lang="en-US" sz="1600" kern="100">
                          <a:effectLst/>
                          <a:latin typeface="Alexandria" pitchFamily="2" charset="-78"/>
                          <a:cs typeface="Alexandria" pitchFamily="2" charset="-78"/>
                        </a:rPr>
                        <a:t>A/B </a:t>
                      </a:r>
                      <a:r>
                        <a:rPr lang="ar-SA" sz="1600" kern="100">
                          <a:effectLst/>
                          <a:latin typeface="Alexandria" pitchFamily="2" charset="-78"/>
                          <a:cs typeface="Alexandria" pitchFamily="2" charset="-78"/>
                        </a:rPr>
                        <a:t>للهاتف المحمول</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3340400933"/>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التكامل</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بسيطة وسهلة الاستخدام</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تتطلب معرفة بالأحداث والتدفقات الداخلية لإعداد التتبع</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2570113905"/>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دقة البيانات والسرعة</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دقيقة وسريعة على النطاق الصغير ولكنها تتأخر عند النطاق الكبير</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دقيقة ومحدثة في التقارير على كلا النطاقين</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4065675737"/>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إعداد القنوات</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يتطلب إعداد قنوات متقدمة قبل عرض البيانات</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يمكن إعداد القنوات مع خيارات لرؤية تغير التدفق</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1967409826"/>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وقت المعالجة</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يستغرق وقتًا طويلاً (ساعات) لتصفية التقارير</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سريع، يستغرق بضع ثوانٍ</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2980649868"/>
                  </a:ext>
                </a:extLst>
              </a:tr>
              <a:tr h="0">
                <a:tc>
                  <a:txBody>
                    <a:bodyPr/>
                    <a:lstStyle/>
                    <a:p>
                      <a:pPr algn="ctr" rtl="1">
                        <a:lnSpc>
                          <a:spcPct val="107000"/>
                        </a:lnSpc>
                        <a:spcAft>
                          <a:spcPts val="800"/>
                        </a:spcAft>
                      </a:pPr>
                      <a:r>
                        <a:rPr lang="ar-SA" sz="1600" kern="100">
                          <a:effectLst/>
                          <a:latin typeface="Alexandria" pitchFamily="2" charset="-78"/>
                          <a:cs typeface="Alexandria" pitchFamily="2" charset="-78"/>
                        </a:rPr>
                        <a:t>سرعة التقارير</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بطيء</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سريع</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3677434127"/>
                  </a:ext>
                </a:extLst>
              </a:tr>
              <a:tr h="0">
                <a:tc>
                  <a:txBody>
                    <a:bodyPr/>
                    <a:lstStyle/>
                    <a:p>
                      <a:pPr algn="ctr" rtl="1">
                        <a:lnSpc>
                          <a:spcPct val="107000"/>
                        </a:lnSpc>
                        <a:spcAft>
                          <a:spcPts val="800"/>
                        </a:spcAft>
                      </a:pPr>
                      <a:r>
                        <a:rPr lang="ar-SA" sz="1600" kern="100" dirty="0">
                          <a:effectLst/>
                          <a:latin typeface="Alexandria" pitchFamily="2" charset="-78"/>
                          <a:cs typeface="Alexandria" pitchFamily="2" charset="-78"/>
                        </a:rPr>
                        <a:t>التقسيم</a:t>
                      </a:r>
                      <a:endParaRPr lang="en-US" sz="1600" kern="100" dirty="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a:effectLst/>
                          <a:latin typeface="Alexandria" pitchFamily="2" charset="-78"/>
                          <a:cs typeface="Alexandria" pitchFamily="2" charset="-78"/>
                        </a:rPr>
                        <a:t>يتطلب إعداد وحفظ القطاعات قبل الاستخدام</a:t>
                      </a:r>
                      <a:endParaRPr lang="en-US" sz="1600" kern="100">
                        <a:effectLst/>
                        <a:latin typeface="Alexandria" pitchFamily="2" charset="-78"/>
                        <a:ea typeface="Aptos" panose="020B0004020202020204" pitchFamily="34" charset="0"/>
                        <a:cs typeface="Alexandria" pitchFamily="2" charset="-78"/>
                      </a:endParaRPr>
                    </a:p>
                  </a:txBody>
                  <a:tcPr marL="68580" marR="68580" marT="0" marB="0" anchor="ctr"/>
                </a:tc>
                <a:tc>
                  <a:txBody>
                    <a:bodyPr/>
                    <a:lstStyle/>
                    <a:p>
                      <a:pPr algn="ctr" rtl="1">
                        <a:lnSpc>
                          <a:spcPct val="107000"/>
                        </a:lnSpc>
                        <a:spcAft>
                          <a:spcPts val="800"/>
                        </a:spcAft>
                      </a:pPr>
                      <a:r>
                        <a:rPr lang="ar-SA" sz="1600" kern="100" dirty="0">
                          <a:effectLst/>
                          <a:latin typeface="Alexandria" pitchFamily="2" charset="-78"/>
                          <a:cs typeface="Alexandria" pitchFamily="2" charset="-78"/>
                        </a:rPr>
                        <a:t>يمكن إعداد القطاعات على الطاير ويمكن استخدامها لاحقًا</a:t>
                      </a:r>
                      <a:endParaRPr lang="en-US" sz="1600" kern="100" dirty="0">
                        <a:effectLst/>
                        <a:latin typeface="Alexandria" pitchFamily="2" charset="-78"/>
                        <a:ea typeface="Aptos" panose="020B0004020202020204" pitchFamily="34" charset="0"/>
                        <a:cs typeface="Alexandria" pitchFamily="2" charset="-78"/>
                      </a:endParaRPr>
                    </a:p>
                  </a:txBody>
                  <a:tcPr marL="68580" marR="68580" marT="0" marB="0" anchor="ctr"/>
                </a:tc>
                <a:extLst>
                  <a:ext uri="{0D108BD9-81ED-4DB2-BD59-A6C34878D82A}">
                    <a16:rowId xmlns:a16="http://schemas.microsoft.com/office/drawing/2014/main" val="3060000299"/>
                  </a:ext>
                </a:extLst>
              </a:tr>
            </a:tbl>
          </a:graphicData>
        </a:graphic>
      </p:graphicFrame>
    </p:spTree>
    <p:extLst>
      <p:ext uri="{BB962C8B-B14F-4D97-AF65-F5344CB8AC3E}">
        <p14:creationId xmlns:p14="http://schemas.microsoft.com/office/powerpoint/2010/main" val="716750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ملحوظة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337470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اختبارات </a:t>
            </a:r>
            <a:r>
              <a:rPr lang="en-US" sz="1600" dirty="0">
                <a:highlight>
                  <a:srgbClr val="00FFFF"/>
                </a:highlight>
                <a:latin typeface="Alexandria" pitchFamily="2" charset="-78"/>
                <a:cs typeface="Alexandria" pitchFamily="2" charset="-78"/>
              </a:rPr>
              <a:t>A/B </a:t>
            </a:r>
            <a:r>
              <a:rPr lang="ar-EG" sz="1600" dirty="0">
                <a:highlight>
                  <a:srgbClr val="00FFFF"/>
                </a:highlight>
                <a:latin typeface="Alexandria" pitchFamily="2" charset="-78"/>
                <a:cs typeface="Alexandria" pitchFamily="2" charset="-78"/>
              </a:rPr>
              <a:t>داخل التطبيقات هي: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طريقة لتقييم الأداء بين نسختين مختلفتين من محتوى معين أو تصميم (الإصدار </a:t>
            </a:r>
            <a:r>
              <a:rPr lang="en-US" sz="1600" dirty="0">
                <a:latin typeface="Alexandria" pitchFamily="2" charset="-78"/>
                <a:cs typeface="Alexandria" pitchFamily="2" charset="-78"/>
              </a:rPr>
              <a:t>A </a:t>
            </a:r>
            <a:r>
              <a:rPr lang="ar-EG" sz="1600" dirty="0">
                <a:latin typeface="Alexandria" pitchFamily="2" charset="-78"/>
                <a:cs typeface="Alexandria" pitchFamily="2" charset="-78"/>
              </a:rPr>
              <a:t>والإصدار </a:t>
            </a:r>
            <a:r>
              <a:rPr lang="en-US" sz="1600" dirty="0">
                <a:latin typeface="Alexandria" pitchFamily="2" charset="-78"/>
                <a:cs typeface="Alexandria" pitchFamily="2" charset="-78"/>
              </a:rPr>
              <a:t>B) </a:t>
            </a:r>
            <a:r>
              <a:rPr lang="ar-EG" sz="1600" dirty="0">
                <a:latin typeface="Alexandria" pitchFamily="2" charset="-78"/>
                <a:cs typeface="Alexandria" pitchFamily="2" charset="-78"/>
              </a:rPr>
              <a:t>لمعرفة أيهما يحقق أداءً أفضل في تفاعل المستخدمين أو التحويلات. يمكن أن تشمل الاختبارات عناصر مثل تصميم الصفحة، نصوص العناوين، أو حتى أزرار الدعوة إلى العمل.</a:t>
            </a:r>
          </a:p>
          <a:p>
            <a:pPr marL="285750" indent="-285750" algn="just" rtl="1">
              <a:lnSpc>
                <a:spcPct val="150000"/>
              </a:lnSpc>
              <a:buFont typeface="Arial" panose="020B0604020202020204" pitchFamily="34" charset="0"/>
              <a:buChar char="•"/>
            </a:pPr>
            <a:r>
              <a:rPr lang="ar-EG" sz="1600" dirty="0">
                <a:highlight>
                  <a:srgbClr val="00FFFF"/>
                </a:highlight>
                <a:latin typeface="Alexandria" pitchFamily="2" charset="-78"/>
                <a:cs typeface="Alexandria" pitchFamily="2" charset="-78"/>
              </a:rPr>
              <a:t>أما نماذج استطلاعات رأي المستخدمين، فهي:</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أدوات تستخدم لجمع آراء وتغذية راجعة من المستخدمين حول تجربتهم مع التطبيق. يمكن أن تساعد هذه النماذج في فهم احتياجات المستخدمين وتفضيلاتهم، وبالتالي تحسين تجربة المستخدم وزيادة </a:t>
            </a:r>
            <a:r>
              <a:rPr lang="ar-EG" sz="1600" dirty="0" err="1">
                <a:latin typeface="Alexandria" pitchFamily="2" charset="-78"/>
                <a:cs typeface="Alexandria" pitchFamily="2" charset="-78"/>
              </a:rPr>
              <a:t>ولائهم.باستخدام</a:t>
            </a:r>
            <a:r>
              <a:rPr lang="ar-EG" sz="1600" dirty="0">
                <a:latin typeface="Alexandria" pitchFamily="2" charset="-78"/>
                <a:cs typeface="Alexandria" pitchFamily="2" charset="-78"/>
              </a:rPr>
              <a:t> اختبارات </a:t>
            </a:r>
            <a:r>
              <a:rPr lang="en-US" sz="1600" dirty="0">
                <a:latin typeface="Alexandria" pitchFamily="2" charset="-78"/>
                <a:cs typeface="Alexandria" pitchFamily="2" charset="-78"/>
              </a:rPr>
              <a:t>A/B </a:t>
            </a:r>
            <a:r>
              <a:rPr lang="ar-EG" sz="1600" dirty="0">
                <a:latin typeface="Alexandria" pitchFamily="2" charset="-78"/>
                <a:cs typeface="Alexandria" pitchFamily="2" charset="-78"/>
              </a:rPr>
              <a:t>مع استطلاعات رأي المستخدمين، يمكن لمطوري التطبيقات اتخاذ قرارات مستندة إلى بيانات حقيقية لتحسين التصميم وتجربة الاستخدام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58378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نسب متابعة الإعلام الجديد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3619" y="5461975"/>
            <a:ext cx="10721308" cy="420051"/>
          </a:xfrm>
          <a:prstGeom prst="rect">
            <a:avLst/>
          </a:prstGeom>
          <a:noFill/>
        </p:spPr>
        <p:txBody>
          <a:bodyPr wrap="square" rtlCol="0">
            <a:spAutoFit/>
          </a:bodyPr>
          <a:lstStyle/>
          <a:p>
            <a:pPr marL="285750" indent="-285750" algn="ctr" rtl="1">
              <a:lnSpc>
                <a:spcPct val="150000"/>
              </a:lnSpc>
              <a:buFont typeface="Arial" panose="020B0604020202020204" pitchFamily="34" charset="0"/>
              <a:buChar char="•"/>
            </a:pPr>
            <a:r>
              <a:rPr lang="en-US" sz="1600" dirty="0">
                <a:latin typeface="Alexandria" pitchFamily="2" charset="-78"/>
                <a:cs typeface="Alexandria" pitchFamily="2" charset="-78"/>
                <a:hlinkClick r:id="rId2"/>
              </a:rPr>
              <a:t>https://datareportal.com/reports/digital-2024-global-overview-report</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A9C7BF0-3CEA-E437-AB08-5CF3A1F1EA38}"/>
              </a:ext>
            </a:extLst>
          </p:cNvPr>
          <p:cNvPicPr>
            <a:picLocks noChangeAspect="1"/>
          </p:cNvPicPr>
          <p:nvPr/>
        </p:nvPicPr>
        <p:blipFill>
          <a:blip r:embed="rId4"/>
          <a:stretch>
            <a:fillRect/>
          </a:stretch>
        </p:blipFill>
        <p:spPr>
          <a:xfrm>
            <a:off x="2943664" y="1693454"/>
            <a:ext cx="6459279" cy="3542368"/>
          </a:xfrm>
          <a:prstGeom prst="rect">
            <a:avLst/>
          </a:prstGeom>
        </p:spPr>
      </p:pic>
    </p:spTree>
    <p:extLst>
      <p:ext uri="{BB962C8B-B14F-4D97-AF65-F5344CB8AC3E}">
        <p14:creationId xmlns:p14="http://schemas.microsoft.com/office/powerpoint/2010/main" val="27565138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226671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مفهوم الإعلام الجديد.</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خصائص الإعلام الجديد.</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نبذة عن أدوات الإعلام الجديد التي يمكن توظيفها في مجال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الفرق بين توظيف الإعلام التقليدي والإعلام الجديد في مجال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الجمهور ما بين الإعلام التقليدي والإعلام الجديد.</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الفرق في فلسفة الاستهداف </a:t>
            </a:r>
            <a:r>
              <a:rPr lang="en-US" sz="1600" dirty="0">
                <a:latin typeface="Alexandria" pitchFamily="2" charset="-78"/>
                <a:cs typeface="Alexandria" pitchFamily="2" charset="-78"/>
              </a:rPr>
              <a:t>Tracking </a:t>
            </a:r>
            <a:r>
              <a:rPr lang="ar-EG" sz="1600" dirty="0">
                <a:latin typeface="Alexandria" pitchFamily="2" charset="-78"/>
                <a:cs typeface="Alexandria" pitchFamily="2" charset="-78"/>
              </a:rPr>
              <a:t>بين جوجل </a:t>
            </a:r>
            <a:r>
              <a:rPr lang="ar-EG" sz="1600" dirty="0" err="1">
                <a:latin typeface="Alexandria" pitchFamily="2" charset="-78"/>
                <a:cs typeface="Alexandria" pitchFamily="2" charset="-78"/>
              </a:rPr>
              <a:t>أناليتكس</a:t>
            </a:r>
            <a:r>
              <a:rPr lang="ar-EG" sz="1600" dirty="0">
                <a:latin typeface="Alexandria" pitchFamily="2" charset="-78"/>
                <a:cs typeface="Alexandria" pitchFamily="2" charset="-78"/>
              </a:rPr>
              <a:t> وميكس </a:t>
            </a:r>
            <a:r>
              <a:rPr lang="ar-EG" sz="1600" dirty="0" err="1">
                <a:latin typeface="Alexandria" pitchFamily="2" charset="-78"/>
                <a:cs typeface="Alexandria" pitchFamily="2" charset="-78"/>
              </a:rPr>
              <a:t>بانيل</a:t>
            </a: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8871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013634"/>
            <a:ext cx="10632412" cy="3610668"/>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Knoche, M. (2024). Development of Media Technologies as “New Media” from the Perspective of a Critique of the Political Economy of the Media.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tripleC</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Communication Capitalism &amp; Critique Open Access Journal for a Global Sustainable Information Society, 22(1), 25–43.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https://doi.org/10.31269/triplec.v22i1.1483</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Yao, R. (2024). Analysis and Development Trend of Traditional media and new media communication. Communications in Humanities Research, 25(1), 203–210.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https://doi.org/10.54254/2753-7064/25/20231946</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Febrina</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 &amp; Halim, U. (2020). New media in Public Relations: A study of new media in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Ragunan</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Zoo as a tourism destination. International Journal of Media and Communication Research, 1(1), 12–21.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https://doi.org/10.25299/ijmcr.v1i1.4587</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 J. (2022). New Media Public Relations Strategy model based on Support Vector Machine Algorithm. Proceedings of the International Conference on Information Economy, Data Modeling and Cloud Computing, ICIDC 2022, 17-19 June 2022, Qingdao, China.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rPr>
              <a:t>https://doi.org/10.4108/eai.17-6-2022.2322694</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04240" y="2006121"/>
            <a:ext cx="10632412" cy="2641172"/>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Khamis, S. (2024). (Re)Visiting the potentials and limitations of new media as tools for resistance among Arab diasporas. Oxford Research Encyclopedia of Communication.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https://doi.org/10.1093/acrefore/9780190228613.013.1355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Xiao, M. (2024). Analysis of Traditional Brand Rejuvenation Marketing Communication Strategy in the new Media Era. Lecture Notes in Education Psychology and Public Media, 56(1), 256–261.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https://doi.org/10.54254/2753-7048/56/20241685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Murphy, C. (2010). A study on how new media is impacting on the Irish public relations industry.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https://doi.org/10.34719/bmry9489</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28409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ECF8C87-2B4B-43BB-B879-440CF1F321BE}"/>
</file>

<file path=customXml/itemProps2.xml><?xml version="1.0" encoding="utf-8"?>
<ds:datastoreItem xmlns:ds="http://schemas.openxmlformats.org/officeDocument/2006/customXml" ds:itemID="{610D1CCC-407F-4295-BE22-1291052F75AD}"/>
</file>

<file path=customXml/itemProps3.xml><?xml version="1.0" encoding="utf-8"?>
<ds:datastoreItem xmlns:ds="http://schemas.openxmlformats.org/officeDocument/2006/customXml" ds:itemID="{EE2BF8F7-199E-4B5E-AFEE-D3603352DD37}"/>
</file>

<file path=docProps/app.xml><?xml version="1.0" encoding="utf-8"?>
<Properties xmlns="http://schemas.openxmlformats.org/officeDocument/2006/extended-properties" xmlns:vt="http://schemas.openxmlformats.org/officeDocument/2006/docPropsVTypes">
  <Template/>
  <TotalTime>928</TotalTime>
  <Words>4676</Words>
  <Application>Microsoft Office PowerPoint</Application>
  <PresentationFormat>Widescreen</PresentationFormat>
  <Paragraphs>383</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44</cp:revision>
  <dcterms:created xsi:type="dcterms:W3CDTF">2023-04-29T09:08:00Z</dcterms:created>
  <dcterms:modified xsi:type="dcterms:W3CDTF">2024-09-23T01:32:04Z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