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03" r:id="rId6"/>
    <p:sldId id="313" r:id="rId7"/>
    <p:sldId id="276" r:id="rId8"/>
    <p:sldId id="574" r:id="rId9"/>
    <p:sldId id="575" r:id="rId10"/>
    <p:sldId id="576" r:id="rId11"/>
    <p:sldId id="577" r:id="rId12"/>
    <p:sldId id="578" r:id="rId13"/>
    <p:sldId id="579" r:id="rId14"/>
    <p:sldId id="580" r:id="rId15"/>
    <p:sldId id="581" r:id="rId16"/>
    <p:sldId id="582" r:id="rId17"/>
    <p:sldId id="585" r:id="rId18"/>
    <p:sldId id="586" r:id="rId19"/>
    <p:sldId id="583" r:id="rId20"/>
    <p:sldId id="584" r:id="rId21"/>
    <p:sldId id="588" r:id="rId22"/>
    <p:sldId id="587" r:id="rId23"/>
    <p:sldId id="589" r:id="rId24"/>
    <p:sldId id="590" r:id="rId25"/>
    <p:sldId id="591" r:id="rId26"/>
    <p:sldId id="593" r:id="rId27"/>
    <p:sldId id="594" r:id="rId28"/>
    <p:sldId id="595" r:id="rId29"/>
    <p:sldId id="596" r:id="rId30"/>
    <p:sldId id="598" r:id="rId31"/>
    <p:sldId id="603" r:id="rId32"/>
    <p:sldId id="599" r:id="rId33"/>
    <p:sldId id="600" r:id="rId34"/>
    <p:sldId id="601" r:id="rId35"/>
    <p:sldId id="602" r:id="rId36"/>
    <p:sldId id="605" r:id="rId37"/>
    <p:sldId id="606" r:id="rId38"/>
    <p:sldId id="608" r:id="rId39"/>
    <p:sldId id="609" r:id="rId40"/>
    <p:sldId id="610" r:id="rId41"/>
    <p:sldId id="611" r:id="rId42"/>
    <p:sldId id="57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74"/>
            <p14:sldId id="575"/>
            <p14:sldId id="576"/>
            <p14:sldId id="577"/>
            <p14:sldId id="578"/>
            <p14:sldId id="579"/>
            <p14:sldId id="580"/>
            <p14:sldId id="581"/>
            <p14:sldId id="582"/>
            <p14:sldId id="585"/>
            <p14:sldId id="586"/>
            <p14:sldId id="583"/>
            <p14:sldId id="584"/>
            <p14:sldId id="588"/>
            <p14:sldId id="587"/>
            <p14:sldId id="589"/>
            <p14:sldId id="590"/>
            <p14:sldId id="591"/>
            <p14:sldId id="593"/>
            <p14:sldId id="594"/>
            <p14:sldId id="595"/>
            <p14:sldId id="596"/>
            <p14:sldId id="598"/>
            <p14:sldId id="603"/>
            <p14:sldId id="599"/>
            <p14:sldId id="600"/>
            <p14:sldId id="601"/>
            <p14:sldId id="602"/>
            <p14:sldId id="605"/>
            <p14:sldId id="606"/>
            <p14:sldId id="608"/>
            <p14:sldId id="609"/>
            <p14:sldId id="610"/>
            <p14:sldId id="611"/>
            <p14:sldId id="57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5097" autoAdjust="0"/>
  </p:normalViewPr>
  <p:slideViewPr>
    <p:cSldViewPr snapToGrid="0">
      <p:cViewPr varScale="1">
        <p:scale>
          <a:sx n="80" d="100"/>
          <a:sy n="80" d="100"/>
        </p:scale>
        <p:origin x="6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551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F2D8F4-FAA9-9210-D537-254289F062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1EED49-0251-CD6D-04D5-71195A4D98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18098A-653E-B791-4C53-ED996C6FEF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8188EC-3355-F6FD-A8A4-A5F4173421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606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5E518D-2C72-168B-84B4-0ECEDE0045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45C514-8FEF-2CE6-00DC-7EE5F9B4D1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DBECF9-C328-C9F1-E1AC-1EA36D939F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12A9B6-41C1-F3BD-D6BC-533F4E6F94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4797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43D90A-0E33-32B0-11A2-D1D28CFD52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D27EA4-66F0-1136-51AF-A6BD024E51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9D800C-F364-A683-B3A7-6496319A5F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680FBF-3921-E6A1-5B02-C1F438D02B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7689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77A5DE-F3A1-F2A7-4BD6-8B7C4FC5CF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B4FC14-5276-585D-822E-69E70EA744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8E2113-B78E-D230-5EA7-76C1BE9193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4C7200-0B6D-53C8-1670-1C643D5907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281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055AF-EDD2-C451-5C8F-A91E95179B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7B04C0-EA52-49AA-2097-73D5F671DF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DDD840-22B1-A8A7-F91D-28C43D691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8BA763-F131-19DE-DE5A-335B41BC97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6234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30A6E4-1CE4-10AC-CAE3-B078E8DF00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E1E465-DB36-9FEF-9606-59FA57703C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4B437E-90A0-56E7-C9BD-D480CC2714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174063-4BDD-349D-7CEE-F33F79D6CE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2688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D2EA86-9BBE-36FB-F571-F6722C3FA8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6E2432-A70B-CD3C-FC56-270058F4C1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B47DFD-6DFB-DD8D-F468-9F9248D2E6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766CF5-0A3F-1C44-35B8-46AB1D627E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7910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97EA4E-B05B-0CBD-3730-4882483AF9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D31D3C-5DC6-792C-9BC3-E0FA45572C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54B2CA-4F42-D73D-912D-E1D242F9DA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36AE1-A667-B272-D68C-FA2F835ED7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7558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4EC962-C74A-7AAD-6277-1C3BCCF8C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894826-1FBA-C093-CB71-58D8F40E55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9F6039-3269-8108-DE08-4020F3F44D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C78098-1E23-2524-ACA1-A340211C38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217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AA259-87E9-69AF-DD74-6E0CE3779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D7F03D-AA24-B158-7B3D-A8BBC6849F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823926-3099-0EAE-87EE-5EC46F711D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1CEB60-1923-7BE8-B254-0F0D2862DD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0950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C0EFE2-4F59-4D2F-4E17-C5FA4F398A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7DF89F-B972-4764-E717-B23ED31947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F9BB9B-8DC5-B34A-02E1-E2A0748FCA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2004B1-6495-808A-9559-49B0DD47A6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299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9A70F8-408F-511C-F4B1-7F8310E45A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4F2191-88C6-999C-E41D-270B82B34C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05E3C9-BF31-B5C9-A2F4-E4BD15D811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6DCADD-AC7F-7FCA-0FE1-85944AA5AF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9347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A4FB7-12ED-22CB-A91D-8B61DF3783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547DD8-7C84-B869-4B27-312A9E6A5C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B00F16-99DA-9633-28DD-F2A96E31B6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E4FBFE-D728-E667-5F5C-2870474A4E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3623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13674D-37F2-F151-0990-170543549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4C350D-118A-15F6-FD57-216410246E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B5B1CD-18F4-642C-FB9E-5BD370E0CD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302C0F-FE65-B482-1EB9-32141F66D3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9885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A8B559-ABF7-F059-6CF7-BD9923FC0F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05E8F7-F0FF-BD20-2D38-7137185AD3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205843-8B29-DD94-17EA-FC6A74BA1A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248E74-CA45-7FB7-423B-3D1DB20444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025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8D8463-04BE-E9C4-1363-F33309318C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FC49D4-CDA3-FFB9-4021-8E066722A5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8A3BCD-1CAD-9EA6-22F1-C863256CCF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F539EC-D718-E509-9880-54DBDB8F3B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9833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12BFBB-44C6-ED4C-6BAF-9F9125D18E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0B745E-35F8-52F7-4AB0-6AF52AEE7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F45B2B-0F52-CFE1-C18F-4D3F493D44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42FE0E-B69A-90D5-B8FC-5356C39D33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083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062CC4-221D-7D0B-F866-735FDC9F28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D2512F-79EB-3471-D0B0-3FCE7F4554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6B0809-BD56-3FDE-21FA-3364B2239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959FC2-C184-95FE-FCC5-CABE5388FA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2679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1700E-F954-70E2-8344-D466DE8B6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21503E-E2A6-8E88-3F24-71A0995434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523B57-C565-10D1-3CF4-43F1A6168F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C13204-8FCB-2097-73FC-5A9BE41B4E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2124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8C6B4C-B15A-0F49-5F3F-7B5E57D4DB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2DDD03-6DB0-8D56-3407-6B9A1EE3B8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EA4086-F910-C871-3638-F247DA62FC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84C18F-D9B8-2D34-2E85-97452D52BC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6321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B84CA6-68FA-B7FB-E31A-F0EDB8E2A2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FB5CB6-552B-8240-776D-084D861994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26EAD7-1608-B3A8-181C-43E4D51E6E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533F82-02EB-BF1B-50F8-A14520F4AD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5112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86549-7E3E-1BBE-435F-E56CD17598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60A5F0-0A90-B2EF-64D0-2D3B0109BC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A0F986-2E17-BDDB-1E06-AFBFA41036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19E165-12A1-6B88-285D-AAA680EF1E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3182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554724-AA40-E717-0D20-C4F0C524C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A2D4F2-EF3A-C8F3-CD4D-F4F5C99142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514D63-6CF4-628F-7349-917AB67996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5B0939-B8D9-CF7A-9510-F65909B5BE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215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CADDDE-A9D3-72AC-BA34-8F65B7CC0B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A69B2C-B89B-3635-BE0B-DF67D1B0EC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D4753B-7F60-FA86-2054-75452FEED6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E8D079-4E25-E552-BD08-27BA88E0C1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807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ACF8C3-078F-3A7D-81E5-32E0C35FCF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52C871-37E0-AC5B-2D80-F534A2D7BE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AFA85F-8C1B-6222-1E88-B4E4A43E35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EF7F88-3559-FDEE-151F-2F783F1BE4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47112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248D2B-C045-2CE4-24F1-9F77CE9280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939401-B956-C22D-33C7-29DB9261E3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5F2F99-D12D-EFA0-BE55-1273D9A539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D1617D-4AF9-9F8F-1C57-EB3E7408F2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01814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F7EDF0-59DD-E78E-266D-7A55424648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9EA178-BB84-70E6-6F7E-A7C38C916D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857982-B0A7-8118-D1D2-014BBA75F7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5020C-27E3-C149-E116-2F53A12281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8879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1F7B0C-95CA-1D3D-CA91-E0A9A08C24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69533F-9BFD-9D4D-1054-A74B7148D7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D82E77-D95E-B827-5467-30CE5CFAD9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DDD038-2BCB-0244-3A10-F107767780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26049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6CAFF5-DABE-E79C-A9E1-9536BC42E7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6D01E9-3014-1FC2-D308-B4D079912C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B010B2-636B-43D0-5DAC-14EE86D7B4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15B758-762A-5887-D810-C56FB6EDD2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15237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A0D7C8-32E7-4C54-6893-41BEFBDD5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8C7853-A645-E7EB-4013-42A09E03F1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5CE34A-EFD3-5435-839D-F51F72C348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081203-7B3B-E526-C6CC-55CD186DF6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4474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02B146-3872-5D73-D55D-D1E9FA172C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5C7888-6B54-5588-FFEF-4004E0C9F1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91CCD0-43E1-11B5-BB20-D8413C32D5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D34D00-76F9-E997-B4C3-A364181090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1612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3067E3-664E-2430-8505-097B56B5D5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72D633-A937-267A-0713-A642C13EC2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0F5658-BC32-DA08-6C51-20EF1CFB8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6EA768-BDD0-F8BE-6921-83A54B1F04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48050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1E5559-679C-5616-9F6B-89BDA6D12A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785EEA-3CE8-5AF1-635F-3A5019CFF6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0DB4D1-D1B2-13B2-13A2-4891F85D33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BD4D89-BBB7-1427-077E-C90930D576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4155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A7308-0633-284F-DB5F-935F7B7401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63CFD5-E482-6673-D80C-4C6A0F2E62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072CC7-C833-6793-9608-FCC849AD93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43B058-D042-DAEE-6D50-0A29E6C3C9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4374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76980-3547-79F4-E4A5-70C8AC147A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DBC120-7D27-FA7A-65FE-F24E82A459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8209DC-604D-2E7F-C140-BE0DD227B9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519880-F334-BC56-F18F-7557833110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53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Wesam Ahmed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9868" y="5098781"/>
            <a:ext cx="2954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IT402</a:t>
            </a:r>
          </a:p>
          <a:p>
            <a:r>
              <a:rPr lang="en-US" sz="2000" dirty="0">
                <a:latin typeface="Alexandria" charset="0"/>
              </a:rPr>
              <a:t>Internet of Things </a:t>
            </a:r>
            <a:r>
              <a:rPr lang="en-US" sz="2000" dirty="0">
                <a:latin typeface="Alexandria" charset="0"/>
                <a:cs typeface="Alexandria" charset="0"/>
              </a:rPr>
              <a:t>	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2"/>
    </mc:Choice>
    <mc:Fallback xmlns="">
      <p:transition spd="slow" advTm="190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24450" y="3009283"/>
            <a:ext cx="5458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800" b="1" dirty="0">
                <a:solidFill>
                  <a:srgbClr val="00B0F0"/>
                </a:solidFill>
                <a:latin typeface="Alexandria" charset="0"/>
              </a:rPr>
              <a:t>IoT Security and Privacy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93369" y="4757816"/>
            <a:ext cx="2954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IT402‎</a:t>
            </a:r>
          </a:p>
          <a:p>
            <a:r>
              <a:rPr lang="en-US" sz="2000" dirty="0">
                <a:latin typeface="Alexandria" charset="0"/>
              </a:rPr>
              <a:t>Internet of Things </a:t>
            </a:r>
            <a:r>
              <a:rPr lang="en-US" sz="2000" dirty="0">
                <a:latin typeface="Alexandria" charset="0"/>
                <a:cs typeface="Alexandria" charset="0"/>
              </a:rPr>
              <a:t>	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Wesam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Learning Objectives: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412953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00E75E3-23B7-5E78-805A-4E8C3A7B0909}"/>
              </a:ext>
            </a:extLst>
          </p:cNvPr>
          <p:cNvSpPr txBox="1"/>
          <p:nvPr/>
        </p:nvSpPr>
        <p:spPr>
          <a:xfrm>
            <a:off x="3465860" y="2197587"/>
            <a:ext cx="8806525" cy="81281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05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</a:endParaRPr>
          </a:p>
          <a:p>
            <a:pPr>
              <a:lnSpc>
                <a:spcPct val="20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1.1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different IoT security challenges</a:t>
            </a:r>
          </a:p>
          <a:p>
            <a:pPr>
              <a:lnSpc>
                <a:spcPct val="20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1.2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different IoT security requirements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Describe the different IoT Domain Attacks</a:t>
            </a:r>
          </a:p>
          <a:p>
            <a:pPr>
              <a:lnSpc>
                <a:spcPct val="20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400" b="1" dirty="0">
              <a:solidFill>
                <a:srgbClr val="00B0F0"/>
              </a:solidFill>
              <a:latin typeface="Alexandria" charset="0"/>
            </a:endParaRPr>
          </a:p>
          <a:p>
            <a:pPr>
              <a:lnSpc>
                <a:spcPct val="20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9940" algn="l"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9645DF-C628-3D04-ED10-ABE015879DE7}"/>
              </a:ext>
            </a:extLst>
          </p:cNvPr>
          <p:cNvSpPr txBox="1"/>
          <p:nvPr/>
        </p:nvSpPr>
        <p:spPr>
          <a:xfrm>
            <a:off x="617279" y="1593832"/>
            <a:ext cx="10812719" cy="4481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Multiple Technologies </a:t>
            </a:r>
            <a:r>
              <a:rPr lang="en-US" b="1" dirty="0"/>
              <a:t>:</a:t>
            </a:r>
            <a:r>
              <a:rPr lang="en-US" dirty="0"/>
              <a:t>Each IoT technology (e.g. wireless sensor, RFID, cloud, virtualization) has its own </a:t>
            </a:r>
            <a:r>
              <a:rPr lang="en-US" dirty="0">
                <a:solidFill>
                  <a:srgbClr val="FF0000"/>
                </a:solidFill>
              </a:rPr>
              <a:t>vulnerabilities (</a:t>
            </a:r>
            <a:r>
              <a:rPr lang="en-US" dirty="0"/>
              <a:t>insecure communication channels, data leakage, weak authentication</a:t>
            </a:r>
            <a:r>
              <a:rPr lang="en-US" dirty="0">
                <a:solidFill>
                  <a:srgbClr val="FF0000"/>
                </a:solidFill>
              </a:rPr>
              <a:t>).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Since IoT systems depend on a chain of interconnected technologies, </a:t>
            </a:r>
            <a:r>
              <a:rPr lang="en-US" b="1" dirty="0"/>
              <a:t>the overall security is only as strong as the weakest link</a:t>
            </a:r>
            <a:r>
              <a:rPr lang="en-US" dirty="0"/>
              <a:t> in that chain.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Multiple Verticals: </a:t>
            </a:r>
            <a:r>
              <a:rPr lang="en-US" dirty="0"/>
              <a:t>The IoT paradigm will have numerous verticals such as healthcare, smart cities, industrial automation, agriculture, and transportation.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Each vertical has </a:t>
            </a:r>
            <a:r>
              <a:rPr lang="en-US" b="1" dirty="0">
                <a:solidFill>
                  <a:srgbClr val="FF0000"/>
                </a:solidFill>
              </a:rPr>
              <a:t>unique security requirements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(e.g., patient data privacy in healthcare vs. device reliability in industrial IoT).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</a:t>
            </a:r>
            <a:r>
              <a:rPr lang="en-US" dirty="0">
                <a:solidFill>
                  <a:srgbClr val="FF0000"/>
                </a:solidFill>
              </a:rPr>
              <a:t>security requirements of each vertical </a:t>
            </a:r>
            <a:r>
              <a:rPr lang="en-US" dirty="0"/>
              <a:t>are quite different from the remaining verticals.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13A23A-76E4-D0CB-55D4-9674618B7F2C}"/>
              </a:ext>
            </a:extLst>
          </p:cNvPr>
          <p:cNvSpPr txBox="1"/>
          <p:nvPr/>
        </p:nvSpPr>
        <p:spPr>
          <a:xfrm>
            <a:off x="762000" y="1103164"/>
            <a:ext cx="60943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sz="2400" b="1" i="0" u="none" strike="noStrike" baseline="0" dirty="0">
                <a:latin typeface="Calibri Light" panose="020F0302020204030204" pitchFamily="34" charset="0"/>
              </a:rPr>
              <a:t>IoT Security Challenges</a:t>
            </a:r>
            <a:endParaRPr lang="en-US" sz="24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F6AF5C-ED6B-435D-8192-1DDD92F180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C944E49-1D48-F895-50CF-174BCBDFA66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BEE357-43FF-A766-23BB-CDB1837ECB9E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E6B87A-55DD-6A23-BE59-AB87D5971F28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9071FC-8FF8-E907-E82E-863F754925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C88548-6FD6-5A7A-DB2A-957C553E7100}"/>
              </a:ext>
            </a:extLst>
          </p:cNvPr>
          <p:cNvSpPr txBox="1"/>
          <p:nvPr/>
        </p:nvSpPr>
        <p:spPr>
          <a:xfrm>
            <a:off x="617281" y="1960739"/>
            <a:ext cx="10812719" cy="4065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Scalability: </a:t>
            </a:r>
            <a:r>
              <a:rPr lang="en-US" dirty="0"/>
              <a:t>30 billion smart devices will be connected to the Internet by 2022.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Managing authentication, data protection, and secure communication for  billions of devices is </a:t>
            </a:r>
            <a:r>
              <a:rPr lang="en-US" dirty="0">
                <a:solidFill>
                  <a:srgbClr val="FF0000"/>
                </a:solidFill>
              </a:rPr>
              <a:t>a </a:t>
            </a:r>
            <a:r>
              <a:rPr lang="en-US" b="1" dirty="0">
                <a:solidFill>
                  <a:srgbClr val="FF0000"/>
                </a:solidFill>
              </a:rPr>
              <a:t>massive challenge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High Availability (HA): </a:t>
            </a:r>
            <a:r>
              <a:rPr lang="en-US" dirty="0"/>
              <a:t>HA refers to characteristic of a system that is continuously operational  for a desirably long period of time.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It is often measured against the </a:t>
            </a:r>
            <a:r>
              <a:rPr lang="en-US" dirty="0">
                <a:solidFill>
                  <a:srgbClr val="FF0000"/>
                </a:solidFill>
              </a:rPr>
              <a:t>ideal of being </a:t>
            </a:r>
            <a:r>
              <a:rPr lang="en-US" b="1" dirty="0">
                <a:solidFill>
                  <a:srgbClr val="FF0000"/>
                </a:solidFill>
              </a:rPr>
              <a:t>“100% operational” or “never failing.”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Security Impact:</a:t>
            </a:r>
            <a:r>
              <a:rPr lang="en-US" dirty="0"/>
              <a:t> Security and HA are closely linked. Network administrators sometimes </a:t>
            </a:r>
            <a:r>
              <a:rPr lang="en-US" b="1" dirty="0"/>
              <a:t>avoid using security tools</a:t>
            </a:r>
            <a:r>
              <a:rPr lang="en-US" dirty="0"/>
              <a:t> (like network discovery or active threat response functions) because they may </a:t>
            </a:r>
            <a:r>
              <a:rPr lang="en-US" b="1" dirty="0"/>
              <a:t>disrupt critical systems</a:t>
            </a:r>
            <a:r>
              <a:rPr lang="en-US" dirty="0"/>
              <a:t>.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CADF59-D765-5001-1893-FCAE8FE0EFF9}"/>
              </a:ext>
            </a:extLst>
          </p:cNvPr>
          <p:cNvSpPr txBox="1"/>
          <p:nvPr/>
        </p:nvSpPr>
        <p:spPr>
          <a:xfrm>
            <a:off x="762000" y="1103164"/>
            <a:ext cx="60943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sz="2400" b="1" i="0" u="none" strike="noStrike" baseline="0" dirty="0">
                <a:latin typeface="Calibri Light" panose="020F0302020204030204" pitchFamily="34" charset="0"/>
              </a:rPr>
              <a:t>IoT Security Challenges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048330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B78465-C997-66E1-CCE6-DE31CCF638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3B8721-04B7-9939-D1B7-B24821F5542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75ECC3-1BDA-8EAE-6618-6874DEC9C594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22801B-8C19-52DA-B5E8-D0CA0643FB02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590B99-A8EF-F742-BC5D-A43D9B4DC5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ADBE0C-6B0A-622B-2D5E-850210C14FEE}"/>
              </a:ext>
            </a:extLst>
          </p:cNvPr>
          <p:cNvSpPr txBox="1"/>
          <p:nvPr/>
        </p:nvSpPr>
        <p:spPr>
          <a:xfrm>
            <a:off x="617280" y="1821386"/>
            <a:ext cx="10812719" cy="4758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Big Data: </a:t>
            </a:r>
            <a:r>
              <a:rPr lang="en-US" dirty="0"/>
              <a:t>Each smart object is expected to be supplied by numerous sensors, where each sensor generates huge streams of data over time.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Protecting these </a:t>
            </a:r>
            <a:r>
              <a:rPr lang="en-US" b="1" dirty="0"/>
              <a:t>large data streams</a:t>
            </a:r>
            <a:r>
              <a:rPr lang="en-US" dirty="0"/>
              <a:t> requires </a:t>
            </a:r>
            <a:r>
              <a:rPr lang="en-US" b="1" dirty="0"/>
              <a:t>efficient, scalable, and real-time security mechanisms</a:t>
            </a:r>
            <a:r>
              <a:rPr lang="en-US" dirty="0"/>
              <a:t> that ensure </a:t>
            </a:r>
            <a:r>
              <a:rPr lang="en-US" b="1" dirty="0"/>
              <a:t>data integrity, confidentiality, and privacy</a:t>
            </a:r>
            <a:r>
              <a:rPr lang="en-US" dirty="0"/>
              <a:t>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Traditional data security tools often </a:t>
            </a:r>
            <a:r>
              <a:rPr lang="en-US" b="1" dirty="0"/>
              <a:t>struggle to keep up</a:t>
            </a:r>
            <a:r>
              <a:rPr lang="en-US" dirty="0"/>
              <a:t> with the </a:t>
            </a:r>
            <a:r>
              <a:rPr lang="en-US" b="1" dirty="0"/>
              <a:t>volume, velocity, and variety</a:t>
            </a:r>
            <a:r>
              <a:rPr lang="en-US" dirty="0"/>
              <a:t> of IoT-generated data.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Resource Limitations: </a:t>
            </a:r>
            <a:r>
              <a:rPr lang="en-US" dirty="0"/>
              <a:t>The majority of IoT end devices have limited resource capabilities such as CPU, memory, storage, battery and transmission range.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These limitations make them </a:t>
            </a:r>
            <a:r>
              <a:rPr lang="en-US" b="1" dirty="0"/>
              <a:t>highly vulnerable to attacks</a:t>
            </a:r>
            <a:r>
              <a:rPr lang="en-US" dirty="0"/>
              <a:t>, especially </a:t>
            </a:r>
            <a:r>
              <a:rPr lang="en-US" b="1" dirty="0">
                <a:solidFill>
                  <a:srgbClr val="FF0000"/>
                </a:solidFill>
              </a:rPr>
              <a:t>Denial of Service (DoS)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/>
              <a:t>where attackers can easily </a:t>
            </a:r>
            <a:r>
              <a:rPr lang="en-US" b="1" dirty="0"/>
              <a:t>overload the system</a:t>
            </a:r>
            <a:r>
              <a:rPr lang="en-US" dirty="0"/>
              <a:t> and cause </a:t>
            </a:r>
            <a:r>
              <a:rPr lang="en-US" b="1" dirty="0"/>
              <a:t>service disruptions</a:t>
            </a:r>
            <a:r>
              <a:rPr lang="en-US" dirty="0"/>
              <a:t>. </a:t>
            </a:r>
            <a:r>
              <a:rPr lang="en-US" b="1" dirty="0">
                <a:solidFill>
                  <a:srgbClr val="FF0000"/>
                </a:solidFill>
              </a:rPr>
              <a:t>Flooding Attacks: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Sending massive amounts of data packets to exhaust device or network bandwidth. Designing </a:t>
            </a:r>
            <a:r>
              <a:rPr lang="en-US" b="1" dirty="0">
                <a:solidFill>
                  <a:srgbClr val="FF0000"/>
                </a:solidFill>
              </a:rPr>
              <a:t>lightweight and energy-efficient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security solutions is essential.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976277-FD5F-5416-A4FD-82E574CB46AC}"/>
              </a:ext>
            </a:extLst>
          </p:cNvPr>
          <p:cNvSpPr txBox="1"/>
          <p:nvPr/>
        </p:nvSpPr>
        <p:spPr>
          <a:xfrm>
            <a:off x="762000" y="1103164"/>
            <a:ext cx="60943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sz="2400" b="1" i="0" u="none" strike="noStrike" baseline="0" dirty="0">
                <a:latin typeface="Calibri Light" panose="020F0302020204030204" pitchFamily="34" charset="0"/>
              </a:rPr>
              <a:t>IoT Security Challenges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727787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99095-C04B-9622-077E-1B84A6F781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5AD5AD-D0EB-5728-48A7-86DCB91E53F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A2AE8D-107E-A506-8AA3-E91AD1D0C716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BB4518-0584-2903-B3AF-88F97DD5E6A2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14D572-BAB0-BEE7-512A-1EBE429ED9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F1CE445-A6E3-8EBD-52A3-D3E7BF9C81D7}"/>
              </a:ext>
            </a:extLst>
          </p:cNvPr>
          <p:cNvSpPr txBox="1"/>
          <p:nvPr/>
        </p:nvSpPr>
        <p:spPr>
          <a:xfrm>
            <a:off x="617280" y="1821386"/>
            <a:ext cx="10812719" cy="4896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Remote Locations: </a:t>
            </a:r>
            <a:r>
              <a:rPr lang="en-US" dirty="0"/>
              <a:t>In many IoT verticals (e.g. Smart Grid, Railways, Roadsides), IoT devices, epically sensors, will be installed in unmanned locations that are difficult to reach.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Attackers can interfere with these </a:t>
            </a:r>
            <a:r>
              <a:rPr lang="en-US" dirty="0">
                <a:solidFill>
                  <a:srgbClr val="FF0000"/>
                </a:solidFill>
              </a:rPr>
              <a:t>devices without being seen.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To counter this, IoT systems must include: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Cyber and physical security monitoring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Devices capable of </a:t>
            </a:r>
            <a:r>
              <a:rPr lang="en-US" b="1" dirty="0"/>
              <a:t>remote operation and maintenance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Durability</a:t>
            </a:r>
            <a:r>
              <a:rPr lang="en-US" dirty="0"/>
              <a:t> to operate under </a:t>
            </a:r>
            <a:r>
              <a:rPr lang="en-US" b="1" dirty="0"/>
              <a:t>extreme environmental conditions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Compact designs</a:t>
            </a:r>
            <a:r>
              <a:rPr lang="en-US" dirty="0"/>
              <a:t> suitable for limited space installations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CA109F-17F6-1D46-52A7-2D06F6DE3835}"/>
              </a:ext>
            </a:extLst>
          </p:cNvPr>
          <p:cNvSpPr txBox="1"/>
          <p:nvPr/>
        </p:nvSpPr>
        <p:spPr>
          <a:xfrm>
            <a:off x="762000" y="1103164"/>
            <a:ext cx="60943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sz="2400" b="1" i="0" u="none" strike="noStrike" baseline="0" dirty="0">
                <a:latin typeface="Calibri Light" panose="020F0302020204030204" pitchFamily="34" charset="0"/>
              </a:rPr>
              <a:t>IoT Security Challenges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25616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988089-CB51-C1D4-32FA-C1E2378F46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59336C-EEF7-7440-35CD-62D57F857BB3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73F3F4-5D04-F7A3-644D-F60C5C4639C0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852352-90AE-F328-2666-B3282153BC63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D56EFA5-5482-3B31-C785-E2C57F3E04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8815B1-20C6-D821-077B-33000464B8B3}"/>
              </a:ext>
            </a:extLst>
          </p:cNvPr>
          <p:cNvSpPr txBox="1"/>
          <p:nvPr/>
        </p:nvSpPr>
        <p:spPr>
          <a:xfrm>
            <a:off x="617280" y="1821386"/>
            <a:ext cx="10812719" cy="4169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Mobility:</a:t>
            </a:r>
            <a:r>
              <a:rPr lang="en-US" b="1" dirty="0"/>
              <a:t> </a:t>
            </a:r>
            <a:r>
              <a:rPr lang="en-US" dirty="0"/>
              <a:t>Smart objects are expected to change their location often in the IoT paradigm.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Examples: (wearable devices, connected vehicles).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Constant movement creates </a:t>
            </a:r>
            <a:r>
              <a:rPr lang="en-US" b="1" dirty="0"/>
              <a:t>security and connectivity challenges</a:t>
            </a:r>
            <a:r>
              <a:rPr lang="en-US" dirty="0"/>
              <a:t>,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 such as maintaining </a:t>
            </a:r>
            <a:r>
              <a:rPr lang="en-US" b="1" dirty="0"/>
              <a:t>secure authentication</a:t>
            </a:r>
            <a:r>
              <a:rPr lang="en-US" dirty="0"/>
              <a:t>, </a:t>
            </a:r>
            <a:r>
              <a:rPr lang="en-US" b="1" dirty="0"/>
              <a:t>data integrity</a:t>
            </a:r>
            <a:r>
              <a:rPr lang="en-US" dirty="0"/>
              <a:t>, and </a:t>
            </a:r>
            <a:r>
              <a:rPr lang="en-US" b="1" dirty="0"/>
              <a:t>trust</a:t>
            </a:r>
            <a:r>
              <a:rPr lang="en-US" dirty="0"/>
              <a:t> across changing networks.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Traditional static security measures are not sufficient; therefore, </a:t>
            </a:r>
            <a:r>
              <a:rPr lang="en-US" b="1" dirty="0"/>
              <a:t>defensive mechanisms must be adaptive, context-aware, and capable of real-time response</a:t>
            </a:r>
            <a:r>
              <a:rPr lang="en-US" dirty="0"/>
              <a:t> to protect devices in these </a:t>
            </a:r>
            <a:r>
              <a:rPr lang="en-US" b="1" dirty="0"/>
              <a:t>dynamic and mobile environments</a:t>
            </a:r>
            <a:r>
              <a:rPr lang="en-US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FC0838-5BCA-1263-C2A5-904286F19C33}"/>
              </a:ext>
            </a:extLst>
          </p:cNvPr>
          <p:cNvSpPr txBox="1"/>
          <p:nvPr/>
        </p:nvSpPr>
        <p:spPr>
          <a:xfrm>
            <a:off x="762000" y="1103164"/>
            <a:ext cx="60943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sz="2400" b="1" i="0" u="none" strike="noStrike" baseline="0" dirty="0">
                <a:latin typeface="Calibri Light" panose="020F0302020204030204" pitchFamily="34" charset="0"/>
              </a:rPr>
              <a:t>IoT Security Challenges</a:t>
            </a:r>
            <a:endParaRPr lang="en-US" sz="2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A5CF95-4292-F978-0F60-10ACB26237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8720" y="2200589"/>
            <a:ext cx="1949720" cy="15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A202CC-5157-6434-3593-5F30130F4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E84A8B-A384-95DE-1322-476D8D897457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1E246C-D3B5-E37D-3D40-13BAD23A99E6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6E206E-0F3B-34A1-8FF8-CE445D129356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5BFB78-0007-B933-335D-63E59FFEF7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5941008-DFE7-2E63-3932-9518B4748829}"/>
              </a:ext>
            </a:extLst>
          </p:cNvPr>
          <p:cNvSpPr txBox="1"/>
          <p:nvPr/>
        </p:nvSpPr>
        <p:spPr>
          <a:xfrm>
            <a:off x="443611" y="1994720"/>
            <a:ext cx="108127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Delay-Sensitive Services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Many IoT applications (e.g., </a:t>
            </a:r>
            <a:r>
              <a:rPr lang="en-US" b="1" dirty="0"/>
              <a:t>health monitoring, autonomous vehicles, industrial automation</a:t>
            </a:r>
            <a:r>
              <a:rPr lang="en-US" dirty="0"/>
              <a:t>) are </a:t>
            </a:r>
            <a:r>
              <a:rPr lang="en-US" b="1" dirty="0"/>
              <a:t>delay-sensitive</a:t>
            </a:r>
            <a:r>
              <a:rPr lang="en-US" dirty="0"/>
              <a:t>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Even minor delays caused by security processing or attacks can </a:t>
            </a:r>
            <a:r>
              <a:rPr lang="en-US" b="1" dirty="0"/>
              <a:t>disrupt operations</a:t>
            </a:r>
            <a:r>
              <a:rPr lang="en-US" dirty="0"/>
              <a:t> or </a:t>
            </a:r>
            <a:r>
              <a:rPr lang="en-US" b="1" dirty="0"/>
              <a:t>endanger safety</a:t>
            </a:r>
            <a:r>
              <a:rPr lang="en-US" dirty="0"/>
              <a:t>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Systems must be protected from any attack that </a:t>
            </a:r>
            <a:r>
              <a:rPr lang="en-US" b="1" dirty="0"/>
              <a:t>increases latency</a:t>
            </a:r>
            <a:r>
              <a:rPr lang="en-US" dirty="0"/>
              <a:t> or </a:t>
            </a:r>
            <a:r>
              <a:rPr lang="en-US" b="1" dirty="0"/>
              <a:t>causes service interruptions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F10287-CE56-EDB9-5F55-45BD96D682EB}"/>
              </a:ext>
            </a:extLst>
          </p:cNvPr>
          <p:cNvSpPr txBox="1"/>
          <p:nvPr/>
        </p:nvSpPr>
        <p:spPr>
          <a:xfrm>
            <a:off x="822290" y="1170197"/>
            <a:ext cx="60943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sz="2400" b="1" i="0" u="none" strike="noStrike" baseline="0" dirty="0">
                <a:latin typeface="Calibri Light" panose="020F0302020204030204" pitchFamily="34" charset="0"/>
              </a:rPr>
              <a:t>IoT Security Challenges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43432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7CB149-EB7E-9660-F874-FC4A64482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EEC172-847B-428F-CEBE-228CA36841FD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6FABA-8F42-FBAE-41FF-DC0BB4BB12A1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D24D98-DB0F-8FDF-1615-AAA96CC0FFFE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B2450C-8ADC-B82A-0AED-599CE59043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AED989-9C24-920D-F678-FA57D72FC18E}"/>
              </a:ext>
            </a:extLst>
          </p:cNvPr>
          <p:cNvSpPr txBox="1"/>
          <p:nvPr/>
        </p:nvSpPr>
        <p:spPr>
          <a:xfrm>
            <a:off x="2346764" y="1051945"/>
            <a:ext cx="6094324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r>
              <a:rPr lang="en-US" sz="2000" b="1" dirty="0"/>
              <a:t>IoT Security Requirements</a:t>
            </a:r>
            <a:endParaRPr lang="en-US" sz="28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9DC08A-4657-4488-4A84-BCEE3A3A95F8}"/>
              </a:ext>
            </a:extLst>
          </p:cNvPr>
          <p:cNvSpPr txBox="1"/>
          <p:nvPr/>
        </p:nvSpPr>
        <p:spPr>
          <a:xfrm>
            <a:off x="354652" y="2028799"/>
            <a:ext cx="1067592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To ensure secure and trustworthy IoT operations, several fundamental security requirements must be met: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</a:rPr>
              <a:t>Confidentiality: </a:t>
            </a:r>
            <a:r>
              <a:rPr lang="en-US" sz="2000" dirty="0"/>
              <a:t>ensures that the exchanged messages can be understood only by the intended entities.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Achieved through </a:t>
            </a:r>
            <a:r>
              <a:rPr lang="en-US" sz="2000" b="1" dirty="0"/>
              <a:t>encryption</a:t>
            </a:r>
            <a:r>
              <a:rPr lang="en-US" sz="2000" dirty="0"/>
              <a:t> and </a:t>
            </a:r>
            <a:r>
              <a:rPr lang="en-US" sz="2000" b="1" dirty="0"/>
              <a:t>secure communication protocols</a:t>
            </a:r>
            <a:r>
              <a:rPr lang="en-US" sz="2000" dirty="0"/>
              <a:t> (e.g., TLS, SSL).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</a:rPr>
              <a:t>Integrity: </a:t>
            </a:r>
            <a:r>
              <a:rPr lang="en-US" sz="2000" dirty="0"/>
              <a:t>ensures that the exchanged messages were not altered/tampered by a third party.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Protects against </a:t>
            </a:r>
            <a:r>
              <a:rPr lang="en-US" sz="2000" b="1" dirty="0"/>
              <a:t>tampering, modification, or injection attacks</a:t>
            </a:r>
            <a:r>
              <a:rPr lang="en-US" sz="2000" dirty="0"/>
              <a:t> by malicious entities.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</a:rPr>
              <a:t>Authentication: </a:t>
            </a:r>
            <a:r>
              <a:rPr lang="en-US" sz="2000" dirty="0"/>
              <a:t>ensures that the entities involved in any operation are who they claim to be.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Prevents </a:t>
            </a:r>
            <a:r>
              <a:rPr lang="en-US" sz="2000" b="1" dirty="0">
                <a:solidFill>
                  <a:srgbClr val="FF0000"/>
                </a:solidFill>
              </a:rPr>
              <a:t>impersonation attacks</a:t>
            </a:r>
            <a:r>
              <a:rPr lang="en-US" sz="2000" dirty="0"/>
              <a:t>, where an attacker pretends to be another device or user.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Implemented using </a:t>
            </a:r>
            <a:r>
              <a:rPr lang="en-US" sz="2000" b="1" dirty="0">
                <a:solidFill>
                  <a:srgbClr val="FF0000"/>
                </a:solidFill>
              </a:rPr>
              <a:t>passwords.</a:t>
            </a:r>
            <a:endParaRPr lang="en-US" sz="2000" dirty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sz="2000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80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A9D795-08B8-A82E-5CC3-B89A4D2479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9F8CD2-61BB-7BEC-78ED-8696216E89C8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79DF8E-5538-006A-0618-69977E40B3F1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C5F9C9-1EEA-67C4-6F40-EA22C9A22268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3A8627F-A872-A41D-C363-6416ADE58E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778B92-02DD-5688-5166-D13F27A0AB35}"/>
              </a:ext>
            </a:extLst>
          </p:cNvPr>
          <p:cNvSpPr txBox="1"/>
          <p:nvPr/>
        </p:nvSpPr>
        <p:spPr>
          <a:xfrm>
            <a:off x="2346764" y="1051945"/>
            <a:ext cx="6094324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r>
              <a:rPr lang="en-US" sz="2000" b="1" dirty="0"/>
              <a:t>IoT Security Requirements</a:t>
            </a:r>
            <a:endParaRPr lang="en-US" sz="28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B81B36-1AC4-386C-7360-40E876B04F1F}"/>
              </a:ext>
            </a:extLst>
          </p:cNvPr>
          <p:cNvSpPr txBox="1"/>
          <p:nvPr/>
        </p:nvSpPr>
        <p:spPr>
          <a:xfrm>
            <a:off x="498231" y="1852164"/>
            <a:ext cx="1067592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/>
              <a:t>To ensure secure and trustworthy IoT operations, several fundamental security requirements must be met: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Availability: </a:t>
            </a:r>
            <a:r>
              <a:rPr lang="en-US" b="1" dirty="0"/>
              <a:t>Ensures that IoT services and devices remain accessible and operational at all times.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Denial of Service (DoS) and Distributed DoS (DDoS) attacks directly threaten this requirement by causing service disruptions.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Achieved through redundancy, load balancing, failover mechanisms, and robust network management.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Authorization: </a:t>
            </a:r>
            <a:r>
              <a:rPr lang="en-US" b="1" dirty="0"/>
              <a:t>Ensures that entities (devices or users) have the appropriate permissions to perform specific actions.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Prevents unauthorized operations or access to restricted data.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Managed through access control lists (ACLs), role-based access control (RBAC), or policy-based authorization systems.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20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3A2FE-24C1-F504-3641-091E805087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A4C7F8-F404-6670-5F62-888666E8CACB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28C066-4B64-6CAE-6646-4196250AF523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CFD8F7-E6C0-0941-DCA8-82C2CB9822CD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DC97A6-5B8D-9932-1F5D-14603125C9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42C539-9BDB-457F-A4B1-E9582D6D8455}"/>
              </a:ext>
            </a:extLst>
          </p:cNvPr>
          <p:cNvSpPr txBox="1"/>
          <p:nvPr/>
        </p:nvSpPr>
        <p:spPr>
          <a:xfrm>
            <a:off x="2346764" y="1051945"/>
            <a:ext cx="6094324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r>
              <a:rPr lang="en-US" sz="2000" b="1" dirty="0"/>
              <a:t>IoT Security Requirements</a:t>
            </a:r>
            <a:endParaRPr lang="en-US" sz="28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8B7543-48C0-EB0C-130E-04C2280A31AC}"/>
              </a:ext>
            </a:extLst>
          </p:cNvPr>
          <p:cNvSpPr txBox="1"/>
          <p:nvPr/>
        </p:nvSpPr>
        <p:spPr>
          <a:xfrm>
            <a:off x="454117" y="1780273"/>
            <a:ext cx="10675926" cy="7463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Freshness: </a:t>
            </a:r>
            <a:r>
              <a:rPr lang="en-US" dirty="0"/>
              <a:t>Ensures that </a:t>
            </a:r>
            <a:r>
              <a:rPr lang="en-US" b="1" dirty="0"/>
              <a:t>data is current and not reused</a:t>
            </a:r>
            <a:r>
              <a:rPr lang="en-US" dirty="0"/>
              <a:t> from an earlier session.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Arial" panose="020B0604020202020204" pitchFamily="34" charset="0"/>
              </a:rPr>
              <a:t>Protects against </a:t>
            </a:r>
            <a:r>
              <a:rPr lang="en-US" altLang="en-US" sz="1600" b="1" dirty="0">
                <a:latin typeface="Arial" panose="020B0604020202020204" pitchFamily="34" charset="0"/>
              </a:rPr>
              <a:t>replay attacks</a:t>
            </a:r>
            <a:r>
              <a:rPr lang="en-US" altLang="en-US" sz="1600" dirty="0">
                <a:latin typeface="Arial" panose="020B0604020202020204" pitchFamily="34" charset="0"/>
              </a:rPr>
              <a:t>, where an attacker resends old messages to trick a device or system into reverting to a previous state</a:t>
            </a:r>
            <a:endParaRPr lang="en-US" sz="1600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Arial" panose="020B0604020202020204" pitchFamily="34" charset="0"/>
              </a:rPr>
              <a:t>Typically enforced using </a:t>
            </a:r>
            <a:r>
              <a:rPr lang="en-US" altLang="en-US" sz="1600" b="1" dirty="0">
                <a:latin typeface="Arial" panose="020B0604020202020204" pitchFamily="34" charset="0"/>
              </a:rPr>
              <a:t>timestamps.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Non-Repudiation: </a:t>
            </a:r>
            <a:r>
              <a:rPr lang="en-US" dirty="0"/>
              <a:t>Ensures that an </a:t>
            </a:r>
            <a:r>
              <a:rPr lang="en-US" b="1" dirty="0"/>
              <a:t>entity cannot deny</a:t>
            </a:r>
            <a:r>
              <a:rPr lang="en-US" dirty="0"/>
              <a:t> having performed a specific action, such as sending a message or initiating a transaction.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</a:rPr>
              <a:t>Provides </a:t>
            </a:r>
            <a:r>
              <a:rPr lang="en-US" sz="1600" dirty="0">
                <a:solidFill>
                  <a:srgbClr val="FF0000"/>
                </a:solidFill>
                <a:latin typeface="Arial" panose="020B0604020202020204" pitchFamily="34" charset="0"/>
              </a:rPr>
              <a:t>accountability</a:t>
            </a:r>
            <a:r>
              <a:rPr lang="en-US" sz="1600" dirty="0">
                <a:latin typeface="Arial" panose="020B0604020202020204" pitchFamily="34" charset="0"/>
              </a:rPr>
              <a:t> in IoT communications, ensuring that every action or message can be verified, logged, and attributed to the responsible entity.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8FCE5E-42EA-F05A-1524-105E1C2041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0831" y="2870131"/>
            <a:ext cx="2994254" cy="143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97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3B4F71-CA6D-8FAE-07EE-77C7877D74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134775-EB8E-10CF-963A-EE3C847D6EF7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0A98BE-EB7C-4863-3A7B-8C23840008B8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728-2E32-3D98-846B-666C40D14432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6DEC8-E96A-3096-7F87-6915255F61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ADE03C4-5DFA-18D1-C9D5-03ACC3B47C8A}"/>
              </a:ext>
            </a:extLst>
          </p:cNvPr>
          <p:cNvSpPr txBox="1"/>
          <p:nvPr/>
        </p:nvSpPr>
        <p:spPr>
          <a:xfrm>
            <a:off x="2415161" y="760846"/>
            <a:ext cx="60943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Mapping of IoT Domains</a:t>
            </a:r>
            <a:endParaRPr lang="en-US" sz="32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7F8CC2-A575-5BB1-4D6C-1DDA6C31BB1F}"/>
              </a:ext>
            </a:extLst>
          </p:cNvPr>
          <p:cNvSpPr txBox="1"/>
          <p:nvPr/>
        </p:nvSpPr>
        <p:spPr>
          <a:xfrm>
            <a:off x="454117" y="1780273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E02F0D-9D91-2A79-76E4-4F2E96DE00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8286" y="1879177"/>
            <a:ext cx="5285955" cy="42179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D0F3CF5-FED3-370B-FE58-39EE24F2453D}"/>
              </a:ext>
            </a:extLst>
          </p:cNvPr>
          <p:cNvSpPr txBox="1"/>
          <p:nvPr/>
        </p:nvSpPr>
        <p:spPr>
          <a:xfrm>
            <a:off x="419918" y="1879177"/>
            <a:ext cx="5144756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IoT Devices (IoT Sensing Domain)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This is the </a:t>
            </a:r>
            <a:r>
              <a:rPr lang="en-US" b="1" dirty="0"/>
              <a:t>foundation layer</a:t>
            </a:r>
            <a:r>
              <a:rPr lang="en-US" dirty="0"/>
              <a:t> of the IoT architecture.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It includes </a:t>
            </a:r>
            <a:r>
              <a:rPr lang="en-US" b="1" dirty="0"/>
              <a:t>sensors, actuators, RFID tags, and embedded systems</a:t>
            </a:r>
            <a:r>
              <a:rPr lang="en-US" dirty="0"/>
              <a:t> that collect data from the environment.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Functions:</a:t>
            </a:r>
          </a:p>
          <a:p>
            <a:pPr marL="461963" lvl="1" indent="-1809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Sense and gather physical data (e.g., temperature, motion, pressure).</a:t>
            </a:r>
          </a:p>
          <a:p>
            <a:pPr marL="461963" lvl="1" indent="-1809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Send this data to the network layer for processing.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6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D7C16B-E8BE-F683-10E6-64CA0E5FF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DCB4C3-0285-CE0D-BD26-6D1EA3F027A1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510344-20D7-D7D0-06DE-4AA1FFE3D6A7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1E1B14-B0F8-99CD-DAA1-199D7B6A4646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4D58A10-8135-E6E3-875D-F805C539D5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04CD68-6290-DA9A-BE72-C62D5EC098F2}"/>
              </a:ext>
            </a:extLst>
          </p:cNvPr>
          <p:cNvSpPr txBox="1"/>
          <p:nvPr/>
        </p:nvSpPr>
        <p:spPr>
          <a:xfrm>
            <a:off x="2415161" y="760846"/>
            <a:ext cx="60943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Mapping of IoT Domains</a:t>
            </a:r>
            <a:endParaRPr lang="en-US" sz="32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EE074E0-2C73-E26E-6DFA-B08374D3C15B}"/>
              </a:ext>
            </a:extLst>
          </p:cNvPr>
          <p:cNvSpPr txBox="1"/>
          <p:nvPr/>
        </p:nvSpPr>
        <p:spPr>
          <a:xfrm>
            <a:off x="454117" y="1780273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C1B196-2E40-9E04-E9A9-395A62A817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164" y="1879177"/>
            <a:ext cx="5627077" cy="42179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3493314-BAC6-AE00-1D3B-9995F7FAF40E}"/>
              </a:ext>
            </a:extLst>
          </p:cNvPr>
          <p:cNvSpPr txBox="1"/>
          <p:nvPr/>
        </p:nvSpPr>
        <p:spPr>
          <a:xfrm>
            <a:off x="582804" y="2029767"/>
            <a:ext cx="5144756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IoT Network (IoT Sensing Domain → Fog Domain)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Responsible for </a:t>
            </a:r>
            <a:r>
              <a:rPr lang="en-US" b="1" dirty="0"/>
              <a:t>transmitting data</a:t>
            </a:r>
            <a:r>
              <a:rPr lang="en-US" dirty="0"/>
              <a:t> between IoT devices, fog nodes, and the cloud.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Uses multiple communication technologies such as </a:t>
            </a:r>
            <a:r>
              <a:rPr lang="en-US" b="1" dirty="0"/>
              <a:t>Wi-Fi, Bluetooth, ZigBee, 5G, and LPWAN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Functions: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Enable </a:t>
            </a:r>
            <a:r>
              <a:rPr lang="en-US" b="1" dirty="0"/>
              <a:t>data routing and connectivity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Ensure </a:t>
            </a:r>
            <a:r>
              <a:rPr lang="en-US" b="1" dirty="0"/>
              <a:t>secure, reliable, and low-latency</a:t>
            </a:r>
            <a:r>
              <a:rPr lang="en-US" dirty="0"/>
              <a:t> communication.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67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158F0B-84B9-CD1B-9678-52EC2A6B9A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47D0B7-304F-D3C1-26BE-AEED4BEB2298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A4F0E5-7C6F-127B-EA9D-D6CE0DEB3492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70592D-8125-1EA3-D49F-1D896C93770F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C1F56B-8013-4721-9E32-3830CC72E2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EBB3AA-A249-5377-C9A7-1926F36F7317}"/>
              </a:ext>
            </a:extLst>
          </p:cNvPr>
          <p:cNvSpPr txBox="1"/>
          <p:nvPr/>
        </p:nvSpPr>
        <p:spPr>
          <a:xfrm>
            <a:off x="2415161" y="760846"/>
            <a:ext cx="60943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Mapping of IoT Domains</a:t>
            </a:r>
            <a:endParaRPr lang="en-US" sz="32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1430A5-40BB-BB56-92FE-2761981028DE}"/>
              </a:ext>
            </a:extLst>
          </p:cNvPr>
          <p:cNvSpPr txBox="1"/>
          <p:nvPr/>
        </p:nvSpPr>
        <p:spPr>
          <a:xfrm>
            <a:off x="454117" y="1780273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92E3B6-9315-00A9-80A8-41C1C69AC1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164" y="1879177"/>
            <a:ext cx="5627077" cy="421797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40FB2BA-F22F-4332-CAD5-6B14566C2253}"/>
              </a:ext>
            </a:extLst>
          </p:cNvPr>
          <p:cNvSpPr txBox="1"/>
          <p:nvPr/>
        </p:nvSpPr>
        <p:spPr>
          <a:xfrm>
            <a:off x="385720" y="1928306"/>
            <a:ext cx="542222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IoT Services Platform (IoT Fog Domain)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Acts as an </a:t>
            </a:r>
            <a:r>
              <a:rPr lang="en-US" b="1" dirty="0"/>
              <a:t>intermediate processing layer</a:t>
            </a:r>
            <a:r>
              <a:rPr lang="en-US" dirty="0"/>
              <a:t> between IoT devices and the cloud.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Includes </a:t>
            </a:r>
            <a:r>
              <a:rPr lang="en-US" b="1" dirty="0"/>
              <a:t>edge or fog computing nodes</a:t>
            </a:r>
            <a:r>
              <a:rPr lang="en-US" dirty="0"/>
              <a:t> that perform </a:t>
            </a:r>
            <a:r>
              <a:rPr lang="en-US" b="1" dirty="0"/>
              <a:t>local data processing, filtering, and analytics</a:t>
            </a:r>
            <a:r>
              <a:rPr lang="en-US" dirty="0"/>
              <a:t> close to the source.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Functions: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Reduce latency and network congestion.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Improve responsiveness for time-sensitive applications.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Support </a:t>
            </a:r>
            <a:r>
              <a:rPr lang="en-US" b="1" dirty="0"/>
              <a:t>real-time decision-making</a:t>
            </a:r>
            <a:r>
              <a:rPr lang="en-US" dirty="0"/>
              <a:t> without full dependence on the cloud.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88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2404EA-15B1-55AF-B7CF-815F47960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A10851-E3FC-65D2-1A3D-70E66AF2311A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339D52-3226-4369-A225-8D2ADFB68D58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DD7868-4558-2DDE-E3FA-E10D665EE49A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BC9CDD-771A-5CDC-DD76-06E9584183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CF2337-280D-70D1-E22A-32EB3A7FC8F3}"/>
              </a:ext>
            </a:extLst>
          </p:cNvPr>
          <p:cNvSpPr txBox="1"/>
          <p:nvPr/>
        </p:nvSpPr>
        <p:spPr>
          <a:xfrm>
            <a:off x="2415161" y="760846"/>
            <a:ext cx="60943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Mapping of IoT Domains</a:t>
            </a:r>
            <a:endParaRPr lang="en-US" sz="32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E8B4B7-F9BF-E122-AB7F-BFE8B0D4A4D4}"/>
              </a:ext>
            </a:extLst>
          </p:cNvPr>
          <p:cNvSpPr txBox="1"/>
          <p:nvPr/>
        </p:nvSpPr>
        <p:spPr>
          <a:xfrm>
            <a:off x="454117" y="1780273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702C800-2E91-26D1-E55E-131DB1E7A2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2529" y="1969419"/>
            <a:ext cx="7179101" cy="3797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6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B4BB10-390E-7F78-4552-A750C21387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F9A9B3-F2ED-6BD5-E6D9-6E32EB9DCEF2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A3A997-EAB9-9DE7-D35D-E85ABDBCA4CC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5BDFB6-3141-9A61-3BBE-44C3E3133B27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BF2F0C-DAFC-48FA-0C37-4E92701F47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05465D9-6349-DBD2-4A9A-F55D8D52C4B1}"/>
              </a:ext>
            </a:extLst>
          </p:cNvPr>
          <p:cNvSpPr txBox="1"/>
          <p:nvPr/>
        </p:nvSpPr>
        <p:spPr>
          <a:xfrm>
            <a:off x="2415161" y="760846"/>
            <a:ext cx="60943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Mapping of IoT Domains</a:t>
            </a:r>
            <a:endParaRPr lang="en-US" sz="32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7E8BF7-FDFB-743B-B24F-330102F6954D}"/>
              </a:ext>
            </a:extLst>
          </p:cNvPr>
          <p:cNvSpPr txBox="1"/>
          <p:nvPr/>
        </p:nvSpPr>
        <p:spPr>
          <a:xfrm>
            <a:off x="454117" y="1780273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8DC7BE2-9E12-79FB-43BB-DCE0A0EC52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605" y="2792154"/>
            <a:ext cx="9886950" cy="33035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1773CBD-8047-5589-4014-B584E19AD2B0}"/>
              </a:ext>
            </a:extLst>
          </p:cNvPr>
          <p:cNvSpPr txBox="1"/>
          <p:nvPr/>
        </p:nvSpPr>
        <p:spPr>
          <a:xfrm>
            <a:off x="643095" y="2160396"/>
            <a:ext cx="2672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Summary of Domains</a:t>
            </a:r>
          </a:p>
        </p:txBody>
      </p:sp>
    </p:spTree>
    <p:extLst>
      <p:ext uri="{BB962C8B-B14F-4D97-AF65-F5344CB8AC3E}">
        <p14:creationId xmlns:p14="http://schemas.microsoft.com/office/powerpoint/2010/main" val="396160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864BD8-B4FE-F64A-C15E-3D67152292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F8AF0B-7159-A6A0-D33A-25E1B44B7BD0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C20EDB-0742-EA24-5DEF-1EE16ADF55F5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5DBCB6-66FE-9790-8C30-E6A7F7EB78CB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C564D2-EF9A-FAB4-3E33-265ED3F83B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816427-29E7-6A54-B26C-83E96C87D2AB}"/>
              </a:ext>
            </a:extLst>
          </p:cNvPr>
          <p:cNvSpPr txBox="1"/>
          <p:nvPr/>
        </p:nvSpPr>
        <p:spPr>
          <a:xfrm>
            <a:off x="2346764" y="349713"/>
            <a:ext cx="609432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000" b="1" dirty="0"/>
          </a:p>
          <a:p>
            <a:endParaRPr lang="en-US" sz="2000" b="1" dirty="0"/>
          </a:p>
          <a:p>
            <a:endParaRPr lang="en-US" sz="2000" b="1" dirty="0"/>
          </a:p>
          <a:p>
            <a:r>
              <a:rPr lang="en-US" sz="2000" b="1" dirty="0"/>
              <a:t>Cloud Domain Attacks</a:t>
            </a:r>
            <a:endParaRPr lang="en-US" sz="36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C81BF0-4E91-F9F5-DAC1-5FAEDB1DCB8D}"/>
              </a:ext>
            </a:extLst>
          </p:cNvPr>
          <p:cNvSpPr txBox="1"/>
          <p:nvPr/>
        </p:nvSpPr>
        <p:spPr>
          <a:xfrm>
            <a:off x="354652" y="1395552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B004E1-8711-D831-72E1-99B5122088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3000" y="2222097"/>
            <a:ext cx="4867275" cy="33776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A6B195-8E70-92BB-F981-D032C85A9857}"/>
              </a:ext>
            </a:extLst>
          </p:cNvPr>
          <p:cNvSpPr txBox="1"/>
          <p:nvPr/>
        </p:nvSpPr>
        <p:spPr>
          <a:xfrm>
            <a:off x="542611" y="2222097"/>
            <a:ext cx="5330389" cy="3892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Cloud platforms </a:t>
            </a:r>
            <a:r>
              <a:rPr lang="en-US" dirty="0"/>
              <a:t>run many </a:t>
            </a:r>
            <a:r>
              <a:rPr lang="en-US" b="1" dirty="0"/>
              <a:t>IoT applications</a:t>
            </a:r>
            <a:r>
              <a:rPr lang="en-US" dirty="0"/>
              <a:t>, each performing </a:t>
            </a:r>
            <a:r>
              <a:rPr lang="en-US" dirty="0">
                <a:solidFill>
                  <a:srgbClr val="FF0000"/>
                </a:solidFill>
              </a:rPr>
              <a:t>specific operations </a:t>
            </a:r>
            <a:r>
              <a:rPr lang="en-US" dirty="0"/>
              <a:t>(data processing, analytics, storage.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/>
              <a:t>Each </a:t>
            </a:r>
            <a:r>
              <a:rPr lang="en-US" dirty="0">
                <a:solidFill>
                  <a:srgbClr val="FF0000"/>
                </a:solidFill>
              </a:rPr>
              <a:t>IoT application </a:t>
            </a:r>
            <a:r>
              <a:rPr lang="en-US" dirty="0"/>
              <a:t>is deployed on </a:t>
            </a:r>
            <a:r>
              <a:rPr lang="en-US" b="1" dirty="0"/>
              <a:t>one or more Virtual Machines (VMs)</a:t>
            </a:r>
            <a:r>
              <a:rPr lang="en-US" dirty="0"/>
              <a:t>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A VM operates </a:t>
            </a:r>
            <a:r>
              <a:rPr lang="en-US" dirty="0"/>
              <a:t>like a separate computer, with its own </a:t>
            </a:r>
            <a:r>
              <a:rPr lang="en-US" b="1" dirty="0">
                <a:solidFill>
                  <a:srgbClr val="FF0000"/>
                </a:solidFill>
              </a:rPr>
              <a:t>operating system (OS)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983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11706F-888A-6936-514A-3702C5694F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75FF65-CA91-8A45-621D-B566CDEFEA47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6AD363-4090-B162-FDC6-33B6F305A674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7DCB37-72D2-541E-DABF-5C2C008A1387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A42A79-DEEC-E14C-05D5-A486158350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D072306-6EE4-C175-4A3C-6E181CD6914C}"/>
              </a:ext>
            </a:extLst>
          </p:cNvPr>
          <p:cNvSpPr txBox="1"/>
          <p:nvPr/>
        </p:nvSpPr>
        <p:spPr>
          <a:xfrm>
            <a:off x="2346764" y="349713"/>
            <a:ext cx="609432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000" b="1" dirty="0"/>
          </a:p>
          <a:p>
            <a:endParaRPr lang="en-US" sz="2000" b="1" dirty="0"/>
          </a:p>
          <a:p>
            <a:endParaRPr lang="en-US" sz="2000" b="1" dirty="0"/>
          </a:p>
          <a:p>
            <a:r>
              <a:rPr lang="en-US" sz="2000" b="1" dirty="0"/>
              <a:t>Cloud Domain Attacks</a:t>
            </a:r>
            <a:endParaRPr lang="en-US" sz="36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7F19BF9-B31C-9C60-B0A5-C2A619906CFB}"/>
              </a:ext>
            </a:extLst>
          </p:cNvPr>
          <p:cNvSpPr txBox="1"/>
          <p:nvPr/>
        </p:nvSpPr>
        <p:spPr>
          <a:xfrm>
            <a:off x="354652" y="1395552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0A7C79-19E4-AFCE-317E-B30C6119AF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3000" y="2222097"/>
            <a:ext cx="4867275" cy="33776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F1EC01B-56B0-D7ED-98BA-E7494C59EDCE}"/>
              </a:ext>
            </a:extLst>
          </p:cNvPr>
          <p:cNvSpPr txBox="1"/>
          <p:nvPr/>
        </p:nvSpPr>
        <p:spPr>
          <a:xfrm>
            <a:off x="497867" y="2044789"/>
            <a:ext cx="5330389" cy="3892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Allocation of VMs to Physical Machines (PMs):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VMs run on </a:t>
            </a:r>
            <a:r>
              <a:rPr lang="en-US" b="1" dirty="0">
                <a:solidFill>
                  <a:srgbClr val="FF0000"/>
                </a:solidFill>
              </a:rPr>
              <a:t>Physical Machines (servers)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Each </a:t>
            </a:r>
            <a:r>
              <a:rPr lang="en-US" dirty="0">
                <a:solidFill>
                  <a:srgbClr val="FF0000"/>
                </a:solidFill>
              </a:rPr>
              <a:t>VM is allocated specific resources: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CPU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Memory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Storage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Attackers may </a:t>
            </a:r>
            <a:r>
              <a:rPr lang="en-US" dirty="0">
                <a:solidFill>
                  <a:srgbClr val="FF0000"/>
                </a:solidFill>
              </a:rPr>
              <a:t>attempt to overwhelm or exploit these resources.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37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EF889-25A3-041D-D998-AADD131A1A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BD3567-6526-E84C-9282-24422E99AEF3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622716-319C-0123-8AEC-810E0B0BED9A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886420-463F-3E50-A963-B5B8F92BC762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48963AD-683E-287B-18F6-917A9ED7F9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6ABB67-1B9B-34AA-5172-48453BB70512}"/>
              </a:ext>
            </a:extLst>
          </p:cNvPr>
          <p:cNvSpPr txBox="1"/>
          <p:nvPr/>
        </p:nvSpPr>
        <p:spPr>
          <a:xfrm>
            <a:off x="2346764" y="349713"/>
            <a:ext cx="609432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000" b="1" dirty="0"/>
          </a:p>
          <a:p>
            <a:endParaRPr lang="en-US" sz="2000" b="1" dirty="0"/>
          </a:p>
          <a:p>
            <a:endParaRPr lang="en-US" sz="2000" b="1" dirty="0"/>
          </a:p>
          <a:p>
            <a:r>
              <a:rPr lang="en-US" sz="2000" b="1" dirty="0"/>
              <a:t>Cloud Domain Attacks</a:t>
            </a:r>
            <a:endParaRPr lang="en-US" sz="36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E2FDEA-F37D-6867-91B7-B230000B5627}"/>
              </a:ext>
            </a:extLst>
          </p:cNvPr>
          <p:cNvSpPr txBox="1"/>
          <p:nvPr/>
        </p:nvSpPr>
        <p:spPr>
          <a:xfrm>
            <a:off x="354652" y="1395552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33423D-41B0-B885-3E30-7F1E2E7428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3303" y="2180983"/>
            <a:ext cx="4867275" cy="33776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389FDAA-EB50-FD5C-6A74-899E5BCE6E6B}"/>
              </a:ext>
            </a:extLst>
          </p:cNvPr>
          <p:cNvSpPr txBox="1"/>
          <p:nvPr/>
        </p:nvSpPr>
        <p:spPr>
          <a:xfrm>
            <a:off x="497867" y="2044789"/>
            <a:ext cx="5330389" cy="5554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/>
              <a:t>Role of the Hypervisor (Virtual Machine Manager):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rgbClr val="FF0000"/>
                </a:solidFill>
              </a:rPr>
              <a:t>Monitoring Running VMs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Tracks VM performance and resource usage.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Ensures the server is running efficiently.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rgbClr val="FF0000"/>
                </a:solidFill>
              </a:rPr>
              <a:t>Separating VMs from Hardware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VMs do not interact directly with physical hardware.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Hypervisor acts as a layer in between.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14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059032-D834-BEC5-651B-3EDB2C5724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F2EBC6-ACFF-3D57-9BA7-CB0DCAE303B6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454CC2-D92F-7C5B-4D58-C0E8F5543802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648035-9377-964B-684B-1A3D96714B2E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42B14BC-6A3A-ECAD-FF2C-F40F6BC457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E905E0F-D69A-A226-47E3-AD04DA4C59AA}"/>
              </a:ext>
            </a:extLst>
          </p:cNvPr>
          <p:cNvSpPr txBox="1"/>
          <p:nvPr/>
        </p:nvSpPr>
        <p:spPr>
          <a:xfrm>
            <a:off x="2346764" y="349713"/>
            <a:ext cx="609432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000" b="1" dirty="0"/>
          </a:p>
          <a:p>
            <a:endParaRPr lang="en-US" sz="2000" b="1" dirty="0"/>
          </a:p>
          <a:p>
            <a:endParaRPr lang="en-US" sz="2000" b="1" dirty="0"/>
          </a:p>
          <a:p>
            <a:r>
              <a:rPr lang="en-US" sz="2000" b="1" dirty="0"/>
              <a:t>Cloud Domain Attacks</a:t>
            </a:r>
            <a:endParaRPr lang="en-US" sz="36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D1CE81-D9FA-FF57-8545-678A224BA56C}"/>
              </a:ext>
            </a:extLst>
          </p:cNvPr>
          <p:cNvSpPr txBox="1"/>
          <p:nvPr/>
        </p:nvSpPr>
        <p:spPr>
          <a:xfrm>
            <a:off x="354652" y="1395552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5811291-89D2-2D89-4A2D-A351858D5462}"/>
              </a:ext>
            </a:extLst>
          </p:cNvPr>
          <p:cNvSpPr txBox="1"/>
          <p:nvPr/>
        </p:nvSpPr>
        <p:spPr>
          <a:xfrm>
            <a:off x="461691" y="1691780"/>
            <a:ext cx="7811535" cy="5277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>
                <a:solidFill>
                  <a:srgbClr val="FF0000"/>
                </a:solidFill>
              </a:rPr>
              <a:t>Hidden Channel Attacks: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Even though virtual machines (VMs) running on the same physical server are logically isolated by the hypervisor, they still share some physical hardware components, such as:</a:t>
            </a:r>
          </a:p>
          <a:p>
            <a:pPr marL="401638" indent="-169863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CPU cache</a:t>
            </a:r>
          </a:p>
          <a:p>
            <a:pPr marL="401638" indent="-169863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Memory buses</a:t>
            </a:r>
          </a:p>
          <a:p>
            <a:pPr marL="401638" indent="-169863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Network interfaces (virtualized but still connected to the same hardware)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Because these components are physically shared, complete isolation is not always guaranteed.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F01A370-518A-E69D-C68D-80B55CECF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1088" y="2013011"/>
            <a:ext cx="2211566" cy="398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48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88AFD2-FDC8-5D22-E471-3A79AAC0E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8B6DA1-0329-FE1F-70B1-082D9A539FB9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86A04D-EF55-D732-CFDB-AFD70B356577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EBFBA0-8922-470C-8F44-19D5039CE21C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96A1CC-D55E-F4C1-C39F-6D2770DE5A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8E834A-CCA9-3479-A997-4355154CCA70}"/>
              </a:ext>
            </a:extLst>
          </p:cNvPr>
          <p:cNvSpPr txBox="1"/>
          <p:nvPr/>
        </p:nvSpPr>
        <p:spPr>
          <a:xfrm>
            <a:off x="2346764" y="349713"/>
            <a:ext cx="609432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000" b="1" dirty="0"/>
          </a:p>
          <a:p>
            <a:endParaRPr lang="en-US" sz="2000" b="1" dirty="0"/>
          </a:p>
          <a:p>
            <a:endParaRPr lang="en-US" sz="2000" b="1" dirty="0"/>
          </a:p>
          <a:p>
            <a:r>
              <a:rPr lang="en-US" sz="2000" b="1" dirty="0"/>
              <a:t>Cloud Domain Attacks</a:t>
            </a:r>
            <a:endParaRPr lang="en-US" sz="36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27293E-77EB-E1CC-2C8D-0A40FF8793C4}"/>
              </a:ext>
            </a:extLst>
          </p:cNvPr>
          <p:cNvSpPr txBox="1"/>
          <p:nvPr/>
        </p:nvSpPr>
        <p:spPr>
          <a:xfrm>
            <a:off x="354652" y="1395552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312AC2-A79A-9379-ABEA-3C057A5C31DC}"/>
              </a:ext>
            </a:extLst>
          </p:cNvPr>
          <p:cNvSpPr txBox="1"/>
          <p:nvPr/>
        </p:nvSpPr>
        <p:spPr>
          <a:xfrm>
            <a:off x="461691" y="1691780"/>
            <a:ext cx="8571777" cy="5693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>
                <a:solidFill>
                  <a:srgbClr val="FF0000"/>
                </a:solidFill>
              </a:rPr>
              <a:t>Hidden Channel Attacks: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Shared hardware introduces opportunities </a:t>
            </a:r>
            <a:r>
              <a:rPr lang="en-US" dirty="0">
                <a:solidFill>
                  <a:srgbClr val="FF0000"/>
                </a:solidFill>
              </a:rPr>
              <a:t>for </a:t>
            </a:r>
            <a:r>
              <a:rPr lang="en-US" b="1" dirty="0">
                <a:solidFill>
                  <a:srgbClr val="FF0000"/>
                </a:solidFill>
              </a:rPr>
              <a:t>side-channel attacks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/>
              <a:t>where an attacker VM can observe patterns in shared hardware to infer sensitive information from another VM.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Example: </a:t>
            </a:r>
            <a:r>
              <a:rPr lang="en-US" dirty="0">
                <a:solidFill>
                  <a:srgbClr val="FF0000"/>
                </a:solidFill>
              </a:rPr>
              <a:t>Cache-based Side-Channel Attack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Two VMs share the same CPU cache.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attacker VM measures cache </a:t>
            </a:r>
            <a:r>
              <a:rPr lang="en-US" dirty="0">
                <a:solidFill>
                  <a:srgbClr val="FF0000"/>
                </a:solidFill>
              </a:rPr>
              <a:t>access times to detect which memory areas were recently used by the victim VM.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From these timing differences, the attacker can extract information such as:</a:t>
            </a:r>
          </a:p>
          <a:p>
            <a:pPr marL="2857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cryptographic keys , sensitive data operations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86ECDAC-9E25-CF49-9457-519B2980EC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26051" y="2013011"/>
            <a:ext cx="2211566" cy="398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35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5F1BCE-9E35-CB41-9CF3-AB95E75F4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530713-6C26-D48A-869B-FE6A6FC8217F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F40906-AEF1-6B0E-D8EA-D9CD262EAEEC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817D02-B4F3-CC13-B24E-E085B71D30FC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545492-1BD3-7DDD-216D-FD7E9DF91F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AAE343-E46D-4ECC-8D4B-06BF6B802F9D}"/>
              </a:ext>
            </a:extLst>
          </p:cNvPr>
          <p:cNvSpPr txBox="1"/>
          <p:nvPr/>
        </p:nvSpPr>
        <p:spPr>
          <a:xfrm>
            <a:off x="2346764" y="349713"/>
            <a:ext cx="609432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000" b="1" dirty="0"/>
          </a:p>
          <a:p>
            <a:endParaRPr lang="en-US" sz="2000" b="1" dirty="0"/>
          </a:p>
          <a:p>
            <a:endParaRPr lang="en-US" sz="2000" b="1" dirty="0"/>
          </a:p>
          <a:p>
            <a:r>
              <a:rPr lang="en-US" sz="2000" b="1" dirty="0"/>
              <a:t>Cloud Domain Attacks</a:t>
            </a:r>
            <a:endParaRPr lang="en-US" sz="36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A70FDE-6F9D-C41E-5A1D-818D53A7C403}"/>
              </a:ext>
            </a:extLst>
          </p:cNvPr>
          <p:cNvSpPr txBox="1"/>
          <p:nvPr/>
        </p:nvSpPr>
        <p:spPr>
          <a:xfrm>
            <a:off x="354652" y="1395552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C7D088-1179-09DF-2787-8BEBD038C030}"/>
              </a:ext>
            </a:extLst>
          </p:cNvPr>
          <p:cNvSpPr txBox="1"/>
          <p:nvPr/>
        </p:nvSpPr>
        <p:spPr>
          <a:xfrm>
            <a:off x="461691" y="1691780"/>
            <a:ext cx="8973711" cy="6939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just"/>
            <a:r>
              <a:rPr lang="en-US" dirty="0">
                <a:solidFill>
                  <a:srgbClr val="FF0000"/>
                </a:solidFill>
              </a:rPr>
              <a:t>Hidden Channel Attacks: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To mitigate hidden-channel or side-channel attacks between VMs, several countermeasures can be applied. These techniques attempt to strengthen isolation and reduce the chances of information leakage through shared hardware: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Hard Isolation Solutions: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Separate the cache dedicated for each VM through </a:t>
            </a:r>
            <a:r>
              <a:rPr lang="en-US" dirty="0">
                <a:solidFill>
                  <a:srgbClr val="FF0000"/>
                </a:solidFill>
              </a:rPr>
              <a:t>hardware or software</a:t>
            </a:r>
            <a:r>
              <a:rPr lang="en-US" dirty="0"/>
              <a:t>: The idea is to </a:t>
            </a:r>
            <a:r>
              <a:rPr lang="en-US" b="1" dirty="0"/>
              <a:t>partition the CPU cache</a:t>
            </a:r>
            <a:r>
              <a:rPr lang="en-US" dirty="0"/>
              <a:t>, ensuring each VM gets </a:t>
            </a:r>
            <a:r>
              <a:rPr lang="en-US" dirty="0">
                <a:solidFill>
                  <a:srgbClr val="FF0000"/>
                </a:solidFill>
              </a:rPr>
              <a:t>its own cache portion</a:t>
            </a:r>
            <a:r>
              <a:rPr lang="en-US" dirty="0"/>
              <a:t>. This prevents attackers from </a:t>
            </a:r>
            <a:r>
              <a:rPr lang="en-US" dirty="0">
                <a:solidFill>
                  <a:srgbClr val="FF0000"/>
                </a:solidFill>
              </a:rPr>
              <a:t>observing cache usage patterns of other VMs</a:t>
            </a:r>
            <a:r>
              <a:rPr lang="en-US" dirty="0"/>
              <a:t>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Another way to achieve hard isolation is by </a:t>
            </a:r>
            <a:r>
              <a:rPr lang="en-US" dirty="0">
                <a:solidFill>
                  <a:srgbClr val="C00000"/>
                </a:solidFill>
              </a:rPr>
              <a:t>assigning only one VM to each server. </a:t>
            </a:r>
            <a:r>
              <a:rPr lang="en-US" dirty="0"/>
              <a:t>This prevents data leakages across </a:t>
            </a:r>
            <a:r>
              <a:rPr lang="en-US" dirty="0">
                <a:solidFill>
                  <a:srgbClr val="C00000"/>
                </a:solidFill>
              </a:rPr>
              <a:t>VMs because no other VM shares hardware..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dirty="0"/>
          </a:p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0D9F5E8-5E01-BACA-B5F1-360FA6E633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8849" y="2013011"/>
            <a:ext cx="1458767" cy="398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3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25610B-4044-6C58-C3A2-20101C30F8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9AF8633-530A-43A7-D91A-77A1A64719A5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EC6926-39E6-2D68-1AA8-87559E7CCF30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31BC5F-F525-BA6A-F9A1-AF65ADA79417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47509D-D0D5-965F-67D6-6D8FF9CCAD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519EF7B-0168-93F5-71D4-B6C324EC4EEF}"/>
              </a:ext>
            </a:extLst>
          </p:cNvPr>
          <p:cNvSpPr txBox="1"/>
          <p:nvPr/>
        </p:nvSpPr>
        <p:spPr>
          <a:xfrm>
            <a:off x="2346764" y="349713"/>
            <a:ext cx="609432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000" b="1" dirty="0"/>
          </a:p>
          <a:p>
            <a:endParaRPr lang="en-US" sz="2000" b="1" dirty="0"/>
          </a:p>
          <a:p>
            <a:endParaRPr lang="en-US" sz="2000" b="1" dirty="0"/>
          </a:p>
          <a:p>
            <a:r>
              <a:rPr lang="en-US" sz="2000" b="1" dirty="0"/>
              <a:t>Cloud Domain Attacks</a:t>
            </a:r>
            <a:endParaRPr lang="en-US" sz="36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122AB7-21D3-C5B7-152E-9E0D128666E7}"/>
              </a:ext>
            </a:extLst>
          </p:cNvPr>
          <p:cNvSpPr txBox="1"/>
          <p:nvPr/>
        </p:nvSpPr>
        <p:spPr>
          <a:xfrm>
            <a:off x="354652" y="1395552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A2F5A54-BBA4-BFEC-9B7A-EA1CE4078ED2}"/>
              </a:ext>
            </a:extLst>
          </p:cNvPr>
          <p:cNvSpPr txBox="1"/>
          <p:nvPr/>
        </p:nvSpPr>
        <p:spPr>
          <a:xfrm>
            <a:off x="385720" y="2014726"/>
            <a:ext cx="8973711" cy="9432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Noisy Data Access Time: </a:t>
            </a:r>
            <a:r>
              <a:rPr lang="en-US" dirty="0">
                <a:solidFill>
                  <a:srgbClr val="FF0000"/>
                </a:solidFill>
              </a:rPr>
              <a:t>This technique aims to prevent attackers from using </a:t>
            </a:r>
            <a:r>
              <a:rPr lang="en-US" b="1" dirty="0">
                <a:solidFill>
                  <a:srgbClr val="FF0000"/>
                </a:solidFill>
              </a:rPr>
              <a:t>timing side-channel attacks</a:t>
            </a:r>
            <a:r>
              <a:rPr lang="en-US" dirty="0">
                <a:solidFill>
                  <a:srgbClr val="FF0000"/>
                </a:solidFill>
              </a:rPr>
              <a:t> to infer data access patterns of other VMs.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u="sng" dirty="0">
                <a:solidFill>
                  <a:srgbClr val="FF0000"/>
                </a:solidFill>
              </a:rPr>
              <a:t>Adding Random Noise to Data Fetch Time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Adds </a:t>
            </a:r>
            <a:r>
              <a:rPr lang="en-US" dirty="0">
                <a:solidFill>
                  <a:srgbClr val="C00000"/>
                </a:solidFill>
              </a:rPr>
              <a:t>random noise to the amount of time needed to fetch data</a:t>
            </a:r>
            <a:r>
              <a:rPr lang="en-US" dirty="0"/>
              <a:t>, which makes it hard to tell whether or not the data was</a:t>
            </a:r>
            <a:r>
              <a:rPr lang="en-US" dirty="0">
                <a:solidFill>
                  <a:srgbClr val="C00000"/>
                </a:solidFill>
              </a:rPr>
              <a:t> fetched from the cache or from the memory.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By doing this, it becomes harder for a </a:t>
            </a:r>
            <a:r>
              <a:rPr lang="en-US" dirty="0">
                <a:solidFill>
                  <a:srgbClr val="C00000"/>
                </a:solidFill>
              </a:rPr>
              <a:t>malicious VM to identify </a:t>
            </a:r>
            <a:r>
              <a:rPr lang="en-US" dirty="0"/>
              <a:t>what segments of the cache were populated by another VM that shares the same server. 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The attacker VM cannot </a:t>
            </a:r>
            <a:r>
              <a:rPr lang="en-US" dirty="0">
                <a:solidFill>
                  <a:srgbClr val="C00000"/>
                </a:solidFill>
              </a:rPr>
              <a:t>accurately detect which cache lines were accessed</a:t>
            </a:r>
            <a:r>
              <a:rPr lang="en-US" dirty="0"/>
              <a:t> by the victim VM. This prevents the attacker from reconstructing: </a:t>
            </a:r>
            <a:r>
              <a:rPr lang="en-US" dirty="0">
                <a:solidFill>
                  <a:srgbClr val="C00000"/>
                </a:solidFill>
              </a:rPr>
              <a:t>Memory access patterns , Sensitive computations , </a:t>
            </a:r>
            <a:r>
              <a:rPr lang="en-US" dirty="0"/>
              <a:t>What the victim VM is doing, What data or code it is accessing</a:t>
            </a: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C7CB6D4-C011-B778-C07E-9CB3451F40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8849" y="2013011"/>
            <a:ext cx="1458767" cy="398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900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71462E-1FAF-D7A4-A45D-5FDD3F6CD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A491CA-A309-3F0D-F319-82B6FA8522B5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54F62B-9931-4C67-8731-AD780D7DC5D6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1A4FEA-C044-8685-162B-BDE49B6B115F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1E874E-FA2B-BA16-EBBC-93697C8AB5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23F625-7099-3029-5229-5C902BB61836}"/>
              </a:ext>
            </a:extLst>
          </p:cNvPr>
          <p:cNvSpPr txBox="1"/>
          <p:nvPr/>
        </p:nvSpPr>
        <p:spPr>
          <a:xfrm>
            <a:off x="2346764" y="664908"/>
            <a:ext cx="60943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400" b="1" dirty="0"/>
          </a:p>
          <a:p>
            <a:endParaRPr lang="en-US" sz="2000" b="1" dirty="0"/>
          </a:p>
          <a:p>
            <a:r>
              <a:rPr lang="en-US" sz="2000" b="1" dirty="0"/>
              <a:t>Sensing Domain Attacks </a:t>
            </a:r>
            <a:endParaRPr lang="en-US" sz="4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B85DDF-4A0B-CA6B-CA0C-80BA177641F0}"/>
              </a:ext>
            </a:extLst>
          </p:cNvPr>
          <p:cNvSpPr txBox="1"/>
          <p:nvPr/>
        </p:nvSpPr>
        <p:spPr>
          <a:xfrm>
            <a:off x="354652" y="1395552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4B1582-7796-4AE6-6410-BFF5DB8596D0}"/>
              </a:ext>
            </a:extLst>
          </p:cNvPr>
          <p:cNvSpPr txBox="1"/>
          <p:nvPr/>
        </p:nvSpPr>
        <p:spPr>
          <a:xfrm>
            <a:off x="354652" y="1846509"/>
            <a:ext cx="8973711" cy="5139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4BE0C1-C677-A94C-20A1-96325FB1B5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8721" y="1890360"/>
            <a:ext cx="5170798" cy="404423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3EEC273-215C-12AE-FC34-5A007F8C4B72}"/>
              </a:ext>
            </a:extLst>
          </p:cNvPr>
          <p:cNvSpPr txBox="1"/>
          <p:nvPr/>
        </p:nvSpPr>
        <p:spPr>
          <a:xfrm>
            <a:off x="549433" y="3912475"/>
            <a:ext cx="50675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diagram shows </a:t>
            </a:r>
            <a:r>
              <a:rPr lang="en-US" b="1" dirty="0"/>
              <a:t>how sensor nodes communicate with a fog device</a:t>
            </a:r>
            <a:r>
              <a:rPr lang="en-US" dirty="0"/>
              <a:t> in a layered IoT architecture.</a:t>
            </a:r>
          </a:p>
        </p:txBody>
      </p:sp>
    </p:spTree>
    <p:extLst>
      <p:ext uri="{BB962C8B-B14F-4D97-AF65-F5344CB8AC3E}">
        <p14:creationId xmlns:p14="http://schemas.microsoft.com/office/powerpoint/2010/main" val="127352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C28466-96F3-28E6-9FB9-AF7A80A01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1FFEB7-2858-F138-E1D5-26929FDECDE8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9F759-5E8D-B16F-618B-90B253B761DB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7AA8F7-EE9F-6A76-F997-BED9F4AB60C5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392015F-1C39-46FC-723B-C5582A7A49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FD79CA9-722C-AA4E-04CD-0672EACBCFE3}"/>
              </a:ext>
            </a:extLst>
          </p:cNvPr>
          <p:cNvSpPr txBox="1"/>
          <p:nvPr/>
        </p:nvSpPr>
        <p:spPr>
          <a:xfrm>
            <a:off x="2346764" y="664908"/>
            <a:ext cx="60943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400" b="1" dirty="0"/>
          </a:p>
          <a:p>
            <a:endParaRPr lang="en-US" sz="2000" b="1" dirty="0"/>
          </a:p>
          <a:p>
            <a:r>
              <a:rPr lang="en-US" sz="2000" b="1" dirty="0"/>
              <a:t>Sensing Domain Attacks </a:t>
            </a:r>
            <a:endParaRPr lang="en-US" sz="4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BDF3134-F556-A81C-35F6-44A9B60EBEB6}"/>
              </a:ext>
            </a:extLst>
          </p:cNvPr>
          <p:cNvSpPr txBox="1"/>
          <p:nvPr/>
        </p:nvSpPr>
        <p:spPr>
          <a:xfrm>
            <a:off x="354652" y="1395552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CD86D70-BF91-FEFF-081F-024EB03C9956}"/>
              </a:ext>
            </a:extLst>
          </p:cNvPr>
          <p:cNvSpPr txBox="1"/>
          <p:nvPr/>
        </p:nvSpPr>
        <p:spPr>
          <a:xfrm>
            <a:off x="354652" y="1846509"/>
            <a:ext cx="8973711" cy="5139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4935DD-96A4-A8FD-E8F3-F8492A8F81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8721" y="1890360"/>
            <a:ext cx="5170798" cy="404423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22AF351-54D0-BF66-17DF-C92198F7B8C3}"/>
              </a:ext>
            </a:extLst>
          </p:cNvPr>
          <p:cNvSpPr txBox="1"/>
          <p:nvPr/>
        </p:nvSpPr>
        <p:spPr>
          <a:xfrm>
            <a:off x="385719" y="1978552"/>
            <a:ext cx="558300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</a:rPr>
              <a:t>Types of Connections</a:t>
            </a:r>
          </a:p>
          <a:p>
            <a:r>
              <a:rPr lang="en-US" b="1" dirty="0"/>
              <a:t>a. Multi-Hop Connection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Data travels through </a:t>
            </a:r>
            <a:r>
              <a:rPr lang="en-US" b="1" dirty="0"/>
              <a:t>intermediate sensor nodes</a:t>
            </a:r>
            <a:r>
              <a:rPr lang="en-US" dirty="0"/>
              <a:t> before reaching the fog device.</a:t>
            </a:r>
          </a:p>
          <a:p>
            <a:r>
              <a:rPr lang="en-US" dirty="0"/>
              <a:t>In the diagram:</a:t>
            </a:r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A → B → C → Fog Device</a:t>
            </a: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Used when </a:t>
            </a:r>
            <a:r>
              <a:rPr lang="en-US" dirty="0">
                <a:solidFill>
                  <a:srgbClr val="C00000"/>
                </a:solidFill>
              </a:rPr>
              <a:t>nodes are far from the fog device or have limited transmission power.</a:t>
            </a:r>
          </a:p>
          <a:p>
            <a:r>
              <a:rPr lang="en-US" b="1" dirty="0"/>
              <a:t>b. Direct Connection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Sensor nodes send data </a:t>
            </a:r>
            <a:r>
              <a:rPr lang="en-US" b="1" dirty="0"/>
              <a:t>directly to the fog device</a:t>
            </a:r>
            <a:r>
              <a:rPr lang="en-US" dirty="0"/>
              <a:t> without passing through other nodes.</a:t>
            </a:r>
          </a:p>
          <a:p>
            <a:r>
              <a:rPr lang="en-US" dirty="0"/>
              <a:t>In the diagram:</a:t>
            </a:r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D → Fog Device</a:t>
            </a: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</a:rPr>
              <a:t>Requires sufficient communication range or power.</a:t>
            </a:r>
          </a:p>
        </p:txBody>
      </p:sp>
    </p:spTree>
    <p:extLst>
      <p:ext uri="{BB962C8B-B14F-4D97-AF65-F5344CB8AC3E}">
        <p14:creationId xmlns:p14="http://schemas.microsoft.com/office/powerpoint/2010/main" val="60295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D36B3-3C80-B7C6-02B9-EC7E2FC03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8ADC97-617C-FFA5-C6A7-862A5D937672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B5EDB6-85CA-5E37-B850-6285CD06D674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FABEA3-12C4-CF9D-69F2-3636B5AB6FD0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D63262-358F-6F3C-9691-D1A13300B2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21A1AB5-367C-264E-E383-43A413DFD209}"/>
              </a:ext>
            </a:extLst>
          </p:cNvPr>
          <p:cNvSpPr txBox="1"/>
          <p:nvPr/>
        </p:nvSpPr>
        <p:spPr>
          <a:xfrm>
            <a:off x="2346764" y="664908"/>
            <a:ext cx="60943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400" b="1" dirty="0"/>
          </a:p>
          <a:p>
            <a:endParaRPr lang="en-US" sz="2000" b="1" dirty="0"/>
          </a:p>
          <a:p>
            <a:r>
              <a:rPr lang="en-US" sz="2000" b="1" dirty="0"/>
              <a:t>Sensing Domain Attacks </a:t>
            </a:r>
            <a:endParaRPr lang="en-US" sz="4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969B4E-35CF-E4E9-9300-2B94AD664E9B}"/>
              </a:ext>
            </a:extLst>
          </p:cNvPr>
          <p:cNvSpPr txBox="1"/>
          <p:nvPr/>
        </p:nvSpPr>
        <p:spPr>
          <a:xfrm>
            <a:off x="354652" y="1395552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20F025-CE47-2A0D-FDA5-046886EA958B}"/>
              </a:ext>
            </a:extLst>
          </p:cNvPr>
          <p:cNvSpPr txBox="1"/>
          <p:nvPr/>
        </p:nvSpPr>
        <p:spPr>
          <a:xfrm>
            <a:off x="354652" y="1846509"/>
            <a:ext cx="1089504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</a:rPr>
              <a:t>Jamming Attacks: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/>
              <a:t>A malicious attacker transmits </a:t>
            </a:r>
            <a:r>
              <a:rPr lang="en-US" b="1" dirty="0"/>
              <a:t>unwanted radio signals</a:t>
            </a:r>
            <a:r>
              <a:rPr lang="en-US" dirty="0"/>
              <a:t> on the same frequency used by legitimate devices.</a:t>
            </a:r>
            <a:br>
              <a:rPr lang="en-US" dirty="0"/>
            </a:br>
            <a:r>
              <a:rPr lang="en-US" dirty="0"/>
              <a:t>This disrupts communication and </a:t>
            </a:r>
            <a:r>
              <a:rPr lang="en-US" dirty="0">
                <a:solidFill>
                  <a:srgbClr val="C00000"/>
                </a:solidFill>
              </a:rPr>
              <a:t>prevents devices from sending or receiving data properly</a:t>
            </a:r>
            <a:r>
              <a:rPr lang="en-US" dirty="0"/>
              <a:t>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/>
              <a:t>Other Types of Jamming Attacks:  Constant Jamming, Deceptive Jamming, Reactive Jamming, Random Jamming.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AA9AC6E-D019-E45F-587C-DC12B45221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1299" y="4340888"/>
            <a:ext cx="1914220" cy="1732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9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7D380A-18F8-E995-E386-0C8F510399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0225561-E544-D951-78C8-B97BCC4AD47B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97FA1C-87C1-E58B-E391-B52034ABEF00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FC0FDB-4FB5-A2AB-E479-FCB54178E294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E10117-90CB-5819-ADE3-D2BE911138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529B469-F7A9-00FA-84F5-D0DE83056589}"/>
              </a:ext>
            </a:extLst>
          </p:cNvPr>
          <p:cNvSpPr txBox="1"/>
          <p:nvPr/>
        </p:nvSpPr>
        <p:spPr>
          <a:xfrm>
            <a:off x="2346764" y="664908"/>
            <a:ext cx="60943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400" b="1" dirty="0"/>
          </a:p>
          <a:p>
            <a:endParaRPr lang="en-US" sz="2000" b="1" dirty="0"/>
          </a:p>
          <a:p>
            <a:r>
              <a:rPr lang="en-US" sz="2000" b="1" dirty="0"/>
              <a:t>Sensing Domain Attacks </a:t>
            </a:r>
            <a:endParaRPr lang="en-US" sz="4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524301-02FF-A02B-BD85-6380ED574B9A}"/>
              </a:ext>
            </a:extLst>
          </p:cNvPr>
          <p:cNvSpPr txBox="1"/>
          <p:nvPr/>
        </p:nvSpPr>
        <p:spPr>
          <a:xfrm>
            <a:off x="385720" y="1679836"/>
            <a:ext cx="1067592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u="sng" dirty="0">
                <a:solidFill>
                  <a:srgbClr val="C00000"/>
                </a:solidFill>
              </a:rPr>
              <a:t>Jamming Attacks Preventive Techniques: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rgbClr val="C00000"/>
                </a:solidFill>
              </a:rPr>
              <a:t>Machine Learning Techniques</a:t>
            </a: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Advanced </a:t>
            </a:r>
            <a:r>
              <a:rPr lang="en-US" b="1" dirty="0"/>
              <a:t>ML algorithms</a:t>
            </a:r>
            <a:r>
              <a:rPr lang="en-US" dirty="0"/>
              <a:t> (e.g., decision trees, SVMs, neural networks) can classify signals as: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Legitimate communication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Jamming interference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ML can </a:t>
            </a:r>
            <a:r>
              <a:rPr lang="en-US" dirty="0">
                <a:solidFill>
                  <a:srgbClr val="C00000"/>
                </a:solidFill>
              </a:rPr>
              <a:t>detect subtle patterns that are hard to identify using simple thresholds.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rgbClr val="C00000"/>
                </a:solidFill>
              </a:rPr>
              <a:t>Signal Analysis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collected data </a:t>
            </a:r>
            <a:r>
              <a:rPr lang="en-US" dirty="0">
                <a:solidFill>
                  <a:srgbClr val="C00000"/>
                </a:solidFill>
              </a:rPr>
              <a:t>is analyzed to determine if the patterns </a:t>
            </a:r>
            <a:r>
              <a:rPr lang="en-US" dirty="0"/>
              <a:t>match </a:t>
            </a:r>
            <a:r>
              <a:rPr lang="en-US" b="1" dirty="0"/>
              <a:t>normal network behavior</a:t>
            </a:r>
            <a:r>
              <a:rPr lang="en-US" dirty="0"/>
              <a:t> or a jamming scenario.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u="sng" dirty="0">
              <a:solidFill>
                <a:srgbClr val="C00000"/>
              </a:solidFill>
            </a:endParaRPr>
          </a:p>
          <a:p>
            <a:endParaRPr lang="en-US" b="1" u="sng" dirty="0">
              <a:solidFill>
                <a:srgbClr val="C0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10B9DF8-43E9-FC2E-CE7B-CB61D8C723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8118" y="3168160"/>
            <a:ext cx="1815670" cy="167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1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F77F38-8B63-2A6E-67E3-C23BDE569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DE3BDD-4107-E591-BB67-09F2E6C4C071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6252BB-BABB-16D4-4424-646DAB9CA6EF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4542B1-42BB-B077-D696-4505AB0CD14C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7E94CC6-F762-AEED-90BD-26BC481DC4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9D5D1E-4505-9ACB-86DC-B1F5A98B1C10}"/>
              </a:ext>
            </a:extLst>
          </p:cNvPr>
          <p:cNvSpPr txBox="1"/>
          <p:nvPr/>
        </p:nvSpPr>
        <p:spPr>
          <a:xfrm>
            <a:off x="2346764" y="664908"/>
            <a:ext cx="60943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400" b="1" dirty="0"/>
          </a:p>
          <a:p>
            <a:endParaRPr lang="en-US" sz="2000" b="1" dirty="0"/>
          </a:p>
          <a:p>
            <a:r>
              <a:rPr lang="en-US" sz="2000" b="1" dirty="0"/>
              <a:t>Sensing Domain Attacks </a:t>
            </a:r>
            <a:endParaRPr lang="en-US" sz="4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E9FF69A-C017-AC8E-0DE8-925CC6CDA2DE}"/>
              </a:ext>
            </a:extLst>
          </p:cNvPr>
          <p:cNvSpPr txBox="1"/>
          <p:nvPr/>
        </p:nvSpPr>
        <p:spPr>
          <a:xfrm>
            <a:off x="354652" y="1395552"/>
            <a:ext cx="10675926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1FFB7F4-7F62-D919-2D81-A82BAE0AB6F7}"/>
              </a:ext>
            </a:extLst>
          </p:cNvPr>
          <p:cNvSpPr txBox="1"/>
          <p:nvPr/>
        </p:nvSpPr>
        <p:spPr>
          <a:xfrm>
            <a:off x="354652" y="1846509"/>
            <a:ext cx="108950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</a:rPr>
              <a:t>Carousel Attack: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dirty="0"/>
              <a:t>Attacker specifies </a:t>
            </a:r>
            <a:r>
              <a:rPr lang="en-US" u="sng" dirty="0">
                <a:solidFill>
                  <a:srgbClr val="C00000"/>
                </a:solidFill>
              </a:rPr>
              <a:t>routing paths that include loops </a:t>
            </a:r>
            <a:r>
              <a:rPr lang="en-US" dirty="0"/>
              <a:t>where same packet gets routed back and fourth among the other objects wasting their power (A sends to B and B sends to A).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5B9282-FBBC-9743-3B6E-AF96D31E87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6302" y="3229069"/>
            <a:ext cx="5732137" cy="273581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B785B45-5DBD-E32A-CB14-D1AEABCDB371}"/>
              </a:ext>
            </a:extLst>
          </p:cNvPr>
          <p:cNvSpPr txBox="1"/>
          <p:nvPr/>
        </p:nvSpPr>
        <p:spPr>
          <a:xfrm>
            <a:off x="432077" y="3063520"/>
            <a:ext cx="503422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It is designed to </a:t>
            </a:r>
            <a:r>
              <a:rPr lang="en-US" b="1" dirty="0">
                <a:solidFill>
                  <a:srgbClr val="C00000"/>
                </a:solidFill>
              </a:rPr>
              <a:t>waste the energy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of network nodes by creating unnecessary routing loops.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u="sng" dirty="0">
                <a:solidFill>
                  <a:srgbClr val="C00000"/>
                </a:solidFill>
              </a:rPr>
              <a:t>How the Carousel Attack Works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attacker </a:t>
            </a:r>
            <a:r>
              <a:rPr lang="en-US" b="1" dirty="0"/>
              <a:t>creates a fake routing path</a:t>
            </a:r>
            <a:r>
              <a:rPr lang="en-US" dirty="0"/>
              <a:t> that includes </a:t>
            </a:r>
            <a:r>
              <a:rPr lang="en-US" b="1" dirty="0"/>
              <a:t>loops</a:t>
            </a:r>
            <a:r>
              <a:rPr lang="en-US" dirty="0"/>
              <a:t>. Attacker sends a malicious packet with the route field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packet is intentionally routed in a cycle — for example:</a:t>
            </a:r>
            <a:br>
              <a:rPr lang="en-US" dirty="0"/>
            </a:br>
            <a:r>
              <a:rPr lang="en-US" b="1" dirty="0"/>
              <a:t>A → B → A → B → A → …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Instead of reaching its destination, the packet keeps traveling back and forth.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09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CB7AF2-D15B-15B9-7909-06AB16F3C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E1E0E5-9D82-903D-163A-06CDE34AA6AC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A8D60F-C020-23ED-56EB-D967A1B13676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3C7F0F-69F8-E352-C51E-E48E3FB0ADB5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7410F3-5DA0-9467-1E18-AAE80D8A97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ADC3132-62F4-8A78-E038-B1A64414B9E1}"/>
              </a:ext>
            </a:extLst>
          </p:cNvPr>
          <p:cNvSpPr txBox="1"/>
          <p:nvPr/>
        </p:nvSpPr>
        <p:spPr>
          <a:xfrm>
            <a:off x="2346764" y="664908"/>
            <a:ext cx="60943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400" b="1" dirty="0"/>
          </a:p>
          <a:p>
            <a:endParaRPr lang="en-US" sz="2000" b="1" dirty="0"/>
          </a:p>
          <a:p>
            <a:r>
              <a:rPr lang="en-US" sz="2000" b="1" dirty="0"/>
              <a:t>Sensing Domain Attacks </a:t>
            </a:r>
            <a:endParaRPr lang="en-US" sz="4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B01EA1-A57A-C7C9-3E40-81C72F28DBFD}"/>
              </a:ext>
            </a:extLst>
          </p:cNvPr>
          <p:cNvSpPr txBox="1"/>
          <p:nvPr/>
        </p:nvSpPr>
        <p:spPr>
          <a:xfrm>
            <a:off x="354652" y="1395552"/>
            <a:ext cx="106759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</a:rPr>
              <a:t>Stretch Attack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/>
              <a:t>If the routing protocol supports source routing, then </a:t>
            </a:r>
            <a:r>
              <a:rPr lang="en-US" dirty="0">
                <a:solidFill>
                  <a:srgbClr val="C00000"/>
                </a:solidFill>
              </a:rPr>
              <a:t>an attacker can send the packets that it is supposed </a:t>
            </a:r>
            <a:r>
              <a:rPr lang="en-US" dirty="0"/>
              <a:t>to report to the fog device through very long paths rather </a:t>
            </a:r>
            <a:r>
              <a:rPr lang="en-US" dirty="0">
                <a:solidFill>
                  <a:srgbClr val="C00000"/>
                </a:solidFill>
              </a:rPr>
              <a:t>than the direct and short ones (M selects longest path)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47FB5F1-1251-657B-D5F5-79D8CE0C6E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6764" y="3176020"/>
            <a:ext cx="6398288" cy="298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743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D66DDC-4EB3-C852-884F-07731AAE5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2B4934-B5D7-ADE5-0DCC-59D9086E5540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90AB85-5F93-9DEA-C926-9639FDA792EF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B3299A-857C-BE08-73B5-9A270D6D6FDA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E95A54-FB83-03F9-87FB-6F018D2872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17E99F-523D-6D1D-04E4-32D9E9968867}"/>
              </a:ext>
            </a:extLst>
          </p:cNvPr>
          <p:cNvSpPr txBox="1"/>
          <p:nvPr/>
        </p:nvSpPr>
        <p:spPr>
          <a:xfrm>
            <a:off x="2346764" y="664908"/>
            <a:ext cx="60943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sz="2400" b="1" dirty="0"/>
          </a:p>
          <a:p>
            <a:endParaRPr lang="en-US" sz="2000" b="1" dirty="0"/>
          </a:p>
          <a:p>
            <a:r>
              <a:rPr lang="en-US" sz="2000" b="1" dirty="0"/>
              <a:t>Sensing Domain Attacks </a:t>
            </a:r>
            <a:endParaRPr lang="en-US" sz="4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55849-E750-2640-B89B-0CFC534DFB7E}"/>
              </a:ext>
            </a:extLst>
          </p:cNvPr>
          <p:cNvSpPr txBox="1"/>
          <p:nvPr/>
        </p:nvSpPr>
        <p:spPr>
          <a:xfrm>
            <a:off x="354652" y="1395552"/>
            <a:ext cx="10675926" cy="572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</a:rPr>
              <a:t>How the Stretch Attack Works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If the routing protocol allows the sender to specify the exact path (source routing), then: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A malicious node </a:t>
            </a:r>
            <a:r>
              <a:rPr lang="en-US" b="1" dirty="0"/>
              <a:t>M</a:t>
            </a:r>
            <a:r>
              <a:rPr lang="en-US" dirty="0"/>
              <a:t> creates a </a:t>
            </a:r>
            <a:r>
              <a:rPr lang="en-US" b="1" dirty="0"/>
              <a:t>fake, very long route</a:t>
            </a:r>
            <a:r>
              <a:rPr lang="en-US" dirty="0"/>
              <a:t> for the packets.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Instead of going through the </a:t>
            </a:r>
            <a:r>
              <a:rPr lang="en-US" b="1" dirty="0"/>
              <a:t>shortest path</a:t>
            </a:r>
            <a:r>
              <a:rPr lang="en-US" dirty="0"/>
              <a:t> to the fog device or base station,</a:t>
            </a:r>
            <a:br>
              <a:rPr lang="en-US" dirty="0"/>
            </a:br>
            <a:r>
              <a:rPr lang="en-US" dirty="0"/>
              <a:t>the packet is sent through many extra nodes. The attacker intentionally inserts many intermediate nodes to make the path as long as possible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rgbClr val="C00000"/>
                </a:solidFill>
              </a:rPr>
              <a:t>Example: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Normal shortest path:</a:t>
            </a:r>
            <a:br>
              <a:rPr lang="en-US" dirty="0"/>
            </a:br>
            <a:r>
              <a:rPr lang="en-US" b="1" dirty="0"/>
              <a:t>A → Fog Device</a:t>
            </a:r>
            <a:endParaRPr lang="en-US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Malicious stretched path chosen by attacker M:</a:t>
            </a:r>
            <a:br>
              <a:rPr lang="en-US" dirty="0"/>
            </a:br>
            <a:r>
              <a:rPr lang="en-US" b="1" dirty="0"/>
              <a:t>A → X → Y → Z → W → … → Fog Device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br>
              <a:rPr lang="en-US" dirty="0"/>
            </a:b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433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B3B753-4AC6-4732-11AB-39E360021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5CAC7-2876-74CF-6655-FC9468EB9866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A25F18-FCAA-CF23-7A4E-49D2A3C5CFAD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5D2E41-807B-A312-373E-1C33A16DE6FE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475D89-B15A-C889-C0E8-A825527DA8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45E03BC-A553-1F9D-5F88-70BA9438EE30}"/>
              </a:ext>
            </a:extLst>
          </p:cNvPr>
          <p:cNvSpPr txBox="1"/>
          <p:nvPr/>
        </p:nvSpPr>
        <p:spPr>
          <a:xfrm>
            <a:off x="2346764" y="988614"/>
            <a:ext cx="609432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r>
              <a:rPr lang="en-US" sz="2000" b="1" dirty="0"/>
              <a:t>Fog Domain Devices and Challenges</a:t>
            </a:r>
            <a:endParaRPr lang="en-US" sz="2800" b="1" dirty="0"/>
          </a:p>
          <a:p>
            <a:endParaRPr lang="en-US" sz="20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4858461-FC8F-BD3E-74A4-9F712D26AA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8340" y="2421130"/>
            <a:ext cx="4610100" cy="317092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59140C9-3003-3C48-1FFD-413EA6E09339}"/>
              </a:ext>
            </a:extLst>
          </p:cNvPr>
          <p:cNvSpPr txBox="1"/>
          <p:nvPr/>
        </p:nvSpPr>
        <p:spPr>
          <a:xfrm>
            <a:off x="439868" y="2527660"/>
            <a:ext cx="6094324" cy="2957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C00000"/>
                </a:solidFill>
              </a:rPr>
              <a:t>Fog Layer in IoT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</a:t>
            </a:r>
            <a:r>
              <a:rPr lang="en-US" b="1" dirty="0"/>
              <a:t>Fog Layer</a:t>
            </a:r>
            <a:r>
              <a:rPr lang="en-US" dirty="0"/>
              <a:t> sits between the </a:t>
            </a:r>
            <a:r>
              <a:rPr lang="en-US" b="1" dirty="0"/>
              <a:t>edge (sensors/devices)</a:t>
            </a:r>
            <a:r>
              <a:rPr lang="en-US" dirty="0"/>
              <a:t> and the </a:t>
            </a:r>
            <a:r>
              <a:rPr lang="en-US" b="1" dirty="0"/>
              <a:t>cloud</a:t>
            </a:r>
            <a:r>
              <a:rPr lang="en-US" dirty="0"/>
              <a:t> in an IoT architecture.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It is designed to </a:t>
            </a:r>
            <a:r>
              <a:rPr lang="en-US" b="1" dirty="0"/>
              <a:t>process data closer to where it is generated</a:t>
            </a:r>
            <a:r>
              <a:rPr lang="en-US" dirty="0"/>
              <a:t>, reducing latency and network load.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91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AE925-2087-DE5A-A671-1A5034BD1E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EB35A6-EA66-B889-F807-E1B6534874FB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F315FB-92CD-8D8B-3583-C6C8408829B8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12A47F-C869-117F-BFC3-05FD1A3E17AD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B6834C-01DB-2964-3169-B1B67CADE6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39A673-3E2D-6089-41BD-5330336D1707}"/>
              </a:ext>
            </a:extLst>
          </p:cNvPr>
          <p:cNvSpPr txBox="1"/>
          <p:nvPr/>
        </p:nvSpPr>
        <p:spPr>
          <a:xfrm>
            <a:off x="2346764" y="988614"/>
            <a:ext cx="609432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r>
              <a:rPr lang="en-US" sz="2000" b="1" dirty="0"/>
              <a:t>Fog Domain Devices and Challenges</a:t>
            </a:r>
            <a:endParaRPr lang="en-US" sz="2800" b="1" dirty="0"/>
          </a:p>
          <a:p>
            <a:endParaRPr lang="en-US" sz="20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97CC106-3A89-D99E-2E1A-B058F48467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8340" y="2421130"/>
            <a:ext cx="4610100" cy="317092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F2F53D2-B7E0-43F7-7BF8-5D95472F409B}"/>
              </a:ext>
            </a:extLst>
          </p:cNvPr>
          <p:cNvSpPr txBox="1"/>
          <p:nvPr/>
        </p:nvSpPr>
        <p:spPr>
          <a:xfrm>
            <a:off x="385720" y="1821386"/>
            <a:ext cx="6094324" cy="5589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C00000"/>
                </a:solidFill>
              </a:rPr>
              <a:t>Fog Layer in IoT: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/>
              <a:t>Functions of Fog Layer Devices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Fog devices are intermediate computing nodes that handle </a:t>
            </a:r>
            <a:r>
              <a:rPr lang="en-US" b="1" dirty="0"/>
              <a:t>local processing</a:t>
            </a:r>
            <a:r>
              <a:rPr lang="en-US" dirty="0"/>
              <a:t> before sending data to the cloud.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/>
              <a:t>Data Collection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Collect sensing data from sensors or smart objects.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/>
              <a:t>Local Processing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Data aggregation:</a:t>
            </a:r>
            <a:r>
              <a:rPr lang="en-US" dirty="0"/>
              <a:t> Combine data from multiple sources to reduce redundancy.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Data preprocessing:</a:t>
            </a:r>
            <a:r>
              <a:rPr lang="en-US" dirty="0"/>
              <a:t> Clean, filter, or normalize data.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Data storage:</a:t>
            </a:r>
            <a:r>
              <a:rPr lang="en-US" dirty="0"/>
              <a:t> Temporarily store data for analysis or caching.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/>
              <a:t>Data Forwarding</a:t>
            </a:r>
            <a:endParaRPr lang="en-US" dirty="0"/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dirty="0"/>
              <a:t>Send processed or summarized results to the </a:t>
            </a:r>
            <a:r>
              <a:rPr lang="en-US" b="1" dirty="0"/>
              <a:t>cloud layer</a:t>
            </a:r>
            <a:r>
              <a:rPr lang="en-US" dirty="0"/>
              <a:t> for further storage, analytics, or decision-making.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u="sng" dirty="0">
              <a:solidFill>
                <a:srgbClr val="C0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99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1A33F-0A53-7883-1A80-24E70A0FF4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3B71335-5D22-6151-39DD-8AF3380250B0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  <a:p>
            <a:endParaRPr lang="en-US" dirty="0"/>
          </a:p>
          <a:p>
            <a:r>
              <a:rPr lang="en-US" b="1" dirty="0"/>
              <a:t>Fog Layer is similar to cloud layer with key differences: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EAE2DC-953F-BB60-D73C-57A66E6D7C5F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5C8D91-C045-E498-B683-8962DC7B7717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ECC4A9-955C-958E-7B77-A37C0CF917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AF9F71-4C19-55F5-CFFA-33A6DA416CDE}"/>
              </a:ext>
            </a:extLst>
          </p:cNvPr>
          <p:cNvSpPr txBox="1"/>
          <p:nvPr/>
        </p:nvSpPr>
        <p:spPr>
          <a:xfrm>
            <a:off x="2346764" y="988614"/>
            <a:ext cx="609432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r>
              <a:rPr lang="en-US" sz="2000" b="1" dirty="0"/>
              <a:t>Fog Domain Devices and Challenges</a:t>
            </a:r>
            <a:endParaRPr lang="en-US" sz="2800" b="1" dirty="0"/>
          </a:p>
          <a:p>
            <a:endParaRPr lang="en-US" sz="2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4D869C-1E4F-D869-5387-FEFB489C2ACE}"/>
              </a:ext>
            </a:extLst>
          </p:cNvPr>
          <p:cNvSpPr txBox="1"/>
          <p:nvPr/>
        </p:nvSpPr>
        <p:spPr>
          <a:xfrm>
            <a:off x="552450" y="2096610"/>
            <a:ext cx="104775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Fog Layer is similar to cloud layer with key differences:</a:t>
            </a:r>
          </a:p>
          <a:p>
            <a:endParaRPr lang="en-US" dirty="0">
              <a:solidFill>
                <a:srgbClr val="C00000"/>
              </a:solidFill>
            </a:endParaRP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ED6AE1-CC56-A26C-E1B5-D21AA3975A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37" y="2890172"/>
            <a:ext cx="9553575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86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2B50CB-3DAD-EF58-889D-9A01C3BE6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6BC096-80D9-D158-AC8E-A66CBDC76383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  <a:p>
            <a:endParaRPr lang="en-US" dirty="0"/>
          </a:p>
          <a:p>
            <a:r>
              <a:rPr lang="en-US" b="1" dirty="0"/>
              <a:t>Fog Layer is similar to cloud layer with key differences: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DD344F-3C7F-EADE-C2E4-1F53A74BF03D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074CDC-C28A-0182-F2B6-E39547FCE4D8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1C79E12-F53E-5A0B-7ECD-6DB57E6EBC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85DBE0-4613-1875-BA0D-7671DAA59F77}"/>
              </a:ext>
            </a:extLst>
          </p:cNvPr>
          <p:cNvSpPr txBox="1"/>
          <p:nvPr/>
        </p:nvSpPr>
        <p:spPr>
          <a:xfrm>
            <a:off x="2280089" y="733833"/>
            <a:ext cx="60943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Fog Domain Attacks and Countermeasures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6B7745-3965-5BFF-933E-C302E37CF4E1}"/>
              </a:ext>
            </a:extLst>
          </p:cNvPr>
          <p:cNvSpPr txBox="1"/>
          <p:nvPr/>
        </p:nvSpPr>
        <p:spPr>
          <a:xfrm>
            <a:off x="385720" y="1969419"/>
            <a:ext cx="104775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C00000"/>
                </a:solidFill>
              </a:rPr>
              <a:t>Fog Domain Attacks and Countermeasures: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C00000"/>
                </a:solidFill>
              </a:rPr>
              <a:t>Authentication and Trust Issues: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Unlike cloud data centers which are offered by well-known companies, </a:t>
            </a:r>
            <a:r>
              <a:rPr lang="en-US" dirty="0">
                <a:solidFill>
                  <a:srgbClr val="C00000"/>
                </a:solidFill>
              </a:rPr>
              <a:t>fog devices will be owned by multiple and less-known entities.</a:t>
            </a:r>
            <a:r>
              <a:rPr lang="en-US" dirty="0"/>
              <a:t> 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</a:rPr>
              <a:t>Countermeasures: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Mutual authentication protocols</a:t>
            </a:r>
            <a:r>
              <a:rPr lang="en-US" dirty="0"/>
              <a:t>: Ensure both fog device and smart object verify each other’s identity.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5144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03A4C-A2A6-EF9A-0A6F-4DBD5B2F9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941678-5BEE-0C7C-0731-0B0789C06B77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  <a:p>
            <a:endParaRPr lang="en-US" dirty="0"/>
          </a:p>
          <a:p>
            <a:r>
              <a:rPr lang="en-US" b="1" dirty="0"/>
              <a:t>Fog Layer is similar to cloud layer with key differences: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681D22-7E47-6192-BF51-A4ED0D779C26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75A067-E504-C5D6-4108-27D83623DE95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02DF604-D74F-EA24-4633-BAB04F2DF9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C050CB0-21EB-3F50-27A3-925AB7597168}"/>
              </a:ext>
            </a:extLst>
          </p:cNvPr>
          <p:cNvSpPr txBox="1"/>
          <p:nvPr/>
        </p:nvSpPr>
        <p:spPr>
          <a:xfrm>
            <a:off x="2280089" y="733833"/>
            <a:ext cx="60943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Fog Domain Attacks and Countermeasures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C2E8C5-3DDF-EA4C-4D5C-372AFAF5CF4B}"/>
              </a:ext>
            </a:extLst>
          </p:cNvPr>
          <p:cNvSpPr txBox="1"/>
          <p:nvPr/>
        </p:nvSpPr>
        <p:spPr>
          <a:xfrm>
            <a:off x="385720" y="1969419"/>
            <a:ext cx="104775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C00000"/>
                </a:solidFill>
              </a:rPr>
              <a:t>Fog Domain Attacks and Countermeasures: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100" u="sng" dirty="0">
              <a:solidFill>
                <a:srgbClr val="C0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</a:rPr>
              <a:t>Higher vulnerability to DoS Attacks: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Fog devices have </a:t>
            </a:r>
            <a:r>
              <a:rPr lang="en-US" b="1" dirty="0"/>
              <a:t>lower computing capacity</a:t>
            </a:r>
            <a:r>
              <a:rPr lang="en-US" dirty="0"/>
              <a:t> compared to cloud servers.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Attackers can easily </a:t>
            </a:r>
            <a:r>
              <a:rPr lang="en-US" b="1" dirty="0"/>
              <a:t>overload them with traffic</a:t>
            </a:r>
            <a:r>
              <a:rPr lang="en-US" dirty="0"/>
              <a:t> (DoS attacks), disrupting service for connected smart objects.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</a:rPr>
              <a:t>Countermeasures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Traffic monitoring and rate limiting</a:t>
            </a:r>
            <a:r>
              <a:rPr lang="en-US" dirty="0"/>
              <a:t> to prevent resource exhaustion.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Lightweight intrusion detection systems (IDS)</a:t>
            </a:r>
            <a:r>
              <a:rPr lang="en-US" dirty="0"/>
              <a:t> tailored for fog environments.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dirty="0"/>
          </a:p>
          <a:p>
            <a:endParaRPr lang="en-US" dirty="0">
              <a:solidFill>
                <a:srgbClr val="C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91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B8CF0-EAB6-14C0-3099-990D202123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3439CD-F806-ACB9-7848-5A76F1CDB5F6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  <a:p>
            <a:endParaRPr lang="en-US" dirty="0"/>
          </a:p>
          <a:p>
            <a:r>
              <a:rPr lang="en-US" b="1" dirty="0"/>
              <a:t>Fog Layer is similar to cloud layer with key differences: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EE8DA9-87F3-79BC-D7D4-737BC1F6E763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F9E35F-E60B-5A1D-2981-85B4D8C8F58F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BA3B45-0C20-4AF8-EF38-D6F9E9C359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D2AD13-9E00-5F54-1F42-A7A3B3C23CAD}"/>
              </a:ext>
            </a:extLst>
          </p:cNvPr>
          <p:cNvSpPr txBox="1"/>
          <p:nvPr/>
        </p:nvSpPr>
        <p:spPr>
          <a:xfrm>
            <a:off x="2280089" y="733833"/>
            <a:ext cx="60943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Fog Domain Attacks and Countermeasures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C22DD3-4AB3-E0D9-A106-C342B9FAFBB1}"/>
              </a:ext>
            </a:extLst>
          </p:cNvPr>
          <p:cNvSpPr txBox="1"/>
          <p:nvPr/>
        </p:nvSpPr>
        <p:spPr>
          <a:xfrm>
            <a:off x="353920" y="1873328"/>
            <a:ext cx="104775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C00000"/>
                </a:solidFill>
              </a:rPr>
              <a:t>Fog Domain Attacks and Countermeasures: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</a:rPr>
              <a:t>Container-Related Security Threats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Many fog devices run multiple </a:t>
            </a:r>
            <a:r>
              <a:rPr lang="en-US" b="1" dirty="0"/>
              <a:t>containers</a:t>
            </a:r>
            <a:r>
              <a:rPr lang="en-US" dirty="0"/>
              <a:t> on the same OS and hardware.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In computing, a </a:t>
            </a:r>
            <a:r>
              <a:rPr lang="en-US" b="1" dirty="0"/>
              <a:t>container</a:t>
            </a:r>
            <a:r>
              <a:rPr lang="en-US" dirty="0"/>
              <a:t> is a </a:t>
            </a:r>
            <a:r>
              <a:rPr lang="en-US" b="1" dirty="0"/>
              <a:t>lightweight, standalone, and executable software package</a:t>
            </a:r>
            <a:r>
              <a:rPr lang="en-US" dirty="0"/>
              <a:t> that includes </a:t>
            </a:r>
            <a:r>
              <a:rPr lang="en-US" u="sng" dirty="0">
                <a:solidFill>
                  <a:srgbClr val="C00000"/>
                </a:solidFill>
              </a:rPr>
              <a:t>everything needed to run </a:t>
            </a:r>
            <a:r>
              <a:rPr lang="en-US" dirty="0"/>
              <a:t>a piece of software: the code, runtime, system tools, libraries, and settings.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Compromise of one container</a:t>
            </a:r>
            <a:r>
              <a:rPr lang="en-US" dirty="0"/>
              <a:t> can affect other containers sharing the same environment.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</a:rPr>
              <a:t>Countermeasures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</a:rPr>
              <a:t>Strong container isolation using sandboxing </a:t>
            </a:r>
            <a:r>
              <a:rPr lang="en-US" dirty="0"/>
              <a:t>(Each container runs in a “sandbox,” a protected environment that </a:t>
            </a:r>
            <a:r>
              <a:rPr lang="en-US" b="1" dirty="0"/>
              <a:t>limits what it can access</a:t>
            </a:r>
            <a:r>
              <a:rPr lang="en-US" dirty="0"/>
              <a:t> outside itself.).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964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DDC8B2-9BF2-F678-6567-FC4BF3CD5C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AB5B79-49DA-CFBE-933F-62D228E586ED}"/>
              </a:ext>
            </a:extLst>
          </p:cNvPr>
          <p:cNvSpPr/>
          <p:nvPr/>
        </p:nvSpPr>
        <p:spPr>
          <a:xfrm>
            <a:off x="385720" y="182138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  <a:p>
            <a:endParaRPr lang="en-US" dirty="0"/>
          </a:p>
          <a:p>
            <a:r>
              <a:rPr lang="en-US" b="1" dirty="0"/>
              <a:t>Fog Layer is similar to cloud layer with key differences: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573F1C-30A7-A50C-EEF3-7C92F2087450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3D05EA-8EE2-6D02-3400-2F1427D57C0B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DBA517-9643-598F-1E79-9F4DDC3941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41274F8-E401-2AD7-5F6E-2C54769D3FF8}"/>
              </a:ext>
            </a:extLst>
          </p:cNvPr>
          <p:cNvSpPr txBox="1"/>
          <p:nvPr/>
        </p:nvSpPr>
        <p:spPr>
          <a:xfrm>
            <a:off x="2280089" y="733833"/>
            <a:ext cx="60943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Fog Domain Attacks and Countermeasures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135BF29-DE7C-BDA1-FB1E-E491F3CA419C}"/>
              </a:ext>
            </a:extLst>
          </p:cNvPr>
          <p:cNvSpPr txBox="1"/>
          <p:nvPr/>
        </p:nvSpPr>
        <p:spPr>
          <a:xfrm>
            <a:off x="353920" y="1873328"/>
            <a:ext cx="10477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C00000"/>
                </a:solidFill>
              </a:rPr>
              <a:t>Fog Domain Attacks and Countermeasures: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11C1B4-3A64-90EE-5A49-C5E7B5D3A6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307" y="2719387"/>
            <a:ext cx="9296400" cy="301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41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2DA75C-07E8-D5C1-6E7B-3398516E0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BF54E8-316D-D4E5-163E-44C63D2EA8E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DD0EAE-5B21-35CF-D0E0-4703D45A5E0A}"/>
              </a:ext>
            </a:extLst>
          </p:cNvPr>
          <p:cNvSpPr txBox="1"/>
          <p:nvPr/>
        </p:nvSpPr>
        <p:spPr>
          <a:xfrm>
            <a:off x="2240783" y="-560094"/>
            <a:ext cx="66364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>
                <a:latin typeface="Alexandria"/>
              </a:rPr>
              <a:t>Summary</a:t>
            </a:r>
            <a:endParaRPr lang="en-US" b="1" dirty="0"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82ADCC-E047-383F-F8B3-865896D6D5A7}"/>
              </a:ext>
            </a:extLst>
          </p:cNvPr>
          <p:cNvSpPr/>
          <p:nvPr/>
        </p:nvSpPr>
        <p:spPr>
          <a:xfrm>
            <a:off x="942309" y="1030858"/>
            <a:ext cx="1298474" cy="8437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55B38C-633F-AF56-C99D-FE3DDA560AA6}"/>
              </a:ext>
            </a:extLst>
          </p:cNvPr>
          <p:cNvSpPr txBox="1"/>
          <p:nvPr/>
        </p:nvSpPr>
        <p:spPr>
          <a:xfrm>
            <a:off x="1108432" y="1021247"/>
            <a:ext cx="9662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  <a:p>
            <a:pPr algn="ctr"/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16DB72D-F72F-A6B7-7A01-646132D6765C}"/>
              </a:ext>
            </a:extLst>
          </p:cNvPr>
          <p:cNvSpPr txBox="1"/>
          <p:nvPr/>
        </p:nvSpPr>
        <p:spPr>
          <a:xfrm>
            <a:off x="897860" y="1959691"/>
            <a:ext cx="1053214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endParaRPr lang="en-US" sz="2000" dirty="0">
              <a:latin typeface="Alexandria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latin typeface="Alexandria"/>
            </a:endParaRPr>
          </a:p>
          <a:p>
            <a:endParaRPr lang="en-US" b="1" dirty="0"/>
          </a:p>
          <a:p>
            <a:endParaRPr lang="en-US" b="1" dirty="0"/>
          </a:p>
          <a:p>
            <a:pPr algn="ctr"/>
            <a:endParaRPr lang="en-US" sz="1100" b="1" dirty="0"/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C70FB7-BB56-6A7A-DDBD-B4DE1628AE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D91AE8D-5C85-DECC-908E-C4484BE9E0D7}"/>
              </a:ext>
            </a:extLst>
          </p:cNvPr>
          <p:cNvSpPr txBox="1"/>
          <p:nvPr/>
        </p:nvSpPr>
        <p:spPr>
          <a:xfrm>
            <a:off x="586636" y="2240580"/>
            <a:ext cx="9944755" cy="24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IoT security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Domain Attacks</a:t>
            </a:r>
          </a:p>
          <a:p>
            <a:pPr marL="461963" indent="-461963">
              <a:lnSpc>
                <a:spcPct val="300000"/>
              </a:lnSpc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19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schemas.microsoft.com/office/2006/metadata/properties"/>
    <ds:schemaRef ds:uri="688354b5-287c-4cda-825e-1d7935aea40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infopath/2007/PartnerControls"/>
    <ds:schemaRef ds:uri="aca13214-df29-4e3c-a050-857c0bf7bd8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2352</TotalTime>
  <Words>3015</Words>
  <Application>Microsoft Office PowerPoint</Application>
  <PresentationFormat>Widescreen</PresentationFormat>
  <Paragraphs>628</Paragraphs>
  <Slides>40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wesam ahmed</cp:lastModifiedBy>
  <cp:revision>741</cp:revision>
  <dcterms:created xsi:type="dcterms:W3CDTF">2023-04-29T09:08:00Z</dcterms:created>
  <dcterms:modified xsi:type="dcterms:W3CDTF">2025-11-14T12:11:06Z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