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3"/>
    <p:sldMasterId id="2147483680" r:id="rId4"/>
  </p:sldMasterIdLst>
  <p:notesMasterIdLst>
    <p:notesMasterId r:id="rId37"/>
  </p:notesMasterIdLst>
  <p:sldIdLst>
    <p:sldId id="480"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426" autoAdjust="0"/>
    <p:restoredTop sz="92581" autoAdjust="0"/>
  </p:normalViewPr>
  <p:slideViewPr>
    <p:cSldViewPr>
      <p:cViewPr varScale="1">
        <p:scale>
          <a:sx n="85" d="100"/>
          <a:sy n="85" d="100"/>
        </p:scale>
        <p:origin x="701"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990ABFE-BB35-4891-841A-12DACA1CA908}" type="datetimeFigureOut">
              <a:rPr lang="ar-SA" smtClean="0"/>
              <a:t>07/05/1446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C693259-6955-4278-9792-63A863AFA134}" type="slidenum">
              <a:rPr lang="ar-SA" smtClean="0"/>
              <a:t>‹#›</a:t>
            </a:fld>
            <a:endParaRPr lang="ar-SA"/>
          </a:p>
        </p:txBody>
      </p:sp>
    </p:spTree>
    <p:extLst>
      <p:ext uri="{BB962C8B-B14F-4D97-AF65-F5344CB8AC3E}">
        <p14:creationId xmlns:p14="http://schemas.microsoft.com/office/powerpoint/2010/main" val="429341270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693259-6955-4278-9792-63A863AFA134}" type="slidenum">
              <a:rPr lang="ar-SA" smtClean="0"/>
              <a:t>6</a:t>
            </a:fld>
            <a:endParaRPr lang="ar-SA"/>
          </a:p>
        </p:txBody>
      </p:sp>
    </p:spTree>
    <p:extLst>
      <p:ext uri="{BB962C8B-B14F-4D97-AF65-F5344CB8AC3E}">
        <p14:creationId xmlns:p14="http://schemas.microsoft.com/office/powerpoint/2010/main" val="4256977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18</a:t>
            </a:fld>
            <a:endParaRPr lang="ar-SA"/>
          </a:p>
        </p:txBody>
      </p:sp>
    </p:spTree>
    <p:extLst>
      <p:ext uri="{BB962C8B-B14F-4D97-AF65-F5344CB8AC3E}">
        <p14:creationId xmlns:p14="http://schemas.microsoft.com/office/powerpoint/2010/main" val="1710053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r-EG" dirty="0"/>
              <a:t>تحديد الموارد اللازمة – مثل المعدات </a:t>
            </a:r>
            <a:r>
              <a:rPr lang="ar-EG" dirty="0" err="1"/>
              <a:t>واللالات</a:t>
            </a:r>
            <a:r>
              <a:rPr lang="ar-EG" dirty="0"/>
              <a:t> وهي موارد ملموسة وهناك موارد غير ملموسة مثل المعرفة والاتصالات </a:t>
            </a:r>
          </a:p>
          <a:p>
            <a:r>
              <a:rPr lang="ar-EG" dirty="0"/>
              <a:t> ثم تكاليف كل مورد من هذه الموارد والتكاليف هي تكاليف مباشرة مثل تكلفة المواد تكلفة غير مباشرة مثل تكلفة العمالة </a:t>
            </a:r>
            <a:endParaRPr lang="en-GB" dirty="0"/>
          </a:p>
        </p:txBody>
      </p:sp>
      <p:sp>
        <p:nvSpPr>
          <p:cNvPr id="4" name="Slide Number Placeholder 3"/>
          <p:cNvSpPr>
            <a:spLocks noGrp="1"/>
          </p:cNvSpPr>
          <p:nvPr>
            <p:ph type="sldNum" sz="quarter" idx="5"/>
          </p:nvPr>
        </p:nvSpPr>
        <p:spPr/>
        <p:txBody>
          <a:bodyPr/>
          <a:lstStyle/>
          <a:p>
            <a:fld id="{AC693259-6955-4278-9792-63A863AFA134}" type="slidenum">
              <a:rPr lang="ar-SA" smtClean="0"/>
              <a:t>20</a:t>
            </a:fld>
            <a:endParaRPr lang="ar-SA"/>
          </a:p>
        </p:txBody>
      </p:sp>
    </p:spTree>
    <p:extLst>
      <p:ext uri="{BB962C8B-B14F-4D97-AF65-F5344CB8AC3E}">
        <p14:creationId xmlns:p14="http://schemas.microsoft.com/office/powerpoint/2010/main" val="282575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842683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551113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231844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07/05/1446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443145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4E34674F-F718-4670-9E09-27BF5A8F8690}" type="datetimeFigureOut">
              <a:rPr lang="ar-SA" smtClean="0"/>
              <a:t>07/05/1446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905051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4E34674F-F718-4670-9E09-27BF5A8F8690}" type="datetimeFigureOut">
              <a:rPr lang="ar-SA" smtClean="0"/>
              <a:t>07/05/1446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612502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4E34674F-F718-4670-9E09-27BF5A8F8690}" type="datetimeFigureOut">
              <a:rPr lang="ar-SA" smtClean="0"/>
              <a:t>07/05/1446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3225409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07/05/1446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1678271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07/05/1446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478831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686876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07/05/1446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1906700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033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30195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04217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9250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335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81175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27323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5763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51776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13956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39594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5110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254639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2519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89073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44695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3665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3679572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468647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E34674F-F718-4670-9E09-27BF5A8F8690}" type="datetimeFigureOut">
              <a:rPr lang="ar-SA" smtClean="0"/>
              <a:t>07/05/1446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471FEA2-0CB7-47A3-90C1-5D6CCEF16D88}" type="slidenum">
              <a:rPr lang="ar-SA" smtClean="0"/>
              <a:t>‹#›</a:t>
            </a:fld>
            <a:endParaRPr lang="ar-SA"/>
          </a:p>
        </p:txBody>
      </p:sp>
    </p:spTree>
    <p:extLst>
      <p:ext uri="{BB962C8B-B14F-4D97-AF65-F5344CB8AC3E}">
        <p14:creationId xmlns:p14="http://schemas.microsoft.com/office/powerpoint/2010/main" val="840236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34674F-F718-4670-9E09-27BF5A8F8690}" type="datetimeFigureOut">
              <a:rPr lang="ar-SA" smtClean="0"/>
              <a:t>07/05/1446</a:t>
            </a:fld>
            <a:endParaRPr lang="ar-S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71FEA2-0CB7-47A3-90C1-5D6CCEF16D88}" type="slidenum">
              <a:rPr lang="ar-SA" smtClean="0"/>
              <a:t>‹#›</a:t>
            </a:fld>
            <a:endParaRPr lang="ar-SA"/>
          </a:p>
        </p:txBody>
      </p:sp>
    </p:spTree>
    <p:extLst>
      <p:ext uri="{BB962C8B-B14F-4D97-AF65-F5344CB8AC3E}">
        <p14:creationId xmlns:p14="http://schemas.microsoft.com/office/powerpoint/2010/main" val="2227804564"/>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674614" y="2212063"/>
            <a:ext cx="3664847" cy="369332"/>
          </a:xfrm>
          <a:prstGeom prst="rect">
            <a:avLst/>
          </a:prstGeom>
          <a:noFill/>
        </p:spPr>
        <p:txBody>
          <a:bodyPr wrap="square" rtlCol="0">
            <a:spAutoFit/>
          </a:bodyPr>
          <a:lstStyle/>
          <a:p>
            <a:pPr algn="l" defTabSz="685800" rtl="0"/>
            <a:r>
              <a:rPr lang="en-US" dirty="0">
                <a:solidFill>
                  <a:prstClr val="black"/>
                </a:solidFill>
                <a:latin typeface="Times New Roman" panose="02020603050405020304" pitchFamily="18" charset="0"/>
                <a:cs typeface="Times New Roman" panose="02020603050405020304" pitchFamily="18" charset="0"/>
              </a:rPr>
              <a:t>Prepared by Dr. </a:t>
            </a:r>
            <a:r>
              <a:rPr lang="en-GB" dirty="0">
                <a:solidFill>
                  <a:prstClr val="black"/>
                </a:solidFill>
                <a:latin typeface="Times New Roman" panose="02020603050405020304" pitchFamily="18" charset="0"/>
                <a:cs typeface="Times New Roman" panose="02020603050405020304" pitchFamily="18" charset="0"/>
              </a:rPr>
              <a:t>Manal El-Sayed</a:t>
            </a:r>
            <a:endParaRPr lang="en-US" dirty="0">
              <a:solidFill>
                <a:prstClr val="black"/>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b="1" dirty="0">
                <a:solidFill>
                  <a:srgbClr val="4F81BD">
                    <a:lumMod val="75000"/>
                  </a:srgbClr>
                </a:solidFill>
                <a:latin typeface="Calibri"/>
              </a:rPr>
              <a:t>Lecture 7</a:t>
            </a:r>
          </a:p>
        </p:txBody>
      </p:sp>
      <p:sp>
        <p:nvSpPr>
          <p:cNvPr id="3" name="TextBox 2">
            <a:extLst>
              <a:ext uri="{FF2B5EF4-FFF2-40B4-BE49-F238E27FC236}">
                <a16:creationId xmlns:a16="http://schemas.microsoft.com/office/drawing/2014/main" id="{73980364-1B79-155F-CC41-C72F3E5A617B}"/>
              </a:ext>
            </a:extLst>
          </p:cNvPr>
          <p:cNvSpPr txBox="1"/>
          <p:nvPr/>
        </p:nvSpPr>
        <p:spPr>
          <a:xfrm>
            <a:off x="1107317" y="1565733"/>
            <a:ext cx="5172418" cy="646331"/>
          </a:xfrm>
          <a:prstGeom prst="rect">
            <a:avLst/>
          </a:prstGeom>
          <a:noFill/>
        </p:spPr>
        <p:txBody>
          <a:bodyPr wrap="square">
            <a:spAutoFit/>
          </a:bodyPr>
          <a:lstStyle/>
          <a:p>
            <a:pPr>
              <a:defRPr/>
            </a:pPr>
            <a:r>
              <a:rPr lang="en-US" sz="3600" b="1" dirty="0">
                <a:solidFill>
                  <a:srgbClr val="F79646">
                    <a:lumMod val="50000"/>
                  </a:srgbClr>
                </a:solidFill>
                <a:latin typeface="Calibri"/>
              </a:rPr>
              <a:t>Project</a:t>
            </a:r>
            <a:r>
              <a:rPr lang="en-US" sz="3600" b="1" dirty="0">
                <a:solidFill>
                  <a:srgbClr val="F79646">
                    <a:lumMod val="75000"/>
                  </a:srgbClr>
                </a:solidFill>
                <a:latin typeface="Calibri"/>
              </a:rPr>
              <a:t> </a:t>
            </a:r>
            <a:r>
              <a:rPr lang="en-US" sz="3600" b="1" dirty="0">
                <a:solidFill>
                  <a:srgbClr val="F79646">
                    <a:lumMod val="50000"/>
                  </a:srgbClr>
                </a:solidFill>
                <a:latin typeface="Calibri"/>
              </a:rPr>
              <a:t>Fe</a:t>
            </a:r>
            <a:r>
              <a:rPr lang="en-US" sz="3600" b="1" dirty="0">
                <a:solidFill>
                  <a:srgbClr val="F79646">
                    <a:lumMod val="75000"/>
                  </a:srgbClr>
                </a:solidFill>
                <a:latin typeface="Calibri"/>
              </a:rPr>
              <a:t>asibility Study</a:t>
            </a:r>
            <a:endParaRPr lang="ar-SA" sz="3600" b="1" dirty="0">
              <a:solidFill>
                <a:srgbClr val="F79646">
                  <a:lumMod val="75000"/>
                </a:srgbClr>
              </a:solidFill>
              <a:latin typeface="Calibri"/>
              <a:cs typeface="Arial" panose="020B0604020202020204" pitchFamily="34" charset="0"/>
            </a:endParaRPr>
          </a:p>
        </p:txBody>
      </p:sp>
      <p:sp>
        <p:nvSpPr>
          <p:cNvPr id="6" name="TextBox 5">
            <a:extLst>
              <a:ext uri="{FF2B5EF4-FFF2-40B4-BE49-F238E27FC236}">
                <a16:creationId xmlns:a16="http://schemas.microsoft.com/office/drawing/2014/main" id="{A972BC24-8E74-DE9B-5DA1-ECFC26FECF71}"/>
              </a:ext>
            </a:extLst>
          </p:cNvPr>
          <p:cNvSpPr txBox="1"/>
          <p:nvPr/>
        </p:nvSpPr>
        <p:spPr>
          <a:xfrm>
            <a:off x="923721" y="3429001"/>
            <a:ext cx="5177926" cy="584775"/>
          </a:xfrm>
          <a:prstGeom prst="rect">
            <a:avLst/>
          </a:prstGeom>
          <a:noFill/>
        </p:spPr>
        <p:txBody>
          <a:bodyPr wrap="square">
            <a:spAutoFit/>
          </a:bodyPr>
          <a:lstStyle/>
          <a:p>
            <a:pPr algn="ctr">
              <a:defRPr/>
            </a:pPr>
            <a:r>
              <a:rPr lang="en-US" sz="3200" b="1" dirty="0">
                <a:solidFill>
                  <a:srgbClr val="F79646">
                    <a:lumMod val="75000"/>
                  </a:srgbClr>
                </a:solidFill>
                <a:latin typeface="Calibri"/>
              </a:rPr>
              <a:t>Budgeting the Project</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5983"/>
    </mc:Choice>
    <mc:Fallback xmlns="">
      <p:transition spd="slow" advTm="1598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14350" indent="-514350" algn="l" rtl="0">
              <a:buAutoNum type="arabicPeriod"/>
            </a:pPr>
            <a:r>
              <a:rPr lang="en-US" sz="2400" b="1" dirty="0">
                <a:solidFill>
                  <a:srgbClr val="C00000"/>
                </a:solidFill>
                <a:latin typeface="Book Antiqua" panose="02040602050305030304" pitchFamily="18" charset="0"/>
              </a:rPr>
              <a:t>Methods of Budgeting.</a:t>
            </a:r>
          </a:p>
          <a:p>
            <a:pPr marL="514350" indent="-514350" algn="l" rtl="0">
              <a:buAutoNum type="arabicPeriod"/>
            </a:pPr>
            <a:r>
              <a:rPr lang="en-US" sz="2400" b="1" dirty="0">
                <a:solidFill>
                  <a:srgbClr val="C00000"/>
                </a:solidFill>
                <a:latin typeface="Book Antiqua" panose="02040602050305030304" pitchFamily="18" charset="0"/>
              </a:rPr>
              <a:t>Cost Estimating.</a:t>
            </a:r>
          </a:p>
          <a:p>
            <a:pPr marL="514350" indent="-514350" algn="l" rtl="0">
              <a:buFont typeface="Arial" panose="020B0604020202020204" pitchFamily="34" charset="0"/>
              <a:buAutoNum type="arabicPeriod"/>
            </a:pPr>
            <a:r>
              <a:rPr lang="en-US" altLang="ar-SA" sz="2400" b="1" dirty="0">
                <a:solidFill>
                  <a:srgbClr val="C00000"/>
                </a:solidFill>
                <a:latin typeface="Book Antiqua" panose="02040602050305030304" pitchFamily="18" charset="0"/>
              </a:rPr>
              <a:t>Improving the Process of Cost Estimation.</a:t>
            </a:r>
            <a:endParaRPr lang="en-US" sz="2400" b="1" dirty="0">
              <a:solidFill>
                <a:srgbClr val="C00000"/>
              </a:solidFill>
              <a:latin typeface="Book Antiqua" panose="02040602050305030304" pitchFamily="18" charset="0"/>
            </a:endParaRPr>
          </a:p>
          <a:p>
            <a:pPr marL="514350" indent="-514350" algn="l" rtl="0">
              <a:buAutoNum type="arabicPeriod"/>
            </a:pPr>
            <a:r>
              <a:rPr lang="en-US" sz="2400" b="1" dirty="0">
                <a:solidFill>
                  <a:srgbClr val="C00000"/>
                </a:solidFill>
                <a:latin typeface="Book Antiqua" panose="02040602050305030304" pitchFamily="18" charset="0"/>
              </a:rPr>
              <a:t> Budget Uncertainty and Risk Management.</a:t>
            </a:r>
          </a:p>
        </p:txBody>
      </p:sp>
      <p:pic>
        <p:nvPicPr>
          <p:cNvPr id="3" name="Picture 2">
            <a:extLst>
              <a:ext uri="{FF2B5EF4-FFF2-40B4-BE49-F238E27FC236}">
                <a16:creationId xmlns:a16="http://schemas.microsoft.com/office/drawing/2014/main" id="{EA97A08F-4536-5EDE-107B-64D091F51344}"/>
              </a:ext>
            </a:extLst>
          </p:cNvPr>
          <p:cNvPicPr>
            <a:picLocks noChangeAspect="1"/>
          </p:cNvPicPr>
          <p:nvPr/>
        </p:nvPicPr>
        <p:blipFill>
          <a:blip r:embed="rId4"/>
          <a:stretch>
            <a:fillRect/>
          </a:stretch>
        </p:blipFill>
        <p:spPr>
          <a:xfrm>
            <a:off x="695400" y="170007"/>
            <a:ext cx="936104" cy="823031"/>
          </a:xfrm>
          <a:prstGeom prst="rect">
            <a:avLst/>
          </a:prstGeom>
        </p:spPr>
      </p:pic>
    </p:spTree>
    <p:extLst>
      <p:ext uri="{BB962C8B-B14F-4D97-AF65-F5344CB8AC3E}">
        <p14:creationId xmlns:p14="http://schemas.microsoft.com/office/powerpoint/2010/main" val="723275418"/>
      </p:ext>
    </p:extLst>
  </p:cSld>
  <p:clrMapOvr>
    <a:masterClrMapping/>
  </p:clrMapOvr>
  <mc:AlternateContent xmlns:mc="http://schemas.openxmlformats.org/markup-compatibility/2006" xmlns:p14="http://schemas.microsoft.com/office/powerpoint/2010/main">
    <mc:Choice Requires="p14">
      <p:transition spd="slow" p14:dur="2000" advTm="131001"/>
    </mc:Choice>
    <mc:Fallback xmlns="">
      <p:transition spd="slow" advTm="13100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19536" y="1714012"/>
            <a:ext cx="4680520" cy="4524315"/>
          </a:xfrm>
          <a:prstGeom prst="rect">
            <a:avLst/>
          </a:prstGeom>
        </p:spPr>
        <p:txBody>
          <a:bodyPr wrap="square">
            <a:spAutoFit/>
          </a:bodyPr>
          <a:lstStyle/>
          <a:p>
            <a:pPr marL="285750" indent="-285750" algn="l" rtl="0">
              <a:buClr>
                <a:srgbClr val="FF0000"/>
              </a:buClr>
              <a:buFont typeface="Arial" panose="020B0604020202020204" pitchFamily="34" charset="0"/>
              <a:buChar char="•"/>
            </a:pPr>
            <a:r>
              <a:rPr lang="en-US" b="1" dirty="0">
                <a:latin typeface="Book Antiqua" panose="02040602050305030304" pitchFamily="18" charset="0"/>
              </a:rPr>
              <a:t>Having finished the planning for the technical aspects of the project, there is one more important element of planning to finish that then results in the final go - ahead from top management to initiate the project. </a:t>
            </a:r>
          </a:p>
          <a:p>
            <a:pPr marL="285750" indent="-285750" algn="l" rtl="0">
              <a:buClr>
                <a:srgbClr val="FF0000"/>
              </a:buClr>
              <a:buFont typeface="Arial" panose="020B0604020202020204" pitchFamily="34" charset="0"/>
              <a:buChar char="•"/>
            </a:pPr>
            <a:r>
              <a:rPr lang="en-US" b="1" dirty="0">
                <a:solidFill>
                  <a:srgbClr val="C00000"/>
                </a:solidFill>
                <a:highlight>
                  <a:srgbClr val="FFFF00"/>
                </a:highlight>
                <a:latin typeface="Book Antiqua" panose="02040602050305030304" pitchFamily="18" charset="0"/>
              </a:rPr>
              <a:t>A budget must be developed in order to obtain the resources needed to accomplish the project ’ s objectives</a:t>
            </a:r>
            <a:r>
              <a:rPr lang="en-US" b="1" dirty="0">
                <a:solidFill>
                  <a:srgbClr val="C00000"/>
                </a:solidFill>
                <a:latin typeface="Book Antiqua" panose="02040602050305030304" pitchFamily="18" charset="0"/>
              </a:rPr>
              <a:t>. </a:t>
            </a:r>
            <a:r>
              <a:rPr lang="en-US" b="1" dirty="0">
                <a:highlight>
                  <a:srgbClr val="00FFFF"/>
                </a:highlight>
                <a:latin typeface="Book Antiqua" panose="02040602050305030304" pitchFamily="18" charset="0"/>
              </a:rPr>
              <a:t>A budget is simply a plan for allocating organizational resources to the project activities.</a:t>
            </a:r>
          </a:p>
          <a:p>
            <a:pPr marL="285750" indent="-285750" algn="l" rtl="0">
              <a:buClr>
                <a:srgbClr val="FF0000"/>
              </a:buClr>
              <a:buFont typeface="Arial" panose="020B0604020202020204" pitchFamily="34" charset="0"/>
              <a:buChar char="•"/>
            </a:pPr>
            <a:r>
              <a:rPr lang="en-US" b="1" dirty="0">
                <a:latin typeface="Book Antiqua" panose="02040602050305030304" pitchFamily="18" charset="0"/>
              </a:rPr>
              <a:t>But the budget also serves another purpose: </a:t>
            </a:r>
            <a:r>
              <a:rPr lang="en-US" b="1" dirty="0">
                <a:highlight>
                  <a:srgbClr val="00FFFF"/>
                </a:highlight>
                <a:latin typeface="Book Antiqua" panose="02040602050305030304" pitchFamily="18" charset="0"/>
              </a:rPr>
              <a:t>It ties the project to the organization ’ s aims and objectives through organizational policy</a:t>
            </a:r>
            <a:r>
              <a:rPr lang="en-US" b="1" dirty="0">
                <a:latin typeface="Book Antiqua" panose="02040602050305030304" pitchFamily="18" charset="0"/>
              </a:rPr>
              <a:t>.</a:t>
            </a:r>
            <a:endParaRPr lang="ar-SA" b="1" dirty="0">
              <a:latin typeface="Book Antiqua" panose="02040602050305030304" pitchFamily="18" charset="0"/>
            </a:endParaRPr>
          </a:p>
        </p:txBody>
      </p:sp>
      <p:sp>
        <p:nvSpPr>
          <p:cNvPr id="8" name="مستطيل 7"/>
          <p:cNvSpPr/>
          <p:nvPr/>
        </p:nvSpPr>
        <p:spPr>
          <a:xfrm>
            <a:off x="2354048" y="1179908"/>
            <a:ext cx="3227165" cy="461665"/>
          </a:xfrm>
          <a:prstGeom prst="rect">
            <a:avLst/>
          </a:prstGeom>
        </p:spPr>
        <p:txBody>
          <a:bodyPr wrap="none">
            <a:spAutoFit/>
          </a:bodyPr>
          <a:lstStyle/>
          <a:p>
            <a:r>
              <a:rPr lang="en-US" sz="2400" b="1" dirty="0">
                <a:solidFill>
                  <a:srgbClr val="C00000"/>
                </a:solidFill>
                <a:latin typeface="Book Antiqua" panose="02040602050305030304" pitchFamily="18" charset="0"/>
              </a:rPr>
              <a:t>Budgeting the Project</a:t>
            </a:r>
            <a:endParaRPr lang="ar-SA" sz="2400" b="1" dirty="0">
              <a:solidFill>
                <a:srgbClr val="C00000"/>
              </a:solidFill>
              <a:latin typeface="Book Antiqua" panose="02040602050305030304" pitchFamily="18"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049" y="1641572"/>
            <a:ext cx="3923841" cy="3587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8EA67F5F-95A1-62A4-5C73-38C000121209}"/>
              </a:ext>
            </a:extLst>
          </p:cNvPr>
          <p:cNvPicPr>
            <a:picLocks noChangeAspect="1"/>
          </p:cNvPicPr>
          <p:nvPr/>
        </p:nvPicPr>
        <p:blipFill>
          <a:blip r:embed="rId4"/>
          <a:stretch>
            <a:fillRect/>
          </a:stretch>
        </p:blipFill>
        <p:spPr>
          <a:xfrm>
            <a:off x="767408" y="44624"/>
            <a:ext cx="932769" cy="823031"/>
          </a:xfrm>
          <a:prstGeom prst="rect">
            <a:avLst/>
          </a:prstGeom>
        </p:spPr>
      </p:pic>
    </p:spTree>
    <p:extLst>
      <p:ext uri="{BB962C8B-B14F-4D97-AF65-F5344CB8AC3E}">
        <p14:creationId xmlns:p14="http://schemas.microsoft.com/office/powerpoint/2010/main" val="3121883792"/>
      </p:ext>
    </p:extLst>
  </p:cSld>
  <p:clrMapOvr>
    <a:masterClrMapping/>
  </p:clrMapOvr>
  <mc:AlternateContent xmlns:mc="http://schemas.openxmlformats.org/markup-compatibility/2006" xmlns:p14="http://schemas.microsoft.com/office/powerpoint/2010/main">
    <mc:Choice Requires="p14">
      <p:transition spd="slow" p14:dur="2000" advTm="334537"/>
    </mc:Choice>
    <mc:Fallback xmlns="">
      <p:transition spd="slow" advTm="33453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644246" y="5103445"/>
            <a:ext cx="4903505" cy="954107"/>
          </a:xfrm>
          <a:prstGeom prst="rect">
            <a:avLst/>
          </a:prstGeom>
        </p:spPr>
        <p:txBody>
          <a:bodyPr wrap="square">
            <a:spAutoFit/>
          </a:bodyPr>
          <a:lstStyle/>
          <a:p>
            <a:pPr lvl="0" algn="ctr" rtl="0"/>
            <a:r>
              <a:rPr lang="en-US" sz="2800" b="1" dirty="0">
                <a:solidFill>
                  <a:srgbClr val="C00000"/>
                </a:solidFill>
              </a:rPr>
              <a:t>Top-Down Budgeting. </a:t>
            </a:r>
            <a:endParaRPr lang="ar-SA" sz="2800" b="1" dirty="0">
              <a:solidFill>
                <a:srgbClr val="C00000"/>
              </a:solidFill>
            </a:endParaRPr>
          </a:p>
          <a:p>
            <a:pPr lvl="0" algn="ctr" rtl="0"/>
            <a:r>
              <a:rPr lang="en-US" sz="2800" b="1" dirty="0">
                <a:solidFill>
                  <a:srgbClr val="C00000"/>
                </a:solidFill>
              </a:rPr>
              <a:t>Bottom-Up Budgeting.</a:t>
            </a:r>
            <a:endParaRPr lang="ar-SA" sz="2800" b="1" dirty="0">
              <a:solidFill>
                <a:srgbClr val="C00000"/>
              </a:solidFill>
            </a:endParaRPr>
          </a:p>
        </p:txBody>
      </p:sp>
      <p:sp>
        <p:nvSpPr>
          <p:cNvPr id="7" name="مستطيل 6"/>
          <p:cNvSpPr/>
          <p:nvPr/>
        </p:nvSpPr>
        <p:spPr>
          <a:xfrm>
            <a:off x="1110607" y="1093888"/>
            <a:ext cx="3346237" cy="461665"/>
          </a:xfrm>
          <a:prstGeom prst="rect">
            <a:avLst/>
          </a:prstGeom>
        </p:spPr>
        <p:txBody>
          <a:bodyPr wrap="none">
            <a:spAutoFit/>
          </a:bodyPr>
          <a:lstStyle/>
          <a:p>
            <a:r>
              <a:rPr lang="en-US" sz="2400" b="1" dirty="0">
                <a:solidFill>
                  <a:srgbClr val="C00000"/>
                </a:solidFill>
              </a:rPr>
              <a:t>1- Methods of Budgeting</a:t>
            </a:r>
            <a:endParaRPr lang="ar-SA" sz="2400" b="1" dirty="0">
              <a:solidFill>
                <a:srgbClr val="C00000"/>
              </a:solidFill>
            </a:endParaRP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7607" y="1431239"/>
            <a:ext cx="7056784" cy="3672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1F55E9CA-D962-C67C-0C7C-A2E496944BCA}"/>
              </a:ext>
            </a:extLst>
          </p:cNvPr>
          <p:cNvPicPr>
            <a:picLocks noChangeAspect="1"/>
          </p:cNvPicPr>
          <p:nvPr/>
        </p:nvPicPr>
        <p:blipFill>
          <a:blip r:embed="rId3"/>
          <a:stretch>
            <a:fillRect/>
          </a:stretch>
        </p:blipFill>
        <p:spPr>
          <a:xfrm>
            <a:off x="695400" y="260648"/>
            <a:ext cx="936104" cy="823031"/>
          </a:xfrm>
          <a:prstGeom prst="rect">
            <a:avLst/>
          </a:prstGeom>
        </p:spPr>
      </p:pic>
    </p:spTree>
    <p:extLst>
      <p:ext uri="{BB962C8B-B14F-4D97-AF65-F5344CB8AC3E}">
        <p14:creationId xmlns:p14="http://schemas.microsoft.com/office/powerpoint/2010/main" val="461683801"/>
      </p:ext>
    </p:extLst>
  </p:cSld>
  <p:clrMapOvr>
    <a:masterClrMapping/>
  </p:clrMapOvr>
  <mc:AlternateContent xmlns:mc="http://schemas.openxmlformats.org/markup-compatibility/2006" xmlns:p14="http://schemas.microsoft.com/office/powerpoint/2010/main">
    <mc:Choice Requires="p14">
      <p:transition spd="slow" p14:dur="2000" advTm="284603"/>
    </mc:Choice>
    <mc:Fallback xmlns="">
      <p:transition spd="slow" advTm="28460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109588" y="1370517"/>
            <a:ext cx="3347391" cy="461665"/>
          </a:xfrm>
          <a:prstGeom prst="rect">
            <a:avLst/>
          </a:prstGeom>
        </p:spPr>
        <p:txBody>
          <a:bodyPr wrap="none">
            <a:spAutoFit/>
          </a:bodyPr>
          <a:lstStyle/>
          <a:p>
            <a:r>
              <a:rPr lang="en-US" sz="2400" b="1" dirty="0">
                <a:solidFill>
                  <a:srgbClr val="C00000"/>
                </a:solidFill>
                <a:latin typeface="Book Antiqua" panose="02040602050305030304" pitchFamily="18" charset="0"/>
              </a:rPr>
              <a:t>Methods of Budgeting</a:t>
            </a:r>
            <a:endParaRPr lang="ar-SA" sz="2400" b="1" dirty="0">
              <a:solidFill>
                <a:srgbClr val="C00000"/>
              </a:solidFill>
              <a:latin typeface="Book Antiqua" panose="02040602050305030304" pitchFamily="18" charset="0"/>
            </a:endParaRPr>
          </a:p>
        </p:txBody>
      </p:sp>
      <p:sp>
        <p:nvSpPr>
          <p:cNvPr id="6" name="مستطيل 5"/>
          <p:cNvSpPr/>
          <p:nvPr/>
        </p:nvSpPr>
        <p:spPr>
          <a:xfrm>
            <a:off x="2135561" y="1865238"/>
            <a:ext cx="3816424" cy="3170099"/>
          </a:xfrm>
          <a:prstGeom prst="rect">
            <a:avLst/>
          </a:prstGeom>
        </p:spPr>
        <p:txBody>
          <a:bodyPr wrap="square">
            <a:spAutoFit/>
          </a:bodyPr>
          <a:lstStyle/>
          <a:p>
            <a:pPr algn="l" rtl="0">
              <a:buFont typeface="Wingdings" panose="05000000000000000000" pitchFamily="2" charset="2"/>
              <a:buChar char="q"/>
            </a:pPr>
            <a:r>
              <a:rPr lang="en-US" sz="2000" dirty="0">
                <a:latin typeface="Book Antiqua" panose="02040602050305030304" pitchFamily="18" charset="0"/>
              </a:rPr>
              <a:t>Organizational tradition also impacts project budgeting. </a:t>
            </a:r>
            <a:r>
              <a:rPr lang="en-US" sz="2000" dirty="0">
                <a:highlight>
                  <a:srgbClr val="00FFFF"/>
                </a:highlight>
                <a:latin typeface="Book Antiqua" panose="02040602050305030304" pitchFamily="18" charset="0"/>
              </a:rPr>
              <a:t>Every firm has its own rules about how overhead </a:t>
            </a:r>
            <a:r>
              <a:rPr lang="en-US" sz="2000" dirty="0">
                <a:highlight>
                  <a:srgbClr val="FFFF00"/>
                </a:highlight>
                <a:latin typeface="Book Antiqua" panose="02040602050305030304" pitchFamily="18" charset="0"/>
              </a:rPr>
              <a:t>and other indirect costs are charged against projects.</a:t>
            </a:r>
          </a:p>
          <a:p>
            <a:pPr algn="l" rtl="0">
              <a:buFont typeface="Wingdings" panose="05000000000000000000" pitchFamily="2" charset="2"/>
              <a:buChar char="q"/>
            </a:pPr>
            <a:r>
              <a:rPr lang="en-US" sz="2000" dirty="0">
                <a:latin typeface="Book Antiqua" panose="02040602050305030304" pitchFamily="18" charset="0"/>
              </a:rPr>
              <a:t>Next, we look at two different approaches for gathering the data for budgeting a project :top - down and bottom - up.</a:t>
            </a:r>
            <a:endParaRPr lang="ar-SA" sz="2000" dirty="0">
              <a:latin typeface="Book Antiqua" panose="02040602050305030304" pitchFamily="18" charset="0"/>
            </a:endParaRP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4032" y="1879231"/>
            <a:ext cx="3886498"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78D5C39F-EF07-7248-75C4-70D154EADA9B}"/>
              </a:ext>
            </a:extLst>
          </p:cNvPr>
          <p:cNvPicPr>
            <a:picLocks noChangeAspect="1"/>
          </p:cNvPicPr>
          <p:nvPr/>
        </p:nvPicPr>
        <p:blipFill>
          <a:blip r:embed="rId3"/>
          <a:stretch>
            <a:fillRect/>
          </a:stretch>
        </p:blipFill>
        <p:spPr>
          <a:xfrm>
            <a:off x="767408" y="138476"/>
            <a:ext cx="936104" cy="823031"/>
          </a:xfrm>
          <a:prstGeom prst="rect">
            <a:avLst/>
          </a:prstGeom>
        </p:spPr>
      </p:pic>
    </p:spTree>
    <p:extLst>
      <p:ext uri="{BB962C8B-B14F-4D97-AF65-F5344CB8AC3E}">
        <p14:creationId xmlns:p14="http://schemas.microsoft.com/office/powerpoint/2010/main" val="3782444467"/>
      </p:ext>
    </p:extLst>
  </p:cSld>
  <p:clrMapOvr>
    <a:masterClrMapping/>
  </p:clrMapOvr>
  <mc:AlternateContent xmlns:mc="http://schemas.openxmlformats.org/markup-compatibility/2006" xmlns:p14="http://schemas.microsoft.com/office/powerpoint/2010/main">
    <mc:Choice Requires="p14">
      <p:transition spd="slow" p14:dur="2000" advTm="55351"/>
    </mc:Choice>
    <mc:Fallback xmlns="">
      <p:transition spd="slow" advTm="553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1992201" y="1140913"/>
            <a:ext cx="6768752" cy="461665"/>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sp>
        <p:nvSpPr>
          <p:cNvPr id="7" name="مستطيل 6"/>
          <p:cNvSpPr/>
          <p:nvPr/>
        </p:nvSpPr>
        <p:spPr>
          <a:xfrm>
            <a:off x="2207568" y="1736505"/>
            <a:ext cx="3888432" cy="3693319"/>
          </a:xfrm>
          <a:prstGeom prst="rect">
            <a:avLst/>
          </a:prstGeom>
        </p:spPr>
        <p:txBody>
          <a:bodyPr wrap="square">
            <a:spAutoFit/>
          </a:bodyPr>
          <a:lstStyle/>
          <a:p>
            <a:pPr algn="l" rtl="0"/>
            <a:r>
              <a:rPr lang="en-US" dirty="0">
                <a:latin typeface="Book Antiqua" panose="02040602050305030304" pitchFamily="18" charset="0"/>
              </a:rPr>
              <a:t>The top - down approach to budgeting </a:t>
            </a:r>
            <a:r>
              <a:rPr lang="en-US" b="1" dirty="0">
                <a:solidFill>
                  <a:srgbClr val="C00000"/>
                </a:solidFill>
                <a:latin typeface="Book Antiqua" panose="02040602050305030304" pitchFamily="18" charset="0"/>
              </a:rPr>
              <a:t>is based on the collective judgments and experiences of top and middle managers</a:t>
            </a:r>
            <a:r>
              <a:rPr lang="en-US" b="1" dirty="0">
                <a:solidFill>
                  <a:srgbClr val="C00000"/>
                </a:solidFill>
                <a:highlight>
                  <a:srgbClr val="00FFFF"/>
                </a:highlight>
                <a:latin typeface="Book Antiqua" panose="02040602050305030304" pitchFamily="18" charset="0"/>
              </a:rPr>
              <a:t> concerning similar past projects</a:t>
            </a:r>
            <a:r>
              <a:rPr lang="en-US" b="1" dirty="0">
                <a:solidFill>
                  <a:srgbClr val="C00000"/>
                </a:solidFill>
                <a:latin typeface="Book Antiqua" panose="02040602050305030304" pitchFamily="18" charset="0"/>
              </a:rPr>
              <a:t>. </a:t>
            </a:r>
            <a:r>
              <a:rPr lang="en-US" dirty="0">
                <a:latin typeface="Book Antiqua" panose="02040602050305030304" pitchFamily="18" charset="0"/>
              </a:rPr>
              <a:t>These managers estimate the overall project </a:t>
            </a:r>
            <a:r>
              <a:rPr lang="en-US" dirty="0">
                <a:highlight>
                  <a:srgbClr val="FFFF00"/>
                </a:highlight>
                <a:latin typeface="Book Antiqua" panose="02040602050305030304" pitchFamily="18" charset="0"/>
              </a:rPr>
              <a:t>cost by estimating the costs of the major tasks</a:t>
            </a:r>
            <a:r>
              <a:rPr lang="en-US" dirty="0">
                <a:latin typeface="Book Antiqua" panose="02040602050305030304" pitchFamily="18" charset="0"/>
              </a:rPr>
              <a:t>, which estimates are then given to the next lower level of managers to split up among the tasks under their control, and so on, until all the work is budgeted.</a:t>
            </a:r>
            <a:endParaRPr lang="ar-SA" dirty="0">
              <a:latin typeface="Book Antiqua" panose="02040602050305030304" pitchFamily="18" charset="0"/>
            </a:endParaRPr>
          </a:p>
          <a:p>
            <a:pPr algn="l" rtl="0"/>
            <a:endParaRPr 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1140913"/>
            <a:ext cx="4042345" cy="410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76771"/>
      </p:ext>
    </p:extLst>
  </p:cSld>
  <p:clrMapOvr>
    <a:masterClrMapping/>
  </p:clrMapOvr>
  <mc:AlternateContent xmlns:mc="http://schemas.openxmlformats.org/markup-compatibility/2006" xmlns:p14="http://schemas.microsoft.com/office/powerpoint/2010/main">
    <mc:Choice Requires="p14">
      <p:transition spd="slow" p14:dur="2000" advTm="183461"/>
    </mc:Choice>
    <mc:Fallback xmlns="">
      <p:transition spd="slow" advTm="18346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1847468" y="1844825"/>
            <a:ext cx="5976724" cy="3139321"/>
          </a:xfrm>
          <a:prstGeom prst="rect">
            <a:avLst/>
          </a:prstGeom>
        </p:spPr>
        <p:txBody>
          <a:bodyPr wrap="square">
            <a:spAutoFit/>
          </a:bodyPr>
          <a:lstStyle/>
          <a:p>
            <a:pPr marL="285750" indent="-285750" algn="l" rtl="0">
              <a:buFont typeface="Arial" panose="020B0604020202020204" pitchFamily="34" charset="0"/>
              <a:buChar char="•"/>
            </a:pPr>
            <a:r>
              <a:rPr lang="en-US" b="1" dirty="0">
                <a:latin typeface="Book Antiqua" panose="02040602050305030304" pitchFamily="18" charset="0"/>
              </a:rPr>
              <a:t>The advantage </a:t>
            </a:r>
            <a:r>
              <a:rPr lang="en-US" b="1" dirty="0">
                <a:highlight>
                  <a:srgbClr val="FFFF00"/>
                </a:highlight>
                <a:latin typeface="Book Antiqua" panose="02040602050305030304" pitchFamily="18" charset="0"/>
              </a:rPr>
              <a:t>of this approach </a:t>
            </a:r>
            <a:r>
              <a:rPr lang="en-US" b="1" dirty="0">
                <a:latin typeface="Book Antiqua" panose="02040602050305030304" pitchFamily="18" charset="0"/>
              </a:rPr>
              <a:t>is that overall budget costs can be estimated with </a:t>
            </a:r>
            <a:r>
              <a:rPr lang="en-US" b="1" dirty="0">
                <a:highlight>
                  <a:srgbClr val="FFFF00"/>
                </a:highlight>
                <a:latin typeface="Book Antiqua" panose="02040602050305030304" pitchFamily="18" charset="0"/>
              </a:rPr>
              <a:t>fair accuracy. </a:t>
            </a:r>
            <a:endParaRPr lang="ar-EG" b="1" dirty="0">
              <a:highlight>
                <a:srgbClr val="FFFF00"/>
              </a:highlight>
              <a:latin typeface="Book Antiqua" panose="02040602050305030304" pitchFamily="18" charset="0"/>
            </a:endParaRPr>
          </a:p>
          <a:p>
            <a:pPr marL="285750" indent="-285750" algn="l" rtl="0">
              <a:buFont typeface="Arial" panose="020B0604020202020204" pitchFamily="34" charset="0"/>
              <a:buChar char="•"/>
            </a:pPr>
            <a:r>
              <a:rPr lang="ar-EG" b="1" dirty="0">
                <a:highlight>
                  <a:srgbClr val="FFFF00"/>
                </a:highlight>
                <a:latin typeface="Book Antiqua" panose="02040602050305030304" pitchFamily="18" charset="0"/>
              </a:rPr>
              <a:t>يمكن تقدير التكاليف الإجمالية للميزانية بدقة معقولة</a:t>
            </a:r>
            <a:endParaRPr lang="en-US" b="1" dirty="0">
              <a:highlight>
                <a:srgbClr val="FFFF00"/>
              </a:highlight>
              <a:latin typeface="Book Antiqua" panose="02040602050305030304" pitchFamily="18" charset="0"/>
            </a:endParaRPr>
          </a:p>
          <a:p>
            <a:pPr marL="285750" indent="-285750" algn="l" rtl="0">
              <a:buFont typeface="Arial" panose="020B0604020202020204" pitchFamily="34" charset="0"/>
              <a:buChar char="•"/>
            </a:pPr>
            <a:r>
              <a:rPr lang="en-US" b="1" dirty="0">
                <a:latin typeface="Book Antiqua" panose="02040602050305030304" pitchFamily="18" charset="0"/>
              </a:rPr>
              <a:t>Another advantage is that errors in funding small tasks need not be individually identified because the overall budget allows for such exceptions. </a:t>
            </a:r>
            <a:r>
              <a:rPr lang="ar-EG" b="1" dirty="0">
                <a:latin typeface="Book Antiqua" panose="02040602050305030304" pitchFamily="18" charset="0"/>
              </a:rPr>
              <a:t>تمويل المهام الصغيرة لا تحتاج إلى تحديدها بشكل فردي لأن الميزانية الإجمالية تسمح بمثل هذه الاستثناءات. </a:t>
            </a:r>
            <a:endParaRPr lang="en-US" b="1" dirty="0">
              <a:latin typeface="Book Antiqua" panose="02040602050305030304" pitchFamily="18" charset="0"/>
            </a:endParaRPr>
          </a:p>
          <a:p>
            <a:pPr marL="285750" indent="-285750" algn="l" rtl="0">
              <a:buFont typeface="Arial" panose="020B0604020202020204" pitchFamily="34" charset="0"/>
              <a:buChar char="•"/>
            </a:pPr>
            <a:r>
              <a:rPr lang="en-US" b="1" dirty="0">
                <a:latin typeface="Book Antiqua" panose="02040602050305030304" pitchFamily="18" charset="0"/>
              </a:rPr>
              <a:t>The experience and judgment of top management are supposed to </a:t>
            </a:r>
            <a:r>
              <a:rPr lang="en-US" b="1" dirty="0">
                <a:highlight>
                  <a:srgbClr val="FFFF00"/>
                </a:highlight>
                <a:latin typeface="Book Antiqua" panose="02040602050305030304" pitchFamily="18" charset="0"/>
              </a:rPr>
              <a:t>include all such elements in the overall estimate.</a:t>
            </a:r>
          </a:p>
        </p:txBody>
      </p:sp>
      <p:sp>
        <p:nvSpPr>
          <p:cNvPr id="10" name="مستطيل 9"/>
          <p:cNvSpPr/>
          <p:nvPr/>
        </p:nvSpPr>
        <p:spPr>
          <a:xfrm>
            <a:off x="3215681" y="959365"/>
            <a:ext cx="3270447" cy="461665"/>
          </a:xfrm>
          <a:prstGeom prst="rect">
            <a:avLst/>
          </a:prstGeom>
        </p:spPr>
        <p:txBody>
          <a:bodyPr wrap="non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193" y="1190197"/>
            <a:ext cx="3622637" cy="4901945"/>
          </a:xfrm>
          <a:prstGeom prst="rect">
            <a:avLst/>
          </a:prstGeom>
          <a:noFill/>
          <a:ln>
            <a:noFill/>
          </a:ln>
          <a:effectLst>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C997CB9-F13A-C339-1F1E-D5D40267B692}"/>
              </a:ext>
            </a:extLst>
          </p:cNvPr>
          <p:cNvPicPr>
            <a:picLocks noChangeAspect="1"/>
          </p:cNvPicPr>
          <p:nvPr/>
        </p:nvPicPr>
        <p:blipFill>
          <a:blip r:embed="rId3"/>
          <a:stretch>
            <a:fillRect/>
          </a:stretch>
        </p:blipFill>
        <p:spPr>
          <a:xfrm>
            <a:off x="695400" y="90615"/>
            <a:ext cx="936104" cy="823031"/>
          </a:xfrm>
          <a:prstGeom prst="rect">
            <a:avLst/>
          </a:prstGeom>
        </p:spPr>
      </p:pic>
    </p:spTree>
    <p:extLst>
      <p:ext uri="{BB962C8B-B14F-4D97-AF65-F5344CB8AC3E}">
        <p14:creationId xmlns:p14="http://schemas.microsoft.com/office/powerpoint/2010/main" val="3473966918"/>
      </p:ext>
    </p:extLst>
  </p:cSld>
  <p:clrMapOvr>
    <a:masterClrMapping/>
  </p:clrMapOvr>
  <mc:AlternateContent xmlns:mc="http://schemas.openxmlformats.org/markup-compatibility/2006" xmlns:p14="http://schemas.microsoft.com/office/powerpoint/2010/main">
    <mc:Choice Requires="p14">
      <p:transition spd="slow" p14:dur="2000" advTm="162272"/>
    </mc:Choice>
    <mc:Fallback xmlns="">
      <p:transition spd="slow" advTm="1622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047256" y="1099850"/>
            <a:ext cx="3984849" cy="461665"/>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sp>
        <p:nvSpPr>
          <p:cNvPr id="8" name="مستطيل 7"/>
          <p:cNvSpPr/>
          <p:nvPr/>
        </p:nvSpPr>
        <p:spPr>
          <a:xfrm>
            <a:off x="1967136" y="1988841"/>
            <a:ext cx="4104456" cy="2554545"/>
          </a:xfrm>
          <a:prstGeom prst="rect">
            <a:avLst/>
          </a:prstGeom>
        </p:spPr>
        <p:txBody>
          <a:bodyPr wrap="square">
            <a:spAutoFit/>
          </a:bodyPr>
          <a:lstStyle/>
          <a:p>
            <a:pPr marL="342900" indent="-342900" algn="l" rtl="0">
              <a:buFont typeface="Arial" panose="020B0604020202020204" pitchFamily="34" charset="0"/>
              <a:buChar char="•"/>
            </a:pPr>
            <a:r>
              <a:rPr lang="en-US" altLang="ar-SA" sz="2000" dirty="0">
                <a:latin typeface="Book Antiqua" panose="02040602050305030304" pitchFamily="18" charset="0"/>
              </a:rPr>
              <a:t>Based on managerial judgment, and historical data.</a:t>
            </a:r>
          </a:p>
          <a:p>
            <a:pPr marL="342900" indent="-342900" algn="l" rtl="0">
              <a:buFont typeface="Arial" panose="020B0604020202020204" pitchFamily="34" charset="0"/>
              <a:buChar char="•"/>
            </a:pPr>
            <a:r>
              <a:rPr lang="en-US" altLang="ar-SA" sz="2000" dirty="0">
                <a:latin typeface="Book Antiqua" panose="02040602050305030304" pitchFamily="18" charset="0"/>
              </a:rPr>
              <a:t>History can include </a:t>
            </a:r>
            <a:r>
              <a:rPr lang="en-US" altLang="ar-SA" sz="2000" dirty="0">
                <a:highlight>
                  <a:srgbClr val="FFFF00"/>
                </a:highlight>
                <a:latin typeface="Book Antiqua" panose="02040602050305030304" pitchFamily="18" charset="0"/>
              </a:rPr>
              <a:t>actual costs from similar projects, adjusted for differences and for inflation</a:t>
            </a:r>
            <a:r>
              <a:rPr lang="en-US" altLang="ar-SA" sz="2000" dirty="0">
                <a:latin typeface="Book Antiqua" panose="02040602050305030304" pitchFamily="18" charset="0"/>
              </a:rPr>
              <a:t>.</a:t>
            </a:r>
          </a:p>
          <a:p>
            <a:pPr marL="342900" indent="-342900" algn="l" rtl="0">
              <a:buFont typeface="Arial" panose="020B0604020202020204" pitchFamily="34" charset="0"/>
              <a:buChar char="•"/>
            </a:pPr>
            <a:r>
              <a:rPr lang="en-US" altLang="ar-SA" sz="2000" dirty="0">
                <a:latin typeface="Book Antiqua" panose="02040602050305030304" pitchFamily="18" charset="0"/>
              </a:rPr>
              <a:t>Start at the top and allocate down through the WBS.</a:t>
            </a:r>
          </a:p>
          <a:p>
            <a:pPr marL="342900" indent="-342900" algn="l" rtl="0">
              <a:buFont typeface="Arial" panose="020B0604020202020204" pitchFamily="34" charset="0"/>
              <a:buChar char="•"/>
            </a:pPr>
            <a:endParaRPr lang="en-US" sz="2000" i="1" dirty="0">
              <a:latin typeface="Book Antiqua" panose="02040602050305030304" pitchFamily="18" charset="0"/>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0" y="1977132"/>
            <a:ext cx="4104456" cy="3960440"/>
          </a:xfrm>
          <a:prstGeom prst="rect">
            <a:avLst/>
          </a:prstGeom>
          <a:noFill/>
          <a:ln>
            <a:noFill/>
          </a:ln>
          <a:effectLst>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8167FC3-80DE-6DF3-3496-EB3737555D5D}"/>
              </a:ext>
            </a:extLst>
          </p:cNvPr>
          <p:cNvPicPr>
            <a:picLocks noChangeAspect="1"/>
          </p:cNvPicPr>
          <p:nvPr/>
        </p:nvPicPr>
        <p:blipFill>
          <a:blip r:embed="rId3"/>
          <a:stretch>
            <a:fillRect/>
          </a:stretch>
        </p:blipFill>
        <p:spPr>
          <a:xfrm>
            <a:off x="767408" y="136912"/>
            <a:ext cx="936104" cy="823031"/>
          </a:xfrm>
          <a:prstGeom prst="rect">
            <a:avLst/>
          </a:prstGeom>
        </p:spPr>
      </p:pic>
    </p:spTree>
    <p:extLst>
      <p:ext uri="{BB962C8B-B14F-4D97-AF65-F5344CB8AC3E}">
        <p14:creationId xmlns:p14="http://schemas.microsoft.com/office/powerpoint/2010/main" val="3322731148"/>
      </p:ext>
    </p:extLst>
  </p:cSld>
  <p:clrMapOvr>
    <a:masterClrMapping/>
  </p:clrMapOvr>
  <mc:AlternateContent xmlns:mc="http://schemas.openxmlformats.org/markup-compatibility/2006" xmlns:p14="http://schemas.microsoft.com/office/powerpoint/2010/main">
    <mc:Choice Requires="p14">
      <p:transition spd="slow" p14:dur="2000" advTm="121699"/>
    </mc:Choice>
    <mc:Fallback xmlns="">
      <p:transition spd="slow" advTm="1216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42760" y="1096428"/>
            <a:ext cx="6137517" cy="461665"/>
          </a:xfrm>
          <a:prstGeom prst="rect">
            <a:avLst/>
          </a:prstGeom>
        </p:spPr>
        <p:txBody>
          <a:bodyPr wrap="square">
            <a:spAutoFit/>
          </a:bodyPr>
          <a:lstStyle/>
          <a:p>
            <a:pPr algn="l"/>
            <a:r>
              <a:rPr lang="en-US" altLang="ar-SA" sz="2400" b="1" dirty="0">
                <a:solidFill>
                  <a:srgbClr val="C00000"/>
                </a:solidFill>
                <a:latin typeface="Book Antiqua" panose="02040602050305030304" pitchFamily="18" charset="0"/>
              </a:rPr>
              <a:t>Pros and Cons of Top-Down Budgeting</a:t>
            </a:r>
            <a:endParaRPr lang="ar-SA" sz="2400" b="1" dirty="0">
              <a:solidFill>
                <a:srgbClr val="C00000"/>
              </a:solidFill>
              <a:latin typeface="Book Antiqua" panose="02040602050305030304"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584" y="1772816"/>
            <a:ext cx="7655085" cy="3943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087B0D12-4E05-2119-5192-B3FB3FB0ACAB}"/>
              </a:ext>
            </a:extLst>
          </p:cNvPr>
          <p:cNvPicPr>
            <a:picLocks noChangeAspect="1"/>
          </p:cNvPicPr>
          <p:nvPr/>
        </p:nvPicPr>
        <p:blipFill>
          <a:blip r:embed="rId3"/>
          <a:stretch>
            <a:fillRect/>
          </a:stretch>
        </p:blipFill>
        <p:spPr>
          <a:xfrm>
            <a:off x="767408" y="90615"/>
            <a:ext cx="936104" cy="823031"/>
          </a:xfrm>
          <a:prstGeom prst="rect">
            <a:avLst/>
          </a:prstGeom>
        </p:spPr>
      </p:pic>
    </p:spTree>
    <p:extLst>
      <p:ext uri="{BB962C8B-B14F-4D97-AF65-F5344CB8AC3E}">
        <p14:creationId xmlns:p14="http://schemas.microsoft.com/office/powerpoint/2010/main" val="1035578256"/>
      </p:ext>
    </p:extLst>
  </p:cSld>
  <p:clrMapOvr>
    <a:masterClrMapping/>
  </p:clrMapOvr>
  <mc:AlternateContent xmlns:mc="http://schemas.openxmlformats.org/markup-compatibility/2006" xmlns:p14="http://schemas.microsoft.com/office/powerpoint/2010/main">
    <mc:Choice Requires="p14">
      <p:transition spd="slow" p14:dur="2000" advTm="200633"/>
    </mc:Choice>
    <mc:Fallback xmlns="">
      <p:transition spd="slow" advTm="20063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662364"/>
            <a:ext cx="4608512" cy="1077218"/>
          </a:xfrm>
          <a:prstGeom prst="rect">
            <a:avLst/>
          </a:prstGeom>
        </p:spPr>
        <p:txBody>
          <a:bodyPr wrap="square">
            <a:spAutoFit/>
          </a:bodyPr>
          <a:lstStyle/>
          <a:p>
            <a:pPr algn="l" rtl="0"/>
            <a:br>
              <a:rPr lang="en-US" dirty="0"/>
            </a:br>
            <a:r>
              <a:rPr lang="en-US" sz="2800" b="1" dirty="0">
                <a:solidFill>
                  <a:srgbClr val="C00000"/>
                </a:solidFill>
                <a:latin typeface="Book Antiqua" panose="02040602050305030304" pitchFamily="18" charset="0"/>
              </a:rPr>
              <a:t>Bottom-Up Budgeting</a:t>
            </a:r>
            <a:br>
              <a:rPr lang="en-US" i="1" dirty="0"/>
            </a:br>
            <a:endParaRPr lang="ar-SA" dirty="0"/>
          </a:p>
        </p:txBody>
      </p:sp>
      <p:sp>
        <p:nvSpPr>
          <p:cNvPr id="7" name="مستطيل 6"/>
          <p:cNvSpPr/>
          <p:nvPr/>
        </p:nvSpPr>
        <p:spPr>
          <a:xfrm>
            <a:off x="1981692" y="1604260"/>
            <a:ext cx="4762380" cy="4247317"/>
          </a:xfrm>
          <a:prstGeom prst="rect">
            <a:avLst/>
          </a:prstGeom>
        </p:spPr>
        <p:txBody>
          <a:bodyPr wrap="square">
            <a:spAutoFit/>
          </a:bodyPr>
          <a:lstStyle/>
          <a:p>
            <a:pPr marL="285750" indent="-285750" algn="l" rtl="0">
              <a:buFont typeface="Arial" panose="020B0604020202020204" pitchFamily="34" charset="0"/>
              <a:buChar char="•"/>
            </a:pPr>
            <a:r>
              <a:rPr lang="en-US" dirty="0"/>
              <a:t>In bottom - up budgeting, </a:t>
            </a:r>
            <a:r>
              <a:rPr lang="en-US" b="1" dirty="0">
                <a:solidFill>
                  <a:srgbClr val="C00000"/>
                </a:solidFill>
              </a:rPr>
              <a:t>the WBS identifies the elemental tasks,</a:t>
            </a:r>
            <a:r>
              <a:rPr lang="en-US" b="1" dirty="0">
                <a:solidFill>
                  <a:srgbClr val="C00000"/>
                </a:solidFill>
                <a:highlight>
                  <a:srgbClr val="00FFFF"/>
                </a:highlight>
              </a:rPr>
              <a:t> whose resource requirements are estimated by those responsible for executing them.</a:t>
            </a:r>
          </a:p>
          <a:p>
            <a:pPr marL="285750" indent="-285750" algn="l" rtl="0">
              <a:buFont typeface="Arial" panose="020B0604020202020204" pitchFamily="34" charset="0"/>
              <a:buChar char="•"/>
            </a:pPr>
            <a:r>
              <a:rPr lang="en-US" dirty="0"/>
              <a:t> </a:t>
            </a:r>
            <a:r>
              <a:rPr lang="en-US" b="1" dirty="0">
                <a:solidFill>
                  <a:srgbClr val="C00000"/>
                </a:solidFill>
              </a:rPr>
              <a:t>This can result in much </a:t>
            </a:r>
            <a:r>
              <a:rPr lang="en-US" b="1" dirty="0">
                <a:solidFill>
                  <a:srgbClr val="C00000"/>
                </a:solidFill>
                <a:highlight>
                  <a:srgbClr val="00FFFF"/>
                </a:highlight>
              </a:rPr>
              <a:t>more accurate estimates</a:t>
            </a:r>
            <a:r>
              <a:rPr lang="en-US" dirty="0"/>
              <a:t>.. The resources, such as labor and materials, are then </a:t>
            </a:r>
            <a:r>
              <a:rPr lang="en-US" dirty="0">
                <a:highlight>
                  <a:srgbClr val="00FFFF"/>
                </a:highlight>
              </a:rPr>
              <a:t>converted to costs </a:t>
            </a:r>
            <a:r>
              <a:rPr lang="en-US" dirty="0"/>
              <a:t>and </a:t>
            </a:r>
            <a:r>
              <a:rPr lang="en-US" dirty="0">
                <a:highlight>
                  <a:srgbClr val="00FFFF"/>
                </a:highlight>
              </a:rPr>
              <a:t>aggregated to different levels </a:t>
            </a:r>
            <a:r>
              <a:rPr lang="en-US" dirty="0"/>
              <a:t>of the project, eventually resulting in an overall direct cost for the project. </a:t>
            </a:r>
          </a:p>
          <a:p>
            <a:pPr marL="285750" indent="-285750" algn="l" rtl="0">
              <a:buFont typeface="Arial" panose="020B0604020202020204" pitchFamily="34" charset="0"/>
              <a:buChar char="•"/>
            </a:pPr>
            <a:r>
              <a:rPr lang="en-US" dirty="0"/>
              <a:t>The PM then adds, according to organizational policy, </a:t>
            </a:r>
            <a:r>
              <a:rPr lang="en-US" dirty="0">
                <a:highlight>
                  <a:srgbClr val="FFFF00"/>
                </a:highlight>
              </a:rPr>
              <a:t>indirect costs </a:t>
            </a:r>
            <a:r>
              <a:rPr lang="en-US" dirty="0"/>
              <a:t>such as general and administrative, a reserve for </a:t>
            </a:r>
            <a:r>
              <a:rPr lang="en-US" dirty="0">
                <a:highlight>
                  <a:srgbClr val="FFFF00"/>
                </a:highlight>
              </a:rPr>
              <a:t>contingencies, </a:t>
            </a:r>
            <a:r>
              <a:rPr lang="en-US" dirty="0"/>
              <a:t>and </a:t>
            </a:r>
            <a:r>
              <a:rPr lang="en-US" dirty="0">
                <a:highlight>
                  <a:srgbClr val="FFFF00"/>
                </a:highlight>
              </a:rPr>
              <a:t>a </a:t>
            </a:r>
            <a:r>
              <a:rPr lang="en-US" b="1" dirty="0">
                <a:solidFill>
                  <a:srgbClr val="C00000"/>
                </a:solidFill>
                <a:highlight>
                  <a:srgbClr val="FFFF00"/>
                </a:highlight>
              </a:rPr>
              <a:t>profit figure </a:t>
            </a:r>
            <a:r>
              <a:rPr lang="en-US" dirty="0"/>
              <a:t>to arrive at a final project budget.</a:t>
            </a:r>
            <a:endParaRPr lang="ar-SA"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2105" y="2132856"/>
            <a:ext cx="3257475"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A1970CB0-B133-7B5A-FE0B-DD1C4CB0B808}"/>
              </a:ext>
            </a:extLst>
          </p:cNvPr>
          <p:cNvPicPr>
            <a:picLocks noChangeAspect="1"/>
          </p:cNvPicPr>
          <p:nvPr/>
        </p:nvPicPr>
        <p:blipFill>
          <a:blip r:embed="rId3"/>
          <a:stretch>
            <a:fillRect/>
          </a:stretch>
        </p:blipFill>
        <p:spPr>
          <a:xfrm>
            <a:off x="677010" y="250848"/>
            <a:ext cx="936104" cy="823031"/>
          </a:xfrm>
          <a:prstGeom prst="rect">
            <a:avLst/>
          </a:prstGeom>
        </p:spPr>
      </p:pic>
    </p:spTree>
    <p:extLst>
      <p:ext uri="{BB962C8B-B14F-4D97-AF65-F5344CB8AC3E}">
        <p14:creationId xmlns:p14="http://schemas.microsoft.com/office/powerpoint/2010/main" val="2761463930"/>
      </p:ext>
    </p:extLst>
  </p:cSld>
  <p:clrMapOvr>
    <a:masterClrMapping/>
  </p:clrMapOvr>
  <mc:AlternateContent xmlns:mc="http://schemas.openxmlformats.org/markup-compatibility/2006" xmlns:p14="http://schemas.microsoft.com/office/powerpoint/2010/main">
    <mc:Choice Requires="p14">
      <p:transition spd="slow" p14:dur="2000" advTm="239617"/>
    </mc:Choice>
    <mc:Fallback xmlns="">
      <p:transition spd="slow" advTm="23961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79555" y="1052737"/>
            <a:ext cx="2880319" cy="1015663"/>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Bottom-Up Budgeting</a:t>
            </a:r>
            <a:br>
              <a:rPr lang="en-US" sz="2000" i="1" dirty="0"/>
            </a:br>
            <a:br>
              <a:rPr lang="en-US" sz="2000" i="1" dirty="0"/>
            </a:br>
            <a:endParaRPr lang="ar-SA" sz="2000" b="1" dirty="0"/>
          </a:p>
        </p:txBody>
      </p:sp>
      <p:sp>
        <p:nvSpPr>
          <p:cNvPr id="7" name="مستطيل 6"/>
          <p:cNvSpPr/>
          <p:nvPr/>
        </p:nvSpPr>
        <p:spPr>
          <a:xfrm>
            <a:off x="2207568" y="1772816"/>
            <a:ext cx="3888432" cy="3970318"/>
          </a:xfrm>
          <a:prstGeom prst="rect">
            <a:avLst/>
          </a:prstGeom>
        </p:spPr>
        <p:txBody>
          <a:bodyPr wrap="square">
            <a:spAutoFit/>
          </a:bodyPr>
          <a:lstStyle/>
          <a:p>
            <a:pPr marL="285750" indent="-285750" algn="l" rtl="0">
              <a:buFont typeface="Arial" panose="020B0604020202020204" pitchFamily="34" charset="0"/>
              <a:buChar char="•"/>
            </a:pPr>
            <a:r>
              <a:rPr lang="en-US" b="1" dirty="0">
                <a:solidFill>
                  <a:srgbClr val="C00000"/>
                </a:solidFill>
                <a:latin typeface="Book Antiqua" panose="02040602050305030304" pitchFamily="18" charset="0"/>
              </a:rPr>
              <a:t>Bottom - up budgets are usually more accurate </a:t>
            </a:r>
            <a:r>
              <a:rPr lang="en-US" b="1" dirty="0">
                <a:solidFill>
                  <a:srgbClr val="C00000"/>
                </a:solidFill>
                <a:highlight>
                  <a:srgbClr val="FFFF00"/>
                </a:highlight>
                <a:latin typeface="Book Antiqua" panose="02040602050305030304" pitchFamily="18" charset="0"/>
              </a:rPr>
              <a:t>in the detailed tasks,</a:t>
            </a:r>
            <a:r>
              <a:rPr lang="en-US" dirty="0">
                <a:highlight>
                  <a:srgbClr val="FFFF00"/>
                </a:highlight>
                <a:latin typeface="Book Antiqua" panose="02040602050305030304" pitchFamily="18" charset="0"/>
              </a:rPr>
              <a:t> but costly tasks. </a:t>
            </a:r>
          </a:p>
          <a:p>
            <a:pPr marL="285750" indent="-285750" algn="l" rtl="0">
              <a:buFont typeface="Arial" panose="020B0604020202020204" pitchFamily="34" charset="0"/>
              <a:buChar char="•"/>
            </a:pPr>
            <a:r>
              <a:rPr lang="en-US" dirty="0">
                <a:latin typeface="Book Antiqua" panose="02040602050305030304" pitchFamily="18" charset="0"/>
              </a:rPr>
              <a:t>Such an approach, however, is </a:t>
            </a:r>
            <a:r>
              <a:rPr lang="en-US" b="1" dirty="0">
                <a:solidFill>
                  <a:srgbClr val="C00000"/>
                </a:solidFill>
                <a:latin typeface="Book Antiqua" panose="02040602050305030304" pitchFamily="18" charset="0"/>
              </a:rPr>
              <a:t>common in organizations with a </a:t>
            </a:r>
            <a:r>
              <a:rPr lang="en-US" b="1" dirty="0">
                <a:solidFill>
                  <a:srgbClr val="C00000"/>
                </a:solidFill>
                <a:highlight>
                  <a:srgbClr val="FFFF00"/>
                </a:highlight>
                <a:latin typeface="Book Antiqua" panose="02040602050305030304" pitchFamily="18" charset="0"/>
              </a:rPr>
              <a:t>participative management </a:t>
            </a:r>
            <a:r>
              <a:rPr lang="en-US" b="1" dirty="0">
                <a:solidFill>
                  <a:srgbClr val="C00000"/>
                </a:solidFill>
                <a:latin typeface="Book Antiqua" panose="02040602050305030304" pitchFamily="18" charset="0"/>
              </a:rPr>
              <a:t>philosophy and leads to </a:t>
            </a:r>
            <a:r>
              <a:rPr lang="en-US" b="1" dirty="0">
                <a:solidFill>
                  <a:srgbClr val="C00000"/>
                </a:solidFill>
                <a:highlight>
                  <a:srgbClr val="FFFF00"/>
                </a:highlight>
                <a:latin typeface="Book Antiqua" panose="02040602050305030304" pitchFamily="18" charset="0"/>
              </a:rPr>
              <a:t>better morale, greater acceptance of the resulting budget, and heightened commitment by the project team.</a:t>
            </a:r>
          </a:p>
          <a:p>
            <a:pPr marL="285750" indent="-285750" algn="l" rtl="0">
              <a:buFont typeface="Arial" panose="020B0604020202020204" pitchFamily="34" charset="0"/>
              <a:buChar char="•"/>
            </a:pPr>
            <a:r>
              <a:rPr lang="en-US" dirty="0">
                <a:latin typeface="Book Antiqua" panose="02040602050305030304" pitchFamily="18" charset="0"/>
              </a:rPr>
              <a:t>It is also </a:t>
            </a:r>
            <a:r>
              <a:rPr lang="en-US" dirty="0">
                <a:highlight>
                  <a:srgbClr val="FFFF00"/>
                </a:highlight>
                <a:latin typeface="Book Antiqua" panose="02040602050305030304" pitchFamily="18" charset="0"/>
              </a:rPr>
              <a:t>a good managerial training technique for aspiring project and general managers.</a:t>
            </a:r>
            <a:endParaRPr lang="ar-SA" dirty="0">
              <a:highlight>
                <a:srgbClr val="FFFF00"/>
              </a:highlight>
              <a:latin typeface="Book Antiqua" panose="02040602050305030304" pitchFamily="18"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017" y="1844824"/>
            <a:ext cx="3912508"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68E27B3C-47EE-3ED7-72C0-DAEF45C4AF62}"/>
              </a:ext>
            </a:extLst>
          </p:cNvPr>
          <p:cNvPicPr>
            <a:picLocks noChangeAspect="1"/>
          </p:cNvPicPr>
          <p:nvPr/>
        </p:nvPicPr>
        <p:blipFill>
          <a:blip r:embed="rId4"/>
          <a:stretch>
            <a:fillRect/>
          </a:stretch>
        </p:blipFill>
        <p:spPr>
          <a:xfrm>
            <a:off x="839416" y="113474"/>
            <a:ext cx="936104" cy="823031"/>
          </a:xfrm>
          <a:prstGeom prst="rect">
            <a:avLst/>
          </a:prstGeom>
        </p:spPr>
      </p:pic>
    </p:spTree>
    <p:extLst>
      <p:ext uri="{BB962C8B-B14F-4D97-AF65-F5344CB8AC3E}">
        <p14:creationId xmlns:p14="http://schemas.microsoft.com/office/powerpoint/2010/main" val="635407832"/>
      </p:ext>
    </p:extLst>
  </p:cSld>
  <p:clrMapOvr>
    <a:masterClrMapping/>
  </p:clrMapOvr>
  <mc:AlternateContent xmlns:mc="http://schemas.openxmlformats.org/markup-compatibility/2006" xmlns:p14="http://schemas.microsoft.com/office/powerpoint/2010/main">
    <mc:Choice Requires="p14">
      <p:transition spd="slow" p14:dur="2000" advTm="136316"/>
    </mc:Choice>
    <mc:Fallback xmlns="">
      <p:transition spd="slow" advTm="13631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19537" y="1695208"/>
            <a:ext cx="8352927" cy="4093428"/>
          </a:xfrm>
          <a:prstGeom prst="rect">
            <a:avLst/>
          </a:prstGeom>
        </p:spPr>
        <p:txBody>
          <a:bodyPr wrap="square">
            <a:spAutoFit/>
          </a:bodyPr>
          <a:lstStyle/>
          <a:p>
            <a:pPr marL="342900" indent="-342900" algn="l" rtl="0">
              <a:buFont typeface="Arial" panose="020B0604020202020204" pitchFamily="34" charset="0"/>
              <a:buChar char="•"/>
            </a:pPr>
            <a:r>
              <a:rPr lang="en-US" sz="2000" b="1" dirty="0">
                <a:solidFill>
                  <a:srgbClr val="C00000"/>
                </a:solidFill>
              </a:rPr>
              <a:t>Unfortunately, true bottom - up budgeting </a:t>
            </a:r>
            <a:r>
              <a:rPr lang="en-US" sz="2000" b="1" dirty="0">
                <a:solidFill>
                  <a:srgbClr val="C00000"/>
                </a:solidFill>
                <a:highlight>
                  <a:srgbClr val="FFFF00"/>
                </a:highlight>
              </a:rPr>
              <a:t>is rare</a:t>
            </a:r>
            <a:r>
              <a:rPr lang="en-US" sz="2000" dirty="0"/>
              <a:t>. Upper level managers hesitate to let the workers develop the budget, </a:t>
            </a:r>
            <a:r>
              <a:rPr lang="en-US" sz="2000" dirty="0">
                <a:highlight>
                  <a:srgbClr val="FFFF00"/>
                </a:highlight>
              </a:rPr>
              <a:t>fearing the natural tendency to overstate costs</a:t>
            </a:r>
            <a:r>
              <a:rPr lang="en-US" sz="2000" dirty="0"/>
              <a:t>, </a:t>
            </a:r>
            <a:r>
              <a:rPr lang="en-US" sz="2000" b="1" dirty="0">
                <a:solidFill>
                  <a:srgbClr val="C00000"/>
                </a:solidFill>
              </a:rPr>
              <a:t>and </a:t>
            </a:r>
            <a:r>
              <a:rPr lang="en-US" sz="2000" b="1" dirty="0">
                <a:solidFill>
                  <a:srgbClr val="C00000"/>
                </a:solidFill>
                <a:highlight>
                  <a:srgbClr val="FFFF00"/>
                </a:highlight>
              </a:rPr>
              <a:t>fearing complaints if the budget must later be reduced to meet organizational resource limitations</a:t>
            </a:r>
            <a:r>
              <a:rPr lang="en-US" sz="2000" b="1" dirty="0">
                <a:solidFill>
                  <a:srgbClr val="C00000"/>
                </a:solidFill>
              </a:rPr>
              <a:t>.</a:t>
            </a:r>
          </a:p>
          <a:p>
            <a:pPr marL="342900" indent="-342900" algn="l" rtl="0">
              <a:buFont typeface="Arial" panose="020B0604020202020204" pitchFamily="34" charset="0"/>
              <a:buChar char="•"/>
            </a:pPr>
            <a:r>
              <a:rPr lang="en-US" sz="2000" dirty="0"/>
              <a:t> Moreover, </a:t>
            </a:r>
            <a:r>
              <a:rPr lang="en-US" sz="2000" b="1" dirty="0">
                <a:solidFill>
                  <a:srgbClr val="C00000"/>
                </a:solidFill>
              </a:rPr>
              <a:t>the budget is upper management ’ </a:t>
            </a:r>
            <a:r>
              <a:rPr lang="en-US" sz="2000" b="1" dirty="0">
                <a:solidFill>
                  <a:srgbClr val="C00000"/>
                </a:solidFill>
                <a:highlight>
                  <a:srgbClr val="FFFF00"/>
                </a:highlight>
              </a:rPr>
              <a:t>s primary tool for control of the project</a:t>
            </a:r>
            <a:r>
              <a:rPr lang="en-US" sz="2000" b="1" dirty="0">
                <a:solidFill>
                  <a:srgbClr val="C00000"/>
                </a:solidFill>
              </a:rPr>
              <a:t>, and they hesitate to let others set </a:t>
            </a:r>
            <a:r>
              <a:rPr lang="en-US" sz="2000" b="1" dirty="0">
                <a:solidFill>
                  <a:srgbClr val="C00000"/>
                </a:solidFill>
                <a:highlight>
                  <a:srgbClr val="FFFF00"/>
                </a:highlight>
              </a:rPr>
              <a:t>the control limits.</a:t>
            </a:r>
          </a:p>
          <a:p>
            <a:pPr marL="342900" indent="-342900" algn="l" rtl="0">
              <a:buFont typeface="Arial" panose="020B0604020202020204" pitchFamily="34" charset="0"/>
              <a:buChar char="•"/>
            </a:pPr>
            <a:r>
              <a:rPr lang="en-US" sz="2000" dirty="0"/>
              <a:t> Again, we will see that the budget </a:t>
            </a:r>
            <a:r>
              <a:rPr lang="en-US" sz="2000" dirty="0">
                <a:highlight>
                  <a:srgbClr val="FFFF00"/>
                </a:highlight>
              </a:rPr>
              <a:t>is not </a:t>
            </a:r>
            <a:r>
              <a:rPr lang="en-US" sz="2000" dirty="0">
                <a:highlight>
                  <a:srgbClr val="00FF00"/>
                </a:highlight>
              </a:rPr>
              <a:t>a sufficient tool </a:t>
            </a:r>
            <a:r>
              <a:rPr lang="en-US" sz="2000" dirty="0">
                <a:highlight>
                  <a:srgbClr val="FFFF00"/>
                </a:highlight>
              </a:rPr>
              <a:t>for controlling a project.</a:t>
            </a:r>
            <a:r>
              <a:rPr lang="en-US" sz="2000" dirty="0"/>
              <a:t> </a:t>
            </a:r>
            <a:r>
              <a:rPr lang="en-US" sz="2000" b="1" dirty="0">
                <a:solidFill>
                  <a:srgbClr val="C00000"/>
                </a:solidFill>
                <a:highlight>
                  <a:srgbClr val="00FFFF"/>
                </a:highlight>
              </a:rPr>
              <a:t>Top - down budgeting allows the budget to be controlled by people who play little role in designing and doing the work required by the project. </a:t>
            </a:r>
            <a:r>
              <a:rPr lang="en-US" sz="2000" b="1" dirty="0">
                <a:solidFill>
                  <a:srgbClr val="C00000"/>
                </a:solidFill>
              </a:rPr>
              <a:t>It should be obvious </a:t>
            </a:r>
            <a:r>
              <a:rPr lang="en-US" sz="2000" b="1" dirty="0">
                <a:solidFill>
                  <a:srgbClr val="C00000"/>
                </a:solidFill>
                <a:highlight>
                  <a:srgbClr val="00FF00"/>
                </a:highlight>
              </a:rPr>
              <a:t>that this will cause problems </a:t>
            </a:r>
            <a:r>
              <a:rPr lang="en-US" sz="2000" b="1" dirty="0">
                <a:solidFill>
                  <a:srgbClr val="C00000"/>
                </a:solidFill>
              </a:rPr>
              <a:t>— and it does.</a:t>
            </a:r>
            <a:endParaRPr lang="ar-SA" sz="2000" b="1" dirty="0">
              <a:solidFill>
                <a:srgbClr val="C00000"/>
              </a:solidFill>
            </a:endParaRPr>
          </a:p>
          <a:p>
            <a:pPr algn="l" rtl="0"/>
            <a:endParaRPr lang="en-US" sz="2000" dirty="0"/>
          </a:p>
          <a:p>
            <a:pPr algn="l" rtl="0"/>
            <a:endParaRPr lang="ar-SA" sz="2000" dirty="0">
              <a:solidFill>
                <a:srgbClr val="C00000"/>
              </a:solidFill>
            </a:endParaRPr>
          </a:p>
        </p:txBody>
      </p:sp>
      <p:sp>
        <p:nvSpPr>
          <p:cNvPr id="6" name="مستطيل 5"/>
          <p:cNvSpPr/>
          <p:nvPr/>
        </p:nvSpPr>
        <p:spPr>
          <a:xfrm>
            <a:off x="2908672" y="1208248"/>
            <a:ext cx="3288080" cy="461665"/>
          </a:xfrm>
          <a:prstGeom prst="rect">
            <a:avLst/>
          </a:prstGeom>
        </p:spPr>
        <p:txBody>
          <a:bodyPr wrap="none">
            <a:spAutoFit/>
          </a:bodyPr>
          <a:lstStyle/>
          <a:p>
            <a:r>
              <a:rPr lang="en-US" sz="2400" b="1" dirty="0">
                <a:solidFill>
                  <a:srgbClr val="C00000"/>
                </a:solidFill>
                <a:latin typeface="Book Antiqua" panose="02040602050305030304" pitchFamily="18" charset="0"/>
              </a:rPr>
              <a:t>Bottom-Up Budgeting</a:t>
            </a:r>
            <a:endParaRPr lang="ar-SA" sz="2400"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761" y="5013177"/>
            <a:ext cx="4557713" cy="1417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a:extLst>
              <a:ext uri="{FF2B5EF4-FFF2-40B4-BE49-F238E27FC236}">
                <a16:creationId xmlns:a16="http://schemas.microsoft.com/office/drawing/2014/main" id="{A8E5B8B6-57C8-A6AB-99AE-F8FC656A0E32}"/>
              </a:ext>
            </a:extLst>
          </p:cNvPr>
          <p:cNvPicPr>
            <a:picLocks noChangeAspect="1"/>
          </p:cNvPicPr>
          <p:nvPr/>
        </p:nvPicPr>
        <p:blipFill>
          <a:blip r:embed="rId4"/>
          <a:stretch>
            <a:fillRect/>
          </a:stretch>
        </p:blipFill>
        <p:spPr>
          <a:xfrm>
            <a:off x="767408" y="168443"/>
            <a:ext cx="936104" cy="823031"/>
          </a:xfrm>
          <a:prstGeom prst="rect">
            <a:avLst/>
          </a:prstGeom>
        </p:spPr>
      </p:pic>
    </p:spTree>
    <p:extLst>
      <p:ext uri="{BB962C8B-B14F-4D97-AF65-F5344CB8AC3E}">
        <p14:creationId xmlns:p14="http://schemas.microsoft.com/office/powerpoint/2010/main" val="3962980898"/>
      </p:ext>
    </p:extLst>
  </p:cSld>
  <p:clrMapOvr>
    <a:masterClrMapping/>
  </p:clrMapOvr>
  <mc:AlternateContent xmlns:mc="http://schemas.openxmlformats.org/markup-compatibility/2006" xmlns:p14="http://schemas.microsoft.com/office/powerpoint/2010/main">
    <mc:Choice Requires="p14">
      <p:transition spd="slow" p14:dur="2000" advTm="268694"/>
    </mc:Choice>
    <mc:Fallback xmlns="">
      <p:transition spd="slow" advTm="26869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359696" y="1131651"/>
            <a:ext cx="4572000" cy="400110"/>
          </a:xfrm>
          <a:prstGeom prst="rect">
            <a:avLst/>
          </a:prstGeom>
        </p:spPr>
        <p:txBody>
          <a:bodyPr>
            <a:spAutoFit/>
          </a:bodyPr>
          <a:lstStyle/>
          <a:p>
            <a:pPr algn="l"/>
            <a:r>
              <a:rPr lang="en-US" sz="2000" b="1" dirty="0">
                <a:solidFill>
                  <a:srgbClr val="C00000"/>
                </a:solidFill>
                <a:latin typeface="Book Antiqua" panose="02040602050305030304" pitchFamily="18" charset="0"/>
              </a:rPr>
              <a:t>Bottom-Up Budgeting</a:t>
            </a:r>
            <a:endParaRPr lang="ar-SA" sz="2000" dirty="0"/>
          </a:p>
        </p:txBody>
      </p:sp>
      <p:sp>
        <p:nvSpPr>
          <p:cNvPr id="7" name="مستطيل 6"/>
          <p:cNvSpPr/>
          <p:nvPr/>
        </p:nvSpPr>
        <p:spPr>
          <a:xfrm>
            <a:off x="2120738" y="1772816"/>
            <a:ext cx="3111167" cy="2862322"/>
          </a:xfrm>
          <a:prstGeom prst="rect">
            <a:avLst/>
          </a:prstGeom>
        </p:spPr>
        <p:txBody>
          <a:bodyPr wrap="square">
            <a:spAutoFit/>
          </a:bodyPr>
          <a:lstStyle/>
          <a:p>
            <a:pPr marL="342900" indent="-342900" algn="l" rtl="0">
              <a:buFont typeface="Arial" panose="020B0604020202020204" pitchFamily="34" charset="0"/>
              <a:buChar char="•"/>
            </a:pPr>
            <a:r>
              <a:rPr lang="en-US" altLang="ar-SA" sz="2000" dirty="0">
                <a:latin typeface="Book Antiqua" panose="02040602050305030304" pitchFamily="18" charset="0"/>
              </a:rPr>
              <a:t>Starts at the bottom of the WBS, with the people who do the work</a:t>
            </a:r>
          </a:p>
          <a:p>
            <a:pPr marL="342900" indent="-342900" algn="l" rtl="0">
              <a:buFont typeface="Arial" panose="020B0604020202020204" pitchFamily="34" charset="0"/>
              <a:buChar char="•"/>
            </a:pPr>
            <a:r>
              <a:rPr lang="en-US" altLang="ar-SA" sz="2000" dirty="0">
                <a:latin typeface="Book Antiqua" panose="02040602050305030304" pitchFamily="18" charset="0"/>
              </a:rPr>
              <a:t>Then costs are aggregated upward</a:t>
            </a:r>
          </a:p>
          <a:p>
            <a:pPr marL="342900" indent="-342900" algn="l" rtl="0">
              <a:buFont typeface="Arial" panose="020B0604020202020204" pitchFamily="34" charset="0"/>
              <a:buChar char="•"/>
            </a:pPr>
            <a:r>
              <a:rPr lang="en-US" altLang="ar-SA" sz="2000" dirty="0">
                <a:latin typeface="Book Antiqua" panose="02040602050305030304" pitchFamily="18" charset="0"/>
              </a:rPr>
              <a:t>Overhead, project </a:t>
            </a:r>
            <a:r>
              <a:rPr lang="en-US" altLang="ar-SA" sz="2000" dirty="0">
                <a:highlight>
                  <a:srgbClr val="00FF00"/>
                </a:highlight>
                <a:latin typeface="Book Antiqua" panose="02040602050305030304" pitchFamily="18" charset="0"/>
              </a:rPr>
              <a:t>reserve</a:t>
            </a:r>
            <a:r>
              <a:rPr lang="en-US" altLang="ar-SA" sz="2000" dirty="0">
                <a:latin typeface="Book Antiqua" panose="02040602050305030304" pitchFamily="18" charset="0"/>
              </a:rPr>
              <a:t>s, and </a:t>
            </a:r>
            <a:r>
              <a:rPr lang="en-US" altLang="ar-SA" sz="2000" dirty="0">
                <a:highlight>
                  <a:srgbClr val="00FF00"/>
                </a:highlight>
                <a:latin typeface="Book Antiqua" panose="02040602050305030304" pitchFamily="18" charset="0"/>
              </a:rPr>
              <a:t>profit </a:t>
            </a:r>
            <a:r>
              <a:rPr lang="en-US" altLang="ar-SA" sz="2000" dirty="0">
                <a:latin typeface="Book Antiqua" panose="02040602050305030304" pitchFamily="18" charset="0"/>
              </a:rPr>
              <a:t>have to be added in</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9937" y="1772817"/>
            <a:ext cx="4486733" cy="3452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31CBA419-100A-EC43-70BD-01B0D33CC633}"/>
              </a:ext>
            </a:extLst>
          </p:cNvPr>
          <p:cNvPicPr>
            <a:picLocks noChangeAspect="1"/>
          </p:cNvPicPr>
          <p:nvPr/>
        </p:nvPicPr>
        <p:blipFill>
          <a:blip r:embed="rId3"/>
          <a:stretch>
            <a:fillRect/>
          </a:stretch>
        </p:blipFill>
        <p:spPr>
          <a:xfrm>
            <a:off x="695400" y="136334"/>
            <a:ext cx="936104" cy="823031"/>
          </a:xfrm>
          <a:prstGeom prst="rect">
            <a:avLst/>
          </a:prstGeom>
        </p:spPr>
      </p:pic>
    </p:spTree>
    <p:extLst>
      <p:ext uri="{BB962C8B-B14F-4D97-AF65-F5344CB8AC3E}">
        <p14:creationId xmlns:p14="http://schemas.microsoft.com/office/powerpoint/2010/main" val="404602992"/>
      </p:ext>
    </p:extLst>
  </p:cSld>
  <p:clrMapOvr>
    <a:masterClrMapping/>
  </p:clrMapOvr>
  <mc:AlternateContent xmlns:mc="http://schemas.openxmlformats.org/markup-compatibility/2006" xmlns:p14="http://schemas.microsoft.com/office/powerpoint/2010/main">
    <mc:Choice Requires="p14">
      <p:transition spd="slow" p14:dur="2000" advTm="70537"/>
    </mc:Choice>
    <mc:Fallback xmlns="">
      <p:transition spd="slow" advTm="7053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175541" y="1084674"/>
            <a:ext cx="2770310" cy="400110"/>
          </a:xfrm>
          <a:prstGeom prst="rect">
            <a:avLst/>
          </a:prstGeom>
        </p:spPr>
        <p:txBody>
          <a:bodyPr wrap="none">
            <a:spAutoFit/>
          </a:bodyPr>
          <a:lstStyle/>
          <a:p>
            <a:pPr algn="l"/>
            <a:r>
              <a:rPr lang="en-US" sz="2000" b="1" dirty="0">
                <a:solidFill>
                  <a:srgbClr val="C00000"/>
                </a:solidFill>
                <a:latin typeface="Book Antiqua" panose="02040602050305030304" pitchFamily="18" charset="0"/>
              </a:rPr>
              <a:t>Bottom-Up Budgeting</a:t>
            </a:r>
            <a:endParaRPr lang="ar-SA" sz="2000" dirty="0"/>
          </a:p>
        </p:txBody>
      </p:sp>
      <p:sp>
        <p:nvSpPr>
          <p:cNvPr id="7" name="مستطيل 6"/>
          <p:cNvSpPr/>
          <p:nvPr/>
        </p:nvSpPr>
        <p:spPr>
          <a:xfrm>
            <a:off x="1824392" y="1484785"/>
            <a:ext cx="5472608" cy="4401205"/>
          </a:xfrm>
          <a:prstGeom prst="rect">
            <a:avLst/>
          </a:prstGeom>
        </p:spPr>
        <p:txBody>
          <a:bodyPr wrap="square">
            <a:spAutoFit/>
          </a:bodyPr>
          <a:lstStyle/>
          <a:p>
            <a:pPr marL="342900" indent="-342900" algn="l" rtl="0">
              <a:buFont typeface="Arial" panose="020B0604020202020204" pitchFamily="34" charset="0"/>
              <a:buChar char="•"/>
            </a:pPr>
            <a:r>
              <a:rPr lang="en-US" sz="2000" dirty="0">
                <a:highlight>
                  <a:srgbClr val="00FF00"/>
                </a:highlight>
              </a:rPr>
              <a:t>Project budgeting is a difficult </a:t>
            </a:r>
            <a:r>
              <a:rPr lang="en-US" sz="2000" dirty="0"/>
              <a:t>task due to the </a:t>
            </a:r>
            <a:r>
              <a:rPr lang="en-US" sz="2000" dirty="0">
                <a:highlight>
                  <a:srgbClr val="00FF00"/>
                </a:highlight>
              </a:rPr>
              <a:t>lack of experience </a:t>
            </a:r>
            <a:r>
              <a:rPr lang="en-US" sz="2000" dirty="0"/>
              <a:t>with unique project undertakings. </a:t>
            </a:r>
          </a:p>
          <a:p>
            <a:pPr marL="342900" indent="-342900" algn="l" rtl="0">
              <a:buFont typeface="Arial" panose="020B0604020202020204" pitchFamily="34" charset="0"/>
              <a:buChar char="•"/>
            </a:pPr>
            <a:r>
              <a:rPr lang="en-US" sz="2000" dirty="0"/>
              <a:t>The two major ways of generating a project budget </a:t>
            </a:r>
            <a:r>
              <a:rPr lang="en-US" sz="2000" dirty="0">
                <a:highlight>
                  <a:srgbClr val="00FF00"/>
                </a:highlight>
              </a:rPr>
              <a:t>are top - down and bottom - up</a:t>
            </a:r>
            <a:r>
              <a:rPr lang="en-US" sz="2000" dirty="0"/>
              <a:t>. </a:t>
            </a:r>
          </a:p>
          <a:p>
            <a:pPr marL="342900" indent="-342900" algn="l" rtl="0">
              <a:buFont typeface="Arial" panose="020B0604020202020204" pitchFamily="34" charset="0"/>
              <a:buChar char="•"/>
            </a:pPr>
            <a:r>
              <a:rPr lang="en-US" sz="2000" dirty="0">
                <a:solidFill>
                  <a:srgbClr val="C00000"/>
                </a:solidFill>
              </a:rPr>
              <a:t>The former </a:t>
            </a:r>
            <a:r>
              <a:rPr lang="en-US" sz="2000" b="1" dirty="0">
                <a:solidFill>
                  <a:srgbClr val="C00000"/>
                </a:solidFill>
              </a:rPr>
              <a:t>(top – down) </a:t>
            </a:r>
            <a:r>
              <a:rPr lang="en-US" sz="2000" dirty="0">
                <a:solidFill>
                  <a:srgbClr val="C00000"/>
                </a:solidFill>
              </a:rPr>
              <a:t>is usually accurate overall but possibly includes significant error for low - level tasks. </a:t>
            </a:r>
            <a:r>
              <a:rPr lang="en-US" sz="2000" dirty="0"/>
              <a:t>The latter </a:t>
            </a:r>
            <a:r>
              <a:rPr lang="en-US" sz="2000" b="1" dirty="0">
                <a:solidFill>
                  <a:srgbClr val="C00000"/>
                </a:solidFill>
              </a:rPr>
              <a:t>(bottom – up)</a:t>
            </a:r>
            <a:r>
              <a:rPr lang="en-US" sz="2000" dirty="0"/>
              <a:t> is usually accurate for low - level tasks but costly tasks. </a:t>
            </a:r>
          </a:p>
          <a:p>
            <a:pPr marL="342900" indent="-342900" algn="l" rtl="0">
              <a:buFont typeface="Arial" panose="020B0604020202020204" pitchFamily="34" charset="0"/>
              <a:buChar char="•"/>
            </a:pPr>
            <a:r>
              <a:rPr lang="en-US" sz="2000" dirty="0">
                <a:highlight>
                  <a:srgbClr val="FFFF00"/>
                </a:highlight>
              </a:rPr>
              <a:t>Most organizations use top - down budgeting in spite of the fact that bottom -up results in better acceptance and commitment to the budget.</a:t>
            </a:r>
            <a:endParaRPr lang="ar-SA" sz="2000" dirty="0">
              <a:highlight>
                <a:srgbClr val="FFFF00"/>
              </a:highlight>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7000" y="2420889"/>
            <a:ext cx="3263496" cy="2448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2C0F6398-4E7A-DDD5-D6B8-3E983F738E6D}"/>
              </a:ext>
            </a:extLst>
          </p:cNvPr>
          <p:cNvPicPr>
            <a:picLocks noChangeAspect="1"/>
          </p:cNvPicPr>
          <p:nvPr/>
        </p:nvPicPr>
        <p:blipFill>
          <a:blip r:embed="rId3"/>
          <a:stretch>
            <a:fillRect/>
          </a:stretch>
        </p:blipFill>
        <p:spPr>
          <a:xfrm>
            <a:off x="695400" y="124288"/>
            <a:ext cx="936104" cy="823031"/>
          </a:xfrm>
          <a:prstGeom prst="rect">
            <a:avLst/>
          </a:prstGeom>
        </p:spPr>
      </p:pic>
    </p:spTree>
    <p:extLst>
      <p:ext uri="{BB962C8B-B14F-4D97-AF65-F5344CB8AC3E}">
        <p14:creationId xmlns:p14="http://schemas.microsoft.com/office/powerpoint/2010/main" val="2915659986"/>
      </p:ext>
    </p:extLst>
  </p:cSld>
  <p:clrMapOvr>
    <a:masterClrMapping/>
  </p:clrMapOvr>
  <mc:AlternateContent xmlns:mc="http://schemas.openxmlformats.org/markup-compatibility/2006" xmlns:p14="http://schemas.microsoft.com/office/powerpoint/2010/main">
    <mc:Choice Requires="p14">
      <p:transition spd="slow" p14:dur="2000" advTm="202139"/>
    </mc:Choice>
    <mc:Fallback xmlns="">
      <p:transition spd="slow" advTm="2021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35561" y="1047855"/>
            <a:ext cx="3096344" cy="800219"/>
          </a:xfrm>
          <a:prstGeom prst="rect">
            <a:avLst/>
          </a:prstGeom>
        </p:spPr>
        <p:txBody>
          <a:bodyPr wrap="square">
            <a:spAutoFit/>
          </a:bodyPr>
          <a:lstStyle/>
          <a:p>
            <a:pPr algn="l" rtl="0"/>
            <a:r>
              <a:rPr lang="en-US" sz="2800" b="1" dirty="0">
                <a:solidFill>
                  <a:srgbClr val="C00000"/>
                </a:solidFill>
              </a:rPr>
              <a:t>2. Cost Estimating </a:t>
            </a:r>
            <a:br>
              <a:rPr lang="en-US" sz="2000" dirty="0"/>
            </a:br>
            <a:endParaRPr lang="ar-SA" dirty="0"/>
          </a:p>
        </p:txBody>
      </p:sp>
      <p:sp>
        <p:nvSpPr>
          <p:cNvPr id="7" name="مستطيل 6"/>
          <p:cNvSpPr/>
          <p:nvPr/>
        </p:nvSpPr>
        <p:spPr>
          <a:xfrm>
            <a:off x="1847528" y="1988841"/>
            <a:ext cx="3888432" cy="2246769"/>
          </a:xfrm>
          <a:prstGeom prst="rect">
            <a:avLst/>
          </a:prstGeom>
        </p:spPr>
        <p:txBody>
          <a:bodyPr wrap="square">
            <a:spAutoFit/>
          </a:bodyPr>
          <a:lstStyle/>
          <a:p>
            <a:pPr marL="342900" indent="-342900" algn="l" rtl="0">
              <a:buFont typeface="Arial" panose="020B0604020202020204" pitchFamily="34" charset="0"/>
              <a:buChar char="•"/>
            </a:pPr>
            <a:r>
              <a:rPr lang="en-US" sz="2400" b="1" dirty="0">
                <a:latin typeface="Book Antiqua" panose="02040602050305030304" pitchFamily="18" charset="0"/>
              </a:rPr>
              <a:t>Work Element Costing </a:t>
            </a:r>
          </a:p>
          <a:p>
            <a:pPr marL="342900" indent="-342900" algn="l" rtl="0">
              <a:buFont typeface="Arial" panose="020B0604020202020204" pitchFamily="34" charset="0"/>
              <a:buChar char="•"/>
            </a:pPr>
            <a:r>
              <a:rPr lang="en-US" sz="2400" b="1" dirty="0">
                <a:latin typeface="Book Antiqua" panose="02040602050305030304" pitchFamily="18" charset="0"/>
              </a:rPr>
              <a:t>The Impact of Budget Cuts. </a:t>
            </a:r>
            <a:endParaRPr lang="ar-SA" sz="2400" b="1" dirty="0">
              <a:latin typeface="Book Antiqua" panose="02040602050305030304" pitchFamily="18" charset="0"/>
            </a:endParaRPr>
          </a:p>
          <a:p>
            <a:pPr marL="342900" indent="-342900" algn="l" rtl="0">
              <a:buFont typeface="Arial" panose="020B0604020202020204" pitchFamily="34" charset="0"/>
              <a:buChar char="•"/>
            </a:pPr>
            <a:r>
              <a:rPr lang="en-US" sz="2400" b="1" dirty="0">
                <a:latin typeface="Book Antiqua" panose="02040602050305030304" pitchFamily="18" charset="0"/>
              </a:rPr>
              <a:t>Activity vs. Program Budgeting.</a:t>
            </a:r>
            <a:endParaRPr lang="ar-SA" sz="2400" b="1" dirty="0">
              <a:latin typeface="Book Antiqua" panose="02040602050305030304" pitchFamily="18" charset="0"/>
            </a:endParaRPr>
          </a:p>
          <a:p>
            <a:pPr lvl="0" algn="l" rtl="0"/>
            <a:endParaRPr lang="ar-SA" sz="2000" b="1" dirty="0">
              <a:latin typeface="Book Antiqua" panose="02040602050305030304"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827213"/>
            <a:ext cx="4164516" cy="320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1B1E81DA-FBB2-5756-5900-011D7EED23D5}"/>
              </a:ext>
            </a:extLst>
          </p:cNvPr>
          <p:cNvPicPr>
            <a:picLocks noChangeAspect="1"/>
          </p:cNvPicPr>
          <p:nvPr/>
        </p:nvPicPr>
        <p:blipFill>
          <a:blip r:embed="rId3"/>
          <a:stretch>
            <a:fillRect/>
          </a:stretch>
        </p:blipFill>
        <p:spPr>
          <a:xfrm>
            <a:off x="623392" y="136334"/>
            <a:ext cx="936104" cy="823031"/>
          </a:xfrm>
          <a:prstGeom prst="rect">
            <a:avLst/>
          </a:prstGeom>
        </p:spPr>
      </p:pic>
    </p:spTree>
    <p:extLst>
      <p:ext uri="{BB962C8B-B14F-4D97-AF65-F5344CB8AC3E}">
        <p14:creationId xmlns:p14="http://schemas.microsoft.com/office/powerpoint/2010/main" val="2666008980"/>
      </p:ext>
    </p:extLst>
  </p:cSld>
  <p:clrMapOvr>
    <a:masterClrMapping/>
  </p:clrMapOvr>
  <mc:AlternateContent xmlns:mc="http://schemas.openxmlformats.org/markup-compatibility/2006" xmlns:p14="http://schemas.microsoft.com/office/powerpoint/2010/main">
    <mc:Choice Requires="p14">
      <p:transition spd="slow" p14:dur="2000" advTm="52955"/>
    </mc:Choice>
    <mc:Fallback xmlns="">
      <p:transition spd="slow" advTm="5295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279577" y="1323340"/>
            <a:ext cx="4867319" cy="4985980"/>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Work Element Costing</a:t>
            </a:r>
            <a:r>
              <a:rPr lang="ar-EG" sz="2000" b="1" dirty="0">
                <a:solidFill>
                  <a:srgbClr val="C00000"/>
                </a:solidFill>
                <a:latin typeface="Book Antiqua" panose="02040602050305030304" pitchFamily="18" charset="0"/>
              </a:rPr>
              <a:t>تكلفة عنصر العمل </a:t>
            </a:r>
          </a:p>
          <a:p>
            <a:pPr algn="l" rtl="0"/>
            <a:r>
              <a:rPr lang="ar-EG" sz="2000" b="1" dirty="0">
                <a:solidFill>
                  <a:srgbClr val="C00000"/>
                </a:solidFill>
                <a:latin typeface="Book Antiqua" panose="02040602050305030304" pitchFamily="18" charset="0"/>
              </a:rPr>
              <a:t> </a:t>
            </a:r>
            <a:endParaRPr lang="en-US" sz="2000" b="1" dirty="0">
              <a:solidFill>
                <a:srgbClr val="C00000"/>
              </a:solidFill>
              <a:latin typeface="Book Antiqua" panose="02040602050305030304" pitchFamily="18" charset="0"/>
            </a:endParaRPr>
          </a:p>
          <a:p>
            <a:pPr algn="l" rtl="0"/>
            <a:r>
              <a:rPr lang="en-US" b="1" dirty="0">
                <a:solidFill>
                  <a:srgbClr val="C00000"/>
                </a:solidFill>
              </a:rPr>
              <a:t> </a:t>
            </a:r>
            <a:r>
              <a:rPr lang="en-US" sz="2000" dirty="0">
                <a:latin typeface="Book Antiqua" panose="02040602050305030304" pitchFamily="18" charset="0"/>
              </a:rPr>
              <a:t>The task of building a budget is relatively </a:t>
            </a:r>
            <a:r>
              <a:rPr lang="en-US" sz="2000" dirty="0">
                <a:highlight>
                  <a:srgbClr val="FFFF00"/>
                </a:highlight>
                <a:latin typeface="Book Antiqua" panose="02040602050305030304" pitchFamily="18" charset="0"/>
              </a:rPr>
              <a:t>straightforward but boring. </a:t>
            </a:r>
            <a:r>
              <a:rPr lang="en-US" sz="2000" dirty="0">
                <a:latin typeface="Book Antiqua" panose="02040602050305030304" pitchFamily="18" charset="0"/>
              </a:rPr>
              <a:t>Each work element is evaluated for its resource requirements, and its costs are then determined.</a:t>
            </a:r>
          </a:p>
          <a:p>
            <a:pPr algn="l" rtl="0"/>
            <a:r>
              <a:rPr lang="en-US" sz="2000" dirty="0">
                <a:latin typeface="Book Antiqua" panose="02040602050305030304" pitchFamily="18" charset="0"/>
              </a:rPr>
              <a:t>In some organizations, the PM adds the overhead charges </a:t>
            </a:r>
            <a:r>
              <a:rPr lang="ar-EG" sz="2000" dirty="0">
                <a:latin typeface="Book Antiqua" panose="02040602050305030304" pitchFamily="18" charset="0"/>
              </a:rPr>
              <a:t>الرسوم العامة</a:t>
            </a:r>
            <a:r>
              <a:rPr lang="en-US" sz="2000" dirty="0">
                <a:latin typeface="Book Antiqua" panose="02040602050305030304" pitchFamily="18" charset="0"/>
              </a:rPr>
              <a:t>to the budget. In others, the labor time and materials are just </a:t>
            </a:r>
            <a:r>
              <a:rPr lang="en-US" sz="2000" dirty="0">
                <a:highlight>
                  <a:srgbClr val="FFFF00"/>
                </a:highlight>
                <a:latin typeface="Book Antiqua" panose="02040602050305030304" pitchFamily="18" charset="0"/>
              </a:rPr>
              <a:t>sent to the accounting department</a:t>
            </a:r>
            <a:r>
              <a:rPr lang="en-US" sz="2000" dirty="0">
                <a:latin typeface="Book Antiqua" panose="02040602050305030304" pitchFamily="18" charset="0"/>
              </a:rPr>
              <a:t>, and they run the numbers, add the appropriate overhead, and total the costs.</a:t>
            </a:r>
          </a:p>
          <a:p>
            <a:pPr algn="l" rtl="0"/>
            <a:endParaRPr lang="ar-SA" sz="2000" dirty="0">
              <a:latin typeface="Book Antiqua" panose="02040602050305030304" pitchFamily="18" charset="0"/>
            </a:endParaRPr>
          </a:p>
          <a:p>
            <a:pPr algn="l" rtl="0"/>
            <a:endParaRPr lang="ar-SA" b="1" dirty="0">
              <a:solidFill>
                <a:srgbClr val="C00000"/>
              </a:solidFill>
            </a:endParaRPr>
          </a:p>
        </p:txBody>
      </p:sp>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1581"/>
          <a:stretch/>
        </p:blipFill>
        <p:spPr bwMode="auto">
          <a:xfrm>
            <a:off x="7032104" y="1880592"/>
            <a:ext cx="3026638" cy="2897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69CEFAC6-C978-6159-95CB-E41B7F121429}"/>
              </a:ext>
            </a:extLst>
          </p:cNvPr>
          <p:cNvPicPr>
            <a:picLocks noChangeAspect="1"/>
          </p:cNvPicPr>
          <p:nvPr/>
        </p:nvPicPr>
        <p:blipFill>
          <a:blip r:embed="rId3"/>
          <a:stretch>
            <a:fillRect/>
          </a:stretch>
        </p:blipFill>
        <p:spPr>
          <a:xfrm>
            <a:off x="767408" y="147147"/>
            <a:ext cx="936104" cy="823031"/>
          </a:xfrm>
          <a:prstGeom prst="rect">
            <a:avLst/>
          </a:prstGeom>
        </p:spPr>
      </p:pic>
    </p:spTree>
    <p:extLst>
      <p:ext uri="{BB962C8B-B14F-4D97-AF65-F5344CB8AC3E}">
        <p14:creationId xmlns:p14="http://schemas.microsoft.com/office/powerpoint/2010/main" val="178521353"/>
      </p:ext>
    </p:extLst>
  </p:cSld>
  <p:clrMapOvr>
    <a:masterClrMapping/>
  </p:clrMapOvr>
  <mc:AlternateContent xmlns:mc="http://schemas.openxmlformats.org/markup-compatibility/2006" xmlns:p14="http://schemas.microsoft.com/office/powerpoint/2010/main">
    <mc:Choice Requires="p14">
      <p:transition spd="slow" p14:dur="2000" advTm="111228"/>
    </mc:Choice>
    <mc:Fallback xmlns="">
      <p:transition spd="slow" advTm="11122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4" y="1268761"/>
            <a:ext cx="4487044" cy="3902447"/>
          </a:xfrm>
          <a:prstGeom prst="rect">
            <a:avLst/>
          </a:prstGeom>
          <a:noFill/>
          <a:ln>
            <a:noFill/>
          </a:ln>
          <a:effectLst>
            <a:glow>
              <a:schemeClr val="accent6">
                <a:lumMod val="50000"/>
                <a:alpha val="40000"/>
              </a:schemeClr>
            </a:glow>
            <a:outerShdw blurRad="50800" dist="38100" algn="l" rotWithShape="0">
              <a:prstClr val="black">
                <a:alpha val="40000"/>
              </a:prstClr>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مستطيل 5"/>
          <p:cNvSpPr/>
          <p:nvPr/>
        </p:nvSpPr>
        <p:spPr>
          <a:xfrm>
            <a:off x="2063552" y="1252602"/>
            <a:ext cx="3240360" cy="4708981"/>
          </a:xfrm>
          <a:prstGeom prst="rect">
            <a:avLst/>
          </a:prstGeom>
        </p:spPr>
        <p:txBody>
          <a:bodyPr wrap="square">
            <a:spAutoFit/>
          </a:bodyPr>
          <a:lstStyle/>
          <a:p>
            <a:pPr algn="l" rtl="0"/>
            <a:r>
              <a:rPr lang="en-US" dirty="0"/>
              <a:t> </a:t>
            </a:r>
            <a:r>
              <a:rPr lang="en-US" sz="2400" b="1" dirty="0">
                <a:solidFill>
                  <a:srgbClr val="C00000"/>
                </a:solidFill>
              </a:rPr>
              <a:t>The Budget cuts </a:t>
            </a:r>
            <a:r>
              <a:rPr lang="ar-EG" sz="2400" b="1" dirty="0">
                <a:solidFill>
                  <a:srgbClr val="C00000"/>
                </a:solidFill>
              </a:rPr>
              <a:t>تخفيضات الميزانية </a:t>
            </a:r>
            <a:endParaRPr lang="en-US" sz="2400" b="1" dirty="0">
              <a:solidFill>
                <a:srgbClr val="C00000"/>
              </a:solidFill>
            </a:endParaRPr>
          </a:p>
          <a:p>
            <a:pPr algn="l" rtl="0"/>
            <a:r>
              <a:rPr lang="en-US" dirty="0"/>
              <a:t>The Budget cuts can be challenging, but they're a practical management strategy. It may be necessary for a company to make budget cuts </a:t>
            </a:r>
            <a:r>
              <a:rPr lang="en-US" dirty="0">
                <a:highlight>
                  <a:srgbClr val="FFFF00"/>
                </a:highlight>
              </a:rPr>
              <a:t>during unfavorable economic conditions </a:t>
            </a:r>
            <a:r>
              <a:rPr lang="en-US" dirty="0"/>
              <a:t>that may affect the company's return on investments. When the management makes these decisions, it becomes your responsibility </a:t>
            </a:r>
            <a:r>
              <a:rPr lang="en-US" dirty="0">
                <a:highlight>
                  <a:srgbClr val="FFFF00"/>
                </a:highlight>
              </a:rPr>
              <a:t>to convey</a:t>
            </a:r>
            <a:r>
              <a:rPr lang="ar-EG" dirty="0">
                <a:highlight>
                  <a:srgbClr val="FFFF00"/>
                </a:highlight>
              </a:rPr>
              <a:t> تنقل </a:t>
            </a:r>
            <a:r>
              <a:rPr lang="en-US" dirty="0">
                <a:highlight>
                  <a:srgbClr val="FFFF00"/>
                </a:highlight>
              </a:rPr>
              <a:t> this news and handle the reduction with your team. </a:t>
            </a:r>
            <a:endParaRPr lang="ar-SA" dirty="0">
              <a:highlight>
                <a:srgbClr val="FFFF00"/>
              </a:highlight>
            </a:endParaRPr>
          </a:p>
        </p:txBody>
      </p:sp>
      <p:pic>
        <p:nvPicPr>
          <p:cNvPr id="5" name="Picture 4">
            <a:extLst>
              <a:ext uri="{FF2B5EF4-FFF2-40B4-BE49-F238E27FC236}">
                <a16:creationId xmlns:a16="http://schemas.microsoft.com/office/drawing/2014/main" id="{8D2DB4A5-10BA-7F7F-74BC-14520B8E4240}"/>
              </a:ext>
            </a:extLst>
          </p:cNvPr>
          <p:cNvPicPr>
            <a:picLocks noChangeAspect="1"/>
          </p:cNvPicPr>
          <p:nvPr/>
        </p:nvPicPr>
        <p:blipFill>
          <a:blip r:embed="rId3"/>
          <a:stretch>
            <a:fillRect/>
          </a:stretch>
        </p:blipFill>
        <p:spPr>
          <a:xfrm>
            <a:off x="695400" y="136912"/>
            <a:ext cx="936104" cy="823031"/>
          </a:xfrm>
          <a:prstGeom prst="rect">
            <a:avLst/>
          </a:prstGeom>
        </p:spPr>
      </p:pic>
    </p:spTree>
    <p:extLst>
      <p:ext uri="{BB962C8B-B14F-4D97-AF65-F5344CB8AC3E}">
        <p14:creationId xmlns:p14="http://schemas.microsoft.com/office/powerpoint/2010/main" val="4261818319"/>
      </p:ext>
    </p:extLst>
  </p:cSld>
  <p:clrMapOvr>
    <a:masterClrMapping/>
  </p:clrMapOvr>
  <mc:AlternateContent xmlns:mc="http://schemas.openxmlformats.org/markup-compatibility/2006" xmlns:p14="http://schemas.microsoft.com/office/powerpoint/2010/main">
    <mc:Choice Requires="p14">
      <p:transition spd="slow" p14:dur="2000" advTm="106978"/>
    </mc:Choice>
    <mc:Fallback xmlns="">
      <p:transition spd="slow" advTm="1069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15064" y="1268761"/>
            <a:ext cx="4457000" cy="3693319"/>
          </a:xfrm>
          <a:prstGeom prst="rect">
            <a:avLst/>
          </a:prstGeom>
        </p:spPr>
        <p:txBody>
          <a:bodyPr wrap="square">
            <a:spAutoFit/>
          </a:bodyPr>
          <a:lstStyle/>
          <a:p>
            <a:pPr algn="l" rtl="0"/>
            <a:r>
              <a:rPr lang="en-US" b="1" dirty="0"/>
              <a:t>This could be happened through the following steps: </a:t>
            </a:r>
          </a:p>
          <a:p>
            <a:pPr marL="342900" indent="-342900" algn="l" rtl="0">
              <a:buAutoNum type="arabicPeriod"/>
            </a:pPr>
            <a:r>
              <a:rPr lang="en-US" dirty="0"/>
              <a:t>Take care of yourself first (and take care of your team).</a:t>
            </a:r>
          </a:p>
          <a:p>
            <a:pPr marL="342900" indent="-342900" algn="l" rtl="0">
              <a:buFontTx/>
              <a:buAutoNum type="arabicPeriod"/>
            </a:pPr>
            <a:r>
              <a:rPr lang="en-US" dirty="0"/>
              <a:t>Give clear and concise facts.</a:t>
            </a:r>
          </a:p>
          <a:p>
            <a:pPr marL="342900" indent="-342900" algn="l" rtl="0">
              <a:buFontTx/>
              <a:buAutoNum type="arabicPeriod"/>
            </a:pPr>
            <a:r>
              <a:rPr lang="en-US" dirty="0"/>
              <a:t>Stay calm and polite.</a:t>
            </a:r>
          </a:p>
          <a:p>
            <a:pPr marL="342900" indent="-342900" algn="l" rtl="0">
              <a:buFontTx/>
              <a:buAutoNum type="arabicPeriod"/>
            </a:pPr>
            <a:r>
              <a:rPr lang="en-US" dirty="0"/>
              <a:t>Manage expectations.</a:t>
            </a:r>
          </a:p>
          <a:p>
            <a:pPr marL="342900" indent="-342900" algn="l" rtl="0">
              <a:buFontTx/>
              <a:buAutoNum type="arabicPeriod"/>
            </a:pPr>
            <a:r>
              <a:rPr lang="en-US" dirty="0"/>
              <a:t>Address areas with low investment returns.</a:t>
            </a:r>
          </a:p>
          <a:p>
            <a:pPr marL="342900" indent="-342900" algn="l" rtl="0">
              <a:buFontTx/>
              <a:buAutoNum type="arabicPeriod"/>
            </a:pPr>
            <a:r>
              <a:rPr lang="en-US" dirty="0"/>
              <a:t>Focus resources on </a:t>
            </a:r>
            <a:r>
              <a:rPr lang="en-US" dirty="0">
                <a:highlight>
                  <a:srgbClr val="FFFF00"/>
                </a:highlight>
              </a:rPr>
              <a:t>revenue generators</a:t>
            </a:r>
            <a:r>
              <a:rPr lang="en-US" dirty="0"/>
              <a:t>.</a:t>
            </a:r>
          </a:p>
          <a:p>
            <a:pPr marL="342900" indent="-342900" algn="l" rtl="0">
              <a:buFontTx/>
              <a:buAutoNum type="arabicPeriod"/>
            </a:pPr>
            <a:r>
              <a:rPr lang="en-US" dirty="0"/>
              <a:t>Work with employees.</a:t>
            </a:r>
          </a:p>
          <a:p>
            <a:pPr marL="342900" indent="-342900" algn="l" rtl="0">
              <a:buFontTx/>
              <a:buAutoNum type="arabicPeriod"/>
            </a:pPr>
            <a:r>
              <a:rPr lang="en-US" dirty="0">
                <a:highlight>
                  <a:srgbClr val="FFFF00"/>
                </a:highlight>
              </a:rPr>
              <a:t>Reduce unnecessary </a:t>
            </a:r>
            <a:r>
              <a:rPr lang="en-US" dirty="0"/>
              <a:t>expenses</a:t>
            </a:r>
            <a:r>
              <a:rPr lang="en-US" b="1" dirty="0"/>
              <a:t>.</a:t>
            </a:r>
          </a:p>
          <a:p>
            <a:pPr algn="l" rtl="0"/>
            <a:endParaRPr lang="en-US" b="1"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080" y="989989"/>
            <a:ext cx="4559052" cy="4745033"/>
          </a:xfrm>
          <a:prstGeom prst="rect">
            <a:avLst/>
          </a:prstGeom>
          <a:noFill/>
          <a:ln>
            <a:noFill/>
          </a:ln>
          <a:effectLst>
            <a:glow>
              <a:schemeClr val="accent6">
                <a:lumMod val="50000"/>
                <a:alpha val="40000"/>
              </a:schemeClr>
            </a:glow>
            <a:outerShdw blurRad="50800" dist="38100" algn="l" rotWithShape="0">
              <a:prstClr val="black">
                <a:alpha val="40000"/>
              </a:prstClr>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a:extLst>
              <a:ext uri="{FF2B5EF4-FFF2-40B4-BE49-F238E27FC236}">
                <a16:creationId xmlns:a16="http://schemas.microsoft.com/office/drawing/2014/main" id="{931A4513-6EA7-43A9-8E65-2FDD2F0FD17D}"/>
              </a:ext>
            </a:extLst>
          </p:cNvPr>
          <p:cNvPicPr>
            <a:picLocks noChangeAspect="1"/>
          </p:cNvPicPr>
          <p:nvPr/>
        </p:nvPicPr>
        <p:blipFill>
          <a:blip r:embed="rId4"/>
          <a:stretch>
            <a:fillRect/>
          </a:stretch>
        </p:blipFill>
        <p:spPr>
          <a:xfrm>
            <a:off x="816868" y="260648"/>
            <a:ext cx="936104" cy="823031"/>
          </a:xfrm>
          <a:prstGeom prst="rect">
            <a:avLst/>
          </a:prstGeom>
        </p:spPr>
      </p:pic>
    </p:spTree>
    <p:extLst>
      <p:ext uri="{BB962C8B-B14F-4D97-AF65-F5344CB8AC3E}">
        <p14:creationId xmlns:p14="http://schemas.microsoft.com/office/powerpoint/2010/main" val="2497670372"/>
      </p:ext>
    </p:extLst>
  </p:cSld>
  <p:clrMapOvr>
    <a:masterClrMapping/>
  </p:clrMapOvr>
  <mc:AlternateContent xmlns:mc="http://schemas.openxmlformats.org/markup-compatibility/2006" xmlns:p14="http://schemas.microsoft.com/office/powerpoint/2010/main">
    <mc:Choice Requires="p14">
      <p:transition spd="slow" p14:dur="2000" advTm="146936"/>
    </mc:Choice>
    <mc:Fallback xmlns="">
      <p:transition spd="slow" advTm="14693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9094" y="1052737"/>
            <a:ext cx="6403170" cy="830997"/>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Activity vs. Program Budgeting</a:t>
            </a:r>
            <a:br>
              <a:rPr lang="ar-SA" sz="2400" b="1" dirty="0">
                <a:solidFill>
                  <a:srgbClr val="C00000"/>
                </a:solidFill>
                <a:latin typeface="Book Antiqua" panose="02040602050305030304" pitchFamily="18" charset="0"/>
              </a:rPr>
            </a:br>
            <a:endParaRPr lang="ar-SA" sz="2400" b="1" dirty="0">
              <a:solidFill>
                <a:srgbClr val="C00000"/>
              </a:solidFill>
              <a:latin typeface="Book Antiqua" panose="02040602050305030304" pitchFamily="18" charset="0"/>
            </a:endParaRPr>
          </a:p>
        </p:txBody>
      </p:sp>
      <p:sp>
        <p:nvSpPr>
          <p:cNvPr id="6" name="مستطيل 5"/>
          <p:cNvSpPr/>
          <p:nvPr/>
        </p:nvSpPr>
        <p:spPr>
          <a:xfrm>
            <a:off x="2351585" y="2038039"/>
            <a:ext cx="7085319" cy="3416320"/>
          </a:xfrm>
          <a:prstGeom prst="rect">
            <a:avLst/>
          </a:prstGeom>
        </p:spPr>
        <p:txBody>
          <a:bodyPr wrap="square">
            <a:spAutoFit/>
          </a:bodyPr>
          <a:lstStyle/>
          <a:p>
            <a:pPr marL="285750" indent="-285750" algn="l" rtl="0">
              <a:buFont typeface="Arial" panose="020B0604020202020204" pitchFamily="34" charset="0"/>
              <a:buChar char="•"/>
            </a:pPr>
            <a:r>
              <a:rPr lang="en-US" dirty="0">
                <a:highlight>
                  <a:srgbClr val="FFFF00"/>
                </a:highlight>
              </a:rPr>
              <a:t>Activity oriented budgeting</a:t>
            </a:r>
            <a:r>
              <a:rPr lang="en-US" dirty="0"/>
              <a:t> are based on historical data accumulated through an activity-based accounting system.</a:t>
            </a:r>
          </a:p>
          <a:p>
            <a:pPr marL="285750" indent="-285750" algn="l" rtl="0">
              <a:buFont typeface="Arial" panose="020B0604020202020204" pitchFamily="34" charset="0"/>
              <a:buChar char="•"/>
            </a:pPr>
            <a:r>
              <a:rPr lang="en-US" dirty="0"/>
              <a:t>Expenses assigned to basic budget lines,</a:t>
            </a:r>
          </a:p>
          <a:p>
            <a:pPr marL="285750" indent="-285750" algn="l" rtl="0">
              <a:buFont typeface="Arial" panose="020B0604020202020204" pitchFamily="34" charset="0"/>
              <a:buChar char="•"/>
            </a:pPr>
            <a:r>
              <a:rPr lang="en-US" dirty="0"/>
              <a:t>Lines are aggregated and reported by units.</a:t>
            </a:r>
          </a:p>
          <a:p>
            <a:pPr marL="285750" indent="-285750" algn="l" rtl="0">
              <a:buFont typeface="Arial" panose="020B0604020202020204" pitchFamily="34" charset="0"/>
              <a:buChar char="•"/>
            </a:pPr>
            <a:r>
              <a:rPr lang="en-US" dirty="0">
                <a:highlight>
                  <a:srgbClr val="FFFF00"/>
                </a:highlight>
              </a:rPr>
              <a:t>With program budgets</a:t>
            </a:r>
            <a:r>
              <a:rPr lang="en-US" dirty="0"/>
              <a:t>, each project is divided by task and time period allows for aggregation across projects. </a:t>
            </a:r>
            <a:r>
              <a:rPr lang="ar-EG" dirty="0"/>
              <a:t>يسمح بالتجميع عبر المشاريع.</a:t>
            </a:r>
            <a:endParaRPr lang="en-US" dirty="0"/>
          </a:p>
          <a:p>
            <a:pPr marL="285750" indent="-285750" algn="l" rtl="0">
              <a:buFont typeface="Arial" panose="020B0604020202020204" pitchFamily="34" charset="0"/>
              <a:buChar char="•"/>
            </a:pPr>
            <a:r>
              <a:rPr lang="en-US" dirty="0"/>
              <a:t>Budget reports are shown both aggregated and disaggregated by regular operations.</a:t>
            </a:r>
          </a:p>
          <a:p>
            <a:pPr marL="285750" indent="-285750" algn="l" rtl="0">
              <a:buFont typeface="Arial" panose="020B0604020202020204" pitchFamily="34" charset="0"/>
              <a:buChar char="•"/>
            </a:pPr>
            <a:r>
              <a:rPr lang="en-US" dirty="0"/>
              <a:t>Each project has its own budget.</a:t>
            </a:r>
            <a:endParaRPr lang="ar-EG" dirty="0"/>
          </a:p>
          <a:p>
            <a:pPr marL="285750" indent="-285750" algn="l" rtl="0">
              <a:buFont typeface="Arial" panose="020B0604020202020204" pitchFamily="34" charset="0"/>
              <a:buChar char="•"/>
            </a:pPr>
            <a:endParaRPr lang="ar-EG" dirty="0"/>
          </a:p>
          <a:p>
            <a:pPr marL="285750" indent="-285750" algn="l" rtl="0">
              <a:buFont typeface="Arial" panose="020B0604020202020204" pitchFamily="34" charset="0"/>
              <a:buChar char="•"/>
            </a:pPr>
            <a:r>
              <a:rPr lang="en-GB" dirty="0">
                <a:solidFill>
                  <a:srgbClr val="FF0000"/>
                </a:solidFill>
              </a:rPr>
              <a:t>Units- lines- expenses- accounting system </a:t>
            </a:r>
            <a:r>
              <a:rPr lang="en-US" dirty="0">
                <a:highlight>
                  <a:srgbClr val="FFFF00"/>
                </a:highlight>
              </a:rPr>
              <a:t>Activity oriented budgeting</a:t>
            </a:r>
            <a:r>
              <a:rPr lang="en-US" dirty="0"/>
              <a:t> </a:t>
            </a:r>
            <a:endParaRPr lang="en-GB" dirty="0">
              <a:solidFill>
                <a:srgbClr val="FF0000"/>
              </a:solidFill>
            </a:endParaRPr>
          </a:p>
          <a:p>
            <a:pPr marL="285750" indent="-285750" algn="l" rtl="0">
              <a:buFont typeface="Arial" panose="020B0604020202020204" pitchFamily="34" charset="0"/>
              <a:buChar char="•"/>
            </a:pPr>
            <a:r>
              <a:rPr lang="en-GB" dirty="0">
                <a:solidFill>
                  <a:srgbClr val="FF0000"/>
                </a:solidFill>
              </a:rPr>
              <a:t>Projects- regular operations- own budget </a:t>
            </a:r>
            <a:r>
              <a:rPr lang="en-US" dirty="0">
                <a:highlight>
                  <a:srgbClr val="FFFF00"/>
                </a:highlight>
              </a:rPr>
              <a:t>program budgets</a:t>
            </a:r>
            <a:endParaRPr lang="en-GB" dirty="0">
              <a:solidFill>
                <a:srgbClr val="FF0000"/>
              </a:solidFill>
            </a:endParaRPr>
          </a:p>
        </p:txBody>
      </p:sp>
      <p:pic>
        <p:nvPicPr>
          <p:cNvPr id="7" name="Picture 6">
            <a:extLst>
              <a:ext uri="{FF2B5EF4-FFF2-40B4-BE49-F238E27FC236}">
                <a16:creationId xmlns:a16="http://schemas.microsoft.com/office/drawing/2014/main" id="{B2CA8720-994D-6E86-B799-4CE8F7E3D62E}"/>
              </a:ext>
            </a:extLst>
          </p:cNvPr>
          <p:cNvPicPr>
            <a:picLocks noChangeAspect="1"/>
          </p:cNvPicPr>
          <p:nvPr/>
        </p:nvPicPr>
        <p:blipFill>
          <a:blip r:embed="rId2"/>
          <a:stretch>
            <a:fillRect/>
          </a:stretch>
        </p:blipFill>
        <p:spPr>
          <a:xfrm>
            <a:off x="839416" y="203446"/>
            <a:ext cx="936104" cy="823031"/>
          </a:xfrm>
          <a:prstGeom prst="rect">
            <a:avLst/>
          </a:prstGeom>
        </p:spPr>
      </p:pic>
    </p:spTree>
    <p:extLst>
      <p:ext uri="{BB962C8B-B14F-4D97-AF65-F5344CB8AC3E}">
        <p14:creationId xmlns:p14="http://schemas.microsoft.com/office/powerpoint/2010/main" val="3344664936"/>
      </p:ext>
    </p:extLst>
  </p:cSld>
  <p:clrMapOvr>
    <a:masterClrMapping/>
  </p:clrMapOvr>
  <mc:AlternateContent xmlns:mc="http://schemas.openxmlformats.org/markup-compatibility/2006" xmlns:p14="http://schemas.microsoft.com/office/powerpoint/2010/main">
    <mc:Choice Requires="p14">
      <p:transition spd="slow" p14:dur="2000" advTm="269637"/>
    </mc:Choice>
    <mc:Fallback xmlns="">
      <p:transition spd="slow" advTm="26963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1196752"/>
            <a:ext cx="3493264" cy="369332"/>
          </a:xfrm>
          <a:prstGeom prst="rect">
            <a:avLst/>
          </a:prstGeom>
        </p:spPr>
        <p:txBody>
          <a:bodyPr wrap="none">
            <a:spAutoFit/>
          </a:bodyPr>
          <a:lstStyle/>
          <a:p>
            <a:r>
              <a:rPr lang="en-US" b="1" dirty="0">
                <a:solidFill>
                  <a:srgbClr val="C00000"/>
                </a:solidFill>
                <a:latin typeface="Book Antiqua" panose="02040602050305030304" pitchFamily="18" charset="0"/>
              </a:rPr>
              <a:t>Activity vs. Program Budgeting</a:t>
            </a:r>
            <a:endParaRPr lang="ar-SA"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404" y="1700809"/>
            <a:ext cx="4570597" cy="416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1" y="1700809"/>
            <a:ext cx="4269685" cy="4168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DAE0BC67-9529-56B2-A273-76C4A20C22EA}"/>
              </a:ext>
            </a:extLst>
          </p:cNvPr>
          <p:cNvPicPr>
            <a:picLocks noChangeAspect="1"/>
          </p:cNvPicPr>
          <p:nvPr/>
        </p:nvPicPr>
        <p:blipFill>
          <a:blip r:embed="rId5"/>
          <a:stretch>
            <a:fillRect/>
          </a:stretch>
        </p:blipFill>
        <p:spPr>
          <a:xfrm>
            <a:off x="695400" y="260648"/>
            <a:ext cx="936104" cy="823031"/>
          </a:xfrm>
          <a:prstGeom prst="rect">
            <a:avLst/>
          </a:prstGeom>
        </p:spPr>
      </p:pic>
    </p:spTree>
    <p:extLst>
      <p:ext uri="{BB962C8B-B14F-4D97-AF65-F5344CB8AC3E}">
        <p14:creationId xmlns:p14="http://schemas.microsoft.com/office/powerpoint/2010/main" val="1056989178"/>
      </p:ext>
    </p:extLst>
  </p:cSld>
  <p:clrMapOvr>
    <a:masterClrMapping/>
  </p:clrMapOvr>
  <mc:AlternateContent xmlns:mc="http://schemas.openxmlformats.org/markup-compatibility/2006" xmlns:p14="http://schemas.microsoft.com/office/powerpoint/2010/main">
    <mc:Choice Requires="p14">
      <p:transition spd="slow" p14:dur="2000" advTm="327297"/>
    </mc:Choice>
    <mc:Fallback xmlns="">
      <p:transition spd="slow" advTm="32729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91544" y="1268761"/>
            <a:ext cx="4464496" cy="646331"/>
          </a:xfrm>
          <a:prstGeom prst="rect">
            <a:avLst/>
          </a:prstGeom>
        </p:spPr>
        <p:txBody>
          <a:bodyPr wrap="square">
            <a:spAutoFit/>
          </a:bodyPr>
          <a:lstStyle/>
          <a:p>
            <a:pPr algn="l" rtl="0"/>
            <a:r>
              <a:rPr lang="en-US" altLang="ar-SA" b="1" dirty="0">
                <a:solidFill>
                  <a:srgbClr val="C00000"/>
                </a:solidFill>
              </a:rPr>
              <a:t>3- Improving the Process of Cost Estimation</a:t>
            </a:r>
            <a:endParaRPr lang="ar-SA" b="1" dirty="0">
              <a:solidFill>
                <a:srgbClr val="C00000"/>
              </a:solidFill>
            </a:endParaRPr>
          </a:p>
          <a:p>
            <a:pPr algn="l" rtl="0"/>
            <a:endParaRPr lang="ar-SA" dirty="0"/>
          </a:p>
        </p:txBody>
      </p:sp>
      <p:sp>
        <p:nvSpPr>
          <p:cNvPr id="5" name="مستطيل 4"/>
          <p:cNvSpPr/>
          <p:nvPr/>
        </p:nvSpPr>
        <p:spPr>
          <a:xfrm>
            <a:off x="2023455" y="1823961"/>
            <a:ext cx="4283968" cy="2862322"/>
          </a:xfrm>
          <a:prstGeom prst="rect">
            <a:avLst/>
          </a:prstGeom>
        </p:spPr>
        <p:txBody>
          <a:bodyPr wrap="square">
            <a:spAutoFit/>
          </a:bodyPr>
          <a:lstStyle/>
          <a:p>
            <a:pPr algn="l" rtl="0"/>
            <a:r>
              <a:rPr lang="en-US" altLang="ar-SA" dirty="0">
                <a:latin typeface="Book Antiqua" panose="02040602050305030304" pitchFamily="18" charset="0"/>
              </a:rPr>
              <a:t>There are two fundamentally different ways to manage the risks associated with the chance events that occur on every project:</a:t>
            </a:r>
          </a:p>
          <a:p>
            <a:pPr marL="285750" indent="-285750" algn="l" rtl="0">
              <a:buFont typeface="Arial" panose="020B0604020202020204" pitchFamily="34" charset="0"/>
              <a:buChar char="•"/>
            </a:pPr>
            <a:r>
              <a:rPr lang="en-US" altLang="ar-SA" dirty="0">
                <a:latin typeface="Book Antiqua" panose="02040602050305030304" pitchFamily="18" charset="0"/>
              </a:rPr>
              <a:t>The most common is to make an allowance for </a:t>
            </a:r>
            <a:r>
              <a:rPr lang="en-US" altLang="ar-SA" dirty="0">
                <a:highlight>
                  <a:srgbClr val="FFFF00"/>
                </a:highlight>
                <a:latin typeface="Book Antiqua" panose="02040602050305030304" pitchFamily="18" charset="0"/>
              </a:rPr>
              <a:t>contingencies</a:t>
            </a:r>
            <a:r>
              <a:rPr lang="en-US" altLang="ar-SA" dirty="0">
                <a:latin typeface="Book Antiqua" panose="02040602050305030304" pitchFamily="18" charset="0"/>
              </a:rPr>
              <a:t> - usually </a:t>
            </a:r>
            <a:r>
              <a:rPr lang="en-US" altLang="ar-SA" dirty="0">
                <a:highlight>
                  <a:srgbClr val="FFFF00"/>
                </a:highlight>
                <a:latin typeface="Book Antiqua" panose="02040602050305030304" pitchFamily="18" charset="0"/>
              </a:rPr>
              <a:t>5 or 10 percent.</a:t>
            </a:r>
          </a:p>
          <a:p>
            <a:pPr marL="285750" indent="-285750" algn="l" rtl="0">
              <a:buFont typeface="Arial" panose="020B0604020202020204" pitchFamily="34" charset="0"/>
              <a:buChar char="•"/>
            </a:pPr>
            <a:r>
              <a:rPr lang="en-US" altLang="ar-SA" dirty="0">
                <a:latin typeface="Book Antiqua" panose="02040602050305030304" pitchFamily="18" charset="0"/>
              </a:rPr>
              <a:t>Another is when the forecaster selects “most likely, optimistic, and pessimistic” estimates.</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1" y="1772817"/>
            <a:ext cx="3986733"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8F9D8D0C-E1E3-374B-A77B-79F8942FE523}"/>
              </a:ext>
            </a:extLst>
          </p:cNvPr>
          <p:cNvPicPr>
            <a:picLocks noChangeAspect="1"/>
          </p:cNvPicPr>
          <p:nvPr/>
        </p:nvPicPr>
        <p:blipFill>
          <a:blip r:embed="rId3"/>
          <a:stretch>
            <a:fillRect/>
          </a:stretch>
        </p:blipFill>
        <p:spPr>
          <a:xfrm>
            <a:off x="767408" y="136912"/>
            <a:ext cx="936104" cy="823031"/>
          </a:xfrm>
          <a:prstGeom prst="rect">
            <a:avLst/>
          </a:prstGeom>
        </p:spPr>
      </p:pic>
    </p:spTree>
    <p:extLst>
      <p:ext uri="{BB962C8B-B14F-4D97-AF65-F5344CB8AC3E}">
        <p14:creationId xmlns:p14="http://schemas.microsoft.com/office/powerpoint/2010/main" val="1925073499"/>
      </p:ext>
    </p:extLst>
  </p:cSld>
  <p:clrMapOvr>
    <a:masterClrMapping/>
  </p:clrMapOvr>
  <mc:AlternateContent xmlns:mc="http://schemas.openxmlformats.org/markup-compatibility/2006" xmlns:p14="http://schemas.microsoft.com/office/powerpoint/2010/main">
    <mc:Choice Requires="p14">
      <p:transition spd="slow" p14:dur="2000" advTm="64484"/>
    </mc:Choice>
    <mc:Fallback xmlns="">
      <p:transition spd="slow" advTm="644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143672" y="1281093"/>
            <a:ext cx="5544616" cy="400110"/>
          </a:xfrm>
          <a:prstGeom prst="rect">
            <a:avLst/>
          </a:prstGeom>
        </p:spPr>
        <p:txBody>
          <a:bodyPr wrap="square">
            <a:spAutoFit/>
          </a:bodyPr>
          <a:lstStyle/>
          <a:p>
            <a:pPr algn="ctr" rtl="0"/>
            <a:r>
              <a:rPr lang="en-US" altLang="ar-SA" sz="2000" b="1" dirty="0">
                <a:solidFill>
                  <a:srgbClr val="C00000"/>
                </a:solidFill>
                <a:highlight>
                  <a:srgbClr val="FFFF00"/>
                </a:highlight>
                <a:latin typeface="Book Antiqua" panose="02040602050305030304" pitchFamily="18" charset="0"/>
              </a:rPr>
              <a:t>Funding Non profitable Projects</a:t>
            </a:r>
            <a:endParaRPr lang="ar-SA" sz="2000" b="1" dirty="0">
              <a:solidFill>
                <a:srgbClr val="C00000"/>
              </a:solidFill>
              <a:highlight>
                <a:srgbClr val="FFFF00"/>
              </a:highlight>
              <a:latin typeface="Book Antiqua" panose="02040602050305030304" pitchFamily="18" charset="0"/>
            </a:endParaRPr>
          </a:p>
        </p:txBody>
      </p:sp>
      <p:sp>
        <p:nvSpPr>
          <p:cNvPr id="7" name="مستطيل 6"/>
          <p:cNvSpPr/>
          <p:nvPr/>
        </p:nvSpPr>
        <p:spPr>
          <a:xfrm>
            <a:off x="1991544" y="1865868"/>
            <a:ext cx="4104456" cy="3416320"/>
          </a:xfrm>
          <a:prstGeom prst="rect">
            <a:avLst/>
          </a:prstGeom>
        </p:spPr>
        <p:txBody>
          <a:bodyPr wrap="square">
            <a:spAutoFit/>
          </a:bodyPr>
          <a:lstStyle/>
          <a:p>
            <a:pPr algn="l" rtl="0"/>
            <a:r>
              <a:rPr lang="en-US" altLang="ar-SA" dirty="0">
                <a:latin typeface="Book Antiqua" panose="02040602050305030304" pitchFamily="18" charset="0"/>
              </a:rPr>
              <a:t>There are several reasons that firms would choose to fund a project that is not profitable :</a:t>
            </a:r>
          </a:p>
          <a:p>
            <a:pPr marL="285750" indent="-285750" algn="l" rtl="0">
              <a:buFont typeface="Arial" panose="020B0604020202020204" pitchFamily="34" charset="0"/>
              <a:buChar char="•"/>
            </a:pPr>
            <a:r>
              <a:rPr lang="en-US" altLang="ar-SA" dirty="0">
                <a:latin typeface="Book Antiqua" panose="02040602050305030304" pitchFamily="18" charset="0"/>
              </a:rPr>
              <a:t>To develop knowledge of a technology.</a:t>
            </a:r>
          </a:p>
          <a:p>
            <a:pPr marL="285750" indent="-285750" algn="l" rtl="0">
              <a:buFont typeface="Arial" panose="020B0604020202020204" pitchFamily="34" charset="0"/>
              <a:buChar char="•"/>
            </a:pPr>
            <a:r>
              <a:rPr lang="en-US" altLang="ar-SA" dirty="0">
                <a:latin typeface="Book Antiqua" panose="02040602050305030304" pitchFamily="18" charset="0"/>
              </a:rPr>
              <a:t>To get the organization’s </a:t>
            </a:r>
            <a:r>
              <a:rPr lang="en-US" altLang="ar-SA" dirty="0">
                <a:highlight>
                  <a:srgbClr val="FFFF00"/>
                </a:highlight>
                <a:latin typeface="Book Antiqua" panose="02040602050305030304" pitchFamily="18" charset="0"/>
              </a:rPr>
              <a:t>“foot in the door”.</a:t>
            </a:r>
          </a:p>
          <a:p>
            <a:pPr marL="285750" indent="-285750" algn="l" rtl="0">
              <a:buFont typeface="Arial" panose="020B0604020202020204" pitchFamily="34" charset="0"/>
              <a:buChar char="•"/>
            </a:pPr>
            <a:r>
              <a:rPr lang="en-US" altLang="ar-SA" dirty="0">
                <a:latin typeface="Book Antiqua" panose="02040602050305030304" pitchFamily="18" charset="0"/>
              </a:rPr>
              <a:t>To be in a good position for a follow-on contract.</a:t>
            </a:r>
          </a:p>
          <a:p>
            <a:pPr marL="285750" indent="-285750" algn="l" rtl="0">
              <a:buFont typeface="Arial" panose="020B0604020202020204" pitchFamily="34" charset="0"/>
              <a:buChar char="•"/>
            </a:pPr>
            <a:r>
              <a:rPr lang="en-US" altLang="ar-SA" dirty="0">
                <a:latin typeface="Book Antiqua" panose="02040602050305030304" pitchFamily="18" charset="0"/>
              </a:rPr>
              <a:t>To improve a competitive position.</a:t>
            </a:r>
          </a:p>
          <a:p>
            <a:pPr marL="285750" indent="-285750" algn="l" rtl="0">
              <a:buFont typeface="Arial" panose="020B0604020202020204" pitchFamily="34" charset="0"/>
              <a:buChar char="•"/>
            </a:pPr>
            <a:r>
              <a:rPr lang="en-US" altLang="ar-SA" dirty="0">
                <a:latin typeface="Book Antiqua" panose="02040602050305030304" pitchFamily="18" charset="0"/>
              </a:rPr>
              <a:t>To broaden a product line or a line of business.</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7" y="2132856"/>
            <a:ext cx="4062487"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6F026488-20D9-A1A5-E0D9-7ACB1D9D0E6A}"/>
              </a:ext>
            </a:extLst>
          </p:cNvPr>
          <p:cNvPicPr>
            <a:picLocks noChangeAspect="1"/>
          </p:cNvPicPr>
          <p:nvPr/>
        </p:nvPicPr>
        <p:blipFill>
          <a:blip r:embed="rId3"/>
          <a:stretch>
            <a:fillRect/>
          </a:stretch>
        </p:blipFill>
        <p:spPr>
          <a:xfrm>
            <a:off x="767408" y="260648"/>
            <a:ext cx="936104" cy="823031"/>
          </a:xfrm>
          <a:prstGeom prst="rect">
            <a:avLst/>
          </a:prstGeom>
        </p:spPr>
      </p:pic>
    </p:spTree>
    <p:extLst>
      <p:ext uri="{BB962C8B-B14F-4D97-AF65-F5344CB8AC3E}">
        <p14:creationId xmlns:p14="http://schemas.microsoft.com/office/powerpoint/2010/main" val="2448426540"/>
      </p:ext>
    </p:extLst>
  </p:cSld>
  <p:clrMapOvr>
    <a:masterClrMapping/>
  </p:clrMapOvr>
  <mc:AlternateContent xmlns:mc="http://schemas.openxmlformats.org/markup-compatibility/2006" xmlns:p14="http://schemas.microsoft.com/office/powerpoint/2010/main">
    <mc:Choice Requires="p14">
      <p:transition spd="slow" p14:dur="2000" advTm="83503"/>
    </mc:Choice>
    <mc:Fallback xmlns="">
      <p:transition spd="slow" advTm="8350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15680" y="1098206"/>
            <a:ext cx="3802644" cy="461665"/>
          </a:xfrm>
          <a:prstGeom prst="rect">
            <a:avLst/>
          </a:prstGeom>
        </p:spPr>
        <p:txBody>
          <a:bodyPr wrap="none">
            <a:spAutoFit/>
          </a:bodyPr>
          <a:lstStyle/>
          <a:p>
            <a:pPr algn="l" rtl="0"/>
            <a:r>
              <a:rPr lang="en-US" altLang="ar-SA" sz="2400" b="1" dirty="0">
                <a:solidFill>
                  <a:srgbClr val="C00000"/>
                </a:solidFill>
                <a:latin typeface="Book Antiqua" panose="02040602050305030304" pitchFamily="18" charset="0"/>
              </a:rPr>
              <a:t>Types of Estimation Error</a:t>
            </a:r>
            <a:endParaRPr lang="ar-SA" sz="2400" b="1" dirty="0">
              <a:solidFill>
                <a:srgbClr val="C00000"/>
              </a:solidFill>
              <a:latin typeface="Book Antiqua" panose="02040602050305030304" pitchFamily="18" charset="0"/>
            </a:endParaRPr>
          </a:p>
        </p:txBody>
      </p:sp>
      <p:sp>
        <p:nvSpPr>
          <p:cNvPr id="7" name="مستطيل 6"/>
          <p:cNvSpPr/>
          <p:nvPr/>
        </p:nvSpPr>
        <p:spPr>
          <a:xfrm>
            <a:off x="2351584" y="1844825"/>
            <a:ext cx="3888432" cy="3477875"/>
          </a:xfrm>
          <a:prstGeom prst="rect">
            <a:avLst/>
          </a:prstGeom>
        </p:spPr>
        <p:txBody>
          <a:bodyPr wrap="square">
            <a:spAutoFit/>
          </a:bodyPr>
          <a:lstStyle/>
          <a:p>
            <a:pPr algn="l" rtl="0"/>
            <a:r>
              <a:rPr lang="en-US" altLang="ar-SA" sz="2000" dirty="0">
                <a:latin typeface="Book Antiqua" panose="02040602050305030304" pitchFamily="18" charset="0"/>
              </a:rPr>
              <a:t>There are two generic types of estimation error:</a:t>
            </a:r>
          </a:p>
          <a:p>
            <a:pPr marL="342900" indent="-342900" algn="l" rtl="0">
              <a:buFont typeface="Arial" panose="020B0604020202020204" pitchFamily="34" charset="0"/>
              <a:buChar char="•"/>
            </a:pPr>
            <a:r>
              <a:rPr lang="en-US" altLang="ar-SA" sz="2000" dirty="0">
                <a:highlight>
                  <a:srgbClr val="FFFF00"/>
                </a:highlight>
                <a:latin typeface="Book Antiqua" panose="02040602050305030304" pitchFamily="18" charset="0"/>
              </a:rPr>
              <a:t>Random error </a:t>
            </a:r>
            <a:r>
              <a:rPr lang="en-US" altLang="ar-SA" sz="2000" dirty="0">
                <a:latin typeface="Book Antiqua" panose="02040602050305030304" pitchFamily="18" charset="0"/>
              </a:rPr>
              <a:t>- where overestimates and underestimates are likely to be equal.</a:t>
            </a:r>
          </a:p>
          <a:p>
            <a:pPr marL="342900" indent="-342900" algn="l" rtl="0">
              <a:buFont typeface="Arial" panose="020B0604020202020204" pitchFamily="34" charset="0"/>
              <a:buChar char="•"/>
            </a:pPr>
            <a:r>
              <a:rPr lang="en-US" altLang="ar-SA" sz="2000" dirty="0">
                <a:highlight>
                  <a:srgbClr val="FFFF00"/>
                </a:highlight>
                <a:latin typeface="Book Antiqua" panose="02040602050305030304" pitchFamily="18" charset="0"/>
              </a:rPr>
              <a:t>Bias - a systematic error </a:t>
            </a:r>
            <a:r>
              <a:rPr lang="en-US" altLang="ar-SA" sz="2000" dirty="0">
                <a:latin typeface="Book Antiqua" panose="02040602050305030304" pitchFamily="18" charset="0"/>
              </a:rPr>
              <a:t>where the chance of overestimating and underestimating are not likely to be equal.</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4112" y="1098205"/>
            <a:ext cx="3549818" cy="4406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1CE88B12-F092-4567-EA01-CDDE595AEB95}"/>
              </a:ext>
            </a:extLst>
          </p:cNvPr>
          <p:cNvPicPr>
            <a:picLocks noChangeAspect="1"/>
          </p:cNvPicPr>
          <p:nvPr/>
        </p:nvPicPr>
        <p:blipFill>
          <a:blip r:embed="rId3"/>
          <a:stretch>
            <a:fillRect/>
          </a:stretch>
        </p:blipFill>
        <p:spPr>
          <a:xfrm>
            <a:off x="839416" y="150551"/>
            <a:ext cx="936104" cy="823031"/>
          </a:xfrm>
          <a:prstGeom prst="rect">
            <a:avLst/>
          </a:prstGeom>
        </p:spPr>
      </p:pic>
    </p:spTree>
    <p:extLst>
      <p:ext uri="{BB962C8B-B14F-4D97-AF65-F5344CB8AC3E}">
        <p14:creationId xmlns:p14="http://schemas.microsoft.com/office/powerpoint/2010/main" val="2177987215"/>
      </p:ext>
    </p:extLst>
  </p:cSld>
  <p:clrMapOvr>
    <a:masterClrMapping/>
  </p:clrMapOvr>
  <mc:AlternateContent xmlns:mc="http://schemas.openxmlformats.org/markup-compatibility/2006" xmlns:p14="http://schemas.microsoft.com/office/powerpoint/2010/main">
    <mc:Choice Requires="p14">
      <p:transition spd="slow" p14:dur="2000" advTm="87353"/>
    </mc:Choice>
    <mc:Fallback xmlns="">
      <p:transition spd="slow" advTm="8735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689" y="2420889"/>
            <a:ext cx="5544616" cy="3719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835748" y="1238756"/>
            <a:ext cx="5442516" cy="400110"/>
          </a:xfrm>
          <a:prstGeom prst="rect">
            <a:avLst/>
          </a:prstGeom>
        </p:spPr>
        <p:txBody>
          <a:bodyPr wrap="none">
            <a:spAutoFit/>
          </a:bodyPr>
          <a:lstStyle/>
          <a:p>
            <a:r>
              <a:rPr lang="en-US" sz="2000" b="1" dirty="0">
                <a:solidFill>
                  <a:srgbClr val="C00000"/>
                </a:solidFill>
                <a:latin typeface="Book Antiqua" panose="02040602050305030304" pitchFamily="18" charset="0"/>
              </a:rPr>
              <a:t>4. Budget Uncertainty and Risk Management</a:t>
            </a:r>
            <a:endParaRPr lang="ar-SA" sz="2000" b="1" dirty="0">
              <a:solidFill>
                <a:srgbClr val="C00000"/>
              </a:solidFill>
              <a:latin typeface="Book Antiqua" panose="02040602050305030304" pitchFamily="18" charset="0"/>
            </a:endParaRPr>
          </a:p>
        </p:txBody>
      </p:sp>
      <p:sp>
        <p:nvSpPr>
          <p:cNvPr id="7" name="مستطيل 6"/>
          <p:cNvSpPr/>
          <p:nvPr/>
        </p:nvSpPr>
        <p:spPr>
          <a:xfrm>
            <a:off x="2135560" y="1713548"/>
            <a:ext cx="3384376" cy="923330"/>
          </a:xfrm>
          <a:prstGeom prst="rect">
            <a:avLst/>
          </a:prstGeom>
        </p:spPr>
        <p:txBody>
          <a:bodyPr wrap="square">
            <a:spAutoFit/>
          </a:bodyPr>
          <a:lstStyle/>
          <a:p>
            <a:pPr lvl="0" algn="l" rtl="0"/>
            <a:r>
              <a:rPr lang="en-US" b="1" dirty="0">
                <a:solidFill>
                  <a:srgbClr val="C00000"/>
                </a:solidFill>
              </a:rPr>
              <a:t>Budget Uncertainty </a:t>
            </a:r>
          </a:p>
          <a:p>
            <a:pPr algn="l" rtl="0"/>
            <a:r>
              <a:rPr lang="en-US" b="1" dirty="0">
                <a:solidFill>
                  <a:srgbClr val="C00000"/>
                </a:solidFill>
              </a:rPr>
              <a:t>Risk Management</a:t>
            </a:r>
            <a:endParaRPr lang="ar-SA" b="1" dirty="0">
              <a:solidFill>
                <a:srgbClr val="C00000"/>
              </a:solidFill>
            </a:endParaRPr>
          </a:p>
          <a:p>
            <a:pPr lvl="0" algn="l" rtl="0"/>
            <a:endParaRPr lang="ar-SA" b="1" dirty="0"/>
          </a:p>
        </p:txBody>
      </p:sp>
      <p:pic>
        <p:nvPicPr>
          <p:cNvPr id="6" name="Picture 5">
            <a:extLst>
              <a:ext uri="{FF2B5EF4-FFF2-40B4-BE49-F238E27FC236}">
                <a16:creationId xmlns:a16="http://schemas.microsoft.com/office/drawing/2014/main" id="{B1C422DA-B7F7-5E8C-E43B-A2D0BD993F2C}"/>
              </a:ext>
            </a:extLst>
          </p:cNvPr>
          <p:cNvPicPr>
            <a:picLocks noChangeAspect="1"/>
          </p:cNvPicPr>
          <p:nvPr/>
        </p:nvPicPr>
        <p:blipFill>
          <a:blip r:embed="rId3"/>
          <a:stretch>
            <a:fillRect/>
          </a:stretch>
        </p:blipFill>
        <p:spPr>
          <a:xfrm>
            <a:off x="839416" y="260648"/>
            <a:ext cx="936104" cy="823031"/>
          </a:xfrm>
          <a:prstGeom prst="rect">
            <a:avLst/>
          </a:prstGeom>
        </p:spPr>
      </p:pic>
    </p:spTree>
    <p:extLst>
      <p:ext uri="{BB962C8B-B14F-4D97-AF65-F5344CB8AC3E}">
        <p14:creationId xmlns:p14="http://schemas.microsoft.com/office/powerpoint/2010/main" val="274173577"/>
      </p:ext>
    </p:extLst>
  </p:cSld>
  <p:clrMapOvr>
    <a:masterClrMapping/>
  </p:clrMapOvr>
  <mc:AlternateContent xmlns:mc="http://schemas.openxmlformats.org/markup-compatibility/2006" xmlns:p14="http://schemas.microsoft.com/office/powerpoint/2010/main">
    <mc:Choice Requires="p14">
      <p:transition spd="slow" p14:dur="2000" advTm="13446"/>
    </mc:Choice>
    <mc:Fallback xmlns="">
      <p:transition spd="slow" advTm="1344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417719" y="1279172"/>
            <a:ext cx="2665986" cy="461665"/>
          </a:xfrm>
          <a:prstGeom prst="rect">
            <a:avLst/>
          </a:prstGeom>
        </p:spPr>
        <p:txBody>
          <a:bodyPr wrap="none">
            <a:spAutoFit/>
          </a:bodyPr>
          <a:lstStyle/>
          <a:p>
            <a:r>
              <a:rPr lang="en-US" sz="2400" b="1" dirty="0">
                <a:solidFill>
                  <a:srgbClr val="C00000"/>
                </a:solidFill>
              </a:rPr>
              <a:t>Budget Uncertainty</a:t>
            </a:r>
            <a:endParaRPr lang="ar-SA" sz="2400" b="1" dirty="0">
              <a:solidFill>
                <a:srgbClr val="C00000"/>
              </a:solidFill>
            </a:endParaRPr>
          </a:p>
        </p:txBody>
      </p:sp>
      <p:sp>
        <p:nvSpPr>
          <p:cNvPr id="7" name="مستطيل 6"/>
          <p:cNvSpPr/>
          <p:nvPr/>
        </p:nvSpPr>
        <p:spPr>
          <a:xfrm>
            <a:off x="2135560" y="1844825"/>
            <a:ext cx="3888432" cy="3970318"/>
          </a:xfrm>
          <a:prstGeom prst="rect">
            <a:avLst/>
          </a:prstGeom>
        </p:spPr>
        <p:txBody>
          <a:bodyPr wrap="square">
            <a:spAutoFit/>
          </a:bodyPr>
          <a:lstStyle/>
          <a:p>
            <a:pPr algn="l" rtl="0"/>
            <a:r>
              <a:rPr lang="en-US" dirty="0">
                <a:latin typeface="Book Antiqua" panose="02040602050305030304" pitchFamily="18" charset="0"/>
              </a:rPr>
              <a:t>In spite of the care and effort expended to create an accurate and fair budget, it is still only </a:t>
            </a:r>
            <a:r>
              <a:rPr lang="en-US" dirty="0">
                <a:highlight>
                  <a:srgbClr val="FFFF00"/>
                </a:highlight>
                <a:latin typeface="Book Antiqua" panose="02040602050305030304" pitchFamily="18" charset="0"/>
              </a:rPr>
              <a:t>an estimate made under conditions of uncertainty.</a:t>
            </a:r>
            <a:r>
              <a:rPr lang="en-US" dirty="0">
                <a:latin typeface="Book Antiqua" panose="02040602050305030304" pitchFamily="18" charset="0"/>
              </a:rPr>
              <a:t> Because projects are unique, risk pervades</a:t>
            </a:r>
            <a:r>
              <a:rPr lang="ar-EG" dirty="0">
                <a:latin typeface="Book Antiqua" panose="02040602050305030304" pitchFamily="18" charset="0"/>
              </a:rPr>
              <a:t>تسود </a:t>
            </a:r>
            <a:r>
              <a:rPr lang="en-US" dirty="0">
                <a:latin typeface="Book Antiqua" panose="02040602050305030304" pitchFamily="18" charset="0"/>
              </a:rPr>
              <a:t> all elements of the project, and particularly the project ’ s goals of performance, schedule, and budget. We will discuss these issues of uncertainty and risk here, and offer some suggestions for dealing with them.</a:t>
            </a:r>
            <a:endParaRPr lang="ar-SA" dirty="0">
              <a:latin typeface="Book Antiqua" panose="02040602050305030304" pitchFamily="18" charset="0"/>
            </a:endParaRPr>
          </a:p>
          <a:p>
            <a:pPr algn="l" rtl="0"/>
            <a:endParaRPr lang="ar-SA" dirty="0">
              <a:latin typeface="Book Antiqua" panose="02040602050305030304" pitchFamily="18" charset="0"/>
            </a:endParaRP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7" y="2071303"/>
            <a:ext cx="4346699"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41423D67-EEB5-CBFD-3DE8-602891BC8529}"/>
              </a:ext>
            </a:extLst>
          </p:cNvPr>
          <p:cNvPicPr>
            <a:picLocks noChangeAspect="1"/>
          </p:cNvPicPr>
          <p:nvPr/>
        </p:nvPicPr>
        <p:blipFill>
          <a:blip r:embed="rId3"/>
          <a:stretch>
            <a:fillRect/>
          </a:stretch>
        </p:blipFill>
        <p:spPr>
          <a:xfrm>
            <a:off x="623392" y="162626"/>
            <a:ext cx="936104" cy="823031"/>
          </a:xfrm>
          <a:prstGeom prst="rect">
            <a:avLst/>
          </a:prstGeom>
        </p:spPr>
      </p:pic>
    </p:spTree>
    <p:extLst>
      <p:ext uri="{BB962C8B-B14F-4D97-AF65-F5344CB8AC3E}">
        <p14:creationId xmlns:p14="http://schemas.microsoft.com/office/powerpoint/2010/main" val="3303025171"/>
      </p:ext>
    </p:extLst>
  </p:cSld>
  <p:clrMapOvr>
    <a:masterClrMapping/>
  </p:clrMapOvr>
  <mc:AlternateContent xmlns:mc="http://schemas.openxmlformats.org/markup-compatibility/2006" xmlns:p14="http://schemas.microsoft.com/office/powerpoint/2010/main">
    <mc:Choice Requires="p14">
      <p:transition spd="slow" p14:dur="2000" advTm="106482"/>
    </mc:Choice>
    <mc:Fallback xmlns="">
      <p:transition spd="slow" advTm="10648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594487" y="1106429"/>
            <a:ext cx="2566921" cy="461665"/>
          </a:xfrm>
          <a:prstGeom prst="rect">
            <a:avLst/>
          </a:prstGeom>
        </p:spPr>
        <p:txBody>
          <a:bodyPr wrap="none">
            <a:spAutoFit/>
          </a:bodyPr>
          <a:lstStyle/>
          <a:p>
            <a:r>
              <a:rPr lang="en-US" sz="2400" b="1" dirty="0">
                <a:solidFill>
                  <a:srgbClr val="C00000"/>
                </a:solidFill>
              </a:rPr>
              <a:t>Risk Management.</a:t>
            </a:r>
            <a:endParaRPr lang="ar-SA" sz="2400" b="1" dirty="0">
              <a:solidFill>
                <a:srgbClr val="C00000"/>
              </a:solidFill>
            </a:endParaRPr>
          </a:p>
        </p:txBody>
      </p:sp>
      <p:sp>
        <p:nvSpPr>
          <p:cNvPr id="7" name="مستطيل 6"/>
          <p:cNvSpPr/>
          <p:nvPr/>
        </p:nvSpPr>
        <p:spPr>
          <a:xfrm>
            <a:off x="2135560" y="1475760"/>
            <a:ext cx="3888432" cy="3785652"/>
          </a:xfrm>
          <a:prstGeom prst="rect">
            <a:avLst/>
          </a:prstGeom>
        </p:spPr>
        <p:txBody>
          <a:bodyPr wrap="square">
            <a:spAutoFit/>
          </a:bodyPr>
          <a:lstStyle/>
          <a:p>
            <a:pPr algn="l" rtl="0"/>
            <a:r>
              <a:rPr lang="en-US" sz="2000" dirty="0">
                <a:latin typeface="Book Antiqua" panose="02040602050305030304" pitchFamily="18" charset="0"/>
              </a:rPr>
              <a:t>The field of risk management has grown considerably over the last decade. In general, risk management includes three areas: </a:t>
            </a:r>
          </a:p>
          <a:p>
            <a:pPr algn="l" rtl="0"/>
            <a:r>
              <a:rPr lang="en-US" sz="2000" dirty="0">
                <a:solidFill>
                  <a:srgbClr val="FF0000"/>
                </a:solidFill>
                <a:latin typeface="Book Antiqua" panose="02040602050305030304" pitchFamily="18" charset="0"/>
              </a:rPr>
              <a:t>(1) risk identification </a:t>
            </a:r>
          </a:p>
          <a:p>
            <a:pPr algn="l" rtl="0"/>
            <a:r>
              <a:rPr lang="en-US" sz="2000" dirty="0">
                <a:solidFill>
                  <a:srgbClr val="FF0000"/>
                </a:solidFill>
                <a:latin typeface="Book Antiqua" panose="02040602050305030304" pitchFamily="18" charset="0"/>
              </a:rPr>
              <a:t>(2) risk analysis</a:t>
            </a:r>
          </a:p>
          <a:p>
            <a:pPr algn="l" rtl="0"/>
            <a:r>
              <a:rPr lang="en-US" sz="2000" dirty="0">
                <a:solidFill>
                  <a:srgbClr val="FF0000"/>
                </a:solidFill>
                <a:latin typeface="Book Antiqua" panose="02040602050305030304" pitchFamily="18" charset="0"/>
              </a:rPr>
              <a:t> (3) response to risk.</a:t>
            </a:r>
          </a:p>
          <a:p>
            <a:pPr algn="l" rtl="0"/>
            <a:r>
              <a:rPr lang="en-US" sz="2000" dirty="0">
                <a:latin typeface="Book Antiqua" panose="02040602050305030304" pitchFamily="18" charset="0"/>
              </a:rPr>
              <a:t> The process of accomplishing these three tasks is broken down into six sub processes:</a:t>
            </a:r>
            <a:endParaRPr lang="ar-SA" sz="2000" dirty="0">
              <a:latin typeface="Book Antiqua" panose="02040602050305030304" pitchFamily="18" charset="0"/>
            </a:endParaRPr>
          </a:p>
          <a:p>
            <a:pPr algn="l" rtl="0"/>
            <a:endParaRPr lang="ar-SA" sz="2000" dirty="0">
              <a:latin typeface="Book Antiqua" panose="02040602050305030304" pitchFamily="18" charset="0"/>
            </a:endParaRP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7947" y="1632216"/>
            <a:ext cx="4313237" cy="432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5D7A12BE-0974-64F3-B215-3C441045BB8A}"/>
              </a:ext>
            </a:extLst>
          </p:cNvPr>
          <p:cNvPicPr>
            <a:picLocks noChangeAspect="1"/>
          </p:cNvPicPr>
          <p:nvPr/>
        </p:nvPicPr>
        <p:blipFill>
          <a:blip r:embed="rId3"/>
          <a:stretch>
            <a:fillRect/>
          </a:stretch>
        </p:blipFill>
        <p:spPr>
          <a:xfrm>
            <a:off x="839416" y="136334"/>
            <a:ext cx="936104" cy="823031"/>
          </a:xfrm>
          <a:prstGeom prst="rect">
            <a:avLst/>
          </a:prstGeom>
        </p:spPr>
      </p:pic>
    </p:spTree>
    <p:extLst>
      <p:ext uri="{BB962C8B-B14F-4D97-AF65-F5344CB8AC3E}">
        <p14:creationId xmlns:p14="http://schemas.microsoft.com/office/powerpoint/2010/main" val="617933596"/>
      </p:ext>
    </p:extLst>
  </p:cSld>
  <p:clrMapOvr>
    <a:masterClrMapping/>
  </p:clrMapOvr>
  <mc:AlternateContent xmlns:mc="http://schemas.openxmlformats.org/markup-compatibility/2006" xmlns:p14="http://schemas.microsoft.com/office/powerpoint/2010/main">
    <mc:Choice Requires="p14">
      <p:transition spd="slow" p14:dur="2000" advTm="86794"/>
    </mc:Choice>
    <mc:Fallback xmlns="">
      <p:transition spd="slow" advTm="8679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1228846"/>
            <a:ext cx="6552728" cy="400110"/>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Risk Management</a:t>
            </a:r>
            <a:endParaRPr lang="ar-SA" sz="2000" b="1" dirty="0">
              <a:solidFill>
                <a:srgbClr val="C00000"/>
              </a:solidFill>
              <a:latin typeface="Book Antiqua" panose="02040602050305030304" pitchFamily="18" charset="0"/>
            </a:endParaRPr>
          </a:p>
        </p:txBody>
      </p:sp>
      <p:sp>
        <p:nvSpPr>
          <p:cNvPr id="7" name="مستطيل 6"/>
          <p:cNvSpPr/>
          <p:nvPr/>
        </p:nvSpPr>
        <p:spPr>
          <a:xfrm>
            <a:off x="2006605" y="1604260"/>
            <a:ext cx="3729354" cy="3477875"/>
          </a:xfrm>
          <a:prstGeom prst="rect">
            <a:avLst/>
          </a:prstGeom>
        </p:spPr>
        <p:txBody>
          <a:bodyPr wrap="square">
            <a:spAutoFit/>
          </a:bodyPr>
          <a:lstStyle/>
          <a:p>
            <a:pPr algn="l" rtl="0"/>
            <a:r>
              <a:rPr lang="en-US" sz="2000" b="1" dirty="0">
                <a:latin typeface="Book Antiqua" panose="02040602050305030304" pitchFamily="18" charset="0"/>
              </a:rPr>
              <a:t>1</a:t>
            </a:r>
            <a:r>
              <a:rPr lang="en-US" sz="2000" b="1" dirty="0">
                <a:solidFill>
                  <a:srgbClr val="C00000"/>
                </a:solidFill>
                <a:latin typeface="Book Antiqua" panose="02040602050305030304" pitchFamily="18" charset="0"/>
              </a:rPr>
              <a:t>. Risk Management Planning </a:t>
            </a:r>
            <a:r>
              <a:rPr lang="en-US" sz="2000" dirty="0">
                <a:latin typeface="Book Antiqua" panose="02040602050305030304" pitchFamily="18" charset="0"/>
              </a:rPr>
              <a:t>developing a plan for risk management activities.</a:t>
            </a:r>
          </a:p>
          <a:p>
            <a:pPr algn="l" rtl="0"/>
            <a:r>
              <a:rPr lang="en-US" sz="2000" b="1" dirty="0">
                <a:latin typeface="Book Antiqua" panose="02040602050305030304" pitchFamily="18" charset="0"/>
              </a:rPr>
              <a:t>2</a:t>
            </a:r>
            <a:r>
              <a:rPr lang="en-US" sz="2000" b="1" dirty="0">
                <a:solidFill>
                  <a:srgbClr val="C00000"/>
                </a:solidFill>
                <a:latin typeface="Book Antiqua" panose="02040602050305030304" pitchFamily="18" charset="0"/>
              </a:rPr>
              <a:t>. Risk Identification </a:t>
            </a:r>
            <a:r>
              <a:rPr lang="en-US" sz="2000" dirty="0">
                <a:latin typeface="Book Antiqua" panose="02040602050305030304" pitchFamily="18" charset="0"/>
              </a:rPr>
              <a:t>finding those risks that might affect the project.</a:t>
            </a:r>
          </a:p>
          <a:p>
            <a:pPr algn="l" rtl="0"/>
            <a:r>
              <a:rPr lang="en-US" sz="2000" b="1" dirty="0">
                <a:latin typeface="Book Antiqua" panose="02040602050305030304" pitchFamily="18" charset="0"/>
              </a:rPr>
              <a:t>3. </a:t>
            </a:r>
            <a:r>
              <a:rPr lang="en-US" sz="2000" b="1" dirty="0">
                <a:solidFill>
                  <a:srgbClr val="C00000"/>
                </a:solidFill>
                <a:latin typeface="Book Antiqua" panose="02040602050305030304" pitchFamily="18" charset="0"/>
              </a:rPr>
              <a:t>Qualitative Risk Analysis </a:t>
            </a:r>
            <a:r>
              <a:rPr lang="en-US" sz="2000" dirty="0">
                <a:latin typeface="Book Antiqua" panose="02040602050305030304" pitchFamily="18" charset="0"/>
              </a:rPr>
              <a:t>evaluating the seriousness of the risk and the likelihood</a:t>
            </a:r>
          </a:p>
          <a:p>
            <a:pPr algn="l" rtl="0"/>
            <a:r>
              <a:rPr lang="en-US" sz="2000" dirty="0">
                <a:latin typeface="Book Antiqua" panose="02040602050305030304" pitchFamily="18" charset="0"/>
              </a:rPr>
              <a:t>it will affect the project.</a:t>
            </a:r>
          </a:p>
          <a:p>
            <a:pPr marL="285750" indent="-285750" algn="l" rtl="0">
              <a:buFont typeface="Arial" panose="020B0604020202020204" pitchFamily="34" charset="0"/>
              <a:buChar char="•"/>
            </a:pPr>
            <a:endParaRPr lang="en-US" sz="2000" b="1" i="1" u="sng" dirty="0">
              <a:solidFill>
                <a:srgbClr val="FF0000"/>
              </a:solidFill>
              <a:latin typeface="Book Antiqua" panose="02040602050305030304" pitchFamily="18" charset="0"/>
            </a:endParaRP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960" y="2162175"/>
            <a:ext cx="4700985" cy="253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AE68081A-51D4-1B10-5FB3-53A99DDBC06F}"/>
              </a:ext>
            </a:extLst>
          </p:cNvPr>
          <p:cNvPicPr>
            <a:picLocks noChangeAspect="1"/>
          </p:cNvPicPr>
          <p:nvPr/>
        </p:nvPicPr>
        <p:blipFill>
          <a:blip r:embed="rId3"/>
          <a:stretch>
            <a:fillRect/>
          </a:stretch>
        </p:blipFill>
        <p:spPr>
          <a:xfrm>
            <a:off x="623392" y="260648"/>
            <a:ext cx="936104" cy="823031"/>
          </a:xfrm>
          <a:prstGeom prst="rect">
            <a:avLst/>
          </a:prstGeom>
        </p:spPr>
      </p:pic>
    </p:spTree>
    <p:extLst>
      <p:ext uri="{BB962C8B-B14F-4D97-AF65-F5344CB8AC3E}">
        <p14:creationId xmlns:p14="http://schemas.microsoft.com/office/powerpoint/2010/main" val="4049590557"/>
      </p:ext>
    </p:extLst>
  </p:cSld>
  <p:clrMapOvr>
    <a:masterClrMapping/>
  </p:clrMapOvr>
  <mc:AlternateContent xmlns:mc="http://schemas.openxmlformats.org/markup-compatibility/2006" xmlns:p14="http://schemas.microsoft.com/office/powerpoint/2010/main">
    <mc:Choice Requires="p14">
      <p:transition spd="slow" p14:dur="2000" advTm="98023"/>
    </mc:Choice>
    <mc:Fallback xmlns="">
      <p:transition spd="slow" advTm="9802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3" y="1700808"/>
            <a:ext cx="3672407" cy="3416320"/>
          </a:xfrm>
          <a:prstGeom prst="rect">
            <a:avLst/>
          </a:prstGeom>
        </p:spPr>
        <p:txBody>
          <a:bodyPr wrap="square">
            <a:spAutoFit/>
          </a:bodyPr>
          <a:lstStyle/>
          <a:p>
            <a:pPr algn="l" rtl="0"/>
            <a:r>
              <a:rPr lang="en-US" b="1" dirty="0"/>
              <a:t>4. </a:t>
            </a:r>
            <a:r>
              <a:rPr lang="en-US" b="1" i="1" dirty="0"/>
              <a:t>Quantitative Risk Analysis </a:t>
            </a:r>
            <a:r>
              <a:rPr lang="en-US" dirty="0"/>
              <a:t>Developing measures for the probability of the risk</a:t>
            </a:r>
          </a:p>
          <a:p>
            <a:pPr algn="l" rtl="0"/>
            <a:r>
              <a:rPr lang="en-US" dirty="0"/>
              <a:t>and its impact on the project.</a:t>
            </a:r>
          </a:p>
          <a:p>
            <a:pPr algn="l" rtl="0"/>
            <a:r>
              <a:rPr lang="en-US" b="1" dirty="0"/>
              <a:t>5. </a:t>
            </a:r>
            <a:r>
              <a:rPr lang="en-US" b="1" i="1" dirty="0"/>
              <a:t>Risk Response Planning </a:t>
            </a:r>
            <a:r>
              <a:rPr lang="en-US" dirty="0"/>
              <a:t>finding ways of reducing negative impacts on the project as well as enhancing positive impacts.</a:t>
            </a:r>
          </a:p>
          <a:p>
            <a:pPr algn="l" rtl="0"/>
            <a:r>
              <a:rPr lang="en-US" b="1" dirty="0"/>
              <a:t>6. </a:t>
            </a:r>
            <a:r>
              <a:rPr lang="en-US" b="1" i="1" dirty="0"/>
              <a:t>Risk Monitoring and Control </a:t>
            </a:r>
            <a:r>
              <a:rPr lang="en-US" dirty="0"/>
              <a:t>Maintaining records of and evaluating the sub processes,</a:t>
            </a:r>
          </a:p>
          <a:p>
            <a:pPr algn="l" rtl="0"/>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960" y="2162175"/>
            <a:ext cx="4700985" cy="253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2063553" y="1124744"/>
            <a:ext cx="2114681" cy="369332"/>
          </a:xfrm>
          <a:prstGeom prst="rect">
            <a:avLst/>
          </a:prstGeom>
        </p:spPr>
        <p:txBody>
          <a:bodyPr wrap="none">
            <a:spAutoFit/>
          </a:bodyPr>
          <a:lstStyle/>
          <a:p>
            <a:pPr algn="l" rtl="0"/>
            <a:r>
              <a:rPr lang="en-US" b="1" dirty="0">
                <a:solidFill>
                  <a:srgbClr val="C00000"/>
                </a:solidFill>
                <a:latin typeface="Book Antiqua" panose="02040602050305030304" pitchFamily="18" charset="0"/>
              </a:rPr>
              <a:t>Risk Management</a:t>
            </a:r>
            <a:endParaRPr lang="ar-SA" b="1" dirty="0">
              <a:solidFill>
                <a:srgbClr val="C00000"/>
              </a:solidFill>
              <a:latin typeface="Book Antiqua" panose="02040602050305030304" pitchFamily="18" charset="0"/>
            </a:endParaRPr>
          </a:p>
        </p:txBody>
      </p:sp>
      <p:pic>
        <p:nvPicPr>
          <p:cNvPr id="6" name="Picture 5">
            <a:extLst>
              <a:ext uri="{FF2B5EF4-FFF2-40B4-BE49-F238E27FC236}">
                <a16:creationId xmlns:a16="http://schemas.microsoft.com/office/drawing/2014/main" id="{5EFE9CA4-E20E-8632-EDDD-12E07D8BFF01}"/>
              </a:ext>
            </a:extLst>
          </p:cNvPr>
          <p:cNvPicPr>
            <a:picLocks noChangeAspect="1"/>
          </p:cNvPicPr>
          <p:nvPr/>
        </p:nvPicPr>
        <p:blipFill>
          <a:blip r:embed="rId3"/>
          <a:stretch>
            <a:fillRect/>
          </a:stretch>
        </p:blipFill>
        <p:spPr>
          <a:xfrm>
            <a:off x="695400" y="136334"/>
            <a:ext cx="936104" cy="823031"/>
          </a:xfrm>
          <a:prstGeom prst="rect">
            <a:avLst/>
          </a:prstGeom>
        </p:spPr>
      </p:pic>
    </p:spTree>
    <p:extLst>
      <p:ext uri="{BB962C8B-B14F-4D97-AF65-F5344CB8AC3E}">
        <p14:creationId xmlns:p14="http://schemas.microsoft.com/office/powerpoint/2010/main" val="1302806837"/>
      </p:ext>
    </p:extLst>
  </p:cSld>
  <p:clrMapOvr>
    <a:masterClrMapping/>
  </p:clrMapOvr>
  <mc:AlternateContent xmlns:mc="http://schemas.openxmlformats.org/markup-compatibility/2006" xmlns:p14="http://schemas.microsoft.com/office/powerpoint/2010/main">
    <mc:Choice Requires="p14">
      <p:transition spd="slow" p14:dur="2000" advTm="106417"/>
    </mc:Choice>
    <mc:Fallback xmlns="">
      <p:transition spd="slow" advTm="10641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135560" y="1340768"/>
            <a:ext cx="3888432" cy="3785652"/>
          </a:xfrm>
          <a:prstGeom prst="rect">
            <a:avLst/>
          </a:prstGeom>
        </p:spPr>
        <p:txBody>
          <a:bodyPr wrap="square">
            <a:spAutoFit/>
          </a:bodyPr>
          <a:lstStyle/>
          <a:p>
            <a:pPr algn="l" rtl="0"/>
            <a:r>
              <a:rPr lang="en-US" sz="2000" dirty="0">
                <a:latin typeface="Book Antiqua" panose="02040602050305030304" pitchFamily="18" charset="0"/>
              </a:rPr>
              <a:t>In spite of the effort taken to make realistic budget estimates, it can still </a:t>
            </a:r>
            <a:r>
              <a:rPr lang="en-US" sz="2000" dirty="0">
                <a:highlight>
                  <a:srgbClr val="FFFF00"/>
                </a:highlight>
                <a:latin typeface="Book Antiqua" panose="02040602050305030304" pitchFamily="18" charset="0"/>
              </a:rPr>
              <a:t>be useful to prepare for changes in the budget as the project unfolds</a:t>
            </a:r>
            <a:r>
              <a:rPr lang="ar-EG" sz="2000" dirty="0">
                <a:highlight>
                  <a:srgbClr val="FFFF00"/>
                </a:highlight>
                <a:latin typeface="Book Antiqua" panose="02040602050305030304" pitchFamily="18" charset="0"/>
              </a:rPr>
              <a:t>يتكشف </a:t>
            </a:r>
            <a:r>
              <a:rPr lang="en-US" sz="2000" dirty="0">
                <a:latin typeface="Book Antiqua" panose="02040602050305030304" pitchFamily="18" charset="0"/>
              </a:rPr>
              <a:t>. Such changes derive from multiple sources, including </a:t>
            </a:r>
            <a:r>
              <a:rPr lang="en-US" sz="2000" dirty="0">
                <a:highlight>
                  <a:srgbClr val="FFFF00"/>
                </a:highlight>
                <a:latin typeface="Book Antiqua" panose="02040602050305030304" pitchFamily="18" charset="0"/>
              </a:rPr>
              <a:t>technology, economics, improved project understanding, and mandates</a:t>
            </a:r>
            <a:r>
              <a:rPr lang="en-US" sz="2000" dirty="0">
                <a:latin typeface="Book Antiqua" panose="02040602050305030304" pitchFamily="18" charset="0"/>
              </a:rPr>
              <a:t>. It is best to try to include these contingencies in the contract in case they come to pass.</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895" y="1512645"/>
            <a:ext cx="37877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266B36FB-695B-66EB-027D-2DFDA1BEB664}"/>
              </a:ext>
            </a:extLst>
          </p:cNvPr>
          <p:cNvPicPr>
            <a:picLocks noChangeAspect="1"/>
          </p:cNvPicPr>
          <p:nvPr/>
        </p:nvPicPr>
        <p:blipFill>
          <a:blip r:embed="rId3"/>
          <a:stretch>
            <a:fillRect/>
          </a:stretch>
        </p:blipFill>
        <p:spPr>
          <a:xfrm>
            <a:off x="695400" y="166878"/>
            <a:ext cx="936104" cy="823031"/>
          </a:xfrm>
          <a:prstGeom prst="rect">
            <a:avLst/>
          </a:prstGeom>
        </p:spPr>
      </p:pic>
    </p:spTree>
    <p:extLst>
      <p:ext uri="{BB962C8B-B14F-4D97-AF65-F5344CB8AC3E}">
        <p14:creationId xmlns:p14="http://schemas.microsoft.com/office/powerpoint/2010/main" val="597681385"/>
      </p:ext>
    </p:extLst>
  </p:cSld>
  <p:clrMapOvr>
    <a:masterClrMapping/>
  </p:clrMapOvr>
  <mc:AlternateContent xmlns:mc="http://schemas.openxmlformats.org/markup-compatibility/2006" xmlns:p14="http://schemas.microsoft.com/office/powerpoint/2010/main">
    <mc:Choice Requires="p14">
      <p:transition spd="slow" p14:dur="2000" advTm="49679"/>
    </mc:Choice>
    <mc:Fallback xmlns="">
      <p:transition spd="slow" advTm="4967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91544" y="1484785"/>
            <a:ext cx="3744416" cy="3477875"/>
          </a:xfrm>
          <a:prstGeom prst="rect">
            <a:avLst/>
          </a:prstGeom>
        </p:spPr>
        <p:txBody>
          <a:bodyPr wrap="square">
            <a:spAutoFit/>
          </a:bodyPr>
          <a:lstStyle/>
          <a:p>
            <a:pPr algn="l" rtl="0"/>
            <a:r>
              <a:rPr lang="en-US" sz="2000" dirty="0">
                <a:latin typeface="Book Antiqua" panose="02040602050305030304" pitchFamily="18" charset="0"/>
              </a:rPr>
              <a:t>Risk management consists of risk planning identification, qualitative and quantitative analysis, response, and monitoring. We deal with risk through such means as decision tables, simulation, and response, which entail identifying which risks will be prepared for and which will be ignored and simply accepted.</a:t>
            </a:r>
            <a:endParaRPr lang="ar-SA" sz="2000" dirty="0">
              <a:latin typeface="Book Antiqua" panose="02040602050305030304" pitchFamily="18" charset="0"/>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895" y="1512645"/>
            <a:ext cx="37877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30AC4A55-15FE-F8CB-33EC-94EEC205E6C1}"/>
              </a:ext>
            </a:extLst>
          </p:cNvPr>
          <p:cNvPicPr>
            <a:picLocks noChangeAspect="1"/>
          </p:cNvPicPr>
          <p:nvPr/>
        </p:nvPicPr>
        <p:blipFill>
          <a:blip r:embed="rId3"/>
          <a:stretch>
            <a:fillRect/>
          </a:stretch>
        </p:blipFill>
        <p:spPr>
          <a:xfrm>
            <a:off x="839416" y="145858"/>
            <a:ext cx="936104" cy="823031"/>
          </a:xfrm>
          <a:prstGeom prst="rect">
            <a:avLst/>
          </a:prstGeom>
        </p:spPr>
      </p:pic>
    </p:spTree>
    <p:extLst>
      <p:ext uri="{BB962C8B-B14F-4D97-AF65-F5344CB8AC3E}">
        <p14:creationId xmlns:p14="http://schemas.microsoft.com/office/powerpoint/2010/main" val="2253524345"/>
      </p:ext>
    </p:extLst>
  </p:cSld>
  <p:clrMapOvr>
    <a:masterClrMapping/>
  </p:clrMapOvr>
  <mc:AlternateContent xmlns:mc="http://schemas.openxmlformats.org/markup-compatibility/2006" xmlns:p14="http://schemas.microsoft.com/office/powerpoint/2010/main">
    <mc:Choice Requires="p14">
      <p:transition spd="slow" p14:dur="2000" advTm="109258"/>
    </mc:Choice>
    <mc:Fallback xmlns="">
      <p:transition spd="slow" advTm="10925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268760"/>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65E8F52-CA71-4A73-B41D-3575FE18A712}"/>
              </a:ext>
            </a:extLst>
          </p:cNvPr>
          <p:cNvPicPr>
            <a:picLocks noChangeAspect="1"/>
          </p:cNvPicPr>
          <p:nvPr/>
        </p:nvPicPr>
        <p:blipFill>
          <a:blip r:embed="rId3"/>
          <a:stretch>
            <a:fillRect/>
          </a:stretch>
        </p:blipFill>
        <p:spPr>
          <a:xfrm>
            <a:off x="767408" y="113474"/>
            <a:ext cx="936104" cy="823031"/>
          </a:xfrm>
          <a:prstGeom prst="rect">
            <a:avLst/>
          </a:prstGeom>
        </p:spPr>
      </p:pic>
    </p:spTree>
    <p:extLst>
      <p:ext uri="{BB962C8B-B14F-4D97-AF65-F5344CB8AC3E}">
        <p14:creationId xmlns:p14="http://schemas.microsoft.com/office/powerpoint/2010/main" val="3963768580"/>
      </p:ext>
    </p:extLst>
  </p:cSld>
  <p:clrMapOvr>
    <a:masterClrMapping/>
  </p:clrMapOvr>
  <mc:AlternateContent xmlns:mc="http://schemas.openxmlformats.org/markup-compatibility/2006" xmlns:p14="http://schemas.microsoft.com/office/powerpoint/2010/main">
    <mc:Choice Requires="p14">
      <p:transition spd="slow" p14:dur="2000" advTm="2887"/>
    </mc:Choice>
    <mc:Fallback xmlns="">
      <p:transition spd="slow" advTm="288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1375774"/>
      </p:ext>
    </p:extLst>
  </p:cSld>
  <p:clrMapOvr>
    <a:masterClrMapping/>
  </p:clrMapOvr>
  <mc:AlternateContent xmlns:mc="http://schemas.openxmlformats.org/markup-compatibility/2006" xmlns:p14="http://schemas.microsoft.com/office/powerpoint/2010/main">
    <mc:Choice Requires="p14">
      <p:transition spd="slow" p14:dur="2000" advTm="23827"/>
    </mc:Choice>
    <mc:Fallback xmlns="">
      <p:transition spd="slow" advTm="23827"/>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2BACA94-6F77-4A21-8BAD-11D62729DA1F}">
  <ds:schemaRefs>
    <ds:schemaRef ds:uri="http://schemas.microsoft.com/sharepoint/v3/contenttype/forms"/>
  </ds:schemaRefs>
</ds:datastoreItem>
</file>

<file path=customXml/itemProps2.xml><?xml version="1.0" encoding="utf-8"?>
<ds:datastoreItem xmlns:ds="http://schemas.openxmlformats.org/officeDocument/2006/customXml" ds:itemID="{3F3CB527-611F-40AC-AEE0-680077EFBD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949</TotalTime>
  <Words>1782</Words>
  <Application>Microsoft Office PowerPoint</Application>
  <PresentationFormat>Widescreen</PresentationFormat>
  <Paragraphs>129</Paragraphs>
  <Slides>32</Slides>
  <Notes>8</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32</vt:i4>
      </vt:variant>
    </vt:vector>
  </HeadingPairs>
  <TitlesOfParts>
    <vt:vector size="40" baseType="lpstr">
      <vt:lpstr>Arial</vt:lpstr>
      <vt:lpstr>Book Antiqua</vt:lpstr>
      <vt:lpstr>Calibri</vt:lpstr>
      <vt:lpstr>Calibri Light</vt:lpstr>
      <vt:lpstr>Times New Roman</vt:lpstr>
      <vt:lpstr>Wingdings</vt:lpstr>
      <vt:lpstr>نسق Office</vt:lpstr>
      <vt:lpstr>Office 2013 - 2022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Gitex</cp:lastModifiedBy>
  <cp:revision>13</cp:revision>
  <dcterms:created xsi:type="dcterms:W3CDTF">2023-07-25T09:46:31Z</dcterms:created>
  <dcterms:modified xsi:type="dcterms:W3CDTF">2024-11-07T17:20:27Z</dcterms:modified>
</cp:coreProperties>
</file>