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507" r:id="rId3"/>
    <p:sldId id="484" r:id="rId4"/>
    <p:sldId id="510" r:id="rId5"/>
    <p:sldId id="498" r:id="rId6"/>
    <p:sldId id="512" r:id="rId7"/>
    <p:sldId id="513" r:id="rId8"/>
    <p:sldId id="521" r:id="rId9"/>
    <p:sldId id="524" r:id="rId10"/>
    <p:sldId id="525" r:id="rId11"/>
    <p:sldId id="515" r:id="rId12"/>
    <p:sldId id="501" r:id="rId13"/>
    <p:sldId id="511" r:id="rId14"/>
    <p:sldId id="502" r:id="rId15"/>
    <p:sldId id="482" r:id="rId16"/>
    <p:sldId id="499" r:id="rId17"/>
    <p:sldId id="271" r:id="rId18"/>
    <p:sldId id="490" r:id="rId19"/>
    <p:sldId id="485" r:id="rId20"/>
    <p:sldId id="500" r:id="rId21"/>
    <p:sldId id="487" r:id="rId22"/>
    <p:sldId id="503" r:id="rId23"/>
    <p:sldId id="488" r:id="rId24"/>
    <p:sldId id="489" r:id="rId25"/>
    <p:sldId id="486" r:id="rId26"/>
    <p:sldId id="491" r:id="rId27"/>
    <p:sldId id="492" r:id="rId28"/>
    <p:sldId id="493" r:id="rId29"/>
    <p:sldId id="494" r:id="rId30"/>
    <p:sldId id="495" r:id="rId31"/>
    <p:sldId id="516" r:id="rId32"/>
    <p:sldId id="517" r:id="rId33"/>
    <p:sldId id="518" r:id="rId34"/>
    <p:sldId id="519" r:id="rId35"/>
    <p:sldId id="520" r:id="rId36"/>
    <p:sldId id="514" r:id="rId37"/>
    <p:sldId id="496" r:id="rId38"/>
    <p:sldId id="497"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484"/>
            <p14:sldId id="510"/>
            <p14:sldId id="498"/>
            <p14:sldId id="512"/>
            <p14:sldId id="513"/>
            <p14:sldId id="521"/>
            <p14:sldId id="524"/>
            <p14:sldId id="525"/>
            <p14:sldId id="515"/>
            <p14:sldId id="501"/>
            <p14:sldId id="511"/>
            <p14:sldId id="502"/>
            <p14:sldId id="482"/>
            <p14:sldId id="499"/>
            <p14:sldId id="271"/>
            <p14:sldId id="490"/>
            <p14:sldId id="485"/>
            <p14:sldId id="500"/>
            <p14:sldId id="487"/>
            <p14:sldId id="503"/>
            <p14:sldId id="488"/>
            <p14:sldId id="489"/>
            <p14:sldId id="486"/>
            <p14:sldId id="491"/>
            <p14:sldId id="492"/>
            <p14:sldId id="493"/>
            <p14:sldId id="494"/>
            <p14:sldId id="495"/>
            <p14:sldId id="516"/>
            <p14:sldId id="517"/>
            <p14:sldId id="518"/>
            <p14:sldId id="519"/>
            <p14:sldId id="520"/>
            <p14:sldId id="514"/>
            <p14:sldId id="496"/>
            <p14:sldId id="49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3500B6-116D-416F-A7E4-8BF4F1ACFDBA}"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3882D03D-5F8C-4459-B47A-2CF8D14AECBA}">
      <dgm:prSet phldrT="[Text]" phldr="1"/>
      <dgm:spPr/>
      <dgm:t>
        <a:bodyPr/>
        <a:lstStyle/>
        <a:p>
          <a:endParaRPr lang="en-US"/>
        </a:p>
      </dgm:t>
    </dgm:pt>
    <dgm:pt modelId="{72B63DF7-C89B-4755-B63D-41DF233FB4E8}" type="parTrans" cxnId="{0D81157D-BABC-4F5D-B9DF-377042E2464B}">
      <dgm:prSet/>
      <dgm:spPr/>
      <dgm:t>
        <a:bodyPr/>
        <a:lstStyle/>
        <a:p>
          <a:endParaRPr lang="en-US"/>
        </a:p>
      </dgm:t>
    </dgm:pt>
    <dgm:pt modelId="{8ABEF20B-385A-474D-9551-0A397644167C}" type="sibTrans" cxnId="{0D81157D-BABC-4F5D-B9DF-377042E2464B}">
      <dgm:prSet/>
      <dgm:spPr/>
      <dgm:t>
        <a:bodyPr/>
        <a:lstStyle/>
        <a:p>
          <a:endParaRPr lang="en-US"/>
        </a:p>
      </dgm:t>
    </dgm:pt>
    <dgm:pt modelId="{A9516328-CFF1-4AA4-B9E6-FD5C91593077}">
      <dgm:prSet phldrT="[Text]" custT="1"/>
      <dgm:spPr/>
      <dgm:t>
        <a:bodyPr/>
        <a:lstStyle/>
        <a:p>
          <a:pPr algn="ctr" rtl="1"/>
          <a:r>
            <a:rPr lang="ar-JO" sz="2800" dirty="0"/>
            <a:t>  </a:t>
          </a:r>
          <a:r>
            <a:rPr lang="ar-JO" sz="3200" b="1" dirty="0"/>
            <a:t>السياسة في اللغة والاصطلاح</a:t>
          </a:r>
          <a:endParaRPr lang="en-US" sz="2800" b="1" dirty="0"/>
        </a:p>
      </dgm:t>
    </dgm:pt>
    <dgm:pt modelId="{F46F852C-44A5-4AB6-8415-8922AD32FD14}" type="parTrans" cxnId="{6AD4A32C-989B-449F-B19E-2872B131DE30}">
      <dgm:prSet/>
      <dgm:spPr/>
      <dgm:t>
        <a:bodyPr/>
        <a:lstStyle/>
        <a:p>
          <a:endParaRPr lang="en-US"/>
        </a:p>
      </dgm:t>
    </dgm:pt>
    <dgm:pt modelId="{A3E75DB7-4F4A-42CE-8AB3-8BE5B330B6B7}" type="sibTrans" cxnId="{6AD4A32C-989B-449F-B19E-2872B131DE30}">
      <dgm:prSet/>
      <dgm:spPr/>
      <dgm:t>
        <a:bodyPr/>
        <a:lstStyle/>
        <a:p>
          <a:endParaRPr lang="en-US"/>
        </a:p>
      </dgm:t>
    </dgm:pt>
    <dgm:pt modelId="{2886A9CC-AC3A-41D8-BD32-563D11E147D9}">
      <dgm:prSet phldrT="[Text]" phldr="1"/>
      <dgm:spPr/>
      <dgm:t>
        <a:bodyPr/>
        <a:lstStyle/>
        <a:p>
          <a:endParaRPr lang="en-US"/>
        </a:p>
      </dgm:t>
    </dgm:pt>
    <dgm:pt modelId="{6789475F-6A84-4E5C-8AA4-D00AF63DB397}" type="parTrans" cxnId="{47F3E479-035F-4077-A795-81DBBD199F54}">
      <dgm:prSet/>
      <dgm:spPr/>
      <dgm:t>
        <a:bodyPr/>
        <a:lstStyle/>
        <a:p>
          <a:endParaRPr lang="en-US"/>
        </a:p>
      </dgm:t>
    </dgm:pt>
    <dgm:pt modelId="{1901D6CA-BC70-47DD-934F-6FF147421D9A}" type="sibTrans" cxnId="{47F3E479-035F-4077-A795-81DBBD199F54}">
      <dgm:prSet/>
      <dgm:spPr/>
      <dgm:t>
        <a:bodyPr/>
        <a:lstStyle/>
        <a:p>
          <a:endParaRPr lang="en-US"/>
        </a:p>
      </dgm:t>
    </dgm:pt>
    <dgm:pt modelId="{82A270E8-E164-4058-8863-5FBCBBAC2D31}">
      <dgm:prSet phldrT="[Text]" custT="1"/>
      <dgm:spPr/>
      <dgm:t>
        <a:bodyPr/>
        <a:lstStyle/>
        <a:p>
          <a:pPr algn="ctr"/>
          <a:r>
            <a:rPr lang="ar-JO" sz="3200" b="1" dirty="0"/>
            <a:t>السياسة العامة</a:t>
          </a:r>
          <a:endParaRPr lang="en-US" sz="3200" b="1" dirty="0"/>
        </a:p>
      </dgm:t>
    </dgm:pt>
    <dgm:pt modelId="{82016E70-FE49-4083-8889-E82F8D43FE95}" type="parTrans" cxnId="{C9DD51AF-129A-485E-B7C2-E4B9F02B41A4}">
      <dgm:prSet/>
      <dgm:spPr/>
      <dgm:t>
        <a:bodyPr/>
        <a:lstStyle/>
        <a:p>
          <a:endParaRPr lang="en-US"/>
        </a:p>
      </dgm:t>
    </dgm:pt>
    <dgm:pt modelId="{009DEFCF-C757-4796-BBB4-9417ED253FCC}" type="sibTrans" cxnId="{C9DD51AF-129A-485E-B7C2-E4B9F02B41A4}">
      <dgm:prSet/>
      <dgm:spPr/>
      <dgm:t>
        <a:bodyPr/>
        <a:lstStyle/>
        <a:p>
          <a:endParaRPr lang="en-US"/>
        </a:p>
      </dgm:t>
    </dgm:pt>
    <dgm:pt modelId="{FCEEE4D5-5F58-48D3-B614-568907A92D76}">
      <dgm:prSet phldrT="[Text]"/>
      <dgm:spPr/>
      <dgm:t>
        <a:bodyPr/>
        <a:lstStyle/>
        <a:p>
          <a:endParaRPr lang="en-US" dirty="0"/>
        </a:p>
      </dgm:t>
    </dgm:pt>
    <dgm:pt modelId="{47F49DD4-0297-418B-A4E0-F9817E3041B5}" type="parTrans" cxnId="{8368A9CA-880A-4C61-9E19-8E91EEA670A2}">
      <dgm:prSet/>
      <dgm:spPr/>
      <dgm:t>
        <a:bodyPr/>
        <a:lstStyle/>
        <a:p>
          <a:endParaRPr lang="en-US"/>
        </a:p>
      </dgm:t>
    </dgm:pt>
    <dgm:pt modelId="{C5D4DEF2-4882-4FFA-AD8C-8ABD36F03C0A}" type="sibTrans" cxnId="{8368A9CA-880A-4C61-9E19-8E91EEA670A2}">
      <dgm:prSet/>
      <dgm:spPr/>
      <dgm:t>
        <a:bodyPr/>
        <a:lstStyle/>
        <a:p>
          <a:endParaRPr lang="en-US"/>
        </a:p>
      </dgm:t>
    </dgm:pt>
    <dgm:pt modelId="{AE457035-DAA6-4C4D-970C-AEE156DC06F9}">
      <dgm:prSet phldrT="[Text]" phldr="1"/>
      <dgm:spPr/>
      <dgm:t>
        <a:bodyPr/>
        <a:lstStyle/>
        <a:p>
          <a:pPr algn="l"/>
          <a:endParaRPr lang="en-US" sz="1700"/>
        </a:p>
      </dgm:t>
    </dgm:pt>
    <dgm:pt modelId="{671A685A-A56F-4F2E-AFB0-00D844903C49}" type="parTrans" cxnId="{5DBB18DF-C853-4D10-86C5-E52BBEB0DE76}">
      <dgm:prSet/>
      <dgm:spPr/>
      <dgm:t>
        <a:bodyPr/>
        <a:lstStyle/>
        <a:p>
          <a:endParaRPr lang="en-US"/>
        </a:p>
      </dgm:t>
    </dgm:pt>
    <dgm:pt modelId="{62F8B820-645A-4551-9188-A1493CB51F8E}" type="sibTrans" cxnId="{5DBB18DF-C853-4D10-86C5-E52BBEB0DE76}">
      <dgm:prSet/>
      <dgm:spPr/>
      <dgm:t>
        <a:bodyPr/>
        <a:lstStyle/>
        <a:p>
          <a:endParaRPr lang="en-US"/>
        </a:p>
      </dgm:t>
    </dgm:pt>
    <dgm:pt modelId="{AB95A475-6F21-4B04-9B77-1C4825555BD6}">
      <dgm:prSet phldrT="[Text]" phldr="1"/>
      <dgm:spPr/>
      <dgm:t>
        <a:bodyPr/>
        <a:lstStyle/>
        <a:p>
          <a:pPr algn="l"/>
          <a:endParaRPr lang="en-US" sz="1700"/>
        </a:p>
      </dgm:t>
    </dgm:pt>
    <dgm:pt modelId="{3023BF51-E3C0-4FD8-BC41-B6BC1B5791A4}" type="parTrans" cxnId="{4E98FFC5-0F9A-427D-B3EC-2D978CB0C39F}">
      <dgm:prSet/>
      <dgm:spPr/>
      <dgm:t>
        <a:bodyPr/>
        <a:lstStyle/>
        <a:p>
          <a:endParaRPr lang="en-US"/>
        </a:p>
      </dgm:t>
    </dgm:pt>
    <dgm:pt modelId="{B1865D39-C1E6-4907-84DC-121E8A88E8DF}" type="sibTrans" cxnId="{4E98FFC5-0F9A-427D-B3EC-2D978CB0C39F}">
      <dgm:prSet/>
      <dgm:spPr/>
      <dgm:t>
        <a:bodyPr/>
        <a:lstStyle/>
        <a:p>
          <a:endParaRPr lang="en-US"/>
        </a:p>
      </dgm:t>
    </dgm:pt>
    <dgm:pt modelId="{374DBA94-2DC9-47BB-B315-54ADCBBE0C10}">
      <dgm:prSet custT="1"/>
      <dgm:spPr/>
      <dgm:t>
        <a:bodyPr/>
        <a:lstStyle/>
        <a:p>
          <a:pPr algn="ctr"/>
          <a:r>
            <a:rPr lang="ar-JO" sz="3200" b="1" dirty="0"/>
            <a:t>سياسات التعليم</a:t>
          </a:r>
          <a:endParaRPr lang="en-US" sz="3200" b="1" dirty="0"/>
        </a:p>
      </dgm:t>
    </dgm:pt>
    <dgm:pt modelId="{3189FEF1-7CB2-4AB6-93E6-F02333FAA876}" type="parTrans" cxnId="{FA300EE1-7DF3-4487-AE32-1AB39A718552}">
      <dgm:prSet/>
      <dgm:spPr/>
      <dgm:t>
        <a:bodyPr/>
        <a:lstStyle/>
        <a:p>
          <a:endParaRPr lang="en-US"/>
        </a:p>
      </dgm:t>
    </dgm:pt>
    <dgm:pt modelId="{B1E28CE5-391B-402A-AE96-C6C91EFA5F7E}" type="sibTrans" cxnId="{FA300EE1-7DF3-4487-AE32-1AB39A718552}">
      <dgm:prSet/>
      <dgm:spPr/>
      <dgm:t>
        <a:bodyPr/>
        <a:lstStyle/>
        <a:p>
          <a:endParaRPr lang="en-US"/>
        </a:p>
      </dgm:t>
    </dgm:pt>
    <dgm:pt modelId="{3CE65F09-723C-44B0-BD15-99FAC002C678}" type="pres">
      <dgm:prSet presAssocID="{643500B6-116D-416F-A7E4-8BF4F1ACFDBA}" presName="linearFlow" presStyleCnt="0">
        <dgm:presLayoutVars>
          <dgm:dir/>
          <dgm:animLvl val="lvl"/>
          <dgm:resizeHandles val="exact"/>
        </dgm:presLayoutVars>
      </dgm:prSet>
      <dgm:spPr/>
    </dgm:pt>
    <dgm:pt modelId="{0F44F7EF-EB1E-4DE9-9710-91592BDBBC95}" type="pres">
      <dgm:prSet presAssocID="{3882D03D-5F8C-4459-B47A-2CF8D14AECBA}" presName="composite" presStyleCnt="0"/>
      <dgm:spPr/>
    </dgm:pt>
    <dgm:pt modelId="{C6EC4E95-7488-4914-8503-B2B9203516A5}" type="pres">
      <dgm:prSet presAssocID="{3882D03D-5F8C-4459-B47A-2CF8D14AECBA}" presName="parentText" presStyleLbl="alignNode1" presStyleIdx="0" presStyleCnt="3">
        <dgm:presLayoutVars>
          <dgm:chMax val="1"/>
          <dgm:bulletEnabled val="1"/>
        </dgm:presLayoutVars>
      </dgm:prSet>
      <dgm:spPr/>
    </dgm:pt>
    <dgm:pt modelId="{4E679F18-8C73-4FFD-B5D5-F80F5862D7BB}" type="pres">
      <dgm:prSet presAssocID="{3882D03D-5F8C-4459-B47A-2CF8D14AECBA}" presName="descendantText" presStyleLbl="alignAcc1" presStyleIdx="0" presStyleCnt="3" custLinFactNeighborX="0" custLinFactNeighborY="-2291">
        <dgm:presLayoutVars>
          <dgm:bulletEnabled val="1"/>
        </dgm:presLayoutVars>
      </dgm:prSet>
      <dgm:spPr/>
    </dgm:pt>
    <dgm:pt modelId="{84D4ED1C-4171-4B97-9F58-8550EA0A0A52}" type="pres">
      <dgm:prSet presAssocID="{8ABEF20B-385A-474D-9551-0A397644167C}" presName="sp" presStyleCnt="0"/>
      <dgm:spPr/>
    </dgm:pt>
    <dgm:pt modelId="{29EEA230-50FC-478A-8C6E-CB4069CCCB9B}" type="pres">
      <dgm:prSet presAssocID="{2886A9CC-AC3A-41D8-BD32-563D11E147D9}" presName="composite" presStyleCnt="0"/>
      <dgm:spPr/>
    </dgm:pt>
    <dgm:pt modelId="{891E416B-C64E-4CC9-990D-C836EEB359B9}" type="pres">
      <dgm:prSet presAssocID="{2886A9CC-AC3A-41D8-BD32-563D11E147D9}" presName="parentText" presStyleLbl="alignNode1" presStyleIdx="1" presStyleCnt="3">
        <dgm:presLayoutVars>
          <dgm:chMax val="1"/>
          <dgm:bulletEnabled val="1"/>
        </dgm:presLayoutVars>
      </dgm:prSet>
      <dgm:spPr/>
    </dgm:pt>
    <dgm:pt modelId="{2093070F-DEEA-4A1A-87C1-12C3639B8136}" type="pres">
      <dgm:prSet presAssocID="{2886A9CC-AC3A-41D8-BD32-563D11E147D9}" presName="descendantText" presStyleLbl="alignAcc1" presStyleIdx="1" presStyleCnt="3">
        <dgm:presLayoutVars>
          <dgm:bulletEnabled val="1"/>
        </dgm:presLayoutVars>
      </dgm:prSet>
      <dgm:spPr/>
    </dgm:pt>
    <dgm:pt modelId="{96F17C6F-0CFF-4A68-9F1F-EDB5923DD501}" type="pres">
      <dgm:prSet presAssocID="{1901D6CA-BC70-47DD-934F-6FF147421D9A}" presName="sp" presStyleCnt="0"/>
      <dgm:spPr/>
    </dgm:pt>
    <dgm:pt modelId="{7EAC6398-AC90-48C1-AB17-A44208A8F8EF}" type="pres">
      <dgm:prSet presAssocID="{FCEEE4D5-5F58-48D3-B614-568907A92D76}" presName="composite" presStyleCnt="0"/>
      <dgm:spPr/>
    </dgm:pt>
    <dgm:pt modelId="{1954749E-6BA4-4A23-8961-FFB39DD4BAAA}" type="pres">
      <dgm:prSet presAssocID="{FCEEE4D5-5F58-48D3-B614-568907A92D76}" presName="parentText" presStyleLbl="alignNode1" presStyleIdx="2" presStyleCnt="3">
        <dgm:presLayoutVars>
          <dgm:chMax val="1"/>
          <dgm:bulletEnabled val="1"/>
        </dgm:presLayoutVars>
      </dgm:prSet>
      <dgm:spPr/>
    </dgm:pt>
    <dgm:pt modelId="{6819C0CD-CC3D-4D3A-BA72-85C05490C4A4}" type="pres">
      <dgm:prSet presAssocID="{FCEEE4D5-5F58-48D3-B614-568907A92D76}" presName="descendantText" presStyleLbl="alignAcc1" presStyleIdx="2" presStyleCnt="3">
        <dgm:presLayoutVars>
          <dgm:bulletEnabled val="1"/>
        </dgm:presLayoutVars>
      </dgm:prSet>
      <dgm:spPr/>
    </dgm:pt>
  </dgm:ptLst>
  <dgm:cxnLst>
    <dgm:cxn modelId="{6E5D7B0C-5B2A-416B-A44B-C2513AB032B6}" type="presOf" srcId="{2886A9CC-AC3A-41D8-BD32-563D11E147D9}" destId="{891E416B-C64E-4CC9-990D-C836EEB359B9}" srcOrd="0" destOrd="0" presId="urn:microsoft.com/office/officeart/2005/8/layout/chevron2"/>
    <dgm:cxn modelId="{CD505914-62D7-4312-A064-118E7FE49B91}" type="presOf" srcId="{FCEEE4D5-5F58-48D3-B614-568907A92D76}" destId="{1954749E-6BA4-4A23-8961-FFB39DD4BAAA}" srcOrd="0" destOrd="0" presId="urn:microsoft.com/office/officeart/2005/8/layout/chevron2"/>
    <dgm:cxn modelId="{2335F02B-43B7-4EED-BF01-B486249E3EF8}" type="presOf" srcId="{374DBA94-2DC9-47BB-B315-54ADCBBE0C10}" destId="{6819C0CD-CC3D-4D3A-BA72-85C05490C4A4}" srcOrd="0" destOrd="1" presId="urn:microsoft.com/office/officeart/2005/8/layout/chevron2"/>
    <dgm:cxn modelId="{6AD4A32C-989B-449F-B19E-2872B131DE30}" srcId="{3882D03D-5F8C-4459-B47A-2CF8D14AECBA}" destId="{A9516328-CFF1-4AA4-B9E6-FD5C91593077}" srcOrd="0" destOrd="0" parTransId="{F46F852C-44A5-4AB6-8415-8922AD32FD14}" sibTransId="{A3E75DB7-4F4A-42CE-8AB3-8BE5B330B6B7}"/>
    <dgm:cxn modelId="{B5149172-5993-41EA-9946-79A28EAEB185}" type="presOf" srcId="{3882D03D-5F8C-4459-B47A-2CF8D14AECBA}" destId="{C6EC4E95-7488-4914-8503-B2B9203516A5}" srcOrd="0" destOrd="0" presId="urn:microsoft.com/office/officeart/2005/8/layout/chevron2"/>
    <dgm:cxn modelId="{98A0F357-FFE6-4477-966F-A9E7139EFA8E}" type="presOf" srcId="{AE457035-DAA6-4C4D-970C-AEE156DC06F9}" destId="{6819C0CD-CC3D-4D3A-BA72-85C05490C4A4}" srcOrd="0" destOrd="0" presId="urn:microsoft.com/office/officeart/2005/8/layout/chevron2"/>
    <dgm:cxn modelId="{47F3E479-035F-4077-A795-81DBBD199F54}" srcId="{643500B6-116D-416F-A7E4-8BF4F1ACFDBA}" destId="{2886A9CC-AC3A-41D8-BD32-563D11E147D9}" srcOrd="1" destOrd="0" parTransId="{6789475F-6A84-4E5C-8AA4-D00AF63DB397}" sibTransId="{1901D6CA-BC70-47DD-934F-6FF147421D9A}"/>
    <dgm:cxn modelId="{0D81157D-BABC-4F5D-B9DF-377042E2464B}" srcId="{643500B6-116D-416F-A7E4-8BF4F1ACFDBA}" destId="{3882D03D-5F8C-4459-B47A-2CF8D14AECBA}" srcOrd="0" destOrd="0" parTransId="{72B63DF7-C89B-4755-B63D-41DF233FB4E8}" sibTransId="{8ABEF20B-385A-474D-9551-0A397644167C}"/>
    <dgm:cxn modelId="{FC61638A-B2D9-4794-837D-70B4D9966519}" type="presOf" srcId="{A9516328-CFF1-4AA4-B9E6-FD5C91593077}" destId="{4E679F18-8C73-4FFD-B5D5-F80F5862D7BB}" srcOrd="0" destOrd="0" presId="urn:microsoft.com/office/officeart/2005/8/layout/chevron2"/>
    <dgm:cxn modelId="{EA25A49C-6816-454B-9047-E78297DE16E1}" type="presOf" srcId="{643500B6-116D-416F-A7E4-8BF4F1ACFDBA}" destId="{3CE65F09-723C-44B0-BD15-99FAC002C678}" srcOrd="0" destOrd="0" presId="urn:microsoft.com/office/officeart/2005/8/layout/chevron2"/>
    <dgm:cxn modelId="{C9DD51AF-129A-485E-B7C2-E4B9F02B41A4}" srcId="{2886A9CC-AC3A-41D8-BD32-563D11E147D9}" destId="{82A270E8-E164-4058-8863-5FBCBBAC2D31}" srcOrd="0" destOrd="0" parTransId="{82016E70-FE49-4083-8889-E82F8D43FE95}" sibTransId="{009DEFCF-C757-4796-BBB4-9417ED253FCC}"/>
    <dgm:cxn modelId="{4E98FFC5-0F9A-427D-B3EC-2D978CB0C39F}" srcId="{FCEEE4D5-5F58-48D3-B614-568907A92D76}" destId="{AB95A475-6F21-4B04-9B77-1C4825555BD6}" srcOrd="2" destOrd="0" parTransId="{3023BF51-E3C0-4FD8-BC41-B6BC1B5791A4}" sibTransId="{B1865D39-C1E6-4907-84DC-121E8A88E8DF}"/>
    <dgm:cxn modelId="{8368A9CA-880A-4C61-9E19-8E91EEA670A2}" srcId="{643500B6-116D-416F-A7E4-8BF4F1ACFDBA}" destId="{FCEEE4D5-5F58-48D3-B614-568907A92D76}" srcOrd="2" destOrd="0" parTransId="{47F49DD4-0297-418B-A4E0-F9817E3041B5}" sibTransId="{C5D4DEF2-4882-4FFA-AD8C-8ABD36F03C0A}"/>
    <dgm:cxn modelId="{4850D0CD-1D56-4956-8A94-C292AC8BD905}" type="presOf" srcId="{82A270E8-E164-4058-8863-5FBCBBAC2D31}" destId="{2093070F-DEEA-4A1A-87C1-12C3639B8136}" srcOrd="0" destOrd="0" presId="urn:microsoft.com/office/officeart/2005/8/layout/chevron2"/>
    <dgm:cxn modelId="{5DBB18DF-C853-4D10-86C5-E52BBEB0DE76}" srcId="{FCEEE4D5-5F58-48D3-B614-568907A92D76}" destId="{AE457035-DAA6-4C4D-970C-AEE156DC06F9}" srcOrd="0" destOrd="0" parTransId="{671A685A-A56F-4F2E-AFB0-00D844903C49}" sibTransId="{62F8B820-645A-4551-9188-A1493CB51F8E}"/>
    <dgm:cxn modelId="{FA300EE1-7DF3-4487-AE32-1AB39A718552}" srcId="{FCEEE4D5-5F58-48D3-B614-568907A92D76}" destId="{374DBA94-2DC9-47BB-B315-54ADCBBE0C10}" srcOrd="1" destOrd="0" parTransId="{3189FEF1-7CB2-4AB6-93E6-F02333FAA876}" sibTransId="{B1E28CE5-391B-402A-AE96-C6C91EFA5F7E}"/>
    <dgm:cxn modelId="{FD5DFFE2-D2A9-463A-8165-947CE30965FD}" type="presOf" srcId="{AB95A475-6F21-4B04-9B77-1C4825555BD6}" destId="{6819C0CD-CC3D-4D3A-BA72-85C05490C4A4}" srcOrd="0" destOrd="2" presId="urn:microsoft.com/office/officeart/2005/8/layout/chevron2"/>
    <dgm:cxn modelId="{A32EA0CB-0A79-48D0-A25E-42A3AD9E0FAF}" type="presParOf" srcId="{3CE65F09-723C-44B0-BD15-99FAC002C678}" destId="{0F44F7EF-EB1E-4DE9-9710-91592BDBBC95}" srcOrd="0" destOrd="0" presId="urn:microsoft.com/office/officeart/2005/8/layout/chevron2"/>
    <dgm:cxn modelId="{D0F69DDD-5E5D-4D57-AFB9-979A36EEBFDF}" type="presParOf" srcId="{0F44F7EF-EB1E-4DE9-9710-91592BDBBC95}" destId="{C6EC4E95-7488-4914-8503-B2B9203516A5}" srcOrd="0" destOrd="0" presId="urn:microsoft.com/office/officeart/2005/8/layout/chevron2"/>
    <dgm:cxn modelId="{C4C38DC2-17B0-44CC-B8CE-3419D9774171}" type="presParOf" srcId="{0F44F7EF-EB1E-4DE9-9710-91592BDBBC95}" destId="{4E679F18-8C73-4FFD-B5D5-F80F5862D7BB}" srcOrd="1" destOrd="0" presId="urn:microsoft.com/office/officeart/2005/8/layout/chevron2"/>
    <dgm:cxn modelId="{2739C63C-6E57-4235-843A-FD2109D7E691}" type="presParOf" srcId="{3CE65F09-723C-44B0-BD15-99FAC002C678}" destId="{84D4ED1C-4171-4B97-9F58-8550EA0A0A52}" srcOrd="1" destOrd="0" presId="urn:microsoft.com/office/officeart/2005/8/layout/chevron2"/>
    <dgm:cxn modelId="{D7EA7C1D-D6D4-4CAE-9E30-13AE23C7C7AF}" type="presParOf" srcId="{3CE65F09-723C-44B0-BD15-99FAC002C678}" destId="{29EEA230-50FC-478A-8C6E-CB4069CCCB9B}" srcOrd="2" destOrd="0" presId="urn:microsoft.com/office/officeart/2005/8/layout/chevron2"/>
    <dgm:cxn modelId="{1E5F7540-F8CC-4697-BE76-6047CC7C7287}" type="presParOf" srcId="{29EEA230-50FC-478A-8C6E-CB4069CCCB9B}" destId="{891E416B-C64E-4CC9-990D-C836EEB359B9}" srcOrd="0" destOrd="0" presId="urn:microsoft.com/office/officeart/2005/8/layout/chevron2"/>
    <dgm:cxn modelId="{CF9220C1-4275-4B68-AC29-C877B61D9335}" type="presParOf" srcId="{29EEA230-50FC-478A-8C6E-CB4069CCCB9B}" destId="{2093070F-DEEA-4A1A-87C1-12C3639B8136}" srcOrd="1" destOrd="0" presId="urn:microsoft.com/office/officeart/2005/8/layout/chevron2"/>
    <dgm:cxn modelId="{4949397B-2B70-402A-B1EE-85860A8A73CA}" type="presParOf" srcId="{3CE65F09-723C-44B0-BD15-99FAC002C678}" destId="{96F17C6F-0CFF-4A68-9F1F-EDB5923DD501}" srcOrd="3" destOrd="0" presId="urn:microsoft.com/office/officeart/2005/8/layout/chevron2"/>
    <dgm:cxn modelId="{821239C5-94FE-45A5-8512-D7F417A9C51F}" type="presParOf" srcId="{3CE65F09-723C-44B0-BD15-99FAC002C678}" destId="{7EAC6398-AC90-48C1-AB17-A44208A8F8EF}" srcOrd="4" destOrd="0" presId="urn:microsoft.com/office/officeart/2005/8/layout/chevron2"/>
    <dgm:cxn modelId="{43467DBF-D684-4918-826A-C76368E9C26F}" type="presParOf" srcId="{7EAC6398-AC90-48C1-AB17-A44208A8F8EF}" destId="{1954749E-6BA4-4A23-8961-FFB39DD4BAAA}" srcOrd="0" destOrd="0" presId="urn:microsoft.com/office/officeart/2005/8/layout/chevron2"/>
    <dgm:cxn modelId="{6D057AC5-8B45-41AE-8E56-2AEEB8E159DB}" type="presParOf" srcId="{7EAC6398-AC90-48C1-AB17-A44208A8F8EF}" destId="{6819C0CD-CC3D-4D3A-BA72-85C05490C4A4}"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EC4E95-7488-4914-8503-B2B9203516A5}">
      <dsp:nvSpPr>
        <dsp:cNvPr id="0" name=""/>
        <dsp:cNvSpPr/>
      </dsp:nvSpPr>
      <dsp:spPr>
        <a:xfrm rot="5400000">
          <a:off x="-210628" y="212523"/>
          <a:ext cx="1404191" cy="98293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5400000">
        <a:off x="1" y="493361"/>
        <a:ext cx="982934" cy="421257"/>
      </dsp:txXfrm>
    </dsp:sp>
    <dsp:sp modelId="{4E679F18-8C73-4FFD-B5D5-F80F5862D7BB}">
      <dsp:nvSpPr>
        <dsp:cNvPr id="0" name=""/>
        <dsp:cNvSpPr/>
      </dsp:nvSpPr>
      <dsp:spPr>
        <a:xfrm rot="5400000">
          <a:off x="4099104" y="-3116170"/>
          <a:ext cx="912724" cy="714506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ctr" defTabSz="1244600" rtl="1">
            <a:lnSpc>
              <a:spcPct val="90000"/>
            </a:lnSpc>
            <a:spcBef>
              <a:spcPct val="0"/>
            </a:spcBef>
            <a:spcAft>
              <a:spcPct val="15000"/>
            </a:spcAft>
            <a:buChar char="•"/>
          </a:pPr>
          <a:r>
            <a:rPr lang="ar-JO" sz="2800" kern="1200" dirty="0"/>
            <a:t>  </a:t>
          </a:r>
          <a:r>
            <a:rPr lang="ar-JO" sz="3200" b="1" kern="1200" dirty="0"/>
            <a:t>السياسة في اللغة والاصطلاح</a:t>
          </a:r>
          <a:endParaRPr lang="en-US" sz="2800" b="1" kern="1200" dirty="0"/>
        </a:p>
      </dsp:txBody>
      <dsp:txXfrm rot="-5400000">
        <a:off x="982934" y="44556"/>
        <a:ext cx="7100509" cy="823612"/>
      </dsp:txXfrm>
    </dsp:sp>
    <dsp:sp modelId="{891E416B-C64E-4CC9-990D-C836EEB359B9}">
      <dsp:nvSpPr>
        <dsp:cNvPr id="0" name=""/>
        <dsp:cNvSpPr/>
      </dsp:nvSpPr>
      <dsp:spPr>
        <a:xfrm rot="5400000">
          <a:off x="-210628" y="1419950"/>
          <a:ext cx="1404191" cy="98293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5400000">
        <a:off x="1" y="1700788"/>
        <a:ext cx="982934" cy="421257"/>
      </dsp:txXfrm>
    </dsp:sp>
    <dsp:sp modelId="{2093070F-DEEA-4A1A-87C1-12C3639B8136}">
      <dsp:nvSpPr>
        <dsp:cNvPr id="0" name=""/>
        <dsp:cNvSpPr/>
      </dsp:nvSpPr>
      <dsp:spPr>
        <a:xfrm rot="5400000">
          <a:off x="4099104" y="-1906848"/>
          <a:ext cx="912724" cy="714506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ctr" defTabSz="1422400">
            <a:lnSpc>
              <a:spcPct val="90000"/>
            </a:lnSpc>
            <a:spcBef>
              <a:spcPct val="0"/>
            </a:spcBef>
            <a:spcAft>
              <a:spcPct val="15000"/>
            </a:spcAft>
            <a:buChar char="•"/>
          </a:pPr>
          <a:r>
            <a:rPr lang="ar-JO" sz="3200" b="1" kern="1200" dirty="0"/>
            <a:t>السياسة العامة</a:t>
          </a:r>
          <a:endParaRPr lang="en-US" sz="3200" b="1" kern="1200" dirty="0"/>
        </a:p>
      </dsp:txBody>
      <dsp:txXfrm rot="-5400000">
        <a:off x="982934" y="1253878"/>
        <a:ext cx="7100509" cy="823612"/>
      </dsp:txXfrm>
    </dsp:sp>
    <dsp:sp modelId="{1954749E-6BA4-4A23-8961-FFB39DD4BAAA}">
      <dsp:nvSpPr>
        <dsp:cNvPr id="0" name=""/>
        <dsp:cNvSpPr/>
      </dsp:nvSpPr>
      <dsp:spPr>
        <a:xfrm rot="5400000">
          <a:off x="-210628" y="2627378"/>
          <a:ext cx="1404191" cy="98293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endParaRPr lang="en-US" sz="2700" kern="1200" dirty="0"/>
        </a:p>
      </dsp:txBody>
      <dsp:txXfrm rot="-5400000">
        <a:off x="1" y="2908216"/>
        <a:ext cx="982934" cy="421257"/>
      </dsp:txXfrm>
    </dsp:sp>
    <dsp:sp modelId="{6819C0CD-CC3D-4D3A-BA72-85C05490C4A4}">
      <dsp:nvSpPr>
        <dsp:cNvPr id="0" name=""/>
        <dsp:cNvSpPr/>
      </dsp:nvSpPr>
      <dsp:spPr>
        <a:xfrm rot="5400000">
          <a:off x="4099104" y="-699421"/>
          <a:ext cx="912724" cy="714506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171450" lvl="1" indent="-171450" algn="l" defTabSz="755650">
            <a:lnSpc>
              <a:spcPct val="90000"/>
            </a:lnSpc>
            <a:spcBef>
              <a:spcPct val="0"/>
            </a:spcBef>
            <a:spcAft>
              <a:spcPct val="15000"/>
            </a:spcAft>
            <a:buChar char="•"/>
          </a:pPr>
          <a:endParaRPr lang="en-US" sz="1700" kern="1200"/>
        </a:p>
        <a:p>
          <a:pPr marL="285750" lvl="1" indent="-285750" algn="ctr" defTabSz="1422400">
            <a:lnSpc>
              <a:spcPct val="90000"/>
            </a:lnSpc>
            <a:spcBef>
              <a:spcPct val="0"/>
            </a:spcBef>
            <a:spcAft>
              <a:spcPct val="15000"/>
            </a:spcAft>
            <a:buChar char="•"/>
          </a:pPr>
          <a:r>
            <a:rPr lang="ar-JO" sz="3200" b="1" kern="1200" dirty="0"/>
            <a:t>سياسات التعليم</a:t>
          </a:r>
          <a:endParaRPr lang="en-US" sz="3200" b="1" kern="1200" dirty="0"/>
        </a:p>
        <a:p>
          <a:pPr marL="171450" lvl="1" indent="-171450" algn="l" defTabSz="755650">
            <a:lnSpc>
              <a:spcPct val="90000"/>
            </a:lnSpc>
            <a:spcBef>
              <a:spcPct val="0"/>
            </a:spcBef>
            <a:spcAft>
              <a:spcPct val="15000"/>
            </a:spcAft>
            <a:buChar char="•"/>
          </a:pPr>
          <a:endParaRPr lang="en-US" sz="1700" kern="1200"/>
        </a:p>
      </dsp:txBody>
      <dsp:txXfrm rot="-5400000">
        <a:off x="982934" y="2461305"/>
        <a:ext cx="7100509" cy="823612"/>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8147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16044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hyperlink" Target="https://ar.wikipedia.org/wiki/%D9%82%D8%A7%D9%86%D9%88%D9%86" TargetMode="Externa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hyperlink" Target="https://ar.wikipedia.org/wiki/%D9%85%D8%A4%D8%B3%D8%B3%D8%A9" TargetMode="External"/><Relationship Id="rId5" Type="http://schemas.openxmlformats.org/officeDocument/2006/relationships/hyperlink" Target="https://ar.wikipedia.org/wiki/%D8%A7%D9%84%D8%AF%D9%88%D9%84%D8%A9_(%D9%84%D9%82%D8%A8)" TargetMode="External"/><Relationship Id="rId4" Type="http://schemas.openxmlformats.org/officeDocument/2006/relationships/hyperlink" Target="https://ar.wikipedia.org/wiki/%D8%B3%D9%84%D8%B7%D8%A9_%D8%AA%D9%86%D9%81%D9%8A%D8%B0%D9%8A%D8%A9"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ar.wikipedia.org/wiki/%D9%86%D8%B8%D8%A7%D9%85_(%D8%AA%D9%88%D8%B6%D9%8A%D8%AD)" TargetMode="External"/><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hyperlink" Target="https://ar.wikipedia.org/wiki" TargetMode="External"/><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hyperlink" Target="http://www.moyoultarbawiya.net/"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6.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 Id="rId9" Type="http://schemas.openxmlformats.org/officeDocument/2006/relationships/image" Target="../media/image2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
            <a:ext cx="12311979" cy="6813960"/>
          </a:xfrm>
          <a:prstGeom prst="rect">
            <a:avLst/>
          </a:prstGeom>
        </p:spPr>
      </p:pic>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496" y="42929"/>
            <a:ext cx="2876694" cy="1357799"/>
          </a:xfrm>
          <a:prstGeom prst="rect">
            <a:avLst/>
          </a:prstGeom>
        </p:spPr>
      </p:pic>
      <p:sp>
        <p:nvSpPr>
          <p:cNvPr id="5" name="TextBox 4">
            <a:extLst>
              <a:ext uri="{FF2B5EF4-FFF2-40B4-BE49-F238E27FC236}">
                <a16:creationId xmlns:a16="http://schemas.microsoft.com/office/drawing/2014/main" id="{6D7F7737-2B08-525A-1258-4EE390B250F4}"/>
              </a:ext>
            </a:extLst>
          </p:cNvPr>
          <p:cNvSpPr txBox="1"/>
          <p:nvPr/>
        </p:nvSpPr>
        <p:spPr>
          <a:xfrm>
            <a:off x="1399916" y="2256603"/>
            <a:ext cx="2625213" cy="551217"/>
          </a:xfrm>
          <a:prstGeom prst="rect">
            <a:avLst/>
          </a:prstGeom>
          <a:noFill/>
        </p:spPr>
        <p:txBody>
          <a:bodyPr wrap="square" rtlCol="0">
            <a:spAutoFit/>
          </a:bodyPr>
          <a:lstStyle/>
          <a:p>
            <a:endParaRPr lang="en-US" dirty="0"/>
          </a:p>
        </p:txBody>
      </p:sp>
      <p:sp>
        <p:nvSpPr>
          <p:cNvPr id="6" name="Rectangle 2">
            <a:extLst>
              <a:ext uri="{FF2B5EF4-FFF2-40B4-BE49-F238E27FC236}">
                <a16:creationId xmlns:a16="http://schemas.microsoft.com/office/drawing/2014/main" id="{170B0AE5-3D73-3A76-D5EE-EE50E6D4F8BF}"/>
              </a:ext>
            </a:extLst>
          </p:cNvPr>
          <p:cNvSpPr>
            <a:spLocks noChangeArrowheads="1"/>
          </p:cNvSpPr>
          <p:nvPr/>
        </p:nvSpPr>
        <p:spPr bwMode="auto">
          <a:xfrm>
            <a:off x="1451152" y="5509551"/>
            <a:ext cx="2820003" cy="334077"/>
          </a:xfrm>
          <a:prstGeom prst="rect">
            <a:avLst/>
          </a:prstGeom>
          <a:solidFill>
            <a:schemeClr val="tx1"/>
          </a:solidFill>
          <a:ln>
            <a:noFill/>
          </a:ln>
          <a:effec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ldhabi" panose="01000000000000000000" pitchFamily="2" charset="-78"/>
                <a:cs typeface="Aldhabi" panose="01000000000000000000" pitchFamily="2" charset="-78"/>
              </a:rPr>
              <a:t> </a:t>
            </a:r>
            <a:endParaRPr kumimoji="0" lang="en-US" altLang="en-US" sz="4000" b="0" i="0" u="none" strike="noStrike" cap="none" normalizeH="0" baseline="0" dirty="0">
              <a:ln>
                <a:noFill/>
              </a:ln>
              <a:solidFill>
                <a:schemeClr val="tx1"/>
              </a:solidFill>
              <a:effectLst/>
              <a:latin typeface="Aldhabi" panose="01000000000000000000" pitchFamily="2" charset="-78"/>
              <a:cs typeface="Aldhabi" panose="01000000000000000000" pitchFamily="2" charset="-78"/>
            </a:endParaRPr>
          </a:p>
        </p:txBody>
      </p:sp>
      <p:sp>
        <p:nvSpPr>
          <p:cNvPr id="15" name="TextBox 14">
            <a:extLst>
              <a:ext uri="{FF2B5EF4-FFF2-40B4-BE49-F238E27FC236}">
                <a16:creationId xmlns:a16="http://schemas.microsoft.com/office/drawing/2014/main" id="{B2B8C103-FDEB-C05A-770C-AC446132E109}"/>
              </a:ext>
            </a:extLst>
          </p:cNvPr>
          <p:cNvSpPr txBox="1"/>
          <p:nvPr/>
        </p:nvSpPr>
        <p:spPr>
          <a:xfrm>
            <a:off x="2895220" y="2865897"/>
            <a:ext cx="1671569" cy="1754326"/>
          </a:xfrm>
          <a:prstGeom prst="rect">
            <a:avLst/>
          </a:prstGeom>
          <a:solidFill>
            <a:schemeClr val="tx1"/>
          </a:solidFill>
        </p:spPr>
        <p:txBody>
          <a:bodyPr wrap="square" rtlCol="0">
            <a:spAutoFit/>
          </a:bodyPr>
          <a:lstStyle/>
          <a:p>
            <a:pPr algn="ctr"/>
            <a:r>
              <a:rPr lang="en-US" sz="1800" b="1" dirty="0">
                <a:latin typeface="Times New Roman" panose="02020603050405020304" pitchFamily="18" charset="0"/>
                <a:cs typeface="Times New Roman" panose="02020603050405020304" pitchFamily="18" charset="0"/>
              </a:rPr>
              <a:t>Prepared by Dr.</a:t>
            </a:r>
            <a:endParaRPr lang="ar-JO" sz="1800" b="1" dirty="0">
              <a:latin typeface="Times New Roman" panose="02020603050405020304" pitchFamily="18" charset="0"/>
              <a:cs typeface="Times New Roman" panose="02020603050405020304" pitchFamily="18" charset="0"/>
            </a:endParaRPr>
          </a:p>
          <a:p>
            <a:pPr algn="ct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Eman</a:t>
            </a:r>
            <a:r>
              <a:rPr lang="en-US" sz="1800" b="1" dirty="0">
                <a:latin typeface="Times New Roman" panose="02020603050405020304" pitchFamily="18" charset="0"/>
                <a:cs typeface="Times New Roman" panose="02020603050405020304" pitchFamily="18" charset="0"/>
              </a:rPr>
              <a:t> almasri</a:t>
            </a:r>
            <a:endParaRPr lang="ar-JO" sz="1800" b="1" dirty="0">
              <a:latin typeface="Times New Roman" panose="02020603050405020304" pitchFamily="18" charset="0"/>
              <a:cs typeface="Times New Roman" panose="02020603050405020304" pitchFamily="18" charset="0"/>
            </a:endParaRPr>
          </a:p>
          <a:p>
            <a:pPr algn="ctr"/>
            <a:endParaRPr lang="ar-JO" b="1" dirty="0">
              <a:latin typeface="Times New Roman" panose="02020603050405020304" pitchFamily="18" charset="0"/>
              <a:cs typeface="Times New Roman" panose="02020603050405020304" pitchFamily="18" charset="0"/>
            </a:endParaRPr>
          </a:p>
          <a:p>
            <a:pPr algn="ctr"/>
            <a:r>
              <a:rPr lang="en-US" altLang="en-US" sz="1800" b="1" dirty="0">
                <a:latin typeface="Times New Roman" panose="02020603050405020304" pitchFamily="18" charset="0"/>
                <a:cs typeface="Times New Roman" panose="02020603050405020304" pitchFamily="18" charset="0"/>
              </a:rPr>
              <a:t>Education policy</a:t>
            </a:r>
            <a:endParaRPr lang="ar-JO" altLang="en-US" sz="1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204F8AC-6C56-D7A4-297A-16E680E5B8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266" y="1249702"/>
            <a:ext cx="5000576" cy="3694734"/>
          </a:xfrm>
          <a:prstGeom prst="rect">
            <a:avLst/>
          </a:prstGeom>
          <a:scene3d>
            <a:camera prst="isometricLeftDown"/>
            <a:lightRig rig="threePt" dir="t"/>
          </a:scene3d>
        </p:spPr>
      </p:pic>
      <p:sp>
        <p:nvSpPr>
          <p:cNvPr id="8" name="Rectangle 7">
            <a:extLst>
              <a:ext uri="{FF2B5EF4-FFF2-40B4-BE49-F238E27FC236}">
                <a16:creationId xmlns:a16="http://schemas.microsoft.com/office/drawing/2014/main" id="{B4873107-B751-AD00-3B68-95F568B7AB11}"/>
              </a:ext>
            </a:extLst>
          </p:cNvPr>
          <p:cNvSpPr/>
          <p:nvPr/>
        </p:nvSpPr>
        <p:spPr>
          <a:xfrm>
            <a:off x="2286000" y="2290056"/>
            <a:ext cx="4830109" cy="3484661"/>
          </a:xfrm>
          <a:prstGeom prst="rect">
            <a:avLst/>
          </a:prstGeom>
          <a:solidFill>
            <a:schemeClr val="bg1"/>
          </a:solidFill>
          <a:scene3d>
            <a:camera prst="isometricLeftDown"/>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2800" b="1" dirty="0">
                <a:solidFill>
                  <a:schemeClr val="tx1"/>
                </a:solidFill>
                <a:latin typeface="Times New Roman" panose="02020603050405020304" pitchFamily="18" charset="0"/>
                <a:cs typeface="Times New Roman" panose="02020603050405020304" pitchFamily="18" charset="0"/>
              </a:rPr>
              <a:t>Education policy</a:t>
            </a: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rgbClr val="00B0F0"/>
                </a:solidFill>
                <a:latin typeface="Times New Roman" panose="02020603050405020304" pitchFamily="18" charset="0"/>
                <a:cs typeface="Times New Roman" panose="02020603050405020304" pitchFamily="18" charset="0"/>
              </a:rPr>
              <a:t>Prepared by</a:t>
            </a:r>
            <a:r>
              <a:rPr lang="en-US" sz="2800" b="1" dirty="0">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endParaRPr lang="ar-JO" sz="2800" b="1" dirty="0">
              <a:solidFill>
                <a:schemeClr val="tx1"/>
              </a:solidFill>
              <a:latin typeface="Times New Roman" panose="02020603050405020304" pitchFamily="18" charset="0"/>
              <a:cs typeface="Times New Roman" panose="02020603050405020304" pitchFamily="18" charset="0"/>
            </a:endParaRPr>
          </a:p>
          <a:p>
            <a:pPr algn="ct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Dr. </a:t>
            </a:r>
            <a:r>
              <a:rPr lang="en-US" sz="2800" b="1" dirty="0" err="1">
                <a:solidFill>
                  <a:schemeClr val="tx1"/>
                </a:solidFill>
                <a:latin typeface="Times New Roman" panose="02020603050405020304" pitchFamily="18" charset="0"/>
                <a:cs typeface="Times New Roman" panose="02020603050405020304" pitchFamily="18" charset="0"/>
              </a:rPr>
              <a:t>Eman</a:t>
            </a:r>
            <a:r>
              <a:rPr lang="en-US" sz="2800" b="1" dirty="0">
                <a:solidFill>
                  <a:schemeClr val="tx1"/>
                </a:solidFill>
                <a:latin typeface="Times New Roman" panose="02020603050405020304" pitchFamily="18" charset="0"/>
                <a:cs typeface="Times New Roman" panose="02020603050405020304" pitchFamily="18" charset="0"/>
              </a:rPr>
              <a:t> almasri</a:t>
            </a:r>
            <a:endParaRPr lang="ar-JO"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TextBox 3">
            <a:extLst>
              <a:ext uri="{FF2B5EF4-FFF2-40B4-BE49-F238E27FC236}">
                <a16:creationId xmlns:a16="http://schemas.microsoft.com/office/drawing/2014/main" id="{681F3599-CF3D-C008-1704-81BCC2073AD1}"/>
              </a:ext>
            </a:extLst>
          </p:cNvPr>
          <p:cNvSpPr txBox="1"/>
          <p:nvPr/>
        </p:nvSpPr>
        <p:spPr>
          <a:xfrm>
            <a:off x="2979174" y="1457539"/>
            <a:ext cx="5840361" cy="1200329"/>
          </a:xfrm>
          <a:prstGeom prst="rect">
            <a:avLst/>
          </a:prstGeom>
          <a:noFill/>
        </p:spPr>
        <p:txBody>
          <a:bodyPr wrap="square" rtlCol="0">
            <a:spAutoFit/>
          </a:bodyPr>
          <a:lstStyle/>
          <a:p>
            <a:pPr algn="ctr"/>
            <a:r>
              <a:rPr lang="ar-SA"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كلية العلوم الإنسانية</a:t>
            </a:r>
            <a:r>
              <a:rPr lang="ar-JO"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 ماجستير القيادة التربوية</a:t>
            </a:r>
            <a:endParaRPr lang="ar-JO" sz="6000" b="1" dirty="0">
              <a:solidFill>
                <a:srgbClr val="00B0F0"/>
              </a:solidFill>
              <a:latin typeface="Times New Roman" panose="02020603050405020304" pitchFamily="18" charset="0"/>
              <a:cs typeface="Times New Roman" panose="02020603050405020304" pitchFamily="18" charset="0"/>
            </a:endParaRPr>
          </a:p>
          <a:p>
            <a:pPr algn="ctr"/>
            <a:r>
              <a:rPr lang="ar-JO" sz="4400" b="1" dirty="0">
                <a:solidFill>
                  <a:srgbClr val="00B0F0"/>
                </a:solidFill>
                <a:latin typeface="Times New Roman" panose="02020603050405020304" pitchFamily="18" charset="0"/>
                <a:cs typeface="Times New Roman" panose="02020603050405020304" pitchFamily="18" charset="0"/>
              </a:rPr>
              <a:t>سياسات التعليم</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674C709-2620-1853-E39C-0725F346EB51}"/>
              </a:ext>
            </a:extLst>
          </p:cNvPr>
          <p:cNvSpPr txBox="1"/>
          <p:nvPr/>
        </p:nvSpPr>
        <p:spPr>
          <a:xfrm>
            <a:off x="4192219" y="2905780"/>
            <a:ext cx="3786161" cy="523220"/>
          </a:xfrm>
          <a:prstGeom prst="rect">
            <a:avLst/>
          </a:prstGeom>
          <a:noFill/>
        </p:spPr>
        <p:txBody>
          <a:bodyPr wrap="square" rtlCol="0">
            <a:spAutoFit/>
          </a:bodyPr>
          <a:lstStyle/>
          <a:p>
            <a:pPr algn="ctr"/>
            <a:r>
              <a:rPr lang="ar-JO" sz="2800" b="1" dirty="0">
                <a:solidFill>
                  <a:srgbClr val="00B0F0"/>
                </a:solidFill>
                <a:latin typeface="Times New Roman" panose="02020603050405020304" pitchFamily="18" charset="0"/>
                <a:cs typeface="Times New Roman" panose="02020603050405020304" pitchFamily="18" charset="0"/>
              </a:rPr>
              <a:t>إعداد الدكتورة: إيمان المصري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311616C5-E8BD-28A4-30AC-E7C6DD3A54F5}"/>
              </a:ext>
            </a:extLst>
          </p:cNvPr>
          <p:cNvSpPr/>
          <p:nvPr/>
        </p:nvSpPr>
        <p:spPr>
          <a:xfrm>
            <a:off x="4645120" y="4526445"/>
            <a:ext cx="2880361"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الأولى</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Tree>
    <p:extLst>
      <p:ext uri="{BB962C8B-B14F-4D97-AF65-F5344CB8AC3E}">
        <p14:creationId xmlns:p14="http://schemas.microsoft.com/office/powerpoint/2010/main" val="368380146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2522245993"/>
              </p:ext>
            </p:extLst>
          </p:nvPr>
        </p:nvGraphicFramePr>
        <p:xfrm>
          <a:off x="2176847" y="2158764"/>
          <a:ext cx="7785920" cy="3773364"/>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التطورات التاريخية والحديثة والمنهجية للسياسات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TextBox 3">
            <a:extLst>
              <a:ext uri="{FF2B5EF4-FFF2-40B4-BE49-F238E27FC236}">
                <a16:creationId xmlns:a16="http://schemas.microsoft.com/office/drawing/2014/main" id="{681F3599-CF3D-C008-1704-81BCC2073AD1}"/>
              </a:ext>
            </a:extLst>
          </p:cNvPr>
          <p:cNvSpPr txBox="1"/>
          <p:nvPr/>
        </p:nvSpPr>
        <p:spPr>
          <a:xfrm>
            <a:off x="5131383" y="905247"/>
            <a:ext cx="2803250" cy="646331"/>
          </a:xfrm>
          <a:prstGeom prst="rect">
            <a:avLst/>
          </a:prstGeom>
          <a:noFill/>
        </p:spPr>
        <p:txBody>
          <a:bodyPr wrap="square" rtlCol="0">
            <a:spAutoFit/>
          </a:bodyPr>
          <a:lstStyle/>
          <a:p>
            <a:pPr algn="ctr"/>
            <a:r>
              <a:rPr lang="ar-JO" altLang="en-US" sz="3600" b="1" dirty="0">
                <a:solidFill>
                  <a:srgbClr val="00B0F0"/>
                </a:solidFill>
                <a:latin typeface="Arial" panose="020B0604020202020204" pitchFamily="34" charset="0"/>
                <a:cs typeface="Times New Roman" panose="02020603050405020304" pitchFamily="18" charset="0"/>
              </a:rPr>
              <a:t>الأجندة</a:t>
            </a:r>
          </a:p>
        </p:txBody>
      </p:sp>
      <p:sp>
        <p:nvSpPr>
          <p:cNvPr id="6" name="Rectangle: Rounded Corners 5">
            <a:extLst>
              <a:ext uri="{FF2B5EF4-FFF2-40B4-BE49-F238E27FC236}">
                <a16:creationId xmlns:a16="http://schemas.microsoft.com/office/drawing/2014/main" id="{311616C5-E8BD-28A4-30AC-E7C6DD3A54F5}"/>
              </a:ext>
            </a:extLst>
          </p:cNvPr>
          <p:cNvSpPr/>
          <p:nvPr/>
        </p:nvSpPr>
        <p:spPr>
          <a:xfrm>
            <a:off x="405852" y="1414509"/>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الأولى</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
        <p:nvSpPr>
          <p:cNvPr id="7" name="TextBox 6">
            <a:extLst>
              <a:ext uri="{FF2B5EF4-FFF2-40B4-BE49-F238E27FC236}">
                <a16:creationId xmlns:a16="http://schemas.microsoft.com/office/drawing/2014/main" id="{24BEEDFF-358A-BF33-4D26-1E5574EBB113}"/>
              </a:ext>
            </a:extLst>
          </p:cNvPr>
          <p:cNvSpPr txBox="1"/>
          <p:nvPr/>
        </p:nvSpPr>
        <p:spPr>
          <a:xfrm>
            <a:off x="2078995" y="2492692"/>
            <a:ext cx="8908026" cy="2339102"/>
          </a:xfrm>
          <a:prstGeom prst="rect">
            <a:avLst/>
          </a:prstGeom>
          <a:noFill/>
        </p:spPr>
        <p:txBody>
          <a:bodyPr wrap="square" rtlCol="0">
            <a:spAutoFit/>
          </a:bodyPr>
          <a:lstStyle/>
          <a:p>
            <a:pPr marL="457200" indent="-457200" algn="r" rtl="1">
              <a:buFont typeface="Wingdings" panose="05000000000000000000" pitchFamily="2" charset="2"/>
              <a:buChar char="Ø"/>
            </a:pPr>
            <a:r>
              <a:rPr lang="ar-JO" sz="3200" dirty="0"/>
              <a:t>مفهوم </a:t>
            </a:r>
            <a:r>
              <a:rPr lang="ar-JO" sz="2800" dirty="0"/>
              <a:t>( السياسة في اللغة والاصطلاح/  السياسة العامة / سياسات التعليم</a:t>
            </a:r>
            <a:endParaRPr lang="ar-JO" sz="3200" dirty="0"/>
          </a:p>
          <a:p>
            <a:pPr marL="457200" indent="-457200" algn="r" rtl="1">
              <a:buFont typeface="Wingdings" panose="05000000000000000000" pitchFamily="2" charset="2"/>
              <a:buChar char="Ø"/>
            </a:pPr>
            <a:r>
              <a:rPr lang="ar-JO" sz="3200" dirty="0"/>
              <a:t>أهمية سياسات التعليم</a:t>
            </a:r>
          </a:p>
          <a:p>
            <a:pPr marL="457200" indent="-457200" algn="r" rtl="1">
              <a:buFont typeface="Wingdings" panose="05000000000000000000" pitchFamily="2" charset="2"/>
              <a:buChar char="Ø"/>
            </a:pPr>
            <a:r>
              <a:rPr lang="ar-JO" sz="3200" dirty="0"/>
              <a:t>أهداف سياسات التعليم</a:t>
            </a:r>
          </a:p>
          <a:p>
            <a:pPr marL="457200" indent="-457200" algn="r" rtl="1">
              <a:buFont typeface="Wingdings" panose="05000000000000000000" pitchFamily="2" charset="2"/>
              <a:buChar char="Ø"/>
            </a:pPr>
            <a:r>
              <a:rPr lang="ar-JO" sz="3200" dirty="0"/>
              <a:t>مبادئ سياسات التعليم</a:t>
            </a:r>
          </a:p>
          <a:p>
            <a:pPr algn="r" rtl="1"/>
            <a:r>
              <a:rPr lang="ar-JO" dirty="0"/>
              <a:t>  </a:t>
            </a:r>
            <a:endParaRPr lang="en-US" dirty="0"/>
          </a:p>
        </p:txBody>
      </p:sp>
    </p:spTree>
    <p:extLst>
      <p:ext uri="{BB962C8B-B14F-4D97-AF65-F5344CB8AC3E}">
        <p14:creationId xmlns:p14="http://schemas.microsoft.com/office/powerpoint/2010/main" val="605602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5464254" y="67322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663677" y="1741458"/>
            <a:ext cx="10497357" cy="3917932"/>
          </a:xfrm>
          <a:prstGeom prst="rect">
            <a:avLst/>
          </a:prstGeom>
          <a:noFill/>
        </p:spPr>
        <p:txBody>
          <a:bodyPr wrap="square" rtlCol="0">
            <a:spAutoFit/>
          </a:bodyPr>
          <a:lstStyle/>
          <a:p>
            <a:pPr marL="0" marR="0" algn="just" rtl="1">
              <a:lnSpc>
                <a:spcPct val="150000"/>
              </a:lnSpc>
              <a:spcBef>
                <a:spcPts val="0"/>
              </a:spcBef>
              <a:spcAft>
                <a:spcPts val="800"/>
              </a:spcAft>
            </a:pPr>
            <a:r>
              <a:rPr lang="ar-JO"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2000" dirty="0">
                <a:effectLst/>
                <a:latin typeface="Calibri" panose="020F0502020204030204" pitchFamily="34" charset="0"/>
                <a:ea typeface="Calibri" panose="020F0502020204030204" pitchFamily="34" charset="0"/>
                <a:cs typeface="Simplified Arabic" panose="02020603050405020304" pitchFamily="18" charset="-78"/>
              </a:rPr>
              <a:t>لا شك أن مؤسسات التعليم من أهم المؤسسات التي تواجه التحديات الراهنة والمتمثلة في الانفتاح الاقتصادي، والسياسي، والاجتماعي، والعلمي، والإعلامي. لذلك سعت الدول إلى تطويع هذه التحديات وإدارتها بحكمة</a:t>
            </a:r>
            <a:r>
              <a:rPr lang="ar-JO" sz="2000" dirty="0">
                <a:latin typeface="Calibri" panose="020F0502020204030204" pitchFamily="34" charset="0"/>
                <a:ea typeface="Calibri" panose="020F0502020204030204" pitchFamily="34" charset="0"/>
                <a:cs typeface="Arial" panose="020B0604020202020204" pitchFamily="34" charset="0"/>
              </a:rPr>
              <a:t>، </a:t>
            </a:r>
            <a:r>
              <a:rPr lang="ar-JO" sz="2000" dirty="0">
                <a:effectLst/>
                <a:latin typeface="Calibri" panose="020F0502020204030204" pitchFamily="34" charset="0"/>
                <a:ea typeface="Calibri" panose="020F0502020204030204" pitchFamily="34" charset="0"/>
                <a:cs typeface="Simplified Arabic" panose="02020603050405020304" pitchFamily="18" charset="-78"/>
              </a:rPr>
              <a:t>والعمل على استثمار مواردها المادية والبشرية المتمثلة برأس المال الفكري القادر على الابتكار وقيادة التجديد مع المحافظة على قيمها الأصيلة وهويتها.</a:t>
            </a:r>
          </a:p>
          <a:p>
            <a:pPr marL="0" marR="0" algn="just" rtl="1">
              <a:lnSpc>
                <a:spcPct val="150000"/>
              </a:lnSpc>
              <a:spcBef>
                <a:spcPts val="0"/>
              </a:spcBef>
              <a:spcAft>
                <a:spcPts val="800"/>
              </a:spcAft>
            </a:pPr>
            <a:r>
              <a:rPr lang="ar-JO" sz="2000" dirty="0">
                <a:latin typeface="Calibri" panose="020F0502020204030204" pitchFamily="34" charset="0"/>
                <a:ea typeface="Calibri" panose="020F0502020204030204" pitchFamily="34" charset="0"/>
                <a:cs typeface="Simplified Arabic" panose="02020603050405020304" pitchFamily="18" charset="-78"/>
              </a:rPr>
              <a:t>   </a:t>
            </a:r>
            <a:r>
              <a:rPr lang="ar-JO" sz="2000" dirty="0">
                <a:effectLst/>
                <a:latin typeface="Calibri" panose="020F0502020204030204" pitchFamily="34" charset="0"/>
                <a:ea typeface="Calibri" panose="020F0502020204030204" pitchFamily="34" charset="0"/>
                <a:cs typeface="Simplified Arabic" panose="02020603050405020304" pitchFamily="18" charset="-78"/>
              </a:rPr>
              <a:t>لذلك تسعى معظم الدول إلى </a:t>
            </a:r>
            <a:r>
              <a:rPr lang="ar-JO" sz="2000" u="sng" dirty="0">
                <a:effectLst/>
                <a:latin typeface="Calibri" panose="020F0502020204030204" pitchFamily="34" charset="0"/>
                <a:ea typeface="Calibri" panose="020F0502020204030204" pitchFamily="34" charset="0"/>
                <a:cs typeface="Simplified Arabic" panose="02020603050405020304" pitchFamily="18" charset="-78"/>
              </a:rPr>
              <a:t>تطوير نظمها التعليمية والتربوية  </a:t>
            </a:r>
            <a:r>
              <a:rPr lang="ar-JO" sz="2000" dirty="0">
                <a:effectLst/>
                <a:latin typeface="Calibri" panose="020F0502020204030204" pitchFamily="34" charset="0"/>
                <a:ea typeface="Calibri" panose="020F0502020204030204" pitchFamily="34" charset="0"/>
                <a:cs typeface="Simplified Arabic" panose="02020603050405020304" pitchFamily="18" charset="-78"/>
              </a:rPr>
              <a:t>وتجويد مخرجاتها بما يحقق لها التعليم المتميز الذي يصنع نهضة الشعوب وتنميتها.</a:t>
            </a:r>
            <a:r>
              <a:rPr lang="ar-SA" sz="2000" dirty="0">
                <a:effectLst/>
                <a:latin typeface="Calibri" panose="020F0502020204030204" pitchFamily="34" charset="0"/>
                <a:ea typeface="Calibri" panose="020F0502020204030204" pitchFamily="34" charset="0"/>
                <a:cs typeface="Simplified Arabic" panose="02020603050405020304" pitchFamily="18" charset="-78"/>
              </a:rPr>
              <a:t> ولا يتم ذلك إلا إذا أولت مؤسسات التعليم اهتمامًا خاصًا </a:t>
            </a:r>
            <a:r>
              <a:rPr lang="ar-SA" sz="2000" b="1" u="sng" dirty="0">
                <a:effectLst/>
                <a:latin typeface="Calibri" panose="020F0502020204030204" pitchFamily="34" charset="0"/>
                <a:ea typeface="Calibri" panose="020F0502020204030204" pitchFamily="34" charset="0"/>
                <a:cs typeface="Simplified Arabic" panose="02020603050405020304" pitchFamily="18" charset="-78"/>
              </a:rPr>
              <a:t>بسياساتها التعليمية </a:t>
            </a:r>
            <a:r>
              <a:rPr lang="ar-SA" sz="2000" dirty="0">
                <a:effectLst/>
                <a:latin typeface="Calibri" panose="020F0502020204030204" pitchFamily="34" charset="0"/>
                <a:ea typeface="Calibri" panose="020F0502020204030204" pitchFamily="34" charset="0"/>
                <a:cs typeface="Simplified Arabic" panose="02020603050405020304" pitchFamily="18" charset="-78"/>
              </a:rPr>
              <a:t>والعمل على تطويرها؛ لأن هذه السياسات تشكل أساسًا لفلسفتها التربوية المستمدة من فلسفة المجتمع وثقافته وهويته، ومنها تنبثق الأهداف التربوية التي ستبني الإنسان الذي سيواجه متغيرات هذا القرن بكل كفاءة وفاعلية</a:t>
            </a: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فما المقصود بسياسات التعليم ؟</a:t>
            </a:r>
            <a:endParaRPr lang="en-US" sz="2400" b="1" dirty="0">
              <a:solidFill>
                <a:srgbClr val="0070C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r>
              <a:rPr lang="ar-JO" sz="3200" b="1" dirty="0">
                <a:solidFill>
                  <a:srgbClr val="00B0F0"/>
                </a:solidFill>
                <a:latin typeface="Arabic Typesetting" panose="03020402040406030203" pitchFamily="66" charset="-78"/>
                <a:cs typeface="+mj-cs"/>
              </a:rPr>
              <a:t>مفاهيـم</a:t>
            </a:r>
            <a:endParaRPr lang="en-US" sz="3200" b="1" dirty="0">
              <a:solidFill>
                <a:srgbClr val="00B0F0"/>
              </a:solidFill>
              <a:cs typeface="+mj-cs"/>
            </a:endParaRPr>
          </a:p>
        </p:txBody>
      </p:sp>
      <p:graphicFrame>
        <p:nvGraphicFramePr>
          <p:cNvPr id="2" name="Diagram 1">
            <a:extLst>
              <a:ext uri="{FF2B5EF4-FFF2-40B4-BE49-F238E27FC236}">
                <a16:creationId xmlns:a16="http://schemas.microsoft.com/office/drawing/2014/main" id="{DE8BE1CD-00C1-BE9E-8010-B0A204940070}"/>
              </a:ext>
            </a:extLst>
          </p:cNvPr>
          <p:cNvGraphicFramePr/>
          <p:nvPr>
            <p:extLst>
              <p:ext uri="{D42A27DB-BD31-4B8C-83A1-F6EECF244321}">
                <p14:modId xmlns:p14="http://schemas.microsoft.com/office/powerpoint/2010/main" val="592881454"/>
              </p:ext>
            </p:extLst>
          </p:nvPr>
        </p:nvGraphicFramePr>
        <p:xfrm>
          <a:off x="2032000" y="2315497"/>
          <a:ext cx="8128000" cy="3822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993394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r>
              <a:rPr lang="ar-JO" sz="3200" b="1" dirty="0">
                <a:solidFill>
                  <a:srgbClr val="00B0F0"/>
                </a:solidFill>
                <a:latin typeface="Times New Roman" panose="02020603050405020304" pitchFamily="18" charset="0"/>
                <a:cs typeface="Times New Roman" panose="02020603050405020304" pitchFamily="18" charset="0"/>
              </a:rPr>
              <a:t>أولًا: السياسة</a:t>
            </a:r>
            <a:endParaRPr lang="ar-JO" alt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1791495"/>
            <a:ext cx="10054904" cy="3984296"/>
          </a:xfrm>
          <a:prstGeom prst="rect">
            <a:avLst/>
          </a:prstGeom>
          <a:noFill/>
        </p:spPr>
        <p:txBody>
          <a:bodyPr wrap="square" rtlCol="0">
            <a:spAutoFit/>
          </a:bodyPr>
          <a:lstStyle/>
          <a:p>
            <a:pPr marL="0" marR="0" algn="just" rtl="1">
              <a:lnSpc>
                <a:spcPct val="107000"/>
              </a:lnSpc>
              <a:spcBef>
                <a:spcPts val="0"/>
              </a:spcBef>
              <a:spcAft>
                <a:spcPts val="800"/>
              </a:spcAft>
            </a:pPr>
            <a:r>
              <a:rPr lang="ar-JO" sz="3200" b="0" i="0" dirty="0">
                <a:solidFill>
                  <a:srgbClr val="00B0F0"/>
                </a:solidFill>
                <a:effectLst/>
                <a:latin typeface="DroidArabicKufi-Regular"/>
              </a:rPr>
              <a:t>مفهوم السّياسة لغة</a:t>
            </a:r>
            <a:endParaRPr lang="ar-JO" sz="4800" b="0" i="0" dirty="0">
              <a:solidFill>
                <a:srgbClr val="00B0F0"/>
              </a:solidFill>
              <a:effectLst/>
              <a:latin typeface="DroidArabicKufi-Regular"/>
            </a:endParaRPr>
          </a:p>
          <a:p>
            <a:pPr algn="just" rtl="1"/>
            <a:r>
              <a:rPr lang="ar-JO" sz="4400" b="0" i="0" dirty="0">
                <a:solidFill>
                  <a:srgbClr val="000000"/>
                </a:solidFill>
                <a:effectLst/>
                <a:latin typeface="Dubai" panose="020B0503030403030204" pitchFamily="34" charset="-78"/>
              </a:rPr>
              <a:t>    </a:t>
            </a:r>
            <a:r>
              <a:rPr lang="ar-YE" sz="2800" b="0" i="0" u="none" strike="noStrike" baseline="0" dirty="0">
                <a:latin typeface="TraditionalArabic"/>
              </a:rPr>
              <a:t>في المعجم الوسيط </a:t>
            </a:r>
            <a:r>
              <a:rPr lang="ar-JO" sz="2800" b="1" i="0" u="sng" strike="noStrike" baseline="0" dirty="0">
                <a:latin typeface="TraditionalArabic"/>
              </a:rPr>
              <a:t>العربي</a:t>
            </a:r>
            <a:r>
              <a:rPr lang="ar-JO" sz="2800" b="0" i="0" u="none" strike="noStrike" baseline="0" dirty="0">
                <a:latin typeface="TraditionalArabic"/>
              </a:rPr>
              <a:t> </a:t>
            </a:r>
            <a:r>
              <a:rPr lang="ar-YE" sz="2800" b="0" i="0" u="none" strike="noStrike" baseline="0" dirty="0">
                <a:latin typeface="TraditionalArabic"/>
              </a:rPr>
              <a:t>يشير لفظ السياسة إلى: المصدر الصريح للفعل "سَاسَ </a:t>
            </a:r>
            <a:r>
              <a:rPr lang="ar-JO" sz="2800" b="0" i="0" u="none" strike="noStrike" baseline="0" dirty="0">
                <a:latin typeface="TraditionalArabic"/>
              </a:rPr>
              <a:t>يَسوس</a:t>
            </a:r>
            <a:r>
              <a:rPr lang="ar-JO" sz="2800" dirty="0">
                <a:latin typeface="TraditionalArabic"/>
              </a:rPr>
              <a:t>ُ</a:t>
            </a:r>
            <a:r>
              <a:rPr lang="ar-YE" sz="2800" b="0" i="0" u="none" strike="noStrike" baseline="0" dirty="0">
                <a:latin typeface="TraditionalArabic"/>
              </a:rPr>
              <a:t>" ومعناها تولى</a:t>
            </a:r>
            <a:r>
              <a:rPr lang="ar-JO" sz="2800" b="0" i="0" u="none" strike="noStrike" baseline="0" dirty="0">
                <a:latin typeface="TraditionalArabic"/>
              </a:rPr>
              <a:t> </a:t>
            </a:r>
            <a:r>
              <a:rPr lang="ar-YE" sz="2800" b="0" i="0" u="none" strike="noStrike" baseline="0" dirty="0">
                <a:latin typeface="TraditionalArabic"/>
              </a:rPr>
              <a:t>الر</a:t>
            </a:r>
            <a:r>
              <a:rPr lang="ar-JO" sz="2800" b="0" i="0" u="none" strike="noStrike" baseline="0" dirty="0">
                <a:latin typeface="TraditionalArabic"/>
              </a:rPr>
              <a:t>ّ</a:t>
            </a:r>
            <a:r>
              <a:rPr lang="ar-YE" sz="2800" b="0" i="0" u="none" strike="noStrike" baseline="0" dirty="0">
                <a:latin typeface="TraditionalArabic"/>
              </a:rPr>
              <a:t>ياسة والقيادة،</a:t>
            </a:r>
            <a:r>
              <a:rPr lang="ar-JO" sz="2800" dirty="0">
                <a:latin typeface="TraditionalArabic"/>
              </a:rPr>
              <a:t> </a:t>
            </a:r>
            <a:r>
              <a:rPr lang="ar-YE" sz="2800" b="0" i="0" u="none" strike="noStrike" baseline="0" dirty="0">
                <a:latin typeface="TraditionalArabic"/>
              </a:rPr>
              <a:t>فسَاسَ الن</a:t>
            </a:r>
            <a:r>
              <a:rPr lang="ar-JO" sz="2800" b="0" i="0" u="none" strike="noStrike" baseline="0" dirty="0">
                <a:latin typeface="TraditionalArabic"/>
              </a:rPr>
              <a:t>ّ</a:t>
            </a:r>
            <a:r>
              <a:rPr lang="ar-YE" sz="2800" b="0" i="0" u="none" strike="noStrike" baseline="0" dirty="0">
                <a:latin typeface="TraditionalArabic"/>
              </a:rPr>
              <a:t>اس سِيَاسَةً، تولى رياستهم وقيادتهم، وسَاسَ الأمور، دب</a:t>
            </a:r>
            <a:r>
              <a:rPr lang="ar-JO" sz="2800" b="0" i="0" u="none" strike="noStrike" baseline="0" dirty="0">
                <a:latin typeface="TraditionalArabic"/>
              </a:rPr>
              <a:t>َّ</a:t>
            </a:r>
            <a:r>
              <a:rPr lang="ar-YE" sz="2800" b="0" i="0" u="none" strike="noStrike" baseline="0" dirty="0">
                <a:latin typeface="TraditionalArabic"/>
              </a:rPr>
              <a:t>رها وقام بإصلاحها، فهوسَائِس وجمْعه سَاسَةٌ وسوَّاسٌ</a:t>
            </a:r>
            <a:r>
              <a:rPr lang="ar-JO" sz="2800" b="0" i="0" u="none" strike="noStrike" baseline="0" dirty="0">
                <a:latin typeface="TraditionalArabic"/>
              </a:rPr>
              <a:t>.</a:t>
            </a:r>
          </a:p>
          <a:p>
            <a:pPr algn="just" rtl="1"/>
            <a:endParaRPr lang="ar-JO" sz="2800" b="0" i="0" u="none" strike="noStrike" baseline="0" dirty="0">
              <a:latin typeface="TraditionalArabic"/>
            </a:endParaRPr>
          </a:p>
          <a:p>
            <a:pPr algn="just" rtl="1"/>
            <a:r>
              <a:rPr lang="ar-JO" sz="2800" b="0" i="0" u="none" strike="noStrike" baseline="0" dirty="0">
                <a:latin typeface="TraditionalArabic"/>
              </a:rPr>
              <a:t>   </a:t>
            </a:r>
            <a:r>
              <a:rPr lang="ar-YE" sz="2800" b="0" i="0" u="none" strike="noStrike" baseline="0" dirty="0">
                <a:latin typeface="TraditionalArabic"/>
              </a:rPr>
              <a:t>وفي الأصل </a:t>
            </a:r>
            <a:r>
              <a:rPr lang="ar-YE" sz="2800" b="1" i="0" u="sng" strike="noStrike" baseline="0" dirty="0">
                <a:latin typeface="TraditionalArabic"/>
              </a:rPr>
              <a:t>اللاتيني</a:t>
            </a:r>
            <a:r>
              <a:rPr lang="ar-YE" sz="2800" b="0" i="0" u="none" strike="noStrike" baseline="0" dirty="0">
                <a:latin typeface="TraditionalArabic"/>
              </a:rPr>
              <a:t> يعني لفظ السياسة: تدبير شؤون الدولة، أوالمدينة، وأصبحت الآن تعني كل ما</a:t>
            </a:r>
            <a:r>
              <a:rPr lang="ar-JO" sz="2800" b="0" i="0" u="none" strike="noStrike" baseline="0" dirty="0">
                <a:latin typeface="TraditionalArabic"/>
              </a:rPr>
              <a:t> </a:t>
            </a:r>
            <a:r>
              <a:rPr lang="ar-YE" sz="2800" b="0" i="0" u="none" strike="noStrike" baseline="0" dirty="0">
                <a:latin typeface="TraditionalArabic"/>
              </a:rPr>
              <a:t>يتعلق بشؤون الدولة، والعلاقات بين الدول، وخطط الأفراد والجماعات الهادفة إلى تحقيق أهداف معينة</a:t>
            </a:r>
            <a:r>
              <a:rPr lang="ar-JO" sz="2800" b="0" i="0" u="none" strike="noStrike" baseline="0" dirty="0">
                <a:latin typeface="TraditionalArabic"/>
              </a:rPr>
              <a:t>.</a:t>
            </a:r>
          </a:p>
        </p:txBody>
      </p:sp>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347884" y="1812495"/>
            <a:ext cx="6459794" cy="584775"/>
          </a:xfrm>
          <a:prstGeom prst="rect">
            <a:avLst/>
          </a:prstGeom>
          <a:noFill/>
        </p:spPr>
        <p:txBody>
          <a:bodyPr wrap="square" rtlCol="0">
            <a:spAutoFit/>
          </a:bodyPr>
          <a:lstStyle/>
          <a:p>
            <a:pPr algn="ctr"/>
            <a:r>
              <a:rPr lang="ar-JO" sz="3200" b="1" dirty="0">
                <a:solidFill>
                  <a:srgbClr val="00B0F0"/>
                </a:solidFill>
              </a:rPr>
              <a:t>السياسة في اللغة الإنجليزية</a:t>
            </a: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487267" y="2822798"/>
            <a:ext cx="9269853" cy="2228815"/>
          </a:xfrm>
          <a:prstGeom prst="rect">
            <a:avLst/>
          </a:prstGeom>
          <a:noFill/>
        </p:spPr>
        <p:txBody>
          <a:bodyPr wrap="square" rtlCol="0">
            <a:spAutoFit/>
          </a:bodyPr>
          <a:lstStyle/>
          <a:p>
            <a:pPr algn="r" rtl="1">
              <a:lnSpc>
                <a:spcPct val="150000"/>
              </a:lnSpc>
            </a:pPr>
            <a:r>
              <a:rPr lang="ar-JO" sz="3200" b="0" i="0" u="none" strike="noStrike" baseline="0" dirty="0">
                <a:latin typeface="TraditionalArabic"/>
              </a:rPr>
              <a:t>    </a:t>
            </a:r>
            <a:r>
              <a:rPr lang="ar-YE" sz="3200" b="0" i="0" u="none" strike="noStrike" baseline="0" dirty="0">
                <a:latin typeface="TraditionalArabic"/>
              </a:rPr>
              <a:t>تشير الدراسات إلى أن لفظ السياسة باللغة العربية يقابلها مفهومين </a:t>
            </a:r>
            <a:r>
              <a:rPr lang="ar-YE" sz="3200" b="0" i="0" u="sng" strike="noStrike" baseline="0" dirty="0">
                <a:latin typeface="TraditionalArabic"/>
              </a:rPr>
              <a:t>غير مترادفين </a:t>
            </a:r>
            <a:r>
              <a:rPr lang="ar-YE" sz="3200" b="0" i="0" u="none" strike="noStrike" baseline="0" dirty="0">
                <a:latin typeface="TraditionalArabic"/>
              </a:rPr>
              <a:t>باللغة الإنجليزية</a:t>
            </a:r>
            <a:r>
              <a:rPr lang="ar-JO" sz="3200" b="0" i="0" u="none" strike="noStrike" baseline="0" dirty="0">
                <a:latin typeface="TraditionalArabic"/>
              </a:rPr>
              <a:t> </a:t>
            </a:r>
            <a:r>
              <a:rPr lang="ar-YE" sz="3200" b="0" i="0" u="none" strike="noStrike" baseline="0" dirty="0">
                <a:latin typeface="TraditionalArabic"/>
              </a:rPr>
              <a:t>ولكل منهما معنىً خاصٌ به،</a:t>
            </a:r>
            <a:r>
              <a:rPr lang="ar-JO" sz="3200" dirty="0">
                <a:latin typeface="TraditionalArabic"/>
              </a:rPr>
              <a:t>  </a:t>
            </a:r>
            <a:r>
              <a:rPr lang="ar-YE" sz="3200" b="0" i="0" u="none" strike="noStrike" baseline="0" dirty="0">
                <a:latin typeface="TraditionalArabic"/>
              </a:rPr>
              <a:t>وهما</a:t>
            </a:r>
            <a:endParaRPr lang="ar-JO" sz="3200" b="0" i="0" u="none" strike="noStrike" baseline="0" dirty="0">
              <a:latin typeface="TraditionalArabic"/>
            </a:endParaRPr>
          </a:p>
          <a:p>
            <a:pPr algn="r" rtl="1">
              <a:lnSpc>
                <a:spcPct val="150000"/>
              </a:lnSpc>
            </a:pPr>
            <a:r>
              <a:rPr lang="ar-YE" sz="3200" b="0" i="0" u="none" strike="noStrike" baseline="0" dirty="0">
                <a:latin typeface="TraditionalArabic"/>
              </a:rPr>
              <a:t>: (</a:t>
            </a:r>
            <a:r>
              <a:rPr lang="en-US" sz="3200" b="0" i="0" u="none" strike="noStrike" baseline="0" dirty="0">
                <a:latin typeface="TraditionalArabic"/>
              </a:rPr>
              <a:t>Politics) &amp; (Policy</a:t>
            </a:r>
            <a:r>
              <a:rPr lang="ar-JO" sz="3200" b="0" i="0" u="none" strike="noStrike" baseline="0" dirty="0">
                <a:latin typeface="TraditionalArabic"/>
              </a:rPr>
              <a:t>)</a:t>
            </a:r>
            <a:endParaRPr lang="en-US" sz="4400" dirty="0"/>
          </a:p>
        </p:txBody>
      </p:sp>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967315" y="1833893"/>
            <a:ext cx="6459794" cy="584775"/>
          </a:xfrm>
          <a:prstGeom prst="rect">
            <a:avLst/>
          </a:prstGeom>
          <a:noFill/>
        </p:spPr>
        <p:txBody>
          <a:bodyPr wrap="square" rtlCol="0">
            <a:spAutoFit/>
          </a:bodyPr>
          <a:lstStyle/>
          <a:p>
            <a:pPr algn="ctr" rtl="1"/>
            <a:r>
              <a:rPr lang="ar-YE" sz="3200" b="1" i="0" u="none" strike="noStrike" baseline="0" dirty="0">
                <a:solidFill>
                  <a:srgbClr val="00B0F0"/>
                </a:solidFill>
                <a:latin typeface="TraditionalArabic-Bold"/>
                <a:cs typeface="+mj-cs"/>
              </a:rPr>
              <a:t>السياسة </a:t>
            </a:r>
            <a:r>
              <a:rPr lang="en-US" sz="3200" b="1" i="0" u="none" strike="noStrike" baseline="0" dirty="0">
                <a:solidFill>
                  <a:srgbClr val="00B0F0"/>
                </a:solidFill>
                <a:latin typeface="Times New Roman" panose="02020603050405020304" pitchFamily="18" charset="0"/>
                <a:cs typeface="Times New Roman" panose="02020603050405020304" pitchFamily="18" charset="0"/>
              </a:rPr>
              <a:t>(Politics) :</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075373" y="2822798"/>
            <a:ext cx="9984167" cy="2677656"/>
          </a:xfrm>
          <a:prstGeom prst="rect">
            <a:avLst/>
          </a:prstGeom>
          <a:noFill/>
        </p:spPr>
        <p:txBody>
          <a:bodyPr wrap="square" rtlCol="0">
            <a:spAutoFit/>
          </a:bodyPr>
          <a:lstStyle/>
          <a:p>
            <a:pPr algn="r" rtl="1"/>
            <a:r>
              <a:rPr lang="ar-YE" sz="2800" b="0" i="0" u="none" strike="noStrike" baseline="0" dirty="0">
                <a:latin typeface="TraditionalArabic"/>
              </a:rPr>
              <a:t>الس</a:t>
            </a:r>
            <a:r>
              <a:rPr lang="ar-JO" sz="2800" dirty="0">
                <a:latin typeface="TraditionalArabic"/>
              </a:rPr>
              <a:t>ّ</a:t>
            </a:r>
            <a:r>
              <a:rPr lang="ar-YE" sz="2800" b="0" i="0" u="none" strike="noStrike" baseline="0" dirty="0">
                <a:latin typeface="TraditionalArabic"/>
              </a:rPr>
              <a:t>ياسة بمعنى</a:t>
            </a:r>
            <a:r>
              <a:rPr lang="en-US" sz="2800" b="0" i="0" u="none" strike="noStrike" baseline="0" dirty="0">
                <a:latin typeface="TraditionalArabic"/>
              </a:rPr>
              <a:t> </a:t>
            </a:r>
            <a:r>
              <a:rPr lang="en-US" sz="2800" dirty="0">
                <a:latin typeface="TraditionalArabic"/>
              </a:rPr>
              <a:t>( </a:t>
            </a:r>
            <a:r>
              <a:rPr lang="en-US" sz="2800" b="0" i="0" u="none" strike="noStrike" baseline="0" dirty="0">
                <a:latin typeface="TraditionalArabic"/>
              </a:rPr>
              <a:t>Politics) </a:t>
            </a:r>
            <a:r>
              <a:rPr lang="ar-YE" sz="2800" b="0" i="0" u="none" strike="noStrike" baseline="0" dirty="0">
                <a:latin typeface="TraditionalArabic"/>
              </a:rPr>
              <a:t>أصلها يوناني مأخوذ من كلمة (</a:t>
            </a:r>
            <a:r>
              <a:rPr lang="en-US" sz="2800" b="0" i="0" u="none" strike="noStrike" baseline="0" dirty="0">
                <a:latin typeface="TraditionalArabic"/>
              </a:rPr>
              <a:t> ( Polis</a:t>
            </a:r>
            <a:r>
              <a:rPr lang="ar-YE" sz="2800" b="0" i="0" u="none" strike="noStrike" baseline="0" dirty="0">
                <a:latin typeface="TraditionalArabic"/>
              </a:rPr>
              <a:t>وتعني </a:t>
            </a:r>
            <a:r>
              <a:rPr lang="ar-YE" sz="2800" b="0" i="0" u="sng" strike="noStrike" baseline="0" dirty="0">
                <a:latin typeface="TraditionalArabic"/>
              </a:rPr>
              <a:t>دولة المدينة</a:t>
            </a:r>
            <a:r>
              <a:rPr lang="ar-YE" sz="2800" b="0" i="0" u="none" strike="noStrike" baseline="0" dirty="0">
                <a:latin typeface="TraditionalArabic"/>
              </a:rPr>
              <a:t>، </a:t>
            </a:r>
            <a:endParaRPr lang="ar-JO" sz="2800" b="0" i="0" u="none" strike="noStrike" baseline="0" dirty="0">
              <a:latin typeface="TraditionalArabic"/>
            </a:endParaRPr>
          </a:p>
          <a:p>
            <a:pPr algn="r" rtl="1"/>
            <a:r>
              <a:rPr lang="ar-YE" sz="2800" b="0" i="0" u="none" strike="noStrike" baseline="0" dirty="0">
                <a:latin typeface="TraditionalArabic"/>
              </a:rPr>
              <a:t>ولا يقصد بها</a:t>
            </a:r>
            <a:r>
              <a:rPr lang="en-US" sz="2800" b="0" i="0" u="none" strike="noStrike" baseline="0" dirty="0">
                <a:latin typeface="TraditionalArabic"/>
              </a:rPr>
              <a:t> </a:t>
            </a:r>
            <a:r>
              <a:rPr lang="ar-YE" sz="2800" b="0" i="0" u="none" strike="noStrike" baseline="0" dirty="0">
                <a:latin typeface="TraditionalArabic"/>
              </a:rPr>
              <a:t>الجانب المادي من الحياة العامة في المدينة أو الدولة</a:t>
            </a:r>
            <a:r>
              <a:rPr lang="ar-JO" sz="2800" dirty="0">
                <a:latin typeface="TraditionalArabic"/>
              </a:rPr>
              <a:t>.</a:t>
            </a:r>
            <a:endParaRPr lang="en-US" sz="2800" b="0" i="0" u="none" strike="noStrike" baseline="0" dirty="0">
              <a:latin typeface="TraditionalArabic"/>
            </a:endParaRPr>
          </a:p>
          <a:p>
            <a:pPr algn="r" rtl="1"/>
            <a:r>
              <a:rPr lang="en-US" sz="2800" dirty="0">
                <a:latin typeface="TraditionalArabic"/>
              </a:rPr>
              <a:t>- </a:t>
            </a:r>
            <a:r>
              <a:rPr lang="ar-YE" sz="2800" dirty="0">
                <a:latin typeface="TraditionalArabic"/>
              </a:rPr>
              <a:t>أ</a:t>
            </a:r>
            <a:r>
              <a:rPr lang="ar-JO" sz="2800" dirty="0">
                <a:latin typeface="TraditionalArabic"/>
              </a:rPr>
              <a:t>نها</a:t>
            </a:r>
            <a:r>
              <a:rPr lang="ar-YE" sz="2800" dirty="0">
                <a:latin typeface="TraditionalArabic"/>
              </a:rPr>
              <a:t> مرتبطة </a:t>
            </a:r>
            <a:r>
              <a:rPr lang="ar-YE" sz="2800" u="sng" dirty="0">
                <a:latin typeface="TraditionalArabic"/>
              </a:rPr>
              <a:t>بالسلطة</a:t>
            </a:r>
            <a:r>
              <a:rPr lang="ar-JO" sz="2800" u="sng" dirty="0">
                <a:latin typeface="TraditionalArabic"/>
              </a:rPr>
              <a:t> والقوة</a:t>
            </a:r>
            <a:r>
              <a:rPr lang="ar-JO" sz="2800" dirty="0">
                <a:latin typeface="TraditionalArabic"/>
              </a:rPr>
              <a:t>.</a:t>
            </a:r>
            <a:endParaRPr lang="en-US" sz="2800" dirty="0">
              <a:latin typeface="TraditionalArabic"/>
            </a:endParaRPr>
          </a:p>
          <a:p>
            <a:pPr algn="r" rtl="1"/>
            <a:r>
              <a:rPr lang="ar-JO" sz="2800" dirty="0">
                <a:latin typeface="TraditionalArabic"/>
              </a:rPr>
              <a:t>- أنها</a:t>
            </a:r>
            <a:r>
              <a:rPr lang="ar-YE" sz="2800" dirty="0">
                <a:latin typeface="TraditionalArabic"/>
              </a:rPr>
              <a:t> علم </a:t>
            </a:r>
            <a:r>
              <a:rPr lang="ar-YE" sz="2800" u="sng" dirty="0">
                <a:latin typeface="TraditionalArabic"/>
              </a:rPr>
              <a:t>إدارة الدولة </a:t>
            </a:r>
            <a:r>
              <a:rPr lang="ar-YE" sz="2800" dirty="0">
                <a:latin typeface="TraditionalArabic"/>
              </a:rPr>
              <a:t>للحياة المجتمعية</a:t>
            </a:r>
            <a:r>
              <a:rPr lang="ar-JO" sz="2800" dirty="0">
                <a:latin typeface="TraditionalArabic"/>
              </a:rPr>
              <a:t>.</a:t>
            </a:r>
          </a:p>
          <a:p>
            <a:pPr algn="r" rtl="1"/>
            <a:r>
              <a:rPr lang="ar-JO" sz="2800" dirty="0">
                <a:latin typeface="TraditionalArabic"/>
              </a:rPr>
              <a:t>- </a:t>
            </a:r>
            <a:r>
              <a:rPr lang="ar-YE" sz="2800" dirty="0">
                <a:latin typeface="TraditionalArabic"/>
              </a:rPr>
              <a:t>أ</a:t>
            </a:r>
            <a:r>
              <a:rPr lang="ar-JO" sz="2800" dirty="0">
                <a:latin typeface="TraditionalArabic"/>
              </a:rPr>
              <a:t>نها</a:t>
            </a:r>
            <a:r>
              <a:rPr lang="ar-YE" sz="2800" dirty="0">
                <a:latin typeface="TraditionalArabic"/>
              </a:rPr>
              <a:t> تهتم </a:t>
            </a:r>
            <a:r>
              <a:rPr lang="ar-YE" sz="2800" u="sng" dirty="0">
                <a:latin typeface="TraditionalArabic"/>
              </a:rPr>
              <a:t>بإنتاج الموارد الموجودة </a:t>
            </a:r>
            <a:r>
              <a:rPr lang="ar-YE" sz="2800" dirty="0">
                <a:latin typeface="TraditionalArabic"/>
              </a:rPr>
              <a:t>في المجتمع</a:t>
            </a:r>
            <a:r>
              <a:rPr lang="ar-JO" sz="2800" dirty="0">
                <a:latin typeface="TraditionalArabic"/>
              </a:rPr>
              <a:t>.</a:t>
            </a:r>
          </a:p>
          <a:p>
            <a:pPr algn="r" rtl="1"/>
            <a:endParaRPr lang="ar-JO" sz="2800" dirty="0">
              <a:latin typeface="TraditionalArabic"/>
            </a:endParaRPr>
          </a:p>
        </p:txBody>
      </p:sp>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982064" y="1752928"/>
            <a:ext cx="6459794" cy="584775"/>
          </a:xfrm>
          <a:prstGeom prst="rect">
            <a:avLst/>
          </a:prstGeom>
          <a:noFill/>
        </p:spPr>
        <p:txBody>
          <a:bodyPr wrap="square" rtlCol="0">
            <a:spAutoFit/>
          </a:bodyPr>
          <a:lstStyle/>
          <a:p>
            <a:pPr algn="ctr" rtl="1"/>
            <a:r>
              <a:rPr lang="ar-YE" sz="3200" b="1" i="0" u="none" strike="noStrike" baseline="0" dirty="0">
                <a:solidFill>
                  <a:srgbClr val="00B0F0"/>
                </a:solidFill>
                <a:latin typeface="TraditionalArabic-Bold"/>
                <a:cs typeface="+mj-cs"/>
              </a:rPr>
              <a:t>السياسة</a:t>
            </a:r>
            <a:r>
              <a:rPr lang="ar-JO" sz="3200" b="1" i="0" u="none" strike="noStrike" baseline="0" dirty="0">
                <a:solidFill>
                  <a:srgbClr val="00B0F0"/>
                </a:solidFill>
                <a:latin typeface="TraditionalArabic-Bold"/>
                <a:cs typeface="+mj-cs"/>
              </a:rPr>
              <a:t>: </a:t>
            </a:r>
            <a:r>
              <a:rPr lang="ar-YE" sz="3200" b="1" i="0" u="none" strike="noStrike" baseline="0" dirty="0">
                <a:solidFill>
                  <a:srgbClr val="00B0F0"/>
                </a:solidFill>
                <a:latin typeface="TraditionalArabic-Bold"/>
                <a:cs typeface="+mj-cs"/>
              </a:rPr>
              <a:t> </a:t>
            </a:r>
            <a:r>
              <a:rPr lang="ar-YE" sz="3200" b="1" dirty="0">
                <a:solidFill>
                  <a:srgbClr val="00B0F0"/>
                </a:solidFill>
                <a:latin typeface="TraditionalArabic-Bold"/>
                <a:cs typeface="+mj-cs"/>
              </a:rPr>
              <a:t>(</a:t>
            </a:r>
            <a:r>
              <a:rPr lang="en-US" sz="3200" b="1" dirty="0">
                <a:solidFill>
                  <a:srgbClr val="00B0F0"/>
                </a:solidFill>
                <a:latin typeface="TraditionalArabic-Bold"/>
                <a:cs typeface="+mj-cs"/>
              </a:rPr>
              <a:t>(Policy</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484923" y="2769037"/>
            <a:ext cx="9629360" cy="3046988"/>
          </a:xfrm>
          <a:prstGeom prst="rect">
            <a:avLst/>
          </a:prstGeom>
          <a:noFill/>
        </p:spPr>
        <p:txBody>
          <a:bodyPr wrap="square" rtlCol="0">
            <a:spAutoFit/>
          </a:bodyPr>
          <a:lstStyle/>
          <a:p>
            <a:pPr algn="r" rtl="1"/>
            <a:r>
              <a:rPr lang="ar-YE" sz="3200" b="0" i="0" u="none" strike="noStrike" baseline="0" dirty="0">
                <a:latin typeface="TraditionalArabic"/>
              </a:rPr>
              <a:t>السياسة بمعنى </a:t>
            </a:r>
            <a:r>
              <a:rPr lang="en-US" sz="3200" b="0" i="0" u="none" strike="noStrike" baseline="0" dirty="0">
                <a:latin typeface="TraditionalArabic"/>
              </a:rPr>
              <a:t>Policy)</a:t>
            </a:r>
            <a:r>
              <a:rPr lang="ar-JO" sz="3200" b="0" i="0" u="none" strike="noStrike" baseline="0" dirty="0">
                <a:latin typeface="TraditionalArabic"/>
              </a:rPr>
              <a:t> ) </a:t>
            </a:r>
            <a:r>
              <a:rPr lang="ar-YE" sz="3200" b="0" i="0" u="none" strike="noStrike" baseline="0" dirty="0">
                <a:latin typeface="TraditionalArabic"/>
              </a:rPr>
              <a:t>مصطلح تم اشتقاقه من </a:t>
            </a:r>
            <a:r>
              <a:rPr lang="ar-YE" sz="3200" b="0" i="0" u="sng" strike="noStrike" baseline="0" dirty="0">
                <a:latin typeface="TraditionalArabic"/>
              </a:rPr>
              <a:t>علم السياسة</a:t>
            </a:r>
            <a:r>
              <a:rPr lang="ar-YE" sz="3200" b="0" i="0" u="none" strike="noStrike" baseline="0" dirty="0">
                <a:latin typeface="TraditionalArabic"/>
              </a:rPr>
              <a:t>، وتعني إصدار قرار أو مجموعة من</a:t>
            </a:r>
            <a:r>
              <a:rPr lang="ar-JO" sz="3200" b="0" i="0" u="none" strike="noStrike" baseline="0" dirty="0">
                <a:latin typeface="TraditionalArabic"/>
              </a:rPr>
              <a:t> </a:t>
            </a:r>
            <a:r>
              <a:rPr lang="ar-YE" sz="3200" b="0" i="0" u="sng" strike="noStrike" baseline="0" dirty="0">
                <a:latin typeface="TraditionalArabic"/>
              </a:rPr>
              <a:t>القرارات</a:t>
            </a:r>
            <a:r>
              <a:rPr lang="ar-YE" sz="3200" b="0" i="0" u="none" strike="noStrike" baseline="0" dirty="0">
                <a:latin typeface="TraditionalArabic"/>
              </a:rPr>
              <a:t> ت</a:t>
            </a:r>
            <a:r>
              <a:rPr lang="ar-JO" sz="3200" dirty="0">
                <a:latin typeface="TraditionalArabic"/>
              </a:rPr>
              <a:t>ُ</a:t>
            </a:r>
            <a:r>
              <a:rPr lang="ar-YE" sz="3200" b="0" i="0" u="none" strike="noStrike" baseline="0" dirty="0">
                <a:latin typeface="TraditionalArabic"/>
              </a:rPr>
              <a:t>عطي عددا من </a:t>
            </a:r>
            <a:r>
              <a:rPr lang="ar-YE" sz="3200" b="0" i="0" u="sng" strike="noStrike" baseline="0" dirty="0">
                <a:latin typeface="TraditionalArabic"/>
              </a:rPr>
              <a:t>التوجيهات</a:t>
            </a:r>
            <a:r>
              <a:rPr lang="ar-YE" sz="3200" b="0" i="0" u="none" strike="noStrike" baseline="0" dirty="0">
                <a:latin typeface="TraditionalArabic"/>
              </a:rPr>
              <a:t> العامة التي ي</a:t>
            </a:r>
            <a:r>
              <a:rPr lang="ar-JO" sz="3200" b="0" i="0" u="none" strike="noStrike" baseline="0" dirty="0">
                <a:latin typeface="TraditionalArabic"/>
              </a:rPr>
              <a:t>ُ</a:t>
            </a:r>
            <a:r>
              <a:rPr lang="ar-YE" sz="3200" b="0" i="0" u="none" strike="noStrike" baseline="0" dirty="0">
                <a:latin typeface="TraditionalArabic"/>
              </a:rPr>
              <a:t>سترشد بها في اتخاذ القرارات الع</a:t>
            </a:r>
            <a:r>
              <a:rPr lang="ar-JO" sz="3200" b="0" i="0" u="none" strike="noStrike" baseline="0" dirty="0">
                <a:latin typeface="TraditionalArabic"/>
              </a:rPr>
              <a:t>م</a:t>
            </a:r>
            <a:r>
              <a:rPr lang="ar-YE" sz="3200" b="0" i="0" u="none" strike="noStrike" baseline="0" dirty="0">
                <a:latin typeface="TraditionalArabic"/>
              </a:rPr>
              <a:t>لية ووضعها موضع التنفيذ</a:t>
            </a:r>
            <a:r>
              <a:rPr lang="ar-JO" sz="3200" b="0" i="0" u="none" strike="noStrike" baseline="0" dirty="0">
                <a:latin typeface="TraditionalArabic"/>
              </a:rPr>
              <a:t>.</a:t>
            </a:r>
            <a:r>
              <a:rPr lang="ar-YE" sz="1800" b="0" i="0" u="none" strike="noStrike" baseline="0" dirty="0">
                <a:latin typeface="TraditionalArabic"/>
              </a:rPr>
              <a:t>.</a:t>
            </a:r>
            <a:endParaRPr lang="ar-JO" sz="1800" b="0" i="0" u="none" strike="noStrike" baseline="0" dirty="0">
              <a:latin typeface="TraditionalArabic"/>
            </a:endParaRPr>
          </a:p>
          <a:p>
            <a:pPr algn="r" rtl="1"/>
            <a:endParaRPr lang="ar-JO" sz="3200" dirty="0">
              <a:latin typeface="TraditionalArabic"/>
            </a:endParaRPr>
          </a:p>
          <a:p>
            <a:pPr algn="r" rtl="1"/>
            <a:r>
              <a:rPr lang="ar-YE" sz="3200" dirty="0">
                <a:latin typeface="TraditionalArabic"/>
              </a:rPr>
              <a:t>والسياسة </a:t>
            </a:r>
            <a:r>
              <a:rPr lang="en-US" sz="3200" dirty="0">
                <a:latin typeface="TraditionalArabic"/>
              </a:rPr>
              <a:t>Policy) </a:t>
            </a:r>
            <a:r>
              <a:rPr lang="ar-JO" sz="3200" dirty="0">
                <a:latin typeface="TraditionalArabic"/>
              </a:rPr>
              <a:t> ) </a:t>
            </a:r>
            <a:r>
              <a:rPr lang="ar-YE" sz="3200" dirty="0">
                <a:latin typeface="TraditionalArabic"/>
              </a:rPr>
              <a:t>في حد ذاتها </a:t>
            </a:r>
            <a:r>
              <a:rPr lang="ar-YE" sz="3200" u="sng" dirty="0">
                <a:latin typeface="TraditionalArabic"/>
              </a:rPr>
              <a:t>مجموعة من المبادئ </a:t>
            </a:r>
            <a:r>
              <a:rPr lang="ar-YE" sz="3200" dirty="0">
                <a:latin typeface="TraditionalArabic"/>
              </a:rPr>
              <a:t>التي توجه سلوك الحكومات، أو المؤسسات،</a:t>
            </a:r>
            <a:r>
              <a:rPr lang="ar-JO" sz="3200" dirty="0">
                <a:latin typeface="TraditionalArabic"/>
              </a:rPr>
              <a:t> أ</a:t>
            </a:r>
            <a:r>
              <a:rPr lang="ar-YE" sz="3200" dirty="0">
                <a:latin typeface="TraditionalArabic"/>
              </a:rPr>
              <a:t>والأفراد</a:t>
            </a:r>
            <a:endParaRPr lang="en-US" sz="3200" dirty="0">
              <a:latin typeface="TraditionalArabic"/>
            </a:endParaRPr>
          </a:p>
        </p:txBody>
      </p:sp>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r>
              <a:rPr lang="ar-JO" sz="3200" b="1" dirty="0">
                <a:solidFill>
                  <a:srgbClr val="00B0F0"/>
                </a:solidFill>
                <a:latin typeface="Times New Roman" panose="02020603050405020304" pitchFamily="18" charset="0"/>
                <a:cs typeface="+mj-cs"/>
              </a:rPr>
              <a:t>ثانيًا: السياسة العامة</a:t>
            </a:r>
            <a:endParaRPr lang="ar-JO" altLang="en-US" sz="3200" b="1" dirty="0">
              <a:solidFill>
                <a:srgbClr val="00B0F0"/>
              </a:solidFill>
              <a:latin typeface="Times New Roman" panose="02020603050405020304" pitchFamily="18" charset="0"/>
              <a:cs typeface="+mj-cs"/>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1791495"/>
            <a:ext cx="10054904" cy="4645182"/>
          </a:xfrm>
          <a:prstGeom prst="rect">
            <a:avLst/>
          </a:prstGeom>
          <a:noFill/>
        </p:spPr>
        <p:txBody>
          <a:bodyPr wrap="square" rtlCol="0">
            <a:spAutoFit/>
          </a:bodyPr>
          <a:lstStyle/>
          <a:p>
            <a:pPr marL="0" marR="0" algn="just" rtl="1">
              <a:lnSpc>
                <a:spcPct val="107000"/>
              </a:lnSpc>
              <a:spcBef>
                <a:spcPts val="0"/>
              </a:spcBef>
              <a:spcAft>
                <a:spcPts val="800"/>
              </a:spcAft>
            </a:pPr>
            <a:r>
              <a:rPr lang="ar-YE" sz="3200" b="0" i="0" dirty="0">
                <a:solidFill>
                  <a:srgbClr val="00B0F0"/>
                </a:solidFill>
                <a:effectLst/>
                <a:latin typeface="DroidArabicKufi-Regular"/>
              </a:rPr>
              <a:t>نشأة السياسة العامة </a:t>
            </a:r>
            <a:endParaRPr lang="ar-JO" sz="3200" b="0" i="0" dirty="0">
              <a:solidFill>
                <a:srgbClr val="00B0F0"/>
              </a:solidFill>
              <a:effectLst/>
              <a:latin typeface="DroidArabicKufi-Regular"/>
            </a:endParaRPr>
          </a:p>
          <a:p>
            <a:pPr marL="0" marR="0" algn="just" rtl="1">
              <a:lnSpc>
                <a:spcPct val="150000"/>
              </a:lnSpc>
              <a:spcBef>
                <a:spcPts val="0"/>
              </a:spcBef>
              <a:spcAft>
                <a:spcPts val="800"/>
              </a:spcAft>
            </a:pPr>
            <a:r>
              <a:rPr lang="ar-JO" b="0" i="0" dirty="0">
                <a:solidFill>
                  <a:srgbClr val="333333"/>
                </a:solidFill>
                <a:effectLst/>
                <a:latin typeface="DroidArabicKufi-Regular"/>
              </a:rPr>
              <a:t>       </a:t>
            </a:r>
            <a:r>
              <a:rPr lang="ar-JO" sz="2400" b="0" i="0" dirty="0">
                <a:solidFill>
                  <a:srgbClr val="333333"/>
                </a:solidFill>
                <a:effectLst/>
                <a:latin typeface="DroidArabicKufi-Regular"/>
              </a:rPr>
              <a:t>على الأغلب أنّ مفهوم </a:t>
            </a:r>
            <a:r>
              <a:rPr lang="ar-YE" sz="2400" b="0" i="0" dirty="0">
                <a:solidFill>
                  <a:srgbClr val="333333"/>
                </a:solidFill>
                <a:effectLst/>
                <a:latin typeface="DroidArabicKufi-Regular"/>
              </a:rPr>
              <a:t>السياس</a:t>
            </a:r>
            <a:r>
              <a:rPr lang="ar-JO" sz="2400" b="0" i="0" dirty="0">
                <a:solidFill>
                  <a:srgbClr val="333333"/>
                </a:solidFill>
                <a:effectLst/>
                <a:latin typeface="DroidArabicKufi-Regular"/>
              </a:rPr>
              <a:t>ات</a:t>
            </a:r>
            <a:r>
              <a:rPr lang="ar-YE" sz="2400" b="0" i="0" dirty="0">
                <a:solidFill>
                  <a:srgbClr val="333333"/>
                </a:solidFill>
                <a:effectLst/>
                <a:latin typeface="DroidArabicKufi-Regular"/>
              </a:rPr>
              <a:t> العامة </a:t>
            </a:r>
            <a:r>
              <a:rPr lang="ar-JO" sz="2400" b="0" i="0" dirty="0">
                <a:solidFill>
                  <a:srgbClr val="333333"/>
                </a:solidFill>
                <a:effectLst/>
                <a:latin typeface="DroidArabicKufi-Regular"/>
              </a:rPr>
              <a:t>ظهرت </a:t>
            </a:r>
            <a:r>
              <a:rPr lang="ar-YE" sz="2400" b="0" i="0" dirty="0">
                <a:solidFill>
                  <a:srgbClr val="333333"/>
                </a:solidFill>
                <a:effectLst/>
                <a:latin typeface="DroidArabicKufi-Regular"/>
              </a:rPr>
              <a:t>مع بدايةِ </a:t>
            </a:r>
            <a:r>
              <a:rPr lang="ar-JO" sz="2400" b="0" i="0" dirty="0">
                <a:solidFill>
                  <a:srgbClr val="333333"/>
                </a:solidFill>
                <a:effectLst/>
                <a:latin typeface="DroidArabicKufi-Regular"/>
              </a:rPr>
              <a:t>نشوء</a:t>
            </a:r>
            <a:r>
              <a:rPr lang="ar-YE" sz="2400" b="0" i="0" dirty="0">
                <a:solidFill>
                  <a:srgbClr val="333333"/>
                </a:solidFill>
                <a:effectLst/>
                <a:latin typeface="DroidArabicKufi-Regular"/>
              </a:rPr>
              <a:t> الدول، </a:t>
            </a:r>
            <a:r>
              <a:rPr lang="ar-JO" sz="2400" b="0" i="0" dirty="0">
                <a:solidFill>
                  <a:srgbClr val="333333"/>
                </a:solidFill>
                <a:effectLst/>
                <a:latin typeface="DroidArabicKufi-Regular"/>
              </a:rPr>
              <a:t>إذ تعتمد الإدارات العليا في الدول على </a:t>
            </a:r>
            <a:r>
              <a:rPr lang="ar-YE" sz="2400" b="0" i="0" dirty="0">
                <a:solidFill>
                  <a:srgbClr val="333333"/>
                </a:solidFill>
                <a:effectLst/>
                <a:latin typeface="DroidArabicKufi-Regular"/>
              </a:rPr>
              <a:t>مؤسسات</a:t>
            </a:r>
            <a:r>
              <a:rPr lang="ar-JO" sz="2400" b="0" i="0" dirty="0">
                <a:solidFill>
                  <a:srgbClr val="333333"/>
                </a:solidFill>
                <a:effectLst/>
                <a:latin typeface="DroidArabicKufi-Regular"/>
              </a:rPr>
              <a:t>ها</a:t>
            </a:r>
            <a:r>
              <a:rPr lang="ar-YE" sz="2400" b="0" i="0" dirty="0">
                <a:solidFill>
                  <a:srgbClr val="333333"/>
                </a:solidFill>
                <a:effectLst/>
                <a:latin typeface="DroidArabicKufi-Regular"/>
              </a:rPr>
              <a:t> في تطبيق </a:t>
            </a:r>
            <a:r>
              <a:rPr lang="ar-JO" sz="2400" b="0" i="0" dirty="0">
                <a:solidFill>
                  <a:srgbClr val="333333"/>
                </a:solidFill>
                <a:effectLst/>
                <a:latin typeface="DroidArabicKufi-Regular"/>
              </a:rPr>
              <a:t>القوانين التي تضعها لتسيير مصالح الدولة وتحقيق أهدافها</a:t>
            </a:r>
            <a:r>
              <a:rPr lang="ar-JO" sz="2400" dirty="0">
                <a:solidFill>
                  <a:srgbClr val="333333"/>
                </a:solidFill>
                <a:latin typeface="DroidArabicKufi-Regular"/>
              </a:rPr>
              <a:t>.</a:t>
            </a:r>
          </a:p>
          <a:p>
            <a:pPr marL="0" marR="0" algn="r" rtl="1">
              <a:lnSpc>
                <a:spcPct val="150000"/>
              </a:lnSpc>
              <a:spcBef>
                <a:spcPts val="0"/>
              </a:spcBef>
              <a:spcAft>
                <a:spcPts val="800"/>
              </a:spcAft>
            </a:pPr>
            <a:r>
              <a:rPr lang="ar-JO" sz="2400" b="0" i="0" dirty="0">
                <a:solidFill>
                  <a:srgbClr val="333333"/>
                </a:solidFill>
                <a:effectLst/>
                <a:latin typeface="DroidArabicKufi-Regular"/>
              </a:rPr>
              <a:t>    </a:t>
            </a:r>
            <a:r>
              <a:rPr lang="ar-YE" sz="2400" b="0" i="0" dirty="0">
                <a:solidFill>
                  <a:srgbClr val="333333"/>
                </a:solidFill>
                <a:effectLst/>
                <a:latin typeface="DroidArabicKufi-Regular"/>
              </a:rPr>
              <a:t> </a:t>
            </a:r>
            <a:r>
              <a:rPr lang="ar-JO" sz="2400" b="0" i="0" dirty="0">
                <a:solidFill>
                  <a:srgbClr val="333333"/>
                </a:solidFill>
                <a:effectLst/>
                <a:latin typeface="DroidArabicKufi-Regular"/>
              </a:rPr>
              <a:t>أما في العصر الحديث فقد برز </a:t>
            </a:r>
            <a:r>
              <a:rPr lang="ar-JO" sz="2400" b="0" i="0" u="sng" dirty="0">
                <a:solidFill>
                  <a:srgbClr val="333333"/>
                </a:solidFill>
                <a:effectLst/>
                <a:latin typeface="DroidArabicKufi-Regular"/>
              </a:rPr>
              <a:t>مصطلح السياسات </a:t>
            </a:r>
            <a:r>
              <a:rPr lang="ar-YE" sz="2400" b="0" i="0" dirty="0">
                <a:solidFill>
                  <a:srgbClr val="333333"/>
                </a:solidFill>
                <a:effectLst/>
                <a:latin typeface="DroidArabicKufi-Regular"/>
              </a:rPr>
              <a:t>بعد انتهاء الحرب العالميّة الثانية، وحصول العديد من الدول على استقلالها، </a:t>
            </a:r>
            <a:r>
              <a:rPr lang="ar-JO" sz="2400" b="0" i="0" dirty="0">
                <a:solidFill>
                  <a:srgbClr val="333333"/>
                </a:solidFill>
                <a:effectLst/>
                <a:latin typeface="DroidArabicKufi-Regular"/>
              </a:rPr>
              <a:t>مما دفع هذه الدول لوضع </a:t>
            </a:r>
            <a:r>
              <a:rPr lang="ar-JO" sz="2400" b="0" i="0" u="sng" dirty="0">
                <a:solidFill>
                  <a:srgbClr val="333333"/>
                </a:solidFill>
                <a:effectLst/>
                <a:latin typeface="DroidArabicKufi-Regular"/>
              </a:rPr>
              <a:t>مجموعة من الإجراءات والقوانين </a:t>
            </a:r>
            <a:r>
              <a:rPr lang="ar-JO" sz="2400" b="0" i="0" dirty="0">
                <a:solidFill>
                  <a:srgbClr val="333333"/>
                </a:solidFill>
                <a:effectLst/>
                <a:latin typeface="DroidArabicKufi-Regular"/>
              </a:rPr>
              <a:t>لتضمن </a:t>
            </a:r>
            <a:r>
              <a:rPr lang="ar-JO" sz="2400" b="0" i="0" u="sng" dirty="0">
                <a:solidFill>
                  <a:srgbClr val="333333"/>
                </a:solidFill>
                <a:effectLst/>
                <a:latin typeface="DroidArabicKufi-Regular"/>
              </a:rPr>
              <a:t>تنفيذ </a:t>
            </a:r>
            <a:r>
              <a:rPr lang="ar-YE" sz="2400" b="0" i="0" u="sng" dirty="0">
                <a:solidFill>
                  <a:srgbClr val="333333"/>
                </a:solidFill>
                <a:effectLst/>
                <a:latin typeface="DroidArabicKufi-Regular"/>
              </a:rPr>
              <a:t>الخطط </a:t>
            </a:r>
            <a:r>
              <a:rPr lang="ar-YE" sz="2400" b="0" i="0" dirty="0">
                <a:solidFill>
                  <a:srgbClr val="333333"/>
                </a:solidFill>
                <a:effectLst/>
                <a:latin typeface="DroidArabicKufi-Regular"/>
              </a:rPr>
              <a:t>الحكوميّة </a:t>
            </a:r>
            <a:r>
              <a:rPr lang="ar-JO" sz="2400" b="0" i="0" dirty="0">
                <a:solidFill>
                  <a:srgbClr val="333333"/>
                </a:solidFill>
                <a:effectLst/>
                <a:latin typeface="DroidArabicKufi-Regular"/>
              </a:rPr>
              <a:t>من قبل الجميع على حدٍ سواء</a:t>
            </a:r>
            <a:r>
              <a:rPr lang="ar-JO" sz="2400" dirty="0">
                <a:solidFill>
                  <a:srgbClr val="333333"/>
                </a:solidFill>
                <a:latin typeface="DroidArabicKufi-Regular"/>
              </a:rPr>
              <a:t>.</a:t>
            </a:r>
            <a:r>
              <a:rPr lang="ar-YE" sz="2400" b="0" i="0" dirty="0">
                <a:solidFill>
                  <a:srgbClr val="333333"/>
                </a:solidFill>
                <a:effectLst/>
                <a:latin typeface="DroidArabicKufi-Regular"/>
              </a:rPr>
              <a:t> </a:t>
            </a:r>
            <a:r>
              <a:rPr lang="ar-YE" sz="2400" dirty="0">
                <a:solidFill>
                  <a:srgbClr val="333333"/>
                </a:solidFill>
                <a:latin typeface="DroidArabicKufi-Regular"/>
              </a:rPr>
              <a:t>وركزتْ</a:t>
            </a:r>
            <a:r>
              <a:rPr lang="ar-JO" sz="2400" dirty="0">
                <a:solidFill>
                  <a:srgbClr val="333333"/>
                </a:solidFill>
                <a:latin typeface="DroidArabicKufi-Regular"/>
              </a:rPr>
              <a:t> </a:t>
            </a:r>
            <a:r>
              <a:rPr lang="ar-YE" sz="2400" dirty="0">
                <a:solidFill>
                  <a:srgbClr val="333333"/>
                </a:solidFill>
                <a:latin typeface="DroidArabicKufi-Regular"/>
              </a:rPr>
              <a:t>على دورِ الحكومة في </a:t>
            </a:r>
            <a:r>
              <a:rPr lang="ar-JO" sz="2400" dirty="0">
                <a:solidFill>
                  <a:srgbClr val="333333"/>
                </a:solidFill>
                <a:latin typeface="DroidArabicKufi-Regular"/>
              </a:rPr>
              <a:t>تنمية مجتمعاتها مما </a:t>
            </a:r>
            <a:r>
              <a:rPr lang="ar-YE" sz="2400" dirty="0">
                <a:solidFill>
                  <a:srgbClr val="333333"/>
                </a:solidFill>
                <a:latin typeface="DroidArabicKufi-Regular"/>
              </a:rPr>
              <a:t>يوفرُ أُسس الحياة </a:t>
            </a:r>
            <a:r>
              <a:rPr lang="ar-JO" sz="2400" dirty="0">
                <a:solidFill>
                  <a:srgbClr val="333333"/>
                </a:solidFill>
                <a:latin typeface="DroidArabicKufi-Regular"/>
              </a:rPr>
              <a:t>الكريمة.</a:t>
            </a:r>
            <a:br>
              <a:rPr lang="ar-YE" sz="2400" dirty="0">
                <a:solidFill>
                  <a:srgbClr val="333333"/>
                </a:solidFill>
                <a:latin typeface="DroidArabicKufi-Regular"/>
              </a:rPr>
            </a:br>
            <a:endParaRPr lang="en-US" sz="2400" dirty="0">
              <a:solidFill>
                <a:srgbClr val="333333"/>
              </a:solidFill>
              <a:latin typeface="DroidArabicKufi-Regular"/>
            </a:endParaRPr>
          </a:p>
        </p:txBody>
      </p:sp>
    </p:spTree>
    <p:extLst>
      <p:ext uri="{BB962C8B-B14F-4D97-AF65-F5344CB8AC3E}">
        <p14:creationId xmlns:p14="http://schemas.microsoft.com/office/powerpoint/2010/main" val="7911606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من أوئل العلماء الذين </a:t>
            </a:r>
            <a:r>
              <a:rPr lang="ar-YE" sz="2800" b="0" i="0" dirty="0">
                <a:solidFill>
                  <a:srgbClr val="333333"/>
                </a:solidFill>
                <a:effectLst/>
                <a:latin typeface="DroidArabicKufi-Regular"/>
              </a:rPr>
              <a:t> </a:t>
            </a:r>
            <a:r>
              <a:rPr lang="ar-JO" sz="2800" b="0" i="0" dirty="0">
                <a:solidFill>
                  <a:srgbClr val="333333"/>
                </a:solidFill>
                <a:effectLst/>
                <a:latin typeface="DroidArabicKufi-Regular"/>
              </a:rPr>
              <a:t>أشاروا إلى مفهوم </a:t>
            </a:r>
            <a:r>
              <a:rPr lang="ar-JO" sz="2800" dirty="0">
                <a:solidFill>
                  <a:srgbClr val="333333"/>
                </a:solidFill>
                <a:latin typeface="DroidArabicKufi-Regular"/>
              </a:rPr>
              <a:t>السياسات العالم </a:t>
            </a:r>
            <a:r>
              <a:rPr lang="ar-SA" sz="2800" dirty="0">
                <a:solidFill>
                  <a:srgbClr val="333333"/>
                </a:solidFill>
                <a:latin typeface="DroidArabicKufi-Regular"/>
              </a:rPr>
              <a:t>هارولد لاسويل </a:t>
            </a:r>
            <a:r>
              <a:rPr lang="en-US" sz="2800" dirty="0">
                <a:solidFill>
                  <a:srgbClr val="333333"/>
                </a:solidFill>
                <a:latin typeface="DroidArabicKufi-Regular"/>
              </a:rPr>
              <a:t>H-LASWELL</a:t>
            </a:r>
            <a:r>
              <a:rPr lang="ar-SA" sz="2800" dirty="0">
                <a:solidFill>
                  <a:srgbClr val="333333"/>
                </a:solidFill>
                <a:latin typeface="DroidArabicKufi-Regular"/>
              </a:rPr>
              <a:t>" </a:t>
            </a:r>
            <a:r>
              <a:rPr lang="ar-JO" sz="2800" dirty="0">
                <a:solidFill>
                  <a:srgbClr val="333333"/>
                </a:solidFill>
                <a:latin typeface="DroidArabicKufi-Regular"/>
              </a:rPr>
              <a:t> فقد عرف </a:t>
            </a:r>
            <a:r>
              <a:rPr lang="ar-SA" sz="2800" dirty="0">
                <a:solidFill>
                  <a:srgbClr val="333333"/>
                </a:solidFill>
                <a:latin typeface="DroidArabicKufi-Regular"/>
              </a:rPr>
              <a:t>السياسة العامة بأنها:" من يحوز على ماذا ؟ ومتى ؟ وكيف ؟ </a:t>
            </a:r>
            <a:endParaRPr lang="ar-JO" sz="2800" dirty="0">
              <a:solidFill>
                <a:srgbClr val="333333"/>
              </a:solidFill>
              <a:latin typeface="DroidArabicKufi-Regular"/>
            </a:endParaRPr>
          </a:p>
          <a:p>
            <a:pPr marL="0" marR="0" algn="just" rtl="1">
              <a:lnSpc>
                <a:spcPct val="107000"/>
              </a:lnSpc>
              <a:spcBef>
                <a:spcPts val="0"/>
              </a:spcBef>
              <a:spcAft>
                <a:spcPts val="800"/>
              </a:spcAft>
            </a:pPr>
            <a:r>
              <a:rPr lang="ar-SA" sz="2800" dirty="0">
                <a:solidFill>
                  <a:srgbClr val="333333"/>
                </a:solidFill>
                <a:latin typeface="DroidArabicKufi-Regular"/>
              </a:rPr>
              <a:t>من خلال نشاطات تتعلق بتوزيع الموارد والمكاسب والقيم والمزايا وتقاسم الوظائف والمكانة ال</a:t>
            </a:r>
            <a:r>
              <a:rPr lang="ar-JO" sz="2800" dirty="0">
                <a:solidFill>
                  <a:srgbClr val="333333"/>
                </a:solidFill>
                <a:latin typeface="DroidArabicKufi-Regular"/>
              </a:rPr>
              <a:t>ا</a:t>
            </a:r>
            <a:r>
              <a:rPr lang="ar-SA" sz="2800" dirty="0">
                <a:solidFill>
                  <a:srgbClr val="333333"/>
                </a:solidFill>
                <a:latin typeface="DroidArabicKufi-Regular"/>
              </a:rPr>
              <a:t>جتماعية</a:t>
            </a:r>
            <a:r>
              <a:rPr lang="ar-JO" sz="2800" dirty="0">
                <a:solidFill>
                  <a:srgbClr val="333333"/>
                </a:solidFill>
                <a:latin typeface="DroidArabicKufi-Regular"/>
              </a:rPr>
              <a:t>، </a:t>
            </a:r>
            <a:r>
              <a:rPr lang="ar-SA" sz="2800" dirty="0">
                <a:solidFill>
                  <a:srgbClr val="333333"/>
                </a:solidFill>
                <a:latin typeface="DroidArabicKufi-Regular"/>
              </a:rPr>
              <a:t>بفعل ممارسة القوة أوالنفوذ</a:t>
            </a:r>
            <a:r>
              <a:rPr lang="ar-JO" sz="2800" dirty="0">
                <a:solidFill>
                  <a:srgbClr val="333333"/>
                </a:solidFill>
                <a:latin typeface="DroidArabicKufi-Regular"/>
              </a:rPr>
              <a:t>، </a:t>
            </a:r>
            <a:r>
              <a:rPr lang="ar-SA" sz="2800" dirty="0">
                <a:solidFill>
                  <a:srgbClr val="333333"/>
                </a:solidFill>
                <a:latin typeface="DroidArabicKufi-Regular"/>
              </a:rPr>
              <a:t>والتأثير بين أفراد المجتمع من قبل المستحوذين على مصادر القوة</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مفهوم السياسات العامة </a:t>
            </a:r>
            <a:endParaRPr lang="en-US" sz="3200" b="1" dirty="0">
              <a:solidFill>
                <a:srgbClr val="00B0F0"/>
              </a:solidFill>
              <a:cs typeface="+mj-cs"/>
            </a:endParaRPr>
          </a:p>
        </p:txBody>
      </p:sp>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just" rtl="1">
              <a:lnSpc>
                <a:spcPct val="200000"/>
              </a:lnSpc>
            </a:pPr>
            <a:r>
              <a:rPr lang="ar-JO" sz="2800" dirty="0">
                <a:solidFill>
                  <a:schemeClr val="tx1"/>
                </a:solidFill>
                <a:latin typeface="Arial" panose="020B0604020202020204" pitchFamily="34" charset="0"/>
                <a:cs typeface="+mj-cs"/>
              </a:rPr>
              <a:t> **فقد </a:t>
            </a:r>
            <a:r>
              <a:rPr lang="ar-JO" sz="2800" b="0" i="0" dirty="0">
                <a:solidFill>
                  <a:schemeClr val="tx1"/>
                </a:solidFill>
                <a:effectLst/>
                <a:latin typeface="Arial" panose="020B0604020202020204" pitchFamily="34" charset="0"/>
                <a:cs typeface="+mj-cs"/>
              </a:rPr>
              <a:t>عرّف بعض </a:t>
            </a:r>
            <a:r>
              <a:rPr lang="ar-YE" sz="2800" b="0" i="0" dirty="0">
                <a:solidFill>
                  <a:schemeClr val="tx1"/>
                </a:solidFill>
                <a:effectLst/>
                <a:latin typeface="Arial" panose="020B0604020202020204" pitchFamily="34" charset="0"/>
                <a:cs typeface="+mj-cs"/>
              </a:rPr>
              <a:t>العلماء هذا المصطلح باعتباره نظامًا يتضمن </a:t>
            </a:r>
            <a:r>
              <a:rPr lang="ar-JO" sz="2800" b="0" i="0" dirty="0">
                <a:solidFill>
                  <a:schemeClr val="tx1"/>
                </a:solidFill>
                <a:effectLst/>
                <a:latin typeface="Arial" panose="020B0604020202020204" pitchFamily="34" charset="0"/>
                <a:cs typeface="+mj-cs"/>
              </a:rPr>
              <a:t>"</a:t>
            </a:r>
            <a:r>
              <a:rPr lang="ar-YE" sz="2800" b="0" i="0" dirty="0">
                <a:solidFill>
                  <a:schemeClr val="tx1"/>
                </a:solidFill>
                <a:effectLst/>
                <a:latin typeface="Arial" panose="020B0604020202020204" pitchFamily="34" charset="0"/>
                <a:cs typeface="+mj-cs"/>
              </a:rPr>
              <a:t>خطط</a:t>
            </a:r>
            <a:r>
              <a:rPr lang="ar-JO" sz="2800" b="0" i="0" dirty="0">
                <a:solidFill>
                  <a:schemeClr val="tx1"/>
                </a:solidFill>
                <a:effectLst/>
                <a:latin typeface="Arial" panose="020B0604020202020204" pitchFamily="34" charset="0"/>
                <a:cs typeface="+mj-cs"/>
              </a:rPr>
              <a:t> </a:t>
            </a:r>
            <a:r>
              <a:rPr lang="ar-YE" sz="2800" b="0" i="0" dirty="0">
                <a:solidFill>
                  <a:schemeClr val="tx1"/>
                </a:solidFill>
                <a:effectLst/>
                <a:latin typeface="Arial" panose="020B0604020202020204" pitchFamily="34" charset="0"/>
                <a:cs typeface="+mj-cs"/>
              </a:rPr>
              <a:t>العمل،</a:t>
            </a:r>
            <a:r>
              <a:rPr lang="ar-JO" sz="2800" b="0" i="0" dirty="0">
                <a:solidFill>
                  <a:schemeClr val="tx1"/>
                </a:solidFill>
                <a:effectLst/>
                <a:latin typeface="Arial" panose="020B0604020202020204" pitchFamily="34" charset="0"/>
                <a:cs typeface="+mj-cs"/>
              </a:rPr>
              <a:t> </a:t>
            </a:r>
            <a:r>
              <a:rPr lang="ar-YE" sz="2800" b="0" i="0" dirty="0">
                <a:solidFill>
                  <a:schemeClr val="tx1"/>
                </a:solidFill>
                <a:effectLst/>
                <a:latin typeface="Arial" panose="020B0604020202020204" pitchFamily="34" charset="0"/>
                <a:cs typeface="+mj-cs"/>
              </a:rPr>
              <a:t>والإجراءات ، </a:t>
            </a:r>
            <a:endParaRPr lang="ar-JO" sz="2800" dirty="0">
              <a:solidFill>
                <a:schemeClr val="tx1"/>
              </a:solidFill>
              <a:latin typeface="Arial" panose="020B0604020202020204" pitchFamily="34" charset="0"/>
              <a:cs typeface="+mj-cs"/>
            </a:endParaRPr>
          </a:p>
          <a:p>
            <a:pPr algn="just" rtl="1">
              <a:lnSpc>
                <a:spcPct val="200000"/>
              </a:lnSpc>
            </a:pPr>
            <a:r>
              <a:rPr lang="ar-YE" sz="2800" b="0" i="0" u="none" strike="noStrike" dirty="0">
                <a:solidFill>
                  <a:schemeClr val="tx1"/>
                </a:solidFill>
                <a:effectLst/>
                <a:latin typeface="Arial" panose="020B0604020202020204" pitchFamily="34" charset="0"/>
                <a:cs typeface="+mj-cs"/>
                <a:hlinkClick r:id="rId3" tooltip="قانون">
                  <a:extLst>
                    <a:ext uri="{A12FA001-AC4F-418D-AE19-62706E023703}">
                      <ahyp:hlinkClr xmlns:ahyp="http://schemas.microsoft.com/office/drawing/2018/hyperlinkcolor" val="tx"/>
                    </a:ext>
                  </a:extLst>
                </a:hlinkClick>
              </a:rPr>
              <a:t>والقوانين</a:t>
            </a:r>
            <a:r>
              <a:rPr lang="ar-YE" sz="2800" b="0" i="0" dirty="0">
                <a:solidFill>
                  <a:schemeClr val="tx1"/>
                </a:solidFill>
                <a:effectLst/>
                <a:latin typeface="Arial" panose="020B0604020202020204" pitchFamily="34" charset="0"/>
                <a:cs typeface="+mj-cs"/>
              </a:rPr>
              <a:t> والأولويات والتي تصدرها الجهة الحكومية أو أيٍ من ممثليه</a:t>
            </a:r>
            <a:r>
              <a:rPr lang="ar-JO" sz="2800" b="0" i="0" dirty="0">
                <a:solidFill>
                  <a:schemeClr val="tx1"/>
                </a:solidFill>
                <a:effectLst/>
                <a:latin typeface="Arial" panose="020B0604020202020204" pitchFamily="34" charset="0"/>
                <a:cs typeface="+mj-cs"/>
              </a:rPr>
              <a:t>". </a:t>
            </a:r>
          </a:p>
          <a:p>
            <a:pPr algn="just" rtl="1">
              <a:lnSpc>
                <a:spcPct val="200000"/>
              </a:lnSpc>
            </a:pPr>
            <a:r>
              <a:rPr lang="ar-JO" sz="2800" b="0" i="0" dirty="0">
                <a:solidFill>
                  <a:schemeClr val="tx1"/>
                </a:solidFill>
                <a:effectLst/>
                <a:latin typeface="Arial" panose="020B0604020202020204" pitchFamily="34" charset="0"/>
                <a:cs typeface="+mj-cs"/>
              </a:rPr>
              <a:t>**</a:t>
            </a:r>
            <a:r>
              <a:rPr lang="ar-YE" sz="2800" b="0" i="0" dirty="0">
                <a:solidFill>
                  <a:schemeClr val="tx1"/>
                </a:solidFill>
                <a:effectLst/>
                <a:latin typeface="Arial" panose="020B0604020202020204" pitchFamily="34" charset="0"/>
                <a:cs typeface="+mj-cs"/>
              </a:rPr>
              <a:t>هي الدليل </a:t>
            </a:r>
            <a:r>
              <a:rPr lang="ar-JO" sz="2800" b="0" i="0" dirty="0">
                <a:solidFill>
                  <a:schemeClr val="tx1"/>
                </a:solidFill>
                <a:effectLst/>
                <a:latin typeface="Arial" panose="020B0604020202020204" pitchFamily="34" charset="0"/>
                <a:cs typeface="+mj-cs"/>
              </a:rPr>
              <a:t>الذي يحدد الأسس </a:t>
            </a:r>
            <a:r>
              <a:rPr lang="ar-YE" sz="2800" b="0" i="0" dirty="0">
                <a:solidFill>
                  <a:schemeClr val="tx1"/>
                </a:solidFill>
                <a:effectLst/>
                <a:latin typeface="Arial" panose="020B0604020202020204" pitchFamily="34" charset="0"/>
                <a:cs typeface="+mj-cs"/>
              </a:rPr>
              <a:t>للإجراءات التي تتخذها </a:t>
            </a:r>
            <a:r>
              <a:rPr lang="ar-YE" sz="2800" b="0" i="0" u="none" strike="noStrike" dirty="0">
                <a:solidFill>
                  <a:schemeClr val="tx1"/>
                </a:solidFill>
                <a:effectLst/>
                <a:latin typeface="Arial" panose="020B0604020202020204" pitchFamily="34" charset="0"/>
                <a:cs typeface="+mj-cs"/>
                <a:hlinkClick r:id="rId4" tooltip="سلطة تنفيذية">
                  <a:extLst>
                    <a:ext uri="{A12FA001-AC4F-418D-AE19-62706E023703}">
                      <ahyp:hlinkClr xmlns:ahyp="http://schemas.microsoft.com/office/drawing/2018/hyperlinkcolor" val="tx"/>
                    </a:ext>
                  </a:extLst>
                </a:hlinkClick>
              </a:rPr>
              <a:t>السلطات التنفيذية</a:t>
            </a:r>
            <a:r>
              <a:rPr lang="ar-YE" sz="2800" b="0" i="0" dirty="0">
                <a:solidFill>
                  <a:schemeClr val="tx1"/>
                </a:solidFill>
                <a:effectLst/>
                <a:latin typeface="Arial" panose="020B0604020202020204" pitchFamily="34" charset="0"/>
                <a:cs typeface="+mj-cs"/>
              </a:rPr>
              <a:t> الإدارية لـ </a:t>
            </a:r>
            <a:r>
              <a:rPr lang="ar-YE" sz="2800" b="0" i="0" u="none" strike="noStrike" dirty="0">
                <a:solidFill>
                  <a:schemeClr val="tx1"/>
                </a:solidFill>
                <a:effectLst/>
                <a:latin typeface="Arial" panose="020B0604020202020204" pitchFamily="34" charset="0"/>
                <a:cs typeface="+mj-cs"/>
                <a:hlinkClick r:id="rId5" tooltip="الدولة (لقب)">
                  <a:extLst>
                    <a:ext uri="{A12FA001-AC4F-418D-AE19-62706E023703}">
                      <ahyp:hlinkClr xmlns:ahyp="http://schemas.microsoft.com/office/drawing/2018/hyperlinkcolor" val="tx"/>
                    </a:ext>
                  </a:extLst>
                </a:hlinkClick>
              </a:rPr>
              <a:t>الدولة</a:t>
            </a:r>
            <a:r>
              <a:rPr lang="ar-YE" sz="2800" b="0" i="0" dirty="0">
                <a:solidFill>
                  <a:schemeClr val="tx1"/>
                </a:solidFill>
                <a:effectLst/>
                <a:latin typeface="Arial" panose="020B0604020202020204" pitchFamily="34" charset="0"/>
                <a:cs typeface="+mj-cs"/>
              </a:rPr>
              <a:t> فيما يتعلق بفئة معينة من القضايا بطريقة تتماشى مع </a:t>
            </a:r>
            <a:r>
              <a:rPr lang="ar-YE" sz="2800" b="0" i="0" u="none" strike="noStrike" dirty="0">
                <a:solidFill>
                  <a:schemeClr val="tx1"/>
                </a:solidFill>
                <a:effectLst/>
                <a:latin typeface="Arial" panose="020B0604020202020204" pitchFamily="34" charset="0"/>
                <a:cs typeface="+mj-cs"/>
                <a:hlinkClick r:id="rId3" tooltip="قانون">
                  <a:extLst>
                    <a:ext uri="{A12FA001-AC4F-418D-AE19-62706E023703}">
                      <ahyp:hlinkClr xmlns:ahyp="http://schemas.microsoft.com/office/drawing/2018/hyperlinkcolor" val="tx"/>
                    </a:ext>
                  </a:extLst>
                </a:hlinkClick>
              </a:rPr>
              <a:t>القانون</a:t>
            </a:r>
            <a:r>
              <a:rPr lang="ar-YE" sz="2800" b="0" i="0" dirty="0">
                <a:solidFill>
                  <a:schemeClr val="tx1"/>
                </a:solidFill>
                <a:effectLst/>
                <a:latin typeface="Arial" panose="020B0604020202020204" pitchFamily="34" charset="0"/>
                <a:cs typeface="+mj-cs"/>
              </a:rPr>
              <a:t> </a:t>
            </a:r>
            <a:r>
              <a:rPr lang="ar-YE" sz="2800" b="0" i="0" u="none" strike="noStrike" dirty="0">
                <a:solidFill>
                  <a:schemeClr val="tx1"/>
                </a:solidFill>
                <a:effectLst/>
                <a:latin typeface="Arial" panose="020B0604020202020204" pitchFamily="34" charset="0"/>
                <a:cs typeface="+mj-cs"/>
                <a:hlinkClick r:id="rId6" tooltip="مؤسسة">
                  <a:extLst>
                    <a:ext uri="{A12FA001-AC4F-418D-AE19-62706E023703}">
                      <ahyp:hlinkClr xmlns:ahyp="http://schemas.microsoft.com/office/drawing/2018/hyperlinkcolor" val="tx"/>
                    </a:ext>
                  </a:extLst>
                </a:hlinkClick>
              </a:rPr>
              <a:t>والأعراف المؤسسية</a:t>
            </a:r>
            <a:r>
              <a:rPr lang="ar-YE" sz="2800" b="0" i="0" dirty="0">
                <a:solidFill>
                  <a:schemeClr val="tx1"/>
                </a:solidFill>
                <a:effectLst/>
                <a:latin typeface="Arial" panose="020B0604020202020204" pitchFamily="34" charset="0"/>
                <a:cs typeface="+mj-cs"/>
              </a:rPr>
              <a:t>. </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81667" y="1722150"/>
            <a:ext cx="3828668"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مفهوم السياسات العامة </a:t>
            </a:r>
            <a:endParaRPr lang="en-US" sz="3200" b="1" dirty="0">
              <a:solidFill>
                <a:srgbClr val="00B0F0"/>
              </a:solidFill>
              <a:cs typeface="+mj-cs"/>
            </a:endParaRPr>
          </a:p>
        </p:txBody>
      </p:sp>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87985" y="118880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JO" sz="3200" b="0" i="0" dirty="0">
                <a:solidFill>
                  <a:schemeClr val="tx1"/>
                </a:solidFill>
                <a:effectLst/>
                <a:latin typeface="Arial" panose="020B0604020202020204" pitchFamily="34" charset="0"/>
                <a:cs typeface="+mj-cs"/>
              </a:rPr>
              <a:t>      </a:t>
            </a:r>
            <a:r>
              <a:rPr lang="ar-JO" sz="3200" b="1" dirty="0">
                <a:solidFill>
                  <a:srgbClr val="00B0F0"/>
                </a:solidFill>
                <a:latin typeface="Arial" panose="020B0604020202020204" pitchFamily="34" charset="0"/>
                <a:cs typeface="+mj-cs"/>
              </a:rPr>
              <a:t>ملخص</a:t>
            </a:r>
            <a:r>
              <a:rPr lang="ar-JO" sz="3200" b="0" i="0" dirty="0">
                <a:solidFill>
                  <a:schemeClr val="tx1"/>
                </a:solidFill>
                <a:effectLst/>
                <a:latin typeface="Arial" panose="020B0604020202020204" pitchFamily="34" charset="0"/>
                <a:cs typeface="+mj-cs"/>
              </a:rPr>
              <a:t> </a:t>
            </a:r>
            <a:r>
              <a:rPr lang="ar-JO" sz="3200" b="1" i="0" dirty="0">
                <a:solidFill>
                  <a:srgbClr val="00B0F0"/>
                </a:solidFill>
                <a:effectLst/>
                <a:latin typeface="Arial" panose="020B0604020202020204" pitchFamily="34" charset="0"/>
                <a:cs typeface="+mj-cs"/>
              </a:rPr>
              <a:t>السياسات العامة</a:t>
            </a:r>
          </a:p>
          <a:p>
            <a:pPr algn="just" rtl="1">
              <a:lnSpc>
                <a:spcPct val="150000"/>
              </a:lnSpc>
            </a:pPr>
            <a:r>
              <a:rPr lang="ar-YE" sz="3200" b="0" i="0" dirty="0">
                <a:solidFill>
                  <a:schemeClr val="tx1"/>
                </a:solidFill>
                <a:effectLst/>
                <a:latin typeface="Arial" panose="020B0604020202020204" pitchFamily="34" charset="0"/>
                <a:cs typeface="+mj-cs"/>
              </a:rPr>
              <a:t>وبشكل عام، يتمثل أساس السياسات العامة </a:t>
            </a:r>
            <a:r>
              <a:rPr lang="ar-YE" sz="3200" b="0" i="0" u="sng" dirty="0">
                <a:solidFill>
                  <a:schemeClr val="tx1"/>
                </a:solidFill>
                <a:effectLst/>
                <a:latin typeface="Arial" panose="020B0604020202020204" pitchFamily="34" charset="0"/>
                <a:cs typeface="+mj-cs"/>
              </a:rPr>
              <a:t>في مدى الالتزام بالقانون الدستوري </a:t>
            </a:r>
            <a:r>
              <a:rPr lang="ar-YE" sz="3200" b="0" i="0" dirty="0">
                <a:solidFill>
                  <a:schemeClr val="tx1"/>
                </a:solidFill>
                <a:effectLst/>
                <a:latin typeface="Arial" panose="020B0604020202020204" pitchFamily="34" charset="0"/>
                <a:cs typeface="+mj-cs"/>
              </a:rPr>
              <a:t>الأساسي ذي الصلة وكذلك </a:t>
            </a:r>
            <a:r>
              <a:rPr lang="ar-YE" sz="3200" b="0" i="0" u="sng" dirty="0">
                <a:solidFill>
                  <a:schemeClr val="tx1"/>
                </a:solidFill>
                <a:effectLst/>
                <a:latin typeface="Arial" panose="020B0604020202020204" pitchFamily="34" charset="0"/>
                <a:cs typeface="+mj-cs"/>
              </a:rPr>
              <a:t>تنفيذ التشريعات</a:t>
            </a:r>
            <a:r>
              <a:rPr lang="ar-YE" sz="3200" b="0" i="0" dirty="0">
                <a:solidFill>
                  <a:schemeClr val="tx1"/>
                </a:solidFill>
                <a:effectLst/>
                <a:latin typeface="Arial" panose="020B0604020202020204" pitchFamily="34" charset="0"/>
                <a:cs typeface="+mj-cs"/>
              </a:rPr>
              <a:t>. كذلك تشمل الأسس الأخرى كلاً من التفسيرات </a:t>
            </a:r>
            <a:r>
              <a:rPr lang="ar-YE" sz="3200" b="0" i="0" u="none" strike="noStrike" dirty="0">
                <a:solidFill>
                  <a:schemeClr val="tx1"/>
                </a:solidFill>
                <a:effectLst/>
                <a:latin typeface="Arial" panose="020B0604020202020204" pitchFamily="34" charset="0"/>
                <a:cs typeface="+mj-cs"/>
                <a:hlinkClick r:id="rId3" tooltip="نظام (توضيح)">
                  <a:extLst>
                    <a:ext uri="{A12FA001-AC4F-418D-AE19-62706E023703}">
                      <ahyp:hlinkClr xmlns:ahyp="http://schemas.microsoft.com/office/drawing/2018/hyperlinkcolor" val="tx"/>
                    </a:ext>
                  </a:extLst>
                </a:hlinkClick>
              </a:rPr>
              <a:t>والأنظمة</a:t>
            </a:r>
            <a:r>
              <a:rPr lang="ar-YE" sz="3200" b="0" i="0" dirty="0">
                <a:solidFill>
                  <a:schemeClr val="tx1"/>
                </a:solidFill>
                <a:effectLst/>
                <a:latin typeface="Arial" panose="020B0604020202020204" pitchFamily="34" charset="0"/>
                <a:cs typeface="+mj-cs"/>
              </a:rPr>
              <a:t> القضائية والتي يتم اعتمادها بشكل عام </a:t>
            </a:r>
            <a:r>
              <a:rPr lang="ar-JO" sz="3200" b="0" i="0" dirty="0">
                <a:solidFill>
                  <a:schemeClr val="tx1"/>
                </a:solidFill>
                <a:effectLst/>
                <a:latin typeface="Arial" panose="020B0604020202020204" pitchFamily="34" charset="0"/>
                <a:cs typeface="+mj-cs"/>
              </a:rPr>
              <a:t>.</a:t>
            </a:r>
          </a:p>
          <a:p>
            <a:pPr algn="just" rtl="1">
              <a:lnSpc>
                <a:spcPct val="150000"/>
              </a:lnSpc>
            </a:pPr>
            <a:r>
              <a:rPr lang="ar-JO" sz="3200" b="0" i="0" dirty="0">
                <a:solidFill>
                  <a:schemeClr val="tx1"/>
                </a:solidFill>
                <a:effectLst/>
                <a:latin typeface="Arial" panose="020B0604020202020204" pitchFamily="34" charset="0"/>
                <a:cs typeface="+mj-cs"/>
              </a:rPr>
              <a:t>وعليه فإ</a:t>
            </a:r>
            <a:r>
              <a:rPr lang="ar-YE" sz="3200" b="0" i="0" dirty="0">
                <a:solidFill>
                  <a:schemeClr val="tx1"/>
                </a:solidFill>
                <a:effectLst/>
                <a:latin typeface="Arial" panose="020B0604020202020204" pitchFamily="34" charset="0"/>
                <a:cs typeface="+mj-cs"/>
              </a:rPr>
              <a:t>ن السياسات العامة عادةً ما </a:t>
            </a:r>
            <a:r>
              <a:rPr lang="ar-JO" sz="3200" b="0" i="0" dirty="0">
                <a:solidFill>
                  <a:schemeClr val="tx1"/>
                </a:solidFill>
                <a:effectLst/>
                <a:latin typeface="Arial" panose="020B0604020202020204" pitchFamily="34" charset="0"/>
                <a:cs typeface="+mj-cs"/>
              </a:rPr>
              <a:t>تتمثل</a:t>
            </a:r>
            <a:r>
              <a:rPr lang="ar-YE" sz="3200" b="0" i="0" dirty="0">
                <a:solidFill>
                  <a:schemeClr val="tx1"/>
                </a:solidFill>
                <a:effectLst/>
                <a:latin typeface="Arial" panose="020B0604020202020204" pitchFamily="34" charset="0"/>
                <a:cs typeface="+mj-cs"/>
              </a:rPr>
              <a:t> في</a:t>
            </a:r>
            <a:r>
              <a:rPr lang="ar-JO" sz="3200" b="0" i="0" dirty="0">
                <a:solidFill>
                  <a:schemeClr val="tx1"/>
                </a:solidFill>
                <a:effectLst/>
                <a:latin typeface="Arial" panose="020B0604020202020204" pitchFamily="34" charset="0"/>
                <a:cs typeface="+mj-cs"/>
              </a:rPr>
              <a:t> ما يأتي: ( أين توجد ؟)</a:t>
            </a:r>
          </a:p>
          <a:p>
            <a:pPr algn="just" rtl="1"/>
            <a:endParaRPr lang="ar-JO" sz="1200" b="0" i="0" dirty="0">
              <a:solidFill>
                <a:srgbClr val="00B0F0"/>
              </a:solidFill>
              <a:effectLst/>
              <a:latin typeface="Arial" panose="020B0604020202020204" pitchFamily="34" charset="0"/>
              <a:cs typeface="+mj-cs"/>
            </a:endParaRPr>
          </a:p>
          <a:p>
            <a:pPr algn="just" rtl="1"/>
            <a:r>
              <a:rPr lang="ar-JO" sz="3200" dirty="0">
                <a:solidFill>
                  <a:srgbClr val="00B0F0"/>
                </a:solidFill>
                <a:latin typeface="Arial" panose="020B0604020202020204" pitchFamily="34" charset="0"/>
                <a:cs typeface="+mj-cs"/>
              </a:rPr>
              <a:t>               </a:t>
            </a:r>
            <a:r>
              <a:rPr lang="ar-YE" sz="3200" b="0" i="0" dirty="0">
                <a:solidFill>
                  <a:srgbClr val="00B0F0"/>
                </a:solidFill>
                <a:effectLst/>
                <a:latin typeface="Arial" panose="020B0604020202020204" pitchFamily="34" charset="0"/>
                <a:cs typeface="+mj-cs"/>
              </a:rPr>
              <a:t> «الد</a:t>
            </a:r>
            <a:r>
              <a:rPr lang="ar-JO" sz="3200" b="0" i="0" dirty="0">
                <a:solidFill>
                  <a:srgbClr val="00B0F0"/>
                </a:solidFill>
                <a:effectLst/>
                <a:latin typeface="Arial" panose="020B0604020202020204" pitchFamily="34" charset="0"/>
                <a:cs typeface="+mj-cs"/>
              </a:rPr>
              <a:t>ّ</a:t>
            </a:r>
            <a:r>
              <a:rPr lang="ar-YE" sz="3200" b="0" i="0" dirty="0">
                <a:solidFill>
                  <a:srgbClr val="00B0F0"/>
                </a:solidFill>
                <a:effectLst/>
                <a:latin typeface="Arial" panose="020B0604020202020204" pitchFamily="34" charset="0"/>
                <a:cs typeface="+mj-cs"/>
              </a:rPr>
              <a:t>ساتير، والقوانين التشريعية، والأحكام القضائية.»</a:t>
            </a:r>
            <a:endParaRPr lang="ar-JO" sz="3200" b="0" i="0" dirty="0">
              <a:solidFill>
                <a:srgbClr val="00B0F0"/>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368800" y="1333013"/>
            <a:ext cx="3254628"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ثالثًا: سياسات التعليم</a:t>
            </a:r>
            <a:endParaRPr lang="en-US" sz="3200" b="1" dirty="0">
              <a:solidFill>
                <a:srgbClr val="00B0F0"/>
              </a:solidFill>
              <a:cs typeface="+mj-cs"/>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99160" y="2323146"/>
            <a:ext cx="10012680" cy="3270126"/>
          </a:xfrm>
          <a:prstGeom prst="rect">
            <a:avLst/>
          </a:prstGeom>
          <a:noFill/>
        </p:spPr>
        <p:txBody>
          <a:bodyPr wrap="square" rtlCol="0">
            <a:spAutoFit/>
          </a:bodyPr>
          <a:lstStyle/>
          <a:p>
            <a:pPr marL="0" marR="0" indent="457200" algn="r" rtl="1">
              <a:lnSpc>
                <a:spcPct val="150000"/>
              </a:lnSpc>
              <a:spcBef>
                <a:spcPts val="0"/>
              </a:spcBef>
              <a:spcAft>
                <a:spcPts val="800"/>
              </a:spcAft>
            </a:pPr>
            <a:r>
              <a:rPr lang="ar-JO" sz="2800" b="1" dirty="0">
                <a:effectLst/>
                <a:latin typeface="Calibri" panose="020F0502020204030204" pitchFamily="34" charset="0"/>
                <a:ea typeface="Calibri" panose="020F0502020204030204" pitchFamily="34" charset="0"/>
                <a:cs typeface="Simplified Arabic" panose="02020603050405020304" pitchFamily="18" charset="-78"/>
              </a:rPr>
              <a:t>تُعرّف بأنها </a:t>
            </a:r>
            <a:r>
              <a:rPr lang="ar-SA" sz="2800" dirty="0">
                <a:effectLst/>
                <a:latin typeface="Calibri" panose="020F0502020204030204" pitchFamily="34" charset="0"/>
                <a:ea typeface="Calibri" panose="020F0502020204030204" pitchFamily="34" charset="0"/>
                <a:cs typeface="Simplified Arabic" panose="02020603050405020304" pitchFamily="18" charset="-78"/>
              </a:rPr>
              <a:t>مجموعة من القواعد والمبادئ العامة التي </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تضعها الدولة </a:t>
            </a:r>
            <a:r>
              <a:rPr lang="ar-SA" sz="2800" dirty="0">
                <a:effectLst/>
                <a:latin typeface="Calibri" panose="020F0502020204030204" pitchFamily="34" charset="0"/>
                <a:ea typeface="Calibri" panose="020F0502020204030204" pitchFamily="34" charset="0"/>
                <a:cs typeface="Simplified Arabic" panose="02020603050405020304" pitchFamily="18" charset="-78"/>
              </a:rPr>
              <a:t>لتنظيم التعليم فيها وتوجيهه لخدمة أهدافها العامة ومصلحتها الوطنية، وتنبثق من </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الفلسفة </a:t>
            </a:r>
            <a:r>
              <a:rPr lang="ar-JO" sz="2800" u="sng" dirty="0">
                <a:effectLst/>
                <a:latin typeface="Calibri" panose="020F0502020204030204" pitchFamily="34" charset="0"/>
                <a:ea typeface="Calibri" panose="020F0502020204030204" pitchFamily="34" charset="0"/>
                <a:cs typeface="Simplified Arabic" panose="02020603050405020304" pitchFamily="18" charset="-78"/>
              </a:rPr>
              <a:t>التعليمية</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 </a:t>
            </a:r>
            <a:r>
              <a:rPr lang="ar-SA" sz="2800" dirty="0">
                <a:effectLst/>
                <a:latin typeface="Calibri" panose="020F0502020204030204" pitchFamily="34" charset="0"/>
                <a:ea typeface="Calibri" panose="020F0502020204030204" pitchFamily="34" charset="0"/>
                <a:cs typeface="Simplified Arabic" panose="02020603050405020304" pitchFamily="18" charset="-78"/>
              </a:rPr>
              <a:t>فيها، وتتحدد على </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أساس واقع المجتمع وتطلعاته وأحواله وقدراته</a:t>
            </a:r>
            <a:r>
              <a:rPr lang="ar-SA" sz="2800" dirty="0">
                <a:effectLst/>
                <a:latin typeface="Calibri" panose="020F0502020204030204" pitchFamily="34" charset="0"/>
                <a:ea typeface="Calibri" panose="020F0502020204030204" pitchFamily="34" charset="0"/>
                <a:cs typeface="Simplified Arabic" panose="02020603050405020304" pitchFamily="18" charset="-78"/>
              </a:rPr>
              <a:t>، وتؤدي عملا مهمًا فيها، كما أن هذه السياسات تتحدد </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من خلال التشريعات التي </a:t>
            </a:r>
            <a:r>
              <a:rPr lang="ar-SA" sz="2800" dirty="0">
                <a:effectLst/>
                <a:latin typeface="Calibri" panose="020F0502020204030204" pitchFamily="34" charset="0"/>
                <a:ea typeface="Calibri" panose="020F0502020204030204" pitchFamily="34" charset="0"/>
                <a:cs typeface="Simplified Arabic" panose="02020603050405020304" pitchFamily="18" charset="-78"/>
              </a:rPr>
              <a:t>تصدرها الدولة والقرارات التي تتخذها وتعالج أمور</a:t>
            </a:r>
            <a:r>
              <a:rPr lang="ar-JO" sz="2800" dirty="0">
                <a:effectLst/>
                <a:latin typeface="Calibri" panose="020F0502020204030204" pitchFamily="34" charset="0"/>
                <a:ea typeface="Calibri" panose="020F0502020204030204" pitchFamily="34" charset="0"/>
                <a:cs typeface="Simplified Arabic" panose="02020603050405020304" pitchFamily="18" charset="-78"/>
              </a:rPr>
              <a:t>ًا</a:t>
            </a:r>
            <a:r>
              <a:rPr lang="ar-SA" sz="2800" dirty="0">
                <a:effectLst/>
                <a:latin typeface="Calibri" panose="020F0502020204030204" pitchFamily="34" charset="0"/>
                <a:ea typeface="Calibri" panose="020F0502020204030204" pitchFamily="34" charset="0"/>
                <a:cs typeface="Simplified Arabic" panose="02020603050405020304" pitchFamily="18" charset="-78"/>
              </a:rPr>
              <a:t> تربوية كثيرة </a:t>
            </a:r>
            <a:r>
              <a:rPr lang="ar-JO" sz="2800" dirty="0">
                <a:effectLst/>
                <a:latin typeface="Calibri" panose="020F0502020204030204" pitchFamily="34" charset="0"/>
                <a:ea typeface="Calibri" panose="020F0502020204030204" pitchFamily="34" charset="0"/>
                <a:cs typeface="Simplified Arabic" panose="02020603050405020304" pitchFamily="18" charset="-78"/>
              </a:rPr>
              <a:t>.</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88BDC2F-E535-B706-6AFF-FDF399B9EB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967"/>
            <a:ext cx="3105150" cy="1476375"/>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52948"/>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المحاضرة الأولى</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356852" y="1828613"/>
            <a:ext cx="9759775" cy="3862596"/>
          </a:xfrm>
          <a:prstGeom prst="rect">
            <a:avLst/>
          </a:prstGeom>
          <a:noFill/>
        </p:spPr>
        <p:txBody>
          <a:bodyPr wrap="square" rtlCol="0">
            <a:spAutoFit/>
          </a:bodyPr>
          <a:lstStyle/>
          <a:p>
            <a:pPr algn="ctr"/>
            <a:r>
              <a:rPr lang="ar-JO" sz="3200" dirty="0">
                <a:solidFill>
                  <a:srgbClr val="00B0F0"/>
                </a:solidFill>
                <a:effectLst/>
                <a:ea typeface="Times New Roman" panose="02020603050405020304" pitchFamily="18" charset="0"/>
                <a:cs typeface="+mj-cs"/>
              </a:rPr>
              <a:t>مفهوم السياسات التعليمية</a:t>
            </a:r>
            <a:endParaRPr lang="ar-JO" sz="4000" dirty="0">
              <a:effectLst/>
              <a:ea typeface="Times New Roman" panose="02020603050405020304" pitchFamily="18" charset="0"/>
              <a:cs typeface="+mj-cs"/>
            </a:endParaRPr>
          </a:p>
          <a:p>
            <a:pPr algn="just" rtl="1">
              <a:lnSpc>
                <a:spcPct val="150000"/>
              </a:lnSpc>
            </a:pPr>
            <a:r>
              <a:rPr lang="ar-JO" sz="2400" dirty="0">
                <a:effectLst/>
                <a:ea typeface="Calibri" panose="020F0502020204030204" pitchFamily="34" charset="0"/>
                <a:cs typeface="Simplified Arabic" panose="02020603050405020304" pitchFamily="18" charset="-78"/>
              </a:rPr>
              <a:t>    </a:t>
            </a:r>
            <a:r>
              <a:rPr lang="ar-SA" sz="2400" b="1" dirty="0">
                <a:effectLst/>
                <a:ea typeface="Calibri" panose="020F0502020204030204" pitchFamily="34" charset="0"/>
                <a:cs typeface="Simplified Arabic" panose="02020603050405020304" pitchFamily="18" charset="-78"/>
              </a:rPr>
              <a:t>وتُعرف السياسات </a:t>
            </a:r>
            <a:r>
              <a:rPr lang="ar-JO" sz="2400" b="1" dirty="0">
                <a:effectLst/>
                <a:ea typeface="Calibri" panose="020F0502020204030204" pitchFamily="34" charset="0"/>
                <a:cs typeface="Simplified Arabic" panose="02020603050405020304" pitchFamily="18" charset="-78"/>
              </a:rPr>
              <a:t>التعليمية</a:t>
            </a:r>
            <a:r>
              <a:rPr lang="ar-SA" sz="2400" b="1" dirty="0">
                <a:effectLst/>
                <a:ea typeface="Calibri" panose="020F0502020204030204" pitchFamily="34" charset="0"/>
                <a:cs typeface="Simplified Arabic" panose="02020603050405020304" pitchFamily="18" charset="-78"/>
              </a:rPr>
              <a:t> </a:t>
            </a:r>
            <a:r>
              <a:rPr lang="ar-SA" sz="2400" dirty="0">
                <a:effectLst/>
                <a:ea typeface="Calibri" panose="020F0502020204030204" pitchFamily="34" charset="0"/>
                <a:cs typeface="Simplified Arabic" panose="02020603050405020304" pitchFamily="18" charset="-78"/>
              </a:rPr>
              <a:t>بأنها </a:t>
            </a:r>
            <a:r>
              <a:rPr lang="ar-JO" sz="2400" dirty="0">
                <a:ea typeface="Calibri" panose="020F0502020204030204" pitchFamily="34" charset="0"/>
                <a:cs typeface="Simplified Arabic" panose="02020603050405020304" pitchFamily="18" charset="-78"/>
              </a:rPr>
              <a:t>عملية</a:t>
            </a:r>
            <a:r>
              <a:rPr lang="ar-SA" sz="2400" dirty="0">
                <a:effectLst/>
                <a:ea typeface="Calibri" panose="020F0502020204030204" pitchFamily="34" charset="0"/>
                <a:cs typeface="Simplified Arabic" panose="02020603050405020304" pitchFamily="18" charset="-78"/>
              </a:rPr>
              <a:t> منظم</a:t>
            </a:r>
            <a:r>
              <a:rPr lang="ar-JO" sz="2400" dirty="0">
                <a:effectLst/>
                <a:ea typeface="Calibri" panose="020F0502020204030204" pitchFamily="34" charset="0"/>
                <a:cs typeface="Simplified Arabic" panose="02020603050405020304" pitchFamily="18" charset="-78"/>
              </a:rPr>
              <a:t>ة</a:t>
            </a:r>
            <a:r>
              <a:rPr lang="ar-SA" sz="2400" dirty="0">
                <a:effectLst/>
                <a:ea typeface="Calibri" panose="020F0502020204030204" pitchFamily="34" charset="0"/>
                <a:cs typeface="Simplified Arabic" panose="02020603050405020304" pitchFamily="18" charset="-78"/>
              </a:rPr>
              <a:t>، </a:t>
            </a:r>
            <a:r>
              <a:rPr lang="ar-JO" sz="2400" dirty="0">
                <a:effectLst/>
                <a:ea typeface="Calibri" panose="020F0502020204030204" pitchFamily="34" charset="0"/>
                <a:cs typeface="Simplified Arabic" panose="02020603050405020304" pitchFamily="18" charset="-78"/>
              </a:rPr>
              <a:t>موجهة</a:t>
            </a:r>
            <a:r>
              <a:rPr lang="ar-SA" sz="2400" dirty="0">
                <a:effectLst/>
                <a:ea typeface="Calibri" panose="020F0502020204030204" pitchFamily="34" charset="0"/>
                <a:cs typeface="Simplified Arabic" panose="02020603050405020304" pitchFamily="18" charset="-78"/>
              </a:rPr>
              <a:t> </a:t>
            </a:r>
            <a:r>
              <a:rPr lang="ar-JO" sz="2400" dirty="0">
                <a:effectLst/>
                <a:ea typeface="Calibri" panose="020F0502020204030204" pitchFamily="34" charset="0"/>
                <a:cs typeface="Simplified Arabic" panose="02020603050405020304" pitchFamily="18" charset="-78"/>
              </a:rPr>
              <a:t>للأ</a:t>
            </a:r>
            <a:r>
              <a:rPr lang="ar-SA" sz="2400" dirty="0">
                <a:effectLst/>
                <a:ea typeface="Calibri" panose="020F0502020204030204" pitchFamily="34" charset="0"/>
                <a:cs typeface="Simplified Arabic" panose="02020603050405020304" pitchFamily="18" charset="-78"/>
              </a:rPr>
              <a:t>نشطة والمشروعات في ميدان التربية والتعليم، التي يراها واضعوا السياسة </a:t>
            </a:r>
            <a:r>
              <a:rPr lang="ar-JO" sz="2400" dirty="0">
                <a:effectLst/>
                <a:ea typeface="Calibri" panose="020F0502020204030204" pitchFamily="34" charset="0"/>
                <a:cs typeface="Simplified Arabic" panose="02020603050405020304" pitchFamily="18" charset="-78"/>
              </a:rPr>
              <a:t>التعليمية</a:t>
            </a:r>
            <a:r>
              <a:rPr lang="ar-SA" sz="2400" dirty="0">
                <a:effectLst/>
                <a:ea typeface="Calibri" panose="020F0502020204030204" pitchFamily="34" charset="0"/>
                <a:cs typeface="Simplified Arabic" panose="02020603050405020304" pitchFamily="18" charset="-78"/>
              </a:rPr>
              <a:t> بأنها كفيلة بتحقيق الطموحات التي يتطلع المجتمع والأفراد إلى تحقيقها في ضوء الظروف والإمكانيات المتاحة</a:t>
            </a:r>
            <a:r>
              <a:rPr lang="ar-JO" sz="2400" dirty="0">
                <a:effectLst/>
                <a:ea typeface="Calibri" panose="020F0502020204030204" pitchFamily="34" charset="0"/>
                <a:cs typeface="Simplified Arabic" panose="02020603050405020304" pitchFamily="18" charset="-78"/>
              </a:rPr>
              <a:t>.</a:t>
            </a:r>
          </a:p>
          <a:p>
            <a:pPr algn="just" rtl="1">
              <a:lnSpc>
                <a:spcPct val="150000"/>
              </a:lnSpc>
            </a:pPr>
            <a:r>
              <a:rPr lang="ar-JO" sz="2400" dirty="0">
                <a:ea typeface="Calibri" panose="020F0502020204030204" pitchFamily="34" charset="0"/>
                <a:cs typeface="Simplified Arabic" panose="02020603050405020304" pitchFamily="18" charset="-78"/>
              </a:rPr>
              <a:t>   </a:t>
            </a:r>
            <a:r>
              <a:rPr lang="ar-SA" sz="2400" dirty="0">
                <a:effectLst/>
                <a:ea typeface="Calibri" panose="020F0502020204030204" pitchFamily="34" charset="0"/>
                <a:cs typeface="Simplified Arabic" panose="02020603050405020304" pitchFamily="18" charset="-78"/>
              </a:rPr>
              <a:t> </a:t>
            </a:r>
            <a:r>
              <a:rPr lang="ar-SA" sz="2400" b="1" dirty="0">
                <a:effectLst/>
                <a:ea typeface="Calibri" panose="020F0502020204030204" pitchFamily="34" charset="0"/>
                <a:cs typeface="Simplified Arabic" panose="02020603050405020304" pitchFamily="18" charset="-78"/>
              </a:rPr>
              <a:t>ويمكن تعريفها  </a:t>
            </a:r>
            <a:r>
              <a:rPr lang="ar-SA" sz="2400" dirty="0">
                <a:effectLst/>
                <a:ea typeface="Calibri" panose="020F0502020204030204" pitchFamily="34" charset="0"/>
                <a:cs typeface="Simplified Arabic" panose="02020603050405020304" pitchFamily="18" charset="-78"/>
              </a:rPr>
              <a:t>بالأهداف </a:t>
            </a:r>
            <a:r>
              <a:rPr lang="ar-JO" sz="2400" dirty="0">
                <a:effectLst/>
                <a:ea typeface="Calibri" panose="020F0502020204030204" pitchFamily="34" charset="0"/>
                <a:cs typeface="Simplified Arabic" panose="02020603050405020304" pitchFamily="18" charset="-78"/>
              </a:rPr>
              <a:t>والقواعد</a:t>
            </a:r>
            <a:r>
              <a:rPr lang="ar-SA" sz="2400" dirty="0">
                <a:effectLst/>
                <a:ea typeface="Calibri" panose="020F0502020204030204" pitchFamily="34" charset="0"/>
                <a:cs typeface="Simplified Arabic" panose="02020603050405020304" pitchFamily="18" charset="-78"/>
              </a:rPr>
              <a:t> والمبادئ التي يقوم عليها التعليم في أي </a:t>
            </a:r>
            <a:r>
              <a:rPr lang="ar-JO" sz="2400" dirty="0">
                <a:effectLst/>
                <a:ea typeface="Calibri" panose="020F0502020204030204" pitchFamily="34" charset="0"/>
                <a:cs typeface="Simplified Arabic" panose="02020603050405020304" pitchFamily="18" charset="-78"/>
              </a:rPr>
              <a:t>دولة</a:t>
            </a:r>
            <a:r>
              <a:rPr lang="ar-SA" sz="2400" dirty="0">
                <a:effectLst/>
                <a:ea typeface="Calibri" panose="020F0502020204030204" pitchFamily="34" charset="0"/>
                <a:cs typeface="Simplified Arabic" panose="02020603050405020304" pitchFamily="18" charset="-78"/>
              </a:rPr>
              <a:t>، وتحديد إطاره العام، ونظمه المختلفة، أي أنها التنظيم العام الذي تضعه الدولة </a:t>
            </a:r>
            <a:r>
              <a:rPr lang="ar-JO" sz="2400" dirty="0">
                <a:effectLst/>
                <a:ea typeface="Calibri" panose="020F0502020204030204" pitchFamily="34" charset="0"/>
                <a:cs typeface="Simplified Arabic" panose="02020603050405020304" pitchFamily="18" charset="-78"/>
              </a:rPr>
              <a:t>لمتابعة </a:t>
            </a:r>
            <a:r>
              <a:rPr lang="ar-SA" sz="2400" dirty="0">
                <a:effectLst/>
                <a:ea typeface="Calibri" panose="020F0502020204030204" pitchFamily="34" charset="0"/>
                <a:cs typeface="Simplified Arabic" panose="02020603050405020304" pitchFamily="18" charset="-78"/>
              </a:rPr>
              <a:t>التعليم فيها بأجهزته الفنية والإدارية وفق ما تراه من أسس وقواعد </a:t>
            </a:r>
            <a:r>
              <a:rPr lang="ar-JO" sz="2400" dirty="0">
                <a:effectLst/>
                <a:ea typeface="Calibri" panose="020F0502020204030204" pitchFamily="34" charset="0"/>
                <a:cs typeface="Simplified Arabic" panose="02020603050405020304" pitchFamily="18" charset="-78"/>
              </a:rPr>
              <a:t>تضمن تحسين جودة العمل وتحقيق أهدافه.</a:t>
            </a:r>
            <a:endParaRPr lang="en-US" sz="6000" dirty="0">
              <a:cs typeface="+mj-cs"/>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089E8CEB-7572-FF40-A654-4FA0680760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856" y="712115"/>
            <a:ext cx="2245332" cy="1581150"/>
          </a:xfrm>
          <a:prstGeom prst="rect">
            <a:avLst/>
          </a:prstGeom>
        </p:spPr>
      </p:pic>
    </p:spTree>
    <p:extLst>
      <p:ext uri="{BB962C8B-B14F-4D97-AF65-F5344CB8AC3E}">
        <p14:creationId xmlns:p14="http://schemas.microsoft.com/office/powerpoint/2010/main" val="1859605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787900" y="1333013"/>
            <a:ext cx="2835528" cy="646331"/>
          </a:xfrm>
          <a:prstGeom prst="rect">
            <a:avLst/>
          </a:prstGeom>
          <a:noFill/>
        </p:spPr>
        <p:txBody>
          <a:bodyPr wrap="square" rtlCol="0">
            <a:spAutoFit/>
          </a:bodyPr>
          <a:lstStyle/>
          <a:p>
            <a:r>
              <a:rPr lang="ar-JO" sz="3600" b="1" dirty="0">
                <a:solidFill>
                  <a:srgbClr val="00B0F0"/>
                </a:solidFill>
                <a:latin typeface="Arabic Typesetting" panose="03020402040406030203" pitchFamily="66" charset="-78"/>
                <a:cs typeface="+mj-cs"/>
              </a:rPr>
              <a:t>سياسات التعليم</a:t>
            </a:r>
            <a:endParaRPr lang="en-US" sz="3600" b="1" dirty="0">
              <a:solidFill>
                <a:srgbClr val="00B0F0"/>
              </a:solidFill>
              <a:cs typeface="+mj-cs"/>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99160" y="2323146"/>
            <a:ext cx="10012680" cy="3422091"/>
          </a:xfrm>
          <a:prstGeom prst="rect">
            <a:avLst/>
          </a:prstGeom>
          <a:noFill/>
        </p:spPr>
        <p:txBody>
          <a:bodyPr wrap="square" rtlCol="0">
            <a:spAutoFit/>
          </a:bodyPr>
          <a:lstStyle/>
          <a:p>
            <a:pPr marL="0" marR="0" indent="457200" algn="just" rtl="1">
              <a:lnSpc>
                <a:spcPct val="107000"/>
              </a:lnSpc>
              <a:spcBef>
                <a:spcPts val="0"/>
              </a:spcBef>
              <a:spcAft>
                <a:spcPts val="800"/>
              </a:spcAft>
            </a:pPr>
            <a:r>
              <a:rPr lang="ar-JO" sz="2800" b="1" dirty="0">
                <a:effectLst/>
                <a:latin typeface="Calibri" panose="020F0502020204030204" pitchFamily="34" charset="0"/>
                <a:ea typeface="Calibri" panose="020F0502020204030204" pitchFamily="34" charset="0"/>
                <a:cs typeface="Simplified Arabic" panose="02020603050405020304" pitchFamily="18" charset="-78"/>
              </a:rPr>
              <a:t>وهي</a:t>
            </a:r>
            <a:r>
              <a:rPr lang="ar-SA" sz="2800" dirty="0">
                <a:effectLst/>
                <a:latin typeface="Calibri" panose="020F0502020204030204" pitchFamily="34" charset="0"/>
                <a:ea typeface="Calibri" panose="020F0502020204030204" pitchFamily="34" charset="0"/>
                <a:cs typeface="Simplified Arabic" panose="02020603050405020304" pitchFamily="18" charset="-78"/>
              </a:rPr>
              <a:t> " مجموعة من </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الأهداف </a:t>
            </a:r>
            <a:r>
              <a:rPr lang="ar-JO" sz="2800" u="sng" dirty="0">
                <a:effectLst/>
                <a:latin typeface="Calibri" panose="020F0502020204030204" pitchFamily="34" charset="0"/>
                <a:ea typeface="Calibri" panose="020F0502020204030204" pitchFamily="34" charset="0"/>
                <a:cs typeface="Simplified Arabic" panose="02020603050405020304" pitchFamily="18" charset="-78"/>
              </a:rPr>
              <a:t>والقوانين</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 والمبادئ </a:t>
            </a:r>
            <a:r>
              <a:rPr lang="ar-SA" sz="2800" dirty="0">
                <a:effectLst/>
                <a:latin typeface="Calibri" panose="020F0502020204030204" pitchFamily="34" charset="0"/>
                <a:ea typeface="Calibri" panose="020F0502020204030204" pitchFamily="34" charset="0"/>
                <a:cs typeface="Simplified Arabic" panose="02020603050405020304" pitchFamily="18" charset="-78"/>
              </a:rPr>
              <a:t>التي يقوم عليها </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التعليم</a:t>
            </a:r>
            <a:r>
              <a:rPr lang="ar-SA" sz="2800" dirty="0">
                <a:effectLst/>
                <a:latin typeface="Calibri" panose="020F0502020204030204" pitchFamily="34" charset="0"/>
                <a:ea typeface="Calibri" panose="020F0502020204030204" pitchFamily="34" charset="0"/>
                <a:cs typeface="Simplified Arabic" panose="02020603050405020304" pitchFamily="18" charset="-78"/>
              </a:rPr>
              <a:t> في أي </a:t>
            </a:r>
            <a:r>
              <a:rPr lang="ar-JO" sz="2800" u="sng" dirty="0">
                <a:effectLst/>
                <a:latin typeface="Calibri" panose="020F0502020204030204" pitchFamily="34" charset="0"/>
                <a:ea typeface="Calibri" panose="020F0502020204030204" pitchFamily="34" charset="0"/>
                <a:cs typeface="Simplified Arabic" panose="02020603050405020304" pitchFamily="18" charset="-78"/>
              </a:rPr>
              <a:t>دولة</a:t>
            </a:r>
            <a:r>
              <a:rPr lang="ar-SA" sz="2800" dirty="0">
                <a:effectLst/>
                <a:latin typeface="Calibri" panose="020F0502020204030204" pitchFamily="34" charset="0"/>
                <a:ea typeface="Calibri" panose="020F0502020204030204" pitchFamily="34" charset="0"/>
                <a:cs typeface="Simplified Arabic" panose="02020603050405020304" pitchFamily="18" charset="-78"/>
              </a:rPr>
              <a:t> من </a:t>
            </a:r>
            <a:r>
              <a:rPr lang="ar-JO" sz="2800" dirty="0">
                <a:effectLst/>
                <a:latin typeface="Calibri" panose="020F0502020204030204" pitchFamily="34" charset="0"/>
                <a:ea typeface="Calibri" panose="020F0502020204030204" pitchFamily="34" charset="0"/>
                <a:cs typeface="Simplified Arabic" panose="02020603050405020304" pitchFamily="18" charset="-78"/>
              </a:rPr>
              <a:t>الدول</a:t>
            </a:r>
            <a:r>
              <a:rPr lang="ar-SA" sz="2800" dirty="0">
                <a:effectLst/>
                <a:latin typeface="Calibri" panose="020F0502020204030204" pitchFamily="34" charset="0"/>
                <a:ea typeface="Calibri" panose="020F0502020204030204" pitchFamily="34" charset="0"/>
                <a:cs typeface="Simplified Arabic" panose="02020603050405020304" pitchFamily="18" charset="-78"/>
              </a:rPr>
              <a:t>، </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وتحديد إطاره العام</a:t>
            </a:r>
            <a:r>
              <a:rPr lang="ar-SA" sz="2800" dirty="0">
                <a:effectLst/>
                <a:latin typeface="Calibri" panose="020F0502020204030204" pitchFamily="34" charset="0"/>
                <a:ea typeface="Calibri" panose="020F0502020204030204" pitchFamily="34" charset="0"/>
                <a:cs typeface="Simplified Arabic" panose="02020603050405020304" pitchFamily="18" charset="-78"/>
              </a:rPr>
              <a:t>، ونظمه المختلفة، أي أنها التنظيم العام الذي تضعه الدولة لقيام أوضاع التعليم فيها بأجهزته </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الفنية والإدارية </a:t>
            </a:r>
            <a:r>
              <a:rPr lang="ar-SA" sz="2800" dirty="0">
                <a:effectLst/>
                <a:latin typeface="Calibri" panose="020F0502020204030204" pitchFamily="34" charset="0"/>
                <a:ea typeface="Calibri" panose="020F0502020204030204" pitchFamily="34" charset="0"/>
                <a:cs typeface="Simplified Arabic" panose="02020603050405020304" pitchFamily="18" charset="-78"/>
              </a:rPr>
              <a:t>وفق ما تراه من أسس وقواعد ولوائح منظمة لإتمامه". </a:t>
            </a:r>
            <a:endParaRPr lang="ar-JO" sz="2800" dirty="0">
              <a:effectLst/>
              <a:latin typeface="Calibri" panose="020F0502020204030204" pitchFamily="34" charset="0"/>
              <a:ea typeface="Calibri" panose="020F0502020204030204" pitchFamily="34" charset="0"/>
              <a:cs typeface="Simplified Arabic" panose="02020603050405020304" pitchFamily="18" charset="-78"/>
            </a:endParaRPr>
          </a:p>
          <a:p>
            <a:pPr marL="0" marR="0" indent="457200" algn="just" rtl="1">
              <a:lnSpc>
                <a:spcPct val="107000"/>
              </a:lnSpc>
              <a:spcBef>
                <a:spcPts val="0"/>
              </a:spcBef>
              <a:spcAft>
                <a:spcPts val="800"/>
              </a:spcAft>
            </a:pPr>
            <a:r>
              <a:rPr lang="ar-SA" sz="2800" dirty="0">
                <a:effectLst/>
                <a:latin typeface="Calibri" panose="020F0502020204030204" pitchFamily="34" charset="0"/>
                <a:ea typeface="Calibri" panose="020F0502020204030204" pitchFamily="34" charset="0"/>
                <a:cs typeface="Simplified Arabic" panose="02020603050405020304" pitchFamily="18" charset="-78"/>
              </a:rPr>
              <a:t>أيضاً تعرف السياسات التربوية بأنها قوانين وأنظمة تتضمن مجموعة مبادئ أو ا</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تجاها</a:t>
            </a:r>
            <a:r>
              <a:rPr lang="ar-SA" sz="2800" dirty="0">
                <a:effectLst/>
                <a:latin typeface="Calibri" panose="020F0502020204030204" pitchFamily="34" charset="0"/>
                <a:ea typeface="Calibri" panose="020F0502020204030204" pitchFamily="34" charset="0"/>
                <a:cs typeface="Simplified Arabic" panose="02020603050405020304" pitchFamily="18" charset="-78"/>
              </a:rPr>
              <a:t>ت تمثل الأطر العامة التي تضعها الدولة ممُثلة </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بوزارة التربية والتعليم</a:t>
            </a:r>
            <a:r>
              <a:rPr lang="ar-SA" sz="2800" dirty="0">
                <a:effectLst/>
                <a:latin typeface="Calibri" panose="020F0502020204030204" pitchFamily="34" charset="0"/>
                <a:ea typeface="Calibri" panose="020F0502020204030204" pitchFamily="34" charset="0"/>
                <a:cs typeface="Simplified Arabic" panose="02020603050405020304" pitchFamily="18" charset="-78"/>
              </a:rPr>
              <a:t>، والغاية منها </a:t>
            </a:r>
            <a:r>
              <a:rPr lang="ar-SA" sz="2800" u="sng" dirty="0">
                <a:effectLst/>
                <a:latin typeface="Calibri" panose="020F0502020204030204" pitchFamily="34" charset="0"/>
                <a:ea typeface="Calibri" panose="020F0502020204030204" pitchFamily="34" charset="0"/>
                <a:cs typeface="Simplified Arabic" panose="02020603050405020304" pitchFamily="18" charset="-78"/>
              </a:rPr>
              <a:t>توجيه النظام التربوي والعملية التربوية، وترسيخ العدالة والمشاركة والديمقراطية</a:t>
            </a:r>
            <a:endParaRPr lang="en-US" sz="2800" u="sng"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A3B09A98-A29F-F0EC-0EC7-2B42D19932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5" y="247988"/>
            <a:ext cx="2962275" cy="1543050"/>
          </a:xfrm>
          <a:prstGeom prst="rect">
            <a:avLst/>
          </a:prstGeom>
        </p:spPr>
      </p:pic>
      <p:sp>
        <p:nvSpPr>
          <p:cNvPr id="4" name="TextBox 3">
            <a:extLst>
              <a:ext uri="{FF2B5EF4-FFF2-40B4-BE49-F238E27FC236}">
                <a16:creationId xmlns:a16="http://schemas.microsoft.com/office/drawing/2014/main" id="{07464D7E-1436-C33C-AAB4-DBE9BD36466E}"/>
              </a:ext>
            </a:extLst>
          </p:cNvPr>
          <p:cNvSpPr txBox="1"/>
          <p:nvPr/>
        </p:nvSpPr>
        <p:spPr>
          <a:xfrm>
            <a:off x="449580" y="6004849"/>
            <a:ext cx="625793" cy="369332"/>
          </a:xfrm>
          <a:prstGeom prst="rect">
            <a:avLst/>
          </a:prstGeom>
          <a:solidFill>
            <a:schemeClr val="tx1"/>
          </a:solidFill>
        </p:spPr>
        <p:txBody>
          <a:bodyPr wrap="square" rtlCol="0">
            <a:spAutoFit/>
          </a:bodyPr>
          <a:lstStyle/>
          <a:p>
            <a:endParaRPr lang="en-US" dirty="0"/>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794759" y="1333013"/>
            <a:ext cx="4538079" cy="621965"/>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3200" b="1" dirty="0">
                <a:solidFill>
                  <a:srgbClr val="00B0F0"/>
                </a:solidFill>
                <a:effectLst/>
                <a:latin typeface="Arial" panose="020B0604020202020204" pitchFamily="34" charset="0"/>
                <a:ea typeface="Times New Roman" panose="02020603050405020304" pitchFamily="18" charset="0"/>
                <a:cs typeface="+mj-cs"/>
              </a:rPr>
              <a:t>تلخيص</a:t>
            </a:r>
            <a:r>
              <a:rPr lang="ar-JO" sz="2400" b="1" dirty="0">
                <a:effectLst/>
                <a:latin typeface="Arial" panose="020B0604020202020204" pitchFamily="34" charset="0"/>
                <a:ea typeface="Times New Roman" panose="02020603050405020304" pitchFamily="18" charset="0"/>
                <a:cs typeface="Simplified Arabic" panose="02020603050405020304" pitchFamily="18" charset="-78"/>
              </a:rPr>
              <a:t> </a:t>
            </a:r>
            <a:endParaRPr lang="en-US" sz="2400" b="1" dirty="0">
              <a:effectLst/>
              <a:latin typeface="Arial" panose="020B0604020202020204" pitchFamily="34" charset="0"/>
              <a:ea typeface="Times New Roman" panose="02020603050405020304" pitchFamily="18" charset="0"/>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046860" y="2119178"/>
            <a:ext cx="10012680" cy="3797963"/>
          </a:xfrm>
          <a:prstGeom prst="rect">
            <a:avLst/>
          </a:prstGeom>
          <a:noFill/>
        </p:spPr>
        <p:txBody>
          <a:bodyPr wrap="square" rtlCol="0">
            <a:spAutoFit/>
          </a:bodyPr>
          <a:lstStyle/>
          <a:p>
            <a:pPr marL="342900" marR="0" indent="-342900" algn="just" rtl="1">
              <a:lnSpc>
                <a:spcPct val="115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sz="2400" dirty="0">
                <a:effectLst/>
                <a:latin typeface="Calibri" panose="020F0502020204030204" pitchFamily="34" charset="0"/>
                <a:ea typeface="Calibri" panose="020F0502020204030204" pitchFamily="34" charset="0"/>
                <a:cs typeface="Simplified Arabic" panose="02020603050405020304" pitchFamily="18" charset="-78"/>
              </a:rPr>
              <a:t>  سياسات التعليم تختص بمجال التعليم في الدولة ولا تنفصل عن بقية المجالات لأنها الرافد لهذه المجالات.</a:t>
            </a:r>
          </a:p>
          <a:p>
            <a:pPr marL="342900" marR="0" indent="-342900" algn="just" rtl="1">
              <a:lnSpc>
                <a:spcPct val="115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sz="2400" dirty="0">
                <a:latin typeface="Calibri" panose="020F0502020204030204" pitchFamily="34" charset="0"/>
                <a:cs typeface="Simplified Arabic" panose="02020603050405020304" pitchFamily="18" charset="-78"/>
              </a:rPr>
              <a:t>سياسات التعليم تشمل الأهداف الكبيرة والإجراءات والقوانين والأنظمة.</a:t>
            </a:r>
          </a:p>
          <a:p>
            <a:pPr marL="342900" marR="0" indent="-342900" algn="just" rtl="1">
              <a:lnSpc>
                <a:spcPct val="115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sz="2400" dirty="0">
                <a:latin typeface="Calibri" panose="020F0502020204030204" pitchFamily="34" charset="0"/>
                <a:cs typeface="Simplified Arabic" panose="02020603050405020304" pitchFamily="18" charset="-78"/>
              </a:rPr>
              <a:t>فيها جانب التخطيط للتعليم ككل</a:t>
            </a:r>
          </a:p>
          <a:p>
            <a:pPr marL="342900" marR="0" indent="-342900" algn="just" rtl="1">
              <a:lnSpc>
                <a:spcPct val="115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sz="2400" dirty="0">
                <a:latin typeface="Calibri" panose="020F0502020204030204" pitchFamily="34" charset="0"/>
                <a:cs typeface="Simplified Arabic" panose="02020603050405020304" pitchFamily="18" charset="-78"/>
              </a:rPr>
              <a:t>أكثر شيوعًا في الاستخدام من السياسة التربوية.</a:t>
            </a:r>
          </a:p>
          <a:p>
            <a:pPr marL="342900" marR="0" indent="-342900" algn="just" rtl="1">
              <a:lnSpc>
                <a:spcPct val="115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sz="2400" dirty="0">
                <a:latin typeface="Calibri" panose="020F0502020204030204" pitchFamily="34" charset="0"/>
                <a:cs typeface="Simplified Arabic" panose="02020603050405020304" pitchFamily="18" charset="-78"/>
              </a:rPr>
              <a:t>موجهة للتعليم ومحددة لإطاره العام.</a:t>
            </a:r>
          </a:p>
          <a:p>
            <a:pPr marL="342900" marR="0" indent="-342900" algn="just" rtl="1">
              <a:lnSpc>
                <a:spcPct val="115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sz="2400" dirty="0">
                <a:latin typeface="Calibri" panose="020F0502020204030204" pitchFamily="34" charset="0"/>
                <a:cs typeface="Simplified Arabic" panose="02020603050405020304" pitchFamily="18" charset="-78"/>
              </a:rPr>
              <a:t>على أساسها تتم عملية التقييم لعملية التعليم .</a:t>
            </a:r>
          </a:p>
          <a:p>
            <a:pPr marL="342900" marR="0" indent="-342900" algn="just" rtl="1">
              <a:lnSpc>
                <a:spcPct val="115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sz="2400" dirty="0">
                <a:latin typeface="Calibri" panose="020F0502020204030204" pitchFamily="34" charset="0"/>
                <a:cs typeface="Simplified Arabic" panose="02020603050405020304" pitchFamily="18" charset="-78"/>
              </a:rPr>
              <a:t>تتضمن القوانين، المبادئ، اللوائح، الإجراءات، الاتجاهات..........</a:t>
            </a:r>
            <a:endParaRPr lang="en-US" sz="2400" dirty="0">
              <a:latin typeface="Simplified Arabic" panose="02020603050405020304" pitchFamily="18" charset="-78"/>
              <a:cs typeface="Simplified Arabic" panose="02020603050405020304" pitchFamily="18" charset="-78"/>
            </a:endParaRPr>
          </a:p>
        </p:txBody>
      </p:sp>
      <p:pic>
        <p:nvPicPr>
          <p:cNvPr id="3" name="Picture 2">
            <a:extLst>
              <a:ext uri="{FF2B5EF4-FFF2-40B4-BE49-F238E27FC236}">
                <a16:creationId xmlns:a16="http://schemas.microsoft.com/office/drawing/2014/main" id="{6EA6ED5C-82B3-A409-CC02-07A9FF4846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4406455"/>
            <a:ext cx="2873507" cy="1847850"/>
          </a:xfrm>
          <a:prstGeom prst="rect">
            <a:avLst/>
          </a:prstGeom>
        </p:spPr>
      </p:pic>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SA" sz="2400" dirty="0">
                <a:solidFill>
                  <a:schemeClr val="tx1"/>
                </a:solidFill>
              </a:rPr>
              <a:t>عند مراجعة الأدب النظري في ما يتعلق بمفهوم السياسات التربوية نجد أنها حملت نفس معنى الساسيات التعليمية وإذا أُطلق أحد المفهومين على أحدهما فهو يشمل الآخر إلا أننا نجد</a:t>
            </a:r>
            <a:endParaRPr lang="ar-JO" sz="2400" dirty="0">
              <a:solidFill>
                <a:schemeClr val="tx1"/>
              </a:solidFill>
            </a:endParaRPr>
          </a:p>
          <a:p>
            <a:pPr algn="just" rtl="1"/>
            <a:r>
              <a:rPr lang="ar-SA" sz="2400" dirty="0">
                <a:solidFill>
                  <a:schemeClr val="tx1"/>
                </a:solidFill>
              </a:rPr>
              <a:t> أن البعض فرقوا بينهما كالآتي: </a:t>
            </a:r>
            <a:endParaRPr lang="ar-JO" sz="2400" dirty="0">
              <a:solidFill>
                <a:schemeClr val="tx1"/>
              </a:solidFill>
            </a:endParaRPr>
          </a:p>
          <a:p>
            <a:pPr algn="just" rtl="1"/>
            <a:endParaRPr lang="ar-JO" sz="2400" dirty="0">
              <a:solidFill>
                <a:schemeClr val="tx1"/>
              </a:solidFill>
            </a:endParaRPr>
          </a:p>
          <a:p>
            <a:pPr algn="just" rtl="1"/>
            <a:r>
              <a:rPr lang="ar-YE" sz="2400" b="0" i="0" dirty="0">
                <a:solidFill>
                  <a:schemeClr val="tx1"/>
                </a:solidFill>
                <a:effectLst/>
                <a:latin typeface="arial black" panose="020B0A04020102020204" pitchFamily="34" charset="0"/>
              </a:rPr>
              <a:t>السياسة التعليمية سابقة لوضع الخطط، ومتصلة بالفلسفة والأهداف. وهي الأسلوب الموجّه والتفكير المنظم للخطط وتحقيق الأهداف. وليست السياسة التعليمية خطة مفصلة، وإنما هي توجُّه ورؤية ذات أهداف كبيرة، وبعيدة المدى تقود إلى وضع الخطة التربوية، التي تتضمّن التفاصيل التنفيذية اللازمة للبرامج والمشروعات المطلوبة لتحقيق الأهداف</a:t>
            </a:r>
            <a:r>
              <a:rPr lang="ar-JO" sz="2400" b="0" i="0" dirty="0">
                <a:solidFill>
                  <a:schemeClr val="tx1"/>
                </a:solidFill>
                <a:effectLst/>
                <a:latin typeface="arial black" panose="020B0A04020102020204" pitchFamily="34" charset="0"/>
              </a:rPr>
              <a:t>، فالسياسات التربوية تتعلق بالإجراءات التنفيذية والعمل داخل المؤسسات التربوية بشكل مفصل وهي تطبيق لما جاء السياسات التعليمية. </a:t>
            </a:r>
            <a:endParaRPr lang="en-US" sz="2400" dirty="0">
              <a:solidFill>
                <a:schemeClr val="tx1"/>
              </a:solidFill>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2757948" y="1408851"/>
            <a:ext cx="7439313" cy="707886"/>
          </a:xfrm>
          <a:prstGeom prst="rect">
            <a:avLst/>
          </a:prstGeom>
          <a:noFill/>
        </p:spPr>
        <p:txBody>
          <a:bodyPr wrap="square" rtlCol="0">
            <a:spAutoFit/>
          </a:bodyPr>
          <a:lstStyle/>
          <a:p>
            <a:r>
              <a:rPr lang="ar-JO" sz="4000" dirty="0">
                <a:solidFill>
                  <a:srgbClr val="00B0F0"/>
                </a:solidFill>
                <a:effectLst/>
                <a:ea typeface="Times New Roman" panose="02020603050405020304" pitchFamily="18" charset="0"/>
                <a:cs typeface="Simplified Arabic" panose="02020603050405020304" pitchFamily="18" charset="-78"/>
              </a:rPr>
              <a:t>مفهوم السياسات التعليمية والسياسات التربوية </a:t>
            </a:r>
            <a:endParaRPr lang="en-US" sz="6000" dirty="0">
              <a:solidFill>
                <a:srgbClr val="00B0F0"/>
              </a:solidFill>
              <a:cs typeface="+mj-cs"/>
            </a:endParaRPr>
          </a:p>
        </p:txBody>
      </p:sp>
    </p:spTree>
    <p:extLst>
      <p:ext uri="{BB962C8B-B14F-4D97-AF65-F5344CB8AC3E}">
        <p14:creationId xmlns:p14="http://schemas.microsoft.com/office/powerpoint/2010/main" val="11536379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637070" y="1610128"/>
            <a:ext cx="9703822" cy="3839193"/>
          </a:xfrm>
          <a:prstGeom prst="rect">
            <a:avLst/>
          </a:prstGeom>
          <a:noFill/>
        </p:spPr>
        <p:txBody>
          <a:bodyPr wrap="square" rtlCol="0">
            <a:spAutoFit/>
          </a:bodyPr>
          <a:lstStyle/>
          <a:p>
            <a:pPr algn="ctr"/>
            <a:r>
              <a:rPr lang="ar-JO" sz="3200" b="1" dirty="0">
                <a:solidFill>
                  <a:srgbClr val="00B0F0"/>
                </a:solidFill>
                <a:effectLst/>
                <a:ea typeface="Times New Roman" panose="02020603050405020304" pitchFamily="18" charset="0"/>
                <a:cs typeface="+mj-cs"/>
              </a:rPr>
              <a:t>أهمية السياسات التعليمية</a:t>
            </a:r>
          </a:p>
          <a:p>
            <a:pPr marL="342900" marR="0" lvl="0" indent="-342900" algn="just" rtl="1">
              <a:lnSpc>
                <a:spcPct val="150000"/>
              </a:lnSpc>
              <a:spcBef>
                <a:spcPts val="0"/>
              </a:spcBef>
              <a:spcAft>
                <a:spcPts val="0"/>
              </a:spcAft>
              <a:buFont typeface="Simplified Arabic" panose="02020603050405020304" pitchFamily="18" charset="-78"/>
              <a:buChar char="-"/>
            </a:pPr>
            <a:r>
              <a:rPr lang="ar-YE" sz="2400" b="1" i="0" dirty="0">
                <a:effectLst/>
                <a:latin typeface="arial black" panose="020B0A04020102020204" pitchFamily="34" charset="0"/>
              </a:rPr>
              <a:t> </a:t>
            </a:r>
            <a:r>
              <a:rPr lang="ar-YE" sz="3200" b="1" i="0" dirty="0">
                <a:effectLst/>
                <a:latin typeface="arial black" panose="020B0A04020102020204" pitchFamily="34" charset="0"/>
              </a:rPr>
              <a:t>أولاً </a:t>
            </a:r>
            <a:r>
              <a:rPr lang="ar-YE" sz="2800" b="1" i="0" dirty="0">
                <a:effectLst/>
                <a:latin typeface="arial black" panose="020B0A04020102020204" pitchFamily="34" charset="0"/>
              </a:rPr>
              <a:t>: </a:t>
            </a:r>
            <a:r>
              <a:rPr lang="ar-YE" sz="2800" b="0" i="0" dirty="0">
                <a:solidFill>
                  <a:srgbClr val="333333"/>
                </a:solidFill>
                <a:effectLst/>
                <a:latin typeface="arial black" panose="020B0A04020102020204" pitchFamily="34" charset="0"/>
              </a:rPr>
              <a:t>إنّ السياسة التعليمية تتمثّل في </a:t>
            </a:r>
            <a:r>
              <a:rPr lang="ar-YE" sz="2800" b="0" i="0" u="sng" dirty="0">
                <a:effectLst/>
                <a:latin typeface="arial black" panose="020B0A04020102020204" pitchFamily="34" charset="0"/>
              </a:rPr>
              <a:t>الرؤية المجتمعية </a:t>
            </a:r>
            <a:r>
              <a:rPr lang="ar-YE" sz="2800" b="0" i="0" dirty="0">
                <a:solidFill>
                  <a:srgbClr val="333333"/>
                </a:solidFill>
                <a:effectLst/>
                <a:latin typeface="arial black" panose="020B0A04020102020204" pitchFamily="34" charset="0"/>
              </a:rPr>
              <a:t>التي تشكِّل إطارًا مرجعيًا، وإيدلوجي</a:t>
            </a:r>
            <a:r>
              <a:rPr lang="ar-JO" sz="2800" b="0" i="0" dirty="0">
                <a:solidFill>
                  <a:srgbClr val="333333"/>
                </a:solidFill>
                <a:effectLst/>
                <a:latin typeface="arial black" panose="020B0A04020102020204" pitchFamily="34" charset="0"/>
              </a:rPr>
              <a:t>ًا</a:t>
            </a:r>
            <a:r>
              <a:rPr lang="ar-YE" sz="2800" b="0" i="0" dirty="0">
                <a:solidFill>
                  <a:srgbClr val="333333"/>
                </a:solidFill>
                <a:effectLst/>
                <a:latin typeface="arial black" panose="020B0A04020102020204" pitchFamily="34" charset="0"/>
              </a:rPr>
              <a:t> من خلال المؤسسات المجتمعية، التي عن طريقها يسعى النظام التعليمي لتحقيق أهداف ومطالب التنمية العامة فيه. ذلك أنّ من المسلّم به أنّ تخطيط التنمية في الموارد البشرية، هو نقطة البدء في كل تخطيط للتنمية الشاملة، وأنّ المتعلم هو العنصر الأول في بناء الحضارة، ومن ثم ينبغي البدء به.</a:t>
            </a:r>
            <a:endParaRPr lang="en-US" sz="3200" dirty="0">
              <a:cs typeface="+mj-cs"/>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981560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127761" y="1824349"/>
            <a:ext cx="9948290" cy="3336811"/>
          </a:xfrm>
          <a:prstGeom prst="rect">
            <a:avLst/>
          </a:prstGeom>
          <a:noFill/>
        </p:spPr>
        <p:txBody>
          <a:bodyPr wrap="square" rtlCol="0">
            <a:spAutoFit/>
          </a:bodyPr>
          <a:lstStyle/>
          <a:p>
            <a:pPr algn="just" rtl="1">
              <a:lnSpc>
                <a:spcPct val="150000"/>
              </a:lnSpc>
            </a:pPr>
            <a:r>
              <a:rPr lang="ar-YE" sz="2800" b="1" i="0" dirty="0">
                <a:effectLst/>
                <a:latin typeface="arial black" panose="020B0A04020102020204" pitchFamily="34" charset="0"/>
              </a:rPr>
              <a:t>- ثانيًا </a:t>
            </a:r>
            <a:r>
              <a:rPr lang="ar-YE" sz="2800" b="0" i="0" dirty="0">
                <a:effectLst/>
                <a:latin typeface="arial black" panose="020B0A04020102020204" pitchFamily="34" charset="0"/>
              </a:rPr>
              <a:t>: إنّ </a:t>
            </a:r>
            <a:r>
              <a:rPr lang="ar-YE" sz="2800" b="0" i="0" dirty="0">
                <a:solidFill>
                  <a:srgbClr val="333333"/>
                </a:solidFill>
                <a:effectLst/>
                <a:latin typeface="arial black" panose="020B0A04020102020204" pitchFamily="34" charset="0"/>
              </a:rPr>
              <a:t>السياسة التعليمية تحدد </a:t>
            </a:r>
            <a:r>
              <a:rPr lang="ar-YE" sz="2800" b="0" i="0" u="sng" dirty="0">
                <a:effectLst/>
                <a:latin typeface="arial black" panose="020B0A04020102020204" pitchFamily="34" charset="0"/>
              </a:rPr>
              <a:t>العلاقة الحتمية بين التنمية الشاملة للدولة وبين التربية والتعليم،</a:t>
            </a:r>
            <a:r>
              <a:rPr lang="ar-YE" sz="2800" b="0" i="0" dirty="0">
                <a:solidFill>
                  <a:srgbClr val="333333"/>
                </a:solidFill>
                <a:effectLst/>
                <a:latin typeface="arial black" panose="020B0A04020102020204" pitchFamily="34" charset="0"/>
              </a:rPr>
              <a:t> فالتخطيط للتعليم والتخطيط للتنمية الاقتصادية والاجتماعية أمران مترابطان، يؤثر كل منهما في الآخر ويتأثر به، وأصبح التعليم متغيرًا رئيسًا من متغيرات النظام العالمي الجديد، ومعيارًا من معايير القوة والتفرد والمنافسة، وأحد أبرز طرق مواجهة التحديات العالمية في ثورة المعلومات، والتكنولوجيا وغيرها من التحديات</a:t>
            </a:r>
            <a:r>
              <a:rPr lang="ar-YE" sz="3200" b="0" i="0" dirty="0">
                <a:solidFill>
                  <a:srgbClr val="333333"/>
                </a:solidFill>
                <a:effectLst/>
                <a:latin typeface="arial black" panose="020B0A04020102020204" pitchFamily="34" charset="0"/>
              </a:rPr>
              <a:t>.</a:t>
            </a:r>
            <a:endParaRPr lang="en-US" sz="239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144538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238865" y="1650993"/>
            <a:ext cx="9929149" cy="4188326"/>
          </a:xfrm>
          <a:prstGeom prst="rect">
            <a:avLst/>
          </a:prstGeom>
          <a:noFill/>
        </p:spPr>
        <p:txBody>
          <a:bodyPr wrap="square" rtlCol="0">
            <a:spAutoFit/>
          </a:bodyPr>
          <a:lstStyle/>
          <a:p>
            <a:pPr marL="0" marR="0" algn="just" rtl="1">
              <a:lnSpc>
                <a:spcPct val="107000"/>
              </a:lnSpc>
              <a:spcBef>
                <a:spcPts val="0"/>
              </a:spcBef>
              <a:spcAft>
                <a:spcPts val="800"/>
              </a:spcAft>
            </a:pPr>
            <a:endParaRPr lang="ar-JO" sz="3200" b="0" i="0" dirty="0">
              <a:effectLst/>
              <a:latin typeface="arial black" panose="020B0A04020102020204" pitchFamily="34" charset="0"/>
              <a:cs typeface="+mj-cs"/>
            </a:endParaRPr>
          </a:p>
          <a:p>
            <a:pPr marL="0" marR="0" algn="just" rtl="1">
              <a:lnSpc>
                <a:spcPct val="107000"/>
              </a:lnSpc>
              <a:spcBef>
                <a:spcPts val="0"/>
              </a:spcBef>
              <a:spcAft>
                <a:spcPts val="800"/>
              </a:spcAft>
            </a:pPr>
            <a:r>
              <a:rPr lang="ar-YE" sz="3200" b="1" i="0" dirty="0">
                <a:effectLst/>
                <a:latin typeface="arial black" panose="020B0A04020102020204" pitchFamily="34" charset="0"/>
                <a:cs typeface="+mj-cs"/>
              </a:rPr>
              <a:t>- </a:t>
            </a:r>
            <a:r>
              <a:rPr lang="ar-YE" sz="3000" b="1" i="0" dirty="0">
                <a:effectLst/>
                <a:latin typeface="arial black" panose="020B0A04020102020204" pitchFamily="34" charset="0"/>
                <a:cs typeface="+mj-cs"/>
              </a:rPr>
              <a:t>ثالثًا </a:t>
            </a:r>
            <a:r>
              <a:rPr lang="ar-YE" sz="3000" b="0" i="0" dirty="0">
                <a:effectLst/>
                <a:latin typeface="arial black" panose="020B0A04020102020204" pitchFamily="34" charset="0"/>
                <a:cs typeface="+mj-cs"/>
              </a:rPr>
              <a:t>: إنّ السياسة التعليمية هي </a:t>
            </a:r>
            <a:r>
              <a:rPr lang="ar-YE" sz="3000" b="1" i="0" u="sng" dirty="0">
                <a:effectLst/>
                <a:latin typeface="arial black" panose="020B0A04020102020204" pitchFamily="34" charset="0"/>
                <a:cs typeface="+mj-cs"/>
              </a:rPr>
              <a:t>الأساس الذي يحدد حركة التربية المستقبلية </a:t>
            </a:r>
            <a:r>
              <a:rPr lang="ar-YE" sz="3000" b="0" i="0" dirty="0">
                <a:effectLst/>
                <a:latin typeface="arial black" panose="020B0A04020102020204" pitchFamily="34" charset="0"/>
                <a:cs typeface="+mj-cs"/>
              </a:rPr>
              <a:t>للمجتمع في </a:t>
            </a:r>
            <a:r>
              <a:rPr lang="ar-YE" sz="3000" b="0" i="0" u="sng" dirty="0">
                <a:effectLst/>
                <a:latin typeface="arial black" panose="020B0A04020102020204" pitchFamily="34" charset="0"/>
                <a:cs typeface="+mj-cs"/>
              </a:rPr>
              <a:t>اتجاه الإعداد المتكامل لأجيال المجتمع</a:t>
            </a:r>
            <a:r>
              <a:rPr lang="ar-YE" sz="3000" b="0" i="0" dirty="0">
                <a:effectLst/>
                <a:latin typeface="arial black" panose="020B0A04020102020204" pitchFamily="34" charset="0"/>
                <a:cs typeface="+mj-cs"/>
              </a:rPr>
              <a:t>، وفق المثل العليا التي تتبنّاها المجتمعات، والتي تشكِّل مجتمع المستقبل من سياسيين، واقتصاديين، وتربويين، وإعلاميين، وتجار، وصنّاع، وإداريين، وعسكريين وغيرهم. كما توفر الكفايات النوعية لكل فئة من هؤلاء بشكل مختلف الأبعاد والأعماق، مما يسهم في تحديد المستويات العلمية، والمهارات والخبرات اللازمة التي يجب أن تتوفر في كل متعلم</a:t>
            </a:r>
            <a:r>
              <a:rPr lang="ar-JO" sz="3000" b="0" i="0" dirty="0">
                <a:effectLst/>
                <a:latin typeface="arial black" panose="020B0A04020102020204" pitchFamily="34" charset="0"/>
                <a:cs typeface="+mj-cs"/>
              </a:rPr>
              <a:t>.</a:t>
            </a:r>
            <a:endParaRPr lang="en-US" sz="3000" dirty="0">
              <a:effectLst/>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74706414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127760" y="2045387"/>
            <a:ext cx="10105895" cy="3539430"/>
          </a:xfrm>
          <a:prstGeom prst="rect">
            <a:avLst/>
          </a:prstGeom>
          <a:noFill/>
        </p:spPr>
        <p:txBody>
          <a:bodyPr wrap="square" rtlCol="0">
            <a:spAutoFit/>
          </a:bodyPr>
          <a:lstStyle/>
          <a:p>
            <a:pPr algn="r" rtl="1"/>
            <a:r>
              <a:rPr lang="ar-YE" sz="2000" b="1" i="0" dirty="0">
                <a:effectLst/>
                <a:latin typeface="arial black" panose="020B0A04020102020204" pitchFamily="34" charset="0"/>
              </a:rPr>
              <a:t>- </a:t>
            </a:r>
            <a:r>
              <a:rPr lang="ar-YE" sz="2800" b="1" i="0" dirty="0">
                <a:effectLst/>
                <a:latin typeface="arial black" panose="020B0A04020102020204" pitchFamily="34" charset="0"/>
                <a:cs typeface="+mj-cs"/>
              </a:rPr>
              <a:t>رابعًا </a:t>
            </a:r>
            <a:r>
              <a:rPr lang="ar-YE" sz="2800" b="0" i="0" dirty="0">
                <a:effectLst/>
                <a:latin typeface="arial black" panose="020B0A04020102020204" pitchFamily="34" charset="0"/>
                <a:cs typeface="+mj-cs"/>
              </a:rPr>
              <a:t>: إنّ السياسة التعليمية </a:t>
            </a:r>
            <a:r>
              <a:rPr lang="ar-YE" sz="2800" b="0" i="0" u="sng" dirty="0">
                <a:effectLst/>
                <a:latin typeface="arial black" panose="020B0A04020102020204" pitchFamily="34" charset="0"/>
                <a:cs typeface="+mj-cs"/>
              </a:rPr>
              <a:t>توائم </a:t>
            </a:r>
            <a:r>
              <a:rPr lang="ar-YE" sz="2800" b="0" i="0" dirty="0">
                <a:effectLst/>
                <a:latin typeface="arial black" panose="020B0A04020102020204" pitchFamily="34" charset="0"/>
                <a:cs typeface="+mj-cs"/>
              </a:rPr>
              <a:t>بين </a:t>
            </a:r>
            <a:r>
              <a:rPr lang="ar-YE" sz="2800" b="0" i="0" u="sng" dirty="0">
                <a:effectLst/>
                <a:latin typeface="arial black" panose="020B0A04020102020204" pitchFamily="34" charset="0"/>
                <a:cs typeface="+mj-cs"/>
              </a:rPr>
              <a:t>إمكانات المجتمع </a:t>
            </a:r>
            <a:r>
              <a:rPr lang="ar-YE" sz="2800" b="0" i="0" dirty="0">
                <a:effectLst/>
                <a:latin typeface="arial black" panose="020B0A04020102020204" pitchFamily="34" charset="0"/>
                <a:cs typeface="+mj-cs"/>
              </a:rPr>
              <a:t>التي يمكن أن يوظّفها لصالح العملية التربوية والتعليمية، </a:t>
            </a:r>
            <a:r>
              <a:rPr lang="ar-YE" sz="2800" b="0" i="0" u="sng" dirty="0">
                <a:effectLst/>
                <a:latin typeface="arial black" panose="020B0A04020102020204" pitchFamily="34" charset="0"/>
                <a:cs typeface="+mj-cs"/>
              </a:rPr>
              <a:t>وبين الأهداف والطموحات </a:t>
            </a:r>
            <a:r>
              <a:rPr lang="ar-YE" sz="2800" b="0" i="0" dirty="0">
                <a:effectLst/>
                <a:latin typeface="arial black" panose="020B0A04020102020204" pitchFamily="34" charset="0"/>
                <a:cs typeface="+mj-cs"/>
              </a:rPr>
              <a:t>التي تسعى إلى تحقيقها التربية والتعليم، فلا جدوى من رسم سياسات تعليمية مثالية لا يمكن أن ينهض بها الواقع التربوي. لذا إذا أريد للنظام التعليمي أن يسير قدمًا، ويحقق الأهداف التي تخدم المجتمع في ضوء الإمكانات المتاحة بأقل جهد، وأقصر فترة زمنية، فلابد من وضع سياسة تعليمية واقعية تحدد وتوجِّه النظام التعليمي في ذلك المجتمع لتحقيق التطور المعرفي، والعلمي، والاجتماعي، والاقتصادي. ولابد أن يوفر لتنفيذ هذه السياسة كل ما تحتاجه من إمكانيات مادية وقوى بشرية عاملة، وتكلفة </a:t>
            </a:r>
            <a:r>
              <a:rPr lang="ar-JO" sz="2800" b="0" i="0" dirty="0">
                <a:effectLst/>
                <a:latin typeface="arial black" panose="020B0A04020102020204" pitchFamily="34" charset="0"/>
                <a:cs typeface="+mj-cs"/>
              </a:rPr>
              <a:t>.</a:t>
            </a:r>
            <a:endParaRPr lang="en-US" sz="2800" dirty="0">
              <a:cs typeface="+mj-cs"/>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700930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127760" y="2154582"/>
            <a:ext cx="10140081" cy="3706720"/>
          </a:xfrm>
          <a:prstGeom prst="rect">
            <a:avLst/>
          </a:prstGeom>
          <a:noFill/>
        </p:spPr>
        <p:txBody>
          <a:bodyPr wrap="square" rtlCol="0">
            <a:spAutoFit/>
          </a:bodyPr>
          <a:lstStyle/>
          <a:p>
            <a:pPr algn="just" rtl="1">
              <a:lnSpc>
                <a:spcPct val="150000"/>
              </a:lnSpc>
            </a:pPr>
            <a:r>
              <a:rPr lang="ar-YE" sz="3200" b="0" i="0" dirty="0">
                <a:effectLst/>
                <a:latin typeface="arial black" panose="020B0A04020102020204" pitchFamily="34" charset="0"/>
              </a:rPr>
              <a:t>- </a:t>
            </a:r>
            <a:r>
              <a:rPr lang="ar-YE" sz="3200" b="1" i="0" dirty="0">
                <a:effectLst/>
                <a:latin typeface="arial black" panose="020B0A04020102020204" pitchFamily="34" charset="0"/>
                <a:cs typeface="+mj-cs"/>
              </a:rPr>
              <a:t>خامسًا</a:t>
            </a:r>
            <a:r>
              <a:rPr lang="ar-YE" sz="3200" b="0" i="0" dirty="0">
                <a:effectLst/>
                <a:latin typeface="arial black" panose="020B0A04020102020204" pitchFamily="34" charset="0"/>
                <a:cs typeface="+mj-cs"/>
              </a:rPr>
              <a:t> : إن السياسة التعليمية تعمل على </a:t>
            </a:r>
            <a:r>
              <a:rPr lang="ar-YE" sz="3200" b="1" i="0" u="sng" dirty="0">
                <a:effectLst/>
                <a:latin typeface="arial black" panose="020B0A04020102020204" pitchFamily="34" charset="0"/>
                <a:cs typeface="+mj-cs"/>
              </a:rPr>
              <a:t>المواءمة بين متطلّبات المجتمع </a:t>
            </a:r>
            <a:r>
              <a:rPr lang="ar-YE" sz="3200" b="0" i="0" dirty="0">
                <a:effectLst/>
                <a:latin typeface="arial black" panose="020B0A04020102020204" pitchFamily="34" charset="0"/>
                <a:cs typeface="+mj-cs"/>
              </a:rPr>
              <a:t>- وبخاصة سوق العمل - وبين ما يقدمه </a:t>
            </a:r>
            <a:r>
              <a:rPr lang="ar-YE" sz="3200" b="1" i="0" u="sng" dirty="0">
                <a:effectLst/>
                <a:latin typeface="arial black" panose="020B0A04020102020204" pitchFamily="34" charset="0"/>
                <a:cs typeface="+mj-cs"/>
              </a:rPr>
              <a:t>التعليم من تأهيل وتدريب لمخرجاته </a:t>
            </a:r>
            <a:r>
              <a:rPr lang="ar-YE" sz="3200" b="0" i="0" dirty="0">
                <a:effectLst/>
                <a:latin typeface="arial black" panose="020B0A04020102020204" pitchFamily="34" charset="0"/>
                <a:cs typeface="+mj-cs"/>
              </a:rPr>
              <a:t>التعليمية، إذ لا فائدة من تخريج أفواج تعليمية </a:t>
            </a:r>
            <a:r>
              <a:rPr lang="ar-JO" sz="3200" b="0" i="0" dirty="0">
                <a:effectLst/>
                <a:latin typeface="arial black" panose="020B0A04020102020204" pitchFamily="34" charset="0"/>
                <a:cs typeface="+mj-cs"/>
              </a:rPr>
              <a:t>كثيرة</a:t>
            </a:r>
            <a:r>
              <a:rPr lang="ar-YE" sz="3200" b="0" i="0" dirty="0">
                <a:effectLst/>
                <a:latin typeface="arial black" panose="020B0A04020102020204" pitchFamily="34" charset="0"/>
                <a:cs typeface="+mj-cs"/>
              </a:rPr>
              <a:t>، لتصبح أعدادًا لا جدوى منها، تعمل على تفاقم البطالة. </a:t>
            </a:r>
            <a:r>
              <a:rPr lang="ar-JO" sz="3200" b="0" i="0" dirty="0">
                <a:effectLst/>
                <a:latin typeface="arial black" panose="020B0A04020102020204" pitchFamily="34" charset="0"/>
                <a:cs typeface="+mj-cs"/>
              </a:rPr>
              <a:t>لذلك</a:t>
            </a:r>
            <a:r>
              <a:rPr lang="ar-YE" sz="3200" b="0" i="0" dirty="0">
                <a:effectLst/>
                <a:latin typeface="arial black" panose="020B0A04020102020204" pitchFamily="34" charset="0"/>
                <a:cs typeface="+mj-cs"/>
              </a:rPr>
              <a:t> لابد من التوافق بين مخرجات النظام التعليمي، وما يحتاجه المجتمع من كوادر مؤهّلة ومتخصصة.</a:t>
            </a:r>
            <a:endParaRPr lang="en-US" sz="3200" dirty="0">
              <a:cs typeface="+mj-cs"/>
            </a:endParaRPr>
          </a:p>
        </p:txBody>
      </p:sp>
    </p:spTree>
    <p:extLst>
      <p:ext uri="{BB962C8B-B14F-4D97-AF65-F5344CB8AC3E}">
        <p14:creationId xmlns:p14="http://schemas.microsoft.com/office/powerpoint/2010/main" val="102303807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327355" y="2071986"/>
            <a:ext cx="9732185" cy="3901196"/>
          </a:xfrm>
          <a:prstGeom prst="rect">
            <a:avLst/>
          </a:prstGeom>
          <a:noFill/>
        </p:spPr>
        <p:txBody>
          <a:bodyPr wrap="square" rtlCol="0">
            <a:spAutoFit/>
          </a:bodyPr>
          <a:lstStyle/>
          <a:p>
            <a:pPr algn="just" rtl="1">
              <a:lnSpc>
                <a:spcPct val="150000"/>
              </a:lnSpc>
            </a:pPr>
            <a:r>
              <a:rPr lang="ar-YE" sz="2800" b="0" i="0" dirty="0">
                <a:effectLst/>
                <a:latin typeface="arial black" panose="020B0A04020102020204" pitchFamily="34" charset="0"/>
                <a:cs typeface="+mj-cs"/>
              </a:rPr>
              <a:t> </a:t>
            </a:r>
            <a:r>
              <a:rPr lang="ar-YE" sz="2800" b="1" i="0" dirty="0">
                <a:effectLst/>
                <a:latin typeface="arial black" panose="020B0A04020102020204" pitchFamily="34" charset="0"/>
                <a:cs typeface="+mj-cs"/>
              </a:rPr>
              <a:t>سادسًا</a:t>
            </a:r>
            <a:r>
              <a:rPr lang="ar-YE" sz="2800" b="0" i="0" dirty="0">
                <a:effectLst/>
                <a:latin typeface="arial black" panose="020B0A04020102020204" pitchFamily="34" charset="0"/>
                <a:cs typeface="+mj-cs"/>
              </a:rPr>
              <a:t> : إن السياسة التعليمية </a:t>
            </a:r>
            <a:r>
              <a:rPr lang="ar-YE" sz="2800" b="1" i="0" u="sng" dirty="0">
                <a:effectLst/>
                <a:latin typeface="arial black" panose="020B0A04020102020204" pitchFamily="34" charset="0"/>
                <a:cs typeface="+mj-cs"/>
              </a:rPr>
              <a:t>تنظم العملية التعليمية</a:t>
            </a:r>
            <a:r>
              <a:rPr lang="ar-YE" sz="2800" b="0" i="0" dirty="0">
                <a:effectLst/>
                <a:latin typeface="arial black" panose="020B0A04020102020204" pitchFamily="34" charset="0"/>
                <a:cs typeface="+mj-cs"/>
              </a:rPr>
              <a:t>، وذلك عن طريق </a:t>
            </a:r>
            <a:r>
              <a:rPr lang="ar-YE" sz="2800" b="0" i="0" u="sng" dirty="0">
                <a:effectLst/>
                <a:latin typeface="arial black" panose="020B0A04020102020204" pitchFamily="34" charset="0"/>
                <a:cs typeface="+mj-cs"/>
              </a:rPr>
              <a:t>التخطيط</a:t>
            </a:r>
            <a:r>
              <a:rPr lang="ar-YE" sz="2800" b="0" i="0" dirty="0">
                <a:effectLst/>
                <a:latin typeface="arial black" panose="020B0A04020102020204" pitchFamily="34" charset="0"/>
                <a:cs typeface="+mj-cs"/>
              </a:rPr>
              <a:t> للمراحل التعليمية، وقطاعاتها، وتحديد </a:t>
            </a:r>
            <a:r>
              <a:rPr lang="ar-YE" sz="2800" b="0" i="0" u="sng" dirty="0">
                <a:effectLst/>
                <a:latin typeface="arial black" panose="020B0A04020102020204" pitchFamily="34" charset="0"/>
                <a:cs typeface="+mj-cs"/>
              </a:rPr>
              <a:t>أهداف</a:t>
            </a:r>
            <a:r>
              <a:rPr lang="ar-YE" sz="2800" b="0" i="0" dirty="0">
                <a:effectLst/>
                <a:latin typeface="arial black" panose="020B0A04020102020204" pitchFamily="34" charset="0"/>
                <a:cs typeface="+mj-cs"/>
              </a:rPr>
              <a:t> واضحة لكل مرحلة، وتحديد </a:t>
            </a:r>
            <a:r>
              <a:rPr lang="ar-YE" sz="2800" b="0" i="0" u="sng" dirty="0">
                <a:effectLst/>
                <a:latin typeface="arial black" panose="020B0A04020102020204" pitchFamily="34" charset="0"/>
                <a:cs typeface="+mj-cs"/>
              </a:rPr>
              <a:t>خطط زمنية </a:t>
            </a:r>
            <a:r>
              <a:rPr lang="ar-YE" sz="2800" b="0" i="0" dirty="0">
                <a:effectLst/>
                <a:latin typeface="arial black" panose="020B0A04020102020204" pitchFamily="34" charset="0"/>
                <a:cs typeface="+mj-cs"/>
              </a:rPr>
              <a:t>وتحقيق الأهداف، </a:t>
            </a:r>
            <a:r>
              <a:rPr lang="ar-YE" sz="2800" b="0" i="0" u="sng" dirty="0">
                <a:effectLst/>
                <a:latin typeface="arial black" panose="020B0A04020102020204" pitchFamily="34" charset="0"/>
                <a:cs typeface="+mj-cs"/>
              </a:rPr>
              <a:t>والأسس</a:t>
            </a:r>
            <a:r>
              <a:rPr lang="ar-YE" sz="2800" b="0" i="0" dirty="0">
                <a:effectLst/>
                <a:latin typeface="arial black" panose="020B0A04020102020204" pitchFamily="34" charset="0"/>
                <a:cs typeface="+mj-cs"/>
              </a:rPr>
              <a:t>، </a:t>
            </a:r>
            <a:r>
              <a:rPr lang="ar-YE" sz="2800" b="0" i="0" u="sng" dirty="0">
                <a:effectLst/>
                <a:latin typeface="arial black" panose="020B0A04020102020204" pitchFamily="34" charset="0"/>
                <a:cs typeface="+mj-cs"/>
              </a:rPr>
              <a:t>والمبادئ، والقيم العامة </a:t>
            </a:r>
            <a:r>
              <a:rPr lang="ar-YE" sz="2800" b="0" i="0" dirty="0">
                <a:effectLst/>
                <a:latin typeface="arial black" panose="020B0A04020102020204" pitchFamily="34" charset="0"/>
                <a:cs typeface="+mj-cs"/>
              </a:rPr>
              <a:t>التي تسير على ضوئها العملية التعليمية كلها، وفي تحديد </a:t>
            </a:r>
            <a:r>
              <a:rPr lang="ar-YE" sz="2800" b="0" i="0" u="sng" dirty="0">
                <a:effectLst/>
                <a:latin typeface="arial black" panose="020B0A04020102020204" pitchFamily="34" charset="0"/>
                <a:cs typeface="+mj-cs"/>
              </a:rPr>
              <a:t>المسؤوليات الإدارية</a:t>
            </a:r>
            <a:r>
              <a:rPr lang="ar-YE" sz="2800" b="0" i="0" dirty="0">
                <a:effectLst/>
                <a:latin typeface="arial black" panose="020B0A04020102020204" pitchFamily="34" charset="0"/>
                <a:cs typeface="+mj-cs"/>
              </a:rPr>
              <a:t>، والفردية، والجماعية عند تنفيذ السياسات والأهداف، مما يسهل تنفيذ السياسة التعليمية، ويحقق التنمية الشاملة التي ينشدها المجتمع</a:t>
            </a:r>
            <a:endParaRPr lang="en-US" sz="2800" dirty="0">
              <a:cs typeface="+mj-cs"/>
            </a:endParaRPr>
          </a:p>
        </p:txBody>
      </p:sp>
    </p:spTree>
    <p:extLst>
      <p:ext uri="{BB962C8B-B14F-4D97-AF65-F5344CB8AC3E}">
        <p14:creationId xmlns:p14="http://schemas.microsoft.com/office/powerpoint/2010/main" val="40491085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14350" indent="-514350" algn="just" rtl="1">
              <a:buAutoNum type="arabicPeriod"/>
            </a:pPr>
            <a:r>
              <a:rPr lang="ar-YE" sz="3200" b="0" i="0" dirty="0">
                <a:solidFill>
                  <a:srgbClr val="333333"/>
                </a:solidFill>
                <a:effectLst/>
                <a:latin typeface="Noto Naskh Arabic"/>
              </a:rPr>
              <a:t>تحسين جودة التعليم: تهدف السياسات التربوية إلى تحسين جودة التعليم</a:t>
            </a:r>
            <a:r>
              <a:rPr lang="ar-JO" sz="3200" b="0" i="0" dirty="0">
                <a:solidFill>
                  <a:srgbClr val="333333"/>
                </a:solidFill>
                <a:effectLst/>
                <a:latin typeface="Noto Naskh Arabic"/>
              </a:rPr>
              <a:t>،</a:t>
            </a:r>
          </a:p>
          <a:p>
            <a:pPr algn="just" rtl="1"/>
            <a:r>
              <a:rPr lang="ar-YE" sz="3200" b="0" i="0" dirty="0">
                <a:solidFill>
                  <a:srgbClr val="333333"/>
                </a:solidFill>
                <a:effectLst/>
                <a:latin typeface="Noto Naskh Arabic"/>
              </a:rPr>
              <a:t> وتوفير فرص متساوية للجميع للحصول على تعليم عالي الجودة.</a:t>
            </a:r>
            <a:br>
              <a:rPr lang="ar-YE" sz="3200" dirty="0"/>
            </a:br>
            <a:r>
              <a:rPr lang="ar-YE" sz="3200" b="0" i="0" dirty="0">
                <a:solidFill>
                  <a:srgbClr val="333333"/>
                </a:solidFill>
                <a:effectLst/>
                <a:latin typeface="Noto Naskh Arabic"/>
              </a:rPr>
              <a:t>2. تعزيز المساواة التعليمية: تسعى السياسات التربوية إلى تعزيز المساواة التعليمية بين جميع الطلاب، بغض النظر عن خلفيتهم الاجتماعية أو الاقتصادية</a:t>
            </a:r>
            <a:r>
              <a:rPr lang="ar-JO" sz="3200" b="0" i="0" dirty="0">
                <a:solidFill>
                  <a:srgbClr val="333333"/>
                </a:solidFill>
                <a:effectLst/>
                <a:latin typeface="Noto Naskh Arabic"/>
              </a:rPr>
              <a:t>.</a:t>
            </a:r>
            <a:endParaRPr lang="en-US" sz="32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577083" y="1634544"/>
            <a:ext cx="6341807" cy="584775"/>
          </a:xfrm>
          <a:prstGeom prst="rect">
            <a:avLst/>
          </a:prstGeom>
          <a:noFill/>
        </p:spPr>
        <p:txBody>
          <a:bodyPr wrap="square" rtlCol="0">
            <a:spAutoFit/>
          </a:bodyPr>
          <a:lstStyle/>
          <a:p>
            <a:pPr algn="ctr"/>
            <a:r>
              <a:rPr lang="ar-YE" sz="3200" b="1" i="0" dirty="0">
                <a:solidFill>
                  <a:srgbClr val="00B0F0"/>
                </a:solidFill>
                <a:effectLst/>
                <a:latin typeface="Noto Naskh Arabic"/>
                <a:cs typeface="+mj-cs"/>
              </a:rPr>
              <a:t>أهداف السياسات </a:t>
            </a:r>
            <a:r>
              <a:rPr lang="ar-JO" sz="3200" b="1" i="0" dirty="0">
                <a:solidFill>
                  <a:srgbClr val="00B0F0"/>
                </a:solidFill>
                <a:effectLst/>
                <a:latin typeface="Noto Naskh Arabic"/>
                <a:cs typeface="+mj-cs"/>
              </a:rPr>
              <a:t>التعليمية</a:t>
            </a:r>
            <a:endParaRPr lang="ar-JO" sz="3200" b="1" dirty="0">
              <a:solidFill>
                <a:srgbClr val="00B0F0"/>
              </a:solidFill>
              <a:effectLst/>
              <a:ea typeface="Times New Roman" panose="02020603050405020304" pitchFamily="18" charset="0"/>
              <a:cs typeface="+mj-cs"/>
            </a:endParaRPr>
          </a:p>
        </p:txBody>
      </p:sp>
      <p:pic>
        <p:nvPicPr>
          <p:cNvPr id="13" name="Picture 12">
            <a:extLst>
              <a:ext uri="{FF2B5EF4-FFF2-40B4-BE49-F238E27FC236}">
                <a16:creationId xmlns:a16="http://schemas.microsoft.com/office/drawing/2014/main" id="{CD295A9F-D091-48FD-E7C3-3A217EDA64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786787"/>
            <a:ext cx="3162300" cy="1447800"/>
          </a:xfrm>
          <a:prstGeom prst="rect">
            <a:avLst/>
          </a:prstGeom>
        </p:spPr>
      </p:pic>
    </p:spTree>
    <p:extLst>
      <p:ext uri="{BB962C8B-B14F-4D97-AF65-F5344CB8AC3E}">
        <p14:creationId xmlns:p14="http://schemas.microsoft.com/office/powerpoint/2010/main" val="392354605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075373" y="1489463"/>
            <a:ext cx="10433305" cy="3539430"/>
          </a:xfrm>
          <a:prstGeom prst="rect">
            <a:avLst/>
          </a:prstGeom>
          <a:noFill/>
        </p:spPr>
        <p:txBody>
          <a:bodyPr wrap="square" rtlCol="0">
            <a:spAutoFit/>
          </a:bodyPr>
          <a:lstStyle/>
          <a:p>
            <a:pPr algn="justLow"/>
            <a:endParaRPr lang="ar-JO" sz="2800" b="0" i="0" dirty="0">
              <a:solidFill>
                <a:srgbClr val="333333"/>
              </a:solidFill>
              <a:effectLst/>
              <a:latin typeface="Noto Naskh Arabic"/>
            </a:endParaRPr>
          </a:p>
          <a:p>
            <a:pPr algn="just" rtl="1"/>
            <a:r>
              <a:rPr lang="ar-JO" sz="2800" dirty="0">
                <a:solidFill>
                  <a:srgbClr val="333333"/>
                </a:solidFill>
                <a:latin typeface="Noto Naskh Arabic"/>
              </a:rPr>
              <a:t>3</a:t>
            </a:r>
            <a:r>
              <a:rPr lang="ar-YE" sz="2800" b="0" i="0" dirty="0">
                <a:solidFill>
                  <a:srgbClr val="333333"/>
                </a:solidFill>
                <a:effectLst/>
                <a:latin typeface="Noto Naskh Arabic"/>
              </a:rPr>
              <a:t>. توفير فرص التعليم للجميع: تهدف السياسات التربوية إلى ضمان أن جميع الأفراد يحصلون على فرص تعليمية مناسبة ومتاحة لهم، بغض النظر عن عوائق مثل الفقر أو العجز أو الجنس أو العرق.</a:t>
            </a:r>
            <a:endParaRPr lang="ar-JO" sz="2800" b="0" i="0" dirty="0">
              <a:solidFill>
                <a:srgbClr val="333333"/>
              </a:solidFill>
              <a:effectLst/>
              <a:latin typeface="Noto Naskh Arabic"/>
            </a:endParaRPr>
          </a:p>
          <a:p>
            <a:pPr algn="just" rtl="1"/>
            <a:br>
              <a:rPr lang="ar-YE" sz="2800" dirty="0"/>
            </a:br>
            <a:r>
              <a:rPr lang="ar-YE" sz="2800" b="0" i="0" dirty="0">
                <a:solidFill>
                  <a:srgbClr val="333333"/>
                </a:solidFill>
                <a:effectLst/>
                <a:latin typeface="Noto Naskh Arabic"/>
              </a:rPr>
              <a:t>4. تطوير المهارات اللازمة للحياة: تهدف السياسات التربوية إلى تطوير المهارات اللازمة للحياة، مثل المهارات اللغوية والرياضية والعلمية والاجتماعية والعاطفية، التي يحتاجها الأفراد للنجاح في الحياة.</a:t>
            </a:r>
            <a:endParaRPr lang="en-US" sz="2558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896DCC61-31D8-8074-8D91-F61645234E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506" y="4650198"/>
            <a:ext cx="3162300" cy="1447800"/>
          </a:xfrm>
          <a:prstGeom prst="rect">
            <a:avLst/>
          </a:prstGeom>
        </p:spPr>
      </p:pic>
    </p:spTree>
    <p:extLst>
      <p:ext uri="{BB962C8B-B14F-4D97-AF65-F5344CB8AC3E}">
        <p14:creationId xmlns:p14="http://schemas.microsoft.com/office/powerpoint/2010/main" val="276630888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517259" y="2208598"/>
            <a:ext cx="9586525" cy="3356688"/>
          </a:xfrm>
          <a:prstGeom prst="rect">
            <a:avLst/>
          </a:prstGeom>
          <a:noFill/>
        </p:spPr>
        <p:txBody>
          <a:bodyPr wrap="square" rtlCol="0">
            <a:spAutoFit/>
          </a:bodyPr>
          <a:lstStyle/>
          <a:p>
            <a:pPr algn="just" rtl="1">
              <a:lnSpc>
                <a:spcPct val="150000"/>
              </a:lnSpc>
            </a:pPr>
            <a:r>
              <a:rPr lang="ar-YE" sz="2400" b="0" i="0" dirty="0">
                <a:solidFill>
                  <a:srgbClr val="333333"/>
                </a:solidFill>
                <a:effectLst/>
                <a:latin typeface="Noto Naskh Arabic"/>
              </a:rPr>
              <a:t>5. تعزيز الابتكار والإبداع: تسعى السياسات التربوية إلى تعزيز الابتكار والإبداع في النظام التعليمي، من خلال تشجيع الطلاب على التفكير النقدي وحل المشكلات وتطوير مهارات الابتكار</a:t>
            </a:r>
            <a:endParaRPr lang="ar-JO" sz="2400" b="0" i="0" dirty="0">
              <a:solidFill>
                <a:srgbClr val="333333"/>
              </a:solidFill>
              <a:effectLst/>
              <a:latin typeface="Noto Naskh Arabic"/>
            </a:endParaRPr>
          </a:p>
          <a:p>
            <a:pPr algn="just" rtl="1">
              <a:lnSpc>
                <a:spcPct val="150000"/>
              </a:lnSpc>
            </a:pPr>
            <a:r>
              <a:rPr lang="ar-YE" sz="2400" b="0" i="0" dirty="0">
                <a:solidFill>
                  <a:srgbClr val="333333"/>
                </a:solidFill>
                <a:effectLst/>
                <a:latin typeface="Noto Naskh Arabic"/>
              </a:rPr>
              <a:t>.</a:t>
            </a:r>
            <a:br>
              <a:rPr lang="ar-YE" sz="2400" dirty="0"/>
            </a:br>
            <a:r>
              <a:rPr lang="ar-YE" sz="2400" b="0" i="0" dirty="0">
                <a:solidFill>
                  <a:srgbClr val="333333"/>
                </a:solidFill>
                <a:effectLst/>
                <a:latin typeface="Noto Naskh Arabic"/>
              </a:rPr>
              <a:t>6. تعزيز التنمية المستدامة: تهدف السياسات التربوية إلى تعزيز التنمية المستدامة من خلال تعليم الأجيال القادمة حول قضايا البيئة والاقتصاد والاجتماع، وتشجيعهم على اتخاذ إجراءات للحفاظ على الموارد الطبيعية والمحافظة على البيئة</a:t>
            </a:r>
            <a:endParaRPr lang="en-US" sz="2778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7EA661F0-BD5B-4A61-9E99-DD3F73BD38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124" y="820517"/>
            <a:ext cx="3162300" cy="1447800"/>
          </a:xfrm>
          <a:prstGeom prst="rect">
            <a:avLst/>
          </a:prstGeom>
        </p:spPr>
      </p:pic>
    </p:spTree>
    <p:extLst>
      <p:ext uri="{BB962C8B-B14F-4D97-AF65-F5344CB8AC3E}">
        <p14:creationId xmlns:p14="http://schemas.microsoft.com/office/powerpoint/2010/main" val="293697627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761737" y="3013994"/>
            <a:ext cx="9624018" cy="1754326"/>
          </a:xfrm>
          <a:prstGeom prst="rect">
            <a:avLst/>
          </a:prstGeom>
          <a:noFill/>
        </p:spPr>
        <p:txBody>
          <a:bodyPr wrap="square" rtlCol="0">
            <a:spAutoFit/>
          </a:bodyPr>
          <a:lstStyle/>
          <a:p>
            <a:pPr algn="ctr"/>
            <a:r>
              <a:rPr lang="ar-YE" sz="3600" b="0" i="0" dirty="0">
                <a:solidFill>
                  <a:srgbClr val="333333"/>
                </a:solidFill>
                <a:effectLst/>
                <a:latin typeface="Noto Naskh Arabic"/>
              </a:rPr>
              <a:t>7. تعزيز القيادة والإدارة التربوية: تسعى السياسات التربوية إلى تعزيز القيادة والإدارة التربوية الفعالة، وتطوير مهارات القادة والمديرين التربويين لتحقيق أفضل النتائج التعليمية.</a:t>
            </a:r>
            <a:endParaRPr lang="en-US" sz="3333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49F8DDDC-8BB5-885E-32E0-05E0CA82DD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1294146"/>
            <a:ext cx="3162300" cy="1447800"/>
          </a:xfrm>
          <a:prstGeom prst="rect">
            <a:avLst/>
          </a:prstGeom>
        </p:spPr>
      </p:pic>
    </p:spTree>
    <p:extLst>
      <p:ext uri="{BB962C8B-B14F-4D97-AF65-F5344CB8AC3E}">
        <p14:creationId xmlns:p14="http://schemas.microsoft.com/office/powerpoint/2010/main" val="298240800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384046" y="1577505"/>
            <a:ext cx="6459794" cy="584775"/>
          </a:xfrm>
          <a:prstGeom prst="rect">
            <a:avLst/>
          </a:prstGeom>
          <a:noFill/>
        </p:spPr>
        <p:txBody>
          <a:bodyPr wrap="square" rtlCol="0">
            <a:spAutoFit/>
          </a:bodyPr>
          <a:lstStyle/>
          <a:p>
            <a:pPr algn="ctr"/>
            <a:r>
              <a:rPr lang="ar-YE" sz="3200" b="1" dirty="0">
                <a:solidFill>
                  <a:srgbClr val="00B0F0"/>
                </a:solidFill>
                <a:cs typeface="+mj-cs"/>
              </a:rPr>
              <a:t>مبادئ الس</a:t>
            </a:r>
            <a:r>
              <a:rPr lang="ar-JO" sz="3200" b="1" dirty="0">
                <a:solidFill>
                  <a:srgbClr val="00B0F0"/>
                </a:solidFill>
                <a:cs typeface="+mj-cs"/>
              </a:rPr>
              <a:t>ي</a:t>
            </a:r>
            <a:r>
              <a:rPr lang="ar-YE" sz="3200" b="1" dirty="0">
                <a:solidFill>
                  <a:srgbClr val="00B0F0"/>
                </a:solidFill>
                <a:cs typeface="+mj-cs"/>
              </a:rPr>
              <a:t>اس</a:t>
            </a:r>
            <a:r>
              <a:rPr lang="ar-JO" sz="3200" b="1" dirty="0">
                <a:solidFill>
                  <a:srgbClr val="00B0F0"/>
                </a:solidFill>
                <a:cs typeface="+mj-cs"/>
              </a:rPr>
              <a:t>ات </a:t>
            </a:r>
            <a:r>
              <a:rPr lang="ar-YE" sz="3200" b="1" dirty="0">
                <a:solidFill>
                  <a:srgbClr val="00B0F0"/>
                </a:solidFill>
                <a:cs typeface="+mj-cs"/>
              </a:rPr>
              <a:t>التع</a:t>
            </a:r>
            <a:r>
              <a:rPr lang="ar-JO" sz="3200" b="1" dirty="0">
                <a:solidFill>
                  <a:srgbClr val="00B0F0"/>
                </a:solidFill>
                <a:cs typeface="+mj-cs"/>
              </a:rPr>
              <a:t>لي</a:t>
            </a:r>
            <a:r>
              <a:rPr lang="ar-YE" sz="3200" b="1" dirty="0">
                <a:solidFill>
                  <a:srgbClr val="00B0F0"/>
                </a:solidFill>
                <a:cs typeface="+mj-cs"/>
              </a:rPr>
              <a:t>م</a:t>
            </a:r>
            <a:r>
              <a:rPr lang="ar-JO" sz="3200" b="1" dirty="0">
                <a:solidFill>
                  <a:srgbClr val="00B0F0"/>
                </a:solidFill>
                <a:cs typeface="+mj-cs"/>
              </a:rPr>
              <a:t>ي</a:t>
            </a:r>
            <a:r>
              <a:rPr lang="ar-YE" sz="3200" b="1" dirty="0">
                <a:solidFill>
                  <a:srgbClr val="00B0F0"/>
                </a:solidFill>
                <a:cs typeface="+mj-cs"/>
              </a:rPr>
              <a:t>ة</a:t>
            </a:r>
            <a:r>
              <a:rPr lang="ar-YE" sz="2800" dirty="0"/>
              <a:t>:</a:t>
            </a:r>
            <a:endParaRPr lang="en-US" sz="4000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707923" y="2542360"/>
            <a:ext cx="9981033" cy="3046988"/>
          </a:xfrm>
          <a:prstGeom prst="rect">
            <a:avLst/>
          </a:prstGeom>
          <a:noFill/>
        </p:spPr>
        <p:txBody>
          <a:bodyPr wrap="square" rtlCol="0">
            <a:spAutoFit/>
          </a:bodyPr>
          <a:lstStyle/>
          <a:p>
            <a:pPr algn="r" rtl="1"/>
            <a:r>
              <a:rPr lang="ar-JO" sz="3200" b="1" dirty="0">
                <a:cs typeface="+mj-cs"/>
              </a:rPr>
              <a:t>أولًا:  </a:t>
            </a:r>
            <a:r>
              <a:rPr lang="ar-JO" sz="3200" dirty="0">
                <a:cs typeface="+mj-cs"/>
              </a:rPr>
              <a:t>تكافؤ</a:t>
            </a:r>
            <a:r>
              <a:rPr lang="ar-YE" sz="3200" dirty="0">
                <a:cs typeface="+mj-cs"/>
              </a:rPr>
              <a:t>الفر</a:t>
            </a:r>
            <a:r>
              <a:rPr lang="ar-JO" sz="3200" dirty="0">
                <a:cs typeface="+mj-cs"/>
              </a:rPr>
              <a:t>ص</a:t>
            </a:r>
            <a:r>
              <a:rPr lang="ar-YE" sz="3200" dirty="0">
                <a:cs typeface="+mj-cs"/>
              </a:rPr>
              <a:t> التعليمية </a:t>
            </a:r>
            <a:endParaRPr lang="ar-JO" sz="3200" dirty="0">
              <a:cs typeface="+mj-cs"/>
            </a:endParaRPr>
          </a:p>
          <a:p>
            <a:pPr algn="r" rtl="1"/>
            <a:r>
              <a:rPr lang="ar-YE" sz="3200" dirty="0">
                <a:cs typeface="+mj-cs"/>
              </a:rPr>
              <a:t>يعد من أهم مرتكزات السياسة التعليمية لأي مجتمع، والتي تجد تطبيقاً لها في المجال التعليمي والتربوي وبخاصة في الإطار المعاصر. ويشير المصطلح إلى </a:t>
            </a:r>
            <a:r>
              <a:rPr lang="ar-JO" sz="3200" dirty="0">
                <a:cs typeface="+mj-cs"/>
              </a:rPr>
              <a:t>حق </a:t>
            </a:r>
            <a:r>
              <a:rPr lang="ar-YE" sz="3200" dirty="0">
                <a:cs typeface="+mj-cs"/>
              </a:rPr>
              <a:t>جميع الأطفال والشباب في المجتمع ممن لديهم الاستعداد للاستمرار في التعليم ومن ثم الحصول على الوظائف والأ</a:t>
            </a:r>
            <a:r>
              <a:rPr lang="ar-JO" sz="3200" dirty="0">
                <a:cs typeface="+mj-cs"/>
              </a:rPr>
              <a:t>د</a:t>
            </a:r>
            <a:r>
              <a:rPr lang="ar-YE" sz="3200" dirty="0">
                <a:cs typeface="+mj-cs"/>
              </a:rPr>
              <a:t>وار ذات المس</a:t>
            </a:r>
            <a:r>
              <a:rPr lang="ar-JO" sz="3200" dirty="0">
                <a:cs typeface="+mj-cs"/>
              </a:rPr>
              <a:t>ؤ</a:t>
            </a:r>
            <a:r>
              <a:rPr lang="ar-YE" sz="3200" dirty="0">
                <a:cs typeface="+mj-cs"/>
              </a:rPr>
              <a:t>ولية والقوة بغض النظر عن الخلفيات الاقتصادية والاجتماعية لأسرهم.</a:t>
            </a:r>
            <a:endParaRPr lang="en-US" sz="3200" dirty="0">
              <a:cs typeface="+mj-cs"/>
            </a:endParaRPr>
          </a:p>
        </p:txBody>
      </p:sp>
      <p:pic>
        <p:nvPicPr>
          <p:cNvPr id="13" name="Picture 12">
            <a:extLst>
              <a:ext uri="{FF2B5EF4-FFF2-40B4-BE49-F238E27FC236}">
                <a16:creationId xmlns:a16="http://schemas.microsoft.com/office/drawing/2014/main" id="{3113865D-52F8-4C2F-A6CE-81D94EF115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spTree>
    <p:extLst>
      <p:ext uri="{BB962C8B-B14F-4D97-AF65-F5344CB8AC3E}">
        <p14:creationId xmlns:p14="http://schemas.microsoft.com/office/powerpoint/2010/main" val="92704896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325052" y="1568662"/>
            <a:ext cx="6459794" cy="584775"/>
          </a:xfrm>
          <a:prstGeom prst="rect">
            <a:avLst/>
          </a:prstGeom>
          <a:noFill/>
        </p:spPr>
        <p:txBody>
          <a:bodyPr wrap="square" rtlCol="0">
            <a:spAutoFit/>
          </a:bodyPr>
          <a:lstStyle/>
          <a:p>
            <a:pPr algn="ctr"/>
            <a:r>
              <a:rPr lang="ar-YE" sz="3200" b="1" dirty="0">
                <a:solidFill>
                  <a:srgbClr val="00B0F0"/>
                </a:solidFill>
              </a:rPr>
              <a:t>مبادئ الس</a:t>
            </a:r>
            <a:r>
              <a:rPr lang="ar-JO" sz="3200" b="1" dirty="0">
                <a:solidFill>
                  <a:srgbClr val="00B0F0"/>
                </a:solidFill>
              </a:rPr>
              <a:t>ي</a:t>
            </a:r>
            <a:r>
              <a:rPr lang="ar-YE" sz="3200" b="1" dirty="0">
                <a:solidFill>
                  <a:srgbClr val="00B0F0"/>
                </a:solidFill>
              </a:rPr>
              <a:t>اس</a:t>
            </a:r>
            <a:r>
              <a:rPr lang="ar-JO" sz="3200" b="1" dirty="0">
                <a:solidFill>
                  <a:srgbClr val="00B0F0"/>
                </a:solidFill>
              </a:rPr>
              <a:t>ات </a:t>
            </a:r>
            <a:r>
              <a:rPr lang="ar-YE" sz="3200" b="1" dirty="0">
                <a:solidFill>
                  <a:srgbClr val="00B0F0"/>
                </a:solidFill>
              </a:rPr>
              <a:t>التع</a:t>
            </a:r>
            <a:r>
              <a:rPr lang="ar-JO" sz="3200" b="1" dirty="0">
                <a:solidFill>
                  <a:srgbClr val="00B0F0"/>
                </a:solidFill>
              </a:rPr>
              <a:t>لي</a:t>
            </a:r>
            <a:r>
              <a:rPr lang="ar-YE" sz="3200" b="1" dirty="0">
                <a:solidFill>
                  <a:srgbClr val="00B0F0"/>
                </a:solidFill>
              </a:rPr>
              <a:t>م</a:t>
            </a:r>
            <a:r>
              <a:rPr lang="ar-JO" sz="3200" b="1" dirty="0">
                <a:solidFill>
                  <a:srgbClr val="00B0F0"/>
                </a:solidFill>
              </a:rPr>
              <a:t>ي</a:t>
            </a:r>
            <a:r>
              <a:rPr lang="ar-YE" sz="3200" b="1" dirty="0">
                <a:solidFill>
                  <a:srgbClr val="00B0F0"/>
                </a:solidFill>
              </a:rPr>
              <a:t>ة:</a:t>
            </a: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075373" y="2476274"/>
            <a:ext cx="10041254" cy="3108543"/>
          </a:xfrm>
          <a:prstGeom prst="rect">
            <a:avLst/>
          </a:prstGeom>
          <a:noFill/>
        </p:spPr>
        <p:txBody>
          <a:bodyPr wrap="square" rtlCol="0">
            <a:spAutoFit/>
          </a:bodyPr>
          <a:lstStyle/>
          <a:p>
            <a:pPr algn="just" rtl="1"/>
            <a:r>
              <a:rPr lang="ar-JO" sz="2800" b="1" dirty="0"/>
              <a:t>ثانيًا: </a:t>
            </a:r>
            <a:r>
              <a:rPr lang="ar-YE" sz="2800" b="1" dirty="0"/>
              <a:t> </a:t>
            </a:r>
            <a:r>
              <a:rPr lang="ar-YE" sz="2800" dirty="0"/>
              <a:t>تنمية السلوك الديموقراطي: ليست الديموقراطية مجرد شكل من أشكال الحكم، فهي أولاً وقبل كل شيء أسلوب في الحياة الاجتماعية يعتمد على التبادلية، وعلى اتساع مساحة</a:t>
            </a:r>
            <a:r>
              <a:rPr lang="ar-JO" sz="2800" dirty="0"/>
              <a:t> الاهتمامات المشتركة، وتنوع أعظم للقدرات الإنسانية، وكل هذا يتطلب مزيداً من النمو والتدريب على الحياة الديمقراطية بتطوير الخيرات التربوية الواعية الهادفة من هنا تعول السياسات الاجتماعية المعاصرة على التربية في تنمية السلوك الديموقراطي لدى الأفراد بحيث أصبح هذا المطلب معبراً في ذات الوقت عن هدف راسخ من أهداف السياسة الاجتماعية للتعليم.</a:t>
            </a:r>
            <a:endParaRPr lang="en-US" sz="2800" dirty="0"/>
          </a:p>
        </p:txBody>
      </p:sp>
      <p:pic>
        <p:nvPicPr>
          <p:cNvPr id="15" name="Picture 14">
            <a:extLst>
              <a:ext uri="{FF2B5EF4-FFF2-40B4-BE49-F238E27FC236}">
                <a16:creationId xmlns:a16="http://schemas.microsoft.com/office/drawing/2014/main" id="{3113865D-52F8-4C2F-A6CE-81D94EF115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spTree>
    <p:extLst>
      <p:ext uri="{BB962C8B-B14F-4D97-AF65-F5344CB8AC3E}">
        <p14:creationId xmlns:p14="http://schemas.microsoft.com/office/powerpoint/2010/main" val="112850250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518090" y="1592966"/>
            <a:ext cx="6459794" cy="584775"/>
          </a:xfrm>
          <a:prstGeom prst="rect">
            <a:avLst/>
          </a:prstGeom>
          <a:noFill/>
        </p:spPr>
        <p:txBody>
          <a:bodyPr wrap="square" rtlCol="0">
            <a:spAutoFit/>
          </a:bodyPr>
          <a:lstStyle/>
          <a:p>
            <a:pPr algn="ctr"/>
            <a:r>
              <a:rPr lang="ar-YE" sz="3200" b="1" dirty="0">
                <a:solidFill>
                  <a:srgbClr val="00B0F0"/>
                </a:solidFill>
              </a:rPr>
              <a:t>مبادئ الس</a:t>
            </a:r>
            <a:r>
              <a:rPr lang="ar-JO" sz="3200" b="1" dirty="0">
                <a:solidFill>
                  <a:srgbClr val="00B0F0"/>
                </a:solidFill>
              </a:rPr>
              <a:t>ي</a:t>
            </a:r>
            <a:r>
              <a:rPr lang="ar-YE" sz="3200" b="1" dirty="0">
                <a:solidFill>
                  <a:srgbClr val="00B0F0"/>
                </a:solidFill>
              </a:rPr>
              <a:t>اس</a:t>
            </a:r>
            <a:r>
              <a:rPr lang="ar-JO" sz="3200" b="1" dirty="0">
                <a:solidFill>
                  <a:srgbClr val="00B0F0"/>
                </a:solidFill>
              </a:rPr>
              <a:t>ات </a:t>
            </a:r>
            <a:r>
              <a:rPr lang="ar-YE" sz="3200" b="1" dirty="0">
                <a:solidFill>
                  <a:srgbClr val="00B0F0"/>
                </a:solidFill>
              </a:rPr>
              <a:t>التع</a:t>
            </a:r>
            <a:r>
              <a:rPr lang="ar-JO" sz="3200" b="1" dirty="0">
                <a:solidFill>
                  <a:srgbClr val="00B0F0"/>
                </a:solidFill>
              </a:rPr>
              <a:t>لي</a:t>
            </a:r>
            <a:r>
              <a:rPr lang="ar-YE" sz="3200" b="1" dirty="0">
                <a:solidFill>
                  <a:srgbClr val="00B0F0"/>
                </a:solidFill>
              </a:rPr>
              <a:t>م</a:t>
            </a:r>
            <a:r>
              <a:rPr lang="ar-JO" sz="3200" b="1" dirty="0">
                <a:solidFill>
                  <a:srgbClr val="00B0F0"/>
                </a:solidFill>
              </a:rPr>
              <a:t>ي</a:t>
            </a:r>
            <a:r>
              <a:rPr lang="ar-YE" sz="3200" b="1" dirty="0">
                <a:solidFill>
                  <a:srgbClr val="00B0F0"/>
                </a:solidFill>
              </a:rPr>
              <a:t>ة:</a:t>
            </a: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075373" y="2443190"/>
            <a:ext cx="9984167" cy="3254417"/>
          </a:xfrm>
          <a:prstGeom prst="rect">
            <a:avLst/>
          </a:prstGeom>
          <a:noFill/>
        </p:spPr>
        <p:txBody>
          <a:bodyPr wrap="square" rtlCol="0">
            <a:spAutoFit/>
          </a:bodyPr>
          <a:lstStyle/>
          <a:p>
            <a:pPr algn="r" rtl="1">
              <a:lnSpc>
                <a:spcPct val="150000"/>
              </a:lnSpc>
            </a:pPr>
            <a:r>
              <a:rPr lang="ar-JO" sz="2800" b="1" dirty="0"/>
              <a:t>ثالثًا: </a:t>
            </a:r>
            <a:r>
              <a:rPr lang="ar-YE" sz="2800" b="1" dirty="0"/>
              <a:t> </a:t>
            </a:r>
            <a:r>
              <a:rPr lang="ar-YE" sz="2800" dirty="0"/>
              <a:t>إعلاء مبادئ حقوق الإنسان: لقد استقر في تكوين السياسة الاجتماعية للتعليم في السياق المعاصر أن تدريس حقوق الإنسان في المدارس يعزز الوعي بالديموقراطية في المجتمع الإنساني الأعم والأشمل وأن تأصيل مبادئ حقوق الإنسان في المجتمع المدرسي تعد مقدمة لازمة </a:t>
            </a:r>
            <a:r>
              <a:rPr lang="ar-JO" sz="2800"/>
              <a:t>لتعميم</a:t>
            </a:r>
            <a:r>
              <a:rPr lang="ar-YE" sz="2800"/>
              <a:t> </a:t>
            </a:r>
            <a:r>
              <a:rPr lang="ar-YE" sz="2800" dirty="0"/>
              <a:t>هذه المبادئ في الحياة اليومية للمجتمع الخارجي وهي المبادئ التي تدور حول صيانة كرامة الإنسان والحرية والمساواة والعدالة.</a:t>
            </a:r>
            <a:endParaRPr lang="en-US" sz="2800" dirty="0"/>
          </a:p>
        </p:txBody>
      </p:sp>
      <p:pic>
        <p:nvPicPr>
          <p:cNvPr id="13" name="Picture 12">
            <a:extLst>
              <a:ext uri="{FF2B5EF4-FFF2-40B4-BE49-F238E27FC236}">
                <a16:creationId xmlns:a16="http://schemas.microsoft.com/office/drawing/2014/main" id="{3113865D-52F8-4C2F-A6CE-81D94EF115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spTree>
    <p:extLst>
      <p:ext uri="{BB962C8B-B14F-4D97-AF65-F5344CB8AC3E}">
        <p14:creationId xmlns:p14="http://schemas.microsoft.com/office/powerpoint/2010/main" val="140745095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518090" y="1557203"/>
            <a:ext cx="6459794" cy="584775"/>
          </a:xfrm>
          <a:prstGeom prst="rect">
            <a:avLst/>
          </a:prstGeom>
          <a:noFill/>
        </p:spPr>
        <p:txBody>
          <a:bodyPr wrap="square" rtlCol="0">
            <a:spAutoFit/>
          </a:bodyPr>
          <a:lstStyle/>
          <a:p>
            <a:pPr algn="ctr"/>
            <a:r>
              <a:rPr lang="ar-YE" sz="3200" b="1" dirty="0">
                <a:solidFill>
                  <a:srgbClr val="00B0F0"/>
                </a:solidFill>
              </a:rPr>
              <a:t>مبادئ الس</a:t>
            </a:r>
            <a:r>
              <a:rPr lang="ar-JO" sz="3200" b="1" dirty="0">
                <a:solidFill>
                  <a:srgbClr val="00B0F0"/>
                </a:solidFill>
              </a:rPr>
              <a:t>ي</a:t>
            </a:r>
            <a:r>
              <a:rPr lang="ar-YE" sz="3200" b="1" dirty="0">
                <a:solidFill>
                  <a:srgbClr val="00B0F0"/>
                </a:solidFill>
              </a:rPr>
              <a:t>اس</a:t>
            </a:r>
            <a:r>
              <a:rPr lang="ar-JO" sz="3200" b="1" dirty="0">
                <a:solidFill>
                  <a:srgbClr val="00B0F0"/>
                </a:solidFill>
              </a:rPr>
              <a:t>ات </a:t>
            </a:r>
            <a:r>
              <a:rPr lang="ar-YE" sz="3200" b="1" dirty="0">
                <a:solidFill>
                  <a:srgbClr val="00B0F0"/>
                </a:solidFill>
              </a:rPr>
              <a:t>التع</a:t>
            </a:r>
            <a:r>
              <a:rPr lang="ar-JO" sz="3200" b="1" dirty="0">
                <a:solidFill>
                  <a:srgbClr val="00B0F0"/>
                </a:solidFill>
              </a:rPr>
              <a:t>لي</a:t>
            </a:r>
            <a:r>
              <a:rPr lang="ar-YE" sz="3200" b="1" dirty="0">
                <a:solidFill>
                  <a:srgbClr val="00B0F0"/>
                </a:solidFill>
              </a:rPr>
              <a:t>م</a:t>
            </a:r>
            <a:r>
              <a:rPr lang="ar-JO" sz="3200" b="1" dirty="0">
                <a:solidFill>
                  <a:srgbClr val="00B0F0"/>
                </a:solidFill>
              </a:rPr>
              <a:t>ي</a:t>
            </a:r>
            <a:r>
              <a:rPr lang="ar-YE" sz="3200" b="1" dirty="0">
                <a:solidFill>
                  <a:srgbClr val="00B0F0"/>
                </a:solidFill>
              </a:rPr>
              <a:t>ة:</a:t>
            </a: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489587" y="2807680"/>
            <a:ext cx="9556587" cy="2554545"/>
          </a:xfrm>
          <a:prstGeom prst="rect">
            <a:avLst/>
          </a:prstGeom>
          <a:noFill/>
        </p:spPr>
        <p:txBody>
          <a:bodyPr wrap="square" rtlCol="0">
            <a:spAutoFit/>
          </a:bodyPr>
          <a:lstStyle/>
          <a:p>
            <a:pPr algn="r" rtl="1"/>
            <a:r>
              <a:rPr lang="ar-YE" sz="3200" dirty="0"/>
              <a:t> </a:t>
            </a:r>
            <a:r>
              <a:rPr lang="ar-JO" sz="3200" b="1" dirty="0"/>
              <a:t>رابعًا:    </a:t>
            </a:r>
            <a:r>
              <a:rPr lang="ar-YE" sz="3200" dirty="0"/>
              <a:t>تنمية العقلية العلمية: لقد أصبح من مبادئ السياسات الاجتماعية الراسخة في البلدان كافة بدرجات متفاوتة أن يكون العلم والبحث العلمي معيارين لش</a:t>
            </a:r>
            <a:r>
              <a:rPr lang="ar-JO" sz="3200" dirty="0"/>
              <a:t>ؤ</a:t>
            </a:r>
            <a:r>
              <a:rPr lang="ar-YE" sz="3200" dirty="0"/>
              <a:t>ون الحياة الاقتصادية والاجتماعية كافة، وأصبح امتلاك المجتمع لقاعدة علمية مؤسسة على كوادر من العلماء والباحثين وبنية مادية للبحث العلمي مطلباً رئيساً في تخطيط السياسات</a:t>
            </a:r>
            <a:r>
              <a:rPr lang="ar-JO" sz="3200" dirty="0"/>
              <a:t> </a:t>
            </a:r>
            <a:r>
              <a:rPr lang="ar-YE" sz="3200" dirty="0"/>
              <a:t>الإنمائية.</a:t>
            </a:r>
            <a:endParaRPr lang="en-US" dirty="0"/>
          </a:p>
        </p:txBody>
      </p:sp>
      <p:pic>
        <p:nvPicPr>
          <p:cNvPr id="13" name="Picture 12">
            <a:extLst>
              <a:ext uri="{FF2B5EF4-FFF2-40B4-BE49-F238E27FC236}">
                <a16:creationId xmlns:a16="http://schemas.microsoft.com/office/drawing/2014/main" id="{3113865D-52F8-4C2F-A6CE-81D94EF115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spTree>
    <p:extLst>
      <p:ext uri="{BB962C8B-B14F-4D97-AF65-F5344CB8AC3E}">
        <p14:creationId xmlns:p14="http://schemas.microsoft.com/office/powerpoint/2010/main" val="184118979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598783" y="1615969"/>
            <a:ext cx="6459794" cy="584775"/>
          </a:xfrm>
          <a:prstGeom prst="rect">
            <a:avLst/>
          </a:prstGeom>
          <a:noFill/>
        </p:spPr>
        <p:txBody>
          <a:bodyPr wrap="square" rtlCol="0">
            <a:spAutoFit/>
          </a:bodyPr>
          <a:lstStyle/>
          <a:p>
            <a:pPr algn="ctr"/>
            <a:r>
              <a:rPr lang="ar-YE" sz="3200" b="1" dirty="0">
                <a:solidFill>
                  <a:srgbClr val="00B0F0"/>
                </a:solidFill>
              </a:rPr>
              <a:t>م</a:t>
            </a:r>
            <a:r>
              <a:rPr lang="ar-JO" sz="3200" b="1" dirty="0">
                <a:solidFill>
                  <a:srgbClr val="00B0F0"/>
                </a:solidFill>
              </a:rPr>
              <a:t>ب</a:t>
            </a:r>
            <a:r>
              <a:rPr lang="ar-YE" sz="3200" b="1" dirty="0">
                <a:solidFill>
                  <a:srgbClr val="00B0F0"/>
                </a:solidFill>
              </a:rPr>
              <a:t>ادئ الس</a:t>
            </a:r>
            <a:r>
              <a:rPr lang="ar-JO" sz="3200" b="1" dirty="0">
                <a:solidFill>
                  <a:srgbClr val="00B0F0"/>
                </a:solidFill>
              </a:rPr>
              <a:t>ي</a:t>
            </a:r>
            <a:r>
              <a:rPr lang="ar-YE" sz="3200" b="1" dirty="0">
                <a:solidFill>
                  <a:srgbClr val="00B0F0"/>
                </a:solidFill>
              </a:rPr>
              <a:t>اس</a:t>
            </a:r>
            <a:r>
              <a:rPr lang="ar-JO" sz="3200" b="1" dirty="0">
                <a:solidFill>
                  <a:srgbClr val="00B0F0"/>
                </a:solidFill>
              </a:rPr>
              <a:t>ات </a:t>
            </a:r>
            <a:r>
              <a:rPr lang="ar-YE" sz="3200" b="1" dirty="0">
                <a:solidFill>
                  <a:srgbClr val="00B0F0"/>
                </a:solidFill>
              </a:rPr>
              <a:t>التع</a:t>
            </a:r>
            <a:r>
              <a:rPr lang="ar-JO" sz="3200" b="1" dirty="0">
                <a:solidFill>
                  <a:srgbClr val="00B0F0"/>
                </a:solidFill>
              </a:rPr>
              <a:t>لي</a:t>
            </a:r>
            <a:r>
              <a:rPr lang="ar-YE" sz="3200" b="1" dirty="0">
                <a:solidFill>
                  <a:srgbClr val="00B0F0"/>
                </a:solidFill>
              </a:rPr>
              <a:t>م</a:t>
            </a:r>
            <a:r>
              <a:rPr lang="ar-JO" sz="3200" b="1" dirty="0">
                <a:solidFill>
                  <a:srgbClr val="00B0F0"/>
                </a:solidFill>
              </a:rPr>
              <a:t>ي</a:t>
            </a:r>
            <a:r>
              <a:rPr lang="ar-YE" sz="3200" b="1" dirty="0">
                <a:solidFill>
                  <a:srgbClr val="00B0F0"/>
                </a:solidFill>
              </a:rPr>
              <a:t>ة:</a:t>
            </a: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474839" y="2983706"/>
            <a:ext cx="9641787" cy="2554545"/>
          </a:xfrm>
          <a:prstGeom prst="rect">
            <a:avLst/>
          </a:prstGeom>
          <a:noFill/>
        </p:spPr>
        <p:txBody>
          <a:bodyPr wrap="square" rtlCol="0">
            <a:spAutoFit/>
          </a:bodyPr>
          <a:lstStyle/>
          <a:p>
            <a:pPr algn="just" rtl="1"/>
            <a:r>
              <a:rPr lang="ar-JO" sz="3200" b="1" dirty="0"/>
              <a:t>خامسُا</a:t>
            </a:r>
            <a:r>
              <a:rPr lang="ar-JO" sz="3200" dirty="0"/>
              <a:t>:</a:t>
            </a:r>
            <a:r>
              <a:rPr lang="ar-YE" sz="3200" dirty="0"/>
              <a:t> تعزيز الهوية الثقافية: يظل هدف تعزيز الهوية الثقافية هدفاً محورياً لأية سياسة تعليمية، فالذاتية الثقافية بما تتضمنه من سمات وقيم الشخصية الوطنية، </a:t>
            </a:r>
            <a:r>
              <a:rPr lang="ar-JO" sz="3200" dirty="0"/>
              <a:t>والاعتزاز بماضيه العرق وإنجازاته الحضارية</a:t>
            </a:r>
            <a:r>
              <a:rPr lang="ar-YE" sz="3200" dirty="0"/>
              <a:t>، أصبحت جزء من شخصية الأمة وهذه المضامين كافة لاشك أن سبيلها إلى الاستعادة والحفظ والتقويم والتجديد إنما هوالتعليم</a:t>
            </a:r>
            <a:r>
              <a:rPr lang="ar-JO" sz="3200" dirty="0"/>
              <a:t>.</a:t>
            </a:r>
            <a:endParaRPr lang="en-US" sz="3200" dirty="0"/>
          </a:p>
        </p:txBody>
      </p:sp>
      <p:pic>
        <p:nvPicPr>
          <p:cNvPr id="13" name="Picture 12">
            <a:extLst>
              <a:ext uri="{FF2B5EF4-FFF2-40B4-BE49-F238E27FC236}">
                <a16:creationId xmlns:a16="http://schemas.microsoft.com/office/drawing/2014/main" id="{3113865D-52F8-4C2F-A6CE-81D94EF115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783725"/>
            <a:ext cx="3105150" cy="1476375"/>
          </a:xfrm>
          <a:prstGeom prst="rect">
            <a:avLst/>
          </a:prstGeom>
        </p:spPr>
      </p:pic>
    </p:spTree>
    <p:extLst>
      <p:ext uri="{BB962C8B-B14F-4D97-AF65-F5344CB8AC3E}">
        <p14:creationId xmlns:p14="http://schemas.microsoft.com/office/powerpoint/2010/main" val="264909590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325053" y="1568662"/>
            <a:ext cx="6459794" cy="584775"/>
          </a:xfrm>
          <a:prstGeom prst="rect">
            <a:avLst/>
          </a:prstGeom>
          <a:noFill/>
        </p:spPr>
        <p:txBody>
          <a:bodyPr wrap="square" rtlCol="0">
            <a:spAutoFit/>
          </a:bodyPr>
          <a:lstStyle/>
          <a:p>
            <a:pPr algn="ctr"/>
            <a:r>
              <a:rPr lang="ar-JO" sz="3200" b="1" dirty="0">
                <a:solidFill>
                  <a:srgbClr val="00B0F0"/>
                </a:solidFill>
              </a:rPr>
              <a:t>خاتمة</a:t>
            </a:r>
            <a:endParaRPr lang="en-US" sz="400000" b="1" dirty="0">
              <a:solidFill>
                <a:srgbClr val="00B0F0"/>
              </a:solidFill>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484923" y="2148053"/>
            <a:ext cx="9714886" cy="4031873"/>
          </a:xfrm>
          <a:prstGeom prst="rect">
            <a:avLst/>
          </a:prstGeom>
          <a:noFill/>
        </p:spPr>
        <p:txBody>
          <a:bodyPr wrap="square" rtlCol="0">
            <a:spAutoFit/>
          </a:bodyPr>
          <a:lstStyle/>
          <a:p>
            <a:pPr algn="just" rtl="1"/>
            <a:r>
              <a:rPr lang="ar-JO" sz="3200" dirty="0">
                <a:latin typeface="TraditionalArabic"/>
              </a:rPr>
              <a:t>    </a:t>
            </a:r>
            <a:r>
              <a:rPr lang="ar-YE" sz="3200" dirty="0">
                <a:latin typeface="TraditionalArabic"/>
              </a:rPr>
              <a:t>تحظى السياسات التربوية باهتمامٍ واسع من قِبل الباحثين وصانعي السياسات، وذلك لارتباطها الوثيق</a:t>
            </a:r>
            <a:r>
              <a:rPr lang="ar-JO" sz="3200" dirty="0">
                <a:latin typeface="TraditionalArabic"/>
              </a:rPr>
              <a:t> </a:t>
            </a:r>
            <a:r>
              <a:rPr lang="ar-YE" sz="3200" dirty="0">
                <a:latin typeface="TraditionalArabic"/>
              </a:rPr>
              <a:t>بالسياسات العامة للدول، ولما تقوم به من دورٍ هام في تشكيل وتوجيه حركة النظام التعليمي بكافة عناصره</a:t>
            </a:r>
            <a:r>
              <a:rPr lang="ar-JO" sz="3200" dirty="0">
                <a:latin typeface="TraditionalArabic"/>
              </a:rPr>
              <a:t> </a:t>
            </a:r>
            <a:r>
              <a:rPr lang="ar-YE" sz="3200" dirty="0">
                <a:latin typeface="TraditionalArabic"/>
              </a:rPr>
              <a:t>في الحاضر واستشراف ما ينبغي أن يكون عليه في المستقبل، بوصفه أحد العوامل الاستراتيجية الهامة التي تؤثرفي العملية السياسية، والثقافية، والاجتماعية، والاقتصادية والتنموية للمجتمعات أجمع، وعن طريقه يتم بناء</a:t>
            </a:r>
            <a:r>
              <a:rPr lang="ar-JO" sz="3200" dirty="0">
                <a:latin typeface="TraditionalArabic"/>
              </a:rPr>
              <a:t> </a:t>
            </a:r>
            <a:r>
              <a:rPr lang="ar-YE" sz="3200" dirty="0">
                <a:latin typeface="TraditionalArabic"/>
              </a:rPr>
              <a:t>وضبط سلوك وتوجهات أفراد المجتمع في كافة المجالات وفق القيم التي يتبناها المجتمع</a:t>
            </a:r>
            <a:endParaRPr lang="en-US" sz="3200" dirty="0"/>
          </a:p>
        </p:txBody>
      </p:sp>
    </p:spTree>
    <p:extLst>
      <p:ext uri="{BB962C8B-B14F-4D97-AF65-F5344CB8AC3E}">
        <p14:creationId xmlns:p14="http://schemas.microsoft.com/office/powerpoint/2010/main" val="261436120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655608" y="4880371"/>
            <a:ext cx="6459794" cy="400110"/>
          </a:xfrm>
          <a:prstGeom prst="rect">
            <a:avLst/>
          </a:prstGeom>
          <a:noFill/>
        </p:spPr>
        <p:txBody>
          <a:bodyPr wrap="square" rtlCol="0">
            <a:spAutoFit/>
          </a:bodyPr>
          <a:lstStyle/>
          <a:p>
            <a:pPr algn="ctr"/>
            <a:r>
              <a:rPr lang="en-US" sz="2000" dirty="0">
                <a:effectLst/>
                <a:ea typeface="Times New Roman" panose="02020603050405020304" pitchFamily="18" charset="0"/>
                <a:cs typeface="Simplified Arabic" panose="02020603050405020304" pitchFamily="18" charset="-78"/>
                <a:hlinkClick r:id="rId3"/>
              </a:rPr>
              <a:t>https://ar.wikipedia.org/wiki</a:t>
            </a:r>
            <a:r>
              <a:rPr lang="ar-JO" sz="2000" dirty="0">
                <a:effectLst/>
                <a:ea typeface="Times New Roman" panose="02020603050405020304" pitchFamily="18" charset="0"/>
                <a:cs typeface="Simplified Arabic" panose="02020603050405020304" pitchFamily="18" charset="-78"/>
              </a:rPr>
              <a:t> </a:t>
            </a:r>
            <a:endParaRPr lang="en-US" sz="277800" dirty="0">
              <a:cs typeface="+mj-cs"/>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0487EAE-94F8-5DE1-F19F-9DD94F022D53}"/>
              </a:ext>
            </a:extLst>
          </p:cNvPr>
          <p:cNvSpPr txBox="1"/>
          <p:nvPr/>
        </p:nvSpPr>
        <p:spPr>
          <a:xfrm>
            <a:off x="2293992" y="3665228"/>
            <a:ext cx="8234510" cy="1323439"/>
          </a:xfrm>
          <a:prstGeom prst="rect">
            <a:avLst/>
          </a:prstGeom>
          <a:noFill/>
        </p:spPr>
        <p:txBody>
          <a:bodyPr wrap="square" rtlCol="0">
            <a:spAutoFit/>
          </a:bodyPr>
          <a:lstStyle/>
          <a:p>
            <a:pPr algn="r" rtl="1"/>
            <a:r>
              <a:rPr lang="ar-YE" sz="2400" b="0" i="0" dirty="0">
                <a:effectLst/>
                <a:latin typeface="arial black" panose="020B0A04020102020204" pitchFamily="34" charset="0"/>
              </a:rPr>
              <a:t>علي بن عبده الألمعي</a:t>
            </a:r>
            <a:r>
              <a:rPr lang="ar-JO" sz="2400" b="0" i="0" dirty="0">
                <a:effectLst/>
                <a:latin typeface="arial black" panose="020B0A04020102020204" pitchFamily="34" charset="0"/>
              </a:rPr>
              <a:t> السياسات التربوية وأهميتها في التدريس/منصة ميول تربوية</a:t>
            </a:r>
          </a:p>
          <a:p>
            <a:pPr algn="r" rtl="1"/>
            <a:endParaRPr lang="ar-JO" sz="2000" b="0" i="0" dirty="0">
              <a:effectLst/>
              <a:latin typeface="arial black" panose="020B0A04020102020204" pitchFamily="34" charset="0"/>
            </a:endParaRPr>
          </a:p>
          <a:p>
            <a:pPr rtl="1"/>
            <a:r>
              <a:rPr lang="en-US" dirty="0">
                <a:hlinkClick r:id="rId4"/>
              </a:rPr>
              <a:t>http://www.moyoultarbawiya.net</a:t>
            </a:r>
            <a:endParaRPr lang="ar-JO" dirty="0"/>
          </a:p>
          <a:p>
            <a:pPr algn="r" rtl="1"/>
            <a:endParaRPr lang="en-US" dirty="0"/>
          </a:p>
        </p:txBody>
      </p:sp>
      <p:sp>
        <p:nvSpPr>
          <p:cNvPr id="14" name="TextBox 13">
            <a:extLst>
              <a:ext uri="{FF2B5EF4-FFF2-40B4-BE49-F238E27FC236}">
                <a16:creationId xmlns:a16="http://schemas.microsoft.com/office/drawing/2014/main" id="{3B77D9D1-4001-732B-D531-EF4C13C6FCF0}"/>
              </a:ext>
            </a:extLst>
          </p:cNvPr>
          <p:cNvSpPr txBox="1"/>
          <p:nvPr/>
        </p:nvSpPr>
        <p:spPr>
          <a:xfrm>
            <a:off x="2443931" y="2905240"/>
            <a:ext cx="7934632" cy="707886"/>
          </a:xfrm>
          <a:prstGeom prst="rect">
            <a:avLst/>
          </a:prstGeom>
          <a:noFill/>
        </p:spPr>
        <p:txBody>
          <a:bodyPr wrap="square" rtlCol="0">
            <a:spAutoFit/>
          </a:bodyPr>
          <a:lstStyle/>
          <a:p>
            <a:pPr algn="r" rtl="1"/>
            <a:r>
              <a:rPr lang="ar-JO" sz="2000" dirty="0"/>
              <a:t>رجب، مصطفى، وسلطان، رجب، وابراهيم، فتحي (2022) </a:t>
            </a:r>
            <a:r>
              <a:rPr lang="ar-JO" sz="2000" b="1" dirty="0"/>
              <a:t>بناء معايير للسياسات التعليمية في ضوء التأصيل الفلسفس الفكري لها</a:t>
            </a:r>
            <a:r>
              <a:rPr lang="ar-JO" sz="2000" dirty="0"/>
              <a:t>، جامعة سوهاج مجلة شباب الباحثين 11(592-615)</a:t>
            </a:r>
            <a:endParaRPr lang="en-US" sz="2000" dirty="0"/>
          </a:p>
        </p:txBody>
      </p:sp>
      <p:sp>
        <p:nvSpPr>
          <p:cNvPr id="15" name="TextBox 14">
            <a:extLst>
              <a:ext uri="{FF2B5EF4-FFF2-40B4-BE49-F238E27FC236}">
                <a16:creationId xmlns:a16="http://schemas.microsoft.com/office/drawing/2014/main" id="{DC9CF143-F92C-63B3-D63E-FC85245276B6}"/>
              </a:ext>
            </a:extLst>
          </p:cNvPr>
          <p:cNvSpPr txBox="1"/>
          <p:nvPr/>
        </p:nvSpPr>
        <p:spPr>
          <a:xfrm>
            <a:off x="2168013" y="2051447"/>
            <a:ext cx="8153809" cy="434734"/>
          </a:xfrm>
          <a:prstGeom prst="rect">
            <a:avLst/>
          </a:prstGeom>
          <a:noFill/>
        </p:spPr>
        <p:txBody>
          <a:bodyPr wrap="square" rtlCol="0">
            <a:spAutoFit/>
          </a:bodyP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p:txBody>
      </p: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id="{6EBBB157-BA76-70AA-776A-1DD14266A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866" y="1290445"/>
            <a:ext cx="4200450" cy="484743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sz="20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السعود، راتب (2024). </a:t>
            </a:r>
            <a:r>
              <a:rPr lang="ar-JO" sz="2000" b="1"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السياسات التربوية في الدول العربية</a:t>
            </a:r>
            <a:r>
              <a:rPr lang="ar-JO" sz="20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    دار وائل للنشر: عمان، الأردن</a:t>
            </a:r>
            <a:r>
              <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pPr algn="ctr"/>
            <a:r>
              <a:rPr lang="ar-JO" sz="3200" b="1" dirty="0">
                <a:solidFill>
                  <a:schemeClr val="bg1"/>
                </a:solidFill>
              </a:rPr>
              <a:t>مراجع المادة</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id="{E6E1BB71-9988-1170-F65E-6070933609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1591" y="1432558"/>
            <a:ext cx="4348592" cy="4584784"/>
          </a:xfrm>
          <a:prstGeom prst="rect">
            <a:avLst/>
          </a:prstGeom>
        </p:spPr>
      </p:pic>
    </p:spTree>
    <p:extLst>
      <p:ext uri="{BB962C8B-B14F-4D97-AF65-F5344CB8AC3E}">
        <p14:creationId xmlns:p14="http://schemas.microsoft.com/office/powerpoint/2010/main" val="409614946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21B20AF-04F0-22A2-15B6-B1C1AE520C9F}"/>
              </a:ext>
            </a:extLst>
          </p:cNvPr>
          <p:cNvSpPr/>
          <p:nvPr/>
        </p:nvSpPr>
        <p:spPr>
          <a:xfrm>
            <a:off x="549691" y="1526521"/>
            <a:ext cx="11116283" cy="431805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5" name="Picture 14">
            <a:extLst>
              <a:ext uri="{FF2B5EF4-FFF2-40B4-BE49-F238E27FC236}">
                <a16:creationId xmlns:a16="http://schemas.microsoft.com/office/drawing/2014/main" id="{E54443D3-5D2F-FA0A-5F54-4D82A22A0E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1729" y="1698168"/>
            <a:ext cx="3318387" cy="4146405"/>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2089</TotalTime>
  <Words>3347</Words>
  <Application>Microsoft Office PowerPoint</Application>
  <PresentationFormat>Widescreen</PresentationFormat>
  <Paragraphs>298</Paragraphs>
  <Slides>39</Slides>
  <Notes>5</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39</vt:i4>
      </vt:variant>
    </vt:vector>
  </HeadingPairs>
  <TitlesOfParts>
    <vt:vector size="56" baseType="lpstr">
      <vt:lpstr>Aldhabi</vt:lpstr>
      <vt:lpstr>Arabic Typesetting</vt:lpstr>
      <vt:lpstr>Arial</vt:lpstr>
      <vt:lpstr>arial black</vt:lpstr>
      <vt:lpstr>Calibri</vt:lpstr>
      <vt:lpstr>Calibri Light</vt:lpstr>
      <vt:lpstr>DroidArabicKufi-Regular</vt:lpstr>
      <vt:lpstr>Dubai</vt:lpstr>
      <vt:lpstr>Noto Naskh Arabic</vt:lpstr>
      <vt:lpstr>Rockwell Condensed</vt:lpstr>
      <vt:lpstr>Simplified Arabic</vt:lpstr>
      <vt:lpstr>Symbol</vt:lpstr>
      <vt:lpstr>Times New Roman</vt:lpstr>
      <vt:lpstr>TraditionalArabic</vt:lpstr>
      <vt:lpstr>TraditionalArabic-Bold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252</cp:revision>
  <dcterms:created xsi:type="dcterms:W3CDTF">2023-04-29T09:08:23Z</dcterms:created>
  <dcterms:modified xsi:type="dcterms:W3CDTF">2023-10-05T00:16:50Z</dcterms:modified>
</cp:coreProperties>
</file>