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03" r:id="rId2"/>
    <p:sldId id="437" r:id="rId3"/>
    <p:sldId id="458" r:id="rId4"/>
    <p:sldId id="459" r:id="rId5"/>
    <p:sldId id="460" r:id="rId6"/>
    <p:sldId id="461" r:id="rId7"/>
    <p:sldId id="462" r:id="rId8"/>
    <p:sldId id="463" r:id="rId9"/>
    <p:sldId id="457" r:id="rId10"/>
    <p:sldId id="465" r:id="rId11"/>
    <p:sldId id="466" r:id="rId12"/>
    <p:sldId id="467" r:id="rId13"/>
    <p:sldId id="464" r:id="rId14"/>
    <p:sldId id="468" r:id="rId15"/>
    <p:sldId id="469" r:id="rId16"/>
    <p:sldId id="470" r:id="rId17"/>
    <p:sldId id="471" r:id="rId18"/>
    <p:sldId id="472" r:id="rId19"/>
    <p:sldId id="473" r:id="rId20"/>
    <p:sldId id="474" r:id="rId21"/>
    <p:sldId id="475" r:id="rId22"/>
    <p:sldId id="476" r:id="rId23"/>
    <p:sldId id="477" r:id="rId24"/>
    <p:sldId id="478" r:id="rId25"/>
    <p:sldId id="479" r:id="rId26"/>
    <p:sldId id="480" r:id="rId27"/>
    <p:sldId id="481" r:id="rId28"/>
    <p:sldId id="482" r:id="rId29"/>
    <p:sldId id="483" r:id="rId30"/>
    <p:sldId id="484" r:id="rId31"/>
    <p:sldId id="485" r:id="rId32"/>
    <p:sldId id="486" r:id="rId33"/>
    <p:sldId id="487" r:id="rId34"/>
    <p:sldId id="488" r:id="rId35"/>
    <p:sldId id="489" r:id="rId36"/>
    <p:sldId id="490" r:id="rId37"/>
    <p:sldId id="491" r:id="rId38"/>
    <p:sldId id="492" r:id="rId39"/>
    <p:sldId id="493" r:id="rId40"/>
    <p:sldId id="494" r:id="rId41"/>
    <p:sldId id="495" r:id="rId42"/>
    <p:sldId id="496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37"/>
            <p14:sldId id="458"/>
            <p14:sldId id="459"/>
            <p14:sldId id="460"/>
            <p14:sldId id="461"/>
            <p14:sldId id="462"/>
            <p14:sldId id="463"/>
            <p14:sldId id="457"/>
            <p14:sldId id="465"/>
            <p14:sldId id="466"/>
            <p14:sldId id="467"/>
            <p14:sldId id="464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78"/>
            <p14:sldId id="479"/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1442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ACTIONS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MARKETS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GOVERNMENT ACTIONS IN MARKETS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31DFE6-6347-F9C0-0681-865B1D6C34E9}"/>
              </a:ext>
            </a:extLst>
          </p:cNvPr>
          <p:cNvSpPr>
            <a:spLocks noGrp="1"/>
          </p:cNvSpPr>
          <p:nvPr/>
        </p:nvSpPr>
        <p:spPr bwMode="auto">
          <a:xfrm>
            <a:off x="808382" y="1998069"/>
            <a:ext cx="1057523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rgbClr val="006699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sz="3100" i="1" dirty="0">
                <a:solidFill>
                  <a:srgbClr val="6C45BB"/>
                </a:solidFill>
                <a:latin typeface="Arial" charset="0"/>
                <a:ea typeface="Arial" charset="0"/>
                <a:cs typeface="Arial" charset="0"/>
              </a:rPr>
              <a:t>In this chapter, look for the answers to these questions: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2418745-CC06-72D1-D846-7877A4F01D0A}"/>
              </a:ext>
            </a:extLst>
          </p:cNvPr>
          <p:cNvSpPr>
            <a:spLocks noGrp="1"/>
          </p:cNvSpPr>
          <p:nvPr/>
        </p:nvSpPr>
        <p:spPr bwMode="auto">
          <a:xfrm>
            <a:off x="1981200" y="2878415"/>
            <a:ext cx="8229600" cy="328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What are price ceilings and price floors?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400" dirty="0">
                <a:latin typeface="Arial" charset="0"/>
                <a:cs typeface="ＭＳ Ｐゴシック" charset="-128"/>
              </a:rPr>
              <a:t>What are some examples of each?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How do price ceilings and price floors affect market outcomes?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What is the incidence of a tax?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400" dirty="0">
                <a:latin typeface="Arial" charset="0"/>
                <a:cs typeface="ＭＳ Ｐゴシック" charset="-128"/>
              </a:rPr>
              <a:t>What determines the incidence? </a:t>
            </a:r>
          </a:p>
        </p:txBody>
      </p:sp>
    </p:spTree>
    <p:extLst>
      <p:ext uri="{BB962C8B-B14F-4D97-AF65-F5344CB8AC3E}">
        <p14:creationId xmlns:p14="http://schemas.microsoft.com/office/powerpoint/2010/main" val="42042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CONTROLS ON PRICES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89A867-7707-085C-1F83-A1A97529994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1979961"/>
            <a:ext cx="10888520" cy="39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</a:pPr>
            <a:r>
              <a:rPr lang="en-US" sz="2600" b="1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Government policies can deliberately alter the  private market outcome.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Set a </a:t>
            </a:r>
            <a:r>
              <a:rPr lang="en-US" sz="2800" b="1" dirty="0">
                <a:solidFill>
                  <a:srgbClr val="CC0000"/>
                </a:solidFill>
              </a:rPr>
              <a:t>price ceiling</a:t>
            </a:r>
            <a:r>
              <a:rPr lang="en-US" sz="2800" dirty="0"/>
              <a:t>:  a legal maximum on the price </a:t>
            </a:r>
            <a:br>
              <a:rPr lang="en-US" sz="2800" dirty="0"/>
            </a:br>
            <a:r>
              <a:rPr lang="en-US" sz="2800" dirty="0"/>
              <a:t>of a good or service   </a:t>
            </a:r>
            <a:r>
              <a:rPr lang="en-US" sz="2800" b="1" i="1" u="sng" dirty="0"/>
              <a:t>Example</a:t>
            </a:r>
            <a:r>
              <a:rPr lang="en-US" sz="2800" i="1" dirty="0"/>
              <a:t>: rent control.</a:t>
            </a:r>
            <a:r>
              <a:rPr lang="en-US" sz="2800" dirty="0"/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Set a </a:t>
            </a:r>
            <a:r>
              <a:rPr lang="en-US" sz="2800" b="1" dirty="0">
                <a:solidFill>
                  <a:srgbClr val="CC0000"/>
                </a:solidFill>
              </a:rPr>
              <a:t>price floor</a:t>
            </a:r>
            <a:r>
              <a:rPr lang="en-US" sz="2800" dirty="0"/>
              <a:t>:  a legal minimum on the price of </a:t>
            </a:r>
            <a:br>
              <a:rPr lang="en-US" sz="2800" dirty="0"/>
            </a:br>
            <a:r>
              <a:rPr lang="en-US" sz="2800" dirty="0"/>
              <a:t>a good or service   </a:t>
            </a:r>
            <a:r>
              <a:rPr lang="en-US" sz="2800" b="1" i="1" u="sng" dirty="0"/>
              <a:t>Example</a:t>
            </a:r>
            <a:r>
              <a:rPr lang="en-US" sz="2800" i="1" dirty="0"/>
              <a:t>: minimum wage.</a:t>
            </a:r>
            <a:r>
              <a:rPr lang="en-US" sz="2800" dirty="0"/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Through </a:t>
            </a:r>
            <a:r>
              <a:rPr lang="en-US" sz="2800" b="1" dirty="0">
                <a:solidFill>
                  <a:srgbClr val="CC0000"/>
                </a:solidFill>
              </a:rPr>
              <a:t>taxes</a:t>
            </a:r>
            <a:r>
              <a:rPr lang="en-US" sz="2800" dirty="0"/>
              <a:t>.</a:t>
            </a:r>
          </a:p>
          <a:p>
            <a:pPr marL="944100" lvl="2" indent="-205200" eaLnBrk="1" hangingPunct="1">
              <a:lnSpc>
                <a:spcPct val="100000"/>
              </a:lnSpc>
            </a:pPr>
            <a:r>
              <a:rPr lang="en-US" dirty="0"/>
              <a:t>The government can make buyers or sellers pay a specific amount on each unit.</a:t>
            </a:r>
          </a:p>
        </p:txBody>
      </p:sp>
    </p:spTree>
    <p:extLst>
      <p:ext uri="{BB962C8B-B14F-4D97-AF65-F5344CB8AC3E}">
        <p14:creationId xmlns:p14="http://schemas.microsoft.com/office/powerpoint/2010/main" val="402015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CONTROLS ON PRICES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28D0545-2A05-11ED-6ED3-008276B2E9F6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rgbClr val="FFFFFF"/>
          </a:solidFill>
          <a:scene3d>
            <a:camera prst="orthographicFront"/>
            <a:lightRig rig="chilly" dir="t"/>
          </a:scene3d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53112EE7-DBB3-1F95-4CAD-54EB23D8BC75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3AA8E4E4-F4B7-FDB0-62AA-A2CE9A508F47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rabicParenR"/>
              </a:pPr>
              <a:r>
                <a:rPr lang="en-US" sz="5400" b="1" kern="1200" dirty="0">
                  <a:solidFill>
                    <a:srgbClr val="002060"/>
                  </a:solidFill>
                </a:rPr>
                <a:t>Price ceiling</a:t>
              </a:r>
            </a:p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b="1" dirty="0">
                  <a:solidFill>
                    <a:srgbClr val="FF0000"/>
                  </a:solidFill>
                </a:rPr>
                <a:t>(Rent ceiling in housing market)</a:t>
              </a:r>
              <a:endParaRPr lang="en-US" sz="36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318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997C6E-AB9D-42C6-1647-27F2891EB09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45672" y="2062941"/>
            <a:ext cx="10700655" cy="387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makes it illegal to charge a price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higher than</a:t>
            </a:r>
            <a:r>
              <a:rPr lang="en-C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specified level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applied to </a:t>
            </a:r>
            <a:r>
              <a:rPr lang="en-C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housing market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 is called </a:t>
            </a:r>
            <a:r>
              <a:rPr lang="en-C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rent ceiling.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Two outcomes are possible when government imposes price ceiling: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has no effect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leads t a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shortage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43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82B0E6-AF99-6580-4A5B-EEA63AFAAE7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2357211"/>
            <a:ext cx="5444260" cy="296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shortage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below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rent.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equilibrium rent is $1,000 a month.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is set at $800 a month.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the equilibrium rent is in the illegal region.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a shortage of housing (Qs&lt;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 descr="Fig06">
            <a:extLst>
              <a:ext uri="{FF2B5EF4-FFF2-40B4-BE49-F238E27FC236}">
                <a16:creationId xmlns:a16="http://schemas.microsoft.com/office/drawing/2014/main" id="{D61F3C66-92A4-D078-13EE-8B38126E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62943"/>
            <a:ext cx="4970505" cy="3970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844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920091-D3D4-413D-717B-0CD10D74214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70868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set below the equilibrium rent leads to:</a:t>
            </a:r>
            <a:endParaRPr lang="en-US" sz="1800" u="sng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inefficient underproduction of housing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services (Shortage)→ Qs &lt;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deadweight loss arises.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Producer surplus decreases.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Consumer surplus decreases.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a potential loss from increased search activity.</a:t>
            </a:r>
            <a:r>
              <a:rPr lang="en-US" sz="20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</a:t>
            </a:r>
            <a:r>
              <a:rPr lang="en-US" sz="2000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red and gray areas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F2AB9B7F-997F-128C-27DA-524286A89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975" y="1848346"/>
            <a:ext cx="4877053" cy="4331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680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3EBE40-B11F-653E-349C-88B98F1E7ED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72458" y="2095405"/>
            <a:ext cx="10927708" cy="383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 Ceilings is unfair</a:t>
            </a:r>
            <a:r>
              <a:rPr lang="en-CA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because;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1800" b="1" i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fair rules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unfair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because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blocks voluntary exchange.</a:t>
            </a:r>
            <a:b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600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1800" b="1" i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fair results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unfair 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does not generally benefit the poor.</a:t>
            </a:r>
            <a:endParaRPr lang="en-US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600" b="1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decreases the quantity of housing, and the scarce housing is allocated by</a:t>
            </a:r>
            <a:endParaRPr lang="en-US" sz="1600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Lottery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lucky.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First-come, first-served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those who have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greatest foresight and get their names on the list first.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Discrimination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	gives scarce housing to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friends, family members, or those of the selected race or sex.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None of these methods leads to a fair outcome</a:t>
            </a:r>
            <a:endParaRPr lang="en-US" sz="3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06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013DB-C675-12E5-2F5F-9B3C3E6FDCF7}"/>
              </a:ext>
            </a:extLst>
          </p:cNvPr>
          <p:cNvSpPr txBox="1">
            <a:spLocks/>
          </p:cNvSpPr>
          <p:nvPr/>
        </p:nvSpPr>
        <p:spPr>
          <a:xfrm>
            <a:off x="942308" y="2095405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price ceiling is a price.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below which a seller cannot legally sell.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above which a seller cannot legally sell.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that creates a surplus of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Both answers A and C are correct.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price ________ is a regulated ________ that must be set below the equilibrium price to have an effect.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floor; price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floor; quantity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ceiling; price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ceiling; quantity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62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E2F9933-41F5-EF6E-00D7-EAC6110D3411}"/>
              </a:ext>
            </a:extLst>
          </p:cNvPr>
          <p:cNvSpPr txBox="1">
            <a:spLocks/>
          </p:cNvSpPr>
          <p:nvPr/>
        </p:nvSpPr>
        <p:spPr>
          <a:xfrm>
            <a:off x="762000" y="2056949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rent ceiling ________.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increases the quantity of rental units supplied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cannot change the market price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set above equilibrium price has no effect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generally, aims at insuring that landlords receive a higher rent than would otherwise be the case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 dirty="0">
                <a:solidFill>
                  <a:srgbClr val="000000"/>
                </a:solidFill>
                <a:effectLst/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an effect of a price ceiling set below the equilibrium price?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the good is produced with the ceiling than would be produced without the ceiling 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(Shortage / Excess demand)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price ceiling has no effect on the market equilibrium.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Consumers can buy more than they can at the equilibrium price because the ceiling price is lower.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 answers is correct.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75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448D9-1233-1C9E-61D7-B413F982DBAA}"/>
              </a:ext>
            </a:extLst>
          </p:cNvPr>
          <p:cNvSpPr txBox="1">
            <a:spLocks/>
          </p:cNvSpPr>
          <p:nvPr/>
        </p:nvSpPr>
        <p:spPr>
          <a:xfrm>
            <a:off x="620455" y="2125866"/>
            <a:ext cx="752074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rent ceiling creates a shortage. As a result, which of the following occurs?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only a loss of consumer surplus for tenants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only a loss of producer surplus for landlords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loss of both consumer and producer surplus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gain of both consumer and producer surplus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This table gives the demand schedule and the supply schedule for housing in Anytown, U.S.A. If a rent ceiling of $300 is imposed in the housing market, then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there would be a surplus of apartments.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there would be a shortage of apartments.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market would reach equilibrium at the quantity of 60 housing units.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housing would increase.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47E8FC1-558F-3D79-4156-2E3438EAD1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522" t="32141" r="36630" b="44345"/>
          <a:stretch/>
        </p:blipFill>
        <p:spPr>
          <a:xfrm>
            <a:off x="7799197" y="3311579"/>
            <a:ext cx="4081628" cy="252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8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15895-4187-8768-17EA-81E9D722AE86}"/>
              </a:ext>
            </a:extLst>
          </p:cNvPr>
          <p:cNvSpPr txBox="1">
            <a:spLocks/>
          </p:cNvSpPr>
          <p:nvPr/>
        </p:nvSpPr>
        <p:spPr>
          <a:xfrm>
            <a:off x="826354" y="2155119"/>
            <a:ext cx="1020049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 figure shows the apartment rental market in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Bigtown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At what rent will there be neither a shortage nor a surplus of apartments?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$1250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$1000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$750 per month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$500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91D629-2B27-5CBF-C2C4-39E4D9B0F4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859" y="2566000"/>
            <a:ext cx="4528141" cy="3563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476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CONTROLS ON PRICES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92FD7C4-9ABB-DB3E-BE05-D96C498EAC22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rgbClr val="FFFFFF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BC898F1-73FF-899A-2943-46B7072D0201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5F597624-3C91-7F38-0B59-1979A573CEEC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arenR" startAt="2"/>
              </a:pPr>
              <a:r>
                <a:rPr lang="en-US" sz="5400" b="1" kern="1200" dirty="0">
                  <a:solidFill>
                    <a:srgbClr val="002060"/>
                  </a:solidFill>
                </a:rPr>
                <a:t>Price Floor</a:t>
              </a:r>
            </a:p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>
                  <a:solidFill>
                    <a:srgbClr val="FF0000"/>
                  </a:solidFill>
                </a:rPr>
                <a:t>(Minimum wage in labor market)</a:t>
              </a:r>
              <a:endParaRPr lang="en-US" sz="32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2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2) Price Floor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B2516F-4E3D-F430-D084-EA068621ED7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43041"/>
            <a:ext cx="10700655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makes it illegal to trade at a price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lower than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specified level.is a regulation that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a price floor is applied to 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 markets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it is called a 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 wage.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minimum wage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 the minimum wage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above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the equilibrium wage rate, it 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a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surplus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21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2) Price Floor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BDCADC9-4414-2499-78E1-1B07B30546B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095405"/>
            <a:ext cx="6703216" cy="361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 Unemployment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wage rate.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surplus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labor (the quantity of labor supplied by workers &gt; the quantity demanded by employers)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quantity of labor hired at the minimum wage &lt; the quantity that would be hired in an unregulated labor market.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legal wage rate cannot eliminate the surplus, the minimum wage creates unemployment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 descr="Fig06">
            <a:extLst>
              <a:ext uri="{FF2B5EF4-FFF2-40B4-BE49-F238E27FC236}">
                <a16:creationId xmlns:a16="http://schemas.microsoft.com/office/drawing/2014/main" id="{3AB61F5A-53C4-D6EA-0CF3-8853F85BF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03" y="2378111"/>
            <a:ext cx="4573202" cy="34556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30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2) Price Floor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7B304E-5F62-D879-B57C-8F81869A9D9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155119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CA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minimum wage </a:t>
            </a:r>
            <a:r>
              <a:rPr lang="en-US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above the equilibrium wage rate leads to an inefficient outcome: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minimum wage set above the equilibrium wage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decreases the quantity of labor employed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quantity of labor employed is less than the efficient quantity (20 &lt; 21)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deadweight loss arises.</a:t>
            </a:r>
            <a:endParaRPr lang="en-US" sz="1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potential loss from increased job search decreases both workers’ surplus and firms’ surplus.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the red and gray areas.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u="sng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7A345C6B-3868-A2F3-71FB-31C83F150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76" y="2045046"/>
            <a:ext cx="5053090" cy="4131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6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2) Price Floor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42F90C-A08C-B144-A01E-14339CFD1C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47012" y="2541475"/>
            <a:ext cx="10927708" cy="16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CA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 Minimum Wage is Unfair</a:t>
            </a:r>
            <a:r>
              <a:rPr lang="en-C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because;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Most economists believe that minimum wage laws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unemployment rate of low-skilled younger workers</a:t>
            </a:r>
            <a:endParaRPr lang="en-CA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41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0CDB6-7190-0B9D-A406-633E21E50514}"/>
              </a:ext>
            </a:extLst>
          </p:cNvPr>
          <p:cNvSpPr txBox="1">
            <a:spLocks/>
          </p:cNvSpPr>
          <p:nvPr/>
        </p:nvSpPr>
        <p:spPr>
          <a:xfrm>
            <a:off x="617280" y="2095405"/>
            <a:ext cx="11035378" cy="36462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policy makers believe that the equilibrium wage rate is too low, policy makers can raise wages by legislating a minimum wage, that is, a wage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ceiling above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ceiling below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floor above the equilibrium wage.</a:t>
            </a:r>
            <a:endParaRPr lang="en-US" sz="20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floor below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wage set above the equilibrium wage rate is a price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ceiling that results in a shortage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ceiling that results in a surplus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floor that results in a shortage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floor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28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911246-E3F5-F538-DB6B-A497243869A7}"/>
              </a:ext>
            </a:extLst>
          </p:cNvPr>
          <p:cNvSpPr txBox="1">
            <a:spLocks/>
          </p:cNvSpPr>
          <p:nvPr/>
        </p:nvSpPr>
        <p:spPr>
          <a:xfrm>
            <a:off x="762000" y="2101396"/>
            <a:ext cx="7472928" cy="404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a minimum wage is set above the equilibrium wage rate, ________.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low-skilled workers decreases, and the supply curve shifts rightward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unemployment increases</a:t>
            </a:r>
            <a:endParaRPr lang="en-US" sz="20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search activity decreases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low-skilled workers increases, and the supply curve shifts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a minimum wage of ________ would result in employment of ________.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</a:t>
            </a:r>
            <a:endParaRPr lang="en-US" sz="20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E9314B-4D64-1841-4EFC-1902CF9EC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28" y="2092134"/>
            <a:ext cx="3897437" cy="35517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021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7DC7E-4879-3E57-5041-0E288AD24CB1}"/>
              </a:ext>
            </a:extLst>
          </p:cNvPr>
          <p:cNvSpPr txBox="1">
            <a:spLocks/>
          </p:cNvSpPr>
          <p:nvPr/>
        </p:nvSpPr>
        <p:spPr>
          <a:xfrm>
            <a:off x="762000" y="2127256"/>
            <a:ext cx="692426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table, what is the equilibrium wage rate in an unregulated market?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$8.00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$9.00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$10.00 per hour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$11.00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table, what is the level of unemployment (in millions of workers) if the minimum wage is set at $8 per hour?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0.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1.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3.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4.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Because If the minimum wage is set </a:t>
            </a:r>
            <a:r>
              <a:rPr lang="en-CA" sz="1600" b="1" i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1600" b="1" i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1600" b="1" i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086859-0E57-F006-C6E4-C3225EB414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413" t="26459" r="34891" b="50051"/>
          <a:stretch/>
        </p:blipFill>
        <p:spPr>
          <a:xfrm>
            <a:off x="7686269" y="2475515"/>
            <a:ext cx="4614637" cy="34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52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CONTROLS ON PRICES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F4E8B71-30F7-C85F-BD1D-52A8D467D269}"/>
              </a:ext>
            </a:extLst>
          </p:cNvPr>
          <p:cNvGrpSpPr/>
          <p:nvPr/>
        </p:nvGrpSpPr>
        <p:grpSpPr>
          <a:xfrm>
            <a:off x="2844100" y="2280931"/>
            <a:ext cx="6359080" cy="3179540"/>
            <a:chOff x="617207" y="0"/>
            <a:chExt cx="6359080" cy="3179540"/>
          </a:xfrm>
          <a:solidFill>
            <a:srgbClr val="FFFFFF"/>
          </a:solidFill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B61DD479-2EDF-BA23-130E-46A028745AE5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4357A5A8-4B75-EDD4-2080-39E17ABBC1F6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arenR" startAt="3"/>
              </a:pPr>
              <a:r>
                <a:rPr lang="en-US" sz="5400" b="1" dirty="0">
                  <a:solidFill>
                    <a:srgbClr val="002060"/>
                  </a:solidFill>
                </a:rPr>
                <a:t>T</a:t>
              </a:r>
              <a:r>
                <a:rPr lang="en-US" sz="5400" b="1" kern="1200" dirty="0">
                  <a:solidFill>
                    <a:srgbClr val="002060"/>
                  </a:solidFill>
                </a:rPr>
                <a:t>ax Incidence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375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A56745-CD8F-21B5-7439-6C9C352ED30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74065" y="2345204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is the division of the burden of a tax between buyers and sellers.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rises by the </a:t>
            </a: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full amount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 tax,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rise by 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a lesser amount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 the tax,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buyers and sellers share the burden of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doesn’t rise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 all,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72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752EB2-79CF-C0C7-3003-750D3402C06E}"/>
              </a:ext>
            </a:extLst>
          </p:cNvPr>
          <p:cNvSpPr txBox="1"/>
          <p:nvPr/>
        </p:nvSpPr>
        <p:spPr>
          <a:xfrm>
            <a:off x="1603586" y="2178031"/>
            <a:ext cx="8984828" cy="2994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CA" sz="4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ax incidence is the same regardless of whether the law says sellers pay or buyers pay.</a:t>
            </a:r>
          </a:p>
          <a:p>
            <a:pPr algn="ctr">
              <a:lnSpc>
                <a:spcPct val="200000"/>
              </a:lnSpc>
            </a:pPr>
            <a:r>
              <a:rPr lang="en-CA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HOW?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9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AD0A3B-A01E-D29E-47A6-DAC2934D69D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83619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effect of tax on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tax on sellers of $1.50 a pack is introduced.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Supply decreases and the curve S + tax on sellers shows the new supply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market price paid by buyers rises to $4.00 a pack and the quantity bought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received by the sellers falls to $2.50 a pack.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u="sng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 descr="Fig06">
            <a:extLst>
              <a:ext uri="{FF2B5EF4-FFF2-40B4-BE49-F238E27FC236}">
                <a16:creationId xmlns:a16="http://schemas.microsoft.com/office/drawing/2014/main" id="{9EB1BB81-852F-DD3C-329B-F5C741CA4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775" y="1851625"/>
            <a:ext cx="4221646" cy="4128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457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E7EF5C-5631-522E-EFC2-AF10AE1F0C9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31107" y="1910178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effect of tax on buyers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tax on buyers of $1.50 a pack is introduced.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Demand decreases and the curve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tax on buyers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shows the new demand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received by sellers falls to $2.50 a pack and the quantity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paid by buyers rises to $4.00 a pack.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  <a:endParaRPr lang="en-US" u="sng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07151AA4-F8CA-9977-429E-EA5B88408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039" y="1910178"/>
            <a:ext cx="4952786" cy="4283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335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53435A-FE1D-1C9D-471B-8153E44D9A5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696999"/>
            <a:ext cx="10268051" cy="189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exactly as before when sellers were taxed:</a:t>
            </a:r>
            <a:endParaRPr lang="en-US" sz="24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$1.00 of the tax.</a:t>
            </a: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other 50¢ of the tax.</a:t>
            </a: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66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8BFCA7-0F19-BECC-2561-F2396FE6BC71}"/>
              </a:ext>
            </a:extLst>
          </p:cNvPr>
          <p:cNvSpPr txBox="1"/>
          <p:nvPr/>
        </p:nvSpPr>
        <p:spPr>
          <a:xfrm>
            <a:off x="1704128" y="2178031"/>
            <a:ext cx="8984828" cy="2994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division of the tax between buyers and sellers depend on the elasticities of demand and supply</a:t>
            </a:r>
            <a:r>
              <a:rPr lang="en-CA" sz="4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en-CA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HOW?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84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0730B4-A80E-1495-07B9-1CB3C7F0A6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26832" r="10435" b="21723"/>
          <a:stretch/>
        </p:blipFill>
        <p:spPr>
          <a:xfrm>
            <a:off x="1214179" y="2155119"/>
            <a:ext cx="10276306" cy="467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5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F6A56-8637-D545-C59D-785BF9323B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38763" r="10342" b="11951"/>
          <a:stretch/>
        </p:blipFill>
        <p:spPr>
          <a:xfrm>
            <a:off x="1754402" y="2000358"/>
            <a:ext cx="10126423" cy="48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5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0BFF06-35C7-0CCB-40D6-6B7759FB684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172143"/>
            <a:ext cx="10268051" cy="346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inelastic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inelastic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2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17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3) Tax Incidence</a:t>
            </a:r>
          </a:p>
          <a:p>
            <a:pPr algn="ctr"/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0ECC1C-4DF4-DE3D-20E7-BD961EA03999}"/>
              </a:ext>
            </a:extLst>
          </p:cNvPr>
          <p:cNvSpPr txBox="1"/>
          <p:nvPr/>
        </p:nvSpPr>
        <p:spPr>
          <a:xfrm>
            <a:off x="617280" y="2466740"/>
            <a:ext cx="1102342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more </a:t>
            </a:r>
            <a:r>
              <a:rPr lang="en-US" sz="28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inelastic the demand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larger is the </a:t>
            </a:r>
            <a:r>
              <a:rPr lang="en-US" sz="28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buyers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 share of the tax.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more </a:t>
            </a:r>
            <a:r>
              <a:rPr lang="en-US" sz="28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elastic the supply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larger is the </a:t>
            </a:r>
            <a:r>
              <a:rPr lang="en-US" sz="28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buyers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 share of the tax.</a:t>
            </a:r>
          </a:p>
          <a:p>
            <a:pPr algn="ctr"/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78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7AF315B-4F0E-6596-7CE6-3BDAD608DEA5}"/>
              </a:ext>
            </a:extLst>
          </p:cNvPr>
          <p:cNvSpPr txBox="1">
            <a:spLocks/>
          </p:cNvSpPr>
          <p:nvPr/>
        </p:nvSpPr>
        <p:spPr>
          <a:xfrm>
            <a:off x="663184" y="2190252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sales tax is imposed on the sellers of gasoline. This tax shifts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gasoline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of gasoline curve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demand for gasoline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both the supply curve of gasoline and demand curve for gasoline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sales tax imposed on sellers shifts the supply curve leftward for the taxed good because the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tax is paid by the seller to the government and is, therefore, like a cost of production.</a:t>
            </a:r>
            <a:endParaRPr lang="en-US" sz="18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tax is actually shifted entirely onto the buyer who can afford only a smaller supply.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higher price causes entry into the market.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tax shifts the demand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12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F2191-9D3B-7AB9-5945-59EFA4CD56A5}"/>
              </a:ext>
            </a:extLst>
          </p:cNvPr>
          <p:cNvSpPr txBox="1">
            <a:spLocks/>
          </p:cNvSpPr>
          <p:nvPr/>
        </p:nvSpPr>
        <p:spPr>
          <a:xfrm>
            <a:off x="762000" y="217268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a sales tax is divided between buyers and sellers is determined by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government's choice of whom to tax.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who the law says must pay the tax.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elasticities of supply and demand.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revenue needs of government.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demand and the supply for a good are each neither perfectly elastic nor perfectly inelastic. If a sales tax on sellers of the good is imposed, the tax is paid by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only buyers.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only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both buyers and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neither buyers nor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80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0A82734-FC8A-B23C-8E43-85F32425D0EB}"/>
              </a:ext>
            </a:extLst>
          </p:cNvPr>
          <p:cNvSpPr txBox="1">
            <a:spLocks/>
          </p:cNvSpPr>
          <p:nvPr/>
        </p:nvSpPr>
        <p:spPr>
          <a:xfrm>
            <a:off x="687030" y="2137837"/>
            <a:ext cx="817290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the price paid by the buyer before the tax is ________ per compact disc, and the price paid by the buyer after the tax is ________ per compact disc.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$20; $30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$30; $30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the price received by the seller before the tax is ________ per compact disc, and the price received and kept by the seller after the tax is ________ per compact disc.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$20; $10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$30; $10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C12387-E9F8-B905-34C4-57424E414D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872" y="2557206"/>
            <a:ext cx="3392943" cy="3692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709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8DD62-7C6C-3DA2-FBCD-D00EB5C7E993}"/>
              </a:ext>
            </a:extLst>
          </p:cNvPr>
          <p:cNvSpPr txBox="1">
            <a:spLocks/>
          </p:cNvSpPr>
          <p:nvPr/>
        </p:nvSpPr>
        <p:spPr>
          <a:xfrm>
            <a:off x="978052" y="217268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buyers of illegal goods are punished but sellers are not, then the price ________ and the equilibrium quantity ________. ( shift Demand leftward)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rises; increases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rises;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falls; increases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falls;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general, a fine on smoking cigarettes shifts the ________ curve of cigarettes ________.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supply; rightward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supply; leftward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demand; rightward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demand; leftward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A971742-143D-21F2-DD59-1DB3ABAB04D6}"/>
              </a:ext>
            </a:extLst>
          </p:cNvPr>
          <p:cNvSpPr txBox="1">
            <a:spLocks/>
          </p:cNvSpPr>
          <p:nvPr/>
        </p:nvSpPr>
        <p:spPr>
          <a:xfrm>
            <a:off x="978052" y="2487752"/>
            <a:ext cx="10091176" cy="3036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penalties are imposed only on buyers (but not on sellers) of marijuana, the equilibrium price of marijuana ________, and the equilibrium quantity of marijuana sold ________.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rise;  increase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rise;  decrease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fall;  increase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fall;  decrease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24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F534D-2E7A-2B74-BC40-2A3D00E8EB93}"/>
              </a:ext>
            </a:extLst>
          </p:cNvPr>
          <p:cNvSpPr txBox="1">
            <a:spLocks/>
          </p:cNvSpPr>
          <p:nvPr/>
        </p:nvSpPr>
        <p:spPr>
          <a:xfrm>
            <a:off x="838200" y="2069870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A price ceiling </a:t>
            </a:r>
            <a:r>
              <a:rPr lang="en-US" dirty="0">
                <a:latin typeface="Arial" charset="0"/>
                <a:cs typeface="ＭＳ Ｐゴシック" charset="-128"/>
              </a:rPr>
              <a:t>is a legal </a:t>
            </a:r>
            <a:r>
              <a:rPr lang="en-US" b="1" dirty="0">
                <a:solidFill>
                  <a:srgbClr val="FF0000"/>
                </a:solidFill>
                <a:latin typeface="Arial" charset="0"/>
                <a:cs typeface="ＭＳ Ｐゴシック" charset="-128"/>
              </a:rPr>
              <a:t>maximum</a:t>
            </a:r>
            <a:r>
              <a:rPr lang="en-US" dirty="0">
                <a:latin typeface="Arial" charset="0"/>
                <a:cs typeface="ＭＳ Ｐゴシック" charset="-128"/>
              </a:rPr>
              <a:t> on the price of a good.  An example is rent control.  If the price ceiling is below the Equilibrium price, it is binding and causes a shortage.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A price floor </a:t>
            </a:r>
            <a:r>
              <a:rPr lang="en-US" dirty="0">
                <a:latin typeface="Arial" charset="0"/>
                <a:cs typeface="ＭＳ Ｐゴシック" charset="-128"/>
              </a:rPr>
              <a:t>is a legal </a:t>
            </a:r>
            <a:r>
              <a:rPr lang="en-US" b="1" dirty="0">
                <a:solidFill>
                  <a:srgbClr val="FF0000"/>
                </a:solidFill>
                <a:latin typeface="Arial" charset="0"/>
                <a:cs typeface="ＭＳ Ｐゴシック" charset="-128"/>
              </a:rPr>
              <a:t>minimum</a:t>
            </a:r>
            <a:r>
              <a:rPr lang="en-US" dirty="0">
                <a:latin typeface="Arial" charset="0"/>
                <a:cs typeface="ＭＳ Ｐゴシック" charset="-128"/>
              </a:rPr>
              <a:t> on the price of a good.  An example is the minimum wage.  If the price floor is above the Equilibrium price, it is binding and causes a surplus.  The labor surplus caused by the minimum wage is unemployment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17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BFEA5A9-516C-E0BF-5403-2DBEFB6C7CA4}"/>
              </a:ext>
            </a:extLst>
          </p:cNvPr>
          <p:cNvSpPr txBox="1">
            <a:spLocks/>
          </p:cNvSpPr>
          <p:nvPr/>
        </p:nvSpPr>
        <p:spPr>
          <a:xfrm>
            <a:off x="838200" y="223536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The incidence of a tax </a:t>
            </a:r>
            <a:r>
              <a:rPr lang="en-US" dirty="0">
                <a:latin typeface="Arial" charset="0"/>
                <a:cs typeface="ＭＳ Ｐゴシック" charset="-128"/>
              </a:rPr>
              <a:t>is the division of the burden of the tax between buyers and sellers and does not depend on whether the tax is imposed on buyers or sellers. 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The incidence of the tax depends on the price elasticities of supply and demand.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62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Important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486F56-1A85-FB12-4CB3-06C6D11DA794}"/>
              </a:ext>
            </a:extLst>
          </p:cNvPr>
          <p:cNvSpPr txBox="1">
            <a:spLocks/>
          </p:cNvSpPr>
          <p:nvPr/>
        </p:nvSpPr>
        <p:spPr>
          <a:xfrm>
            <a:off x="914400" y="210977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Among the factors that create a deadweight loss and inefficiency are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minimum wages, rent ceilings, and taxes.</a:t>
            </a:r>
          </a:p>
          <a:p>
            <a:pPr marL="0" marR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 makes it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illegal to charge a higher price than the specified price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have an effect, a price ceiling must be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set below the equilibrium price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above the equilibrium rent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ceiling, such as a rent ceiling,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results in a shortage if the ceiling price is less than the equilibrium price.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potential impact of a rent ceiling set below the equilibrium rent is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Shortage, decrease consumer and producer surplus, and a deadweight loss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ceilings, such as rent ceilings, set below the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decrease producer surplus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75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Important Notes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7F8D754-559C-6622-2A6E-5734865C1F31}"/>
              </a:ext>
            </a:extLst>
          </p:cNvPr>
          <p:cNvSpPr txBox="1">
            <a:spLocks/>
          </p:cNvSpPr>
          <p:nvPr/>
        </p:nvSpPr>
        <p:spPr>
          <a:xfrm>
            <a:off x="838200" y="2243751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Assume that your state government has placed a price ceiling of 30 per kilowatt hour on electricity. The equilibrium price per kilowatt hour for electricity is $.35. The government's action will result in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deadweight loss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above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equilibrium price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4000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11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Important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6D2DD-7552-9335-D503-55596E023288}"/>
              </a:ext>
            </a:extLst>
          </p:cNvPr>
          <p:cNvSpPr txBox="1">
            <a:spLocks/>
          </p:cNvSpPr>
          <p:nvPr/>
        </p:nvSpPr>
        <p:spPr>
          <a:xfrm>
            <a:off x="914400" y="2150927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If policy makers believe that the equilibrium wage rate is too low, policy makers can raise wages by legislating a minimum wage, that is,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wage floor above the equilibrium wage.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When a minimum wage is set above the equilibrium wage rate,</a:t>
            </a: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unemployment increases.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minimum wage set above the equilibrium wage rate is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price</a:t>
            </a:r>
            <a:r>
              <a:rPr lang="en-US" sz="2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floor that results in a surplus of low-skilled labor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is a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legal Minimum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on the price of a good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99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Important Notes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1504B78-3055-ACF9-A4FB-36D2EC1F4908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Tax Incidence: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more elastic the demand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for a good,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less a sales tax raises the price paid by buyers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elasticity of demand for chocolate chip cookies is 0.5 and the elasticity of supply for these cookies is 1.8. If a tax is imposed on purchases of chocolate chip cookies, then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consumers would pay more of the tax.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sales tax is divided so that the sellers pay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full amount if demand is perfectly elastic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sales tax is imposed on the sellers.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 tax shifts the supply curve leftward.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 general,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fine on buying a product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led to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demand curve shifting leftward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inelastic the demand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elastic the supply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fine on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smoking cigarettes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shifts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demand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curve of cigarettes leftward.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9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3392</Words>
  <Application>Microsoft Office PowerPoint</Application>
  <PresentationFormat>Widescreen</PresentationFormat>
  <Paragraphs>504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Arial</vt:lpstr>
      <vt:lpstr>Calibri</vt:lpstr>
      <vt:lpstr>Calibri Light</vt:lpstr>
      <vt:lpstr>Courier New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32</cp:revision>
  <dcterms:created xsi:type="dcterms:W3CDTF">2023-04-29T09:08:23Z</dcterms:created>
  <dcterms:modified xsi:type="dcterms:W3CDTF">2023-09-22T15:02:49Z</dcterms:modified>
</cp:coreProperties>
</file>