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563" r:id="rId4"/>
    <p:sldId id="564" r:id="rId5"/>
    <p:sldId id="565" r:id="rId6"/>
    <p:sldId id="566" r:id="rId7"/>
    <p:sldId id="567" r:id="rId8"/>
    <p:sldId id="569" r:id="rId9"/>
    <p:sldId id="570" r:id="rId10"/>
    <p:sldId id="483" r:id="rId11"/>
    <p:sldId id="484" r:id="rId12"/>
    <p:sldId id="531" r:id="rId13"/>
    <p:sldId id="532" r:id="rId14"/>
    <p:sldId id="501" r:id="rId15"/>
    <p:sldId id="540" r:id="rId16"/>
    <p:sldId id="533" r:id="rId17"/>
    <p:sldId id="534" r:id="rId18"/>
    <p:sldId id="502" r:id="rId19"/>
    <p:sldId id="536" r:id="rId20"/>
    <p:sldId id="537" r:id="rId21"/>
    <p:sldId id="538" r:id="rId22"/>
    <p:sldId id="539" r:id="rId23"/>
    <p:sldId id="535" r:id="rId24"/>
    <p:sldId id="500" r:id="rId25"/>
    <p:sldId id="558" r:id="rId26"/>
    <p:sldId id="559" r:id="rId27"/>
    <p:sldId id="560" r:id="rId28"/>
    <p:sldId id="562" r:id="rId29"/>
    <p:sldId id="499" r:id="rId30"/>
    <p:sldId id="516" r:id="rId31"/>
    <p:sldId id="557" r:id="rId32"/>
    <p:sldId id="552" r:id="rId33"/>
    <p:sldId id="553" r:id="rId34"/>
    <p:sldId id="554" r:id="rId35"/>
    <p:sldId id="555" r:id="rId36"/>
    <p:sldId id="520" r:id="rId37"/>
    <p:sldId id="521" r:id="rId38"/>
    <p:sldId id="556" r:id="rId39"/>
    <p:sldId id="523" r:id="rId40"/>
    <p:sldId id="524" r:id="rId41"/>
    <p:sldId id="526" r:id="rId42"/>
    <p:sldId id="52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63"/>
            <p14:sldId id="564"/>
            <p14:sldId id="565"/>
            <p14:sldId id="566"/>
            <p14:sldId id="567"/>
            <p14:sldId id="569"/>
            <p14:sldId id="570"/>
            <p14:sldId id="483"/>
            <p14:sldId id="484"/>
            <p14:sldId id="531"/>
            <p14:sldId id="532"/>
            <p14:sldId id="501"/>
            <p14:sldId id="540"/>
            <p14:sldId id="533"/>
            <p14:sldId id="534"/>
            <p14:sldId id="502"/>
            <p14:sldId id="536"/>
            <p14:sldId id="537"/>
            <p14:sldId id="538"/>
            <p14:sldId id="539"/>
            <p14:sldId id="535"/>
            <p14:sldId id="500"/>
            <p14:sldId id="558"/>
            <p14:sldId id="559"/>
            <p14:sldId id="560"/>
            <p14:sldId id="562"/>
            <p14:sldId id="499"/>
            <p14:sldId id="516"/>
            <p14:sldId id="557"/>
            <p14:sldId id="552"/>
            <p14:sldId id="553"/>
            <p14:sldId id="554"/>
            <p14:sldId id="555"/>
            <p14:sldId id="520"/>
            <p14:sldId id="521"/>
            <p14:sldId id="556"/>
            <p14:sldId id="523"/>
            <p14:sldId id="524"/>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7" autoAdjust="0"/>
    <p:restoredTop sz="93738" autoAdjust="0"/>
  </p:normalViewPr>
  <p:slideViewPr>
    <p:cSldViewPr snapToGrid="0">
      <p:cViewPr varScale="1">
        <p:scale>
          <a:sx n="70" d="100"/>
          <a:sy n="70" d="100"/>
        </p:scale>
        <p:origin x="45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05495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19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rgbClr val="000000"/>
                </a:solidFill>
                <a:latin typeface="Times New Roman" panose="02020603050405020304" pitchFamily="18" charset="0"/>
                <a:cs typeface="Times New Roman" panose="02020603050405020304" pitchFamily="18" charset="0"/>
              </a:rPr>
              <a:t>Lecture1</a:t>
            </a:r>
            <a:r>
              <a:rPr lang="ar-EG" sz="2800" b="1" smtClean="0">
                <a:solidFill>
                  <a:srgbClr val="000000"/>
                </a:solidFill>
                <a:latin typeface="Times New Roman" panose="02020603050405020304" pitchFamily="18" charset="0"/>
                <a:cs typeface="Times New Roman" panose="02020603050405020304" pitchFamily="18" charset="0"/>
              </a:rPr>
              <a:t>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5143500" y="2864682"/>
            <a:ext cx="5690105" cy="195877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3200" b="1" dirty="0" smtClean="0">
              <a:solidFill>
                <a:schemeClr val="tx1"/>
              </a:solidFill>
              <a:latin typeface="Times New Roman" panose="02020603050405020304" pitchFamily="18" charset="0"/>
              <a:cs typeface="Times New Roman" panose="02020603050405020304" pitchFamily="18" charset="0"/>
            </a:endParaRPr>
          </a:p>
          <a:p>
            <a:pPr algn="ctr"/>
            <a:r>
              <a:rPr lang="en-US" sz="3200" b="1" dirty="0" smtClean="0">
                <a:solidFill>
                  <a:schemeClr val="tx1"/>
                </a:solidFill>
                <a:latin typeface="Times New Roman" panose="02020603050405020304" pitchFamily="18" charset="0"/>
                <a:cs typeface="Times New Roman" panose="02020603050405020304" pitchFamily="18" charset="0"/>
              </a:rPr>
              <a:t>Lecture 2</a:t>
            </a:r>
            <a:endParaRPr lang="ar-EG" sz="3200" b="1" dirty="0" smtClean="0">
              <a:solidFill>
                <a:schemeClr val="tx1"/>
              </a:solidFill>
              <a:latin typeface="Times New Roman" panose="02020603050405020304" pitchFamily="18" charset="0"/>
              <a:cs typeface="Times New Roman" panose="02020603050405020304" pitchFamily="18" charset="0"/>
            </a:endParaRPr>
          </a:p>
          <a:p>
            <a:pPr algn="ctr"/>
            <a:r>
              <a:rPr lang="ar-EG" sz="3600" b="1" dirty="0">
                <a:solidFill>
                  <a:schemeClr val="tx1"/>
                </a:solidFill>
                <a:latin typeface="Times New Roman" panose="02020603050405020304" pitchFamily="18" charset="0"/>
                <a:cs typeface="Times New Roman" panose="02020603050405020304" pitchFamily="18" charset="0"/>
              </a:rPr>
              <a:t>النماذج  والنظريات </a:t>
            </a:r>
            <a:r>
              <a:rPr lang="ar-EG" sz="3600" b="1" dirty="0" smtClean="0">
                <a:solidFill>
                  <a:schemeClr val="tx1"/>
                </a:solidFill>
                <a:latin typeface="Times New Roman" panose="02020603050405020304" pitchFamily="18" charset="0"/>
                <a:cs typeface="Times New Roman" panose="02020603050405020304" pitchFamily="18" charset="0"/>
              </a:rPr>
              <a:t>ال</a:t>
            </a:r>
            <a:r>
              <a:rPr lang="ar-EG" sz="3600" b="1" dirty="0">
                <a:solidFill>
                  <a:schemeClr val="tx1"/>
                </a:solidFill>
                <a:latin typeface="Times New Roman" panose="02020603050405020304" pitchFamily="18" charset="0"/>
                <a:cs typeface="Times New Roman" panose="02020603050405020304" pitchFamily="18" charset="0"/>
              </a:rPr>
              <a:t>أ</a:t>
            </a:r>
            <a:r>
              <a:rPr lang="ar-EG" sz="3600" b="1" dirty="0" smtClean="0">
                <a:solidFill>
                  <a:schemeClr val="tx1"/>
                </a:solidFill>
                <a:latin typeface="Times New Roman" panose="02020603050405020304" pitchFamily="18" charset="0"/>
                <a:cs typeface="Times New Roman" panose="02020603050405020304" pitchFamily="18" charset="0"/>
              </a:rPr>
              <a:t>ولى </a:t>
            </a:r>
            <a:r>
              <a:rPr lang="ar-EG" sz="3600" b="1" dirty="0">
                <a:solidFill>
                  <a:schemeClr val="tx1"/>
                </a:solidFill>
                <a:latin typeface="Times New Roman" panose="02020603050405020304" pitchFamily="18" charset="0"/>
                <a:cs typeface="Times New Roman" panose="02020603050405020304" pitchFamily="18" charset="0"/>
              </a:rPr>
              <a:t>الخاصة بممارسة العلاقات العامة </a:t>
            </a:r>
            <a:endParaRPr lang="ar-EG" sz="3600" b="1" dirty="0" smtClean="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18497" y="1848678"/>
            <a:ext cx="10812720" cy="37301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96000" y="2267203"/>
            <a:ext cx="5197007" cy="1446550"/>
          </a:xfrm>
          <a:prstGeom prst="rect">
            <a:avLst/>
          </a:prstGeom>
          <a:noFill/>
        </p:spPr>
        <p:txBody>
          <a:bodyPr wrap="square" rtlCol="0">
            <a:spAutoFit/>
          </a:bodyPr>
          <a:lstStyle/>
          <a:p>
            <a:pPr marL="228600" marR="0" algn="ctr">
              <a:spcBef>
                <a:spcPts val="0"/>
              </a:spcBef>
              <a:spcAft>
                <a:spcPts val="0"/>
              </a:spcAft>
            </a:pPr>
            <a:r>
              <a:rPr lang="ar-EG" sz="4400" b="1" i="1" dirty="0" smtClean="0">
                <a:highlight>
                  <a:srgbClr val="00FFFF"/>
                </a:highlight>
                <a:latin typeface="Arial" panose="020B0604020202020204" pitchFamily="34" charset="0"/>
                <a:ea typeface="Times New Roman" panose="02020603050405020304" pitchFamily="18" charset="0"/>
                <a:cs typeface="Sakkal Majalla" panose="02000000000000000000" pitchFamily="2" charset="-78"/>
              </a:rPr>
              <a:t>توضيح ا</a:t>
            </a:r>
            <a:r>
              <a:rPr lang="ar-SA" sz="4400" b="1" i="1" dirty="0" smtClean="0">
                <a:highlight>
                  <a:srgbClr val="00FFFF"/>
                </a:highlight>
                <a:latin typeface="Arial" panose="020B0604020202020204" pitchFamily="34" charset="0"/>
                <a:ea typeface="Times New Roman" panose="02020603050405020304" pitchFamily="18" charset="0"/>
                <a:cs typeface="Sakkal Majalla" panose="02000000000000000000" pitchFamily="2" charset="-78"/>
              </a:rPr>
              <a:t>لفارق </a:t>
            </a:r>
            <a:r>
              <a:rPr lang="ar-SA" sz="4400" b="1" i="1" dirty="0">
                <a:highlight>
                  <a:srgbClr val="00FFFF"/>
                </a:highlight>
                <a:latin typeface="Arial" panose="020B0604020202020204" pitchFamily="34" charset="0"/>
                <a:ea typeface="Times New Roman" panose="02020603050405020304" pitchFamily="18" charset="0"/>
                <a:cs typeface="Sakkal Majalla" panose="02000000000000000000" pitchFamily="2" charset="-78"/>
              </a:rPr>
              <a:t>بين النظرية والنموذج والمدخل والإطار</a:t>
            </a:r>
            <a:r>
              <a:rPr lang="ar-SA" sz="4400" b="1" i="1" dirty="0">
                <a:latin typeface="Arial" panose="020B0604020202020204" pitchFamily="34" charset="0"/>
                <a:ea typeface="Times New Roman" panose="02020603050405020304" pitchFamily="18" charset="0"/>
                <a:cs typeface="Sakkal Majalla" panose="02000000000000000000" pitchFamily="2" charset="-78"/>
              </a:rPr>
              <a:t> </a:t>
            </a:r>
            <a:endParaRPr lang="en-US" sz="4400" i="1"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712032" y="261079"/>
            <a:ext cx="4151736" cy="1176630"/>
          </a:xfrm>
          <a:prstGeom prst="rect">
            <a:avLst/>
          </a:prstGeom>
        </p:spPr>
      </p:pic>
      <p:pic>
        <p:nvPicPr>
          <p:cNvPr id="4" name="Picture 3"/>
          <p:cNvPicPr>
            <a:picLocks noChangeAspect="1"/>
          </p:cNvPicPr>
          <p:nvPr/>
        </p:nvPicPr>
        <p:blipFill>
          <a:blip r:embed="rId4"/>
          <a:stretch>
            <a:fillRect/>
          </a:stretch>
        </p:blipFill>
        <p:spPr>
          <a:xfrm>
            <a:off x="131419" y="1848679"/>
            <a:ext cx="7272681" cy="3730150"/>
          </a:xfrm>
          <a:prstGeom prst="rect">
            <a:avLst/>
          </a:prstGeom>
        </p:spPr>
      </p:pic>
    </p:spTree>
    <p:extLst>
      <p:ext uri="{BB962C8B-B14F-4D97-AF65-F5344CB8AC3E}">
        <p14:creationId xmlns:p14="http://schemas.microsoft.com/office/powerpoint/2010/main" val="1850015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83673" y="1888687"/>
            <a:ext cx="9876127" cy="433965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u="sng"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النظري</a:t>
            </a:r>
            <a:r>
              <a:rPr kumimoji="0" lang="ar-EG" sz="2800"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ة</a:t>
            </a:r>
            <a:r>
              <a:rPr kumimoji="0" lang="ar-EG" sz="2800" strike="noStrike" kern="1200" cap="none" spc="0" normalizeH="0" baseline="0" noProof="0" dirty="0" smtClean="0">
                <a:ln>
                  <a:noFill/>
                </a:ln>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هي مجموعة من الافكارأو القضايا التي تم</a:t>
            </a:r>
            <a:r>
              <a:rPr kumimoji="0" lang="ar-EG" sz="2800" strike="noStrike" kern="1200" cap="none" spc="0" normalizeH="0" noProof="0" dirty="0" smtClean="0">
                <a:ln>
                  <a:noFill/>
                </a:ln>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إختبار فروضها والتحقق منها ، وتعرف بأنها ؛ "شكل من أشكال المعرفة المعممة التي تسمح بفهم الظواهر المهمة وإجراء تنبؤات وهو ما يطلق عليه القابلية للتعميم ـ ما يعني القابلية للتطبيق في العالم الحقيقي</a:t>
            </a:r>
            <a:r>
              <a:rPr kumimoji="0" lang="ar-EG" sz="2800" strike="noStrike" kern="1200" cap="none" spc="0" normalizeH="0" baseline="0" noProof="0" dirty="0" smtClean="0">
                <a:ln>
                  <a:noFill/>
                </a:ln>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والنظرية</a:t>
            </a:r>
            <a:r>
              <a:rPr lang="ar-EG"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دائما مثبته علمياً مع الأدله ،كتفكير معمم أو إستنتاج عام ، وهي نتيجه لتحليل وتفسير التفكير وتبنى على مجموعه من الإفتراضات، والإفتراض مجرد فكره أو مفهوم مكون من متغيرات مستقله وتابعه ووسيطه ،وليس بالضرورة أن تصبح كل الفرضيات نظريات وتستخدم النظرية لفهم وتفسير المتغيرات ،ومن الممكن إثبات أن النظريات خاطئة من خلال التحليل والأدله.</a:t>
            </a:r>
            <a:endParaRPr kumimoji="0" lang="ar-EG" sz="2800" strike="noStrike" kern="1200" cap="none" spc="0" normalizeH="0" baseline="0" noProof="0" dirty="0" smtClean="0">
              <a:ln>
                <a:noFill/>
              </a:ln>
              <a:effectLst/>
              <a:uLnTx/>
              <a:uFillTx/>
              <a:latin typeface="Times New Roman" panose="02020603050405020304" pitchFamily="18" charset="0"/>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2400" b="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12641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656576"/>
            <a:ext cx="10315763" cy="52014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strike="noStrike" kern="1200" cap="none" spc="0" normalizeH="0" baseline="0" noProof="0" dirty="0" smtClean="0">
                <a:ln>
                  <a:noFill/>
                </a:ln>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وتتضمن النظريات جانبين أساسين ،هما </a:t>
            </a:r>
            <a:r>
              <a:rPr kumimoji="0" lang="ar-EG" sz="2800" u="sng"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الجانب المعرفي </a:t>
            </a:r>
            <a:r>
              <a:rPr kumimoji="0" lang="ar-EG" sz="2800" strike="noStrike" kern="1200" cap="none" spc="0" normalizeH="0" baseline="0" noProof="0" dirty="0" smtClean="0">
                <a:ln>
                  <a:noFill/>
                </a:ln>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ويشمل المفاهيم والبيانات المعرفيه التي تناقشها النظرية،</a:t>
            </a:r>
            <a:r>
              <a:rPr lang="ar-EG" sz="2800" u="sng"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والجانب المنهجي </a:t>
            </a:r>
            <a:r>
              <a:rPr lang="ar-EG"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ويشمل الأساليب والمناهج التي تستخدم في تحليل المفاهيم والبيانات المعرفية التي تناقشها النظرية، ويشمل الأساليب والمناهج التي تستخدم في تحليل المفاهيم والبيانات المعرفية التي تناقشها النظرية.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ويجبأان تتوفر في المفاهيم والبيانات المعرفية التي تناقشها النظرية ما يلي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وضوح مفاهيم النظرية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ترابط وتكامل وإتساق المفاهيم التي تناقشها النظرية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صدق المفاهيم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تدرج المفاهيم للوصول بها إلى تعميمات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800" b="1" i="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20213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85576" y="2149944"/>
            <a:ext cx="9876127" cy="218521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النموذج</a:t>
            </a:r>
            <a:r>
              <a:rPr kumimoji="0" lang="ar-EG" sz="2800" strike="noStrike" kern="1200" cap="none" spc="0" normalizeH="0" noProof="0" dirty="0" smtClean="0">
                <a:ln>
                  <a:noFill/>
                </a:ln>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هو تمثيل مبسط للواقع مصمم لإظهارالعلاقات بين المفاهيم المختلفة لنظام أو عملية تحت الإختبار ، كما أنه بناء فكري تصوري مجرد من العلاقات المعقدة والتفاصيل الكثيرة مرتب ومنسق ومترابط ويشكل وحده متماسكه ومرتبه مما يمنح النموذج شكله المحدد والمتناغم في توضيح العلاقات بين المفاهيم والمصطلحات.</a:t>
            </a:r>
            <a:endParaRPr kumimoji="0" lang="ar-EG" sz="2800" strike="noStrike" kern="1200" cap="none" spc="0" normalizeH="0" baseline="0" noProof="0" dirty="0" smtClean="0">
              <a:ln>
                <a:noFill/>
              </a:ln>
              <a:effectLst/>
              <a:uLnTx/>
              <a:uFillTx/>
              <a:latin typeface="Times New Roman" panose="02020603050405020304" pitchFamily="18" charset="0"/>
              <a:ea typeface="+mn-ea"/>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09546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410" y="1758021"/>
            <a:ext cx="10307179" cy="477053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ويمكن النظر</a:t>
            </a:r>
            <a:r>
              <a:rPr kumimoji="0" lang="ar-EG" sz="280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ar-EG" sz="2800" b="1"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للنموذج</a:t>
            </a:r>
            <a:r>
              <a:rPr kumimoji="0" lang="ar-EG" sz="280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ar-EG" sz="280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على أنه توضيح للمفاهيم ويمكن تطويره</a:t>
            </a:r>
            <a:r>
              <a:rPr kumimoji="0" lang="ar-EG" sz="2800" u="none" strike="noStrike" kern="1200" cap="none" spc="0" normalizeH="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إعتماداً على الجوانب النظرية للمفاهيم ،إذ يصمم بهدف توضيح المفاهيم بطريقة مبسطه للغاية دون الخوض في تفاصيل معقده للظواهر وغير ذات أهمية وبالتالي يقدم النموذج فهم واضح وبسيط للظواهر المختلفة.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baseline="0"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فالنظرية</a:t>
            </a:r>
            <a:r>
              <a:rPr lang="ar-EG" sz="2800" dirty="0" smtClean="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حزمة من الأفكار التي تقدم تحليلاً وتفسيراً واضحاً للظواهر ، بينما النموذج توضيح لفظي أو رمزي من خلال الرسومات والأشكال للمفاهيم بغرض تحقيق فهم مبسط للظواهر.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فالنماذج</a:t>
            </a:r>
            <a:r>
              <a:rPr kumimoji="0" lang="ar-EG" sz="2800" u="none" strike="noStrike" kern="1200" cap="none" spc="0" normalizeH="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تحقق فهم أفضل للظواهر لأنها تقدم طرق تفسير وتحليل سهله حول موضوع معين ، أما النظريات فتسعى لإثبات تفسيرات ونتائج معينه حول الظاهرة وتقدم فهماً وشرحاً للمفاهيم المعقدة مدعومة بالحقائق.</a:t>
            </a:r>
            <a:endParaRPr kumimoji="0" lang="ar-EG" sz="2800" u="none" strike="noStrike" kern="120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8892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83674" y="1888687"/>
            <a:ext cx="10187910" cy="261610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الإطار هو </a:t>
            </a:r>
            <a:r>
              <a:rPr kumimoji="0" lang="ar-EG" sz="280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طريقة ما تمثل العلاقة بين كل جانب من جوانب</a:t>
            </a:r>
            <a:r>
              <a:rPr kumimoji="0" lang="ar-EG" sz="2800" u="none" strike="noStrike" kern="1200" cap="none" spc="0" normalizeH="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البحث من زوايا هدف البحث ، ومنهجه وطريقة جمع البيانات والتحليل حينما تكون هناك نظرية أو بحث علمي يصف الإتجاه العام وحدوده.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u="none" strike="noStrike" kern="1200" cap="none" spc="0" normalizeH="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baseline="0"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المدخل</a:t>
            </a:r>
            <a:r>
              <a:rPr lang="ar-EG" sz="2800" b="1"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ar-EG" sz="2800" dirty="0"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ar-EG" sz="2800" dirty="0" smtClean="0">
                <a:solidFill>
                  <a:prstClr val="black"/>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يقوم على التعامل مع المشكله ،بينما يقوم المنهج بمحاولة حل المشكلة .</a:t>
            </a:r>
            <a:endParaRPr kumimoji="0" lang="ar-EG" sz="2800" u="none" strike="noStrike" kern="1200" cap="none" spc="0" normalizeH="0" baseline="0" noProof="0" dirty="0" smtClean="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60164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617280" y="2005163"/>
            <a:ext cx="10989701" cy="3731075"/>
          </a:xfrm>
          <a:prstGeom prst="rect">
            <a:avLst/>
          </a:prstGeom>
        </p:spPr>
      </p:pic>
    </p:spTree>
    <p:extLst>
      <p:ext uri="{BB962C8B-B14F-4D97-AF65-F5344CB8AC3E}">
        <p14:creationId xmlns:p14="http://schemas.microsoft.com/office/powerpoint/2010/main" val="3645652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989845"/>
            <a:ext cx="3902032"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نماذج</a:t>
            </a:r>
            <a:r>
              <a:rPr kumimoji="0" lang="ar-EG" sz="2800" b="1" i="0" u="none" strike="noStrike" kern="1200" cap="none" spc="0" normalizeH="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 جرونج </a:t>
            </a:r>
            <a:r>
              <a:rPr kumimoji="0" lang="en-US" sz="2800" b="1" i="0" u="none" strike="noStrike" kern="1200" cap="none" spc="0" normalizeH="0" noProof="0" dirty="0" err="1" smtClean="0">
                <a:ln>
                  <a:noFill/>
                </a:ln>
                <a:solidFill>
                  <a:prstClr val="white"/>
                </a:solidFill>
                <a:effectLst/>
                <a:uLnTx/>
                <a:uFillTx/>
                <a:latin typeface="Times New Roman" panose="02020603050405020304" pitchFamily="18" charset="0"/>
                <a:ea typeface="+mn-ea"/>
                <a:cs typeface="Times New Roman" panose="02020603050405020304" pitchFamily="18" charset="0"/>
              </a:rPr>
              <a:t>Gronig</a:t>
            </a:r>
            <a:r>
              <a:rPr kumimoji="0" lang="en-US" sz="2800" b="1" i="0" u="none" strike="noStrike" kern="1200" cap="none" spc="0" normalizeH="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9672320"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a:t>
            </a: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1466982" y="2254779"/>
            <a:ext cx="6309907" cy="3389670"/>
          </a:xfrm>
          <a:prstGeom prst="rect">
            <a:avLst/>
          </a:prstGeom>
        </p:spPr>
      </p:pic>
      <p:pic>
        <p:nvPicPr>
          <p:cNvPr id="5" name="Picture 4"/>
          <p:cNvPicPr>
            <a:picLocks noChangeAspect="1"/>
          </p:cNvPicPr>
          <p:nvPr/>
        </p:nvPicPr>
        <p:blipFill>
          <a:blip r:embed="rId4"/>
          <a:stretch>
            <a:fillRect/>
          </a:stretch>
        </p:blipFill>
        <p:spPr>
          <a:xfrm>
            <a:off x="3395275" y="2178914"/>
            <a:ext cx="7437765" cy="3383573"/>
          </a:xfrm>
          <a:prstGeom prst="rect">
            <a:avLst/>
          </a:prstGeom>
        </p:spPr>
      </p:pic>
    </p:spTree>
    <p:extLst>
      <p:ext uri="{BB962C8B-B14F-4D97-AF65-F5344CB8AC3E}">
        <p14:creationId xmlns:p14="http://schemas.microsoft.com/office/powerpoint/2010/main" val="1904926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83673" y="1888687"/>
            <a:ext cx="9876127" cy="4339650"/>
          </a:xfrm>
          <a:prstGeom prst="rect">
            <a:avLst/>
          </a:prstGeom>
          <a:noFill/>
        </p:spPr>
        <p:txBody>
          <a:bodyPr wrap="square" rtlCol="0">
            <a:spAutoFit/>
          </a:bodyPr>
          <a:lstStyle/>
          <a:p>
            <a:pPr lvl="0" algn="just" rtl="1"/>
            <a:r>
              <a:rPr lang="ar-EG" sz="2800" b="1" i="1" u="sng" dirty="0" smtClean="0">
                <a:solidFill>
                  <a:schemeClr val="accent1">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نموذج الوكالة الصحفية : </a:t>
            </a:r>
            <a:r>
              <a:rPr lang="ar-EG" sz="2800" dirty="0" smtClean="0">
                <a:solidFill>
                  <a:srgbClr val="2D3956"/>
                </a:solidFill>
                <a:latin typeface="Times New Roman" panose="02020603050405020304" pitchFamily="18" charset="0"/>
                <a:cs typeface="Times New Roman" panose="02020603050405020304" pitchFamily="18" charset="0"/>
              </a:rPr>
              <a:t>ويعد هذا النموذج من أول النماذج التي ظهرت في تاريخ العلاقات العامة في الولايات المتحدة الأمريكية ، وكان الهدف منها بشكل أساسي هو هدف دعائي ، تسعى من خلال المؤسسة إلى الإنتشار ، ولقد ظهر هذا النموذج في نهايات القرن التاسع عشر حيث كانت المؤسسة الصحفية تهدف لكسب القراء والمعلنين ،كما إستخدمته المؤسسات المختلفة بهدف ضبط سلوك الجماهير الداخلية والخارجية ، ويتميزذلك النموذج بالتدفق الأحادي الإتجاه من المؤسسة للجمهور فقط دون دونما إهتمام بالتغذية المرتدة أو رجع الصدى وكان إستخدام الأبحاث بهدف القياس غير الرسمي لردود أفعال الجمهور نحو المؤسسة إذا ما إستدعى الأمر ، ولم يكن إعلام الجمهور بالحقائق كاملة ضروري بالنسبة للمؤسسة </a:t>
            </a:r>
            <a:r>
              <a:rPr lang="ar-EG" sz="2800" b="1" dirty="0" smtClean="0">
                <a:solidFill>
                  <a:srgbClr val="2D39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ar-EG" sz="2800" b="1" dirty="0" smtClean="0">
              <a:solidFill>
                <a:srgbClr val="2D3956"/>
              </a:solidFill>
              <a:latin typeface="Times New Roman" panose="02020603050405020304" pitchFamily="18" charset="0"/>
              <a:cs typeface="Times New Roman" panose="02020603050405020304" pitchFamily="18" charset="0"/>
            </a:endParaRPr>
          </a:p>
          <a:p>
            <a:pPr lvl="0" algn="r"/>
            <a:endParaRPr lang="ar-EG"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33540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85576" y="2131763"/>
            <a:ext cx="9876127" cy="34778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1" u="sng" strike="noStrike" kern="1200" cap="none" spc="0" normalizeH="0" baseline="0" noProof="0" dirty="0" smtClean="0">
                <a:ln>
                  <a:noFill/>
                </a:ln>
                <a:solidFill>
                  <a:srgbClr val="4472C4">
                    <a:lumMod val="60000"/>
                    <a:lumOff val="40000"/>
                  </a:srgb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نموذج الإعلام العام : </a:t>
            </a:r>
            <a:r>
              <a:rPr lang="en-US" sz="2800" b="1" i="1" u="sng" dirty="0" smtClean="0">
                <a:solidFill>
                  <a:srgbClr val="4472C4">
                    <a:lumMod val="60000"/>
                    <a:lumOff val="40000"/>
                  </a:srgb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Public information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نموذج إعلام الجمهور فقد ظهر في بداية القرن العشرين ، وكان هدفه الرئيسي نشر وبث المعلومات بهدف تحسين سمعة المؤسسة ، وهذا يتدفق الاتصال على مرحلتين ، حيث ترسل المؤسسة رسائلها الاتصالية للجمهور عن طريق إدارة العلاقات العامة وتتلقي رجع الصدى ، وهدف الاتصال هنا هو الإقناع بحيث توظف مناهج وأساليب العلوم الإجتماعية لزيادة المقدرة الإقناعية ، بحيث توظف مناهج وأساليب العلوم الإجتماعية لزيادة المقدره الإقناعية للجهود الاتصالية للعلاقات العامة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97126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830284"/>
            <a:ext cx="10584120" cy="4339650"/>
          </a:xfrm>
          <a:prstGeom prst="rect">
            <a:avLst/>
          </a:prstGeom>
          <a:noFill/>
        </p:spPr>
        <p:txBody>
          <a:bodyPr wrap="square" rtlCol="0">
            <a:spAutoFit/>
          </a:bodyPr>
          <a:lstStyle/>
          <a:p>
            <a:pPr lvl="0" algn="just" rtl="1"/>
            <a:r>
              <a:rPr kumimoji="0" lang="ar-EG" sz="2800" i="0" u="none" strike="noStrike" kern="1200" cap="none" spc="0" normalizeH="0" baseline="0" noProof="0" dirty="0" smtClean="0">
                <a:ln>
                  <a:noFill/>
                </a:ln>
                <a:solidFill>
                  <a:prstClr val="black"/>
                </a:solidFill>
                <a:uLnTx/>
                <a:uFillTx/>
                <a:latin typeface="Times New Roman" panose="02020603050405020304" pitchFamily="18" charset="0"/>
                <a:cs typeface="Times New Roman" panose="02020603050405020304" pitchFamily="18" charset="0"/>
              </a:rPr>
              <a:t>وتلعب الأبحاث دوراً</a:t>
            </a:r>
            <a:r>
              <a:rPr kumimoji="0" lang="ar-EG" sz="2800" i="0" u="none" strike="noStrike" kern="1200" cap="none" spc="0" normalizeH="0" noProof="0" dirty="0" smtClean="0">
                <a:ln>
                  <a:noFill/>
                </a:ln>
                <a:solidFill>
                  <a:prstClr val="black"/>
                </a:solidFill>
                <a:uLnTx/>
                <a:uFillTx/>
                <a:latin typeface="Times New Roman" panose="02020603050405020304" pitchFamily="18" charset="0"/>
                <a:cs typeface="Times New Roman" panose="02020603050405020304" pitchFamily="18" charset="0"/>
              </a:rPr>
              <a:t> مركزياً في هذا النموذج حيث يستخدم لتحديد الأهداف والآراء والتفاعل بين المؤسسة وجمهورها ، والأهم من ذلك أنها تستخدم لتحديد فعالية الجهود التنظيمية للعلاقات العامة داخل وخارج المؤسسة فيما يتعلق بتشكيل الآراء والإتجاهات وحماية سمعة المؤسسة والصورة الذهنية الخاصة </a:t>
            </a:r>
            <a:r>
              <a:rPr lang="ar-EG" sz="2800" dirty="0">
                <a:solidFill>
                  <a:prstClr val="black"/>
                </a:solidFill>
                <a:latin typeface="Times New Roman" panose="02020603050405020304" pitchFamily="18" charset="0"/>
                <a:cs typeface="Times New Roman" panose="02020603050405020304" pitchFamily="18" charset="0"/>
              </a:rPr>
              <a:t>بها . </a:t>
            </a:r>
            <a:endParaRPr lang="ar-EG" sz="2800" dirty="0" smtClean="0">
              <a:solidFill>
                <a:prstClr val="black"/>
              </a:solidFill>
              <a:latin typeface="Times New Roman" panose="02020603050405020304" pitchFamily="18" charset="0"/>
              <a:cs typeface="Times New Roman" panose="02020603050405020304" pitchFamily="18" charset="0"/>
            </a:endParaRPr>
          </a:p>
          <a:p>
            <a:pPr lvl="0" algn="just" rtl="1"/>
            <a:r>
              <a:rPr lang="ar-EG" sz="2800" dirty="0" smtClean="0">
                <a:solidFill>
                  <a:prstClr val="black"/>
                </a:solidFill>
                <a:latin typeface="Times New Roman" panose="02020603050405020304" pitchFamily="18" charset="0"/>
                <a:cs typeface="Times New Roman" panose="02020603050405020304" pitchFamily="18" charset="0"/>
              </a:rPr>
              <a:t>ويعمل </a:t>
            </a:r>
            <a:r>
              <a:rPr lang="ar-EG" sz="2800" dirty="0">
                <a:solidFill>
                  <a:prstClr val="black"/>
                </a:solidFill>
                <a:latin typeface="Times New Roman" panose="02020603050405020304" pitchFamily="18" charset="0"/>
                <a:cs typeface="Times New Roman" panose="02020603050405020304" pitchFamily="18" charset="0"/>
              </a:rPr>
              <a:t>نموذج </a:t>
            </a:r>
            <a:r>
              <a:rPr lang="ar-EG" sz="2800" dirty="0" smtClean="0">
                <a:solidFill>
                  <a:prstClr val="black"/>
                </a:solidFill>
                <a:latin typeface="Times New Roman" panose="02020603050405020304" pitchFamily="18" charset="0"/>
                <a:cs typeface="Times New Roman" panose="02020603050405020304" pitchFamily="18" charset="0"/>
              </a:rPr>
              <a:t>إعلام </a:t>
            </a:r>
            <a:r>
              <a:rPr lang="ar-EG" sz="2800" dirty="0">
                <a:solidFill>
                  <a:prstClr val="black"/>
                </a:solidFill>
                <a:latin typeface="Times New Roman" panose="02020603050405020304" pitchFamily="18" charset="0"/>
                <a:cs typeface="Times New Roman" panose="02020603050405020304" pitchFamily="18" charset="0"/>
              </a:rPr>
              <a:t>الجمهور على توظيف الصحفيين في </a:t>
            </a:r>
            <a:r>
              <a:rPr lang="ar-EG" sz="2800" dirty="0" smtClean="0">
                <a:solidFill>
                  <a:prstClr val="black"/>
                </a:solidFill>
                <a:latin typeface="Times New Roman" panose="02020603050405020304" pitchFamily="18" charset="0"/>
                <a:cs typeface="Times New Roman" panose="02020603050405020304" pitchFamily="18" charset="0"/>
              </a:rPr>
              <a:t>المؤسسة لإمداد الجمهور بالمعلومات الدقيقة </a:t>
            </a:r>
            <a:r>
              <a:rPr lang="ar-EG" sz="2800" dirty="0">
                <a:solidFill>
                  <a:prstClr val="black"/>
                </a:solidFill>
                <a:latin typeface="Times New Roman" panose="02020603050405020304" pitchFamily="18" charset="0"/>
                <a:cs typeface="Times New Roman" panose="02020603050405020304" pitchFamily="18" charset="0"/>
              </a:rPr>
              <a:t>، شريطة </a:t>
            </a:r>
            <a:r>
              <a:rPr lang="ar-EG" sz="2800" dirty="0" smtClean="0">
                <a:solidFill>
                  <a:prstClr val="black"/>
                </a:solidFill>
                <a:latin typeface="Times New Roman" panose="02020603050405020304" pitchFamily="18" charset="0"/>
                <a:cs typeface="Times New Roman" panose="02020603050405020304" pitchFamily="18" charset="0"/>
              </a:rPr>
              <a:t>أن </a:t>
            </a:r>
            <a:r>
              <a:rPr lang="ar-EG" sz="2800" dirty="0">
                <a:solidFill>
                  <a:prstClr val="black"/>
                </a:solidFill>
                <a:latin typeface="Times New Roman" panose="02020603050405020304" pitchFamily="18" charset="0"/>
                <a:cs typeface="Times New Roman" panose="02020603050405020304" pitchFamily="18" charset="0"/>
              </a:rPr>
              <a:t>تكون تلك المعلومات منتقاه ، ويتضمن ذلك </a:t>
            </a:r>
            <a:r>
              <a:rPr lang="ar-EG" sz="2800" dirty="0" smtClean="0">
                <a:solidFill>
                  <a:prstClr val="black"/>
                </a:solidFill>
                <a:latin typeface="Times New Roman" panose="02020603050405020304" pitchFamily="18" charset="0"/>
                <a:cs typeface="Times New Roman" panose="02020603050405020304" pitchFamily="18" charset="0"/>
              </a:rPr>
              <a:t>النموذج إتصال  أحادى الإتجاه من </a:t>
            </a:r>
            <a:r>
              <a:rPr lang="ar-EG" sz="2800" dirty="0">
                <a:solidFill>
                  <a:prstClr val="black"/>
                </a:solidFill>
                <a:latin typeface="Times New Roman" panose="02020603050405020304" pitchFamily="18" charset="0"/>
                <a:cs typeface="Times New Roman" panose="02020603050405020304" pitchFamily="18" charset="0"/>
              </a:rPr>
              <a:t>المؤسسة للجمهور ولكن به جزء من </a:t>
            </a:r>
            <a:r>
              <a:rPr lang="ar-EG" sz="2800" dirty="0" smtClean="0">
                <a:solidFill>
                  <a:prstClr val="black"/>
                </a:solidFill>
                <a:latin typeface="Times New Roman" panose="02020603050405020304" pitchFamily="18" charset="0"/>
                <a:cs typeface="Times New Roman" panose="02020603050405020304" pitchFamily="18" charset="0"/>
              </a:rPr>
              <a:t>الإتصال المتماثل ،حيث </a:t>
            </a:r>
            <a:r>
              <a:rPr lang="ar-EG" sz="2800" dirty="0">
                <a:solidFill>
                  <a:prstClr val="black"/>
                </a:solidFill>
                <a:latin typeface="Times New Roman" panose="02020603050405020304" pitchFamily="18" charset="0"/>
                <a:cs typeface="Times New Roman" panose="02020603050405020304" pitchFamily="18" charset="0"/>
              </a:rPr>
              <a:t>تحرص المؤسسة على نوعية المعلومات التي يجب </a:t>
            </a:r>
            <a:r>
              <a:rPr lang="ar-EG" sz="2800" dirty="0" smtClean="0">
                <a:solidFill>
                  <a:prstClr val="black"/>
                </a:solidFill>
                <a:latin typeface="Times New Roman" panose="02020603050405020304" pitchFamily="18" charset="0"/>
                <a:cs typeface="Times New Roman" panose="02020603050405020304" pitchFamily="18" charset="0"/>
              </a:rPr>
              <a:t>أن </a:t>
            </a:r>
            <a:r>
              <a:rPr lang="ar-EG" sz="2800" dirty="0">
                <a:solidFill>
                  <a:prstClr val="black"/>
                </a:solidFill>
                <a:latin typeface="Times New Roman" panose="02020603050405020304" pitchFamily="18" charset="0"/>
                <a:cs typeface="Times New Roman" panose="02020603050405020304" pitchFamily="18" charset="0"/>
              </a:rPr>
              <a:t>تنتقل </a:t>
            </a:r>
            <a:r>
              <a:rPr lang="ar-EG" sz="2800" dirty="0" smtClean="0">
                <a:solidFill>
                  <a:prstClr val="black"/>
                </a:solidFill>
                <a:latin typeface="Times New Roman" panose="02020603050405020304" pitchFamily="18" charset="0"/>
                <a:cs typeface="Times New Roman" panose="02020603050405020304" pitchFamily="18" charset="0"/>
              </a:rPr>
              <a:t>إلى </a:t>
            </a:r>
            <a:r>
              <a:rPr lang="ar-EG" sz="2800" dirty="0">
                <a:solidFill>
                  <a:prstClr val="black"/>
                </a:solidFill>
                <a:latin typeface="Times New Roman" panose="02020603050405020304" pitchFamily="18" charset="0"/>
                <a:cs typeface="Times New Roman" panose="02020603050405020304" pitchFamily="18" charset="0"/>
              </a:rPr>
              <a:t>الجمهور </a:t>
            </a:r>
            <a:r>
              <a:rPr lang="ar-EG" sz="2800" dirty="0" smtClean="0">
                <a:solidFill>
                  <a:prstClr val="black"/>
                </a:solidFill>
                <a:latin typeface="Times New Roman" panose="02020603050405020304" pitchFamily="18" charset="0"/>
                <a:cs typeface="Times New Roman" panose="02020603050405020304" pitchFamily="18" charset="0"/>
              </a:rPr>
              <a:t>دون غيرها </a:t>
            </a:r>
            <a:r>
              <a:rPr lang="ar-EG" sz="2800" dirty="0">
                <a:solidFill>
                  <a:prstClr val="black"/>
                </a:solidFill>
                <a:latin typeface="Times New Roman" panose="02020603050405020304" pitchFamily="18" charset="0"/>
                <a:cs typeface="Times New Roman" panose="02020603050405020304" pitchFamily="18" charset="0"/>
              </a:rPr>
              <a:t>، </a:t>
            </a:r>
            <a:r>
              <a:rPr lang="ar-EG" sz="2800" dirty="0" smtClean="0">
                <a:solidFill>
                  <a:prstClr val="black"/>
                </a:solidFill>
                <a:latin typeface="Times New Roman" panose="02020603050405020304" pitchFamily="18" charset="0"/>
                <a:cs typeface="Times New Roman" panose="02020603050405020304" pitchFamily="18" charset="0"/>
              </a:rPr>
              <a:t>وإن </a:t>
            </a:r>
            <a:r>
              <a:rPr lang="ar-EG" sz="2800" dirty="0">
                <a:solidFill>
                  <a:prstClr val="black"/>
                </a:solidFill>
                <a:latin typeface="Times New Roman" panose="02020603050405020304" pitchFamily="18" charset="0"/>
                <a:cs typeface="Times New Roman" panose="02020603050405020304" pitchFamily="18" charset="0"/>
              </a:rPr>
              <a:t>لم </a:t>
            </a:r>
            <a:r>
              <a:rPr lang="ar-EG" sz="2800" dirty="0" smtClean="0">
                <a:solidFill>
                  <a:prstClr val="black"/>
                </a:solidFill>
                <a:latin typeface="Times New Roman" panose="02020603050405020304" pitchFamily="18" charset="0"/>
                <a:cs typeface="Times New Roman" panose="02020603050405020304" pitchFamily="18" charset="0"/>
              </a:rPr>
              <a:t>تهتم بشكل كافي بإستجابة  </a:t>
            </a:r>
            <a:r>
              <a:rPr lang="ar-EG" sz="2800" dirty="0">
                <a:solidFill>
                  <a:prstClr val="black"/>
                </a:solidFill>
                <a:latin typeface="Times New Roman" panose="02020603050405020304" pitchFamily="18" charset="0"/>
                <a:cs typeface="Times New Roman" panose="02020603050405020304" pitchFamily="18" charset="0"/>
              </a:rPr>
              <a:t>الجمهور </a:t>
            </a:r>
            <a:r>
              <a:rPr lang="ar-EG" sz="2800" dirty="0" smtClean="0">
                <a:solidFill>
                  <a:prstClr val="black"/>
                </a:solidFill>
                <a:latin typeface="Times New Roman" panose="02020603050405020304" pitchFamily="18" charset="0"/>
                <a:cs typeface="Times New Roman" panose="02020603050405020304" pitchFamily="18" charset="0"/>
              </a:rPr>
              <a:t>؛ وهنا </a:t>
            </a:r>
            <a:r>
              <a:rPr lang="ar-EG" sz="2800" dirty="0">
                <a:solidFill>
                  <a:prstClr val="black"/>
                </a:solidFill>
                <a:latin typeface="Times New Roman" panose="02020603050405020304" pitchFamily="18" charset="0"/>
                <a:cs typeface="Times New Roman" panose="02020603050405020304" pitchFamily="18" charset="0"/>
              </a:rPr>
              <a:t>تصبح </a:t>
            </a:r>
            <a:r>
              <a:rPr lang="ar-EG" sz="2800" dirty="0" smtClean="0">
                <a:solidFill>
                  <a:prstClr val="black"/>
                </a:solidFill>
                <a:latin typeface="Times New Roman" panose="02020603050405020304" pitchFamily="18" charset="0"/>
                <a:cs typeface="Times New Roman" panose="02020603050405020304" pitchFamily="18" charset="0"/>
              </a:rPr>
              <a:t>مصالح المؤسسة </a:t>
            </a:r>
            <a:r>
              <a:rPr lang="ar-EG" sz="2800" dirty="0">
                <a:solidFill>
                  <a:prstClr val="black"/>
                </a:solidFill>
                <a:latin typeface="Times New Roman" panose="02020603050405020304" pitchFamily="18" charset="0"/>
                <a:cs typeface="Times New Roman" panose="02020603050405020304" pitchFamily="18" charset="0"/>
              </a:rPr>
              <a:t>الهدف الرئيسي من عملية </a:t>
            </a:r>
            <a:r>
              <a:rPr lang="ar-EG" sz="2800" dirty="0" smtClean="0">
                <a:solidFill>
                  <a:prstClr val="black"/>
                </a:solidFill>
                <a:latin typeface="Times New Roman" panose="02020603050405020304" pitchFamily="18" charset="0"/>
                <a:cs typeface="Times New Roman" panose="02020603050405020304" pitchFamily="18" charset="0"/>
              </a:rPr>
              <a:t> الإتصال .</a:t>
            </a:r>
            <a:endParaRPr kumimoji="0" lang="ar-EG" sz="2800" i="0" u="none" strike="noStrike" kern="1200" cap="none" spc="0" normalizeH="0" baseline="0" noProof="0" dirty="0" smtClean="0">
              <a:ln>
                <a:noFill/>
              </a:ln>
              <a:solidFill>
                <a:prstClr val="black"/>
              </a:solidFill>
              <a:uLnTx/>
              <a:uFillTx/>
              <a:latin typeface="Times New Roman" panose="02020603050405020304" pitchFamily="18" charset="0"/>
              <a:cs typeface="Times New Roman" panose="02020603050405020304" pitchFamily="18"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13445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4420" y="1876451"/>
            <a:ext cx="10378440" cy="3170099"/>
          </a:xfrm>
          <a:prstGeom prst="rect">
            <a:avLst/>
          </a:prstGeom>
          <a:noFill/>
        </p:spPr>
        <p:txBody>
          <a:bodyPr wrap="square" rtlCol="0">
            <a:spAutoFit/>
          </a:bodyPr>
          <a:lstStyle/>
          <a:p>
            <a:pPr lvl="0" algn="just" rtl="1"/>
            <a:r>
              <a:rPr lang="ar-EG" sz="2800" b="1" i="1" u="sng" dirty="0" smtClean="0">
                <a:solidFill>
                  <a:schemeClr val="accent1"/>
                </a:solidFill>
                <a:latin typeface="Times New Roman" panose="02020603050405020304" pitchFamily="18" charset="0"/>
                <a:cs typeface="Times New Roman" panose="02020603050405020304" pitchFamily="18" charset="0"/>
              </a:rPr>
              <a:t>النموذج الغير متوازن ذو الإتجاهين </a:t>
            </a:r>
            <a:r>
              <a:rPr lang="ar-EG" sz="2800" dirty="0" smtClean="0">
                <a:latin typeface="Times New Roman" panose="02020603050405020304" pitchFamily="18" charset="0"/>
                <a:cs typeface="Times New Roman" panose="02020603050405020304" pitchFamily="18" charset="0"/>
              </a:rPr>
              <a:t>وهذا</a:t>
            </a:r>
            <a:r>
              <a:rPr lang="ar-EG" sz="2800" u="sng" dirty="0" smtClean="0">
                <a:solidFill>
                  <a:schemeClr val="accent1"/>
                </a:solidFill>
                <a:latin typeface="Times New Roman" panose="02020603050405020304" pitchFamily="18" charset="0"/>
                <a:cs typeface="Times New Roman" panose="02020603050405020304" pitchFamily="18" charset="0"/>
              </a:rPr>
              <a:t> </a:t>
            </a:r>
            <a:r>
              <a:rPr lang="ar-EG" sz="2800" dirty="0" smtClean="0">
                <a:solidFill>
                  <a:srgbClr val="2D3956"/>
                </a:solidFill>
                <a:latin typeface="Times New Roman" panose="02020603050405020304" pitchFamily="18" charset="0"/>
                <a:cs typeface="Times New Roman" panose="02020603050405020304" pitchFamily="18" charset="0"/>
              </a:rPr>
              <a:t>النموذج </a:t>
            </a:r>
            <a:r>
              <a:rPr lang="ar-EG" sz="2800" dirty="0">
                <a:solidFill>
                  <a:srgbClr val="2D3956"/>
                </a:solidFill>
                <a:latin typeface="Times New Roman" panose="02020603050405020304" pitchFamily="18" charset="0"/>
                <a:cs typeface="Times New Roman" panose="02020603050405020304" pitchFamily="18" charset="0"/>
              </a:rPr>
              <a:t>تتدفق من خلاله المعلومات فى </a:t>
            </a:r>
            <a:r>
              <a:rPr lang="ar-EG" sz="2800" dirty="0" smtClean="0">
                <a:solidFill>
                  <a:srgbClr val="2D3956"/>
                </a:solidFill>
                <a:latin typeface="Times New Roman" panose="02020603050405020304" pitchFamily="18" charset="0"/>
                <a:cs typeface="Times New Roman" panose="02020603050405020304" pitchFamily="18" charset="0"/>
              </a:rPr>
              <a:t>إتجاهين </a:t>
            </a:r>
            <a:r>
              <a:rPr lang="ar-EG" sz="2800" dirty="0">
                <a:solidFill>
                  <a:srgbClr val="2D3956"/>
                </a:solidFill>
                <a:latin typeface="Times New Roman" panose="02020603050405020304" pitchFamily="18" charset="0"/>
                <a:cs typeface="Times New Roman" panose="02020603050405020304" pitchFamily="18" charset="0"/>
              </a:rPr>
              <a:t>ولكن بشكلٍ غير متوازنٍ ، حيث إن المعلومات التي تتدفق من جانب المصدر " المؤسسات " لا توزَع </a:t>
            </a:r>
            <a:r>
              <a:rPr lang="ar-EG" sz="2800" dirty="0" smtClean="0">
                <a:solidFill>
                  <a:srgbClr val="2D3956"/>
                </a:solidFill>
                <a:latin typeface="Times New Roman" panose="02020603050405020304" pitchFamily="18" charset="0"/>
                <a:cs typeface="Times New Roman" panose="02020603050405020304" pitchFamily="18" charset="0"/>
              </a:rPr>
              <a:t> المعلومات بشكلٍ </a:t>
            </a:r>
            <a:r>
              <a:rPr lang="ar-EG" sz="2800" dirty="0">
                <a:solidFill>
                  <a:srgbClr val="2D3956"/>
                </a:solidFill>
                <a:latin typeface="Times New Roman" panose="02020603050405020304" pitchFamily="18" charset="0"/>
                <a:cs typeface="Times New Roman" panose="02020603050405020304" pitchFamily="18" charset="0"/>
              </a:rPr>
              <a:t>عادلٍ على مختلف نوعيات الجماهير التي تتعامل معها المؤسسة ، كما أنها تركز على المعلومات الإيجابية المراد توصيلها للجمهور للتأثير على اتجاهاته وسلوكه من خلال الإقناع .           </a:t>
            </a:r>
          </a:p>
          <a:p>
            <a:pPr lvl="0" algn="just" rtl="1"/>
            <a:r>
              <a:rPr lang="ar-EG" sz="2800" b="1" dirty="0" smtClean="0">
                <a:solidFill>
                  <a:srgbClr val="2D3956"/>
                </a:solidFill>
                <a:latin typeface="Times New Roman" panose="02020603050405020304" pitchFamily="18" charset="0"/>
                <a:cs typeface="Times New Roman" panose="02020603050405020304" pitchFamily="18" charset="0"/>
              </a:rPr>
              <a:t>وهذا النموذج يَصلح عندما يكون هناك نوع من الصراع بين المؤسسة وجماهيرها</a:t>
            </a:r>
            <a:r>
              <a:rPr lang="ar-EG" sz="2800" dirty="0" smtClean="0">
                <a:solidFill>
                  <a:srgbClr val="2D3956"/>
                </a:solidFill>
                <a:latin typeface="Times New Roman" panose="02020603050405020304" pitchFamily="18" charset="0"/>
                <a:cs typeface="Times New Roman" panose="02020603050405020304" pitchFamily="18" charset="0"/>
              </a:rPr>
              <a:t>.</a:t>
            </a:r>
          </a:p>
          <a:p>
            <a:pPr lvl="0" algn="just" rtl="1"/>
            <a:r>
              <a:rPr lang="ar-EG" sz="3200" b="1" dirty="0" smtClean="0">
                <a:solidFill>
                  <a:srgbClr val="2D39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ar-EG" sz="3200" b="1" dirty="0">
              <a:solidFill>
                <a:srgbClr val="2D39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81697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0" y="1965937"/>
            <a:ext cx="10378440"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smtClean="0">
                <a:ln>
                  <a:noFill/>
                </a:ln>
                <a:solidFill>
                  <a:srgbClr val="2D3956"/>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الهدف</a:t>
            </a:r>
            <a:r>
              <a:rPr lang="en-US" sz="3200" b="1" noProof="0" dirty="0" smtClean="0">
                <a:solidFill>
                  <a:srgbClr val="2D39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kumimoji="0" lang="ar-EG" sz="3200" b="1" i="0" u="none" strike="noStrike" kern="1200" cap="none" spc="0" normalizeH="0" baseline="0" noProof="0" dirty="0">
              <a:ln>
                <a:noFill/>
              </a:ln>
              <a:solidFill>
                <a:srgbClr val="2D3956"/>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Oval 2"/>
          <p:cNvSpPr/>
          <p:nvPr/>
        </p:nvSpPr>
        <p:spPr>
          <a:xfrm>
            <a:off x="2557769" y="2550713"/>
            <a:ext cx="6931741" cy="29858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t>تغيير اتجاهات الجماهير على المدى القصير</a:t>
            </a:r>
          </a:p>
        </p:txBody>
      </p:sp>
    </p:spTree>
    <p:extLst>
      <p:ext uri="{BB962C8B-B14F-4D97-AF65-F5344CB8AC3E}">
        <p14:creationId xmlns:p14="http://schemas.microsoft.com/office/powerpoint/2010/main" val="1138163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91540" y="2100986"/>
            <a:ext cx="10287000" cy="2677656"/>
          </a:xfrm>
          <a:prstGeom prst="rect">
            <a:avLst/>
          </a:prstGeom>
          <a:noFill/>
        </p:spPr>
        <p:txBody>
          <a:bodyPr wrap="square" rtlCol="0">
            <a:spAutoFit/>
          </a:bodyPr>
          <a:lstStyle/>
          <a:p>
            <a:pPr lvl="0" algn="just" rtl="1"/>
            <a:r>
              <a:rPr lang="ar-EG" sz="2800" dirty="0" smtClean="0">
                <a:solidFill>
                  <a:srgbClr val="2D3956"/>
                </a:solidFill>
                <a:latin typeface="Times New Roman" panose="02020603050405020304" pitchFamily="18" charset="0"/>
                <a:cs typeface="Times New Roman" panose="02020603050405020304" pitchFamily="18" charset="0"/>
              </a:rPr>
              <a:t>إن إستخدام </a:t>
            </a:r>
            <a:r>
              <a:rPr lang="ar-EG" sz="2800" dirty="0">
                <a:solidFill>
                  <a:srgbClr val="2D3956"/>
                </a:solidFill>
                <a:latin typeface="Times New Roman" panose="02020603050405020304" pitchFamily="18" charset="0"/>
                <a:cs typeface="Times New Roman" panose="02020603050405020304" pitchFamily="18" charset="0"/>
              </a:rPr>
              <a:t>نموذج </a:t>
            </a:r>
            <a:r>
              <a:rPr lang="ar-EG" sz="2800" dirty="0" smtClean="0">
                <a:solidFill>
                  <a:srgbClr val="2D3956"/>
                </a:solidFill>
                <a:latin typeface="Times New Roman" panose="02020603050405020304" pitchFamily="18" charset="0"/>
                <a:cs typeface="Times New Roman" panose="02020603050405020304" pitchFamily="18" charset="0"/>
              </a:rPr>
              <a:t> الإتجاهين </a:t>
            </a:r>
            <a:r>
              <a:rPr lang="ar-EG" sz="2800" dirty="0">
                <a:solidFill>
                  <a:srgbClr val="2D3956"/>
                </a:solidFill>
                <a:latin typeface="Times New Roman" panose="02020603050405020304" pitchFamily="18" charset="0"/>
                <a:cs typeface="Times New Roman" panose="02020603050405020304" pitchFamily="18" charset="0"/>
              </a:rPr>
              <a:t>غير المتماثلين في برامج </a:t>
            </a:r>
            <a:r>
              <a:rPr lang="ar-EG" sz="2800" dirty="0" smtClean="0">
                <a:solidFill>
                  <a:srgbClr val="2D3956"/>
                </a:solidFill>
                <a:latin typeface="Times New Roman" panose="02020603050405020304" pitchFamily="18" charset="0"/>
                <a:cs typeface="Times New Roman" panose="02020603050405020304" pitchFamily="18" charset="0"/>
              </a:rPr>
              <a:t>العلاقات  </a:t>
            </a:r>
            <a:r>
              <a:rPr lang="ar-EG" sz="2800" dirty="0">
                <a:solidFill>
                  <a:srgbClr val="2D3956"/>
                </a:solidFill>
                <a:latin typeface="Times New Roman" panose="02020603050405020304" pitchFamily="18" charset="0"/>
                <a:cs typeface="Times New Roman" panose="02020603050405020304" pitchFamily="18" charset="0"/>
              </a:rPr>
              <a:t>العامة </a:t>
            </a:r>
            <a:r>
              <a:rPr lang="ar-EG" sz="2800" b="1" dirty="0">
                <a:solidFill>
                  <a:srgbClr val="2D3956"/>
                </a:solidFill>
                <a:latin typeface="Times New Roman" panose="02020603050405020304" pitchFamily="18" charset="0"/>
                <a:cs typeface="Times New Roman" panose="02020603050405020304" pitchFamily="18" charset="0"/>
              </a:rPr>
              <a:t>يهدف </a:t>
            </a:r>
            <a:r>
              <a:rPr lang="ar-EG" sz="2800" b="1" dirty="0" smtClean="0">
                <a:solidFill>
                  <a:srgbClr val="2D3956"/>
                </a:solidFill>
                <a:latin typeface="Times New Roman" panose="02020603050405020304" pitchFamily="18" charset="0"/>
                <a:cs typeface="Times New Roman" panose="02020603050405020304" pitchFamily="18" charset="0"/>
              </a:rPr>
              <a:t>إلى:</a:t>
            </a:r>
            <a:endParaRPr lang="ar-EG" sz="2800" b="1" dirty="0">
              <a:solidFill>
                <a:srgbClr val="2D3956"/>
              </a:solidFill>
              <a:latin typeface="Times New Roman" panose="02020603050405020304" pitchFamily="18" charset="0"/>
              <a:cs typeface="Times New Roman" panose="02020603050405020304" pitchFamily="18" charset="0"/>
            </a:endParaRPr>
          </a:p>
          <a:p>
            <a:pPr lvl="0" algn="just" rtl="1"/>
            <a:r>
              <a:rPr lang="ar-EG" sz="2800" dirty="0" smtClean="0">
                <a:solidFill>
                  <a:srgbClr val="2D3956"/>
                </a:solidFill>
                <a:latin typeface="Times New Roman" panose="02020603050405020304" pitchFamily="18" charset="0"/>
                <a:cs typeface="Times New Roman" panose="02020603050405020304" pitchFamily="18" charset="0"/>
              </a:rPr>
              <a:t>- </a:t>
            </a:r>
            <a:r>
              <a:rPr lang="ar-EG" sz="2800" b="1" i="1" u="sng" dirty="0" smtClean="0">
                <a:solidFill>
                  <a:srgbClr val="2D3956"/>
                </a:solidFill>
                <a:latin typeface="Times New Roman" panose="02020603050405020304" pitchFamily="18" charset="0"/>
                <a:cs typeface="Times New Roman" panose="02020603050405020304" pitchFamily="18" charset="0"/>
              </a:rPr>
              <a:t>توظيف الأبحاث لتحديد أفضل </a:t>
            </a:r>
            <a:r>
              <a:rPr lang="ar-EG" sz="2800" b="1" i="1" u="sng" dirty="0">
                <a:solidFill>
                  <a:srgbClr val="2D3956"/>
                </a:solidFill>
                <a:latin typeface="Times New Roman" panose="02020603050405020304" pitchFamily="18" charset="0"/>
                <a:cs typeface="Times New Roman" panose="02020603050405020304" pitchFamily="18" charset="0"/>
              </a:rPr>
              <a:t>الرسائل </a:t>
            </a:r>
            <a:r>
              <a:rPr lang="ar-EG" sz="2800" b="1" i="1" u="sng" dirty="0" smtClean="0">
                <a:solidFill>
                  <a:srgbClr val="2D3956"/>
                </a:solidFill>
                <a:latin typeface="Times New Roman" panose="02020603050405020304" pitchFamily="18" charset="0"/>
                <a:cs typeface="Times New Roman" panose="02020603050405020304" pitchFamily="18" charset="0"/>
              </a:rPr>
              <a:t>الاتصالية </a:t>
            </a:r>
            <a:r>
              <a:rPr lang="ar-EG" sz="2800" dirty="0" smtClean="0">
                <a:solidFill>
                  <a:srgbClr val="2D3956"/>
                </a:solidFill>
                <a:latin typeface="Times New Roman" panose="02020603050405020304" pitchFamily="18" charset="0"/>
                <a:cs typeface="Times New Roman" panose="02020603050405020304" pitchFamily="18" charset="0"/>
              </a:rPr>
              <a:t>واكثرها </a:t>
            </a:r>
            <a:r>
              <a:rPr lang="ar-EG" sz="2800" dirty="0">
                <a:solidFill>
                  <a:srgbClr val="2D3956"/>
                </a:solidFill>
                <a:latin typeface="Times New Roman" panose="02020603050405020304" pitchFamily="18" charset="0"/>
                <a:cs typeface="Times New Roman" panose="02020603050405020304" pitchFamily="18" charset="0"/>
              </a:rPr>
              <a:t>مقدرة على كسب </a:t>
            </a:r>
            <a:r>
              <a:rPr lang="ar-EG" sz="2800" dirty="0" smtClean="0">
                <a:solidFill>
                  <a:srgbClr val="2D3956"/>
                </a:solidFill>
                <a:latin typeface="Times New Roman" panose="02020603050405020304" pitchFamily="18" charset="0"/>
                <a:cs typeface="Times New Roman" panose="02020603050405020304" pitchFamily="18" charset="0"/>
              </a:rPr>
              <a:t>التأييد الجماهيري ، دون </a:t>
            </a:r>
            <a:r>
              <a:rPr lang="ar-EG" sz="2800" dirty="0">
                <a:solidFill>
                  <a:srgbClr val="2D3956"/>
                </a:solidFill>
                <a:latin typeface="Times New Roman" panose="02020603050405020304" pitchFamily="18" charset="0"/>
                <a:cs typeface="Times New Roman" panose="02020603050405020304" pitchFamily="18" charset="0"/>
              </a:rPr>
              <a:t>أي تغيير في السلوك التنظيمي للمؤسسة </a:t>
            </a:r>
            <a:r>
              <a:rPr lang="ar-EG" sz="2800" dirty="0" smtClean="0">
                <a:solidFill>
                  <a:srgbClr val="2D3956"/>
                </a:solidFill>
                <a:latin typeface="Times New Roman" panose="02020603050405020304" pitchFamily="18" charset="0"/>
                <a:cs typeface="Times New Roman" panose="02020603050405020304" pitchFamily="18" charset="0"/>
              </a:rPr>
              <a:t>، فالهدف الأساسي هنا التغيير </a:t>
            </a:r>
            <a:r>
              <a:rPr lang="ar-EG" sz="2800" dirty="0">
                <a:solidFill>
                  <a:srgbClr val="2D3956"/>
                </a:solidFill>
                <a:latin typeface="Times New Roman" panose="02020603050405020304" pitchFamily="18" charset="0"/>
                <a:cs typeface="Times New Roman" panose="02020603050405020304" pitchFamily="18" charset="0"/>
              </a:rPr>
              <a:t>في سلوك الجمهور بما يخدم المؤسسة </a:t>
            </a:r>
            <a:r>
              <a:rPr lang="ar-EG" sz="2800" dirty="0" smtClean="0">
                <a:solidFill>
                  <a:srgbClr val="2D3956"/>
                </a:solidFill>
                <a:latin typeface="Times New Roman" panose="02020603050405020304" pitchFamily="18" charset="0"/>
                <a:cs typeface="Times New Roman" panose="02020603050405020304" pitchFamily="18" charset="0"/>
              </a:rPr>
              <a:t>فقط.</a:t>
            </a:r>
          </a:p>
          <a:p>
            <a:pPr lvl="0" algn="just" rtl="1"/>
            <a:r>
              <a:rPr kumimoji="0" lang="ar-EG" sz="2800" i="0" u="none" strike="noStrike" kern="1200" cap="none" spc="0" normalizeH="0" baseline="0" noProof="0" dirty="0" smtClean="0">
                <a:ln>
                  <a:noFill/>
                </a:ln>
                <a:solidFill>
                  <a:srgbClr val="2D3956"/>
                </a:solidFill>
                <a:uLnTx/>
                <a:uFillTx/>
                <a:latin typeface="Times New Roman" panose="02020603050405020304" pitchFamily="18" charset="0"/>
                <a:cs typeface="Times New Roman" panose="02020603050405020304" pitchFamily="18" charset="0"/>
              </a:rPr>
              <a:t>وعندما</a:t>
            </a:r>
            <a:r>
              <a:rPr kumimoji="0" lang="ar-EG" sz="2800" i="0" u="none" strike="noStrike" kern="1200" cap="none" spc="0" normalizeH="0" noProof="0" dirty="0" smtClean="0">
                <a:ln>
                  <a:noFill/>
                </a:ln>
                <a:solidFill>
                  <a:srgbClr val="2D3956"/>
                </a:solidFill>
                <a:uLnTx/>
                <a:uFillTx/>
                <a:latin typeface="Times New Roman" panose="02020603050405020304" pitchFamily="18" charset="0"/>
                <a:cs typeface="Times New Roman" panose="02020603050405020304" pitchFamily="18" charset="0"/>
              </a:rPr>
              <a:t> تتبنى إدارة العلاقات العامة هذا النموذج فإنها تفترض أن النفع سوف يتحقق لجمهور المؤسسة بالتعاون معها.</a:t>
            </a:r>
            <a:endParaRPr kumimoji="0" lang="ar-EG" sz="2800" i="0" u="none" strike="noStrike" kern="1200" cap="none" spc="0" normalizeH="0" baseline="0" noProof="0" dirty="0">
              <a:ln>
                <a:noFill/>
              </a:ln>
              <a:solidFill>
                <a:srgbClr val="2D3956"/>
              </a:solidFill>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91872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87480" y="2316429"/>
            <a:ext cx="9672320" cy="2677656"/>
          </a:xfrm>
          <a:prstGeom prst="rect">
            <a:avLst/>
          </a:prstGeom>
          <a:noFill/>
        </p:spPr>
        <p:txBody>
          <a:bodyPr wrap="square" rtlCol="0">
            <a:spAutoFit/>
          </a:bodyPr>
          <a:lstStyle/>
          <a:p>
            <a:pPr lvl="0" algn="just" rtl="1"/>
            <a:r>
              <a:rPr lang="ar-EG" sz="2800" dirty="0">
                <a:solidFill>
                  <a:srgbClr val="2D3956"/>
                </a:solidFill>
                <a:latin typeface="Times New Roman" panose="02020603050405020304" pitchFamily="18" charset="0"/>
                <a:cs typeface="Times New Roman" panose="02020603050405020304" pitchFamily="18" charset="0"/>
              </a:rPr>
              <a:t>كما تفترض </a:t>
            </a:r>
            <a:r>
              <a:rPr lang="ar-EG" sz="2800" dirty="0" smtClean="0">
                <a:solidFill>
                  <a:srgbClr val="2D3956"/>
                </a:solidFill>
                <a:latin typeface="Times New Roman" panose="02020603050405020304" pitchFamily="18" charset="0"/>
                <a:cs typeface="Times New Roman" panose="02020603050405020304" pitchFamily="18" charset="0"/>
              </a:rPr>
              <a:t>أن الجماهير المختلفة </a:t>
            </a:r>
            <a:r>
              <a:rPr lang="ar-EG" sz="2800" dirty="0">
                <a:solidFill>
                  <a:srgbClr val="2D3956"/>
                </a:solidFill>
                <a:latin typeface="Times New Roman" panose="02020603050405020304" pitchFamily="18" charset="0"/>
                <a:cs typeface="Times New Roman" panose="02020603050405020304" pitchFamily="18" charset="0"/>
              </a:rPr>
              <a:t>إذا ما كونت صورة صحيحة عن المؤسسة وتفهمت سياستها </a:t>
            </a:r>
            <a:r>
              <a:rPr lang="ar-EG" sz="2800" dirty="0" smtClean="0">
                <a:solidFill>
                  <a:srgbClr val="2D3956"/>
                </a:solidFill>
                <a:latin typeface="Times New Roman" panose="02020603050405020304" pitchFamily="18" charset="0"/>
                <a:cs typeface="Times New Roman" panose="02020603050405020304" pitchFamily="18" charset="0"/>
              </a:rPr>
              <a:t>وأهدافها؛ فسوف يحدث </a:t>
            </a:r>
            <a:r>
              <a:rPr lang="ar-EG" sz="2800" dirty="0">
                <a:solidFill>
                  <a:srgbClr val="2D3956"/>
                </a:solidFill>
                <a:latin typeface="Times New Roman" panose="02020603050405020304" pitchFamily="18" charset="0"/>
                <a:cs typeface="Times New Roman" panose="02020603050405020304" pitchFamily="18" charset="0"/>
              </a:rPr>
              <a:t>نوع من التكامل بين المؤسسة والجمهور ،ويتوقع النموذج </a:t>
            </a:r>
            <a:r>
              <a:rPr lang="ar-EG" sz="2800" dirty="0" smtClean="0">
                <a:solidFill>
                  <a:srgbClr val="2D3956"/>
                </a:solidFill>
                <a:latin typeface="Times New Roman" panose="02020603050405020304" pitchFamily="18" charset="0"/>
                <a:cs typeface="Times New Roman" panose="02020603050405020304" pitchFamily="18" charset="0"/>
              </a:rPr>
              <a:t>اللامتوازن أن يتقبل الجمهور </a:t>
            </a:r>
            <a:r>
              <a:rPr lang="ar-EG" sz="2800" dirty="0">
                <a:solidFill>
                  <a:srgbClr val="2D3956"/>
                </a:solidFill>
                <a:latin typeface="Times New Roman" panose="02020603050405020304" pitchFamily="18" charset="0"/>
                <a:cs typeface="Times New Roman" panose="02020603050405020304" pitchFamily="18" charset="0"/>
              </a:rPr>
              <a:t>دائما كل ما يصدر عن المؤسسة وكل ما تقدمة من منتجات خدمية </a:t>
            </a:r>
            <a:r>
              <a:rPr lang="ar-EG" sz="2800" dirty="0" smtClean="0">
                <a:solidFill>
                  <a:srgbClr val="2D3956"/>
                </a:solidFill>
                <a:latin typeface="Times New Roman" panose="02020603050405020304" pitchFamily="18" charset="0"/>
                <a:cs typeface="Times New Roman" panose="02020603050405020304" pitchFamily="18" charset="0"/>
              </a:rPr>
              <a:t>أو سلعيه. </a:t>
            </a:r>
            <a:endParaRPr lang="ar-EG" sz="2800" dirty="0">
              <a:solidFill>
                <a:srgbClr val="2D3956"/>
              </a:solidFill>
              <a:latin typeface="Times New Roman" panose="02020603050405020304" pitchFamily="18" charset="0"/>
              <a:cs typeface="Times New Roman" panose="02020603050405020304" pitchFamily="18" charset="0"/>
            </a:endParaRPr>
          </a:p>
          <a:p>
            <a:pPr lvl="0" algn="just" rtl="1"/>
            <a:r>
              <a:rPr lang="ar-EG" sz="2800" dirty="0" smtClean="0">
                <a:solidFill>
                  <a:srgbClr val="2D3956"/>
                </a:solidFill>
                <a:latin typeface="Times New Roman" panose="02020603050405020304" pitchFamily="18" charset="0"/>
                <a:cs typeface="Times New Roman" panose="02020603050405020304" pitchFamily="18" charset="0"/>
              </a:rPr>
              <a:t>بغض النظرعما </a:t>
            </a:r>
            <a:r>
              <a:rPr lang="ar-EG" sz="2800" dirty="0">
                <a:solidFill>
                  <a:srgbClr val="2D3956"/>
                </a:solidFill>
                <a:latin typeface="Times New Roman" panose="02020603050405020304" pitchFamily="18" charset="0"/>
                <a:cs typeface="Times New Roman" panose="02020603050405020304" pitchFamily="18" charset="0"/>
              </a:rPr>
              <a:t>قد يسببه نشاط المؤسسة من مضار </a:t>
            </a:r>
            <a:r>
              <a:rPr lang="ar-EG" sz="2800" dirty="0" smtClean="0">
                <a:solidFill>
                  <a:srgbClr val="2D3956"/>
                </a:solidFill>
                <a:latin typeface="Times New Roman" panose="02020603050405020304" pitchFamily="18" charset="0"/>
                <a:cs typeface="Times New Roman" panose="02020603050405020304" pitchFamily="18" charset="0"/>
              </a:rPr>
              <a:t>أو مشكلات  للجمهور،وهو ما يتنافى مع مبادئ المسؤوليه الإجتماعية والأخلاقيه كمداخل أساسية في العلاقات العامة.</a:t>
            </a:r>
            <a:endParaRPr lang="ar-EG"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89165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16636" y="1813287"/>
            <a:ext cx="10253344" cy="4401205"/>
          </a:xfrm>
          <a:prstGeom prst="rect">
            <a:avLst/>
          </a:prstGeom>
          <a:noFill/>
        </p:spPr>
        <p:txBody>
          <a:bodyPr wrap="square" rtlCol="0">
            <a:spAutoFit/>
          </a:bodyPr>
          <a:lstStyle/>
          <a:p>
            <a:pPr lvl="0" algn="just" rtl="1"/>
            <a:r>
              <a:rPr lang="ar-EG" sz="2800" b="1" i="1"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النموذج المتوازن ذو الإتجاهين </a:t>
            </a:r>
            <a:r>
              <a:rPr lang="ar-EG" sz="2800" b="1" dirty="0" smtClean="0">
                <a:solidFill>
                  <a:srgbClr val="2D3956"/>
                </a:solidFill>
                <a:latin typeface="Times New Roman" panose="02020603050405020304" pitchFamily="18" charset="0"/>
                <a:cs typeface="Times New Roman" panose="02020603050405020304" pitchFamily="18" charset="0"/>
              </a:rPr>
              <a:t>:</a:t>
            </a:r>
          </a:p>
          <a:p>
            <a:pPr lvl="0" algn="just" rtl="1"/>
            <a:r>
              <a:rPr lang="ar-EG" sz="2800" dirty="0" smtClean="0">
                <a:solidFill>
                  <a:srgbClr val="2D3956"/>
                </a:solidFill>
                <a:latin typeface="Times New Roman" panose="02020603050405020304" pitchFamily="18" charset="0"/>
                <a:cs typeface="Times New Roman" panose="02020603050405020304" pitchFamily="18" charset="0"/>
              </a:rPr>
              <a:t>وهو </a:t>
            </a:r>
            <a:r>
              <a:rPr lang="ar-EG" sz="2800" dirty="0">
                <a:solidFill>
                  <a:srgbClr val="2D3956"/>
                </a:solidFill>
                <a:latin typeface="Times New Roman" panose="02020603050405020304" pitchFamily="18" charset="0"/>
                <a:cs typeface="Times New Roman" panose="02020603050405020304" pitchFamily="18" charset="0"/>
              </a:rPr>
              <a:t>أكثر النماذج قبولاً، حيث يحاول التعرف على جماهير المؤسسة المختلفة سواء فى ذلك الجمهور العام أو المساهمون أو الشركاء أو الجمهور الداخلي وغيرهم، وذلك للتعرف على آرائهم واتجاهاتهم وسلوكهم تجاه المؤسسة. وبذلك يكون هناك حوار متبادل بين المؤسسة وجماهيرها على عكس النماذج ذات الاتجاه الواحد. وقد عَرَّفت "جمعية العلاقات العامة "</a:t>
            </a:r>
            <a:r>
              <a:rPr lang="ar-EG" sz="2800" dirty="0">
                <a:solidFill>
                  <a:srgbClr val="FF0000"/>
                </a:solidFill>
                <a:latin typeface="Times New Roman" panose="02020603050405020304" pitchFamily="18" charset="0"/>
                <a:cs typeface="Times New Roman" panose="02020603050405020304" pitchFamily="18" charset="0"/>
              </a:rPr>
              <a:t>أنشطة العلاقات العامة من المنظور المتوازن ذي الاتجاهين على أنها </a:t>
            </a:r>
            <a:r>
              <a:rPr lang="ar-EG" sz="2800" dirty="0">
                <a:solidFill>
                  <a:srgbClr val="2D3956"/>
                </a:solidFill>
                <a:latin typeface="Times New Roman" panose="02020603050405020304" pitchFamily="18" charset="0"/>
                <a:cs typeface="Times New Roman" panose="02020603050405020304" pitchFamily="18" charset="0"/>
              </a:rPr>
              <a:t>" الأنشطة التي تعتمد على البحث وفهم الجمهور وبناء علاقة قوية بينه وبين المنظمة ". </a:t>
            </a:r>
          </a:p>
          <a:p>
            <a:pPr lvl="0" algn="just" rtl="1"/>
            <a:r>
              <a:rPr lang="ar-EG" sz="2800" dirty="0" smtClean="0">
                <a:solidFill>
                  <a:srgbClr val="2D3956"/>
                </a:solidFill>
                <a:latin typeface="Times New Roman" panose="02020603050405020304" pitchFamily="18" charset="0"/>
                <a:cs typeface="Times New Roman" panose="02020603050405020304" pitchFamily="18" charset="0"/>
              </a:rPr>
              <a:t>وفى هذا النموذج تهتم المؤسسات برأي الجمهور مما يجعلها تُعَدِل من اتجاهاتها وسياساتها وسلوكها بما يتماشى مع الرأي العام حيث إنها تهتم برجع الصدى، وبذلك يمثل هذا النموذج اتصالاً متوازناً. </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5311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عنصر نائب للمحتوى 2"/>
          <p:cNvSpPr txBox="1">
            <a:spLocks/>
          </p:cNvSpPr>
          <p:nvPr/>
        </p:nvSpPr>
        <p:spPr>
          <a:xfrm>
            <a:off x="1028730" y="1975873"/>
            <a:ext cx="9989820" cy="3789656"/>
          </a:xfrm>
          <a:prstGeom prst="rect">
            <a:avLst/>
          </a:prstGeom>
        </p:spPr>
        <p:txBody>
          <a:bodyPr vert="horz" lIns="91440" tIns="45720" rIns="91440" bIns="45720" rtlCol="1">
            <a:normAutofit fontScale="62500" lnSpcReduction="20000"/>
          </a:bodyPr>
          <a:lst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A" sz="5800" b="1" i="0" u="sng" strike="noStrike" kern="1200" cap="none" spc="0" normalizeH="0" baseline="0" noProof="0" dirty="0" smtClean="0">
                <a:ln>
                  <a:noFill/>
                </a:ln>
                <a:solidFill>
                  <a:schemeClr val="accent1"/>
                </a:solidFill>
                <a:effectLst/>
                <a:uLnTx/>
                <a:uFillTx/>
                <a:latin typeface="Calibri"/>
                <a:ea typeface="+mn-ea"/>
                <a:cs typeface="Arial" panose="020B0604020202020204" pitchFamily="34" charset="0"/>
              </a:rPr>
              <a:t>قدرة مخططي العلاقات العامة على تطبيق هذا النموذج يتوقف على</a:t>
            </a:r>
            <a:r>
              <a:rPr kumimoji="0" lang="ar-EG" sz="5800" b="1" i="0" u="sng" strike="noStrike" kern="1200" cap="none" spc="0" normalizeH="0" baseline="0" noProof="0" dirty="0" smtClean="0">
                <a:ln>
                  <a:noFill/>
                </a:ln>
                <a:solidFill>
                  <a:schemeClr val="accent1"/>
                </a:solidFill>
                <a:effectLst/>
                <a:uLnTx/>
                <a:uFillTx/>
                <a:latin typeface="Calibri"/>
                <a:ea typeface="+mn-ea"/>
                <a:cs typeface="Arial" panose="020B0604020202020204" pitchFamily="34" charset="0"/>
              </a:rPr>
              <a:t>:</a:t>
            </a:r>
            <a:r>
              <a:rPr kumimoji="0" lang="ar-SA" sz="5800" b="1" i="0" u="sng" strike="noStrike" kern="1200" cap="none" spc="0" normalizeH="0" baseline="0" noProof="0" dirty="0" smtClean="0">
                <a:ln>
                  <a:noFill/>
                </a:ln>
                <a:solidFill>
                  <a:schemeClr val="accent1"/>
                </a:solidFill>
                <a:effectLst/>
                <a:uLnTx/>
                <a:uFillTx/>
                <a:latin typeface="Calibri"/>
                <a:ea typeface="+mn-ea"/>
                <a:cs typeface="Arial" panose="020B0604020202020204" pitchFamily="34" charset="0"/>
              </a:rPr>
              <a:t> </a:t>
            </a:r>
          </a:p>
          <a:p>
            <a:pPr marL="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A"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rPr>
              <a:t>          </a:t>
            </a:r>
          </a:p>
          <a:p>
            <a:pPr marL="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A"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rPr>
              <a:t>            </a:t>
            </a:r>
          </a:p>
          <a:p>
            <a:pPr marL="0" marR="0" lvl="0" indent="0" defTabSz="914400" rtl="1" eaLnBrk="1" fontAlgn="auto" latinLnBrk="0" hangingPunct="1">
              <a:lnSpc>
                <a:spcPct val="100000"/>
              </a:lnSpc>
              <a:spcBef>
                <a:spcPct val="20000"/>
              </a:spcBef>
              <a:spcAft>
                <a:spcPts val="0"/>
              </a:spcAft>
              <a:buClrTx/>
              <a:buSzTx/>
              <a:buFont typeface="Arial" pitchFamily="34" charset="0"/>
              <a:buNone/>
              <a:tabLst/>
              <a:defRPr/>
            </a:pPr>
            <a:r>
              <a:rPr kumimoji="0" lang="ar-SA"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rPr>
              <a:t>             </a:t>
            </a:r>
            <a:r>
              <a:rPr kumimoji="0" lang="ar-EG"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rPr>
              <a:t>                                                                                  </a:t>
            </a:r>
            <a:r>
              <a:rPr kumimoji="0" lang="ar-SA"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rPr>
              <a:t>     </a:t>
            </a:r>
            <a:r>
              <a:rPr kumimoji="0" lang="ar-EG"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rPr>
              <a:t>         </a:t>
            </a:r>
            <a:r>
              <a:rPr kumimoji="0" lang="ar-SA" sz="4400" b="1" i="0" u="none" strike="noStrike" kern="1200" cap="none" spc="0" normalizeH="0" baseline="0" noProof="0" dirty="0" smtClean="0">
                <a:ln>
                  <a:noFill/>
                </a:ln>
                <a:solidFill>
                  <a:sysClr val="windowText" lastClr="000000"/>
                </a:solidFill>
                <a:effectLst>
                  <a:outerShdw blurRad="38100" dist="38100" dir="2700000" algn="tl">
                    <a:srgbClr val="000000">
                      <a:alpha val="43137"/>
                    </a:srgbClr>
                  </a:outerShdw>
                </a:effectLst>
                <a:uLnTx/>
                <a:uFillTx/>
                <a:latin typeface="Calibri"/>
                <a:ea typeface="+mn-ea"/>
                <a:cs typeface="Arial" panose="020B0604020202020204" pitchFamily="34" charset="0"/>
              </a:rPr>
              <a:t>تأقلم تام              </a:t>
            </a:r>
            <a:r>
              <a:rPr kumimoji="0" lang="ar-EG" sz="4400" b="1" i="0" u="none" strike="noStrike" kern="1200" cap="none" spc="0" normalizeH="0" baseline="0" noProof="0" dirty="0" smtClean="0">
                <a:ln>
                  <a:noFill/>
                </a:ln>
                <a:solidFill>
                  <a:sysClr val="windowText" lastClr="000000"/>
                </a:solidFill>
                <a:effectLst>
                  <a:outerShdw blurRad="38100" dist="38100" dir="2700000" algn="tl">
                    <a:srgbClr val="000000">
                      <a:alpha val="43137"/>
                    </a:srgbClr>
                  </a:outerShdw>
                </a:effectLst>
                <a:uLnTx/>
                <a:uFillTx/>
                <a:latin typeface="Calibri"/>
                <a:ea typeface="+mn-ea"/>
                <a:cs typeface="Arial" panose="020B0604020202020204" pitchFamily="34" charset="0"/>
              </a:rPr>
              <a:t>                                                   </a:t>
            </a:r>
            <a:r>
              <a:rPr kumimoji="0" lang="ar-SA" sz="4400" b="1" i="0" u="none" strike="noStrike" kern="1200" cap="none" spc="0" normalizeH="0" baseline="0" noProof="0" dirty="0" smtClean="0">
                <a:ln>
                  <a:noFill/>
                </a:ln>
                <a:solidFill>
                  <a:sysClr val="windowText" lastClr="000000"/>
                </a:solidFill>
                <a:effectLst>
                  <a:outerShdw blurRad="38100" dist="38100" dir="2700000" algn="tl">
                    <a:srgbClr val="000000">
                      <a:alpha val="43137"/>
                    </a:srgbClr>
                  </a:outerShdw>
                </a:effectLst>
                <a:uLnTx/>
                <a:uFillTx/>
                <a:latin typeface="Calibri"/>
                <a:ea typeface="+mn-ea"/>
                <a:cs typeface="Arial" panose="020B0604020202020204" pitchFamily="34" charset="0"/>
              </a:rPr>
              <a:t>            دفاع تام </a:t>
            </a:r>
          </a:p>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ar-SA"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endParaRPr>
          </a:p>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ar-SA"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endParaRPr>
          </a:p>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ar-SA"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ct val="20000"/>
              </a:spcBef>
              <a:spcAft>
                <a:spcPts val="0"/>
              </a:spcAft>
              <a:buClrTx/>
              <a:buSzTx/>
              <a:buFont typeface="Arial" pitchFamily="34" charset="0"/>
              <a:buNone/>
              <a:tabLst/>
              <a:defRPr/>
            </a:pPr>
            <a:r>
              <a:rPr kumimoji="0" lang="ar-SA" sz="3200" b="0" i="0" u="none" strike="noStrike" kern="1200" cap="none" spc="0" normalizeH="0" baseline="0" noProof="0" dirty="0" smtClean="0">
                <a:ln>
                  <a:noFill/>
                </a:ln>
                <a:solidFill>
                  <a:sysClr val="windowText" lastClr="000000"/>
                </a:solidFill>
                <a:effectLst/>
                <a:uLnTx/>
                <a:uFillTx/>
                <a:latin typeface="Calibri"/>
                <a:ea typeface="+mn-ea"/>
                <a:cs typeface="Arial" panose="020B0604020202020204" pitchFamily="34" charset="0"/>
              </a:rPr>
              <a:t>                         </a:t>
            </a:r>
            <a:endParaRPr kumimoji="0" lang="en-US" sz="3200" b="0" i="0" u="none" strike="noStrike" kern="1200" cap="none" spc="0" normalizeH="0" baseline="0" noProof="0" dirty="0">
              <a:ln>
                <a:noFill/>
              </a:ln>
              <a:solidFill>
                <a:sysClr val="windowText" lastClr="000000"/>
              </a:solidFill>
              <a:effectLst/>
              <a:uLnTx/>
              <a:uFillTx/>
              <a:latin typeface="Calibri"/>
              <a:ea typeface="+mn-ea"/>
              <a:cs typeface="+mn-cs"/>
            </a:endParaRPr>
          </a:p>
        </p:txBody>
      </p:sp>
      <p:sp>
        <p:nvSpPr>
          <p:cNvPr id="3" name="Right Arrow 2"/>
          <p:cNvSpPr/>
          <p:nvPr/>
        </p:nvSpPr>
        <p:spPr>
          <a:xfrm>
            <a:off x="8130752" y="3728224"/>
            <a:ext cx="1668810" cy="7795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Left Arrow 3"/>
          <p:cNvSpPr/>
          <p:nvPr/>
        </p:nvSpPr>
        <p:spPr>
          <a:xfrm>
            <a:off x="1730723" y="3603031"/>
            <a:ext cx="1703191" cy="102992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3433914" y="3224849"/>
            <a:ext cx="4662457" cy="2059032"/>
          </a:xfrm>
          <a:prstGeom prst="ellips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t>مدى الاستقلالية في اتخاذ القرار.</a:t>
            </a:r>
          </a:p>
          <a:p>
            <a:pPr algn="ctr"/>
            <a:r>
              <a:rPr lang="ar-EG" sz="2000" b="1" dirty="0"/>
              <a:t>قوة و أهمية الجمهور.</a:t>
            </a:r>
          </a:p>
          <a:p>
            <a:pPr algn="ctr"/>
            <a:r>
              <a:rPr lang="ar-EG" sz="2000" b="1" dirty="0"/>
              <a:t>مناخ تغطية وسائل الإعلام</a:t>
            </a:r>
          </a:p>
          <a:p>
            <a:pPr algn="ctr"/>
            <a:r>
              <a:rPr lang="ar-EG" sz="2000" b="1" dirty="0"/>
              <a:t>القيود القانونية </a:t>
            </a:r>
          </a:p>
        </p:txBody>
      </p:sp>
      <p:cxnSp>
        <p:nvCxnSpPr>
          <p:cNvPr id="9" name="Straight Arrow Connector 8"/>
          <p:cNvCxnSpPr/>
          <p:nvPr/>
        </p:nvCxnSpPr>
        <p:spPr>
          <a:xfrm>
            <a:off x="2364200" y="3126375"/>
            <a:ext cx="8041341"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7520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813287"/>
            <a:ext cx="10652700" cy="2788456"/>
          </a:xfrm>
          <a:prstGeom prst="rect">
            <a:avLst/>
          </a:prstGeom>
          <a:noFill/>
        </p:spPr>
        <p:txBody>
          <a:bodyPr wrap="square" rtlCol="0">
            <a:spAutoFit/>
          </a:bodyPr>
          <a:lstStyle/>
          <a:p>
            <a:pPr marL="342900" lvl="0" indent="-342900" algn="ctr" rtl="1">
              <a:spcBef>
                <a:spcPct val="20000"/>
              </a:spcBef>
              <a:buFont typeface="Arial" pitchFamily="34" charset="0"/>
              <a:buChar char="•"/>
            </a:pPr>
            <a:r>
              <a:rPr lang="ar-SA" sz="4000" b="1" i="1" u="sng" dirty="0">
                <a:solidFill>
                  <a:schemeClr val="accent1"/>
                </a:solidFill>
                <a:effectLst>
                  <a:outerShdw blurRad="38100" dist="38100" dir="2700000" algn="tl">
                    <a:srgbClr val="000000">
                      <a:alpha val="43137"/>
                    </a:srgbClr>
                  </a:outerShdw>
                </a:effectLst>
              </a:rPr>
              <a:t>يتجلى مفهوم نموذج التماثلية أو النموذج المتوازن في أفضل صورة في ما يسمى بالمسئولية الاجتماعية</a:t>
            </a:r>
          </a:p>
          <a:p>
            <a:pPr marL="342900" lvl="0" indent="-342900" algn="r" rtl="1">
              <a:spcBef>
                <a:spcPct val="20000"/>
              </a:spcBef>
              <a:buFont typeface="Arial" pitchFamily="34" charset="0"/>
              <a:buChar char="•"/>
            </a:pPr>
            <a:r>
              <a:rPr lang="ar-SA" sz="2800" dirty="0">
                <a:solidFill>
                  <a:prstClr val="black"/>
                </a:solidFill>
                <a:cs typeface="+mj-cs"/>
              </a:rPr>
              <a:t>تطور مفهوم المسئولية الاجتماعية مع تطور النظرة للعلاقات العامة.</a:t>
            </a:r>
          </a:p>
          <a:p>
            <a:pPr marL="342900" lvl="0" indent="-342900" algn="r" rtl="1">
              <a:spcBef>
                <a:spcPct val="20000"/>
              </a:spcBef>
              <a:buFont typeface="Arial" pitchFamily="34" charset="0"/>
              <a:buChar char="•"/>
            </a:pPr>
            <a:r>
              <a:rPr lang="ar-SA" sz="2800" dirty="0">
                <a:solidFill>
                  <a:prstClr val="black"/>
                </a:solidFill>
                <a:cs typeface="+mj-cs"/>
              </a:rPr>
              <a:t>بدايةً كان المفهوم </a:t>
            </a:r>
            <a:r>
              <a:rPr lang="en-US" sz="2800" dirty="0">
                <a:solidFill>
                  <a:prstClr val="black"/>
                </a:solidFill>
                <a:cs typeface="+mj-cs"/>
              </a:rPr>
              <a:t>(CSR1)</a:t>
            </a:r>
            <a:r>
              <a:rPr lang="ar-SA" sz="2800" dirty="0">
                <a:solidFill>
                  <a:prstClr val="black"/>
                </a:solidFill>
                <a:cs typeface="+mj-cs"/>
              </a:rPr>
              <a:t>يركز على إقناع الإدارة بأن للمنظمة مسئولية تجاه المجتمع الذي تعيش فيه وتتولى العلاقات العامة القيام بذلك</a:t>
            </a:r>
            <a:r>
              <a:rPr lang="ar-SA" sz="2800" dirty="0" smtClean="0">
                <a:solidFill>
                  <a:prstClr val="black"/>
                </a:solidFill>
              </a:rPr>
              <a:t>.</a:t>
            </a:r>
            <a:endParaRPr lang="ar-SA" sz="28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1145676" y="4220852"/>
            <a:ext cx="4060288" cy="1835055"/>
          </a:xfrm>
          <a:prstGeom prst="rect">
            <a:avLst/>
          </a:prstGeom>
        </p:spPr>
      </p:pic>
    </p:spTree>
    <p:extLst>
      <p:ext uri="{BB962C8B-B14F-4D97-AF65-F5344CB8AC3E}">
        <p14:creationId xmlns:p14="http://schemas.microsoft.com/office/powerpoint/2010/main" val="3609122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9650" y="1842784"/>
            <a:ext cx="10652700" cy="2763834"/>
          </a:xfrm>
          <a:prstGeom prst="rect">
            <a:avLst/>
          </a:prstGeom>
          <a:noFill/>
        </p:spPr>
        <p:txBody>
          <a:bodyPr wrap="square" rtlCol="0">
            <a:spAutoFit/>
          </a:bodyPr>
          <a:lstStyle/>
          <a:p>
            <a:pPr marL="342900" marR="0" lvl="0" indent="-342900" algn="r" defTabSz="914400" rtl="1" eaLnBrk="1" fontAlgn="auto" latinLnBrk="0" hangingPunct="1">
              <a:lnSpc>
                <a:spcPct val="100000"/>
              </a:lnSpc>
              <a:spcBef>
                <a:spcPct val="20000"/>
              </a:spcBef>
              <a:spcAft>
                <a:spcPts val="0"/>
              </a:spcAft>
              <a:buClrTx/>
              <a:buSzTx/>
              <a:buFont typeface="Arial" pitchFamily="34" charset="0"/>
              <a:buChar char="•"/>
              <a:tabLst/>
              <a:defRPr/>
            </a:pPr>
            <a:r>
              <a:rPr kumimoji="0" lang="ar-SA"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الفعل </a:t>
            </a:r>
            <a:r>
              <a:rPr kumimoji="0" lang="ar-SA"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إلى الاستعداد للفعل ومن ثم </a:t>
            </a:r>
            <a:r>
              <a:rPr kumimoji="0" lang="ar-SA"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التفاعل</a:t>
            </a:r>
            <a:r>
              <a:rPr kumimoji="0" lang="en-US"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 </a:t>
            </a:r>
            <a:r>
              <a:rPr kumimoji="0" lang="ar-SA"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مع </a:t>
            </a:r>
            <a:r>
              <a:rPr kumimoji="0" lang="ar-SA"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الوقت تطور مفهوم المسئولية الاجتماعية وظهر لنا جيلا جديدا منها </a:t>
            </a:r>
            <a:r>
              <a:rPr kumimoji="0" lang="en-US" sz="2800" i="0" u="none" strike="noStrike" kern="1200" cap="none" spc="0" normalizeH="0" baseline="0" noProof="0" dirty="0">
                <a:ln>
                  <a:noFill/>
                </a:ln>
                <a:solidFill>
                  <a:prstClr val="black"/>
                </a:solidFill>
                <a:effectLst/>
                <a:uLnTx/>
                <a:uFillTx/>
                <a:latin typeface="Calibri" panose="020F0502020204030204"/>
                <a:ea typeface="+mn-ea"/>
              </a:rPr>
              <a:t>CSR2 </a:t>
            </a:r>
            <a:r>
              <a:rPr kumimoji="0" lang="ar-SA"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حيث لم يعد السؤال هل هناك مسئولية اجتماعية للمنظمات ام لا ؟ وإنما كيف يتم تطبيق هذه المسئوليات؟ وهذا هو ما يوضح أهمية تحديد المؤسسة لجاهيرها الاستراتيجية و التجاوب معها </a:t>
            </a:r>
          </a:p>
          <a:p>
            <a:pPr marL="342900" marR="0" lvl="0" indent="-342900" algn="r" defTabSz="914400" rtl="1" eaLnBrk="1" fontAlgn="auto" latinLnBrk="0" hangingPunct="1">
              <a:lnSpc>
                <a:spcPct val="100000"/>
              </a:lnSpc>
              <a:spcBef>
                <a:spcPct val="20000"/>
              </a:spcBef>
              <a:spcAft>
                <a:spcPts val="0"/>
              </a:spcAft>
              <a:buClrTx/>
              <a:buSzTx/>
              <a:buFont typeface="Arial" pitchFamily="34" charset="0"/>
              <a:buChar char="•"/>
              <a:tabLst/>
              <a:defRPr/>
            </a:pPr>
            <a:r>
              <a:rPr kumimoji="0" lang="ar-SA"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ثم تم إضافة نموذج ثالث </a:t>
            </a:r>
            <a:r>
              <a:rPr kumimoji="0" lang="en-US" sz="2800" i="0" u="none" strike="noStrike" kern="1200" cap="none" spc="0" normalizeH="0" baseline="0" noProof="0" dirty="0">
                <a:ln>
                  <a:noFill/>
                </a:ln>
                <a:solidFill>
                  <a:prstClr val="black"/>
                </a:solidFill>
                <a:effectLst/>
                <a:uLnTx/>
                <a:uFillTx/>
                <a:latin typeface="Calibri" panose="020F0502020204030204"/>
                <a:ea typeface="+mn-ea"/>
              </a:rPr>
              <a:t>CSR3  </a:t>
            </a:r>
            <a:r>
              <a:rPr kumimoji="0" lang="ar-SA" sz="28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تطورت فيه المسئولية الاجتماعية من رد </a:t>
            </a:r>
            <a:r>
              <a:rPr kumimoji="0" lang="ar-EG" sz="2800" i="0" u="none" strike="noStrike" kern="1200" cap="none" spc="0" normalizeH="0" baseline="0" noProof="0" dirty="0" smtClean="0">
                <a:ln>
                  <a:noFill/>
                </a:ln>
                <a:solidFill>
                  <a:prstClr val="black"/>
                </a:solidFill>
                <a:effectLst/>
                <a:uLnTx/>
                <a:uFillTx/>
                <a:latin typeface="Calibri" panose="020F0502020204030204"/>
                <a:ea typeface="+mn-ea"/>
                <a:cs typeface="Arial" panose="020B0604020202020204" pitchFamily="34" charset="0"/>
              </a:rPr>
              <a:t>الفعل</a:t>
            </a:r>
            <a:r>
              <a:rPr kumimoji="0" lang="ar-EG" sz="2800" i="0" u="none" strike="noStrike" kern="1200" cap="none" spc="0" normalizeH="0" noProof="0" dirty="0" smtClean="0">
                <a:ln>
                  <a:noFill/>
                </a:ln>
                <a:solidFill>
                  <a:prstClr val="black"/>
                </a:solidFill>
                <a:effectLst/>
                <a:uLnTx/>
                <a:uFillTx/>
                <a:latin typeface="Calibri" panose="020F0502020204030204"/>
                <a:ea typeface="+mn-ea"/>
                <a:cs typeface="Arial" panose="020B0604020202020204" pitchFamily="34" charset="0"/>
              </a:rPr>
              <a:t> ومن ثم الإستعداد للفعل ثم الفاعل</a:t>
            </a:r>
            <a:r>
              <a:rPr kumimoji="0" lang="ar-EG" sz="2700" i="0" u="none" strike="noStrike" kern="1200" cap="none" spc="0" normalizeH="0" noProof="0" dirty="0" smtClean="0">
                <a:ln>
                  <a:noFill/>
                </a:ln>
                <a:solidFill>
                  <a:prstClr val="black"/>
                </a:solidFill>
                <a:effectLst/>
                <a:uLnTx/>
                <a:uFillTx/>
                <a:latin typeface="Calibri" panose="020F0502020204030204"/>
                <a:ea typeface="+mn-ea"/>
                <a:cs typeface="Arial" panose="020B0604020202020204" pitchFamily="34" charset="0"/>
              </a:rPr>
              <a:t>.</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1085850" y="4306424"/>
            <a:ext cx="5314950" cy="1685925"/>
          </a:xfrm>
          <a:prstGeom prst="rect">
            <a:avLst/>
          </a:prstGeom>
        </p:spPr>
      </p:pic>
    </p:spTree>
    <p:extLst>
      <p:ext uri="{BB962C8B-B14F-4D97-AF65-F5344CB8AC3E}">
        <p14:creationId xmlns:p14="http://schemas.microsoft.com/office/powerpoint/2010/main" val="1020441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1261453" y="3200380"/>
            <a:ext cx="9669094" cy="457240"/>
          </a:xfrm>
          <a:prstGeom prst="rect">
            <a:avLst/>
          </a:prstGeom>
        </p:spPr>
      </p:pic>
      <p:pic>
        <p:nvPicPr>
          <p:cNvPr id="5" name="Picture 4"/>
          <p:cNvPicPr>
            <a:picLocks noChangeAspect="1"/>
          </p:cNvPicPr>
          <p:nvPr/>
        </p:nvPicPr>
        <p:blipFill>
          <a:blip r:embed="rId4"/>
          <a:stretch>
            <a:fillRect/>
          </a:stretch>
        </p:blipFill>
        <p:spPr>
          <a:xfrm>
            <a:off x="617280" y="1685495"/>
            <a:ext cx="10812720" cy="4523576"/>
          </a:xfrm>
          <a:prstGeom prst="rect">
            <a:avLst/>
          </a:prstGeom>
        </p:spPr>
      </p:pic>
    </p:spTree>
    <p:extLst>
      <p:ext uri="{BB962C8B-B14F-4D97-AF65-F5344CB8AC3E}">
        <p14:creationId xmlns:p14="http://schemas.microsoft.com/office/powerpoint/2010/main" val="2234538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Calibri" panose="020F0502020204030204"/>
                <a:ea typeface="+mn-ea"/>
                <a:cs typeface="Arial" panose="020B0604020202020204" pitchFamily="34" charset="0"/>
              </a:rPr>
              <a:t>النموذج المتوازن ذو الاتجاهين: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32840" y="2566825"/>
            <a:ext cx="9926320" cy="323165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1" u="sng" strike="noStrike" kern="1200" cap="none" spc="0" normalizeH="0" baseline="0" noProof="0" dirty="0" smtClean="0">
                <a:ln>
                  <a:noFill/>
                </a:ln>
                <a:solidFill>
                  <a:schemeClr val="accent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نموذج النفوذ الشخصي </a:t>
            </a:r>
            <a:r>
              <a:rPr kumimoji="0" lang="en-US" sz="3200" b="1" i="1" u="sng" strike="noStrike" kern="1200" cap="none" spc="0" normalizeH="0" baseline="0" noProof="0" dirty="0" smtClean="0">
                <a:ln>
                  <a:noFill/>
                </a:ln>
                <a:solidFill>
                  <a:schemeClr val="accent1"/>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Personal Influence Model </a:t>
            </a:r>
          </a:p>
          <a:p>
            <a:pPr lvl="0" algn="just" rtl="1"/>
            <a:r>
              <a:rPr lang="ar-EG" sz="2800" dirty="0" smtClean="0">
                <a:solidFill>
                  <a:srgbClr val="2D3956"/>
                </a:solidFill>
                <a:latin typeface="Times New Roman" panose="02020603050405020304" pitchFamily="18" charset="0"/>
                <a:cs typeface="Times New Roman" panose="02020603050405020304" pitchFamily="18" charset="0"/>
              </a:rPr>
              <a:t>ويقوم </a:t>
            </a:r>
            <a:r>
              <a:rPr lang="ar-EG" sz="2800" dirty="0">
                <a:solidFill>
                  <a:srgbClr val="2D3956"/>
                </a:solidFill>
                <a:latin typeface="Times New Roman" panose="02020603050405020304" pitchFamily="18" charset="0"/>
                <a:cs typeface="Times New Roman" panose="02020603050405020304" pitchFamily="18" charset="0"/>
              </a:rPr>
              <a:t>هذا النموذج على فكرة أن ممارسي </a:t>
            </a:r>
            <a:r>
              <a:rPr lang="ar-EG" sz="2800" dirty="0" smtClean="0">
                <a:solidFill>
                  <a:srgbClr val="2D3956"/>
                </a:solidFill>
                <a:latin typeface="Times New Roman" panose="02020603050405020304" pitchFamily="18" charset="0"/>
                <a:cs typeface="Times New Roman" panose="02020603050405020304" pitchFamily="18" charset="0"/>
              </a:rPr>
              <a:t>العلاقات </a:t>
            </a:r>
            <a:r>
              <a:rPr lang="ar-EG" sz="2800" dirty="0">
                <a:solidFill>
                  <a:srgbClr val="2D3956"/>
                </a:solidFill>
                <a:latin typeface="Times New Roman" panose="02020603050405020304" pitchFamily="18" charset="0"/>
                <a:cs typeface="Times New Roman" panose="02020603050405020304" pitchFamily="18" charset="0"/>
              </a:rPr>
              <a:t>العامة يستخدمون </a:t>
            </a:r>
            <a:r>
              <a:rPr lang="ar-EG" sz="2800" dirty="0" smtClean="0">
                <a:solidFill>
                  <a:srgbClr val="2D3956"/>
                </a:solidFill>
                <a:latin typeface="Times New Roman" panose="02020603050405020304" pitchFamily="18" charset="0"/>
                <a:cs typeface="Times New Roman" panose="02020603050405020304" pitchFamily="18" charset="0"/>
              </a:rPr>
              <a:t>نفوذهم وعلاقاتهم </a:t>
            </a:r>
            <a:r>
              <a:rPr lang="ar-EG" sz="2800" dirty="0">
                <a:solidFill>
                  <a:srgbClr val="2D3956"/>
                </a:solidFill>
                <a:latin typeface="Times New Roman" panose="02020603050405020304" pitchFamily="18" charset="0"/>
                <a:cs typeface="Times New Roman" panose="02020603050405020304" pitchFamily="18" charset="0"/>
              </a:rPr>
              <a:t>الشخصية مع </a:t>
            </a:r>
            <a:r>
              <a:rPr lang="ar-EG" sz="2800" dirty="0" smtClean="0">
                <a:solidFill>
                  <a:srgbClr val="2D3956"/>
                </a:solidFill>
                <a:latin typeface="Times New Roman" panose="02020603050405020304" pitchFamily="18" charset="0"/>
                <a:cs typeface="Times New Roman" panose="02020603050405020304" pitchFamily="18" charset="0"/>
              </a:rPr>
              <a:t>الأجهزة الإتصالية ومدراء </a:t>
            </a:r>
            <a:r>
              <a:rPr lang="ar-EG" sz="2800" dirty="0">
                <a:solidFill>
                  <a:srgbClr val="2D3956"/>
                </a:solidFill>
                <a:latin typeface="Times New Roman" panose="02020603050405020304" pitchFamily="18" charset="0"/>
                <a:cs typeface="Times New Roman" panose="02020603050405020304" pitchFamily="18" charset="0"/>
              </a:rPr>
              <a:t>وسائل </a:t>
            </a:r>
            <a:r>
              <a:rPr lang="ar-EG" sz="2800" dirty="0" smtClean="0">
                <a:solidFill>
                  <a:srgbClr val="2D3956"/>
                </a:solidFill>
                <a:latin typeface="Times New Roman" panose="02020603050405020304" pitchFamily="18" charset="0"/>
                <a:cs typeface="Times New Roman" panose="02020603050405020304" pitchFamily="18" charset="0"/>
              </a:rPr>
              <a:t>الإتصال  </a:t>
            </a:r>
            <a:r>
              <a:rPr lang="ar-EG" sz="2800" dirty="0">
                <a:solidFill>
                  <a:srgbClr val="2D3956"/>
                </a:solidFill>
                <a:latin typeface="Times New Roman" panose="02020603050405020304" pitchFamily="18" charset="0"/>
                <a:cs typeface="Times New Roman" panose="02020603050405020304" pitchFamily="18" charset="0"/>
              </a:rPr>
              <a:t>وقادة </a:t>
            </a:r>
            <a:r>
              <a:rPr lang="ar-EG" sz="2800" dirty="0" smtClean="0">
                <a:solidFill>
                  <a:srgbClr val="2D3956"/>
                </a:solidFill>
                <a:latin typeface="Times New Roman" panose="02020603050405020304" pitchFamily="18" charset="0"/>
                <a:cs typeface="Times New Roman" panose="02020603050405020304" pitchFamily="18" charset="0"/>
              </a:rPr>
              <a:t>الرأي والجماعات </a:t>
            </a:r>
            <a:r>
              <a:rPr lang="ar-EG" sz="2800" dirty="0">
                <a:solidFill>
                  <a:srgbClr val="2D3956"/>
                </a:solidFill>
                <a:latin typeface="Times New Roman" panose="02020603050405020304" pitchFamily="18" charset="0"/>
                <a:cs typeface="Times New Roman" panose="02020603050405020304" pitchFamily="18" charset="0"/>
              </a:rPr>
              <a:t>والحركات النشطة </a:t>
            </a:r>
            <a:r>
              <a:rPr lang="ar-EG" sz="2800" dirty="0" smtClean="0">
                <a:solidFill>
                  <a:srgbClr val="2D3956"/>
                </a:solidFill>
                <a:latin typeface="Times New Roman" panose="02020603050405020304" pitchFamily="18" charset="0"/>
                <a:cs typeface="Times New Roman" panose="02020603050405020304" pitchFamily="18" charset="0"/>
              </a:rPr>
              <a:t>لإقامة علاقات جيدة </a:t>
            </a:r>
            <a:r>
              <a:rPr lang="ar-EG" sz="2800" dirty="0">
                <a:solidFill>
                  <a:srgbClr val="2D3956"/>
                </a:solidFill>
                <a:latin typeface="Times New Roman" panose="02020603050405020304" pitchFamily="18" charset="0"/>
                <a:cs typeface="Times New Roman" panose="02020603050405020304" pitchFamily="18" charset="0"/>
              </a:rPr>
              <a:t>معهم </a:t>
            </a:r>
            <a:r>
              <a:rPr lang="ar-EG" sz="2800" dirty="0" smtClean="0">
                <a:solidFill>
                  <a:srgbClr val="2D3956"/>
                </a:solidFill>
                <a:latin typeface="Times New Roman" panose="02020603050405020304" pitchFamily="18" charset="0"/>
                <a:cs typeface="Times New Roman" panose="02020603050405020304" pitchFamily="18" charset="0"/>
              </a:rPr>
              <a:t>من خلال تزويدهم بالمعلومات </a:t>
            </a:r>
            <a:r>
              <a:rPr lang="ar-EG" sz="2800" dirty="0">
                <a:solidFill>
                  <a:srgbClr val="2D3956"/>
                </a:solidFill>
                <a:latin typeface="Times New Roman" panose="02020603050405020304" pitchFamily="18" charset="0"/>
                <a:cs typeface="Times New Roman" panose="02020603050405020304" pitchFamily="18" charset="0"/>
              </a:rPr>
              <a:t>والحصول منهم على معلومات مهمة للمنظمة ، كما يرى هذا النموذج </a:t>
            </a:r>
            <a:r>
              <a:rPr lang="ar-EG" sz="2800" dirty="0" smtClean="0">
                <a:solidFill>
                  <a:srgbClr val="2D3956"/>
                </a:solidFill>
                <a:latin typeface="Times New Roman" panose="02020603050405020304" pitchFamily="18" charset="0"/>
                <a:cs typeface="Times New Roman" panose="02020603050405020304" pitchFamily="18" charset="0"/>
              </a:rPr>
              <a:t>أن كبار </a:t>
            </a:r>
            <a:r>
              <a:rPr lang="ar-EG" sz="2800" dirty="0">
                <a:solidFill>
                  <a:srgbClr val="2D3956"/>
                </a:solidFill>
                <a:latin typeface="Times New Roman" panose="02020603050405020304" pitchFamily="18" charset="0"/>
                <a:cs typeface="Times New Roman" panose="02020603050405020304" pitchFamily="18" charset="0"/>
              </a:rPr>
              <a:t>العاملين في </a:t>
            </a:r>
            <a:r>
              <a:rPr lang="ar-EG" sz="2800" dirty="0" smtClean="0">
                <a:solidFill>
                  <a:srgbClr val="2D3956"/>
                </a:solidFill>
                <a:latin typeface="Times New Roman" panose="02020603050405020304" pitchFamily="18" charset="0"/>
                <a:cs typeface="Times New Roman" panose="02020603050405020304" pitchFamily="18" charset="0"/>
              </a:rPr>
              <a:t>الأجهزة  الحكومية والعاملين البارزين يكونوا </a:t>
            </a:r>
            <a:r>
              <a:rPr lang="ar-EG" sz="2800" dirty="0">
                <a:solidFill>
                  <a:srgbClr val="2D3956"/>
                </a:solidFill>
                <a:latin typeface="Times New Roman" panose="02020603050405020304" pitchFamily="18" charset="0"/>
                <a:cs typeface="Times New Roman" panose="02020603050405020304" pitchFamily="18" charset="0"/>
              </a:rPr>
              <a:t>على درجة كبيرة من </a:t>
            </a:r>
            <a:r>
              <a:rPr lang="ar-EG" sz="2800" dirty="0" smtClean="0">
                <a:solidFill>
                  <a:srgbClr val="2D3956"/>
                </a:solidFill>
                <a:latin typeface="Times New Roman" panose="02020603050405020304" pitchFamily="18" charset="0"/>
                <a:cs typeface="Times New Roman" panose="02020603050405020304" pitchFamily="18" charset="0"/>
              </a:rPr>
              <a:t>الأهمية إذا </a:t>
            </a:r>
            <a:r>
              <a:rPr lang="ar-EG" sz="2800" dirty="0">
                <a:solidFill>
                  <a:srgbClr val="2D3956"/>
                </a:solidFill>
                <a:latin typeface="Times New Roman" panose="02020603050405020304" pitchFamily="18" charset="0"/>
                <a:cs typeface="Times New Roman" panose="02020603050405020304" pitchFamily="18" charset="0"/>
              </a:rPr>
              <a:t>تحولوا إلى العمل في </a:t>
            </a:r>
            <a:r>
              <a:rPr lang="ar-EG" sz="2800" dirty="0" smtClean="0">
                <a:solidFill>
                  <a:srgbClr val="2D3956"/>
                </a:solidFill>
                <a:latin typeface="Times New Roman" panose="02020603050405020304" pitchFamily="18" charset="0"/>
                <a:cs typeface="Times New Roman" panose="02020603050405020304" pitchFamily="18" charset="0"/>
              </a:rPr>
              <a:t>العلاقات العامة.</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2586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ar-EG" dirty="0" smtClean="0">
                <a:solidFill>
                  <a:prstClr val="white"/>
                </a:solidFill>
              </a:rPr>
              <a:t>النموذج المتوازن ذو الاتجاهين: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6780" y="1854764"/>
            <a:ext cx="10378440" cy="3539430"/>
          </a:xfrm>
          <a:prstGeom prst="rect">
            <a:avLst/>
          </a:prstGeom>
          <a:noFill/>
        </p:spPr>
        <p:txBody>
          <a:bodyPr wrap="square" rtlCol="0">
            <a:spAutoFit/>
          </a:bodyPr>
          <a:lstStyle/>
          <a:p>
            <a:pPr lvl="0" algn="just" rtl="1"/>
            <a:r>
              <a:rPr lang="ar-EG" sz="2800"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نموذج بيرسون</a:t>
            </a:r>
            <a:r>
              <a:rPr lang="en-US" sz="2800" i="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Pearson</a:t>
            </a:r>
            <a:r>
              <a:rPr lang="ar-EG" sz="2800" dirty="0" smtClean="0">
                <a:solidFill>
                  <a:schemeClr val="accent1"/>
                </a:solidFill>
                <a:latin typeface="Times New Roman" panose="02020603050405020304" pitchFamily="18" charset="0"/>
                <a:cs typeface="Times New Roman" panose="02020603050405020304" pitchFamily="18" charset="0"/>
              </a:rPr>
              <a:t> </a:t>
            </a:r>
            <a:r>
              <a:rPr lang="ar-EG" sz="2800" dirty="0" smtClean="0">
                <a:solidFill>
                  <a:srgbClr val="2D3956"/>
                </a:solidFill>
                <a:latin typeface="Times New Roman" panose="02020603050405020304" pitchFamily="18" charset="0"/>
                <a:cs typeface="Times New Roman" panose="02020603050405020304" pitchFamily="18" charset="0"/>
              </a:rPr>
              <a:t>:قدم بيرسون نموذجا </a:t>
            </a:r>
            <a:r>
              <a:rPr lang="ar-EG" sz="2800" dirty="0">
                <a:solidFill>
                  <a:srgbClr val="2D3956"/>
                </a:solidFill>
                <a:latin typeface="Times New Roman" panose="02020603050405020304" pitchFamily="18" charset="0"/>
                <a:cs typeface="Times New Roman" panose="02020603050405020304" pitchFamily="18" charset="0"/>
              </a:rPr>
              <a:t>للأداء والممارسة الاخلاقية للعلاقات العامة يقوم على </a:t>
            </a:r>
            <a:r>
              <a:rPr lang="ar-EG" sz="2800" dirty="0" smtClean="0">
                <a:solidFill>
                  <a:srgbClr val="2D3956"/>
                </a:solidFill>
                <a:latin typeface="Times New Roman" panose="02020603050405020304" pitchFamily="18" charset="0"/>
                <a:cs typeface="Times New Roman" panose="02020603050405020304" pitchFamily="18" charset="0"/>
              </a:rPr>
              <a:t>إفتراض </a:t>
            </a:r>
            <a:r>
              <a:rPr lang="ar-EG" sz="2800" dirty="0">
                <a:solidFill>
                  <a:srgbClr val="2D3956"/>
                </a:solidFill>
                <a:latin typeface="Times New Roman" panose="02020603050405020304" pitchFamily="18" charset="0"/>
                <a:cs typeface="Times New Roman" panose="02020603050405020304" pitchFamily="18" charset="0"/>
              </a:rPr>
              <a:t>مؤداه </a:t>
            </a:r>
            <a:r>
              <a:rPr lang="ar-EG" sz="2800" dirty="0" smtClean="0">
                <a:solidFill>
                  <a:srgbClr val="2D3956"/>
                </a:solidFill>
                <a:latin typeface="Times New Roman" panose="02020603050405020304" pitchFamily="18" charset="0"/>
                <a:cs typeface="Times New Roman" panose="02020603050405020304" pitchFamily="18" charset="0"/>
              </a:rPr>
              <a:t>:</a:t>
            </a:r>
          </a:p>
          <a:p>
            <a:pPr lvl="0" algn="just" rtl="1"/>
            <a:r>
              <a:rPr lang="ar-EG" sz="2800" dirty="0" smtClean="0">
                <a:solidFill>
                  <a:srgbClr val="2D3956"/>
                </a:solidFill>
                <a:latin typeface="Times New Roman" panose="02020603050405020304" pitchFamily="18" charset="0"/>
                <a:cs typeface="Times New Roman" panose="02020603050405020304" pitchFamily="18" charset="0"/>
              </a:rPr>
              <a:t> إن </a:t>
            </a:r>
            <a:r>
              <a:rPr lang="ar-EG" sz="2800" dirty="0">
                <a:solidFill>
                  <a:srgbClr val="2D3956"/>
                </a:solidFill>
                <a:latin typeface="Times New Roman" panose="02020603050405020304" pitchFamily="18" charset="0"/>
                <a:cs typeface="Times New Roman" panose="02020603050405020304" pitchFamily="18" charset="0"/>
              </a:rPr>
              <a:t>العلاقات العامة تعتمد في صناعة القرار على الحوار </a:t>
            </a:r>
            <a:r>
              <a:rPr lang="en-US" sz="2800" dirty="0" smtClean="0">
                <a:solidFill>
                  <a:srgbClr val="2D3956"/>
                </a:solidFill>
                <a:latin typeface="Times New Roman" panose="02020603050405020304" pitchFamily="18" charset="0"/>
                <a:cs typeface="Times New Roman" panose="02020603050405020304" pitchFamily="18" charset="0"/>
              </a:rPr>
              <a:t>Dialogue </a:t>
            </a:r>
            <a:r>
              <a:rPr lang="ar-EG" sz="2800" dirty="0">
                <a:solidFill>
                  <a:srgbClr val="2D3956"/>
                </a:solidFill>
                <a:latin typeface="Times New Roman" panose="02020603050405020304" pitchFamily="18" charset="0"/>
                <a:cs typeface="Times New Roman" panose="02020603050405020304" pitchFamily="18" charset="0"/>
              </a:rPr>
              <a:t>بين المنظمة وجماهيرها . </a:t>
            </a:r>
          </a:p>
          <a:p>
            <a:pPr lvl="0" algn="just" rtl="1"/>
            <a:r>
              <a:rPr lang="ar-EG" sz="2800" dirty="0">
                <a:solidFill>
                  <a:srgbClr val="2D3956"/>
                </a:solidFill>
                <a:latin typeface="Times New Roman" panose="02020603050405020304" pitchFamily="18" charset="0"/>
                <a:cs typeface="Times New Roman" panose="02020603050405020304" pitchFamily="18" charset="0"/>
              </a:rPr>
              <a:t>، </a:t>
            </a:r>
            <a:r>
              <a:rPr lang="ar-EG" sz="2800"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ويتطلب الحوار وفقا " لبيرسون " تحقيق ثلاثة شروط اساسية هي: </a:t>
            </a:r>
          </a:p>
          <a:p>
            <a:pPr lvl="0" algn="just" rtl="1"/>
            <a:r>
              <a:rPr lang="ar-EG" sz="2800" dirty="0">
                <a:solidFill>
                  <a:srgbClr val="2D3956"/>
                </a:solidFill>
                <a:latin typeface="Times New Roman" panose="02020603050405020304" pitchFamily="18" charset="0"/>
                <a:cs typeface="Times New Roman" panose="02020603050405020304" pitchFamily="18" charset="0"/>
              </a:rPr>
              <a:t>- أن يكون للمشاركين في الحوار فرص متساوية في طرح الأفكار والمبادرات .</a:t>
            </a:r>
          </a:p>
          <a:p>
            <a:pPr lvl="0" algn="just" rtl="1"/>
            <a:r>
              <a:rPr lang="ar-EG" sz="2800" dirty="0">
                <a:solidFill>
                  <a:srgbClr val="2D3956"/>
                </a:solidFill>
                <a:latin typeface="Times New Roman" panose="02020603050405020304" pitchFamily="18" charset="0"/>
                <a:cs typeface="Times New Roman" panose="02020603050405020304" pitchFamily="18" charset="0"/>
              </a:rPr>
              <a:t>- أن يكون للمشاركين فرص متساوية في تقديم تفسيرات وتوضيحات .</a:t>
            </a:r>
          </a:p>
          <a:p>
            <a:pPr lvl="0" algn="just" rtl="1"/>
            <a:r>
              <a:rPr lang="ar-EG" sz="2800" dirty="0">
                <a:solidFill>
                  <a:srgbClr val="2D3956"/>
                </a:solidFill>
                <a:latin typeface="Times New Roman" panose="02020603050405020304" pitchFamily="18" charset="0"/>
                <a:cs typeface="Times New Roman" panose="02020603050405020304" pitchFamily="18" charset="0"/>
              </a:rPr>
              <a:t>- التفاعل والحوار بين المشاركين يجب أن لا يخضع لسيطرة طرف آخر.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09847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smtClean="0">
                <a:ln>
                  <a:noFill/>
                </a:ln>
                <a:solidFill>
                  <a:prstClr val="white"/>
                </a:solidFill>
                <a:effectLst/>
                <a:uLnTx/>
                <a:uFillTx/>
                <a:latin typeface="Calibri" panose="020F0502020204030204"/>
                <a:ea typeface="+mn-ea"/>
                <a:cs typeface="Arial" panose="020B0604020202020204" pitchFamily="34" charset="0"/>
              </a:rPr>
              <a:t>النموذج المتوازن ذو الاتجاهين: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6780" y="1764870"/>
            <a:ext cx="10378440" cy="4401205"/>
          </a:xfrm>
          <a:prstGeom prst="rect">
            <a:avLst/>
          </a:prstGeom>
          <a:noFill/>
        </p:spPr>
        <p:txBody>
          <a:bodyPr wrap="square" rtlCol="0">
            <a:spAutoFit/>
          </a:bodyPr>
          <a:lstStyle/>
          <a:p>
            <a:pPr lvl="0" algn="just" rtl="1"/>
            <a:r>
              <a:rPr lang="ar-EG" sz="2800"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يتحقق الحوار من خلال : </a:t>
            </a:r>
          </a:p>
          <a:p>
            <a:pPr lvl="0" algn="just" rtl="1"/>
            <a:r>
              <a:rPr lang="ar-EG" sz="2800"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الاعتماد </a:t>
            </a:r>
            <a:r>
              <a:rPr lang="ar-EG" sz="2800"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المتبادل: </a:t>
            </a:r>
            <a:r>
              <a:rPr lang="ar-EG" sz="2800" dirty="0">
                <a:solidFill>
                  <a:srgbClr val="2D3956"/>
                </a:solidFill>
                <a:latin typeface="Times New Roman" panose="02020603050405020304" pitchFamily="18" charset="0"/>
                <a:cs typeface="Times New Roman" panose="02020603050405020304" pitchFamily="18" charset="0"/>
              </a:rPr>
              <a:t>فالمؤسسة لا توجد في </a:t>
            </a:r>
            <a:r>
              <a:rPr lang="ar-EG" sz="2800" dirty="0" smtClean="0">
                <a:solidFill>
                  <a:srgbClr val="2D3956"/>
                </a:solidFill>
                <a:latin typeface="Times New Roman" panose="02020603050405020304" pitchFamily="18" charset="0"/>
                <a:cs typeface="Times New Roman" panose="02020603050405020304" pitchFamily="18" charset="0"/>
              </a:rPr>
              <a:t>فراغ أو </a:t>
            </a:r>
            <a:r>
              <a:rPr lang="ar-EG" sz="2800" dirty="0">
                <a:solidFill>
                  <a:srgbClr val="2D3956"/>
                </a:solidFill>
                <a:latin typeface="Times New Roman" panose="02020603050405020304" pitchFamily="18" charset="0"/>
                <a:cs typeface="Times New Roman" panose="02020603050405020304" pitchFamily="18" charset="0"/>
              </a:rPr>
              <a:t>بمعزل عن البيئة الاجتماعية أو </a:t>
            </a:r>
            <a:r>
              <a:rPr lang="ar-EG" sz="2800" dirty="0" smtClean="0">
                <a:solidFill>
                  <a:srgbClr val="2D3956"/>
                </a:solidFill>
                <a:latin typeface="Times New Roman" panose="02020603050405020304" pitchFamily="18" charset="0"/>
                <a:cs typeface="Times New Roman" panose="02020603050405020304" pitchFamily="18" charset="0"/>
              </a:rPr>
              <a:t>المؤسسات الأخرى </a:t>
            </a:r>
            <a:r>
              <a:rPr lang="ar-EG" sz="2800" dirty="0">
                <a:solidFill>
                  <a:srgbClr val="2D3956"/>
                </a:solidFill>
                <a:latin typeface="Times New Roman" panose="02020603050405020304" pitchFamily="18" charset="0"/>
                <a:cs typeface="Times New Roman" panose="02020603050405020304" pitchFamily="18" charset="0"/>
              </a:rPr>
              <a:t>حيث يوجد اعتماد متبادل بين </a:t>
            </a:r>
            <a:r>
              <a:rPr lang="ar-EG" sz="2800" dirty="0" smtClean="0">
                <a:solidFill>
                  <a:srgbClr val="2D3956"/>
                </a:solidFill>
                <a:latin typeface="Times New Roman" panose="02020603050405020304" pitchFamily="18" charset="0"/>
                <a:cs typeface="Times New Roman" panose="02020603050405020304" pitchFamily="18" charset="0"/>
              </a:rPr>
              <a:t>أجزاء النسق </a:t>
            </a:r>
            <a:r>
              <a:rPr lang="ar-EG" sz="2800" dirty="0">
                <a:solidFill>
                  <a:srgbClr val="2D3956"/>
                </a:solidFill>
                <a:latin typeface="Times New Roman" panose="02020603050405020304" pitchFamily="18" charset="0"/>
                <a:cs typeface="Times New Roman" panose="02020603050405020304" pitchFamily="18" charset="0"/>
              </a:rPr>
              <a:t>الواحد، وكذلك بين النسق والبيئة </a:t>
            </a:r>
            <a:r>
              <a:rPr lang="ar-EG" sz="2800" dirty="0" smtClean="0">
                <a:solidFill>
                  <a:srgbClr val="2D3956"/>
                </a:solidFill>
                <a:latin typeface="Times New Roman" panose="02020603050405020304" pitchFamily="18" charset="0"/>
                <a:cs typeface="Times New Roman" panose="02020603050405020304" pitchFamily="18" charset="0"/>
              </a:rPr>
              <a:t>المحيطة به .</a:t>
            </a:r>
            <a:endParaRPr lang="ar-EG" sz="2800" dirty="0">
              <a:solidFill>
                <a:srgbClr val="2D3956"/>
              </a:solidFill>
              <a:latin typeface="Times New Roman" panose="02020603050405020304" pitchFamily="18" charset="0"/>
              <a:cs typeface="Times New Roman" panose="02020603050405020304" pitchFamily="18" charset="0"/>
            </a:endParaRPr>
          </a:p>
          <a:p>
            <a:pPr lvl="0" algn="just" rtl="1"/>
            <a:r>
              <a:rPr lang="ar-EG" sz="2800"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النسق </a:t>
            </a:r>
            <a:r>
              <a:rPr lang="ar-EG" sz="2800"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المفتوح : </a:t>
            </a:r>
            <a:r>
              <a:rPr lang="ar-EG" sz="2800" dirty="0">
                <a:solidFill>
                  <a:srgbClr val="2D3956"/>
                </a:solidFill>
                <a:latin typeface="Times New Roman" panose="02020603050405020304" pitchFamily="18" charset="0"/>
                <a:cs typeface="Times New Roman" panose="02020603050405020304" pitchFamily="18" charset="0"/>
              </a:rPr>
              <a:t>فالتنظيم يكون مفتوحاً مع سائر الأنساق الأخرى متبادلاً معيا المدخلات</a:t>
            </a:r>
          </a:p>
          <a:p>
            <a:pPr lvl="0" algn="just" rtl="1"/>
            <a:r>
              <a:rPr lang="ar-EG" sz="2800" dirty="0">
                <a:solidFill>
                  <a:srgbClr val="2D3956"/>
                </a:solidFill>
                <a:latin typeface="Times New Roman" panose="02020603050405020304" pitchFamily="18" charset="0"/>
                <a:cs typeface="Times New Roman" panose="02020603050405020304" pitchFamily="18" charset="0"/>
              </a:rPr>
              <a:t>والمخرجات. </a:t>
            </a:r>
            <a:endParaRPr lang="ar-EG" sz="2800" dirty="0" smtClean="0">
              <a:solidFill>
                <a:srgbClr val="2D3956"/>
              </a:solidFill>
              <a:latin typeface="Times New Roman" panose="02020603050405020304" pitchFamily="18" charset="0"/>
              <a:cs typeface="Times New Roman" panose="02020603050405020304" pitchFamily="18" charset="0"/>
            </a:endParaRPr>
          </a:p>
          <a:p>
            <a:pPr lvl="0" algn="just" rtl="1"/>
            <a:r>
              <a:rPr lang="ar-EG" sz="2800"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تحقيق </a:t>
            </a:r>
            <a:r>
              <a:rPr lang="ar-EG" sz="2800"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التوازن: </a:t>
            </a:r>
            <a:r>
              <a:rPr lang="ar-EG" sz="2800" dirty="0">
                <a:solidFill>
                  <a:srgbClr val="2D3956"/>
                </a:solidFill>
                <a:latin typeface="Times New Roman" panose="02020603050405020304" pitchFamily="18" charset="0"/>
                <a:cs typeface="Times New Roman" panose="02020603050405020304" pitchFamily="18" charset="0"/>
              </a:rPr>
              <a:t>فالتنظيم كنسق يميل إلى تحقيق التوازن </a:t>
            </a:r>
            <a:r>
              <a:rPr lang="ar-EG" sz="2800" dirty="0" smtClean="0">
                <a:solidFill>
                  <a:srgbClr val="2D3956"/>
                </a:solidFill>
                <a:latin typeface="Times New Roman" panose="02020603050405020304" pitchFamily="18" charset="0"/>
                <a:cs typeface="Times New Roman" panose="02020603050405020304" pitchFamily="18" charset="0"/>
              </a:rPr>
              <a:t>مع الأنساق </a:t>
            </a:r>
            <a:r>
              <a:rPr lang="ar-EG" sz="2800" dirty="0">
                <a:solidFill>
                  <a:srgbClr val="2D3956"/>
                </a:solidFill>
                <a:latin typeface="Times New Roman" panose="02020603050405020304" pitchFamily="18" charset="0"/>
                <a:cs typeface="Times New Roman" panose="02020603050405020304" pitchFamily="18" charset="0"/>
              </a:rPr>
              <a:t>الأخرى</a:t>
            </a:r>
            <a:r>
              <a:rPr lang="ar-EG" sz="2800" dirty="0" smtClean="0">
                <a:solidFill>
                  <a:srgbClr val="2D3956"/>
                </a:solidFill>
                <a:latin typeface="Times New Roman" panose="02020603050405020304" pitchFamily="18" charset="0"/>
                <a:cs typeface="Times New Roman" panose="02020603050405020304" pitchFamily="18" charset="0"/>
              </a:rPr>
              <a:t>، وقد </a:t>
            </a:r>
            <a:r>
              <a:rPr lang="ar-EG" sz="2800" dirty="0">
                <a:solidFill>
                  <a:srgbClr val="2D3956"/>
                </a:solidFill>
                <a:latin typeface="Times New Roman" panose="02020603050405020304" pitchFamily="18" charset="0"/>
                <a:cs typeface="Times New Roman" panose="02020603050405020304" pitchFamily="18" charset="0"/>
              </a:rPr>
              <a:t>يميل إلى تأسيس التوازن عن طريق السيطرة عمى سائر الأنساق الأخرى أو تحقيق </a:t>
            </a:r>
            <a:r>
              <a:rPr lang="ar-EG" sz="2800" dirty="0" smtClean="0">
                <a:solidFill>
                  <a:srgbClr val="2D3956"/>
                </a:solidFill>
                <a:latin typeface="Times New Roman" panose="02020603050405020304" pitchFamily="18" charset="0"/>
                <a:cs typeface="Times New Roman" panose="02020603050405020304" pitchFamily="18" charset="0"/>
              </a:rPr>
              <a:t>التعاون معيا</a:t>
            </a:r>
            <a:r>
              <a:rPr lang="ar-EG" sz="2800" dirty="0">
                <a:solidFill>
                  <a:srgbClr val="2D3956"/>
                </a:solidFill>
                <a:latin typeface="Times New Roman" panose="02020603050405020304" pitchFamily="18" charset="0"/>
                <a:cs typeface="Times New Roman" panose="02020603050405020304" pitchFamily="18" charset="0"/>
              </a:rPr>
              <a:t>، وتميل </a:t>
            </a:r>
            <a:r>
              <a:rPr lang="ar-EG" sz="2800" dirty="0" smtClean="0">
                <a:solidFill>
                  <a:srgbClr val="2D3956"/>
                </a:solidFill>
                <a:latin typeface="Times New Roman" panose="02020603050405020304" pitchFamily="18" charset="0"/>
                <a:cs typeface="Times New Roman" panose="02020603050405020304" pitchFamily="18" charset="0"/>
              </a:rPr>
              <a:t>أغلب </a:t>
            </a:r>
            <a:r>
              <a:rPr lang="ar-EG" sz="2800" dirty="0">
                <a:solidFill>
                  <a:srgbClr val="2D3956"/>
                </a:solidFill>
                <a:latin typeface="Times New Roman" panose="02020603050405020304" pitchFamily="18" charset="0"/>
                <a:cs typeface="Times New Roman" panose="02020603050405020304" pitchFamily="18" charset="0"/>
              </a:rPr>
              <a:t>التنظيمات إلى التعاون والضبط المتبادل فيما </a:t>
            </a:r>
            <a:r>
              <a:rPr lang="ar-EG" sz="2800" dirty="0" smtClean="0">
                <a:solidFill>
                  <a:srgbClr val="2D3956"/>
                </a:solidFill>
                <a:latin typeface="Times New Roman" panose="02020603050405020304" pitchFamily="18" charset="0"/>
                <a:cs typeface="Times New Roman" panose="02020603050405020304" pitchFamily="18" charset="0"/>
              </a:rPr>
              <a:t>بينها </a:t>
            </a:r>
            <a:r>
              <a:rPr lang="ar-EG" sz="2800" dirty="0">
                <a:solidFill>
                  <a:srgbClr val="2D3956"/>
                </a:solidFill>
                <a:latin typeface="Times New Roman" panose="02020603050405020304" pitchFamily="18" charset="0"/>
                <a:cs typeface="Times New Roman" panose="02020603050405020304" pitchFamily="18" charset="0"/>
              </a:rPr>
              <a:t>عن طريق </a:t>
            </a:r>
            <a:r>
              <a:rPr lang="ar-EG" sz="2800" dirty="0" smtClean="0">
                <a:solidFill>
                  <a:srgbClr val="2D3956"/>
                </a:solidFill>
                <a:latin typeface="Times New Roman" panose="02020603050405020304" pitchFamily="18" charset="0"/>
                <a:cs typeface="Times New Roman" panose="02020603050405020304" pitchFamily="18" charset="0"/>
              </a:rPr>
              <a:t>السيطرة والاندماج</a:t>
            </a:r>
            <a:r>
              <a:rPr lang="ar-EG" sz="2800" dirty="0">
                <a:solidFill>
                  <a:srgbClr val="2D3956"/>
                </a:solidFill>
                <a:latin typeface="Times New Roman" panose="02020603050405020304" pitchFamily="18" charset="0"/>
                <a:cs typeface="Times New Roman" panose="02020603050405020304" pitchFamily="18" charset="0"/>
              </a:rPr>
              <a:t>.</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88588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smtClean="0">
                <a:ln>
                  <a:noFill/>
                </a:ln>
                <a:solidFill>
                  <a:prstClr val="white"/>
                </a:solidFill>
                <a:effectLst/>
                <a:uLnTx/>
                <a:uFillTx/>
                <a:latin typeface="Calibri" panose="020F0502020204030204"/>
                <a:ea typeface="+mn-ea"/>
                <a:cs typeface="Arial" panose="020B0604020202020204" pitchFamily="34" charset="0"/>
              </a:rPr>
              <a:t>النموذج المتوازن ذو الاتجاهين: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6780" y="1854764"/>
            <a:ext cx="10378440" cy="3108543"/>
          </a:xfrm>
          <a:prstGeom prst="rect">
            <a:avLst/>
          </a:prstGeom>
          <a:noFill/>
        </p:spPr>
        <p:txBody>
          <a:bodyPr wrap="square" rtlCol="0">
            <a:spAutoFit/>
          </a:bodyPr>
          <a:lstStyle/>
          <a:p>
            <a:pPr lvl="0" algn="just" rtl="1"/>
            <a:r>
              <a:rPr lang="ar-EG" sz="2800"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العدالة و المساواة</a:t>
            </a:r>
            <a:r>
              <a:rPr lang="ar-EG" sz="2800" dirty="0">
                <a:solidFill>
                  <a:srgbClr val="2D3956"/>
                </a:solidFill>
                <a:latin typeface="Times New Roman" panose="02020603050405020304" pitchFamily="18" charset="0"/>
                <a:cs typeface="Times New Roman" panose="02020603050405020304" pitchFamily="18" charset="0"/>
              </a:rPr>
              <a:t>: إذ لا بد و أن يحصل </a:t>
            </a:r>
            <a:r>
              <a:rPr lang="ar-EG" sz="2800" dirty="0" smtClean="0">
                <a:solidFill>
                  <a:srgbClr val="2D3956"/>
                </a:solidFill>
                <a:latin typeface="Times New Roman" panose="02020603050405020304" pitchFamily="18" charset="0"/>
                <a:cs typeface="Times New Roman" panose="02020603050405020304" pitchFamily="18" charset="0"/>
              </a:rPr>
              <a:t>الافراد داخل </a:t>
            </a:r>
            <a:r>
              <a:rPr lang="ar-EG" sz="2800" dirty="0">
                <a:solidFill>
                  <a:srgbClr val="2D3956"/>
                </a:solidFill>
                <a:latin typeface="Times New Roman" panose="02020603050405020304" pitchFamily="18" charset="0"/>
                <a:cs typeface="Times New Roman" panose="02020603050405020304" pitchFamily="18" charset="0"/>
              </a:rPr>
              <a:t>التنظيم </a:t>
            </a:r>
            <a:r>
              <a:rPr lang="ar-EG" sz="2800" dirty="0" smtClean="0">
                <a:solidFill>
                  <a:srgbClr val="2D3956"/>
                </a:solidFill>
                <a:latin typeface="Times New Roman" panose="02020603050405020304" pitchFamily="18" charset="0"/>
                <a:cs typeface="Times New Roman" panose="02020603050405020304" pitchFamily="18" charset="0"/>
              </a:rPr>
              <a:t>على </a:t>
            </a:r>
            <a:r>
              <a:rPr lang="ar-EG" sz="2800" dirty="0">
                <a:solidFill>
                  <a:srgbClr val="2D3956"/>
                </a:solidFill>
                <a:latin typeface="Times New Roman" panose="02020603050405020304" pitchFamily="18" charset="0"/>
                <a:cs typeface="Times New Roman" panose="02020603050405020304" pitchFamily="18" charset="0"/>
              </a:rPr>
              <a:t>فرص مساوية، مع </a:t>
            </a:r>
            <a:r>
              <a:rPr lang="ar-EG" sz="2800" dirty="0" smtClean="0">
                <a:solidFill>
                  <a:srgbClr val="2D3956"/>
                </a:solidFill>
                <a:latin typeface="Times New Roman" panose="02020603050405020304" pitchFamily="18" charset="0"/>
                <a:cs typeface="Times New Roman" panose="02020603050405020304" pitchFamily="18" charset="0"/>
              </a:rPr>
              <a:t>إحترام آدميتهم  والمساواة </a:t>
            </a:r>
            <a:r>
              <a:rPr lang="ar-EG" sz="2800" dirty="0">
                <a:solidFill>
                  <a:srgbClr val="2D3956"/>
                </a:solidFill>
                <a:latin typeface="Times New Roman" panose="02020603050405020304" pitchFamily="18" charset="0"/>
                <a:cs typeface="Times New Roman" panose="02020603050405020304" pitchFamily="18" charset="0"/>
              </a:rPr>
              <a:t>في المكافآت، وفرص الترقي وفقاً لمحددات </a:t>
            </a:r>
            <a:r>
              <a:rPr lang="ar-EG" sz="2800" dirty="0" smtClean="0">
                <a:solidFill>
                  <a:srgbClr val="2D3956"/>
                </a:solidFill>
                <a:latin typeface="Times New Roman" panose="02020603050405020304" pitchFamily="18" charset="0"/>
                <a:cs typeface="Times New Roman" panose="02020603050405020304" pitchFamily="18" charset="0"/>
              </a:rPr>
              <a:t>المهارات والكفاءة </a:t>
            </a:r>
            <a:r>
              <a:rPr lang="ar-EG" sz="2800" dirty="0">
                <a:solidFill>
                  <a:srgbClr val="2D3956"/>
                </a:solidFill>
                <a:latin typeface="Times New Roman" panose="02020603050405020304" pitchFamily="18" charset="0"/>
                <a:cs typeface="Times New Roman" panose="02020603050405020304" pitchFamily="18" charset="0"/>
              </a:rPr>
              <a:t>في العمل.</a:t>
            </a:r>
          </a:p>
          <a:p>
            <a:pPr lvl="0" algn="just" rtl="1"/>
            <a:r>
              <a:rPr lang="ar-EG" sz="2800"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الاستقلالية</a:t>
            </a:r>
            <a:r>
              <a:rPr lang="ar-EG" sz="2800"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ar-EG" sz="2800" dirty="0" smtClean="0">
                <a:solidFill>
                  <a:srgbClr val="2D3956"/>
                </a:solidFill>
                <a:latin typeface="Times New Roman" panose="02020603050405020304" pitchFamily="18" charset="0"/>
                <a:cs typeface="Times New Roman" panose="02020603050405020304" pitchFamily="18" charset="0"/>
              </a:rPr>
              <a:t>فالأفراد عادة </a:t>
            </a:r>
            <a:r>
              <a:rPr lang="ar-EG" sz="2800" dirty="0" smtClean="0">
                <a:solidFill>
                  <a:srgbClr val="2D3956"/>
                </a:solidFill>
                <a:latin typeface="Times New Roman" panose="02020603050405020304" pitchFamily="18" charset="0"/>
                <a:cs typeface="Times New Roman" panose="02020603050405020304" pitchFamily="18" charset="0"/>
              </a:rPr>
              <a:t>يميلون </a:t>
            </a:r>
            <a:r>
              <a:rPr lang="ar-EG" sz="2800" dirty="0">
                <a:solidFill>
                  <a:srgbClr val="2D3956"/>
                </a:solidFill>
                <a:latin typeface="Times New Roman" panose="02020603050405020304" pitchFamily="18" charset="0"/>
                <a:cs typeface="Times New Roman" panose="02020603050405020304" pitchFamily="18" charset="0"/>
              </a:rPr>
              <a:t>إلى البناء والابتكار والانجاز بصورة أكبر عندما تكون </a:t>
            </a:r>
            <a:r>
              <a:rPr lang="ar-EG" sz="2800" dirty="0" smtClean="0">
                <a:solidFill>
                  <a:srgbClr val="2D3956"/>
                </a:solidFill>
                <a:latin typeface="Times New Roman" panose="02020603050405020304" pitchFamily="18" charset="0"/>
                <a:cs typeface="Times New Roman" panose="02020603050405020304" pitchFamily="18" charset="0"/>
              </a:rPr>
              <a:t>لدييم الاستقلالية </a:t>
            </a:r>
            <a:r>
              <a:rPr lang="ar-EG" sz="2800" dirty="0">
                <a:solidFill>
                  <a:srgbClr val="2D3956"/>
                </a:solidFill>
                <a:latin typeface="Times New Roman" panose="02020603050405020304" pitchFamily="18" charset="0"/>
                <a:cs typeface="Times New Roman" panose="02020603050405020304" pitchFamily="18" charset="0"/>
              </a:rPr>
              <a:t>والقدرة </a:t>
            </a:r>
            <a:r>
              <a:rPr lang="ar-EG" sz="2800" dirty="0" smtClean="0">
                <a:solidFill>
                  <a:srgbClr val="2D3956"/>
                </a:solidFill>
                <a:latin typeface="Times New Roman" panose="02020603050405020304" pitchFamily="18" charset="0"/>
                <a:cs typeface="Times New Roman" panose="02020603050405020304" pitchFamily="18" charset="0"/>
              </a:rPr>
              <a:t>على  </a:t>
            </a:r>
            <a:r>
              <a:rPr lang="ar-EG" sz="2800" dirty="0">
                <a:solidFill>
                  <a:srgbClr val="2D3956"/>
                </a:solidFill>
                <a:latin typeface="Times New Roman" panose="02020603050405020304" pitchFamily="18" charset="0"/>
                <a:cs typeface="Times New Roman" panose="02020603050405020304" pitchFamily="18" charset="0"/>
              </a:rPr>
              <a:t>التأثير في </a:t>
            </a:r>
            <a:r>
              <a:rPr lang="ar-EG" sz="2800" dirty="0" smtClean="0">
                <a:solidFill>
                  <a:srgbClr val="2D3956"/>
                </a:solidFill>
                <a:latin typeface="Times New Roman" panose="02020603050405020304" pitchFamily="18" charset="0"/>
                <a:cs typeface="Times New Roman" panose="02020603050405020304" pitchFamily="18" charset="0"/>
              </a:rPr>
              <a:t>سلوكياتيم </a:t>
            </a:r>
            <a:r>
              <a:rPr lang="ar-EG" sz="2800" dirty="0" smtClean="0">
                <a:solidFill>
                  <a:srgbClr val="2D3956"/>
                </a:solidFill>
                <a:latin typeface="Times New Roman" panose="02020603050405020304" pitchFamily="18" charset="0"/>
                <a:cs typeface="Times New Roman" panose="02020603050405020304" pitchFamily="18" charset="0"/>
              </a:rPr>
              <a:t>،فالاستقلالية </a:t>
            </a:r>
            <a:r>
              <a:rPr lang="ar-EG" sz="2800" dirty="0" smtClean="0">
                <a:solidFill>
                  <a:srgbClr val="2D3956"/>
                </a:solidFill>
                <a:latin typeface="Times New Roman" panose="02020603050405020304" pitchFamily="18" charset="0"/>
                <a:cs typeface="Times New Roman" panose="02020603050405020304" pitchFamily="18" charset="0"/>
              </a:rPr>
              <a:t>تزيد </a:t>
            </a:r>
            <a:r>
              <a:rPr lang="ar-EG" sz="2800" dirty="0">
                <a:solidFill>
                  <a:srgbClr val="2D3956"/>
                </a:solidFill>
                <a:latin typeface="Times New Roman" panose="02020603050405020304" pitchFamily="18" charset="0"/>
                <a:cs typeface="Times New Roman" panose="02020603050405020304" pitchFamily="18" charset="0"/>
              </a:rPr>
              <a:t>من الشعور بالرضا الوظيفي داخل </a:t>
            </a:r>
            <a:r>
              <a:rPr lang="ar-EG" sz="2800" dirty="0" smtClean="0">
                <a:solidFill>
                  <a:srgbClr val="2D3956"/>
                </a:solidFill>
                <a:latin typeface="Times New Roman" panose="02020603050405020304" pitchFamily="18" charset="0"/>
                <a:cs typeface="Times New Roman" panose="02020603050405020304" pitchFamily="18" charset="0"/>
              </a:rPr>
              <a:t>التنظيم.</a:t>
            </a:r>
            <a:endParaRPr lang="ar-EG" sz="2800" dirty="0">
              <a:solidFill>
                <a:srgbClr val="2D3956"/>
              </a:solidFill>
              <a:latin typeface="Times New Roman" panose="02020603050405020304" pitchFamily="18" charset="0"/>
              <a:cs typeface="Times New Roman" panose="02020603050405020304" pitchFamily="18" charset="0"/>
            </a:endParaRPr>
          </a:p>
          <a:p>
            <a:pPr lvl="0" algn="just" rtl="1"/>
            <a:r>
              <a:rPr lang="ar-EG" sz="2800"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الابتكار</a:t>
            </a:r>
            <a:r>
              <a:rPr lang="ar-EG" sz="2800"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ar-EG" sz="2800" dirty="0">
                <a:solidFill>
                  <a:srgbClr val="2D3956"/>
                </a:solidFill>
                <a:latin typeface="Times New Roman" panose="02020603050405020304" pitchFamily="18" charset="0"/>
                <a:cs typeface="Times New Roman" panose="02020603050405020304" pitchFamily="18" charset="0"/>
              </a:rPr>
              <a:t>لابد أن </a:t>
            </a:r>
            <a:r>
              <a:rPr lang="ar-EG" sz="2800" dirty="0" smtClean="0">
                <a:solidFill>
                  <a:srgbClr val="2D3956"/>
                </a:solidFill>
                <a:latin typeface="Times New Roman" panose="02020603050405020304" pitchFamily="18" charset="0"/>
                <a:cs typeface="Times New Roman" panose="02020603050405020304" pitchFamily="18" charset="0"/>
              </a:rPr>
              <a:t>تهتم </a:t>
            </a:r>
            <a:r>
              <a:rPr lang="ar-EG" sz="2800" dirty="0">
                <a:solidFill>
                  <a:srgbClr val="2D3956"/>
                </a:solidFill>
                <a:latin typeface="Times New Roman" panose="02020603050405020304" pitchFamily="18" charset="0"/>
                <a:cs typeface="Times New Roman" panose="02020603050405020304" pitchFamily="18" charset="0"/>
              </a:rPr>
              <a:t>إدارة العلاقات العامة في المؤسسة بالتفكير المبتكر، و أن تبتعد عن</a:t>
            </a:r>
          </a:p>
          <a:p>
            <a:pPr lvl="0" algn="just" rtl="1"/>
            <a:r>
              <a:rPr lang="ar-EG" sz="2800" dirty="0">
                <a:solidFill>
                  <a:srgbClr val="2D3956"/>
                </a:solidFill>
                <a:latin typeface="Times New Roman" panose="02020603050405020304" pitchFamily="18" charset="0"/>
                <a:cs typeface="Times New Roman" panose="02020603050405020304" pitchFamily="18" charset="0"/>
              </a:rPr>
              <a:t>الجمود والنمطية، وذلك بتقديم </a:t>
            </a:r>
            <a:r>
              <a:rPr lang="ar-EG" sz="2800" dirty="0" smtClean="0">
                <a:solidFill>
                  <a:srgbClr val="2D3956"/>
                </a:solidFill>
                <a:latin typeface="Times New Roman" panose="02020603050405020304" pitchFamily="18" charset="0"/>
                <a:cs typeface="Times New Roman" panose="02020603050405020304" pitchFamily="18" charset="0"/>
              </a:rPr>
              <a:t>الآراء والأفكار </a:t>
            </a:r>
            <a:r>
              <a:rPr lang="ar-EG" sz="2800" dirty="0">
                <a:solidFill>
                  <a:srgbClr val="2D3956"/>
                </a:solidFill>
                <a:latin typeface="Times New Roman" panose="02020603050405020304" pitchFamily="18" charset="0"/>
                <a:cs typeface="Times New Roman" panose="02020603050405020304" pitchFamily="18" charset="0"/>
              </a:rPr>
              <a:t>الجديدة.</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2705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smtClean="0">
                <a:ln>
                  <a:noFill/>
                </a:ln>
                <a:solidFill>
                  <a:prstClr val="white"/>
                </a:solidFill>
                <a:effectLst/>
                <a:uLnTx/>
                <a:uFillTx/>
                <a:latin typeface="Calibri" panose="020F0502020204030204"/>
                <a:ea typeface="+mn-ea"/>
                <a:cs typeface="Arial" panose="020B0604020202020204" pitchFamily="34" charset="0"/>
              </a:rPr>
              <a:t>النموذج المتوازن ذو الاتجاهين: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6780" y="1854764"/>
            <a:ext cx="10378440" cy="3539430"/>
          </a:xfrm>
          <a:prstGeom prst="rect">
            <a:avLst/>
          </a:prstGeom>
          <a:noFill/>
        </p:spPr>
        <p:txBody>
          <a:bodyPr wrap="square" rtlCol="0">
            <a:spAutoFit/>
          </a:bodyPr>
          <a:lstStyle/>
          <a:p>
            <a:pPr algn="r" rtl="1"/>
            <a:r>
              <a:rPr lang="ar-EG" sz="2800" u="sng" dirty="0" smtClean="0">
                <a:solidFill>
                  <a:schemeClr val="accent1"/>
                </a:solidFill>
                <a:effectLst>
                  <a:outerShdw blurRad="38100" dist="38100" dir="2700000" algn="tl">
                    <a:srgbClr val="000000">
                      <a:alpha val="43137"/>
                    </a:srgbClr>
                  </a:outerShdw>
                </a:effectLst>
                <a:latin typeface="Simplified Arabic,Bold"/>
                <a:cs typeface="+mj-cs"/>
              </a:rPr>
              <a:t>لامركزية </a:t>
            </a:r>
            <a:r>
              <a:rPr lang="ar-EG" sz="2800" u="sng" dirty="0">
                <a:solidFill>
                  <a:schemeClr val="accent1"/>
                </a:solidFill>
                <a:effectLst>
                  <a:outerShdw blurRad="38100" dist="38100" dir="2700000" algn="tl">
                    <a:srgbClr val="000000">
                      <a:alpha val="43137"/>
                    </a:srgbClr>
                  </a:outerShdw>
                </a:effectLst>
                <a:latin typeface="Simplified Arabic,Bold"/>
                <a:cs typeface="+mj-cs"/>
              </a:rPr>
              <a:t>الإدارة</a:t>
            </a:r>
            <a:r>
              <a:rPr lang="ar-EG" sz="2800" dirty="0">
                <a:latin typeface="Simplified Arabic,Bold"/>
                <a:cs typeface="+mj-cs"/>
              </a:rPr>
              <a:t>: </a:t>
            </a:r>
            <a:r>
              <a:rPr lang="ar-EG" sz="2800" dirty="0">
                <a:latin typeface="Simplified Arabic" panose="02020603050405020304" pitchFamily="18" charset="-78"/>
                <a:cs typeface="+mj-cs"/>
              </a:rPr>
              <a:t>فالإدارة </a:t>
            </a:r>
            <a:r>
              <a:rPr lang="ar-EG" sz="2800" dirty="0" smtClean="0">
                <a:latin typeface="Simplified Arabic" panose="02020603050405020304" pitchFamily="18" charset="-78"/>
                <a:cs typeface="+mj-cs"/>
              </a:rPr>
              <a:t>هنا </a:t>
            </a:r>
            <a:r>
              <a:rPr lang="ar-EG" sz="2800" dirty="0">
                <a:latin typeface="Simplified Arabic" panose="02020603050405020304" pitchFamily="18" charset="-78"/>
                <a:cs typeface="+mj-cs"/>
              </a:rPr>
              <a:t>تكون جماعية تحت </a:t>
            </a:r>
            <a:r>
              <a:rPr lang="ar-EG" sz="2800" dirty="0" smtClean="0">
                <a:latin typeface="Simplified Arabic" panose="02020603050405020304" pitchFamily="18" charset="-78"/>
                <a:cs typeface="+mj-cs"/>
              </a:rPr>
              <a:t>إشراف لا </a:t>
            </a:r>
            <a:r>
              <a:rPr lang="ar-EG" sz="2800" dirty="0" smtClean="0">
                <a:latin typeface="Simplified Arabic" panose="02020603050405020304" pitchFamily="18" charset="-78"/>
                <a:cs typeface="+mj-cs"/>
              </a:rPr>
              <a:t>مركزي مما  </a:t>
            </a:r>
            <a:r>
              <a:rPr lang="ar-EG" sz="2800" dirty="0" smtClean="0">
                <a:latin typeface="Simplified Arabic" panose="02020603050405020304" pitchFamily="18" charset="-78"/>
                <a:cs typeface="+mj-cs"/>
              </a:rPr>
              <a:t>يؤدي </a:t>
            </a:r>
            <a:r>
              <a:rPr lang="ar-EG" sz="2800" dirty="0">
                <a:latin typeface="Simplified Arabic" panose="02020603050405020304" pitchFamily="18" charset="-78"/>
                <a:cs typeface="+mj-cs"/>
              </a:rPr>
              <a:t>إلى مزيد </a:t>
            </a:r>
            <a:r>
              <a:rPr lang="ar-EG" sz="2800" dirty="0" smtClean="0">
                <a:latin typeface="Simplified Arabic" panose="02020603050405020304" pitchFamily="18" charset="-78"/>
                <a:cs typeface="+mj-cs"/>
              </a:rPr>
              <a:t>من الاستقلالية </a:t>
            </a:r>
            <a:r>
              <a:rPr lang="ar-EG" sz="2800" dirty="0">
                <a:latin typeface="Simplified Arabic" panose="02020603050405020304" pitchFamily="18" charset="-78"/>
                <a:cs typeface="+mj-cs"/>
              </a:rPr>
              <a:t>والدافعية للانجاز والرضا الوظيفي .</a:t>
            </a:r>
          </a:p>
          <a:p>
            <a:pPr algn="r" rtl="1"/>
            <a:r>
              <a:rPr lang="ar-EG" sz="2800" u="sng" dirty="0" smtClean="0">
                <a:solidFill>
                  <a:schemeClr val="accent1"/>
                </a:solidFill>
                <a:effectLst>
                  <a:outerShdw blurRad="38100" dist="38100" dir="2700000" algn="tl">
                    <a:srgbClr val="000000">
                      <a:alpha val="43137"/>
                    </a:srgbClr>
                  </a:outerShdw>
                </a:effectLst>
                <a:latin typeface="Simplified Arabic,Bold"/>
                <a:cs typeface="+mj-cs"/>
              </a:rPr>
              <a:t>المسؤولية</a:t>
            </a:r>
            <a:r>
              <a:rPr lang="ar-EG" sz="2800" dirty="0">
                <a:latin typeface="Simplified Arabic,Bold"/>
                <a:cs typeface="+mj-cs"/>
              </a:rPr>
              <a:t>: </a:t>
            </a:r>
            <a:r>
              <a:rPr lang="ar-EG" sz="2800" dirty="0">
                <a:latin typeface="Simplified Arabic" panose="02020603050405020304" pitchFamily="18" charset="-78"/>
                <a:cs typeface="+mj-cs"/>
              </a:rPr>
              <a:t>فالمؤسسة كشخصية اعتبارية، والعاممين </a:t>
            </a:r>
            <a:r>
              <a:rPr lang="ar-EG" sz="2800" dirty="0" smtClean="0">
                <a:latin typeface="Simplified Arabic" panose="02020603050405020304" pitchFamily="18" charset="-78"/>
                <a:cs typeface="+mj-cs"/>
              </a:rPr>
              <a:t>بها  </a:t>
            </a:r>
            <a:r>
              <a:rPr lang="ar-EG" sz="2800" dirty="0">
                <a:latin typeface="Simplified Arabic" panose="02020603050405020304" pitchFamily="18" charset="-78"/>
                <a:cs typeface="+mj-cs"/>
              </a:rPr>
              <a:t>لابد و أن يكون </a:t>
            </a:r>
            <a:r>
              <a:rPr lang="ar-EG" sz="2800" dirty="0" smtClean="0">
                <a:latin typeface="Simplified Arabic" panose="02020603050405020304" pitchFamily="18" charset="-78"/>
                <a:cs typeface="+mj-cs"/>
              </a:rPr>
              <a:t>على مستوى أخلاقي بحيث يتحملون </a:t>
            </a:r>
            <a:r>
              <a:rPr lang="ar-EG" sz="2800" dirty="0">
                <a:latin typeface="Simplified Arabic" panose="02020603050405020304" pitchFamily="18" charset="-78"/>
                <a:cs typeface="+mj-cs"/>
              </a:rPr>
              <a:t>نتائج </a:t>
            </a:r>
            <a:r>
              <a:rPr lang="ar-EG" sz="2800" dirty="0" smtClean="0">
                <a:latin typeface="Simplified Arabic" panose="02020603050405020304" pitchFamily="18" charset="-78"/>
                <a:cs typeface="+mj-cs"/>
              </a:rPr>
              <a:t>سلوكيم</a:t>
            </a:r>
            <a:r>
              <a:rPr lang="ar-EG" sz="2800" dirty="0">
                <a:latin typeface="Simplified Arabic" panose="02020603050405020304" pitchFamily="18" charset="-78"/>
                <a:cs typeface="+mj-cs"/>
              </a:rPr>
              <a:t>، </a:t>
            </a:r>
            <a:r>
              <a:rPr lang="ar-EG" sz="2800" dirty="0" smtClean="0">
                <a:latin typeface="Simplified Arabic" panose="02020603050405020304" pitchFamily="18" charset="-78"/>
                <a:cs typeface="+mj-cs"/>
              </a:rPr>
              <a:t>وعلى  </a:t>
            </a:r>
            <a:r>
              <a:rPr lang="ar-EG" sz="2800" dirty="0">
                <a:latin typeface="Simplified Arabic" panose="02020603050405020304" pitchFamily="18" charset="-78"/>
                <a:cs typeface="+mj-cs"/>
              </a:rPr>
              <a:t>المؤسسة أن تسعى دائماً إلى </a:t>
            </a:r>
            <a:r>
              <a:rPr lang="ar-EG" sz="2800" dirty="0" smtClean="0">
                <a:latin typeface="Simplified Arabic" panose="02020603050405020304" pitchFamily="18" charset="-78"/>
                <a:cs typeface="+mj-cs"/>
              </a:rPr>
              <a:t>التقليل </a:t>
            </a:r>
            <a:r>
              <a:rPr lang="ar-EG" sz="2800" dirty="0">
                <a:latin typeface="Simplified Arabic" panose="02020603050405020304" pitchFamily="18" charset="-78"/>
                <a:cs typeface="+mj-cs"/>
              </a:rPr>
              <a:t>من الآثار </a:t>
            </a:r>
            <a:r>
              <a:rPr lang="ar-EG" sz="2800" dirty="0" smtClean="0">
                <a:latin typeface="Simplified Arabic" panose="02020603050405020304" pitchFamily="18" charset="-78"/>
                <a:cs typeface="+mj-cs"/>
              </a:rPr>
              <a:t>السلبية لعملها.</a:t>
            </a:r>
            <a:endParaRPr lang="ar-EG" sz="2800" dirty="0">
              <a:latin typeface="Simplified Arabic" panose="02020603050405020304" pitchFamily="18" charset="-78"/>
              <a:cs typeface="+mj-cs"/>
            </a:endParaRPr>
          </a:p>
          <a:p>
            <a:pPr algn="r" rtl="1"/>
            <a:r>
              <a:rPr lang="ar-EG" sz="2800" u="sng" dirty="0" smtClean="0">
                <a:solidFill>
                  <a:schemeClr val="accent1"/>
                </a:solidFill>
                <a:effectLst>
                  <a:outerShdw blurRad="38100" dist="38100" dir="2700000" algn="tl">
                    <a:srgbClr val="000000">
                      <a:alpha val="43137"/>
                    </a:srgbClr>
                  </a:outerShdw>
                </a:effectLst>
                <a:latin typeface="Simplified Arabic,Bold"/>
                <a:cs typeface="+mj-cs"/>
              </a:rPr>
              <a:t>حل </a:t>
            </a:r>
            <a:r>
              <a:rPr lang="ar-EG" sz="2800" u="sng" dirty="0">
                <a:solidFill>
                  <a:schemeClr val="accent1"/>
                </a:solidFill>
                <a:effectLst>
                  <a:outerShdw blurRad="38100" dist="38100" dir="2700000" algn="tl">
                    <a:srgbClr val="000000">
                      <a:alpha val="43137"/>
                    </a:srgbClr>
                  </a:outerShdw>
                </a:effectLst>
                <a:latin typeface="Simplified Arabic,Bold"/>
                <a:cs typeface="+mj-cs"/>
              </a:rPr>
              <a:t>الأزمات</a:t>
            </a:r>
            <a:r>
              <a:rPr lang="ar-EG" sz="2800" dirty="0">
                <a:latin typeface="Simplified Arabic" panose="02020603050405020304" pitchFamily="18" charset="-78"/>
                <a:cs typeface="+mj-cs"/>
              </a:rPr>
              <a:t>: فالإدارة الفعالة تسعى إلى حل الأزمات عن طريق التقريب بين </a:t>
            </a:r>
            <a:r>
              <a:rPr lang="ar-EG" sz="2800" dirty="0" smtClean="0">
                <a:latin typeface="Simplified Arabic" panose="02020603050405020304" pitchFamily="18" charset="-78"/>
                <a:cs typeface="+mj-cs"/>
              </a:rPr>
              <a:t>وجهات </a:t>
            </a:r>
            <a:r>
              <a:rPr lang="ar-EG" sz="2800" dirty="0">
                <a:latin typeface="Simplified Arabic" panose="02020603050405020304" pitchFamily="18" charset="-78"/>
                <a:cs typeface="+mj-cs"/>
              </a:rPr>
              <a:t>النظر </a:t>
            </a:r>
            <a:r>
              <a:rPr lang="ar-EG" sz="2800" dirty="0" smtClean="0">
                <a:latin typeface="Simplified Arabic" panose="02020603050405020304" pitchFamily="18" charset="-78"/>
                <a:cs typeface="+mj-cs"/>
              </a:rPr>
              <a:t>وادارة الحوار </a:t>
            </a:r>
            <a:r>
              <a:rPr lang="ar-EG" sz="2800" dirty="0">
                <a:latin typeface="Simplified Arabic" panose="02020603050405020304" pitchFamily="18" charset="-78"/>
                <a:cs typeface="+mj-cs"/>
              </a:rPr>
              <a:t>الاتصالي </a:t>
            </a:r>
            <a:r>
              <a:rPr lang="ar-EG" sz="2800" dirty="0" smtClean="0">
                <a:latin typeface="Simplified Arabic" panose="02020603050405020304" pitchFamily="18" charset="-78"/>
                <a:cs typeface="+mj-cs"/>
              </a:rPr>
              <a:t>الهادف، </a:t>
            </a:r>
            <a:r>
              <a:rPr lang="ar-EG" sz="2800" dirty="0">
                <a:latin typeface="Simplified Arabic" panose="02020603050405020304" pitchFamily="18" charset="-78"/>
                <a:cs typeface="+mj-cs"/>
              </a:rPr>
              <a:t>وذلك من خلال ما يعرف </a:t>
            </a:r>
            <a:r>
              <a:rPr lang="ar-EG" sz="2800" dirty="0" smtClean="0">
                <a:latin typeface="Simplified Arabic" panose="02020603050405020304" pitchFamily="18" charset="-78"/>
                <a:cs typeface="+mj-cs"/>
              </a:rPr>
              <a:t>بإستراتيجيات المناقشة </a:t>
            </a:r>
            <a:r>
              <a:rPr lang="ar-EG" sz="2800" dirty="0">
                <a:latin typeface="Simplified Arabic" panose="02020603050405020304" pitchFamily="18" charset="-78"/>
                <a:cs typeface="+mj-cs"/>
              </a:rPr>
              <a:t>والحوار </a:t>
            </a:r>
            <a:r>
              <a:rPr lang="ar-EG" sz="2800" dirty="0" smtClean="0">
                <a:latin typeface="Simplified Arabic" panose="02020603050405020304" pitchFamily="18" charset="-78"/>
                <a:cs typeface="+mj-cs"/>
              </a:rPr>
              <a:t>والاتصال ثنائي </a:t>
            </a:r>
            <a:r>
              <a:rPr lang="ar-EG" sz="2800" dirty="0">
                <a:latin typeface="Simplified Arabic" panose="02020603050405020304" pitchFamily="18" charset="-78"/>
                <a:cs typeface="+mj-cs"/>
              </a:rPr>
              <a:t>الاتجاه.</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99398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smtClean="0">
                <a:ln>
                  <a:noFill/>
                </a:ln>
                <a:solidFill>
                  <a:prstClr val="white"/>
                </a:solidFill>
                <a:effectLst/>
                <a:uLnTx/>
                <a:uFillTx/>
                <a:latin typeface="Calibri" panose="020F0502020204030204"/>
                <a:ea typeface="+mn-ea"/>
                <a:cs typeface="Arial" panose="020B0604020202020204" pitchFamily="34" charset="0"/>
              </a:rPr>
              <a:t>النموذج المتوازن ذو الاتجاهين: </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06780" y="2083364"/>
            <a:ext cx="10378440" cy="2677656"/>
          </a:xfrm>
          <a:prstGeom prst="rect">
            <a:avLst/>
          </a:prstGeom>
          <a:noFill/>
        </p:spPr>
        <p:txBody>
          <a:bodyPr wrap="square" rtlCol="0">
            <a:spAutoFit/>
          </a:bodyPr>
          <a:lstStyle/>
          <a:p>
            <a:pPr algn="just" rtl="1"/>
            <a:r>
              <a:rPr lang="ar-EG" sz="2800" dirty="0" smtClean="0">
                <a:latin typeface="Simplified Arabic" panose="02020603050405020304" pitchFamily="18" charset="-78"/>
                <a:cs typeface="Simplified Arabic" panose="02020603050405020304" pitchFamily="18" charset="-78"/>
              </a:rPr>
              <a:t>ومن هنا قدم </a:t>
            </a:r>
            <a:r>
              <a:rPr lang="ar-EG" sz="2800" dirty="0">
                <a:latin typeface="Simplified Arabic,Bold"/>
                <a:cs typeface="Simplified Arabic" panose="02020603050405020304" pitchFamily="18" charset="-78"/>
              </a:rPr>
              <a:t>بيرسون </a:t>
            </a:r>
            <a:r>
              <a:rPr lang="ar-EG" sz="2800" dirty="0" smtClean="0">
                <a:latin typeface="Simplified Arabic" panose="02020603050405020304" pitchFamily="18" charset="-78"/>
                <a:cs typeface="Simplified Arabic" panose="02020603050405020304" pitchFamily="18" charset="-78"/>
              </a:rPr>
              <a:t>نموذجاً للأداء </a:t>
            </a:r>
            <a:r>
              <a:rPr lang="ar-EG" sz="2800" dirty="0">
                <a:latin typeface="Simplified Arabic" panose="02020603050405020304" pitchFamily="18" charset="-78"/>
                <a:cs typeface="Simplified Arabic" panose="02020603050405020304" pitchFamily="18" charset="-78"/>
              </a:rPr>
              <a:t>والممارسة الأخلاقية </a:t>
            </a:r>
            <a:r>
              <a:rPr lang="ar-EG" sz="2800" dirty="0" smtClean="0">
                <a:latin typeface="Simplified Arabic" panose="02020603050405020304" pitchFamily="18" charset="-78"/>
                <a:cs typeface="Simplified Arabic" panose="02020603050405020304" pitchFamily="18" charset="-78"/>
              </a:rPr>
              <a:t>للعلاقات </a:t>
            </a:r>
            <a:r>
              <a:rPr lang="ar-EG" sz="2800" dirty="0">
                <a:latin typeface="Simplified Arabic" panose="02020603050405020304" pitchFamily="18" charset="-78"/>
                <a:cs typeface="Simplified Arabic" panose="02020603050405020304" pitchFamily="18" charset="-78"/>
              </a:rPr>
              <a:t>العامة </a:t>
            </a:r>
            <a:r>
              <a:rPr lang="ar-EG" sz="2800" dirty="0" smtClean="0">
                <a:latin typeface="Simplified Arabic" panose="02020603050405020304" pitchFamily="18" charset="-78"/>
                <a:cs typeface="Simplified Arabic" panose="02020603050405020304" pitchFamily="18" charset="-78"/>
              </a:rPr>
              <a:t>على إفتراض مؤداه أن </a:t>
            </a:r>
            <a:r>
              <a:rPr lang="ar-EG" sz="2800" dirty="0">
                <a:latin typeface="Simplified Arabic" panose="02020603050405020304" pitchFamily="18" charset="-78"/>
                <a:cs typeface="Simplified Arabic" panose="02020603050405020304" pitchFamily="18" charset="-78"/>
              </a:rPr>
              <a:t>العلاقات العامة تعتمد في </a:t>
            </a:r>
            <a:r>
              <a:rPr lang="ar-EG" sz="2800" dirty="0" smtClean="0">
                <a:latin typeface="Simplified Arabic" panose="02020603050405020304" pitchFamily="18" charset="-78"/>
                <a:cs typeface="Simplified Arabic" panose="02020603050405020304" pitchFamily="18" charset="-78"/>
              </a:rPr>
              <a:t>صياغة القرار على الحوار </a:t>
            </a:r>
            <a:r>
              <a:rPr lang="ar-EG" sz="2800" dirty="0">
                <a:latin typeface="Simplified Arabic" panose="02020603050405020304" pitchFamily="18" charset="-78"/>
                <a:cs typeface="Simplified Arabic" panose="02020603050405020304" pitchFamily="18" charset="-78"/>
              </a:rPr>
              <a:t>بين المنظمة </a:t>
            </a:r>
            <a:r>
              <a:rPr lang="ar-EG" sz="2800" dirty="0" smtClean="0">
                <a:latin typeface="Simplified Arabic" panose="02020603050405020304" pitchFamily="18" charset="-78"/>
                <a:cs typeface="Simplified Arabic" panose="02020603050405020304" pitchFamily="18" charset="-78"/>
              </a:rPr>
              <a:t>وجماهيرها ، وخلص بيرسون إلى أن المنظمة تتعرض للمخاطر عندما تعتمد على الحوار بين المنظمة وجماهيرها في إتجاه واحد ،ولاشك </a:t>
            </a:r>
            <a:r>
              <a:rPr lang="ar-EG" sz="2800" dirty="0">
                <a:latin typeface="Simplified Arabic" panose="02020603050405020304" pitchFamily="18" charset="-78"/>
                <a:cs typeface="Simplified Arabic" panose="02020603050405020304" pitchFamily="18" charset="-78"/>
              </a:rPr>
              <a:t>أن </a:t>
            </a:r>
            <a:r>
              <a:rPr lang="ar-EG" sz="2800" dirty="0" smtClean="0">
                <a:latin typeface="Simplified Arabic" panose="02020603050405020304" pitchFamily="18" charset="-78"/>
                <a:cs typeface="Simplified Arabic" panose="02020603050405020304" pitchFamily="18" charset="-78"/>
              </a:rPr>
              <a:t>هذا  يتفق  </a:t>
            </a:r>
            <a:r>
              <a:rPr lang="ar-EG" sz="2800" dirty="0">
                <a:latin typeface="Simplified Arabic" panose="02020603050405020304" pitchFamily="18" charset="-78"/>
                <a:cs typeface="Simplified Arabic" panose="02020603050405020304" pitchFamily="18" charset="-78"/>
              </a:rPr>
              <a:t>مع ما أورده </a:t>
            </a:r>
            <a:r>
              <a:rPr lang="ar-EG" sz="2800" dirty="0">
                <a:latin typeface="Simplified Arabic,Bold"/>
                <a:cs typeface="Simplified Arabic" panose="02020603050405020304" pitchFamily="18" charset="-78"/>
              </a:rPr>
              <a:t>جرونج </a:t>
            </a:r>
            <a:r>
              <a:rPr lang="ar-EG" sz="2800" dirty="0">
                <a:latin typeface="Simplified Arabic" panose="02020603050405020304" pitchFamily="18" charset="-78"/>
                <a:cs typeface="Simplified Arabic" panose="02020603050405020304" pitchFamily="18" charset="-78"/>
              </a:rPr>
              <a:t>في شكل النموذج </a:t>
            </a:r>
            <a:r>
              <a:rPr lang="ar-EG" sz="2800" dirty="0" smtClean="0">
                <a:latin typeface="Simplified Arabic" panose="02020603050405020304" pitchFamily="18" charset="-78"/>
                <a:cs typeface="Simplified Arabic" panose="02020603050405020304" pitchFamily="18" charset="-78"/>
              </a:rPr>
              <a:t>المتوازن أو </a:t>
            </a:r>
            <a:r>
              <a:rPr lang="ar-EG" sz="2800" dirty="0">
                <a:latin typeface="Simplified Arabic" panose="02020603050405020304" pitchFamily="18" charset="-78"/>
                <a:cs typeface="Simplified Arabic" panose="02020603050405020304" pitchFamily="18" charset="-78"/>
              </a:rPr>
              <a:t>المتماثل، حيث أن العلاقات العامة الحقيقية لا تتحقق إلا إذا </a:t>
            </a:r>
            <a:r>
              <a:rPr lang="ar-EG" sz="2800" dirty="0" smtClean="0">
                <a:latin typeface="Simplified Arabic" panose="02020603050405020304" pitchFamily="18" charset="-78"/>
                <a:cs typeface="Simplified Arabic" panose="02020603050405020304" pitchFamily="18" charset="-78"/>
              </a:rPr>
              <a:t>وصلت </a:t>
            </a:r>
            <a:r>
              <a:rPr lang="ar-EG" sz="2800" dirty="0">
                <a:latin typeface="Simplified Arabic" panose="02020603050405020304" pitchFamily="18" charset="-78"/>
                <a:cs typeface="Simplified Arabic" panose="02020603050405020304" pitchFamily="18" charset="-78"/>
              </a:rPr>
              <a:t>المنظمة إلى مستوى </a:t>
            </a:r>
            <a:r>
              <a:rPr lang="ar-EG" sz="2800" dirty="0" smtClean="0">
                <a:latin typeface="Simplified Arabic" panose="02020603050405020304" pitchFamily="18" charset="-78"/>
                <a:cs typeface="Simplified Arabic" panose="02020603050405020304" pitchFamily="18" charset="-78"/>
              </a:rPr>
              <a:t>الاتصال المتماثل في اتجاهين ، </a:t>
            </a:r>
            <a:r>
              <a:rPr lang="ar-EG" sz="2800" dirty="0">
                <a:latin typeface="Simplified Arabic" panose="02020603050405020304" pitchFamily="18" charset="-78"/>
                <a:cs typeface="Simplified Arabic" panose="02020603050405020304" pitchFamily="18" charset="-78"/>
              </a:rPr>
              <a:t>وتمكنت من تحقيق نوع من التكيف مع </a:t>
            </a:r>
            <a:r>
              <a:rPr lang="ar-EG" sz="2800" dirty="0" smtClean="0">
                <a:latin typeface="Simplified Arabic" panose="02020603050405020304" pitchFamily="18" charset="-78"/>
                <a:cs typeface="Simplified Arabic" panose="02020603050405020304" pitchFamily="18" charset="-78"/>
              </a:rPr>
              <a:t>بيئتها </a:t>
            </a:r>
            <a:r>
              <a:rPr lang="ar-EG" sz="2800" dirty="0">
                <a:latin typeface="Simplified Arabic" panose="02020603050405020304" pitchFamily="18" charset="-78"/>
                <a:cs typeface="Simplified Arabic" panose="02020603050405020304" pitchFamily="18" charset="-78"/>
              </a:rPr>
              <a:t>الخارجية.</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6294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769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89640" y="1946204"/>
            <a:ext cx="10449560" cy="3600986"/>
          </a:xfrm>
          <a:prstGeom prst="rect">
            <a:avLst/>
          </a:prstGeom>
          <a:noFill/>
        </p:spPr>
        <p:txBody>
          <a:bodyPr wrap="square" rtlCol="0">
            <a:spAutoFit/>
          </a:bodyPr>
          <a:lstStyle/>
          <a:p>
            <a:pPr lvl="0" algn="r" rtl="1"/>
            <a:r>
              <a:rPr lang="ar-EG" sz="32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نموذج شارب </a:t>
            </a:r>
            <a:r>
              <a:rPr lang="en-US" sz="32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Sharp </a:t>
            </a:r>
            <a:r>
              <a:rPr lang="ar-EG" sz="32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lvl="0" algn="r" rtl="1"/>
            <a:r>
              <a:rPr lang="ar-EG" sz="2800" dirty="0" smtClean="0">
                <a:solidFill>
                  <a:srgbClr val="2D3956"/>
                </a:solidFill>
                <a:latin typeface="Times New Roman" panose="02020603050405020304" pitchFamily="18" charset="0"/>
                <a:cs typeface="Times New Roman" panose="02020603050405020304" pitchFamily="18" charset="0"/>
              </a:rPr>
              <a:t>حدد </a:t>
            </a:r>
            <a:r>
              <a:rPr lang="ar-EG" sz="2800" dirty="0">
                <a:solidFill>
                  <a:srgbClr val="2D3956"/>
                </a:solidFill>
                <a:latin typeface="Times New Roman" panose="02020603050405020304" pitchFamily="18" charset="0"/>
                <a:cs typeface="Times New Roman" panose="02020603050405020304" pitchFamily="18" charset="0"/>
              </a:rPr>
              <a:t>شارب خمسة سلوكيات للعلاقات العامة يمكن من خلالها تحقيق الانسجام بين المنظمات وجماهيرها وهي :</a:t>
            </a:r>
          </a:p>
          <a:p>
            <a:pPr lvl="0" algn="r"/>
            <a:r>
              <a:rPr lang="ar-EG" sz="2800" dirty="0">
                <a:solidFill>
                  <a:srgbClr val="2D3956"/>
                </a:solidFill>
                <a:latin typeface="Times New Roman" panose="02020603050405020304" pitchFamily="18" charset="0"/>
                <a:cs typeface="Times New Roman" panose="02020603050405020304" pitchFamily="18" charset="0"/>
              </a:rPr>
              <a:t>أمانة الاتصال لتحقيق المصداقية.</a:t>
            </a:r>
          </a:p>
          <a:p>
            <a:pPr lvl="0" algn="r"/>
            <a:r>
              <a:rPr lang="ar-EG" sz="2800" dirty="0">
                <a:solidFill>
                  <a:srgbClr val="2D3956"/>
                </a:solidFill>
                <a:latin typeface="Times New Roman" panose="02020603050405020304" pitchFamily="18" charset="0"/>
                <a:cs typeface="Times New Roman" panose="02020603050405020304" pitchFamily="18" charset="0"/>
              </a:rPr>
              <a:t>وضوح واتساق السلوكيات لتحقيق الثقة.</a:t>
            </a:r>
          </a:p>
          <a:p>
            <a:pPr lvl="0" algn="r"/>
            <a:r>
              <a:rPr lang="ar-EG" sz="2800" dirty="0">
                <a:solidFill>
                  <a:srgbClr val="2D3956"/>
                </a:solidFill>
                <a:latin typeface="Times New Roman" panose="02020603050405020304" pitchFamily="18" charset="0"/>
                <a:cs typeface="Times New Roman" panose="02020603050405020304" pitchFamily="18" charset="0"/>
              </a:rPr>
              <a:t>العدالة لتحقيق المصلحة المتبادلة.</a:t>
            </a:r>
          </a:p>
          <a:p>
            <a:pPr lvl="0" algn="r"/>
            <a:r>
              <a:rPr lang="ar-EG" sz="2800" dirty="0">
                <a:solidFill>
                  <a:srgbClr val="2D3956"/>
                </a:solidFill>
                <a:latin typeface="Times New Roman" panose="02020603050405020304" pitchFamily="18" charset="0"/>
                <a:cs typeface="Times New Roman" panose="02020603050405020304" pitchFamily="18" charset="0"/>
              </a:rPr>
              <a:t>الاتصال المستمر لبناء العلاقات مع الجماهير.</a:t>
            </a:r>
          </a:p>
          <a:p>
            <a:pPr lvl="0" algn="r"/>
            <a:r>
              <a:rPr lang="ar-EG" sz="2800" dirty="0">
                <a:solidFill>
                  <a:srgbClr val="2D3956"/>
                </a:solidFill>
                <a:latin typeface="Times New Roman" panose="02020603050405020304" pitchFamily="18" charset="0"/>
                <a:cs typeface="Times New Roman" panose="02020603050405020304" pitchFamily="18" charset="0"/>
              </a:rPr>
              <a:t>تحليل مستمر للصور الذهنية لتصحيح السلوك وبرامج الاتصال.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22894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8601" y="990600"/>
            <a:ext cx="11652224" cy="5596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89008"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p:cNvPicPr>
            <a:picLocks noChangeAspect="1"/>
          </p:cNvPicPr>
          <p:nvPr/>
        </p:nvPicPr>
        <p:blipFill>
          <a:blip r:embed="rId3"/>
          <a:stretch>
            <a:fillRect/>
          </a:stretch>
        </p:blipFill>
        <p:spPr>
          <a:xfrm>
            <a:off x="228601" y="990601"/>
            <a:ext cx="11652224" cy="5596992"/>
          </a:xfrm>
          <a:prstGeom prst="rect">
            <a:avLst/>
          </a:prstGeom>
        </p:spPr>
      </p:pic>
    </p:spTree>
    <p:extLst>
      <p:ext uri="{BB962C8B-B14F-4D97-AF65-F5344CB8AC3E}">
        <p14:creationId xmlns:p14="http://schemas.microsoft.com/office/powerpoint/2010/main" val="33656148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8601" y="990600"/>
            <a:ext cx="11652224" cy="5596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1" u="sng" strike="noStrike" kern="1200" cap="none" spc="0" normalizeH="0" baseline="0" noProof="0" dirty="0" smtClean="0">
                <a:ln>
                  <a:noFill/>
                </a:ln>
                <a:solidFill>
                  <a:srgbClr val="4472C4"/>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نظرية </a:t>
            </a:r>
            <a:r>
              <a:rPr kumimoji="0" lang="ar-EG" sz="3200" b="1" i="1" u="sng"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الامتياز </a:t>
            </a:r>
            <a:r>
              <a:rPr kumimoji="0" lang="en-US" sz="3200" b="1" i="1" u="sng"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Excellence Theory</a:t>
            </a:r>
            <a:r>
              <a:rPr kumimoji="0" lang="en-US" sz="3200" b="1" i="1" u="sng" strike="noStrike" kern="1200" cap="none" spc="0" normalizeH="0" baseline="0" noProof="0" dirty="0" smtClean="0">
                <a:ln>
                  <a:noFill/>
                </a:ln>
                <a:solidFill>
                  <a:srgbClr val="4472C4"/>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a:t>
            </a:r>
            <a:endParaRPr kumimoji="0" lang="ar-EG" sz="3200" b="1" i="1" u="sng" strike="noStrike" kern="1200" cap="none" spc="0" normalizeH="0" baseline="0" noProof="0" dirty="0" smtClean="0">
              <a:ln>
                <a:noFill/>
              </a:ln>
              <a:solidFill>
                <a:srgbClr val="4472C4"/>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1" u="sng"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تعتبر </a:t>
            </a:r>
            <a:r>
              <a:rPr kumimoji="0" lang="ar-EG" sz="280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هذه النظرية إن بناء علاقات متبادلة مع الجماهير الاستراتيجية للمؤسسة ينعكس في توفير موارد مادية لها.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و </a:t>
            </a:r>
            <a:r>
              <a:rPr kumimoji="0" lang="ar-EG" sz="280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تحدد </a:t>
            </a:r>
            <a:r>
              <a:rPr kumimoji="0" lang="ar-EG" sz="2800" u="none" strike="noStrike" kern="1200" cap="none" spc="0" normalizeH="0" baseline="0" noProof="0" dirty="0" smtClean="0">
                <a:ln>
                  <a:noFill/>
                </a:ln>
                <a:solidFill>
                  <a:srgbClr val="2D3956"/>
                </a:solidFill>
                <a:effectLst/>
                <a:uLnTx/>
                <a:uFillTx/>
                <a:latin typeface="Times New Roman" panose="02020603050405020304" pitchFamily="18" charset="0"/>
                <a:ea typeface="+mn-ea"/>
                <a:cs typeface="Times New Roman" panose="02020603050405020304" pitchFamily="18" charset="0"/>
              </a:rPr>
              <a:t>هذه النظريه كيف </a:t>
            </a:r>
            <a:r>
              <a:rPr kumimoji="0" lang="ar-EG" sz="280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تجعل العلاقات العامة المنظمات أكثر فاعلية، وكيف يتم تنظيمها وإدارتها عندما تساهم بشكل كبير في الفعالية التنظيمية، والظروف في المنظمات وبيئاتها التي تجعل المنظمات أكثر فعالية، وكيف يمكن تحديد القيمة النقدية للعلاقات العامة.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89008"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5621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8800" y="990600"/>
            <a:ext cx="11322025" cy="55969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ar-EG" sz="3200" dirty="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يصفها احد الباحثين بأنها </a:t>
            </a:r>
            <a:r>
              <a:rPr lang="ar-EG" sz="3200" dirty="0" smtClean="0">
                <a:solidFill>
                  <a:srgbClr val="4472C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lvl="0" algn="just" rtl="1"/>
            <a:r>
              <a:rPr lang="ar-EG" sz="2800"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أسلوب </a:t>
            </a:r>
            <a:r>
              <a:rPr lang="ar-EG"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الإدارة الاستراتيجي المتكافئ، من </a:t>
            </a:r>
            <a:r>
              <a:rPr lang="ar-EG" sz="2800"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حيث كونها </a:t>
            </a:r>
            <a:r>
              <a:rPr lang="ar-EG"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علاقات إدارية، واستراتيجية، متكافئة، ومتنوعة، وأخلاقية". وأن </a:t>
            </a:r>
            <a:r>
              <a:rPr lang="ar-EG" sz="2800" b="1" u="sng"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العلاقات العامة الممتازة </a:t>
            </a:r>
            <a:r>
              <a:rPr lang="ar-EG" sz="2800"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ترتبط </a:t>
            </a:r>
            <a:r>
              <a:rPr lang="ar-EG"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بالقيم التي تعكس الالتزام الأخلاقي لتحقيق التوازن بين مصالح </a:t>
            </a:r>
            <a:r>
              <a:rPr lang="ar-EG" sz="2800"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المؤسسة والمصالح </a:t>
            </a:r>
            <a:r>
              <a:rPr lang="ar-EG"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العامة للجمهور الذي تتعامل معه، وعندما تكون ممارسة العلاقات العامة </a:t>
            </a:r>
            <a:r>
              <a:rPr lang="ar-EG" sz="2800"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قائمة على </a:t>
            </a:r>
            <a:r>
              <a:rPr lang="ar-EG" sz="2800"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القيم المتكافئة فإن ذلك يؤدي إلى وجود منظور متنوع واعتبارات أخلاقية في </a:t>
            </a:r>
            <a:r>
              <a:rPr lang="ar-EG" sz="2800" dirty="0" smtClean="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قرارات وسلوكيات المنظمة.</a:t>
            </a:r>
            <a:endParaRPr kumimoji="0" lang="ar-EG" sz="2800"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89008"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16107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177426"/>
            <a:ext cx="112712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8813" y="1655353"/>
            <a:ext cx="10972799" cy="2677656"/>
          </a:xfrm>
          <a:prstGeom prst="rect">
            <a:avLst/>
          </a:prstGeom>
          <a:noFill/>
        </p:spPr>
        <p:txBody>
          <a:bodyPr wrap="square" rtlCol="0">
            <a:spAutoFit/>
          </a:bodyPr>
          <a:lstStyle/>
          <a:p>
            <a:pPr lvl="0" algn="just" rtl="1"/>
            <a:r>
              <a:rPr lang="ar-EG" sz="2800" dirty="0" smtClean="0"/>
              <a:t>إهتمت </a:t>
            </a:r>
            <a:r>
              <a:rPr lang="ar-EG" sz="2800" dirty="0"/>
              <a:t>نظرية الامتياز أوًلا بقيمة العلاقات العامة للمنظمات والمجتمع بناء على المسؤولية الاجتماعية للقرارات الإدارية ونوعية العلاقات مع الجمهور المعني. ولكي تكون المنظمة فعالة، وفًقا للنظرية، يجب أن تتصرف بمناهج تحل المشكلات وتفي بأهداف أصحاب المصلحة، وكذلك أهداف الإدارة (نظرية أصحاب المصلحة). وتفترض النظرية أنه إذا لم يحدث ذلك، فسوف يقوم أصحاب المصلحة إما بالضغط على المنظمة لتغييرها أو معارضتها بطرق تضيف التكلفة والمخاطر إلى السياسات والقرارات التنظيمية.</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78876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177426"/>
            <a:ext cx="112712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8813" y="2112553"/>
            <a:ext cx="10972799" cy="2246769"/>
          </a:xfrm>
          <a:prstGeom prst="rect">
            <a:avLst/>
          </a:prstGeom>
          <a:noFill/>
        </p:spPr>
        <p:txBody>
          <a:bodyPr wrap="square" rtlCol="0">
            <a:spAutoFit/>
          </a:bodyPr>
          <a:lstStyle/>
          <a:p>
            <a:pPr lvl="0" algn="just" rtl="1"/>
            <a:r>
              <a:rPr lang="ar-EG" sz="2800" dirty="0" smtClean="0"/>
              <a:t>ترى </a:t>
            </a:r>
            <a:r>
              <a:rPr lang="ar-EG" sz="2800" dirty="0"/>
              <a:t>النظرية </a:t>
            </a:r>
            <a:r>
              <a:rPr lang="ar-EG" sz="2800" dirty="0" smtClean="0"/>
              <a:t>أيضاً أنه </a:t>
            </a:r>
            <a:r>
              <a:rPr lang="ar-EG" sz="2800" dirty="0"/>
              <a:t>لكي تتصرف بطرق مقبولة اجتماعيا، يجب على المؤسسات مسح بيئتها لتحديد الجمهور المتأثر بالقرارات التنظيمية المحتملة أو الذين يريدون من المنظمات اتخاذ قرارات لحل المشكلات التي تهمهم. بعد ذلك، يجب على المنظمات التواصل بشكل متماثل مع الجمهور (مع مراعاة مصالح كٍل من المنظمة والجمهور)؛ لتكوين علاقات عالية الجودة وطويلة الأمد معهم. </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18923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177425"/>
            <a:ext cx="112712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38213" y="2130085"/>
            <a:ext cx="10414000" cy="2246769"/>
          </a:xfrm>
          <a:prstGeom prst="rect">
            <a:avLst/>
          </a:prstGeom>
          <a:noFill/>
        </p:spPr>
        <p:txBody>
          <a:bodyPr wrap="square" rtlCol="0">
            <a:spAutoFit/>
          </a:bodyPr>
          <a:lstStyle/>
          <a:p>
            <a:pPr lvl="0" algn="just" rtl="1"/>
            <a:r>
              <a:rPr lang="ar-EG" sz="2800" dirty="0">
                <a:solidFill>
                  <a:srgbClr val="2D3956"/>
                </a:solidFill>
                <a:latin typeface="Times New Roman" panose="02020603050405020304" pitchFamily="18" charset="0"/>
                <a:cs typeface="Times New Roman" panose="02020603050405020304" pitchFamily="18" charset="0"/>
              </a:rPr>
              <a:t>ويقول جيمس غرونيغ إن الدراسات والمقابلات مع الرؤساء التنفيذيين </a:t>
            </a:r>
            <a:r>
              <a:rPr lang="ar-EG" sz="2800" dirty="0" smtClean="0">
                <a:solidFill>
                  <a:srgbClr val="2D3956"/>
                </a:solidFill>
                <a:latin typeface="Times New Roman" panose="02020603050405020304" pitchFamily="18" charset="0"/>
                <a:cs typeface="Times New Roman" panose="02020603050405020304" pitchFamily="18" charset="0"/>
              </a:rPr>
              <a:t>وكبار مسؤولي </a:t>
            </a:r>
            <a:r>
              <a:rPr lang="ar-EG" sz="2800" dirty="0">
                <a:solidFill>
                  <a:srgbClr val="2D3956"/>
                </a:solidFill>
                <a:latin typeface="Times New Roman" panose="02020603050405020304" pitchFamily="18" charset="0"/>
                <a:cs typeface="Times New Roman" panose="02020603050405020304" pitchFamily="18" charset="0"/>
              </a:rPr>
              <a:t>العلاقات العامة كشفت أن العلاقات الجيدة كانت ذات قيمة للمنظمات؛ </a:t>
            </a:r>
            <a:r>
              <a:rPr lang="ar-EG" sz="2800" dirty="0" smtClean="0">
                <a:solidFill>
                  <a:srgbClr val="2D3956"/>
                </a:solidFill>
                <a:latin typeface="Times New Roman" panose="02020603050405020304" pitchFamily="18" charset="0"/>
                <a:cs typeface="Times New Roman" panose="02020603050405020304" pitchFamily="18" charset="0"/>
              </a:rPr>
              <a:t>لأنها....تقلل </a:t>
            </a:r>
            <a:r>
              <a:rPr lang="ar-EG" sz="2800" dirty="0">
                <a:solidFill>
                  <a:srgbClr val="2D3956"/>
                </a:solidFill>
                <a:latin typeface="Times New Roman" panose="02020603050405020304" pitchFamily="18" charset="0"/>
                <a:cs typeface="Times New Roman" panose="02020603050405020304" pitchFamily="18" charset="0"/>
              </a:rPr>
              <a:t>من تكاليف التقاضي، والتنظيم، والتشريع، والدعاية السلبية الناجمة عن </a:t>
            </a:r>
            <a:r>
              <a:rPr lang="ar-EG" sz="2800" dirty="0" smtClean="0">
                <a:solidFill>
                  <a:srgbClr val="2D3956"/>
                </a:solidFill>
                <a:latin typeface="Times New Roman" panose="02020603050405020304" pitchFamily="18" charset="0"/>
                <a:cs typeface="Times New Roman" panose="02020603050405020304" pitchFamily="18" charset="0"/>
              </a:rPr>
              <a:t>العلاقات السيئة</a:t>
            </a:r>
            <a:r>
              <a:rPr lang="ar-EG" sz="2800" dirty="0">
                <a:solidFill>
                  <a:srgbClr val="2D3956"/>
                </a:solidFill>
                <a:latin typeface="Times New Roman" panose="02020603050405020304" pitchFamily="18" charset="0"/>
                <a:cs typeface="Times New Roman" panose="02020603050405020304" pitchFamily="18" charset="0"/>
              </a:rPr>
              <a:t>؛ وتقليل أخطار اتخاذ القرارات التي تؤثر على مختلف أصحاب الم صلحة؛ أو </a:t>
            </a:r>
            <a:r>
              <a:rPr lang="ar-EG" sz="2800" dirty="0" smtClean="0">
                <a:solidFill>
                  <a:srgbClr val="2D3956"/>
                </a:solidFill>
                <a:latin typeface="Times New Roman" panose="02020603050405020304" pitchFamily="18" charset="0"/>
                <a:cs typeface="Times New Roman" panose="02020603050405020304" pitchFamily="18" charset="0"/>
              </a:rPr>
              <a:t>زيادة الإيرادات </a:t>
            </a:r>
            <a:r>
              <a:rPr lang="ar-EG" sz="2800" dirty="0">
                <a:solidFill>
                  <a:srgbClr val="2D3956"/>
                </a:solidFill>
                <a:latin typeface="Times New Roman" panose="02020603050405020304" pitchFamily="18" charset="0"/>
                <a:cs typeface="Times New Roman" panose="02020603050405020304" pitchFamily="18" charset="0"/>
              </a:rPr>
              <a:t>من خلال توفير المنتجات والخدمات التي يحتاجها أصحاب </a:t>
            </a:r>
            <a:r>
              <a:rPr lang="ar-EG" sz="2800" dirty="0" smtClean="0">
                <a:solidFill>
                  <a:srgbClr val="2D3956"/>
                </a:solidFill>
                <a:latin typeface="Times New Roman" panose="02020603050405020304" pitchFamily="18" charset="0"/>
                <a:cs typeface="Times New Roman" panose="02020603050405020304" pitchFamily="18" charset="0"/>
              </a:rPr>
              <a:t>المصلحة.</a:t>
            </a:r>
            <a:endParaRPr kumimoji="0" lang="ar-EG" sz="28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604563"/>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2373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177426"/>
            <a:ext cx="112712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9601" y="1857618"/>
            <a:ext cx="10972799" cy="3108543"/>
          </a:xfrm>
          <a:prstGeom prst="rect">
            <a:avLst/>
          </a:prstGeom>
          <a:noFill/>
        </p:spPr>
        <p:txBody>
          <a:bodyPr wrap="square" rtlCol="0">
            <a:spAutoFit/>
          </a:bodyPr>
          <a:lstStyle/>
          <a:p>
            <a:pPr lvl="0" algn="just" rtl="1"/>
            <a:r>
              <a:rPr lang="ar-EG" sz="2800"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mj-cs"/>
              </a:rPr>
              <a:t>و تتضمن مباديء نظرية الامتياز الأسس التالية:</a:t>
            </a:r>
          </a:p>
          <a:p>
            <a:pPr lvl="0" algn="just" rtl="1"/>
            <a:r>
              <a:rPr lang="ar-EG" sz="2800"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mj-cs"/>
              </a:rPr>
              <a:t>1-</a:t>
            </a:r>
            <a:r>
              <a:rPr lang="ar-EG" sz="2800" i="1" u="sng" dirty="0" smtClean="0">
                <a:solidFill>
                  <a:schemeClr val="accent1"/>
                </a:solidFill>
                <a:effectLst>
                  <a:outerShdw blurRad="38100" dist="38100" dir="2700000" algn="tl">
                    <a:srgbClr val="000000">
                      <a:alpha val="43137"/>
                    </a:srgbClr>
                  </a:outerShdw>
                </a:effectLst>
                <a:cs typeface="+mj-cs"/>
              </a:rPr>
              <a:t>المشاركة </a:t>
            </a:r>
            <a:r>
              <a:rPr lang="ar-EG" sz="2800" i="1" u="sng" dirty="0">
                <a:solidFill>
                  <a:schemeClr val="accent1"/>
                </a:solidFill>
                <a:effectLst>
                  <a:outerShdw blurRad="38100" dist="38100" dir="2700000" algn="tl">
                    <a:srgbClr val="000000">
                      <a:alpha val="43137"/>
                    </a:srgbClr>
                  </a:outerShdw>
                </a:effectLst>
                <a:cs typeface="+mj-cs"/>
              </a:rPr>
              <a:t>في الإدارة الاستراتيجية </a:t>
            </a:r>
            <a:r>
              <a:rPr lang="ar-EG" sz="2800" dirty="0" smtClean="0">
                <a:cs typeface="+mj-cs"/>
              </a:rPr>
              <a:t>هي الصفة الحاسمة للعلاقات العامة الممتازة ، وأدى مديرو </a:t>
            </a:r>
            <a:r>
              <a:rPr lang="ar-EG" sz="2800" dirty="0">
                <a:cs typeface="+mj-cs"/>
              </a:rPr>
              <a:t>العلاقات العامة </a:t>
            </a:r>
            <a:r>
              <a:rPr lang="ar-EG" sz="2800" dirty="0" smtClean="0">
                <a:cs typeface="+mj-cs"/>
              </a:rPr>
              <a:t>دوراً إستراتيجياً بالإضافة إلى دور المدير الإداري ، كما تم تمكين العلاقات </a:t>
            </a:r>
            <a:r>
              <a:rPr lang="ar-EG" sz="2800" dirty="0">
                <a:cs typeface="+mj-cs"/>
              </a:rPr>
              <a:t>العامة من خلال الوصول إلى صانعي ومتخذي القرار الرئيسن. </a:t>
            </a:r>
            <a:endParaRPr lang="ar-EG" sz="2800" dirty="0" smtClean="0">
              <a:solidFill>
                <a:srgbClr val="2D3956"/>
              </a:solidFill>
              <a:latin typeface="Times New Roman" panose="02020603050405020304" pitchFamily="18" charset="0"/>
              <a:cs typeface="+mj-cs"/>
            </a:endParaRPr>
          </a:p>
          <a:p>
            <a:pPr lvl="0" algn="just" rtl="1"/>
            <a:r>
              <a:rPr lang="ar-EG" sz="2800" dirty="0">
                <a:solidFill>
                  <a:srgbClr val="2D3956"/>
                </a:solidFill>
                <a:latin typeface="Times New Roman" panose="02020603050405020304" pitchFamily="18" charset="0"/>
                <a:cs typeface="+mj-cs"/>
              </a:rPr>
              <a:t> </a:t>
            </a:r>
            <a:r>
              <a:rPr lang="ar-EG" sz="2800"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mj-cs"/>
              </a:rPr>
              <a:t>2-</a:t>
            </a:r>
            <a:r>
              <a:rPr lang="ar-EG" sz="2800" i="1" u="sng" dirty="0" smtClean="0">
                <a:solidFill>
                  <a:schemeClr val="accent1"/>
                </a:solidFill>
                <a:effectLst>
                  <a:outerShdw blurRad="38100" dist="38100" dir="2700000" algn="tl">
                    <a:srgbClr val="000000">
                      <a:alpha val="43137"/>
                    </a:srgbClr>
                  </a:outerShdw>
                </a:effectLst>
                <a:cs typeface="+mj-cs"/>
              </a:rPr>
              <a:t>إن</a:t>
            </a:r>
            <a:r>
              <a:rPr lang="ar-EG" sz="2800" i="1" u="sng" dirty="0">
                <a:solidFill>
                  <a:schemeClr val="accent1"/>
                </a:solidFill>
                <a:effectLst>
                  <a:outerShdw blurRad="38100" dist="38100" dir="2700000" algn="tl">
                    <a:srgbClr val="000000">
                      <a:alpha val="43137"/>
                    </a:srgbClr>
                  </a:outerShdw>
                </a:effectLst>
                <a:cs typeface="+mj-cs"/>
              </a:rPr>
              <a:t> </a:t>
            </a:r>
            <a:r>
              <a:rPr lang="ar-EG" sz="2800" i="1" u="sng" dirty="0" smtClean="0">
                <a:solidFill>
                  <a:schemeClr val="accent1"/>
                </a:solidFill>
                <a:effectLst>
                  <a:outerShdw blurRad="38100" dist="38100" dir="2700000" algn="tl">
                    <a:srgbClr val="000000">
                      <a:alpha val="43137"/>
                    </a:srgbClr>
                  </a:outerShdw>
                </a:effectLst>
                <a:cs typeface="+mj-cs"/>
              </a:rPr>
              <a:t>العلاقات العامة  تفقد </a:t>
            </a:r>
            <a:r>
              <a:rPr lang="ar-EG" sz="2800" i="1" u="sng" dirty="0">
                <a:solidFill>
                  <a:schemeClr val="accent1"/>
                </a:solidFill>
                <a:effectLst>
                  <a:outerShdw blurRad="38100" dist="38100" dir="2700000" algn="tl">
                    <a:srgbClr val="000000">
                      <a:alpha val="43137"/>
                    </a:srgbClr>
                  </a:outerShdw>
                </a:effectLst>
                <a:cs typeface="+mj-cs"/>
              </a:rPr>
              <a:t>دورها الفريد في الإدارة الاستراتيجية إذا ما تم تسخيرها للتسويق </a:t>
            </a:r>
            <a:r>
              <a:rPr lang="ar-EG" sz="2800" dirty="0">
                <a:cs typeface="+mj-cs"/>
              </a:rPr>
              <a:t>أو وظائف إدارية أخرى. وهذا يؤدي إلى الاهتمام فقط بفئة أصحاب المصلحة التي تهم هذه الوظيفة، مثل المستهلكين للتسويق. وعادة ما ينتج عن التركيز على التسويق اتصال غير متماثل</a:t>
            </a:r>
            <a:r>
              <a:rPr lang="ar-EG" sz="2800" b="1" dirty="0">
                <a:cs typeface="+mj-cs"/>
              </a:rPr>
              <a:t>.</a:t>
            </a:r>
            <a:endParaRPr lang="ar-EG" sz="2800" b="1" dirty="0">
              <a:solidFill>
                <a:srgbClr val="2D3956"/>
              </a:solidFill>
              <a:latin typeface="Times New Roman" panose="02020603050405020304" pitchFamily="18" charset="0"/>
              <a:cs typeface="+mj-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0" y="509792"/>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57545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1" y="1177426"/>
            <a:ext cx="115760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58800" y="1519492"/>
            <a:ext cx="11048999" cy="3108543"/>
          </a:xfrm>
          <a:prstGeom prst="rect">
            <a:avLst/>
          </a:prstGeom>
          <a:noFill/>
        </p:spPr>
        <p:txBody>
          <a:bodyPr wrap="square" rtlCol="0">
            <a:spAutoFit/>
          </a:bodyPr>
          <a:lstStyle/>
          <a:p>
            <a:pPr lvl="0" algn="just" rtl="1"/>
            <a:r>
              <a:rPr lang="ar-EG" sz="2800" dirty="0" smtClean="0">
                <a:solidFill>
                  <a:srgbClr val="2D3956"/>
                </a:solidFill>
                <a:latin typeface="Times New Roman" panose="02020603050405020304" pitchFamily="18" charset="0"/>
                <a:cs typeface="Times New Roman" panose="02020603050405020304" pitchFamily="18" charset="0"/>
              </a:rPr>
              <a:t>إذن </a:t>
            </a:r>
            <a:r>
              <a:rPr lang="ar-EG" sz="2800" dirty="0" smtClean="0">
                <a:solidFill>
                  <a:srgbClr val="FF0000"/>
                </a:solidFill>
                <a:latin typeface="Times New Roman" panose="02020603050405020304" pitchFamily="18" charset="0"/>
                <a:cs typeface="Times New Roman" panose="02020603050405020304" pitchFamily="18" charset="0"/>
              </a:rPr>
              <a:t>فصل </a:t>
            </a:r>
            <a:r>
              <a:rPr lang="ar-EG" sz="2800" dirty="0">
                <a:solidFill>
                  <a:srgbClr val="FF0000"/>
                </a:solidFill>
                <a:latin typeface="Times New Roman" panose="02020603050405020304" pitchFamily="18" charset="0"/>
                <a:cs typeface="Times New Roman" panose="02020603050405020304" pitchFamily="18" charset="0"/>
              </a:rPr>
              <a:t>العلاقات العامة </a:t>
            </a:r>
            <a:r>
              <a:rPr lang="ar-EG" sz="2800" dirty="0" smtClean="0">
                <a:solidFill>
                  <a:srgbClr val="FF0000"/>
                </a:solidFill>
                <a:latin typeface="Times New Roman" panose="02020603050405020304" pitchFamily="18" charset="0"/>
                <a:cs typeface="Times New Roman" panose="02020603050405020304" pitchFamily="18" charset="0"/>
              </a:rPr>
              <a:t>عن  التسويق مهم </a:t>
            </a:r>
            <a:r>
              <a:rPr lang="ar-EG" sz="2800" dirty="0" smtClean="0">
                <a:solidFill>
                  <a:srgbClr val="2D3956"/>
                </a:solidFill>
                <a:latin typeface="Times New Roman" panose="02020603050405020304" pitchFamily="18" charset="0"/>
                <a:cs typeface="Times New Roman" panose="02020603050405020304" pitchFamily="18" charset="0"/>
              </a:rPr>
              <a:t>،  </a:t>
            </a:r>
            <a:r>
              <a:rPr lang="ar-EG" sz="2800" dirty="0">
                <a:solidFill>
                  <a:srgbClr val="2D3956"/>
                </a:solidFill>
                <a:latin typeface="Times New Roman" panose="02020603050405020304" pitchFamily="18" charset="0"/>
                <a:cs typeface="Times New Roman" panose="02020603050405020304" pitchFamily="18" charset="0"/>
              </a:rPr>
              <a:t>يهتم التسويق بالمستهلكين و العملاء، و تمثل العلاقات العامة فضاءً أوسع، و تأخذ على عاتقها تطوير علاقات مع جماهير أخرى غير المستهلكين؛ مثل: الوكالات الحكومية، و وسائل الإعلام، و الصحف المتخصصة، و المجتمع المالي، و المجتمع المحلي، و العاملين، و الاتحادات المهنية، و الموردين، و المنافسين، و جماعات المصالح، و غيرها من الجماعات الأساسية </a:t>
            </a:r>
            <a:r>
              <a:rPr lang="ar-EG" sz="2800" dirty="0" smtClean="0">
                <a:solidFill>
                  <a:srgbClr val="2D3956"/>
                </a:solidFill>
                <a:latin typeface="Times New Roman" panose="02020603050405020304" pitchFamily="18" charset="0"/>
                <a:cs typeface="Times New Roman" panose="02020603050405020304" pitchFamily="18" charset="0"/>
              </a:rPr>
              <a:t>للمنظمة مثل</a:t>
            </a:r>
            <a:r>
              <a:rPr lang="ar-EG" sz="2800" dirty="0">
                <a:solidFill>
                  <a:srgbClr val="2D3956"/>
                </a:solidFill>
                <a:latin typeface="Times New Roman" panose="02020603050405020304" pitchFamily="18" charset="0"/>
                <a:cs typeface="Times New Roman" panose="02020603050405020304" pitchFamily="18" charset="0"/>
              </a:rPr>
              <a:t>: الوكالات الحكومية، و وسائل الإعلام، و الصحف المتخصصة، و المجتمع المالي، و المجتمع المحلي، و العاملين، و الاتحادات المهنية، و الموردين، و المنافسين، و جماعات المصالح، و غيرها من الجماعات الأساسية للمنظمة.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209266" y="44867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45564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1" y="1177426"/>
            <a:ext cx="115760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8313" y="1739193"/>
            <a:ext cx="11048999" cy="107721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1" u="none" strike="noStrike" kern="1200" cap="none" spc="0" normalizeH="0" baseline="0" noProof="0" dirty="0" smtClean="0">
                <a:ln>
                  <a:noFill/>
                </a:ln>
                <a:solidFill>
                  <a:srgbClr val="2D3956"/>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إذن</a:t>
            </a:r>
            <a:r>
              <a:rPr kumimoji="0" lang="ar-EG" sz="3200" b="1" i="1" u="none" strike="noStrike" kern="1200" cap="none" spc="0" normalizeH="0" baseline="0" noProof="0" dirty="0">
                <a:ln>
                  <a:noFill/>
                </a:ln>
                <a:solidFill>
                  <a:srgbClr val="2D3956"/>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وظيفتا العلاقات العامة و التسويق وظيفتين تكملان بعضهما البعض و ليستا متداخلتين.</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3"/>
          <a:stretch>
            <a:fillRect/>
          </a:stretch>
        </p:blipFill>
        <p:spPr>
          <a:xfrm>
            <a:off x="632298" y="3087441"/>
            <a:ext cx="5951382" cy="2966271"/>
          </a:xfrm>
          <a:prstGeom prst="rect">
            <a:avLst/>
          </a:prstGeom>
        </p:spPr>
      </p:pic>
    </p:spTree>
    <p:extLst>
      <p:ext uri="{BB962C8B-B14F-4D97-AF65-F5344CB8AC3E}">
        <p14:creationId xmlns:p14="http://schemas.microsoft.com/office/powerpoint/2010/main" val="8432222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201" y="1177426"/>
            <a:ext cx="11677624" cy="5223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4500" y="2302549"/>
            <a:ext cx="11195025" cy="2246769"/>
          </a:xfrm>
          <a:prstGeom prst="rect">
            <a:avLst/>
          </a:prstGeom>
          <a:noFill/>
        </p:spPr>
        <p:txBody>
          <a:bodyPr wrap="square" rtlCol="0">
            <a:spAutoFit/>
          </a:bodyPr>
          <a:lstStyle/>
          <a:p>
            <a:pPr lvl="0" algn="just" rtl="1"/>
            <a:r>
              <a:rPr lang="ar-EG" sz="2800" i="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a:t>
            </a:r>
            <a:r>
              <a:rPr lang="ar-EG" sz="2800"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العلاقة المباشرة مع الإدارة العليا</a:t>
            </a:r>
            <a:r>
              <a:rPr lang="ar-EG" sz="2800" dirty="0">
                <a:solidFill>
                  <a:srgbClr val="2D3956"/>
                </a:solidFill>
                <a:latin typeface="Times New Roman" panose="02020603050405020304" pitchFamily="18" charset="0"/>
                <a:cs typeface="Times New Roman" panose="02020603050405020304" pitchFamily="18" charset="0"/>
              </a:rPr>
              <a:t>: لابد من إشراك الجماهير في عملية صنع القرار في المنظمة. و يتطلب ذلك أن يكون مدير العلاقات العامة جزءاً أساسياً من عملية صنع القرار في المنظمة.</a:t>
            </a:r>
          </a:p>
          <a:p>
            <a:pPr lvl="0" algn="just" rtl="1"/>
            <a:r>
              <a:rPr lang="ar-EG" sz="2800" i="1" dirty="0"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a:t>
            </a:r>
            <a:r>
              <a:rPr lang="ar-EG" sz="2800"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تأييد الإدارة العليا</a:t>
            </a:r>
            <a:r>
              <a:rPr lang="ar-EG" sz="2800" dirty="0">
                <a:solidFill>
                  <a:srgbClr val="2D3956"/>
                </a:solidFill>
                <a:latin typeface="Times New Roman" panose="02020603050405020304" pitchFamily="18" charset="0"/>
                <a:cs typeface="Times New Roman" panose="02020603050405020304" pitchFamily="18" charset="0"/>
              </a:rPr>
              <a:t>: يمثل تأييد الإدارة العليا أحد المحددات الأساسية للعلاقات العامة الممتازة. فهذا ينعكس في وجود مدير العلاقات العامة في عملية صنع القرار، و يرفع من مستوى توقعات الإدارة العليا لما يمكن أن تقوم به إدارة العلاقات العامة.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3921" y="39245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2366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1" y="1212844"/>
            <a:ext cx="11525224" cy="5187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55601" y="1817234"/>
            <a:ext cx="11525224" cy="2308324"/>
          </a:xfrm>
          <a:prstGeom prst="rect">
            <a:avLst/>
          </a:prstGeom>
          <a:noFill/>
        </p:spPr>
        <p:txBody>
          <a:bodyPr wrap="square" rtlCol="0">
            <a:spAutoFit/>
          </a:bodyPr>
          <a:lstStyle/>
          <a:p>
            <a:pPr lvl="0" algn="just" rtl="1"/>
            <a:r>
              <a:rPr lang="ar-EG" sz="2800" b="1" i="1" u="sng" dirty="0">
                <a:solidFill>
                  <a:schemeClr val="accent1"/>
                </a:solidFill>
                <a:latin typeface="Times New Roman" panose="02020603050405020304" pitchFamily="18" charset="0"/>
                <a:cs typeface="Times New Roman" panose="02020603050405020304" pitchFamily="18" charset="0"/>
              </a:rPr>
              <a:t>5- وجود قسم متكامل و منفصل للعلاقات العامة</a:t>
            </a:r>
            <a:r>
              <a:rPr lang="ar-EG" sz="2800" b="1" dirty="0">
                <a:solidFill>
                  <a:srgbClr val="2D3956"/>
                </a:solidFill>
                <a:latin typeface="Times New Roman" panose="02020603050405020304" pitchFamily="18" charset="0"/>
                <a:cs typeface="Times New Roman" panose="02020603050405020304" pitchFamily="18" charset="0"/>
              </a:rPr>
              <a:t>: </a:t>
            </a:r>
            <a:r>
              <a:rPr lang="ar-EG" sz="2800" dirty="0">
                <a:solidFill>
                  <a:srgbClr val="2D3956"/>
                </a:solidFill>
                <a:latin typeface="Times New Roman" panose="02020603050405020304" pitchFamily="18" charset="0"/>
                <a:cs typeface="Times New Roman" panose="02020603050405020304" pitchFamily="18" charset="0"/>
              </a:rPr>
              <a:t>إن المؤسسات التي تمارس علاقات عامة لا ينطبق عليها الامتياز، كما تمارس المهنة من خلال عدة أقسام متفرقة، و إن كانت تدعم أنشطة العلاقات العامة؛ مثل: أقسام التسويق، و التمويل، و الأفراد. و كان مسؤولو العلاقات العامة في هذه الأقسام هم من يتولون إدارة الاتصال بوسائل الإعلام، و الشؤون العامة، و العلاقات الصناعية، و علاقات المستثمرين، و المجتمع </a:t>
            </a:r>
            <a:r>
              <a:rPr lang="ar-EG" sz="2800" dirty="0" smtClean="0">
                <a:solidFill>
                  <a:srgbClr val="2D3956"/>
                </a:solidFill>
                <a:latin typeface="Times New Roman" panose="02020603050405020304" pitchFamily="18" charset="0"/>
                <a:cs typeface="Times New Roman" panose="02020603050405020304" pitchFamily="18" charset="0"/>
              </a:rPr>
              <a:t>المحلي</a:t>
            </a:r>
            <a:r>
              <a:rPr lang="ar-EG" sz="3200" dirty="0" smtClean="0">
                <a:solidFill>
                  <a:srgbClr val="2D3956"/>
                </a:solidFill>
                <a:latin typeface="Times New Roman" panose="02020603050405020304" pitchFamily="18" charset="0"/>
                <a:cs typeface="Times New Roman" panose="02020603050405020304" pitchFamily="18" charset="0"/>
              </a:rPr>
              <a:t>.</a:t>
            </a:r>
            <a:endParaRPr kumimoji="0" lang="ar-EG" sz="3200" i="0" u="none" strike="noStrike" kern="1200" cap="none" spc="0" normalizeH="0" baseline="0" noProof="0" dirty="0">
              <a:ln>
                <a:noFill/>
              </a:ln>
              <a:solidFill>
                <a:srgbClr val="2D3956"/>
              </a:solidFill>
              <a:effectLst/>
              <a:uLnTx/>
              <a:uFillTx/>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12543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1801" y="1177426"/>
            <a:ext cx="114490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29608" y="2051138"/>
            <a:ext cx="10235548" cy="2677656"/>
          </a:xfrm>
          <a:prstGeom prst="rect">
            <a:avLst/>
          </a:prstGeom>
          <a:noFill/>
        </p:spPr>
        <p:txBody>
          <a:bodyPr wrap="square" rtlCol="0">
            <a:spAutoFit/>
          </a:bodyPr>
          <a:lstStyle/>
          <a:p>
            <a:pPr lvl="0" algn="just" rtl="1"/>
            <a:r>
              <a:rPr lang="ar-EG" sz="2800"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تطبيق النموذج المتماثل للاتصال في اتجاهين</a:t>
            </a:r>
            <a:r>
              <a:rPr lang="ar-EG" sz="2800" dirty="0">
                <a:solidFill>
                  <a:srgbClr val="2D3956"/>
                </a:solidFill>
                <a:latin typeface="Times New Roman" panose="02020603050405020304" pitchFamily="18" charset="0"/>
                <a:cs typeface="Times New Roman" panose="02020603050405020304" pitchFamily="18" charset="0"/>
              </a:rPr>
              <a:t>: تؤكد البرامج الاتصالية الممتازة على التفاعل مع الجماهير الاستراتيجية في اتجاهين. فالعلاقات العامة تعمل كنظام تحذير مبكر يمكنه تحذير المؤسسة من الصراعات المحتماة مع الجماهير الاستراتيجية.</a:t>
            </a:r>
          </a:p>
          <a:p>
            <a:pPr lvl="0" algn="just" rtl="1"/>
            <a:endParaRPr lang="ar-EG" sz="2800" dirty="0">
              <a:solidFill>
                <a:srgbClr val="2D3956"/>
              </a:solidFill>
              <a:latin typeface="Times New Roman" panose="02020603050405020304" pitchFamily="18" charset="0"/>
              <a:cs typeface="Times New Roman" panose="02020603050405020304" pitchFamily="18" charset="0"/>
            </a:endParaRPr>
          </a:p>
          <a:p>
            <a:pPr lvl="0" algn="just" rtl="1"/>
            <a:r>
              <a:rPr lang="ar-EG" sz="2800" b="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 الكوادر الإدارية و الفنية</a:t>
            </a:r>
            <a:r>
              <a:rPr lang="ar-EG" sz="2800" dirty="0">
                <a:solidFill>
                  <a:srgbClr val="2D3956"/>
                </a:solidFill>
                <a:latin typeface="Times New Roman" panose="02020603050405020304" pitchFamily="18" charset="0"/>
                <a:cs typeface="Times New Roman" panose="02020603050405020304" pitchFamily="18" charset="0"/>
              </a:rPr>
              <a:t>: الأقسام الممتازة في العلاقات العامة هي التي تتضمن كل هذه الكوادر من مديرين أكفاء، و فنيين لهم مهارات في مجال ممارسة أنشطة العلاقات العامة.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00664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1" y="1177426"/>
            <a:ext cx="1162682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11200" y="1817234"/>
            <a:ext cx="10744199" cy="1446550"/>
          </a:xfrm>
          <a:prstGeom prst="rect">
            <a:avLst/>
          </a:prstGeom>
          <a:noFill/>
        </p:spPr>
        <p:txBody>
          <a:bodyPr wrap="square" rtlCol="0">
            <a:spAutoFit/>
          </a:bodyPr>
          <a:lstStyle/>
          <a:p>
            <a:pPr lvl="0" algn="just" rtl="1"/>
            <a:r>
              <a:rPr lang="ar-EG" sz="3200" b="1"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a:t>
            </a:r>
            <a:r>
              <a:rPr lang="ar-EG" sz="2800" b="1"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مبدأ الفاعلية: </a:t>
            </a:r>
            <a:r>
              <a:rPr lang="ar-EG" sz="2800" dirty="0">
                <a:solidFill>
                  <a:srgbClr val="2D3956"/>
                </a:solidFill>
                <a:latin typeface="Times New Roman" panose="02020603050405020304" pitchFamily="18" charset="0"/>
                <a:cs typeface="Times New Roman" panose="02020603050405020304" pitchFamily="18" charset="0"/>
              </a:rPr>
              <a:t>اعتماد المنظمات على مبدأ الفاعلية في مواجهة المواقف المختلفة يدفع بالمنظمات نحو الامتياز؛ فالتعامل مع بيئة معقدة و ديناميكية يتطلب ممارسة علاقات استراتيجية تعتمد على النموذج المتماثل للاتصال في اتجاهين للتأقلم مع هذه البيئة و الاستجابة لها.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22112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1196</TotalTime>
  <Words>2682</Words>
  <Application>Microsoft Office PowerPoint</Application>
  <PresentationFormat>Widescreen</PresentationFormat>
  <Paragraphs>164</Paragraphs>
  <Slides>43</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Sakkal Majalla</vt:lpstr>
      <vt:lpstr>Simplified Arabic</vt:lpstr>
      <vt:lpstr>Simplified Arabic,Bold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80</cp:revision>
  <dcterms:created xsi:type="dcterms:W3CDTF">2023-04-29T09:08:23Z</dcterms:created>
  <dcterms:modified xsi:type="dcterms:W3CDTF">2023-10-01T23:11:44Z</dcterms:modified>
</cp:coreProperties>
</file>