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480" r:id="rId3"/>
    <p:sldId id="276" r:id="rId4"/>
    <p:sldId id="837" r:id="rId5"/>
    <p:sldId id="838" r:id="rId6"/>
    <p:sldId id="839" r:id="rId7"/>
    <p:sldId id="840" r:id="rId8"/>
    <p:sldId id="841" r:id="rId9"/>
    <p:sldId id="842" r:id="rId10"/>
    <p:sldId id="843" r:id="rId11"/>
    <p:sldId id="844" r:id="rId12"/>
    <p:sldId id="845" r:id="rId13"/>
    <p:sldId id="846" r:id="rId14"/>
    <p:sldId id="847" r:id="rId15"/>
    <p:sldId id="848" r:id="rId16"/>
    <p:sldId id="849" r:id="rId17"/>
    <p:sldId id="850" r:id="rId18"/>
    <p:sldId id="851" r:id="rId19"/>
    <p:sldId id="852" r:id="rId20"/>
    <p:sldId id="853" r:id="rId21"/>
    <p:sldId id="854" r:id="rId22"/>
    <p:sldId id="855" r:id="rId23"/>
    <p:sldId id="856" r:id="rId24"/>
    <p:sldId id="857" r:id="rId25"/>
    <p:sldId id="858" r:id="rId26"/>
    <p:sldId id="859" r:id="rId27"/>
    <p:sldId id="860" r:id="rId28"/>
    <p:sldId id="861" r:id="rId29"/>
    <p:sldId id="862" r:id="rId30"/>
    <p:sldId id="863" r:id="rId31"/>
    <p:sldId id="864" r:id="rId32"/>
    <p:sldId id="865" r:id="rId33"/>
    <p:sldId id="866" r:id="rId34"/>
    <p:sldId id="867" r:id="rId35"/>
    <p:sldId id="868" r:id="rId36"/>
    <p:sldId id="869" r:id="rId37"/>
    <p:sldId id="870" r:id="rId38"/>
    <p:sldId id="871" r:id="rId39"/>
    <p:sldId id="872" r:id="rId40"/>
    <p:sldId id="873" r:id="rId41"/>
    <p:sldId id="874" r:id="rId42"/>
    <p:sldId id="875" r:id="rId43"/>
    <p:sldId id="876" r:id="rId44"/>
    <p:sldId id="877" r:id="rId45"/>
    <p:sldId id="878" r:id="rId46"/>
    <p:sldId id="879" r:id="rId47"/>
    <p:sldId id="880" r:id="rId48"/>
    <p:sldId id="881" r:id="rId49"/>
    <p:sldId id="882" r:id="rId50"/>
    <p:sldId id="88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37"/>
            <p14:sldId id="838"/>
            <p14:sldId id="839"/>
            <p14:sldId id="840"/>
            <p14:sldId id="841"/>
            <p14:sldId id="842"/>
            <p14:sldId id="843"/>
            <p14:sldId id="844"/>
            <p14:sldId id="845"/>
            <p14:sldId id="846"/>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756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7063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732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8197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7185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15283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59936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6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0503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80234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178343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48509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474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4197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1343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975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29251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1552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285050952"/>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13.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9</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C1F3A6B-D877-D987-1D59-74CE26CB0768}"/>
              </a:ext>
            </a:extLst>
          </p:cNvPr>
          <p:cNvSpPr txBox="1"/>
          <p:nvPr/>
        </p:nvSpPr>
        <p:spPr>
          <a:xfrm>
            <a:off x="895834" y="2095405"/>
            <a:ext cx="10400331" cy="4038093"/>
          </a:xfrm>
          <a:prstGeom prst="rect">
            <a:avLst/>
          </a:prstGeom>
          <a:noFill/>
        </p:spPr>
        <p:txBody>
          <a:bodyPr wrap="square">
            <a:spAutoFit/>
          </a:bodyPr>
          <a:lstStyle/>
          <a:p>
            <a:pPr marL="457200" indent="-4572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aphicFrame>
        <p:nvGraphicFramePr>
          <p:cNvPr id="9" name="Table 9">
            <a:extLst>
              <a:ext uri="{FF2B5EF4-FFF2-40B4-BE49-F238E27FC236}">
                <a16:creationId xmlns:a16="http://schemas.microsoft.com/office/drawing/2014/main" id="{C646E7ED-5956-56A4-33A8-50EBA74B69D5}"/>
              </a:ext>
            </a:extLst>
          </p:cNvPr>
          <p:cNvGraphicFramePr>
            <a:graphicFrameLocks noGrp="1"/>
          </p:cNvGraphicFramePr>
          <p:nvPr>
            <p:extLst>
              <p:ext uri="{D42A27DB-BD31-4B8C-83A1-F6EECF244321}">
                <p14:modId xmlns:p14="http://schemas.microsoft.com/office/powerpoint/2010/main" val="4256770032"/>
              </p:ext>
            </p:extLst>
          </p:nvPr>
        </p:nvGraphicFramePr>
        <p:xfrm>
          <a:off x="762000" y="2376826"/>
          <a:ext cx="10668686" cy="3505200"/>
        </p:xfrm>
        <a:graphic>
          <a:graphicData uri="http://schemas.openxmlformats.org/drawingml/2006/table">
            <a:tbl>
              <a:tblPr firstRow="1" bandRow="1"/>
              <a:tblGrid>
                <a:gridCol w="208280">
                  <a:extLst>
                    <a:ext uri="{9D8B030D-6E8A-4147-A177-3AD203B41FA5}">
                      <a16:colId xmlns:a16="http://schemas.microsoft.com/office/drawing/2014/main" val="2794518856"/>
                    </a:ext>
                  </a:extLst>
                </a:gridCol>
                <a:gridCol w="10460406">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l"/>
                      <a:r>
                        <a:rPr lang="en-US" sz="2000" b="1"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group  </a:t>
                      </a:r>
                      <a:r>
                        <a:rPr lang="en-US" sz="2000" b="0" dirty="0">
                          <a:solidFill>
                            <a:schemeClr val="tx1"/>
                          </a:solidFill>
                          <a:latin typeface="Times New Roman" panose="02020603050405020304" pitchFamily="18" charset="0"/>
                          <a:cs typeface="Times New Roman" panose="02020603050405020304" pitchFamily="18" charset="0"/>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Two people who are physically near each other are not a group unless they interact and have some influence on each other. Coworkers may work side by side on related tasks—but if they do not interact, they are not a group.</a:t>
                      </a:r>
                    </a:p>
                    <a:p>
                      <a:pPr algn="just"/>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A team</a:t>
                      </a:r>
                      <a:r>
                        <a:rPr lang="en-US" sz="2000" b="0" dirty="0">
                          <a:solidFill>
                            <a:schemeClr val="tx1"/>
                          </a:solidFill>
                          <a:latin typeface="Times New Roman" panose="02020603050405020304" pitchFamily="18" charset="0"/>
                          <a:cs typeface="Times New Roman" panose="02020603050405020304" pitchFamily="18" charset="0"/>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sz="800"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 key part of this definition is that team members are interdependent with respect to information, resources, and skills. As tasks become more complex, they require greater coordination among team members.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71487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Types of Groups and Teams:</a:t>
            </a:r>
          </a:p>
        </p:txBody>
      </p:sp>
      <p:grpSp>
        <p:nvGrpSpPr>
          <p:cNvPr id="2" name="Group 1">
            <a:extLst>
              <a:ext uri="{FF2B5EF4-FFF2-40B4-BE49-F238E27FC236}">
                <a16:creationId xmlns:a16="http://schemas.microsoft.com/office/drawing/2014/main" id="{9EBD7DC8-1DEF-9F2C-08F2-54889BCF1FFE}"/>
              </a:ext>
            </a:extLst>
          </p:cNvPr>
          <p:cNvGrpSpPr/>
          <p:nvPr/>
        </p:nvGrpSpPr>
        <p:grpSpPr>
          <a:xfrm>
            <a:off x="1036644" y="2574765"/>
            <a:ext cx="9973992" cy="3307261"/>
            <a:chOff x="2216441" y="1809365"/>
            <a:chExt cx="9734305" cy="3373141"/>
          </a:xfrm>
        </p:grpSpPr>
        <p:pic>
          <p:nvPicPr>
            <p:cNvPr id="11" name="Picture 10">
              <a:extLst>
                <a:ext uri="{FF2B5EF4-FFF2-40B4-BE49-F238E27FC236}">
                  <a16:creationId xmlns:a16="http://schemas.microsoft.com/office/drawing/2014/main" id="{298864E1-D0EF-A491-AD31-C18069E708F6}"/>
                </a:ext>
              </a:extLst>
            </p:cNvPr>
            <p:cNvPicPr>
              <a:picLocks noChangeAspect="1"/>
            </p:cNvPicPr>
            <p:nvPr/>
          </p:nvPicPr>
          <p:blipFill>
            <a:blip r:embed="rId3"/>
            <a:stretch>
              <a:fillRect/>
            </a:stretch>
          </p:blipFill>
          <p:spPr>
            <a:xfrm>
              <a:off x="7304409" y="1809365"/>
              <a:ext cx="4646337" cy="3373141"/>
            </a:xfrm>
            <a:prstGeom prst="rect">
              <a:avLst/>
            </a:prstGeom>
          </p:spPr>
        </p:pic>
        <p:sp>
          <p:nvSpPr>
            <p:cNvPr id="12" name="TextBox 11">
              <a:extLst>
                <a:ext uri="{FF2B5EF4-FFF2-40B4-BE49-F238E27FC236}">
                  <a16:creationId xmlns:a16="http://schemas.microsoft.com/office/drawing/2014/main" id="{E09D10CD-710C-CEC8-1F00-C4532431558F}"/>
                </a:ext>
              </a:extLst>
            </p:cNvPr>
            <p:cNvSpPr txBox="1"/>
            <p:nvPr/>
          </p:nvSpPr>
          <p:spPr>
            <a:xfrm>
              <a:off x="2216441" y="2859480"/>
              <a:ext cx="4381256" cy="1663710"/>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are prevalent throughout most organizations. A variety of different kinds of workgroups and teams like this one perform many different kinds of functions and play a number of different roles.</a:t>
              </a:r>
            </a:p>
          </p:txBody>
        </p:sp>
      </p:grpSp>
    </p:spTree>
    <p:extLst>
      <p:ext uri="{BB962C8B-B14F-4D97-AF65-F5344CB8AC3E}">
        <p14:creationId xmlns:p14="http://schemas.microsoft.com/office/powerpoint/2010/main" val="3342545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13" name="Table 12">
            <a:extLst>
              <a:ext uri="{FF2B5EF4-FFF2-40B4-BE49-F238E27FC236}">
                <a16:creationId xmlns:a16="http://schemas.microsoft.com/office/drawing/2014/main" id="{FB10ACE0-DE34-F114-EDB8-9183A5B37850}"/>
              </a:ext>
            </a:extLst>
          </p:cNvPr>
          <p:cNvGraphicFramePr>
            <a:graphicFrameLocks noGrp="1"/>
          </p:cNvGraphicFramePr>
          <p:nvPr>
            <p:extLst>
              <p:ext uri="{D42A27DB-BD31-4B8C-83A1-F6EECF244321}">
                <p14:modId xmlns:p14="http://schemas.microsoft.com/office/powerpoint/2010/main" val="1651088391"/>
              </p:ext>
            </p:extLst>
          </p:nvPr>
        </p:nvGraphicFramePr>
        <p:xfrm>
          <a:off x="617280" y="2495308"/>
          <a:ext cx="10591800" cy="3383280"/>
        </p:xfrm>
        <a:graphic>
          <a:graphicData uri="http://schemas.openxmlformats.org/drawingml/2006/table">
            <a:tbl>
              <a:tblPr firstRow="1" bandRow="1"/>
              <a:tblGrid>
                <a:gridCol w="1624475">
                  <a:extLst>
                    <a:ext uri="{9D8B030D-6E8A-4147-A177-3AD203B41FA5}">
                      <a16:colId xmlns:a16="http://schemas.microsoft.com/office/drawing/2014/main" val="2794518856"/>
                    </a:ext>
                  </a:extLst>
                </a:gridCol>
                <a:gridCol w="896732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Workgroups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Workgroups </a:t>
                      </a:r>
                      <a:r>
                        <a:rPr lang="en-US" sz="2000" b="0" u="none" dirty="0">
                          <a:solidFill>
                            <a:schemeClr val="tx1"/>
                          </a:solidFill>
                          <a:latin typeface="Times New Roman" panose="02020603050405020304" pitchFamily="18" charset="0"/>
                          <a:cs typeface="Times New Roman" panose="02020603050405020304" pitchFamily="18" charset="0"/>
                        </a:rPr>
                        <a:t>are formal groups established by the organization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Workgroups include </a:t>
                      </a:r>
                      <a:r>
                        <a:rPr lang="en-US" sz="2000" b="1" u="none" dirty="0">
                          <a:solidFill>
                            <a:schemeClr val="tx1"/>
                          </a:solidFill>
                          <a:latin typeface="Times New Roman" panose="02020603050405020304" pitchFamily="18" charset="0"/>
                          <a:cs typeface="Times New Roman" panose="02020603050405020304" pitchFamily="18" charset="0"/>
                        </a:rPr>
                        <a:t>command (or functional) </a:t>
                      </a:r>
                      <a:r>
                        <a:rPr lang="en-US" sz="2000" b="0" u="none" dirty="0">
                          <a:solidFill>
                            <a:schemeClr val="tx1"/>
                          </a:solidFill>
                          <a:latin typeface="Times New Roman" panose="02020603050405020304" pitchFamily="18" charset="0"/>
                          <a:cs typeface="Times New Roman" panose="02020603050405020304" pitchFamily="18" charset="0"/>
                        </a:rPr>
                        <a:t>groups and </a:t>
                      </a:r>
                      <a:r>
                        <a:rPr lang="en-US" sz="2000" b="1" u="none" dirty="0">
                          <a:solidFill>
                            <a:schemeClr val="tx1"/>
                          </a:solidFill>
                          <a:latin typeface="Times New Roman" panose="02020603050405020304" pitchFamily="18" charset="0"/>
                          <a:cs typeface="Times New Roman" panose="02020603050405020304" pitchFamily="18" charset="0"/>
                        </a:rPr>
                        <a:t>affinity groups </a:t>
                      </a:r>
                      <a:r>
                        <a:rPr lang="en-US" sz="2000" b="0" u="none" dirty="0">
                          <a:solidFill>
                            <a:schemeClr val="tx1"/>
                          </a:solidFill>
                          <a:latin typeface="Times New Roman" panose="02020603050405020304" pitchFamily="18" charset="0"/>
                          <a:cs typeface="Times New Roman" panose="02020603050405020304" pitchFamily="18" charset="0"/>
                        </a:rPr>
                        <a:t>(as well as teams).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A command group </a:t>
                      </a:r>
                      <a:r>
                        <a:rPr lang="en-US" sz="2000" b="0" u="none" dirty="0">
                          <a:solidFill>
                            <a:schemeClr val="tx1"/>
                          </a:solidFill>
                          <a:latin typeface="Times New Roman" panose="02020603050405020304" pitchFamily="18" charset="0"/>
                          <a:cs typeface="Times New Roman" panose="02020603050405020304" pitchFamily="18" charset="0"/>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kern="1200" dirty="0">
                          <a:solidFill>
                            <a:schemeClr val="tx1"/>
                          </a:solidFill>
                          <a:latin typeface="Times New Roman" panose="02020603050405020304" pitchFamily="18" charset="0"/>
                          <a:ea typeface="+mn-ea"/>
                          <a:cs typeface="Times New Roman" panose="02020603050405020304" pitchFamily="18" charset="0"/>
                        </a:rPr>
                        <a:t> Affinity groups </a:t>
                      </a:r>
                      <a:r>
                        <a:rPr lang="en-US" sz="2000" b="0" u="none" dirty="0">
                          <a:solidFill>
                            <a:schemeClr val="tx1"/>
                          </a:solidFill>
                          <a:latin typeface="Times New Roman" panose="02020603050405020304" pitchFamily="18" charset="0"/>
                          <a:cs typeface="Times New Roman" panose="02020603050405020304" pitchFamily="18" charset="0"/>
                        </a:rPr>
                        <a:t>are relatively permanent collections of employees from the same level in the organization who meet on a regular basis to share information, capture emerging opportunities, and solve problems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72307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Workgroups</a:t>
            </a:r>
          </a:p>
        </p:txBody>
      </p:sp>
      <p:graphicFrame>
        <p:nvGraphicFramePr>
          <p:cNvPr id="2" name="Table 9">
            <a:extLst>
              <a:ext uri="{FF2B5EF4-FFF2-40B4-BE49-F238E27FC236}">
                <a16:creationId xmlns:a16="http://schemas.microsoft.com/office/drawing/2014/main" id="{3834A374-1E32-AFF0-DCB0-F30DD15704B7}"/>
              </a:ext>
            </a:extLst>
          </p:cNvPr>
          <p:cNvGraphicFramePr>
            <a:graphicFrameLocks noGrp="1"/>
          </p:cNvGraphicFramePr>
          <p:nvPr>
            <p:extLst>
              <p:ext uri="{D42A27DB-BD31-4B8C-83A1-F6EECF244321}">
                <p14:modId xmlns:p14="http://schemas.microsoft.com/office/powerpoint/2010/main" val="4046541092"/>
              </p:ext>
            </p:extLst>
          </p:nvPr>
        </p:nvGraphicFramePr>
        <p:xfrm>
          <a:off x="617280" y="2503627"/>
          <a:ext cx="10678973" cy="3505200"/>
        </p:xfrm>
        <a:graphic>
          <a:graphicData uri="http://schemas.openxmlformats.org/drawingml/2006/table">
            <a:tbl>
              <a:tblPr firstRow="1" bandRow="1"/>
              <a:tblGrid>
                <a:gridCol w="1270514">
                  <a:extLst>
                    <a:ext uri="{9D8B030D-6E8A-4147-A177-3AD203B41FA5}">
                      <a16:colId xmlns:a16="http://schemas.microsoft.com/office/drawing/2014/main" val="2794518856"/>
                    </a:ext>
                  </a:extLst>
                </a:gridCol>
                <a:gridCol w="9408459">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command groups</a:t>
                      </a:r>
                    </a:p>
                    <a:p>
                      <a:pPr algn="just"/>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The team members decide among themselves who will perform each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67838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pSp>
        <p:nvGrpSpPr>
          <p:cNvPr id="9" name="Group 8">
            <a:extLst>
              <a:ext uri="{FF2B5EF4-FFF2-40B4-BE49-F238E27FC236}">
                <a16:creationId xmlns:a16="http://schemas.microsoft.com/office/drawing/2014/main" id="{DDE2C5FF-9ACA-FC55-7098-3564254CD8FB}"/>
              </a:ext>
            </a:extLst>
          </p:cNvPr>
          <p:cNvGrpSpPr/>
          <p:nvPr/>
        </p:nvGrpSpPr>
        <p:grpSpPr>
          <a:xfrm>
            <a:off x="1124878" y="2441585"/>
            <a:ext cx="9538206" cy="3477875"/>
            <a:chOff x="2250054" y="2183465"/>
            <a:chExt cx="9288458" cy="3563105"/>
          </a:xfrm>
        </p:grpSpPr>
        <p:pic>
          <p:nvPicPr>
            <p:cNvPr id="11" name="Picture 10">
              <a:extLst>
                <a:ext uri="{FF2B5EF4-FFF2-40B4-BE49-F238E27FC236}">
                  <a16:creationId xmlns:a16="http://schemas.microsoft.com/office/drawing/2014/main" id="{9F818289-E552-20A2-0AE2-5F07AF02CE21}"/>
                </a:ext>
              </a:extLst>
            </p:cNvPr>
            <p:cNvPicPr>
              <a:picLocks noChangeAspect="1"/>
            </p:cNvPicPr>
            <p:nvPr/>
          </p:nvPicPr>
          <p:blipFill>
            <a:blip r:embed="rId3"/>
            <a:stretch>
              <a:fillRect/>
            </a:stretch>
          </p:blipFill>
          <p:spPr>
            <a:xfrm>
              <a:off x="7205525" y="2342837"/>
              <a:ext cx="4332987" cy="3268642"/>
            </a:xfrm>
            <a:prstGeom prst="rect">
              <a:avLst/>
            </a:prstGeom>
          </p:spPr>
        </p:pic>
        <p:sp>
          <p:nvSpPr>
            <p:cNvPr id="12" name="TextBox 11">
              <a:extLst>
                <a:ext uri="{FF2B5EF4-FFF2-40B4-BE49-F238E27FC236}">
                  <a16:creationId xmlns:a16="http://schemas.microsoft.com/office/drawing/2014/main" id="{01BAC452-8C1A-962C-4BC2-7DC0461758B0}"/>
                </a:ext>
              </a:extLst>
            </p:cNvPr>
            <p:cNvSpPr txBox="1"/>
            <p:nvPr/>
          </p:nvSpPr>
          <p:spPr>
            <a:xfrm>
              <a:off x="2250054" y="2183465"/>
              <a:ext cx="4726446" cy="3563105"/>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996511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698CBBBE-5CF9-7D6B-E3D8-14C448528A89}"/>
              </a:ext>
            </a:extLst>
          </p:cNvPr>
          <p:cNvGraphicFramePr>
            <a:graphicFrameLocks noGrp="1"/>
          </p:cNvGraphicFramePr>
          <p:nvPr>
            <p:extLst>
              <p:ext uri="{D42A27DB-BD31-4B8C-83A1-F6EECF244321}">
                <p14:modId xmlns:p14="http://schemas.microsoft.com/office/powerpoint/2010/main" val="783412707"/>
              </p:ext>
            </p:extLst>
          </p:nvPr>
        </p:nvGraphicFramePr>
        <p:xfrm>
          <a:off x="676273" y="2516524"/>
          <a:ext cx="10694733" cy="3383280"/>
        </p:xfrm>
        <a:graphic>
          <a:graphicData uri="http://schemas.openxmlformats.org/drawingml/2006/table">
            <a:tbl>
              <a:tblPr firstRow="1" bandRow="1"/>
              <a:tblGrid>
                <a:gridCol w="887056">
                  <a:extLst>
                    <a:ext uri="{9D8B030D-6E8A-4147-A177-3AD203B41FA5}">
                      <a16:colId xmlns:a16="http://schemas.microsoft.com/office/drawing/2014/main" val="2794518856"/>
                    </a:ext>
                  </a:extLst>
                </a:gridCol>
                <a:gridCol w="9807677">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Organizations also use a wide variety of different types of teams</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Each type of team is composed of different members and responsible for different types of tasks. </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none" dirty="0">
                          <a:solidFill>
                            <a:schemeClr val="tx1"/>
                          </a:solidFill>
                          <a:latin typeface="Times New Roman" panose="02020603050405020304" pitchFamily="18" charset="0"/>
                          <a:cs typeface="Times New Roman" panose="02020603050405020304" pitchFamily="18" charset="0"/>
                        </a:rPr>
                        <a:t> </a:t>
                      </a:r>
                      <a:r>
                        <a:rPr lang="en-US" sz="2000" b="1" u="sng" kern="1200" dirty="0">
                          <a:solidFill>
                            <a:schemeClr val="tx1"/>
                          </a:solidFill>
                          <a:latin typeface="Times New Roman" panose="02020603050405020304" pitchFamily="18" charset="0"/>
                          <a:ea typeface="+mn-ea"/>
                          <a:cs typeface="Times New Roman" panose="02020603050405020304" pitchFamily="18" charset="0"/>
                        </a:rPr>
                        <a:t>The functional teams </a:t>
                      </a:r>
                      <a:r>
                        <a:rPr lang="en-US" sz="2000" b="0" u="none" dirty="0">
                          <a:solidFill>
                            <a:schemeClr val="tx1"/>
                          </a:solidFill>
                          <a:latin typeface="Times New Roman" panose="02020603050405020304" pitchFamily="18" charset="0"/>
                          <a:cs typeface="Times New Roman" panose="02020603050405020304" pitchFamily="18" charset="0"/>
                        </a:rPr>
                        <a:t>come from the same department or functional area. A team of marketing employees and a team of finance employees are examples of functional teams.</a:t>
                      </a:r>
                    </a:p>
                    <a:p>
                      <a:pPr marL="342900" indent="-342900" algn="just">
                        <a:buFont typeface="+mj-lt"/>
                        <a:buAutoNum type="arabicPeriod"/>
                      </a:pPr>
                      <a:endParaRPr lang="en-US" sz="800" b="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Cross-functional </a:t>
                      </a:r>
                      <a:r>
                        <a:rPr lang="en-US" sz="2000" b="0" u="none" dirty="0">
                          <a:solidFill>
                            <a:schemeClr val="tx1"/>
                          </a:solidFill>
                          <a:latin typeface="Times New Roman" panose="02020603050405020304" pitchFamily="18" charset="0"/>
                          <a:cs typeface="Times New Roman" panose="02020603050405020304" pitchFamily="18" charset="0"/>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An example </a:t>
                      </a:r>
                      <a:r>
                        <a:rPr lang="en-US" sz="2000" b="0" u="none" dirty="0">
                          <a:solidFill>
                            <a:schemeClr val="tx1"/>
                          </a:solidFill>
                          <a:latin typeface="Times New Roman" panose="02020603050405020304" pitchFamily="18" charset="0"/>
                          <a:cs typeface="Times New Roman" panose="02020603050405020304" pitchFamily="18" charset="0"/>
                        </a:rPr>
                        <a:t>of a cross-functional team is a top-management team with members representing different functions or units of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4001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95CC6AF0-F77E-B2E6-D748-086742DA9860}"/>
              </a:ext>
            </a:extLst>
          </p:cNvPr>
          <p:cNvGraphicFramePr>
            <a:graphicFrameLocks noGrp="1"/>
          </p:cNvGraphicFramePr>
          <p:nvPr>
            <p:extLst>
              <p:ext uri="{D42A27DB-BD31-4B8C-83A1-F6EECF244321}">
                <p14:modId xmlns:p14="http://schemas.microsoft.com/office/powerpoint/2010/main" val="1035747407"/>
              </p:ext>
            </p:extLst>
          </p:nvPr>
        </p:nvGraphicFramePr>
        <p:xfrm>
          <a:off x="750015" y="2813731"/>
          <a:ext cx="10547249" cy="2529840"/>
        </p:xfrm>
        <a:graphic>
          <a:graphicData uri="http://schemas.openxmlformats.org/drawingml/2006/table">
            <a:tbl>
              <a:tblPr firstRow="1" bandRow="1"/>
              <a:tblGrid>
                <a:gridCol w="967465">
                  <a:extLst>
                    <a:ext uri="{9D8B030D-6E8A-4147-A177-3AD203B41FA5}">
                      <a16:colId xmlns:a16="http://schemas.microsoft.com/office/drawing/2014/main" val="2794518856"/>
                    </a:ext>
                  </a:extLst>
                </a:gridCol>
                <a:gridCol w="9579784">
                  <a:extLst>
                    <a:ext uri="{9D8B030D-6E8A-4147-A177-3AD203B41FA5}">
                      <a16:colId xmlns:a16="http://schemas.microsoft.com/office/drawing/2014/main" val="3104022207"/>
                    </a:ext>
                  </a:extLst>
                </a:gridCol>
              </a:tblGrid>
              <a:tr h="20286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3. </a:t>
                      </a:r>
                      <a:r>
                        <a:rPr lang="en-US" sz="2000" b="1" i="0" u="sng" dirty="0">
                          <a:solidFill>
                            <a:schemeClr val="tx1"/>
                          </a:solidFill>
                          <a:latin typeface="Times New Roman" panose="02020603050405020304" pitchFamily="18" charset="0"/>
                          <a:cs typeface="Times New Roman" panose="02020603050405020304" pitchFamily="18" charset="0"/>
                        </a:rPr>
                        <a:t>Problem-solving teams </a:t>
                      </a:r>
                      <a:r>
                        <a:rPr lang="en-US" sz="2000" b="0" u="none" dirty="0">
                          <a:solidFill>
                            <a:schemeClr val="tx1"/>
                          </a:solidFill>
                          <a:latin typeface="Times New Roman" panose="02020603050405020304" pitchFamily="18" charset="0"/>
                          <a:cs typeface="Times New Roman" panose="02020603050405020304" pitchFamily="18" charset="0"/>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a:t>
                      </a: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490982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DABA034D-63E4-0009-ED6F-C834FDF76EBA}"/>
              </a:ext>
            </a:extLst>
          </p:cNvPr>
          <p:cNvGraphicFramePr>
            <a:graphicFrameLocks noGrp="1"/>
          </p:cNvGraphicFramePr>
          <p:nvPr>
            <p:extLst>
              <p:ext uri="{D42A27DB-BD31-4B8C-83A1-F6EECF244321}">
                <p14:modId xmlns:p14="http://schemas.microsoft.com/office/powerpoint/2010/main" val="3941368763"/>
              </p:ext>
            </p:extLst>
          </p:nvPr>
        </p:nvGraphicFramePr>
        <p:xfrm>
          <a:off x="765840" y="2573682"/>
          <a:ext cx="10515600" cy="2834640"/>
        </p:xfrm>
        <a:graphic>
          <a:graphicData uri="http://schemas.openxmlformats.org/drawingml/2006/table">
            <a:tbl>
              <a:tblPr firstRow="1" bandRow="1"/>
              <a:tblGrid>
                <a:gridCol w="1017639">
                  <a:extLst>
                    <a:ext uri="{9D8B030D-6E8A-4147-A177-3AD203B41FA5}">
                      <a16:colId xmlns:a16="http://schemas.microsoft.com/office/drawing/2014/main" val="2794518856"/>
                    </a:ext>
                  </a:extLst>
                </a:gridCol>
                <a:gridCol w="9497961">
                  <a:extLst>
                    <a:ext uri="{9D8B030D-6E8A-4147-A177-3AD203B41FA5}">
                      <a16:colId xmlns:a16="http://schemas.microsoft.com/office/drawing/2014/main" val="3104022207"/>
                    </a:ext>
                  </a:extLst>
                </a:gridCol>
              </a:tblGrid>
              <a:tr h="27144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4. Self-directed teams </a:t>
                      </a:r>
                      <a:r>
                        <a:rPr lang="en-US" sz="2000" b="0" u="none" dirty="0">
                          <a:solidFill>
                            <a:schemeClr val="tx1"/>
                          </a:solidFill>
                          <a:latin typeface="Times New Roman" panose="02020603050405020304" pitchFamily="18" charset="0"/>
                          <a:cs typeface="Times New Roman" panose="02020603050405020304" pitchFamily="18" charset="0"/>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 for example, </a:t>
                      </a:r>
                      <a:r>
                        <a:rPr lang="en-US" sz="2000" b="0" u="none" dirty="0">
                          <a:solidFill>
                            <a:schemeClr val="tx1"/>
                          </a:solidFill>
                          <a:latin typeface="Times New Roman" panose="02020603050405020304" pitchFamily="18" charset="0"/>
                          <a:cs typeface="Times New Roman" panose="02020603050405020304" pitchFamily="18" charset="0"/>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9926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9">
            <a:extLst>
              <a:ext uri="{FF2B5EF4-FFF2-40B4-BE49-F238E27FC236}">
                <a16:creationId xmlns:a16="http://schemas.microsoft.com/office/drawing/2014/main" id="{BFA63A8B-FD94-AF8D-D614-A50053C3E0CA}"/>
              </a:ext>
            </a:extLst>
          </p:cNvPr>
          <p:cNvGraphicFramePr>
            <a:graphicFrameLocks noGrp="1"/>
          </p:cNvGraphicFramePr>
          <p:nvPr>
            <p:extLst>
              <p:ext uri="{D42A27DB-BD31-4B8C-83A1-F6EECF244321}">
                <p14:modId xmlns:p14="http://schemas.microsoft.com/office/powerpoint/2010/main" val="3351206286"/>
              </p:ext>
            </p:extLst>
          </p:nvPr>
        </p:nvGraphicFramePr>
        <p:xfrm>
          <a:off x="762000" y="2391843"/>
          <a:ext cx="10606243" cy="3566160"/>
        </p:xfrm>
        <a:graphic>
          <a:graphicData uri="http://schemas.openxmlformats.org/drawingml/2006/table">
            <a:tbl>
              <a:tblPr firstRow="1" bandRow="1"/>
              <a:tblGrid>
                <a:gridCol w="1179423">
                  <a:extLst>
                    <a:ext uri="{9D8B030D-6E8A-4147-A177-3AD203B41FA5}">
                      <a16:colId xmlns:a16="http://schemas.microsoft.com/office/drawing/2014/main" val="2794518856"/>
                    </a:ext>
                  </a:extLst>
                </a:gridCol>
                <a:gridCol w="9426820">
                  <a:extLst>
                    <a:ext uri="{9D8B030D-6E8A-4147-A177-3AD203B41FA5}">
                      <a16:colId xmlns:a16="http://schemas.microsoft.com/office/drawing/2014/main" val="3104022207"/>
                    </a:ext>
                  </a:extLst>
                </a:gridCol>
              </a:tblGrid>
              <a:tr h="31576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5- Venture teams </a:t>
                      </a:r>
                      <a:r>
                        <a:rPr lang="en-US" sz="2000" b="0" u="none" dirty="0">
                          <a:solidFill>
                            <a:schemeClr val="tx1"/>
                          </a:solidFill>
                          <a:latin typeface="Times New Roman" panose="02020603050405020304" pitchFamily="18" charset="0"/>
                          <a:cs typeface="Times New Roman" panose="02020603050405020304" pitchFamily="18" charset="0"/>
                        </a:rPr>
                        <a:t>are teams that operate semi-autonomously to create and develop new products (product development teams), processes (process design teams), or businesses (venture teams).</a:t>
                      </a:r>
                    </a:p>
                    <a:p>
                      <a:pPr marL="0" indent="0" algn="just">
                        <a:buFont typeface="+mj-lt"/>
                        <a:buNone/>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none" dirty="0">
                          <a:solidFill>
                            <a:schemeClr val="tx1"/>
                          </a:solidFill>
                          <a:latin typeface="Times New Roman" panose="02020603050405020304" pitchFamily="18" charset="0"/>
                          <a:cs typeface="Times New Roman" panose="02020603050405020304" pitchFamily="18" charset="0"/>
                        </a:rPr>
                        <a:t>6- Virtual teams </a:t>
                      </a:r>
                      <a:r>
                        <a:rPr lang="en-US" sz="2000" b="0" u="none" dirty="0">
                          <a:solidFill>
                            <a:schemeClr val="tx1"/>
                          </a:solidFill>
                          <a:latin typeface="Times New Roman" panose="02020603050405020304" pitchFamily="18" charset="0"/>
                          <a:cs typeface="Times New Roman" panose="02020603050405020304" pitchFamily="18" charset="0"/>
                        </a:rPr>
                        <a:t>are teams of geographically and/or organizationally dispersed coworkers who communicate using the Internet and other information technologies</a:t>
                      </a:r>
                    </a:p>
                    <a:p>
                      <a:pPr marL="0" indent="0" algn="just">
                        <a:buFont typeface="+mj-lt"/>
                        <a:buNone/>
                      </a:pPr>
                      <a:r>
                        <a:rPr lang="en-US" sz="2000" b="0" u="none" dirty="0">
                          <a:solidFill>
                            <a:srgbClr val="C00000"/>
                          </a:solidFill>
                          <a:latin typeface="Times New Roman" panose="02020603050405020304" pitchFamily="18" charset="0"/>
                          <a:cs typeface="Times New Roman" panose="02020603050405020304" pitchFamily="18" charset="0"/>
                        </a:rPr>
                        <a:t>For example, </a:t>
                      </a:r>
                      <a:r>
                        <a:rPr lang="en-US" sz="2000" b="0" u="none" dirty="0">
                          <a:solidFill>
                            <a:schemeClr val="tx1"/>
                          </a:solidFill>
                          <a:latin typeface="Times New Roman" panose="02020603050405020304" pitchFamily="18" charset="0"/>
                          <a:cs typeface="Times New Roman" panose="02020603050405020304" pitchFamily="18" charset="0"/>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0691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2" name="Table 9">
            <a:extLst>
              <a:ext uri="{FF2B5EF4-FFF2-40B4-BE49-F238E27FC236}">
                <a16:creationId xmlns:a16="http://schemas.microsoft.com/office/drawing/2014/main" id="{572066C3-273E-258B-5A2D-79005778C6F8}"/>
              </a:ext>
            </a:extLst>
          </p:cNvPr>
          <p:cNvGraphicFramePr>
            <a:graphicFrameLocks noGrp="1"/>
          </p:cNvGraphicFramePr>
          <p:nvPr>
            <p:extLst>
              <p:ext uri="{D42A27DB-BD31-4B8C-83A1-F6EECF244321}">
                <p14:modId xmlns:p14="http://schemas.microsoft.com/office/powerpoint/2010/main" val="1740549726"/>
              </p:ext>
            </p:extLst>
          </p:nvPr>
        </p:nvGraphicFramePr>
        <p:xfrm>
          <a:off x="843985" y="2905218"/>
          <a:ext cx="10355826" cy="2319456"/>
        </p:xfrm>
        <a:graphic>
          <a:graphicData uri="http://schemas.openxmlformats.org/drawingml/2006/table">
            <a:tbl>
              <a:tblPr firstRow="1" bandRow="1"/>
              <a:tblGrid>
                <a:gridCol w="1151577">
                  <a:extLst>
                    <a:ext uri="{9D8B030D-6E8A-4147-A177-3AD203B41FA5}">
                      <a16:colId xmlns:a16="http://schemas.microsoft.com/office/drawing/2014/main" val="2794518856"/>
                    </a:ext>
                  </a:extLst>
                </a:gridCol>
                <a:gridCol w="9204249">
                  <a:extLst>
                    <a:ext uri="{9D8B030D-6E8A-4147-A177-3AD203B41FA5}">
                      <a16:colId xmlns:a16="http://schemas.microsoft.com/office/drawing/2014/main" val="3104022207"/>
                    </a:ext>
                  </a:extLst>
                </a:gridCol>
              </a:tblGrid>
              <a:tr h="23194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Teams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7- Global teams </a:t>
                      </a:r>
                      <a:r>
                        <a:rPr lang="en-US" sz="2000" b="0" u="none" dirty="0">
                          <a:solidFill>
                            <a:schemeClr val="tx1"/>
                          </a:solidFill>
                          <a:latin typeface="Times New Roman" panose="02020603050405020304" pitchFamily="18" charset="0"/>
                          <a:cs typeface="Times New Roman" panose="02020603050405020304" pitchFamily="18" charset="0"/>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48960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graphicFrame>
        <p:nvGraphicFramePr>
          <p:cNvPr id="9" name="Table 8">
            <a:extLst>
              <a:ext uri="{FF2B5EF4-FFF2-40B4-BE49-F238E27FC236}">
                <a16:creationId xmlns:a16="http://schemas.microsoft.com/office/drawing/2014/main" id="{E4CDE0F0-2E0C-400B-8549-C4280059DD81}"/>
              </a:ext>
            </a:extLst>
          </p:cNvPr>
          <p:cNvGraphicFramePr>
            <a:graphicFrameLocks noGrp="1"/>
          </p:cNvGraphicFramePr>
          <p:nvPr>
            <p:extLst>
              <p:ext uri="{D42A27DB-BD31-4B8C-83A1-F6EECF244321}">
                <p14:modId xmlns:p14="http://schemas.microsoft.com/office/powerpoint/2010/main" val="27056045"/>
              </p:ext>
            </p:extLst>
          </p:nvPr>
        </p:nvGraphicFramePr>
        <p:xfrm>
          <a:off x="1058038" y="2428053"/>
          <a:ext cx="10075923" cy="3433927"/>
        </p:xfrm>
        <a:graphic>
          <a:graphicData uri="http://schemas.openxmlformats.org/drawingml/2006/table">
            <a:tbl>
              <a:tblPr/>
              <a:tblGrid>
                <a:gridCol w="2929907">
                  <a:extLst>
                    <a:ext uri="{9D8B030D-6E8A-4147-A177-3AD203B41FA5}">
                      <a16:colId xmlns:a16="http://schemas.microsoft.com/office/drawing/2014/main" val="1820106040"/>
                    </a:ext>
                  </a:extLst>
                </a:gridCol>
                <a:gridCol w="7146016">
                  <a:extLst>
                    <a:ext uri="{9D8B030D-6E8A-4147-A177-3AD203B41FA5}">
                      <a16:colId xmlns:a16="http://schemas.microsoft.com/office/drawing/2014/main" val="3184326611"/>
                    </a:ext>
                  </a:extLst>
                </a:gridCol>
              </a:tblGrid>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552980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Cross-functional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224962297"/>
                  </a:ext>
                </a:extLst>
              </a:tr>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8595114"/>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Self-directed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101460212"/>
                  </a:ext>
                </a:extLst>
              </a:tr>
              <a:tr h="60024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5254065"/>
                  </a:ext>
                </a:extLst>
              </a:tr>
              <a:tr h="6373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36891757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3420030"/>
                  </a:ext>
                </a:extLst>
              </a:tr>
            </a:tbl>
          </a:graphicData>
        </a:graphic>
      </p:graphicFrame>
    </p:spTree>
    <p:extLst>
      <p:ext uri="{BB962C8B-B14F-4D97-AF65-F5344CB8AC3E}">
        <p14:creationId xmlns:p14="http://schemas.microsoft.com/office/powerpoint/2010/main" val="401135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Teams</a:t>
            </a:r>
          </a:p>
        </p:txBody>
      </p:sp>
      <p:pic>
        <p:nvPicPr>
          <p:cNvPr id="2" name="Picture 1">
            <a:extLst>
              <a:ext uri="{FF2B5EF4-FFF2-40B4-BE49-F238E27FC236}">
                <a16:creationId xmlns:a16="http://schemas.microsoft.com/office/drawing/2014/main" id="{4F7D3158-A1C0-086B-6109-1C2B6062B929}"/>
              </a:ext>
            </a:extLst>
          </p:cNvPr>
          <p:cNvPicPr>
            <a:picLocks noChangeAspect="1"/>
          </p:cNvPicPr>
          <p:nvPr/>
        </p:nvPicPr>
        <p:blipFill>
          <a:blip r:embed="rId3"/>
          <a:stretch>
            <a:fillRect/>
          </a:stretch>
        </p:blipFill>
        <p:spPr>
          <a:xfrm>
            <a:off x="6334749" y="2390453"/>
            <a:ext cx="4913566" cy="3550980"/>
          </a:xfrm>
          <a:prstGeom prst="rect">
            <a:avLst/>
          </a:prstGeom>
        </p:spPr>
      </p:pic>
      <p:sp>
        <p:nvSpPr>
          <p:cNvPr id="11" name="TextBox 10">
            <a:extLst>
              <a:ext uri="{FF2B5EF4-FFF2-40B4-BE49-F238E27FC236}">
                <a16:creationId xmlns:a16="http://schemas.microsoft.com/office/drawing/2014/main" id="{82A74DFC-E3D5-EEC3-D02F-7B765094A54E}"/>
              </a:ext>
            </a:extLst>
          </p:cNvPr>
          <p:cNvSpPr txBox="1"/>
          <p:nvPr/>
        </p:nvSpPr>
        <p:spPr>
          <a:xfrm>
            <a:off x="942308" y="2689621"/>
            <a:ext cx="4516852"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1189519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9" name="Table 9">
            <a:extLst>
              <a:ext uri="{FF2B5EF4-FFF2-40B4-BE49-F238E27FC236}">
                <a16:creationId xmlns:a16="http://schemas.microsoft.com/office/drawing/2014/main" id="{B56E7B1D-74DB-7DFD-8919-A7BE03F697D3}"/>
              </a:ext>
            </a:extLst>
          </p:cNvPr>
          <p:cNvGraphicFramePr>
            <a:graphicFrameLocks noGrp="1"/>
          </p:cNvGraphicFramePr>
          <p:nvPr>
            <p:extLst>
              <p:ext uri="{D42A27DB-BD31-4B8C-83A1-F6EECF244321}">
                <p14:modId xmlns:p14="http://schemas.microsoft.com/office/powerpoint/2010/main" val="3171871297"/>
              </p:ext>
            </p:extLst>
          </p:nvPr>
        </p:nvGraphicFramePr>
        <p:xfrm>
          <a:off x="791305" y="2800347"/>
          <a:ext cx="10476464" cy="2834640"/>
        </p:xfrm>
        <a:graphic>
          <a:graphicData uri="http://schemas.openxmlformats.org/drawingml/2006/table">
            <a:tbl>
              <a:tblPr firstRow="1" bandRow="1"/>
              <a:tblGrid>
                <a:gridCol w="1164992">
                  <a:extLst>
                    <a:ext uri="{9D8B030D-6E8A-4147-A177-3AD203B41FA5}">
                      <a16:colId xmlns:a16="http://schemas.microsoft.com/office/drawing/2014/main" val="2794518856"/>
                    </a:ext>
                  </a:extLst>
                </a:gridCol>
                <a:gridCol w="9311472">
                  <a:extLst>
                    <a:ext uri="{9D8B030D-6E8A-4147-A177-3AD203B41FA5}">
                      <a16:colId xmlns:a16="http://schemas.microsoft.com/office/drawing/2014/main" val="3104022207"/>
                    </a:ext>
                  </a:extLst>
                </a:gridCol>
              </a:tblGrid>
              <a:tr h="26019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cs typeface="+mj-cs"/>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1" u="sng" dirty="0">
                          <a:solidFill>
                            <a:schemeClr val="tx1"/>
                          </a:solidFill>
                          <a:latin typeface="Times New Roman" panose="02020603050405020304" pitchFamily="18" charset="0"/>
                          <a:cs typeface="Times New Roman" panose="02020603050405020304" pitchFamily="18" charset="0"/>
                        </a:rPr>
                        <a:t>informal groups </a:t>
                      </a:r>
                      <a:r>
                        <a:rPr lang="en-US" sz="2000" b="0" u="none" dirty="0">
                          <a:solidFill>
                            <a:schemeClr val="tx1"/>
                          </a:solidFill>
                          <a:latin typeface="Times New Roman" panose="02020603050405020304" pitchFamily="18" charset="0"/>
                          <a:cs typeface="Times New Roman" panose="02020603050405020304" pitchFamily="18" charset="0"/>
                        </a:rPr>
                        <a:t>are formed by their members and consist of friendship groups</a:t>
                      </a:r>
                      <a:r>
                        <a:rPr lang="en-US" sz="2000" b="0" u="none" dirty="0">
                          <a:solidFill>
                            <a:schemeClr val="tx1"/>
                          </a:solidFill>
                          <a:cs typeface="+mj-cs"/>
                        </a:rPr>
                        <a:t>, </a:t>
                      </a:r>
                      <a:r>
                        <a:rPr lang="en-US" sz="2000" b="0" u="none" dirty="0">
                          <a:solidFill>
                            <a:schemeClr val="tx1"/>
                          </a:solidFill>
                          <a:latin typeface="Times New Roman" panose="02020603050405020304" pitchFamily="18" charset="0"/>
                          <a:cs typeface="Times New Roman" panose="02020603050405020304" pitchFamily="18" charset="0"/>
                        </a:rPr>
                        <a:t>which are relatively permanent, and interest groups, which may be shorter-lived.</a:t>
                      </a:r>
                      <a:endParaRPr lang="ar-EG"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Friendship groups </a:t>
                      </a:r>
                      <a:r>
                        <a:rPr lang="en-US" sz="2000" b="0" u="none" dirty="0">
                          <a:solidFill>
                            <a:schemeClr val="tx1"/>
                          </a:solidFill>
                          <a:latin typeface="Times New Roman" panose="02020603050405020304" pitchFamily="18" charset="0"/>
                          <a:cs typeface="Times New Roman" panose="02020603050405020304" pitchFamily="18" charset="0"/>
                        </a:rPr>
                        <a:t>arise out of cordial personal relationships among members and the enjoyment they get from being together.</a:t>
                      </a:r>
                    </a:p>
                    <a:p>
                      <a:pPr marL="342900" indent="-342900" algn="just">
                        <a:buFont typeface="+mj-lt"/>
                        <a:buAutoNum type="arabicPeriod"/>
                      </a:pPr>
                      <a:endParaRPr lang="en-US" sz="2000" b="0" u="none" dirty="0">
                        <a:solidFill>
                          <a:schemeClr val="tx1"/>
                        </a:solidFill>
                        <a:cs typeface="+mj-cs"/>
                      </a:endParaRPr>
                    </a:p>
                    <a:p>
                      <a:pPr marL="342900" indent="-342900" algn="just">
                        <a:buFont typeface="+mj-lt"/>
                        <a:buAutoNum type="arabicPeriod"/>
                      </a:pPr>
                      <a:r>
                        <a:rPr lang="en-US" sz="2000" b="1" u="sng" dirty="0">
                          <a:solidFill>
                            <a:schemeClr val="tx1"/>
                          </a:solidFill>
                          <a:latin typeface="Times New Roman" panose="02020603050405020304" pitchFamily="18" charset="0"/>
                          <a:cs typeface="Times New Roman" panose="02020603050405020304" pitchFamily="18" charset="0"/>
                        </a:rPr>
                        <a:t> Interest groups </a:t>
                      </a:r>
                      <a:r>
                        <a:rPr lang="en-US" sz="2000" b="0" u="none" dirty="0">
                          <a:solidFill>
                            <a:schemeClr val="tx1"/>
                          </a:solidFill>
                          <a:latin typeface="Times New Roman" panose="02020603050405020304" pitchFamily="18" charset="0"/>
                          <a:cs typeface="Times New Roman" panose="02020603050405020304" pitchFamily="18" charset="0"/>
                        </a:rPr>
                        <a:t>are organized around a common activity or interest, although friendships may also develop among members.</a:t>
                      </a:r>
                    </a:p>
                    <a:p>
                      <a:pPr marL="342900" indent="-342900" algn="just">
                        <a:buFont typeface="+mj-lt"/>
                        <a:buAutoNum type="arabicPeriod"/>
                      </a:pPr>
                      <a:endParaRPr lang="en-US" sz="2000" b="0" u="none" dirty="0">
                        <a:solidFill>
                          <a:schemeClr val="tx1"/>
                        </a:solidFill>
                        <a:cs typeface="+mj-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008942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Groups</a:t>
            </a:r>
          </a:p>
        </p:txBody>
      </p:sp>
      <p:graphicFrame>
        <p:nvGraphicFramePr>
          <p:cNvPr id="2" name="Table 9">
            <a:extLst>
              <a:ext uri="{FF2B5EF4-FFF2-40B4-BE49-F238E27FC236}">
                <a16:creationId xmlns:a16="http://schemas.microsoft.com/office/drawing/2014/main" id="{8FDCC0C6-0E34-50B0-6E64-536C4F53B1BC}"/>
              </a:ext>
            </a:extLst>
          </p:cNvPr>
          <p:cNvGraphicFramePr>
            <a:graphicFrameLocks noGrp="1"/>
          </p:cNvGraphicFramePr>
          <p:nvPr>
            <p:extLst>
              <p:ext uri="{D42A27DB-BD31-4B8C-83A1-F6EECF244321}">
                <p14:modId xmlns:p14="http://schemas.microsoft.com/office/powerpoint/2010/main" val="2735503484"/>
              </p:ext>
            </p:extLst>
          </p:nvPr>
        </p:nvGraphicFramePr>
        <p:xfrm>
          <a:off x="762000" y="2758273"/>
          <a:ext cx="10360306" cy="2373369"/>
        </p:xfrm>
        <a:graphic>
          <a:graphicData uri="http://schemas.openxmlformats.org/drawingml/2006/table">
            <a:tbl>
              <a:tblPr firstRow="1" bandRow="1"/>
              <a:tblGrid>
                <a:gridCol w="1152075">
                  <a:extLst>
                    <a:ext uri="{9D8B030D-6E8A-4147-A177-3AD203B41FA5}">
                      <a16:colId xmlns:a16="http://schemas.microsoft.com/office/drawing/2014/main" val="2794518856"/>
                    </a:ext>
                  </a:extLst>
                </a:gridCol>
                <a:gridCol w="9208231">
                  <a:extLst>
                    <a:ext uri="{9D8B030D-6E8A-4147-A177-3AD203B41FA5}">
                      <a16:colId xmlns:a16="http://schemas.microsoft.com/office/drawing/2014/main" val="3104022207"/>
                    </a:ext>
                  </a:extLst>
                </a:gridCol>
              </a:tblGrid>
              <a:tr h="23733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sz="2000" b="1" u="sng" dirty="0">
                          <a:solidFill>
                            <a:schemeClr val="tx1"/>
                          </a:solidFill>
                          <a:latin typeface="Times New Roman" panose="02020603050405020304" pitchFamily="18" charset="0"/>
                          <a:cs typeface="Times New Roman" panose="02020603050405020304" pitchFamily="18" charset="0"/>
                        </a:rPr>
                        <a:t>Good examples: </a:t>
                      </a:r>
                      <a:r>
                        <a:rPr lang="en-US" sz="2000" b="0" u="none" dirty="0">
                          <a:solidFill>
                            <a:schemeClr val="tx1"/>
                          </a:solidFill>
                          <a:latin typeface="Times New Roman" panose="02020603050405020304" pitchFamily="18" charset="0"/>
                          <a:cs typeface="Times New Roman" panose="02020603050405020304" pitchFamily="18" charset="0"/>
                        </a:rPr>
                        <a:t>of interest groups are the networks of working women that have developed over the last several years.</a:t>
                      </a:r>
                    </a:p>
                    <a:p>
                      <a:pPr marL="0" indent="0" algn="just">
                        <a:buFont typeface="+mj-lt"/>
                        <a:buNone/>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u="none" dirty="0">
                          <a:solidFill>
                            <a:schemeClr val="tx1"/>
                          </a:solidFill>
                          <a:latin typeface="Times New Roman" panose="02020603050405020304" pitchFamily="18" charset="0"/>
                          <a:cs typeface="Times New Roman" panose="02020603050405020304" pitchFamily="18" charset="0"/>
                        </a:rPr>
                        <a:t> Many of these groups began as informal social gatherings of women who wanted to meet with other women working in male-dominated organizations, but they soon developed into interest groups whose benefits went far beyond their initial social purposes.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54741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722CDDF1-B819-0AA0-B6A9-C9A22F4A92EE}"/>
              </a:ext>
            </a:extLst>
          </p:cNvPr>
          <p:cNvGraphicFramePr>
            <a:graphicFrameLocks noGrp="1"/>
          </p:cNvGraphicFramePr>
          <p:nvPr>
            <p:extLst>
              <p:ext uri="{D42A27DB-BD31-4B8C-83A1-F6EECF244321}">
                <p14:modId xmlns:p14="http://schemas.microsoft.com/office/powerpoint/2010/main" val="1380239713"/>
              </p:ext>
            </p:extLst>
          </p:nvPr>
        </p:nvGraphicFramePr>
        <p:xfrm>
          <a:off x="576359" y="2333588"/>
          <a:ext cx="10797209" cy="3749040"/>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351812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The five basic group performance factors are composition, size, norms, cohesiveness, and informal leadership.</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If you are part of a group or team that is not performing effectively, the Improve Your Skills feature might be a useful diagnostic tool.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35587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9">
            <a:extLst>
              <a:ext uri="{FF2B5EF4-FFF2-40B4-BE49-F238E27FC236}">
                <a16:creationId xmlns:a16="http://schemas.microsoft.com/office/drawing/2014/main" id="{E8012C77-B981-B8D7-279A-A773610AD044}"/>
              </a:ext>
            </a:extLst>
          </p:cNvPr>
          <p:cNvGraphicFramePr>
            <a:graphicFrameLocks noGrp="1"/>
          </p:cNvGraphicFramePr>
          <p:nvPr>
            <p:extLst>
              <p:ext uri="{D42A27DB-BD31-4B8C-83A1-F6EECF244321}">
                <p14:modId xmlns:p14="http://schemas.microsoft.com/office/powerpoint/2010/main" val="243033629"/>
              </p:ext>
            </p:extLst>
          </p:nvPr>
        </p:nvGraphicFramePr>
        <p:xfrm>
          <a:off x="732103" y="2455651"/>
          <a:ext cx="10583074" cy="3383280"/>
        </p:xfrm>
        <a:graphic>
          <a:graphicData uri="http://schemas.openxmlformats.org/drawingml/2006/table">
            <a:tbl>
              <a:tblPr firstRow="1" bandRow="1"/>
              <a:tblGrid>
                <a:gridCol w="214957">
                  <a:extLst>
                    <a:ext uri="{9D8B030D-6E8A-4147-A177-3AD203B41FA5}">
                      <a16:colId xmlns:a16="http://schemas.microsoft.com/office/drawing/2014/main" val="2794518856"/>
                    </a:ext>
                  </a:extLst>
                </a:gridCol>
                <a:gridCol w="10368117">
                  <a:extLst>
                    <a:ext uri="{9D8B030D-6E8A-4147-A177-3AD203B41FA5}">
                      <a16:colId xmlns:a16="http://schemas.microsoft.com/office/drawing/2014/main" val="3104022207"/>
                    </a:ext>
                  </a:extLst>
                </a:gridCol>
              </a:tblGrid>
              <a:tr h="334917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u="sng" dirty="0">
                          <a:solidFill>
                            <a:schemeClr val="tx1"/>
                          </a:solidFill>
                          <a:latin typeface="Times New Roman" panose="02020603050405020304" pitchFamily="18" charset="0"/>
                          <a:cs typeface="Times New Roman" panose="02020603050405020304" pitchFamily="18" charset="0"/>
                        </a:rPr>
                        <a:t>Diagnosing Team Problems</a:t>
                      </a:r>
                    </a:p>
                    <a:p>
                      <a:pPr marL="0" indent="0" algn="just">
                        <a:buFontTx/>
                        <a:buNone/>
                      </a:pPr>
                      <a:r>
                        <a:rPr lang="en-US" sz="2000" b="1" u="none" dirty="0">
                          <a:solidFill>
                            <a:schemeClr val="tx1"/>
                          </a:solidFill>
                          <a:latin typeface="Times New Roman" panose="02020603050405020304" pitchFamily="18" charset="0"/>
                          <a:cs typeface="Times New Roman" panose="02020603050405020304" pitchFamily="18" charset="0"/>
                        </a:rPr>
                        <a:t>Here are some questions you can ask in diagnosing team issues.</a:t>
                      </a:r>
                    </a:p>
                    <a:p>
                      <a:pPr marL="0" indent="0" algn="just">
                        <a:buFontTx/>
                        <a:buNone/>
                      </a:pPr>
                      <a:endParaRPr lang="en-US" sz="800" b="1"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sz="2000" b="0" i="1" u="sng" dirty="0">
                          <a:solidFill>
                            <a:schemeClr val="tx1"/>
                          </a:solidFill>
                          <a:latin typeface="Times New Roman" panose="02020603050405020304" pitchFamily="18" charset="0"/>
                          <a:cs typeface="Times New Roman" panose="02020603050405020304" pitchFamily="18" charset="0"/>
                        </a:rPr>
                        <a:t>1. Clear direction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each of the team members articulate the purpose that the team exists to achieve?</a:t>
                      </a:r>
                    </a:p>
                    <a:p>
                      <a:pPr marL="285750" indent="-285750" algn="just">
                        <a:buFont typeface="Wingdings" panose="05000000000000000000" pitchFamily="2" charset="2"/>
                        <a:buChar char="§"/>
                      </a:pPr>
                      <a:endParaRPr lang="en-US" sz="8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2.  A real team task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Is the team assigned collective responsibility for all of its customers and major outputs?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make collective decisions about work strategies (rather than leaving it to individuals)?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team members willing and able to help one another?</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get team-level feedback about its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283953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9">
            <a:extLst>
              <a:ext uri="{FF2B5EF4-FFF2-40B4-BE49-F238E27FC236}">
                <a16:creationId xmlns:a16="http://schemas.microsoft.com/office/drawing/2014/main" id="{C7058FE1-7F76-4D6E-22B3-7B9BC2EA81BC}"/>
              </a:ext>
            </a:extLst>
          </p:cNvPr>
          <p:cNvGraphicFramePr>
            <a:graphicFrameLocks noGrp="1"/>
          </p:cNvGraphicFramePr>
          <p:nvPr>
            <p:extLst>
              <p:ext uri="{D42A27DB-BD31-4B8C-83A1-F6EECF244321}">
                <p14:modId xmlns:p14="http://schemas.microsoft.com/office/powerpoint/2010/main" val="2142224153"/>
              </p:ext>
            </p:extLst>
          </p:nvPr>
        </p:nvGraphicFramePr>
        <p:xfrm>
          <a:off x="753204" y="2843133"/>
          <a:ext cx="10470319" cy="2252297"/>
        </p:xfrm>
        <a:graphic>
          <a:graphicData uri="http://schemas.openxmlformats.org/drawingml/2006/table">
            <a:tbl>
              <a:tblPr firstRow="1" bandRow="1"/>
              <a:tblGrid>
                <a:gridCol w="1603788">
                  <a:extLst>
                    <a:ext uri="{9D8B030D-6E8A-4147-A177-3AD203B41FA5}">
                      <a16:colId xmlns:a16="http://schemas.microsoft.com/office/drawing/2014/main" val="2794518856"/>
                    </a:ext>
                  </a:extLst>
                </a:gridCol>
                <a:gridCol w="8866531">
                  <a:extLst>
                    <a:ext uri="{9D8B030D-6E8A-4147-A177-3AD203B41FA5}">
                      <a16:colId xmlns:a16="http://schemas.microsoft.com/office/drawing/2014/main" val="3104022207"/>
                    </a:ext>
                  </a:extLst>
                </a:gridCol>
              </a:tblGrid>
              <a:tr h="22522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mj-lt"/>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3. Team rewards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Are more than 80 percent of all rewards available to teams only, and not to individuals?</a:t>
                      </a:r>
                    </a:p>
                    <a:p>
                      <a:pPr marL="0" indent="0" algn="just">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52252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2" name="Table 1">
            <a:extLst>
              <a:ext uri="{FF2B5EF4-FFF2-40B4-BE49-F238E27FC236}">
                <a16:creationId xmlns:a16="http://schemas.microsoft.com/office/drawing/2014/main" id="{8670FCE6-1889-0AB7-A93F-93AC27B1B866}"/>
              </a:ext>
            </a:extLst>
          </p:cNvPr>
          <p:cNvGraphicFramePr>
            <a:graphicFrameLocks noGrp="1"/>
          </p:cNvGraphicFramePr>
          <p:nvPr>
            <p:extLst>
              <p:ext uri="{D42A27DB-BD31-4B8C-83A1-F6EECF244321}">
                <p14:modId xmlns:p14="http://schemas.microsoft.com/office/powerpoint/2010/main" val="3222065941"/>
              </p:ext>
            </p:extLst>
          </p:nvPr>
        </p:nvGraphicFramePr>
        <p:xfrm>
          <a:off x="904301" y="2492734"/>
          <a:ext cx="10383398" cy="3444240"/>
        </p:xfrm>
        <a:graphic>
          <a:graphicData uri="http://schemas.openxmlformats.org/drawingml/2006/table">
            <a:tbl>
              <a:tblPr firstRow="1" bandRow="1"/>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305732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i="1" u="sng" dirty="0">
                          <a:solidFill>
                            <a:schemeClr val="tx1"/>
                          </a:solidFill>
                          <a:latin typeface="Times New Roman" panose="02020603050405020304" pitchFamily="18" charset="0"/>
                          <a:cs typeface="Times New Roman" panose="02020603050405020304" pitchFamily="18" charset="0"/>
                        </a:rPr>
                        <a:t>4. Basic material resources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have its own meeting space?</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the team easily get the basic materials it needs to do its work?</a:t>
                      </a:r>
                    </a:p>
                    <a:p>
                      <a:pPr marL="285750" indent="-285750" algn="just">
                        <a:buFont typeface="Wingdings" panose="05000000000000000000" pitchFamily="2" charset="2"/>
                        <a:buChar char="§"/>
                      </a:pPr>
                      <a:endParaRPr lang="en-US" sz="2000" b="0" u="none" dirty="0">
                        <a:solidFill>
                          <a:schemeClr val="tx1"/>
                        </a:solidFill>
                        <a:latin typeface="Times New Roman" panose="02020603050405020304" pitchFamily="18" charset="0"/>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5. Authority to manage the work</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How to meet client demands  </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 Which actions to take, and when</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Whether to change their work strategies when they deem necessary</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sz="2000" b="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73337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Performance Factors</a:t>
            </a:r>
          </a:p>
        </p:txBody>
      </p:sp>
      <p:graphicFrame>
        <p:nvGraphicFramePr>
          <p:cNvPr id="9" name="Table 8">
            <a:extLst>
              <a:ext uri="{FF2B5EF4-FFF2-40B4-BE49-F238E27FC236}">
                <a16:creationId xmlns:a16="http://schemas.microsoft.com/office/drawing/2014/main" id="{EA932C51-4D3C-C61A-AEB7-BD80EFEC2D1E}"/>
              </a:ext>
            </a:extLst>
          </p:cNvPr>
          <p:cNvGraphicFramePr>
            <a:graphicFrameLocks noGrp="1"/>
          </p:cNvGraphicFramePr>
          <p:nvPr>
            <p:extLst>
              <p:ext uri="{D42A27DB-BD31-4B8C-83A1-F6EECF244321}">
                <p14:modId xmlns:p14="http://schemas.microsoft.com/office/powerpoint/2010/main" val="3596110849"/>
              </p:ext>
            </p:extLst>
          </p:nvPr>
        </p:nvGraphicFramePr>
        <p:xfrm>
          <a:off x="1099762" y="2605507"/>
          <a:ext cx="9731658" cy="2834640"/>
        </p:xfrm>
        <a:graphic>
          <a:graphicData uri="http://schemas.openxmlformats.org/drawingml/2006/table">
            <a:tbl>
              <a:tblPr firstRow="1" bandRow="1"/>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28305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latin typeface="Times New Roman" panose="02020603050405020304" pitchFamily="18" charset="0"/>
                          <a:cs typeface="Times New Roman" panose="02020603050405020304" pitchFamily="18" charset="0"/>
                        </a:rPr>
                        <a:t>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Group Performance Factors</a:t>
                      </a: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6. Team goals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Can team members articulate specific and shared team goals?</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7. Improvement norms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team members encourage one another to detect and solve problems?</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openly discuss differences in what members have to contribute to the team?</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 members encourage experimentation with new ways of operating?</a:t>
                      </a:r>
                    </a:p>
                    <a:p>
                      <a:pPr marL="285750" indent="-285750" algn="just">
                        <a:buFont typeface="Wingdings" panose="05000000000000000000" pitchFamily="2" charset="2"/>
                        <a:buChar char="§"/>
                      </a:pPr>
                      <a:r>
                        <a:rPr lang="en-US" sz="2000" b="0" u="none" dirty="0">
                          <a:solidFill>
                            <a:schemeClr val="tx1"/>
                          </a:solidFill>
                          <a:latin typeface="Times New Roman" panose="02020603050405020304" pitchFamily="18" charset="0"/>
                          <a:cs typeface="Times New Roman" panose="02020603050405020304" pitchFamily="18" charset="0"/>
                        </a:rPr>
                        <a:t>Does the team actively seek to learn from other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79626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88F72D90-3308-17D0-E123-C7731191632D}"/>
              </a:ext>
            </a:extLst>
          </p:cNvPr>
          <p:cNvGraphicFramePr>
            <a:graphicFrameLocks noGrp="1"/>
          </p:cNvGraphicFramePr>
          <p:nvPr>
            <p:extLst>
              <p:ext uri="{D42A27DB-BD31-4B8C-83A1-F6EECF244321}">
                <p14:modId xmlns:p14="http://schemas.microsoft.com/office/powerpoint/2010/main" val="1569616304"/>
              </p:ext>
            </p:extLst>
          </p:nvPr>
        </p:nvGraphicFramePr>
        <p:xfrm>
          <a:off x="683647" y="2582044"/>
          <a:ext cx="10679985" cy="3139440"/>
        </p:xfrm>
        <a:graphic>
          <a:graphicData uri="http://schemas.openxmlformats.org/drawingml/2006/table">
            <a:tbl>
              <a:tblPr firstRow="1" bandRow="1"/>
              <a:tblGrid>
                <a:gridCol w="1751041">
                  <a:extLst>
                    <a:ext uri="{9D8B030D-6E8A-4147-A177-3AD203B41FA5}">
                      <a16:colId xmlns:a16="http://schemas.microsoft.com/office/drawing/2014/main" val="3871359360"/>
                    </a:ext>
                  </a:extLst>
                </a:gridCol>
                <a:gridCol w="8928944">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Group Composition: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is most often described in terms of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homogeneity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or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heterogeneity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the members</a:t>
                      </a:r>
                    </a:p>
                    <a:p>
                      <a:pPr marL="285750" indent="-285750" algn="just" defTabSz="914400" rtl="0" eaLnBrk="1" latinLnBrk="0" hangingPunct="1">
                        <a:buFont typeface="Wingdings" panose="05000000000000000000" pitchFamily="2" charset="2"/>
                        <a:buChar char="§"/>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group is homogeneous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055291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8CB81439-7597-9B55-CED0-3634223BCE25}"/>
              </a:ext>
            </a:extLst>
          </p:cNvPr>
          <p:cNvGraphicFramePr>
            <a:graphicFrameLocks noGrp="1"/>
          </p:cNvGraphicFramePr>
          <p:nvPr>
            <p:extLst>
              <p:ext uri="{D42A27DB-BD31-4B8C-83A1-F6EECF244321}">
                <p14:modId xmlns:p14="http://schemas.microsoft.com/office/powerpoint/2010/main" val="402548856"/>
              </p:ext>
            </p:extLst>
          </p:nvPr>
        </p:nvGraphicFramePr>
        <p:xfrm>
          <a:off x="766457" y="2517696"/>
          <a:ext cx="10545556" cy="2678169"/>
        </p:xfrm>
        <a:graphic>
          <a:graphicData uri="http://schemas.openxmlformats.org/drawingml/2006/table">
            <a:tbl>
              <a:tblPr firstRow="1" bandRow="1"/>
              <a:tblGrid>
                <a:gridCol w="1729000">
                  <a:extLst>
                    <a:ext uri="{9D8B030D-6E8A-4147-A177-3AD203B41FA5}">
                      <a16:colId xmlns:a16="http://schemas.microsoft.com/office/drawing/2014/main" val="3871359360"/>
                    </a:ext>
                  </a:extLst>
                </a:gridCol>
                <a:gridCol w="8816556">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In heterogeneous groups,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substantial amount of research has explored the relationship between a group’s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composition and its productivity.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85110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B2FD6873-EB58-8CF9-A46B-F33BCD3FF49E}"/>
              </a:ext>
            </a:extLst>
          </p:cNvPr>
          <p:cNvGraphicFramePr>
            <a:graphicFrameLocks noGrp="1"/>
          </p:cNvGraphicFramePr>
          <p:nvPr>
            <p:extLst>
              <p:ext uri="{D42A27DB-BD31-4B8C-83A1-F6EECF244321}">
                <p14:modId xmlns:p14="http://schemas.microsoft.com/office/powerpoint/2010/main" val="3083614940"/>
              </p:ext>
            </p:extLst>
          </p:nvPr>
        </p:nvGraphicFramePr>
        <p:xfrm>
          <a:off x="638288" y="2513621"/>
          <a:ext cx="10770704"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62424">
                  <a:extLst>
                    <a:ext uri="{9D8B030D-6E8A-4147-A177-3AD203B41FA5}">
                      <a16:colId xmlns:a16="http://schemas.microsoft.com/office/drawing/2014/main" val="1091551387"/>
                    </a:ext>
                  </a:extLst>
                </a:gridCol>
              </a:tblGrid>
              <a:tr h="340898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likely to be more productive when the group task is simple, cooperation is necessary,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group tasks are sequential, or quick action is required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A heterogeneous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more likely to be productive when the task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complex, requires a collective effort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homogeneous group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tends to have less conflict, fewer differences of opinion, smoother communication, and more interactions.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57670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9" name="Table 8">
            <a:extLst>
              <a:ext uri="{FF2B5EF4-FFF2-40B4-BE49-F238E27FC236}">
                <a16:creationId xmlns:a16="http://schemas.microsoft.com/office/drawing/2014/main" id="{C6CF158D-56FB-4475-48AB-99E4CD91D90B}"/>
              </a:ext>
            </a:extLst>
          </p:cNvPr>
          <p:cNvGraphicFramePr>
            <a:graphicFrameLocks noGrp="1"/>
          </p:cNvGraphicFramePr>
          <p:nvPr>
            <p:extLst>
              <p:ext uri="{D42A27DB-BD31-4B8C-83A1-F6EECF244321}">
                <p14:modId xmlns:p14="http://schemas.microsoft.com/office/powerpoint/2010/main" val="1196204331"/>
              </p:ext>
            </p:extLst>
          </p:nvPr>
        </p:nvGraphicFramePr>
        <p:xfrm>
          <a:off x="544767" y="2590846"/>
          <a:ext cx="10798072"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89792">
                  <a:extLst>
                    <a:ext uri="{9D8B030D-6E8A-4147-A177-3AD203B41FA5}">
                      <a16:colId xmlns:a16="http://schemas.microsoft.com/office/drawing/2014/main" val="1091551387"/>
                    </a:ext>
                  </a:extLst>
                </a:gridCol>
              </a:tblGrid>
              <a:tr h="333175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Cultures differ in the importance they place on group membership and in how they view authority, uncertainty, and other important factors.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22413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aphicFrame>
        <p:nvGraphicFramePr>
          <p:cNvPr id="2" name="Table 1">
            <a:extLst>
              <a:ext uri="{FF2B5EF4-FFF2-40B4-BE49-F238E27FC236}">
                <a16:creationId xmlns:a16="http://schemas.microsoft.com/office/drawing/2014/main" id="{DD1EC4B3-D27D-C493-227C-9254A0E6A75D}"/>
              </a:ext>
            </a:extLst>
          </p:cNvPr>
          <p:cNvGraphicFramePr>
            <a:graphicFrameLocks noGrp="1"/>
          </p:cNvGraphicFramePr>
          <p:nvPr>
            <p:extLst>
              <p:ext uri="{D42A27DB-BD31-4B8C-83A1-F6EECF244321}">
                <p14:modId xmlns:p14="http://schemas.microsoft.com/office/powerpoint/2010/main" val="4098943935"/>
              </p:ext>
            </p:extLst>
          </p:nvPr>
        </p:nvGraphicFramePr>
        <p:xfrm>
          <a:off x="617280" y="2292395"/>
          <a:ext cx="10721872" cy="37490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13592">
                  <a:extLst>
                    <a:ext uri="{9D8B030D-6E8A-4147-A177-3AD203B41FA5}">
                      <a16:colId xmlns:a16="http://schemas.microsoft.com/office/drawing/2014/main" val="1091551387"/>
                    </a:ext>
                  </a:extLst>
                </a:gridCol>
              </a:tblGrid>
              <a:tr h="363784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may therefore need to spend more time helping a culturally diverse group through the rough spots as it matures, and they should allow a longer-than-normal time before expecting it to carry out its assigned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583174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Composition</a:t>
            </a:r>
          </a:p>
        </p:txBody>
      </p:sp>
      <p:grpSp>
        <p:nvGrpSpPr>
          <p:cNvPr id="9" name="Group 8">
            <a:extLst>
              <a:ext uri="{FF2B5EF4-FFF2-40B4-BE49-F238E27FC236}">
                <a16:creationId xmlns:a16="http://schemas.microsoft.com/office/drawing/2014/main" id="{A4031C83-F6D2-2FBF-3C2B-3E5D83EAC684}"/>
              </a:ext>
            </a:extLst>
          </p:cNvPr>
          <p:cNvGrpSpPr/>
          <p:nvPr/>
        </p:nvGrpSpPr>
        <p:grpSpPr>
          <a:xfrm>
            <a:off x="1131859" y="2508769"/>
            <a:ext cx="10087334" cy="3353578"/>
            <a:chOff x="1852875" y="1844273"/>
            <a:chExt cx="10087334" cy="3440294"/>
          </a:xfrm>
        </p:grpSpPr>
        <p:pic>
          <p:nvPicPr>
            <p:cNvPr id="11" name="Picture 10">
              <a:extLst>
                <a:ext uri="{FF2B5EF4-FFF2-40B4-BE49-F238E27FC236}">
                  <a16:creationId xmlns:a16="http://schemas.microsoft.com/office/drawing/2014/main" id="{8AC7B7A3-D17D-EA49-32F8-23AF6E3FA6D1}"/>
                </a:ext>
              </a:extLst>
            </p:cNvPr>
            <p:cNvPicPr>
              <a:picLocks noChangeAspect="1"/>
            </p:cNvPicPr>
            <p:nvPr/>
          </p:nvPicPr>
          <p:blipFill>
            <a:blip r:embed="rId3"/>
            <a:stretch>
              <a:fillRect/>
            </a:stretch>
          </p:blipFill>
          <p:spPr>
            <a:xfrm>
              <a:off x="7331410" y="1844273"/>
              <a:ext cx="4608799" cy="3416273"/>
            </a:xfrm>
            <a:prstGeom prst="rect">
              <a:avLst/>
            </a:prstGeom>
          </p:spPr>
        </p:pic>
        <p:sp>
          <p:nvSpPr>
            <p:cNvPr id="12" name="TextBox 11">
              <a:extLst>
                <a:ext uri="{FF2B5EF4-FFF2-40B4-BE49-F238E27FC236}">
                  <a16:creationId xmlns:a16="http://schemas.microsoft.com/office/drawing/2014/main" id="{18F3FDD3-6FA8-91FE-121B-2AB82AFF5684}"/>
                </a:ext>
              </a:extLst>
            </p:cNvPr>
            <p:cNvSpPr txBox="1"/>
            <p:nvPr/>
          </p:nvSpPr>
          <p:spPr>
            <a:xfrm>
              <a:off x="1852875" y="2032496"/>
              <a:ext cx="4963957" cy="325207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53893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8D0BEE98-DFC7-C462-2FE8-1A1998A23835}"/>
              </a:ext>
            </a:extLst>
          </p:cNvPr>
          <p:cNvGraphicFramePr>
            <a:graphicFrameLocks noGrp="1"/>
          </p:cNvGraphicFramePr>
          <p:nvPr>
            <p:extLst>
              <p:ext uri="{D42A27DB-BD31-4B8C-83A1-F6EECF244321}">
                <p14:modId xmlns:p14="http://schemas.microsoft.com/office/powerpoint/2010/main" val="3744023300"/>
              </p:ext>
            </p:extLst>
          </p:nvPr>
        </p:nvGraphicFramePr>
        <p:xfrm>
          <a:off x="555728" y="2537963"/>
          <a:ext cx="1087427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665992">
                  <a:extLst>
                    <a:ext uri="{9D8B030D-6E8A-4147-A177-3AD203B41FA5}">
                      <a16:colId xmlns:a16="http://schemas.microsoft.com/office/drawing/2014/main" val="1091551387"/>
                    </a:ext>
                  </a:extLst>
                </a:gridCol>
              </a:tblGrid>
              <a:tr h="3384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Beyond a certain point, the greater complexity of interactions and communication may make it more difficult for a large group to achieve agreement.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685286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9" name="Table 8">
            <a:extLst>
              <a:ext uri="{FF2B5EF4-FFF2-40B4-BE49-F238E27FC236}">
                <a16:creationId xmlns:a16="http://schemas.microsoft.com/office/drawing/2014/main" id="{A53F70E5-A024-634E-1A33-7D0B8834E1BB}"/>
              </a:ext>
            </a:extLst>
          </p:cNvPr>
          <p:cNvGraphicFramePr>
            <a:graphicFrameLocks noGrp="1"/>
          </p:cNvGraphicFramePr>
          <p:nvPr>
            <p:extLst>
              <p:ext uri="{D42A27DB-BD31-4B8C-83A1-F6EECF244321}">
                <p14:modId xmlns:p14="http://schemas.microsoft.com/office/powerpoint/2010/main" val="2752280977"/>
              </p:ext>
            </p:extLst>
          </p:nvPr>
        </p:nvGraphicFramePr>
        <p:xfrm>
          <a:off x="769117" y="2517696"/>
          <a:ext cx="10589779" cy="3139440"/>
        </p:xfrm>
        <a:graphic>
          <a:graphicData uri="http://schemas.openxmlformats.org/drawingml/2006/table">
            <a:tbl>
              <a:tblPr firstRow="1" bandRow="1"/>
              <a:tblGrid>
                <a:gridCol w="968023">
                  <a:extLst>
                    <a:ext uri="{9D8B030D-6E8A-4147-A177-3AD203B41FA5}">
                      <a16:colId xmlns:a16="http://schemas.microsoft.com/office/drawing/2014/main" val="3871359360"/>
                    </a:ext>
                  </a:extLst>
                </a:gridCol>
                <a:gridCol w="9621756">
                  <a:extLst>
                    <a:ext uri="{9D8B030D-6E8A-4147-A177-3AD203B41FA5}">
                      <a16:colId xmlns:a16="http://schemas.microsoft.com/office/drawing/2014/main" val="1091551387"/>
                    </a:ext>
                  </a:extLst>
                </a:gridCol>
              </a:tblGrid>
              <a:tr h="26768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Social loafing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81658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aphicFrame>
        <p:nvGraphicFramePr>
          <p:cNvPr id="2" name="Table 1">
            <a:extLst>
              <a:ext uri="{FF2B5EF4-FFF2-40B4-BE49-F238E27FC236}">
                <a16:creationId xmlns:a16="http://schemas.microsoft.com/office/drawing/2014/main" id="{3FEB6C47-CE4E-4EB6-F9FF-4F114DEA5963}"/>
              </a:ext>
            </a:extLst>
          </p:cNvPr>
          <p:cNvGraphicFramePr>
            <a:graphicFrameLocks noGrp="1"/>
          </p:cNvGraphicFramePr>
          <p:nvPr>
            <p:extLst>
              <p:ext uri="{D42A27DB-BD31-4B8C-83A1-F6EECF244321}">
                <p14:modId xmlns:p14="http://schemas.microsoft.com/office/powerpoint/2010/main" val="195558879"/>
              </p:ext>
            </p:extLst>
          </p:nvPr>
        </p:nvGraphicFramePr>
        <p:xfrm>
          <a:off x="762000" y="2752535"/>
          <a:ext cx="10408188" cy="2219608"/>
        </p:xfrm>
        <a:graphic>
          <a:graphicData uri="http://schemas.openxmlformats.org/drawingml/2006/table">
            <a:tbl>
              <a:tblPr firstRow="1" bandRow="1"/>
              <a:tblGrid>
                <a:gridCol w="1235794">
                  <a:extLst>
                    <a:ext uri="{9D8B030D-6E8A-4147-A177-3AD203B41FA5}">
                      <a16:colId xmlns:a16="http://schemas.microsoft.com/office/drawing/2014/main" val="3871359360"/>
                    </a:ext>
                  </a:extLst>
                </a:gridCol>
                <a:gridCol w="9172394">
                  <a:extLst>
                    <a:ext uri="{9D8B030D-6E8A-4147-A177-3AD203B41FA5}">
                      <a16:colId xmlns:a16="http://schemas.microsoft.com/office/drawing/2014/main" val="1091551387"/>
                    </a:ext>
                  </a:extLst>
                </a:gridCol>
              </a:tblGrid>
              <a:tr h="22196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need for interaction is affected by the maturity of the group, the tasks of the group, the maturity of individual members, and the ability of the group leader or manager to manage the communication, potential conflicts, and task activities.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0002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Size</a:t>
            </a:r>
          </a:p>
        </p:txBody>
      </p:sp>
      <p:grpSp>
        <p:nvGrpSpPr>
          <p:cNvPr id="9" name="Group 8">
            <a:extLst>
              <a:ext uri="{FF2B5EF4-FFF2-40B4-BE49-F238E27FC236}">
                <a16:creationId xmlns:a16="http://schemas.microsoft.com/office/drawing/2014/main" id="{3FB13B16-664F-7785-11B1-9EABFA43F2F5}"/>
              </a:ext>
            </a:extLst>
          </p:cNvPr>
          <p:cNvGrpSpPr/>
          <p:nvPr/>
        </p:nvGrpSpPr>
        <p:grpSpPr>
          <a:xfrm>
            <a:off x="1231489" y="2429511"/>
            <a:ext cx="9831979" cy="3453016"/>
            <a:chOff x="2147351" y="2024225"/>
            <a:chExt cx="9831979" cy="3453016"/>
          </a:xfrm>
        </p:grpSpPr>
        <p:pic>
          <p:nvPicPr>
            <p:cNvPr id="11" name="Picture 10">
              <a:extLst>
                <a:ext uri="{FF2B5EF4-FFF2-40B4-BE49-F238E27FC236}">
                  <a16:creationId xmlns:a16="http://schemas.microsoft.com/office/drawing/2014/main" id="{F96CA1D6-C40C-3628-C596-EC3E2A5D391D}"/>
                </a:ext>
              </a:extLst>
            </p:cNvPr>
            <p:cNvPicPr>
              <a:picLocks noChangeAspect="1"/>
            </p:cNvPicPr>
            <p:nvPr/>
          </p:nvPicPr>
          <p:blipFill>
            <a:blip r:embed="rId3"/>
            <a:stretch>
              <a:fillRect/>
            </a:stretch>
          </p:blipFill>
          <p:spPr>
            <a:xfrm>
              <a:off x="6636057" y="2024225"/>
              <a:ext cx="5343273" cy="3419923"/>
            </a:xfrm>
            <a:prstGeom prst="rect">
              <a:avLst/>
            </a:prstGeom>
          </p:spPr>
        </p:pic>
        <p:sp>
          <p:nvSpPr>
            <p:cNvPr id="12" name="TextBox 11">
              <a:extLst>
                <a:ext uri="{FF2B5EF4-FFF2-40B4-BE49-F238E27FC236}">
                  <a16:creationId xmlns:a16="http://schemas.microsoft.com/office/drawing/2014/main" id="{F2FE4C58-7175-6916-CFDD-5BC05BB6C066}"/>
                </a:ext>
              </a:extLst>
            </p:cNvPr>
            <p:cNvSpPr txBox="1"/>
            <p:nvPr/>
          </p:nvSpPr>
          <p:spPr>
            <a:xfrm>
              <a:off x="2147351" y="2307142"/>
              <a:ext cx="4122175"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89859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2" name="Table 1">
            <a:extLst>
              <a:ext uri="{FF2B5EF4-FFF2-40B4-BE49-F238E27FC236}">
                <a16:creationId xmlns:a16="http://schemas.microsoft.com/office/drawing/2014/main" id="{D35E3B1B-3622-C49B-EB71-49DA86212043}"/>
              </a:ext>
            </a:extLst>
          </p:cNvPr>
          <p:cNvGraphicFramePr>
            <a:graphicFrameLocks noGrp="1"/>
          </p:cNvGraphicFramePr>
          <p:nvPr>
            <p:extLst>
              <p:ext uri="{D42A27DB-BD31-4B8C-83A1-F6EECF244321}">
                <p14:modId xmlns:p14="http://schemas.microsoft.com/office/powerpoint/2010/main" val="1899840234"/>
              </p:ext>
            </p:extLst>
          </p:nvPr>
        </p:nvGraphicFramePr>
        <p:xfrm>
          <a:off x="784744" y="2566245"/>
          <a:ext cx="10477792" cy="3356359"/>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269512">
                  <a:extLst>
                    <a:ext uri="{9D8B030D-6E8A-4147-A177-3AD203B41FA5}">
                      <a16:colId xmlns:a16="http://schemas.microsoft.com/office/drawing/2014/main" val="1091551387"/>
                    </a:ext>
                  </a:extLst>
                </a:gridCol>
              </a:tblGrid>
              <a:tr h="335635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 norm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standard against which the appropriateness of a behavior is judged</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Norms result from the combination of members’ personality characteristics, the situation, the task, and the historical traditions of the group.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47407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Norms</a:t>
            </a:r>
          </a:p>
        </p:txBody>
      </p:sp>
      <p:graphicFrame>
        <p:nvGraphicFramePr>
          <p:cNvPr id="9" name="Table 8">
            <a:extLst>
              <a:ext uri="{FF2B5EF4-FFF2-40B4-BE49-F238E27FC236}">
                <a16:creationId xmlns:a16="http://schemas.microsoft.com/office/drawing/2014/main" id="{C3433B71-0701-62E0-7985-171EC55A7CFA}"/>
              </a:ext>
            </a:extLst>
          </p:cNvPr>
          <p:cNvGraphicFramePr>
            <a:graphicFrameLocks noGrp="1"/>
          </p:cNvGraphicFramePr>
          <p:nvPr>
            <p:extLst>
              <p:ext uri="{D42A27DB-BD31-4B8C-83A1-F6EECF244321}">
                <p14:modId xmlns:p14="http://schemas.microsoft.com/office/powerpoint/2010/main" val="2526779773"/>
              </p:ext>
            </p:extLst>
          </p:nvPr>
        </p:nvGraphicFramePr>
        <p:xfrm>
          <a:off x="617280" y="2708026"/>
          <a:ext cx="10767225" cy="3307318"/>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558945">
                  <a:extLst>
                    <a:ext uri="{9D8B030D-6E8A-4147-A177-3AD203B41FA5}">
                      <a16:colId xmlns:a16="http://schemas.microsoft.com/office/drawing/2014/main" val="1091551387"/>
                    </a:ext>
                  </a:extLst>
                </a:gridCol>
              </a:tblGrid>
              <a:tr h="330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rgbClr val="FF0000"/>
                          </a:solidFill>
                          <a:latin typeface="Times New Roman" panose="02020603050405020304" pitchFamily="18" charset="0"/>
                          <a:ea typeface="+mn-ea"/>
                          <a:cs typeface="Times New Roman" panose="02020603050405020304" pitchFamily="18" charset="0"/>
                        </a:rPr>
                        <a:t>For example,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82274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2" name="Table 1">
            <a:extLst>
              <a:ext uri="{FF2B5EF4-FFF2-40B4-BE49-F238E27FC236}">
                <a16:creationId xmlns:a16="http://schemas.microsoft.com/office/drawing/2014/main" id="{80D9D36F-E8F6-B1BF-F577-6519A6D284EA}"/>
              </a:ext>
            </a:extLst>
          </p:cNvPr>
          <p:cNvGraphicFramePr>
            <a:graphicFrameLocks noGrp="1"/>
          </p:cNvGraphicFramePr>
          <p:nvPr>
            <p:extLst>
              <p:ext uri="{D42A27DB-BD31-4B8C-83A1-F6EECF244321}">
                <p14:modId xmlns:p14="http://schemas.microsoft.com/office/powerpoint/2010/main" val="2037438469"/>
              </p:ext>
            </p:extLst>
          </p:nvPr>
        </p:nvGraphicFramePr>
        <p:xfrm>
          <a:off x="776122" y="2691898"/>
          <a:ext cx="10476897" cy="2834640"/>
        </p:xfrm>
        <a:graphic>
          <a:graphicData uri="http://schemas.openxmlformats.org/drawingml/2006/table">
            <a:tbl>
              <a:tblPr firstRow="1" bandRow="1"/>
              <a:tblGrid>
                <a:gridCol w="1657362">
                  <a:extLst>
                    <a:ext uri="{9D8B030D-6E8A-4147-A177-3AD203B41FA5}">
                      <a16:colId xmlns:a16="http://schemas.microsoft.com/office/drawing/2014/main" val="3871359360"/>
                    </a:ext>
                  </a:extLst>
                </a:gridCol>
                <a:gridCol w="8819535">
                  <a:extLst>
                    <a:ext uri="{9D8B030D-6E8A-4147-A177-3AD203B41FA5}">
                      <a16:colId xmlns:a16="http://schemas.microsoft.com/office/drawing/2014/main" val="1091551387"/>
                    </a:ext>
                  </a:extLst>
                </a:gridCol>
              </a:tblGrid>
              <a:tr h="24963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Group cohesiveness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the extent to which a group is committed to remaining together; it results from forces acting on the members to remain in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forces that create cohesiveness are attraction to the group, resistance to leaving the group, and motivation to remain a member of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 cohesiveness is related to many aspects of group dynamics: maturity, homogeneity, manageable size, and frequency of interactions.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0604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F708A96C-80E0-A0B5-2586-275F230C68AD}"/>
              </a:ext>
            </a:extLst>
          </p:cNvPr>
          <p:cNvGraphicFramePr>
            <a:graphicFrameLocks noGrp="1"/>
          </p:cNvGraphicFramePr>
          <p:nvPr>
            <p:extLst>
              <p:ext uri="{D42A27DB-BD31-4B8C-83A1-F6EECF244321}">
                <p14:modId xmlns:p14="http://schemas.microsoft.com/office/powerpoint/2010/main" val="1657796783"/>
              </p:ext>
            </p:extLst>
          </p:nvPr>
        </p:nvGraphicFramePr>
        <p:xfrm>
          <a:off x="838200" y="3074088"/>
          <a:ext cx="10198510" cy="1962909"/>
        </p:xfrm>
        <a:graphic>
          <a:graphicData uri="http://schemas.openxmlformats.org/drawingml/2006/table">
            <a:tbl>
              <a:tblPr firstRow="1" bandRow="1"/>
              <a:tblGrid>
                <a:gridCol w="1594382">
                  <a:extLst>
                    <a:ext uri="{9D8B030D-6E8A-4147-A177-3AD203B41FA5}">
                      <a16:colId xmlns:a16="http://schemas.microsoft.com/office/drawing/2014/main" val="3871359360"/>
                    </a:ext>
                  </a:extLst>
                </a:gridCol>
                <a:gridCol w="8604128">
                  <a:extLst>
                    <a:ext uri="{9D8B030D-6E8A-4147-A177-3AD203B41FA5}">
                      <a16:colId xmlns:a16="http://schemas.microsoft.com/office/drawing/2014/main" val="1091551387"/>
                    </a:ext>
                  </a:extLst>
                </a:gridCol>
              </a:tblGrid>
              <a:tr h="19629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following  figure shows that group cohesiveness can be increased by competition or by the presence of an external threat.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Finally, successfully reaching goals often increases the cohesiveness of a group because people are proud to be identified with a winner and to be thought of as competent and successful.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237741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pic>
        <p:nvPicPr>
          <p:cNvPr id="2" name="Picture 1">
            <a:extLst>
              <a:ext uri="{FF2B5EF4-FFF2-40B4-BE49-F238E27FC236}">
                <a16:creationId xmlns:a16="http://schemas.microsoft.com/office/drawing/2014/main" id="{458A210A-90C3-C326-9A47-6B49117330FC}"/>
              </a:ext>
            </a:extLst>
          </p:cNvPr>
          <p:cNvPicPr>
            <a:picLocks noChangeAspect="1"/>
          </p:cNvPicPr>
          <p:nvPr/>
        </p:nvPicPr>
        <p:blipFill>
          <a:blip r:embed="rId3"/>
          <a:stretch>
            <a:fillRect/>
          </a:stretch>
        </p:blipFill>
        <p:spPr>
          <a:xfrm>
            <a:off x="6043047" y="2360421"/>
            <a:ext cx="4995804" cy="3575276"/>
          </a:xfrm>
          <a:prstGeom prst="rect">
            <a:avLst/>
          </a:prstGeom>
        </p:spPr>
      </p:pic>
      <p:sp>
        <p:nvSpPr>
          <p:cNvPr id="11" name="TextBox 10">
            <a:extLst>
              <a:ext uri="{FF2B5EF4-FFF2-40B4-BE49-F238E27FC236}">
                <a16:creationId xmlns:a16="http://schemas.microsoft.com/office/drawing/2014/main" id="{DEC1592D-DD49-1C49-5F8A-9246CFA09087}"/>
              </a:ext>
            </a:extLst>
          </p:cNvPr>
          <p:cNvSpPr txBox="1"/>
          <p:nvPr/>
        </p:nvSpPr>
        <p:spPr>
          <a:xfrm>
            <a:off x="942308" y="2486946"/>
            <a:ext cx="4889898"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 7.1. Factors That Affect Group Cohesiveness and Consequences of Group Cohesiveness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p>
        </p:txBody>
      </p:sp>
    </p:spTree>
    <p:extLst>
      <p:ext uri="{BB962C8B-B14F-4D97-AF65-F5344CB8AC3E}">
        <p14:creationId xmlns:p14="http://schemas.microsoft.com/office/powerpoint/2010/main" val="229372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D94176D4-DACD-4E63-5BFD-C1286AAA63EB}"/>
              </a:ext>
            </a:extLst>
          </p:cNvPr>
          <p:cNvGraphicFramePr>
            <a:graphicFrameLocks noGrp="1"/>
          </p:cNvGraphicFramePr>
          <p:nvPr>
            <p:extLst>
              <p:ext uri="{D42A27DB-BD31-4B8C-83A1-F6EECF244321}">
                <p14:modId xmlns:p14="http://schemas.microsoft.com/office/powerpoint/2010/main" val="3055699485"/>
              </p:ext>
            </p:extLst>
          </p:nvPr>
        </p:nvGraphicFramePr>
        <p:xfrm>
          <a:off x="696862" y="2582045"/>
          <a:ext cx="10653555" cy="3340560"/>
        </p:xfrm>
        <a:graphic>
          <a:graphicData uri="http://schemas.openxmlformats.org/drawingml/2006/table">
            <a:tbl>
              <a:tblPr firstRow="1" bandRow="1"/>
              <a:tblGrid>
                <a:gridCol w="1665520">
                  <a:extLst>
                    <a:ext uri="{9D8B030D-6E8A-4147-A177-3AD203B41FA5}">
                      <a16:colId xmlns:a16="http://schemas.microsoft.com/office/drawing/2014/main" val="3871359360"/>
                    </a:ext>
                  </a:extLst>
                </a:gridCol>
                <a:gridCol w="8988035">
                  <a:extLst>
                    <a:ext uri="{9D8B030D-6E8A-4147-A177-3AD203B41FA5}">
                      <a16:colId xmlns:a16="http://schemas.microsoft.com/office/drawing/2014/main" val="1091551387"/>
                    </a:ext>
                  </a:extLst>
                </a:gridCol>
              </a:tblGrid>
              <a:tr h="334056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Times New Roman" panose="02020603050405020304" pitchFamily="18" charset="0"/>
                          <a:cs typeface="Times New Roman" panose="02020603050405020304" pitchFamily="18" charset="0"/>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on group performance factors has focused on the relationship between cohesiveness and group productivity.</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Highly cohesive groups appear to be more effective at achieving their goals than groups that are low in cohesiveness, especially in research and development groups in U.S. companies. However, highly cohesive groups will not necessarily be more productive in an organizational sense than groups with low cohesiveness. </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such a group decides on a goal that has little to do with the business of the organization, it will probably work to achieve its own goal even at the expense of any organizational goals that might be compromised by the group’s efforts.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643964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sp>
        <p:nvSpPr>
          <p:cNvPr id="2" name="TextBox 1">
            <a:extLst>
              <a:ext uri="{FF2B5EF4-FFF2-40B4-BE49-F238E27FC236}">
                <a16:creationId xmlns:a16="http://schemas.microsoft.com/office/drawing/2014/main" id="{E2ED2BED-F87D-5EC1-812C-B364473EA50F}"/>
              </a:ext>
            </a:extLst>
          </p:cNvPr>
          <p:cNvSpPr txBox="1"/>
          <p:nvPr/>
        </p:nvSpPr>
        <p:spPr>
          <a:xfrm>
            <a:off x="1203866" y="2476409"/>
            <a:ext cx="4892134"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Figure7.2. Group Cohesiveness, Goals, and Productivity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p>
        </p:txBody>
      </p:sp>
      <p:pic>
        <p:nvPicPr>
          <p:cNvPr id="11" name="Picture 10">
            <a:extLst>
              <a:ext uri="{FF2B5EF4-FFF2-40B4-BE49-F238E27FC236}">
                <a16:creationId xmlns:a16="http://schemas.microsoft.com/office/drawing/2014/main" id="{163B71E9-5605-879E-46AD-DBD797DB7260}"/>
              </a:ext>
            </a:extLst>
          </p:cNvPr>
          <p:cNvPicPr>
            <a:picLocks noChangeAspect="1"/>
          </p:cNvPicPr>
          <p:nvPr/>
        </p:nvPicPr>
        <p:blipFill>
          <a:blip r:embed="rId3"/>
          <a:stretch>
            <a:fillRect/>
          </a:stretch>
        </p:blipFill>
        <p:spPr>
          <a:xfrm>
            <a:off x="6371303" y="2476409"/>
            <a:ext cx="4928736" cy="3519543"/>
          </a:xfrm>
          <a:prstGeom prst="rect">
            <a:avLst/>
          </a:prstGeom>
        </p:spPr>
      </p:pic>
    </p:spTree>
    <p:extLst>
      <p:ext uri="{BB962C8B-B14F-4D97-AF65-F5344CB8AC3E}">
        <p14:creationId xmlns:p14="http://schemas.microsoft.com/office/powerpoint/2010/main" val="3074719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Group Cohesiveness</a:t>
            </a:r>
          </a:p>
        </p:txBody>
      </p:sp>
      <p:graphicFrame>
        <p:nvGraphicFramePr>
          <p:cNvPr id="9" name="Table 8">
            <a:extLst>
              <a:ext uri="{FF2B5EF4-FFF2-40B4-BE49-F238E27FC236}">
                <a16:creationId xmlns:a16="http://schemas.microsoft.com/office/drawing/2014/main" id="{386EE98B-1681-C1D6-5AEF-1027A1864787}"/>
              </a:ext>
            </a:extLst>
          </p:cNvPr>
          <p:cNvGraphicFramePr>
            <a:graphicFrameLocks noGrp="1"/>
          </p:cNvGraphicFramePr>
          <p:nvPr>
            <p:extLst>
              <p:ext uri="{D42A27DB-BD31-4B8C-83A1-F6EECF244321}">
                <p14:modId xmlns:p14="http://schemas.microsoft.com/office/powerpoint/2010/main" val="1892803"/>
              </p:ext>
            </p:extLst>
          </p:nvPr>
        </p:nvGraphicFramePr>
        <p:xfrm>
          <a:off x="617280" y="2495265"/>
          <a:ext cx="10578728" cy="350520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370448">
                  <a:extLst>
                    <a:ext uri="{9D8B030D-6E8A-4147-A177-3AD203B41FA5}">
                      <a16:colId xmlns:a16="http://schemas.microsoft.com/office/drawing/2014/main" val="1091551387"/>
                    </a:ext>
                  </a:extLst>
                </a:gridCol>
              </a:tblGrid>
              <a:tr h="34333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Cohesiveness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may also be a primary factor in the development of certain problems for some decision-making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 example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is groupthink,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occurs when a group’s overriding concern is a unanimous decision rather than critical analysis of alternatives.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These problems, together with the evidence regarding group cohesiveness and productivity, mean that a manager must carefully weigh the pros and cons of fostering highly cohesive groups.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92547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graphicFrame>
        <p:nvGraphicFramePr>
          <p:cNvPr id="2" name="Table 1">
            <a:extLst>
              <a:ext uri="{FF2B5EF4-FFF2-40B4-BE49-F238E27FC236}">
                <a16:creationId xmlns:a16="http://schemas.microsoft.com/office/drawing/2014/main" id="{3985E02A-901F-E1CA-45D2-E2DABCE503C9}"/>
              </a:ext>
            </a:extLst>
          </p:cNvPr>
          <p:cNvGraphicFramePr>
            <a:graphicFrameLocks noGrp="1"/>
          </p:cNvGraphicFramePr>
          <p:nvPr>
            <p:extLst>
              <p:ext uri="{D42A27DB-BD31-4B8C-83A1-F6EECF244321}">
                <p14:modId xmlns:p14="http://schemas.microsoft.com/office/powerpoint/2010/main" val="839899717"/>
              </p:ext>
            </p:extLst>
          </p:nvPr>
        </p:nvGraphicFramePr>
        <p:xfrm>
          <a:off x="698396" y="2587293"/>
          <a:ext cx="10650488" cy="3335047"/>
        </p:xfrm>
        <a:graphic>
          <a:graphicData uri="http://schemas.openxmlformats.org/drawingml/2006/table">
            <a:tbl>
              <a:tblPr firstRow="1" bandRow="1"/>
              <a:tblGrid>
                <a:gridCol w="211521">
                  <a:extLst>
                    <a:ext uri="{9D8B030D-6E8A-4147-A177-3AD203B41FA5}">
                      <a16:colId xmlns:a16="http://schemas.microsoft.com/office/drawing/2014/main" val="3871359360"/>
                    </a:ext>
                  </a:extLst>
                </a:gridCol>
                <a:gridCol w="10438967">
                  <a:extLst>
                    <a:ext uri="{9D8B030D-6E8A-4147-A177-3AD203B41FA5}">
                      <a16:colId xmlns:a16="http://schemas.microsoft.com/office/drawing/2014/main" val="1091551387"/>
                    </a:ext>
                  </a:extLst>
                </a:gridCol>
              </a:tblGrid>
              <a:tr h="3335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informal leader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 person who engages in leadership activities but whose right to do so has not been formally recognized.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formal and the informal leader in any group or team may be the same person, or they may be different people.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most groups and teams need people to play both task and socioemotional roles. An informal leader is likely to be a person capable of carrying out both roles effectively.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the formal leader can fulfill one role but not the other, an informal leader often emerges to supplement the formal leader’s functions. If the formal leader can fill neither role, one or more informal leaders may emerge to carry out both sets of functions.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26400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Informal Leadership</a:t>
            </a:r>
          </a:p>
        </p:txBody>
      </p:sp>
      <p:pic>
        <p:nvPicPr>
          <p:cNvPr id="9" name="Picture 8">
            <a:extLst>
              <a:ext uri="{FF2B5EF4-FFF2-40B4-BE49-F238E27FC236}">
                <a16:creationId xmlns:a16="http://schemas.microsoft.com/office/drawing/2014/main" id="{8A6C976E-6D76-B596-BADA-1A4F58403492}"/>
              </a:ext>
            </a:extLst>
          </p:cNvPr>
          <p:cNvPicPr>
            <a:picLocks noChangeAspect="1"/>
          </p:cNvPicPr>
          <p:nvPr/>
        </p:nvPicPr>
        <p:blipFill>
          <a:blip r:embed="rId3"/>
          <a:stretch>
            <a:fillRect/>
          </a:stretch>
        </p:blipFill>
        <p:spPr>
          <a:xfrm>
            <a:off x="6417940" y="2466004"/>
            <a:ext cx="4881716" cy="3475957"/>
          </a:xfrm>
          <a:prstGeom prst="rect">
            <a:avLst/>
          </a:prstGeom>
        </p:spPr>
      </p:pic>
      <p:sp>
        <p:nvSpPr>
          <p:cNvPr id="11" name="TextBox 10">
            <a:extLst>
              <a:ext uri="{FF2B5EF4-FFF2-40B4-BE49-F238E27FC236}">
                <a16:creationId xmlns:a16="http://schemas.microsoft.com/office/drawing/2014/main" id="{1BC43320-AA2F-3ED6-F7F7-25C3B903D55F}"/>
              </a:ext>
            </a:extLst>
          </p:cNvPr>
          <p:cNvSpPr txBox="1"/>
          <p:nvPr/>
        </p:nvSpPr>
        <p:spPr>
          <a:xfrm>
            <a:off x="762000" y="2582044"/>
            <a:ext cx="5511220" cy="3170099"/>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p>
        </p:txBody>
      </p:sp>
    </p:spTree>
    <p:extLst>
      <p:ext uri="{BB962C8B-B14F-4D97-AF65-F5344CB8AC3E}">
        <p14:creationId xmlns:p14="http://schemas.microsoft.com/office/powerpoint/2010/main" val="312834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Creating New Groups and Teams</a:t>
            </a:r>
          </a:p>
        </p:txBody>
      </p:sp>
      <p:graphicFrame>
        <p:nvGraphicFramePr>
          <p:cNvPr id="2" name="Table 1">
            <a:extLst>
              <a:ext uri="{FF2B5EF4-FFF2-40B4-BE49-F238E27FC236}">
                <a16:creationId xmlns:a16="http://schemas.microsoft.com/office/drawing/2014/main" id="{031E8ECC-2EC9-B682-5F8E-8553E6898175}"/>
              </a:ext>
            </a:extLst>
          </p:cNvPr>
          <p:cNvGraphicFramePr>
            <a:graphicFrameLocks noGrp="1"/>
          </p:cNvGraphicFramePr>
          <p:nvPr>
            <p:extLst>
              <p:ext uri="{D42A27DB-BD31-4B8C-83A1-F6EECF244321}">
                <p14:modId xmlns:p14="http://schemas.microsoft.com/office/powerpoint/2010/main" val="258610695"/>
              </p:ext>
            </p:extLst>
          </p:nvPr>
        </p:nvGraphicFramePr>
        <p:xfrm>
          <a:off x="942308" y="2606186"/>
          <a:ext cx="10105103" cy="3030247"/>
        </p:xfrm>
        <a:graphic>
          <a:graphicData uri="http://schemas.openxmlformats.org/drawingml/2006/table">
            <a:tbl>
              <a:tblPr firstRow="1" bandRow="1"/>
              <a:tblGrid>
                <a:gridCol w="240890">
                  <a:extLst>
                    <a:ext uri="{9D8B030D-6E8A-4147-A177-3AD203B41FA5}">
                      <a16:colId xmlns:a16="http://schemas.microsoft.com/office/drawing/2014/main" val="3871359360"/>
                    </a:ext>
                  </a:extLst>
                </a:gridCol>
                <a:gridCol w="9864213">
                  <a:extLst>
                    <a:ext uri="{9D8B030D-6E8A-4147-A177-3AD203B41FA5}">
                      <a16:colId xmlns:a16="http://schemas.microsoft.com/office/drawing/2014/main" val="1091551387"/>
                    </a:ext>
                  </a:extLst>
                </a:gridCol>
              </a:tblGrid>
              <a:tr h="30302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frequently have the opportunity to create new groups and teams.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Given the significant roles that groups and teams can play in organizational effectiveness, it is clearly important that this process be approached logically and rationally.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general, if a new group or team is being created, managers should be aware of the stages that groups and teams go through, understand how various performance factors should be considered, and be aware of the formal process experts suggest for implementing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70711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71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C9E3CD67-46A6-55C4-016F-C67556B34C08}"/>
              </a:ext>
            </a:extLst>
          </p:cNvPr>
          <p:cNvGraphicFramePr>
            <a:graphicFrameLocks noGrp="1"/>
          </p:cNvGraphicFramePr>
          <p:nvPr>
            <p:extLst>
              <p:ext uri="{D42A27DB-BD31-4B8C-83A1-F6EECF244321}">
                <p14:modId xmlns:p14="http://schemas.microsoft.com/office/powerpoint/2010/main" val="2116370954"/>
              </p:ext>
            </p:extLst>
          </p:nvPr>
        </p:nvGraphicFramePr>
        <p:xfrm>
          <a:off x="617280" y="2321045"/>
          <a:ext cx="10691191" cy="36880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82911">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Groups are not static, and when a new group or team is created it generally goes through some “growing pains” before it becomes fully functional.</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Traditional research on small groups per se (as opposed to teams) has focused on a four-stage development process: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motivation and productivity, and</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342900" indent="-3429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stages and the activities that typify them are shown in Figure 7.3. We will discuss the stages as separate and distinct. It is difficult to pinpoint exactly when a group moves from one stage to another, however, because the activities in the phases tend to overlap.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30654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pic>
        <p:nvPicPr>
          <p:cNvPr id="2" name="Picture 1">
            <a:extLst>
              <a:ext uri="{FF2B5EF4-FFF2-40B4-BE49-F238E27FC236}">
                <a16:creationId xmlns:a16="http://schemas.microsoft.com/office/drawing/2014/main" id="{3E40D463-0A42-8BCF-9F6B-E7D57BE09C7D}"/>
              </a:ext>
            </a:extLst>
          </p:cNvPr>
          <p:cNvPicPr>
            <a:picLocks noChangeAspect="1"/>
          </p:cNvPicPr>
          <p:nvPr/>
        </p:nvPicPr>
        <p:blipFill>
          <a:blip r:embed="rId3"/>
          <a:stretch>
            <a:fillRect/>
          </a:stretch>
        </p:blipFill>
        <p:spPr>
          <a:xfrm>
            <a:off x="5783022" y="2635726"/>
            <a:ext cx="5509027" cy="3297696"/>
          </a:xfrm>
          <a:prstGeom prst="rect">
            <a:avLst/>
          </a:prstGeom>
        </p:spPr>
      </p:pic>
      <p:sp>
        <p:nvSpPr>
          <p:cNvPr id="11" name="TextBox 10">
            <a:extLst>
              <a:ext uri="{FF2B5EF4-FFF2-40B4-BE49-F238E27FC236}">
                <a16:creationId xmlns:a16="http://schemas.microsoft.com/office/drawing/2014/main" id="{1B896E00-17AE-19B4-CE5B-62213A5356FB}"/>
              </a:ext>
            </a:extLst>
          </p:cNvPr>
          <p:cNvSpPr txBox="1"/>
          <p:nvPr/>
        </p:nvSpPr>
        <p:spPr>
          <a:xfrm>
            <a:off x="899951" y="3291032"/>
            <a:ext cx="4606287" cy="193899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This figure shows the stages of evolution from a newly formed group to a mature group. Note that as new members are added or an existing group gets a new task, the group needs to go through the stages again.</a:t>
            </a:r>
          </a:p>
        </p:txBody>
      </p:sp>
    </p:spTree>
    <p:extLst>
      <p:ext uri="{BB962C8B-B14F-4D97-AF65-F5344CB8AC3E}">
        <p14:creationId xmlns:p14="http://schemas.microsoft.com/office/powerpoint/2010/main" val="173836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E33DE8FD-8906-ADE2-D59C-99F41469067A}"/>
              </a:ext>
            </a:extLst>
          </p:cNvPr>
          <p:cNvGraphicFramePr>
            <a:graphicFrameLocks noGrp="1"/>
          </p:cNvGraphicFramePr>
          <p:nvPr>
            <p:extLst>
              <p:ext uri="{D42A27DB-BD31-4B8C-83A1-F6EECF244321}">
                <p14:modId xmlns:p14="http://schemas.microsoft.com/office/powerpoint/2010/main" val="3637089621"/>
              </p:ext>
            </p:extLst>
          </p:nvPr>
        </p:nvGraphicFramePr>
        <p:xfrm>
          <a:off x="795357" y="2522920"/>
          <a:ext cx="10640566" cy="338328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10432286">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Mutual Acceptance</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mutual acceptance stage of group development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forms, and members get to know one another by sharing information about themselves.</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often test one another’s opinions by discussing subjects that have little to do with the group, such as the weather, politics, sports, or recent events within the organization.</a:t>
                      </a:r>
                    </a:p>
                    <a:p>
                      <a:pPr marL="0" indent="0" algn="just" defTabSz="914400" rtl="0" eaLnBrk="1" latinLnBrk="0" hangingPunct="1">
                        <a:buFont typeface="Wingdings" panose="05000000000000000000" pitchFamily="2" charset="2"/>
                        <a:buNone/>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aspects of the group’s task, such as its formal objectives, may also be discussed at this stage.</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However, such discussion probably will not be very productive because the members are unfamiliar with one another and do not know how to evaluate one another’s comments.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08737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4749B2F8-E837-5962-B90C-BD9ABA717327}"/>
              </a:ext>
            </a:extLst>
          </p:cNvPr>
          <p:cNvGraphicFramePr>
            <a:graphicFrameLocks noGrp="1"/>
          </p:cNvGraphicFramePr>
          <p:nvPr>
            <p:extLst>
              <p:ext uri="{D42A27DB-BD31-4B8C-83A1-F6EECF244321}">
                <p14:modId xmlns:p14="http://schemas.microsoft.com/office/powerpoint/2010/main" val="2735894440"/>
              </p:ext>
            </p:extLst>
          </p:nvPr>
        </p:nvGraphicFramePr>
        <p:xfrm>
          <a:off x="800100" y="2437786"/>
          <a:ext cx="10591800" cy="3444240"/>
        </p:xfrm>
        <a:graphic>
          <a:graphicData uri="http://schemas.openxmlformats.org/drawingml/2006/table">
            <a:tbl>
              <a:tblPr firstRow="1" bandRow="1"/>
              <a:tblGrid>
                <a:gridCol w="1935173">
                  <a:extLst>
                    <a:ext uri="{9D8B030D-6E8A-4147-A177-3AD203B41FA5}">
                      <a16:colId xmlns:a16="http://schemas.microsoft.com/office/drawing/2014/main" val="3871359360"/>
                    </a:ext>
                  </a:extLst>
                </a:gridCol>
                <a:gridCol w="8656627">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Communication and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2- Communication and Decision Making</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group progresses to the communication and decision-making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storming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group members have begun to accept one another.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this stage, members discuss their feelings and opinions more openly, which can increase conflict; they may show more tolerance for opposing viewpoints and explore different ideas to bring about a reasonable solution or decision.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membership usually begins to develop norms of behavior during this stage. Members discuss and eventually agree on the group’s goals. Then they are assigned roles and tasks to accomplish the 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93951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21E638F9-2783-6715-83EA-13CDCB13F48D}"/>
              </a:ext>
            </a:extLst>
          </p:cNvPr>
          <p:cNvGraphicFramePr>
            <a:graphicFrameLocks noGrp="1"/>
          </p:cNvGraphicFramePr>
          <p:nvPr>
            <p:extLst>
              <p:ext uri="{D42A27DB-BD31-4B8C-83A1-F6EECF244321}">
                <p14:modId xmlns:p14="http://schemas.microsoft.com/office/powerpoint/2010/main" val="2315830129"/>
              </p:ext>
            </p:extLst>
          </p:nvPr>
        </p:nvGraphicFramePr>
        <p:xfrm>
          <a:off x="762000" y="2270087"/>
          <a:ext cx="10491019" cy="3749040"/>
        </p:xfrm>
        <a:graphic>
          <a:graphicData uri="http://schemas.openxmlformats.org/drawingml/2006/table">
            <a:tbl>
              <a:tblPr firstRow="1" bandRow="1"/>
              <a:tblGrid>
                <a:gridCol w="1715115">
                  <a:extLst>
                    <a:ext uri="{9D8B030D-6E8A-4147-A177-3AD203B41FA5}">
                      <a16:colId xmlns:a16="http://schemas.microsoft.com/office/drawing/2014/main" val="3871359360"/>
                    </a:ext>
                  </a:extLst>
                </a:gridCol>
                <a:gridCol w="8775904">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Motivation and Productivity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3- Motivation and Productivity</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next stage, motivation and productivity stage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(also called the norming stage),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emphasis shifts away from personal concerns and viewpoints to activities that will benefit the group.</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Members perform their assigned tasks, cooperate with one another, and help one another accomplish their goals.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members are highly motivated and may carry out their tasks creatively. In this stage, the group is accomplishing its work and moving toward the final stage of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625845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2" name="Table 1">
            <a:extLst>
              <a:ext uri="{FF2B5EF4-FFF2-40B4-BE49-F238E27FC236}">
                <a16:creationId xmlns:a16="http://schemas.microsoft.com/office/drawing/2014/main" id="{2D73E42F-A95D-3BAA-3759-BA413471D66B}"/>
              </a:ext>
            </a:extLst>
          </p:cNvPr>
          <p:cNvGraphicFramePr>
            <a:graphicFrameLocks noGrp="1"/>
          </p:cNvGraphicFramePr>
          <p:nvPr>
            <p:extLst>
              <p:ext uri="{D42A27DB-BD31-4B8C-83A1-F6EECF244321}">
                <p14:modId xmlns:p14="http://schemas.microsoft.com/office/powerpoint/2010/main" val="1654907438"/>
              </p:ext>
            </p:extLst>
          </p:nvPr>
        </p:nvGraphicFramePr>
        <p:xfrm>
          <a:off x="890254" y="2419284"/>
          <a:ext cx="10539746" cy="3688080"/>
        </p:xfrm>
        <a:graphic>
          <a:graphicData uri="http://schemas.openxmlformats.org/drawingml/2006/table">
            <a:tbl>
              <a:tblPr firstRow="1" bandRow="1"/>
              <a:tblGrid>
                <a:gridCol w="1681681">
                  <a:extLst>
                    <a:ext uri="{9D8B030D-6E8A-4147-A177-3AD203B41FA5}">
                      <a16:colId xmlns:a16="http://schemas.microsoft.com/office/drawing/2014/main" val="3871359360"/>
                    </a:ext>
                  </a:extLst>
                </a:gridCol>
                <a:gridCol w="8858065">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Control and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4- Control and Organization</a:t>
                      </a:r>
                    </a:p>
                    <a:p>
                      <a:pPr marL="0" indent="0" algn="just" defTabSz="914400" rtl="0" eaLnBrk="1" latinLnBrk="0" hangingPunct="1">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the final stage, control and organization stage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also called the performing stage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group works effectively toward accomplishing its goals.</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Tasks are assigned by mutual agreement and according to ability. In a mature group, the members’ activities are relatively spontaneous and flexible rather than subject to rigid structural restraints. </a:t>
                      </a:r>
                    </a:p>
                    <a:p>
                      <a:pPr marL="285750" indent="-285750" algn="just" defTabSz="914400" rtl="0" eaLnBrk="1" latinLnBrk="0" hangingPunct="1">
                        <a:buFont typeface="Wingdings" panose="05000000000000000000" pitchFamily="2" charset="2"/>
                        <a:buChar char="§"/>
                      </a:pPr>
                      <a:endParaRPr lang="en-US" sz="8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Mature groups evaluate their activities and potential outcomes and take corrective actions if necessary. The characteristics of flexibility, spontaneity, and self-correction are very important if the group is to remain productive over an extended period.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32838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1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35352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Groups and Teams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111AE01-D57E-6A5F-7643-2A46A2304380}"/>
              </a:ext>
            </a:extLst>
          </p:cNvPr>
          <p:cNvSpPr txBox="1"/>
          <p:nvPr/>
        </p:nvSpPr>
        <p:spPr>
          <a:xfrm>
            <a:off x="1231490" y="1898756"/>
            <a:ext cx="10198510" cy="461665"/>
          </a:xfrm>
          <a:prstGeom prst="rect">
            <a:avLst/>
          </a:prstGeom>
          <a:noFill/>
        </p:spPr>
        <p:txBody>
          <a:bodyPr wrap="square">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Stages of Group and Team Development</a:t>
            </a:r>
          </a:p>
        </p:txBody>
      </p:sp>
      <p:graphicFrame>
        <p:nvGraphicFramePr>
          <p:cNvPr id="9" name="Table 8">
            <a:extLst>
              <a:ext uri="{FF2B5EF4-FFF2-40B4-BE49-F238E27FC236}">
                <a16:creationId xmlns:a16="http://schemas.microsoft.com/office/drawing/2014/main" id="{3BF124CA-3BF8-DE46-EDD4-473A5A8086E8}"/>
              </a:ext>
            </a:extLst>
          </p:cNvPr>
          <p:cNvGraphicFramePr>
            <a:graphicFrameLocks noGrp="1"/>
          </p:cNvGraphicFramePr>
          <p:nvPr>
            <p:extLst>
              <p:ext uri="{D42A27DB-BD31-4B8C-83A1-F6EECF244321}">
                <p14:modId xmlns:p14="http://schemas.microsoft.com/office/powerpoint/2010/main" val="16751257"/>
              </p:ext>
            </p:extLst>
          </p:nvPr>
        </p:nvGraphicFramePr>
        <p:xfrm>
          <a:off x="1058789" y="2402722"/>
          <a:ext cx="10074422" cy="3444240"/>
        </p:xfrm>
        <a:graphic>
          <a:graphicData uri="http://schemas.openxmlformats.org/drawingml/2006/table">
            <a:tbl>
              <a:tblPr firstRow="1" bandRow="1"/>
              <a:tblGrid>
                <a:gridCol w="208280">
                  <a:extLst>
                    <a:ext uri="{9D8B030D-6E8A-4147-A177-3AD203B41FA5}">
                      <a16:colId xmlns:a16="http://schemas.microsoft.com/office/drawing/2014/main" val="3871359360"/>
                    </a:ext>
                  </a:extLst>
                </a:gridCol>
                <a:gridCol w="9866142">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p>
                    <a:p>
                      <a:pPr marL="285750" indent="-28575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San Francisco Forty-Niners, for </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example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once returned from an NFL players strike to an uncomfortable and apprehension-filled period.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coach conducted rigorous practices but also allowed time for players to get together to air their feelings. Slowly, team unity returned, and players began joking and socializing again as they prepared for the rest of the season. </a:t>
                      </a:r>
                    </a:p>
                    <a:p>
                      <a:pPr marL="285750" indent="-28575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Their redevelopment as a mature group resulted in two subsequent Super Bowl victories.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859433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1E1B03-F256-4966-9A70-25D2C50B71B3}"/>
</file>

<file path=customXml/itemProps2.xml><?xml version="1.0" encoding="utf-8"?>
<ds:datastoreItem xmlns:ds="http://schemas.openxmlformats.org/officeDocument/2006/customXml" ds:itemID="{7938471D-F705-405C-BB13-6B22C925B2D5}"/>
</file>

<file path=customXml/itemProps3.xml><?xml version="1.0" encoding="utf-8"?>
<ds:datastoreItem xmlns:ds="http://schemas.openxmlformats.org/officeDocument/2006/customXml" ds:itemID="{F38BFFF1-CDF2-4ACA-9F5B-6EBB39DDEA49}"/>
</file>

<file path=docProps/app.xml><?xml version="1.0" encoding="utf-8"?>
<Properties xmlns="http://schemas.openxmlformats.org/officeDocument/2006/extended-properties" xmlns:vt="http://schemas.openxmlformats.org/officeDocument/2006/docPropsVTypes">
  <TotalTime>613</TotalTime>
  <Words>4802</Words>
  <Application>Microsoft Office PowerPoint</Application>
  <PresentationFormat>Widescreen</PresentationFormat>
  <Paragraphs>474</Paragraphs>
  <Slides>50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Alexandria</vt:lpstr>
      <vt:lpstr>Arial</vt:lpstr>
      <vt:lpstr>Calibri</vt:lpstr>
      <vt:lpstr>Calibri Light</vt:lpstr>
      <vt:lpstr>Cordale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141</cp:revision>
  <dcterms:created xsi:type="dcterms:W3CDTF">2023-04-29T09:08:00Z</dcterms:created>
  <dcterms:modified xsi:type="dcterms:W3CDTF">2026-05-23T22:35:46Z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