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image/jpeg" Extension="jpeg"/>
  <Default ContentType="application/vnd.openxmlformats-package.relationships+xml" Extension="rels"/>
  <Override ContentType="application/vnd.openxmlformats-officedocument.presentationml.tableStyles+xml" PartName="/ppt/tableStyles1.xml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  <Override ContentType="application/vnd.openxmlformats-officedocument.presentationml.viewProps+xml" PartName="/ppt/viewProps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144000"/>
  <p:defaultTextStyle>
    <a:defPPr lvl="0">
      <a:defRPr lang="en-US"/>
    </a:defPPr>
    <a:lvl1pPr defTabSz="4572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4572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4572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4572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4572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4572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4572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4572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4572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1.xml><?xml version="1.0" encoding="utf-8"?>
<a:tblStyleLst xmlns:a="http://schemas.openxmlformats.org/drawingml/2006/main" xmlns:r="http://schemas.openxmlformats.org/officeDocument/2006/relationships" def="{90651C3A-4460-11DB-9652-00E08161165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1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slide" Target="slides/slide19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1.xml"/><Relationship Id="rId3" Type="http://schemas.openxmlformats.org/officeDocument/2006/relationships/presProps" Target="presProps1.xml"/><Relationship Id="rId4" Type="http://schemas.openxmlformats.org/officeDocument/2006/relationships/tableStyles" Target="tableStyles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3491" y="796631"/>
            <a:ext cx="6251304" cy="2700706"/>
          </a:xfrm>
        </p:spPr>
        <p:txBody>
          <a:bodyPr bIns="0"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3491" y="3497337"/>
            <a:ext cx="6251304" cy="1011489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43490" y="329308"/>
            <a:ext cx="3719283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7760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862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8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2" y="1756130"/>
            <a:ext cx="6251302" cy="1952270"/>
          </a:xfrm>
        </p:spPr>
        <p:txBody>
          <a:bodyPr anchor="b">
            <a:normAutofit/>
          </a:bodyPr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34318" y="3708400"/>
            <a:ext cx="6251302" cy="1110725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694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25130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1" y="2013936"/>
            <a:ext cx="2965632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9162" y="2013936"/>
            <a:ext cx="2965424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07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2513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2965631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2965631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9270" y="2023004"/>
            <a:ext cx="2965523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9270" y="2821491"/>
            <a:ext cx="2965523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8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66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3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406519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506719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1501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929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996501" y="482171"/>
            <a:ext cx="3511387" cy="5149101"/>
            <a:chOff x="4996501" y="482171"/>
            <a:chExt cx="3511387" cy="5149101"/>
          </a:xfrm>
        </p:grpSpPr>
        <p:sp>
          <p:nvSpPr>
            <p:cNvPr id="14" name="Rectangle 13"/>
            <p:cNvSpPr/>
            <p:nvPr/>
          </p:nvSpPr>
          <p:spPr>
            <a:xfrm>
              <a:off x="4996501" y="482171"/>
              <a:ext cx="3511387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5312152" y="812506"/>
              <a:ext cx="2883013" cy="4479361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9" y="1129513"/>
            <a:ext cx="308049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 defTabSz="914400">
              <a:spcBef>
                <a:spcPts val="1800"/>
              </a:spcBef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07607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082905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08208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542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6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2373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2" y="798974"/>
            <a:ext cx="4985762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32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622291"/>
            <a:ext cx="9144000" cy="251227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9" b="-2769"/>
          <a:stretch/>
        </p:blipFill>
        <p:spPr>
          <a:xfrm>
            <a:off x="0" y="6135624"/>
            <a:ext cx="9144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251303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25130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2650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3719283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4768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4797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85800" rtl="1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r" defTabSz="685800" rtl="1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r" defTabSz="6858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r" defTabSz="6858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r" defTabSz="6858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r" defTabSz="6858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827" y="2015733"/>
            <a:ext cx="6251303" cy="3450613"/>
          </a:xfrm>
        </p:spPr>
        <p:txBody>
          <a:bodyPr/>
          <a:lstStyle/>
          <a:p>
            <a:pPr algn="l" rtl="0"/>
            <a:r>
              <a:rPr dirty="0"/>
              <a:t>Hybrid Sales Forecasting Using Machine Learning and Deep Learning</a:t>
            </a:r>
          </a:p>
          <a:p>
            <a:pPr algn="l" rtl="0"/>
            <a:r>
              <a:rPr dirty="0"/>
              <a:t>Othman Omar Alamoud</a:t>
            </a:r>
            <a:r>
              <a:rPr lang="en-US" dirty="0"/>
              <a:t>i</a:t>
            </a:r>
            <a:endParaRPr dirty="0"/>
          </a:p>
          <a:p>
            <a:pPr algn="l" rtl="0"/>
            <a:r>
              <a:rPr dirty="0"/>
              <a:t>Supervisor: Dr. Wesam Ahmed</a:t>
            </a:r>
          </a:p>
        </p:txBody>
      </p:sp>
      <p:sp>
        <p:nvSpPr>
          <p:cNvPr id="4" name="Freeform 15">
            <a:extLst>
              <a:ext uri="{FF2B5EF4-FFF2-40B4-BE49-F238E27FC236}">
                <a16:creationId xmlns:a16="http://schemas.microsoft.com/office/drawing/2014/main" id="{C882FD3C-CB14-4408-8323-9A01DEAAD683}"/>
              </a:ext>
            </a:extLst>
          </p:cNvPr>
          <p:cNvSpPr/>
          <p:nvPr/>
        </p:nvSpPr>
        <p:spPr>
          <a:xfrm>
            <a:off x="5264981" y="0"/>
            <a:ext cx="3879019" cy="1744111"/>
          </a:xfrm>
          <a:custGeom>
            <a:avLst/>
            <a:gdLst/>
            <a:ahLst/>
            <a:cxnLst/>
            <a:rect l="l" t="t" r="r" b="b"/>
            <a:pathLst>
              <a:path w="3879019" h="1744111">
                <a:moveTo>
                  <a:pt x="0" y="0"/>
                </a:moveTo>
                <a:lnTo>
                  <a:pt x="3879019" y="0"/>
                </a:lnTo>
                <a:lnTo>
                  <a:pt x="3879019" y="1744111"/>
                </a:lnTo>
                <a:lnTo>
                  <a:pt x="0" y="17441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BAC03-85A5-4BF4-8870-D98B43CC7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50" y="598332"/>
            <a:ext cx="6251303" cy="1049235"/>
          </a:xfrm>
        </p:spPr>
        <p:txBody>
          <a:bodyPr/>
          <a:lstStyle/>
          <a:p>
            <a:r>
              <a:rPr lang="en-US" dirty="0"/>
              <a:t>Agenda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87BEB-4B5B-4116-8B5D-EAFCF1D6B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397" y="2005442"/>
            <a:ext cx="6251303" cy="3450613"/>
          </a:xfrm>
        </p:spPr>
        <p:txBody>
          <a:bodyPr>
            <a:normAutofit/>
          </a:bodyPr>
          <a:lstStyle/>
          <a:p>
            <a:pPr algn="l" rtl="0"/>
            <a:r>
              <a:rPr lang="en-US" dirty="0"/>
              <a:t>Presentation Outline</a:t>
            </a:r>
          </a:p>
          <a:p>
            <a:pPr algn="l" rtl="0"/>
            <a:r>
              <a:rPr lang="en-US" dirty="0"/>
              <a:t>Introduction and Background </a:t>
            </a:r>
          </a:p>
          <a:p>
            <a:pPr algn="l" rtl="0"/>
            <a:r>
              <a:rPr lang="en-US" dirty="0"/>
              <a:t>Contributions </a:t>
            </a:r>
          </a:p>
          <a:p>
            <a:pPr algn="l" rtl="0"/>
            <a:r>
              <a:rPr lang="en-US" dirty="0"/>
              <a:t>Literature Review </a:t>
            </a:r>
          </a:p>
          <a:p>
            <a:pPr algn="l" rtl="0"/>
            <a:r>
              <a:rPr lang="en-US" dirty="0"/>
              <a:t>Methodology </a:t>
            </a:r>
          </a:p>
          <a:p>
            <a:pPr algn="l" rtl="0"/>
            <a:r>
              <a:rPr lang="en-US" dirty="0"/>
              <a:t>Results and Analysis </a:t>
            </a:r>
          </a:p>
          <a:p>
            <a:pPr algn="l" rtl="0"/>
            <a:r>
              <a:rPr lang="en-US" dirty="0"/>
              <a:t>Conclusion and Future Work </a:t>
            </a:r>
          </a:p>
        </p:txBody>
      </p:sp>
    </p:spTree>
    <p:extLst>
      <p:ext uri="{BB962C8B-B14F-4D97-AF65-F5344CB8AC3E}">
        <p14:creationId xmlns:p14="http://schemas.microsoft.com/office/powerpoint/2010/main" val="338910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268B6-5AC4-4754-BFEE-6F399B19B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19" y="146152"/>
            <a:ext cx="8485631" cy="1049235"/>
          </a:xfrm>
        </p:spPr>
        <p:txBody>
          <a:bodyPr>
            <a:normAutofit/>
          </a:bodyPr>
          <a:lstStyle/>
          <a:p>
            <a:r>
              <a:rPr lang="en-US" dirty="0"/>
              <a:t>INTRODUCTION AND BACKGROUND</a:t>
            </a:r>
            <a:endParaRPr lang="ar-SA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0C04622-D817-4D60-ACBE-004C883512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27038" y="1564193"/>
            <a:ext cx="8578417" cy="353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rtl="0" fontAlgn="base">
              <a:spcAft>
                <a:spcPct val="0"/>
              </a:spcAft>
              <a:tabLst/>
            </a:pPr>
            <a:r>
              <a:rPr lang="ar-SA" altLang="ar-SA" sz="1600" dirty="0" err="1"/>
              <a:t>Sales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forecasting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plays</a:t>
            </a:r>
            <a:r>
              <a:rPr lang="ar-SA" altLang="ar-SA" sz="1600" dirty="0"/>
              <a:t> a </a:t>
            </a:r>
            <a:r>
              <a:rPr lang="ar-SA" altLang="ar-SA" sz="1600" dirty="0" err="1"/>
              <a:t>vital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role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in</a:t>
            </a:r>
            <a:r>
              <a:rPr lang="ar-SA" altLang="ar-SA" sz="1600" dirty="0"/>
              <a:t> </a:t>
            </a:r>
            <a:r>
              <a:rPr lang="ar-SA" altLang="ar-SA" sz="1600" dirty="0" err="1"/>
              <a:t>retail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decision-making</a:t>
            </a:r>
            <a:r>
              <a:rPr lang="ar-SA" altLang="ar-SA" sz="1600" dirty="0"/>
              <a:t>, </a:t>
            </a:r>
            <a:r>
              <a:rPr lang="ar-SA" altLang="ar-SA" sz="1600" dirty="0" err="1"/>
              <a:t>inventory</a:t>
            </a:r>
            <a:r>
              <a:rPr lang="ar-SA" altLang="ar-SA" sz="1600" dirty="0"/>
              <a:t> </a:t>
            </a:r>
            <a:r>
              <a:rPr lang="ar-SA" altLang="ar-SA" sz="1600" dirty="0" err="1"/>
              <a:t>control</a:t>
            </a:r>
            <a:r>
              <a:rPr lang="ar-SA" altLang="ar-SA" sz="1600" dirty="0"/>
              <a:t>, </a:t>
            </a:r>
            <a:r>
              <a:rPr lang="ar-SA" altLang="ar-SA" sz="1600" dirty="0" err="1"/>
              <a:t>and</a:t>
            </a:r>
            <a:r>
              <a:rPr lang="ar-SA" altLang="ar-SA" sz="1600" dirty="0"/>
              <a:t> </a:t>
            </a:r>
            <a:r>
              <a:rPr lang="ar-SA" altLang="ar-SA" sz="1600" dirty="0" err="1"/>
              <a:t>supply</a:t>
            </a:r>
            <a:r>
              <a:rPr lang="ar-SA" altLang="ar-SA" sz="1600" dirty="0"/>
              <a:t> </a:t>
            </a:r>
            <a:r>
              <a:rPr lang="ar-SA" altLang="ar-SA" sz="1600" dirty="0" err="1"/>
              <a:t>chain</a:t>
            </a:r>
            <a:r>
              <a:rPr lang="ar-SA" altLang="ar-SA" sz="1600" dirty="0"/>
              <a:t> </a:t>
            </a:r>
            <a:r>
              <a:rPr lang="ar-SA" altLang="ar-SA" sz="1600" dirty="0" err="1"/>
              <a:t>planning</a:t>
            </a:r>
            <a:endParaRPr lang="ar-SA" altLang="ar-SA" sz="1600" dirty="0"/>
          </a:p>
          <a:p>
            <a:pPr marR="0" lvl="0" algn="l" rtl="0" fontAlgn="base">
              <a:spcAft>
                <a:spcPct val="0"/>
              </a:spcAft>
              <a:tabLst/>
            </a:pPr>
            <a:r>
              <a:rPr lang="ar-SA" altLang="ar-SA" sz="1600" dirty="0" err="1"/>
              <a:t>Traditional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statistical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forecasting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models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primarily</a:t>
            </a:r>
            <a:r>
              <a:rPr lang="ar-SA" altLang="ar-SA" sz="1600" dirty="0"/>
              <a:t> </a:t>
            </a:r>
            <a:r>
              <a:rPr lang="ar-SA" altLang="ar-SA" sz="1600" dirty="0" err="1"/>
              <a:t>capture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linear</a:t>
            </a:r>
            <a:r>
              <a:rPr lang="ar-SA" altLang="ar-SA" sz="1600" dirty="0"/>
              <a:t> </a:t>
            </a:r>
            <a:r>
              <a:rPr lang="ar-SA" altLang="ar-SA" sz="1600" dirty="0" err="1"/>
              <a:t>trends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and</a:t>
            </a:r>
            <a:r>
              <a:rPr lang="ar-SA" altLang="ar-SA" sz="1600" dirty="0"/>
              <a:t> </a:t>
            </a:r>
            <a:r>
              <a:rPr lang="ar-SA" altLang="ar-SA" sz="1600" dirty="0" err="1"/>
              <a:t>seasonality</a:t>
            </a:r>
            <a:endParaRPr lang="ar-SA" altLang="ar-SA" sz="1600" dirty="0"/>
          </a:p>
          <a:p>
            <a:pPr marR="0" lvl="0" algn="l" rtl="0" fontAlgn="base">
              <a:spcAft>
                <a:spcPct val="0"/>
              </a:spcAft>
              <a:tabLst/>
            </a:pPr>
            <a:r>
              <a:rPr lang="ar-SA" altLang="ar-SA" sz="1600" dirty="0" err="1"/>
              <a:t>Machine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learning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models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improve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accuracy</a:t>
            </a:r>
            <a:r>
              <a:rPr lang="ar-SA" altLang="ar-SA" sz="1600" dirty="0"/>
              <a:t> </a:t>
            </a:r>
            <a:r>
              <a:rPr lang="ar-SA" altLang="ar-SA" sz="1600" dirty="0" err="1"/>
              <a:t>by</a:t>
            </a:r>
            <a:r>
              <a:rPr lang="ar-SA" altLang="ar-SA" sz="1600" dirty="0"/>
              <a:t> </a:t>
            </a:r>
            <a:r>
              <a:rPr lang="ar-SA" altLang="ar-SA" sz="1600" dirty="0" err="1"/>
              <a:t>modeling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nonlinear</a:t>
            </a:r>
            <a:r>
              <a:rPr lang="ar-SA" altLang="ar-SA" sz="1600" dirty="0"/>
              <a:t> </a:t>
            </a:r>
            <a:r>
              <a:rPr lang="ar-SA" altLang="ar-SA" sz="1600" dirty="0" err="1"/>
              <a:t>relationships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but</a:t>
            </a:r>
            <a:r>
              <a:rPr lang="ar-SA" altLang="ar-SA" sz="1600" dirty="0"/>
              <a:t> </a:t>
            </a:r>
            <a:r>
              <a:rPr lang="ar-SA" altLang="ar-SA" sz="1600" dirty="0" err="1"/>
              <a:t>lack</a:t>
            </a:r>
            <a:r>
              <a:rPr lang="ar-SA" altLang="ar-SA" sz="1600" dirty="0"/>
              <a:t> </a:t>
            </a:r>
            <a:r>
              <a:rPr lang="ar-SA" altLang="ar-SA" sz="1600" dirty="0" err="1"/>
              <a:t>explicit</a:t>
            </a:r>
            <a:r>
              <a:rPr lang="ar-SA" altLang="ar-SA" sz="1600" dirty="0"/>
              <a:t> </a:t>
            </a:r>
            <a:r>
              <a:rPr lang="ar-SA" altLang="ar-SA" sz="1600" dirty="0" err="1"/>
              <a:t>temporal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memory</a:t>
            </a:r>
            <a:endParaRPr lang="ar-SA" altLang="ar-SA" sz="1600" dirty="0"/>
          </a:p>
          <a:p>
            <a:pPr marR="0" lvl="0" algn="l" rtl="0" fontAlgn="base">
              <a:spcAft>
                <a:spcPct val="0"/>
              </a:spcAft>
              <a:tabLst/>
            </a:pPr>
            <a:r>
              <a:rPr lang="ar-SA" altLang="ar-SA" sz="1600" dirty="0" err="1"/>
              <a:t>Deep</a:t>
            </a:r>
            <a:r>
              <a:rPr lang="ar-SA" altLang="ar-SA" sz="1600" dirty="0"/>
              <a:t> </a:t>
            </a:r>
            <a:r>
              <a:rPr lang="ar-SA" altLang="ar-SA" sz="1600" dirty="0" err="1"/>
              <a:t>learning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models</a:t>
            </a:r>
            <a:r>
              <a:rPr lang="ar-SA" altLang="ar-SA" sz="1600" dirty="0"/>
              <a:t>, </a:t>
            </a:r>
            <a:r>
              <a:rPr lang="ar-SA" altLang="ar-SA" sz="1600" dirty="0" err="1"/>
              <a:t>such</a:t>
            </a:r>
            <a:r>
              <a:rPr lang="ar-SA" altLang="ar-SA" sz="1600" dirty="0"/>
              <a:t> </a:t>
            </a:r>
            <a:r>
              <a:rPr lang="ar-SA" altLang="ar-SA" sz="1600" dirty="0" err="1"/>
              <a:t>as</a:t>
            </a:r>
            <a:r>
              <a:rPr lang="ar-SA" altLang="ar-SA" sz="1600" dirty="0"/>
              <a:t> LSTM </a:t>
            </a:r>
            <a:r>
              <a:rPr lang="ar-SA" altLang="ar-SA" sz="1600" dirty="0" err="1"/>
              <a:t>and</a:t>
            </a:r>
            <a:r>
              <a:rPr lang="ar-SA" altLang="ar-SA" sz="1600" dirty="0"/>
              <a:t> GRU, </a:t>
            </a:r>
            <a:r>
              <a:rPr lang="ar-SA" altLang="ar-SA" sz="1600" dirty="0" err="1"/>
              <a:t>are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effective</a:t>
            </a:r>
            <a:r>
              <a:rPr lang="ar-SA" altLang="ar-SA" sz="1600" dirty="0"/>
              <a:t> </a:t>
            </a:r>
            <a:r>
              <a:rPr lang="ar-SA" altLang="ar-SA" sz="1600" dirty="0" err="1"/>
              <a:t>for</a:t>
            </a:r>
            <a:r>
              <a:rPr lang="ar-SA" altLang="ar-SA" sz="1600" dirty="0"/>
              <a:t> </a:t>
            </a:r>
            <a:r>
              <a:rPr lang="ar-SA" altLang="ar-SA" sz="1600" dirty="0" err="1"/>
              <a:t>learning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sequential</a:t>
            </a:r>
            <a:r>
              <a:rPr lang="ar-SA" altLang="ar-SA" sz="1600" dirty="0"/>
              <a:t> </a:t>
            </a:r>
            <a:r>
              <a:rPr lang="ar-SA" altLang="ar-SA" sz="1600" dirty="0" err="1"/>
              <a:t>dependencies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in</a:t>
            </a:r>
            <a:r>
              <a:rPr lang="ar-SA" altLang="ar-SA" sz="1600" dirty="0"/>
              <a:t> </a:t>
            </a:r>
            <a:r>
              <a:rPr lang="ar-SA" altLang="ar-SA" sz="1600" dirty="0" err="1"/>
              <a:t>time-series</a:t>
            </a:r>
            <a:r>
              <a:rPr lang="ar-SA" altLang="ar-SA" sz="1600" dirty="0"/>
              <a:t> </a:t>
            </a:r>
            <a:r>
              <a:rPr lang="ar-SA" altLang="ar-SA" sz="1600" dirty="0" err="1"/>
              <a:t>data</a:t>
            </a:r>
            <a:endParaRPr lang="ar-SA" altLang="ar-SA" sz="1600" dirty="0"/>
          </a:p>
          <a:p>
            <a:pPr marR="0" lvl="0" algn="l" rtl="0" fontAlgn="base">
              <a:spcAft>
                <a:spcPct val="0"/>
              </a:spcAft>
              <a:tabLst/>
            </a:pPr>
            <a:r>
              <a:rPr lang="ar-SA" altLang="ar-SA" sz="1600" dirty="0" err="1"/>
              <a:t>However</a:t>
            </a:r>
            <a:r>
              <a:rPr lang="ar-SA" altLang="ar-SA" sz="1600" dirty="0"/>
              <a:t>, </a:t>
            </a:r>
            <a:r>
              <a:rPr lang="ar-SA" altLang="ar-SA" sz="1600" dirty="0" err="1"/>
              <a:t>relying</a:t>
            </a:r>
            <a:r>
              <a:rPr lang="ar-SA" altLang="ar-SA" sz="1600" dirty="0"/>
              <a:t> </a:t>
            </a:r>
            <a:r>
              <a:rPr lang="ar-SA" altLang="ar-SA" sz="1600" dirty="0" err="1"/>
              <a:t>on</a:t>
            </a:r>
            <a:r>
              <a:rPr lang="ar-SA" altLang="ar-SA" sz="1600" dirty="0"/>
              <a:t> a </a:t>
            </a:r>
            <a:r>
              <a:rPr lang="ar-SA" altLang="ar-SA" sz="1600" dirty="0" err="1"/>
              <a:t>single</a:t>
            </a:r>
            <a:r>
              <a:rPr lang="ar-SA" altLang="ar-SA" sz="1600" dirty="0"/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modeling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often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insufficient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to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fully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capture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complexity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of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real-world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sales</a:t>
            </a:r>
            <a:r>
              <a:rPr kumimoji="0" lang="ar-SA" altLang="ar-SA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ar-SA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endParaRPr kumimoji="0" lang="ar-SA" altLang="ar-SA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268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0CFEA-FEBD-4073-AB8A-8A8EC3FA2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CONTRIBUTIONS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24619-4CB2-4D9D-97A3-3D8943613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Proposed a hybrid sales forecasting framework combining Prophet and deep learning</a:t>
            </a:r>
          </a:p>
          <a:p>
            <a:pPr algn="l" rtl="0"/>
            <a:r>
              <a:rPr lang="en-US" dirty="0"/>
              <a:t>Applied residual learning to capture nonlinear patterns not modeled by statistical methods</a:t>
            </a:r>
          </a:p>
          <a:p>
            <a:pPr algn="l" rtl="0"/>
            <a:r>
              <a:rPr lang="en-US" dirty="0"/>
              <a:t>Compared LSTM and GRU architectures within the hybrid framework</a:t>
            </a:r>
          </a:p>
          <a:p>
            <a:pPr algn="l" rtl="0"/>
            <a:r>
              <a:rPr lang="en-US" dirty="0"/>
              <a:t>Validated the proposed approach using real-world retail sales data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829017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508EF-C1F3-4F8D-9EB5-30E851AA0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491" y="170537"/>
            <a:ext cx="6251303" cy="609752"/>
          </a:xfrm>
        </p:spPr>
        <p:txBody>
          <a:bodyPr/>
          <a:lstStyle/>
          <a:p>
            <a:r>
              <a:rPr lang="en-US" dirty="0"/>
              <a:t>LITERATURE REVIEW</a:t>
            </a:r>
            <a:endParaRPr lang="ar-SA" dirty="0"/>
          </a:p>
        </p:txBody>
      </p:sp>
      <p:graphicFrame>
        <p:nvGraphicFramePr>
          <p:cNvPr id="9" name="Table 7">
            <a:extLst>
              <a:ext uri="{FF2B5EF4-FFF2-40B4-BE49-F238E27FC236}">
                <a16:creationId xmlns:a16="http://schemas.microsoft.com/office/drawing/2014/main" id="{3E9C06C9-7C4B-454E-973A-E56504CA37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693221"/>
              </p:ext>
            </p:extLst>
          </p:nvPr>
        </p:nvGraphicFramePr>
        <p:xfrm>
          <a:off x="418482" y="1245177"/>
          <a:ext cx="8301320" cy="374707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75330">
                  <a:extLst>
                    <a:ext uri="{9D8B030D-6E8A-4147-A177-3AD203B41FA5}">
                      <a16:colId xmlns:a16="http://schemas.microsoft.com/office/drawing/2014/main" val="3645561441"/>
                    </a:ext>
                  </a:extLst>
                </a:gridCol>
                <a:gridCol w="2075330">
                  <a:extLst>
                    <a:ext uri="{9D8B030D-6E8A-4147-A177-3AD203B41FA5}">
                      <a16:colId xmlns:a16="http://schemas.microsoft.com/office/drawing/2014/main" val="67611202"/>
                    </a:ext>
                  </a:extLst>
                </a:gridCol>
                <a:gridCol w="1037665">
                  <a:extLst>
                    <a:ext uri="{9D8B030D-6E8A-4147-A177-3AD203B41FA5}">
                      <a16:colId xmlns:a16="http://schemas.microsoft.com/office/drawing/2014/main" val="4286101326"/>
                    </a:ext>
                  </a:extLst>
                </a:gridCol>
                <a:gridCol w="1037665">
                  <a:extLst>
                    <a:ext uri="{9D8B030D-6E8A-4147-A177-3AD203B41FA5}">
                      <a16:colId xmlns:a16="http://schemas.microsoft.com/office/drawing/2014/main" val="3250059183"/>
                    </a:ext>
                  </a:extLst>
                </a:gridCol>
                <a:gridCol w="2075330">
                  <a:extLst>
                    <a:ext uri="{9D8B030D-6E8A-4147-A177-3AD203B41FA5}">
                      <a16:colId xmlns:a16="http://schemas.microsoft.com/office/drawing/2014/main" val="3104751714"/>
                    </a:ext>
                  </a:extLst>
                </a:gridCol>
              </a:tblGrid>
              <a:tr h="228105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Key Findings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Models Used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Dataset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endParaRPr lang="en-US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Study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2079704504"/>
                  </a:ext>
                </a:extLst>
              </a:tr>
              <a:tr h="575065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ML models outperform classical methods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Regression, SVR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Retail sales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Zhang et al. (2020)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2855964855"/>
                  </a:ext>
                </a:extLst>
              </a:tr>
              <a:tr h="575065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Captures nonlinear and temporal patterns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LSTM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Sales &amp; demand data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Sezer</a:t>
                      </a:r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et al. (2020)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750977967"/>
                  </a:ext>
                </a:extLst>
              </a:tr>
              <a:tr h="401585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Improved multi-horizon forecasting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Deep learning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Retail time series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Lim et al. (2021)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3579512867"/>
                  </a:ext>
                </a:extLst>
              </a:tr>
              <a:tr h="748546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GRU offers comparable accuracy with fewer parameters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LSTM, GRU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Sales time series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2022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Karim et al. (2022)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4157390282"/>
                  </a:ext>
                </a:extLst>
              </a:tr>
              <a:tr h="575065"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Hybrid approaches achieve lower forecasting error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Hybrid models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Retail datasets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2020-2025</a:t>
                      </a:r>
                    </a:p>
                  </a:txBody>
                  <a:tcPr marL="64782" marR="64782" marT="32391" marB="32391" anchor="ctr"/>
                </a:tc>
                <a:tc>
                  <a:txBody>
                    <a:bodyPr/>
                    <a:lstStyle/>
                    <a:p>
                      <a:pPr marL="0" algn="l" defTabSz="685800" rtl="1" eaLnBrk="1" latinLnBrk="0" hangingPunct="1"/>
                      <a:r>
                        <a:rPr lang="en-US" sz="135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Recent Studies</a:t>
                      </a:r>
                    </a:p>
                  </a:txBody>
                  <a:tcPr marL="64782" marR="64782" marT="32391" marB="32391" anchor="ctr"/>
                </a:tc>
                <a:extLst>
                  <a:ext uri="{0D108BD9-81ED-4DB2-BD59-A6C34878D82A}">
                    <a16:rowId xmlns:a16="http://schemas.microsoft.com/office/drawing/2014/main" val="4171403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209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Sales forecasting is critical for inventory and planning</a:t>
            </a:r>
          </a:p>
          <a:p>
            <a:pPr algn="l" rtl="0"/>
            <a:r>
              <a:rPr dirty="0"/>
              <a:t>Traditional models fail with nonlinearity and dynamics</a:t>
            </a:r>
          </a:p>
          <a:p>
            <a:pPr algn="l" rtl="0"/>
            <a:r>
              <a:rPr dirty="0"/>
              <a:t>AI-based models offer improved accuracy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Problem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4439" y="1929955"/>
            <a:ext cx="7249405" cy="3450613"/>
          </a:xfrm>
        </p:spPr>
        <p:txBody>
          <a:bodyPr/>
          <a:lstStyle/>
          <a:p>
            <a:pPr algn="l" rtl="0"/>
            <a:r>
              <a:rPr dirty="0"/>
              <a:t>Inaccurate forecasts cause overstocking and losses</a:t>
            </a:r>
          </a:p>
          <a:p>
            <a:pPr algn="l" rtl="0"/>
            <a:r>
              <a:rPr dirty="0"/>
              <a:t>Traditional models cannot capture complex patterns</a:t>
            </a:r>
          </a:p>
          <a:p>
            <a:pPr algn="l" rtl="0"/>
            <a:r>
              <a:rPr dirty="0"/>
              <a:t>Need for hybrid intelligent forecasting frameworks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Evaluate ML and DL models for sales forecasting</a:t>
            </a:r>
          </a:p>
          <a:p>
            <a:pPr algn="l" rtl="0"/>
            <a:r>
              <a:rPr dirty="0"/>
              <a:t>Develop a hybrid Prophet + DL framework</a:t>
            </a:r>
          </a:p>
          <a:p>
            <a:pPr algn="l" rtl="0"/>
            <a:r>
              <a:rPr dirty="0"/>
              <a:t>Compare Prophet, </a:t>
            </a:r>
            <a:r>
              <a:rPr dirty="0" err="1"/>
              <a:t>Prophet+LSTM</a:t>
            </a:r>
            <a:r>
              <a:rPr dirty="0"/>
              <a:t>, </a:t>
            </a:r>
            <a:r>
              <a:rPr dirty="0" err="1"/>
              <a:t>Prophet+GRU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Coffee Shop Sales Dataset (149,116 transactions)</a:t>
            </a:r>
          </a:p>
          <a:p>
            <a:pPr algn="l" rtl="0"/>
            <a:r>
              <a:rPr dirty="0"/>
              <a:t>Transactional data aggregated to daily sales</a:t>
            </a:r>
          </a:p>
          <a:p>
            <a:pPr algn="l" rtl="0"/>
            <a:r>
              <a:rPr dirty="0"/>
              <a:t>Real-world retail scenario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Proposed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Baseline Prophet forecasting</a:t>
            </a:r>
          </a:p>
          <a:p>
            <a:pPr algn="l" rtl="0"/>
            <a:r>
              <a:rPr dirty="0"/>
              <a:t>Residual learning using LSTM and GRU</a:t>
            </a:r>
          </a:p>
          <a:p>
            <a:pPr algn="l" rtl="0"/>
            <a:r>
              <a:rPr dirty="0"/>
              <a:t>Final forecast = Prophet + learned residuals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4DCF9-1D86-4914-89E1-DBAC188A4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348" y="24384"/>
            <a:ext cx="6251303" cy="573233"/>
          </a:xfrm>
        </p:spPr>
        <p:txBody>
          <a:bodyPr/>
          <a:lstStyle/>
          <a:p>
            <a:r>
              <a:rPr lang="en-US" dirty="0"/>
              <a:t>Proposed Framework</a:t>
            </a: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C3B31C-B481-4654-B2D7-0E42D838454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639" y="597617"/>
            <a:ext cx="4744720" cy="595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48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Models Used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Prophet (statistical baseline)</a:t>
            </a:r>
          </a:p>
          <a:p>
            <a:pPr algn="l" rtl="0"/>
            <a:r>
              <a:rPr dirty="0"/>
              <a:t>LSTM (deep learning)</a:t>
            </a:r>
          </a:p>
          <a:p>
            <a:pPr algn="l" rtl="0"/>
            <a:r>
              <a:rPr dirty="0"/>
              <a:t>GRU (efficient recurrent model)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Experimental Setup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Train/Validation/Test split</a:t>
            </a:r>
          </a:p>
          <a:p>
            <a:pPr algn="l" rtl="0"/>
            <a:r>
              <a:rPr dirty="0"/>
              <a:t>Sequence length: 30 days</a:t>
            </a:r>
          </a:p>
          <a:p>
            <a:pPr algn="l" rtl="0"/>
            <a:r>
              <a:rPr dirty="0"/>
              <a:t>50 epochs with early stopping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Evaluation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MAE – average absolute error</a:t>
            </a:r>
          </a:p>
          <a:p>
            <a:pPr algn="l" rtl="0"/>
            <a:r>
              <a:rPr dirty="0"/>
              <a:t>RMSE – penalizes large errors</a:t>
            </a:r>
          </a:p>
          <a:p>
            <a:pPr algn="l" rtl="0"/>
            <a:r>
              <a:rPr dirty="0"/>
              <a:t>MAPE – relative percentage accuracy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521" y="47092"/>
            <a:ext cx="6251303" cy="1049235"/>
          </a:xfrm>
        </p:spPr>
        <p:txBody>
          <a:bodyPr/>
          <a:lstStyle/>
          <a:p>
            <a:r>
              <a:rPr dirty="0"/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523" y="1096327"/>
            <a:ext cx="6251303" cy="3450613"/>
          </a:xfrm>
        </p:spPr>
        <p:txBody>
          <a:bodyPr/>
          <a:lstStyle/>
          <a:p>
            <a:pPr algn="l" rtl="0"/>
            <a:r>
              <a:rPr dirty="0"/>
              <a:t>Prophet MAE: 184.12, MAPE: 13.84%</a:t>
            </a:r>
          </a:p>
          <a:p>
            <a:pPr algn="l" rtl="0"/>
            <a:r>
              <a:rPr dirty="0" err="1"/>
              <a:t>Prophet+LSTM</a:t>
            </a:r>
            <a:r>
              <a:rPr dirty="0"/>
              <a:t> MAE: 181.12, MAPE: 13.47%</a:t>
            </a:r>
          </a:p>
          <a:p>
            <a:pPr algn="l" rtl="0"/>
            <a:r>
              <a:rPr dirty="0" err="1"/>
              <a:t>Prophet+GRU</a:t>
            </a:r>
            <a:r>
              <a:rPr dirty="0"/>
              <a:t> MAE: 181.75, MAPE: 13.54%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B27BCF-B577-4982-AA57-B8201137FD6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67" y="2563368"/>
            <a:ext cx="5731510" cy="34061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Hybrid models outperform Prophet</a:t>
            </a:r>
          </a:p>
          <a:p>
            <a:pPr algn="l" rtl="0"/>
            <a:r>
              <a:rPr dirty="0"/>
              <a:t>LSTM slightly better accuracy</a:t>
            </a:r>
          </a:p>
          <a:p>
            <a:pPr algn="l" rtl="0"/>
            <a:r>
              <a:rPr dirty="0"/>
              <a:t>GRU more computationally efficient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Hybrid forecasting improves accuracy</a:t>
            </a:r>
          </a:p>
          <a:p>
            <a:pPr algn="l" rtl="0"/>
            <a:r>
              <a:rPr dirty="0"/>
              <a:t>Residual learning is effective</a:t>
            </a:r>
          </a:p>
          <a:p>
            <a:pPr algn="l" rtl="0"/>
            <a:r>
              <a:rPr dirty="0"/>
              <a:t>Applicable to real-world retail forecasting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Future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dirty="0"/>
              <a:t>Transformers and attention mechanisms</a:t>
            </a:r>
          </a:p>
          <a:p>
            <a:pPr algn="l" rtl="0"/>
            <a:r>
              <a:rPr dirty="0"/>
              <a:t>Multivariate forecasting</a:t>
            </a:r>
          </a:p>
          <a:p>
            <a:pPr algn="l" rtl="0"/>
            <a:r>
              <a:rPr dirty="0"/>
              <a:t>Real-time deployment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>
            <a:extLst>
              <a:ext uri="{FF2B5EF4-FFF2-40B4-BE49-F238E27FC236}">
                <a16:creationId xmlns:a16="http://schemas.microsoft.com/office/drawing/2014/main" id="{EB6A385F-B37C-4583-AB19-DA5AED661809}"/>
              </a:ext>
            </a:extLst>
          </p:cNvPr>
          <p:cNvSpPr txBox="1"/>
          <p:nvPr/>
        </p:nvSpPr>
        <p:spPr>
          <a:xfrm>
            <a:off x="-147995" y="2103951"/>
            <a:ext cx="585410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6767"/>
              </a:lnSpc>
            </a:pPr>
            <a:r>
              <a:rPr lang="en-US" sz="6700" b="1" dirty="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id="5" name="Freeform 15">
            <a:extLst>
              <a:ext uri="{FF2B5EF4-FFF2-40B4-BE49-F238E27FC236}">
                <a16:creationId xmlns:a16="http://schemas.microsoft.com/office/drawing/2014/main" id="{7EFF8427-DCAE-4CC4-81A8-B5C66FAAADF6}"/>
              </a:ext>
            </a:extLst>
          </p:cNvPr>
          <p:cNvSpPr/>
          <p:nvPr/>
        </p:nvSpPr>
        <p:spPr>
          <a:xfrm>
            <a:off x="4572000" y="0"/>
            <a:ext cx="4369658" cy="1964716"/>
          </a:xfrm>
          <a:custGeom>
            <a:avLst/>
            <a:gdLst/>
            <a:ahLst/>
            <a:cxnLst/>
            <a:rect l="l" t="t" r="r" b="b"/>
            <a:pathLst>
              <a:path w="4369658" h="1964716">
                <a:moveTo>
                  <a:pt x="0" y="0"/>
                </a:moveTo>
                <a:lnTo>
                  <a:pt x="4369658" y="0"/>
                </a:lnTo>
                <a:lnTo>
                  <a:pt x="4369658" y="1964716"/>
                </a:lnTo>
                <a:lnTo>
                  <a:pt x="0" y="19647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8EC51A-5A53-4085-A504-36C1A52DD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512" y="3065722"/>
            <a:ext cx="5522976" cy="368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71253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43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