
<file path=[Content_Types].xml><?xml version="1.0" encoding="utf-8"?>
<Types xmlns="http://schemas.openxmlformats.org/package/2006/content-types">
  <Default Extension="png" ContentType="image/png"/>
  <Default Extension="svg" ContentType="image/svg+xml"/>
  <Default Extension="mp3" ContentType="audio/mpe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1" r:id="rId1"/>
  </p:sldMasterIdLst>
  <p:notesMasterIdLst>
    <p:notesMasterId r:id="rId32"/>
  </p:notesMasterIdLst>
  <p:sldIdLst>
    <p:sldId id="480" r:id="rId2"/>
    <p:sldId id="256" r:id="rId3"/>
    <p:sldId id="482" r:id="rId4"/>
    <p:sldId id="257" r:id="rId5"/>
    <p:sldId id="259" r:id="rId6"/>
    <p:sldId id="260" r:id="rId7"/>
    <p:sldId id="485" r:id="rId8"/>
    <p:sldId id="261" r:id="rId9"/>
    <p:sldId id="262" r:id="rId10"/>
    <p:sldId id="263" r:id="rId11"/>
    <p:sldId id="264" r:id="rId12"/>
    <p:sldId id="486" r:id="rId13"/>
    <p:sldId id="265" r:id="rId14"/>
    <p:sldId id="266" r:id="rId15"/>
    <p:sldId id="267" r:id="rId16"/>
    <p:sldId id="268" r:id="rId17"/>
    <p:sldId id="269" r:id="rId18"/>
    <p:sldId id="270" r:id="rId19"/>
    <p:sldId id="271" r:id="rId20"/>
    <p:sldId id="272" r:id="rId21"/>
    <p:sldId id="273" r:id="rId22"/>
    <p:sldId id="274" r:id="rId23"/>
    <p:sldId id="275" r:id="rId24"/>
    <p:sldId id="277" r:id="rId25"/>
    <p:sldId id="278" r:id="rId26"/>
    <p:sldId id="279" r:id="rId27"/>
    <p:sldId id="280" r:id="rId28"/>
    <p:sldId id="281" r:id="rId29"/>
    <p:sldId id="484" r:id="rId30"/>
    <p:sldId id="483" r:id="rId31"/>
  </p:sldIdLst>
  <p:sldSz cx="9144000" cy="6858000" type="screen4x3"/>
  <p:notesSz cx="6858000" cy="9144000"/>
  <p:defaultText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51C3A-4460-11DB-9652-00E08161165F}"/>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21"/>
    <p:restoredTop sz="79012" autoAdjust="0"/>
  </p:normalViewPr>
  <p:slideViewPr>
    <p:cSldViewPr>
      <p:cViewPr varScale="1">
        <p:scale>
          <a:sx n="87" d="100"/>
          <a:sy n="87" d="100"/>
        </p:scale>
        <p:origin x="2128"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
        <p:cNvGrpSpPr/>
        <p:nvPr/>
      </p:nvGrpSpPr>
      <p:grpSpPr>
        <a:xfrm>
          <a:off x="0" y="0"/>
          <a:ext cx="0" cy="0"/>
          <a:chOff x="0" y="0"/>
          <a:chExt cx="0" cy="0"/>
        </a:xfrm>
      </p:grpSpPr>
      <p:sp>
        <p:nvSpPr>
          <p:cNvPr id="2" name="Shape 2"/>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indent="0" algn="l" rtl="0">
              <a:spcBef>
                <a:spcPts val="0"/>
              </a:spcBef>
              <a:spcAft>
                <a:spcPts val="0"/>
              </a:spcAft>
              <a:defRPr/>
            </a:lvl1pPr>
            <a:lvl2pPr marL="457200" marR="0" indent="0" algn="l" rtl="0">
              <a:spcBef>
                <a:spcPts val="0"/>
              </a:spcBef>
              <a:spcAft>
                <a:spcPts val="0"/>
              </a:spcAft>
              <a:defRPr/>
            </a:lvl2pPr>
            <a:lvl3pPr marL="914400" marR="0" indent="0" algn="l" rtl="0">
              <a:spcBef>
                <a:spcPts val="0"/>
              </a:spcBef>
              <a:spcAft>
                <a:spcPts val="0"/>
              </a:spcAft>
              <a:defRPr/>
            </a:lvl3pPr>
            <a:lvl4pPr marL="1371600" marR="0" indent="0" algn="l" rtl="0">
              <a:spcBef>
                <a:spcPts val="0"/>
              </a:spcBef>
              <a:spcAft>
                <a:spcPts val="0"/>
              </a:spcAft>
              <a:defRPr/>
            </a:lvl4pPr>
            <a:lvl5pPr marL="1828800" marR="0" indent="0" algn="l" rtl="0">
              <a:spcBef>
                <a:spcPts val="0"/>
              </a:spcBef>
              <a:spcAft>
                <a:spcPts val="0"/>
              </a:spcAft>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3" name="Shape 3"/>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indent="0" algn="r" rtl="0">
              <a:spcBef>
                <a:spcPts val="0"/>
              </a:spcBef>
              <a:spcAft>
                <a:spcPts val="0"/>
              </a:spcAft>
              <a:defRPr/>
            </a:lvl1pPr>
            <a:lvl2pPr marL="457200" marR="0" indent="0" algn="l" rtl="0">
              <a:spcBef>
                <a:spcPts val="0"/>
              </a:spcBef>
              <a:spcAft>
                <a:spcPts val="0"/>
              </a:spcAft>
              <a:defRPr/>
            </a:lvl2pPr>
            <a:lvl3pPr marL="914400" marR="0" indent="0" algn="l" rtl="0">
              <a:spcBef>
                <a:spcPts val="0"/>
              </a:spcBef>
              <a:spcAft>
                <a:spcPts val="0"/>
              </a:spcAft>
              <a:defRPr/>
            </a:lvl3pPr>
            <a:lvl4pPr marL="1371600" marR="0" indent="0" algn="l" rtl="0">
              <a:spcBef>
                <a:spcPts val="0"/>
              </a:spcBef>
              <a:spcAft>
                <a:spcPts val="0"/>
              </a:spcAft>
              <a:defRPr/>
            </a:lvl4pPr>
            <a:lvl5pPr marL="1828800" marR="0" indent="0" algn="l" rtl="0">
              <a:spcBef>
                <a:spcPts val="0"/>
              </a:spcBef>
              <a:spcAft>
                <a:spcPts val="0"/>
              </a:spcAft>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4" name="Shape 4"/>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5" name="Shape 5"/>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indent="0" algn="l" rtl="0">
              <a:spcBef>
                <a:spcPts val="360"/>
              </a:spcBef>
              <a:spcAft>
                <a:spcPts val="0"/>
              </a:spcAft>
              <a:defRPr/>
            </a:lvl1pPr>
            <a:lvl2pPr marL="457200" marR="0" indent="0" algn="l" rtl="0">
              <a:spcBef>
                <a:spcPts val="360"/>
              </a:spcBef>
              <a:spcAft>
                <a:spcPts val="0"/>
              </a:spcAft>
              <a:defRPr/>
            </a:lvl2pPr>
            <a:lvl3pPr marL="914400" marR="0" indent="0" algn="l" rtl="0">
              <a:spcBef>
                <a:spcPts val="360"/>
              </a:spcBef>
              <a:spcAft>
                <a:spcPts val="0"/>
              </a:spcAft>
              <a:defRPr/>
            </a:lvl3pPr>
            <a:lvl4pPr marL="1371600" marR="0" indent="0" algn="l" rtl="0">
              <a:spcBef>
                <a:spcPts val="360"/>
              </a:spcBef>
              <a:spcAft>
                <a:spcPts val="0"/>
              </a:spcAft>
              <a:defRPr/>
            </a:lvl4pPr>
            <a:lvl5pPr marL="1828800" marR="0" indent="0" algn="l" rtl="0">
              <a:spcBef>
                <a:spcPts val="360"/>
              </a:spcBef>
              <a:spcAft>
                <a:spcPts val="0"/>
              </a:spcAft>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6" name="Shape 6"/>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indent="0" algn="l" rtl="0">
              <a:spcBef>
                <a:spcPts val="0"/>
              </a:spcBef>
              <a:spcAft>
                <a:spcPts val="0"/>
              </a:spcAft>
              <a:defRPr/>
            </a:lvl1pPr>
            <a:lvl2pPr marL="457200" marR="0" indent="0" algn="l" rtl="0">
              <a:spcBef>
                <a:spcPts val="0"/>
              </a:spcBef>
              <a:spcAft>
                <a:spcPts val="0"/>
              </a:spcAft>
              <a:defRPr/>
            </a:lvl2pPr>
            <a:lvl3pPr marL="914400" marR="0" indent="0" algn="l" rtl="0">
              <a:spcBef>
                <a:spcPts val="0"/>
              </a:spcBef>
              <a:spcAft>
                <a:spcPts val="0"/>
              </a:spcAft>
              <a:defRPr/>
            </a:lvl3pPr>
            <a:lvl4pPr marL="1371600" marR="0" indent="0" algn="l" rtl="0">
              <a:spcBef>
                <a:spcPts val="0"/>
              </a:spcBef>
              <a:spcAft>
                <a:spcPts val="0"/>
              </a:spcAft>
              <a:defRPr/>
            </a:lvl4pPr>
            <a:lvl5pPr marL="1828800" marR="0" indent="0" algn="l" rtl="0">
              <a:spcBef>
                <a:spcPts val="0"/>
              </a:spcBef>
              <a:spcAft>
                <a:spcPts val="0"/>
              </a:spcAft>
              <a:defRPr/>
            </a:lvl5pPr>
            <a:lvl6pPr marL="2286000" marR="0" indent="0" algn="l" rtl="0">
              <a:spcBef>
                <a:spcPts val="0"/>
              </a:spcBef>
              <a:defRPr/>
            </a:lvl6pPr>
            <a:lvl7pPr marL="2743200" marR="0" indent="0" algn="l" rtl="0">
              <a:spcBef>
                <a:spcPts val="0"/>
              </a:spcBef>
              <a:defRPr/>
            </a:lvl7pPr>
            <a:lvl8pPr marL="3200400" marR="0" indent="0" algn="l" rtl="0">
              <a:spcBef>
                <a:spcPts val="0"/>
              </a:spcBef>
              <a:defRPr/>
            </a:lvl8pPr>
            <a:lvl9pPr marL="3657600" marR="0" indent="0" algn="l" rtl="0">
              <a:spcBef>
                <a:spcPts val="0"/>
              </a:spcBef>
              <a:defRPr/>
            </a:lvl9pPr>
          </a:lstStyle>
          <a:p>
            <a:endParaRPr/>
          </a:p>
        </p:txBody>
      </p:sp>
      <p:sp>
        <p:nvSpPr>
          <p:cNvPr id="7" name="Shape 7"/>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lvl1pPr marL="0" marR="0" indent="0" algn="r" rtl="0">
              <a:spcBef>
                <a:spcPts val="0"/>
              </a:spcBef>
              <a:spcAft>
                <a:spcPts val="0"/>
              </a:spcAft>
              <a:buNone/>
              <a:defRPr sz="1200" b="0" i="0" u="none" strike="noStrike" cap="none" baseline="0">
                <a:solidFill>
                  <a:schemeClr val="dk1"/>
                </a:solidFill>
                <a:latin typeface="Calibri"/>
                <a:ea typeface="Calibri"/>
                <a:cs typeface="Calibri"/>
                <a:sym typeface="Calibri"/>
              </a:defRPr>
            </a:lvl1pPr>
          </a:lstStyle>
          <a:p>
            <a:pPr marL="0" lvl="0" indent="0">
              <a:spcBef>
                <a:spcPts val="0"/>
              </a:spcBef>
              <a:buSzPct val="25000"/>
              <a:buNone/>
            </a:pPr>
            <a:fld id="{00000000-1234-1234-1234-123412341234}" type="slidenum">
              <a:rPr lang="en-US"/>
              <a:pPr marL="0" lvl="0" indent="0">
                <a:spcBef>
                  <a:spcPts val="0"/>
                </a:spcBef>
                <a:buSzPct val="25000"/>
                <a:buNone/>
              </a:pPr>
              <a:t>‹#›</a:t>
            </a:fld>
            <a:endParaRPr lang="en-US"/>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r" defTabSz="914400" rtl="1" eaLnBrk="1" latinLnBrk="0" hangingPunct="1">
              <a:spcBef>
                <a:spcPts val="360"/>
              </a:spcBef>
              <a:spcAft>
                <a:spcPts val="0"/>
              </a:spcAft>
            </a:pPr>
            <a:r>
              <a:rPr lang="ar" sz="1200" b="0" i="0" kern="1200" dirty="0">
                <a:solidFill>
                  <a:schemeClr val="tx1"/>
                </a:solidFill>
                <a:effectLst/>
                <a:latin typeface="+mn-lt"/>
                <a:ea typeface="+mn-ea"/>
                <a:cs typeface="+mn-cs"/>
              </a:rPr>
              <a:t>يعرف مفهوم التغيير على أنه انتقال من حال إلى حال، وكلمة تغيير مشتقة من الفعل الثلاثي غير أي بدل، ويعرف التغيير أيضا أنه عملية تؤدي إلى إنتاج مجموعة من الأشياء أو من الأحداث التي يستقر بها الوضع مكان الأشياء القديمة، ويمكن أيضا أن يتم تعريف التغيير على أنه استجابة إلى مجموعة من العوامل التي تؤثر على شيء ما .</a:t>
            </a: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47745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
        <p:cNvGrpSpPr/>
        <p:nvPr/>
      </p:nvGrpSpPr>
      <p:grpSpPr>
        <a:xfrm>
          <a:off x="0" y="0"/>
          <a:ext cx="0" cy="0"/>
          <a:chOff x="0" y="0"/>
          <a:chExt cx="0" cy="0"/>
        </a:xfrm>
      </p:grpSpPr>
      <p:sp>
        <p:nvSpPr>
          <p:cNvPr id="37" name="Shape 3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miter/>
            <a:headEnd type="none" w="med" len="med"/>
            <a:tailEnd type="none" w="med" len="med"/>
          </a:ln>
        </p:spPr>
      </p:sp>
      <p:sp>
        <p:nvSpPr>
          <p:cNvPr id="38" name="Shape 3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None/>
            </a:pPr>
            <a:r>
              <a:rPr lang="en-US" sz="1200" b="0" i="0" kern="1200" dirty="0">
                <a:solidFill>
                  <a:schemeClr val="tx1"/>
                </a:solidFill>
                <a:effectLst/>
                <a:latin typeface="+mn-lt"/>
                <a:ea typeface="+mn-ea"/>
                <a:cs typeface="+mn-cs"/>
              </a:rPr>
              <a:t>Change management is a systematic approach to dealing with the transition or transformation of an organization's goals, processes or technologies.</a:t>
            </a:r>
          </a:p>
          <a:p>
            <a:pPr marL="0" marR="0" lvl="0" indent="0" algn="l" rtl="0">
              <a:spcBef>
                <a:spcPts val="0"/>
              </a:spcBef>
              <a:spcAft>
                <a:spcPts val="0"/>
              </a:spcAft>
              <a:buNone/>
            </a:pPr>
            <a:endParaRPr lang="en-US" sz="1200" b="0" i="0" u="none" strike="noStrike" kern="1200" cap="none" baseline="0" dirty="0">
              <a:solidFill>
                <a:schemeClr val="tx1"/>
              </a:solidFill>
              <a:effectLst/>
              <a:latin typeface="+mn-lt"/>
              <a:ea typeface="+mn-ea"/>
              <a:cs typeface="+mn-cs"/>
              <a:sym typeface="Calibri"/>
            </a:endParaRPr>
          </a:p>
          <a:p>
            <a:pPr marL="0" marR="0" lvl="0" indent="0" algn="l" rtl="0">
              <a:spcBef>
                <a:spcPts val="0"/>
              </a:spcBef>
              <a:spcAft>
                <a:spcPts val="0"/>
              </a:spcAft>
              <a:buNone/>
            </a:pPr>
            <a:r>
              <a:rPr lang="ar" sz="1200" b="0" i="0" u="none" strike="noStrike" cap="none" baseline="0" dirty="0">
                <a:solidFill>
                  <a:schemeClr val="dk1"/>
                </a:solidFill>
                <a:latin typeface="Calibri"/>
                <a:ea typeface="Calibri"/>
                <a:cs typeface="Calibri"/>
                <a:sym typeface="Calibri"/>
              </a:rPr>
              <a:t>إدارة التغيير هي نهج منظم للتعامل مع الانتقال أو التحول لأهداف أو عمليات أو تقنيات المنظمة.</a:t>
            </a:r>
          </a:p>
          <a:p>
            <a:pPr marL="0" marR="0" lvl="0" indent="0" algn="l" rtl="0">
              <a:spcBef>
                <a:spcPts val="0"/>
              </a:spcBef>
              <a:spcAft>
                <a:spcPts val="0"/>
              </a:spcAft>
              <a:buNone/>
            </a:pPr>
            <a:endParaRPr lang="ar" sz="1200" b="0" i="0" u="none" strike="noStrike" cap="none" baseline="0" dirty="0">
              <a:solidFill>
                <a:schemeClr val="dk1"/>
              </a:solidFill>
              <a:latin typeface="Calibri"/>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cap="none" baseline="0" dirty="0">
                <a:solidFill>
                  <a:schemeClr val="lt1"/>
                </a:solidFill>
                <a:latin typeface="+mn-lt"/>
                <a:ea typeface="Arial"/>
                <a:cs typeface="Arial"/>
                <a:sym typeface="Arial"/>
              </a:rPr>
              <a:t>Organizational Innovation, Change and Communication</a:t>
            </a:r>
          </a:p>
          <a:p>
            <a:pPr marL="0" marR="0" lvl="0" indent="0" algn="l" rtl="0">
              <a:spcBef>
                <a:spcPts val="0"/>
              </a:spcBef>
              <a:spcAft>
                <a:spcPts val="0"/>
              </a:spcAft>
              <a:buNone/>
            </a:pPr>
            <a:endParaRPr sz="1200" b="0" i="0" u="none" strike="noStrike" cap="none" baseline="0" dirty="0">
              <a:solidFill>
                <a:schemeClr val="dk1"/>
              </a:solidFill>
              <a:latin typeface="Calibri"/>
              <a:ea typeface="Calibri"/>
              <a:cs typeface="Calibri"/>
              <a:sym typeface="Calibri"/>
            </a:endParaRPr>
          </a:p>
        </p:txBody>
      </p:sp>
      <p:sp>
        <p:nvSpPr>
          <p:cNvPr id="39" name="Shape 3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2</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SA" sz="1200" b="1" kern="1200" dirty="0">
                <a:solidFill>
                  <a:schemeClr val="tx1"/>
                </a:solidFill>
                <a:effectLst/>
                <a:latin typeface="+mn-lt"/>
                <a:ea typeface="+mn-ea"/>
                <a:cs typeface="+mn-cs"/>
              </a:rPr>
              <a:t>ومن أبرز العناصر التي يتم إجراء التغييرات عليها</a:t>
            </a:r>
            <a:r>
              <a:rPr lang="en-US" sz="1200" b="1" kern="1200" dirty="0">
                <a:solidFill>
                  <a:schemeClr val="tx1"/>
                </a:solidFill>
                <a:effectLst/>
                <a:latin typeface="+mn-lt"/>
                <a:ea typeface="+mn-ea"/>
                <a:cs typeface="+mn-cs"/>
              </a:rPr>
              <a:t>:</a:t>
            </a:r>
          </a:p>
          <a:p>
            <a:pPr marL="171450" lvl="0" indent="-171450" algn="r" rtl="1">
              <a:buFont typeface="Arial" panose="020B0604020202020204" pitchFamily="34" charset="0"/>
              <a:buChar char="•"/>
            </a:pPr>
            <a:r>
              <a:rPr lang="ar-SA" sz="1200" kern="1200" dirty="0">
                <a:solidFill>
                  <a:schemeClr val="tx1"/>
                </a:solidFill>
                <a:effectLst/>
                <a:latin typeface="+mn-lt"/>
                <a:ea typeface="+mn-ea"/>
                <a:cs typeface="+mn-cs"/>
              </a:rPr>
              <a:t>ثقافة المنظمة</a:t>
            </a:r>
            <a:r>
              <a:rPr lang="en-US" sz="1200" kern="1200" dirty="0">
                <a:solidFill>
                  <a:schemeClr val="tx1"/>
                </a:solidFill>
                <a:effectLst/>
                <a:latin typeface="+mn-lt"/>
                <a:ea typeface="+mn-ea"/>
                <a:cs typeface="+mn-cs"/>
              </a:rPr>
              <a:t>.</a:t>
            </a:r>
          </a:p>
          <a:p>
            <a:pPr marL="171450" lvl="0" indent="-171450" algn="r" rtl="1">
              <a:buFont typeface="Arial" panose="020B0604020202020204" pitchFamily="34" charset="0"/>
              <a:buChar char="•"/>
            </a:pPr>
            <a:r>
              <a:rPr lang="ar-SA" sz="1200" kern="1200" dirty="0">
                <a:solidFill>
                  <a:schemeClr val="tx1"/>
                </a:solidFill>
                <a:effectLst/>
                <a:latin typeface="+mn-lt"/>
                <a:ea typeface="+mn-ea"/>
                <a:cs typeface="+mn-cs"/>
              </a:rPr>
              <a:t>التقنيات الرئيسية المستخدمة ضمن الأعمال</a:t>
            </a:r>
            <a:r>
              <a:rPr lang="en-US" sz="1200" kern="1200" dirty="0">
                <a:solidFill>
                  <a:schemeClr val="tx1"/>
                </a:solidFill>
                <a:effectLst/>
                <a:latin typeface="+mn-lt"/>
                <a:ea typeface="+mn-ea"/>
                <a:cs typeface="+mn-cs"/>
              </a:rPr>
              <a:t>.</a:t>
            </a:r>
          </a:p>
          <a:p>
            <a:pPr marL="171450" lvl="0" indent="-171450" algn="r" rtl="1">
              <a:buFont typeface="Arial" panose="020B0604020202020204" pitchFamily="34" charset="0"/>
              <a:buChar char="•"/>
            </a:pPr>
            <a:r>
              <a:rPr lang="ar-SA" sz="1200" kern="1200" dirty="0">
                <a:solidFill>
                  <a:schemeClr val="tx1"/>
                </a:solidFill>
                <a:effectLst/>
                <a:latin typeface="+mn-lt"/>
                <a:ea typeface="+mn-ea"/>
                <a:cs typeface="+mn-cs"/>
              </a:rPr>
              <a:t>البنية التحتية</a:t>
            </a:r>
            <a:r>
              <a:rPr lang="en-US" sz="1200" kern="1200" dirty="0">
                <a:solidFill>
                  <a:schemeClr val="tx1"/>
                </a:solidFill>
                <a:effectLst/>
                <a:latin typeface="+mn-lt"/>
                <a:ea typeface="+mn-ea"/>
                <a:cs typeface="+mn-cs"/>
              </a:rPr>
              <a:t>.</a:t>
            </a:r>
          </a:p>
          <a:p>
            <a:pPr marL="171450" lvl="0" indent="-171450" algn="r" rtl="1">
              <a:buFont typeface="Arial" panose="020B0604020202020204" pitchFamily="34" charset="0"/>
              <a:buChar char="•"/>
            </a:pPr>
            <a:r>
              <a:rPr lang="ar-SA" sz="1200" kern="1200" dirty="0">
                <a:solidFill>
                  <a:schemeClr val="tx1"/>
                </a:solidFill>
                <a:effectLst/>
                <a:latin typeface="+mn-lt"/>
                <a:ea typeface="+mn-ea"/>
                <a:cs typeface="+mn-cs"/>
              </a:rPr>
              <a:t>العمليات الداخلية</a:t>
            </a:r>
            <a:r>
              <a:rPr lang="en-US" sz="1200" kern="1200" dirty="0">
                <a:solidFill>
                  <a:schemeClr val="tx1"/>
                </a:solidFill>
                <a:effectLst/>
                <a:latin typeface="+mn-lt"/>
                <a:ea typeface="+mn-ea"/>
                <a:cs typeface="+mn-cs"/>
              </a:rPr>
              <a:t>.</a:t>
            </a:r>
          </a:p>
          <a:p>
            <a:pPr algn="l" rtl="1"/>
            <a:endParaRPr lang="en-US" dirty="0"/>
          </a:p>
        </p:txBody>
      </p:sp>
      <p:sp>
        <p:nvSpPr>
          <p:cNvPr id="4" name="Slide Number Placeholder 3"/>
          <p:cNvSpPr>
            <a:spLocks noGrp="1"/>
          </p:cNvSpPr>
          <p:nvPr>
            <p:ph type="sldNum" idx="12"/>
          </p:nvPr>
        </p:nvSpPr>
        <p:spPr/>
        <p:txBody>
          <a:bodyPr/>
          <a:lstStyle/>
          <a:p>
            <a:pPr marL="0" lvl="0" indent="0">
              <a:spcBef>
                <a:spcPts val="0"/>
              </a:spcBef>
              <a:buSzPct val="25000"/>
              <a:buNone/>
            </a:pPr>
            <a:fld id="{00000000-1234-1234-1234-123412341234}" type="slidenum">
              <a:rPr lang="en-US" smtClean="0"/>
              <a:pPr marL="0" lvl="0" indent="0">
                <a:spcBef>
                  <a:spcPts val="0"/>
                </a:spcBef>
                <a:buSzPct val="25000"/>
                <a:buNone/>
              </a:pPr>
              <a:t>3</a:t>
            </a:fld>
            <a:endParaRPr lang="en-US"/>
          </a:p>
        </p:txBody>
      </p:sp>
    </p:spTree>
    <p:extLst>
      <p:ext uri="{BB962C8B-B14F-4D97-AF65-F5344CB8AC3E}">
        <p14:creationId xmlns:p14="http://schemas.microsoft.com/office/powerpoint/2010/main" val="3589365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
        <p:cNvGrpSpPr/>
        <p:nvPr/>
      </p:nvGrpSpPr>
      <p:grpSpPr>
        <a:xfrm>
          <a:off x="0" y="0"/>
          <a:ext cx="0" cy="0"/>
          <a:chOff x="0" y="0"/>
          <a:chExt cx="0" cy="0"/>
        </a:xfrm>
      </p:grpSpPr>
      <p:sp>
        <p:nvSpPr>
          <p:cNvPr id="45" name="Shape 4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46" name="Shape 46"/>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None/>
            </a:pPr>
            <a:endParaRPr sz="1200" b="0" i="0" u="none" strike="noStrike" cap="none" baseline="0">
              <a:solidFill>
                <a:schemeClr val="dk1"/>
              </a:solidFill>
              <a:latin typeface="Calibri"/>
              <a:ea typeface="Calibri"/>
              <a:cs typeface="Calibri"/>
              <a:sym typeface="Calibri"/>
            </a:endParaRPr>
          </a:p>
        </p:txBody>
      </p:sp>
      <p:sp>
        <p:nvSpPr>
          <p:cNvPr id="47" name="Shape 47"/>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4</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Shape 6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61" name="Shape 6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None/>
            </a:pPr>
            <a:r>
              <a:rPr lang="en-US" sz="1200" b="0" i="0" kern="1200" dirty="0">
                <a:solidFill>
                  <a:schemeClr val="tx1"/>
                </a:solidFill>
                <a:effectLst/>
                <a:latin typeface="+mn-lt"/>
                <a:ea typeface="+mn-ea"/>
                <a:cs typeface="+mn-cs"/>
              </a:rPr>
              <a:t>Organizational change refers to the actions in which a company or business alters a major component of its organization, such as its culture, the underlying technologies or infrastructure it uses to operate, or its internal processes</a:t>
            </a:r>
          </a:p>
          <a:p>
            <a:pPr marL="0" marR="0" lvl="0" indent="0" algn="l" rtl="0">
              <a:spcBef>
                <a:spcPts val="0"/>
              </a:spcBef>
              <a:spcAft>
                <a:spcPts val="0"/>
              </a:spcAft>
              <a:buNone/>
            </a:pPr>
            <a:endParaRPr lang="en-US" sz="1200" b="0" i="0" u="none" strike="noStrike" kern="1200" cap="none" baseline="0" dirty="0">
              <a:solidFill>
                <a:schemeClr val="tx1"/>
              </a:solidFill>
              <a:effectLst/>
              <a:latin typeface="+mn-lt"/>
              <a:ea typeface="+mn-ea"/>
              <a:cs typeface="+mn-cs"/>
              <a:sym typeface="Calibri"/>
            </a:endParaRPr>
          </a:p>
          <a:p>
            <a:pPr marL="171450" marR="0" lvl="0" indent="-171450" algn="r" rtl="1">
              <a:spcBef>
                <a:spcPts val="0"/>
              </a:spcBef>
              <a:spcAft>
                <a:spcPts val="0"/>
              </a:spcAft>
              <a:buFont typeface="Arial" panose="020B0604020202020204" pitchFamily="34" charset="0"/>
              <a:buChar char="•"/>
            </a:pPr>
            <a:r>
              <a:rPr lang="ar" sz="1200" b="1" i="0" u="none" strike="noStrike" cap="none" baseline="0" dirty="0">
                <a:solidFill>
                  <a:schemeClr val="dk1"/>
                </a:solidFill>
                <a:latin typeface="Calibri"/>
                <a:ea typeface="Calibri"/>
                <a:cs typeface="Calibri"/>
                <a:sym typeface="Calibri"/>
              </a:rPr>
              <a:t>يشير التغيير التنظيمي إلى الإجراءات التي تقوم فيها شركة أو نشاط تجاري بتغيير عنصر رئيسي في مؤسستها ، مثل ثقافتها أو التقنيات الأساسية أو البنية التحتية التي تستخدمها للتشغيل أو عملياتها الداخلية</a:t>
            </a:r>
            <a:endParaRPr sz="1200" b="1" i="0" u="none" strike="noStrike" cap="none" baseline="0" dirty="0">
              <a:solidFill>
                <a:schemeClr val="dk1"/>
              </a:solidFill>
              <a:latin typeface="Calibri"/>
              <a:ea typeface="Calibri"/>
              <a:cs typeface="Calibri"/>
              <a:sym typeface="Calibri"/>
            </a:endParaRPr>
          </a:p>
        </p:txBody>
      </p:sp>
      <p:sp>
        <p:nvSpPr>
          <p:cNvPr id="62" name="Shape 6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5</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Shape 6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miter/>
            <a:headEnd type="none" w="med" len="med"/>
            <a:tailEnd type="none" w="med" len="med"/>
          </a:ln>
        </p:spPr>
      </p:sp>
      <p:sp>
        <p:nvSpPr>
          <p:cNvPr id="69" name="Shape 69"/>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rtl="1"/>
            <a:r>
              <a:rPr lang="ar" sz="1200" b="0" i="0" kern="1200" dirty="0">
                <a:solidFill>
                  <a:schemeClr val="tx1"/>
                </a:solidFill>
                <a:effectLst/>
                <a:latin typeface="+mn-lt"/>
                <a:ea typeface="+mn-ea"/>
                <a:cs typeface="+mn-cs"/>
              </a:rPr>
              <a:t>النقطة 1 :</a:t>
            </a:r>
            <a:endParaRPr lang="en-US" sz="1200" b="0" i="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b="0" i="0" kern="1200" dirty="0" err="1">
                <a:solidFill>
                  <a:schemeClr val="tx1"/>
                </a:solidFill>
                <a:effectLst/>
                <a:latin typeface="+mn-lt"/>
                <a:ea typeface="+mn-ea"/>
                <a:cs typeface="+mn-cs"/>
              </a:rPr>
              <a:t>ا</a:t>
            </a:r>
            <a:r>
              <a:rPr lang="ar" sz="1200" b="0" i="0" kern="1200" dirty="0">
                <a:solidFill>
                  <a:schemeClr val="tx1"/>
                </a:solidFill>
                <a:effectLst/>
                <a:latin typeface="+mn-lt"/>
                <a:ea typeface="+mn-ea"/>
                <a:cs typeface="+mn-cs"/>
              </a:rPr>
              <a:t>لابتكار </a:t>
            </a:r>
            <a:endParaRPr lang="en-US" sz="1200" b="0" i="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 sz="1200" b="0" i="0" kern="1200" dirty="0">
                <a:solidFill>
                  <a:schemeClr val="tx1"/>
                </a:solidFill>
                <a:effectLst/>
                <a:latin typeface="+mn-lt"/>
                <a:ea typeface="+mn-ea"/>
                <a:cs typeface="+mn-cs"/>
              </a:rPr>
              <a:t>إِبداع</a:t>
            </a:r>
            <a:endParaRPr lang="en-US" sz="1200" b="0" i="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 sz="1200" b="0" i="0" kern="1200" dirty="0">
                <a:solidFill>
                  <a:schemeClr val="tx1"/>
                </a:solidFill>
                <a:effectLst/>
                <a:latin typeface="+mn-lt"/>
                <a:ea typeface="+mn-ea"/>
                <a:cs typeface="+mn-cs"/>
              </a:rPr>
              <a:t> اختراع </a:t>
            </a:r>
            <a:endParaRPr lang="en-US" sz="1200" b="0" i="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 sz="1200" b="0" i="0" kern="1200" dirty="0">
                <a:solidFill>
                  <a:schemeClr val="tx1"/>
                </a:solidFill>
                <a:effectLst/>
                <a:latin typeface="+mn-lt"/>
                <a:ea typeface="+mn-ea"/>
                <a:cs typeface="+mn-cs"/>
              </a:rPr>
              <a:t>تحسين تواصل</a:t>
            </a:r>
            <a:endParaRPr lang="en-US" sz="1200" b="0" i="0" kern="1200" dirty="0">
              <a:solidFill>
                <a:schemeClr val="tx1"/>
              </a:solidFill>
              <a:effectLst/>
              <a:latin typeface="+mn-lt"/>
              <a:ea typeface="+mn-ea"/>
              <a:cs typeface="+mn-cs"/>
            </a:endParaRPr>
          </a:p>
          <a:p>
            <a:pPr marL="0" marR="0" lvl="0" indent="0" algn="r" defTabSz="914400" rtl="1" eaLnBrk="1" fontAlgn="auto" latinLnBrk="0" hangingPunct="1">
              <a:lnSpc>
                <a:spcPct val="100000"/>
              </a:lnSpc>
              <a:spcBef>
                <a:spcPts val="360"/>
              </a:spcBef>
              <a:spcAft>
                <a:spcPts val="0"/>
              </a:spcAft>
              <a:buClrTx/>
              <a:buSzTx/>
              <a:buFontTx/>
              <a:buNone/>
              <a:tabLst/>
              <a:defRPr/>
            </a:pPr>
            <a:r>
              <a:rPr lang="ar" sz="1200" b="1" i="0" kern="1200" dirty="0">
                <a:solidFill>
                  <a:schemeClr val="tx1"/>
                </a:solidFill>
                <a:effectLst/>
                <a:latin typeface="+mn-lt"/>
                <a:ea typeface="+mn-ea"/>
                <a:cs typeface="+mn-cs"/>
              </a:rPr>
              <a:t> النقطة</a:t>
            </a:r>
            <a:r>
              <a:rPr lang="en-US" sz="1200" b="1" i="0" kern="1200" dirty="0">
                <a:solidFill>
                  <a:schemeClr val="tx1"/>
                </a:solidFill>
                <a:effectLst/>
                <a:latin typeface="+mn-lt"/>
                <a:ea typeface="+mn-ea"/>
                <a:cs typeface="+mn-cs"/>
              </a:rPr>
              <a:t>  </a:t>
            </a:r>
            <a:r>
              <a:rPr lang="ar" sz="1200" b="1" i="0" kern="1200" dirty="0">
                <a:solidFill>
                  <a:schemeClr val="tx1"/>
                </a:solidFill>
                <a:effectLst/>
                <a:latin typeface="+mn-lt"/>
                <a:ea typeface="+mn-ea"/>
                <a:cs typeface="+mn-cs"/>
              </a:rPr>
              <a:t> 2 - التغيير التنظيمي مخطط غير مخطط له النقطة </a:t>
            </a:r>
            <a:endParaRPr lang="en-US" sz="1200" b="1" i="0" kern="1200" dirty="0">
              <a:solidFill>
                <a:schemeClr val="tx1"/>
              </a:solidFill>
              <a:effectLst/>
              <a:latin typeface="+mn-lt"/>
              <a:ea typeface="+mn-ea"/>
              <a:cs typeface="+mn-cs"/>
            </a:endParaRPr>
          </a:p>
          <a:p>
            <a:pPr algn="r" rtl="1"/>
            <a:endParaRPr lang="en-US" sz="1200" b="0" i="0" kern="1200" dirty="0">
              <a:solidFill>
                <a:schemeClr val="tx1"/>
              </a:solidFill>
              <a:effectLst/>
              <a:latin typeface="+mn-lt"/>
              <a:ea typeface="+mn-ea"/>
              <a:cs typeface="+mn-cs"/>
            </a:endParaRPr>
          </a:p>
          <a:p>
            <a:pPr algn="r" rtl="1"/>
            <a:r>
              <a:rPr lang="ar" sz="1200" b="0" i="0" kern="1200" dirty="0">
                <a:solidFill>
                  <a:schemeClr val="tx1"/>
                </a:solidFill>
                <a:effectLst/>
                <a:latin typeface="+mn-lt"/>
                <a:ea typeface="+mn-ea"/>
                <a:cs typeface="+mn-cs"/>
              </a:rPr>
              <a:t>3 - شروط التطوير </a:t>
            </a:r>
            <a:endParaRPr lang="en-US" sz="1200" b="0" i="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 sz="1200" b="0" i="0" kern="1200" dirty="0">
                <a:solidFill>
                  <a:schemeClr val="tx1"/>
                </a:solidFill>
                <a:effectLst/>
                <a:latin typeface="+mn-lt"/>
                <a:ea typeface="+mn-ea"/>
                <a:cs typeface="+mn-cs"/>
              </a:rPr>
              <a:t>بسبب التغيير معرفة تطورت الحساسية تطوير المهارات تم تطوير القيم</a:t>
            </a:r>
          </a:p>
          <a:p>
            <a:pPr marL="0" marR="0" lvl="0" indent="0" algn="r" rtl="0">
              <a:lnSpc>
                <a:spcPct val="100000"/>
              </a:lnSpc>
              <a:spcBef>
                <a:spcPts val="0"/>
              </a:spcBef>
              <a:spcAft>
                <a:spcPts val="0"/>
              </a:spcAft>
              <a:buClr>
                <a:schemeClr val="dk1"/>
              </a:buClr>
              <a:buSzPct val="25000"/>
              <a:buFont typeface="Calibri"/>
              <a:buNone/>
            </a:pPr>
            <a:endParaRPr lang="en-US" sz="1200" b="0" i="0" u="none" strike="noStrike" cap="none" baseline="0" dirty="0">
              <a:solidFill>
                <a:schemeClr val="dk1"/>
              </a:solidFill>
              <a:latin typeface="Arial" pitchFamily="34" charset="0"/>
              <a:ea typeface="Calibri"/>
              <a:cs typeface="Arial" pitchFamily="34" charset="0"/>
              <a:sym typeface="Calibri"/>
            </a:endParaRPr>
          </a:p>
        </p:txBody>
      </p:sp>
      <p:sp>
        <p:nvSpPr>
          <p:cNvPr id="70" name="Shape 70"/>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6</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r" defTabSz="914400" rtl="1" eaLnBrk="1" latinLnBrk="0" hangingPunct="1">
              <a:spcBef>
                <a:spcPts val="360"/>
              </a:spcBef>
              <a:spcAft>
                <a:spcPts val="0"/>
              </a:spcAft>
            </a:pPr>
            <a:r>
              <a:rPr lang="en-US" dirty="0"/>
              <a:t>https://</a:t>
            </a:r>
            <a:r>
              <a:rPr lang="en-US" dirty="0" err="1"/>
              <a:t>www.almasryalyoum.com</a:t>
            </a:r>
            <a:r>
              <a:rPr lang="en-US" dirty="0"/>
              <a:t>/news/details/2862934</a:t>
            </a:r>
          </a:p>
        </p:txBody>
      </p:sp>
      <p:sp>
        <p:nvSpPr>
          <p:cNvPr id="4" name="Slide Number Placeholder 3"/>
          <p:cNvSpPr>
            <a:spLocks noGrp="1"/>
          </p:cNvSpPr>
          <p:nvPr>
            <p:ph type="sldNum" idx="12"/>
          </p:nvPr>
        </p:nvSpPr>
        <p:spPr/>
        <p:txBody>
          <a:bodyPr/>
          <a:lstStyle/>
          <a:p>
            <a:pPr marL="0" lvl="0" indent="0">
              <a:spcBef>
                <a:spcPts val="0"/>
              </a:spcBef>
              <a:buSzPct val="25000"/>
              <a:buNone/>
            </a:pPr>
            <a:fld id="{00000000-1234-1234-1234-123412341234}" type="slidenum">
              <a:rPr lang="en-US" smtClean="0"/>
              <a:pPr marL="0" lvl="0" indent="0">
                <a:spcBef>
                  <a:spcPts val="0"/>
                </a:spcBef>
                <a:buSzPct val="25000"/>
                <a:buNone/>
              </a:pPr>
              <a:t>7</a:t>
            </a:fld>
            <a:endParaRPr lang="en-US"/>
          </a:p>
        </p:txBody>
      </p:sp>
    </p:spTree>
    <p:extLst>
      <p:ext uri="{BB962C8B-B14F-4D97-AF65-F5344CB8AC3E}">
        <p14:creationId xmlns:p14="http://schemas.microsoft.com/office/powerpoint/2010/main" val="1398542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Shape 7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77" name="Shape 77"/>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None/>
            </a:pPr>
            <a:endParaRPr sz="1200" b="0" i="0" u="none" strike="noStrike" cap="none" baseline="0">
              <a:solidFill>
                <a:schemeClr val="dk1"/>
              </a:solidFill>
              <a:latin typeface="Calibri"/>
              <a:ea typeface="Calibri"/>
              <a:cs typeface="Calibri"/>
              <a:sym typeface="Calibri"/>
            </a:endParaRPr>
          </a:p>
        </p:txBody>
      </p:sp>
      <p:sp>
        <p:nvSpPr>
          <p:cNvPr id="78" name="Shape 7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8</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Shape 8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miter/>
            <a:headEnd type="none" w="med" len="med"/>
            <a:tailEnd type="none" w="med" len="med"/>
          </a:ln>
        </p:spPr>
      </p:sp>
      <p:sp>
        <p:nvSpPr>
          <p:cNvPr id="85" name="Shape 85"/>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a:r>
              <a:rPr lang="en-US" sz="1200" kern="1200" dirty="0">
                <a:solidFill>
                  <a:schemeClr val="tx1"/>
                </a:solidFill>
                <a:effectLst/>
                <a:latin typeface="+mn-lt"/>
                <a:ea typeface="+mn-ea"/>
                <a:cs typeface="+mn-cs"/>
              </a:rPr>
              <a:t> </a:t>
            </a:r>
          </a:p>
          <a:p>
            <a:pPr algn="r" rtl="1"/>
            <a:r>
              <a:rPr lang="ar-SA" sz="1200" kern="1200" dirty="0">
                <a:solidFill>
                  <a:schemeClr val="tx1"/>
                </a:solidFill>
                <a:effectLst/>
                <a:latin typeface="+mn-lt"/>
                <a:ea typeface="+mn-ea"/>
                <a:cs typeface="+mn-cs"/>
              </a:rPr>
              <a:t>النقطة 1 - </a:t>
            </a:r>
            <a:r>
              <a:rPr lang="ar-SA" sz="1200" b="1" kern="1200" dirty="0">
                <a:solidFill>
                  <a:schemeClr val="tx1"/>
                </a:solidFill>
                <a:effectLst/>
                <a:latin typeface="+mn-lt"/>
                <a:ea typeface="+mn-ea"/>
                <a:cs typeface="+mn-cs"/>
              </a:rPr>
              <a:t>ثلاثة عوامل تؤثر على التغيير التنظيمي والابتكار</a:t>
            </a:r>
            <a:endParaRPr lang="en-US" sz="1200" b="1"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p>
          <a:p>
            <a:pPr marL="171450" lvl="0" indent="-171450" algn="r" rtl="1">
              <a:buFont typeface="Arial" panose="020B0604020202020204" pitchFamily="34" charset="0"/>
              <a:buChar char="•"/>
            </a:pPr>
            <a:r>
              <a:rPr lang="ar-SA" sz="1200" kern="1200" dirty="0">
                <a:solidFill>
                  <a:schemeClr val="tx1"/>
                </a:solidFill>
                <a:effectLst/>
                <a:latin typeface="+mn-lt"/>
                <a:ea typeface="+mn-ea"/>
                <a:cs typeface="+mn-cs"/>
              </a:rPr>
              <a:t>موارد</a:t>
            </a:r>
            <a:endParaRPr lang="en-US" sz="1200" kern="1200" dirty="0">
              <a:solidFill>
                <a:schemeClr val="tx1"/>
              </a:solidFill>
              <a:effectLst/>
              <a:latin typeface="+mn-lt"/>
              <a:ea typeface="+mn-ea"/>
              <a:cs typeface="+mn-cs"/>
            </a:endParaRPr>
          </a:p>
          <a:p>
            <a:pPr marL="171450" lvl="0" indent="-171450" algn="r" rtl="1">
              <a:buFont typeface="Arial" panose="020B0604020202020204" pitchFamily="34" charset="0"/>
              <a:buChar char="•"/>
            </a:pPr>
            <a:r>
              <a:rPr lang="ar-SA" sz="1200" kern="1200" dirty="0">
                <a:solidFill>
                  <a:schemeClr val="tx1"/>
                </a:solidFill>
                <a:effectLst/>
                <a:latin typeface="+mn-lt"/>
                <a:ea typeface="+mn-ea"/>
                <a:cs typeface="+mn-cs"/>
              </a:rPr>
              <a:t>العمليات</a:t>
            </a:r>
            <a:endParaRPr lang="en-US" sz="1200" kern="1200" dirty="0">
              <a:solidFill>
                <a:schemeClr val="tx1"/>
              </a:solidFill>
              <a:effectLst/>
              <a:latin typeface="+mn-lt"/>
              <a:ea typeface="+mn-ea"/>
              <a:cs typeface="+mn-cs"/>
            </a:endParaRPr>
          </a:p>
          <a:p>
            <a:pPr marL="171450" lvl="0" indent="-171450" algn="r" rtl="1">
              <a:buFont typeface="Arial" panose="020B0604020202020204" pitchFamily="34" charset="0"/>
              <a:buChar char="•"/>
            </a:pPr>
            <a:r>
              <a:rPr lang="ar-SA" sz="1200" kern="1200" dirty="0">
                <a:solidFill>
                  <a:schemeClr val="tx1"/>
                </a:solidFill>
                <a:effectLst/>
                <a:latin typeface="+mn-lt"/>
                <a:ea typeface="+mn-ea"/>
                <a:cs typeface="+mn-cs"/>
              </a:rPr>
              <a:t>قيم</a:t>
            </a:r>
            <a:endParaRPr lang="en-US" sz="12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p>
          <a:p>
            <a:pPr algn="r" rtl="1"/>
            <a:r>
              <a:rPr lang="ar-SA" sz="1200" kern="1200" dirty="0">
                <a:solidFill>
                  <a:schemeClr val="tx1"/>
                </a:solidFill>
                <a:effectLst/>
                <a:latin typeface="+mn-lt"/>
                <a:ea typeface="+mn-ea"/>
                <a:cs typeface="+mn-cs"/>
              </a:rPr>
              <a:t>النقطة 2 - </a:t>
            </a:r>
            <a:r>
              <a:rPr lang="ar-SA" sz="1200" b="1" kern="1200" dirty="0">
                <a:solidFill>
                  <a:schemeClr val="tx1"/>
                </a:solidFill>
                <a:effectLst/>
                <a:latin typeface="+mn-lt"/>
                <a:ea typeface="+mn-ea"/>
                <a:cs typeface="+mn-cs"/>
              </a:rPr>
              <a:t>الابتكار المستدام والمزعزع</a:t>
            </a:r>
            <a:endParaRPr lang="en-US" sz="1200" b="1"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p>
          <a:p>
            <a:pPr marL="171450" lvl="0" indent="-171450" algn="r" rtl="1">
              <a:buFont typeface="Arial" panose="020B0604020202020204" pitchFamily="34" charset="0"/>
              <a:buChar char="•"/>
            </a:pPr>
            <a:r>
              <a:rPr lang="ar-SA" sz="1200" kern="1200" dirty="0">
                <a:solidFill>
                  <a:schemeClr val="tx1"/>
                </a:solidFill>
                <a:effectLst/>
                <a:latin typeface="+mn-lt"/>
                <a:ea typeface="+mn-ea"/>
                <a:cs typeface="+mn-cs"/>
              </a:rPr>
              <a:t>ابتكارات مستدامة: التغييرات التطورية التي تجعلها موجودة</a:t>
            </a:r>
            <a:endParaRPr lang="en-US" sz="1200" kern="1200" dirty="0">
              <a:solidFill>
                <a:schemeClr val="tx1"/>
              </a:solidFill>
              <a:effectLst/>
              <a:latin typeface="+mn-lt"/>
              <a:ea typeface="+mn-ea"/>
              <a:cs typeface="+mn-cs"/>
            </a:endParaRPr>
          </a:p>
          <a:p>
            <a:pPr marL="171450" lvl="0" indent="-171450" algn="r" rtl="1">
              <a:buFont typeface="Arial" panose="020B0604020202020204" pitchFamily="34" charset="0"/>
              <a:buChar char="•"/>
            </a:pPr>
            <a:r>
              <a:rPr lang="ar-SA" sz="1200" kern="1200" dirty="0">
                <a:solidFill>
                  <a:schemeClr val="tx1"/>
                </a:solidFill>
                <a:effectLst/>
                <a:latin typeface="+mn-lt"/>
                <a:ea typeface="+mn-ea"/>
                <a:cs typeface="+mn-cs"/>
              </a:rPr>
              <a:t>المنتجات أو الخدمات تؤدي بشكل فعال</a:t>
            </a:r>
            <a:endParaRPr lang="en-US" sz="1200" kern="1200" dirty="0">
              <a:solidFill>
                <a:schemeClr val="tx1"/>
              </a:solidFill>
              <a:effectLst/>
              <a:latin typeface="+mn-lt"/>
              <a:ea typeface="+mn-ea"/>
              <a:cs typeface="+mn-cs"/>
            </a:endParaRPr>
          </a:p>
          <a:p>
            <a:pPr marL="171450" lvl="0" indent="-171450" algn="r" rtl="1">
              <a:buFont typeface="Arial" panose="020B0604020202020204" pitchFamily="34" charset="0"/>
              <a:buChar char="•"/>
            </a:pPr>
            <a:r>
              <a:rPr lang="ar-SA" sz="1200" kern="1200" dirty="0">
                <a:solidFill>
                  <a:schemeClr val="tx1"/>
                </a:solidFill>
                <a:effectLst/>
                <a:latin typeface="+mn-lt"/>
                <a:ea typeface="+mn-ea"/>
                <a:cs typeface="+mn-cs"/>
              </a:rPr>
              <a:t>الابتكارات التخريبية: إنشاء أسواق جديدة تقدم منتجات أو خدمات جديدة</a:t>
            </a:r>
            <a:endParaRPr lang="en-US" sz="1200" kern="1200" dirty="0">
              <a:solidFill>
                <a:schemeClr val="tx1"/>
              </a:solidFill>
              <a:effectLst/>
              <a:latin typeface="+mn-lt"/>
              <a:ea typeface="+mn-ea"/>
              <a:cs typeface="+mn-cs"/>
            </a:endParaRPr>
          </a:p>
          <a:p>
            <a:pPr algn="r"/>
            <a:r>
              <a:rPr lang="en-US" sz="1200" kern="1200" dirty="0">
                <a:solidFill>
                  <a:schemeClr val="tx1"/>
                </a:solidFill>
                <a:effectLst/>
                <a:latin typeface="+mn-lt"/>
                <a:ea typeface="+mn-ea"/>
                <a:cs typeface="+mn-cs"/>
              </a:rPr>
              <a:t> </a:t>
            </a:r>
          </a:p>
          <a:p>
            <a:pPr marL="0" marR="0" lvl="0" indent="0" algn="r" rtl="0">
              <a:lnSpc>
                <a:spcPct val="100000"/>
              </a:lnSpc>
              <a:spcBef>
                <a:spcPts val="0"/>
              </a:spcBef>
              <a:spcAft>
                <a:spcPts val="0"/>
              </a:spcAft>
              <a:buClr>
                <a:schemeClr val="dk1"/>
              </a:buClr>
              <a:buSzPct val="25000"/>
              <a:buFont typeface="Calibri"/>
              <a:buNone/>
            </a:pPr>
            <a:endParaRPr lang="en-US" sz="1200" b="0" i="0" u="none" strike="noStrike" cap="none" baseline="0" dirty="0">
              <a:solidFill>
                <a:schemeClr val="dk1"/>
              </a:solidFill>
              <a:latin typeface="Arial" pitchFamily="34" charset="0"/>
              <a:ea typeface="Calibri"/>
              <a:cs typeface="Arial" pitchFamily="34" charset="0"/>
              <a:sym typeface="Calibri"/>
            </a:endParaRPr>
          </a:p>
        </p:txBody>
      </p:sp>
      <p:sp>
        <p:nvSpPr>
          <p:cNvPr id="86" name="Shape 86"/>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9</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Shape 9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93" name="Shape 93"/>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None/>
            </a:pPr>
            <a:endParaRPr sz="1200" b="0" i="0" u="none" strike="noStrike" cap="none" baseline="0">
              <a:solidFill>
                <a:schemeClr val="dk1"/>
              </a:solidFill>
              <a:latin typeface="Calibri"/>
              <a:ea typeface="Calibri"/>
              <a:cs typeface="Calibri"/>
              <a:sym typeface="Calibri"/>
            </a:endParaRPr>
          </a:p>
        </p:txBody>
      </p:sp>
      <p:sp>
        <p:nvSpPr>
          <p:cNvPr id="94" name="Shape 94"/>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10</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Shape 10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01" name="Shape 10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a:r>
              <a:rPr lang="ar-SA" sz="1200" b="1" kern="1200" dirty="0">
                <a:solidFill>
                  <a:schemeClr val="tx1"/>
                </a:solidFill>
                <a:effectLst/>
                <a:latin typeface="+mn-lt"/>
                <a:ea typeface="+mn-ea"/>
                <a:cs typeface="+mn-cs"/>
              </a:rPr>
              <a:t>الرضا عن النفس</a:t>
            </a:r>
            <a:endParaRPr lang="en-US" sz="1200" b="1" kern="1200" dirty="0">
              <a:solidFill>
                <a:schemeClr val="tx1"/>
              </a:solidFill>
              <a:effectLst/>
              <a:latin typeface="+mn-lt"/>
              <a:ea typeface="+mn-ea"/>
              <a:cs typeface="+mn-cs"/>
            </a:endParaRPr>
          </a:p>
          <a:p>
            <a:pPr algn="r"/>
            <a:r>
              <a:rPr lang="ar-SA" sz="1200" kern="1200" dirty="0">
                <a:solidFill>
                  <a:schemeClr val="tx1"/>
                </a:solidFill>
                <a:effectLst/>
                <a:latin typeface="+mn-lt"/>
                <a:ea typeface="+mn-ea"/>
                <a:cs typeface="+mn-cs"/>
              </a:rPr>
              <a:t>النقطة 1 - التعريف</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القادة والمديرون لا يقدرون قيمة التغيير</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تواصل حول التغيير بشكل إيجابي</a:t>
            </a:r>
            <a:endParaRPr lang="en-US" sz="1200" kern="1200" dirty="0">
              <a:solidFill>
                <a:schemeClr val="tx1"/>
              </a:solidFill>
              <a:effectLst/>
              <a:latin typeface="+mn-lt"/>
              <a:ea typeface="+mn-ea"/>
              <a:cs typeface="+mn-cs"/>
            </a:endParaRPr>
          </a:p>
          <a:p>
            <a:pPr algn="r"/>
            <a:r>
              <a:rPr lang="ar-SA" sz="1200" kern="1200" dirty="0">
                <a:solidFill>
                  <a:schemeClr val="tx1"/>
                </a:solidFill>
                <a:effectLst/>
                <a:latin typeface="+mn-lt"/>
                <a:ea typeface="+mn-ea"/>
                <a:cs typeface="+mn-cs"/>
              </a:rPr>
              <a:t>النقطة 2 - تأثير الرضا عن الذات</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أداء منخفض</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احتفظ بالموارد القابلة للتطبيق</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عدم وجود أزمة كبيرة أو ظاهرة</a:t>
            </a:r>
            <a:endParaRPr lang="en-US" sz="1200" kern="1200" dirty="0">
              <a:solidFill>
                <a:schemeClr val="tx1"/>
              </a:solidFill>
              <a:effectLst/>
              <a:latin typeface="+mn-lt"/>
              <a:ea typeface="+mn-ea"/>
              <a:cs typeface="+mn-cs"/>
            </a:endParaRPr>
          </a:p>
          <a:p>
            <a:pPr algn="r"/>
            <a:r>
              <a:rPr lang="ar-SA"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algn="r"/>
            <a:r>
              <a:rPr lang="ar-SA" sz="1200" kern="1200" dirty="0">
                <a:solidFill>
                  <a:schemeClr val="tx1"/>
                </a:solidFill>
                <a:effectLst/>
                <a:latin typeface="+mn-lt"/>
                <a:ea typeface="+mn-ea"/>
                <a:cs typeface="+mn-cs"/>
              </a:rPr>
              <a:t>الصمت التنظيمي</a:t>
            </a:r>
            <a:endParaRPr lang="en-US" sz="1200" kern="1200" dirty="0">
              <a:solidFill>
                <a:schemeClr val="tx1"/>
              </a:solidFill>
              <a:effectLst/>
              <a:latin typeface="+mn-lt"/>
              <a:ea typeface="+mn-ea"/>
              <a:cs typeface="+mn-cs"/>
            </a:endParaRPr>
          </a:p>
          <a:p>
            <a:pPr algn="r"/>
            <a:r>
              <a:rPr lang="ar-SA" sz="1200" b="1" kern="1200" dirty="0">
                <a:solidFill>
                  <a:schemeClr val="tx1"/>
                </a:solidFill>
                <a:effectLst/>
                <a:latin typeface="+mn-lt"/>
                <a:ea typeface="+mn-ea"/>
                <a:cs typeface="+mn-cs"/>
              </a:rPr>
              <a:t>النقطة 1 - عوائق التغيير الفعال</a:t>
            </a:r>
            <a:endParaRPr lang="en-US" sz="1200" b="1"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التقصير في الملاحظة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الصمت التنظيمي</a:t>
            </a:r>
            <a:endParaRPr lang="en-US" sz="1200" kern="1200" dirty="0">
              <a:solidFill>
                <a:schemeClr val="tx1"/>
              </a:solidFill>
              <a:effectLst/>
              <a:latin typeface="+mn-lt"/>
              <a:ea typeface="+mn-ea"/>
              <a:cs typeface="+mn-cs"/>
            </a:endParaRPr>
          </a:p>
          <a:p>
            <a:pPr algn="r"/>
            <a:r>
              <a:rPr lang="ar-SA" sz="1200" kern="1200" dirty="0">
                <a:solidFill>
                  <a:schemeClr val="tx1"/>
                </a:solidFill>
                <a:effectLst/>
                <a:latin typeface="+mn-lt"/>
                <a:ea typeface="+mn-ea"/>
                <a:cs typeface="+mn-cs"/>
              </a:rPr>
              <a:t>النقطة 2 - المعتقدات التي لا تدع التغيير يحدث</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الموظفون غير جديرين بالثقة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القادة والإدارة يعرفون أفضل</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الوحدة مهمة ويجب تجنب المعارضة</a:t>
            </a:r>
            <a:endParaRPr lang="en-US" sz="1200" kern="1200" dirty="0">
              <a:solidFill>
                <a:schemeClr val="tx1"/>
              </a:solidFill>
              <a:effectLst/>
              <a:latin typeface="+mn-lt"/>
              <a:ea typeface="+mn-ea"/>
              <a:cs typeface="+mn-cs"/>
            </a:endParaRPr>
          </a:p>
          <a:p>
            <a:pPr marL="457200" marR="0" lvl="1" indent="76200" algn="r" rtl="0">
              <a:lnSpc>
                <a:spcPct val="100000"/>
              </a:lnSpc>
              <a:spcBef>
                <a:spcPts val="360"/>
              </a:spcBef>
              <a:spcAft>
                <a:spcPts val="0"/>
              </a:spcAft>
              <a:buClr>
                <a:schemeClr val="dk1"/>
              </a:buClr>
              <a:buFont typeface="Arial"/>
              <a:buNone/>
            </a:pPr>
            <a:endParaRPr sz="1200" b="0" i="0" u="none" strike="noStrike" cap="none" baseline="0" dirty="0">
              <a:solidFill>
                <a:schemeClr val="dk1"/>
              </a:solidFill>
              <a:latin typeface="Arial" pitchFamily="34" charset="0"/>
              <a:ea typeface="Calibri"/>
              <a:cs typeface="Arial" pitchFamily="34" charset="0"/>
              <a:sym typeface="Calibri"/>
            </a:endParaRPr>
          </a:p>
        </p:txBody>
      </p:sp>
      <p:sp>
        <p:nvSpPr>
          <p:cNvPr id="102" name="Shape 10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11</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1" eaLnBrk="1" latinLnBrk="0" hangingPunct="1">
              <a:spcBef>
                <a:spcPts val="360"/>
              </a:spcBef>
              <a:spcAft>
                <a:spcPts val="0"/>
              </a:spcAft>
            </a:pPr>
            <a:r>
              <a:rPr lang="en-US" dirty="0"/>
              <a:t>https://</a:t>
            </a:r>
            <a:r>
              <a:rPr lang="en-US" dirty="0" err="1"/>
              <a:t>www.skynewsarabia.com</a:t>
            </a:r>
            <a:r>
              <a:rPr lang="en-US" dirty="0"/>
              <a:t>/technology/1474497-%D9%85%D8%A7%D8%B1%D9%83-%D8%B2%D9%88%D9%83%D8%B1%D8%A8%D9%8A%D8%B1%D8%BA-%D9%8A%D8%B9%D9%84%D9%86-%D8%AA%D8%BA%D9%8A%D9%8A%D8%B1-%D8%A7%D8%B3%D9%85-%D8%B4%D8%B1%D9%83%D8%A9-%D9%81%D9%8A%D8%B3%D8%A8%D9%88%D9%83-%D9%85%D9%8A%D8%AA%D8%A7</a:t>
            </a:r>
          </a:p>
        </p:txBody>
      </p:sp>
      <p:sp>
        <p:nvSpPr>
          <p:cNvPr id="4" name="Slide Number Placeholder 3"/>
          <p:cNvSpPr>
            <a:spLocks noGrp="1"/>
          </p:cNvSpPr>
          <p:nvPr>
            <p:ph type="sldNum" idx="12"/>
          </p:nvPr>
        </p:nvSpPr>
        <p:spPr/>
        <p:txBody>
          <a:bodyPr/>
          <a:lstStyle/>
          <a:p>
            <a:pPr marL="0" lvl="0" indent="0">
              <a:spcBef>
                <a:spcPts val="0"/>
              </a:spcBef>
              <a:buSzPct val="25000"/>
              <a:buNone/>
            </a:pPr>
            <a:fld id="{00000000-1234-1234-1234-123412341234}" type="slidenum">
              <a:rPr lang="en-US" smtClean="0"/>
              <a:pPr marL="0" lvl="0" indent="0">
                <a:spcBef>
                  <a:spcPts val="0"/>
                </a:spcBef>
                <a:buSzPct val="25000"/>
                <a:buNone/>
              </a:pPr>
              <a:t>12</a:t>
            </a:fld>
            <a:endParaRPr lang="en-US"/>
          </a:p>
        </p:txBody>
      </p:sp>
    </p:spTree>
    <p:extLst>
      <p:ext uri="{BB962C8B-B14F-4D97-AF65-F5344CB8AC3E}">
        <p14:creationId xmlns:p14="http://schemas.microsoft.com/office/powerpoint/2010/main" val="33505059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Shape 10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09" name="Shape 109"/>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نقص المعرفة أو المعلومات</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عوائق التغيير المنتج</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لا يتم إبلاغ التغيير عن طريق المعرفة من الأفراد</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يحدث التغيير دون جمع معلومات كافية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ما الذي يوفر المعرفة والمعلومات لاستراتيجيات التغيير</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مشاركة واسعة في جميع أنحاء المنظمة</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ادراك المخاطر</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تصور منخفض للمخاطر</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التغييرات التي اتخذت باعتبارها غير مهمة</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التغييرات لا تؤثر بشكل مباشر</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العوامل التي تحدث أثناء التغيير</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ادراك المخاطر</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تصور خاطئ عن</a:t>
            </a:r>
            <a:endParaRPr lang="en-US" sz="1000" kern="1200" dirty="0">
              <a:solidFill>
                <a:schemeClr val="tx1"/>
              </a:solidFill>
              <a:effectLst/>
              <a:latin typeface="+mn-lt"/>
              <a:ea typeface="+mn-ea"/>
              <a:cs typeface="+mn-cs"/>
            </a:endParaRPr>
          </a:p>
          <a:p>
            <a:pPr algn="r"/>
            <a:r>
              <a:rPr lang="en-US" sz="1200" kern="1200" dirty="0">
                <a:solidFill>
                  <a:schemeClr val="tx1"/>
                </a:solidFill>
                <a:effectLst/>
                <a:latin typeface="+mn-lt"/>
                <a:ea typeface="+mn-ea"/>
                <a:cs typeface="+mn-cs"/>
              </a:rPr>
              <a:t> </a:t>
            </a:r>
          </a:p>
          <a:p>
            <a:pPr marL="457200" marR="0" lvl="1" indent="76200" algn="r" defTabSz="914400" rtl="0" eaLnBrk="1" latinLnBrk="0" hangingPunct="1">
              <a:lnSpc>
                <a:spcPct val="100000"/>
              </a:lnSpc>
              <a:spcBef>
                <a:spcPts val="360"/>
              </a:spcBef>
              <a:spcAft>
                <a:spcPts val="0"/>
              </a:spcAft>
              <a:buClr>
                <a:schemeClr val="dk1"/>
              </a:buClr>
              <a:buFont typeface="Arial"/>
              <a:buNone/>
            </a:pPr>
            <a:endParaRPr sz="1200" b="0" i="0" u="none" strike="noStrike" cap="none" baseline="0" dirty="0">
              <a:solidFill>
                <a:schemeClr val="dk1"/>
              </a:solidFill>
              <a:latin typeface="Arial" pitchFamily="34" charset="0"/>
              <a:ea typeface="Calibri"/>
              <a:cs typeface="Arial" pitchFamily="34" charset="0"/>
              <a:sym typeface="Calibri"/>
            </a:endParaRPr>
          </a:p>
        </p:txBody>
      </p:sp>
      <p:sp>
        <p:nvSpPr>
          <p:cNvPr id="110" name="Shape 110"/>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13</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Shape 11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17" name="Shape 117"/>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rtl="1"/>
            <a:r>
              <a:rPr lang="ar-SA" sz="1200" kern="1200" dirty="0">
                <a:solidFill>
                  <a:schemeClr val="tx1"/>
                </a:solidFill>
                <a:effectLst/>
                <a:latin typeface="+mn-lt"/>
                <a:ea typeface="+mn-ea"/>
                <a:cs typeface="+mn-cs"/>
              </a:rPr>
              <a:t>النقطة 1 –</a:t>
            </a: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استجابات مختلفة في وقت عدم اليقين</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يسعى البعض إلى تقليل عدم اليقين من خلال جمع المزيد من المعلومات</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البعض يتجنب المعلومات</a:t>
            </a:r>
          </a:p>
          <a:p>
            <a:pPr algn="r" rtl="1"/>
            <a:endParaRPr lang="en-US" sz="12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كيفية تقليل عدم اليقين</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وطلب المعلومات</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تواصل</a:t>
            </a:r>
            <a:endParaRPr lang="en-US" sz="12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p>
          <a:p>
            <a:pPr algn="r" rtl="1"/>
            <a:r>
              <a:rPr lang="ar-SA" sz="1200" b="1" kern="1200" dirty="0">
                <a:solidFill>
                  <a:schemeClr val="tx1"/>
                </a:solidFill>
                <a:effectLst/>
                <a:latin typeface="+mn-lt"/>
                <a:ea typeface="+mn-ea"/>
                <a:cs typeface="+mn-cs"/>
              </a:rPr>
              <a:t>التناقضات والانحرافات</a:t>
            </a:r>
            <a:endParaRPr lang="en-US" sz="1200" b="1"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نظرة عامة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التغيير يمكن أن يفشل</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يحدث الارتباك عندما لا تتطابق التوقعات بشأن التغيير مع التجارب المباشرة مع التغيير</a:t>
            </a:r>
            <a:endParaRPr lang="en-US" sz="12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عوائق التغيير بين التفاعلات الاجتماعية والأهمية النسبية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التناقضات</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اختلالات</a:t>
            </a:r>
            <a:endParaRPr lang="en-US" sz="1200" kern="1200" dirty="0">
              <a:solidFill>
                <a:schemeClr val="tx1"/>
              </a:solidFill>
              <a:effectLst/>
              <a:latin typeface="+mn-lt"/>
              <a:ea typeface="+mn-ea"/>
              <a:cs typeface="+mn-cs"/>
            </a:endParaRPr>
          </a:p>
          <a:p>
            <a:pPr marL="457200" marR="0" lvl="1" indent="76200" algn="r" rtl="0">
              <a:lnSpc>
                <a:spcPct val="100000"/>
              </a:lnSpc>
              <a:spcBef>
                <a:spcPts val="360"/>
              </a:spcBef>
              <a:spcAft>
                <a:spcPts val="0"/>
              </a:spcAft>
              <a:buClr>
                <a:schemeClr val="dk1"/>
              </a:buClr>
              <a:buFont typeface="Arial"/>
              <a:buNone/>
            </a:pPr>
            <a:endParaRPr sz="1200" b="0" i="0" u="none" strike="noStrike" cap="none" baseline="0" dirty="0">
              <a:solidFill>
                <a:schemeClr val="dk1"/>
              </a:solidFill>
              <a:latin typeface="Arial" pitchFamily="34" charset="0"/>
              <a:ea typeface="Calibri"/>
              <a:cs typeface="Arial" pitchFamily="34" charset="0"/>
              <a:sym typeface="Calibri"/>
            </a:endParaRPr>
          </a:p>
        </p:txBody>
      </p:sp>
      <p:sp>
        <p:nvSpPr>
          <p:cNvPr id="118" name="Shape 11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14</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Shape 12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25" name="Shape 125"/>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rtl="1"/>
            <a:r>
              <a:rPr lang="ar" sz="1200" b="1" i="0" kern="1200" dirty="0">
                <a:solidFill>
                  <a:schemeClr val="tx1"/>
                </a:solidFill>
                <a:effectLst/>
                <a:latin typeface="+mn-lt"/>
                <a:ea typeface="+mn-ea"/>
                <a:cs typeface="+mn-cs"/>
              </a:rPr>
              <a:t>على سبيل المثال، يمكن إجراء تغييرات على الهياكل التنظيمية، الأمر الذي يُسبِّب اضطرابًا في النظام الحالي للمؤسسة. وعلى نحوٍ مماثل، يمكن أن يؤدِّي استخدام تقنية حديثة أو تبنِّي سياسة جديدة إلى "إذابة جليد" المؤسسة. عمومًا، أيًّا كانت الطريقة المستخدمة في ذلك، فإنَّ هذه المرحلة تُمهِّد الطريق لإحداث التغيير المنشود.</a:t>
            </a:r>
            <a:endParaRPr lang="en-US" sz="1200" b="1" i="0" kern="1200" dirty="0">
              <a:solidFill>
                <a:schemeClr val="tx1"/>
              </a:solidFill>
              <a:effectLst/>
              <a:latin typeface="+mn-lt"/>
              <a:ea typeface="+mn-ea"/>
              <a:cs typeface="+mn-cs"/>
            </a:endParaRPr>
          </a:p>
          <a:p>
            <a:pPr algn="l" rtl="1"/>
            <a:r>
              <a:rPr lang="en-US" sz="1200" kern="1200" dirty="0">
                <a:solidFill>
                  <a:schemeClr val="tx1"/>
                </a:solidFill>
                <a:effectLst/>
                <a:latin typeface="+mn-lt"/>
                <a:ea typeface="+mn-ea"/>
                <a:cs typeface="+mn-cs"/>
              </a:rPr>
              <a:t> </a:t>
            </a:r>
          </a:p>
          <a:p>
            <a:pPr algn="r" rtl="1"/>
            <a:r>
              <a:rPr lang="ar-SA" sz="1200" kern="1200" dirty="0">
                <a:solidFill>
                  <a:schemeClr val="tx1"/>
                </a:solidFill>
                <a:effectLst/>
                <a:latin typeface="+mn-lt"/>
                <a:ea typeface="+mn-ea"/>
                <a:cs typeface="+mn-cs"/>
              </a:rPr>
              <a:t>المقاومة الإيجابية والسلبية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الجانب الإيجابي والسلبي للمقاومة النشطة</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فتح الخلاف</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حشد الأقران للمعارضة</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رفض صريح للتغيير</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استجابة بطيئة للطلبات</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التصويت</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الجانب الإيجابي والسلبي للمقاومة السلبية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تجاهل رسائل واستراتيجيات التغيير</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الازدواجية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الظهور بالموافقة مع عدم إجراء التغيير المطلوب في الواقع</a:t>
            </a:r>
            <a:endParaRPr lang="en-US" sz="10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القادة التنظيميون</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العوامل تؤدي إلى فشل التغيير</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سلوك غير متسق</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أظهر الدعم الهامشي للتغيير</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توقعات غير واقعية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النهج السلبي تجاه التغيير</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عدم المصداقية</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عدم الفعالية</a:t>
            </a:r>
            <a:endParaRPr lang="en-US" sz="10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p>
          <a:p>
            <a:pPr marL="457200" marR="0" lvl="1" indent="70484" algn="r" defTabSz="914400" rtl="1" eaLnBrk="1" latinLnBrk="0" hangingPunct="1">
              <a:lnSpc>
                <a:spcPct val="90000"/>
              </a:lnSpc>
              <a:spcBef>
                <a:spcPts val="333"/>
              </a:spcBef>
              <a:spcAft>
                <a:spcPts val="0"/>
              </a:spcAft>
              <a:buClr>
                <a:schemeClr val="dk1"/>
              </a:buClr>
              <a:buFont typeface="Arial"/>
              <a:buNone/>
            </a:pPr>
            <a:endParaRPr sz="1200" b="0" i="0" u="none" strike="noStrike" cap="none" baseline="0" dirty="0">
              <a:solidFill>
                <a:schemeClr val="dk1"/>
              </a:solidFill>
              <a:latin typeface="Arial" pitchFamily="34" charset="0"/>
              <a:ea typeface="Calibri"/>
              <a:cs typeface="Arial" pitchFamily="34" charset="0"/>
              <a:sym typeface="Calibri"/>
            </a:endParaRPr>
          </a:p>
        </p:txBody>
      </p:sp>
      <p:sp>
        <p:nvSpPr>
          <p:cNvPr id="126" name="Shape 126"/>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15</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Shape 13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33" name="Shape 133"/>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457200" marR="0" lvl="1" indent="53340" algn="r" rtl="0">
              <a:lnSpc>
                <a:spcPct val="80000"/>
              </a:lnSpc>
              <a:spcBef>
                <a:spcPts val="252"/>
              </a:spcBef>
              <a:spcAft>
                <a:spcPts val="0"/>
              </a:spcAft>
              <a:buClr>
                <a:schemeClr val="dk1"/>
              </a:buClr>
              <a:buFont typeface="Arial"/>
              <a:buNone/>
            </a:pPr>
            <a:r>
              <a:rPr lang="ar" sz="1200" b="1" i="0" u="none" strike="noStrike" cap="none" baseline="0" dirty="0">
                <a:solidFill>
                  <a:schemeClr val="dk1"/>
                </a:solidFill>
                <a:latin typeface="Arial" pitchFamily="34" charset="0"/>
                <a:ea typeface="Calibri"/>
                <a:cs typeface="Arial" pitchFamily="34" charset="0"/>
                <a:sym typeface="Calibri"/>
              </a:rPr>
              <a:t>الانحدار التنظيمي</a:t>
            </a:r>
          </a:p>
          <a:p>
            <a:pPr marL="457200" marR="0" lvl="1" indent="53340" algn="r" rtl="0">
              <a:lnSpc>
                <a:spcPct val="80000"/>
              </a:lnSpc>
              <a:spcBef>
                <a:spcPts val="252"/>
              </a:spcBef>
              <a:spcAft>
                <a:spcPts val="0"/>
              </a:spcAft>
              <a:buClr>
                <a:schemeClr val="dk1"/>
              </a:buClr>
              <a:buFont typeface="Arial"/>
              <a:buNone/>
            </a:pPr>
            <a:r>
              <a:rPr lang="ar" sz="1200" b="0" i="0" u="none" strike="noStrike" cap="none" baseline="0" dirty="0">
                <a:solidFill>
                  <a:schemeClr val="dk1"/>
                </a:solidFill>
                <a:latin typeface="Arial" pitchFamily="34" charset="0"/>
                <a:ea typeface="Calibri"/>
                <a:cs typeface="Arial" pitchFamily="34" charset="0"/>
                <a:sym typeface="Calibri"/>
              </a:rPr>
              <a:t>النقطة 1 - نظرة عامة</a:t>
            </a:r>
          </a:p>
          <a:p>
            <a:pPr marL="457200" marR="0" lvl="1" indent="53340" algn="r" rtl="0">
              <a:lnSpc>
                <a:spcPct val="80000"/>
              </a:lnSpc>
              <a:spcBef>
                <a:spcPts val="252"/>
              </a:spcBef>
              <a:spcAft>
                <a:spcPts val="0"/>
              </a:spcAft>
              <a:buClr>
                <a:schemeClr val="dk1"/>
              </a:buClr>
              <a:buFont typeface="Arial"/>
              <a:buNone/>
            </a:pPr>
            <a:r>
              <a:rPr lang="ar" sz="1200" b="0" i="0" u="none" strike="noStrike" cap="none" baseline="0" dirty="0">
                <a:solidFill>
                  <a:schemeClr val="dk1"/>
                </a:solidFill>
                <a:latin typeface="Arial" pitchFamily="34" charset="0"/>
                <a:ea typeface="Calibri"/>
                <a:cs typeface="Arial" pitchFamily="34" charset="0"/>
                <a:sym typeface="Calibri"/>
              </a:rPr>
              <a:t>  المنظمة في خطر فقدان قدراتها وغير قادرة على إحداث تغيير منتج</a:t>
            </a:r>
          </a:p>
          <a:p>
            <a:pPr marL="457200" marR="0" lvl="1" indent="53340" algn="r" rtl="0">
              <a:lnSpc>
                <a:spcPct val="80000"/>
              </a:lnSpc>
              <a:spcBef>
                <a:spcPts val="252"/>
              </a:spcBef>
              <a:spcAft>
                <a:spcPts val="0"/>
              </a:spcAft>
              <a:buClr>
                <a:schemeClr val="dk1"/>
              </a:buClr>
              <a:buFont typeface="Arial"/>
              <a:buNone/>
            </a:pPr>
            <a:r>
              <a:rPr lang="ar" sz="1200" b="0" i="0" u="none" strike="noStrike" cap="none" baseline="0" dirty="0">
                <a:solidFill>
                  <a:schemeClr val="dk1"/>
                </a:solidFill>
                <a:latin typeface="Arial" pitchFamily="34" charset="0"/>
                <a:ea typeface="Calibri"/>
                <a:cs typeface="Arial" pitchFamily="34" charset="0"/>
                <a:sym typeface="Calibri"/>
              </a:rPr>
              <a:t>  يمكن معالجة الانحدار من خلال التغيير المثمر ولا يصبح حاجزًا لا يمكن التغلب عليه</a:t>
            </a:r>
          </a:p>
          <a:p>
            <a:pPr marL="457200" marR="0" lvl="1" indent="53340" algn="r" rtl="0">
              <a:lnSpc>
                <a:spcPct val="80000"/>
              </a:lnSpc>
              <a:spcBef>
                <a:spcPts val="252"/>
              </a:spcBef>
              <a:spcAft>
                <a:spcPts val="0"/>
              </a:spcAft>
              <a:buClr>
                <a:schemeClr val="dk1"/>
              </a:buClr>
              <a:buFont typeface="Arial"/>
              <a:buNone/>
            </a:pPr>
            <a:endParaRPr lang="en-US" sz="1200" b="0" i="0" u="none" strike="noStrike" cap="none" baseline="0" dirty="0">
              <a:solidFill>
                <a:schemeClr val="dk1"/>
              </a:solidFill>
              <a:latin typeface="Arial" pitchFamily="34" charset="0"/>
              <a:ea typeface="Calibri"/>
              <a:cs typeface="Arial" pitchFamily="34" charset="0"/>
              <a:sym typeface="Calibri"/>
            </a:endParaRPr>
          </a:p>
          <a:p>
            <a:pPr algn="r"/>
            <a:r>
              <a:rPr lang="en-US" sz="1200" kern="1200" dirty="0">
                <a:solidFill>
                  <a:schemeClr val="tx1"/>
                </a:solidFill>
                <a:effectLst/>
                <a:latin typeface="+mn-lt"/>
                <a:ea typeface="+mn-ea"/>
                <a:cs typeface="+mn-cs"/>
              </a:rPr>
              <a:t> </a:t>
            </a:r>
          </a:p>
          <a:p>
            <a:pPr algn="r" rtl="1"/>
            <a:r>
              <a:rPr lang="ar-SA" sz="1200" b="1" kern="1200" dirty="0">
                <a:solidFill>
                  <a:schemeClr val="tx1"/>
                </a:solidFill>
                <a:effectLst/>
                <a:latin typeface="+mn-lt"/>
                <a:ea typeface="+mn-ea"/>
                <a:cs typeface="+mn-cs"/>
              </a:rPr>
              <a:t>الثقة التنظيمية</a:t>
            </a:r>
            <a:endParaRPr lang="en-US" sz="1000" b="1"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العوامل التي تؤثر على ضعف ثقة المنظمة</a:t>
            </a:r>
            <a:endParaRPr lang="en-US" sz="10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واجه صعوبة في الحصول على العملاء</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واجه صعوبة في الحصول على موظفين</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تواجه صعوبة في الحصول على المساهمين</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واجه صعوبة في الحصول على المستثمرين</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أبعاد الثقة التنظيمية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الاهتمام بالموظفين</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الصراحة والصدق</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تعريف</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مصداقية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كفاءة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3 - </a:t>
            </a:r>
            <a:r>
              <a:rPr lang="ar-SA" sz="1200" b="1" kern="1200" dirty="0">
                <a:solidFill>
                  <a:schemeClr val="tx1"/>
                </a:solidFill>
                <a:effectLst/>
                <a:latin typeface="+mn-lt"/>
                <a:ea typeface="+mn-ea"/>
                <a:cs typeface="+mn-cs"/>
              </a:rPr>
              <a:t>المشاكل التي تؤثر على التغيير الإيجابي</a:t>
            </a:r>
            <a:endParaRPr lang="en-US" sz="1000" b="1"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التداول من الداخل</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إساءة استخدام صناديق التقاعد</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السلوك الإجرامي للقادة</a:t>
            </a:r>
            <a:endParaRPr lang="en-US" sz="10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p>
          <a:p>
            <a:pPr marL="457200" marR="0" lvl="1" indent="53340" algn="r" rtl="0">
              <a:lnSpc>
                <a:spcPct val="80000"/>
              </a:lnSpc>
              <a:spcBef>
                <a:spcPts val="252"/>
              </a:spcBef>
              <a:spcAft>
                <a:spcPts val="0"/>
              </a:spcAft>
              <a:buClr>
                <a:schemeClr val="dk1"/>
              </a:buClr>
              <a:buFont typeface="Arial"/>
              <a:buNone/>
            </a:pPr>
            <a:endParaRPr lang="en-US" sz="1200" b="0" i="0" u="none" strike="noStrike" cap="none" baseline="0" dirty="0">
              <a:solidFill>
                <a:schemeClr val="dk1"/>
              </a:solidFill>
              <a:latin typeface="Arial" pitchFamily="34" charset="0"/>
              <a:ea typeface="Calibri"/>
              <a:cs typeface="Arial" pitchFamily="34" charset="0"/>
              <a:sym typeface="Calibri"/>
            </a:endParaRPr>
          </a:p>
          <a:p>
            <a:pPr marL="457200" marR="0" lvl="1" indent="53340" algn="r" rtl="0">
              <a:lnSpc>
                <a:spcPct val="80000"/>
              </a:lnSpc>
              <a:spcBef>
                <a:spcPts val="252"/>
              </a:spcBef>
              <a:spcAft>
                <a:spcPts val="0"/>
              </a:spcAft>
              <a:buClr>
                <a:schemeClr val="dk1"/>
              </a:buClr>
              <a:buFont typeface="Arial"/>
              <a:buNone/>
            </a:pPr>
            <a:endParaRPr sz="1200" b="0" i="0" u="none" strike="noStrike" cap="none" baseline="0" dirty="0">
              <a:solidFill>
                <a:schemeClr val="dk1"/>
              </a:solidFill>
              <a:latin typeface="Arial" pitchFamily="34" charset="0"/>
              <a:ea typeface="Calibri"/>
              <a:cs typeface="Arial" pitchFamily="34" charset="0"/>
              <a:sym typeface="Calibri"/>
            </a:endParaRPr>
          </a:p>
        </p:txBody>
      </p:sp>
      <p:sp>
        <p:nvSpPr>
          <p:cNvPr id="134" name="Shape 134"/>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16</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Shape 14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41" name="Shape 14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rtl="1"/>
            <a:r>
              <a:rPr lang="ar-SA" sz="1200" kern="1200" dirty="0">
                <a:solidFill>
                  <a:schemeClr val="tx1"/>
                </a:solidFill>
                <a:effectLst/>
                <a:latin typeface="+mn-lt"/>
                <a:ea typeface="+mn-ea"/>
                <a:cs typeface="+mn-cs"/>
              </a:rPr>
              <a:t>أزمة تنظيمية</a:t>
            </a:r>
            <a:endParaRPr lang="en-US" sz="12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a:t>
            </a:r>
            <a:r>
              <a:rPr lang="ar-SA" sz="1200" b="1" kern="1200" dirty="0">
                <a:solidFill>
                  <a:srgbClr val="FF0000"/>
                </a:solidFill>
                <a:effectLst/>
                <a:latin typeface="+mn-lt"/>
                <a:ea typeface="+mn-ea"/>
                <a:cs typeface="+mn-cs"/>
              </a:rPr>
              <a:t>التغيير غير المخطط له</a:t>
            </a:r>
            <a:endParaRPr lang="en-US" sz="1200" b="1" kern="1200" dirty="0">
              <a:solidFill>
                <a:srgbClr val="FF0000"/>
              </a:solidFill>
              <a:effectLst/>
              <a:latin typeface="+mn-lt"/>
              <a:ea typeface="+mn-ea"/>
              <a:cs typeface="+mn-cs"/>
            </a:endParaRPr>
          </a:p>
          <a:p>
            <a:pPr algn="r" rtl="1"/>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يحفز التغيير الذي لم يتم التخطيط له ولا تحت تأثير المنظمة</a:t>
            </a:r>
            <a:endParaRPr lang="en-US" sz="12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اضطرابات سلبية غير متوقعة</a:t>
            </a:r>
            <a:endParaRPr lang="en-US" sz="12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الأزمات هي حواجز أمام التغيير المنتج</a:t>
            </a:r>
            <a:endParaRPr lang="en-US" sz="12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a:t>
            </a:r>
            <a:r>
              <a:rPr lang="ar-SA" sz="1200" b="1" kern="1200" dirty="0">
                <a:solidFill>
                  <a:schemeClr val="tx1"/>
                </a:solidFill>
                <a:effectLst/>
                <a:latin typeface="+mn-lt"/>
                <a:ea typeface="+mn-ea"/>
                <a:cs typeface="+mn-cs"/>
              </a:rPr>
              <a:t>الحقائق المثبطة للأزمة</a:t>
            </a:r>
            <a:endParaRPr lang="en-US" sz="1200" b="1"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فضائح الفساد</a:t>
            </a:r>
            <a:endParaRPr lang="en-US" sz="12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وفيات الموظفين المأساوية</a:t>
            </a:r>
            <a:endParaRPr lang="en-US" sz="12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الانتهاكات الأخلاقية</a:t>
            </a:r>
            <a:endParaRPr lang="en-US" sz="12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فشل المنتج</a:t>
            </a:r>
            <a:endParaRPr lang="en-US" sz="1200" kern="1200" dirty="0">
              <a:solidFill>
                <a:schemeClr val="tx1"/>
              </a:solidFill>
              <a:effectLst/>
              <a:latin typeface="+mn-lt"/>
              <a:ea typeface="+mn-ea"/>
              <a:cs typeface="+mn-cs"/>
            </a:endParaRPr>
          </a:p>
          <a:p>
            <a:pPr marL="0" marR="0" lvl="0" indent="0" algn="r" rtl="0">
              <a:spcBef>
                <a:spcPts val="0"/>
              </a:spcBef>
              <a:spcAft>
                <a:spcPts val="0"/>
              </a:spcAft>
              <a:buSzPct val="25000"/>
              <a:buNone/>
            </a:pPr>
            <a:endParaRPr lang="en-US" sz="1200" b="0" i="0" u="none" strike="noStrike" cap="none" baseline="0" dirty="0">
              <a:solidFill>
                <a:schemeClr val="dk1"/>
              </a:solidFill>
              <a:latin typeface="Arial" pitchFamily="34" charset="0"/>
              <a:ea typeface="Calibri"/>
              <a:cs typeface="Arial" pitchFamily="34" charset="0"/>
              <a:sym typeface="Calibri"/>
            </a:endParaRPr>
          </a:p>
        </p:txBody>
      </p:sp>
      <p:sp>
        <p:nvSpPr>
          <p:cNvPr id="142" name="Shape 14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17</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Shape 14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49" name="Shape 149"/>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defTabSz="914400" rtl="0" eaLnBrk="1" latinLnBrk="0" hangingPunct="1">
              <a:spcBef>
                <a:spcPts val="0"/>
              </a:spcBef>
              <a:spcAft>
                <a:spcPts val="0"/>
              </a:spcAft>
              <a:buNone/>
            </a:pPr>
            <a:endParaRPr sz="1200" b="0" i="0" u="none" strike="noStrike" cap="none" baseline="0" dirty="0">
              <a:solidFill>
                <a:schemeClr val="dk1"/>
              </a:solidFill>
              <a:latin typeface="Calibri"/>
              <a:ea typeface="Calibri"/>
              <a:cs typeface="Calibri"/>
              <a:sym typeface="Calibri"/>
            </a:endParaRPr>
          </a:p>
        </p:txBody>
      </p:sp>
      <p:sp>
        <p:nvSpPr>
          <p:cNvPr id="150" name="Shape 150"/>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18</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Shape 15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57" name="Shape 157"/>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a:r>
              <a:rPr lang="en-US" sz="1200" kern="1200" dirty="0">
                <a:solidFill>
                  <a:schemeClr val="tx1"/>
                </a:solidFill>
                <a:effectLst/>
                <a:latin typeface="+mn-lt"/>
                <a:ea typeface="+mn-ea"/>
                <a:cs typeface="+mn-cs"/>
              </a:rPr>
              <a:t> </a:t>
            </a:r>
          </a:p>
          <a:p>
            <a:pPr algn="r" rtl="1"/>
            <a:r>
              <a:rPr lang="ar-SA" sz="1200" b="1" kern="1200" dirty="0">
                <a:solidFill>
                  <a:schemeClr val="tx1"/>
                </a:solidFill>
                <a:effectLst/>
                <a:latin typeface="+mn-lt"/>
                <a:ea typeface="+mn-ea"/>
                <a:cs typeface="+mn-cs"/>
              </a:rPr>
              <a:t>ريادة الابتكار والتغيير</a:t>
            </a:r>
            <a:endParaRPr lang="en-US" sz="1200" b="1"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p>
          <a:p>
            <a:pPr algn="r" rtl="1"/>
            <a:r>
              <a:rPr lang="ar-SA" sz="1200" kern="1200" dirty="0">
                <a:solidFill>
                  <a:schemeClr val="tx1"/>
                </a:solidFill>
                <a:effectLst/>
                <a:latin typeface="+mn-lt"/>
                <a:ea typeface="+mn-ea"/>
                <a:cs typeface="+mn-cs"/>
              </a:rPr>
              <a:t>النقطة 1 - ثلاثة أنواع من المساحة التنظيمية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ركز على الأفكار أو العمليات أو المنتجات أو الخدمات الجديدة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ادخل مشروعًا جديدًا بعيدًا عن المؤسسة الأم</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اكتساب قدرات منظمة أخرى</a:t>
            </a:r>
            <a:endParaRPr lang="en-US" sz="12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مسؤوليات أخصائي الاتصال</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يجمع ويقيم البيانات</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يفسر البيانات لأولئك المسؤولين عن اتخاذ القرار</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يطور العمليات والخطط للحلول</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يقيم نتائج جهود الابتكار والتغيير</a:t>
            </a:r>
            <a:endParaRPr lang="en-US" sz="1200" kern="1200" dirty="0">
              <a:solidFill>
                <a:schemeClr val="tx1"/>
              </a:solidFill>
              <a:effectLst/>
              <a:latin typeface="+mn-lt"/>
              <a:ea typeface="+mn-ea"/>
              <a:cs typeface="+mn-cs"/>
            </a:endParaRPr>
          </a:p>
          <a:p>
            <a:pPr marL="0" marR="0" lvl="0" indent="0" algn="r" rtl="0">
              <a:spcBef>
                <a:spcPts val="0"/>
              </a:spcBef>
              <a:spcAft>
                <a:spcPts val="0"/>
              </a:spcAft>
              <a:buSzPct val="25000"/>
              <a:buNone/>
            </a:pPr>
            <a:endParaRPr lang="en-US" sz="1200" b="0" i="0" u="none" strike="noStrike" cap="none" baseline="0" dirty="0">
              <a:solidFill>
                <a:schemeClr val="dk1"/>
              </a:solidFill>
              <a:latin typeface="Arial" pitchFamily="34" charset="0"/>
              <a:ea typeface="Calibri"/>
              <a:cs typeface="Arial" pitchFamily="34" charset="0"/>
              <a:sym typeface="Calibri"/>
            </a:endParaRPr>
          </a:p>
        </p:txBody>
      </p:sp>
      <p:sp>
        <p:nvSpPr>
          <p:cNvPr id="158" name="Shape 15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19</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Shape 16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65" name="Shape 165"/>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None/>
            </a:pPr>
            <a:endParaRPr sz="1200" b="0" i="0" u="none" strike="noStrike" cap="none" baseline="0">
              <a:solidFill>
                <a:schemeClr val="dk1"/>
              </a:solidFill>
              <a:latin typeface="Calibri"/>
              <a:ea typeface="Calibri"/>
              <a:cs typeface="Calibri"/>
              <a:sym typeface="Calibri"/>
            </a:endParaRPr>
          </a:p>
        </p:txBody>
      </p:sp>
      <p:sp>
        <p:nvSpPr>
          <p:cNvPr id="166" name="Shape 166"/>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20</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Shape 17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73" name="Shape 173"/>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l" rtl="1"/>
            <a:r>
              <a:rPr lang="en-US" sz="1200" b="0" i="0" u="none" strike="noStrike" kern="1200" dirty="0">
                <a:solidFill>
                  <a:schemeClr val="tx1"/>
                </a:solidFill>
                <a:effectLst/>
                <a:latin typeface="+mn-lt"/>
                <a:ea typeface="+mn-ea"/>
                <a:cs typeface="+mn-cs"/>
              </a:rPr>
              <a:t>Kotter’s 8 step Model of Change</a:t>
            </a:r>
          </a:p>
          <a:p>
            <a:pPr marL="457200" marR="0" lvl="1" indent="76200" algn="r" rtl="1">
              <a:lnSpc>
                <a:spcPct val="100000"/>
              </a:lnSpc>
              <a:spcBef>
                <a:spcPts val="360"/>
              </a:spcBef>
              <a:spcAft>
                <a:spcPts val="0"/>
              </a:spcAft>
              <a:buClr>
                <a:schemeClr val="dk1"/>
              </a:buClr>
              <a:buFont typeface="Arial"/>
              <a:buNone/>
            </a:pPr>
            <a:r>
              <a:rPr lang="ar" sz="1200" b="1" i="0" u="none" strike="noStrike" cap="none" baseline="0" dirty="0">
                <a:solidFill>
                  <a:schemeClr val="dk1"/>
                </a:solidFill>
                <a:latin typeface="Arial" pitchFamily="34" charset="0"/>
                <a:ea typeface="Calibri"/>
                <a:cs typeface="Arial" pitchFamily="34" charset="0"/>
                <a:sym typeface="Calibri"/>
              </a:rPr>
              <a:t>مسرعات الابتكار والتغيير</a:t>
            </a:r>
          </a:p>
          <a:p>
            <a:pPr marL="457200" marR="0" lvl="1" indent="76200" algn="r" rtl="1">
              <a:lnSpc>
                <a:spcPct val="100000"/>
              </a:lnSpc>
              <a:spcBef>
                <a:spcPts val="360"/>
              </a:spcBef>
              <a:spcAft>
                <a:spcPts val="0"/>
              </a:spcAft>
              <a:buClr>
                <a:schemeClr val="dk1"/>
              </a:buClr>
              <a:buFont typeface="Arial"/>
              <a:buNone/>
            </a:pPr>
            <a:r>
              <a:rPr lang="ar" sz="1200" b="0" i="0" u="none" strike="noStrike" cap="none" baseline="0" dirty="0">
                <a:solidFill>
                  <a:schemeClr val="dk1"/>
                </a:solidFill>
                <a:latin typeface="Arial" pitchFamily="34" charset="0"/>
                <a:ea typeface="Calibri"/>
                <a:cs typeface="Arial" pitchFamily="34" charset="0"/>
                <a:sym typeface="Calibri"/>
              </a:rPr>
              <a:t>النقطة 1 - إزالة حواجز التغيير</a:t>
            </a:r>
          </a:p>
          <a:p>
            <a:pPr marL="628650" marR="0" lvl="1" indent="-171450" algn="r" rtl="1">
              <a:lnSpc>
                <a:spcPct val="100000"/>
              </a:lnSpc>
              <a:spcBef>
                <a:spcPts val="360"/>
              </a:spcBef>
              <a:spcAft>
                <a:spcPts val="0"/>
              </a:spcAft>
              <a:buClr>
                <a:schemeClr val="dk1"/>
              </a:buClr>
              <a:buFont typeface="Arial" panose="020B0604020202020204" pitchFamily="34" charset="0"/>
              <a:buChar char="•"/>
            </a:pPr>
            <a:r>
              <a:rPr lang="ar" sz="1200" b="0" i="0" u="none" strike="noStrike" cap="none" baseline="0" dirty="0">
                <a:solidFill>
                  <a:schemeClr val="dk1"/>
                </a:solidFill>
                <a:latin typeface="Arial" pitchFamily="34" charset="0"/>
                <a:ea typeface="Calibri"/>
                <a:cs typeface="Arial" pitchFamily="34" charset="0"/>
                <a:sym typeface="Calibri"/>
              </a:rPr>
              <a:t>  تحديد وإزالة الحواجز التي تحول دون التغيير</a:t>
            </a:r>
          </a:p>
          <a:p>
            <a:pPr marL="628650" marR="0" lvl="1" indent="-171450" algn="r" rtl="1">
              <a:lnSpc>
                <a:spcPct val="100000"/>
              </a:lnSpc>
              <a:spcBef>
                <a:spcPts val="360"/>
              </a:spcBef>
              <a:spcAft>
                <a:spcPts val="0"/>
              </a:spcAft>
              <a:buClr>
                <a:schemeClr val="dk1"/>
              </a:buClr>
              <a:buFont typeface="Arial" panose="020B0604020202020204" pitchFamily="34" charset="0"/>
              <a:buChar char="•"/>
            </a:pPr>
            <a:r>
              <a:rPr lang="ar" sz="1200" b="0" i="0" u="none" strike="noStrike" cap="none" baseline="0" dirty="0">
                <a:solidFill>
                  <a:schemeClr val="dk1"/>
                </a:solidFill>
                <a:latin typeface="Arial" pitchFamily="34" charset="0"/>
                <a:ea typeface="Calibri"/>
                <a:cs typeface="Arial" pitchFamily="34" charset="0"/>
                <a:sym typeface="Calibri"/>
              </a:rPr>
              <a:t>  العمل على مأسسة التغيير في الثقافة العامة</a:t>
            </a:r>
          </a:p>
          <a:p>
            <a:pPr marL="457200" marR="0" lvl="1" indent="76200" algn="r" rtl="1">
              <a:lnSpc>
                <a:spcPct val="100000"/>
              </a:lnSpc>
              <a:spcBef>
                <a:spcPts val="360"/>
              </a:spcBef>
              <a:spcAft>
                <a:spcPts val="0"/>
              </a:spcAft>
              <a:buClr>
                <a:schemeClr val="dk1"/>
              </a:buClr>
              <a:buFont typeface="Arial"/>
              <a:buNone/>
            </a:pPr>
            <a:r>
              <a:rPr lang="ar" sz="1200" b="1" i="0" u="none" strike="noStrike" cap="none" baseline="0" dirty="0">
                <a:solidFill>
                  <a:schemeClr val="dk1"/>
                </a:solidFill>
                <a:latin typeface="Arial" pitchFamily="34" charset="0"/>
                <a:ea typeface="Calibri"/>
                <a:cs typeface="Arial" pitchFamily="34" charset="0"/>
                <a:sym typeface="Calibri"/>
              </a:rPr>
              <a:t>النقطة 2 - تم التنفيذ حسب التصميم</a:t>
            </a:r>
          </a:p>
          <a:p>
            <a:pPr marL="628650" marR="0" lvl="1" indent="-171450" algn="r" rtl="1">
              <a:lnSpc>
                <a:spcPct val="100000"/>
              </a:lnSpc>
              <a:spcBef>
                <a:spcPts val="360"/>
              </a:spcBef>
              <a:spcAft>
                <a:spcPts val="0"/>
              </a:spcAft>
              <a:buClr>
                <a:schemeClr val="dk1"/>
              </a:buClr>
              <a:buFont typeface="Arial" panose="020B0604020202020204" pitchFamily="34" charset="0"/>
              <a:buChar char="•"/>
            </a:pPr>
            <a:r>
              <a:rPr lang="ar" sz="1200" b="0" i="0" u="none" strike="noStrike" cap="none" baseline="0" dirty="0">
                <a:solidFill>
                  <a:schemeClr val="dk1"/>
                </a:solidFill>
                <a:latin typeface="Arial" pitchFamily="34" charset="0"/>
                <a:ea typeface="Calibri"/>
                <a:cs typeface="Arial" pitchFamily="34" charset="0"/>
                <a:sym typeface="Calibri"/>
              </a:rPr>
              <a:t>  يجب تصميم الابتكار الناجح وتنفيذه بنجاح</a:t>
            </a:r>
          </a:p>
          <a:p>
            <a:pPr marL="628650" marR="0" lvl="1" indent="-171450" algn="r" rtl="1">
              <a:lnSpc>
                <a:spcPct val="100000"/>
              </a:lnSpc>
              <a:spcBef>
                <a:spcPts val="360"/>
              </a:spcBef>
              <a:spcAft>
                <a:spcPts val="0"/>
              </a:spcAft>
              <a:buClr>
                <a:schemeClr val="dk1"/>
              </a:buClr>
              <a:buFont typeface="Arial" panose="020B0604020202020204" pitchFamily="34" charset="0"/>
              <a:buChar char="•"/>
            </a:pPr>
            <a:r>
              <a:rPr lang="ar" sz="1200" b="0" i="0" u="none" strike="noStrike" cap="none" baseline="0" dirty="0">
                <a:solidFill>
                  <a:schemeClr val="dk1"/>
                </a:solidFill>
                <a:latin typeface="Arial" pitchFamily="34" charset="0"/>
                <a:ea typeface="Calibri"/>
                <a:cs typeface="Arial" pitchFamily="34" charset="0"/>
                <a:sym typeface="Calibri"/>
              </a:rPr>
              <a:t>  يجب على المنظمات إنشاء شبكة منفصلة للابتكار والتغيير</a:t>
            </a:r>
            <a:endParaRPr sz="1200" b="0" i="0" u="none" strike="noStrike" cap="none" baseline="0" dirty="0">
              <a:solidFill>
                <a:schemeClr val="dk1"/>
              </a:solidFill>
              <a:latin typeface="Arial" pitchFamily="34" charset="0"/>
              <a:ea typeface="Calibri"/>
              <a:cs typeface="Arial" pitchFamily="34" charset="0"/>
              <a:sym typeface="Calibri"/>
            </a:endParaRPr>
          </a:p>
        </p:txBody>
      </p:sp>
      <p:sp>
        <p:nvSpPr>
          <p:cNvPr id="174" name="Shape 174"/>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21</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Shape 18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81" name="Shape 18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rtl="1"/>
            <a:r>
              <a:rPr lang="en-US" sz="1200" kern="1200" dirty="0">
                <a:solidFill>
                  <a:schemeClr val="tx1"/>
                </a:solidFill>
                <a:effectLst/>
                <a:latin typeface="+mn-lt"/>
                <a:ea typeface="+mn-ea"/>
                <a:cs typeface="+mn-cs"/>
              </a:rPr>
              <a:t> </a:t>
            </a:r>
          </a:p>
          <a:p>
            <a:pPr algn="r" rtl="1"/>
            <a:r>
              <a:rPr lang="ar-SA" sz="1200" b="1" kern="1200" dirty="0">
                <a:solidFill>
                  <a:schemeClr val="tx1"/>
                </a:solidFill>
                <a:effectLst/>
                <a:latin typeface="+mn-lt"/>
                <a:ea typeface="+mn-ea"/>
                <a:cs typeface="+mn-cs"/>
              </a:rPr>
              <a:t>نظرية أصحاب المصالح</a:t>
            </a:r>
            <a:endParaRPr lang="en-US" sz="1000" b="1"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تحديد أصحاب المصلحة</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المنظمات خريطة مجال أصحاب المصلحة المحتملين</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اتخاذ إجراءات استراتيجية في إدارة العلاقات مع مجموعات مختلفة من أصحاب المصلحة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a:t>
            </a:r>
            <a:r>
              <a:rPr lang="ar-SA" sz="1200" b="1" kern="1200" dirty="0">
                <a:solidFill>
                  <a:schemeClr val="tx1"/>
                </a:solidFill>
                <a:effectLst/>
                <a:latin typeface="+mn-lt"/>
                <a:ea typeface="+mn-ea"/>
                <a:cs typeface="+mn-cs"/>
              </a:rPr>
              <a:t>أدوار أصحاب المصلحة أثناء التغيير</a:t>
            </a:r>
            <a:endParaRPr lang="en-US" sz="1000" b="1"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قادة الرأي</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موصلات</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المستشارون</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صحفيون</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endParaRPr lang="en-US" sz="1000" kern="1200" dirty="0">
              <a:solidFill>
                <a:schemeClr val="tx1"/>
              </a:solidFill>
              <a:effectLst/>
              <a:latin typeface="+mn-lt"/>
              <a:ea typeface="+mn-ea"/>
              <a:cs typeface="+mn-cs"/>
            </a:endParaRPr>
          </a:p>
          <a:p>
            <a:pPr algn="r" rtl="1"/>
            <a:r>
              <a:rPr lang="ar-SA" sz="1200" b="1" kern="1200" dirty="0">
                <a:solidFill>
                  <a:schemeClr val="tx1"/>
                </a:solidFill>
                <a:effectLst/>
                <a:latin typeface="+mn-lt"/>
                <a:ea typeface="+mn-ea"/>
                <a:cs typeface="+mn-cs"/>
              </a:rPr>
              <a:t>نموذج الشراء</a:t>
            </a:r>
            <a:endParaRPr lang="en-US" sz="1000" b="1"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نظرة عامة</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تطلب المنظمة خدمات معينة من أخصائي اتصالات لتلبية الحاجة</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قد يُطلب من أخصائي الاتصال إجراء فصل تدريبي</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اكتب بيانًا صحفيًا</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تصميم منشور</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a:t>
            </a:r>
            <a:r>
              <a:rPr lang="ar-SA" sz="1200" b="1" kern="1200" dirty="0">
                <a:solidFill>
                  <a:schemeClr val="tx1"/>
                </a:solidFill>
                <a:effectLst/>
                <a:latin typeface="+mn-lt"/>
                <a:ea typeface="+mn-ea"/>
                <a:cs typeface="+mn-cs"/>
              </a:rPr>
              <a:t>الجوانب الإيجابية والسلبية لنموذج الشراء</a:t>
            </a:r>
            <a:endParaRPr lang="en-US" sz="1000" b="1"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هو استخدام فعال للموارد إذا كانت المهمة محددة جيدًا</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يمكن للأخصائي تنفيذ الطلب المطلوب</a:t>
            </a:r>
            <a:endParaRPr lang="en-US" sz="10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غير فعال إذا كان العميل لا يفهم طلبات الخدمات المتخصصة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457200" marR="0" lvl="1" indent="0" algn="r" defTabSz="914400" rtl="1" eaLnBrk="1" latinLnBrk="0" hangingPunct="1">
              <a:lnSpc>
                <a:spcPct val="80000"/>
              </a:lnSpc>
              <a:spcBef>
                <a:spcPts val="333"/>
              </a:spcBef>
              <a:spcAft>
                <a:spcPts val="0"/>
              </a:spcAft>
              <a:buClr>
                <a:schemeClr val="dk1"/>
              </a:buClr>
              <a:buFont typeface="Arial"/>
              <a:buNone/>
            </a:pPr>
            <a:endParaRPr sz="1200" b="0" i="0" u="none" strike="noStrike" cap="none" baseline="0" dirty="0">
              <a:solidFill>
                <a:schemeClr val="dk1"/>
              </a:solidFill>
              <a:latin typeface="Arial" pitchFamily="34" charset="0"/>
              <a:ea typeface="Calibri"/>
              <a:cs typeface="Arial" pitchFamily="34" charset="0"/>
              <a:sym typeface="Calibri"/>
            </a:endParaRPr>
          </a:p>
        </p:txBody>
      </p:sp>
      <p:sp>
        <p:nvSpPr>
          <p:cNvPr id="182" name="Shape 18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22</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Shape 18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189" name="Shape 189"/>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rtl="1"/>
            <a:r>
              <a:rPr lang="ar-SA" sz="1200" b="1" kern="1200" dirty="0">
                <a:solidFill>
                  <a:schemeClr val="tx1"/>
                </a:solidFill>
                <a:effectLst/>
                <a:latin typeface="+mn-lt"/>
                <a:ea typeface="+mn-ea"/>
                <a:cs typeface="+mn-cs"/>
              </a:rPr>
              <a:t>نموذج الطبيب و المريض</a:t>
            </a:r>
            <a:endParaRPr lang="en-US" sz="1200" b="1"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ملامح نموذج الطبيب والمريض</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افحص أعراض المشكلات التنظيمية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وصف الحلول لمواجهة المشاكل المحددة</a:t>
            </a:r>
          </a:p>
          <a:p>
            <a:pPr marL="171450" indent="-171450" algn="r" rtl="1">
              <a:buFont typeface="Arial" panose="020B0604020202020204" pitchFamily="34" charset="0"/>
              <a:buChar char="•"/>
            </a:pPr>
            <a:endParaRPr lang="en-US" sz="12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a:t>
            </a:r>
            <a:r>
              <a:rPr lang="ar-SA" sz="1200" b="1" kern="1200" dirty="0">
                <a:solidFill>
                  <a:schemeClr val="tx1"/>
                </a:solidFill>
                <a:effectLst/>
                <a:latin typeface="+mn-lt"/>
                <a:ea typeface="+mn-ea"/>
                <a:cs typeface="+mn-cs"/>
              </a:rPr>
              <a:t>مشاكل في نموذج الطبيب والمريض</a:t>
            </a:r>
            <a:endParaRPr lang="en-US" sz="1200" b="1"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عدم القبول التنظيمي للحلول المقترحة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النتائج لا تتأثر إذا لم تقبل المنظمة</a:t>
            </a:r>
            <a:endParaRPr lang="en-US" sz="12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p>
          <a:p>
            <a:pPr algn="r" rtl="1"/>
            <a:r>
              <a:rPr lang="ar-SA" sz="1200" b="1" kern="1200" dirty="0">
                <a:solidFill>
                  <a:schemeClr val="tx1"/>
                </a:solidFill>
                <a:effectLst/>
                <a:latin typeface="+mn-lt"/>
                <a:ea typeface="+mn-ea"/>
                <a:cs typeface="+mn-cs"/>
              </a:rPr>
              <a:t>نموذج عمليات التغيير </a:t>
            </a:r>
            <a:endParaRPr lang="en-US" sz="1200" b="1"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نظرة عامة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يرشد أخصائي الاتصال مهارات الاستفسار وحل المشكلات</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أعضاء المنظمة ملتزمون بالحلول</a:t>
            </a:r>
            <a:endParaRPr lang="en-US" sz="1200" kern="1200" dirty="0">
              <a:solidFill>
                <a:schemeClr val="tx1"/>
              </a:solidFill>
              <a:effectLst/>
              <a:latin typeface="+mn-lt"/>
              <a:ea typeface="+mn-ea"/>
              <a:cs typeface="+mn-cs"/>
            </a:endParaRPr>
          </a:p>
          <a:p>
            <a:pPr algn="r" rtl="1"/>
            <a:r>
              <a:rPr lang="ar-SA" sz="1200" b="1" kern="1200" dirty="0">
                <a:solidFill>
                  <a:schemeClr val="tx1"/>
                </a:solidFill>
                <a:effectLst/>
                <a:latin typeface="+mn-lt"/>
                <a:ea typeface="+mn-ea"/>
                <a:cs typeface="+mn-cs"/>
              </a:rPr>
              <a:t>النقطة 2 - ملامح نموذج العملية</a:t>
            </a:r>
            <a:endParaRPr lang="en-US" sz="1200" b="1"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يجد أعضاء المنظمة الذين يعملون مع أخصائي الاتصال</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اقتراح الحلول</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تنفيذ العمل</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تقييم النتائج</a:t>
            </a:r>
            <a:endParaRPr lang="en-US" sz="1200" kern="1200" dirty="0">
              <a:solidFill>
                <a:schemeClr val="tx1"/>
              </a:solidFill>
              <a:effectLst/>
              <a:latin typeface="+mn-lt"/>
              <a:ea typeface="+mn-ea"/>
              <a:cs typeface="+mn-cs"/>
            </a:endParaRPr>
          </a:p>
          <a:p>
            <a:pPr marL="0" marR="0" lvl="0" indent="0" algn="r" rtl="0">
              <a:lnSpc>
                <a:spcPct val="90000"/>
              </a:lnSpc>
              <a:spcBef>
                <a:spcPts val="0"/>
              </a:spcBef>
              <a:spcAft>
                <a:spcPts val="0"/>
              </a:spcAft>
              <a:buSzPct val="25000"/>
              <a:buNone/>
            </a:pPr>
            <a:endParaRPr lang="en-US" sz="1200" b="0" i="0" u="none" strike="noStrike" cap="none" baseline="0" dirty="0">
              <a:solidFill>
                <a:schemeClr val="dk1"/>
              </a:solidFill>
              <a:latin typeface="Arial" pitchFamily="34" charset="0"/>
              <a:ea typeface="Calibri"/>
              <a:cs typeface="Arial" pitchFamily="34" charset="0"/>
              <a:sym typeface="Calibri"/>
            </a:endParaRPr>
          </a:p>
        </p:txBody>
      </p:sp>
      <p:sp>
        <p:nvSpPr>
          <p:cNvPr id="190" name="Shape 190"/>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23</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Shape 20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205" name="Shape 205"/>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None/>
            </a:pPr>
            <a:endParaRPr sz="1200" b="0" i="0" u="none" strike="noStrike" cap="none" baseline="0">
              <a:solidFill>
                <a:schemeClr val="dk1"/>
              </a:solidFill>
              <a:latin typeface="Calibri"/>
              <a:ea typeface="Calibri"/>
              <a:cs typeface="Calibri"/>
              <a:sym typeface="Calibri"/>
            </a:endParaRPr>
          </a:p>
        </p:txBody>
      </p:sp>
      <p:sp>
        <p:nvSpPr>
          <p:cNvPr id="206" name="Shape 206"/>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24</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213" name="Shape 213"/>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rtl="1"/>
            <a:r>
              <a:rPr lang="ar-SA" sz="1200" b="1" kern="1200" dirty="0">
                <a:solidFill>
                  <a:schemeClr val="tx1"/>
                </a:solidFill>
                <a:effectLst/>
                <a:latin typeface="+mn-lt"/>
                <a:ea typeface="+mn-ea"/>
                <a:cs typeface="+mn-cs"/>
              </a:rPr>
              <a:t>جمع المدخلات والبيانات</a:t>
            </a:r>
            <a:endParaRPr lang="en-US" sz="1200" b="1"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التقنيات المستخدمة لجمع المدخلات</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المراجعات</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المقابلات</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بيانات الأداء</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تحليل التكلفة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المراقبة المدربة</a:t>
            </a:r>
            <a:endParaRPr lang="en-US" sz="1200" kern="1200" dirty="0">
              <a:solidFill>
                <a:schemeClr val="tx1"/>
              </a:solidFill>
              <a:effectLst/>
              <a:latin typeface="+mn-lt"/>
              <a:ea typeface="+mn-ea"/>
              <a:cs typeface="+mn-cs"/>
            </a:endParaRPr>
          </a:p>
          <a:p>
            <a:pPr algn="r" rtl="1"/>
            <a:r>
              <a:rPr lang="ar-SA" sz="1200" b="1" kern="1200" dirty="0">
                <a:solidFill>
                  <a:schemeClr val="tx1"/>
                </a:solidFill>
                <a:effectLst/>
                <a:latin typeface="+mn-lt"/>
                <a:ea typeface="+mn-ea"/>
                <a:cs typeface="+mn-cs"/>
              </a:rPr>
              <a:t>النقطة 2 - استخدامات التدقيق</a:t>
            </a:r>
            <a:endParaRPr lang="en-US" sz="1200" b="1"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تصميم استراتيجيات الاتصال</a:t>
            </a:r>
            <a:endParaRPr lang="en-US" sz="12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تقييم الاحتياجات</a:t>
            </a:r>
            <a:endParaRPr lang="en-US" sz="12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تقييم الممارسات</a:t>
            </a:r>
            <a:endParaRPr lang="en-US" sz="1200" kern="1200" dirty="0">
              <a:solidFill>
                <a:schemeClr val="tx1"/>
              </a:solidFill>
              <a:effectLst/>
              <a:latin typeface="+mn-lt"/>
              <a:ea typeface="+mn-ea"/>
              <a:cs typeface="+mn-cs"/>
            </a:endParaRPr>
          </a:p>
          <a:p>
            <a:pPr algn="r" rtl="1"/>
            <a:r>
              <a:rPr lang="ar-SA" sz="1200" b="1" kern="1200" dirty="0">
                <a:solidFill>
                  <a:schemeClr val="tx1"/>
                </a:solidFill>
                <a:effectLst/>
                <a:latin typeface="+mn-lt"/>
                <a:ea typeface="+mn-ea"/>
                <a:cs typeface="+mn-cs"/>
              </a:rPr>
              <a:t>النقطة 3 - التقنيات المستخدمة لجمع البيانات</a:t>
            </a:r>
            <a:endParaRPr lang="en-US" sz="1200" b="1"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استبيانات ومقابلات</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المراقبة المدربة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تقييم البيانات</a:t>
            </a:r>
            <a:endParaRPr lang="en-US" sz="1200" kern="1200" dirty="0">
              <a:solidFill>
                <a:schemeClr val="tx1"/>
              </a:solidFill>
              <a:effectLst/>
              <a:latin typeface="+mn-lt"/>
              <a:ea typeface="+mn-ea"/>
              <a:cs typeface="+mn-cs"/>
            </a:endParaRPr>
          </a:p>
          <a:p>
            <a:pPr algn="r" rtl="1"/>
            <a:r>
              <a:rPr lang="ar-SA" sz="1200" b="1" kern="1200" dirty="0">
                <a:solidFill>
                  <a:schemeClr val="tx1"/>
                </a:solidFill>
                <a:effectLst/>
                <a:latin typeface="+mn-lt"/>
                <a:ea typeface="+mn-ea"/>
                <a:cs typeface="+mn-cs"/>
              </a:rPr>
              <a:t>النقطة 1 - عوامل مهمة في تقييم البيانات</a:t>
            </a:r>
            <a:endParaRPr lang="en-US" sz="1200" b="1"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استخدام الاختبارات الإحصائية المناسبة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فهم حدود اختبارات معينة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القدرة على ترجمة البيانات العددية إلى جوهر المشكلة</a:t>
            </a:r>
            <a:endParaRPr lang="en-US" sz="12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2 - </a:t>
            </a:r>
            <a:r>
              <a:rPr lang="ar-SA" sz="1200" b="1" kern="1200" dirty="0">
                <a:solidFill>
                  <a:schemeClr val="tx1"/>
                </a:solidFill>
                <a:effectLst/>
                <a:latin typeface="+mn-lt"/>
                <a:ea typeface="+mn-ea"/>
                <a:cs typeface="+mn-cs"/>
              </a:rPr>
              <a:t>لماذا يتم استخدام بيانات تحليل التكلفة</a:t>
            </a:r>
            <a:endParaRPr lang="en-US" sz="1200" b="1"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لتقييم كفاءة الاتصال</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en-US" sz="1200" kern="1200" dirty="0">
                <a:solidFill>
                  <a:schemeClr val="tx1"/>
                </a:solidFill>
                <a:effectLst/>
                <a:latin typeface="+mn-lt"/>
                <a:ea typeface="+mn-ea"/>
                <a:cs typeface="+mn-cs"/>
              </a:rPr>
              <a:t>  </a:t>
            </a:r>
            <a:r>
              <a:rPr lang="ar-SA" sz="1200" kern="1200" dirty="0">
                <a:solidFill>
                  <a:schemeClr val="tx1"/>
                </a:solidFill>
                <a:effectLst/>
                <a:latin typeface="+mn-lt"/>
                <a:ea typeface="+mn-ea"/>
                <a:cs typeface="+mn-cs"/>
              </a:rPr>
              <a:t>لتقييم فعالية الاتصال</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لفهم الأثر المالي للتغييرات المقترحة</a:t>
            </a:r>
            <a:endParaRPr lang="en-US" sz="1200" kern="1200" dirty="0">
              <a:solidFill>
                <a:schemeClr val="tx1"/>
              </a:solidFill>
              <a:effectLst/>
              <a:latin typeface="+mn-lt"/>
              <a:ea typeface="+mn-ea"/>
              <a:cs typeface="+mn-cs"/>
            </a:endParaRPr>
          </a:p>
          <a:p>
            <a:pPr marL="457200" marR="0" lvl="1" indent="64769" algn="r" rtl="0">
              <a:lnSpc>
                <a:spcPct val="80000"/>
              </a:lnSpc>
              <a:spcBef>
                <a:spcPts val="306"/>
              </a:spcBef>
              <a:spcAft>
                <a:spcPts val="0"/>
              </a:spcAft>
              <a:buClr>
                <a:schemeClr val="dk1"/>
              </a:buClr>
              <a:buFont typeface="Arial"/>
              <a:buNone/>
            </a:pPr>
            <a:endParaRPr sz="1200" b="0" i="0" u="none" strike="noStrike" cap="none" baseline="0" dirty="0">
              <a:solidFill>
                <a:schemeClr val="dk1"/>
              </a:solidFill>
              <a:latin typeface="Arial" pitchFamily="34" charset="0"/>
              <a:ea typeface="Calibri"/>
              <a:cs typeface="Arial" pitchFamily="34" charset="0"/>
              <a:sym typeface="Calibri"/>
            </a:endParaRPr>
          </a:p>
        </p:txBody>
      </p:sp>
      <p:sp>
        <p:nvSpPr>
          <p:cNvPr id="214" name="Shape 214"/>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25</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Shape 22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221" name="Shape 22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l" rtl="1"/>
            <a:r>
              <a:rPr lang="en-US" sz="1200" kern="1200" dirty="0">
                <a:solidFill>
                  <a:schemeClr val="tx1"/>
                </a:solidFill>
                <a:effectLst/>
                <a:latin typeface="+mn-lt"/>
                <a:ea typeface="+mn-ea"/>
                <a:cs typeface="+mn-cs"/>
              </a:rPr>
              <a:t> </a:t>
            </a:r>
          </a:p>
          <a:p>
            <a:pPr algn="r" rtl="1"/>
            <a:r>
              <a:rPr lang="ar-SA" sz="1200" b="1" kern="1200" dirty="0">
                <a:solidFill>
                  <a:schemeClr val="tx1"/>
                </a:solidFill>
                <a:effectLst/>
                <a:latin typeface="+mn-lt"/>
                <a:ea typeface="+mn-ea"/>
                <a:cs typeface="+mn-cs"/>
              </a:rPr>
              <a:t>حلول التخطيط والتنفيذ</a:t>
            </a:r>
            <a:endParaRPr lang="en-US" sz="1000" b="1"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مسؤوليات مهني الاتصال</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تطوير واقتراح خطط للتغيير</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تطوير وتنفيذ الخطط</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العمل مع القادة التنظيميين الآخرين لتحديد التغييرات المتنوعة والتخطيط لها</a:t>
            </a:r>
            <a:endParaRPr lang="en-US" sz="1000" kern="1200" dirty="0">
              <a:solidFill>
                <a:schemeClr val="tx1"/>
              </a:solidFill>
              <a:effectLst/>
              <a:latin typeface="+mn-lt"/>
              <a:ea typeface="+mn-ea"/>
              <a:cs typeface="+mn-cs"/>
            </a:endParaRPr>
          </a:p>
          <a:p>
            <a:pPr algn="r" rtl="1"/>
            <a:r>
              <a:rPr lang="ar-SA" sz="1200" b="1" kern="1200" dirty="0">
                <a:solidFill>
                  <a:schemeClr val="tx1"/>
                </a:solidFill>
                <a:effectLst/>
                <a:latin typeface="+mn-lt"/>
                <a:ea typeface="+mn-ea"/>
                <a:cs typeface="+mn-cs"/>
              </a:rPr>
              <a:t>النقطة 2 - ثلاث مقاربات أساسية للتغيير التنظيمي</a:t>
            </a:r>
            <a:endParaRPr lang="en-US" sz="1000" b="1"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التغيير الهيكلي</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التغير التكنولوجي</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التغيير السلوكي</a:t>
            </a:r>
            <a:endParaRPr lang="en-US" sz="10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تقييم النتائج</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النقطة 1 - نظرة عامة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التقييم كطريقة بدء العملية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يعطي تقييم التغيير نقطة مرجعية تنظيمية جديدة</a:t>
            </a:r>
            <a:endParaRPr lang="en-US" sz="1000" kern="1200" dirty="0">
              <a:solidFill>
                <a:schemeClr val="tx1"/>
              </a:solidFill>
              <a:effectLst/>
              <a:latin typeface="+mn-lt"/>
              <a:ea typeface="+mn-ea"/>
              <a:cs typeface="+mn-cs"/>
            </a:endParaRPr>
          </a:p>
          <a:p>
            <a:pPr algn="r" rtl="1"/>
            <a:r>
              <a:rPr lang="ar-SA" sz="1200" b="1" kern="1200" dirty="0">
                <a:solidFill>
                  <a:schemeClr val="tx1"/>
                </a:solidFill>
                <a:effectLst/>
                <a:latin typeface="+mn-lt"/>
                <a:ea typeface="+mn-ea"/>
                <a:cs typeface="+mn-cs"/>
              </a:rPr>
              <a:t>النقطة 2 - ما هي مقاييس الأداء التي تستخدمها المنظمة</a:t>
            </a:r>
            <a:endParaRPr lang="en-US" sz="1000" b="1"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الربح والخسارة</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تحقيق الأهداف</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ولاء المانحين ومساهماتهم</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حصص المبيعات</a:t>
            </a:r>
            <a:endParaRPr lang="en-US" sz="1000" kern="1200" dirty="0">
              <a:solidFill>
                <a:schemeClr val="tx1"/>
              </a:solidFill>
              <a:effectLst/>
              <a:latin typeface="+mn-lt"/>
              <a:ea typeface="+mn-ea"/>
              <a:cs typeface="+mn-cs"/>
            </a:endParaRPr>
          </a:p>
          <a:p>
            <a:pPr algn="r" rtl="1"/>
            <a:r>
              <a:rPr lang="ar-SA" sz="1200" kern="1200" dirty="0">
                <a:solidFill>
                  <a:schemeClr val="tx1"/>
                </a:solidFill>
                <a:effectLst/>
                <a:latin typeface="+mn-lt"/>
                <a:ea typeface="+mn-ea"/>
                <a:cs typeface="+mn-cs"/>
              </a:rPr>
              <a:t>  الانتاج الصناعي</a:t>
            </a:r>
            <a:endParaRPr lang="en-US" sz="10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p>
          <a:p>
            <a:pPr marL="457200" marR="0" lvl="1" indent="0" algn="l" rtl="1">
              <a:lnSpc>
                <a:spcPct val="90000"/>
              </a:lnSpc>
              <a:spcBef>
                <a:spcPts val="333"/>
              </a:spcBef>
              <a:spcAft>
                <a:spcPts val="0"/>
              </a:spcAft>
              <a:buClr>
                <a:schemeClr val="dk1"/>
              </a:buClr>
              <a:buFont typeface="Arial"/>
              <a:buNone/>
            </a:pPr>
            <a:endParaRPr sz="1200" b="0" i="0" u="none" strike="noStrike" cap="none" baseline="0" dirty="0">
              <a:solidFill>
                <a:schemeClr val="dk1"/>
              </a:solidFill>
              <a:latin typeface="Arial" pitchFamily="34" charset="0"/>
              <a:ea typeface="Calibri"/>
              <a:cs typeface="Arial" pitchFamily="34" charset="0"/>
              <a:sym typeface="Calibri"/>
            </a:endParaRPr>
          </a:p>
        </p:txBody>
      </p:sp>
      <p:sp>
        <p:nvSpPr>
          <p:cNvPr id="222" name="Shape 22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26</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Shape 22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229" name="Shape 229"/>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None/>
            </a:pPr>
            <a:endParaRPr sz="1200" b="0" i="0" u="none" strike="noStrike" cap="none" baseline="0">
              <a:solidFill>
                <a:schemeClr val="dk1"/>
              </a:solidFill>
              <a:latin typeface="Calibri"/>
              <a:ea typeface="Calibri"/>
              <a:cs typeface="Calibri"/>
              <a:sym typeface="Calibri"/>
            </a:endParaRPr>
          </a:p>
        </p:txBody>
      </p:sp>
      <p:sp>
        <p:nvSpPr>
          <p:cNvPr id="230" name="Shape 230"/>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27</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Shape 23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miter/>
            <a:headEnd type="none" w="med" len="med"/>
            <a:tailEnd type="none" w="med" len="med"/>
          </a:ln>
        </p:spPr>
      </p:sp>
      <p:sp>
        <p:nvSpPr>
          <p:cNvPr id="237" name="Shape 237"/>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algn="r"/>
            <a:r>
              <a:rPr lang="en-US" sz="1200" kern="1200" dirty="0">
                <a:solidFill>
                  <a:schemeClr val="tx1"/>
                </a:solidFill>
                <a:effectLst/>
                <a:latin typeface="+mn-lt"/>
                <a:ea typeface="+mn-ea"/>
                <a:cs typeface="+mn-cs"/>
              </a:rPr>
              <a:t> </a:t>
            </a:r>
          </a:p>
          <a:p>
            <a:pPr algn="r" rtl="1"/>
            <a:r>
              <a:rPr lang="ar-SA" sz="1200" b="1" kern="1200" dirty="0">
                <a:solidFill>
                  <a:schemeClr val="tx1"/>
                </a:solidFill>
                <a:effectLst/>
                <a:latin typeface="+mn-lt"/>
                <a:ea typeface="+mn-ea"/>
                <a:cs typeface="+mn-cs"/>
              </a:rPr>
              <a:t>النقطة 1 - تصميم واستراتيجية الاتصالات</a:t>
            </a:r>
            <a:endParaRPr lang="en-US" sz="1200" b="1"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a:t>
            </a:r>
            <a:r>
              <a:rPr lang="ar-SA" sz="1200" b="0" kern="1200" dirty="0">
                <a:solidFill>
                  <a:schemeClr val="tx1"/>
                </a:solidFill>
                <a:effectLst/>
                <a:latin typeface="+mn-lt"/>
                <a:ea typeface="+mn-ea"/>
                <a:cs typeface="+mn-cs"/>
              </a:rPr>
              <a:t>انشر المعلومات واطلب المدخلات</a:t>
            </a:r>
            <a:endParaRPr lang="en-US" sz="1200" b="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b="0" kern="1200" dirty="0">
                <a:solidFill>
                  <a:schemeClr val="tx1"/>
                </a:solidFill>
                <a:effectLst/>
                <a:latin typeface="+mn-lt"/>
                <a:ea typeface="+mn-ea"/>
                <a:cs typeface="+mn-cs"/>
              </a:rPr>
              <a:t>  اشرح حول التغيير التنظيمي</a:t>
            </a:r>
            <a:endParaRPr lang="en-US" sz="1200" b="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b="0" kern="1200" dirty="0">
                <a:solidFill>
                  <a:schemeClr val="tx1"/>
                </a:solidFill>
                <a:effectLst/>
                <a:latin typeface="+mn-lt"/>
                <a:ea typeface="+mn-ea"/>
                <a:cs typeface="+mn-cs"/>
              </a:rPr>
              <a:t>  نهج لجمع المدخلات حول التغيير</a:t>
            </a:r>
            <a:endParaRPr lang="en-US" sz="1200" b="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b="0" kern="1200" dirty="0">
                <a:solidFill>
                  <a:schemeClr val="tx1"/>
                </a:solidFill>
                <a:effectLst/>
                <a:latin typeface="+mn-lt"/>
                <a:ea typeface="+mn-ea"/>
                <a:cs typeface="+mn-cs"/>
              </a:rPr>
              <a:t>  طرق تقويم القبول</a:t>
            </a:r>
            <a:endParaRPr lang="en-US" sz="1200" b="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b="0" kern="1200" dirty="0">
                <a:solidFill>
                  <a:schemeClr val="tx1"/>
                </a:solidFill>
                <a:effectLst/>
                <a:latin typeface="+mn-lt"/>
                <a:ea typeface="+mn-ea"/>
                <a:cs typeface="+mn-cs"/>
              </a:rPr>
              <a:t>  طرق نشر نتائج التغيير</a:t>
            </a:r>
            <a:endParaRPr lang="en-US" sz="1200" b="0" kern="1200" dirty="0">
              <a:solidFill>
                <a:schemeClr val="tx1"/>
              </a:solidFill>
              <a:effectLst/>
              <a:latin typeface="+mn-lt"/>
              <a:ea typeface="+mn-ea"/>
              <a:cs typeface="+mn-cs"/>
            </a:endParaRPr>
          </a:p>
          <a:p>
            <a:pPr algn="r" rtl="1"/>
            <a:r>
              <a:rPr lang="ar-SA" sz="1200" b="1" kern="1200" dirty="0">
                <a:solidFill>
                  <a:schemeClr val="tx1"/>
                </a:solidFill>
                <a:effectLst/>
                <a:latin typeface="+mn-lt"/>
                <a:ea typeface="+mn-ea"/>
                <a:cs typeface="+mn-cs"/>
              </a:rPr>
              <a:t>النقطة 2 - خطة الاتصال</a:t>
            </a:r>
            <a:endParaRPr lang="en-US" sz="1200" b="1"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يتعامل مع تنفيذ الاستراتيجية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يدمج أهداف الاستراتيجية</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رسائل الحرف لطلب المدخلات</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يشمل تحليل مختلف الجماهير</a:t>
            </a:r>
            <a:endParaRPr lang="en-US" sz="1200" kern="1200" dirty="0">
              <a:solidFill>
                <a:schemeClr val="tx1"/>
              </a:solidFill>
              <a:effectLst/>
              <a:latin typeface="+mn-lt"/>
              <a:ea typeface="+mn-ea"/>
              <a:cs typeface="+mn-cs"/>
            </a:endParaRPr>
          </a:p>
          <a:p>
            <a:pPr marL="171450" indent="-171450" algn="r" rtl="1">
              <a:buFont typeface="Arial" panose="020B0604020202020204" pitchFamily="34" charset="0"/>
              <a:buChar char="•"/>
            </a:pPr>
            <a:r>
              <a:rPr lang="ar-SA" sz="1200" kern="1200" dirty="0">
                <a:solidFill>
                  <a:schemeClr val="tx1"/>
                </a:solidFill>
                <a:effectLst/>
                <a:latin typeface="+mn-lt"/>
                <a:ea typeface="+mn-ea"/>
                <a:cs typeface="+mn-cs"/>
              </a:rPr>
              <a:t>  يشمل المراقبة المستمرة للقبول ومقاومة التغيير</a:t>
            </a:r>
            <a:endParaRPr lang="en-US" sz="1200" kern="1200" dirty="0">
              <a:solidFill>
                <a:schemeClr val="tx1"/>
              </a:solidFill>
              <a:effectLst/>
              <a:latin typeface="+mn-lt"/>
              <a:ea typeface="+mn-ea"/>
              <a:cs typeface="+mn-cs"/>
            </a:endParaRPr>
          </a:p>
          <a:p>
            <a:pPr algn="r" rtl="1"/>
            <a:r>
              <a:rPr lang="en-US" sz="1200" kern="1200" dirty="0">
                <a:solidFill>
                  <a:schemeClr val="tx1"/>
                </a:solidFill>
                <a:effectLst/>
                <a:latin typeface="+mn-lt"/>
                <a:ea typeface="+mn-ea"/>
                <a:cs typeface="+mn-cs"/>
              </a:rPr>
              <a:t> </a:t>
            </a:r>
          </a:p>
          <a:p>
            <a:pPr marL="0" marR="0" lvl="0" indent="0" algn="r" rtl="0">
              <a:lnSpc>
                <a:spcPct val="100000"/>
              </a:lnSpc>
              <a:spcBef>
                <a:spcPts val="0"/>
              </a:spcBef>
              <a:spcAft>
                <a:spcPts val="0"/>
              </a:spcAft>
              <a:buClr>
                <a:schemeClr val="dk1"/>
              </a:buClr>
              <a:buSzPct val="25000"/>
              <a:buFont typeface="Calibri"/>
              <a:buNone/>
            </a:pPr>
            <a:endParaRPr lang="en-US" sz="1200" b="0" i="0" u="none" strike="noStrike" cap="none" baseline="0" dirty="0">
              <a:solidFill>
                <a:schemeClr val="dk1"/>
              </a:solidFill>
              <a:latin typeface="Arial" pitchFamily="34" charset="0"/>
              <a:ea typeface="Calibri"/>
              <a:cs typeface="Arial" pitchFamily="34" charset="0"/>
              <a:sym typeface="Calibri"/>
            </a:endParaRPr>
          </a:p>
        </p:txBody>
      </p:sp>
      <p:sp>
        <p:nvSpPr>
          <p:cNvPr id="238" name="Shape 23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spcAft>
                <a:spcPts val="0"/>
              </a:spcAft>
              <a:buSzPct val="25000"/>
              <a:buNone/>
            </a:pPr>
            <a:fld id="{00000000-1234-1234-1234-123412341234}" type="slidenum">
              <a:rPr lang="en-US" sz="1200" b="0" i="0" u="none" strike="noStrike" cap="none" baseline="0">
                <a:solidFill>
                  <a:schemeClr val="dk1"/>
                </a:solidFill>
                <a:latin typeface="Calibri"/>
                <a:ea typeface="Calibri"/>
                <a:cs typeface="Calibri"/>
                <a:sym typeface="Calibri"/>
              </a:rPr>
              <a:pPr marL="0" marR="0" lvl="0" indent="0" algn="r" rtl="0">
                <a:spcBef>
                  <a:spcPts val="0"/>
                </a:spcBef>
                <a:spcAft>
                  <a:spcPts val="0"/>
                </a:spcAft>
                <a:buSzPct val="25000"/>
                <a:buNone/>
              </a:pPr>
              <a:t>28</a:t>
            </a:fld>
            <a:endParaRPr lang="en-US" sz="1200" b="0" i="0" u="none" strike="noStrike" cap="none" baseline="0">
              <a:solidFill>
                <a:schemeClr val="dk1"/>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4"/>
        <p:cNvGrpSpPr/>
        <p:nvPr/>
      </p:nvGrpSpPr>
      <p:grpSpPr>
        <a:xfrm>
          <a:off x="0" y="0"/>
          <a:ext cx="0" cy="0"/>
          <a:chOff x="0" y="0"/>
          <a:chExt cx="0" cy="0"/>
        </a:xfrm>
      </p:grpSpPr>
      <p:pic>
        <p:nvPicPr>
          <p:cNvPr id="12" name="Picture Placeholder 3">
            <a:extLst>
              <a:ext uri="{FF2B5EF4-FFF2-40B4-BE49-F238E27FC236}">
                <a16:creationId xmlns:a16="http://schemas.microsoft.com/office/drawing/2014/main" id="{2759A74E-239D-954F-938D-8D96C3A48236}"/>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0" y="0"/>
            <a:ext cx="9144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a:noFill/>
          <a:ln>
            <a:noFill/>
          </a:ln>
        </p:spPr>
      </p:pic>
      <p:pic>
        <p:nvPicPr>
          <p:cNvPr id="16" name="Shape 16"/>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a:off x="7615238" y="6364287"/>
            <a:ext cx="1528762" cy="493711"/>
          </a:xfrm>
          <a:prstGeom prst="rect">
            <a:avLst/>
          </a:prstGeom>
          <a:noFill/>
          <a:ln>
            <a:noFill/>
          </a:ln>
        </p:spPr>
      </p:pic>
      <p:pic>
        <p:nvPicPr>
          <p:cNvPr id="17" name="Shape 17"/>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0" y="6364287"/>
            <a:ext cx="1908174" cy="493711"/>
          </a:xfrm>
          <a:prstGeom prst="rect">
            <a:avLst/>
          </a:prstGeom>
          <a:noFill/>
          <a:ln>
            <a:noFill/>
          </a:ln>
        </p:spPr>
      </p:pic>
      <p:sp>
        <p:nvSpPr>
          <p:cNvPr id="18" name="Shape 18"/>
          <p:cNvSpPr txBox="1">
            <a:spLocks noGrp="1"/>
          </p:cNvSpPr>
          <p:nvPr>
            <p:ph type="ctrTitle"/>
          </p:nvPr>
        </p:nvSpPr>
        <p:spPr>
          <a:xfrm>
            <a:off x="152400" y="-76200"/>
            <a:ext cx="8381999" cy="1219199"/>
          </a:xfrm>
          <a:prstGeom prst="rect">
            <a:avLst/>
          </a:prstGeom>
          <a:noFill/>
          <a:ln>
            <a:noFill/>
          </a:ln>
        </p:spPr>
        <p:txBody>
          <a:bodyPr lIns="91425" tIns="91425" rIns="91425" bIns="91425" anchor="t" anchorCtr="0"/>
          <a:lstStyle>
            <a:lvl1pPr marL="0" marR="0" indent="0" algn="l" rtl="0">
              <a:spcBef>
                <a:spcPts val="0"/>
              </a:spcBef>
              <a:spcAft>
                <a:spcPts val="0"/>
              </a:spcAft>
              <a:defRPr/>
            </a:lvl1pPr>
            <a:lvl2pPr marL="0" marR="0" indent="0" algn="l" rtl="0">
              <a:spcBef>
                <a:spcPts val="0"/>
              </a:spcBef>
              <a:spcAft>
                <a:spcPts val="0"/>
              </a:spcAft>
              <a:defRPr/>
            </a:lvl2pPr>
            <a:lvl3pPr marL="0" marR="0" indent="0" algn="l" rtl="0">
              <a:spcBef>
                <a:spcPts val="0"/>
              </a:spcBef>
              <a:spcAft>
                <a:spcPts val="0"/>
              </a:spcAft>
              <a:defRPr/>
            </a:lvl3pPr>
            <a:lvl4pPr marL="0" marR="0" indent="0" algn="l" rtl="0">
              <a:spcBef>
                <a:spcPts val="0"/>
              </a:spcBef>
              <a:spcAft>
                <a:spcPts val="0"/>
              </a:spcAft>
              <a:defRPr/>
            </a:lvl4pPr>
            <a:lvl5pPr marL="0" marR="0" indent="0" algn="l" rtl="0">
              <a:spcBef>
                <a:spcPts val="0"/>
              </a:spcBef>
              <a:spcAft>
                <a:spcPts val="0"/>
              </a:spcAft>
              <a:defRPr/>
            </a:lvl5pPr>
            <a:lvl6pPr marL="457200" marR="0" indent="0" algn="l" rtl="0">
              <a:spcBef>
                <a:spcPts val="0"/>
              </a:spcBef>
              <a:spcAft>
                <a:spcPts val="0"/>
              </a:spcAft>
              <a:defRPr/>
            </a:lvl6pPr>
            <a:lvl7pPr marL="914400" marR="0" indent="0" algn="l" rtl="0">
              <a:spcBef>
                <a:spcPts val="0"/>
              </a:spcBef>
              <a:spcAft>
                <a:spcPts val="0"/>
              </a:spcAft>
              <a:defRPr/>
            </a:lvl7pPr>
            <a:lvl8pPr marL="1371600" marR="0" indent="0" algn="l" rtl="0">
              <a:spcBef>
                <a:spcPts val="0"/>
              </a:spcBef>
              <a:spcAft>
                <a:spcPts val="0"/>
              </a:spcAft>
              <a:defRPr/>
            </a:lvl8pPr>
            <a:lvl9pPr marL="1828800" marR="0" indent="0" algn="l" rtl="0">
              <a:spcBef>
                <a:spcPts val="0"/>
              </a:spcBef>
              <a:spcAft>
                <a:spcPts val="0"/>
              </a:spcAft>
              <a:defRPr/>
            </a:lvl9pPr>
          </a:lstStyle>
          <a:p>
            <a:endParaRPr/>
          </a:p>
        </p:txBody>
      </p:sp>
      <p:sp>
        <p:nvSpPr>
          <p:cNvPr id="19" name="Shape 19"/>
          <p:cNvSpPr txBox="1">
            <a:spLocks noGrp="1"/>
          </p:cNvSpPr>
          <p:nvPr>
            <p:ph type="subTitle" idx="1"/>
          </p:nvPr>
        </p:nvSpPr>
        <p:spPr>
          <a:xfrm>
            <a:off x="5029200" y="2057400"/>
            <a:ext cx="3657600" cy="4114800"/>
          </a:xfrm>
          <a:prstGeom prst="rect">
            <a:avLst/>
          </a:prstGeom>
          <a:noFill/>
          <a:ln>
            <a:noFill/>
          </a:ln>
        </p:spPr>
        <p:txBody>
          <a:bodyPr lIns="91425" tIns="91425" rIns="91425" bIns="91425" anchor="t" anchorCtr="0"/>
          <a:lstStyle>
            <a:lvl1pPr marL="0" marR="0" indent="0" algn="l" rtl="0">
              <a:spcBef>
                <a:spcPts val="480"/>
              </a:spcBef>
              <a:spcAft>
                <a:spcPts val="0"/>
              </a:spcAft>
              <a:buClr>
                <a:schemeClr val="dk1"/>
              </a:buClr>
              <a:buFont typeface="Arial"/>
              <a:buNone/>
              <a:defRPr/>
            </a:lvl1pPr>
            <a:lvl2pPr marL="742950" marR="0" indent="-107950" algn="l" rtl="0">
              <a:spcBef>
                <a:spcPts val="560"/>
              </a:spcBef>
              <a:spcAft>
                <a:spcPts val="0"/>
              </a:spcAft>
              <a:buClr>
                <a:schemeClr val="dk1"/>
              </a:buClr>
              <a:buFont typeface="Arial"/>
              <a:buChar char="–"/>
              <a:defRPr/>
            </a:lvl2pPr>
            <a:lvl3pPr marL="1143000" marR="0" indent="-76200" algn="l" rtl="0">
              <a:spcBef>
                <a:spcPts val="480"/>
              </a:spcBef>
              <a:spcAft>
                <a:spcPts val="0"/>
              </a:spcAft>
              <a:buClr>
                <a:schemeClr val="dk1"/>
              </a:buClr>
              <a:buFont typeface="Arial"/>
              <a:buChar char="•"/>
              <a:defRPr/>
            </a:lvl3pPr>
            <a:lvl4pPr marL="1600200" marR="0" indent="-101600" algn="l" rtl="0">
              <a:spcBef>
                <a:spcPts val="400"/>
              </a:spcBef>
              <a:spcAft>
                <a:spcPts val="0"/>
              </a:spcAft>
              <a:buClr>
                <a:schemeClr val="dk1"/>
              </a:buClr>
              <a:buFont typeface="Arial"/>
              <a:buChar char="–"/>
              <a:defRPr/>
            </a:lvl4pPr>
            <a:lvl5pPr marL="2057400" marR="0" indent="-101600" algn="l" rtl="0">
              <a:spcBef>
                <a:spcPts val="400"/>
              </a:spcBef>
              <a:spcAft>
                <a:spcPts val="0"/>
              </a:spcAft>
              <a:buClr>
                <a:schemeClr val="dk1"/>
              </a:buClr>
              <a:buFont typeface="Arial"/>
              <a:buChar char="»"/>
              <a:defRPr/>
            </a:lvl5pPr>
            <a:lvl6pPr marL="2514600" marR="0" indent="-101600" algn="l" rtl="0">
              <a:spcBef>
                <a:spcPts val="400"/>
              </a:spcBef>
              <a:spcAft>
                <a:spcPts val="0"/>
              </a:spcAft>
              <a:buClr>
                <a:schemeClr val="dk1"/>
              </a:buClr>
              <a:buFont typeface="Arial"/>
              <a:buChar char="»"/>
              <a:defRPr/>
            </a:lvl6pPr>
            <a:lvl7pPr marL="2971800" marR="0" indent="-101600" algn="l" rtl="0">
              <a:spcBef>
                <a:spcPts val="400"/>
              </a:spcBef>
              <a:spcAft>
                <a:spcPts val="0"/>
              </a:spcAft>
              <a:buClr>
                <a:schemeClr val="dk1"/>
              </a:buClr>
              <a:buFont typeface="Arial"/>
              <a:buChar char="»"/>
              <a:defRPr/>
            </a:lvl7pPr>
            <a:lvl8pPr marL="3429000" marR="0" indent="-101600" algn="l" rtl="0">
              <a:spcBef>
                <a:spcPts val="400"/>
              </a:spcBef>
              <a:spcAft>
                <a:spcPts val="0"/>
              </a:spcAft>
              <a:buClr>
                <a:schemeClr val="dk1"/>
              </a:buClr>
              <a:buFont typeface="Arial"/>
              <a:buChar char="»"/>
              <a:defRPr/>
            </a:lvl8pPr>
            <a:lvl9pPr marL="3886200" marR="0" indent="-101600" algn="l" rtl="0">
              <a:spcBef>
                <a:spcPts val="400"/>
              </a:spcBef>
              <a:spcAft>
                <a:spcPts val="0"/>
              </a:spcAft>
              <a:buClr>
                <a:schemeClr val="dk1"/>
              </a:buClr>
              <a:buFont typeface="Arial"/>
              <a:buChar char="»"/>
              <a:defRPr/>
            </a:lvl9pPr>
          </a:lstStyle>
          <a:p>
            <a:endParaRPr/>
          </a:p>
        </p:txBody>
      </p:sp>
      <p:sp>
        <p:nvSpPr>
          <p:cNvPr id="8" name="Rectangle 7">
            <a:extLst>
              <a:ext uri="{FF2B5EF4-FFF2-40B4-BE49-F238E27FC236}">
                <a16:creationId xmlns:a16="http://schemas.microsoft.com/office/drawing/2014/main" id="{4F9D0742-D8C3-D044-9C56-2FAC8D6E723C}"/>
              </a:ext>
            </a:extLst>
          </p:cNvPr>
          <p:cNvSpPr/>
          <p:nvPr userDrawn="1"/>
        </p:nvSpPr>
        <p:spPr>
          <a:xfrm>
            <a:off x="1969634" y="1232925"/>
            <a:ext cx="7174367" cy="131532"/>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pic>
        <p:nvPicPr>
          <p:cNvPr id="9" name="Picture 8">
            <a:extLst>
              <a:ext uri="{FF2B5EF4-FFF2-40B4-BE49-F238E27FC236}">
                <a16:creationId xmlns:a16="http://schemas.microsoft.com/office/drawing/2014/main" id="{6EF34D74-D048-2542-AB86-200C52546534}"/>
              </a:ext>
            </a:extLst>
          </p:cNvPr>
          <p:cNvPicPr>
            <a:picLocks noChangeAspect="1"/>
          </p:cNvPicPr>
          <p:nvPr userDrawn="1"/>
        </p:nvPicPr>
        <p:blipFill>
          <a:blip r:embed="rId5" cstate="screen">
            <a:extLst>
              <a:ext uri="{28A0092B-C50C-407E-A947-70E740481C1C}">
                <a14:useLocalDpi xmlns:a14="http://schemas.microsoft.com/office/drawing/2010/main"/>
              </a:ext>
            </a:extLst>
          </a:blip>
          <a:srcRect/>
          <a:stretch/>
        </p:blipFill>
        <p:spPr>
          <a:xfrm>
            <a:off x="184395" y="577554"/>
            <a:ext cx="1527194" cy="1350745"/>
          </a:xfrm>
          <a:prstGeom prst="rect">
            <a:avLst/>
          </a:prstGeom>
        </p:spPr>
      </p:pic>
      <p:pic>
        <p:nvPicPr>
          <p:cNvPr id="10" name="Graphic 9">
            <a:extLst>
              <a:ext uri="{FF2B5EF4-FFF2-40B4-BE49-F238E27FC236}">
                <a16:creationId xmlns:a16="http://schemas.microsoft.com/office/drawing/2014/main" id="{8773EDD6-FF2B-AF43-B31F-6C99E64D2720}"/>
              </a:ext>
            </a:extLst>
          </p:cNvPr>
          <p:cNvPicPr>
            <a:picLocks noChangeAspect="1"/>
          </p:cNvPicPr>
          <p:nvPr userDrawn="1"/>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209795" y="6172200"/>
            <a:ext cx="1625603" cy="443746"/>
          </a:xfrm>
          <a:prstGeom prst="rect">
            <a:avLst/>
          </a:prstGeom>
        </p:spPr>
      </p:pic>
      <p:pic>
        <p:nvPicPr>
          <p:cNvPr id="11" name="Graphic 10">
            <a:extLst>
              <a:ext uri="{FF2B5EF4-FFF2-40B4-BE49-F238E27FC236}">
                <a16:creationId xmlns:a16="http://schemas.microsoft.com/office/drawing/2014/main" id="{F4D09FA1-8F54-E14A-AC22-6AAA155C8ACC}"/>
              </a:ext>
            </a:extLst>
          </p:cNvPr>
          <p:cNvPicPr>
            <a:picLocks noChangeAspect="1"/>
          </p:cNvPicPr>
          <p:nvPr userDrawn="1"/>
        </p:nvPicPr>
        <p:blipFill>
          <a:blip r:embed="rId8" cstate="screen">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7734263" y="6278110"/>
            <a:ext cx="1409737" cy="231925"/>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1"/>
        <p:cNvGrpSpPr/>
        <p:nvPr/>
      </p:nvGrpSpPr>
      <p:grpSpPr>
        <a:xfrm>
          <a:off x="0" y="0"/>
          <a:ext cx="0" cy="0"/>
          <a:chOff x="0" y="0"/>
          <a:chExt cx="0" cy="0"/>
        </a:xfrm>
      </p:grpSpPr>
      <p:pic>
        <p:nvPicPr>
          <p:cNvPr id="11" name="Picture Placeholder 3">
            <a:extLst>
              <a:ext uri="{FF2B5EF4-FFF2-40B4-BE49-F238E27FC236}">
                <a16:creationId xmlns:a16="http://schemas.microsoft.com/office/drawing/2014/main" id="{9D2D6EE0-A021-CD40-B35C-5EC2095A8B30}"/>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0" y="0"/>
            <a:ext cx="9144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a:noFill/>
          <a:ln>
            <a:noFill/>
          </a:ln>
        </p:spPr>
      </p:pic>
      <p:sp>
        <p:nvSpPr>
          <p:cNvPr id="22" name="Shape 22"/>
          <p:cNvSpPr txBox="1">
            <a:spLocks noGrp="1"/>
          </p:cNvSpPr>
          <p:nvPr>
            <p:ph type="title"/>
          </p:nvPr>
        </p:nvSpPr>
        <p:spPr>
          <a:xfrm>
            <a:off x="457200" y="274637"/>
            <a:ext cx="8229600" cy="1143000"/>
          </a:xfrm>
          <a:prstGeom prst="rect">
            <a:avLst/>
          </a:prstGeom>
          <a:noFill/>
          <a:ln>
            <a:noFill/>
          </a:ln>
        </p:spPr>
        <p:txBody>
          <a:bodyPr lIns="91425" tIns="91425" rIns="91425" bIns="91425" anchor="t" anchorCtr="0"/>
          <a:lstStyle>
            <a:lvl1pPr algn="l" rtl="0">
              <a:spcBef>
                <a:spcPts val="0"/>
              </a:spcBef>
              <a:spcAft>
                <a:spcPts val="0"/>
              </a:spcAft>
              <a:defRPr/>
            </a:lvl1pPr>
            <a:lvl2pPr algn="l" rtl="0">
              <a:spcBef>
                <a:spcPts val="0"/>
              </a:spcBef>
              <a:spcAft>
                <a:spcPts val="0"/>
              </a:spcAft>
              <a:defRPr/>
            </a:lvl2pPr>
            <a:lvl3pPr algn="l" rtl="0">
              <a:spcBef>
                <a:spcPts val="0"/>
              </a:spcBef>
              <a:spcAft>
                <a:spcPts val="0"/>
              </a:spcAft>
              <a:defRPr/>
            </a:lvl3pPr>
            <a:lvl4pPr algn="l" rtl="0">
              <a:spcBef>
                <a:spcPts val="0"/>
              </a:spcBef>
              <a:spcAft>
                <a:spcPts val="0"/>
              </a:spcAft>
              <a:defRPr/>
            </a:lvl4pPr>
            <a:lvl5pPr algn="l" rtl="0">
              <a:spcBef>
                <a:spcPts val="0"/>
              </a:spcBef>
              <a:spcAft>
                <a:spcPts val="0"/>
              </a:spcAft>
              <a:defRPr/>
            </a:lvl5pPr>
            <a:lvl6pPr marL="457200" algn="l" rtl="0">
              <a:spcBef>
                <a:spcPts val="0"/>
              </a:spcBef>
              <a:spcAft>
                <a:spcPts val="0"/>
              </a:spcAft>
              <a:defRPr/>
            </a:lvl6pPr>
            <a:lvl7pPr marL="914400" algn="l" rtl="0">
              <a:spcBef>
                <a:spcPts val="0"/>
              </a:spcBef>
              <a:spcAft>
                <a:spcPts val="0"/>
              </a:spcAft>
              <a:defRPr/>
            </a:lvl7pPr>
            <a:lvl8pPr marL="1371600" algn="l" rtl="0">
              <a:spcBef>
                <a:spcPts val="0"/>
              </a:spcBef>
              <a:spcAft>
                <a:spcPts val="0"/>
              </a:spcAft>
              <a:defRPr/>
            </a:lvl8pPr>
            <a:lvl9pPr marL="1828800" algn="l" rtl="0">
              <a:spcBef>
                <a:spcPts val="0"/>
              </a:spcBef>
              <a:spcAft>
                <a:spcPts val="0"/>
              </a:spcAft>
              <a:defRPr/>
            </a:lvl9pPr>
          </a:lstStyle>
          <a:p>
            <a:endParaRPr/>
          </a:p>
        </p:txBody>
      </p:sp>
      <p:sp>
        <p:nvSpPr>
          <p:cNvPr id="23" name="Shape 23"/>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342900" indent="-139700" algn="l" rtl="0">
              <a:spcBef>
                <a:spcPts val="640"/>
              </a:spcBef>
              <a:spcAft>
                <a:spcPts val="0"/>
              </a:spcAft>
              <a:buClr>
                <a:schemeClr val="dk1"/>
              </a:buClr>
              <a:buFont typeface="Arial"/>
              <a:buChar char="•"/>
              <a:defRPr/>
            </a:lvl1pPr>
            <a:lvl2pPr marL="742950" indent="-107950" algn="l" rtl="0">
              <a:spcBef>
                <a:spcPts val="560"/>
              </a:spcBef>
              <a:spcAft>
                <a:spcPts val="0"/>
              </a:spcAft>
              <a:buClr>
                <a:schemeClr val="dk1"/>
              </a:buClr>
              <a:buFont typeface="Arial"/>
              <a:buChar char="–"/>
              <a:defRPr/>
            </a:lvl2pPr>
            <a:lvl3pPr marL="1143000" indent="-76200" algn="l" rtl="0">
              <a:spcBef>
                <a:spcPts val="480"/>
              </a:spcBef>
              <a:spcAft>
                <a:spcPts val="0"/>
              </a:spcAft>
              <a:buClr>
                <a:schemeClr val="dk1"/>
              </a:buClr>
              <a:buFont typeface="Arial"/>
              <a:buChar char="•"/>
              <a:defRPr/>
            </a:lvl3pPr>
            <a:lvl4pPr marL="1600200" indent="-101600" algn="l" rtl="0">
              <a:spcBef>
                <a:spcPts val="400"/>
              </a:spcBef>
              <a:spcAft>
                <a:spcPts val="0"/>
              </a:spcAft>
              <a:buClr>
                <a:schemeClr val="dk1"/>
              </a:buClr>
              <a:buFont typeface="Arial"/>
              <a:buChar char="–"/>
              <a:defRPr/>
            </a:lvl4pPr>
            <a:lvl5pPr marL="2057400" indent="-101600" algn="l" rtl="0">
              <a:spcBef>
                <a:spcPts val="400"/>
              </a:spcBef>
              <a:spcAft>
                <a:spcPts val="0"/>
              </a:spcAft>
              <a:buClr>
                <a:schemeClr val="dk1"/>
              </a:buClr>
              <a:buFont typeface="Arial"/>
              <a:buChar char="»"/>
              <a:defRPr/>
            </a:lvl5pPr>
            <a:lvl6pPr marL="2514600" indent="-101600" algn="l" rtl="0">
              <a:spcBef>
                <a:spcPts val="400"/>
              </a:spcBef>
              <a:spcAft>
                <a:spcPts val="0"/>
              </a:spcAft>
              <a:buClr>
                <a:schemeClr val="dk1"/>
              </a:buClr>
              <a:buFont typeface="Arial"/>
              <a:buChar char="»"/>
              <a:defRPr/>
            </a:lvl6pPr>
            <a:lvl7pPr marL="2971800" indent="-101600" algn="l" rtl="0">
              <a:spcBef>
                <a:spcPts val="400"/>
              </a:spcBef>
              <a:spcAft>
                <a:spcPts val="0"/>
              </a:spcAft>
              <a:buClr>
                <a:schemeClr val="dk1"/>
              </a:buClr>
              <a:buFont typeface="Arial"/>
              <a:buChar char="»"/>
              <a:defRPr/>
            </a:lvl7pPr>
            <a:lvl8pPr marL="3429000" indent="-101600" algn="l" rtl="0">
              <a:spcBef>
                <a:spcPts val="400"/>
              </a:spcBef>
              <a:spcAft>
                <a:spcPts val="0"/>
              </a:spcAft>
              <a:buClr>
                <a:schemeClr val="dk1"/>
              </a:buClr>
              <a:buFont typeface="Arial"/>
              <a:buChar char="»"/>
              <a:defRPr/>
            </a:lvl8pPr>
            <a:lvl9pPr marL="3886200" indent="-101600" algn="l" rtl="0">
              <a:spcBef>
                <a:spcPts val="400"/>
              </a:spcBef>
              <a:spcAft>
                <a:spcPts val="0"/>
              </a:spcAft>
              <a:buClr>
                <a:schemeClr val="dk1"/>
              </a:buClr>
              <a:buFont typeface="Arial"/>
              <a:buChar char="»"/>
              <a:defRPr/>
            </a:lvl9pPr>
          </a:lstStyle>
          <a:p>
            <a:endParaRPr/>
          </a:p>
        </p:txBody>
      </p:sp>
      <p:sp>
        <p:nvSpPr>
          <p:cNvPr id="5" name="Rectangle 4">
            <a:extLst>
              <a:ext uri="{FF2B5EF4-FFF2-40B4-BE49-F238E27FC236}">
                <a16:creationId xmlns:a16="http://schemas.microsoft.com/office/drawing/2014/main" id="{5E31762C-58DA-9E48-97C8-641424D3F560}"/>
              </a:ext>
            </a:extLst>
          </p:cNvPr>
          <p:cNvSpPr/>
          <p:nvPr userDrawn="1"/>
        </p:nvSpPr>
        <p:spPr>
          <a:xfrm>
            <a:off x="1969634" y="1232925"/>
            <a:ext cx="7174367" cy="131532"/>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pic>
        <p:nvPicPr>
          <p:cNvPr id="6" name="Picture 5">
            <a:extLst>
              <a:ext uri="{FF2B5EF4-FFF2-40B4-BE49-F238E27FC236}">
                <a16:creationId xmlns:a16="http://schemas.microsoft.com/office/drawing/2014/main" id="{0C0E4828-5733-7240-8432-EE244E8478D6}"/>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4395" y="577554"/>
            <a:ext cx="1527194" cy="1350745"/>
          </a:xfrm>
          <a:prstGeom prst="rect">
            <a:avLst/>
          </a:prstGeom>
        </p:spPr>
      </p:pic>
      <p:pic>
        <p:nvPicPr>
          <p:cNvPr id="7" name="Graphic 6">
            <a:extLst>
              <a:ext uri="{FF2B5EF4-FFF2-40B4-BE49-F238E27FC236}">
                <a16:creationId xmlns:a16="http://schemas.microsoft.com/office/drawing/2014/main" id="{FB208A48-C55B-544F-BD64-75363DB43B0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09795" y="6172200"/>
            <a:ext cx="1625603" cy="443746"/>
          </a:xfrm>
          <a:prstGeom prst="rect">
            <a:avLst/>
          </a:prstGeom>
        </p:spPr>
      </p:pic>
      <p:pic>
        <p:nvPicPr>
          <p:cNvPr id="8" name="Graphic 7">
            <a:extLst>
              <a:ext uri="{FF2B5EF4-FFF2-40B4-BE49-F238E27FC236}">
                <a16:creationId xmlns:a16="http://schemas.microsoft.com/office/drawing/2014/main" id="{8EA121AB-B547-4042-9F86-D9B353ABF567}"/>
              </a:ext>
            </a:extLst>
          </p:cNvPr>
          <p:cNvPicPr>
            <a:picLocks noChangeAspect="1"/>
          </p:cNvPicPr>
          <p:nvPr userDrawn="1"/>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7734263" y="6278110"/>
            <a:ext cx="1409737" cy="231925"/>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Custom Layout">
    <p:spTree>
      <p:nvGrpSpPr>
        <p:cNvPr id="1" name="Shape 25"/>
        <p:cNvGrpSpPr/>
        <p:nvPr/>
      </p:nvGrpSpPr>
      <p:grpSpPr>
        <a:xfrm>
          <a:off x="0" y="0"/>
          <a:ext cx="0" cy="0"/>
          <a:chOff x="0" y="0"/>
          <a:chExt cx="0" cy="0"/>
        </a:xfrm>
      </p:grpSpPr>
      <p:pic>
        <p:nvPicPr>
          <p:cNvPr id="9" name="Picture Placeholder 3">
            <a:extLst>
              <a:ext uri="{FF2B5EF4-FFF2-40B4-BE49-F238E27FC236}">
                <a16:creationId xmlns:a16="http://schemas.microsoft.com/office/drawing/2014/main" id="{F2D74E40-624A-0742-B475-2218115E613B}"/>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0" y="0"/>
            <a:ext cx="9144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a:noFill/>
          <a:ln>
            <a:noFill/>
          </a:ln>
        </p:spPr>
      </p:pic>
      <p:sp>
        <p:nvSpPr>
          <p:cNvPr id="26" name="Shape 26"/>
          <p:cNvSpPr>
            <a:spLocks noGrp="1"/>
          </p:cNvSpPr>
          <p:nvPr>
            <p:ph type="pic" idx="2"/>
          </p:nvPr>
        </p:nvSpPr>
        <p:spPr>
          <a:xfrm>
            <a:off x="457200" y="437745"/>
            <a:ext cx="8229600" cy="5720167"/>
          </a:xfrm>
          <a:prstGeom prst="rect">
            <a:avLst/>
          </a:prstGeom>
          <a:noFill/>
          <a:ln>
            <a:noFill/>
          </a:ln>
        </p:spPr>
      </p:sp>
      <p:sp>
        <p:nvSpPr>
          <p:cNvPr id="4" name="Rectangle 3">
            <a:extLst>
              <a:ext uri="{FF2B5EF4-FFF2-40B4-BE49-F238E27FC236}">
                <a16:creationId xmlns:a16="http://schemas.microsoft.com/office/drawing/2014/main" id="{3C31A55B-5761-BE4C-9BC1-73AC9A3E0610}"/>
              </a:ext>
            </a:extLst>
          </p:cNvPr>
          <p:cNvSpPr/>
          <p:nvPr userDrawn="1"/>
        </p:nvSpPr>
        <p:spPr>
          <a:xfrm>
            <a:off x="1969634" y="1232925"/>
            <a:ext cx="7174367" cy="131532"/>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pic>
        <p:nvPicPr>
          <p:cNvPr id="5" name="Picture 4">
            <a:extLst>
              <a:ext uri="{FF2B5EF4-FFF2-40B4-BE49-F238E27FC236}">
                <a16:creationId xmlns:a16="http://schemas.microsoft.com/office/drawing/2014/main" id="{D96EC9B4-9BDE-204E-964F-1DD416BF053A}"/>
              </a:ext>
            </a:extLst>
          </p:cNvPr>
          <p:cNvPicPr>
            <a:picLocks noChangeAspect="1"/>
          </p:cNvPicPr>
          <p:nvPr userDrawn="1"/>
        </p:nvPicPr>
        <p:blipFill>
          <a:blip r:embed="rId3" cstate="screen">
            <a:extLst>
              <a:ext uri="{28A0092B-C50C-407E-A947-70E740481C1C}">
                <a14:useLocalDpi xmlns:a14="http://schemas.microsoft.com/office/drawing/2010/main"/>
              </a:ext>
            </a:extLst>
          </a:blip>
          <a:srcRect/>
          <a:stretch/>
        </p:blipFill>
        <p:spPr>
          <a:xfrm>
            <a:off x="184395" y="577554"/>
            <a:ext cx="1527194" cy="1350745"/>
          </a:xfrm>
          <a:prstGeom prst="rect">
            <a:avLst/>
          </a:prstGeom>
        </p:spPr>
      </p:pic>
      <p:pic>
        <p:nvPicPr>
          <p:cNvPr id="6" name="Graphic 5">
            <a:extLst>
              <a:ext uri="{FF2B5EF4-FFF2-40B4-BE49-F238E27FC236}">
                <a16:creationId xmlns:a16="http://schemas.microsoft.com/office/drawing/2014/main" id="{C73757F3-7B1D-B64D-8F9E-CCA91DE39977}"/>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209795" y="6172200"/>
            <a:ext cx="1625603" cy="443746"/>
          </a:xfrm>
          <a:prstGeom prst="rect">
            <a:avLst/>
          </a:prstGeom>
        </p:spPr>
      </p:pic>
      <p:pic>
        <p:nvPicPr>
          <p:cNvPr id="7" name="Graphic 6">
            <a:extLst>
              <a:ext uri="{FF2B5EF4-FFF2-40B4-BE49-F238E27FC236}">
                <a16:creationId xmlns:a16="http://schemas.microsoft.com/office/drawing/2014/main" id="{EAE8A6A5-707A-CE45-B5A9-6072CBC8B743}"/>
              </a:ext>
            </a:extLst>
          </p:cNvPr>
          <p:cNvPicPr>
            <a:picLocks noChangeAspect="1"/>
          </p:cNvPicPr>
          <p:nvPr userDrawn="1"/>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7734263" y="6278110"/>
            <a:ext cx="1409737" cy="231925"/>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9144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
        <p:nvSpPr>
          <p:cNvPr id="3" name="Rectangle 2">
            <a:extLst>
              <a:ext uri="{FF2B5EF4-FFF2-40B4-BE49-F238E27FC236}">
                <a16:creationId xmlns:a16="http://schemas.microsoft.com/office/drawing/2014/main" id="{18E04454-C231-D44A-8D5D-4CCAE549F990}"/>
              </a:ext>
            </a:extLst>
          </p:cNvPr>
          <p:cNvSpPr/>
          <p:nvPr userDrawn="1"/>
        </p:nvSpPr>
        <p:spPr>
          <a:xfrm>
            <a:off x="1969634" y="1232925"/>
            <a:ext cx="7174367" cy="131532"/>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pic>
        <p:nvPicPr>
          <p:cNvPr id="4" name="Picture 3">
            <a:extLst>
              <a:ext uri="{FF2B5EF4-FFF2-40B4-BE49-F238E27FC236}">
                <a16:creationId xmlns:a16="http://schemas.microsoft.com/office/drawing/2014/main" id="{94AE7DE2-1D47-F74B-A07D-FCE367742003}"/>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184395" y="577554"/>
            <a:ext cx="1527194" cy="1350745"/>
          </a:xfrm>
          <a:prstGeom prst="rect">
            <a:avLst/>
          </a:prstGeom>
        </p:spPr>
      </p:pic>
      <p:pic>
        <p:nvPicPr>
          <p:cNvPr id="5" name="Graphic 4">
            <a:extLst>
              <a:ext uri="{FF2B5EF4-FFF2-40B4-BE49-F238E27FC236}">
                <a16:creationId xmlns:a16="http://schemas.microsoft.com/office/drawing/2014/main" id="{366E5F4B-5A16-0641-AAB1-798F68BD9E73}"/>
              </a:ext>
            </a:extLst>
          </p:cNvPr>
          <p:cNvPicPr>
            <a:picLocks noChangeAspect="1"/>
          </p:cNvPicPr>
          <p:nvPr userDrawn="1"/>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09795" y="6172200"/>
            <a:ext cx="1625603" cy="443746"/>
          </a:xfrm>
          <a:prstGeom prst="rect">
            <a:avLst/>
          </a:prstGeom>
        </p:spPr>
      </p:pic>
      <p:pic>
        <p:nvPicPr>
          <p:cNvPr id="6" name="Graphic 5">
            <a:extLst>
              <a:ext uri="{FF2B5EF4-FFF2-40B4-BE49-F238E27FC236}">
                <a16:creationId xmlns:a16="http://schemas.microsoft.com/office/drawing/2014/main" id="{6CCC2058-149F-244C-B575-199D2E645A61}"/>
              </a:ext>
            </a:extLst>
          </p:cNvPr>
          <p:cNvPicPr>
            <a:picLocks noChangeAspect="1"/>
          </p:cNvPicPr>
          <p:nvPr userDrawn="1"/>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7734263" y="6278110"/>
            <a:ext cx="1409737" cy="231925"/>
          </a:xfrm>
          <a:prstGeom prst="rect">
            <a:avLst/>
          </a:prstGeom>
        </p:spPr>
      </p:pic>
    </p:spTree>
    <p:extLst>
      <p:ext uri="{BB962C8B-B14F-4D97-AF65-F5344CB8AC3E}">
        <p14:creationId xmlns:p14="http://schemas.microsoft.com/office/powerpoint/2010/main" val="40630050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
        <p:cNvGrpSpPr/>
        <p:nvPr/>
      </p:nvGrpSpPr>
      <p:grpSpPr>
        <a:xfrm>
          <a:off x="0" y="0"/>
          <a:ext cx="0" cy="0"/>
          <a:chOff x="0" y="0"/>
          <a:chExt cx="0" cy="0"/>
        </a:xfrm>
      </p:grpSpPr>
      <p:pic>
        <p:nvPicPr>
          <p:cNvPr id="7" name="Picture Placeholder 3">
            <a:extLst>
              <a:ext uri="{FF2B5EF4-FFF2-40B4-BE49-F238E27FC236}">
                <a16:creationId xmlns:a16="http://schemas.microsoft.com/office/drawing/2014/main" id="{1BA9F4C1-B96C-804E-B3AB-BD72E4A2FCE0}"/>
              </a:ext>
            </a:extLst>
          </p:cNvPr>
          <p:cNvPicPr>
            <a:picLocks noChangeAspect="1"/>
          </p:cNvPicPr>
          <p:nvPr userDrawn="1"/>
        </p:nvPicPr>
        <p:blipFill>
          <a:blip r:embed="rId6" cstate="email">
            <a:extLst>
              <a:ext uri="{28A0092B-C50C-407E-A947-70E740481C1C}">
                <a14:useLocalDpi xmlns:a14="http://schemas.microsoft.com/office/drawing/2010/main"/>
              </a:ext>
            </a:extLst>
          </a:blip>
          <a:srcRect/>
          <a:stretch>
            <a:fillRect/>
          </a:stretch>
        </p:blipFill>
        <p:spPr>
          <a:xfrm>
            <a:off x="0" y="0"/>
            <a:ext cx="9144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a:noFill/>
          <a:ln>
            <a:noFill/>
          </a:ln>
        </p:spPr>
      </p:pic>
      <p:sp>
        <p:nvSpPr>
          <p:cNvPr id="9" name="Shape 9"/>
          <p:cNvSpPr txBox="1">
            <a:spLocks noGrp="1"/>
          </p:cNvSpPr>
          <p:nvPr>
            <p:ph type="title"/>
          </p:nvPr>
        </p:nvSpPr>
        <p:spPr>
          <a:xfrm>
            <a:off x="457200" y="274637"/>
            <a:ext cx="8229600" cy="1143000"/>
          </a:xfrm>
          <a:prstGeom prst="rect">
            <a:avLst/>
          </a:prstGeom>
          <a:noFill/>
          <a:ln>
            <a:noFill/>
          </a:ln>
        </p:spPr>
        <p:txBody>
          <a:bodyPr lIns="91425" tIns="91425" rIns="91425" bIns="91425" anchor="t" anchorCtr="0"/>
          <a:lstStyle>
            <a:lvl1pPr marL="0" marR="0" indent="0" algn="l" rtl="0">
              <a:spcBef>
                <a:spcPts val="0"/>
              </a:spcBef>
              <a:spcAft>
                <a:spcPts val="0"/>
              </a:spcAft>
              <a:defRPr/>
            </a:lvl1pPr>
            <a:lvl2pPr marL="0" marR="0" indent="0" algn="l" rtl="0">
              <a:spcBef>
                <a:spcPts val="0"/>
              </a:spcBef>
              <a:spcAft>
                <a:spcPts val="0"/>
              </a:spcAft>
              <a:defRPr/>
            </a:lvl2pPr>
            <a:lvl3pPr marL="0" marR="0" indent="0" algn="l" rtl="0">
              <a:spcBef>
                <a:spcPts val="0"/>
              </a:spcBef>
              <a:spcAft>
                <a:spcPts val="0"/>
              </a:spcAft>
              <a:defRPr/>
            </a:lvl3pPr>
            <a:lvl4pPr marL="0" marR="0" indent="0" algn="l" rtl="0">
              <a:spcBef>
                <a:spcPts val="0"/>
              </a:spcBef>
              <a:spcAft>
                <a:spcPts val="0"/>
              </a:spcAft>
              <a:defRPr/>
            </a:lvl4pPr>
            <a:lvl5pPr marL="0" marR="0" indent="0" algn="l" rtl="0">
              <a:spcBef>
                <a:spcPts val="0"/>
              </a:spcBef>
              <a:spcAft>
                <a:spcPts val="0"/>
              </a:spcAft>
              <a:defRPr/>
            </a:lvl5pPr>
            <a:lvl6pPr marL="457200" marR="0" indent="0" algn="l" rtl="0">
              <a:spcBef>
                <a:spcPts val="0"/>
              </a:spcBef>
              <a:spcAft>
                <a:spcPts val="0"/>
              </a:spcAft>
              <a:defRPr/>
            </a:lvl6pPr>
            <a:lvl7pPr marL="914400" marR="0" indent="0" algn="l" rtl="0">
              <a:spcBef>
                <a:spcPts val="0"/>
              </a:spcBef>
              <a:spcAft>
                <a:spcPts val="0"/>
              </a:spcAft>
              <a:defRPr/>
            </a:lvl7pPr>
            <a:lvl8pPr marL="1371600" marR="0" indent="0" algn="l" rtl="0">
              <a:spcBef>
                <a:spcPts val="0"/>
              </a:spcBef>
              <a:spcAft>
                <a:spcPts val="0"/>
              </a:spcAft>
              <a:defRPr/>
            </a:lvl8pPr>
            <a:lvl9pPr marL="1828800" marR="0" indent="0" algn="l" rtl="0">
              <a:spcBef>
                <a:spcPts val="0"/>
              </a:spcBef>
              <a:spcAft>
                <a:spcPts val="0"/>
              </a:spcAft>
              <a:defRPr/>
            </a:lvl9pPr>
          </a:lstStyle>
          <a:p>
            <a:endParaRPr/>
          </a:p>
        </p:txBody>
      </p:sp>
      <p:sp>
        <p:nvSpPr>
          <p:cNvPr id="10" name="Shape 10"/>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342900" marR="0" indent="-139700" algn="l" rtl="0">
              <a:spcBef>
                <a:spcPts val="640"/>
              </a:spcBef>
              <a:spcAft>
                <a:spcPts val="0"/>
              </a:spcAft>
              <a:buClr>
                <a:schemeClr val="dk1"/>
              </a:buClr>
              <a:buFont typeface="Arial"/>
              <a:buChar char="•"/>
              <a:defRPr/>
            </a:lvl1pPr>
            <a:lvl2pPr marL="742950" marR="0" indent="-107950" algn="l" rtl="0">
              <a:spcBef>
                <a:spcPts val="560"/>
              </a:spcBef>
              <a:spcAft>
                <a:spcPts val="0"/>
              </a:spcAft>
              <a:buClr>
                <a:schemeClr val="dk1"/>
              </a:buClr>
              <a:buFont typeface="Arial"/>
              <a:buChar char="–"/>
              <a:defRPr/>
            </a:lvl2pPr>
            <a:lvl3pPr marL="1143000" marR="0" indent="-76200" algn="l" rtl="0">
              <a:spcBef>
                <a:spcPts val="480"/>
              </a:spcBef>
              <a:spcAft>
                <a:spcPts val="0"/>
              </a:spcAft>
              <a:buClr>
                <a:schemeClr val="dk1"/>
              </a:buClr>
              <a:buFont typeface="Arial"/>
              <a:buChar char="•"/>
              <a:defRPr/>
            </a:lvl3pPr>
            <a:lvl4pPr marL="1600200" marR="0" indent="-101600" algn="l" rtl="0">
              <a:spcBef>
                <a:spcPts val="400"/>
              </a:spcBef>
              <a:spcAft>
                <a:spcPts val="0"/>
              </a:spcAft>
              <a:buClr>
                <a:schemeClr val="dk1"/>
              </a:buClr>
              <a:buFont typeface="Arial"/>
              <a:buChar char="–"/>
              <a:defRPr/>
            </a:lvl4pPr>
            <a:lvl5pPr marL="2057400" marR="0" indent="-101600" algn="l" rtl="0">
              <a:spcBef>
                <a:spcPts val="400"/>
              </a:spcBef>
              <a:spcAft>
                <a:spcPts val="0"/>
              </a:spcAft>
              <a:buClr>
                <a:schemeClr val="dk1"/>
              </a:buClr>
              <a:buFont typeface="Arial"/>
              <a:buChar char="»"/>
              <a:defRPr/>
            </a:lvl5pPr>
            <a:lvl6pPr marL="2514600" marR="0" indent="-101600" algn="l" rtl="0">
              <a:spcBef>
                <a:spcPts val="400"/>
              </a:spcBef>
              <a:spcAft>
                <a:spcPts val="0"/>
              </a:spcAft>
              <a:buClr>
                <a:schemeClr val="dk1"/>
              </a:buClr>
              <a:buFont typeface="Arial"/>
              <a:buChar char="»"/>
              <a:defRPr/>
            </a:lvl6pPr>
            <a:lvl7pPr marL="2971800" marR="0" indent="-101600" algn="l" rtl="0">
              <a:spcBef>
                <a:spcPts val="400"/>
              </a:spcBef>
              <a:spcAft>
                <a:spcPts val="0"/>
              </a:spcAft>
              <a:buClr>
                <a:schemeClr val="dk1"/>
              </a:buClr>
              <a:buFont typeface="Arial"/>
              <a:buChar char="»"/>
              <a:defRPr/>
            </a:lvl7pPr>
            <a:lvl8pPr marL="3429000" marR="0" indent="-101600" algn="l" rtl="0">
              <a:spcBef>
                <a:spcPts val="400"/>
              </a:spcBef>
              <a:spcAft>
                <a:spcPts val="0"/>
              </a:spcAft>
              <a:buClr>
                <a:schemeClr val="dk1"/>
              </a:buClr>
              <a:buFont typeface="Arial"/>
              <a:buChar char="»"/>
              <a:defRPr/>
            </a:lvl8pPr>
            <a:lvl9pPr marL="3886200" marR="0" indent="-101600" algn="l" rtl="0">
              <a:spcBef>
                <a:spcPts val="400"/>
              </a:spcBef>
              <a:spcAft>
                <a:spcPts val="0"/>
              </a:spcAft>
              <a:buClr>
                <a:schemeClr val="dk1"/>
              </a:buClr>
              <a:buFont typeface="Arial"/>
              <a:buChar char="»"/>
              <a:defRPr/>
            </a:lvl9pPr>
          </a:lstStyle>
          <a:p>
            <a:endParaRPr dirty="0"/>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Lst>
  <p:hf sldNum="0" hdr="0" ftr="0" dt="0"/>
  <p:txStyles>
    <p:title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p:titleStyle>
    <p:body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9pPr>
    </p:bodyStyle>
    <p:otherStyle>
      <a:defPPr marR="0" algn="l" rtl="0">
        <a:lnSpc>
          <a:spcPct val="100000"/>
        </a:lnSpc>
        <a:spcBef>
          <a:spcPts val="0"/>
        </a:spcBef>
        <a:spcAft>
          <a:spcPts val="0"/>
        </a:spcAft>
      </a:defPPr>
      <a:lvl1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1pPr>
      <a:lvl2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2pPr>
      <a:lvl3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3pPr>
      <a:lvl4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4pPr>
      <a:lvl5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5pPr>
      <a:lvl6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6pPr>
      <a:lvl7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7pPr>
      <a:lvl8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8pPr>
      <a:lvl9pPr marR="0" algn="l" rtl="0">
        <a:lnSpc>
          <a:spcPct val="100000"/>
        </a:lnSpc>
        <a:spcBef>
          <a:spcPts val="0"/>
        </a:spcBef>
        <a:spcAft>
          <a:spcPts val="0"/>
        </a:spcAft>
        <a:buNone/>
        <a:defRPr sz="1400" b="0" i="0" u="none" strike="noStrike" cap="none" baseline="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2.sv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jpeg"/></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3.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6.tiff"/></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1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0.tiff"/></Relationships>
</file>

<file path=ppt/slides/_rels/slide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0.tiff"/></Relationships>
</file>

<file path=ppt/slides/_rels/slide1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3">
            <a:extLst>
              <a:ext uri="{FF2B5EF4-FFF2-40B4-BE49-F238E27FC236}">
                <a16:creationId xmlns:a16="http://schemas.microsoft.com/office/drawing/2014/main" id="{A70DE975-0148-7D4C-9A34-F1A0D4DB3408}"/>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6252" y="-2433"/>
            <a:ext cx="9144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a:noFill/>
          <a:ln>
            <a:noFill/>
          </a:ln>
        </p:spPr>
      </p:pic>
      <p:grpSp>
        <p:nvGrpSpPr>
          <p:cNvPr id="17" name="Group 16">
            <a:extLst>
              <a:ext uri="{FF2B5EF4-FFF2-40B4-BE49-F238E27FC236}">
                <a16:creationId xmlns:a16="http://schemas.microsoft.com/office/drawing/2014/main" id="{FE9AD2FE-2C27-43F0-9E30-395F3F19C8D7}"/>
              </a:ext>
            </a:extLst>
          </p:cNvPr>
          <p:cNvGrpSpPr/>
          <p:nvPr/>
        </p:nvGrpSpPr>
        <p:grpSpPr>
          <a:xfrm>
            <a:off x="241300" y="857250"/>
            <a:ext cx="1518619" cy="14097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3667194" y="823912"/>
            <a:ext cx="1161982" cy="1547813"/>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30" name="TextBox 29">
            <a:extLst>
              <a:ext uri="{FF2B5EF4-FFF2-40B4-BE49-F238E27FC236}">
                <a16:creationId xmlns:a16="http://schemas.microsoft.com/office/drawing/2014/main" id="{1BBD67B8-DB49-942C-018D-7F74C671F260}"/>
              </a:ext>
            </a:extLst>
          </p:cNvPr>
          <p:cNvSpPr txBox="1"/>
          <p:nvPr/>
        </p:nvSpPr>
        <p:spPr>
          <a:xfrm>
            <a:off x="4945843" y="3816351"/>
            <a:ext cx="3891734" cy="369332"/>
          </a:xfrm>
          <a:prstGeom prst="rect">
            <a:avLst/>
          </a:prstGeom>
          <a:noFill/>
        </p:spPr>
        <p:txBody>
          <a:bodyPr wrap="square" rtlCol="0">
            <a:spAutoFit/>
          </a:bodyPr>
          <a:lstStyle/>
          <a:p>
            <a:r>
              <a:rPr lang="en-US" sz="1800" dirty="0">
                <a:solidFill>
                  <a:srgbClr val="2D3956"/>
                </a:solidFill>
                <a:latin typeface="Tajawal Medium" panose="00000600000000000000" pitchFamily="2" charset="-78"/>
                <a:cs typeface="Tajawal Medium" panose="00000600000000000000" pitchFamily="2" charset="-78"/>
              </a:rPr>
              <a:t>Prepared by Dr. </a:t>
            </a:r>
            <a:r>
              <a:rPr lang="en-US" sz="1800" dirty="0" err="1">
                <a:solidFill>
                  <a:srgbClr val="2D3956"/>
                </a:solidFill>
                <a:latin typeface="Tajawal Medium" panose="00000600000000000000" pitchFamily="2" charset="-78"/>
                <a:cs typeface="Tajawal Medium" panose="00000600000000000000" pitchFamily="2" charset="-78"/>
              </a:rPr>
              <a:t>Ibrahem</a:t>
            </a:r>
            <a:r>
              <a:rPr lang="en-US" sz="1800" dirty="0">
                <a:solidFill>
                  <a:srgbClr val="2D3956"/>
                </a:solidFill>
                <a:latin typeface="Tajawal Medium" panose="00000600000000000000" pitchFamily="2" charset="-78"/>
                <a:cs typeface="Tajawal Medium" panose="00000600000000000000" pitchFamily="2" charset="-78"/>
              </a:rPr>
              <a:t> </a:t>
            </a:r>
            <a:r>
              <a:rPr lang="en-US" sz="1800" dirty="0" err="1">
                <a:solidFill>
                  <a:srgbClr val="2D3956"/>
                </a:solidFill>
                <a:latin typeface="Tajawal Medium" panose="00000600000000000000" pitchFamily="2" charset="-78"/>
                <a:cs typeface="Tajawal Medium" panose="00000600000000000000" pitchFamily="2" charset="-78"/>
              </a:rPr>
              <a:t>Aboelseod</a:t>
            </a:r>
            <a:endParaRPr lang="en-US" sz="1800" dirty="0">
              <a:solidFill>
                <a:srgbClr val="2D3956"/>
              </a:solidFill>
              <a:latin typeface="Tajawal Medium" panose="00000600000000000000" pitchFamily="2" charset="-78"/>
              <a:cs typeface="Tajawal Medium" panose="00000600000000000000" pitchFamily="2" charset="-78"/>
            </a:endParaRPr>
          </a:p>
        </p:txBody>
      </p:sp>
      <p:sp>
        <p:nvSpPr>
          <p:cNvPr id="44" name="Rectangle 43">
            <a:extLst>
              <a:ext uri="{FF2B5EF4-FFF2-40B4-BE49-F238E27FC236}">
                <a16:creationId xmlns:a16="http://schemas.microsoft.com/office/drawing/2014/main" id="{E3948B05-7CE6-E480-29B8-35C2C64D07A6}"/>
              </a:ext>
            </a:extLst>
          </p:cNvPr>
          <p:cNvSpPr/>
          <p:nvPr/>
        </p:nvSpPr>
        <p:spPr>
          <a:xfrm>
            <a:off x="0" y="842963"/>
            <a:ext cx="5589000" cy="5184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4" cstate="screen">
              <a:alphaModFix amt="76000"/>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5067317" y="2202144"/>
            <a:ext cx="3947985" cy="1661993"/>
          </a:xfrm>
          <a:prstGeom prst="rect">
            <a:avLst/>
          </a:prstGeom>
          <a:noFill/>
        </p:spPr>
        <p:txBody>
          <a:bodyPr wrap="square" rtlCol="0">
            <a:spAutoFit/>
          </a:bodyPr>
          <a:lstStyle/>
          <a:p>
            <a:r>
              <a:rPr lang="en-US" sz="3300" b="1" dirty="0">
                <a:solidFill>
                  <a:srgbClr val="8E5A6D"/>
                </a:solidFill>
                <a:latin typeface="Tajawal Medium" panose="00000600000000000000" pitchFamily="2" charset="-78"/>
                <a:cs typeface="Tajawal Medium" panose="00000600000000000000" pitchFamily="2" charset="-78"/>
              </a:rPr>
              <a:t>Fundamentals </a:t>
            </a:r>
            <a:r>
              <a:rPr lang="en-US" sz="2700" b="1" dirty="0">
                <a:solidFill>
                  <a:srgbClr val="8E5A6D"/>
                </a:solidFill>
                <a:latin typeface="Tajawal Medium" panose="00000600000000000000" pitchFamily="2" charset="-78"/>
                <a:cs typeface="Tajawal Medium" panose="00000600000000000000" pitchFamily="2" charset="-78"/>
              </a:rPr>
              <a:t>of</a:t>
            </a:r>
            <a:r>
              <a:rPr lang="en-US" sz="3300" b="1" dirty="0">
                <a:solidFill>
                  <a:srgbClr val="8E5A6D"/>
                </a:solidFill>
                <a:latin typeface="Tajawal Medium" panose="00000600000000000000" pitchFamily="2" charset="-78"/>
                <a:cs typeface="Tajawal Medium" panose="00000600000000000000" pitchFamily="2" charset="-78"/>
              </a:rPr>
              <a:t> </a:t>
            </a:r>
          </a:p>
          <a:p>
            <a:r>
              <a:rPr lang="en-US" sz="3600" b="1" dirty="0">
                <a:solidFill>
                  <a:srgbClr val="8E5A6D"/>
                </a:solidFill>
                <a:latin typeface="Tajawal Medium" panose="00000600000000000000" pitchFamily="2" charset="-78"/>
                <a:cs typeface="Tajawal Medium" panose="00000600000000000000" pitchFamily="2" charset="-78"/>
              </a:rPr>
              <a:t>Organizational </a:t>
            </a:r>
          </a:p>
          <a:p>
            <a:r>
              <a:rPr lang="en-US" sz="3300" b="1" dirty="0">
                <a:solidFill>
                  <a:srgbClr val="8E5A6D"/>
                </a:solidFill>
                <a:latin typeface="Tajawal Medium" panose="00000600000000000000" pitchFamily="2" charset="-78"/>
                <a:cs typeface="Tajawal Medium" panose="00000600000000000000" pitchFamily="2" charset="-78"/>
              </a:rPr>
              <a:t>Communication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4945843" y="5389564"/>
            <a:ext cx="2637456" cy="396875"/>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b="1" dirty="0">
                <a:solidFill>
                  <a:srgbClr val="2D3956"/>
                </a:solidFill>
                <a:latin typeface="Tajawal Medium" panose="00000600000000000000" pitchFamily="2" charset="-78"/>
                <a:cs typeface="Tajawal Medium" panose="00000600000000000000" pitchFamily="2" charset="-78"/>
              </a:rPr>
              <a:t>Lecture  # 8 </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6857782" y="513028"/>
            <a:ext cx="2157521" cy="1908245"/>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794464" y="4849667"/>
            <a:ext cx="4205127" cy="257352"/>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sp>
        <p:nvSpPr>
          <p:cNvPr id="29" name="Right Triangle 28">
            <a:extLst>
              <a:ext uri="{FF2B5EF4-FFF2-40B4-BE49-F238E27FC236}">
                <a16:creationId xmlns:a16="http://schemas.microsoft.com/office/drawing/2014/main" id="{BB8EAA74-C5DA-C10D-66E7-603034FB0A86}"/>
              </a:ext>
            </a:extLst>
          </p:cNvPr>
          <p:cNvSpPr/>
          <p:nvPr/>
        </p:nvSpPr>
        <p:spPr>
          <a:xfrm>
            <a:off x="36612" y="2174778"/>
            <a:ext cx="1563588" cy="3857625"/>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235259" y="1136494"/>
            <a:ext cx="1843242" cy="503156"/>
          </a:xfrm>
          <a:prstGeom prst="rect">
            <a:avLst/>
          </a:prstGeom>
        </p:spPr>
      </p:pic>
      <p:sp>
        <p:nvSpPr>
          <p:cNvPr id="20" name="TextBox 19">
            <a:extLst>
              <a:ext uri="{FF2B5EF4-FFF2-40B4-BE49-F238E27FC236}">
                <a16:creationId xmlns:a16="http://schemas.microsoft.com/office/drawing/2014/main" id="{9362A8A7-5984-0444-9081-E12DB9F0064E}"/>
              </a:ext>
            </a:extLst>
          </p:cNvPr>
          <p:cNvSpPr txBox="1"/>
          <p:nvPr/>
        </p:nvSpPr>
        <p:spPr>
          <a:xfrm>
            <a:off x="5105400" y="1978223"/>
            <a:ext cx="1485883" cy="307777"/>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r>
              <a:rPr kumimoji="0" lang="en-US" sz="1800" b="1" i="0" u="none" strike="noStrike" kern="0" cap="none" spc="0" normalizeH="0" baseline="0" noProof="0" dirty="0">
                <a:ln>
                  <a:noFill/>
                </a:ln>
                <a:solidFill>
                  <a:sysClr val="windowText" lastClr="000000"/>
                </a:solidFill>
                <a:effectLst/>
                <a:uLnTx/>
                <a:uFillTx/>
              </a:rPr>
              <a:t>MGM332</a:t>
            </a:r>
          </a:p>
        </p:txBody>
      </p:sp>
    </p:spTree>
    <p:extLst>
      <p:ext uri="{BB962C8B-B14F-4D97-AF65-F5344CB8AC3E}">
        <p14:creationId xmlns:p14="http://schemas.microsoft.com/office/powerpoint/2010/main" val="318190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
        <p:cNvGrpSpPr/>
        <p:nvPr/>
      </p:nvGrpSpPr>
      <p:grpSpPr>
        <a:xfrm>
          <a:off x="0" y="0"/>
          <a:ext cx="0" cy="0"/>
          <a:chOff x="0" y="0"/>
          <a:chExt cx="0" cy="0"/>
        </a:xfrm>
      </p:grpSpPr>
      <p:sp>
        <p:nvSpPr>
          <p:cNvPr id="29" name="Shape 29"/>
          <p:cNvSpPr/>
          <p:nvPr/>
        </p:nvSpPr>
        <p:spPr>
          <a:xfrm>
            <a:off x="0" y="0"/>
            <a:ext cx="9144000" cy="6858000"/>
          </a:xfrm>
          <a:prstGeom prst="rect">
            <a:avLst/>
          </a:prstGeom>
          <a:solidFill>
            <a:srgbClr val="CC6600"/>
          </a:solidFill>
          <a:ln>
            <a:noFill/>
          </a:ln>
        </p:spPr>
        <p:txBody>
          <a:bodyPr lIns="91425" tIns="45700" rIns="91425" bIns="45700" anchor="ctr" anchorCtr="0">
            <a:noAutofit/>
          </a:bodyPr>
          <a:lstStyle/>
          <a:p>
            <a:pPr marL="0" marR="0" lvl="0" indent="0" algn="ctr" rtl="0">
              <a:spcBef>
                <a:spcPts val="0"/>
              </a:spcBef>
              <a:spcAft>
                <a:spcPts val="0"/>
              </a:spcAft>
              <a:buNone/>
            </a:pPr>
            <a:endParaRPr sz="1800" b="0" i="0" u="none" strike="noStrike" cap="none" baseline="0">
              <a:solidFill>
                <a:srgbClr val="FFFFFF"/>
              </a:solidFill>
              <a:latin typeface="Arial"/>
              <a:ea typeface="Arial"/>
              <a:cs typeface="Arial"/>
              <a:sym typeface="Arial"/>
            </a:endParaRPr>
          </a:p>
        </p:txBody>
      </p:sp>
      <p:sp>
        <p:nvSpPr>
          <p:cNvPr id="30" name="Shape 30"/>
          <p:cNvSpPr txBox="1">
            <a:spLocks noGrp="1"/>
          </p:cNvSpPr>
          <p:nvPr>
            <p:ph type="ctrTitle"/>
          </p:nvPr>
        </p:nvSpPr>
        <p:spPr>
          <a:xfrm>
            <a:off x="0" y="1022350"/>
            <a:ext cx="9144000" cy="1900237"/>
          </a:xfrm>
          <a:prstGeom prst="rect">
            <a:avLst/>
          </a:prstGeom>
          <a:solidFill>
            <a:srgbClr val="44969F"/>
          </a:solidFill>
          <a:ln>
            <a:noFill/>
          </a:ln>
        </p:spPr>
        <p:txBody>
          <a:bodyPr lIns="4754875" tIns="45700" rIns="91425" bIns="45700" anchor="t" anchorCtr="0">
            <a:noAutofit/>
          </a:bodyPr>
          <a:lstStyle/>
          <a:p>
            <a:pPr marL="0" marR="0" lvl="0" indent="0" algn="l" rtl="0">
              <a:spcBef>
                <a:spcPts val="0"/>
              </a:spcBef>
              <a:spcAft>
                <a:spcPts val="0"/>
              </a:spcAft>
              <a:buSzPct val="25000"/>
              <a:buNone/>
            </a:pPr>
            <a:r>
              <a:rPr lang="en-US" sz="2800" b="1" i="0" u="none" strike="noStrike" cap="none" baseline="0">
                <a:solidFill>
                  <a:schemeClr val="lt1"/>
                </a:solidFill>
                <a:latin typeface="Arial"/>
                <a:ea typeface="Arial"/>
                <a:cs typeface="Arial"/>
                <a:sym typeface="Arial"/>
              </a:rPr>
              <a:t>Shockley-Zalabak, </a:t>
            </a:r>
            <a:br>
              <a:rPr lang="en-US" sz="2800" b="1" i="0" u="none" strike="noStrike" cap="none" baseline="0">
                <a:solidFill>
                  <a:schemeClr val="lt1"/>
                </a:solidFill>
                <a:latin typeface="Arial"/>
                <a:ea typeface="Arial"/>
                <a:cs typeface="Arial"/>
                <a:sym typeface="Arial"/>
              </a:rPr>
            </a:br>
            <a:r>
              <a:rPr lang="en-US" sz="2800" b="1" i="0" u="none" strike="noStrike" cap="none" baseline="0">
                <a:solidFill>
                  <a:schemeClr val="lt1"/>
                </a:solidFill>
                <a:latin typeface="Arial"/>
                <a:ea typeface="Arial"/>
                <a:cs typeface="Arial"/>
                <a:sym typeface="Arial"/>
              </a:rPr>
              <a:t>9e Update</a:t>
            </a:r>
            <a:br>
              <a:rPr lang="en-US" sz="3000" b="1" i="0" u="none" strike="noStrike" cap="none" baseline="0">
                <a:solidFill>
                  <a:schemeClr val="lt1"/>
                </a:solidFill>
                <a:latin typeface="Arial"/>
                <a:ea typeface="Arial"/>
                <a:cs typeface="Arial"/>
                <a:sym typeface="Arial"/>
              </a:rPr>
            </a:br>
            <a:r>
              <a:rPr lang="en-US" sz="3000" b="1" i="0" u="none" strike="noStrike" cap="none" baseline="0">
                <a:solidFill>
                  <a:schemeClr val="lt1"/>
                </a:solidFill>
                <a:latin typeface="Arial"/>
                <a:ea typeface="Arial"/>
                <a:cs typeface="Arial"/>
                <a:sym typeface="Arial"/>
              </a:rPr>
              <a:t> </a:t>
            </a:r>
            <a:r>
              <a:rPr lang="en-US" sz="1800" b="1" i="0" u="none" strike="noStrike" cap="none" baseline="0">
                <a:solidFill>
                  <a:schemeClr val="lt1"/>
                </a:solidFill>
                <a:latin typeface="Arial"/>
                <a:ea typeface="Arial"/>
                <a:cs typeface="Arial"/>
                <a:sym typeface="Arial"/>
              </a:rPr>
              <a:t>Pamela S. Shockley-Zalabak</a:t>
            </a:r>
            <a:br>
              <a:rPr lang="en-US" sz="1800" b="1" i="0" u="none" strike="noStrike" cap="none" baseline="0">
                <a:solidFill>
                  <a:schemeClr val="lt1"/>
                </a:solidFill>
                <a:latin typeface="Arial"/>
                <a:ea typeface="Arial"/>
                <a:cs typeface="Arial"/>
                <a:sym typeface="Arial"/>
              </a:rPr>
            </a:br>
            <a:endParaRPr lang="en-US" sz="1800" b="1" i="0" u="none" strike="noStrike" cap="none" baseline="0">
              <a:solidFill>
                <a:schemeClr val="lt1"/>
              </a:solidFill>
              <a:latin typeface="Arial"/>
              <a:ea typeface="Arial"/>
              <a:cs typeface="Arial"/>
              <a:sym typeface="Arial"/>
            </a:endParaRPr>
          </a:p>
        </p:txBody>
      </p:sp>
      <p:sp>
        <p:nvSpPr>
          <p:cNvPr id="32" name="Shape 32"/>
          <p:cNvSpPr txBox="1">
            <a:spLocks noGrp="1"/>
          </p:cNvSpPr>
          <p:nvPr>
            <p:ph type="subTitle" idx="1"/>
          </p:nvPr>
        </p:nvSpPr>
        <p:spPr>
          <a:xfrm>
            <a:off x="4640262" y="3073400"/>
            <a:ext cx="4503736" cy="2427989"/>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lt1"/>
              </a:buClr>
              <a:buSzPct val="25000"/>
              <a:buFont typeface="Arial"/>
              <a:buNone/>
            </a:pPr>
            <a:r>
              <a:rPr lang="en-US" sz="3200" b="1" i="0" u="none" strike="noStrike" cap="none" baseline="0" dirty="0">
                <a:solidFill>
                  <a:schemeClr val="lt1"/>
                </a:solidFill>
                <a:latin typeface="Arial"/>
                <a:ea typeface="Arial"/>
                <a:cs typeface="Arial"/>
                <a:sym typeface="Arial"/>
              </a:rPr>
              <a:t>Chapter 10</a:t>
            </a:r>
          </a:p>
          <a:p>
            <a:pPr marL="0" marR="0" lvl="0" indent="0" algn="l" rtl="0">
              <a:spcBef>
                <a:spcPts val="480"/>
              </a:spcBef>
              <a:spcAft>
                <a:spcPts val="0"/>
              </a:spcAft>
              <a:buClr>
                <a:schemeClr val="lt1"/>
              </a:buClr>
              <a:buSzPct val="25000"/>
              <a:buFont typeface="Arial"/>
              <a:buNone/>
            </a:pPr>
            <a:r>
              <a:rPr lang="en-US" sz="2400" b="1" i="0" u="none" strike="noStrike" cap="none" baseline="0" dirty="0">
                <a:solidFill>
                  <a:schemeClr val="lt1"/>
                </a:solidFill>
                <a:latin typeface="Arial"/>
                <a:ea typeface="Arial"/>
                <a:cs typeface="Arial"/>
                <a:sym typeface="Arial"/>
              </a:rPr>
              <a:t>Organizational Innovation, Change and Communication</a:t>
            </a:r>
          </a:p>
        </p:txBody>
      </p:sp>
      <p:pic>
        <p:nvPicPr>
          <p:cNvPr id="33" name="Shape 33"/>
          <p:cNvPicPr preferRelativeResize="0"/>
          <p:nvPr/>
        </p:nvPicPr>
        <p:blipFill rotWithShape="1">
          <a:blip r:embed="rId3" cstate="screen">
            <a:alphaModFix/>
            <a:extLst>
              <a:ext uri="{28A0092B-C50C-407E-A947-70E740481C1C}">
                <a14:useLocalDpi xmlns:a14="http://schemas.microsoft.com/office/drawing/2010/main"/>
              </a:ext>
            </a:extLst>
          </a:blip>
          <a:srcRect/>
          <a:stretch/>
        </p:blipFill>
        <p:spPr>
          <a:xfrm rot="-197235">
            <a:off x="517524" y="604837"/>
            <a:ext cx="3681413" cy="4598986"/>
          </a:xfrm>
          <a:prstGeom prst="rect">
            <a:avLst/>
          </a:prstGeom>
          <a:noFill/>
          <a:ln w="57150" cap="flat">
            <a:solidFill>
              <a:schemeClr val="accent3"/>
            </a:solidFill>
            <a:prstDash val="solid"/>
            <a:round/>
            <a:headEnd type="none" w="med" len="med"/>
            <a:tailEnd type="none" w="med" len="med"/>
          </a:ln>
        </p:spPr>
      </p:pic>
      <p:sp>
        <p:nvSpPr>
          <p:cNvPr id="34" name="Shape 34"/>
          <p:cNvSpPr txBox="1"/>
          <p:nvPr/>
        </p:nvSpPr>
        <p:spPr>
          <a:xfrm>
            <a:off x="1070811" y="934174"/>
            <a:ext cx="2743199" cy="3877985"/>
          </a:xfrm>
          <a:prstGeom prst="rect">
            <a:avLst/>
          </a:prstGeom>
          <a:solidFill>
            <a:schemeClr val="lt1"/>
          </a:solidFill>
          <a:ln>
            <a:noFill/>
          </a:ln>
        </p:spPr>
        <p:txBody>
          <a:bodyPr lIns="91425" tIns="45700" rIns="91425" bIns="45700" anchor="t" anchorCtr="0">
            <a:noAutofit/>
          </a:bodyPr>
          <a:lstStyle/>
          <a:p>
            <a:pPr marL="0" marR="0" lvl="0" indent="0" algn="ctr" rtl="0">
              <a:spcBef>
                <a:spcPts val="0"/>
              </a:spcBef>
              <a:spcAft>
                <a:spcPts val="0"/>
              </a:spcAft>
              <a:buSzPct val="25000"/>
              <a:buNone/>
            </a:pPr>
            <a:r>
              <a:rPr lang="en-US" sz="4800" b="1" i="0" u="none" strike="noStrike" cap="none" baseline="0">
                <a:solidFill>
                  <a:srgbClr val="FF0000"/>
                </a:solidFill>
                <a:latin typeface="Arial"/>
                <a:ea typeface="Arial"/>
                <a:cs typeface="Arial"/>
                <a:sym typeface="Arial"/>
              </a:rPr>
              <a:t>FPO for Cover Image</a:t>
            </a:r>
          </a:p>
          <a:p>
            <a:pPr marL="0" marR="0" lvl="0" indent="0" algn="ctr" rtl="0">
              <a:spcBef>
                <a:spcPts val="0"/>
              </a:spcBef>
              <a:spcAft>
                <a:spcPts val="0"/>
              </a:spcAft>
              <a:buNone/>
            </a:pPr>
            <a:endParaRPr sz="4800" b="1" i="0" u="none" strike="noStrike" cap="none" baseline="0">
              <a:solidFill>
                <a:srgbClr val="B5B5B5"/>
              </a:solidFill>
              <a:latin typeface="Arial"/>
              <a:ea typeface="Arial"/>
              <a:cs typeface="Arial"/>
              <a:sym typeface="Arial"/>
            </a:endParaRPr>
          </a:p>
          <a:p>
            <a:pPr marL="0" marR="0" lvl="0" indent="0" algn="l" rtl="0">
              <a:spcBef>
                <a:spcPts val="0"/>
              </a:spcBef>
              <a:spcAft>
                <a:spcPts val="0"/>
              </a:spcAft>
              <a:buNone/>
            </a:pPr>
            <a:endParaRPr sz="1800" b="1" i="0" u="none" strike="noStrike" cap="none" baseline="0">
              <a:solidFill>
                <a:srgbClr val="B5B5B5"/>
              </a:solidFill>
              <a:latin typeface="Arial"/>
              <a:ea typeface="Arial"/>
              <a:cs typeface="Arial"/>
              <a:sym typeface="Arial"/>
            </a:endParaRPr>
          </a:p>
          <a:p>
            <a:pPr marL="0" marR="0" lvl="0" indent="0" algn="l" rtl="0">
              <a:spcBef>
                <a:spcPts val="0"/>
              </a:spcBef>
              <a:spcAft>
                <a:spcPts val="0"/>
              </a:spcAft>
              <a:buNone/>
            </a:pPr>
            <a:endParaRPr sz="1800" b="1" i="0" u="none" strike="noStrike" cap="none" baseline="0">
              <a:solidFill>
                <a:srgbClr val="B5B5B5"/>
              </a:solidFill>
              <a:latin typeface="Arial"/>
              <a:ea typeface="Arial"/>
              <a:cs typeface="Arial"/>
              <a:sym typeface="Arial"/>
            </a:endParaRPr>
          </a:p>
          <a:p>
            <a:pPr marL="0" marR="0" lvl="0" indent="0" algn="l" rtl="0">
              <a:spcBef>
                <a:spcPts val="0"/>
              </a:spcBef>
              <a:spcAft>
                <a:spcPts val="0"/>
              </a:spcAft>
              <a:buNone/>
            </a:pPr>
            <a:endParaRPr sz="1800" b="1" i="0" u="none" strike="noStrike" cap="none" baseline="0">
              <a:solidFill>
                <a:srgbClr val="B5B5B5"/>
              </a:solidFill>
              <a:latin typeface="Arial"/>
              <a:ea typeface="Arial"/>
              <a:cs typeface="Arial"/>
              <a:sym typeface="Arial"/>
            </a:endParaRPr>
          </a:p>
        </p:txBody>
      </p:sp>
      <p:pic>
        <p:nvPicPr>
          <p:cNvPr id="35" name="Shape 35"/>
          <p:cNvPicPr preferRelativeResize="0"/>
          <p:nvPr/>
        </p:nvPicPr>
        <p:blipFill rotWithShape="1">
          <a:blip r:embed="rId4" cstate="screen">
            <a:alphaModFix/>
            <a:extLst>
              <a:ext uri="{28A0092B-C50C-407E-A947-70E740481C1C}">
                <a14:useLocalDpi xmlns:a14="http://schemas.microsoft.com/office/drawing/2010/main"/>
              </a:ext>
            </a:extLst>
          </a:blip>
          <a:srcRect/>
          <a:stretch/>
        </p:blipFill>
        <p:spPr>
          <a:xfrm>
            <a:off x="292606" y="389630"/>
            <a:ext cx="4299610" cy="5628397"/>
          </a:xfrm>
          <a:prstGeom prst="rect">
            <a:avLst/>
          </a:prstGeom>
          <a:noFill/>
          <a:ln>
            <a:noFill/>
          </a:ln>
        </p:spPr>
      </p:pic>
    </p:spTree>
  </p:cSld>
  <p:clrMapOvr>
    <a:masterClrMapping/>
  </p:clrMapOvr>
  <p:transition spd="slow">
    <p:cu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4CCD6A-BB55-4942-840B-31EC10B322E2}"/>
              </a:ext>
            </a:extLst>
          </p:cNvPr>
          <p:cNvPicPr>
            <a:picLocks noChangeAspect="1"/>
          </p:cNvPicPr>
          <p:nvPr/>
        </p:nvPicPr>
        <p:blipFill>
          <a:blip r:embed="rId3"/>
          <a:stretch>
            <a:fillRect/>
          </a:stretch>
        </p:blipFill>
        <p:spPr>
          <a:xfrm>
            <a:off x="2667000" y="885549"/>
            <a:ext cx="6019800" cy="5200691"/>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6" name="Picture 5">
            <a:extLst>
              <a:ext uri="{FF2B5EF4-FFF2-40B4-BE49-F238E27FC236}">
                <a16:creationId xmlns:a16="http://schemas.microsoft.com/office/drawing/2014/main" id="{9448A4AC-07E1-E84A-B5FF-7B333C61EE7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47800" y="0"/>
            <a:ext cx="2667000" cy="2667000"/>
          </a:xfrm>
          <a:prstGeom prst="rect">
            <a:avLst/>
          </a:prstGeom>
        </p:spPr>
      </p:pic>
    </p:spTree>
    <p:extLst>
      <p:ext uri="{BB962C8B-B14F-4D97-AF65-F5344CB8AC3E}">
        <p14:creationId xmlns:p14="http://schemas.microsoft.com/office/powerpoint/2010/main" val="216773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0"/>
        <p:cNvGrpSpPr/>
        <p:nvPr/>
      </p:nvGrpSpPr>
      <p:grpSpPr>
        <a:xfrm>
          <a:off x="0" y="0"/>
          <a:ext cx="0" cy="0"/>
          <a:chOff x="0" y="0"/>
          <a:chExt cx="0" cy="0"/>
        </a:xfrm>
      </p:grpSpPr>
      <p:sp>
        <p:nvSpPr>
          <p:cNvPr id="41" name="Shape 41"/>
          <p:cNvSpPr txBox="1">
            <a:spLocks noGrp="1"/>
          </p:cNvSpPr>
          <p:nvPr>
            <p:ph type="title"/>
          </p:nvPr>
        </p:nvSpPr>
        <p:spPr>
          <a:xfrm>
            <a:off x="1981200" y="417526"/>
            <a:ext cx="82296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Learning Objectives</a:t>
            </a:r>
            <a:endParaRPr lang="en-US" sz="2400" b="1" i="0" u="none" strike="noStrike" cap="none" baseline="0" dirty="0">
              <a:solidFill>
                <a:srgbClr val="009999"/>
              </a:solidFill>
              <a:latin typeface="Arial"/>
              <a:ea typeface="Arial"/>
              <a:cs typeface="Arial"/>
              <a:sym typeface="Arial"/>
            </a:endParaRPr>
          </a:p>
        </p:txBody>
      </p:sp>
      <p:sp>
        <p:nvSpPr>
          <p:cNvPr id="42" name="Shape 42"/>
          <p:cNvSpPr txBox="1">
            <a:spLocks noGrp="1"/>
          </p:cNvSpPr>
          <p:nvPr>
            <p:ph type="body" idx="1"/>
          </p:nvPr>
        </p:nvSpPr>
        <p:spPr>
          <a:xfrm>
            <a:off x="434715" y="1560526"/>
            <a:ext cx="8709285" cy="5325395"/>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Font typeface="Arial"/>
              <a:buNone/>
            </a:pPr>
            <a:endParaRPr sz="2000" b="1" i="0" u="none" strike="noStrike" cap="none" baseline="0" dirty="0">
              <a:solidFill>
                <a:schemeClr val="dk1"/>
              </a:solidFill>
              <a:latin typeface="Arial"/>
              <a:ea typeface="Arial"/>
              <a:cs typeface="Arial"/>
              <a:sym typeface="Arial"/>
            </a:endParaRPr>
          </a:p>
          <a:p>
            <a:pPr marL="0" marR="0" lvl="0" indent="0" algn="l" rtl="0">
              <a:spcBef>
                <a:spcPts val="640"/>
              </a:spcBef>
              <a:spcAft>
                <a:spcPts val="0"/>
              </a:spcAft>
              <a:buClr>
                <a:schemeClr val="dk1"/>
              </a:buClr>
              <a:buSzPct val="25000"/>
              <a:buFont typeface="Arial"/>
              <a:buNone/>
            </a:pPr>
            <a:r>
              <a:rPr lang="en-US" sz="2400" b="1" i="0" u="none" strike="noStrike" cap="none" baseline="0" dirty="0">
                <a:solidFill>
                  <a:schemeClr val="dk1"/>
                </a:solidFill>
                <a:latin typeface="Arial"/>
                <a:ea typeface="Arial"/>
                <a:cs typeface="Arial"/>
                <a:sym typeface="Arial"/>
              </a:rPr>
              <a:t>10.1</a:t>
            </a:r>
            <a:r>
              <a:rPr lang="en-US" sz="2400" b="0" i="0" u="none" strike="noStrike" cap="none" baseline="0" dirty="0">
                <a:solidFill>
                  <a:schemeClr val="dk1"/>
                </a:solidFill>
                <a:latin typeface="Arial"/>
                <a:ea typeface="Arial"/>
                <a:cs typeface="Arial"/>
                <a:sym typeface="Arial"/>
              </a:rPr>
              <a:t> Define organizational change</a:t>
            </a:r>
          </a:p>
          <a:p>
            <a:pPr marL="0" marR="0" lvl="0" indent="0" algn="l" rtl="0">
              <a:spcBef>
                <a:spcPts val="640"/>
              </a:spcBef>
              <a:spcAft>
                <a:spcPts val="0"/>
              </a:spcAft>
              <a:buClr>
                <a:schemeClr val="dk1"/>
              </a:buClr>
              <a:buSzPct val="25000"/>
              <a:buFont typeface="Arial"/>
              <a:buNone/>
            </a:pPr>
            <a:r>
              <a:rPr lang="en-US" sz="2400" b="1" i="0" u="none" strike="noStrike" cap="none" baseline="0" dirty="0">
                <a:solidFill>
                  <a:schemeClr val="dk1"/>
                </a:solidFill>
                <a:latin typeface="Arial"/>
                <a:ea typeface="Arial"/>
                <a:cs typeface="Arial"/>
                <a:sym typeface="Arial"/>
              </a:rPr>
              <a:t>10.2</a:t>
            </a:r>
            <a:r>
              <a:rPr lang="en-US" sz="2400" b="0" i="0" u="none" strike="noStrike" cap="none" baseline="0" dirty="0">
                <a:solidFill>
                  <a:schemeClr val="dk1"/>
                </a:solidFill>
                <a:latin typeface="Arial"/>
                <a:ea typeface="Arial"/>
                <a:cs typeface="Arial"/>
                <a:sym typeface="Arial"/>
              </a:rPr>
              <a:t> Describe innovation</a:t>
            </a:r>
          </a:p>
          <a:p>
            <a:pPr marL="0" marR="0" lvl="0" indent="0" algn="l" rtl="0">
              <a:spcBef>
                <a:spcPts val="640"/>
              </a:spcBef>
              <a:spcAft>
                <a:spcPts val="0"/>
              </a:spcAft>
              <a:buClr>
                <a:schemeClr val="dk1"/>
              </a:buClr>
              <a:buSzPct val="25000"/>
              <a:buFont typeface="Arial"/>
              <a:buNone/>
            </a:pPr>
            <a:r>
              <a:rPr lang="en-US" sz="2400" b="1" i="0" u="none" strike="noStrike" cap="none" baseline="0" dirty="0">
                <a:solidFill>
                  <a:schemeClr val="dk1"/>
                </a:solidFill>
                <a:latin typeface="Arial"/>
                <a:ea typeface="Arial"/>
                <a:cs typeface="Arial"/>
                <a:sym typeface="Arial"/>
              </a:rPr>
              <a:t>10.3</a:t>
            </a:r>
            <a:r>
              <a:rPr lang="en-US" sz="2400" b="0" i="0" u="none" strike="noStrike" cap="none" baseline="0" dirty="0">
                <a:solidFill>
                  <a:schemeClr val="dk1"/>
                </a:solidFill>
                <a:latin typeface="Arial"/>
                <a:ea typeface="Arial"/>
                <a:cs typeface="Arial"/>
                <a:sym typeface="Arial"/>
              </a:rPr>
              <a:t> Develop an awareness of barriers to change</a:t>
            </a:r>
          </a:p>
          <a:p>
            <a:pPr marL="0" marR="0" lvl="0" indent="0" algn="l" rtl="0">
              <a:spcBef>
                <a:spcPts val="640"/>
              </a:spcBef>
              <a:spcAft>
                <a:spcPts val="0"/>
              </a:spcAft>
              <a:buClr>
                <a:schemeClr val="dk1"/>
              </a:buClr>
              <a:buSzPct val="25000"/>
              <a:buFont typeface="Arial"/>
              <a:buNone/>
            </a:pPr>
            <a:r>
              <a:rPr lang="en-US" sz="2400" b="1" i="0" u="none" strike="noStrike" cap="none" baseline="0" dirty="0">
                <a:solidFill>
                  <a:schemeClr val="dk1"/>
                </a:solidFill>
                <a:latin typeface="Arial"/>
                <a:ea typeface="Arial"/>
                <a:cs typeface="Arial"/>
                <a:sym typeface="Arial"/>
              </a:rPr>
              <a:t>10.4</a:t>
            </a:r>
            <a:r>
              <a:rPr lang="en-US" sz="2400" b="0" i="0" u="none" strike="noStrike" cap="none" baseline="0" dirty="0">
                <a:solidFill>
                  <a:schemeClr val="dk1"/>
                </a:solidFill>
                <a:latin typeface="Arial"/>
                <a:ea typeface="Arial"/>
                <a:cs typeface="Arial"/>
                <a:sym typeface="Arial"/>
              </a:rPr>
              <a:t> Describe the importance of value assumptions during change</a:t>
            </a:r>
          </a:p>
          <a:p>
            <a:pPr marL="0" marR="0" lvl="0" indent="0" algn="l" rtl="0">
              <a:spcBef>
                <a:spcPts val="640"/>
              </a:spcBef>
              <a:spcAft>
                <a:spcPts val="0"/>
              </a:spcAft>
              <a:buClr>
                <a:schemeClr val="dk1"/>
              </a:buClr>
              <a:buSzPct val="25000"/>
              <a:buFont typeface="Arial"/>
              <a:buNone/>
            </a:pPr>
            <a:r>
              <a:rPr lang="en-US" sz="2400" b="1" i="0" u="none" strike="noStrike" cap="none" baseline="0" dirty="0">
                <a:solidFill>
                  <a:schemeClr val="dk1"/>
                </a:solidFill>
                <a:latin typeface="Arial"/>
                <a:ea typeface="Arial"/>
                <a:cs typeface="Arial"/>
                <a:sym typeface="Arial"/>
              </a:rPr>
              <a:t>10.5</a:t>
            </a:r>
            <a:r>
              <a:rPr lang="en-US" sz="2400" b="0" i="0" u="none" strike="noStrike" cap="none" baseline="0" dirty="0">
                <a:solidFill>
                  <a:schemeClr val="dk1"/>
                </a:solidFill>
                <a:latin typeface="Arial"/>
                <a:ea typeface="Arial"/>
                <a:cs typeface="Arial"/>
                <a:sym typeface="Arial"/>
              </a:rPr>
              <a:t> Identify processes and models for innovation and change</a:t>
            </a:r>
            <a:endParaRPr lang="ar-SA" sz="2400" b="0" i="0" u="none" strike="noStrike" cap="none" baseline="0" dirty="0">
              <a:solidFill>
                <a:schemeClr val="dk1"/>
              </a:solidFill>
              <a:latin typeface="Arial"/>
              <a:ea typeface="Arial"/>
              <a:cs typeface="Arial"/>
              <a:sym typeface="Arial"/>
            </a:endParaRPr>
          </a:p>
          <a:p>
            <a:pPr marL="0" lvl="0" indent="0">
              <a:spcBef>
                <a:spcPts val="0"/>
              </a:spcBef>
              <a:buSzPct val="25000"/>
              <a:buNone/>
            </a:pPr>
            <a:r>
              <a:rPr lang="en-US" sz="2400" b="1" dirty="0">
                <a:solidFill>
                  <a:schemeClr val="dk1"/>
                </a:solidFill>
              </a:rPr>
              <a:t>10.6</a:t>
            </a:r>
            <a:r>
              <a:rPr lang="en-US" sz="2400" dirty="0">
                <a:solidFill>
                  <a:schemeClr val="dk1"/>
                </a:solidFill>
              </a:rPr>
              <a:t> Identify approaches for planned change</a:t>
            </a:r>
          </a:p>
          <a:p>
            <a:pPr marL="0" lvl="0" indent="0">
              <a:buSzPct val="25000"/>
              <a:buNone/>
            </a:pPr>
            <a:r>
              <a:rPr lang="en-US" sz="2400" b="1" dirty="0">
                <a:solidFill>
                  <a:schemeClr val="dk1"/>
                </a:solidFill>
              </a:rPr>
              <a:t>10.7</a:t>
            </a:r>
            <a:r>
              <a:rPr lang="en-US" sz="2400" dirty="0">
                <a:solidFill>
                  <a:schemeClr val="dk1"/>
                </a:solidFill>
              </a:rPr>
              <a:t> Relate effective communication to innovation and productive change</a:t>
            </a:r>
          </a:p>
          <a:p>
            <a:pPr marL="0" marR="0" lvl="0" indent="0" algn="l" rtl="0">
              <a:spcBef>
                <a:spcPts val="640"/>
              </a:spcBef>
              <a:spcAft>
                <a:spcPts val="0"/>
              </a:spcAft>
              <a:buClr>
                <a:schemeClr val="dk1"/>
              </a:buClr>
              <a:buSzPct val="25000"/>
              <a:buFont typeface="Arial"/>
              <a:buNone/>
            </a:pPr>
            <a:endParaRPr lang="en-US" sz="2400" b="0" i="0" u="none" strike="noStrike" cap="none" baseline="0" dirty="0">
              <a:solidFill>
                <a:schemeClr val="dk1"/>
              </a:solidFill>
              <a:latin typeface="Arial"/>
              <a:ea typeface="Arial"/>
              <a:cs typeface="Arial"/>
              <a:sym typeface="Arial"/>
            </a:endParaRPr>
          </a:p>
          <a:p>
            <a:pPr marL="0" marR="0" lvl="0" indent="0" algn="l" rtl="0">
              <a:spcBef>
                <a:spcPts val="560"/>
              </a:spcBef>
              <a:spcAft>
                <a:spcPts val="0"/>
              </a:spcAft>
              <a:buClr>
                <a:schemeClr val="dk1"/>
              </a:buClr>
              <a:buFont typeface="Arial"/>
              <a:buNone/>
            </a:pPr>
            <a:endParaRPr sz="2000" b="0" i="0" u="none" strike="noStrike" cap="none" baseline="0" dirty="0">
              <a:solidFill>
                <a:schemeClr val="dk1"/>
              </a:solidFill>
              <a:latin typeface="Arial"/>
              <a:ea typeface="Arial"/>
              <a:cs typeface="Arial"/>
              <a:sym typeface="Arial"/>
            </a:endParaRPr>
          </a:p>
        </p:txBody>
      </p:sp>
      <p:pic>
        <p:nvPicPr>
          <p:cNvPr id="2" name="agenda.mp3">
            <a:hlinkClick r:id="" action="ppaction://media"/>
            <a:extLst>
              <a:ext uri="{FF2B5EF4-FFF2-40B4-BE49-F238E27FC236}">
                <a16:creationId xmlns:a16="http://schemas.microsoft.com/office/drawing/2014/main" id="{8C59E7E9-0751-2340-81D6-F0AF35AB5E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85800" y="176226"/>
            <a:ext cx="812800" cy="812800"/>
          </a:xfrm>
          <a:prstGeom prst="rect">
            <a:avLst/>
          </a:prstGeom>
        </p:spPr>
      </p:pic>
    </p:spTree>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2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Shape 56"/>
          <p:cNvSpPr txBox="1">
            <a:spLocks noGrp="1"/>
          </p:cNvSpPr>
          <p:nvPr>
            <p:ph type="title"/>
          </p:nvPr>
        </p:nvSpPr>
        <p:spPr>
          <a:xfrm>
            <a:off x="1905000" y="274639"/>
            <a:ext cx="8229600" cy="2297111"/>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2800" b="1" i="0" u="none" strike="noStrike" cap="none" baseline="0" dirty="0">
                <a:solidFill>
                  <a:srgbClr val="009999"/>
                </a:solidFill>
                <a:latin typeface="Arial"/>
                <a:ea typeface="Arial"/>
                <a:cs typeface="Arial"/>
                <a:sym typeface="Arial"/>
              </a:rPr>
              <a:t>Introduction: Organizational Innovation, Change and Communication</a:t>
            </a:r>
          </a:p>
        </p:txBody>
      </p:sp>
      <p:sp>
        <p:nvSpPr>
          <p:cNvPr id="57" name="Shape 57"/>
          <p:cNvSpPr txBox="1">
            <a:spLocks noGrp="1"/>
          </p:cNvSpPr>
          <p:nvPr>
            <p:ph type="body" idx="1"/>
          </p:nvPr>
        </p:nvSpPr>
        <p:spPr>
          <a:xfrm>
            <a:off x="727022" y="2571750"/>
            <a:ext cx="8229600" cy="3554412"/>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Font typeface="Arial"/>
              <a:buNone/>
            </a:pPr>
            <a:endParaRPr sz="3200" b="0" i="0" u="none" strike="noStrike" cap="none" baseline="0" dirty="0">
              <a:solidFill>
                <a:schemeClr val="dk1"/>
              </a:solidFill>
              <a:latin typeface="Arial"/>
              <a:ea typeface="Arial"/>
              <a:cs typeface="Arial"/>
              <a:sym typeface="Arial"/>
            </a:endParaRPr>
          </a:p>
          <a:p>
            <a:pPr marL="0" marR="0" lvl="0" indent="0" algn="l" rtl="0">
              <a:spcBef>
                <a:spcPts val="640"/>
              </a:spcBef>
              <a:spcAft>
                <a:spcPts val="0"/>
              </a:spcAft>
              <a:buClr>
                <a:schemeClr val="dk1"/>
              </a:buClr>
              <a:buSzPct val="25000"/>
              <a:buFont typeface="Arial"/>
              <a:buNone/>
            </a:pPr>
            <a:r>
              <a:rPr lang="en-US" sz="3200" b="0" i="0" u="none" strike="noStrike" cap="none" baseline="0" dirty="0">
                <a:solidFill>
                  <a:schemeClr val="dk1"/>
                </a:solidFill>
                <a:latin typeface="Arial"/>
                <a:ea typeface="Arial"/>
                <a:cs typeface="Arial"/>
                <a:sym typeface="Arial"/>
              </a:rPr>
              <a:t>Objective 10.1 Define organizational change</a:t>
            </a:r>
          </a:p>
        </p:txBody>
      </p:sp>
    </p:spTree>
  </p:cSld>
  <p:clrMapOvr>
    <a:masterClrMapping/>
  </p:clrMapOvr>
  <p:transition spd="slow">
    <p:cu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Shape 64"/>
          <p:cNvSpPr txBox="1">
            <a:spLocks noGrp="1"/>
          </p:cNvSpPr>
          <p:nvPr>
            <p:ph type="title"/>
          </p:nvPr>
        </p:nvSpPr>
        <p:spPr>
          <a:xfrm>
            <a:off x="1905000" y="357275"/>
            <a:ext cx="7239000" cy="2068512"/>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2400" b="1" i="0" u="none" strike="noStrike" cap="none" baseline="0" dirty="0">
                <a:solidFill>
                  <a:srgbClr val="009999"/>
                </a:solidFill>
                <a:latin typeface="Arial"/>
                <a:ea typeface="Arial"/>
                <a:cs typeface="Arial"/>
                <a:sym typeface="Arial"/>
              </a:rPr>
              <a:t>10.1 Introduction: Organizational Innovation, Change and Communication</a:t>
            </a:r>
          </a:p>
        </p:txBody>
      </p:sp>
      <p:sp>
        <p:nvSpPr>
          <p:cNvPr id="2" name="Rectangle 1">
            <a:extLst>
              <a:ext uri="{FF2B5EF4-FFF2-40B4-BE49-F238E27FC236}">
                <a16:creationId xmlns:a16="http://schemas.microsoft.com/office/drawing/2014/main" id="{4F99F5F9-20CC-D943-9DE7-90486C759292}"/>
              </a:ext>
            </a:extLst>
          </p:cNvPr>
          <p:cNvSpPr/>
          <p:nvPr/>
        </p:nvSpPr>
        <p:spPr>
          <a:xfrm>
            <a:off x="457200" y="2052885"/>
            <a:ext cx="4572000" cy="3713837"/>
          </a:xfrm>
          <a:prstGeom prst="rect">
            <a:avLst/>
          </a:prstGeom>
        </p:spPr>
        <p:txBody>
          <a:bodyPr>
            <a:spAutoFit/>
          </a:bodyPr>
          <a:lstStyle/>
          <a:p>
            <a:pPr lvl="0">
              <a:buClr>
                <a:schemeClr val="dk1"/>
              </a:buClr>
              <a:buSzPct val="25000"/>
            </a:pPr>
            <a:r>
              <a:rPr lang="en-US" sz="1200" dirty="0">
                <a:solidFill>
                  <a:schemeClr val="dk1"/>
                </a:solidFill>
                <a:latin typeface="Arial" pitchFamily="34" charset="0"/>
                <a:ea typeface="Calibri"/>
                <a:cs typeface="Arial" pitchFamily="34" charset="0"/>
                <a:sym typeface="Calibri"/>
              </a:rPr>
              <a:t>Point 1 – </a:t>
            </a:r>
            <a:r>
              <a:rPr lang="en-US" sz="1600" b="1" dirty="0">
                <a:solidFill>
                  <a:srgbClr val="FF0000"/>
                </a:solidFill>
                <a:latin typeface="Arial" pitchFamily="34" charset="0"/>
                <a:cs typeface="Arial" pitchFamily="34" charset="0"/>
                <a:sym typeface="Calibri"/>
              </a:rPr>
              <a:t>Innovation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Creativity</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Invention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Improvement</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Communication</a:t>
            </a:r>
            <a:endParaRPr lang="ar-SA" sz="1200" dirty="0">
              <a:solidFill>
                <a:schemeClr val="dk1"/>
              </a:solidFill>
              <a:latin typeface="Arial" pitchFamily="34" charset="0"/>
              <a:ea typeface="Calibri"/>
              <a:cs typeface="Arial" pitchFamily="34" charset="0"/>
              <a:sym typeface="Calibri"/>
            </a:endParaRPr>
          </a:p>
          <a:p>
            <a:pPr marL="457200" lvl="1">
              <a:spcBef>
                <a:spcPts val="360"/>
              </a:spcBef>
              <a:buClr>
                <a:schemeClr val="dk1"/>
              </a:buClr>
              <a:buSzPct val="100000"/>
            </a:pPr>
            <a:endParaRPr lang="en-US" sz="1200" dirty="0">
              <a:solidFill>
                <a:schemeClr val="dk1"/>
              </a:solidFill>
              <a:latin typeface="Arial" pitchFamily="34" charset="0"/>
              <a:ea typeface="Calibri"/>
              <a:cs typeface="Arial" pitchFamily="34" charset="0"/>
              <a:sym typeface="Calibri"/>
            </a:endParaRPr>
          </a:p>
          <a:p>
            <a:pPr>
              <a:buClr>
                <a:schemeClr val="dk1"/>
              </a:buClr>
              <a:buSzPct val="25000"/>
            </a:pPr>
            <a:r>
              <a:rPr lang="en-US" sz="1200" dirty="0">
                <a:solidFill>
                  <a:schemeClr val="dk1"/>
                </a:solidFill>
                <a:latin typeface="Arial" pitchFamily="34" charset="0"/>
                <a:ea typeface="Calibri"/>
                <a:cs typeface="Arial" pitchFamily="34" charset="0"/>
                <a:sym typeface="Calibri"/>
              </a:rPr>
              <a:t>Point 2 – </a:t>
            </a:r>
            <a:r>
              <a:rPr lang="en-US" sz="1600" b="1" dirty="0">
                <a:solidFill>
                  <a:srgbClr val="FF0000"/>
                </a:solidFill>
                <a:latin typeface="Arial" pitchFamily="34" charset="0"/>
                <a:cs typeface="Arial" pitchFamily="34" charset="0"/>
                <a:sym typeface="Calibri"/>
              </a:rPr>
              <a:t>Organizational change</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Planned</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Unplanned</a:t>
            </a:r>
            <a:endParaRPr lang="ar-SA" sz="1200" dirty="0">
              <a:solidFill>
                <a:schemeClr val="dk1"/>
              </a:solidFill>
              <a:latin typeface="Arial" pitchFamily="34" charset="0"/>
              <a:ea typeface="Calibri"/>
              <a:cs typeface="Arial" pitchFamily="34" charset="0"/>
              <a:sym typeface="Calibri"/>
            </a:endParaRPr>
          </a:p>
          <a:p>
            <a:pPr marL="457200" lvl="1">
              <a:spcBef>
                <a:spcPts val="360"/>
              </a:spcBef>
              <a:buClr>
                <a:schemeClr val="dk1"/>
              </a:buClr>
              <a:buSzPct val="100000"/>
            </a:pPr>
            <a:endParaRPr lang="en-US" sz="1200" dirty="0">
              <a:solidFill>
                <a:schemeClr val="dk1"/>
              </a:solidFill>
              <a:latin typeface="Arial" pitchFamily="34" charset="0"/>
              <a:ea typeface="Calibri"/>
              <a:cs typeface="Arial" pitchFamily="34" charset="0"/>
              <a:sym typeface="Calibri"/>
            </a:endParaRP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3 – </a:t>
            </a:r>
            <a:r>
              <a:rPr lang="en-US" sz="1600" b="1" dirty="0">
                <a:solidFill>
                  <a:srgbClr val="FF0000"/>
                </a:solidFill>
                <a:latin typeface="Arial" pitchFamily="34" charset="0"/>
                <a:ea typeface="Calibri"/>
                <a:cs typeface="Arial" pitchFamily="34" charset="0"/>
                <a:sym typeface="Calibri"/>
              </a:rPr>
              <a:t>Terms of development due to change</a:t>
            </a:r>
            <a:endParaRPr lang="en-US" sz="1200" b="1" dirty="0">
              <a:solidFill>
                <a:srgbClr val="FF0000"/>
              </a:solidFill>
              <a:latin typeface="Arial" pitchFamily="34" charset="0"/>
              <a:ea typeface="Calibri"/>
              <a:cs typeface="Arial" pitchFamily="34" charset="0"/>
              <a:sym typeface="Calibri"/>
            </a:endParaRP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Knowledge </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Sensitivity developed </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Skills developed </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Values developed </a:t>
            </a:r>
          </a:p>
        </p:txBody>
      </p:sp>
      <p:pic>
        <p:nvPicPr>
          <p:cNvPr id="6" name="Picture 5">
            <a:extLst>
              <a:ext uri="{FF2B5EF4-FFF2-40B4-BE49-F238E27FC236}">
                <a16:creationId xmlns:a16="http://schemas.microsoft.com/office/drawing/2014/main" id="{217C88CD-737C-4541-B2B9-D5A40FE50BDA}"/>
              </a:ext>
            </a:extLst>
          </p:cNvPr>
          <p:cNvPicPr>
            <a:picLocks noChangeAspect="1"/>
          </p:cNvPicPr>
          <p:nvPr/>
        </p:nvPicPr>
        <p:blipFill>
          <a:blip r:embed="rId3"/>
          <a:stretch>
            <a:fillRect/>
          </a:stretch>
        </p:blipFill>
        <p:spPr>
          <a:xfrm>
            <a:off x="5257800" y="2052885"/>
            <a:ext cx="3390900" cy="24003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transition spd="slow">
    <p:cu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D9BDAD1-4E68-AA4A-A89A-06EFC3D112A3}"/>
              </a:ext>
            </a:extLst>
          </p:cNvPr>
          <p:cNvSpPr/>
          <p:nvPr/>
        </p:nvSpPr>
        <p:spPr>
          <a:xfrm>
            <a:off x="4343400" y="152400"/>
            <a:ext cx="4572000" cy="1261884"/>
          </a:xfrm>
          <a:prstGeom prst="rect">
            <a:avLst/>
          </a:prstGeom>
        </p:spPr>
        <p:txBody>
          <a:bodyPr>
            <a:spAutoFit/>
          </a:bodyPr>
          <a:lstStyle/>
          <a:p>
            <a:pPr algn="r">
              <a:buSzPct val="25000"/>
            </a:pPr>
            <a:r>
              <a:rPr lang="ar" sz="2400" b="1" dirty="0">
                <a:solidFill>
                  <a:srgbClr val="009999"/>
                </a:solidFill>
              </a:rPr>
              <a:t>أول تحرك برلماني بعد إعلان تغيير اسم شركة مدينة نصر إلى مدينة مص*ر</a:t>
            </a:r>
          </a:p>
          <a:p>
            <a:br>
              <a:rPr lang="ar" dirty="0"/>
            </a:br>
            <a:endParaRPr lang="en-US" dirty="0"/>
          </a:p>
        </p:txBody>
      </p:sp>
      <p:pic>
        <p:nvPicPr>
          <p:cNvPr id="5" name="Picture 4">
            <a:extLst>
              <a:ext uri="{FF2B5EF4-FFF2-40B4-BE49-F238E27FC236}">
                <a16:creationId xmlns:a16="http://schemas.microsoft.com/office/drawing/2014/main" id="{876C8E4C-4EC3-CB4A-99B8-A6BE02A56E32}"/>
              </a:ext>
            </a:extLst>
          </p:cNvPr>
          <p:cNvPicPr>
            <a:picLocks noChangeAspect="1"/>
          </p:cNvPicPr>
          <p:nvPr/>
        </p:nvPicPr>
        <p:blipFill>
          <a:blip r:embed="rId3"/>
          <a:stretch>
            <a:fillRect/>
          </a:stretch>
        </p:blipFill>
        <p:spPr>
          <a:xfrm>
            <a:off x="2057400" y="1828800"/>
            <a:ext cx="5658982" cy="407211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6" name="Picture 5">
            <a:extLst>
              <a:ext uri="{FF2B5EF4-FFF2-40B4-BE49-F238E27FC236}">
                <a16:creationId xmlns:a16="http://schemas.microsoft.com/office/drawing/2014/main" id="{95B16D84-3268-A941-A005-A2C729FF871A}"/>
              </a:ext>
            </a:extLst>
          </p:cNvPr>
          <p:cNvPicPr>
            <a:picLocks noChangeAspect="1"/>
          </p:cNvPicPr>
          <p:nvPr/>
        </p:nvPicPr>
        <p:blipFill>
          <a:blip r:embed="rId4"/>
          <a:stretch>
            <a:fillRect/>
          </a:stretch>
        </p:blipFill>
        <p:spPr>
          <a:xfrm>
            <a:off x="228600" y="2286000"/>
            <a:ext cx="5702752" cy="3386316"/>
          </a:xfrm>
          <a:prstGeom prst="rect">
            <a:avLst/>
          </a:prstGeom>
        </p:spPr>
      </p:pic>
    </p:spTree>
    <p:extLst>
      <p:ext uri="{BB962C8B-B14F-4D97-AF65-F5344CB8AC3E}">
        <p14:creationId xmlns:p14="http://schemas.microsoft.com/office/powerpoint/2010/main" val="2371838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1905000" y="38434"/>
            <a:ext cx="8229600" cy="2297111"/>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The Realities of Innovation and Change</a:t>
            </a:r>
          </a:p>
        </p:txBody>
      </p:sp>
      <p:sp>
        <p:nvSpPr>
          <p:cNvPr id="73" name="Shape 73"/>
          <p:cNvSpPr txBox="1">
            <a:spLocks noGrp="1"/>
          </p:cNvSpPr>
          <p:nvPr>
            <p:ph type="body" idx="1"/>
          </p:nvPr>
        </p:nvSpPr>
        <p:spPr>
          <a:xfrm>
            <a:off x="762000" y="1880394"/>
            <a:ext cx="8229600" cy="3554412"/>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Font typeface="Arial"/>
              <a:buNone/>
            </a:pPr>
            <a:endParaRPr sz="3200" b="0" i="0" u="none" strike="noStrike" cap="none" baseline="0" dirty="0">
              <a:solidFill>
                <a:schemeClr val="dk1"/>
              </a:solidFill>
              <a:latin typeface="Arial"/>
              <a:ea typeface="Arial"/>
              <a:cs typeface="Arial"/>
              <a:sym typeface="Arial"/>
            </a:endParaRPr>
          </a:p>
          <a:p>
            <a:pPr marL="0" marR="0" lvl="0" indent="0" algn="l" rtl="0">
              <a:spcBef>
                <a:spcPts val="640"/>
              </a:spcBef>
              <a:spcAft>
                <a:spcPts val="0"/>
              </a:spcAft>
              <a:buClr>
                <a:schemeClr val="dk1"/>
              </a:buClr>
              <a:buSzPct val="25000"/>
              <a:buFont typeface="Arial"/>
              <a:buNone/>
            </a:pPr>
            <a:r>
              <a:rPr lang="en-US" sz="3200" b="0" i="0" u="none" strike="noStrike" cap="none" baseline="0" dirty="0">
                <a:solidFill>
                  <a:schemeClr val="dk1"/>
                </a:solidFill>
                <a:latin typeface="Arial"/>
                <a:ea typeface="Arial"/>
                <a:cs typeface="Arial"/>
                <a:sym typeface="Arial"/>
              </a:rPr>
              <a:t>Objective 10.2 Describe innovation</a:t>
            </a:r>
          </a:p>
        </p:txBody>
      </p:sp>
      <p:pic>
        <p:nvPicPr>
          <p:cNvPr id="3" name="Picture 2">
            <a:extLst>
              <a:ext uri="{FF2B5EF4-FFF2-40B4-BE49-F238E27FC236}">
                <a16:creationId xmlns:a16="http://schemas.microsoft.com/office/drawing/2014/main" id="{122D086B-3740-9F49-836B-17E66544B894}"/>
              </a:ext>
            </a:extLst>
          </p:cNvPr>
          <p:cNvPicPr>
            <a:picLocks noChangeAspect="1"/>
          </p:cNvPicPr>
          <p:nvPr/>
        </p:nvPicPr>
        <p:blipFill>
          <a:blip r:embed="rId3"/>
          <a:stretch>
            <a:fillRect/>
          </a:stretch>
        </p:blipFill>
        <p:spPr>
          <a:xfrm>
            <a:off x="2590800" y="3352800"/>
            <a:ext cx="4369936" cy="241256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ransition spd="slow">
    <p:cu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Shape 80"/>
          <p:cNvSpPr txBox="1">
            <a:spLocks noGrp="1"/>
          </p:cNvSpPr>
          <p:nvPr>
            <p:ph type="title"/>
          </p:nvPr>
        </p:nvSpPr>
        <p:spPr>
          <a:xfrm>
            <a:off x="1905000" y="0"/>
            <a:ext cx="7239000" cy="2068512"/>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10.2 The Realities of Innovation and Change</a:t>
            </a:r>
          </a:p>
        </p:txBody>
      </p:sp>
      <p:sp>
        <p:nvSpPr>
          <p:cNvPr id="2" name="Rectangle 1">
            <a:extLst>
              <a:ext uri="{FF2B5EF4-FFF2-40B4-BE49-F238E27FC236}">
                <a16:creationId xmlns:a16="http://schemas.microsoft.com/office/drawing/2014/main" id="{B1FCE67B-DFD0-7244-86BD-5DDEC327B2B1}"/>
              </a:ext>
            </a:extLst>
          </p:cNvPr>
          <p:cNvSpPr/>
          <p:nvPr/>
        </p:nvSpPr>
        <p:spPr>
          <a:xfrm>
            <a:off x="-27709" y="2362200"/>
            <a:ext cx="8071816" cy="3231654"/>
          </a:xfrm>
          <a:prstGeom prst="rect">
            <a:avLst/>
          </a:prstGeom>
        </p:spPr>
        <p:txBody>
          <a:bodyPr wrap="square">
            <a:spAutoFit/>
          </a:bodyPr>
          <a:lstStyle/>
          <a:p>
            <a:pPr lvl="0">
              <a:buClr>
                <a:schemeClr val="dk1"/>
              </a:buClr>
              <a:buSzPct val="25000"/>
            </a:pPr>
            <a:r>
              <a:rPr lang="en-US" sz="1200" dirty="0">
                <a:solidFill>
                  <a:schemeClr val="dk1"/>
                </a:solidFill>
                <a:latin typeface="Arial" pitchFamily="34" charset="0"/>
                <a:ea typeface="Calibri"/>
                <a:cs typeface="Arial" pitchFamily="34" charset="0"/>
                <a:sym typeface="Calibri"/>
              </a:rPr>
              <a:t>Point 1 – </a:t>
            </a:r>
            <a:r>
              <a:rPr lang="en-US" sz="1800" b="1" dirty="0">
                <a:solidFill>
                  <a:srgbClr val="FF0000"/>
                </a:solidFill>
                <a:latin typeface="Arial" pitchFamily="34" charset="0"/>
                <a:ea typeface="Calibri"/>
                <a:cs typeface="Arial" pitchFamily="34" charset="0"/>
                <a:sym typeface="Calibri"/>
              </a:rPr>
              <a:t>Three factors that affect organizational    change and innovation</a:t>
            </a:r>
            <a:endParaRPr lang="ar-SA" sz="1200" b="1" dirty="0">
              <a:solidFill>
                <a:srgbClr val="FF0000"/>
              </a:solidFill>
              <a:latin typeface="Arial" pitchFamily="34" charset="0"/>
              <a:ea typeface="Calibri"/>
              <a:cs typeface="Arial" pitchFamily="34" charset="0"/>
              <a:sym typeface="Calibri"/>
            </a:endParaRPr>
          </a:p>
          <a:p>
            <a:pPr lvl="0">
              <a:buClr>
                <a:schemeClr val="dk1"/>
              </a:buClr>
              <a:buSzPct val="25000"/>
            </a:pPr>
            <a:endParaRPr lang="en-US" sz="1200" dirty="0">
              <a:solidFill>
                <a:schemeClr val="dk1"/>
              </a:solidFill>
              <a:latin typeface="Arial" pitchFamily="34" charset="0"/>
              <a:ea typeface="Calibri"/>
              <a:cs typeface="Arial" pitchFamily="34" charset="0"/>
              <a:sym typeface="Calibri"/>
            </a:endParaRPr>
          </a:p>
          <a:p>
            <a:pPr marL="457200" lvl="1">
              <a:spcBef>
                <a:spcPts val="360"/>
              </a:spcBef>
              <a:buClr>
                <a:schemeClr val="dk1"/>
              </a:buClr>
              <a:buSzPct val="100000"/>
              <a:buFont typeface="Arial"/>
              <a:buChar char="•"/>
            </a:pPr>
            <a:r>
              <a:rPr lang="en-US" sz="1800" dirty="0">
                <a:solidFill>
                  <a:schemeClr val="dk1"/>
                </a:solidFill>
                <a:latin typeface="Arial" pitchFamily="34" charset="0"/>
                <a:ea typeface="Calibri"/>
                <a:cs typeface="Arial" pitchFamily="34" charset="0"/>
                <a:sym typeface="Calibri"/>
              </a:rPr>
              <a:t> Resources</a:t>
            </a:r>
          </a:p>
          <a:p>
            <a:pPr marL="457200" lvl="1">
              <a:spcBef>
                <a:spcPts val="360"/>
              </a:spcBef>
              <a:buClr>
                <a:schemeClr val="dk1"/>
              </a:buClr>
              <a:buSzPct val="100000"/>
              <a:buFont typeface="Arial"/>
              <a:buChar char="•"/>
            </a:pPr>
            <a:r>
              <a:rPr lang="en-US" sz="1800" dirty="0">
                <a:solidFill>
                  <a:schemeClr val="dk1"/>
                </a:solidFill>
                <a:latin typeface="Arial" pitchFamily="34" charset="0"/>
                <a:ea typeface="Calibri"/>
                <a:cs typeface="Arial" pitchFamily="34" charset="0"/>
                <a:sym typeface="Calibri"/>
              </a:rPr>
              <a:t> Processes</a:t>
            </a:r>
          </a:p>
          <a:p>
            <a:pPr marL="457200" lvl="1">
              <a:spcBef>
                <a:spcPts val="360"/>
              </a:spcBef>
              <a:buClr>
                <a:schemeClr val="dk1"/>
              </a:buClr>
              <a:buSzPct val="100000"/>
              <a:buFont typeface="Arial"/>
              <a:buChar char="•"/>
            </a:pPr>
            <a:r>
              <a:rPr lang="en-US" sz="1800" dirty="0">
                <a:solidFill>
                  <a:schemeClr val="dk1"/>
                </a:solidFill>
                <a:latin typeface="Arial" pitchFamily="34" charset="0"/>
                <a:ea typeface="Calibri"/>
                <a:cs typeface="Arial" pitchFamily="34" charset="0"/>
                <a:sym typeface="Calibri"/>
              </a:rPr>
              <a:t> Values</a:t>
            </a:r>
            <a:endParaRPr lang="ar-SA" sz="1800" dirty="0">
              <a:solidFill>
                <a:schemeClr val="dk1"/>
              </a:solidFill>
              <a:latin typeface="Arial" pitchFamily="34" charset="0"/>
              <a:ea typeface="Calibri"/>
              <a:cs typeface="Arial" pitchFamily="34" charset="0"/>
              <a:sym typeface="Calibri"/>
            </a:endParaRPr>
          </a:p>
          <a:p>
            <a:pPr marL="457200" lvl="1">
              <a:spcBef>
                <a:spcPts val="360"/>
              </a:spcBef>
              <a:buClr>
                <a:schemeClr val="dk1"/>
              </a:buClr>
              <a:buSzPct val="100000"/>
            </a:pPr>
            <a:endParaRPr lang="en-US" sz="1200" dirty="0">
              <a:solidFill>
                <a:schemeClr val="dk1"/>
              </a:solidFill>
              <a:latin typeface="Arial" pitchFamily="34" charset="0"/>
              <a:ea typeface="Calibri"/>
              <a:cs typeface="Arial" pitchFamily="34" charset="0"/>
              <a:sym typeface="Calibri"/>
            </a:endParaRP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2 – </a:t>
            </a:r>
            <a:r>
              <a:rPr lang="en-US" sz="1800" b="1" dirty="0">
                <a:solidFill>
                  <a:srgbClr val="FF0000"/>
                </a:solidFill>
                <a:latin typeface="Arial" pitchFamily="34" charset="0"/>
                <a:ea typeface="Calibri"/>
                <a:cs typeface="Arial" pitchFamily="34" charset="0"/>
                <a:sym typeface="Calibri"/>
              </a:rPr>
              <a:t>Sustaining and disruptive innovation</a:t>
            </a:r>
            <a:endParaRPr lang="ar-SA" sz="1800" b="1" dirty="0">
              <a:solidFill>
                <a:srgbClr val="FF0000"/>
              </a:solidFill>
              <a:latin typeface="Arial" pitchFamily="34" charset="0"/>
              <a:ea typeface="Calibri"/>
              <a:cs typeface="Arial" pitchFamily="34" charset="0"/>
              <a:sym typeface="Calibri"/>
            </a:endParaRPr>
          </a:p>
          <a:p>
            <a:pPr lvl="0">
              <a:spcBef>
                <a:spcPts val="360"/>
              </a:spcBef>
              <a:buClr>
                <a:schemeClr val="dk1"/>
              </a:buClr>
              <a:buSzPct val="25000"/>
            </a:pPr>
            <a:endParaRPr lang="en-US" sz="1200" dirty="0">
              <a:solidFill>
                <a:schemeClr val="dk1"/>
              </a:solidFill>
              <a:latin typeface="Arial" pitchFamily="34" charset="0"/>
              <a:ea typeface="Calibri"/>
              <a:cs typeface="Arial" pitchFamily="34" charset="0"/>
              <a:sym typeface="Calibri"/>
            </a:endParaRP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a:t>
            </a:r>
            <a:r>
              <a:rPr lang="en-US" dirty="0">
                <a:solidFill>
                  <a:schemeClr val="dk1"/>
                </a:solidFill>
                <a:latin typeface="Arial" pitchFamily="34" charset="0"/>
                <a:ea typeface="Calibri"/>
                <a:cs typeface="Arial" pitchFamily="34" charset="0"/>
                <a:sym typeface="Calibri"/>
              </a:rPr>
              <a:t>Sustaining innovations: evolutionary changes that make existing </a:t>
            </a:r>
          </a:p>
          <a:p>
            <a:pPr marL="457200" lvl="1">
              <a:spcBef>
                <a:spcPts val="360"/>
              </a:spcBef>
              <a:buClr>
                <a:schemeClr val="dk1"/>
              </a:buClr>
              <a:buSzPct val="100000"/>
            </a:pPr>
            <a:r>
              <a:rPr lang="en-US" dirty="0">
                <a:solidFill>
                  <a:schemeClr val="dk1"/>
                </a:solidFill>
                <a:latin typeface="Arial" pitchFamily="34" charset="0"/>
                <a:ea typeface="Calibri"/>
                <a:cs typeface="Arial" pitchFamily="34" charset="0"/>
                <a:sym typeface="Calibri"/>
              </a:rPr>
              <a:t>   products or services perform  effectively</a:t>
            </a:r>
          </a:p>
          <a:p>
            <a:pPr marL="457200" lvl="1">
              <a:spcBef>
                <a:spcPts val="360"/>
              </a:spcBef>
              <a:buClr>
                <a:schemeClr val="dk1"/>
              </a:buClr>
              <a:buSzPct val="100000"/>
              <a:buFont typeface="Arial"/>
              <a:buChar char="•"/>
            </a:pPr>
            <a:r>
              <a:rPr lang="en-US" dirty="0">
                <a:solidFill>
                  <a:schemeClr val="dk1"/>
                </a:solidFill>
                <a:latin typeface="Arial" pitchFamily="34" charset="0"/>
                <a:ea typeface="Calibri"/>
                <a:cs typeface="Arial" pitchFamily="34" charset="0"/>
                <a:sym typeface="Calibri"/>
              </a:rPr>
              <a:t>Disruptive innovations:  create new markets introducing new product or services</a:t>
            </a:r>
          </a:p>
        </p:txBody>
      </p:sp>
      <p:pic>
        <p:nvPicPr>
          <p:cNvPr id="4" name="Picture 3">
            <a:extLst>
              <a:ext uri="{FF2B5EF4-FFF2-40B4-BE49-F238E27FC236}">
                <a16:creationId xmlns:a16="http://schemas.microsoft.com/office/drawing/2014/main" id="{C9108D03-C4D0-D648-8F1A-5744958A2350}"/>
              </a:ext>
            </a:extLst>
          </p:cNvPr>
          <p:cNvPicPr>
            <a:picLocks noChangeAspect="1"/>
          </p:cNvPicPr>
          <p:nvPr/>
        </p:nvPicPr>
        <p:blipFill>
          <a:blip r:embed="rId3"/>
          <a:stretch>
            <a:fillRect/>
          </a:stretch>
        </p:blipFill>
        <p:spPr>
          <a:xfrm>
            <a:off x="5714918" y="2920107"/>
            <a:ext cx="3581482" cy="2413893"/>
          </a:xfrm>
          <a:prstGeom prst="ellipse">
            <a:avLst/>
          </a:prstGeom>
          <a:ln>
            <a:noFill/>
          </a:ln>
          <a:effectLst>
            <a:softEdge rad="112500"/>
          </a:effectLst>
        </p:spPr>
      </p:pic>
    </p:spTree>
  </p:cSld>
  <p:clrMapOvr>
    <a:masterClrMapping/>
  </p:clrMapOvr>
  <p:transition spd="slow">
    <p:cu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Shape 88"/>
          <p:cNvSpPr txBox="1">
            <a:spLocks noGrp="1"/>
          </p:cNvSpPr>
          <p:nvPr>
            <p:ph type="title"/>
          </p:nvPr>
        </p:nvSpPr>
        <p:spPr>
          <a:xfrm>
            <a:off x="1981200" y="0"/>
            <a:ext cx="7315200" cy="2297111"/>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Barriers to Innovation</a:t>
            </a:r>
            <a:br>
              <a:rPr lang="en-US" sz="3600" b="1" i="0" u="none" strike="noStrike" cap="none" baseline="0" dirty="0">
                <a:solidFill>
                  <a:srgbClr val="009999"/>
                </a:solidFill>
                <a:latin typeface="Arial"/>
                <a:ea typeface="Arial"/>
                <a:cs typeface="Arial"/>
                <a:sym typeface="Arial"/>
              </a:rPr>
            </a:br>
            <a:r>
              <a:rPr lang="en-US" sz="3600" b="1" i="0" u="none" strike="noStrike" cap="none" baseline="0" dirty="0">
                <a:solidFill>
                  <a:srgbClr val="009999"/>
                </a:solidFill>
                <a:latin typeface="Arial"/>
                <a:ea typeface="Arial"/>
                <a:cs typeface="Arial"/>
                <a:sym typeface="Arial"/>
              </a:rPr>
              <a:t>and Change</a:t>
            </a:r>
          </a:p>
        </p:txBody>
      </p:sp>
      <p:sp>
        <p:nvSpPr>
          <p:cNvPr id="89" name="Shape 89"/>
          <p:cNvSpPr txBox="1">
            <a:spLocks noGrp="1"/>
          </p:cNvSpPr>
          <p:nvPr>
            <p:ph type="body" idx="1"/>
          </p:nvPr>
        </p:nvSpPr>
        <p:spPr>
          <a:xfrm>
            <a:off x="457200" y="1143000"/>
            <a:ext cx="8229600" cy="3554412"/>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Font typeface="Arial"/>
              <a:buNone/>
            </a:pPr>
            <a:endParaRPr sz="3200" b="0" i="0" u="none" strike="noStrike" cap="none" baseline="0" dirty="0">
              <a:solidFill>
                <a:schemeClr val="dk1"/>
              </a:solidFill>
              <a:latin typeface="Arial"/>
              <a:ea typeface="Arial"/>
              <a:cs typeface="Arial"/>
              <a:sym typeface="Arial"/>
            </a:endParaRPr>
          </a:p>
          <a:p>
            <a:pPr marL="0" marR="0" lvl="0" indent="0" algn="l" rtl="0">
              <a:spcBef>
                <a:spcPts val="640"/>
              </a:spcBef>
              <a:spcAft>
                <a:spcPts val="0"/>
              </a:spcAft>
              <a:buClr>
                <a:schemeClr val="dk1"/>
              </a:buClr>
              <a:buSzPct val="25000"/>
              <a:buFont typeface="Arial"/>
              <a:buNone/>
            </a:pPr>
            <a:r>
              <a:rPr lang="en-US" sz="3200" b="0" i="0" u="none" strike="noStrike" cap="none" baseline="0" dirty="0">
                <a:solidFill>
                  <a:schemeClr val="dk1"/>
                </a:solidFill>
                <a:latin typeface="Arial"/>
                <a:ea typeface="Arial"/>
                <a:cs typeface="Arial"/>
                <a:sym typeface="Arial"/>
              </a:rPr>
              <a:t>Objective 10.3 Develop an awareness of barriers to change</a:t>
            </a:r>
          </a:p>
        </p:txBody>
      </p:sp>
      <p:pic>
        <p:nvPicPr>
          <p:cNvPr id="3" name="Picture 2">
            <a:extLst>
              <a:ext uri="{FF2B5EF4-FFF2-40B4-BE49-F238E27FC236}">
                <a16:creationId xmlns:a16="http://schemas.microsoft.com/office/drawing/2014/main" id="{2630A042-3EB6-D64D-9F22-A37C403B1494}"/>
              </a:ext>
            </a:extLst>
          </p:cNvPr>
          <p:cNvPicPr>
            <a:picLocks noChangeAspect="1"/>
          </p:cNvPicPr>
          <p:nvPr/>
        </p:nvPicPr>
        <p:blipFill>
          <a:blip r:embed="rId3"/>
          <a:stretch>
            <a:fillRect/>
          </a:stretch>
        </p:blipFill>
        <p:spPr>
          <a:xfrm>
            <a:off x="2514600" y="3178967"/>
            <a:ext cx="4563631" cy="303688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transition spd="slow">
    <p:cu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Shape 96"/>
          <p:cNvSpPr txBox="1">
            <a:spLocks noGrp="1"/>
          </p:cNvSpPr>
          <p:nvPr>
            <p:ph type="title"/>
          </p:nvPr>
        </p:nvSpPr>
        <p:spPr>
          <a:xfrm>
            <a:off x="2003316" y="0"/>
            <a:ext cx="82296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10.3 Barriers to Innovation and Change </a:t>
            </a:r>
            <a:r>
              <a:rPr lang="en-US" sz="2400" b="1" i="0" u="none" strike="noStrike" cap="none" baseline="0" dirty="0">
                <a:solidFill>
                  <a:srgbClr val="009999"/>
                </a:solidFill>
                <a:latin typeface="Arial"/>
                <a:ea typeface="Arial"/>
                <a:cs typeface="Arial"/>
                <a:sym typeface="Arial"/>
              </a:rPr>
              <a:t>(1 of 6)</a:t>
            </a:r>
          </a:p>
        </p:txBody>
      </p:sp>
      <p:sp>
        <p:nvSpPr>
          <p:cNvPr id="97" name="Shape 97"/>
          <p:cNvSpPr txBox="1">
            <a:spLocks noGrp="1"/>
          </p:cNvSpPr>
          <p:nvPr>
            <p:ph type="body" idx="1"/>
          </p:nvPr>
        </p:nvSpPr>
        <p:spPr>
          <a:xfrm>
            <a:off x="228600" y="1589086"/>
            <a:ext cx="8229600" cy="4125914"/>
          </a:xfrm>
          <a:prstGeom prst="rect">
            <a:avLst/>
          </a:prstGeom>
          <a:noFill/>
          <a:ln>
            <a:noFill/>
          </a:ln>
        </p:spPr>
        <p:txBody>
          <a:bodyPr lIns="91425" tIns="45700" rIns="91425" bIns="45700" anchor="t" anchorCtr="0">
            <a:noAutofit/>
          </a:bodyPr>
          <a:lstStyle/>
          <a:p>
            <a:pPr marL="342900" marR="0" lvl="0" indent="-342900" algn="l" rtl="0">
              <a:spcBef>
                <a:spcPts val="0"/>
              </a:spcBef>
              <a:spcAft>
                <a:spcPts val="0"/>
              </a:spcAft>
              <a:buClr>
                <a:schemeClr val="dk1"/>
              </a:buClr>
              <a:buSzPct val="114285"/>
              <a:buFont typeface="Arial"/>
              <a:buChar char="•"/>
            </a:pPr>
            <a:r>
              <a:rPr lang="en-US" sz="1600" b="0" i="0" u="none" strike="noStrike" cap="none" baseline="0" dirty="0">
                <a:solidFill>
                  <a:schemeClr val="dk1"/>
                </a:solidFill>
                <a:latin typeface="Arial"/>
                <a:ea typeface="Arial"/>
                <a:cs typeface="Arial"/>
                <a:sym typeface="Arial"/>
              </a:rPr>
              <a:t> Complacency</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Definition</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Effect of complacency</a:t>
            </a:r>
          </a:p>
          <a:p>
            <a:pPr marL="342900" marR="0" lvl="0" indent="-342900" algn="l" rtl="0">
              <a:spcBef>
                <a:spcPts val="640"/>
              </a:spcBef>
              <a:spcAft>
                <a:spcPts val="0"/>
              </a:spcAft>
              <a:buClr>
                <a:schemeClr val="dk1"/>
              </a:buClr>
              <a:buSzPct val="114285"/>
              <a:buFont typeface="Arial"/>
              <a:buChar char="•"/>
            </a:pPr>
            <a:r>
              <a:rPr lang="en-US" b="0" i="0" u="none" strike="noStrike" cap="none" baseline="0" dirty="0">
                <a:solidFill>
                  <a:schemeClr val="dk1"/>
                </a:solidFill>
                <a:latin typeface="Arial"/>
                <a:ea typeface="Arial"/>
                <a:cs typeface="Arial"/>
                <a:sym typeface="Arial"/>
              </a:rPr>
              <a:t> </a:t>
            </a:r>
            <a:r>
              <a:rPr lang="en-US" sz="1600" b="0" i="0" u="none" strike="noStrike" cap="none" baseline="0" dirty="0">
                <a:solidFill>
                  <a:schemeClr val="dk1"/>
                </a:solidFill>
                <a:latin typeface="Arial"/>
                <a:ea typeface="Arial"/>
                <a:cs typeface="Arial"/>
                <a:sym typeface="Arial"/>
              </a:rPr>
              <a:t>Organizational Silence</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Barriers for effective change</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Beliefs that don’t let change happen</a:t>
            </a:r>
          </a:p>
          <a:p>
            <a:pPr marL="342900" marR="0" lvl="0" indent="-342900" algn="l" rtl="0">
              <a:spcBef>
                <a:spcPts val="560"/>
              </a:spcBef>
              <a:spcAft>
                <a:spcPts val="0"/>
              </a:spcAft>
              <a:buClr>
                <a:schemeClr val="dk1"/>
              </a:buClr>
              <a:buFont typeface="Arial"/>
              <a:buNone/>
            </a:pPr>
            <a:endParaRPr sz="1600" b="0" i="0" u="none" strike="noStrike" cap="none" baseline="0" dirty="0">
              <a:solidFill>
                <a:schemeClr val="dk1"/>
              </a:solidFill>
              <a:latin typeface="Arial"/>
              <a:ea typeface="Arial"/>
              <a:cs typeface="Arial"/>
              <a:sym typeface="Arial"/>
            </a:endParaRPr>
          </a:p>
        </p:txBody>
      </p:sp>
      <p:sp>
        <p:nvSpPr>
          <p:cNvPr id="2" name="Rectangle 1">
            <a:extLst>
              <a:ext uri="{FF2B5EF4-FFF2-40B4-BE49-F238E27FC236}">
                <a16:creationId xmlns:a16="http://schemas.microsoft.com/office/drawing/2014/main" id="{B6561F51-63AB-AC43-BD44-41170F0C89B0}"/>
              </a:ext>
            </a:extLst>
          </p:cNvPr>
          <p:cNvSpPr/>
          <p:nvPr/>
        </p:nvSpPr>
        <p:spPr>
          <a:xfrm>
            <a:off x="4764504" y="1636808"/>
            <a:ext cx="4572000" cy="4596130"/>
          </a:xfrm>
          <a:prstGeom prst="rect">
            <a:avLst/>
          </a:prstGeom>
        </p:spPr>
        <p:txBody>
          <a:bodyPr>
            <a:spAutoFit/>
          </a:bodyPr>
          <a:lstStyle/>
          <a:p>
            <a:pPr lvl="0">
              <a:buSzPct val="25000"/>
            </a:pPr>
            <a:r>
              <a:rPr lang="en-US" sz="1600" b="1" dirty="0">
                <a:solidFill>
                  <a:srgbClr val="FF0000"/>
                </a:solidFill>
                <a:latin typeface="Arial" pitchFamily="34" charset="0"/>
                <a:ea typeface="Calibri"/>
                <a:cs typeface="Arial" pitchFamily="34" charset="0"/>
                <a:sym typeface="Calibri"/>
              </a:rPr>
              <a:t>Complacency</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1 – Definition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Leaders and managers do not appreciate value of change</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Communicate about change positively</a:t>
            </a:r>
          </a:p>
          <a:p>
            <a:pPr lvl="0">
              <a:spcBef>
                <a:spcPts val="360"/>
              </a:spcBef>
              <a:buSzPct val="25000"/>
            </a:pPr>
            <a:r>
              <a:rPr lang="en-US" sz="1200" dirty="0">
                <a:solidFill>
                  <a:schemeClr val="dk1"/>
                </a:solidFill>
                <a:latin typeface="Arial" pitchFamily="34" charset="0"/>
                <a:ea typeface="Calibri"/>
                <a:cs typeface="Arial" pitchFamily="34" charset="0"/>
                <a:sym typeface="Calibri"/>
              </a:rPr>
              <a:t>Point 2 – Effect of complacency</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Low performance</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Retain viable resources</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Absent a major or visible crisis</a:t>
            </a:r>
          </a:p>
          <a:p>
            <a:pPr marL="457200" lvl="1" indent="76200">
              <a:spcBef>
                <a:spcPts val="360"/>
              </a:spcBef>
              <a:buClr>
                <a:schemeClr val="dk1"/>
              </a:buClr>
            </a:pPr>
            <a:endParaRPr lang="en-US" sz="1200" dirty="0">
              <a:solidFill>
                <a:schemeClr val="dk1"/>
              </a:solidFill>
              <a:latin typeface="Arial" pitchFamily="34" charset="0"/>
              <a:ea typeface="Calibri"/>
              <a:cs typeface="Arial" pitchFamily="34" charset="0"/>
              <a:sym typeface="Calibri"/>
            </a:endParaRPr>
          </a:p>
          <a:p>
            <a:pPr lvl="0">
              <a:spcBef>
                <a:spcPts val="360"/>
              </a:spcBef>
              <a:buSzPct val="25000"/>
            </a:pPr>
            <a:r>
              <a:rPr lang="en-US" b="1" dirty="0">
                <a:solidFill>
                  <a:srgbClr val="FF0000"/>
                </a:solidFill>
                <a:latin typeface="Arial" pitchFamily="34" charset="0"/>
                <a:ea typeface="Calibri"/>
                <a:cs typeface="Arial" pitchFamily="34" charset="0"/>
                <a:sym typeface="Calibri"/>
              </a:rPr>
              <a:t>Organizational Silence</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1 – Barriers for effective change</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Negligence to observation </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Organizational silence</a:t>
            </a:r>
          </a:p>
          <a:p>
            <a:pPr lvl="0">
              <a:spcBef>
                <a:spcPts val="360"/>
              </a:spcBef>
              <a:buSzPct val="25000"/>
            </a:pPr>
            <a:r>
              <a:rPr lang="en-US" sz="1200" dirty="0">
                <a:solidFill>
                  <a:schemeClr val="dk1"/>
                </a:solidFill>
                <a:latin typeface="Arial" pitchFamily="34" charset="0"/>
                <a:ea typeface="Calibri"/>
                <a:cs typeface="Arial" pitchFamily="34" charset="0"/>
                <a:sym typeface="Calibri"/>
              </a:rPr>
              <a:t>Point 2 – Beliefs that don’t let change happen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Employees are untrustworthy</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Leaders and management know best</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Unity is important and dissent is to be avoided</a:t>
            </a:r>
          </a:p>
          <a:p>
            <a:pPr marL="457200" lvl="1" indent="76200">
              <a:spcBef>
                <a:spcPts val="360"/>
              </a:spcBef>
              <a:buClr>
                <a:schemeClr val="dk1"/>
              </a:buClr>
            </a:pPr>
            <a:endParaRPr lang="en-US" sz="1200" dirty="0">
              <a:solidFill>
                <a:schemeClr val="dk1"/>
              </a:solidFill>
              <a:latin typeface="Arial" pitchFamily="34" charset="0"/>
              <a:ea typeface="Calibri"/>
              <a:cs typeface="Arial" pitchFamily="34" charset="0"/>
              <a:sym typeface="Calibri"/>
            </a:endParaRPr>
          </a:p>
        </p:txBody>
      </p:sp>
      <p:pic>
        <p:nvPicPr>
          <p:cNvPr id="4" name="Picture 3">
            <a:extLst>
              <a:ext uri="{FF2B5EF4-FFF2-40B4-BE49-F238E27FC236}">
                <a16:creationId xmlns:a16="http://schemas.microsoft.com/office/drawing/2014/main" id="{42894AD5-FDC6-F84D-804A-5AC5916B9997}"/>
              </a:ext>
            </a:extLst>
          </p:cNvPr>
          <p:cNvPicPr>
            <a:picLocks noChangeAspect="1"/>
          </p:cNvPicPr>
          <p:nvPr/>
        </p:nvPicPr>
        <p:blipFill>
          <a:blip r:embed="rId3"/>
          <a:stretch>
            <a:fillRect/>
          </a:stretch>
        </p:blipFill>
        <p:spPr>
          <a:xfrm>
            <a:off x="698500" y="3797300"/>
            <a:ext cx="3797300" cy="214630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transition spd="slow">
    <p:cu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A051819-143D-CE4C-B9F4-2E057339AF67}"/>
              </a:ext>
            </a:extLst>
          </p:cNvPr>
          <p:cNvPicPr>
            <a:picLocks noChangeAspect="1"/>
          </p:cNvPicPr>
          <p:nvPr/>
        </p:nvPicPr>
        <p:blipFill>
          <a:blip r:embed="rId3"/>
          <a:stretch>
            <a:fillRect/>
          </a:stretch>
        </p:blipFill>
        <p:spPr>
          <a:xfrm>
            <a:off x="1981200" y="1828800"/>
            <a:ext cx="6172200" cy="415394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7" name="Rectangle 6">
            <a:extLst>
              <a:ext uri="{FF2B5EF4-FFF2-40B4-BE49-F238E27FC236}">
                <a16:creationId xmlns:a16="http://schemas.microsoft.com/office/drawing/2014/main" id="{13411A02-BC9B-9F4B-A3ED-481F62FE4700}"/>
              </a:ext>
            </a:extLst>
          </p:cNvPr>
          <p:cNvSpPr/>
          <p:nvPr/>
        </p:nvSpPr>
        <p:spPr>
          <a:xfrm>
            <a:off x="1993806" y="0"/>
            <a:ext cx="6135013" cy="1200329"/>
          </a:xfrm>
          <a:prstGeom prst="rect">
            <a:avLst/>
          </a:prstGeom>
        </p:spPr>
        <p:txBody>
          <a:bodyPr wrap="none">
            <a:spAutoFit/>
          </a:bodyPr>
          <a:lstStyle/>
          <a:p>
            <a:pPr>
              <a:buSzPct val="25000"/>
            </a:pPr>
            <a:r>
              <a:rPr lang="en-US" sz="3600" b="1" dirty="0">
                <a:solidFill>
                  <a:srgbClr val="009999"/>
                </a:solidFill>
              </a:rPr>
              <a:t>10.3 Barriers to Innovation </a:t>
            </a:r>
            <a:endParaRPr lang="ar-SA" sz="3600" b="1" dirty="0">
              <a:solidFill>
                <a:srgbClr val="009999"/>
              </a:solidFill>
            </a:endParaRPr>
          </a:p>
          <a:p>
            <a:pPr>
              <a:buSzPct val="25000"/>
            </a:pPr>
            <a:r>
              <a:rPr lang="en-US" sz="3600" b="1" dirty="0">
                <a:solidFill>
                  <a:srgbClr val="009999"/>
                </a:solidFill>
              </a:rPr>
              <a:t>and Change (1 of 6)</a:t>
            </a:r>
          </a:p>
        </p:txBody>
      </p:sp>
      <p:pic>
        <p:nvPicPr>
          <p:cNvPr id="4" name="Picture 3">
            <a:extLst>
              <a:ext uri="{FF2B5EF4-FFF2-40B4-BE49-F238E27FC236}">
                <a16:creationId xmlns:a16="http://schemas.microsoft.com/office/drawing/2014/main" id="{FC7A64BE-AA41-3044-AE99-4169DB890A85}"/>
              </a:ext>
            </a:extLst>
          </p:cNvPr>
          <p:cNvPicPr>
            <a:picLocks noChangeAspect="1"/>
          </p:cNvPicPr>
          <p:nvPr/>
        </p:nvPicPr>
        <p:blipFill>
          <a:blip r:embed="rId4"/>
          <a:stretch>
            <a:fillRect/>
          </a:stretch>
        </p:blipFill>
        <p:spPr>
          <a:xfrm>
            <a:off x="228600" y="2133600"/>
            <a:ext cx="5702752" cy="3386316"/>
          </a:xfrm>
          <a:prstGeom prst="rect">
            <a:avLst/>
          </a:prstGeom>
        </p:spPr>
      </p:pic>
    </p:spTree>
    <p:extLst>
      <p:ext uri="{BB962C8B-B14F-4D97-AF65-F5344CB8AC3E}">
        <p14:creationId xmlns:p14="http://schemas.microsoft.com/office/powerpoint/2010/main" val="1598874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Shape 104"/>
          <p:cNvSpPr txBox="1">
            <a:spLocks noGrp="1"/>
          </p:cNvSpPr>
          <p:nvPr>
            <p:ph type="title"/>
          </p:nvPr>
        </p:nvSpPr>
        <p:spPr>
          <a:xfrm>
            <a:off x="1905000" y="89352"/>
            <a:ext cx="82296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200" b="1" i="0" u="none" strike="noStrike" cap="none" baseline="0" dirty="0">
                <a:solidFill>
                  <a:srgbClr val="009999"/>
                </a:solidFill>
                <a:latin typeface="Arial"/>
                <a:ea typeface="Arial"/>
                <a:cs typeface="Arial"/>
                <a:sym typeface="Arial"/>
              </a:rPr>
              <a:t>10.3 Barriers to Innovation</a:t>
            </a:r>
            <a:br>
              <a:rPr lang="en-US" sz="3200" b="1" i="0" u="none" strike="noStrike" cap="none" baseline="0" dirty="0">
                <a:solidFill>
                  <a:srgbClr val="009999"/>
                </a:solidFill>
                <a:latin typeface="Arial"/>
                <a:ea typeface="Arial"/>
                <a:cs typeface="Arial"/>
                <a:sym typeface="Arial"/>
              </a:rPr>
            </a:br>
            <a:r>
              <a:rPr lang="en-US" sz="3200" b="1" i="0" u="none" strike="noStrike" cap="none" baseline="0" dirty="0">
                <a:solidFill>
                  <a:srgbClr val="009999"/>
                </a:solidFill>
                <a:latin typeface="Arial"/>
                <a:ea typeface="Arial"/>
                <a:cs typeface="Arial"/>
                <a:sym typeface="Arial"/>
              </a:rPr>
              <a:t> and Change </a:t>
            </a:r>
            <a:r>
              <a:rPr lang="en-US" sz="2000" b="1" i="0" u="none" strike="noStrike" cap="none" baseline="0" dirty="0">
                <a:solidFill>
                  <a:srgbClr val="009999"/>
                </a:solidFill>
                <a:latin typeface="Arial"/>
                <a:ea typeface="Arial"/>
                <a:cs typeface="Arial"/>
                <a:sym typeface="Arial"/>
              </a:rPr>
              <a:t>(2 of 6)</a:t>
            </a:r>
          </a:p>
        </p:txBody>
      </p:sp>
      <p:sp>
        <p:nvSpPr>
          <p:cNvPr id="2" name="Rectangle 1">
            <a:extLst>
              <a:ext uri="{FF2B5EF4-FFF2-40B4-BE49-F238E27FC236}">
                <a16:creationId xmlns:a16="http://schemas.microsoft.com/office/drawing/2014/main" id="{919DDF17-D11D-C641-8416-B20F7C5C9D88}"/>
              </a:ext>
            </a:extLst>
          </p:cNvPr>
          <p:cNvSpPr/>
          <p:nvPr/>
        </p:nvSpPr>
        <p:spPr>
          <a:xfrm>
            <a:off x="4876800" y="1905000"/>
            <a:ext cx="4572000" cy="4278094"/>
          </a:xfrm>
          <a:prstGeom prst="rect">
            <a:avLst/>
          </a:prstGeom>
        </p:spPr>
        <p:txBody>
          <a:bodyPr>
            <a:spAutoFit/>
          </a:bodyPr>
          <a:lstStyle/>
          <a:p>
            <a:pPr>
              <a:spcBef>
                <a:spcPts val="360"/>
              </a:spcBef>
              <a:buSzPct val="25000"/>
            </a:pPr>
            <a:r>
              <a:rPr lang="en-US" sz="1800" b="1" dirty="0">
                <a:solidFill>
                  <a:srgbClr val="FF0000"/>
                </a:solidFill>
                <a:latin typeface="Arial" pitchFamily="34" charset="0"/>
                <a:cs typeface="Arial" pitchFamily="34" charset="0"/>
                <a:sym typeface="Calibri"/>
              </a:rPr>
              <a:t>Knowledge or Information deficits</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1 – Barriers for productive change</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Change is not informed by knowledge from individuals </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Change occurs without collecting adequate information</a:t>
            </a:r>
          </a:p>
          <a:p>
            <a:pPr lvl="0">
              <a:spcBef>
                <a:spcPts val="360"/>
              </a:spcBef>
              <a:buSzPct val="25000"/>
            </a:pPr>
            <a:r>
              <a:rPr lang="en-US" sz="1200" dirty="0">
                <a:solidFill>
                  <a:schemeClr val="dk1"/>
                </a:solidFill>
                <a:latin typeface="Arial" pitchFamily="34" charset="0"/>
                <a:ea typeface="Calibri"/>
                <a:cs typeface="Arial" pitchFamily="34" charset="0"/>
                <a:sym typeface="Calibri"/>
              </a:rPr>
              <a:t>Point 2 – What provides knowledge and information for change strategies</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Speaking</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Broad participation throughout the organization</a:t>
            </a:r>
          </a:p>
          <a:p>
            <a:pPr marL="457200" lvl="1" indent="76200">
              <a:spcBef>
                <a:spcPts val="360"/>
              </a:spcBef>
              <a:buClr>
                <a:schemeClr val="dk1"/>
              </a:buClr>
            </a:pPr>
            <a:endParaRPr lang="en-US" sz="1800" dirty="0">
              <a:solidFill>
                <a:schemeClr val="dk1"/>
              </a:solidFill>
              <a:latin typeface="Arial" pitchFamily="34" charset="0"/>
              <a:ea typeface="Calibri"/>
              <a:cs typeface="Arial" pitchFamily="34" charset="0"/>
              <a:sym typeface="Calibri"/>
            </a:endParaRPr>
          </a:p>
          <a:p>
            <a:pPr lvl="0">
              <a:spcBef>
                <a:spcPts val="360"/>
              </a:spcBef>
              <a:buSzPct val="25000"/>
            </a:pPr>
            <a:r>
              <a:rPr lang="en-US" sz="1800" b="1" dirty="0">
                <a:solidFill>
                  <a:srgbClr val="FF0000"/>
                </a:solidFill>
                <a:latin typeface="Arial" pitchFamily="34" charset="0"/>
                <a:ea typeface="Calibri"/>
                <a:cs typeface="Arial" pitchFamily="34" charset="0"/>
                <a:sym typeface="Calibri"/>
              </a:rPr>
              <a:t>Risk Perception</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1 – Low risk perception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Changes taken as unimportant</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Changes do not impact directly</a:t>
            </a:r>
          </a:p>
          <a:p>
            <a:pPr lvl="0">
              <a:spcBef>
                <a:spcPts val="360"/>
              </a:spcBef>
              <a:buSzPct val="25000"/>
            </a:pPr>
            <a:r>
              <a:rPr lang="en-US" sz="1200" dirty="0">
                <a:solidFill>
                  <a:schemeClr val="dk1"/>
                </a:solidFill>
                <a:latin typeface="Arial" pitchFamily="34" charset="0"/>
                <a:ea typeface="Calibri"/>
                <a:cs typeface="Arial" pitchFamily="34" charset="0"/>
                <a:sym typeface="Calibri"/>
              </a:rPr>
              <a:t>Point 2 – Factors that take place during change</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Risk perception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Wrong perception about its desirability</a:t>
            </a:r>
          </a:p>
          <a:p>
            <a:pPr marL="457200" lvl="1" indent="76200">
              <a:spcBef>
                <a:spcPts val="360"/>
              </a:spcBef>
              <a:buClr>
                <a:schemeClr val="dk1"/>
              </a:buClr>
            </a:pPr>
            <a:endParaRPr lang="en-US" sz="1200" dirty="0">
              <a:solidFill>
                <a:schemeClr val="dk1"/>
              </a:solidFill>
              <a:latin typeface="Arial" pitchFamily="34" charset="0"/>
              <a:ea typeface="Calibri"/>
              <a:cs typeface="Arial" pitchFamily="34" charset="0"/>
              <a:sym typeface="Calibri"/>
            </a:endParaRPr>
          </a:p>
        </p:txBody>
      </p:sp>
      <p:pic>
        <p:nvPicPr>
          <p:cNvPr id="4" name="Picture 3">
            <a:extLst>
              <a:ext uri="{FF2B5EF4-FFF2-40B4-BE49-F238E27FC236}">
                <a16:creationId xmlns:a16="http://schemas.microsoft.com/office/drawing/2014/main" id="{F56C73C2-1F06-B84F-B45B-B80CBDE7EC31}"/>
              </a:ext>
            </a:extLst>
          </p:cNvPr>
          <p:cNvPicPr>
            <a:picLocks noChangeAspect="1"/>
          </p:cNvPicPr>
          <p:nvPr/>
        </p:nvPicPr>
        <p:blipFill>
          <a:blip r:embed="rId3"/>
          <a:stretch>
            <a:fillRect/>
          </a:stretch>
        </p:blipFill>
        <p:spPr>
          <a:xfrm>
            <a:off x="609600" y="2590800"/>
            <a:ext cx="3434973" cy="251723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ransition spd="slow">
    <p:cu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Shape 112"/>
          <p:cNvSpPr txBox="1">
            <a:spLocks noGrp="1"/>
          </p:cNvSpPr>
          <p:nvPr>
            <p:ph type="title"/>
          </p:nvPr>
        </p:nvSpPr>
        <p:spPr>
          <a:xfrm>
            <a:off x="1905000" y="76200"/>
            <a:ext cx="82296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200" b="1" i="0" u="none" strike="noStrike" cap="none" baseline="0" dirty="0">
                <a:solidFill>
                  <a:srgbClr val="009999"/>
                </a:solidFill>
                <a:latin typeface="Arial"/>
                <a:ea typeface="Arial"/>
                <a:cs typeface="Arial"/>
                <a:sym typeface="Arial"/>
              </a:rPr>
              <a:t>10.3 Barriers to Innovation</a:t>
            </a:r>
            <a:br>
              <a:rPr lang="ar-SA" sz="3200" b="1" i="0" u="none" strike="noStrike" cap="none" baseline="0" dirty="0">
                <a:solidFill>
                  <a:srgbClr val="009999"/>
                </a:solidFill>
                <a:latin typeface="Arial"/>
                <a:ea typeface="Arial"/>
                <a:cs typeface="Arial"/>
                <a:sym typeface="Arial"/>
              </a:rPr>
            </a:br>
            <a:r>
              <a:rPr lang="en-US" sz="3200" b="1" i="0" u="none" strike="noStrike" cap="none" baseline="0" dirty="0">
                <a:solidFill>
                  <a:srgbClr val="009999"/>
                </a:solidFill>
                <a:latin typeface="Arial"/>
                <a:ea typeface="Arial"/>
                <a:cs typeface="Arial"/>
                <a:sym typeface="Arial"/>
              </a:rPr>
              <a:t> and Change </a:t>
            </a:r>
            <a:r>
              <a:rPr lang="en-US" sz="2000" b="1" i="0" u="none" strike="noStrike" cap="none" baseline="0" dirty="0">
                <a:solidFill>
                  <a:srgbClr val="009999"/>
                </a:solidFill>
                <a:latin typeface="Arial"/>
                <a:ea typeface="Arial"/>
                <a:cs typeface="Arial"/>
                <a:sym typeface="Arial"/>
              </a:rPr>
              <a:t>(3 of 6)</a:t>
            </a:r>
          </a:p>
        </p:txBody>
      </p:sp>
      <p:sp>
        <p:nvSpPr>
          <p:cNvPr id="113" name="Shape 113"/>
          <p:cNvSpPr txBox="1">
            <a:spLocks noGrp="1"/>
          </p:cNvSpPr>
          <p:nvPr>
            <p:ph type="body" idx="1"/>
          </p:nvPr>
        </p:nvSpPr>
        <p:spPr>
          <a:xfrm>
            <a:off x="-1732548" y="1589086"/>
            <a:ext cx="8229600" cy="4125914"/>
          </a:xfrm>
          <a:prstGeom prst="rect">
            <a:avLst/>
          </a:prstGeom>
          <a:noFill/>
          <a:ln>
            <a:noFill/>
          </a:ln>
        </p:spPr>
        <p:txBody>
          <a:bodyPr lIns="91425" tIns="45700" rIns="91425" bIns="45700" anchor="t" anchorCtr="0">
            <a:noAutofit/>
          </a:bodyPr>
          <a:lstStyle/>
          <a:p>
            <a:pPr marL="342900" marR="0" lvl="0" indent="-342900" algn="ctr" rtl="0">
              <a:spcBef>
                <a:spcPts val="0"/>
              </a:spcBef>
              <a:spcAft>
                <a:spcPts val="0"/>
              </a:spcAft>
              <a:buClr>
                <a:schemeClr val="dk1"/>
              </a:buClr>
              <a:buSzPct val="114285"/>
              <a:buFont typeface="Arial"/>
              <a:buChar char="•"/>
            </a:pPr>
            <a:r>
              <a:rPr lang="en-US" b="0" i="0" u="none" strike="noStrike" cap="none" baseline="0" dirty="0">
                <a:solidFill>
                  <a:schemeClr val="dk1"/>
                </a:solidFill>
                <a:latin typeface="Arial"/>
                <a:ea typeface="Arial"/>
                <a:cs typeface="Arial"/>
                <a:sym typeface="Arial"/>
              </a:rPr>
              <a:t> </a:t>
            </a:r>
            <a:r>
              <a:rPr lang="en-US" sz="1600" b="1" i="0" u="none" strike="noStrike" cap="none" baseline="0" dirty="0">
                <a:solidFill>
                  <a:schemeClr val="dk1"/>
                </a:solidFill>
                <a:latin typeface="Arial"/>
                <a:ea typeface="Arial"/>
                <a:cs typeface="Arial"/>
                <a:sym typeface="Arial"/>
              </a:rPr>
              <a:t>Uncertainty</a:t>
            </a:r>
          </a:p>
          <a:p>
            <a:pPr marL="342900" marR="0" lvl="0" indent="-342900" algn="ctr"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Different responses at the time of uncertainty</a:t>
            </a:r>
          </a:p>
          <a:p>
            <a:pPr marL="342900" marR="0" lvl="0" indent="-342900" algn="ctr"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How to reduce uncertainty</a:t>
            </a:r>
          </a:p>
          <a:p>
            <a:pPr marL="342900" marR="0" lvl="0" indent="-342900" algn="ctr" rtl="0">
              <a:spcBef>
                <a:spcPts val="640"/>
              </a:spcBef>
              <a:spcAft>
                <a:spcPts val="0"/>
              </a:spcAft>
              <a:buClr>
                <a:schemeClr val="dk1"/>
              </a:buClr>
              <a:buSzPct val="100000"/>
              <a:buFont typeface="Arial"/>
              <a:buChar char="•"/>
            </a:pPr>
            <a:r>
              <a:rPr lang="en-US" sz="1600" b="0" i="0" u="none" strike="noStrike" cap="none" baseline="0" dirty="0">
                <a:solidFill>
                  <a:schemeClr val="dk1"/>
                </a:solidFill>
                <a:latin typeface="Arial"/>
                <a:ea typeface="Arial"/>
                <a:cs typeface="Arial"/>
                <a:sym typeface="Arial"/>
              </a:rPr>
              <a:t>Contradictions and Misalignments</a:t>
            </a:r>
          </a:p>
          <a:p>
            <a:pPr marL="342900" marR="0" lvl="0" indent="-342900" algn="ctr"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a:t>
            </a:r>
            <a:r>
              <a:rPr lang="en-US" b="1" i="0" u="none" strike="noStrike" cap="none" baseline="0" dirty="0">
                <a:solidFill>
                  <a:schemeClr val="dk1"/>
                </a:solidFill>
                <a:latin typeface="Arial"/>
                <a:ea typeface="Arial"/>
                <a:cs typeface="Arial"/>
                <a:sym typeface="Arial"/>
              </a:rPr>
              <a:t>Overview</a:t>
            </a:r>
          </a:p>
          <a:p>
            <a:pPr marL="342900" marR="0" lvl="0" indent="-342900" algn="ctr"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Barriers to change between social interactions and materiality</a:t>
            </a:r>
          </a:p>
          <a:p>
            <a:pPr marL="342900" marR="0" lvl="0" indent="-342900" algn="ctr" rtl="0">
              <a:spcBef>
                <a:spcPts val="560"/>
              </a:spcBef>
              <a:spcAft>
                <a:spcPts val="0"/>
              </a:spcAft>
              <a:buClr>
                <a:schemeClr val="dk1"/>
              </a:buClr>
              <a:buFont typeface="Arial"/>
              <a:buNone/>
            </a:pPr>
            <a:endParaRPr b="0" i="0" u="none" strike="noStrike" cap="none" baseline="0" dirty="0">
              <a:solidFill>
                <a:schemeClr val="dk1"/>
              </a:solidFill>
              <a:latin typeface="Arial"/>
              <a:ea typeface="Arial"/>
              <a:cs typeface="Arial"/>
              <a:sym typeface="Arial"/>
            </a:endParaRPr>
          </a:p>
        </p:txBody>
      </p:sp>
      <p:sp>
        <p:nvSpPr>
          <p:cNvPr id="2" name="Rectangle 1">
            <a:extLst>
              <a:ext uri="{FF2B5EF4-FFF2-40B4-BE49-F238E27FC236}">
                <a16:creationId xmlns:a16="http://schemas.microsoft.com/office/drawing/2014/main" id="{67D4CB99-61BB-AF41-87F5-C947800273FE}"/>
              </a:ext>
            </a:extLst>
          </p:cNvPr>
          <p:cNvSpPr/>
          <p:nvPr/>
        </p:nvSpPr>
        <p:spPr>
          <a:xfrm>
            <a:off x="4800600" y="1600200"/>
            <a:ext cx="4572000" cy="4431983"/>
          </a:xfrm>
          <a:prstGeom prst="rect">
            <a:avLst/>
          </a:prstGeom>
        </p:spPr>
        <p:txBody>
          <a:bodyPr>
            <a:spAutoFit/>
          </a:bodyPr>
          <a:lstStyle/>
          <a:p>
            <a:pPr lvl="0">
              <a:buSzPct val="25000"/>
            </a:pPr>
            <a:r>
              <a:rPr lang="en-US" sz="1600" b="1" dirty="0">
                <a:solidFill>
                  <a:srgbClr val="FF0000"/>
                </a:solidFill>
                <a:latin typeface="Arial" pitchFamily="34" charset="0"/>
                <a:ea typeface="Calibri"/>
                <a:cs typeface="Arial" pitchFamily="34" charset="0"/>
                <a:sym typeface="Calibri"/>
              </a:rPr>
              <a:t>Uncertainty</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1 – Different responses at the time of uncertainty</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Some seek to reduce uncertainty by gathering more information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Some avoid information</a:t>
            </a:r>
          </a:p>
          <a:p>
            <a:pPr lvl="0">
              <a:spcBef>
                <a:spcPts val="360"/>
              </a:spcBef>
              <a:buSzPct val="25000"/>
            </a:pPr>
            <a:r>
              <a:rPr lang="en-US" sz="1200" dirty="0">
                <a:solidFill>
                  <a:schemeClr val="dk1"/>
                </a:solidFill>
                <a:latin typeface="Arial" pitchFamily="34" charset="0"/>
                <a:ea typeface="Calibri"/>
                <a:cs typeface="Arial" pitchFamily="34" charset="0"/>
                <a:sym typeface="Calibri"/>
              </a:rPr>
              <a:t>Point 2 – How to reduce uncertainty</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Seeking information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Communication</a:t>
            </a:r>
          </a:p>
          <a:p>
            <a:pPr marL="457200" lvl="1" indent="76200">
              <a:spcBef>
                <a:spcPts val="360"/>
              </a:spcBef>
              <a:buClr>
                <a:schemeClr val="dk1"/>
              </a:buClr>
            </a:pPr>
            <a:endParaRPr lang="en-US" sz="1200" dirty="0">
              <a:solidFill>
                <a:schemeClr val="dk1"/>
              </a:solidFill>
              <a:latin typeface="Arial" pitchFamily="34" charset="0"/>
              <a:ea typeface="Calibri"/>
              <a:cs typeface="Arial" pitchFamily="34" charset="0"/>
              <a:sym typeface="Calibri"/>
            </a:endParaRPr>
          </a:p>
          <a:p>
            <a:pPr>
              <a:buSzPct val="25000"/>
            </a:pPr>
            <a:r>
              <a:rPr lang="en-US" sz="1600" b="1" dirty="0">
                <a:solidFill>
                  <a:srgbClr val="FF0000"/>
                </a:solidFill>
                <a:latin typeface="Arial" pitchFamily="34" charset="0"/>
                <a:cs typeface="Arial" pitchFamily="34" charset="0"/>
                <a:sym typeface="Calibri"/>
              </a:rPr>
              <a:t>Contradictions and Misalignments</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1 – Overview</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Change can fail</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Confusion occurs when expectations about change do not match direct experiences with the change</a:t>
            </a:r>
          </a:p>
          <a:p>
            <a:pPr lvl="0">
              <a:spcBef>
                <a:spcPts val="360"/>
              </a:spcBef>
              <a:buSzPct val="25000"/>
            </a:pPr>
            <a:r>
              <a:rPr lang="en-US" sz="1200" dirty="0">
                <a:solidFill>
                  <a:schemeClr val="dk1"/>
                </a:solidFill>
                <a:latin typeface="Arial" pitchFamily="34" charset="0"/>
                <a:ea typeface="Calibri"/>
                <a:cs typeface="Arial" pitchFamily="34" charset="0"/>
                <a:sym typeface="Calibri"/>
              </a:rPr>
              <a:t>Point 2 – Barriers to change between social interactions and materiality</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Contradictions </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Misalignments</a:t>
            </a:r>
          </a:p>
          <a:p>
            <a:pPr marL="457200" lvl="1" indent="76200">
              <a:spcBef>
                <a:spcPts val="360"/>
              </a:spcBef>
              <a:buClr>
                <a:schemeClr val="dk1"/>
              </a:buClr>
            </a:pPr>
            <a:endParaRPr lang="en-US" sz="1200" dirty="0">
              <a:solidFill>
                <a:schemeClr val="dk1"/>
              </a:solidFill>
              <a:latin typeface="Arial" pitchFamily="34" charset="0"/>
              <a:ea typeface="Calibri"/>
              <a:cs typeface="Arial" pitchFamily="34" charset="0"/>
              <a:sym typeface="Calibri"/>
            </a:endParaRPr>
          </a:p>
        </p:txBody>
      </p:sp>
      <p:pic>
        <p:nvPicPr>
          <p:cNvPr id="3" name="Picture 2">
            <a:extLst>
              <a:ext uri="{FF2B5EF4-FFF2-40B4-BE49-F238E27FC236}">
                <a16:creationId xmlns:a16="http://schemas.microsoft.com/office/drawing/2014/main" id="{9A0467C1-DC74-0649-8577-E00AECCE1742}"/>
              </a:ext>
            </a:extLst>
          </p:cNvPr>
          <p:cNvPicPr>
            <a:picLocks noChangeAspect="1"/>
          </p:cNvPicPr>
          <p:nvPr/>
        </p:nvPicPr>
        <p:blipFill>
          <a:blip r:embed="rId3"/>
          <a:stretch>
            <a:fillRect/>
          </a:stretch>
        </p:blipFill>
        <p:spPr>
          <a:xfrm>
            <a:off x="1066800" y="3200400"/>
            <a:ext cx="3937000" cy="3937000"/>
          </a:xfrm>
          <a:prstGeom prst="rect">
            <a:avLst/>
          </a:prstGeom>
        </p:spPr>
      </p:pic>
    </p:spTree>
  </p:cSld>
  <p:clrMapOvr>
    <a:masterClrMapping/>
  </p:clrMapOvr>
  <p:transition spd="slow">
    <p:cu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Shape 120"/>
          <p:cNvSpPr txBox="1">
            <a:spLocks noGrp="1"/>
          </p:cNvSpPr>
          <p:nvPr>
            <p:ph type="title"/>
          </p:nvPr>
        </p:nvSpPr>
        <p:spPr>
          <a:xfrm>
            <a:off x="2045576" y="50206"/>
            <a:ext cx="82296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10.3 Barriers to Innovation and Change </a:t>
            </a:r>
            <a:r>
              <a:rPr lang="en-US" sz="2400" b="1" i="0" u="none" strike="noStrike" cap="none" baseline="0" dirty="0">
                <a:solidFill>
                  <a:srgbClr val="009999"/>
                </a:solidFill>
                <a:latin typeface="Arial"/>
                <a:ea typeface="Arial"/>
                <a:cs typeface="Arial"/>
                <a:sym typeface="Arial"/>
              </a:rPr>
              <a:t>(4 of 6)</a:t>
            </a:r>
          </a:p>
        </p:txBody>
      </p:sp>
      <p:sp>
        <p:nvSpPr>
          <p:cNvPr id="121" name="Shape 121"/>
          <p:cNvSpPr txBox="1">
            <a:spLocks noGrp="1"/>
          </p:cNvSpPr>
          <p:nvPr>
            <p:ph type="body" idx="1"/>
          </p:nvPr>
        </p:nvSpPr>
        <p:spPr>
          <a:xfrm>
            <a:off x="0" y="1512886"/>
            <a:ext cx="8229600" cy="4125914"/>
          </a:xfrm>
          <a:prstGeom prst="rect">
            <a:avLst/>
          </a:prstGeom>
          <a:noFill/>
          <a:ln>
            <a:noFill/>
          </a:ln>
        </p:spPr>
        <p:txBody>
          <a:bodyPr lIns="91425" tIns="45700" rIns="91425" bIns="45700" anchor="t" anchorCtr="0">
            <a:noAutofit/>
          </a:bodyPr>
          <a:lstStyle/>
          <a:p>
            <a:pPr marL="342900" marR="0" lvl="0" indent="-342900" algn="l" rtl="0">
              <a:spcBef>
                <a:spcPts val="0"/>
              </a:spcBef>
              <a:spcAft>
                <a:spcPts val="0"/>
              </a:spcAft>
              <a:buClr>
                <a:schemeClr val="dk1"/>
              </a:buClr>
              <a:buSzPct val="114285"/>
              <a:buFont typeface="Arial"/>
              <a:buChar char="•"/>
            </a:pPr>
            <a:r>
              <a:rPr lang="en-US" b="0" i="0" u="none" strike="noStrike" cap="none" baseline="0" dirty="0">
                <a:solidFill>
                  <a:schemeClr val="dk1"/>
                </a:solidFill>
                <a:latin typeface="Arial"/>
                <a:ea typeface="Arial"/>
                <a:cs typeface="Arial"/>
                <a:sym typeface="Arial"/>
              </a:rPr>
              <a:t> </a:t>
            </a:r>
            <a:r>
              <a:rPr lang="en-US" sz="1600" b="0" i="0" u="none" strike="noStrike" cap="none" baseline="0" dirty="0">
                <a:solidFill>
                  <a:schemeClr val="dk1"/>
                </a:solidFill>
                <a:latin typeface="Arial"/>
                <a:ea typeface="Arial"/>
                <a:cs typeface="Arial"/>
                <a:sym typeface="Arial"/>
              </a:rPr>
              <a:t>Active and Passive Resistance</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Positive and negative aspect of active resistance</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Positive and negative aspect of </a:t>
            </a:r>
          </a:p>
          <a:p>
            <a:pPr marL="342900" marR="0" lvl="0" indent="-342900" algn="l" rtl="0">
              <a:spcBef>
                <a:spcPts val="560"/>
              </a:spcBef>
              <a:spcAft>
                <a:spcPts val="0"/>
              </a:spcAft>
              <a:buClr>
                <a:schemeClr val="dk1"/>
              </a:buClr>
              <a:buSzPct val="25000"/>
              <a:buFont typeface="Arial"/>
              <a:buNone/>
            </a:pPr>
            <a:r>
              <a:rPr lang="en-US" dirty="0">
                <a:solidFill>
                  <a:schemeClr val="dk1"/>
                </a:solidFill>
              </a:rPr>
              <a:t>        </a:t>
            </a:r>
            <a:r>
              <a:rPr lang="en-US" b="0" i="0" u="none" strike="noStrike" cap="none" baseline="0" dirty="0">
                <a:solidFill>
                  <a:schemeClr val="dk1"/>
                </a:solidFill>
                <a:latin typeface="Arial"/>
                <a:ea typeface="Arial"/>
                <a:cs typeface="Arial"/>
                <a:sym typeface="Arial"/>
              </a:rPr>
              <a:t>passive resistance</a:t>
            </a:r>
          </a:p>
          <a:p>
            <a:pPr marL="342900" marR="0" lvl="0" indent="-342900" algn="l" rtl="0">
              <a:spcBef>
                <a:spcPts val="640"/>
              </a:spcBef>
              <a:spcAft>
                <a:spcPts val="0"/>
              </a:spcAft>
              <a:buClr>
                <a:schemeClr val="dk1"/>
              </a:buClr>
              <a:buSzPct val="100000"/>
              <a:buFont typeface="Arial"/>
              <a:buChar char="•"/>
            </a:pPr>
            <a:r>
              <a:rPr lang="en-US" sz="1600" b="0" i="0" u="none" strike="noStrike" cap="none" baseline="0" dirty="0">
                <a:solidFill>
                  <a:schemeClr val="dk1"/>
                </a:solidFill>
                <a:latin typeface="Arial"/>
                <a:ea typeface="Arial"/>
                <a:cs typeface="Arial"/>
                <a:sym typeface="Arial"/>
              </a:rPr>
              <a:t>Organizational Leaders</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Factors lead to failure of change</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Negative approach toward change</a:t>
            </a:r>
          </a:p>
          <a:p>
            <a:pPr marL="342900" marR="0" lvl="0" indent="-342900" algn="l" rtl="0">
              <a:spcBef>
                <a:spcPts val="560"/>
              </a:spcBef>
              <a:spcAft>
                <a:spcPts val="0"/>
              </a:spcAft>
              <a:buClr>
                <a:schemeClr val="dk1"/>
              </a:buClr>
              <a:buFont typeface="Arial"/>
              <a:buNone/>
            </a:pPr>
            <a:endParaRPr sz="1600" b="0" i="0" u="none" strike="noStrike" cap="none" baseline="0" dirty="0">
              <a:solidFill>
                <a:schemeClr val="dk1"/>
              </a:solidFill>
              <a:latin typeface="Arial"/>
              <a:ea typeface="Arial"/>
              <a:cs typeface="Arial"/>
              <a:sym typeface="Arial"/>
            </a:endParaRPr>
          </a:p>
          <a:p>
            <a:pPr marL="342900" marR="0" lvl="0" indent="-342900" algn="l" rtl="0">
              <a:spcBef>
                <a:spcPts val="560"/>
              </a:spcBef>
              <a:spcAft>
                <a:spcPts val="0"/>
              </a:spcAft>
              <a:buClr>
                <a:schemeClr val="dk1"/>
              </a:buClr>
              <a:buFont typeface="Arial"/>
              <a:buNone/>
            </a:pPr>
            <a:endParaRPr sz="1600" b="0" i="0" u="none" strike="noStrike" cap="none" baseline="0" dirty="0">
              <a:solidFill>
                <a:schemeClr val="dk1"/>
              </a:solidFill>
              <a:latin typeface="Arial"/>
              <a:ea typeface="Arial"/>
              <a:cs typeface="Arial"/>
              <a:sym typeface="Arial"/>
            </a:endParaRPr>
          </a:p>
          <a:p>
            <a:pPr marL="342900" marR="0" lvl="0" indent="-342900" algn="l" rtl="0">
              <a:spcBef>
                <a:spcPts val="560"/>
              </a:spcBef>
              <a:spcAft>
                <a:spcPts val="0"/>
              </a:spcAft>
              <a:buClr>
                <a:schemeClr val="dk1"/>
              </a:buClr>
              <a:buFont typeface="Arial"/>
              <a:buNone/>
            </a:pPr>
            <a:endParaRPr sz="1600" b="0" i="0" u="none" strike="noStrike" cap="none" baseline="0" dirty="0">
              <a:solidFill>
                <a:schemeClr val="dk1"/>
              </a:solidFill>
              <a:latin typeface="Arial"/>
              <a:ea typeface="Arial"/>
              <a:cs typeface="Arial"/>
              <a:sym typeface="Arial"/>
            </a:endParaRPr>
          </a:p>
        </p:txBody>
      </p:sp>
      <p:sp>
        <p:nvSpPr>
          <p:cNvPr id="2" name="Rectangle 1">
            <a:extLst>
              <a:ext uri="{FF2B5EF4-FFF2-40B4-BE49-F238E27FC236}">
                <a16:creationId xmlns:a16="http://schemas.microsoft.com/office/drawing/2014/main" id="{9C46F9D1-0E9F-6646-8A18-BECD3A83D4E1}"/>
              </a:ext>
            </a:extLst>
          </p:cNvPr>
          <p:cNvSpPr/>
          <p:nvPr/>
        </p:nvSpPr>
        <p:spPr>
          <a:xfrm>
            <a:off x="4091152" y="2132796"/>
            <a:ext cx="4572000" cy="4518160"/>
          </a:xfrm>
          <a:prstGeom prst="rect">
            <a:avLst/>
          </a:prstGeom>
        </p:spPr>
        <p:txBody>
          <a:bodyPr>
            <a:spAutoFit/>
          </a:bodyPr>
          <a:lstStyle/>
          <a:p>
            <a:pPr lvl="0">
              <a:lnSpc>
                <a:spcPct val="90000"/>
              </a:lnSpc>
              <a:buSzPct val="25000"/>
            </a:pPr>
            <a:r>
              <a:rPr lang="en-US" sz="1200" b="1" dirty="0">
                <a:solidFill>
                  <a:srgbClr val="FF0000"/>
                </a:solidFill>
                <a:latin typeface="Arial" pitchFamily="34" charset="0"/>
                <a:ea typeface="Calibri"/>
                <a:cs typeface="Arial" pitchFamily="34" charset="0"/>
                <a:sym typeface="Calibri"/>
              </a:rPr>
              <a:t>Active and Passive Resistance</a:t>
            </a:r>
          </a:p>
          <a:p>
            <a:pPr lvl="0">
              <a:lnSpc>
                <a:spcPct val="9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1 – Positive and negative aspect of active resistance</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Open disagreement</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Mobilizing peers to dissent</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Overt refusal to change</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Slow response to requests</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Voting</a:t>
            </a:r>
          </a:p>
          <a:p>
            <a:pPr lvl="0">
              <a:lnSpc>
                <a:spcPct val="9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2 – </a:t>
            </a:r>
            <a:r>
              <a:rPr lang="en-US" sz="1200" dirty="0">
                <a:solidFill>
                  <a:srgbClr val="FF0000"/>
                </a:solidFill>
                <a:latin typeface="Arial" pitchFamily="34" charset="0"/>
                <a:ea typeface="Calibri"/>
                <a:cs typeface="Arial" pitchFamily="34" charset="0"/>
                <a:sym typeface="Calibri"/>
              </a:rPr>
              <a:t>Positive and negative aspect of passive resistance</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Ignoring change messages and strategies</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Ambivalence</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Appearing to agree while not actually making the desired change</a:t>
            </a:r>
          </a:p>
          <a:p>
            <a:pPr marL="457200" lvl="1" indent="70484">
              <a:lnSpc>
                <a:spcPct val="90000"/>
              </a:lnSpc>
              <a:spcBef>
                <a:spcPts val="333"/>
              </a:spcBef>
              <a:buClr>
                <a:schemeClr val="dk1"/>
              </a:buClr>
            </a:pPr>
            <a:endParaRPr lang="en-US" sz="1200" dirty="0">
              <a:solidFill>
                <a:schemeClr val="dk1"/>
              </a:solidFill>
              <a:latin typeface="Arial" pitchFamily="34" charset="0"/>
              <a:ea typeface="Calibri"/>
              <a:cs typeface="Arial" pitchFamily="34" charset="0"/>
              <a:sym typeface="Calibri"/>
            </a:endParaRPr>
          </a:p>
          <a:p>
            <a:pPr lvl="0">
              <a:lnSpc>
                <a:spcPct val="90000"/>
              </a:lnSpc>
              <a:spcBef>
                <a:spcPts val="330"/>
              </a:spcBef>
              <a:buSzPct val="25000"/>
            </a:pPr>
            <a:r>
              <a:rPr lang="en-US" sz="1200" b="1" dirty="0">
                <a:solidFill>
                  <a:srgbClr val="FF0000"/>
                </a:solidFill>
                <a:latin typeface="Arial" pitchFamily="34" charset="0"/>
                <a:ea typeface="Calibri"/>
                <a:cs typeface="Arial" pitchFamily="34" charset="0"/>
                <a:sym typeface="Calibri"/>
              </a:rPr>
              <a:t>Organizational Leaders</a:t>
            </a:r>
          </a:p>
          <a:p>
            <a:pPr lvl="0">
              <a:lnSpc>
                <a:spcPct val="9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1 – Factors lead to failure of change</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Inconsistent behavior</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Show marginal support for change</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Unrealistic expectations</a:t>
            </a:r>
          </a:p>
          <a:p>
            <a:pPr lvl="0">
              <a:lnSpc>
                <a:spcPct val="9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2 – Negative approach toward change</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Lack of credibility</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Lack of effectiveness</a:t>
            </a:r>
          </a:p>
          <a:p>
            <a:pPr marL="457200" lvl="1" indent="70484">
              <a:lnSpc>
                <a:spcPct val="90000"/>
              </a:lnSpc>
              <a:spcBef>
                <a:spcPts val="333"/>
              </a:spcBef>
              <a:buClr>
                <a:schemeClr val="dk1"/>
              </a:buClr>
            </a:pPr>
            <a:endParaRPr lang="en-US" sz="1200" dirty="0">
              <a:solidFill>
                <a:schemeClr val="dk1"/>
              </a:solidFill>
              <a:latin typeface="Arial" pitchFamily="34" charset="0"/>
              <a:ea typeface="Calibri"/>
              <a:cs typeface="Arial" pitchFamily="34" charset="0"/>
              <a:sym typeface="Calibri"/>
            </a:endParaRPr>
          </a:p>
        </p:txBody>
      </p:sp>
      <p:pic>
        <p:nvPicPr>
          <p:cNvPr id="4" name="Picture 3">
            <a:extLst>
              <a:ext uri="{FF2B5EF4-FFF2-40B4-BE49-F238E27FC236}">
                <a16:creationId xmlns:a16="http://schemas.microsoft.com/office/drawing/2014/main" id="{DE6966C8-6E42-6745-989F-9C089CEDE16B}"/>
              </a:ext>
            </a:extLst>
          </p:cNvPr>
          <p:cNvPicPr>
            <a:picLocks noChangeAspect="1"/>
          </p:cNvPicPr>
          <p:nvPr/>
        </p:nvPicPr>
        <p:blipFill>
          <a:blip r:embed="rId3"/>
          <a:stretch>
            <a:fillRect/>
          </a:stretch>
        </p:blipFill>
        <p:spPr>
          <a:xfrm>
            <a:off x="381000" y="3924300"/>
            <a:ext cx="2919959" cy="194310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transition spd="slow">
    <p:cu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Shape 128"/>
          <p:cNvSpPr txBox="1">
            <a:spLocks noGrp="1"/>
          </p:cNvSpPr>
          <p:nvPr>
            <p:ph type="title"/>
          </p:nvPr>
        </p:nvSpPr>
        <p:spPr>
          <a:xfrm>
            <a:off x="1948136" y="134020"/>
            <a:ext cx="82296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200" b="1" i="0" u="none" strike="noStrike" cap="none" baseline="0" dirty="0">
                <a:solidFill>
                  <a:srgbClr val="009999"/>
                </a:solidFill>
                <a:latin typeface="Arial"/>
                <a:ea typeface="Arial"/>
                <a:cs typeface="Arial"/>
                <a:sym typeface="Arial"/>
              </a:rPr>
              <a:t>10.3 Barriers to Innovation </a:t>
            </a:r>
            <a:br>
              <a:rPr lang="ar-SA" sz="3200" b="1" i="0" u="none" strike="noStrike" cap="none" baseline="0" dirty="0">
                <a:solidFill>
                  <a:srgbClr val="009999"/>
                </a:solidFill>
                <a:latin typeface="Arial"/>
                <a:ea typeface="Arial"/>
                <a:cs typeface="Arial"/>
                <a:sym typeface="Arial"/>
              </a:rPr>
            </a:br>
            <a:r>
              <a:rPr lang="en-US" sz="3200" b="1" i="0" u="none" strike="noStrike" cap="none" baseline="0" dirty="0">
                <a:solidFill>
                  <a:srgbClr val="009999"/>
                </a:solidFill>
                <a:latin typeface="Arial"/>
                <a:ea typeface="Arial"/>
                <a:cs typeface="Arial"/>
                <a:sym typeface="Arial"/>
              </a:rPr>
              <a:t>and Change </a:t>
            </a:r>
            <a:r>
              <a:rPr lang="en-US" sz="2000" b="1" i="0" u="none" strike="noStrike" cap="none" baseline="0" dirty="0">
                <a:solidFill>
                  <a:srgbClr val="009999"/>
                </a:solidFill>
                <a:latin typeface="Arial"/>
                <a:ea typeface="Arial"/>
                <a:cs typeface="Arial"/>
                <a:sym typeface="Arial"/>
              </a:rPr>
              <a:t>(5 of 6)</a:t>
            </a:r>
          </a:p>
        </p:txBody>
      </p:sp>
      <p:sp>
        <p:nvSpPr>
          <p:cNvPr id="2" name="Rectangle 1">
            <a:extLst>
              <a:ext uri="{FF2B5EF4-FFF2-40B4-BE49-F238E27FC236}">
                <a16:creationId xmlns:a16="http://schemas.microsoft.com/office/drawing/2014/main" id="{7C9137F2-17B3-0947-9338-FBF752EFAAD8}"/>
              </a:ext>
            </a:extLst>
          </p:cNvPr>
          <p:cNvSpPr/>
          <p:nvPr/>
        </p:nvSpPr>
        <p:spPr>
          <a:xfrm>
            <a:off x="5055476" y="1676400"/>
            <a:ext cx="4572000" cy="3777957"/>
          </a:xfrm>
          <a:prstGeom prst="rect">
            <a:avLst/>
          </a:prstGeom>
        </p:spPr>
        <p:txBody>
          <a:bodyPr>
            <a:spAutoFit/>
          </a:bodyPr>
          <a:lstStyle/>
          <a:p>
            <a:pPr lvl="0">
              <a:lnSpc>
                <a:spcPct val="80000"/>
              </a:lnSpc>
              <a:buSzPct val="25000"/>
            </a:pPr>
            <a:r>
              <a:rPr lang="en-US" sz="1200" b="1" dirty="0">
                <a:solidFill>
                  <a:srgbClr val="FF0000"/>
                </a:solidFill>
                <a:latin typeface="Arial" pitchFamily="34" charset="0"/>
                <a:ea typeface="Calibri"/>
                <a:cs typeface="Arial" pitchFamily="34" charset="0"/>
                <a:sym typeface="Calibri"/>
              </a:rPr>
              <a:t>Organizational Trust</a:t>
            </a:r>
          </a:p>
          <a:p>
            <a:pPr lvl="0">
              <a:lnSpc>
                <a:spcPct val="80000"/>
              </a:lnSpc>
              <a:spcBef>
                <a:spcPts val="255"/>
              </a:spcBef>
              <a:buClr>
                <a:schemeClr val="dk1"/>
              </a:buClr>
              <a:buSzPct val="25000"/>
            </a:pPr>
            <a:r>
              <a:rPr lang="en-US" sz="1200" dirty="0">
                <a:solidFill>
                  <a:schemeClr val="dk1"/>
                </a:solidFill>
                <a:latin typeface="Arial" pitchFamily="34" charset="0"/>
                <a:ea typeface="Calibri"/>
                <a:cs typeface="Arial" pitchFamily="34" charset="0"/>
                <a:sym typeface="Calibri"/>
              </a:rPr>
              <a:t>Point 1 – Factors that affect organization having low trust</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Face difficulty getting customers</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Face difficulty getting employees</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Face difficulty getting stockholders</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Face difficulty getting investors</a:t>
            </a:r>
            <a:endParaRPr lang="ar-SA" sz="1200" dirty="0">
              <a:solidFill>
                <a:schemeClr val="dk1"/>
              </a:solidFill>
              <a:latin typeface="Arial" pitchFamily="34" charset="0"/>
              <a:ea typeface="Calibri"/>
              <a:cs typeface="Arial" pitchFamily="34" charset="0"/>
              <a:sym typeface="Calibri"/>
            </a:endParaRPr>
          </a:p>
          <a:p>
            <a:pPr marL="457200" lvl="1">
              <a:lnSpc>
                <a:spcPct val="80000"/>
              </a:lnSpc>
              <a:spcBef>
                <a:spcPts val="255"/>
              </a:spcBef>
              <a:buClr>
                <a:schemeClr val="dk1"/>
              </a:buClr>
              <a:buSzPct val="94444"/>
            </a:pPr>
            <a:endParaRPr lang="en-US" sz="1200" dirty="0">
              <a:solidFill>
                <a:schemeClr val="dk1"/>
              </a:solidFill>
              <a:latin typeface="Arial" pitchFamily="34" charset="0"/>
              <a:ea typeface="Calibri"/>
              <a:cs typeface="Arial" pitchFamily="34" charset="0"/>
              <a:sym typeface="Calibri"/>
            </a:endParaRPr>
          </a:p>
          <a:p>
            <a:pPr lvl="0">
              <a:lnSpc>
                <a:spcPct val="80000"/>
              </a:lnSpc>
              <a:spcBef>
                <a:spcPts val="255"/>
              </a:spcBef>
              <a:buClr>
                <a:schemeClr val="dk1"/>
              </a:buClr>
              <a:buSzPct val="25000"/>
            </a:pPr>
            <a:r>
              <a:rPr lang="en-US" sz="1200" dirty="0">
                <a:solidFill>
                  <a:schemeClr val="dk1"/>
                </a:solidFill>
                <a:latin typeface="Arial" pitchFamily="34" charset="0"/>
                <a:ea typeface="Calibri"/>
                <a:cs typeface="Arial" pitchFamily="34" charset="0"/>
                <a:sym typeface="Calibri"/>
              </a:rPr>
              <a:t>Point 2 – </a:t>
            </a:r>
            <a:r>
              <a:rPr lang="en-US" sz="1200" b="1" dirty="0">
                <a:solidFill>
                  <a:srgbClr val="FF0000"/>
                </a:solidFill>
                <a:latin typeface="Arial" pitchFamily="34" charset="0"/>
                <a:ea typeface="Calibri"/>
                <a:cs typeface="Arial" pitchFamily="34" charset="0"/>
                <a:sym typeface="Calibri"/>
              </a:rPr>
              <a:t>Dimensions of organizational trust</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Concern for employees</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Openness and honesty</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Identification</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Reliability</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Competence</a:t>
            </a:r>
            <a:endParaRPr lang="ar-SA" sz="1200" dirty="0">
              <a:solidFill>
                <a:schemeClr val="dk1"/>
              </a:solidFill>
              <a:latin typeface="Arial" pitchFamily="34" charset="0"/>
              <a:ea typeface="Calibri"/>
              <a:cs typeface="Arial" pitchFamily="34" charset="0"/>
              <a:sym typeface="Calibri"/>
            </a:endParaRPr>
          </a:p>
          <a:p>
            <a:pPr marL="457200" lvl="1">
              <a:lnSpc>
                <a:spcPct val="80000"/>
              </a:lnSpc>
              <a:spcBef>
                <a:spcPts val="255"/>
              </a:spcBef>
              <a:buClr>
                <a:schemeClr val="dk1"/>
              </a:buClr>
              <a:buSzPct val="94444"/>
              <a:buFont typeface="Arial"/>
              <a:buChar char="•"/>
            </a:pPr>
            <a:endParaRPr lang="en-US" sz="1200" dirty="0">
              <a:solidFill>
                <a:schemeClr val="dk1"/>
              </a:solidFill>
              <a:latin typeface="Arial" pitchFamily="34" charset="0"/>
              <a:ea typeface="Calibri"/>
              <a:cs typeface="Arial" pitchFamily="34" charset="0"/>
              <a:sym typeface="Calibri"/>
            </a:endParaRPr>
          </a:p>
          <a:p>
            <a:pPr lvl="0">
              <a:lnSpc>
                <a:spcPct val="80000"/>
              </a:lnSpc>
              <a:spcBef>
                <a:spcPts val="255"/>
              </a:spcBef>
              <a:buClr>
                <a:schemeClr val="dk1"/>
              </a:buClr>
              <a:buSzPct val="25000"/>
            </a:pPr>
            <a:r>
              <a:rPr lang="en-US" sz="1200" dirty="0">
                <a:solidFill>
                  <a:schemeClr val="dk1"/>
                </a:solidFill>
                <a:latin typeface="Arial" pitchFamily="34" charset="0"/>
                <a:ea typeface="Calibri"/>
                <a:cs typeface="Arial" pitchFamily="34" charset="0"/>
                <a:sym typeface="Calibri"/>
              </a:rPr>
              <a:t>Point 3 – </a:t>
            </a:r>
            <a:r>
              <a:rPr lang="en-US" sz="1200" b="1" dirty="0">
                <a:solidFill>
                  <a:srgbClr val="FF0000"/>
                </a:solidFill>
                <a:latin typeface="Arial" pitchFamily="34" charset="0"/>
                <a:ea typeface="Calibri"/>
                <a:cs typeface="Arial" pitchFamily="34" charset="0"/>
                <a:sym typeface="Calibri"/>
              </a:rPr>
              <a:t>Problems that affect positive change</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Insider trading</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Misuse of pension funds</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Criminal behavior of leaders</a:t>
            </a:r>
          </a:p>
          <a:p>
            <a:pPr marL="457200" lvl="1" indent="53340">
              <a:lnSpc>
                <a:spcPct val="80000"/>
              </a:lnSpc>
              <a:spcBef>
                <a:spcPts val="252"/>
              </a:spcBef>
              <a:buClr>
                <a:schemeClr val="dk1"/>
              </a:buClr>
            </a:pPr>
            <a:endParaRPr lang="en-US" sz="1200" dirty="0">
              <a:solidFill>
                <a:schemeClr val="dk1"/>
              </a:solidFill>
              <a:latin typeface="Arial" pitchFamily="34" charset="0"/>
              <a:ea typeface="Calibri"/>
              <a:cs typeface="Arial" pitchFamily="34" charset="0"/>
              <a:sym typeface="Calibri"/>
            </a:endParaRPr>
          </a:p>
          <a:p>
            <a:pPr marL="457200" lvl="1" indent="53340">
              <a:lnSpc>
                <a:spcPct val="80000"/>
              </a:lnSpc>
              <a:spcBef>
                <a:spcPts val="252"/>
              </a:spcBef>
              <a:buClr>
                <a:schemeClr val="dk1"/>
              </a:buClr>
            </a:pPr>
            <a:endParaRPr lang="en-US" sz="1200" dirty="0">
              <a:solidFill>
                <a:schemeClr val="dk1"/>
              </a:solidFill>
              <a:latin typeface="Arial" pitchFamily="34" charset="0"/>
              <a:ea typeface="Calibri"/>
              <a:cs typeface="Arial" pitchFamily="34" charset="0"/>
              <a:sym typeface="Calibri"/>
            </a:endParaRPr>
          </a:p>
        </p:txBody>
      </p:sp>
      <p:pic>
        <p:nvPicPr>
          <p:cNvPr id="4" name="Picture 3">
            <a:extLst>
              <a:ext uri="{FF2B5EF4-FFF2-40B4-BE49-F238E27FC236}">
                <a16:creationId xmlns:a16="http://schemas.microsoft.com/office/drawing/2014/main" id="{EE633539-A4BE-384F-AE66-47FF66ECC420}"/>
              </a:ext>
            </a:extLst>
          </p:cNvPr>
          <p:cNvPicPr>
            <a:picLocks noChangeAspect="1"/>
          </p:cNvPicPr>
          <p:nvPr/>
        </p:nvPicPr>
        <p:blipFill>
          <a:blip r:embed="rId3"/>
          <a:stretch>
            <a:fillRect/>
          </a:stretch>
        </p:blipFill>
        <p:spPr>
          <a:xfrm>
            <a:off x="768350" y="3599791"/>
            <a:ext cx="3492500" cy="23241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Rectangle 5">
            <a:extLst>
              <a:ext uri="{FF2B5EF4-FFF2-40B4-BE49-F238E27FC236}">
                <a16:creationId xmlns:a16="http://schemas.microsoft.com/office/drawing/2014/main" id="{CA615064-6079-E342-8300-88580ED0DB8A}"/>
              </a:ext>
            </a:extLst>
          </p:cNvPr>
          <p:cNvSpPr/>
          <p:nvPr/>
        </p:nvSpPr>
        <p:spPr>
          <a:xfrm>
            <a:off x="228600" y="2002582"/>
            <a:ext cx="4572000" cy="1280351"/>
          </a:xfrm>
          <a:prstGeom prst="rect">
            <a:avLst/>
          </a:prstGeom>
        </p:spPr>
        <p:txBody>
          <a:bodyPr>
            <a:spAutoFit/>
          </a:bodyPr>
          <a:lstStyle/>
          <a:p>
            <a:pPr lvl="0">
              <a:lnSpc>
                <a:spcPct val="80000"/>
              </a:lnSpc>
              <a:spcBef>
                <a:spcPts val="255"/>
              </a:spcBef>
              <a:buSzPct val="25000"/>
            </a:pPr>
            <a:r>
              <a:rPr lang="en-US" sz="1200" b="1" dirty="0">
                <a:solidFill>
                  <a:srgbClr val="FF0000"/>
                </a:solidFill>
                <a:latin typeface="Arial" pitchFamily="34" charset="0"/>
                <a:ea typeface="Calibri"/>
                <a:cs typeface="Arial" pitchFamily="34" charset="0"/>
                <a:sym typeface="Calibri"/>
              </a:rPr>
              <a:t>Organizational Decline</a:t>
            </a:r>
          </a:p>
          <a:p>
            <a:pPr lvl="0">
              <a:lnSpc>
                <a:spcPct val="80000"/>
              </a:lnSpc>
              <a:spcBef>
                <a:spcPts val="255"/>
              </a:spcBef>
              <a:buClr>
                <a:schemeClr val="dk1"/>
              </a:buClr>
              <a:buSzPct val="25000"/>
            </a:pPr>
            <a:r>
              <a:rPr lang="en-US" sz="1200" dirty="0">
                <a:solidFill>
                  <a:schemeClr val="dk1"/>
                </a:solidFill>
                <a:latin typeface="Arial" pitchFamily="34" charset="0"/>
                <a:ea typeface="Calibri"/>
                <a:cs typeface="Arial" pitchFamily="34" charset="0"/>
                <a:sym typeface="Calibri"/>
              </a:rPr>
              <a:t>Point 1 – Overview</a:t>
            </a: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Organization is in danger of losing its abilities and unable to mount productive change</a:t>
            </a:r>
            <a:endParaRPr lang="ar-SA" sz="1200" dirty="0">
              <a:solidFill>
                <a:schemeClr val="dk1"/>
              </a:solidFill>
              <a:latin typeface="Arial" pitchFamily="34" charset="0"/>
              <a:ea typeface="Calibri"/>
              <a:cs typeface="Arial" pitchFamily="34" charset="0"/>
              <a:sym typeface="Calibri"/>
            </a:endParaRPr>
          </a:p>
          <a:p>
            <a:pPr marL="457200" lvl="1">
              <a:lnSpc>
                <a:spcPct val="80000"/>
              </a:lnSpc>
              <a:spcBef>
                <a:spcPts val="255"/>
              </a:spcBef>
              <a:buClr>
                <a:schemeClr val="dk1"/>
              </a:buClr>
              <a:buSzPct val="94444"/>
            </a:pPr>
            <a:endParaRPr lang="en-US" sz="1200" dirty="0">
              <a:solidFill>
                <a:schemeClr val="dk1"/>
              </a:solidFill>
              <a:latin typeface="Arial" pitchFamily="34" charset="0"/>
              <a:ea typeface="Calibri"/>
              <a:cs typeface="Arial" pitchFamily="34" charset="0"/>
              <a:sym typeface="Calibri"/>
            </a:endParaRPr>
          </a:p>
          <a:p>
            <a:pPr marL="457200" lvl="1">
              <a:lnSpc>
                <a:spcPct val="80000"/>
              </a:lnSpc>
              <a:spcBef>
                <a:spcPts val="255"/>
              </a:spcBef>
              <a:buClr>
                <a:schemeClr val="dk1"/>
              </a:buClr>
              <a:buSzPct val="94444"/>
              <a:buFont typeface="Arial"/>
              <a:buChar char="•"/>
            </a:pPr>
            <a:r>
              <a:rPr lang="en-US" sz="1200" dirty="0">
                <a:solidFill>
                  <a:schemeClr val="dk1"/>
                </a:solidFill>
                <a:latin typeface="Arial" pitchFamily="34" charset="0"/>
                <a:ea typeface="Calibri"/>
                <a:cs typeface="Arial" pitchFamily="34" charset="0"/>
                <a:sym typeface="Calibri"/>
              </a:rPr>
              <a:t> Decline can be addressed with productive change and not become an insurmountable barrier</a:t>
            </a:r>
          </a:p>
        </p:txBody>
      </p:sp>
    </p:spTree>
  </p:cSld>
  <p:clrMapOvr>
    <a:masterClrMapping/>
  </p:clrMapOvr>
  <p:transition spd="slow">
    <p:cu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Shape 136"/>
          <p:cNvSpPr txBox="1">
            <a:spLocks noGrp="1"/>
          </p:cNvSpPr>
          <p:nvPr>
            <p:ph type="title"/>
          </p:nvPr>
        </p:nvSpPr>
        <p:spPr>
          <a:xfrm>
            <a:off x="1905000" y="76200"/>
            <a:ext cx="82296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200" b="1" i="0" u="none" strike="noStrike" cap="none" baseline="0" dirty="0">
                <a:solidFill>
                  <a:srgbClr val="009999"/>
                </a:solidFill>
                <a:latin typeface="Arial"/>
                <a:ea typeface="Arial"/>
                <a:cs typeface="Arial"/>
                <a:sym typeface="Arial"/>
              </a:rPr>
              <a:t>10.3 Barriers to Innovation</a:t>
            </a:r>
            <a:br>
              <a:rPr lang="ar-SA" sz="3200" b="1" i="0" u="none" strike="noStrike" cap="none" baseline="0" dirty="0">
                <a:solidFill>
                  <a:srgbClr val="009999"/>
                </a:solidFill>
                <a:latin typeface="Arial"/>
                <a:ea typeface="Arial"/>
                <a:cs typeface="Arial"/>
                <a:sym typeface="Arial"/>
              </a:rPr>
            </a:br>
            <a:r>
              <a:rPr lang="en-US" sz="3200" b="1" i="0" u="none" strike="noStrike" cap="none" baseline="0" dirty="0">
                <a:solidFill>
                  <a:srgbClr val="009999"/>
                </a:solidFill>
                <a:latin typeface="Arial"/>
                <a:ea typeface="Arial"/>
                <a:cs typeface="Arial"/>
                <a:sym typeface="Arial"/>
              </a:rPr>
              <a:t> and Change </a:t>
            </a:r>
            <a:r>
              <a:rPr lang="en-US" sz="2000" b="1" i="0" u="none" strike="noStrike" cap="none" baseline="0" dirty="0">
                <a:solidFill>
                  <a:srgbClr val="009999"/>
                </a:solidFill>
                <a:latin typeface="Arial"/>
                <a:ea typeface="Arial"/>
                <a:cs typeface="Arial"/>
                <a:sym typeface="Arial"/>
              </a:rPr>
              <a:t>(6 of 6)</a:t>
            </a:r>
          </a:p>
        </p:txBody>
      </p:sp>
      <p:sp>
        <p:nvSpPr>
          <p:cNvPr id="137" name="Shape 137"/>
          <p:cNvSpPr txBox="1">
            <a:spLocks noGrp="1"/>
          </p:cNvSpPr>
          <p:nvPr>
            <p:ph type="body" idx="1"/>
          </p:nvPr>
        </p:nvSpPr>
        <p:spPr>
          <a:xfrm>
            <a:off x="0" y="1600200"/>
            <a:ext cx="8229600" cy="4125914"/>
          </a:xfrm>
          <a:prstGeom prst="rect">
            <a:avLst/>
          </a:prstGeom>
          <a:noFill/>
          <a:ln>
            <a:noFill/>
          </a:ln>
        </p:spPr>
        <p:txBody>
          <a:bodyPr lIns="91425" tIns="45700" rIns="91425" bIns="45700" anchor="t" anchorCtr="0">
            <a:noAutofit/>
          </a:bodyPr>
          <a:lstStyle/>
          <a:p>
            <a:pPr marL="342900" marR="0" lvl="0" indent="-342900" algn="l" rtl="0">
              <a:spcBef>
                <a:spcPts val="0"/>
              </a:spcBef>
              <a:spcAft>
                <a:spcPts val="0"/>
              </a:spcAft>
              <a:buClr>
                <a:schemeClr val="dk1"/>
              </a:buClr>
              <a:buSzPct val="114285"/>
              <a:buFont typeface="Arial"/>
              <a:buChar char="•"/>
            </a:pPr>
            <a:r>
              <a:rPr lang="en-US" sz="2800" b="0" i="0" u="none" strike="noStrike" cap="none" baseline="0" dirty="0">
                <a:solidFill>
                  <a:schemeClr val="dk1"/>
                </a:solidFill>
                <a:latin typeface="Arial"/>
                <a:ea typeface="Arial"/>
                <a:cs typeface="Arial"/>
                <a:sym typeface="Arial"/>
              </a:rPr>
              <a:t> </a:t>
            </a:r>
            <a:r>
              <a:rPr lang="en-US" sz="3200" b="0" i="0" u="none" strike="noStrike" cap="none" baseline="0" dirty="0">
                <a:solidFill>
                  <a:schemeClr val="dk1"/>
                </a:solidFill>
                <a:latin typeface="Arial"/>
                <a:ea typeface="Arial"/>
                <a:cs typeface="Arial"/>
                <a:sym typeface="Arial"/>
              </a:rPr>
              <a:t>Organizational Crisis</a:t>
            </a:r>
          </a:p>
          <a:p>
            <a:pPr marL="342900" marR="0" lvl="0" indent="-342900" algn="l" rtl="0">
              <a:spcBef>
                <a:spcPts val="560"/>
              </a:spcBef>
              <a:spcAft>
                <a:spcPts val="0"/>
              </a:spcAft>
              <a:buClr>
                <a:schemeClr val="dk1"/>
              </a:buClr>
              <a:buSzPct val="25000"/>
              <a:buFont typeface="Arial"/>
              <a:buNone/>
            </a:pPr>
            <a:r>
              <a:rPr lang="en-US" sz="2800" b="0" i="0" u="none" strike="noStrike" cap="none" baseline="0" dirty="0">
                <a:solidFill>
                  <a:schemeClr val="dk1"/>
                </a:solidFill>
                <a:latin typeface="Arial"/>
                <a:ea typeface="Arial"/>
                <a:cs typeface="Arial"/>
                <a:sym typeface="Arial"/>
              </a:rPr>
              <a:t>	- Unplanned change</a:t>
            </a:r>
          </a:p>
          <a:p>
            <a:pPr marL="342900" marR="0" lvl="0" indent="-342900" algn="l" rtl="0">
              <a:spcBef>
                <a:spcPts val="560"/>
              </a:spcBef>
              <a:spcAft>
                <a:spcPts val="0"/>
              </a:spcAft>
              <a:buClr>
                <a:schemeClr val="dk1"/>
              </a:buClr>
              <a:buSzPct val="25000"/>
              <a:buFont typeface="Arial"/>
              <a:buNone/>
            </a:pPr>
            <a:r>
              <a:rPr lang="en-US" sz="2800" b="0" i="0" u="none" strike="noStrike" cap="none" baseline="0" dirty="0">
                <a:solidFill>
                  <a:schemeClr val="dk1"/>
                </a:solidFill>
                <a:latin typeface="Arial"/>
                <a:ea typeface="Arial"/>
                <a:cs typeface="Arial"/>
                <a:sym typeface="Arial"/>
              </a:rPr>
              <a:t>    - Discouraging facts of crisis</a:t>
            </a:r>
          </a:p>
        </p:txBody>
      </p:sp>
      <p:sp>
        <p:nvSpPr>
          <p:cNvPr id="2" name="Rectangle 1">
            <a:extLst>
              <a:ext uri="{FF2B5EF4-FFF2-40B4-BE49-F238E27FC236}">
                <a16:creationId xmlns:a16="http://schemas.microsoft.com/office/drawing/2014/main" id="{90DD86BD-81D7-0149-BD4C-F7F22EE12B7D}"/>
              </a:ext>
            </a:extLst>
          </p:cNvPr>
          <p:cNvSpPr/>
          <p:nvPr/>
        </p:nvSpPr>
        <p:spPr>
          <a:xfrm>
            <a:off x="457200" y="3276600"/>
            <a:ext cx="4572000" cy="2585323"/>
          </a:xfrm>
          <a:prstGeom prst="rect">
            <a:avLst/>
          </a:prstGeom>
        </p:spPr>
        <p:txBody>
          <a:bodyPr>
            <a:spAutoFit/>
          </a:bodyPr>
          <a:lstStyle/>
          <a:p>
            <a:pPr lvl="0">
              <a:buSzPct val="25000"/>
            </a:pPr>
            <a:r>
              <a:rPr lang="en-US" sz="1200" b="1" dirty="0">
                <a:solidFill>
                  <a:schemeClr val="dk1"/>
                </a:solidFill>
                <a:latin typeface="Arial" pitchFamily="34" charset="0"/>
                <a:ea typeface="Calibri"/>
                <a:cs typeface="Arial" pitchFamily="34" charset="0"/>
                <a:sym typeface="Calibri"/>
              </a:rPr>
              <a:t>Organizational Crisis</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1 – </a:t>
            </a:r>
            <a:r>
              <a:rPr lang="en-US" sz="1200" b="1" dirty="0">
                <a:solidFill>
                  <a:srgbClr val="FF0000"/>
                </a:solidFill>
                <a:latin typeface="Arial" pitchFamily="34" charset="0"/>
                <a:ea typeface="Calibri"/>
                <a:cs typeface="Arial" pitchFamily="34" charset="0"/>
                <a:sym typeface="Calibri"/>
              </a:rPr>
              <a:t>Unplanned change</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Stimulates change that is neither planned nor under the influence of the organization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Negative disruptions which are unexpected</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Crises are barriers to productive change</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2 – </a:t>
            </a:r>
            <a:r>
              <a:rPr lang="en-US" sz="1200" b="1" dirty="0">
                <a:solidFill>
                  <a:srgbClr val="FF0000"/>
                </a:solidFill>
                <a:latin typeface="Arial" pitchFamily="34" charset="0"/>
                <a:ea typeface="Calibri"/>
                <a:cs typeface="Arial" pitchFamily="34" charset="0"/>
                <a:sym typeface="Calibri"/>
              </a:rPr>
              <a:t>Discouraging facts of crisis</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Corruption scandals</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Tragic employee deaths</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Ethical abuses</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Product failures</a:t>
            </a:r>
          </a:p>
        </p:txBody>
      </p:sp>
      <p:pic>
        <p:nvPicPr>
          <p:cNvPr id="6" name="Picture 5">
            <a:extLst>
              <a:ext uri="{FF2B5EF4-FFF2-40B4-BE49-F238E27FC236}">
                <a16:creationId xmlns:a16="http://schemas.microsoft.com/office/drawing/2014/main" id="{F20E4438-0CBD-3F4D-BA69-CD4DA6339091}"/>
              </a:ext>
            </a:extLst>
          </p:cNvPr>
          <p:cNvPicPr>
            <a:picLocks noChangeAspect="1"/>
          </p:cNvPicPr>
          <p:nvPr/>
        </p:nvPicPr>
        <p:blipFill>
          <a:blip r:embed="rId3"/>
          <a:stretch>
            <a:fillRect/>
          </a:stretch>
        </p:blipFill>
        <p:spPr>
          <a:xfrm>
            <a:off x="5202183" y="2819400"/>
            <a:ext cx="3492500" cy="2324100"/>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cSld>
  <p:clrMapOvr>
    <a:masterClrMapping/>
  </p:clrMapOvr>
  <p:transition spd="slow">
    <p:cu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Shape 144"/>
          <p:cNvSpPr txBox="1">
            <a:spLocks noGrp="1"/>
          </p:cNvSpPr>
          <p:nvPr>
            <p:ph type="title"/>
          </p:nvPr>
        </p:nvSpPr>
        <p:spPr>
          <a:xfrm>
            <a:off x="1867366" y="21021"/>
            <a:ext cx="8229600" cy="2297111"/>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The Leadership of Innovation</a:t>
            </a:r>
            <a:br>
              <a:rPr lang="en-US" sz="3600" b="1" i="0" u="none" strike="noStrike" cap="none" baseline="0" dirty="0">
                <a:solidFill>
                  <a:srgbClr val="009999"/>
                </a:solidFill>
                <a:latin typeface="Arial"/>
                <a:ea typeface="Arial"/>
                <a:cs typeface="Arial"/>
                <a:sym typeface="Arial"/>
              </a:rPr>
            </a:br>
            <a:r>
              <a:rPr lang="en-US" sz="3600" b="1" i="0" u="none" strike="noStrike" cap="none" baseline="0" dirty="0">
                <a:solidFill>
                  <a:srgbClr val="009999"/>
                </a:solidFill>
                <a:latin typeface="Arial"/>
                <a:ea typeface="Arial"/>
                <a:cs typeface="Arial"/>
                <a:sym typeface="Arial"/>
              </a:rPr>
              <a:t> and Change</a:t>
            </a:r>
          </a:p>
        </p:txBody>
      </p:sp>
      <p:sp>
        <p:nvSpPr>
          <p:cNvPr id="145" name="Shape 145"/>
          <p:cNvSpPr txBox="1">
            <a:spLocks noGrp="1"/>
          </p:cNvSpPr>
          <p:nvPr>
            <p:ph type="body" idx="1"/>
          </p:nvPr>
        </p:nvSpPr>
        <p:spPr>
          <a:xfrm>
            <a:off x="914400" y="1295400"/>
            <a:ext cx="8229600" cy="3554412"/>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Font typeface="Arial"/>
              <a:buNone/>
            </a:pPr>
            <a:endParaRPr sz="3200" b="0" i="0" u="none" strike="noStrike" cap="none" baseline="0" dirty="0">
              <a:solidFill>
                <a:schemeClr val="dk1"/>
              </a:solidFill>
              <a:latin typeface="Arial"/>
              <a:ea typeface="Arial"/>
              <a:cs typeface="Arial"/>
              <a:sym typeface="Arial"/>
            </a:endParaRPr>
          </a:p>
          <a:p>
            <a:pPr marL="0" marR="0" lvl="0" indent="0" algn="l" rtl="0">
              <a:spcBef>
                <a:spcPts val="640"/>
              </a:spcBef>
              <a:spcAft>
                <a:spcPts val="0"/>
              </a:spcAft>
              <a:buClr>
                <a:schemeClr val="dk1"/>
              </a:buClr>
              <a:buSzPct val="25000"/>
              <a:buFont typeface="Arial"/>
              <a:buNone/>
            </a:pPr>
            <a:r>
              <a:rPr lang="en-US" sz="3200" b="0" i="0" u="none" strike="noStrike" cap="none" baseline="0" dirty="0">
                <a:solidFill>
                  <a:schemeClr val="dk1"/>
                </a:solidFill>
                <a:latin typeface="Arial"/>
                <a:ea typeface="Arial"/>
                <a:cs typeface="Arial"/>
                <a:sym typeface="Arial"/>
              </a:rPr>
              <a:t>Objective 10.4 Describe the importance of value assumptions during change</a:t>
            </a:r>
          </a:p>
        </p:txBody>
      </p:sp>
      <p:pic>
        <p:nvPicPr>
          <p:cNvPr id="3" name="Picture 2">
            <a:extLst>
              <a:ext uri="{FF2B5EF4-FFF2-40B4-BE49-F238E27FC236}">
                <a16:creationId xmlns:a16="http://schemas.microsoft.com/office/drawing/2014/main" id="{6FFA186E-E6E7-6441-AD87-96A671CBB207}"/>
              </a:ext>
            </a:extLst>
          </p:cNvPr>
          <p:cNvPicPr>
            <a:picLocks noChangeAspect="1"/>
          </p:cNvPicPr>
          <p:nvPr/>
        </p:nvPicPr>
        <p:blipFill>
          <a:blip r:embed="rId3"/>
          <a:stretch>
            <a:fillRect/>
          </a:stretch>
        </p:blipFill>
        <p:spPr>
          <a:xfrm>
            <a:off x="2542100" y="2960521"/>
            <a:ext cx="4777635" cy="2449679"/>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2" name="Rectangle 1">
            <a:extLst>
              <a:ext uri="{FF2B5EF4-FFF2-40B4-BE49-F238E27FC236}">
                <a16:creationId xmlns:a16="http://schemas.microsoft.com/office/drawing/2014/main" id="{6CDBAA8A-01BB-EA4E-8131-B28FD8797088}"/>
              </a:ext>
            </a:extLst>
          </p:cNvPr>
          <p:cNvSpPr/>
          <p:nvPr/>
        </p:nvSpPr>
        <p:spPr>
          <a:xfrm>
            <a:off x="1927109" y="5410200"/>
            <a:ext cx="6109365" cy="584775"/>
          </a:xfrm>
          <a:prstGeom prst="rect">
            <a:avLst/>
          </a:prstGeom>
        </p:spPr>
        <p:txBody>
          <a:bodyPr wrap="none">
            <a:spAutoFit/>
          </a:bodyPr>
          <a:lstStyle/>
          <a:p>
            <a:pPr>
              <a:spcBef>
                <a:spcPts val="640"/>
              </a:spcBef>
              <a:buClr>
                <a:schemeClr val="dk1"/>
              </a:buClr>
              <a:buSzPct val="25000"/>
            </a:pPr>
            <a:r>
              <a:rPr lang="en-US" sz="3200" dirty="0">
                <a:solidFill>
                  <a:srgbClr val="FF0000"/>
                </a:solidFill>
              </a:rPr>
              <a:t> صف أهمية افتراضات ” القيمة”  أثناء التغيير</a:t>
            </a:r>
          </a:p>
        </p:txBody>
      </p:sp>
    </p:spTree>
  </p:cSld>
  <p:clrMapOvr>
    <a:masterClrMapping/>
  </p:clrMapOvr>
  <p:transition spd="slow">
    <p:cu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Shape 152"/>
          <p:cNvSpPr txBox="1">
            <a:spLocks noGrp="1"/>
          </p:cNvSpPr>
          <p:nvPr>
            <p:ph type="title"/>
          </p:nvPr>
        </p:nvSpPr>
        <p:spPr>
          <a:xfrm>
            <a:off x="1828800" y="14371"/>
            <a:ext cx="73152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10.4 The Leadership of Innovation and Change </a:t>
            </a:r>
          </a:p>
        </p:txBody>
      </p:sp>
      <p:sp>
        <p:nvSpPr>
          <p:cNvPr id="153" name="Shape 153"/>
          <p:cNvSpPr txBox="1">
            <a:spLocks noGrp="1"/>
          </p:cNvSpPr>
          <p:nvPr>
            <p:ph type="body" idx="1"/>
          </p:nvPr>
        </p:nvSpPr>
        <p:spPr>
          <a:xfrm>
            <a:off x="-152400" y="1676400"/>
            <a:ext cx="8229600" cy="4125914"/>
          </a:xfrm>
          <a:prstGeom prst="rect">
            <a:avLst/>
          </a:prstGeom>
          <a:noFill/>
          <a:ln>
            <a:noFill/>
          </a:ln>
        </p:spPr>
        <p:txBody>
          <a:bodyPr lIns="91425" tIns="45700" rIns="91425" bIns="45700" anchor="t" anchorCtr="0">
            <a:noAutofit/>
          </a:bodyPr>
          <a:lstStyle/>
          <a:p>
            <a:pPr marL="342900" marR="0" lvl="0" indent="-342900" algn="l" rtl="0">
              <a:spcBef>
                <a:spcPts val="0"/>
              </a:spcBef>
              <a:spcAft>
                <a:spcPts val="0"/>
              </a:spcAft>
              <a:buClr>
                <a:schemeClr val="dk1"/>
              </a:buClr>
              <a:buSzPct val="25000"/>
              <a:buFont typeface="Arial"/>
              <a:buNone/>
            </a:pPr>
            <a:r>
              <a:rPr lang="en-US" sz="2800" b="0" i="0" u="none" strike="noStrike" cap="none" baseline="0" dirty="0">
                <a:solidFill>
                  <a:schemeClr val="dk1"/>
                </a:solidFill>
                <a:latin typeface="Arial"/>
                <a:ea typeface="Arial"/>
                <a:cs typeface="Arial"/>
                <a:sym typeface="Arial"/>
              </a:rPr>
              <a:t>	- Three types of organizational space</a:t>
            </a:r>
          </a:p>
          <a:p>
            <a:pPr marL="342900" marR="0" lvl="0" indent="-342900" algn="l" rtl="0">
              <a:spcBef>
                <a:spcPts val="560"/>
              </a:spcBef>
              <a:spcAft>
                <a:spcPts val="0"/>
              </a:spcAft>
              <a:buClr>
                <a:schemeClr val="dk1"/>
              </a:buClr>
              <a:buSzPct val="25000"/>
              <a:buFont typeface="Arial"/>
              <a:buNone/>
            </a:pPr>
            <a:r>
              <a:rPr lang="en-US" sz="2800" b="0" i="0" u="none" strike="noStrike" cap="none" baseline="0" dirty="0">
                <a:solidFill>
                  <a:schemeClr val="dk1"/>
                </a:solidFill>
                <a:latin typeface="Arial"/>
                <a:ea typeface="Arial"/>
                <a:cs typeface="Arial"/>
                <a:sym typeface="Arial"/>
              </a:rPr>
              <a:t>    - Responsibilities of communication specialist</a:t>
            </a:r>
          </a:p>
        </p:txBody>
      </p:sp>
      <p:sp>
        <p:nvSpPr>
          <p:cNvPr id="2" name="Rectangle 1">
            <a:extLst>
              <a:ext uri="{FF2B5EF4-FFF2-40B4-BE49-F238E27FC236}">
                <a16:creationId xmlns:a16="http://schemas.microsoft.com/office/drawing/2014/main" id="{3EE69D09-CF7E-6048-A002-5E1947BAD991}"/>
              </a:ext>
            </a:extLst>
          </p:cNvPr>
          <p:cNvSpPr/>
          <p:nvPr/>
        </p:nvSpPr>
        <p:spPr>
          <a:xfrm>
            <a:off x="381000" y="3085612"/>
            <a:ext cx="4572000" cy="2769989"/>
          </a:xfrm>
          <a:prstGeom prst="rect">
            <a:avLst/>
          </a:prstGeom>
        </p:spPr>
        <p:txBody>
          <a:bodyPr>
            <a:spAutoFit/>
          </a:bodyPr>
          <a:lstStyle/>
          <a:p>
            <a:pPr lvl="0">
              <a:buSzPct val="25000"/>
            </a:pPr>
            <a:r>
              <a:rPr lang="en-US" sz="1200" b="1" dirty="0">
                <a:solidFill>
                  <a:schemeClr val="dk1"/>
                </a:solidFill>
                <a:latin typeface="Arial" pitchFamily="34" charset="0"/>
                <a:ea typeface="Calibri"/>
                <a:cs typeface="Arial" pitchFamily="34" charset="0"/>
                <a:sym typeface="Calibri"/>
              </a:rPr>
              <a:t>The Leadership of Innovation and Change </a:t>
            </a:r>
          </a:p>
          <a:p>
            <a:pPr lvl="0">
              <a:buSzPct val="25000"/>
            </a:pPr>
            <a:endParaRPr lang="en-US" sz="1200" b="1" dirty="0">
              <a:solidFill>
                <a:schemeClr val="dk1"/>
              </a:solidFill>
              <a:latin typeface="Arial" pitchFamily="34" charset="0"/>
              <a:ea typeface="Calibri"/>
              <a:cs typeface="Arial" pitchFamily="34" charset="0"/>
              <a:sym typeface="Calibri"/>
            </a:endParaRPr>
          </a:p>
          <a:p>
            <a:pPr lvl="0">
              <a:spcBef>
                <a:spcPts val="360"/>
              </a:spcBef>
              <a:buSzPct val="25000"/>
            </a:pPr>
            <a:r>
              <a:rPr lang="en-US" sz="1200" dirty="0">
                <a:solidFill>
                  <a:schemeClr val="dk1"/>
                </a:solidFill>
                <a:latin typeface="Arial" pitchFamily="34" charset="0"/>
                <a:ea typeface="Calibri"/>
                <a:cs typeface="Arial" pitchFamily="34" charset="0"/>
                <a:sym typeface="Calibri"/>
              </a:rPr>
              <a:t>Point 1 – </a:t>
            </a:r>
            <a:r>
              <a:rPr lang="en-US" sz="1200" b="1" dirty="0">
                <a:solidFill>
                  <a:srgbClr val="FF0000"/>
                </a:solidFill>
                <a:latin typeface="Arial" pitchFamily="34" charset="0"/>
                <a:ea typeface="Calibri"/>
                <a:cs typeface="Arial" pitchFamily="34" charset="0"/>
                <a:sym typeface="Calibri"/>
              </a:rPr>
              <a:t>Three types of organizational space</a:t>
            </a:r>
          </a:p>
          <a:p>
            <a:pPr marL="628650" lvl="1" indent="-171450">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Focus on new ideas, processes, products, or services</a:t>
            </a:r>
          </a:p>
          <a:p>
            <a:pPr marL="628650" lvl="1" indent="-171450">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Spin a new venture off from the parent organization</a:t>
            </a:r>
          </a:p>
          <a:p>
            <a:pPr marL="628650" lvl="1" indent="-171450">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Acquire the capabilities of another organization</a:t>
            </a:r>
          </a:p>
          <a:p>
            <a:pPr lvl="0">
              <a:spcBef>
                <a:spcPts val="360"/>
              </a:spcBef>
              <a:buSzPct val="25000"/>
            </a:pPr>
            <a:r>
              <a:rPr lang="en-US" sz="1200" dirty="0">
                <a:solidFill>
                  <a:schemeClr val="dk1"/>
                </a:solidFill>
                <a:latin typeface="Arial" pitchFamily="34" charset="0"/>
                <a:ea typeface="Calibri"/>
                <a:cs typeface="Arial" pitchFamily="34" charset="0"/>
                <a:sym typeface="Calibri"/>
              </a:rPr>
              <a:t>Point 2 – </a:t>
            </a:r>
            <a:r>
              <a:rPr lang="en-US" sz="1200" b="1" dirty="0">
                <a:solidFill>
                  <a:srgbClr val="FF0000"/>
                </a:solidFill>
                <a:latin typeface="Arial" pitchFamily="34" charset="0"/>
                <a:ea typeface="Calibri"/>
                <a:cs typeface="Arial" pitchFamily="34" charset="0"/>
                <a:sym typeface="Calibri"/>
              </a:rPr>
              <a:t>Responsibilities of communication specialist</a:t>
            </a:r>
          </a:p>
          <a:p>
            <a:pPr marL="628650" lvl="1" indent="-171450">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Collects and evaluates data</a:t>
            </a:r>
          </a:p>
          <a:p>
            <a:pPr marL="628650" lvl="1" indent="-171450">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Interprets data for those responsible for decision making</a:t>
            </a:r>
          </a:p>
          <a:p>
            <a:pPr marL="628650" lvl="1" indent="-171450">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Develops processes and plans for solutions</a:t>
            </a:r>
          </a:p>
          <a:p>
            <a:pPr marL="628650" lvl="1" indent="-171450">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Evaluates the results of innovation and change efforts</a:t>
            </a:r>
          </a:p>
        </p:txBody>
      </p:sp>
      <p:pic>
        <p:nvPicPr>
          <p:cNvPr id="6" name="Picture 5">
            <a:extLst>
              <a:ext uri="{FF2B5EF4-FFF2-40B4-BE49-F238E27FC236}">
                <a16:creationId xmlns:a16="http://schemas.microsoft.com/office/drawing/2014/main" id="{16C74FDA-4794-4046-B746-B41AE143E8C2}"/>
              </a:ext>
            </a:extLst>
          </p:cNvPr>
          <p:cNvPicPr>
            <a:picLocks noChangeAspect="1"/>
          </p:cNvPicPr>
          <p:nvPr/>
        </p:nvPicPr>
        <p:blipFill>
          <a:blip r:embed="rId3"/>
          <a:stretch>
            <a:fillRect/>
          </a:stretch>
        </p:blipFill>
        <p:spPr>
          <a:xfrm>
            <a:off x="5304254" y="3048000"/>
            <a:ext cx="3492500" cy="2324100"/>
          </a:xfrm>
          <a:prstGeom prst="rect">
            <a:avLst/>
          </a:prstGeom>
          <a:ln>
            <a:noFill/>
          </a:ln>
          <a:effectLst>
            <a:outerShdw blurRad="292100" dist="139700" dir="2700000" algn="tl" rotWithShape="0">
              <a:srgbClr val="333333">
                <a:alpha val="65000"/>
              </a:srgbClr>
            </a:outerShdw>
          </a:effectLst>
        </p:spPr>
      </p:pic>
    </p:spTree>
  </p:cSld>
  <p:clrMapOvr>
    <a:masterClrMapping/>
  </p:clrMapOvr>
  <p:transition spd="slow">
    <p:cu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Shape 160"/>
          <p:cNvSpPr txBox="1">
            <a:spLocks noGrp="1"/>
          </p:cNvSpPr>
          <p:nvPr>
            <p:ph type="title"/>
          </p:nvPr>
        </p:nvSpPr>
        <p:spPr>
          <a:xfrm>
            <a:off x="1905000" y="124686"/>
            <a:ext cx="8229600" cy="2297111"/>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200" b="1" i="0" u="none" strike="noStrike" cap="none" baseline="0" dirty="0">
                <a:solidFill>
                  <a:srgbClr val="009999"/>
                </a:solidFill>
                <a:latin typeface="Arial"/>
                <a:ea typeface="Arial"/>
                <a:cs typeface="Arial"/>
                <a:sym typeface="Arial"/>
              </a:rPr>
              <a:t>Models and Processes for</a:t>
            </a:r>
            <a:br>
              <a:rPr lang="ar-SA" sz="3200" b="1" i="0" u="none" strike="noStrike" cap="none" baseline="0" dirty="0">
                <a:solidFill>
                  <a:srgbClr val="009999"/>
                </a:solidFill>
                <a:latin typeface="Arial"/>
                <a:ea typeface="Arial"/>
                <a:cs typeface="Arial"/>
                <a:sym typeface="Arial"/>
              </a:rPr>
            </a:br>
            <a:r>
              <a:rPr lang="en-US" sz="3200" b="1" i="0" u="none" strike="noStrike" cap="none" baseline="0" dirty="0">
                <a:solidFill>
                  <a:srgbClr val="009999"/>
                </a:solidFill>
                <a:latin typeface="Arial"/>
                <a:ea typeface="Arial"/>
                <a:cs typeface="Arial"/>
                <a:sym typeface="Arial"/>
              </a:rPr>
              <a:t> Innovation and Change</a:t>
            </a:r>
          </a:p>
        </p:txBody>
      </p:sp>
      <p:sp>
        <p:nvSpPr>
          <p:cNvPr id="161" name="Shape 161"/>
          <p:cNvSpPr txBox="1">
            <a:spLocks noGrp="1"/>
          </p:cNvSpPr>
          <p:nvPr>
            <p:ph type="body" idx="1"/>
          </p:nvPr>
        </p:nvSpPr>
        <p:spPr>
          <a:xfrm>
            <a:off x="888124" y="1854263"/>
            <a:ext cx="8229600" cy="3554412"/>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Font typeface="Arial"/>
              <a:buNone/>
            </a:pPr>
            <a:endParaRPr sz="3200" b="0" i="0" u="none" strike="noStrike" cap="none" baseline="0" dirty="0">
              <a:solidFill>
                <a:schemeClr val="dk1"/>
              </a:solidFill>
              <a:latin typeface="Arial"/>
              <a:ea typeface="Arial"/>
              <a:cs typeface="Arial"/>
              <a:sym typeface="Arial"/>
            </a:endParaRPr>
          </a:p>
          <a:p>
            <a:pPr marL="0" marR="0" lvl="0" indent="0" algn="l" rtl="0">
              <a:spcBef>
                <a:spcPts val="640"/>
              </a:spcBef>
              <a:spcAft>
                <a:spcPts val="0"/>
              </a:spcAft>
              <a:buClr>
                <a:schemeClr val="dk1"/>
              </a:buClr>
              <a:buSzPct val="25000"/>
              <a:buFont typeface="Arial"/>
              <a:buNone/>
            </a:pPr>
            <a:r>
              <a:rPr lang="en-US" sz="3200" b="0" i="0" u="none" strike="noStrike" cap="none" baseline="0" dirty="0">
                <a:solidFill>
                  <a:schemeClr val="dk1"/>
                </a:solidFill>
                <a:latin typeface="Arial"/>
                <a:ea typeface="Arial"/>
                <a:cs typeface="Arial"/>
                <a:sym typeface="Arial"/>
              </a:rPr>
              <a:t>Objective 10.5 Identify processes and models for innovation and change</a:t>
            </a:r>
          </a:p>
        </p:txBody>
      </p:sp>
      <p:pic>
        <p:nvPicPr>
          <p:cNvPr id="3" name="Picture 2">
            <a:extLst>
              <a:ext uri="{FF2B5EF4-FFF2-40B4-BE49-F238E27FC236}">
                <a16:creationId xmlns:a16="http://schemas.microsoft.com/office/drawing/2014/main" id="{40C569C2-8B55-A648-9D0F-E337DFDC7862}"/>
              </a:ext>
            </a:extLst>
          </p:cNvPr>
          <p:cNvPicPr>
            <a:picLocks noChangeAspect="1"/>
          </p:cNvPicPr>
          <p:nvPr/>
        </p:nvPicPr>
        <p:blipFill>
          <a:blip r:embed="rId3"/>
          <a:stretch>
            <a:fillRect/>
          </a:stretch>
        </p:blipFill>
        <p:spPr>
          <a:xfrm>
            <a:off x="2527300" y="4038600"/>
            <a:ext cx="3492500" cy="23241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ransition spd="slow">
    <p:cu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Shape 168"/>
          <p:cNvSpPr txBox="1">
            <a:spLocks noGrp="1"/>
          </p:cNvSpPr>
          <p:nvPr>
            <p:ph type="title"/>
          </p:nvPr>
        </p:nvSpPr>
        <p:spPr>
          <a:xfrm>
            <a:off x="1905000" y="75164"/>
            <a:ext cx="82296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10.5 Models and Processes for Innovation and Change </a:t>
            </a:r>
            <a:r>
              <a:rPr lang="en-US" sz="2400" b="1" i="0" u="none" strike="noStrike" cap="none" baseline="0" dirty="0">
                <a:solidFill>
                  <a:srgbClr val="009999"/>
                </a:solidFill>
                <a:latin typeface="Arial"/>
                <a:ea typeface="Arial"/>
                <a:cs typeface="Arial"/>
                <a:sym typeface="Arial"/>
              </a:rPr>
              <a:t>(1 of 4)</a:t>
            </a:r>
          </a:p>
        </p:txBody>
      </p:sp>
      <p:sp>
        <p:nvSpPr>
          <p:cNvPr id="2" name="Rectangle 1">
            <a:extLst>
              <a:ext uri="{FF2B5EF4-FFF2-40B4-BE49-F238E27FC236}">
                <a16:creationId xmlns:a16="http://schemas.microsoft.com/office/drawing/2014/main" id="{9074EAB7-9F79-9C4A-8CD9-3B1886E20A1A}"/>
              </a:ext>
            </a:extLst>
          </p:cNvPr>
          <p:cNvSpPr/>
          <p:nvPr/>
        </p:nvSpPr>
        <p:spPr>
          <a:xfrm>
            <a:off x="4764504" y="1821219"/>
            <a:ext cx="4572000" cy="2298065"/>
          </a:xfrm>
          <a:prstGeom prst="rect">
            <a:avLst/>
          </a:prstGeom>
        </p:spPr>
        <p:txBody>
          <a:bodyPr>
            <a:spAutoFit/>
          </a:bodyPr>
          <a:lstStyle/>
          <a:p>
            <a:pPr lvl="0">
              <a:buSzPct val="25000"/>
            </a:pPr>
            <a:r>
              <a:rPr lang="en-US" sz="1200" b="1" dirty="0">
                <a:solidFill>
                  <a:srgbClr val="FF0000"/>
                </a:solidFill>
                <a:latin typeface="Arial" pitchFamily="34" charset="0"/>
                <a:ea typeface="Calibri"/>
                <a:cs typeface="Arial" pitchFamily="34" charset="0"/>
                <a:sym typeface="Calibri"/>
              </a:rPr>
              <a:t>Accelerators of Innovation and Change</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1 – Remove change barriers</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Identify and remove barriers to change</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Work to institutionalize change in the overall culture</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2 – Implemented by design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Successful innovation should be designed and implemented successfully</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Organizations should create a separate network- for innovation and change</a:t>
            </a:r>
          </a:p>
          <a:p>
            <a:pPr marL="457200" lvl="1" indent="76200">
              <a:spcBef>
                <a:spcPts val="360"/>
              </a:spcBef>
              <a:buClr>
                <a:schemeClr val="dk1"/>
              </a:buClr>
            </a:pPr>
            <a:endParaRPr lang="en-US" sz="1200" dirty="0">
              <a:solidFill>
                <a:schemeClr val="dk1"/>
              </a:solidFill>
              <a:latin typeface="Arial" pitchFamily="34" charset="0"/>
              <a:ea typeface="Calibri"/>
              <a:cs typeface="Arial" pitchFamily="34" charset="0"/>
              <a:sym typeface="Calibri"/>
            </a:endParaRPr>
          </a:p>
        </p:txBody>
      </p:sp>
      <p:pic>
        <p:nvPicPr>
          <p:cNvPr id="4" name="Picture 3">
            <a:extLst>
              <a:ext uri="{FF2B5EF4-FFF2-40B4-BE49-F238E27FC236}">
                <a16:creationId xmlns:a16="http://schemas.microsoft.com/office/drawing/2014/main" id="{13F2B0FD-7446-D544-85B7-826E0E5B63C7}"/>
              </a:ext>
            </a:extLst>
          </p:cNvPr>
          <p:cNvPicPr>
            <a:picLocks noChangeAspect="1"/>
          </p:cNvPicPr>
          <p:nvPr/>
        </p:nvPicPr>
        <p:blipFill>
          <a:blip r:embed="rId3"/>
          <a:stretch>
            <a:fillRect/>
          </a:stretch>
        </p:blipFill>
        <p:spPr>
          <a:xfrm>
            <a:off x="304800" y="1623539"/>
            <a:ext cx="5448300" cy="3670300"/>
          </a:xfrm>
          <a:prstGeom prst="rect">
            <a:avLst/>
          </a:prstGeom>
        </p:spPr>
      </p:pic>
      <p:sp>
        <p:nvSpPr>
          <p:cNvPr id="7" name="Rectangle 6">
            <a:extLst>
              <a:ext uri="{FF2B5EF4-FFF2-40B4-BE49-F238E27FC236}">
                <a16:creationId xmlns:a16="http://schemas.microsoft.com/office/drawing/2014/main" id="{E85BC03C-B52A-214E-AF88-332D749A4FA4}"/>
              </a:ext>
            </a:extLst>
          </p:cNvPr>
          <p:cNvSpPr/>
          <p:nvPr/>
        </p:nvSpPr>
        <p:spPr>
          <a:xfrm>
            <a:off x="1905000" y="4953000"/>
            <a:ext cx="4572000" cy="2164695"/>
          </a:xfrm>
          <a:prstGeom prst="rect">
            <a:avLst/>
          </a:prstGeom>
        </p:spPr>
        <p:txBody>
          <a:bodyPr>
            <a:spAutoFit/>
          </a:bodyPr>
          <a:lstStyle/>
          <a:p>
            <a:pPr>
              <a:spcBef>
                <a:spcPts val="360"/>
              </a:spcBef>
              <a:buSzPct val="25000"/>
            </a:pPr>
            <a:r>
              <a:rPr lang="en-US" sz="1200" b="1" dirty="0">
                <a:solidFill>
                  <a:srgbClr val="FF0000"/>
                </a:solidFill>
                <a:latin typeface="Arial" pitchFamily="34" charset="0"/>
                <a:ea typeface="Calibri"/>
                <a:cs typeface="Arial" pitchFamily="34" charset="0"/>
                <a:sym typeface="Calibri"/>
              </a:rPr>
              <a:t>Diffusion of Innovation</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1 – Process of diffusion of innovation described</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Organizational innovation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Adoption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Implementation</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2 – Outcomes of innovation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Routinization of the innovation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Reinvention of the innovation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Rejection or discontinuance of the innovation</a:t>
            </a:r>
          </a:p>
        </p:txBody>
      </p:sp>
    </p:spTree>
  </p:cSld>
  <p:clrMapOvr>
    <a:masterClrMapping/>
  </p:clrMapOvr>
  <p:transition spd="slow">
    <p:cu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Shape 176"/>
          <p:cNvSpPr txBox="1">
            <a:spLocks noGrp="1"/>
          </p:cNvSpPr>
          <p:nvPr>
            <p:ph type="title"/>
          </p:nvPr>
        </p:nvSpPr>
        <p:spPr>
          <a:xfrm>
            <a:off x="1905000" y="39655"/>
            <a:ext cx="82296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10.5 Models and Processes for Innovation and Change </a:t>
            </a:r>
            <a:r>
              <a:rPr lang="en-US" sz="2400" b="1" i="0" u="none" strike="noStrike" cap="none" baseline="0" dirty="0">
                <a:solidFill>
                  <a:srgbClr val="009999"/>
                </a:solidFill>
                <a:latin typeface="Arial"/>
                <a:ea typeface="Arial"/>
                <a:cs typeface="Arial"/>
                <a:sym typeface="Arial"/>
              </a:rPr>
              <a:t>(2 of 4)</a:t>
            </a:r>
          </a:p>
        </p:txBody>
      </p:sp>
      <p:sp>
        <p:nvSpPr>
          <p:cNvPr id="4" name="Rectangle 3">
            <a:extLst>
              <a:ext uri="{FF2B5EF4-FFF2-40B4-BE49-F238E27FC236}">
                <a16:creationId xmlns:a16="http://schemas.microsoft.com/office/drawing/2014/main" id="{C2F6B37A-2BED-E144-8B16-21D381658BCC}"/>
              </a:ext>
            </a:extLst>
          </p:cNvPr>
          <p:cNvSpPr/>
          <p:nvPr/>
        </p:nvSpPr>
        <p:spPr>
          <a:xfrm>
            <a:off x="304800" y="1676400"/>
            <a:ext cx="4572000" cy="4702826"/>
          </a:xfrm>
          <a:prstGeom prst="rect">
            <a:avLst/>
          </a:prstGeom>
        </p:spPr>
        <p:txBody>
          <a:bodyPr>
            <a:spAutoFit/>
          </a:bodyPr>
          <a:lstStyle/>
          <a:p>
            <a:pPr lvl="0">
              <a:lnSpc>
                <a:spcPct val="80000"/>
              </a:lnSpc>
              <a:buSzPct val="25000"/>
            </a:pPr>
            <a:r>
              <a:rPr lang="en-US" sz="1200" b="1" dirty="0">
                <a:solidFill>
                  <a:srgbClr val="FF0000"/>
                </a:solidFill>
                <a:latin typeface="Arial" pitchFamily="34" charset="0"/>
                <a:ea typeface="Calibri"/>
                <a:cs typeface="Arial" pitchFamily="34" charset="0"/>
                <a:sym typeface="Calibri"/>
              </a:rPr>
              <a:t>Stakeholder Theory</a:t>
            </a:r>
          </a:p>
          <a:p>
            <a:pPr lvl="0">
              <a:lnSpc>
                <a:spcPct val="8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1 – </a:t>
            </a:r>
            <a:r>
              <a:rPr lang="en-US" sz="1200" b="1" dirty="0">
                <a:solidFill>
                  <a:schemeClr val="dk1"/>
                </a:solidFill>
                <a:latin typeface="Arial" pitchFamily="34" charset="0"/>
                <a:ea typeface="Calibri"/>
                <a:cs typeface="Arial" pitchFamily="34" charset="0"/>
                <a:sym typeface="Calibri"/>
              </a:rPr>
              <a:t>Defining stakeholders</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Organizations map the field of potential stakeholders</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Take strategic action in managing relationships with various groups of stakeholders</a:t>
            </a:r>
          </a:p>
          <a:p>
            <a:pPr lvl="0">
              <a:lnSpc>
                <a:spcPct val="8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2 – </a:t>
            </a:r>
            <a:r>
              <a:rPr lang="en-US" sz="1200" b="1" dirty="0">
                <a:solidFill>
                  <a:schemeClr val="dk1"/>
                </a:solidFill>
                <a:latin typeface="Arial" pitchFamily="34" charset="0"/>
                <a:ea typeface="Calibri"/>
                <a:cs typeface="Arial" pitchFamily="34" charset="0"/>
                <a:sym typeface="Calibri"/>
              </a:rPr>
              <a:t>Roles of stakeholders during change</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Opinion leaders</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Connectors</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Counselors</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Journalists</a:t>
            </a:r>
          </a:p>
          <a:p>
            <a:pPr marL="457200" lvl="1" indent="70484">
              <a:lnSpc>
                <a:spcPct val="80000"/>
              </a:lnSpc>
              <a:spcBef>
                <a:spcPts val="333"/>
              </a:spcBef>
              <a:buClr>
                <a:schemeClr val="dk1"/>
              </a:buClr>
            </a:pPr>
            <a:endParaRPr lang="en-US" sz="1200" dirty="0">
              <a:solidFill>
                <a:schemeClr val="dk1"/>
              </a:solidFill>
              <a:latin typeface="Arial" pitchFamily="34" charset="0"/>
              <a:ea typeface="Calibri"/>
              <a:cs typeface="Arial" pitchFamily="34" charset="0"/>
              <a:sym typeface="Calibri"/>
            </a:endParaRPr>
          </a:p>
          <a:p>
            <a:pPr lvl="0">
              <a:lnSpc>
                <a:spcPct val="80000"/>
              </a:lnSpc>
              <a:spcBef>
                <a:spcPts val="330"/>
              </a:spcBef>
              <a:buSzPct val="25000"/>
            </a:pPr>
            <a:r>
              <a:rPr lang="en-US" sz="1200" b="1" dirty="0">
                <a:solidFill>
                  <a:srgbClr val="FF0000"/>
                </a:solidFill>
                <a:latin typeface="Arial" pitchFamily="34" charset="0"/>
                <a:ea typeface="Calibri"/>
                <a:cs typeface="Arial" pitchFamily="34" charset="0"/>
                <a:sym typeface="Calibri"/>
              </a:rPr>
              <a:t>The Purchase Model</a:t>
            </a:r>
          </a:p>
          <a:p>
            <a:pPr lvl="0">
              <a:lnSpc>
                <a:spcPct val="8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1 – Overview</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Organization requests particular services from a communication specialist to meet a need</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Communication professional may be requested to conduct a training class</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Write a news release</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Design a publication </a:t>
            </a:r>
          </a:p>
          <a:p>
            <a:pPr lvl="0">
              <a:lnSpc>
                <a:spcPct val="8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2 – </a:t>
            </a:r>
            <a:r>
              <a:rPr lang="en-US" sz="1200" b="1" dirty="0">
                <a:solidFill>
                  <a:schemeClr val="dk1"/>
                </a:solidFill>
                <a:latin typeface="Arial" pitchFamily="34" charset="0"/>
                <a:ea typeface="Calibri"/>
                <a:cs typeface="Arial" pitchFamily="34" charset="0"/>
                <a:sym typeface="Calibri"/>
              </a:rPr>
              <a:t>Positive and negative aspects of purchase model</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Is efficient use of resources if the assignment is well defined</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Specialist can implement the desired request</a:t>
            </a:r>
          </a:p>
          <a:p>
            <a:pPr marL="457200" lvl="1">
              <a:lnSpc>
                <a:spcPct val="8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Ineffective if client does not understand  the requests of the specialist services</a:t>
            </a:r>
          </a:p>
          <a:p>
            <a:pPr marL="457200" lvl="1">
              <a:lnSpc>
                <a:spcPct val="80000"/>
              </a:lnSpc>
              <a:spcBef>
                <a:spcPts val="333"/>
              </a:spcBef>
              <a:buClr>
                <a:schemeClr val="dk1"/>
              </a:buClr>
            </a:pPr>
            <a:endParaRPr lang="en-US" sz="1200" dirty="0">
              <a:solidFill>
                <a:schemeClr val="dk1"/>
              </a:solidFill>
              <a:latin typeface="Arial" pitchFamily="34" charset="0"/>
              <a:ea typeface="Calibri"/>
              <a:cs typeface="Arial" pitchFamily="34" charset="0"/>
              <a:sym typeface="Calibri"/>
            </a:endParaRPr>
          </a:p>
        </p:txBody>
      </p:sp>
      <p:pic>
        <p:nvPicPr>
          <p:cNvPr id="3" name="Picture 2">
            <a:extLst>
              <a:ext uri="{FF2B5EF4-FFF2-40B4-BE49-F238E27FC236}">
                <a16:creationId xmlns:a16="http://schemas.microsoft.com/office/drawing/2014/main" id="{456EC378-70E8-9942-B7DF-EC176A6DB6AB}"/>
              </a:ext>
            </a:extLst>
          </p:cNvPr>
          <p:cNvPicPr>
            <a:picLocks noChangeAspect="1"/>
          </p:cNvPicPr>
          <p:nvPr/>
        </p:nvPicPr>
        <p:blipFill>
          <a:blip r:embed="rId3"/>
          <a:stretch>
            <a:fillRect/>
          </a:stretch>
        </p:blipFill>
        <p:spPr>
          <a:xfrm>
            <a:off x="4725545" y="2501565"/>
            <a:ext cx="4418455" cy="2451435"/>
          </a:xfrm>
          <a:prstGeom prst="rect">
            <a:avLst/>
          </a:prstGeom>
        </p:spPr>
      </p:pic>
    </p:spTree>
  </p:cSld>
  <p:clrMapOvr>
    <a:masterClrMapping/>
  </p:clrMapOvr>
  <p:transition spd="slow">
    <p:cu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Shape 184"/>
          <p:cNvSpPr txBox="1">
            <a:spLocks noGrp="1"/>
          </p:cNvSpPr>
          <p:nvPr>
            <p:ph type="title"/>
          </p:nvPr>
        </p:nvSpPr>
        <p:spPr>
          <a:xfrm>
            <a:off x="2057400" y="99219"/>
            <a:ext cx="82296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200" b="1" i="0" u="none" strike="noStrike" cap="none" baseline="0" dirty="0">
                <a:solidFill>
                  <a:srgbClr val="009999"/>
                </a:solidFill>
                <a:latin typeface="Arial"/>
                <a:ea typeface="Arial"/>
                <a:cs typeface="Arial"/>
                <a:sym typeface="Arial"/>
              </a:rPr>
              <a:t>10.5 Models and Processes for Innovation and Change </a:t>
            </a:r>
            <a:r>
              <a:rPr lang="en-US" sz="2000" b="1" i="0" u="none" strike="noStrike" cap="none" baseline="0" dirty="0">
                <a:solidFill>
                  <a:srgbClr val="009999"/>
                </a:solidFill>
                <a:latin typeface="Arial"/>
                <a:ea typeface="Arial"/>
                <a:cs typeface="Arial"/>
                <a:sym typeface="Arial"/>
              </a:rPr>
              <a:t>(3 of 4)</a:t>
            </a:r>
          </a:p>
        </p:txBody>
      </p:sp>
      <p:sp>
        <p:nvSpPr>
          <p:cNvPr id="2" name="Rectangle 1">
            <a:extLst>
              <a:ext uri="{FF2B5EF4-FFF2-40B4-BE49-F238E27FC236}">
                <a16:creationId xmlns:a16="http://schemas.microsoft.com/office/drawing/2014/main" id="{A246A9D4-2EB4-B148-9EFA-0807605C365E}"/>
              </a:ext>
            </a:extLst>
          </p:cNvPr>
          <p:cNvSpPr/>
          <p:nvPr/>
        </p:nvSpPr>
        <p:spPr>
          <a:xfrm>
            <a:off x="4779369" y="1905000"/>
            <a:ext cx="4572000" cy="1947200"/>
          </a:xfrm>
          <a:prstGeom prst="rect">
            <a:avLst/>
          </a:prstGeom>
        </p:spPr>
        <p:txBody>
          <a:bodyPr>
            <a:spAutoFit/>
          </a:bodyPr>
          <a:lstStyle/>
          <a:p>
            <a:pPr lvl="0">
              <a:lnSpc>
                <a:spcPct val="90000"/>
              </a:lnSpc>
              <a:buSzPct val="25000"/>
            </a:pPr>
            <a:r>
              <a:rPr lang="en-US" sz="1200" b="1" dirty="0">
                <a:solidFill>
                  <a:srgbClr val="FF0000"/>
                </a:solidFill>
                <a:latin typeface="Arial" pitchFamily="34" charset="0"/>
                <a:ea typeface="Calibri"/>
                <a:cs typeface="Arial" pitchFamily="34" charset="0"/>
                <a:sym typeface="Calibri"/>
              </a:rPr>
              <a:t>The Doctor–Patient Model</a:t>
            </a:r>
          </a:p>
          <a:p>
            <a:pPr lvl="0">
              <a:lnSpc>
                <a:spcPct val="90000"/>
              </a:lnSpc>
              <a:buSzPct val="25000"/>
            </a:pPr>
            <a:endParaRPr lang="en-US" sz="1200" b="1" dirty="0">
              <a:solidFill>
                <a:srgbClr val="FF0000"/>
              </a:solidFill>
              <a:latin typeface="Arial" pitchFamily="34" charset="0"/>
              <a:ea typeface="Calibri"/>
              <a:cs typeface="Arial" pitchFamily="34" charset="0"/>
              <a:sym typeface="Calibri"/>
            </a:endParaRPr>
          </a:p>
          <a:p>
            <a:pPr lvl="0">
              <a:lnSpc>
                <a:spcPct val="90000"/>
              </a:lnSpc>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1 – Features of doctor–patient model</a:t>
            </a:r>
          </a:p>
          <a:p>
            <a:pPr marL="457200" lvl="1">
              <a:lnSpc>
                <a:spcPct val="90000"/>
              </a:lnSpc>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Examine symptoms of organizational problems</a:t>
            </a:r>
          </a:p>
          <a:p>
            <a:pPr marL="457200" lvl="1">
              <a:lnSpc>
                <a:spcPct val="90000"/>
              </a:lnSpc>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Prescribe solutions to meet the identified problems</a:t>
            </a:r>
          </a:p>
          <a:p>
            <a:pPr lvl="0">
              <a:lnSpc>
                <a:spcPct val="90000"/>
              </a:lnSpc>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2 – Problems in doctor–patient model</a:t>
            </a:r>
          </a:p>
          <a:p>
            <a:pPr marL="457200" lvl="1">
              <a:lnSpc>
                <a:spcPct val="90000"/>
              </a:lnSpc>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Lack of organizational acceptance of proposed solutions</a:t>
            </a:r>
          </a:p>
          <a:p>
            <a:pPr marL="457200" lvl="1">
              <a:lnSpc>
                <a:spcPct val="90000"/>
              </a:lnSpc>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Results are unaffected if organization does not accept </a:t>
            </a:r>
          </a:p>
          <a:p>
            <a:pPr marL="457200" lvl="1" indent="76200">
              <a:lnSpc>
                <a:spcPct val="90000"/>
              </a:lnSpc>
              <a:spcBef>
                <a:spcPts val="360"/>
              </a:spcBef>
              <a:buClr>
                <a:schemeClr val="dk1"/>
              </a:buClr>
            </a:pPr>
            <a:endParaRPr lang="en-US" sz="1200" dirty="0">
              <a:solidFill>
                <a:schemeClr val="dk1"/>
              </a:solidFill>
              <a:latin typeface="Arial" pitchFamily="34" charset="0"/>
              <a:ea typeface="Calibri"/>
              <a:cs typeface="Arial" pitchFamily="34" charset="0"/>
              <a:sym typeface="Calibri"/>
            </a:endParaRPr>
          </a:p>
        </p:txBody>
      </p:sp>
      <p:pic>
        <p:nvPicPr>
          <p:cNvPr id="4" name="Picture 3">
            <a:extLst>
              <a:ext uri="{FF2B5EF4-FFF2-40B4-BE49-F238E27FC236}">
                <a16:creationId xmlns:a16="http://schemas.microsoft.com/office/drawing/2014/main" id="{FA16DC7A-272B-2C45-AD99-20DA36003FD4}"/>
              </a:ext>
            </a:extLst>
          </p:cNvPr>
          <p:cNvPicPr>
            <a:picLocks noChangeAspect="1"/>
          </p:cNvPicPr>
          <p:nvPr/>
        </p:nvPicPr>
        <p:blipFill>
          <a:blip r:embed="rId3"/>
          <a:stretch>
            <a:fillRect/>
          </a:stretch>
        </p:blipFill>
        <p:spPr>
          <a:xfrm>
            <a:off x="2027903" y="3777742"/>
            <a:ext cx="5502933" cy="3080258"/>
          </a:xfrm>
          <a:prstGeom prst="rect">
            <a:avLst/>
          </a:prstGeom>
        </p:spPr>
      </p:pic>
      <p:sp>
        <p:nvSpPr>
          <p:cNvPr id="7" name="Rectangle 6">
            <a:extLst>
              <a:ext uri="{FF2B5EF4-FFF2-40B4-BE49-F238E27FC236}">
                <a16:creationId xmlns:a16="http://schemas.microsoft.com/office/drawing/2014/main" id="{D9DE8A84-2D48-D94D-B1F9-591AC9DAC5B9}"/>
              </a:ext>
            </a:extLst>
          </p:cNvPr>
          <p:cNvSpPr/>
          <p:nvPr/>
        </p:nvSpPr>
        <p:spPr>
          <a:xfrm>
            <a:off x="381000" y="1934852"/>
            <a:ext cx="4572000" cy="2548390"/>
          </a:xfrm>
          <a:prstGeom prst="rect">
            <a:avLst/>
          </a:prstGeom>
        </p:spPr>
        <p:txBody>
          <a:bodyPr>
            <a:spAutoFit/>
          </a:bodyPr>
          <a:lstStyle/>
          <a:p>
            <a:pPr lvl="0">
              <a:lnSpc>
                <a:spcPct val="90000"/>
              </a:lnSpc>
              <a:spcBef>
                <a:spcPts val="360"/>
              </a:spcBef>
              <a:buSzPct val="25000"/>
            </a:pPr>
            <a:r>
              <a:rPr lang="en-US" sz="1200" b="1" dirty="0">
                <a:solidFill>
                  <a:srgbClr val="FF0000"/>
                </a:solidFill>
                <a:latin typeface="Arial" pitchFamily="34" charset="0"/>
                <a:ea typeface="Calibri"/>
                <a:cs typeface="Arial" pitchFamily="34" charset="0"/>
                <a:sym typeface="Calibri"/>
              </a:rPr>
              <a:t>The Process Model</a:t>
            </a:r>
          </a:p>
          <a:p>
            <a:pPr lvl="0">
              <a:lnSpc>
                <a:spcPct val="90000"/>
              </a:lnSpc>
              <a:spcBef>
                <a:spcPts val="360"/>
              </a:spcBef>
              <a:buSzPct val="25000"/>
            </a:pPr>
            <a:endParaRPr lang="en-US" sz="1200" b="1" dirty="0">
              <a:solidFill>
                <a:srgbClr val="FF0000"/>
              </a:solidFill>
              <a:latin typeface="Arial" pitchFamily="34" charset="0"/>
              <a:ea typeface="Calibri"/>
              <a:cs typeface="Arial" pitchFamily="34" charset="0"/>
              <a:sym typeface="Calibri"/>
            </a:endParaRPr>
          </a:p>
          <a:p>
            <a:pPr lvl="0">
              <a:lnSpc>
                <a:spcPct val="90000"/>
              </a:lnSpc>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1 – Overview</a:t>
            </a:r>
          </a:p>
          <a:p>
            <a:pPr marL="457200" lvl="1">
              <a:lnSpc>
                <a:spcPct val="90000"/>
              </a:lnSpc>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Communication specialist guides inquiry and problem solving skills</a:t>
            </a:r>
          </a:p>
          <a:p>
            <a:pPr marL="457200" lvl="1">
              <a:lnSpc>
                <a:spcPct val="90000"/>
              </a:lnSpc>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Organizational members committed  to solutions</a:t>
            </a:r>
          </a:p>
          <a:p>
            <a:pPr lvl="0">
              <a:lnSpc>
                <a:spcPct val="90000"/>
              </a:lnSpc>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2 – Features of process model</a:t>
            </a:r>
          </a:p>
          <a:p>
            <a:pPr marL="457200" lvl="1">
              <a:lnSpc>
                <a:spcPct val="90000"/>
              </a:lnSpc>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Finds members of the organization working with the communication professional</a:t>
            </a:r>
          </a:p>
          <a:p>
            <a:pPr marL="457200" lvl="1">
              <a:lnSpc>
                <a:spcPct val="90000"/>
              </a:lnSpc>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Propose solutions</a:t>
            </a:r>
          </a:p>
          <a:p>
            <a:pPr marL="457200" lvl="1">
              <a:lnSpc>
                <a:spcPct val="90000"/>
              </a:lnSpc>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Implement action</a:t>
            </a:r>
          </a:p>
          <a:p>
            <a:pPr marL="457200" lvl="1">
              <a:lnSpc>
                <a:spcPct val="90000"/>
              </a:lnSpc>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Evaluate results</a:t>
            </a:r>
          </a:p>
        </p:txBody>
      </p:sp>
    </p:spTree>
  </p:cSld>
  <p:clrMapOvr>
    <a:masterClrMapping/>
  </p:clrMapOvr>
  <p:transition spd="slow">
    <p:cu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Shape 200"/>
          <p:cNvSpPr txBox="1">
            <a:spLocks noGrp="1"/>
          </p:cNvSpPr>
          <p:nvPr>
            <p:ph type="title"/>
          </p:nvPr>
        </p:nvSpPr>
        <p:spPr>
          <a:xfrm>
            <a:off x="1981200" y="0"/>
            <a:ext cx="8229600" cy="2297111"/>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Professional Responsibilities </a:t>
            </a:r>
            <a:br>
              <a:rPr lang="en-US" sz="3600" b="1" i="0" u="none" strike="noStrike" cap="none" baseline="0" dirty="0">
                <a:solidFill>
                  <a:srgbClr val="009999"/>
                </a:solidFill>
                <a:latin typeface="Arial"/>
                <a:ea typeface="Arial"/>
                <a:cs typeface="Arial"/>
                <a:sym typeface="Arial"/>
              </a:rPr>
            </a:br>
            <a:r>
              <a:rPr lang="en-US" sz="3600" b="1" i="0" u="none" strike="noStrike" cap="none" baseline="0" dirty="0">
                <a:solidFill>
                  <a:srgbClr val="009999"/>
                </a:solidFill>
                <a:latin typeface="Arial"/>
                <a:ea typeface="Arial"/>
                <a:cs typeface="Arial"/>
                <a:sym typeface="Arial"/>
              </a:rPr>
              <a:t>for Change</a:t>
            </a:r>
          </a:p>
        </p:txBody>
      </p:sp>
      <p:sp>
        <p:nvSpPr>
          <p:cNvPr id="201" name="Shape 201"/>
          <p:cNvSpPr txBox="1">
            <a:spLocks noGrp="1"/>
          </p:cNvSpPr>
          <p:nvPr>
            <p:ph type="body" idx="1"/>
          </p:nvPr>
        </p:nvSpPr>
        <p:spPr>
          <a:xfrm>
            <a:off x="727022" y="2571750"/>
            <a:ext cx="8229600" cy="3554412"/>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Font typeface="Arial"/>
              <a:buNone/>
            </a:pPr>
            <a:endParaRPr sz="3200" b="0" i="0" u="none" strike="noStrike" cap="none" baseline="0" dirty="0">
              <a:solidFill>
                <a:schemeClr val="dk1"/>
              </a:solidFill>
              <a:latin typeface="Arial"/>
              <a:ea typeface="Arial"/>
              <a:cs typeface="Arial"/>
              <a:sym typeface="Arial"/>
            </a:endParaRPr>
          </a:p>
          <a:p>
            <a:pPr marL="0" marR="0" lvl="0" indent="0" algn="l" rtl="0">
              <a:spcBef>
                <a:spcPts val="640"/>
              </a:spcBef>
              <a:spcAft>
                <a:spcPts val="0"/>
              </a:spcAft>
              <a:buClr>
                <a:schemeClr val="dk1"/>
              </a:buClr>
              <a:buSzPct val="25000"/>
              <a:buFont typeface="Arial"/>
              <a:buNone/>
            </a:pPr>
            <a:r>
              <a:rPr lang="en-US" sz="3200" b="0" i="0" u="none" strike="noStrike" cap="none" baseline="0" dirty="0">
                <a:solidFill>
                  <a:schemeClr val="dk1"/>
                </a:solidFill>
                <a:latin typeface="Arial"/>
                <a:ea typeface="Arial"/>
                <a:cs typeface="Arial"/>
                <a:sym typeface="Arial"/>
              </a:rPr>
              <a:t>Objective 10.6 Identify approaches for planned change</a:t>
            </a:r>
          </a:p>
          <a:p>
            <a:pPr marL="0" marR="0" lvl="0" indent="0" algn="l" rtl="0">
              <a:spcBef>
                <a:spcPts val="640"/>
              </a:spcBef>
              <a:spcAft>
                <a:spcPts val="0"/>
              </a:spcAft>
              <a:buClr>
                <a:schemeClr val="dk1"/>
              </a:buClr>
              <a:buSzPct val="25000"/>
              <a:buFont typeface="Arial"/>
              <a:buNone/>
            </a:pPr>
            <a:endParaRPr lang="en-US" sz="3200" dirty="0">
              <a:solidFill>
                <a:schemeClr val="dk1"/>
              </a:solidFill>
            </a:endParaRPr>
          </a:p>
          <a:p>
            <a:pPr marL="0" lvl="0" indent="0" algn="ctr">
              <a:buSzPct val="25000"/>
              <a:buNone/>
            </a:pPr>
            <a:r>
              <a:rPr lang="ar" sz="3200" dirty="0">
                <a:solidFill>
                  <a:schemeClr val="dk1"/>
                </a:solidFill>
              </a:rPr>
              <a:t>تحديد مناهج التغيير المخطط</a:t>
            </a:r>
            <a:endParaRPr lang="en-US" sz="3200" b="0" i="0" u="none" strike="noStrike" cap="none" baseline="0" dirty="0">
              <a:solidFill>
                <a:schemeClr val="dk1"/>
              </a:solidFill>
              <a:latin typeface="Arial"/>
              <a:ea typeface="Arial"/>
              <a:cs typeface="Arial"/>
              <a:sym typeface="Arial"/>
            </a:endParaRPr>
          </a:p>
        </p:txBody>
      </p:sp>
    </p:spTree>
  </p:cSld>
  <p:clrMapOvr>
    <a:masterClrMapping/>
  </p:clrMapOvr>
  <p:transition spd="slow">
    <p:cut/>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Shape 208"/>
          <p:cNvSpPr txBox="1">
            <a:spLocks noGrp="1"/>
          </p:cNvSpPr>
          <p:nvPr>
            <p:ph type="title"/>
          </p:nvPr>
        </p:nvSpPr>
        <p:spPr>
          <a:xfrm>
            <a:off x="1924050" y="119784"/>
            <a:ext cx="7380233"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200" b="1" i="0" u="none" strike="noStrike" cap="none" baseline="0" dirty="0">
                <a:solidFill>
                  <a:srgbClr val="009999"/>
                </a:solidFill>
                <a:latin typeface="Arial"/>
                <a:ea typeface="Arial"/>
                <a:cs typeface="Arial"/>
                <a:sym typeface="Arial"/>
              </a:rPr>
              <a:t>10.6 Professional Responsibilities for Change </a:t>
            </a:r>
            <a:r>
              <a:rPr lang="en-US" sz="2000" b="1" i="0" u="none" strike="noStrike" cap="none" baseline="0" dirty="0">
                <a:solidFill>
                  <a:srgbClr val="009999"/>
                </a:solidFill>
                <a:latin typeface="Arial"/>
                <a:ea typeface="Arial"/>
                <a:cs typeface="Arial"/>
                <a:sym typeface="Arial"/>
              </a:rPr>
              <a:t>(1 of 2)</a:t>
            </a:r>
          </a:p>
        </p:txBody>
      </p:sp>
      <p:sp>
        <p:nvSpPr>
          <p:cNvPr id="209" name="Shape 209"/>
          <p:cNvSpPr txBox="1">
            <a:spLocks noGrp="1"/>
          </p:cNvSpPr>
          <p:nvPr>
            <p:ph type="body" idx="1"/>
          </p:nvPr>
        </p:nvSpPr>
        <p:spPr>
          <a:xfrm>
            <a:off x="0" y="1589086"/>
            <a:ext cx="8229600" cy="4125914"/>
          </a:xfrm>
          <a:prstGeom prst="rect">
            <a:avLst/>
          </a:prstGeom>
          <a:noFill/>
          <a:ln>
            <a:noFill/>
          </a:ln>
        </p:spPr>
        <p:txBody>
          <a:bodyPr lIns="91425" tIns="45700" rIns="91425" bIns="45700" anchor="t" anchorCtr="0">
            <a:noAutofit/>
          </a:bodyPr>
          <a:lstStyle/>
          <a:p>
            <a:pPr marL="342900" marR="0" lvl="0" indent="-342900" algn="l" rtl="0">
              <a:spcBef>
                <a:spcPts val="0"/>
              </a:spcBef>
              <a:spcAft>
                <a:spcPts val="0"/>
              </a:spcAft>
              <a:buClr>
                <a:schemeClr val="dk1"/>
              </a:buClr>
              <a:buSzPct val="100000"/>
              <a:buFont typeface="Arial"/>
              <a:buChar char="•"/>
            </a:pPr>
            <a:r>
              <a:rPr lang="en-US" sz="1800" b="0" i="0" u="none" strike="noStrike" cap="none" baseline="0" dirty="0">
                <a:solidFill>
                  <a:schemeClr val="dk1"/>
                </a:solidFill>
                <a:latin typeface="Arial"/>
                <a:ea typeface="Arial"/>
                <a:cs typeface="Arial"/>
                <a:sym typeface="Arial"/>
              </a:rPr>
              <a:t> </a:t>
            </a:r>
            <a:r>
              <a:rPr lang="en-US" sz="1600" b="1" i="0" u="none" strike="noStrike" cap="none" baseline="0" dirty="0">
                <a:solidFill>
                  <a:schemeClr val="dk1"/>
                </a:solidFill>
                <a:latin typeface="Arial"/>
                <a:ea typeface="Arial"/>
                <a:cs typeface="Arial"/>
                <a:sym typeface="Arial"/>
              </a:rPr>
              <a:t>Gathering Input and Data</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Techniques used to gather input</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Uses of audits</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Techniques used to gather data</a:t>
            </a:r>
          </a:p>
          <a:p>
            <a:pPr marL="342900" marR="0" lvl="0" indent="-342900" algn="l" rtl="0">
              <a:spcBef>
                <a:spcPts val="640"/>
              </a:spcBef>
              <a:spcAft>
                <a:spcPts val="0"/>
              </a:spcAft>
              <a:buClr>
                <a:schemeClr val="dk1"/>
              </a:buClr>
              <a:buSzPct val="114285"/>
              <a:buFont typeface="Arial"/>
              <a:buChar char="•"/>
            </a:pPr>
            <a:r>
              <a:rPr lang="en-US" b="0" i="0" u="none" strike="noStrike" cap="none" baseline="0" dirty="0">
                <a:solidFill>
                  <a:schemeClr val="dk1"/>
                </a:solidFill>
                <a:latin typeface="Arial"/>
                <a:ea typeface="Arial"/>
                <a:cs typeface="Arial"/>
                <a:sym typeface="Arial"/>
              </a:rPr>
              <a:t> </a:t>
            </a:r>
            <a:r>
              <a:rPr lang="en-US" sz="1600" b="1" i="0" u="none" strike="noStrike" cap="none" baseline="0" dirty="0">
                <a:solidFill>
                  <a:schemeClr val="dk1"/>
                </a:solidFill>
                <a:latin typeface="Arial"/>
                <a:ea typeface="Arial"/>
                <a:cs typeface="Arial"/>
                <a:sym typeface="Arial"/>
              </a:rPr>
              <a:t>Data Evaluation</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Important factors in data evaluation</a:t>
            </a:r>
          </a:p>
          <a:p>
            <a:pPr marL="342900" marR="0" lvl="0" indent="-342900" algn="l" rtl="0">
              <a:spcBef>
                <a:spcPts val="560"/>
              </a:spcBef>
              <a:spcAft>
                <a:spcPts val="0"/>
              </a:spcAft>
              <a:buClr>
                <a:schemeClr val="dk1"/>
              </a:buClr>
              <a:buSzPct val="25000"/>
              <a:buFont typeface="Arial"/>
              <a:buNone/>
            </a:pPr>
            <a:r>
              <a:rPr lang="en-US" b="0" i="0" u="none" strike="noStrike" cap="none" baseline="0" dirty="0">
                <a:solidFill>
                  <a:schemeClr val="dk1"/>
                </a:solidFill>
                <a:latin typeface="Arial"/>
                <a:ea typeface="Arial"/>
                <a:cs typeface="Arial"/>
                <a:sym typeface="Arial"/>
              </a:rPr>
              <a:t>    - Why cost analysis data is used</a:t>
            </a:r>
          </a:p>
          <a:p>
            <a:pPr marL="342900" marR="0" lvl="0" indent="-342900" algn="l" rtl="0">
              <a:spcBef>
                <a:spcPts val="560"/>
              </a:spcBef>
              <a:spcAft>
                <a:spcPts val="0"/>
              </a:spcAft>
              <a:buClr>
                <a:schemeClr val="dk1"/>
              </a:buClr>
              <a:buFont typeface="Arial"/>
              <a:buNone/>
            </a:pPr>
            <a:endParaRPr sz="1600" b="0" i="0" u="none" strike="noStrike" cap="none" baseline="0" dirty="0">
              <a:solidFill>
                <a:schemeClr val="dk1"/>
              </a:solidFill>
              <a:latin typeface="Arial"/>
              <a:ea typeface="Arial"/>
              <a:cs typeface="Arial"/>
              <a:sym typeface="Arial"/>
            </a:endParaRPr>
          </a:p>
        </p:txBody>
      </p:sp>
      <p:sp>
        <p:nvSpPr>
          <p:cNvPr id="2" name="Rectangle 1">
            <a:extLst>
              <a:ext uri="{FF2B5EF4-FFF2-40B4-BE49-F238E27FC236}">
                <a16:creationId xmlns:a16="http://schemas.microsoft.com/office/drawing/2014/main" id="{01EE7FF8-8934-134D-9C97-9A0716B70495}"/>
              </a:ext>
            </a:extLst>
          </p:cNvPr>
          <p:cNvSpPr/>
          <p:nvPr/>
        </p:nvSpPr>
        <p:spPr>
          <a:xfrm>
            <a:off x="3962400" y="1524000"/>
            <a:ext cx="4572000" cy="4955203"/>
          </a:xfrm>
          <a:prstGeom prst="rect">
            <a:avLst/>
          </a:prstGeom>
        </p:spPr>
        <p:txBody>
          <a:bodyPr>
            <a:spAutoFit/>
          </a:bodyPr>
          <a:lstStyle/>
          <a:p>
            <a:pPr>
              <a:lnSpc>
                <a:spcPct val="80000"/>
              </a:lnSpc>
              <a:spcBef>
                <a:spcPts val="300"/>
              </a:spcBef>
              <a:buSzPct val="25000"/>
            </a:pPr>
            <a:r>
              <a:rPr lang="en-US" sz="1600" b="1" dirty="0">
                <a:solidFill>
                  <a:srgbClr val="FF0000"/>
                </a:solidFill>
                <a:latin typeface="Arial" pitchFamily="34" charset="0"/>
                <a:cs typeface="Arial" pitchFamily="34" charset="0"/>
                <a:sym typeface="Calibri"/>
              </a:rPr>
              <a:t>Gathering Input and Data</a:t>
            </a:r>
          </a:p>
          <a:p>
            <a:pPr lvl="0">
              <a:lnSpc>
                <a:spcPct val="80000"/>
              </a:lnSpc>
              <a:spcBef>
                <a:spcPts val="300"/>
              </a:spcBef>
              <a:buClr>
                <a:schemeClr val="dk1"/>
              </a:buClr>
              <a:buSzPct val="25000"/>
            </a:pPr>
            <a:r>
              <a:rPr lang="en-US" sz="1200" dirty="0">
                <a:solidFill>
                  <a:schemeClr val="dk1"/>
                </a:solidFill>
                <a:latin typeface="Arial" pitchFamily="34" charset="0"/>
                <a:ea typeface="Calibri"/>
                <a:cs typeface="Arial" pitchFamily="34" charset="0"/>
                <a:sym typeface="Calibri"/>
              </a:rPr>
              <a:t>Point 1 – Techniques used to gather input</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Audits</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Interviews</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Performance data</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Cost analysis</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Trained observation</a:t>
            </a:r>
          </a:p>
          <a:p>
            <a:pPr lvl="0">
              <a:lnSpc>
                <a:spcPct val="80000"/>
              </a:lnSpc>
              <a:spcBef>
                <a:spcPts val="300"/>
              </a:spcBef>
              <a:buClr>
                <a:schemeClr val="dk1"/>
              </a:buClr>
              <a:buSzPct val="25000"/>
            </a:pPr>
            <a:r>
              <a:rPr lang="en-US" sz="1200" dirty="0">
                <a:solidFill>
                  <a:schemeClr val="dk1"/>
                </a:solidFill>
                <a:latin typeface="Arial" pitchFamily="34" charset="0"/>
                <a:ea typeface="Calibri"/>
                <a:cs typeface="Arial" pitchFamily="34" charset="0"/>
                <a:sym typeface="Calibri"/>
              </a:rPr>
              <a:t>Point 2 – Uses of audits</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Design communication strategies</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Assess needs </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Evaluate practices</a:t>
            </a:r>
          </a:p>
          <a:p>
            <a:pPr lvl="0">
              <a:lnSpc>
                <a:spcPct val="80000"/>
              </a:lnSpc>
              <a:spcBef>
                <a:spcPts val="300"/>
              </a:spcBef>
              <a:buClr>
                <a:schemeClr val="dk1"/>
              </a:buClr>
              <a:buSzPct val="25000"/>
            </a:pPr>
            <a:r>
              <a:rPr lang="en-US" sz="1200" dirty="0">
                <a:solidFill>
                  <a:schemeClr val="dk1"/>
                </a:solidFill>
                <a:latin typeface="Arial" pitchFamily="34" charset="0"/>
                <a:ea typeface="Calibri"/>
                <a:cs typeface="Arial" pitchFamily="34" charset="0"/>
                <a:sym typeface="Calibri"/>
              </a:rPr>
              <a:t>Point 3 – Techniques used to gather data</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Questionnaires and interviews</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Trained observation</a:t>
            </a:r>
          </a:p>
          <a:p>
            <a:pPr marL="457200" lvl="1" indent="64769">
              <a:lnSpc>
                <a:spcPct val="80000"/>
              </a:lnSpc>
              <a:spcBef>
                <a:spcPts val="306"/>
              </a:spcBef>
              <a:buClr>
                <a:schemeClr val="dk1"/>
              </a:buClr>
            </a:pPr>
            <a:endParaRPr lang="en-US" sz="1200" dirty="0">
              <a:solidFill>
                <a:schemeClr val="dk1"/>
              </a:solidFill>
              <a:latin typeface="Arial" pitchFamily="34" charset="0"/>
              <a:ea typeface="Calibri"/>
              <a:cs typeface="Arial" pitchFamily="34" charset="0"/>
              <a:sym typeface="Calibri"/>
            </a:endParaRPr>
          </a:p>
          <a:p>
            <a:pPr lvl="0">
              <a:lnSpc>
                <a:spcPct val="80000"/>
              </a:lnSpc>
              <a:spcBef>
                <a:spcPts val="300"/>
              </a:spcBef>
              <a:buSzPct val="25000"/>
            </a:pPr>
            <a:r>
              <a:rPr lang="en-US" sz="1600" b="1" dirty="0">
                <a:solidFill>
                  <a:srgbClr val="FF0000"/>
                </a:solidFill>
                <a:latin typeface="Arial" pitchFamily="34" charset="0"/>
                <a:ea typeface="Calibri"/>
                <a:cs typeface="Arial" pitchFamily="34" charset="0"/>
                <a:sym typeface="Calibri"/>
              </a:rPr>
              <a:t>Data Evaluation</a:t>
            </a:r>
          </a:p>
          <a:p>
            <a:pPr lvl="0">
              <a:lnSpc>
                <a:spcPct val="80000"/>
              </a:lnSpc>
              <a:spcBef>
                <a:spcPts val="300"/>
              </a:spcBef>
              <a:buClr>
                <a:schemeClr val="dk1"/>
              </a:buClr>
              <a:buSzPct val="25000"/>
            </a:pPr>
            <a:r>
              <a:rPr lang="en-US" sz="1200" dirty="0">
                <a:solidFill>
                  <a:schemeClr val="dk1"/>
                </a:solidFill>
                <a:latin typeface="Arial" pitchFamily="34" charset="0"/>
                <a:ea typeface="Calibri"/>
                <a:cs typeface="Arial" pitchFamily="34" charset="0"/>
                <a:sym typeface="Calibri"/>
              </a:rPr>
              <a:t>Point 1 – Important factors in data evaluation</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Use of appropriate statistical tests</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Understanding of the limits of particular tests</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Ability to translate the numerical data into the essence of the problem</a:t>
            </a:r>
          </a:p>
          <a:p>
            <a:pPr lvl="0">
              <a:lnSpc>
                <a:spcPct val="80000"/>
              </a:lnSpc>
              <a:spcBef>
                <a:spcPts val="300"/>
              </a:spcBef>
              <a:buClr>
                <a:schemeClr val="dk1"/>
              </a:buClr>
              <a:buSzPct val="25000"/>
            </a:pPr>
            <a:r>
              <a:rPr lang="en-US" sz="1200" dirty="0">
                <a:solidFill>
                  <a:schemeClr val="dk1"/>
                </a:solidFill>
                <a:latin typeface="Arial" pitchFamily="34" charset="0"/>
                <a:ea typeface="Calibri"/>
                <a:cs typeface="Arial" pitchFamily="34" charset="0"/>
                <a:sym typeface="Calibri"/>
              </a:rPr>
              <a:t>Point 2 – Why cost analysis data is used</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To evaluate communication efficiency</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To evaluate communication effectiveness </a:t>
            </a:r>
          </a:p>
          <a:p>
            <a:pPr marL="457200" lvl="1">
              <a:lnSpc>
                <a:spcPct val="80000"/>
              </a:lnSpc>
              <a:spcBef>
                <a:spcPts val="30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To understand the financial impact of proposed changes</a:t>
            </a:r>
          </a:p>
          <a:p>
            <a:pPr marL="457200" lvl="1" indent="64769">
              <a:lnSpc>
                <a:spcPct val="80000"/>
              </a:lnSpc>
              <a:spcBef>
                <a:spcPts val="306"/>
              </a:spcBef>
              <a:buClr>
                <a:schemeClr val="dk1"/>
              </a:buClr>
            </a:pPr>
            <a:endParaRPr lang="en-US" sz="1200" dirty="0">
              <a:solidFill>
                <a:schemeClr val="dk1"/>
              </a:solidFill>
              <a:latin typeface="Arial" pitchFamily="34" charset="0"/>
              <a:ea typeface="Calibri"/>
              <a:cs typeface="Arial" pitchFamily="34" charset="0"/>
              <a:sym typeface="Calibri"/>
            </a:endParaRPr>
          </a:p>
        </p:txBody>
      </p:sp>
      <p:pic>
        <p:nvPicPr>
          <p:cNvPr id="3" name="Picture 2">
            <a:extLst>
              <a:ext uri="{FF2B5EF4-FFF2-40B4-BE49-F238E27FC236}">
                <a16:creationId xmlns:a16="http://schemas.microsoft.com/office/drawing/2014/main" id="{375356DC-7398-F04B-ADE8-EC9D8109C89A}"/>
              </a:ext>
            </a:extLst>
          </p:cNvPr>
          <p:cNvPicPr>
            <a:picLocks noChangeAspect="1"/>
          </p:cNvPicPr>
          <p:nvPr/>
        </p:nvPicPr>
        <p:blipFill>
          <a:blip r:embed="rId3"/>
          <a:stretch>
            <a:fillRect/>
          </a:stretch>
        </p:blipFill>
        <p:spPr>
          <a:xfrm>
            <a:off x="419100" y="3975100"/>
            <a:ext cx="3619500" cy="204470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transition spd="slow">
    <p:cu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Shape 216"/>
          <p:cNvSpPr txBox="1">
            <a:spLocks noGrp="1"/>
          </p:cNvSpPr>
          <p:nvPr>
            <p:ph type="title"/>
          </p:nvPr>
        </p:nvSpPr>
        <p:spPr>
          <a:xfrm>
            <a:off x="1926021" y="76200"/>
            <a:ext cx="7239000" cy="11430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200" b="1" i="0" u="none" strike="noStrike" cap="none" baseline="0" dirty="0">
                <a:solidFill>
                  <a:srgbClr val="009999"/>
                </a:solidFill>
                <a:latin typeface="Arial"/>
                <a:ea typeface="Arial"/>
                <a:cs typeface="Arial"/>
                <a:sym typeface="Arial"/>
              </a:rPr>
              <a:t>10.6 Professional Responsibilities </a:t>
            </a:r>
            <a:br>
              <a:rPr lang="en-US" sz="3200" b="1" i="0" u="none" strike="noStrike" cap="none" baseline="0" dirty="0">
                <a:solidFill>
                  <a:srgbClr val="009999"/>
                </a:solidFill>
                <a:latin typeface="Arial"/>
                <a:ea typeface="Arial"/>
                <a:cs typeface="Arial"/>
                <a:sym typeface="Arial"/>
              </a:rPr>
            </a:br>
            <a:r>
              <a:rPr lang="en-US" sz="3200" b="1" i="0" u="none" strike="noStrike" cap="none" baseline="0" dirty="0">
                <a:solidFill>
                  <a:srgbClr val="009999"/>
                </a:solidFill>
                <a:latin typeface="Arial"/>
                <a:ea typeface="Arial"/>
                <a:cs typeface="Arial"/>
                <a:sym typeface="Arial"/>
              </a:rPr>
              <a:t>for Change </a:t>
            </a:r>
            <a:r>
              <a:rPr lang="en-US" sz="2000" b="1" i="0" u="none" strike="noStrike" cap="none" baseline="0" dirty="0">
                <a:solidFill>
                  <a:srgbClr val="009999"/>
                </a:solidFill>
                <a:latin typeface="Arial"/>
                <a:ea typeface="Arial"/>
                <a:cs typeface="Arial"/>
                <a:sym typeface="Arial"/>
              </a:rPr>
              <a:t>(2 of 2)</a:t>
            </a:r>
          </a:p>
        </p:txBody>
      </p:sp>
      <p:sp>
        <p:nvSpPr>
          <p:cNvPr id="217" name="Shape 217"/>
          <p:cNvSpPr txBox="1">
            <a:spLocks noGrp="1"/>
          </p:cNvSpPr>
          <p:nvPr>
            <p:ph type="body" idx="1"/>
          </p:nvPr>
        </p:nvSpPr>
        <p:spPr>
          <a:xfrm>
            <a:off x="-28903" y="1778576"/>
            <a:ext cx="8229600" cy="4125914"/>
          </a:xfrm>
          <a:prstGeom prst="rect">
            <a:avLst/>
          </a:prstGeom>
          <a:noFill/>
          <a:ln>
            <a:noFill/>
          </a:ln>
        </p:spPr>
        <p:txBody>
          <a:bodyPr lIns="91425" tIns="45700" rIns="91425" bIns="45700" anchor="t" anchorCtr="0">
            <a:noAutofit/>
          </a:bodyPr>
          <a:lstStyle/>
          <a:p>
            <a:pPr marL="342900" marR="0" lvl="0" indent="-342900" algn="l" rtl="0">
              <a:spcBef>
                <a:spcPts val="0"/>
              </a:spcBef>
              <a:spcAft>
                <a:spcPts val="0"/>
              </a:spcAft>
              <a:buClr>
                <a:schemeClr val="dk1"/>
              </a:buClr>
              <a:buSzPct val="114285"/>
              <a:buFont typeface="Arial"/>
              <a:buChar char="•"/>
            </a:pPr>
            <a:r>
              <a:rPr lang="en-US" sz="1200" b="0" i="0" u="none" strike="noStrike" cap="none" baseline="0" dirty="0">
                <a:solidFill>
                  <a:schemeClr val="dk1"/>
                </a:solidFill>
                <a:latin typeface="Arial"/>
                <a:ea typeface="Arial"/>
                <a:cs typeface="Arial"/>
                <a:sym typeface="Arial"/>
              </a:rPr>
              <a:t> </a:t>
            </a:r>
            <a:r>
              <a:rPr lang="en-US" b="0" i="0" u="none" strike="noStrike" cap="none" baseline="0" dirty="0">
                <a:solidFill>
                  <a:schemeClr val="dk1"/>
                </a:solidFill>
                <a:latin typeface="Arial"/>
                <a:ea typeface="Arial"/>
                <a:cs typeface="Arial"/>
                <a:sym typeface="Arial"/>
              </a:rPr>
              <a:t>Planning and Implementing Solutions</a:t>
            </a:r>
          </a:p>
          <a:p>
            <a:pPr marL="342900" marR="0" lvl="0" indent="-342900" algn="l" rtl="0">
              <a:spcBef>
                <a:spcPts val="560"/>
              </a:spcBef>
              <a:spcAft>
                <a:spcPts val="0"/>
              </a:spcAft>
              <a:buClr>
                <a:schemeClr val="dk1"/>
              </a:buClr>
              <a:buSzPct val="25000"/>
              <a:buFont typeface="Arial"/>
              <a:buNone/>
            </a:pPr>
            <a:r>
              <a:rPr lang="en-US" sz="1200" b="0" i="0" u="none" strike="noStrike" cap="none" baseline="0" dirty="0">
                <a:solidFill>
                  <a:schemeClr val="dk1"/>
                </a:solidFill>
                <a:latin typeface="Arial"/>
                <a:ea typeface="Arial"/>
                <a:cs typeface="Arial"/>
                <a:sym typeface="Arial"/>
              </a:rPr>
              <a:t>	- Responsibilities of communication professional</a:t>
            </a:r>
          </a:p>
          <a:p>
            <a:pPr marL="342900" marR="0" lvl="0" indent="-342900" algn="l" rtl="0">
              <a:spcBef>
                <a:spcPts val="560"/>
              </a:spcBef>
              <a:spcAft>
                <a:spcPts val="0"/>
              </a:spcAft>
              <a:buClr>
                <a:schemeClr val="dk1"/>
              </a:buClr>
              <a:buSzPct val="25000"/>
              <a:buFont typeface="Arial"/>
              <a:buNone/>
            </a:pPr>
            <a:r>
              <a:rPr lang="en-US" sz="1200" b="0" i="0" u="none" strike="noStrike" cap="none" baseline="0" dirty="0">
                <a:solidFill>
                  <a:schemeClr val="dk1"/>
                </a:solidFill>
                <a:latin typeface="Arial"/>
                <a:ea typeface="Arial"/>
                <a:cs typeface="Arial"/>
                <a:sym typeface="Arial"/>
              </a:rPr>
              <a:t>    - Three basic approaches to organizational change</a:t>
            </a:r>
          </a:p>
          <a:p>
            <a:pPr marL="342900" marR="0" lvl="0" indent="-342900" algn="l" rtl="0">
              <a:spcBef>
                <a:spcPts val="640"/>
              </a:spcBef>
              <a:spcAft>
                <a:spcPts val="0"/>
              </a:spcAft>
              <a:buClr>
                <a:schemeClr val="dk1"/>
              </a:buClr>
              <a:buSzPct val="114285"/>
              <a:buFont typeface="Arial"/>
              <a:buChar char="•"/>
            </a:pPr>
            <a:r>
              <a:rPr lang="en-US" sz="1200" b="0" i="0" u="none" strike="noStrike" cap="none" baseline="0" dirty="0">
                <a:solidFill>
                  <a:schemeClr val="dk1"/>
                </a:solidFill>
                <a:latin typeface="Arial"/>
                <a:ea typeface="Arial"/>
                <a:cs typeface="Arial"/>
                <a:sym typeface="Arial"/>
              </a:rPr>
              <a:t> </a:t>
            </a:r>
            <a:r>
              <a:rPr lang="en-US" b="0" i="0" u="none" strike="noStrike" cap="none" baseline="0" dirty="0">
                <a:solidFill>
                  <a:schemeClr val="dk1"/>
                </a:solidFill>
                <a:latin typeface="Arial"/>
                <a:ea typeface="Arial"/>
                <a:cs typeface="Arial"/>
                <a:sym typeface="Arial"/>
              </a:rPr>
              <a:t>Evaluating Results</a:t>
            </a:r>
          </a:p>
          <a:p>
            <a:pPr marL="342900" marR="0" lvl="0" indent="-342900" algn="l" rtl="0">
              <a:spcBef>
                <a:spcPts val="560"/>
              </a:spcBef>
              <a:spcAft>
                <a:spcPts val="0"/>
              </a:spcAft>
              <a:buClr>
                <a:schemeClr val="dk1"/>
              </a:buClr>
              <a:buSzPct val="25000"/>
              <a:buFont typeface="Arial"/>
              <a:buNone/>
            </a:pPr>
            <a:r>
              <a:rPr lang="en-US" sz="1200" b="0" i="0" u="none" strike="noStrike" cap="none" baseline="0" dirty="0">
                <a:solidFill>
                  <a:schemeClr val="dk1"/>
                </a:solidFill>
                <a:latin typeface="Arial"/>
                <a:ea typeface="Arial"/>
                <a:cs typeface="Arial"/>
                <a:sym typeface="Arial"/>
              </a:rPr>
              <a:t>	- Overview</a:t>
            </a:r>
          </a:p>
          <a:p>
            <a:pPr marL="342900" marR="0" lvl="0" indent="-342900" algn="l" rtl="0">
              <a:spcBef>
                <a:spcPts val="560"/>
              </a:spcBef>
              <a:spcAft>
                <a:spcPts val="0"/>
              </a:spcAft>
              <a:buClr>
                <a:schemeClr val="dk1"/>
              </a:buClr>
              <a:buSzPct val="25000"/>
              <a:buFont typeface="Arial"/>
              <a:buNone/>
            </a:pPr>
            <a:r>
              <a:rPr lang="en-US" sz="1200" b="0" i="0" u="none" strike="noStrike" cap="none" baseline="0" dirty="0">
                <a:solidFill>
                  <a:schemeClr val="dk1"/>
                </a:solidFill>
                <a:latin typeface="Arial"/>
                <a:ea typeface="Arial"/>
                <a:cs typeface="Arial"/>
                <a:sym typeface="Arial"/>
              </a:rPr>
              <a:t>    - What are the performance measures used by the organization</a:t>
            </a:r>
          </a:p>
          <a:p>
            <a:pPr marL="342900" marR="0" lvl="0" indent="-342900" algn="l" rtl="0">
              <a:spcBef>
                <a:spcPts val="560"/>
              </a:spcBef>
              <a:spcAft>
                <a:spcPts val="0"/>
              </a:spcAft>
              <a:buClr>
                <a:schemeClr val="dk1"/>
              </a:buClr>
              <a:buFont typeface="Arial"/>
              <a:buNone/>
            </a:pPr>
            <a:endParaRPr sz="1200" b="0" i="0" u="none" strike="noStrike" cap="none" baseline="0" dirty="0">
              <a:solidFill>
                <a:schemeClr val="dk1"/>
              </a:solidFill>
              <a:latin typeface="Arial"/>
              <a:ea typeface="Arial"/>
              <a:cs typeface="Arial"/>
              <a:sym typeface="Arial"/>
            </a:endParaRPr>
          </a:p>
        </p:txBody>
      </p:sp>
      <p:sp>
        <p:nvSpPr>
          <p:cNvPr id="2" name="Rectangle 1">
            <a:extLst>
              <a:ext uri="{FF2B5EF4-FFF2-40B4-BE49-F238E27FC236}">
                <a16:creationId xmlns:a16="http://schemas.microsoft.com/office/drawing/2014/main" id="{5C3CDFE6-B5DA-CC46-909A-22BDEFD7FED4}"/>
              </a:ext>
            </a:extLst>
          </p:cNvPr>
          <p:cNvSpPr/>
          <p:nvPr/>
        </p:nvSpPr>
        <p:spPr>
          <a:xfrm>
            <a:off x="4648200" y="1524000"/>
            <a:ext cx="4572000" cy="4850559"/>
          </a:xfrm>
          <a:prstGeom prst="rect">
            <a:avLst/>
          </a:prstGeom>
        </p:spPr>
        <p:txBody>
          <a:bodyPr>
            <a:spAutoFit/>
          </a:bodyPr>
          <a:lstStyle/>
          <a:p>
            <a:pPr lvl="0">
              <a:lnSpc>
                <a:spcPct val="90000"/>
              </a:lnSpc>
              <a:buSzPct val="25000"/>
            </a:pPr>
            <a:r>
              <a:rPr lang="en-US" sz="1200" b="1" dirty="0">
                <a:solidFill>
                  <a:srgbClr val="FF0000"/>
                </a:solidFill>
                <a:latin typeface="Arial" pitchFamily="34" charset="0"/>
                <a:ea typeface="Calibri"/>
                <a:cs typeface="Arial" pitchFamily="34" charset="0"/>
                <a:sym typeface="Calibri"/>
              </a:rPr>
              <a:t>Planning and Implementing Solutions</a:t>
            </a:r>
          </a:p>
          <a:p>
            <a:pPr lvl="0">
              <a:lnSpc>
                <a:spcPct val="9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1 – Responsibilities of communication professional</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Develop and propose plans for change </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Develop and implement plans</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Work with other organizational leaders to identify and plan for diverse changes</a:t>
            </a:r>
          </a:p>
          <a:p>
            <a:pPr lvl="0">
              <a:lnSpc>
                <a:spcPct val="9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2 – Three basic approaches to organizational change</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Structural change</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Technological change</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Behavioral change</a:t>
            </a:r>
          </a:p>
          <a:p>
            <a:pPr marL="457200" lvl="1" indent="70484">
              <a:lnSpc>
                <a:spcPct val="90000"/>
              </a:lnSpc>
              <a:spcBef>
                <a:spcPts val="333"/>
              </a:spcBef>
              <a:buClr>
                <a:schemeClr val="dk1"/>
              </a:buClr>
            </a:pPr>
            <a:endParaRPr lang="en-US" sz="1200" dirty="0">
              <a:solidFill>
                <a:schemeClr val="dk1"/>
              </a:solidFill>
              <a:latin typeface="Arial" pitchFamily="34" charset="0"/>
              <a:ea typeface="Calibri"/>
              <a:cs typeface="Arial" pitchFamily="34" charset="0"/>
              <a:sym typeface="Calibri"/>
            </a:endParaRPr>
          </a:p>
          <a:p>
            <a:pPr lvl="0">
              <a:lnSpc>
                <a:spcPct val="90000"/>
              </a:lnSpc>
              <a:spcBef>
                <a:spcPts val="330"/>
              </a:spcBef>
              <a:buSzPct val="25000"/>
            </a:pPr>
            <a:r>
              <a:rPr lang="en-US" sz="1200" b="1" dirty="0">
                <a:solidFill>
                  <a:srgbClr val="FF0000"/>
                </a:solidFill>
                <a:latin typeface="Arial" pitchFamily="34" charset="0"/>
                <a:ea typeface="Calibri"/>
                <a:cs typeface="Arial" pitchFamily="34" charset="0"/>
                <a:sym typeface="Calibri"/>
              </a:rPr>
              <a:t>Evaluating Results</a:t>
            </a:r>
          </a:p>
          <a:p>
            <a:pPr lvl="0">
              <a:lnSpc>
                <a:spcPct val="9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1 – Overview</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Evaluation as the way the process begins</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Evaluation of change gives new organizational point of reference</a:t>
            </a:r>
          </a:p>
          <a:p>
            <a:pPr lvl="0">
              <a:lnSpc>
                <a:spcPct val="90000"/>
              </a:lnSpc>
              <a:spcBef>
                <a:spcPts val="330"/>
              </a:spcBef>
              <a:buClr>
                <a:schemeClr val="dk1"/>
              </a:buClr>
              <a:buSzPct val="25000"/>
            </a:pPr>
            <a:r>
              <a:rPr lang="en-US" sz="1200" dirty="0">
                <a:solidFill>
                  <a:schemeClr val="dk1"/>
                </a:solidFill>
                <a:latin typeface="Arial" pitchFamily="34" charset="0"/>
                <a:ea typeface="Calibri"/>
                <a:cs typeface="Arial" pitchFamily="34" charset="0"/>
                <a:sym typeface="Calibri"/>
              </a:rPr>
              <a:t>Point 2 – What are the performance measures used by the organization</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Profit and loss</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Achievement of goals</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Donor loyalty and contributions</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Sales quotas</a:t>
            </a:r>
          </a:p>
          <a:p>
            <a:pPr marL="457200" lvl="1">
              <a:lnSpc>
                <a:spcPct val="90000"/>
              </a:lnSpc>
              <a:spcBef>
                <a:spcPts val="33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Manufacturing output</a:t>
            </a:r>
          </a:p>
          <a:p>
            <a:pPr marL="457200" lvl="1">
              <a:lnSpc>
                <a:spcPct val="90000"/>
              </a:lnSpc>
              <a:spcBef>
                <a:spcPts val="333"/>
              </a:spcBef>
              <a:buClr>
                <a:schemeClr val="dk1"/>
              </a:buClr>
            </a:pPr>
            <a:endParaRPr lang="en-US" sz="1200" dirty="0">
              <a:solidFill>
                <a:schemeClr val="dk1"/>
              </a:solidFill>
              <a:latin typeface="Arial" pitchFamily="34" charset="0"/>
              <a:ea typeface="Calibri"/>
              <a:cs typeface="Arial" pitchFamily="34" charset="0"/>
              <a:sym typeface="Calibri"/>
            </a:endParaRPr>
          </a:p>
        </p:txBody>
      </p:sp>
      <p:pic>
        <p:nvPicPr>
          <p:cNvPr id="7" name="Picture 6">
            <a:extLst>
              <a:ext uri="{FF2B5EF4-FFF2-40B4-BE49-F238E27FC236}">
                <a16:creationId xmlns:a16="http://schemas.microsoft.com/office/drawing/2014/main" id="{CC0C8FEA-1B56-E043-A27A-E458A48C0B52}"/>
              </a:ext>
            </a:extLst>
          </p:cNvPr>
          <p:cNvPicPr>
            <a:picLocks noChangeAspect="1"/>
          </p:cNvPicPr>
          <p:nvPr/>
        </p:nvPicPr>
        <p:blipFill>
          <a:blip r:embed="rId3"/>
          <a:stretch>
            <a:fillRect/>
          </a:stretch>
        </p:blipFill>
        <p:spPr>
          <a:xfrm>
            <a:off x="-68317" y="3841533"/>
            <a:ext cx="4508500" cy="1803400"/>
          </a:xfrm>
          <a:prstGeom prst="rect">
            <a:avLst/>
          </a:prstGeom>
        </p:spPr>
      </p:pic>
    </p:spTree>
  </p:cSld>
  <p:clrMapOvr>
    <a:masterClrMapping/>
  </p:clrMapOvr>
  <p:transition spd="slow">
    <p:cu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Shape 224"/>
          <p:cNvSpPr txBox="1">
            <a:spLocks noGrp="1"/>
          </p:cNvSpPr>
          <p:nvPr>
            <p:ph type="title"/>
          </p:nvPr>
        </p:nvSpPr>
        <p:spPr>
          <a:xfrm>
            <a:off x="1905000" y="304800"/>
            <a:ext cx="8229600" cy="2297111"/>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600" b="1" i="0" u="none" strike="noStrike" cap="none" baseline="0" dirty="0">
                <a:solidFill>
                  <a:srgbClr val="009999"/>
                </a:solidFill>
                <a:latin typeface="Arial"/>
                <a:ea typeface="Arial"/>
                <a:cs typeface="Arial"/>
                <a:sym typeface="Arial"/>
              </a:rPr>
              <a:t>Communicating about Change</a:t>
            </a:r>
          </a:p>
        </p:txBody>
      </p:sp>
      <p:sp>
        <p:nvSpPr>
          <p:cNvPr id="225" name="Shape 225"/>
          <p:cNvSpPr txBox="1">
            <a:spLocks noGrp="1"/>
          </p:cNvSpPr>
          <p:nvPr>
            <p:ph type="body" idx="1"/>
          </p:nvPr>
        </p:nvSpPr>
        <p:spPr>
          <a:xfrm>
            <a:off x="727022" y="2571750"/>
            <a:ext cx="8229600" cy="3554412"/>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Font typeface="Arial"/>
              <a:buNone/>
            </a:pPr>
            <a:endParaRPr sz="3200" b="0" i="0" u="none" strike="noStrike" cap="none" baseline="0">
              <a:solidFill>
                <a:schemeClr val="dk1"/>
              </a:solidFill>
              <a:latin typeface="Arial"/>
              <a:ea typeface="Arial"/>
              <a:cs typeface="Arial"/>
              <a:sym typeface="Arial"/>
            </a:endParaRPr>
          </a:p>
          <a:p>
            <a:pPr marL="0" marR="0" lvl="0" indent="0" algn="l" rtl="0">
              <a:spcBef>
                <a:spcPts val="640"/>
              </a:spcBef>
              <a:spcAft>
                <a:spcPts val="0"/>
              </a:spcAft>
              <a:buClr>
                <a:schemeClr val="dk1"/>
              </a:buClr>
              <a:buSzPct val="25000"/>
              <a:buFont typeface="Arial"/>
              <a:buNone/>
            </a:pPr>
            <a:r>
              <a:rPr lang="en-US" sz="3200" b="0" i="0" u="none" strike="noStrike" cap="none" baseline="0">
                <a:solidFill>
                  <a:schemeClr val="dk1"/>
                </a:solidFill>
                <a:latin typeface="Arial"/>
                <a:ea typeface="Arial"/>
                <a:cs typeface="Arial"/>
                <a:sym typeface="Arial"/>
              </a:rPr>
              <a:t>Objective 10.7 Relate effective communication to innovation and productive change</a:t>
            </a:r>
          </a:p>
        </p:txBody>
      </p:sp>
    </p:spTree>
  </p:cSld>
  <p:clrMapOvr>
    <a:masterClrMapping/>
  </p:clrMapOvr>
  <p:transition spd="slow">
    <p:cu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Shape 232"/>
          <p:cNvSpPr txBox="1">
            <a:spLocks noGrp="1"/>
          </p:cNvSpPr>
          <p:nvPr>
            <p:ph type="title"/>
          </p:nvPr>
        </p:nvSpPr>
        <p:spPr>
          <a:xfrm>
            <a:off x="1905000" y="152400"/>
            <a:ext cx="7239000" cy="2068512"/>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US" sz="3200" b="1" i="0" u="none" strike="noStrike" cap="none" baseline="0" dirty="0">
                <a:solidFill>
                  <a:srgbClr val="009999"/>
                </a:solidFill>
                <a:latin typeface="Arial"/>
                <a:ea typeface="Arial"/>
                <a:cs typeface="Arial"/>
                <a:sym typeface="Arial"/>
              </a:rPr>
              <a:t>10.7 Communicating </a:t>
            </a:r>
            <a:br>
              <a:rPr lang="ar-SA" sz="3200" b="1" i="0" u="none" strike="noStrike" cap="none" baseline="0" dirty="0">
                <a:solidFill>
                  <a:srgbClr val="009999"/>
                </a:solidFill>
                <a:latin typeface="Arial"/>
                <a:ea typeface="Arial"/>
                <a:cs typeface="Arial"/>
                <a:sym typeface="Arial"/>
              </a:rPr>
            </a:br>
            <a:r>
              <a:rPr lang="en-US" sz="3200" b="1" i="0" u="none" strike="noStrike" cap="none" baseline="0" dirty="0">
                <a:solidFill>
                  <a:srgbClr val="009999"/>
                </a:solidFill>
                <a:latin typeface="Arial"/>
                <a:ea typeface="Arial"/>
                <a:cs typeface="Arial"/>
                <a:sym typeface="Arial"/>
              </a:rPr>
              <a:t>about Change</a:t>
            </a:r>
          </a:p>
        </p:txBody>
      </p:sp>
      <p:sp>
        <p:nvSpPr>
          <p:cNvPr id="233" name="Shape 233"/>
          <p:cNvSpPr txBox="1">
            <a:spLocks noGrp="1"/>
          </p:cNvSpPr>
          <p:nvPr>
            <p:ph type="body" idx="1"/>
          </p:nvPr>
        </p:nvSpPr>
        <p:spPr>
          <a:xfrm>
            <a:off x="26276" y="1600200"/>
            <a:ext cx="8229600" cy="4099948"/>
          </a:xfrm>
          <a:prstGeom prst="rect">
            <a:avLst/>
          </a:prstGeom>
          <a:noFill/>
          <a:ln>
            <a:noFill/>
          </a:ln>
        </p:spPr>
        <p:txBody>
          <a:bodyPr lIns="91425" tIns="45700" rIns="91425" bIns="45700" anchor="t" anchorCtr="0">
            <a:noAutofit/>
          </a:bodyPr>
          <a:lstStyle/>
          <a:p>
            <a:pPr marL="342900" marR="0" lvl="0" indent="-342900" algn="l" rtl="0">
              <a:spcBef>
                <a:spcPts val="0"/>
              </a:spcBef>
              <a:spcAft>
                <a:spcPts val="0"/>
              </a:spcAft>
              <a:buClr>
                <a:schemeClr val="dk1"/>
              </a:buClr>
              <a:buSzPct val="100000"/>
              <a:buFont typeface="Arial"/>
              <a:buChar char="-"/>
            </a:pPr>
            <a:r>
              <a:rPr lang="en-US" sz="2800" b="0" i="0" u="none" strike="noStrike" cap="none" baseline="0" dirty="0">
                <a:solidFill>
                  <a:schemeClr val="dk1"/>
                </a:solidFill>
                <a:latin typeface="Arial"/>
                <a:ea typeface="Arial"/>
                <a:cs typeface="Arial"/>
                <a:sym typeface="Arial"/>
              </a:rPr>
              <a:t>Communication design and strategy</a:t>
            </a:r>
          </a:p>
          <a:p>
            <a:pPr marL="342900" marR="0" lvl="0" indent="-342900" algn="l" rtl="0">
              <a:spcBef>
                <a:spcPts val="560"/>
              </a:spcBef>
              <a:spcAft>
                <a:spcPts val="0"/>
              </a:spcAft>
              <a:buClr>
                <a:schemeClr val="dk1"/>
              </a:buClr>
              <a:buSzPct val="100000"/>
              <a:buFont typeface="Arial"/>
              <a:buChar char="-"/>
            </a:pPr>
            <a:r>
              <a:rPr lang="en-US" sz="2800" b="0" i="0" u="none" strike="noStrike" cap="none" baseline="0" dirty="0">
                <a:solidFill>
                  <a:schemeClr val="dk1"/>
                </a:solidFill>
                <a:latin typeface="Arial"/>
                <a:ea typeface="Arial"/>
                <a:cs typeface="Arial"/>
                <a:sym typeface="Arial"/>
              </a:rPr>
              <a:t>Communication plan</a:t>
            </a:r>
          </a:p>
        </p:txBody>
      </p:sp>
      <p:sp>
        <p:nvSpPr>
          <p:cNvPr id="2" name="Rectangle 1">
            <a:extLst>
              <a:ext uri="{FF2B5EF4-FFF2-40B4-BE49-F238E27FC236}">
                <a16:creationId xmlns:a16="http://schemas.microsoft.com/office/drawing/2014/main" id="{3E1DD0F8-04D2-1C47-A7A1-423B037884A4}"/>
              </a:ext>
            </a:extLst>
          </p:cNvPr>
          <p:cNvSpPr/>
          <p:nvPr/>
        </p:nvSpPr>
        <p:spPr>
          <a:xfrm>
            <a:off x="304800" y="2819400"/>
            <a:ext cx="4572000" cy="3057247"/>
          </a:xfrm>
          <a:prstGeom prst="rect">
            <a:avLst/>
          </a:prstGeom>
        </p:spPr>
        <p:txBody>
          <a:bodyPr>
            <a:spAutoFit/>
          </a:bodyPr>
          <a:lstStyle/>
          <a:p>
            <a:pPr lvl="0">
              <a:buClr>
                <a:schemeClr val="dk1"/>
              </a:buClr>
              <a:buSzPct val="25000"/>
            </a:pPr>
            <a:r>
              <a:rPr lang="en-US" sz="1200" dirty="0">
                <a:solidFill>
                  <a:schemeClr val="dk1"/>
                </a:solidFill>
                <a:latin typeface="Arial" pitchFamily="34" charset="0"/>
                <a:ea typeface="Calibri"/>
                <a:cs typeface="Arial" pitchFamily="34" charset="0"/>
                <a:sym typeface="Calibri"/>
              </a:rPr>
              <a:t>Point 1 – </a:t>
            </a:r>
            <a:r>
              <a:rPr lang="en-US" sz="1200" b="1" dirty="0">
                <a:solidFill>
                  <a:srgbClr val="FF0000"/>
                </a:solidFill>
                <a:latin typeface="Arial" pitchFamily="34" charset="0"/>
                <a:ea typeface="Calibri"/>
                <a:cs typeface="Arial" pitchFamily="34" charset="0"/>
                <a:sym typeface="Calibri"/>
              </a:rPr>
              <a:t>Communication design and strategy</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Disseminate information and solicit input</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Explain about organizational change</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Approach for gathering input about the change</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Methods of evaluating the acceptance</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Methods for disseminating change outcomes</a:t>
            </a:r>
          </a:p>
          <a:p>
            <a:pPr lvl="0">
              <a:spcBef>
                <a:spcPts val="360"/>
              </a:spcBef>
              <a:buClr>
                <a:schemeClr val="dk1"/>
              </a:buClr>
              <a:buSzPct val="25000"/>
            </a:pPr>
            <a:r>
              <a:rPr lang="en-US" sz="1200" dirty="0">
                <a:solidFill>
                  <a:schemeClr val="dk1"/>
                </a:solidFill>
                <a:latin typeface="Arial" pitchFamily="34" charset="0"/>
                <a:ea typeface="Calibri"/>
                <a:cs typeface="Arial" pitchFamily="34" charset="0"/>
                <a:sym typeface="Calibri"/>
              </a:rPr>
              <a:t>Point 2 – </a:t>
            </a:r>
            <a:r>
              <a:rPr lang="en-US" sz="1200" b="1" dirty="0">
                <a:solidFill>
                  <a:srgbClr val="FF0000"/>
                </a:solidFill>
                <a:latin typeface="Arial" pitchFamily="34" charset="0"/>
                <a:ea typeface="Calibri"/>
                <a:cs typeface="Arial" pitchFamily="34" charset="0"/>
                <a:sym typeface="Calibri"/>
              </a:rPr>
              <a:t>Communication plan</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Deals with the implementation of strategy</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Incorporates the goals of the strategy</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Crafts messages to solicit input</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Includes analysis of various audiences</a:t>
            </a:r>
          </a:p>
          <a:p>
            <a:pPr marL="457200" lvl="1">
              <a:spcBef>
                <a:spcPts val="360"/>
              </a:spcBef>
              <a:buClr>
                <a:schemeClr val="dk1"/>
              </a:buClr>
              <a:buSzPct val="100000"/>
              <a:buFont typeface="Arial"/>
              <a:buChar char="•"/>
            </a:pPr>
            <a:r>
              <a:rPr lang="en-US" sz="1200" dirty="0">
                <a:solidFill>
                  <a:schemeClr val="dk1"/>
                </a:solidFill>
                <a:latin typeface="Arial" pitchFamily="34" charset="0"/>
                <a:ea typeface="Calibri"/>
                <a:cs typeface="Arial" pitchFamily="34" charset="0"/>
                <a:sym typeface="Calibri"/>
              </a:rPr>
              <a:t> Includes ongoing monitoring of acceptance and resistance to change</a:t>
            </a:r>
          </a:p>
        </p:txBody>
      </p:sp>
      <p:pic>
        <p:nvPicPr>
          <p:cNvPr id="3" name="Picture 2">
            <a:extLst>
              <a:ext uri="{FF2B5EF4-FFF2-40B4-BE49-F238E27FC236}">
                <a16:creationId xmlns:a16="http://schemas.microsoft.com/office/drawing/2014/main" id="{75F93540-EC32-E548-B122-6454C6D9A82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57800" y="3037946"/>
            <a:ext cx="3379076" cy="290565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ransition spd="slow">
    <p:cut/>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1E2C5B9-9BB1-1D45-ABD1-DC7AA309DA4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48000" y="609600"/>
            <a:ext cx="3606470" cy="540700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217452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B527EB1-57B6-124C-B6D2-249FACC5EE50}"/>
              </a:ext>
            </a:extLst>
          </p:cNvPr>
          <p:cNvPicPr>
            <a:picLocks noChangeAspect="1"/>
          </p:cNvPicPr>
          <p:nvPr/>
        </p:nvPicPr>
        <p:blipFill>
          <a:blip r:embed="rId2"/>
          <a:stretch>
            <a:fillRect/>
          </a:stretch>
        </p:blipFill>
        <p:spPr>
          <a:xfrm>
            <a:off x="1905000" y="962895"/>
            <a:ext cx="5371506" cy="53617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854896410"/>
      </p:ext>
    </p:extLst>
  </p:cSld>
  <p:clrMapOvr>
    <a:masterClrMapping/>
  </p:clrMapOvr>
</p:sld>
</file>

<file path=ppt/theme/theme1.xml><?xml version="1.0" encoding="utf-8"?>
<a:theme xmlns:a="http://schemas.openxmlformats.org/drawingml/2006/main" name="1_Main Slides">
  <a:themeElements>
    <a:clrScheme name="Main Slide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595</TotalTime>
  <Words>3513</Words>
  <Application>Microsoft Macintosh PowerPoint</Application>
  <PresentationFormat>On-screen Show (4:3)</PresentationFormat>
  <Paragraphs>639</Paragraphs>
  <Slides>30</Slides>
  <Notes>28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Tajawal Medium</vt:lpstr>
      <vt:lpstr>Times New Roman</vt:lpstr>
      <vt:lpstr>1_Main Slides</vt:lpstr>
      <vt:lpstr>PowerPoint Presentation</vt:lpstr>
      <vt:lpstr>Shockley-Zalabak,  9e Update  Pamela S. Shockley-Zalabak </vt:lpstr>
      <vt:lpstr>PowerPoint Presentation</vt:lpstr>
      <vt:lpstr>Learning Objectives</vt:lpstr>
      <vt:lpstr>Introduction: Organizational Innovation, Change and Communication</vt:lpstr>
      <vt:lpstr>10.1 Introduction: Organizational Innovation, Change and Communication</vt:lpstr>
      <vt:lpstr>PowerPoint Presentation</vt:lpstr>
      <vt:lpstr>The Realities of Innovation and Change</vt:lpstr>
      <vt:lpstr>10.2 The Realities of Innovation and Change</vt:lpstr>
      <vt:lpstr>Barriers to Innovation and Change</vt:lpstr>
      <vt:lpstr>10.3 Barriers to Innovation and Change (1 of 6)</vt:lpstr>
      <vt:lpstr>PowerPoint Presentation</vt:lpstr>
      <vt:lpstr>10.3 Barriers to Innovation  and Change (2 of 6)</vt:lpstr>
      <vt:lpstr>10.3 Barriers to Innovation  and Change (3 of 6)</vt:lpstr>
      <vt:lpstr>10.3 Barriers to Innovation and Change (4 of 6)</vt:lpstr>
      <vt:lpstr>10.3 Barriers to Innovation  and Change (5 of 6)</vt:lpstr>
      <vt:lpstr>10.3 Barriers to Innovation  and Change (6 of 6)</vt:lpstr>
      <vt:lpstr>The Leadership of Innovation  and Change</vt:lpstr>
      <vt:lpstr>10.4 The Leadership of Innovation and Change </vt:lpstr>
      <vt:lpstr>Models and Processes for  Innovation and Change</vt:lpstr>
      <vt:lpstr>10.5 Models and Processes for Innovation and Change (1 of 4)</vt:lpstr>
      <vt:lpstr>10.5 Models and Processes for Innovation and Change (2 of 4)</vt:lpstr>
      <vt:lpstr>10.5 Models and Processes for Innovation and Change (3 of 4)</vt:lpstr>
      <vt:lpstr>Professional Responsibilities  for Change</vt:lpstr>
      <vt:lpstr>10.6 Professional Responsibilities for Change (1 of 2)</vt:lpstr>
      <vt:lpstr>10.6 Professional Responsibilities  for Change (2 of 2)</vt:lpstr>
      <vt:lpstr>Communicating about Change</vt:lpstr>
      <vt:lpstr>10.7 Communicating  about Change</vt:lpstr>
      <vt:lpstr>PowerPoint Presentation</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Shockley-Zalabak,  9e Update  Pamela S. Shockley-Zalabak</dc:title>
  <dc:creator>paramita sengupta</dc:creator>
  <cp:lastModifiedBy>Microsoft Office User</cp:lastModifiedBy>
  <cp:revision>48</cp:revision>
  <dcterms:modified xsi:type="dcterms:W3CDTF">2023-07-30T19:43:55Z</dcterms:modified>
</cp:coreProperties>
</file>