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entation.xml" ContentType="application/vnd.openxmlformats-officedocument.presentationml.presentation.main+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41.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3" r:id="rId1"/>
  </p:sldMasterIdLst>
  <p:notesMasterIdLst>
    <p:notesMasterId r:id="rId44"/>
  </p:notesMasterIdLst>
  <p:sldIdLst>
    <p:sldId id="308" r:id="rId2"/>
    <p:sldId id="309" r:id="rId3"/>
    <p:sldId id="447" r:id="rId4"/>
    <p:sldId id="449" r:id="rId5"/>
    <p:sldId id="448" r:id="rId6"/>
    <p:sldId id="451" r:id="rId7"/>
    <p:sldId id="392" r:id="rId8"/>
    <p:sldId id="393" r:id="rId9"/>
    <p:sldId id="435" r:id="rId10"/>
    <p:sldId id="434" r:id="rId11"/>
    <p:sldId id="394" r:id="rId12"/>
    <p:sldId id="436" r:id="rId13"/>
    <p:sldId id="395" r:id="rId14"/>
    <p:sldId id="437" r:id="rId15"/>
    <p:sldId id="438" r:id="rId16"/>
    <p:sldId id="396" r:id="rId17"/>
    <p:sldId id="397" r:id="rId18"/>
    <p:sldId id="440" r:id="rId19"/>
    <p:sldId id="439" r:id="rId20"/>
    <p:sldId id="441" r:id="rId21"/>
    <p:sldId id="398" r:id="rId22"/>
    <p:sldId id="399" r:id="rId23"/>
    <p:sldId id="400" r:id="rId24"/>
    <p:sldId id="442" r:id="rId25"/>
    <p:sldId id="443" r:id="rId26"/>
    <p:sldId id="444" r:id="rId27"/>
    <p:sldId id="445" r:id="rId28"/>
    <p:sldId id="446" r:id="rId29"/>
    <p:sldId id="410" r:id="rId30"/>
    <p:sldId id="411" r:id="rId31"/>
    <p:sldId id="412" r:id="rId32"/>
    <p:sldId id="413" r:id="rId33"/>
    <p:sldId id="415" r:id="rId34"/>
    <p:sldId id="414" r:id="rId35"/>
    <p:sldId id="416" r:id="rId36"/>
    <p:sldId id="417" r:id="rId37"/>
    <p:sldId id="418" r:id="rId38"/>
    <p:sldId id="422" r:id="rId39"/>
    <p:sldId id="423" r:id="rId40"/>
    <p:sldId id="424" r:id="rId41"/>
    <p:sldId id="452" r:id="rId42"/>
    <p:sldId id="31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362" autoAdjust="0"/>
    <p:restoredTop sz="84540" autoAdjust="0"/>
  </p:normalViewPr>
  <p:slideViewPr>
    <p:cSldViewPr snapToGrid="0">
      <p:cViewPr varScale="1">
        <p:scale>
          <a:sx n="74" d="100"/>
          <a:sy n="74" d="100"/>
        </p:scale>
        <p:origin x="734" y="137"/>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11/10/2024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365342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22922991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5223939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3214613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3415566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287553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8759349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3109435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783759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3598097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37418029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1255770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26317695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2510006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406833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7856882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8122773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0328686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35884894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40172186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19605565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28947150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25735982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81975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2235750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6622771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4835700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6648187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180190510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8625086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17371274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38244025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10532900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7957281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16205714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13613996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12848370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33910710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25568714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11/10/2024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3689660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2200" y="14544"/>
            <a:ext cx="2073798" cy="899724"/>
          </a:xfrm>
          <a:prstGeom prst="rect">
            <a:avLst/>
          </a:prstGeom>
        </p:spPr>
      </p:pic>
    </p:spTree>
    <p:extLst>
      <p:ext uri="{BB962C8B-B14F-4D97-AF65-F5344CB8AC3E}">
        <p14:creationId xmlns:p14="http://schemas.microsoft.com/office/powerpoint/2010/main" val="2322389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11/10/2024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6481360"/>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F05ACB2A-C1A4-46E9-8144-3AE5AB9B9DAD}" type="datetime1">
              <a:rPr lang="en-US" smtClean="0"/>
              <a:t>11/10/2024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45888430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F05ACB2A-C1A4-46E9-8144-3AE5AB9B9DAD}" type="datetime1">
              <a:rPr lang="en-US" smtClean="0"/>
              <a:t>11/10/2024</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14702719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F05ACB2A-C1A4-46E9-8144-3AE5AB9B9DAD}" type="datetime1">
              <a:rPr lang="en-US" smtClean="0"/>
              <a:t>11/10/2024</a:t>
            </a:fld>
            <a:endParaRPr lang="en-US"/>
          </a:p>
        </p:txBody>
      </p:sp>
      <p:sp>
        <p:nvSpPr>
          <p:cNvPr id="4" name="Footer Placeholder 3"/>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5" name="Slide Number Placeholder 4"/>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218009037"/>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05ACB2A-C1A4-46E9-8144-3AE5AB9B9DAD}" type="datetime1">
              <a:rPr lang="en-US" smtClean="0"/>
              <a:t>11/10/2024</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54658715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11/10/2024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333955758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11/10/2024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91497059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11/10/2024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347313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11/10/2024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403037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5782918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61127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430241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67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11/10/2024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8" name="TextBox 7">
            <a:extLst>
              <a:ext uri="{FF2B5EF4-FFF2-40B4-BE49-F238E27FC236}">
                <a16:creationId xmlns:a16="http://schemas.microsoft.com/office/drawing/2014/main" id="{F8E470DC-B1F3-96A6-C1F5-0345BA1FA738}"/>
              </a:ext>
            </a:extLst>
          </p:cNvPr>
          <p:cNvSpPr txBox="1"/>
          <p:nvPr/>
        </p:nvSpPr>
        <p:spPr>
          <a:xfrm>
            <a:off x="6709630" y="6311900"/>
            <a:ext cx="6095266" cy="369332"/>
          </a:xfrm>
          <a:prstGeom prst="rect">
            <a:avLst/>
          </a:prstGeom>
          <a:noFill/>
        </p:spPr>
        <p:txBody>
          <a:bodyPr wrap="square">
            <a:spAutoFit/>
          </a:bodyPr>
          <a:lstStyle/>
          <a:p>
            <a:pPr algn="ctr"/>
            <a:r>
              <a:rPr lang="en-US" sz="1800" b="1" dirty="0"/>
              <a:t>www.midocean.km</a:t>
            </a:r>
          </a:p>
        </p:txBody>
      </p:sp>
      <p:sp>
        <p:nvSpPr>
          <p:cNvPr id="7" name="Footer Placeholder 4">
            <a:extLst>
              <a:ext uri="{FF2B5EF4-FFF2-40B4-BE49-F238E27FC236}">
                <a16:creationId xmlns:a16="http://schemas.microsoft.com/office/drawing/2014/main" id="{E43A26F3-08AB-4A54-6992-15F9A1D1E839}"/>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757313578"/>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81" r:id="rId15"/>
    <p:sldLayoutId id="2147483682"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14.xml"/><Relationship Id="rId5" Type="http://schemas.openxmlformats.org/officeDocument/2006/relationships/image" Target="../media/image9.jp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2709" y="2702726"/>
            <a:ext cx="431893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Other Financial Services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4D8B77F0-DA50-F1F7-E51D-70A8C98A58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63" y="146150"/>
            <a:ext cx="2509024" cy="1088548"/>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6911" y="2879128"/>
            <a:ext cx="402581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Other Financial Services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4" name="Graphic 21">
            <a:extLst>
              <a:ext uri="{FF2B5EF4-FFF2-40B4-BE49-F238E27FC236}">
                <a16:creationId xmlns:a16="http://schemas.microsoft.com/office/drawing/2014/main" id="{4F1CD0CC-3773-C63B-ED0D-ED56A8530E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45944" y="14543"/>
            <a:ext cx="3110054" cy="1349307"/>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4965655"/>
          </a:xfrm>
          <a:prstGeom prst="rect">
            <a:avLst/>
          </a:prstGeom>
          <a:noFill/>
        </p:spPr>
        <p:txBody>
          <a:bodyPr wrap="square">
            <a:spAutoFit/>
          </a:bodyPr>
          <a:lstStyle/>
          <a:p>
            <a:pPr lvl="1">
              <a:lnSpc>
                <a:spcPct val="120000"/>
              </a:lnSpc>
              <a:spcBef>
                <a:spcPts val="1200"/>
              </a:spcBef>
              <a:spcAft>
                <a:spcPts val="600"/>
              </a:spcAft>
            </a:pPr>
            <a:r>
              <a:rPr lang="en-US" sz="3200" dirty="0"/>
              <a:t>Overview of Robo-Advisors in Investment Management</a:t>
            </a:r>
            <a:endParaRPr lang="en-US" sz="3200" b="1" dirty="0"/>
          </a:p>
          <a:p>
            <a:pPr marL="971550" lvl="1" indent="-514350">
              <a:lnSpc>
                <a:spcPct val="150000"/>
              </a:lnSpc>
              <a:spcAft>
                <a:spcPts val="600"/>
              </a:spcAft>
              <a:buFont typeface="Arial" panose="020B0604020202020204" pitchFamily="34" charset="0"/>
              <a:buChar char="•"/>
            </a:pPr>
            <a:r>
              <a:rPr lang="en-US" sz="2400" b="1" dirty="0"/>
              <a:t>Tech Advancements spurred fintech tools and services.</a:t>
            </a:r>
          </a:p>
          <a:p>
            <a:pPr marL="971550" lvl="1" indent="-514350">
              <a:lnSpc>
                <a:spcPct val="150000"/>
              </a:lnSpc>
              <a:spcAft>
                <a:spcPts val="600"/>
              </a:spcAft>
              <a:buFont typeface="Arial" panose="020B0604020202020204" pitchFamily="34" charset="0"/>
              <a:buChar char="•"/>
            </a:pPr>
            <a:r>
              <a:rPr lang="en-US" sz="2400" b="1" dirty="0"/>
              <a:t>Consumer demand for convenience drove innovation.</a:t>
            </a:r>
          </a:p>
          <a:p>
            <a:pPr marL="971550" lvl="1" indent="-514350">
              <a:lnSpc>
                <a:spcPct val="150000"/>
              </a:lnSpc>
              <a:spcAft>
                <a:spcPts val="600"/>
              </a:spcAft>
              <a:buFont typeface="Arial" panose="020B0604020202020204" pitchFamily="34" charset="0"/>
              <a:buChar char="•"/>
            </a:pPr>
            <a:r>
              <a:rPr lang="en-US" sz="2400" b="1" dirty="0"/>
              <a:t>Regulatory shifts promoted competition and new services.</a:t>
            </a:r>
          </a:p>
          <a:p>
            <a:pPr marL="971550" lvl="1" indent="-514350">
              <a:lnSpc>
                <a:spcPct val="150000"/>
              </a:lnSpc>
              <a:spcAft>
                <a:spcPts val="600"/>
              </a:spcAft>
              <a:buFont typeface="Arial" panose="020B0604020202020204" pitchFamily="34" charset="0"/>
              <a:buChar char="•"/>
            </a:pPr>
            <a:r>
              <a:rPr lang="en-US" sz="2400" b="1" dirty="0"/>
              <a:t>Startup investment fostered fintech growth.</a:t>
            </a:r>
          </a:p>
          <a:p>
            <a:pPr marL="971550" lvl="1" indent="-514350">
              <a:lnSpc>
                <a:spcPct val="150000"/>
              </a:lnSpc>
              <a:spcAft>
                <a:spcPts val="600"/>
              </a:spcAft>
              <a:buFont typeface="Arial" panose="020B0604020202020204" pitchFamily="34" charset="0"/>
              <a:buChar char="•"/>
            </a:pPr>
            <a:r>
              <a:rPr lang="en-US" sz="2400" b="1" dirty="0"/>
              <a:t>Blockchain and AI revolutionized financial processes.</a:t>
            </a:r>
          </a:p>
          <a:p>
            <a:pPr marL="971550" lvl="1" indent="-514350">
              <a:lnSpc>
                <a:spcPct val="150000"/>
              </a:lnSpc>
              <a:spcAft>
                <a:spcPts val="600"/>
              </a:spcAft>
              <a:buFont typeface="Arial" panose="020B0604020202020204" pitchFamily="34" charset="0"/>
              <a:buChar char="•"/>
            </a:pPr>
            <a:r>
              <a:rPr lang="en-US" sz="2400" b="1" dirty="0"/>
              <a:t>Collaboration led to innovative services like fee-free trading (Robinhood) and faster transactions (Ripple).</a:t>
            </a:r>
            <a:endParaRPr lang="en-US" sz="1600" b="1" dirty="0"/>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983969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4708981"/>
          </a:xfrm>
          <a:prstGeom prst="rect">
            <a:avLst/>
          </a:prstGeom>
          <a:noFill/>
        </p:spPr>
        <p:txBody>
          <a:bodyPr wrap="square">
            <a:spAutoFit/>
          </a:bodyPr>
          <a:lstStyle/>
          <a:p>
            <a:pPr lvl="1">
              <a:spcBef>
                <a:spcPts val="1200"/>
              </a:spcBef>
              <a:spcAft>
                <a:spcPts val="600"/>
              </a:spcAft>
            </a:pPr>
            <a:r>
              <a:rPr lang="en-US" sz="3600" dirty="0"/>
              <a:t>What are some notable fintech payment solutions?</a:t>
            </a:r>
          </a:p>
          <a:p>
            <a:pPr marL="971550" lvl="1" indent="-514350">
              <a:spcAft>
                <a:spcPts val="600"/>
              </a:spcAft>
              <a:buFont typeface="Arial" panose="020B0604020202020204" pitchFamily="34" charset="0"/>
              <a:buChar char="•"/>
            </a:pPr>
            <a:r>
              <a:rPr lang="en-US" sz="2800" b="1" dirty="0"/>
              <a:t>PayPal.</a:t>
            </a:r>
          </a:p>
          <a:p>
            <a:pPr marL="971550" lvl="1" indent="-514350">
              <a:spcAft>
                <a:spcPts val="600"/>
              </a:spcAft>
              <a:buFont typeface="Arial" panose="020B0604020202020204" pitchFamily="34" charset="0"/>
              <a:buChar char="•"/>
            </a:pPr>
            <a:r>
              <a:rPr lang="en-US" sz="2800" b="1" dirty="0"/>
              <a:t>Square.</a:t>
            </a:r>
          </a:p>
          <a:p>
            <a:pPr marL="971550" lvl="1" indent="-514350">
              <a:spcAft>
                <a:spcPts val="600"/>
              </a:spcAft>
              <a:buFont typeface="Arial" panose="020B0604020202020204" pitchFamily="34" charset="0"/>
              <a:buChar char="•"/>
            </a:pPr>
            <a:r>
              <a:rPr lang="en-US" sz="2800" b="1" dirty="0"/>
              <a:t>Stripe.</a:t>
            </a:r>
          </a:p>
          <a:p>
            <a:pPr marL="971550" lvl="1" indent="-514350">
              <a:spcAft>
                <a:spcPts val="600"/>
              </a:spcAft>
              <a:buFont typeface="Arial" panose="020B0604020202020204" pitchFamily="34" charset="0"/>
              <a:buChar char="•"/>
            </a:pPr>
            <a:r>
              <a:rPr lang="en-US" sz="2800" b="1" dirty="0"/>
              <a:t>Venmo.</a:t>
            </a:r>
          </a:p>
          <a:p>
            <a:pPr marL="971550" lvl="1" indent="-514350">
              <a:spcAft>
                <a:spcPts val="600"/>
              </a:spcAft>
              <a:buFont typeface="Arial" panose="020B0604020202020204" pitchFamily="34" charset="0"/>
              <a:buChar char="•"/>
            </a:pPr>
            <a:r>
              <a:rPr lang="en-US" sz="2800" b="1" dirty="0"/>
              <a:t>Apple Pay and Google Pay.</a:t>
            </a:r>
          </a:p>
          <a:p>
            <a:pPr marL="971550" lvl="1" indent="-514350">
              <a:spcAft>
                <a:spcPts val="600"/>
              </a:spcAft>
              <a:buFont typeface="Arial" panose="020B0604020202020204" pitchFamily="34" charset="0"/>
              <a:buChar char="•"/>
            </a:pPr>
            <a:r>
              <a:rPr lang="en-US" sz="2800" b="1" dirty="0"/>
              <a:t>TransferWise (Wise.</a:t>
            </a:r>
          </a:p>
          <a:p>
            <a:pPr marL="971550" lvl="1" indent="-514350">
              <a:spcAft>
                <a:spcPts val="600"/>
              </a:spcAft>
              <a:buFont typeface="Arial" panose="020B0604020202020204" pitchFamily="34" charset="0"/>
              <a:buChar char="•"/>
            </a:pPr>
            <a:r>
              <a:rPr lang="en-US" sz="2800" b="1" dirty="0" err="1"/>
              <a:t>Zelle</a:t>
            </a:r>
            <a:r>
              <a:rPr lang="en-US" sz="2800" b="1" dirty="0"/>
              <a:t>.</a:t>
            </a:r>
          </a:p>
          <a:p>
            <a:pPr marL="971550" lvl="1" indent="-514350">
              <a:spcAft>
                <a:spcPts val="600"/>
              </a:spcAft>
              <a:buFont typeface="Arial" panose="020B0604020202020204" pitchFamily="34" charset="0"/>
              <a:buChar char="•"/>
            </a:pPr>
            <a:r>
              <a:rPr lang="en-US" sz="2800" b="1" dirty="0"/>
              <a:t>Alipay and WeChat Pay.</a:t>
            </a:r>
            <a:endParaRPr lang="en-US" b="1" dirty="0"/>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670619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5293757"/>
          </a:xfrm>
          <a:prstGeom prst="rect">
            <a:avLst/>
          </a:prstGeom>
          <a:noFill/>
        </p:spPr>
        <p:txBody>
          <a:bodyPr wrap="square">
            <a:spAutoFit/>
          </a:bodyPr>
          <a:lstStyle/>
          <a:p>
            <a:pPr lvl="1">
              <a:spcBef>
                <a:spcPts val="600"/>
              </a:spcBef>
              <a:spcAft>
                <a:spcPts val="600"/>
              </a:spcAft>
            </a:pPr>
            <a:r>
              <a:rPr lang="en-US" sz="3200" dirty="0"/>
              <a:t>What roles does technology play in modern financial services?</a:t>
            </a:r>
          </a:p>
          <a:p>
            <a:pPr marL="971550" lvl="1" indent="-514350">
              <a:spcBef>
                <a:spcPts val="600"/>
              </a:spcBef>
              <a:spcAft>
                <a:spcPts val="600"/>
              </a:spcAft>
              <a:buFont typeface="Arial" panose="020B0604020202020204" pitchFamily="34" charset="0"/>
              <a:buChar char="•"/>
            </a:pPr>
            <a:r>
              <a:rPr lang="en-US" sz="2400" b="1" dirty="0"/>
              <a:t>Enhanced Accessibility.</a:t>
            </a:r>
          </a:p>
          <a:p>
            <a:pPr marL="971550" lvl="1" indent="-514350">
              <a:spcBef>
                <a:spcPts val="600"/>
              </a:spcBef>
              <a:spcAft>
                <a:spcPts val="600"/>
              </a:spcAft>
              <a:buFont typeface="Arial" panose="020B0604020202020204" pitchFamily="34" charset="0"/>
              <a:buChar char="•"/>
            </a:pPr>
            <a:r>
              <a:rPr lang="en-US" sz="2400" b="1" dirty="0"/>
              <a:t>Efficiency and Speed.</a:t>
            </a:r>
          </a:p>
          <a:p>
            <a:pPr marL="971550" lvl="1" indent="-514350">
              <a:spcBef>
                <a:spcPts val="600"/>
              </a:spcBef>
              <a:spcAft>
                <a:spcPts val="600"/>
              </a:spcAft>
              <a:buFont typeface="Arial" panose="020B0604020202020204" pitchFamily="34" charset="0"/>
              <a:buChar char="•"/>
            </a:pPr>
            <a:r>
              <a:rPr lang="en-US" sz="2400" b="1" dirty="0"/>
              <a:t>Improved Security.</a:t>
            </a:r>
          </a:p>
          <a:p>
            <a:pPr marL="971550" lvl="1" indent="-514350">
              <a:spcBef>
                <a:spcPts val="600"/>
              </a:spcBef>
              <a:spcAft>
                <a:spcPts val="600"/>
              </a:spcAft>
              <a:buFont typeface="Arial" panose="020B0604020202020204" pitchFamily="34" charset="0"/>
              <a:buChar char="•"/>
            </a:pPr>
            <a:r>
              <a:rPr lang="en-US" sz="2400" b="1" dirty="0"/>
              <a:t>Personalization.</a:t>
            </a:r>
          </a:p>
          <a:p>
            <a:pPr marL="971550" lvl="1" indent="-514350">
              <a:spcBef>
                <a:spcPts val="600"/>
              </a:spcBef>
              <a:spcAft>
                <a:spcPts val="600"/>
              </a:spcAft>
              <a:buFont typeface="Arial" panose="020B0604020202020204" pitchFamily="34" charset="0"/>
              <a:buChar char="•"/>
            </a:pPr>
            <a:r>
              <a:rPr lang="en-US" sz="2400" b="1" dirty="0"/>
              <a:t>Innovation.</a:t>
            </a:r>
          </a:p>
          <a:p>
            <a:pPr marL="971550" lvl="1" indent="-514350">
              <a:spcBef>
                <a:spcPts val="600"/>
              </a:spcBef>
              <a:spcAft>
                <a:spcPts val="600"/>
              </a:spcAft>
              <a:buFont typeface="Arial" panose="020B0604020202020204" pitchFamily="34" charset="0"/>
              <a:buChar char="•"/>
            </a:pPr>
            <a:r>
              <a:rPr lang="en-US" sz="2400" b="1" dirty="0"/>
              <a:t>Cost Reduction.</a:t>
            </a:r>
          </a:p>
          <a:p>
            <a:pPr marL="971550" lvl="1" indent="-514350">
              <a:spcBef>
                <a:spcPts val="600"/>
              </a:spcBef>
              <a:spcAft>
                <a:spcPts val="600"/>
              </a:spcAft>
              <a:buFont typeface="Arial" panose="020B0604020202020204" pitchFamily="34" charset="0"/>
              <a:buChar char="•"/>
            </a:pPr>
            <a:r>
              <a:rPr lang="en-US" sz="2400" b="1" dirty="0"/>
              <a:t>Financial Inclusion.</a:t>
            </a:r>
          </a:p>
          <a:p>
            <a:pPr marL="971550" lvl="1" indent="-514350">
              <a:spcBef>
                <a:spcPts val="600"/>
              </a:spcBef>
              <a:spcAft>
                <a:spcPts val="600"/>
              </a:spcAft>
              <a:buFont typeface="Arial" panose="020B0604020202020204" pitchFamily="34" charset="0"/>
              <a:buChar char="•"/>
            </a:pPr>
            <a:r>
              <a:rPr lang="en-US" sz="2400" b="1" dirty="0"/>
              <a:t>Regulatory Compliance.</a:t>
            </a:r>
          </a:p>
          <a:p>
            <a:pPr marL="971550" lvl="1" indent="-514350">
              <a:spcBef>
                <a:spcPts val="600"/>
              </a:spcBef>
              <a:spcAft>
                <a:spcPts val="600"/>
              </a:spcAft>
              <a:buFont typeface="Arial" panose="020B0604020202020204" pitchFamily="34" charset="0"/>
              <a:buChar char="•"/>
            </a:pPr>
            <a:r>
              <a:rPr lang="en-US" sz="2400" b="1" dirty="0"/>
              <a:t>Collaboration and Partnerships.</a:t>
            </a:r>
            <a:endParaRPr lang="en-US" sz="1600" b="1" dirty="0"/>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8530343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latin typeface="Segoe UI" panose="020B0502040204020203" pitchFamily="34" charset="0"/>
              </a:rPr>
              <a:t>Objectives: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4909036"/>
          </a:xfrm>
          <a:prstGeom prst="rect">
            <a:avLst/>
          </a:prstGeom>
          <a:noFill/>
        </p:spPr>
        <p:txBody>
          <a:bodyPr wrap="square">
            <a:spAutoFit/>
          </a:bodyPr>
          <a:lstStyle/>
          <a:p>
            <a:pPr marL="971550" lvl="1" indent="-514350">
              <a:spcAft>
                <a:spcPts val="600"/>
              </a:spcAft>
              <a:buFont typeface="Arial" panose="020B0604020202020204" pitchFamily="34" charset="0"/>
              <a:buChar char="•"/>
            </a:pPr>
            <a:r>
              <a:rPr lang="en-US" sz="2400" b="1" dirty="0"/>
              <a:t>Investment Management Principles: Understand risk assessment, portfolio diversification, and asset allocation in investment management.</a:t>
            </a:r>
          </a:p>
          <a:p>
            <a:pPr marL="971550" lvl="1" indent="-514350">
              <a:spcAft>
                <a:spcPts val="600"/>
              </a:spcAft>
              <a:buFont typeface="Arial" panose="020B0604020202020204" pitchFamily="34" charset="0"/>
              <a:buChar char="•"/>
            </a:pPr>
            <a:r>
              <a:rPr lang="en-US" sz="2400" b="1" dirty="0"/>
              <a:t>Insurtech Advancements: Explore how technology reshapes insurance processes, underwriting, claims management, and customer experience.</a:t>
            </a:r>
          </a:p>
          <a:p>
            <a:pPr marL="971550" lvl="1" indent="-514350">
              <a:spcAft>
                <a:spcPts val="600"/>
              </a:spcAft>
              <a:buFont typeface="Arial" panose="020B0604020202020204" pitchFamily="34" charset="0"/>
              <a:buChar char="•"/>
            </a:pPr>
            <a:r>
              <a:rPr lang="en-US" sz="2400" b="1" dirty="0"/>
              <a:t>Wealth Management and Financial Planning: Learn budgeting, savings, investments, retirement planning, and estate management for long-term financial goals.</a:t>
            </a:r>
          </a:p>
          <a:p>
            <a:pPr marL="971550" lvl="1" indent="-514350">
              <a:spcAft>
                <a:spcPts val="600"/>
              </a:spcAft>
              <a:buFont typeface="Arial" panose="020B0604020202020204" pitchFamily="34" charset="0"/>
              <a:buChar char="•"/>
            </a:pPr>
            <a:r>
              <a:rPr lang="en-US" sz="2400" b="1" dirty="0"/>
              <a:t>Fintech Impact on Remittances: Study technologies reducing costs, improving speed, and ensuring security in international money transfers.</a:t>
            </a:r>
          </a:p>
          <a:p>
            <a:pPr marL="971550" lvl="1" indent="-514350">
              <a:spcAft>
                <a:spcPts val="600"/>
              </a:spcAft>
              <a:buFont typeface="Arial" panose="020B0604020202020204" pitchFamily="34" charset="0"/>
              <a:buChar char="•"/>
            </a:pPr>
            <a:r>
              <a:rPr lang="en-US" sz="2400" b="1" dirty="0"/>
              <a:t>Customized Financial Plans: Develop the ability to create tailored financial plans using various instruments for individual needs.</a:t>
            </a:r>
          </a:p>
          <a:p>
            <a:pPr marL="971550" lvl="1" indent="-514350">
              <a:spcAft>
                <a:spcPts val="600"/>
              </a:spcAft>
              <a:buFont typeface="Arial" panose="020B0604020202020204" pitchFamily="34" charset="0"/>
              <a:buChar char="•"/>
            </a:pPr>
            <a:r>
              <a:rPr lang="en-US" sz="2400" b="1" dirty="0"/>
              <a:t>Understanding Capital Markets: Gain insights into supply-demand dynamics, pricing mechanisms, and regulatory roles in maintaining market integrity.</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0200502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br>
              <a:rPr lang="en-US" b="1" dirty="0">
                <a:solidFill>
                  <a:schemeClr val="accent4">
                    <a:lumMod val="60000"/>
                    <a:lumOff val="40000"/>
                  </a:schemeClr>
                </a:solidFill>
                <a:effectLst/>
                <a:latin typeface="Times New Roman" panose="02020603050405020304" pitchFamily="18" charset="0"/>
                <a:ea typeface="Times New Roman" panose="02020603050405020304" pitchFamily="18" charset="0"/>
              </a:rPr>
            </a:b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298257"/>
            <a:ext cx="6572007" cy="5547352"/>
          </a:xfrm>
          <a:prstGeom prst="rect">
            <a:avLst/>
          </a:prstGeom>
          <a:noFill/>
        </p:spPr>
        <p:txBody>
          <a:bodyPr wrap="square">
            <a:spAutoFit/>
          </a:bodyPr>
          <a:lstStyle/>
          <a:p>
            <a:pPr lvl="1">
              <a:lnSpc>
                <a:spcPct val="120000"/>
              </a:lnSpc>
              <a:spcBef>
                <a:spcPts val="1200"/>
              </a:spcBef>
              <a:spcAft>
                <a:spcPts val="600"/>
              </a:spcAft>
            </a:pPr>
            <a:r>
              <a:rPr lang="en-US" sz="2800" dirty="0"/>
              <a:t>Overview of Robo-Advisors in Investment Management</a:t>
            </a:r>
            <a:endParaRPr lang="en-US" sz="2800" b="1" dirty="0"/>
          </a:p>
          <a:p>
            <a:pPr marL="971550" lvl="1" indent="-514350">
              <a:lnSpc>
                <a:spcPct val="120000"/>
              </a:lnSpc>
              <a:spcBef>
                <a:spcPts val="1200"/>
              </a:spcBef>
              <a:spcAft>
                <a:spcPts val="600"/>
              </a:spcAft>
              <a:buFont typeface="Arial" panose="020B0604020202020204" pitchFamily="34" charset="0"/>
              <a:buChar char="•"/>
            </a:pPr>
            <a:r>
              <a:rPr lang="en-US" sz="2400" b="1" dirty="0"/>
              <a:t>Robo-advisors are digital platforms that provide automated, algorithm-driven financial planning services with little to no human supervision.</a:t>
            </a:r>
          </a:p>
          <a:p>
            <a:pPr marL="971550" lvl="1" indent="-514350">
              <a:lnSpc>
                <a:spcPct val="120000"/>
              </a:lnSpc>
              <a:spcBef>
                <a:spcPts val="1200"/>
              </a:spcBef>
              <a:spcAft>
                <a:spcPts val="600"/>
              </a:spcAft>
              <a:buFont typeface="Arial" panose="020B0604020202020204" pitchFamily="34" charset="0"/>
              <a:buChar char="•"/>
            </a:pPr>
            <a:r>
              <a:rPr lang="en-US" sz="2400" b="1" dirty="0"/>
              <a:t>They typically collect information from clients about their financial situation and future goals through an online survey, and then use the data to offer advice and automatically invest client assets.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a:extLst>
              <a:ext uri="{FF2B5EF4-FFF2-40B4-BE49-F238E27FC236}">
                <a16:creationId xmlns:a16="http://schemas.microsoft.com/office/drawing/2014/main" id="{03CCA3F8-E807-BBD7-8B22-726B03B957D3}"/>
              </a:ext>
            </a:extLst>
          </p:cNvPr>
          <p:cNvPicPr>
            <a:picLocks noChangeAspect="1"/>
          </p:cNvPicPr>
          <p:nvPr/>
        </p:nvPicPr>
        <p:blipFill>
          <a:blip r:embed="rId3"/>
          <a:stretch>
            <a:fillRect/>
          </a:stretch>
        </p:blipFill>
        <p:spPr>
          <a:xfrm>
            <a:off x="7033799" y="1558306"/>
            <a:ext cx="4503206" cy="4424203"/>
          </a:xfrm>
          <a:prstGeom prst="rect">
            <a:avLst/>
          </a:prstGeom>
        </p:spPr>
      </p:pic>
    </p:spTree>
    <p:extLst>
      <p:ext uri="{BB962C8B-B14F-4D97-AF65-F5344CB8AC3E}">
        <p14:creationId xmlns:p14="http://schemas.microsoft.com/office/powerpoint/2010/main" val="803453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2045167"/>
            <a:ext cx="10645140" cy="606593"/>
          </a:xfrm>
        </p:spPr>
        <p:txBody>
          <a:bodyPr>
            <a:normAutofit/>
          </a:bodyPr>
          <a:lstStyle/>
          <a:p>
            <a:pPr marL="0" indent="0">
              <a:buNone/>
            </a:pPr>
            <a:r>
              <a:rPr lang="en-US" dirty="0">
                <a:solidFill>
                  <a:schemeClr val="tx1"/>
                </a:solidFill>
              </a:rPr>
              <a:t>Factors Driving Growth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95250" y="2613810"/>
            <a:ext cx="11192564" cy="4336252"/>
          </a:xfrm>
          <a:prstGeom prst="rect">
            <a:avLst/>
          </a:prstGeom>
          <a:noFill/>
        </p:spPr>
        <p:txBody>
          <a:bodyPr wrap="square">
            <a:spAutoFit/>
          </a:bodyPr>
          <a:lstStyle/>
          <a:p>
            <a:pPr marL="800100" lvl="1" indent="-342900">
              <a:lnSpc>
                <a:spcPct val="105000"/>
              </a:lnSpc>
              <a:spcBef>
                <a:spcPts val="600"/>
              </a:spcBef>
              <a:spcAft>
                <a:spcPts val="600"/>
              </a:spcAft>
              <a:buFont typeface="Arial" panose="020B0604020202020204" pitchFamily="34" charset="0"/>
              <a:buChar char="•"/>
            </a:pPr>
            <a:r>
              <a:rPr lang="en-US" sz="2400" b="1" dirty="0"/>
              <a:t>Democratization of Financial Services: </a:t>
            </a:r>
          </a:p>
          <a:p>
            <a:pPr marL="1257300" lvl="2" indent="-342900">
              <a:lnSpc>
                <a:spcPct val="105000"/>
              </a:lnSpc>
              <a:spcBef>
                <a:spcPts val="600"/>
              </a:spcBef>
              <a:spcAft>
                <a:spcPts val="600"/>
              </a:spcAft>
              <a:buFont typeface="Arial" panose="020B0604020202020204" pitchFamily="34" charset="0"/>
              <a:buChar char="•"/>
            </a:pPr>
            <a:r>
              <a:rPr lang="en-US" sz="2400" b="1" dirty="0"/>
              <a:t>Robo-advisors make financial advice accessible to a broader demographic, including millennials and those with lower investable assets.</a:t>
            </a:r>
          </a:p>
          <a:p>
            <a:pPr marL="800100" lvl="1" indent="-342900">
              <a:lnSpc>
                <a:spcPct val="105000"/>
              </a:lnSpc>
              <a:spcBef>
                <a:spcPts val="600"/>
              </a:spcBef>
              <a:spcAft>
                <a:spcPts val="600"/>
              </a:spcAft>
              <a:buFont typeface="Arial" panose="020B0604020202020204" pitchFamily="34" charset="0"/>
              <a:buChar char="•"/>
            </a:pPr>
            <a:r>
              <a:rPr lang="en-US" sz="2400" b="1" dirty="0"/>
              <a:t>Technological Advancements: </a:t>
            </a:r>
          </a:p>
          <a:p>
            <a:pPr marL="1257300" lvl="2" indent="-342900">
              <a:lnSpc>
                <a:spcPct val="105000"/>
              </a:lnSpc>
              <a:spcBef>
                <a:spcPts val="600"/>
              </a:spcBef>
              <a:spcAft>
                <a:spcPts val="600"/>
              </a:spcAft>
              <a:buFont typeface="Arial" panose="020B0604020202020204" pitchFamily="34" charset="0"/>
              <a:buChar char="•"/>
            </a:pPr>
            <a:r>
              <a:rPr lang="en-US" sz="2400" b="1" dirty="0"/>
              <a:t>Innovations in AI and machine learning have enhanced the capabilities and accuracy of </a:t>
            </a:r>
            <a:r>
              <a:rPr lang="en-US" sz="2400" b="1" dirty="0" err="1"/>
              <a:t>robo</a:t>
            </a:r>
            <a:r>
              <a:rPr lang="en-US" sz="2400" b="1" dirty="0"/>
              <a:t>-advisors.</a:t>
            </a:r>
          </a:p>
          <a:p>
            <a:pPr marL="800100" lvl="1" indent="-342900">
              <a:lnSpc>
                <a:spcPct val="105000"/>
              </a:lnSpc>
              <a:spcBef>
                <a:spcPts val="600"/>
              </a:spcBef>
              <a:spcAft>
                <a:spcPts val="600"/>
              </a:spcAft>
              <a:buFont typeface="Arial" panose="020B0604020202020204" pitchFamily="34" charset="0"/>
              <a:buChar char="•"/>
            </a:pPr>
            <a:r>
              <a:rPr lang="en-US" sz="2400" b="1" dirty="0"/>
              <a:t>Changing Investor Preferences: </a:t>
            </a:r>
          </a:p>
          <a:p>
            <a:pPr marL="1257300" lvl="2" indent="-342900">
              <a:lnSpc>
                <a:spcPct val="105000"/>
              </a:lnSpc>
              <a:spcBef>
                <a:spcPts val="600"/>
              </a:spcBef>
              <a:spcAft>
                <a:spcPts val="600"/>
              </a:spcAft>
              <a:buFont typeface="Arial" panose="020B0604020202020204" pitchFamily="34" charset="0"/>
              <a:buChar char="•"/>
            </a:pPr>
            <a:r>
              <a:rPr lang="en-US" sz="2400" b="1" dirty="0"/>
              <a:t>There's a growing preference for digital, user-friendly, and low-cost investment solutions among modern investors.</a:t>
            </a:r>
          </a:p>
        </p:txBody>
      </p:sp>
    </p:spTree>
    <p:extLst>
      <p:ext uri="{BB962C8B-B14F-4D97-AF65-F5344CB8AC3E}">
        <p14:creationId xmlns:p14="http://schemas.microsoft.com/office/powerpoint/2010/main" val="2633410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2045167"/>
            <a:ext cx="10645140" cy="606593"/>
          </a:xfrm>
        </p:spPr>
        <p:txBody>
          <a:bodyPr>
            <a:normAutofit/>
          </a:bodyPr>
          <a:lstStyle/>
          <a:p>
            <a:pPr marL="0" indent="0">
              <a:buNone/>
            </a:pPr>
            <a:r>
              <a:rPr lang="en-US" dirty="0">
                <a:solidFill>
                  <a:schemeClr val="tx1"/>
                </a:solidFill>
              </a:rPr>
              <a:t>Benefits of Automation and Algorithm-Based Portfolio Management</a:t>
            </a:r>
          </a:p>
        </p:txBody>
      </p:sp>
      <p:sp>
        <p:nvSpPr>
          <p:cNvPr id="11" name="TextBox 10">
            <a:extLst>
              <a:ext uri="{FF2B5EF4-FFF2-40B4-BE49-F238E27FC236}">
                <a16:creationId xmlns:a16="http://schemas.microsoft.com/office/drawing/2014/main" id="{66CB11B7-BB77-304D-5973-08FDFF8A73E5}"/>
              </a:ext>
            </a:extLst>
          </p:cNvPr>
          <p:cNvSpPr txBox="1"/>
          <p:nvPr/>
        </p:nvSpPr>
        <p:spPr>
          <a:xfrm>
            <a:off x="-95250" y="2613810"/>
            <a:ext cx="11192564" cy="4028475"/>
          </a:xfrm>
          <a:prstGeom prst="rect">
            <a:avLst/>
          </a:prstGeom>
          <a:noFill/>
        </p:spPr>
        <p:txBody>
          <a:bodyPr wrap="square">
            <a:spAutoFit/>
          </a:bodyPr>
          <a:lstStyle/>
          <a:p>
            <a:pPr marL="800100" lvl="1" indent="-342900">
              <a:lnSpc>
                <a:spcPct val="105000"/>
              </a:lnSpc>
              <a:spcBef>
                <a:spcPts val="600"/>
              </a:spcBef>
              <a:spcAft>
                <a:spcPts val="600"/>
              </a:spcAft>
              <a:buFont typeface="Arial" panose="020B0604020202020204" pitchFamily="34" charset="0"/>
              <a:buChar char="•"/>
            </a:pPr>
            <a:r>
              <a:rPr lang="en-US" sz="2400" b="1" dirty="0"/>
              <a:t>Lower Costs: Robo-advisors generally charge lower fees than traditional financial advisors, making them attractive to cost-conscious investors.</a:t>
            </a:r>
          </a:p>
          <a:p>
            <a:pPr marL="800100" lvl="1" indent="-342900">
              <a:lnSpc>
                <a:spcPct val="105000"/>
              </a:lnSpc>
              <a:spcBef>
                <a:spcPts val="600"/>
              </a:spcBef>
              <a:spcAft>
                <a:spcPts val="600"/>
              </a:spcAft>
              <a:buFont typeface="Arial" panose="020B0604020202020204" pitchFamily="34" charset="0"/>
              <a:buChar char="•"/>
            </a:pPr>
            <a:r>
              <a:rPr lang="en-US" sz="2400" b="1" dirty="0"/>
              <a:t>Accessibility and Convenience: With 24/7 availability via online platforms, they offer a convenient way for individuals to manage their investments.</a:t>
            </a:r>
          </a:p>
          <a:p>
            <a:pPr marL="800100" lvl="1" indent="-342900">
              <a:lnSpc>
                <a:spcPct val="105000"/>
              </a:lnSpc>
              <a:spcBef>
                <a:spcPts val="600"/>
              </a:spcBef>
              <a:spcAft>
                <a:spcPts val="600"/>
              </a:spcAft>
              <a:buFont typeface="Arial" panose="020B0604020202020204" pitchFamily="34" charset="0"/>
              <a:buChar char="•"/>
            </a:pPr>
            <a:r>
              <a:rPr lang="en-US" sz="2400" b="1" dirty="0"/>
              <a:t>Data-Driven Decisions: Algorithms can analyze vast amounts of data to make objective, data-driven investment decisions, reducing human bias.</a:t>
            </a:r>
          </a:p>
          <a:p>
            <a:pPr marL="800100" lvl="1" indent="-342900">
              <a:lnSpc>
                <a:spcPct val="105000"/>
              </a:lnSpc>
              <a:spcBef>
                <a:spcPts val="600"/>
              </a:spcBef>
              <a:spcAft>
                <a:spcPts val="600"/>
              </a:spcAft>
              <a:buFont typeface="Arial" panose="020B0604020202020204" pitchFamily="34" charset="0"/>
              <a:buChar char="•"/>
            </a:pPr>
            <a:r>
              <a:rPr lang="en-US" sz="2400" b="1" dirty="0"/>
              <a:t>Personalization and Scalability: While they offer standardized investment strategies, many </a:t>
            </a:r>
            <a:r>
              <a:rPr lang="en-US" sz="2400" b="1" dirty="0" err="1"/>
              <a:t>robo</a:t>
            </a:r>
            <a:r>
              <a:rPr lang="en-US" sz="2400" b="1" dirty="0"/>
              <a:t>-advisors can also tailor portfolios to individual risk tolerances and preferences.</a:t>
            </a:r>
          </a:p>
        </p:txBody>
      </p:sp>
    </p:spTree>
    <p:extLst>
      <p:ext uri="{BB962C8B-B14F-4D97-AF65-F5344CB8AC3E}">
        <p14:creationId xmlns:p14="http://schemas.microsoft.com/office/powerpoint/2010/main" val="25132267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2045167"/>
            <a:ext cx="10645140" cy="606593"/>
          </a:xfrm>
        </p:spPr>
        <p:txBody>
          <a:bodyPr>
            <a:normAutofit/>
          </a:bodyPr>
          <a:lstStyle/>
          <a:p>
            <a:pPr marL="0" indent="0">
              <a:buNone/>
            </a:pPr>
            <a:r>
              <a:rPr lang="en-US" dirty="0">
                <a:solidFill>
                  <a:schemeClr val="tx1"/>
                </a:solidFill>
              </a:rPr>
              <a:t>Challenges and Considerations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95250" y="2613810"/>
            <a:ext cx="11192564" cy="4028475"/>
          </a:xfrm>
          <a:prstGeom prst="rect">
            <a:avLst/>
          </a:prstGeom>
          <a:noFill/>
        </p:spPr>
        <p:txBody>
          <a:bodyPr wrap="square">
            <a:spAutoFit/>
          </a:bodyPr>
          <a:lstStyle/>
          <a:p>
            <a:pPr marL="800100" lvl="1" indent="-342900">
              <a:lnSpc>
                <a:spcPct val="105000"/>
              </a:lnSpc>
              <a:spcBef>
                <a:spcPts val="600"/>
              </a:spcBef>
              <a:spcAft>
                <a:spcPts val="600"/>
              </a:spcAft>
              <a:buFont typeface="Arial" panose="020B0604020202020204" pitchFamily="34" charset="0"/>
              <a:buChar char="•"/>
            </a:pPr>
            <a:r>
              <a:rPr lang="en-US" sz="2400" b="1" dirty="0"/>
              <a:t>While </a:t>
            </a:r>
            <a:r>
              <a:rPr lang="en-US" sz="2400" b="1" dirty="0" err="1"/>
              <a:t>robo</a:t>
            </a:r>
            <a:r>
              <a:rPr lang="en-US" sz="2400" b="1" dirty="0"/>
              <a:t>-advisors offer numerous advantages, there are challenges and limitations to consider:</a:t>
            </a:r>
          </a:p>
          <a:p>
            <a:pPr marL="800100" lvl="1" indent="-342900">
              <a:lnSpc>
                <a:spcPct val="105000"/>
              </a:lnSpc>
              <a:spcBef>
                <a:spcPts val="600"/>
              </a:spcBef>
              <a:spcAft>
                <a:spcPts val="600"/>
              </a:spcAft>
              <a:buFont typeface="Arial" panose="020B0604020202020204" pitchFamily="34" charset="0"/>
              <a:buChar char="•"/>
            </a:pPr>
            <a:r>
              <a:rPr lang="en-US" sz="2400" b="1" dirty="0"/>
              <a:t>Lack of Human Touch: They may not fully replicate the nuanced guidance and emotional support provided by human advisors.</a:t>
            </a:r>
          </a:p>
          <a:p>
            <a:pPr marL="800100" lvl="1" indent="-342900">
              <a:lnSpc>
                <a:spcPct val="105000"/>
              </a:lnSpc>
              <a:spcBef>
                <a:spcPts val="600"/>
              </a:spcBef>
              <a:spcAft>
                <a:spcPts val="600"/>
              </a:spcAft>
              <a:buFont typeface="Arial" panose="020B0604020202020204" pitchFamily="34" charset="0"/>
              <a:buChar char="•"/>
            </a:pPr>
            <a:r>
              <a:rPr lang="en-US" sz="2400" b="1" dirty="0"/>
              <a:t>Complex Financial Situations: Robo-advisors might not be suitable for investors with complex financial needs or those requiring more sophisticated financial planning.</a:t>
            </a:r>
          </a:p>
          <a:p>
            <a:pPr marL="800100" lvl="1" indent="-342900">
              <a:lnSpc>
                <a:spcPct val="105000"/>
              </a:lnSpc>
              <a:spcBef>
                <a:spcPts val="600"/>
              </a:spcBef>
              <a:spcAft>
                <a:spcPts val="600"/>
              </a:spcAft>
              <a:buFont typeface="Arial" panose="020B0604020202020204" pitchFamily="34" charset="0"/>
              <a:buChar char="•"/>
            </a:pPr>
            <a:r>
              <a:rPr lang="en-US" sz="2400" b="1" dirty="0"/>
              <a:t>Regulatory Hurdles: As with any financial service, </a:t>
            </a:r>
            <a:r>
              <a:rPr lang="en-US" sz="2400" b="1" dirty="0" err="1"/>
              <a:t>robo</a:t>
            </a:r>
            <a:r>
              <a:rPr lang="en-US" sz="2400" b="1" dirty="0"/>
              <a:t>-advisors must navigate a complex regulatory landscape, which can impact their offerings and operations.</a:t>
            </a:r>
          </a:p>
        </p:txBody>
      </p:sp>
    </p:spTree>
    <p:extLst>
      <p:ext uri="{BB962C8B-B14F-4D97-AF65-F5344CB8AC3E}">
        <p14:creationId xmlns:p14="http://schemas.microsoft.com/office/powerpoint/2010/main" val="885860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7992" y="39725"/>
            <a:ext cx="9036670" cy="1520592"/>
          </a:xfrm>
        </p:spPr>
        <p:txBody>
          <a:bodyPr>
            <a:noAutofit/>
          </a:bodyPr>
          <a:lstStyle/>
          <a:p>
            <a:r>
              <a:rPr lang="en-US" sz="3600"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sz="3600"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415371" y="1914515"/>
            <a:ext cx="10515600" cy="652463"/>
          </a:xfrm>
        </p:spPr>
        <p:txBody>
          <a:bodyPr/>
          <a:lstStyle/>
          <a:p>
            <a:pPr marL="0" indent="0">
              <a:buNone/>
            </a:pPr>
            <a:r>
              <a:rPr lang="en-US" dirty="0">
                <a:solidFill>
                  <a:schemeClr val="tx1"/>
                </a:solidFill>
              </a:rPr>
              <a:t>Case Studies of Successful Robo-Advisor Platforms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2750" y="2921177"/>
            <a:ext cx="10667676" cy="3477106"/>
          </a:xfrm>
          <a:prstGeom prst="rect">
            <a:avLst/>
          </a:prstGeom>
          <a:noFill/>
        </p:spPr>
        <p:txBody>
          <a:bodyPr wrap="square">
            <a:spAutoFit/>
          </a:bodyPr>
          <a:lstStyle/>
          <a:p>
            <a:pPr marL="914400" lvl="1" indent="-457200">
              <a:lnSpc>
                <a:spcPct val="114000"/>
              </a:lnSpc>
              <a:spcBef>
                <a:spcPts val="1200"/>
              </a:spcBef>
              <a:spcAft>
                <a:spcPts val="600"/>
              </a:spcAft>
              <a:buFont typeface="Arial" panose="020B0604020202020204" pitchFamily="34" charset="0"/>
              <a:buChar char="•"/>
            </a:pPr>
            <a:r>
              <a:rPr lang="en-US" sz="2400" b="1" dirty="0"/>
              <a:t>Betterment: One of the pioneers in the field, known for its user-friendly interface and goal-based investment strategies.</a:t>
            </a:r>
          </a:p>
          <a:p>
            <a:pPr marL="914400" lvl="1" indent="-457200">
              <a:lnSpc>
                <a:spcPct val="114000"/>
              </a:lnSpc>
              <a:spcBef>
                <a:spcPts val="1200"/>
              </a:spcBef>
              <a:spcAft>
                <a:spcPts val="600"/>
              </a:spcAft>
              <a:buFont typeface="Arial" panose="020B0604020202020204" pitchFamily="34" charset="0"/>
              <a:buChar char="•"/>
            </a:pPr>
            <a:r>
              <a:rPr lang="en-US" sz="2400" b="1" dirty="0" err="1"/>
              <a:t>Wealthfront</a:t>
            </a:r>
            <a:r>
              <a:rPr lang="en-US" sz="2400" b="1" dirty="0"/>
              <a:t>: Distinguishes itself with advanced financial planning tools and tax-loss harvesting strategies.</a:t>
            </a:r>
          </a:p>
          <a:p>
            <a:pPr marL="914400" lvl="1" indent="-457200">
              <a:lnSpc>
                <a:spcPct val="114000"/>
              </a:lnSpc>
              <a:spcBef>
                <a:spcPts val="1200"/>
              </a:spcBef>
              <a:spcAft>
                <a:spcPts val="600"/>
              </a:spcAft>
              <a:buFont typeface="Arial" panose="020B0604020202020204" pitchFamily="34" charset="0"/>
              <a:buChar char="•"/>
            </a:pPr>
            <a:r>
              <a:rPr lang="en-US" sz="2400" b="1" dirty="0"/>
              <a:t>Vanguard Personal Advisor Services: Combines </a:t>
            </a:r>
            <a:r>
              <a:rPr lang="en-US" sz="2400" b="1" dirty="0" err="1"/>
              <a:t>robo</a:t>
            </a:r>
            <a:r>
              <a:rPr lang="en-US" sz="2400" b="1" dirty="0"/>
              <a:t>-advisor algorithms with access to human advisors, appealing to those who seek a hybrid model.</a:t>
            </a:r>
          </a:p>
        </p:txBody>
      </p:sp>
    </p:spTree>
    <p:extLst>
      <p:ext uri="{BB962C8B-B14F-4D97-AF65-F5344CB8AC3E}">
        <p14:creationId xmlns:p14="http://schemas.microsoft.com/office/powerpoint/2010/main" val="27853434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7992" y="39725"/>
            <a:ext cx="9036670" cy="1520592"/>
          </a:xfrm>
        </p:spPr>
        <p:txBody>
          <a:bodyPr>
            <a:noAutofit/>
          </a:bodyPr>
          <a:lstStyle/>
          <a:p>
            <a:r>
              <a:rPr lang="en-US" sz="3600"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sz="3600"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6459" y="1654964"/>
            <a:ext cx="10515600" cy="652463"/>
          </a:xfrm>
        </p:spPr>
        <p:txBody>
          <a:bodyPr/>
          <a:lstStyle/>
          <a:p>
            <a:pPr marL="0" indent="0">
              <a:buNone/>
            </a:pPr>
            <a:r>
              <a:rPr lang="en-US" dirty="0">
                <a:solidFill>
                  <a:schemeClr val="tx1"/>
                </a:solidFill>
              </a:rPr>
              <a:t>The Future of Robo-Advisory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90953" y="2402074"/>
            <a:ext cx="12010093" cy="4478149"/>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400" b="1" dirty="0"/>
              <a:t>Looking ahead, the </a:t>
            </a:r>
            <a:r>
              <a:rPr lang="en-US" sz="2400" b="1" dirty="0" err="1"/>
              <a:t>robo</a:t>
            </a:r>
            <a:r>
              <a:rPr lang="en-US" sz="2400" b="1" dirty="0"/>
              <a:t>-advisory sector is poised for further innovation and expansion. Potential future developments include:</a:t>
            </a:r>
          </a:p>
          <a:p>
            <a:pPr marL="914400" lvl="1" indent="-457200">
              <a:spcBef>
                <a:spcPts val="1200"/>
              </a:spcBef>
              <a:spcAft>
                <a:spcPts val="600"/>
              </a:spcAft>
              <a:buFont typeface="Arial" panose="020B0604020202020204" pitchFamily="34" charset="0"/>
              <a:buChar char="•"/>
            </a:pPr>
            <a:r>
              <a:rPr lang="en-US" sz="2400" b="1" dirty="0"/>
              <a:t>Integration with Comprehensive Financial Planning: Robo-advisors are expected to offer more holistic services, encompassing retirement planning, tax optimization, and estate planning.</a:t>
            </a:r>
          </a:p>
          <a:p>
            <a:pPr marL="914400" lvl="1" indent="-457200">
              <a:spcBef>
                <a:spcPts val="1200"/>
              </a:spcBef>
              <a:spcAft>
                <a:spcPts val="600"/>
              </a:spcAft>
              <a:buFont typeface="Arial" panose="020B0604020202020204" pitchFamily="34" charset="0"/>
              <a:buChar char="•"/>
            </a:pPr>
            <a:r>
              <a:rPr lang="en-US" sz="2400" b="1" dirty="0"/>
              <a:t>Enhanced Personalization: Advances in AI will enable even more tailored investment advice based on individual financial goals and life circumstances.</a:t>
            </a:r>
          </a:p>
          <a:p>
            <a:pPr marL="914400" lvl="1" indent="-457200">
              <a:spcBef>
                <a:spcPts val="1200"/>
              </a:spcBef>
              <a:spcAft>
                <a:spcPts val="600"/>
              </a:spcAft>
              <a:buFont typeface="Arial" panose="020B0604020202020204" pitchFamily="34" charset="0"/>
              <a:buChar char="•"/>
            </a:pPr>
            <a:r>
              <a:rPr lang="en-US" sz="2400" b="1" dirty="0"/>
              <a:t>Collaborative Models: Hybrid models combining </a:t>
            </a:r>
            <a:r>
              <a:rPr lang="en-US" sz="2400" b="1" dirty="0" err="1"/>
              <a:t>robo</a:t>
            </a:r>
            <a:r>
              <a:rPr lang="en-US" sz="2400" b="1" dirty="0"/>
              <a:t>-advisory services with human financial advisors are likely to become more prevalent, offering the best of both worlds.</a:t>
            </a:r>
          </a:p>
        </p:txBody>
      </p:sp>
    </p:spTree>
    <p:extLst>
      <p:ext uri="{BB962C8B-B14F-4D97-AF65-F5344CB8AC3E}">
        <p14:creationId xmlns:p14="http://schemas.microsoft.com/office/powerpoint/2010/main" val="3411167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The Rise of Insurtech: Combining Insurance with Technology</a:t>
            </a:r>
          </a:p>
        </p:txBody>
      </p:sp>
      <p:sp>
        <p:nvSpPr>
          <p:cNvPr id="11" name="TextBox 10">
            <a:extLst>
              <a:ext uri="{FF2B5EF4-FFF2-40B4-BE49-F238E27FC236}">
                <a16:creationId xmlns:a16="http://schemas.microsoft.com/office/drawing/2014/main" id="{66CB11B7-BB77-304D-5973-08FDFF8A73E5}"/>
              </a:ext>
            </a:extLst>
          </p:cNvPr>
          <p:cNvSpPr txBox="1"/>
          <p:nvPr/>
        </p:nvSpPr>
        <p:spPr>
          <a:xfrm>
            <a:off x="-81550" y="2209112"/>
            <a:ext cx="11196860" cy="4616648"/>
          </a:xfrm>
          <a:prstGeom prst="rect">
            <a:avLst/>
          </a:prstGeom>
          <a:noFill/>
        </p:spPr>
        <p:txBody>
          <a:bodyPr wrap="square">
            <a:spAutoFit/>
          </a:bodyPr>
          <a:lstStyle/>
          <a:p>
            <a:pPr marL="800100" lvl="1" indent="-342900">
              <a:spcBef>
                <a:spcPts val="1200"/>
              </a:spcBef>
              <a:spcAft>
                <a:spcPts val="600"/>
              </a:spcAft>
              <a:buFont typeface="Arial" panose="020B0604020202020204" pitchFamily="34" charset="0"/>
              <a:buChar char="•"/>
            </a:pPr>
            <a:r>
              <a:rPr lang="en-US" sz="2400" b="1" dirty="0"/>
              <a:t>Investment and Growth Trends: The </a:t>
            </a:r>
            <a:r>
              <a:rPr lang="en-US" sz="2400" b="1" dirty="0" err="1"/>
              <a:t>insurtech</a:t>
            </a:r>
            <a:r>
              <a:rPr lang="en-US" sz="2400" b="1" dirty="0"/>
              <a:t> sector has seen significant growth, attracting considerable investments. For instance, in 2021, </a:t>
            </a:r>
            <a:r>
              <a:rPr lang="en-US" sz="2400" b="1" dirty="0" err="1"/>
              <a:t>insurtech</a:t>
            </a:r>
            <a:r>
              <a:rPr lang="en-US" sz="2400" b="1" dirty="0"/>
              <a:t> attracted a record $5.3 billion in investment, indicating its rapid growth and the increasing interest of venture capitalists and established insurers in this domain​</a:t>
            </a:r>
          </a:p>
          <a:p>
            <a:pPr marL="800100" lvl="1" indent="-342900">
              <a:spcBef>
                <a:spcPts val="1200"/>
              </a:spcBef>
              <a:spcAft>
                <a:spcPts val="600"/>
              </a:spcAft>
              <a:buFont typeface="Arial" panose="020B0604020202020204" pitchFamily="34" charset="0"/>
              <a:buChar char="•"/>
            </a:pPr>
            <a:r>
              <a:rPr lang="en-US" sz="2400" b="1" dirty="0"/>
              <a:t>Evolution of Insurtech: Insurtech represents the shift from traditional to tech-driven insurance. This involves user-friendly digital platforms, data analytics for precise risk assessment, and blockchain for transparency.</a:t>
            </a:r>
          </a:p>
          <a:p>
            <a:pPr marL="800100" lvl="1" indent="-342900">
              <a:spcBef>
                <a:spcPts val="1200"/>
              </a:spcBef>
              <a:spcAft>
                <a:spcPts val="600"/>
              </a:spcAft>
              <a:buFont typeface="Arial" panose="020B0604020202020204" pitchFamily="34" charset="0"/>
              <a:buChar char="•"/>
            </a:pPr>
            <a:r>
              <a:rPr lang="en-US" sz="2400" b="1" dirty="0"/>
              <a:t>Role of Technology in Insurance Transformation: Technology streamlines processes with digitalization, employs AI for automation and decision-making, and integrates telematics/IoT for real-time data, enhancing customer experiences and risk management.</a:t>
            </a:r>
          </a:p>
        </p:txBody>
      </p:sp>
    </p:spTree>
    <p:extLst>
      <p:ext uri="{BB962C8B-B14F-4D97-AF65-F5344CB8AC3E}">
        <p14:creationId xmlns:p14="http://schemas.microsoft.com/office/powerpoint/2010/main" val="2081835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Insurtech's Role in the Insurance Sector:</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43807" y="1950720"/>
            <a:ext cx="11042677" cy="4355423"/>
          </a:xfrm>
          <a:prstGeom prst="rect">
            <a:avLst/>
          </a:prstGeom>
          <a:noFill/>
        </p:spPr>
        <p:txBody>
          <a:bodyPr wrap="square">
            <a:spAutoFit/>
          </a:bodyPr>
          <a:lstStyle/>
          <a:p>
            <a:pPr marL="800100" lvl="1" indent="-342900">
              <a:lnSpc>
                <a:spcPct val="110000"/>
              </a:lnSpc>
              <a:spcBef>
                <a:spcPts val="600"/>
              </a:spcBef>
              <a:spcAft>
                <a:spcPts val="600"/>
              </a:spcAft>
              <a:buFont typeface="Arial" panose="020B0604020202020204" pitchFamily="34" charset="0"/>
              <a:buChar char="•"/>
            </a:pPr>
            <a:r>
              <a:rPr lang="en-US" sz="2400" b="1" dirty="0"/>
              <a:t>Technology Integration: Insurtech companies are leveraging technologies like artificial intelligence (AI) and data science. This use of technology simplifies the insurance industry and streamlines processes like enrollment, which traditionally have been cumbersome due to complex coverage options and convoluted eligibility requirements​​.</a:t>
            </a:r>
          </a:p>
          <a:p>
            <a:pPr marL="800100" lvl="1" indent="-342900">
              <a:lnSpc>
                <a:spcPct val="110000"/>
              </a:lnSpc>
              <a:spcBef>
                <a:spcPts val="600"/>
              </a:spcBef>
              <a:spcAft>
                <a:spcPts val="600"/>
              </a:spcAft>
              <a:buFont typeface="Arial" panose="020B0604020202020204" pitchFamily="34" charset="0"/>
              <a:buChar char="•"/>
            </a:pPr>
            <a:r>
              <a:rPr lang="en-US" sz="2400" b="1" dirty="0"/>
              <a:t>Innovation Across the Value Chain: Insurtech innovation spans the entire insurance value chain, encompassing areas such as distribution and marketing, product design, underwriting, claims management, and balance sheet management. It influences all lines of insurance, including property and casualty, life, and health insurance​​.</a:t>
            </a:r>
          </a:p>
        </p:txBody>
      </p:sp>
    </p:spTree>
    <p:extLst>
      <p:ext uri="{BB962C8B-B14F-4D97-AF65-F5344CB8AC3E}">
        <p14:creationId xmlns:p14="http://schemas.microsoft.com/office/powerpoint/2010/main" val="33389504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Insurtech's Role in the Insurance Sector:</a:t>
            </a:r>
          </a:p>
        </p:txBody>
      </p:sp>
      <p:sp>
        <p:nvSpPr>
          <p:cNvPr id="11" name="TextBox 10">
            <a:extLst>
              <a:ext uri="{FF2B5EF4-FFF2-40B4-BE49-F238E27FC236}">
                <a16:creationId xmlns:a16="http://schemas.microsoft.com/office/drawing/2014/main" id="{66CB11B7-BB77-304D-5973-08FDFF8A73E5}"/>
              </a:ext>
            </a:extLst>
          </p:cNvPr>
          <p:cNvSpPr txBox="1"/>
          <p:nvPr/>
        </p:nvSpPr>
        <p:spPr>
          <a:xfrm>
            <a:off x="-81550" y="1950720"/>
            <a:ext cx="11196860" cy="4776436"/>
          </a:xfrm>
          <a:prstGeom prst="rect">
            <a:avLst/>
          </a:prstGeom>
          <a:noFill/>
        </p:spPr>
        <p:txBody>
          <a:bodyPr wrap="square">
            <a:spAutoFit/>
          </a:bodyPr>
          <a:lstStyle/>
          <a:p>
            <a:pPr marL="800100" lvl="1" indent="-342900">
              <a:lnSpc>
                <a:spcPct val="114000"/>
              </a:lnSpc>
              <a:spcAft>
                <a:spcPts val="600"/>
              </a:spcAft>
              <a:buFont typeface="Arial" panose="020B0604020202020204" pitchFamily="34" charset="0"/>
              <a:buChar char="•"/>
            </a:pPr>
            <a:r>
              <a:rPr lang="en-US" sz="2400" b="1" dirty="0"/>
              <a:t>Impact of Emerging Technologies: Technologies like big data, the Internet of Things (IoT), mobile technology, AI, wearable devices, and blockchain are not only revolutionizing the insurance industry but also changing consumer expectations and preferences. Customers, becoming increasingly tech-savvy, seek more hands-on approaches to managing their finances and purchasing insurance products​​.</a:t>
            </a:r>
          </a:p>
          <a:p>
            <a:pPr marL="800100" lvl="1" indent="-342900">
              <a:lnSpc>
                <a:spcPct val="114000"/>
              </a:lnSpc>
              <a:spcAft>
                <a:spcPts val="600"/>
              </a:spcAft>
              <a:buFont typeface="Arial" panose="020B0604020202020204" pitchFamily="34" charset="0"/>
              <a:buChar char="•"/>
            </a:pPr>
            <a:r>
              <a:rPr lang="en-US" sz="2400" b="1" dirty="0"/>
              <a:t>Enhanced Customer Experience: Insurtech aims to create customer experiences that rival the best of retail, focusing on aspects like value, personalization, and efficiency. This approach aligns with the changing needs of the economy and the demand for maintaining high levels of financial ethics while navigating complex regulations​​.</a:t>
            </a:r>
          </a:p>
        </p:txBody>
      </p:sp>
    </p:spTree>
    <p:extLst>
      <p:ext uri="{BB962C8B-B14F-4D97-AF65-F5344CB8AC3E}">
        <p14:creationId xmlns:p14="http://schemas.microsoft.com/office/powerpoint/2010/main" val="702642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470254"/>
            <a:ext cx="10515600" cy="652463"/>
          </a:xfrm>
        </p:spPr>
        <p:txBody>
          <a:bodyPr>
            <a:normAutofit lnSpcReduction="10000"/>
          </a:bodyPr>
          <a:lstStyle/>
          <a:p>
            <a:pPr>
              <a:lnSpc>
                <a:spcPct val="150000"/>
              </a:lnSpc>
            </a:pPr>
            <a:r>
              <a:rPr lang="en-US" dirty="0">
                <a:solidFill>
                  <a:schemeClr val="tx1"/>
                </a:solidFill>
              </a:rPr>
              <a:t>Innovative Insurance Models (Pay-As-You-Go, Peer-to-Peer)</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3397" y="2512613"/>
            <a:ext cx="11784410" cy="3662541"/>
          </a:xfrm>
          <a:prstGeom prst="rect">
            <a:avLst/>
          </a:prstGeom>
          <a:noFill/>
        </p:spPr>
        <p:txBody>
          <a:bodyPr wrap="square">
            <a:spAutoFit/>
          </a:bodyPr>
          <a:lstStyle/>
          <a:p>
            <a:pPr marL="800100" lvl="1" indent="-342900">
              <a:spcBef>
                <a:spcPts val="1200"/>
              </a:spcBef>
              <a:spcAft>
                <a:spcPts val="1200"/>
              </a:spcAft>
              <a:buFont typeface="Arial" panose="020B0604020202020204" pitchFamily="34" charset="0"/>
              <a:buChar char="•"/>
            </a:pPr>
            <a:r>
              <a:rPr lang="en-US" sz="2400" b="1" dirty="0"/>
              <a:t>Pay-As-You-Go Insurance: Pay-as-you-go models offer flexible, usage-based coverage. Users pay premiums based on actual usage, promoting fairness, affordability, and leveraging technologies like telematics for accurate risk assessment.</a:t>
            </a:r>
          </a:p>
          <a:p>
            <a:pPr marL="800100" lvl="1" indent="-342900">
              <a:spcBef>
                <a:spcPts val="1200"/>
              </a:spcBef>
              <a:spcAft>
                <a:spcPts val="1200"/>
              </a:spcAft>
              <a:buFont typeface="Arial" panose="020B0604020202020204" pitchFamily="34" charset="0"/>
              <a:buChar char="•"/>
            </a:pPr>
            <a:r>
              <a:rPr lang="en-US" sz="2400" b="1" dirty="0"/>
              <a:t>Peer-to-Peer Insurance: Peer-to-peer models emphasize shared risk within a community. Members contribute to a shared pool, fostering transparency through blockchain, and creating incentives for risk reduction among members.</a:t>
            </a:r>
          </a:p>
          <a:p>
            <a:pPr marL="800100" lvl="1" indent="-342900">
              <a:spcBef>
                <a:spcPts val="1200"/>
              </a:spcBef>
              <a:spcAft>
                <a:spcPts val="1200"/>
              </a:spcAft>
              <a:buFont typeface="Arial" panose="020B0604020202020204" pitchFamily="34" charset="0"/>
              <a:buChar char="•"/>
            </a:pPr>
            <a:r>
              <a:rPr lang="en-US" sz="2400" b="1" dirty="0"/>
              <a:t>Modern </a:t>
            </a:r>
            <a:r>
              <a:rPr lang="en-US" sz="2400" b="1" dirty="0" err="1"/>
              <a:t>insurtech</a:t>
            </a:r>
            <a:r>
              <a:rPr lang="en-US" sz="2400" b="1" dirty="0"/>
              <a:t> includes AI for faster quoting, smart chatbots for handling routine inquiries, and mobile technology to support real-time filing of loss notices. </a:t>
            </a:r>
          </a:p>
        </p:txBody>
      </p:sp>
    </p:spTree>
    <p:extLst>
      <p:ext uri="{BB962C8B-B14F-4D97-AF65-F5344CB8AC3E}">
        <p14:creationId xmlns:p14="http://schemas.microsoft.com/office/powerpoint/2010/main" val="8975703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Impact of AI on Insurance Products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4432367"/>
          </a:xfrm>
          <a:prstGeom prst="rect">
            <a:avLst/>
          </a:prstGeom>
          <a:noFill/>
        </p:spPr>
        <p:txBody>
          <a:bodyPr wrap="square">
            <a:spAutoFit/>
          </a:bodyPr>
          <a:lstStyle/>
          <a:p>
            <a:pPr marL="914400" lvl="1" indent="-457200">
              <a:lnSpc>
                <a:spcPct val="114000"/>
              </a:lnSpc>
              <a:spcBef>
                <a:spcPts val="600"/>
              </a:spcBef>
              <a:spcAft>
                <a:spcPts val="600"/>
              </a:spcAft>
              <a:buFont typeface="Arial" panose="020B0604020202020204" pitchFamily="34" charset="0"/>
              <a:buChar char="•"/>
            </a:pPr>
            <a:r>
              <a:rPr lang="en-US" sz="2400" b="1" dirty="0"/>
              <a:t>Risk Assessment and Underwriting: AI significantly enhances the accuracy of risk assessment. By analyzing vast amounts of data, AI algorithms can identify risk patterns and trends that humans might overlook. This leads to more accurate underwriting, potentially lowering premiums for lower-risk customers and allowing for more tailored insurance products.</a:t>
            </a:r>
          </a:p>
          <a:p>
            <a:pPr marL="914400" lvl="1" indent="-457200">
              <a:lnSpc>
                <a:spcPct val="114000"/>
              </a:lnSpc>
              <a:spcBef>
                <a:spcPts val="600"/>
              </a:spcBef>
              <a:spcAft>
                <a:spcPts val="600"/>
              </a:spcAft>
              <a:buFont typeface="Arial" panose="020B0604020202020204" pitchFamily="34" charset="0"/>
              <a:buChar char="•"/>
            </a:pPr>
            <a:r>
              <a:rPr lang="en-US" sz="2400" b="1" dirty="0"/>
              <a:t>Claims Processing: AI streamlines the claims process, making it faster and more efficient. By using AI for initial claim assessments, insurance companies can quickly determine the legitimacy of a claim, the extent of the damage, and the appropriate compensation. This automation reduces processing time and costs while improving customer satisfaction.</a:t>
            </a:r>
          </a:p>
        </p:txBody>
      </p:sp>
    </p:spTree>
    <p:extLst>
      <p:ext uri="{BB962C8B-B14F-4D97-AF65-F5344CB8AC3E}">
        <p14:creationId xmlns:p14="http://schemas.microsoft.com/office/powerpoint/2010/main" val="648948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Impact of AI on Insurance Products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1"/>
            <a:ext cx="10955615" cy="3520644"/>
          </a:xfrm>
          <a:prstGeom prst="rect">
            <a:avLst/>
          </a:prstGeom>
          <a:noFill/>
        </p:spPr>
        <p:txBody>
          <a:bodyPr wrap="square">
            <a:spAutoFit/>
          </a:bodyPr>
          <a:lstStyle/>
          <a:p>
            <a:pPr marL="914400" lvl="1" indent="-457200">
              <a:lnSpc>
                <a:spcPct val="125000"/>
              </a:lnSpc>
              <a:spcBef>
                <a:spcPts val="1200"/>
              </a:spcBef>
              <a:spcAft>
                <a:spcPts val="600"/>
              </a:spcAft>
              <a:buFont typeface="Arial" panose="020B0604020202020204" pitchFamily="34" charset="0"/>
              <a:buChar char="•"/>
            </a:pPr>
            <a:r>
              <a:rPr lang="en-US" sz="2400" b="1" dirty="0"/>
              <a:t>Fraud Detection: AI algorithms are adept at detecting fraudulent activities by analyzing patterns and anomalies in claims data. This capability is crucial in an industry where fraudulent claims can be a significant cost factor.</a:t>
            </a:r>
          </a:p>
          <a:p>
            <a:pPr marL="914400" lvl="1" indent="-457200">
              <a:lnSpc>
                <a:spcPct val="125000"/>
              </a:lnSpc>
              <a:spcBef>
                <a:spcPts val="1200"/>
              </a:spcBef>
              <a:spcAft>
                <a:spcPts val="600"/>
              </a:spcAft>
              <a:buFont typeface="Arial" panose="020B0604020202020204" pitchFamily="34" charset="0"/>
              <a:buChar char="•"/>
            </a:pPr>
            <a:r>
              <a:rPr lang="en-US" sz="2400" b="1" dirty="0"/>
              <a:t>Personalized Products: AI enables the creation of highly personalized insurance products based on individual customer data. For instance, life or health insurance products can be tailored based on personal health data, lifestyle choices, and other risk factors.</a:t>
            </a:r>
          </a:p>
        </p:txBody>
      </p:sp>
    </p:spTree>
    <p:extLst>
      <p:ext uri="{BB962C8B-B14F-4D97-AF65-F5344CB8AC3E}">
        <p14:creationId xmlns:p14="http://schemas.microsoft.com/office/powerpoint/2010/main" val="38403694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65021" y="1298257"/>
            <a:ext cx="10515600" cy="652463"/>
          </a:xfrm>
        </p:spPr>
        <p:txBody>
          <a:bodyPr/>
          <a:lstStyle/>
          <a:p>
            <a:pPr marL="0" indent="0">
              <a:buNone/>
            </a:pPr>
            <a:r>
              <a:rPr lang="en-US" dirty="0">
                <a:solidFill>
                  <a:schemeClr val="tx1"/>
                </a:solidFill>
              </a:rPr>
              <a:t>Impact of IoT on Insurance Products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4201150"/>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800" b="1" dirty="0"/>
              <a:t>Telematics in Auto Insurance: IoT devices, such as telematics in vehicles, allow for usage-based insurance (UBI). Insurers can track driving behavior in real-time and adjust premiums based on individual risk profiles. Safe drivers may benefit from lower rates, while riskier drivers pay more.</a:t>
            </a:r>
          </a:p>
          <a:p>
            <a:pPr marL="914400" lvl="1" indent="-457200">
              <a:spcBef>
                <a:spcPts val="1200"/>
              </a:spcBef>
              <a:spcAft>
                <a:spcPts val="600"/>
              </a:spcAft>
              <a:buFont typeface="Arial" panose="020B0604020202020204" pitchFamily="34" charset="0"/>
              <a:buChar char="•"/>
            </a:pPr>
            <a:r>
              <a:rPr lang="en-US" sz="2800" b="1" dirty="0"/>
              <a:t>Home Insurance: Smart home devices, like security systems and smoke detectors connected to the internet, provide real-time data to insurers. This data can lead to preventive measures, reducing the likelihood of claims and potentially lowering home insurance costs.</a:t>
            </a:r>
          </a:p>
        </p:txBody>
      </p:sp>
    </p:spTree>
    <p:extLst>
      <p:ext uri="{BB962C8B-B14F-4D97-AF65-F5344CB8AC3E}">
        <p14:creationId xmlns:p14="http://schemas.microsoft.com/office/powerpoint/2010/main" val="41883632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Impact of IoT on Insurance Products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4201150"/>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800" b="1" dirty="0"/>
              <a:t>Health and Life Insurance: Wearable technology, like fitness trackers, monitors vital health parameters. Insurers can use this data to offer incentives for healthy behaviors or adjust life and health insurance premiums accordingly.</a:t>
            </a:r>
          </a:p>
          <a:p>
            <a:pPr marL="914400" lvl="1" indent="-457200">
              <a:spcBef>
                <a:spcPts val="1200"/>
              </a:spcBef>
              <a:spcAft>
                <a:spcPts val="600"/>
              </a:spcAft>
              <a:buFont typeface="Arial" panose="020B0604020202020204" pitchFamily="34" charset="0"/>
              <a:buChar char="•"/>
            </a:pPr>
            <a:r>
              <a:rPr lang="en-US" sz="2800" b="1" dirty="0"/>
              <a:t>Industrial and Commercial Insurance: IoT sensors in industrial and commercial settings can monitor environmental conditions, machinery health, and safety compliance. This continuous monitoring allows for preventive maintenance, reducing the risk of accidents and associated insurance claims.</a:t>
            </a:r>
          </a:p>
        </p:txBody>
      </p:sp>
    </p:spTree>
    <p:extLst>
      <p:ext uri="{BB962C8B-B14F-4D97-AF65-F5344CB8AC3E}">
        <p14:creationId xmlns:p14="http://schemas.microsoft.com/office/powerpoint/2010/main" val="11151553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Wealth Management and Financial Planning</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r>
              <a:rPr lang="en-US" dirty="0">
                <a:solidFill>
                  <a:schemeClr val="tx1"/>
                </a:solidFill>
              </a:rPr>
              <a:t>Fintech Solutions in Personal Wealth Management</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06680" y="1691600"/>
            <a:ext cx="11369040" cy="4425186"/>
          </a:xfrm>
          <a:prstGeom prst="rect">
            <a:avLst/>
          </a:prstGeom>
          <a:noFill/>
        </p:spPr>
        <p:txBody>
          <a:bodyPr wrap="square">
            <a:spAutoFit/>
          </a:bodyPr>
          <a:lstStyle/>
          <a:p>
            <a:pPr lvl="1">
              <a:lnSpc>
                <a:spcPct val="120000"/>
              </a:lnSpc>
              <a:spcBef>
                <a:spcPts val="1200"/>
              </a:spcBef>
              <a:spcAft>
                <a:spcPts val="600"/>
              </a:spcAft>
            </a:pPr>
            <a:r>
              <a:rPr lang="en-US" sz="2800" b="1" dirty="0"/>
              <a:t>Fintech is revolutionizing wealth management through digital investment platforms, </a:t>
            </a:r>
            <a:r>
              <a:rPr lang="en-US" sz="2800" b="1" dirty="0" err="1"/>
              <a:t>robo</a:t>
            </a:r>
            <a:r>
              <a:rPr lang="en-US" sz="2800" b="1" dirty="0"/>
              <a:t>-advisors, data-driven insights, cost efficiency, 24/7 accessibility, personalized financial planning, and enhanced security with technologies like blockchain.</a:t>
            </a:r>
            <a:endParaRPr lang="ar-EG" sz="2800" b="1" dirty="0"/>
          </a:p>
          <a:p>
            <a:pPr lvl="1">
              <a:lnSpc>
                <a:spcPct val="120000"/>
              </a:lnSpc>
              <a:spcBef>
                <a:spcPts val="1200"/>
              </a:spcBef>
              <a:spcAft>
                <a:spcPts val="600"/>
              </a:spcAft>
            </a:pPr>
            <a:r>
              <a:rPr lang="en-US" sz="2800" b="1" dirty="0"/>
              <a:t>Fintech in wealth management provides broader access and tailored solutions through cost-efficient digital platforms, </a:t>
            </a:r>
            <a:r>
              <a:rPr lang="en-US" sz="2800" b="1" dirty="0" err="1"/>
              <a:t>robo</a:t>
            </a:r>
            <a:r>
              <a:rPr lang="en-US" sz="2800" b="1" dirty="0"/>
              <a:t>-advisors, data-driven insights, personalized planning, and enhanced security with blockchain.</a:t>
            </a:r>
          </a:p>
        </p:txBody>
      </p:sp>
    </p:spTree>
    <p:extLst>
      <p:ext uri="{BB962C8B-B14F-4D97-AF65-F5344CB8AC3E}">
        <p14:creationId xmlns:p14="http://schemas.microsoft.com/office/powerpoint/2010/main" val="8034272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Wealth Management and Financial Planning</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r>
              <a:rPr lang="en-US" dirty="0">
                <a:solidFill>
                  <a:schemeClr val="tx1"/>
                </a:solidFill>
              </a:rPr>
              <a:t>Integration of AI and ML in Financial Advisory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6097" y="2076815"/>
            <a:ext cx="11369040" cy="4282391"/>
          </a:xfrm>
          <a:prstGeom prst="rect">
            <a:avLst/>
          </a:prstGeom>
          <a:noFill/>
        </p:spPr>
        <p:txBody>
          <a:bodyPr wrap="square">
            <a:spAutoFit/>
          </a:bodyPr>
          <a:lstStyle/>
          <a:p>
            <a:pPr marL="800100" lvl="1" indent="-342900">
              <a:lnSpc>
                <a:spcPct val="120000"/>
              </a:lnSpc>
              <a:spcBef>
                <a:spcPts val="1200"/>
              </a:spcBef>
              <a:spcAft>
                <a:spcPts val="600"/>
              </a:spcAft>
              <a:buFont typeface="Arial" panose="020B0604020202020204" pitchFamily="34" charset="0"/>
              <a:buChar char="•"/>
            </a:pPr>
            <a:r>
              <a:rPr lang="en-US" sz="2400" b="1" dirty="0"/>
              <a:t>AI and ML enhance investment strategies by analyzing data, predicting market trends, assessing risk, enabling algorithmic trading, and providing personalized financial advice based on individual preferences and behaviors. This results in more efficient and adaptive wealth management processes.</a:t>
            </a:r>
            <a:endParaRPr lang="ar-EG" sz="2400" b="1" dirty="0"/>
          </a:p>
          <a:p>
            <a:pPr marL="800100" lvl="1" indent="-342900">
              <a:lnSpc>
                <a:spcPct val="120000"/>
              </a:lnSpc>
              <a:spcBef>
                <a:spcPts val="1200"/>
              </a:spcBef>
              <a:spcAft>
                <a:spcPts val="600"/>
              </a:spcAft>
              <a:buFont typeface="Arial" panose="020B0604020202020204" pitchFamily="34" charset="0"/>
              <a:buChar char="•"/>
            </a:pPr>
            <a:r>
              <a:rPr lang="en-US" sz="2400" b="1" dirty="0"/>
              <a:t>AI-driven tools for predictive analysis and risk management include IBM Watson for market trends, </a:t>
            </a:r>
            <a:r>
              <a:rPr lang="en-US" sz="2400" b="1" dirty="0" err="1"/>
              <a:t>QuantConnect</a:t>
            </a:r>
            <a:r>
              <a:rPr lang="en-US" sz="2400" b="1" dirty="0"/>
              <a:t> for algorithmic trading, </a:t>
            </a:r>
            <a:r>
              <a:rPr lang="en-US" sz="2400" b="1" dirty="0" err="1"/>
              <a:t>Kensho</a:t>
            </a:r>
            <a:r>
              <a:rPr lang="en-US" sz="2400" b="1" dirty="0"/>
              <a:t> for event recognition, BlackRock's Aladdin for portfolio risk, Riskalyze for personalized risk assessment, </a:t>
            </a:r>
            <a:r>
              <a:rPr lang="en-US" sz="2400" b="1" dirty="0" err="1"/>
              <a:t>EidoSearch</a:t>
            </a:r>
            <a:r>
              <a:rPr lang="en-US" sz="2400" b="1" dirty="0"/>
              <a:t> for time-series data analysis, </a:t>
            </a:r>
            <a:r>
              <a:rPr lang="en-US" sz="2400" b="1" dirty="0" err="1"/>
              <a:t>Addepar</a:t>
            </a:r>
            <a:r>
              <a:rPr lang="en-US" sz="2400" b="1" dirty="0"/>
              <a:t> for financial data management, and </a:t>
            </a:r>
            <a:r>
              <a:rPr lang="en-US" sz="2400" b="1" dirty="0" err="1"/>
              <a:t>Ayasdi</a:t>
            </a:r>
            <a:r>
              <a:rPr lang="en-US" sz="2400" b="1" dirty="0"/>
              <a:t> for identifying complex patterns within datasets.</a:t>
            </a:r>
          </a:p>
        </p:txBody>
      </p:sp>
    </p:spTree>
    <p:extLst>
      <p:ext uri="{BB962C8B-B14F-4D97-AF65-F5344CB8AC3E}">
        <p14:creationId xmlns:p14="http://schemas.microsoft.com/office/powerpoint/2010/main" val="22689205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Wealth Management and Financial Planning</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r>
              <a:rPr lang="en-US" dirty="0">
                <a:solidFill>
                  <a:schemeClr val="tx1"/>
                </a:solidFill>
              </a:rPr>
              <a:t>Emerging Trends in Digital Financial Planning Tools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06680" y="1691600"/>
            <a:ext cx="11369040" cy="4995214"/>
          </a:xfrm>
          <a:prstGeom prst="rect">
            <a:avLst/>
          </a:prstGeom>
          <a:noFill/>
        </p:spPr>
        <p:txBody>
          <a:bodyPr wrap="square">
            <a:spAutoFit/>
          </a:bodyPr>
          <a:lstStyle/>
          <a:p>
            <a:pPr lvl="1">
              <a:lnSpc>
                <a:spcPct val="120000"/>
              </a:lnSpc>
              <a:spcBef>
                <a:spcPts val="1200"/>
              </a:spcBef>
              <a:spcAft>
                <a:spcPts val="600"/>
              </a:spcAft>
            </a:pPr>
            <a:r>
              <a:rPr lang="en-US" sz="2800" b="1" dirty="0"/>
              <a:t>Latest Trends in Digital Financial Planning:</a:t>
            </a:r>
          </a:p>
          <a:p>
            <a:pPr marL="1371600" lvl="2" indent="-457200">
              <a:buFont typeface="Arial" panose="020B0604020202020204" pitchFamily="34" charset="0"/>
              <a:buChar char="•"/>
            </a:pPr>
            <a:r>
              <a:rPr lang="en-US" sz="2800" b="1" dirty="0"/>
              <a:t>Personalization</a:t>
            </a:r>
            <a:endParaRPr lang="ar-EG" sz="2800" b="1" dirty="0"/>
          </a:p>
          <a:p>
            <a:pPr marL="1371600" lvl="2" indent="-457200">
              <a:buFont typeface="Arial" panose="020B0604020202020204" pitchFamily="34" charset="0"/>
              <a:buChar char="•"/>
            </a:pPr>
            <a:r>
              <a:rPr lang="en-US" sz="2800" b="1" dirty="0"/>
              <a:t>AI Integration</a:t>
            </a:r>
            <a:endParaRPr lang="ar-EG" sz="2800" b="1" dirty="0"/>
          </a:p>
          <a:p>
            <a:pPr marL="1371600" lvl="2" indent="-457200">
              <a:buFont typeface="Arial" panose="020B0604020202020204" pitchFamily="34" charset="0"/>
              <a:buChar char="•"/>
            </a:pPr>
            <a:r>
              <a:rPr lang="en-US" sz="2800" b="1" dirty="0"/>
              <a:t>Robo</a:t>
            </a:r>
            <a:r>
              <a:rPr lang="ar-EG" sz="2800" b="1" dirty="0"/>
              <a:t>-</a:t>
            </a:r>
            <a:r>
              <a:rPr lang="en-US" sz="2800" b="1" dirty="0"/>
              <a:t>Advisors Evolution</a:t>
            </a:r>
            <a:endParaRPr lang="ar-EG" sz="2800" b="1" dirty="0"/>
          </a:p>
          <a:p>
            <a:pPr marL="1371600" lvl="2" indent="-457200">
              <a:buFont typeface="Arial" panose="020B0604020202020204" pitchFamily="34" charset="0"/>
              <a:buChar char="•"/>
            </a:pPr>
            <a:r>
              <a:rPr lang="en-US" sz="2800" b="1" dirty="0"/>
              <a:t>Holistic Financial Wellness</a:t>
            </a:r>
            <a:endParaRPr lang="ar-EG" sz="2800" b="1" dirty="0"/>
          </a:p>
          <a:p>
            <a:pPr marL="1371600" lvl="2" indent="-457200">
              <a:buFont typeface="Arial" panose="020B0604020202020204" pitchFamily="34" charset="0"/>
              <a:buChar char="•"/>
            </a:pPr>
            <a:r>
              <a:rPr lang="en-US" sz="2800" b="1" dirty="0"/>
              <a:t>Socially Responsible Investing</a:t>
            </a:r>
          </a:p>
          <a:p>
            <a:pPr marL="1371600" lvl="2" indent="-457200">
              <a:buFont typeface="Arial" panose="020B0604020202020204" pitchFamily="34" charset="0"/>
              <a:buChar char="•"/>
            </a:pPr>
            <a:r>
              <a:rPr lang="en-US" sz="2800" b="1" dirty="0"/>
              <a:t>Mobile-First Approach</a:t>
            </a:r>
          </a:p>
          <a:p>
            <a:pPr marL="1371600" lvl="2" indent="-457200">
              <a:buFont typeface="Arial" panose="020B0604020202020204" pitchFamily="34" charset="0"/>
              <a:buChar char="•"/>
            </a:pPr>
            <a:r>
              <a:rPr lang="en-US" sz="2800" b="1" dirty="0"/>
              <a:t>Ecosystem Integration</a:t>
            </a:r>
          </a:p>
          <a:p>
            <a:pPr marL="1371600" lvl="2" indent="-457200">
              <a:buFont typeface="Arial" panose="020B0604020202020204" pitchFamily="34" charset="0"/>
              <a:buChar char="•"/>
            </a:pPr>
            <a:r>
              <a:rPr lang="en-US" sz="2800" b="1" dirty="0"/>
              <a:t>Gamification</a:t>
            </a:r>
          </a:p>
          <a:p>
            <a:pPr marL="1371600" lvl="2" indent="-457200">
              <a:buFont typeface="Arial" panose="020B0604020202020204" pitchFamily="34" charset="0"/>
              <a:buChar char="•"/>
            </a:pPr>
            <a:r>
              <a:rPr lang="en-US" sz="2800" b="1" dirty="0"/>
              <a:t>Blockchain Security</a:t>
            </a:r>
          </a:p>
          <a:p>
            <a:pPr marL="1371600" lvl="2" indent="-457200">
              <a:buFont typeface="Arial" panose="020B0604020202020204" pitchFamily="34" charset="0"/>
              <a:buChar char="•"/>
            </a:pPr>
            <a:r>
              <a:rPr lang="en-US" sz="2800" b="1" dirty="0"/>
              <a:t>Human Advisor Collaboration</a:t>
            </a:r>
          </a:p>
        </p:txBody>
      </p:sp>
    </p:spTree>
    <p:extLst>
      <p:ext uri="{BB962C8B-B14F-4D97-AF65-F5344CB8AC3E}">
        <p14:creationId xmlns:p14="http://schemas.microsoft.com/office/powerpoint/2010/main" val="15104212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2142862"/>
            <a:ext cx="12001500" cy="4294124"/>
          </a:xfrm>
          <a:prstGeom prst="rect">
            <a:avLst/>
          </a:prstGeom>
          <a:noFill/>
        </p:spPr>
        <p:txBody>
          <a:bodyPr wrap="square">
            <a:spAutoFit/>
          </a:bodyPr>
          <a:lstStyle/>
          <a:p>
            <a:pPr lvl="1">
              <a:lnSpc>
                <a:spcPct val="120000"/>
              </a:lnSpc>
              <a:spcBef>
                <a:spcPts val="1200"/>
              </a:spcBef>
              <a:spcAft>
                <a:spcPts val="600"/>
              </a:spcAft>
            </a:pPr>
            <a:r>
              <a:rPr lang="en-US" sz="2800" b="1" i="0" dirty="0">
                <a:effectLst/>
                <a:latin typeface="Söhne"/>
              </a:rPr>
              <a:t>Key FinTech Innovations Impacting Financial Planning</a:t>
            </a:r>
          </a:p>
          <a:p>
            <a:pPr marL="742950" lvl="1" indent="-285750">
              <a:lnSpc>
                <a:spcPct val="120000"/>
              </a:lnSpc>
              <a:spcBef>
                <a:spcPts val="1200"/>
              </a:spcBef>
              <a:spcAft>
                <a:spcPts val="600"/>
              </a:spcAft>
              <a:buFont typeface="Arial" panose="020B0604020202020204" pitchFamily="34" charset="0"/>
              <a:buChar char="•"/>
            </a:pPr>
            <a:r>
              <a:rPr lang="en-US" sz="2200" b="1" dirty="0"/>
              <a:t>Digital Financial Advisory Services: FinTech has given rise to </a:t>
            </a:r>
            <a:r>
              <a:rPr lang="en-US" sz="2200" b="1" dirty="0" err="1"/>
              <a:t>robo</a:t>
            </a:r>
            <a:r>
              <a:rPr lang="en-US" sz="2200" b="1" dirty="0"/>
              <a:t>-advisors, which use algorithms to offer investment advice at a fraction of the cost of traditional financial planners. These tools provide personalized, data-driven advice and can manage investments based on an individual’s risk profile and financial goals.</a:t>
            </a:r>
          </a:p>
          <a:p>
            <a:pPr marL="742950" lvl="1" indent="-285750">
              <a:lnSpc>
                <a:spcPct val="120000"/>
              </a:lnSpc>
              <a:spcBef>
                <a:spcPts val="1200"/>
              </a:spcBef>
              <a:spcAft>
                <a:spcPts val="600"/>
              </a:spcAft>
              <a:buFont typeface="Arial" panose="020B0604020202020204" pitchFamily="34" charset="0"/>
              <a:buChar char="•"/>
            </a:pPr>
            <a:r>
              <a:rPr lang="en-US" sz="2200" b="1" dirty="0"/>
              <a:t>Personal Finance Management Tools: Apps and platforms that assist individuals in tracking and managing their finances are increasingly popular. These tools offer budgeting advice, expense tracking, and insights into spending patterns, aiding users in making informed financial decisions.</a:t>
            </a:r>
          </a:p>
        </p:txBody>
      </p:sp>
    </p:spTree>
    <p:extLst>
      <p:ext uri="{BB962C8B-B14F-4D97-AF65-F5344CB8AC3E}">
        <p14:creationId xmlns:p14="http://schemas.microsoft.com/office/powerpoint/2010/main" val="40160591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2142862"/>
            <a:ext cx="12001500" cy="4294124"/>
          </a:xfrm>
          <a:prstGeom prst="rect">
            <a:avLst/>
          </a:prstGeom>
          <a:noFill/>
        </p:spPr>
        <p:txBody>
          <a:bodyPr wrap="square">
            <a:spAutoFit/>
          </a:bodyPr>
          <a:lstStyle/>
          <a:p>
            <a:pPr lvl="1">
              <a:lnSpc>
                <a:spcPct val="120000"/>
              </a:lnSpc>
              <a:spcBef>
                <a:spcPts val="1200"/>
              </a:spcBef>
              <a:spcAft>
                <a:spcPts val="600"/>
              </a:spcAft>
            </a:pPr>
            <a:r>
              <a:rPr lang="en-US" sz="2800" b="1" i="0" dirty="0">
                <a:effectLst/>
                <a:latin typeface="Söhne"/>
              </a:rPr>
              <a:t>Key FinTech Innovations Impacting Financial Planning</a:t>
            </a:r>
          </a:p>
          <a:p>
            <a:pPr marL="742950" lvl="1" indent="-285750">
              <a:lnSpc>
                <a:spcPct val="120000"/>
              </a:lnSpc>
              <a:spcBef>
                <a:spcPts val="1200"/>
              </a:spcBef>
              <a:spcAft>
                <a:spcPts val="600"/>
              </a:spcAft>
              <a:buFont typeface="Arial" panose="020B0604020202020204" pitchFamily="34" charset="0"/>
              <a:buChar char="•"/>
            </a:pPr>
            <a:r>
              <a:rPr lang="en-US" sz="2200" b="1" dirty="0"/>
              <a:t>Blockchain and Cryptocurrencies: Blockchain technology and the proliferation of cryptocurrencies are introducing new asset classes for investment. They also offer innovative ways to handle transactions and asset management, influencing how financial planning accommodates these emerging technologies.</a:t>
            </a:r>
          </a:p>
          <a:p>
            <a:pPr marL="742950" lvl="1" indent="-285750">
              <a:lnSpc>
                <a:spcPct val="120000"/>
              </a:lnSpc>
              <a:spcBef>
                <a:spcPts val="1200"/>
              </a:spcBef>
              <a:spcAft>
                <a:spcPts val="600"/>
              </a:spcAft>
              <a:buFont typeface="Arial" panose="020B0604020202020204" pitchFamily="34" charset="0"/>
              <a:buChar char="•"/>
            </a:pPr>
            <a:r>
              <a:rPr lang="en-US" sz="2200" b="1" dirty="0"/>
              <a:t>Artificial Intelligence and Machine Learning: AI and machine learning are enabling more sophisticated analysis of financial markets and personal financial health. They can provide predictive insights, identify investment opportunities, and offer tailored advice based on changing market conditions.</a:t>
            </a:r>
          </a:p>
        </p:txBody>
      </p:sp>
    </p:spTree>
    <p:extLst>
      <p:ext uri="{BB962C8B-B14F-4D97-AF65-F5344CB8AC3E}">
        <p14:creationId xmlns:p14="http://schemas.microsoft.com/office/powerpoint/2010/main" val="19868901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2142862"/>
            <a:ext cx="12001500" cy="3220562"/>
          </a:xfrm>
          <a:prstGeom prst="rect">
            <a:avLst/>
          </a:prstGeom>
          <a:noFill/>
        </p:spPr>
        <p:txBody>
          <a:bodyPr wrap="square">
            <a:spAutoFit/>
          </a:bodyPr>
          <a:lstStyle/>
          <a:p>
            <a:pPr lvl="1">
              <a:lnSpc>
                <a:spcPct val="150000"/>
              </a:lnSpc>
              <a:spcBef>
                <a:spcPts val="1200"/>
              </a:spcBef>
              <a:spcAft>
                <a:spcPts val="600"/>
              </a:spcAft>
            </a:pPr>
            <a:r>
              <a:rPr lang="en-US" sz="3200" b="1" i="0" dirty="0">
                <a:effectLst/>
                <a:latin typeface="Söhne"/>
              </a:rPr>
              <a:t>Key FinTech Innovations Impacting Financial Planning</a:t>
            </a:r>
          </a:p>
          <a:p>
            <a:pPr marL="742950" lvl="1" indent="-285750">
              <a:lnSpc>
                <a:spcPct val="150000"/>
              </a:lnSpc>
              <a:spcBef>
                <a:spcPts val="1200"/>
              </a:spcBef>
              <a:spcAft>
                <a:spcPts val="600"/>
              </a:spcAft>
              <a:buFont typeface="Arial" panose="020B0604020202020204" pitchFamily="34" charset="0"/>
              <a:buChar char="•"/>
            </a:pPr>
            <a:r>
              <a:rPr lang="en-US" sz="2400" b="1" dirty="0"/>
              <a:t>Mobile Banking and Payments: The ubiquity of mobile banking has made financial services more accessible. Instant mobile payments, easy money transfers, and real-time account management empower individuals to have more control over their financial decisions.</a:t>
            </a:r>
          </a:p>
        </p:txBody>
      </p:sp>
    </p:spTree>
    <p:extLst>
      <p:ext uri="{BB962C8B-B14F-4D97-AF65-F5344CB8AC3E}">
        <p14:creationId xmlns:p14="http://schemas.microsoft.com/office/powerpoint/2010/main" val="42617964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1933312"/>
            <a:ext cx="12001500" cy="4678204"/>
          </a:xfrm>
          <a:prstGeom prst="rect">
            <a:avLst/>
          </a:prstGeom>
          <a:noFill/>
        </p:spPr>
        <p:txBody>
          <a:bodyPr wrap="square">
            <a:spAutoFit/>
          </a:bodyPr>
          <a:lstStyle/>
          <a:p>
            <a:pPr lvl="1">
              <a:lnSpc>
                <a:spcPct val="150000"/>
              </a:lnSpc>
              <a:spcBef>
                <a:spcPts val="1200"/>
              </a:spcBef>
              <a:spcAft>
                <a:spcPts val="600"/>
              </a:spcAft>
            </a:pPr>
            <a:r>
              <a:rPr lang="en-US" sz="3200" b="1" i="0" dirty="0">
                <a:effectLst/>
                <a:latin typeface="Söhne"/>
              </a:rPr>
              <a:t>Impact on Financial Planning</a:t>
            </a:r>
          </a:p>
          <a:p>
            <a:pPr marL="742950" lvl="1" indent="-285750">
              <a:spcBef>
                <a:spcPts val="600"/>
              </a:spcBef>
              <a:spcAft>
                <a:spcPts val="600"/>
              </a:spcAft>
              <a:buFont typeface="Arial" panose="020B0604020202020204" pitchFamily="34" charset="0"/>
              <a:buChar char="•"/>
            </a:pPr>
            <a:r>
              <a:rPr lang="en-US" sz="2000" b="1" dirty="0"/>
              <a:t>Increased Accessibility: FinTech lowers barriers to entry, making financial planning and advisory services accessible to a broader audience, not just the affluent.</a:t>
            </a:r>
          </a:p>
          <a:p>
            <a:pPr marL="742950" lvl="1" indent="-285750">
              <a:spcBef>
                <a:spcPts val="600"/>
              </a:spcBef>
              <a:spcAft>
                <a:spcPts val="600"/>
              </a:spcAft>
              <a:buFont typeface="Arial" panose="020B0604020202020204" pitchFamily="34" charset="0"/>
              <a:buChar char="•"/>
            </a:pPr>
            <a:r>
              <a:rPr lang="en-US" sz="2000" b="1" dirty="0"/>
              <a:t>Real-Time Financial Management: The ability to manage finances in real-time, with instant access to accounts and transactions, allows for more dynamic and responsive financial planning.</a:t>
            </a:r>
          </a:p>
          <a:p>
            <a:pPr marL="742950" lvl="1" indent="-285750">
              <a:spcBef>
                <a:spcPts val="600"/>
              </a:spcBef>
              <a:spcAft>
                <a:spcPts val="600"/>
              </a:spcAft>
              <a:buFont typeface="Arial" panose="020B0604020202020204" pitchFamily="34" charset="0"/>
              <a:buChar char="•"/>
            </a:pPr>
            <a:r>
              <a:rPr lang="en-US" sz="2000" b="1" dirty="0"/>
              <a:t>Personalization: FinTech’s ability to leverage big data enables highly personalized financial advice, tailored to individual needs, goals, and risk tolerance.</a:t>
            </a:r>
          </a:p>
          <a:p>
            <a:pPr marL="742950" lvl="1" indent="-285750">
              <a:spcBef>
                <a:spcPts val="600"/>
              </a:spcBef>
              <a:spcAft>
                <a:spcPts val="600"/>
              </a:spcAft>
              <a:buFont typeface="Arial" panose="020B0604020202020204" pitchFamily="34" charset="0"/>
              <a:buChar char="•"/>
            </a:pPr>
            <a:r>
              <a:rPr lang="en-US" sz="2000" b="1" dirty="0"/>
              <a:t>Efficiency and Cost-Effectiveness: Automated processes and digital tools reduce the cost of financial planning services, making them more efficient and affordable.</a:t>
            </a:r>
          </a:p>
          <a:p>
            <a:pPr marL="742950" lvl="1" indent="-285750">
              <a:spcBef>
                <a:spcPts val="600"/>
              </a:spcBef>
              <a:spcAft>
                <a:spcPts val="600"/>
              </a:spcAft>
              <a:buFont typeface="Arial" panose="020B0604020202020204" pitchFamily="34" charset="0"/>
              <a:buChar char="•"/>
            </a:pPr>
            <a:r>
              <a:rPr lang="en-US" sz="2000" b="1" dirty="0"/>
              <a:t>Education and Empowerment: FinTech tools often come with educational resources, helping users understand financial concepts and empowering them to make informed decisions.</a:t>
            </a:r>
          </a:p>
        </p:txBody>
      </p:sp>
    </p:spTree>
    <p:extLst>
      <p:ext uri="{BB962C8B-B14F-4D97-AF65-F5344CB8AC3E}">
        <p14:creationId xmlns:p14="http://schemas.microsoft.com/office/powerpoint/2010/main" val="22649527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1933312"/>
            <a:ext cx="12053888" cy="4493538"/>
          </a:xfrm>
          <a:prstGeom prst="rect">
            <a:avLst/>
          </a:prstGeom>
          <a:noFill/>
        </p:spPr>
        <p:txBody>
          <a:bodyPr wrap="square">
            <a:spAutoFit/>
          </a:bodyPr>
          <a:lstStyle/>
          <a:p>
            <a:pPr lvl="1">
              <a:lnSpc>
                <a:spcPct val="150000"/>
              </a:lnSpc>
              <a:spcBef>
                <a:spcPts val="1200"/>
              </a:spcBef>
              <a:spcAft>
                <a:spcPts val="600"/>
              </a:spcAft>
            </a:pPr>
            <a:r>
              <a:rPr lang="en-US" sz="3200" b="1" i="0" dirty="0">
                <a:effectLst/>
                <a:latin typeface="Söhne"/>
              </a:rPr>
              <a:t>Future Trends and Considerations</a:t>
            </a:r>
          </a:p>
          <a:p>
            <a:pPr marL="742950" lvl="1" indent="-285750">
              <a:spcBef>
                <a:spcPts val="600"/>
              </a:spcBef>
              <a:spcAft>
                <a:spcPts val="600"/>
              </a:spcAft>
              <a:buFont typeface="Arial" panose="020B0604020202020204" pitchFamily="34" charset="0"/>
              <a:buChar char="•"/>
            </a:pPr>
            <a:r>
              <a:rPr lang="en-US" sz="2200" b="1" dirty="0"/>
              <a:t>Integration of Services: A future trend in FinTech is the integration of various financial services into seamless platforms, providing a one-stop solution for all financial planning needs.</a:t>
            </a:r>
          </a:p>
          <a:p>
            <a:pPr marL="742950" lvl="1" indent="-285750">
              <a:spcBef>
                <a:spcPts val="600"/>
              </a:spcBef>
              <a:spcAft>
                <a:spcPts val="600"/>
              </a:spcAft>
              <a:buFont typeface="Arial" panose="020B0604020202020204" pitchFamily="34" charset="0"/>
              <a:buChar char="•"/>
            </a:pPr>
            <a:r>
              <a:rPr lang="en-US" sz="2200" b="1" dirty="0"/>
              <a:t>Regulatory Challenges: As FinTech continues to evolve, it faces regulatory challenges. Ensuring consumer protection, data security, and compliance with financial regulations are crucial.</a:t>
            </a:r>
          </a:p>
          <a:p>
            <a:pPr marL="742950" lvl="1" indent="-285750">
              <a:spcBef>
                <a:spcPts val="600"/>
              </a:spcBef>
              <a:spcAft>
                <a:spcPts val="600"/>
              </a:spcAft>
              <a:buFont typeface="Arial" panose="020B0604020202020204" pitchFamily="34" charset="0"/>
              <a:buChar char="•"/>
            </a:pPr>
            <a:r>
              <a:rPr lang="en-US" sz="2200" b="1" dirty="0"/>
              <a:t>Ethical and Privacy Concerns: With the increased use of personal data, FinTech must navigate ethical considerations and privacy concerns, ensuring that user data is protected and used responsibly.</a:t>
            </a:r>
          </a:p>
          <a:p>
            <a:pPr marL="742950" lvl="1" indent="-285750">
              <a:spcBef>
                <a:spcPts val="600"/>
              </a:spcBef>
              <a:spcAft>
                <a:spcPts val="600"/>
              </a:spcAft>
              <a:buFont typeface="Arial" panose="020B0604020202020204" pitchFamily="34" charset="0"/>
              <a:buChar char="•"/>
            </a:pPr>
            <a:r>
              <a:rPr lang="en-US" sz="2200" b="1" dirty="0"/>
              <a:t>Financial Inclusion: FinTech has the potential to enhance financial inclusion, reaching underserved populations who have limited access to traditional financial services.</a:t>
            </a:r>
          </a:p>
        </p:txBody>
      </p:sp>
    </p:spTree>
    <p:extLst>
      <p:ext uri="{BB962C8B-B14F-4D97-AF65-F5344CB8AC3E}">
        <p14:creationId xmlns:p14="http://schemas.microsoft.com/office/powerpoint/2010/main" val="13103532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Personal Financial Management Tools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normAutofit/>
          </a:bodyPr>
          <a:lstStyle/>
          <a:p>
            <a:pPr marL="0" indent="0">
              <a:buNone/>
            </a:pPr>
            <a:r>
              <a:rPr lang="en-US" sz="3200" dirty="0">
                <a:solidFill>
                  <a:schemeClr val="tx1"/>
                </a:solidFill>
              </a:rPr>
              <a:t>Evolution of Personal Finance Apps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746760" y="2166045"/>
            <a:ext cx="10698480" cy="4031873"/>
          </a:xfrm>
          <a:prstGeom prst="rect">
            <a:avLst/>
          </a:prstGeom>
          <a:noFill/>
        </p:spPr>
        <p:txBody>
          <a:bodyPr wrap="square">
            <a:spAutoFit/>
          </a:bodyPr>
          <a:lstStyle/>
          <a:p>
            <a:pPr algn="l">
              <a:spcBef>
                <a:spcPts val="600"/>
              </a:spcBef>
              <a:spcAft>
                <a:spcPts val="600"/>
              </a:spcAft>
              <a:buFont typeface="Arial" panose="020B0604020202020204" pitchFamily="34" charset="0"/>
              <a:buChar char="•"/>
            </a:pPr>
            <a:r>
              <a:rPr lang="en-US" sz="2800" b="1" i="0" dirty="0">
                <a:effectLst/>
                <a:latin typeface="Söhne"/>
              </a:rPr>
              <a:t> History &amp; Development:</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effectLst/>
                <a:latin typeface="Söhne"/>
              </a:rPr>
              <a:t>Emerged with the rise of fintech.</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Continuous evolution with technological advancements.</a:t>
            </a:r>
          </a:p>
          <a:p>
            <a:pPr algn="l">
              <a:spcBef>
                <a:spcPts val="600"/>
              </a:spcBef>
              <a:spcAft>
                <a:spcPts val="600"/>
              </a:spcAft>
              <a:buFont typeface="Arial" panose="020B0604020202020204" pitchFamily="34" charset="0"/>
              <a:buChar char="•"/>
            </a:pPr>
            <a:r>
              <a:rPr lang="en-US" sz="2800" b="1" i="0" dirty="0">
                <a:effectLst/>
                <a:latin typeface="Söhne"/>
              </a:rPr>
              <a:t> Transformation in Finance:</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effectLst/>
                <a:latin typeface="Söhne"/>
              </a:rPr>
              <a:t>Personal budgeting: Real-time tracking and categorization.</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Saving: Automated savings plans and goal-setting.</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Investing: Accessible investment platforms and </a:t>
            </a:r>
            <a:r>
              <a:rPr lang="en-US" sz="2800" b="0" i="0" dirty="0" err="1">
                <a:effectLst/>
                <a:latin typeface="Söhne"/>
              </a:rPr>
              <a:t>robo</a:t>
            </a:r>
            <a:r>
              <a:rPr lang="en-US" sz="2800" b="0" i="0" dirty="0">
                <a:effectLst/>
                <a:latin typeface="Söhne"/>
              </a:rPr>
              <a:t>-advisors.</a:t>
            </a:r>
          </a:p>
        </p:txBody>
      </p:sp>
    </p:spTree>
    <p:extLst>
      <p:ext uri="{BB962C8B-B14F-4D97-AF65-F5344CB8AC3E}">
        <p14:creationId xmlns:p14="http://schemas.microsoft.com/office/powerpoint/2010/main" val="9591551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Personal Financial Management Tools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How Fintech is Changing Consumer Financial Behavior?</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94360" y="2033092"/>
            <a:ext cx="10949940" cy="4549835"/>
          </a:xfrm>
          <a:prstGeom prst="rect">
            <a:avLst/>
          </a:prstGeom>
          <a:noFill/>
        </p:spPr>
        <p:txBody>
          <a:bodyPr wrap="square">
            <a:spAutoFit/>
          </a:bodyPr>
          <a:lstStyle/>
          <a:p>
            <a:pPr marL="457200" indent="-457200" algn="l">
              <a:lnSpc>
                <a:spcPct val="150000"/>
              </a:lnSpc>
              <a:buFont typeface="Arial" panose="020B0604020202020204" pitchFamily="34" charset="0"/>
              <a:buChar char="•"/>
            </a:pPr>
            <a:r>
              <a:rPr lang="en-US" sz="2800" b="1" i="0" dirty="0">
                <a:effectLst/>
                <a:latin typeface="Söhne"/>
              </a:rPr>
              <a:t>Fintech's Impact on Consumer Habits</a:t>
            </a:r>
            <a:endParaRPr lang="en-US" sz="2800" b="0" i="0" dirty="0">
              <a:effectLst/>
              <a:latin typeface="Söhne"/>
            </a:endParaRPr>
          </a:p>
          <a:p>
            <a:pPr marL="457200" indent="-457200" algn="l">
              <a:lnSpc>
                <a:spcPct val="150000"/>
              </a:lnSpc>
              <a:buFont typeface="Arial" panose="020B0604020202020204" pitchFamily="34" charset="0"/>
              <a:buChar char="•"/>
            </a:pPr>
            <a:r>
              <a:rPr lang="en-US" sz="2800" b="1" i="0" dirty="0">
                <a:effectLst/>
                <a:latin typeface="Söhne"/>
              </a:rPr>
              <a:t>Influence on Decision-Making:</a:t>
            </a:r>
            <a:endParaRPr lang="en-US" sz="2800" b="0" i="0" dirty="0">
              <a:effectLst/>
              <a:latin typeface="Söhne"/>
            </a:endParaRPr>
          </a:p>
          <a:p>
            <a:pPr marL="914400" lvl="1" indent="-457200" algn="l">
              <a:lnSpc>
                <a:spcPct val="150000"/>
              </a:lnSpc>
              <a:buFont typeface="Arial" panose="020B0604020202020204" pitchFamily="34" charset="0"/>
              <a:buChar char="•"/>
            </a:pPr>
            <a:r>
              <a:rPr lang="en-US" sz="2800" b="0" i="0" dirty="0">
                <a:effectLst/>
                <a:latin typeface="Söhne"/>
              </a:rPr>
              <a:t>Seamless and personalized financial experiences.</a:t>
            </a:r>
          </a:p>
          <a:p>
            <a:pPr marL="914400" lvl="1" indent="-457200" algn="l">
              <a:lnSpc>
                <a:spcPct val="150000"/>
              </a:lnSpc>
              <a:buFont typeface="Arial" panose="020B0604020202020204" pitchFamily="34" charset="0"/>
              <a:buChar char="•"/>
            </a:pPr>
            <a:r>
              <a:rPr lang="en-US" sz="2800" b="0" i="0" dirty="0">
                <a:effectLst/>
                <a:latin typeface="Söhne"/>
              </a:rPr>
              <a:t>Accessibility to diverse financial products.</a:t>
            </a:r>
          </a:p>
          <a:p>
            <a:pPr marL="457200" indent="-457200" algn="l">
              <a:lnSpc>
                <a:spcPct val="150000"/>
              </a:lnSpc>
              <a:buFont typeface="Arial" panose="020B0604020202020204" pitchFamily="34" charset="0"/>
              <a:buChar char="•"/>
            </a:pPr>
            <a:r>
              <a:rPr lang="en-US" sz="2800" b="1" i="0" dirty="0">
                <a:effectLst/>
                <a:latin typeface="Söhne"/>
              </a:rPr>
              <a:t>Shifts in Expectations:</a:t>
            </a:r>
            <a:endParaRPr lang="en-US" sz="2800" b="0" i="0" dirty="0">
              <a:effectLst/>
              <a:latin typeface="Söhne"/>
            </a:endParaRPr>
          </a:p>
          <a:p>
            <a:pPr marL="914400" lvl="1" indent="-457200" algn="l">
              <a:lnSpc>
                <a:spcPct val="150000"/>
              </a:lnSpc>
              <a:buFont typeface="Arial" panose="020B0604020202020204" pitchFamily="34" charset="0"/>
              <a:buChar char="•"/>
            </a:pPr>
            <a:r>
              <a:rPr lang="en-US" sz="2800" b="0" i="0" dirty="0">
                <a:effectLst/>
                <a:latin typeface="Söhne"/>
              </a:rPr>
              <a:t>Demand for real-time services.</a:t>
            </a:r>
          </a:p>
          <a:p>
            <a:pPr marL="914400" lvl="1" indent="-457200" algn="l">
              <a:lnSpc>
                <a:spcPct val="150000"/>
              </a:lnSpc>
              <a:buFont typeface="Arial" panose="020B0604020202020204" pitchFamily="34" charset="0"/>
              <a:buChar char="•"/>
            </a:pPr>
            <a:r>
              <a:rPr lang="en-US" sz="2800" b="0" i="0" dirty="0">
                <a:effectLst/>
                <a:latin typeface="Söhne"/>
              </a:rPr>
              <a:t>Preference for user-friendly and digital-first solutions.</a:t>
            </a:r>
          </a:p>
        </p:txBody>
      </p:sp>
    </p:spTree>
    <p:extLst>
      <p:ext uri="{BB962C8B-B14F-4D97-AF65-F5344CB8AC3E}">
        <p14:creationId xmlns:p14="http://schemas.microsoft.com/office/powerpoint/2010/main" val="28885007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Personal Financial Management Tools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Integration of AI for Personalized Financial Insights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05790" y="2033092"/>
            <a:ext cx="10306050" cy="4031873"/>
          </a:xfrm>
          <a:prstGeom prst="rect">
            <a:avLst/>
          </a:prstGeom>
          <a:noFill/>
        </p:spPr>
        <p:txBody>
          <a:bodyPr wrap="square">
            <a:spAutoFit/>
          </a:bodyPr>
          <a:lstStyle/>
          <a:p>
            <a:pPr algn="l">
              <a:spcBef>
                <a:spcPts val="600"/>
              </a:spcBef>
              <a:spcAft>
                <a:spcPts val="600"/>
              </a:spcAft>
            </a:pPr>
            <a:r>
              <a:rPr lang="en-US" sz="2800" b="1" i="0" dirty="0">
                <a:effectLst/>
                <a:latin typeface="Söhne"/>
              </a:rPr>
              <a:t>AI in Personalized Financial Advice:</a:t>
            </a:r>
            <a:endParaRPr lang="en-US" sz="2800" b="0" i="0" dirty="0">
              <a:effectLst/>
              <a:latin typeface="Söhne"/>
            </a:endParaRPr>
          </a:p>
          <a:p>
            <a:pPr algn="l">
              <a:spcBef>
                <a:spcPts val="600"/>
              </a:spcBef>
              <a:spcAft>
                <a:spcPts val="600"/>
              </a:spcAft>
              <a:buFont typeface="Arial" panose="020B0604020202020204" pitchFamily="34" charset="0"/>
              <a:buChar char="•"/>
            </a:pPr>
            <a:r>
              <a:rPr lang="en-US" sz="2800" b="1" i="0" dirty="0">
                <a:effectLst/>
                <a:latin typeface="Söhne"/>
              </a:rPr>
              <a:t>Providing Insights:</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effectLst/>
                <a:latin typeface="Söhne"/>
              </a:rPr>
              <a:t>AI analyzes user financial data.</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Offers personalized advice and recommendations.</a:t>
            </a:r>
          </a:p>
          <a:p>
            <a:pPr algn="l">
              <a:spcBef>
                <a:spcPts val="600"/>
              </a:spcBef>
              <a:spcAft>
                <a:spcPts val="600"/>
              </a:spcAft>
              <a:buFont typeface="Arial" panose="020B0604020202020204" pitchFamily="34" charset="0"/>
              <a:buChar char="•"/>
            </a:pPr>
            <a:r>
              <a:rPr lang="en-US" sz="2800" b="1" i="0" dirty="0">
                <a:effectLst/>
                <a:latin typeface="Söhne"/>
              </a:rPr>
              <a:t>AI-Enabled Features:</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effectLst/>
                <a:latin typeface="Söhne"/>
              </a:rPr>
              <a:t>Spending Analysis: Categorizes and tracks expenses.</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Financial Forecasting: Predicts future financial scenarios.</a:t>
            </a:r>
          </a:p>
        </p:txBody>
      </p:sp>
    </p:spTree>
    <p:extLst>
      <p:ext uri="{BB962C8B-B14F-4D97-AF65-F5344CB8AC3E}">
        <p14:creationId xmlns:p14="http://schemas.microsoft.com/office/powerpoint/2010/main" val="13440061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Capital Markets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Electronic Trading Platforms and Algorithmic Trading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51875" y="2048591"/>
            <a:ext cx="11625655" cy="4909036"/>
          </a:xfrm>
          <a:prstGeom prst="rect">
            <a:avLst/>
          </a:prstGeom>
          <a:noFill/>
        </p:spPr>
        <p:txBody>
          <a:bodyPr wrap="square">
            <a:spAutoFit/>
          </a:bodyPr>
          <a:lstStyle/>
          <a:p>
            <a:pPr marL="342900" indent="-342900" algn="l">
              <a:spcBef>
                <a:spcPts val="600"/>
              </a:spcBef>
              <a:buFont typeface="Arial" panose="020B0604020202020204" pitchFamily="34" charset="0"/>
              <a:buChar char="•"/>
            </a:pPr>
            <a:r>
              <a:rPr lang="en-US" sz="2400" b="1" i="0" dirty="0">
                <a:effectLst/>
                <a:latin typeface="Söhne"/>
              </a:rPr>
              <a:t>Electronic trading platforms facilitate the buying and selling of financial instruments through computer-based systems.</a:t>
            </a:r>
          </a:p>
          <a:p>
            <a:pPr marL="342900" indent="-342900" algn="l">
              <a:spcBef>
                <a:spcPts val="600"/>
              </a:spcBef>
              <a:buFont typeface="Arial" panose="020B0604020202020204" pitchFamily="34" charset="0"/>
              <a:buChar char="•"/>
            </a:pPr>
            <a:r>
              <a:rPr lang="en-US" sz="2400" b="1" i="0" dirty="0">
                <a:effectLst/>
                <a:latin typeface="Söhne"/>
              </a:rPr>
              <a:t>These platforms enhance market transparency by providing real-time pricing information, order book data, and historical market data.</a:t>
            </a:r>
          </a:p>
          <a:p>
            <a:pPr marL="342900" indent="-342900" algn="l">
              <a:spcBef>
                <a:spcPts val="600"/>
              </a:spcBef>
              <a:buFont typeface="Arial" panose="020B0604020202020204" pitchFamily="34" charset="0"/>
              <a:buChar char="•"/>
            </a:pPr>
            <a:r>
              <a:rPr lang="en-US" sz="2400" b="1" i="0" dirty="0">
                <a:effectLst/>
                <a:latin typeface="Söhne"/>
              </a:rPr>
              <a:t>Traders can choose from various order types, such as market orders, limit orders, and stop orders, based on their trading strategies.</a:t>
            </a:r>
          </a:p>
          <a:p>
            <a:pPr marL="342900" indent="-342900" algn="l">
              <a:spcBef>
                <a:spcPts val="600"/>
              </a:spcBef>
              <a:buFont typeface="Arial" panose="020B0604020202020204" pitchFamily="34" charset="0"/>
              <a:buChar char="•"/>
            </a:pPr>
            <a:r>
              <a:rPr lang="en-US" sz="2400" b="1" i="0" dirty="0">
                <a:effectLst/>
                <a:latin typeface="Söhne"/>
              </a:rPr>
              <a:t>Electronic trading platforms connect to exchanges and liquidity providers, enabling traders to access multiple markets and trade different financial instruments.</a:t>
            </a:r>
          </a:p>
          <a:p>
            <a:pPr marL="342900" indent="-342900" algn="l">
              <a:spcBef>
                <a:spcPts val="600"/>
              </a:spcBef>
              <a:buFont typeface="Arial" panose="020B0604020202020204" pitchFamily="34" charset="0"/>
              <a:buChar char="•"/>
            </a:pPr>
            <a:r>
              <a:rPr lang="en-US" sz="2400" b="1" i="0" dirty="0">
                <a:effectLst/>
                <a:latin typeface="Söhne"/>
              </a:rPr>
              <a:t>They support automated execution, allowing orders to be executed automatically based on predefined criteria, which is beneficial for algorithmic trading strategies.</a:t>
            </a:r>
          </a:p>
          <a:p>
            <a:pPr marL="342900" indent="-342900" algn="l">
              <a:spcBef>
                <a:spcPts val="600"/>
              </a:spcBef>
              <a:buFont typeface="Arial" panose="020B0604020202020204" pitchFamily="34" charset="0"/>
              <a:buChar char="•"/>
            </a:pPr>
            <a:r>
              <a:rPr lang="en-US" sz="2400" b="1" i="0" dirty="0">
                <a:effectLst/>
                <a:latin typeface="Söhne"/>
              </a:rPr>
              <a:t>Traders can route their orders to different liquidity sources using these platforms, ensuring the best possible execution for their trades.</a:t>
            </a:r>
            <a:endParaRPr lang="en-US" sz="2400" b="0" i="0" dirty="0">
              <a:effectLst/>
              <a:latin typeface="Söhne"/>
            </a:endParaRPr>
          </a:p>
        </p:txBody>
      </p:sp>
    </p:spTree>
    <p:extLst>
      <p:ext uri="{BB962C8B-B14F-4D97-AF65-F5344CB8AC3E}">
        <p14:creationId xmlns:p14="http://schemas.microsoft.com/office/powerpoint/2010/main" val="9990143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Capital Markets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The Role of Fintech in Securities Issuance and Trading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15290" y="1885910"/>
            <a:ext cx="11018520" cy="4549835"/>
          </a:xfrm>
          <a:prstGeom prst="rect">
            <a:avLst/>
          </a:prstGeom>
          <a:noFill/>
        </p:spPr>
        <p:txBody>
          <a:bodyPr wrap="square">
            <a:spAutoFit/>
          </a:bodyPr>
          <a:lstStyle/>
          <a:p>
            <a:pPr algn="l">
              <a:lnSpc>
                <a:spcPct val="150000"/>
              </a:lnSpc>
            </a:pPr>
            <a:r>
              <a:rPr lang="en-US" sz="2800" b="1" i="0" dirty="0">
                <a:effectLst/>
                <a:latin typeface="Söhne"/>
              </a:rPr>
              <a:t>Fintech in Securities Issuance and Trading:</a:t>
            </a:r>
            <a:endParaRPr lang="en-US" sz="2800" b="0" i="0" dirty="0">
              <a:effectLst/>
              <a:latin typeface="Söhne"/>
            </a:endParaRPr>
          </a:p>
          <a:p>
            <a:pPr algn="l">
              <a:lnSpc>
                <a:spcPct val="150000"/>
              </a:lnSpc>
              <a:buFont typeface="Arial" panose="020B0604020202020204" pitchFamily="34" charset="0"/>
              <a:buChar char="•"/>
            </a:pPr>
            <a:r>
              <a:rPr lang="en-US" sz="2800" b="1" i="0" dirty="0">
                <a:effectLst/>
                <a:latin typeface="Söhne"/>
              </a:rPr>
              <a:t>Streamlining Processes:</a:t>
            </a:r>
            <a:endParaRPr lang="en-US" sz="2800" b="0" i="0" dirty="0">
              <a:effectLst/>
              <a:latin typeface="Söhne"/>
            </a:endParaRPr>
          </a:p>
          <a:p>
            <a:pPr marL="742950" lvl="1" indent="-285750" algn="l">
              <a:lnSpc>
                <a:spcPct val="150000"/>
              </a:lnSpc>
              <a:buFont typeface="Arial" panose="020B0604020202020204" pitchFamily="34" charset="0"/>
              <a:buChar char="•"/>
            </a:pPr>
            <a:r>
              <a:rPr lang="en-US" sz="2800" b="0" i="0" dirty="0">
                <a:effectLst/>
                <a:latin typeface="Söhne"/>
              </a:rPr>
              <a:t>Automation in issuance and trading.</a:t>
            </a:r>
          </a:p>
          <a:p>
            <a:pPr marL="742950" lvl="1" indent="-285750" algn="l">
              <a:lnSpc>
                <a:spcPct val="150000"/>
              </a:lnSpc>
              <a:buFont typeface="Arial" panose="020B0604020202020204" pitchFamily="34" charset="0"/>
              <a:buChar char="•"/>
            </a:pPr>
            <a:r>
              <a:rPr lang="en-US" sz="2800" b="0" i="0" dirty="0">
                <a:effectLst/>
                <a:latin typeface="Söhne"/>
              </a:rPr>
              <a:t>Reduced administrative complexities.</a:t>
            </a:r>
          </a:p>
          <a:p>
            <a:pPr algn="l">
              <a:lnSpc>
                <a:spcPct val="150000"/>
              </a:lnSpc>
              <a:buFont typeface="Arial" panose="020B0604020202020204" pitchFamily="34" charset="0"/>
              <a:buChar char="•"/>
            </a:pPr>
            <a:r>
              <a:rPr lang="en-US" sz="2800" b="1" i="0" dirty="0">
                <a:effectLst/>
                <a:latin typeface="Söhne"/>
              </a:rPr>
              <a:t>Impact on Market Access:</a:t>
            </a:r>
            <a:endParaRPr lang="en-US" sz="2800" b="0" i="0" dirty="0">
              <a:effectLst/>
              <a:latin typeface="Söhne"/>
            </a:endParaRPr>
          </a:p>
          <a:p>
            <a:pPr marL="742950" lvl="1" indent="-285750" algn="l">
              <a:lnSpc>
                <a:spcPct val="150000"/>
              </a:lnSpc>
              <a:buFont typeface="Arial" panose="020B0604020202020204" pitchFamily="34" charset="0"/>
              <a:buChar char="•"/>
            </a:pPr>
            <a:r>
              <a:rPr lang="en-US" sz="2800" b="0" i="0" dirty="0">
                <a:effectLst/>
                <a:latin typeface="Söhne"/>
              </a:rPr>
              <a:t>Increased accessibility for retail investors.</a:t>
            </a:r>
          </a:p>
          <a:p>
            <a:pPr marL="742950" lvl="1" indent="-285750" algn="l">
              <a:lnSpc>
                <a:spcPct val="150000"/>
              </a:lnSpc>
              <a:buFont typeface="Arial" panose="020B0604020202020204" pitchFamily="34" charset="0"/>
              <a:buChar char="•"/>
            </a:pPr>
            <a:r>
              <a:rPr lang="en-US" sz="2800" b="0" i="0" dirty="0">
                <a:effectLst/>
                <a:latin typeface="Söhne"/>
              </a:rPr>
              <a:t>Improved market efficiency and liquidity.</a:t>
            </a:r>
          </a:p>
        </p:txBody>
      </p:sp>
    </p:spTree>
    <p:extLst>
      <p:ext uri="{BB962C8B-B14F-4D97-AF65-F5344CB8AC3E}">
        <p14:creationId xmlns:p14="http://schemas.microsoft.com/office/powerpoint/2010/main" val="22396375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Capital Markets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Impact on Liquidity and Market Efficiency</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90550" y="1950720"/>
            <a:ext cx="10885170" cy="4549835"/>
          </a:xfrm>
          <a:prstGeom prst="rect">
            <a:avLst/>
          </a:prstGeom>
          <a:noFill/>
        </p:spPr>
        <p:txBody>
          <a:bodyPr wrap="square">
            <a:spAutoFit/>
          </a:bodyPr>
          <a:lstStyle/>
          <a:p>
            <a:pPr algn="l">
              <a:lnSpc>
                <a:spcPct val="150000"/>
              </a:lnSpc>
            </a:pPr>
            <a:r>
              <a:rPr lang="en-US" sz="2800" b="1" i="0" dirty="0">
                <a:effectLst/>
                <a:latin typeface="Söhne"/>
              </a:rPr>
              <a:t>Fintech's Impact on Market Efficiency:</a:t>
            </a:r>
            <a:endParaRPr lang="en-US" sz="2800" b="0" i="0" dirty="0">
              <a:effectLst/>
              <a:latin typeface="Söhne"/>
            </a:endParaRPr>
          </a:p>
          <a:p>
            <a:pPr algn="l">
              <a:lnSpc>
                <a:spcPct val="150000"/>
              </a:lnSpc>
              <a:buFont typeface="Arial" panose="020B0604020202020204" pitchFamily="34" charset="0"/>
              <a:buChar char="•"/>
            </a:pPr>
            <a:r>
              <a:rPr lang="en-US" sz="2800" b="1" i="0" dirty="0">
                <a:effectLst/>
                <a:latin typeface="Söhne"/>
              </a:rPr>
              <a:t>Influence on Liquidity:</a:t>
            </a:r>
            <a:endParaRPr lang="en-US" sz="2800" b="0" i="0" dirty="0">
              <a:effectLst/>
              <a:latin typeface="Söhne"/>
            </a:endParaRPr>
          </a:p>
          <a:p>
            <a:pPr marL="742950" lvl="1" indent="-285750" algn="l">
              <a:lnSpc>
                <a:spcPct val="150000"/>
              </a:lnSpc>
              <a:buFont typeface="Arial" panose="020B0604020202020204" pitchFamily="34" charset="0"/>
              <a:buChar char="•"/>
            </a:pPr>
            <a:r>
              <a:rPr lang="en-US" sz="2800" b="0" i="0" dirty="0">
                <a:effectLst/>
                <a:latin typeface="Söhne"/>
              </a:rPr>
              <a:t>Improved liquidity through automated processes.</a:t>
            </a:r>
          </a:p>
          <a:p>
            <a:pPr marL="742950" lvl="1" indent="-285750" algn="l">
              <a:lnSpc>
                <a:spcPct val="150000"/>
              </a:lnSpc>
              <a:buFont typeface="Arial" panose="020B0604020202020204" pitchFamily="34" charset="0"/>
              <a:buChar char="•"/>
            </a:pPr>
            <a:r>
              <a:rPr lang="en-US" sz="2800" b="0" i="0" dirty="0">
                <a:effectLst/>
                <a:latin typeface="Söhne"/>
              </a:rPr>
              <a:t>Increased trading volumes and market depth.</a:t>
            </a:r>
          </a:p>
          <a:p>
            <a:pPr algn="l">
              <a:lnSpc>
                <a:spcPct val="150000"/>
              </a:lnSpc>
              <a:buFont typeface="Arial" panose="020B0604020202020204" pitchFamily="34" charset="0"/>
              <a:buChar char="•"/>
            </a:pPr>
            <a:r>
              <a:rPr lang="en-US" sz="2800" b="1" i="0" dirty="0">
                <a:effectLst/>
                <a:latin typeface="Söhne"/>
              </a:rPr>
              <a:t>Role in Transparent Capital Markets:</a:t>
            </a:r>
            <a:endParaRPr lang="en-US" sz="2800" b="0" i="0" dirty="0">
              <a:effectLst/>
              <a:latin typeface="Söhne"/>
            </a:endParaRPr>
          </a:p>
          <a:p>
            <a:pPr marL="742950" lvl="1" indent="-285750" algn="l">
              <a:lnSpc>
                <a:spcPct val="150000"/>
              </a:lnSpc>
              <a:buFont typeface="Arial" panose="020B0604020202020204" pitchFamily="34" charset="0"/>
              <a:buChar char="•"/>
            </a:pPr>
            <a:r>
              <a:rPr lang="en-US" sz="2800" b="0" i="0" dirty="0">
                <a:effectLst/>
                <a:latin typeface="Söhne"/>
              </a:rPr>
              <a:t>Fintech solutions enhance transparency.</a:t>
            </a:r>
          </a:p>
          <a:p>
            <a:pPr marL="742950" lvl="1" indent="-285750" algn="l">
              <a:lnSpc>
                <a:spcPct val="150000"/>
              </a:lnSpc>
              <a:buFont typeface="Arial" panose="020B0604020202020204" pitchFamily="34" charset="0"/>
              <a:buChar char="•"/>
            </a:pPr>
            <a:r>
              <a:rPr lang="en-US" sz="2800" b="0" i="0" dirty="0">
                <a:effectLst/>
                <a:latin typeface="Söhne"/>
              </a:rPr>
              <a:t>Efficient price discovery and reduced information asymmetry.</a:t>
            </a:r>
          </a:p>
        </p:txBody>
      </p:sp>
    </p:spTree>
    <p:extLst>
      <p:ext uri="{BB962C8B-B14F-4D97-AF65-F5344CB8AC3E}">
        <p14:creationId xmlns:p14="http://schemas.microsoft.com/office/powerpoint/2010/main" val="41148161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International Money Transfers and Remittances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Disruption of Traditional Remittance Processes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35280" y="1950720"/>
            <a:ext cx="11369040" cy="4616648"/>
          </a:xfrm>
          <a:prstGeom prst="rect">
            <a:avLst/>
          </a:prstGeom>
          <a:noFill/>
        </p:spPr>
        <p:txBody>
          <a:bodyPr wrap="square">
            <a:spAutoFit/>
          </a:bodyPr>
          <a:lstStyle/>
          <a:p>
            <a:pPr algn="l">
              <a:spcBef>
                <a:spcPts val="600"/>
              </a:spcBef>
              <a:spcAft>
                <a:spcPts val="600"/>
              </a:spcAft>
            </a:pPr>
            <a:r>
              <a:rPr lang="en-US" sz="2800" b="1" i="0" dirty="0">
                <a:effectLst/>
                <a:latin typeface="Söhne"/>
              </a:rPr>
              <a:t>Fintech Disruption in International Money Transfers:</a:t>
            </a:r>
            <a:endParaRPr lang="en-US" sz="2800" b="0" i="0" dirty="0">
              <a:effectLst/>
              <a:latin typeface="Söhne"/>
            </a:endParaRPr>
          </a:p>
          <a:p>
            <a:pPr algn="l">
              <a:spcBef>
                <a:spcPts val="600"/>
              </a:spcBef>
              <a:spcAft>
                <a:spcPts val="600"/>
              </a:spcAft>
              <a:buFont typeface="Arial" panose="020B0604020202020204" pitchFamily="34" charset="0"/>
              <a:buChar char="•"/>
            </a:pPr>
            <a:r>
              <a:rPr lang="en-US" sz="2800" b="1" i="0" dirty="0">
                <a:effectLst/>
                <a:latin typeface="Söhne"/>
              </a:rPr>
              <a:t>Disruption of Traditional Methods:</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effectLst/>
                <a:latin typeface="Söhne"/>
              </a:rPr>
              <a:t>Shift from traditional banking to fintech solutions.</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Emphasis on digital platforms for cross-border transfers.</a:t>
            </a:r>
          </a:p>
          <a:p>
            <a:pPr algn="l">
              <a:spcBef>
                <a:spcPts val="600"/>
              </a:spcBef>
              <a:spcAft>
                <a:spcPts val="600"/>
              </a:spcAft>
              <a:buFont typeface="Arial" panose="020B0604020202020204" pitchFamily="34" charset="0"/>
              <a:buChar char="•"/>
            </a:pPr>
            <a:r>
              <a:rPr lang="en-US" sz="2800" b="1" i="0" dirty="0">
                <a:effectLst/>
                <a:latin typeface="Söhne"/>
              </a:rPr>
              <a:t>Advantages of Fintech in Remittances:</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effectLst/>
                <a:latin typeface="Söhne"/>
              </a:rPr>
              <a:t>Cost-Effective: Lower fees compared to traditional methods.</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Speed: Swift and real-time transfer capabilities.</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Accessibility: Digital platforms accessible globally.</a:t>
            </a:r>
          </a:p>
        </p:txBody>
      </p:sp>
    </p:spTree>
    <p:extLst>
      <p:ext uri="{BB962C8B-B14F-4D97-AF65-F5344CB8AC3E}">
        <p14:creationId xmlns:p14="http://schemas.microsoft.com/office/powerpoint/2010/main" val="42206825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International Money Transfers and Remittances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89560" y="1606867"/>
            <a:ext cx="10515600" cy="652463"/>
          </a:xfrm>
        </p:spPr>
        <p:txBody>
          <a:bodyPr/>
          <a:lstStyle/>
          <a:p>
            <a:pPr marL="0" indent="0">
              <a:buNone/>
            </a:pPr>
            <a:r>
              <a:rPr lang="en-US" dirty="0">
                <a:solidFill>
                  <a:schemeClr val="tx1"/>
                </a:solidFill>
              </a:rPr>
              <a:t>Blockchain and Cross-Border Payments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20040" y="2324060"/>
            <a:ext cx="11052810" cy="3929666"/>
          </a:xfrm>
          <a:prstGeom prst="rect">
            <a:avLst/>
          </a:prstGeom>
          <a:noFill/>
        </p:spPr>
        <p:txBody>
          <a:bodyPr wrap="square">
            <a:spAutoFit/>
          </a:bodyPr>
          <a:lstStyle/>
          <a:p>
            <a:pPr algn="l">
              <a:lnSpc>
                <a:spcPct val="120000"/>
              </a:lnSpc>
              <a:spcBef>
                <a:spcPts val="600"/>
              </a:spcBef>
              <a:spcAft>
                <a:spcPts val="600"/>
              </a:spcAft>
              <a:buFont typeface="Arial" panose="020B0604020202020204" pitchFamily="34" charset="0"/>
              <a:buChar char="•"/>
            </a:pPr>
            <a:r>
              <a:rPr lang="en-US" sz="2800" b="1" i="0" dirty="0">
                <a:effectLst/>
                <a:latin typeface="Söhne"/>
              </a:rPr>
              <a:t> Facilitating Secure Transactions:</a:t>
            </a:r>
            <a:endParaRPr lang="en-US" sz="2800" b="0" i="0" dirty="0">
              <a:effectLst/>
              <a:latin typeface="Söhne"/>
            </a:endParaRPr>
          </a:p>
          <a:p>
            <a:pPr marL="742950" lvl="1" indent="-285750" algn="l">
              <a:lnSpc>
                <a:spcPct val="120000"/>
              </a:lnSpc>
              <a:spcBef>
                <a:spcPts val="600"/>
              </a:spcBef>
              <a:spcAft>
                <a:spcPts val="600"/>
              </a:spcAft>
              <a:buFont typeface="Arial" panose="020B0604020202020204" pitchFamily="34" charset="0"/>
              <a:buChar char="•"/>
            </a:pPr>
            <a:r>
              <a:rPr lang="en-US" sz="2800" b="0" i="0" dirty="0">
                <a:effectLst/>
                <a:latin typeface="Söhne"/>
              </a:rPr>
              <a:t>Blockchain ensures secure and tamper-resistant transactions.</a:t>
            </a:r>
          </a:p>
          <a:p>
            <a:pPr marL="742950" lvl="1" indent="-285750" algn="l">
              <a:lnSpc>
                <a:spcPct val="120000"/>
              </a:lnSpc>
              <a:spcBef>
                <a:spcPts val="600"/>
              </a:spcBef>
              <a:spcAft>
                <a:spcPts val="600"/>
              </a:spcAft>
              <a:buFont typeface="Arial" panose="020B0604020202020204" pitchFamily="34" charset="0"/>
              <a:buChar char="•"/>
            </a:pPr>
            <a:r>
              <a:rPr lang="en-US" sz="2800" b="0" i="0" dirty="0">
                <a:effectLst/>
                <a:latin typeface="Söhne"/>
              </a:rPr>
              <a:t>Decentralized ledger for transparent and immutable records.</a:t>
            </a:r>
          </a:p>
          <a:p>
            <a:pPr algn="l">
              <a:lnSpc>
                <a:spcPct val="120000"/>
              </a:lnSpc>
              <a:spcBef>
                <a:spcPts val="600"/>
              </a:spcBef>
              <a:spcAft>
                <a:spcPts val="600"/>
              </a:spcAft>
              <a:buFont typeface="Arial" panose="020B0604020202020204" pitchFamily="34" charset="0"/>
              <a:buChar char="•"/>
            </a:pPr>
            <a:r>
              <a:rPr lang="en-US" sz="2800" b="1" i="0" dirty="0">
                <a:effectLst/>
                <a:latin typeface="Söhne"/>
              </a:rPr>
              <a:t> Impact on Remittance Costs:</a:t>
            </a:r>
            <a:endParaRPr lang="en-US" sz="2800" b="0" i="0" dirty="0">
              <a:effectLst/>
              <a:latin typeface="Söhne"/>
            </a:endParaRPr>
          </a:p>
          <a:p>
            <a:pPr marL="742950" lvl="1" indent="-285750" algn="l">
              <a:lnSpc>
                <a:spcPct val="120000"/>
              </a:lnSpc>
              <a:spcBef>
                <a:spcPts val="600"/>
              </a:spcBef>
              <a:spcAft>
                <a:spcPts val="600"/>
              </a:spcAft>
              <a:buFont typeface="Arial" panose="020B0604020202020204" pitchFamily="34" charset="0"/>
              <a:buChar char="•"/>
            </a:pPr>
            <a:r>
              <a:rPr lang="en-US" sz="2800" b="0" i="0" dirty="0">
                <a:effectLst/>
                <a:latin typeface="Söhne"/>
              </a:rPr>
              <a:t>Cost Reduction: Minimizes intermediaries and associated fees.</a:t>
            </a:r>
          </a:p>
          <a:p>
            <a:pPr marL="742950" lvl="1" indent="-285750" algn="l">
              <a:lnSpc>
                <a:spcPct val="120000"/>
              </a:lnSpc>
              <a:spcBef>
                <a:spcPts val="600"/>
              </a:spcBef>
              <a:spcAft>
                <a:spcPts val="600"/>
              </a:spcAft>
              <a:buFont typeface="Arial" panose="020B0604020202020204" pitchFamily="34" charset="0"/>
              <a:buChar char="•"/>
            </a:pPr>
            <a:r>
              <a:rPr lang="en-US" sz="2800" b="0" i="0" dirty="0">
                <a:effectLst/>
                <a:latin typeface="Söhne"/>
              </a:rPr>
              <a:t>Improved Transparency: Real-time tracking of transactions.</a:t>
            </a:r>
          </a:p>
        </p:txBody>
      </p:sp>
    </p:spTree>
    <p:extLst>
      <p:ext uri="{BB962C8B-B14F-4D97-AF65-F5344CB8AC3E}">
        <p14:creationId xmlns:p14="http://schemas.microsoft.com/office/powerpoint/2010/main" val="25587298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International Money Transfers and Remittances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7190" y="1530667"/>
            <a:ext cx="10515600" cy="652463"/>
          </a:xfrm>
        </p:spPr>
        <p:txBody>
          <a:bodyPr/>
          <a:lstStyle/>
          <a:p>
            <a:pPr marL="0" indent="0">
              <a:buNone/>
            </a:pPr>
            <a:r>
              <a:rPr lang="en-US" dirty="0">
                <a:solidFill>
                  <a:schemeClr val="tx1"/>
                </a:solidFill>
              </a:rPr>
              <a:t>Case Studies: Fintech Companies Transforming Remittances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41960" y="2183130"/>
            <a:ext cx="11186160" cy="5232202"/>
          </a:xfrm>
          <a:prstGeom prst="rect">
            <a:avLst/>
          </a:prstGeom>
          <a:noFill/>
        </p:spPr>
        <p:txBody>
          <a:bodyPr wrap="square">
            <a:spAutoFit/>
          </a:bodyPr>
          <a:lstStyle/>
          <a:p>
            <a:pPr algn="l">
              <a:spcBef>
                <a:spcPts val="600"/>
              </a:spcBef>
              <a:spcAft>
                <a:spcPts val="600"/>
              </a:spcAft>
            </a:pPr>
            <a:r>
              <a:rPr lang="en-US" sz="2800" b="1" i="0" dirty="0">
                <a:effectLst/>
                <a:latin typeface="Söhne"/>
              </a:rPr>
              <a:t>Transformative Fintech in Remittances:</a:t>
            </a:r>
            <a:endParaRPr lang="en-US" sz="2800" b="0" i="0" dirty="0">
              <a:effectLst/>
              <a:latin typeface="Söhne"/>
            </a:endParaRPr>
          </a:p>
          <a:p>
            <a:pPr algn="l">
              <a:spcBef>
                <a:spcPts val="600"/>
              </a:spcBef>
              <a:spcAft>
                <a:spcPts val="600"/>
              </a:spcAft>
              <a:buFont typeface="Arial" panose="020B0604020202020204" pitchFamily="34" charset="0"/>
              <a:buChar char="•"/>
            </a:pPr>
            <a:r>
              <a:rPr lang="en-US" sz="2800" b="1" i="0" dirty="0">
                <a:effectLst/>
                <a:latin typeface="Söhne"/>
              </a:rPr>
              <a:t>Exemplary Fintech Companies:</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err="1">
                <a:effectLst/>
                <a:latin typeface="Söhne"/>
              </a:rPr>
              <a:t>Remitly</a:t>
            </a:r>
            <a:r>
              <a:rPr lang="en-US" sz="2800" b="0" i="0" dirty="0">
                <a:effectLst/>
                <a:latin typeface="Söhne"/>
              </a:rPr>
              <a:t>, Wise (formerly TransferWise), and Ripple.</a:t>
            </a:r>
          </a:p>
          <a:p>
            <a:pPr algn="l">
              <a:spcBef>
                <a:spcPts val="600"/>
              </a:spcBef>
              <a:spcAft>
                <a:spcPts val="600"/>
              </a:spcAft>
              <a:buFont typeface="Arial" panose="020B0604020202020204" pitchFamily="34" charset="0"/>
              <a:buChar char="•"/>
            </a:pPr>
            <a:r>
              <a:rPr lang="en-US" sz="2800" b="1" i="0" dirty="0">
                <a:effectLst/>
                <a:latin typeface="Söhne"/>
              </a:rPr>
              <a:t>Success Stories and Models:</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err="1">
                <a:effectLst/>
                <a:latin typeface="Söhne"/>
              </a:rPr>
              <a:t>Remitly's</a:t>
            </a:r>
            <a:r>
              <a:rPr lang="en-US" sz="2800" b="0" i="0" dirty="0">
                <a:effectLst/>
                <a:latin typeface="Söhne"/>
              </a:rPr>
              <a:t> user-friendly app and competitive rates.</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Wise's peer-to-peer model and transparent fee structure.</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Ripple's blockchain solutions for banks, enhancing efficiency.</a:t>
            </a:r>
          </a:p>
          <a:p>
            <a:pPr>
              <a:spcBef>
                <a:spcPts val="600"/>
              </a:spcBef>
              <a:spcAft>
                <a:spcPts val="600"/>
              </a:spcAft>
            </a:pPr>
            <a:br>
              <a:rPr lang="en-US" sz="2800" dirty="0"/>
            </a:br>
            <a:endParaRPr lang="en-US" sz="4000" b="1" dirty="0"/>
          </a:p>
        </p:txBody>
      </p:sp>
    </p:spTree>
    <p:extLst>
      <p:ext uri="{BB962C8B-B14F-4D97-AF65-F5344CB8AC3E}">
        <p14:creationId xmlns:p14="http://schemas.microsoft.com/office/powerpoint/2010/main" val="15697342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Emerging Technologies and Future Trends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12420" y="1500147"/>
            <a:ext cx="10515600" cy="652463"/>
          </a:xfrm>
        </p:spPr>
        <p:txBody>
          <a:bodyPr>
            <a:normAutofit/>
          </a:bodyPr>
          <a:lstStyle/>
          <a:p>
            <a:pPr marL="0" indent="0">
              <a:buNone/>
            </a:pPr>
            <a:r>
              <a:rPr lang="en-US" dirty="0">
                <a:solidFill>
                  <a:schemeClr val="tx1"/>
                </a:solidFill>
              </a:rPr>
              <a:t>Next-Generation Technologies in Fintech (Quantum Computing, 5G)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95300" y="2152610"/>
            <a:ext cx="10988040" cy="4401205"/>
          </a:xfrm>
          <a:prstGeom prst="rect">
            <a:avLst/>
          </a:prstGeom>
          <a:noFill/>
        </p:spPr>
        <p:txBody>
          <a:bodyPr wrap="square">
            <a:spAutoFit/>
          </a:bodyPr>
          <a:lstStyle/>
          <a:p>
            <a:pPr algn="l"/>
            <a:r>
              <a:rPr lang="en-US" sz="2800" b="1" i="0" dirty="0">
                <a:effectLst/>
                <a:latin typeface="Söhne"/>
              </a:rPr>
              <a:t>Impact of Emerging Technologies on Fintech:</a:t>
            </a:r>
            <a:endParaRPr lang="en-US" sz="2800" b="0" i="0" dirty="0">
              <a:effectLst/>
              <a:latin typeface="Söhne"/>
            </a:endParaRPr>
          </a:p>
          <a:p>
            <a:pPr algn="l">
              <a:buFont typeface="Arial" panose="020B0604020202020204" pitchFamily="34" charset="0"/>
              <a:buChar char="•"/>
            </a:pPr>
            <a:r>
              <a:rPr lang="en-US" sz="2800" b="1" i="0" dirty="0">
                <a:effectLst/>
                <a:latin typeface="Söhne"/>
              </a:rPr>
              <a:t>Quantum Computing:</a:t>
            </a:r>
            <a:endParaRPr lang="en-US" sz="2800" b="0" i="0" dirty="0">
              <a:effectLst/>
              <a:latin typeface="Söhne"/>
            </a:endParaRPr>
          </a:p>
          <a:p>
            <a:pPr marL="742950" lvl="1" indent="-285750" algn="l">
              <a:buFont typeface="Arial" panose="020B0604020202020204" pitchFamily="34" charset="0"/>
              <a:buChar char="•"/>
            </a:pPr>
            <a:r>
              <a:rPr lang="en-US" sz="2800" b="0" i="0" dirty="0">
                <a:effectLst/>
                <a:latin typeface="Söhne"/>
              </a:rPr>
              <a:t>Potential for complex calculations and enhanced security.</a:t>
            </a:r>
          </a:p>
          <a:p>
            <a:pPr marL="742950" lvl="1" indent="-285750" algn="l">
              <a:buFont typeface="Arial" panose="020B0604020202020204" pitchFamily="34" charset="0"/>
              <a:buChar char="•"/>
            </a:pPr>
            <a:r>
              <a:rPr lang="en-US" sz="2800" b="0" i="0" dirty="0">
                <a:effectLst/>
                <a:latin typeface="Söhne"/>
              </a:rPr>
              <a:t>Transformative impact on data encryption and risk analysis.</a:t>
            </a:r>
          </a:p>
          <a:p>
            <a:pPr algn="l">
              <a:buFont typeface="Arial" panose="020B0604020202020204" pitchFamily="34" charset="0"/>
              <a:buChar char="•"/>
            </a:pPr>
            <a:r>
              <a:rPr lang="en-US" sz="2800" b="1" i="0" dirty="0">
                <a:effectLst/>
                <a:latin typeface="Söhne"/>
              </a:rPr>
              <a:t>5G Technology:</a:t>
            </a:r>
            <a:endParaRPr lang="en-US" sz="2800" b="0" i="0" dirty="0">
              <a:effectLst/>
              <a:latin typeface="Söhne"/>
            </a:endParaRPr>
          </a:p>
          <a:p>
            <a:pPr marL="742950" lvl="1" indent="-285750" algn="l">
              <a:buFont typeface="Arial" panose="020B0604020202020204" pitchFamily="34" charset="0"/>
              <a:buChar char="•"/>
            </a:pPr>
            <a:r>
              <a:rPr lang="en-US" sz="2800" b="0" i="0" dirty="0">
                <a:effectLst/>
                <a:latin typeface="Söhne"/>
              </a:rPr>
              <a:t>Faster data transfer and improved connectivity.</a:t>
            </a:r>
          </a:p>
          <a:p>
            <a:pPr marL="742950" lvl="1" indent="-285750" algn="l">
              <a:buFont typeface="Arial" panose="020B0604020202020204" pitchFamily="34" charset="0"/>
              <a:buChar char="•"/>
            </a:pPr>
            <a:r>
              <a:rPr lang="en-US" sz="2800" b="0" i="0" dirty="0">
                <a:effectLst/>
                <a:latin typeface="Söhne"/>
              </a:rPr>
              <a:t>Facilitates real-time transactions and enhances user experience.</a:t>
            </a:r>
          </a:p>
          <a:p>
            <a:pPr algn="l">
              <a:buFont typeface="Arial" panose="020B0604020202020204" pitchFamily="34" charset="0"/>
              <a:buChar char="•"/>
            </a:pPr>
            <a:r>
              <a:rPr lang="en-US" sz="2800" b="1" i="0" dirty="0">
                <a:effectLst/>
                <a:latin typeface="Söhne"/>
              </a:rPr>
              <a:t>Predictions:</a:t>
            </a:r>
            <a:endParaRPr lang="en-US" sz="2800" b="0" i="0" dirty="0">
              <a:effectLst/>
              <a:latin typeface="Söhne"/>
            </a:endParaRPr>
          </a:p>
          <a:p>
            <a:pPr marL="742950" lvl="1" indent="-285750" algn="l">
              <a:buFont typeface="Arial" panose="020B0604020202020204" pitchFamily="34" charset="0"/>
              <a:buChar char="•"/>
            </a:pPr>
            <a:r>
              <a:rPr lang="en-US" sz="2800" b="0" i="0" dirty="0">
                <a:effectLst/>
                <a:latin typeface="Söhne"/>
              </a:rPr>
              <a:t>Quantum computing revolutionizing cryptography.</a:t>
            </a:r>
          </a:p>
          <a:p>
            <a:pPr marL="742950" lvl="1" indent="-285750" algn="l">
              <a:buFont typeface="Arial" panose="020B0604020202020204" pitchFamily="34" charset="0"/>
              <a:buChar char="•"/>
            </a:pPr>
            <a:r>
              <a:rPr lang="en-US" sz="2800" b="0" i="0" dirty="0">
                <a:effectLst/>
                <a:latin typeface="Söhne"/>
              </a:rPr>
              <a:t>5G enabling seamless integration of IoT in financial services.</a:t>
            </a:r>
          </a:p>
        </p:txBody>
      </p:sp>
    </p:spTree>
    <p:extLst>
      <p:ext uri="{BB962C8B-B14F-4D97-AF65-F5344CB8AC3E}">
        <p14:creationId xmlns:p14="http://schemas.microsoft.com/office/powerpoint/2010/main" val="33125944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Emerging Technologies and Future Trends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1443037"/>
            <a:ext cx="10515600" cy="652463"/>
          </a:xfrm>
        </p:spPr>
        <p:txBody>
          <a:bodyPr>
            <a:normAutofit/>
          </a:bodyPr>
          <a:lstStyle/>
          <a:p>
            <a:pPr marL="0" indent="0">
              <a:buNone/>
            </a:pPr>
            <a:r>
              <a:rPr lang="en-US" dirty="0">
                <a:solidFill>
                  <a:schemeClr val="tx1"/>
                </a:solidFill>
              </a:rPr>
              <a:t>Predictions for Future Fintech Innovations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12420" y="2095500"/>
            <a:ext cx="11369040" cy="3903504"/>
          </a:xfrm>
          <a:prstGeom prst="rect">
            <a:avLst/>
          </a:prstGeom>
          <a:noFill/>
        </p:spPr>
        <p:txBody>
          <a:bodyPr wrap="square">
            <a:spAutoFit/>
          </a:bodyPr>
          <a:lstStyle/>
          <a:p>
            <a:pPr algn="l">
              <a:lnSpc>
                <a:spcPct val="150000"/>
              </a:lnSpc>
              <a:buFont typeface="Arial" panose="020B0604020202020204" pitchFamily="34" charset="0"/>
              <a:buChar char="•"/>
            </a:pPr>
            <a:r>
              <a:rPr lang="en-US" sz="2800" b="1" i="0" dirty="0">
                <a:effectLst/>
                <a:latin typeface="Söhne"/>
              </a:rPr>
              <a:t>Anticipating Developments:</a:t>
            </a:r>
            <a:endParaRPr lang="en-US" sz="2800" b="0" i="0" dirty="0">
              <a:effectLst/>
              <a:latin typeface="Söhne"/>
            </a:endParaRPr>
          </a:p>
          <a:p>
            <a:pPr marL="742950" lvl="1" indent="-285750" algn="l">
              <a:lnSpc>
                <a:spcPct val="150000"/>
              </a:lnSpc>
              <a:buFont typeface="Arial" panose="020B0604020202020204" pitchFamily="34" charset="0"/>
              <a:buChar char="•"/>
            </a:pPr>
            <a:r>
              <a:rPr lang="en-US" sz="2800" b="0" i="0" dirty="0">
                <a:effectLst/>
                <a:latin typeface="Söhne"/>
              </a:rPr>
              <a:t>Continued growth of decentralized finance (DeFi) platforms.</a:t>
            </a:r>
          </a:p>
          <a:p>
            <a:pPr marL="742950" lvl="1" indent="-285750" algn="l">
              <a:lnSpc>
                <a:spcPct val="150000"/>
              </a:lnSpc>
              <a:buFont typeface="Arial" panose="020B0604020202020204" pitchFamily="34" charset="0"/>
              <a:buChar char="•"/>
            </a:pPr>
            <a:r>
              <a:rPr lang="en-US" sz="2800" b="0" i="0" dirty="0">
                <a:effectLst/>
                <a:latin typeface="Söhne"/>
              </a:rPr>
              <a:t>Integration of AI and machine learning for advanced financial insights.</a:t>
            </a:r>
          </a:p>
          <a:p>
            <a:pPr algn="l">
              <a:lnSpc>
                <a:spcPct val="150000"/>
              </a:lnSpc>
              <a:buFont typeface="Arial" panose="020B0604020202020204" pitchFamily="34" charset="0"/>
              <a:buChar char="•"/>
            </a:pPr>
            <a:r>
              <a:rPr lang="en-US" sz="2800" b="1" i="0" dirty="0">
                <a:effectLst/>
                <a:latin typeface="Söhne"/>
              </a:rPr>
              <a:t>Potential Areas for Breakthroughs:</a:t>
            </a:r>
            <a:endParaRPr lang="en-US" sz="2800" b="0" i="0" dirty="0">
              <a:effectLst/>
              <a:latin typeface="Söhne"/>
            </a:endParaRPr>
          </a:p>
          <a:p>
            <a:pPr marL="742950" lvl="1" indent="-285750" algn="l">
              <a:lnSpc>
                <a:spcPct val="150000"/>
              </a:lnSpc>
              <a:buFont typeface="Arial" panose="020B0604020202020204" pitchFamily="34" charset="0"/>
              <a:buChar char="•"/>
            </a:pPr>
            <a:r>
              <a:rPr lang="en-US" sz="2800" b="0" i="0" dirty="0">
                <a:effectLst/>
                <a:latin typeface="Söhne"/>
              </a:rPr>
              <a:t>Expansion of blockchain applications beyond cryptocurrencies.</a:t>
            </a:r>
          </a:p>
          <a:p>
            <a:pPr marL="742950" lvl="1" indent="-285750" algn="l">
              <a:lnSpc>
                <a:spcPct val="150000"/>
              </a:lnSpc>
              <a:buFont typeface="Arial" panose="020B0604020202020204" pitchFamily="34" charset="0"/>
              <a:buChar char="•"/>
            </a:pPr>
            <a:r>
              <a:rPr lang="en-US" sz="2800" b="0" i="0" dirty="0">
                <a:effectLst/>
                <a:latin typeface="Söhne"/>
              </a:rPr>
              <a:t>Rise of sustainable and socially responsible fintech solutions.</a:t>
            </a:r>
          </a:p>
        </p:txBody>
      </p:sp>
    </p:spTree>
    <p:extLst>
      <p:ext uri="{BB962C8B-B14F-4D97-AF65-F5344CB8AC3E}">
        <p14:creationId xmlns:p14="http://schemas.microsoft.com/office/powerpoint/2010/main" val="34915739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Emerging Technologies and Future Trends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54330" y="1549677"/>
            <a:ext cx="10515600" cy="652463"/>
          </a:xfrm>
        </p:spPr>
        <p:txBody>
          <a:bodyPr>
            <a:normAutofit/>
          </a:bodyPr>
          <a:lstStyle/>
          <a:p>
            <a:pPr marL="0" indent="0">
              <a:buNone/>
            </a:pPr>
            <a:r>
              <a:rPr lang="en-US" dirty="0">
                <a:solidFill>
                  <a:schemeClr val="tx1"/>
                </a:solidFill>
              </a:rPr>
              <a:t>Potential Impact on Global Financial Ecosystems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54330" y="2202140"/>
            <a:ext cx="10885170" cy="4556504"/>
          </a:xfrm>
          <a:prstGeom prst="rect">
            <a:avLst/>
          </a:prstGeom>
          <a:noFill/>
        </p:spPr>
        <p:txBody>
          <a:bodyPr wrap="square">
            <a:spAutoFit/>
          </a:bodyPr>
          <a:lstStyle/>
          <a:p>
            <a:pPr algn="l">
              <a:lnSpc>
                <a:spcPct val="125000"/>
              </a:lnSpc>
            </a:pPr>
            <a:r>
              <a:rPr lang="en-US" sz="2600" b="1" i="0" dirty="0">
                <a:effectLst/>
                <a:latin typeface="Söhne"/>
              </a:rPr>
              <a:t>Prospective Influence of Fintech on Global Finance:</a:t>
            </a:r>
            <a:endParaRPr lang="en-US" sz="2600" b="0" i="0" dirty="0">
              <a:effectLst/>
              <a:latin typeface="Söhne"/>
            </a:endParaRPr>
          </a:p>
          <a:p>
            <a:pPr algn="l">
              <a:lnSpc>
                <a:spcPct val="125000"/>
              </a:lnSpc>
              <a:buFont typeface="Arial" panose="020B0604020202020204" pitchFamily="34" charset="0"/>
              <a:buChar char="•"/>
            </a:pPr>
            <a:r>
              <a:rPr lang="en-US" sz="2600" b="1" i="0" dirty="0">
                <a:effectLst/>
                <a:latin typeface="Söhne"/>
              </a:rPr>
              <a:t>Analyzing Innovations:</a:t>
            </a:r>
            <a:endParaRPr lang="en-US" sz="2600" b="0" i="0" dirty="0">
              <a:effectLst/>
              <a:latin typeface="Söhne"/>
            </a:endParaRPr>
          </a:p>
          <a:p>
            <a:pPr marL="742950" lvl="1" indent="-285750" algn="l">
              <a:lnSpc>
                <a:spcPct val="125000"/>
              </a:lnSpc>
              <a:buFont typeface="Arial" panose="020B0604020202020204" pitchFamily="34" charset="0"/>
              <a:buChar char="•"/>
            </a:pPr>
            <a:r>
              <a:rPr lang="en-US" sz="2600" b="0" i="0" dirty="0">
                <a:effectLst/>
                <a:latin typeface="Söhne"/>
              </a:rPr>
              <a:t>Continuous advancements in fintech disrupting traditional financial systems.</a:t>
            </a:r>
          </a:p>
          <a:p>
            <a:pPr marL="742950" lvl="1" indent="-285750" algn="l">
              <a:lnSpc>
                <a:spcPct val="125000"/>
              </a:lnSpc>
              <a:buFont typeface="Arial" panose="020B0604020202020204" pitchFamily="34" charset="0"/>
              <a:buChar char="•"/>
            </a:pPr>
            <a:r>
              <a:rPr lang="en-US" sz="2600" b="0" i="0" dirty="0">
                <a:effectLst/>
                <a:latin typeface="Söhne"/>
              </a:rPr>
              <a:t>Fintech's role in reshaping global economic interactions.</a:t>
            </a:r>
          </a:p>
          <a:p>
            <a:pPr algn="l">
              <a:lnSpc>
                <a:spcPct val="125000"/>
              </a:lnSpc>
              <a:buFont typeface="Arial" panose="020B0604020202020204" pitchFamily="34" charset="0"/>
              <a:buChar char="•"/>
            </a:pPr>
            <a:r>
              <a:rPr lang="en-US" sz="2600" b="1" i="0" dirty="0">
                <a:effectLst/>
                <a:latin typeface="Söhne"/>
              </a:rPr>
              <a:t>Shaping the Future:</a:t>
            </a:r>
            <a:endParaRPr lang="en-US" sz="2600" b="0" i="0" dirty="0">
              <a:effectLst/>
              <a:latin typeface="Söhne"/>
            </a:endParaRPr>
          </a:p>
          <a:p>
            <a:pPr marL="742950" lvl="1" indent="-285750" algn="l">
              <a:lnSpc>
                <a:spcPct val="125000"/>
              </a:lnSpc>
              <a:buFont typeface="Arial" panose="020B0604020202020204" pitchFamily="34" charset="0"/>
              <a:buChar char="•"/>
            </a:pPr>
            <a:r>
              <a:rPr lang="en-US" sz="2600" b="0" i="0" dirty="0">
                <a:effectLst/>
                <a:latin typeface="Söhne"/>
              </a:rPr>
              <a:t>Increased financial inclusion and accessibility globally.</a:t>
            </a:r>
          </a:p>
          <a:p>
            <a:pPr marL="742950" lvl="1" indent="-285750" algn="l">
              <a:lnSpc>
                <a:spcPct val="125000"/>
              </a:lnSpc>
              <a:buFont typeface="Arial" panose="020B0604020202020204" pitchFamily="34" charset="0"/>
              <a:buChar char="•"/>
            </a:pPr>
            <a:r>
              <a:rPr lang="en-US" sz="2600" b="0" i="0" dirty="0">
                <a:effectLst/>
                <a:latin typeface="Söhne"/>
              </a:rPr>
              <a:t>Potential transformation in cross-border transactions and economic dynamics.</a:t>
            </a:r>
          </a:p>
        </p:txBody>
      </p:sp>
    </p:spTree>
    <p:extLst>
      <p:ext uri="{BB962C8B-B14F-4D97-AF65-F5344CB8AC3E}">
        <p14:creationId xmlns:p14="http://schemas.microsoft.com/office/powerpoint/2010/main" val="25336311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latin typeface="Segoe UI" panose="020B0502040204020203" pitchFamily="34"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83963" y="1567140"/>
            <a:ext cx="10885170" cy="4438266"/>
          </a:xfrm>
          <a:prstGeom prst="rect">
            <a:avLst/>
          </a:prstGeom>
          <a:noFill/>
        </p:spPr>
        <p:txBody>
          <a:bodyPr wrap="square">
            <a:spAutoFit/>
          </a:bodyPr>
          <a:lstStyle/>
          <a:p>
            <a:pPr marL="457200" indent="-457200" algn="l">
              <a:lnSpc>
                <a:spcPct val="125000"/>
              </a:lnSpc>
              <a:spcBef>
                <a:spcPts val="1200"/>
              </a:spcBef>
              <a:spcAft>
                <a:spcPts val="1200"/>
              </a:spcAft>
              <a:buFont typeface="Arial" panose="020B0604020202020204" pitchFamily="34" charset="0"/>
              <a:buChar char="•"/>
            </a:pPr>
            <a:r>
              <a:rPr lang="en-US" sz="2800" b="1" i="0" dirty="0">
                <a:effectLst/>
                <a:latin typeface="Söhne"/>
              </a:rPr>
              <a:t>Explain one key benefit of Insurtech advancements in the insurance industry and how it impacts customer experience.</a:t>
            </a:r>
          </a:p>
          <a:p>
            <a:pPr marL="457200" indent="-457200" algn="l">
              <a:lnSpc>
                <a:spcPct val="125000"/>
              </a:lnSpc>
              <a:spcBef>
                <a:spcPts val="1200"/>
              </a:spcBef>
              <a:spcAft>
                <a:spcPts val="1200"/>
              </a:spcAft>
              <a:buFont typeface="Arial" panose="020B0604020202020204" pitchFamily="34" charset="0"/>
              <a:buChar char="•"/>
            </a:pPr>
            <a:r>
              <a:rPr lang="en-US" sz="2800" b="1" i="0" dirty="0">
                <a:effectLst/>
                <a:latin typeface="Söhne"/>
              </a:rPr>
              <a:t>Describe the main components typically involved in creating a customized financial plan using various financial instruments.</a:t>
            </a:r>
          </a:p>
          <a:p>
            <a:pPr marL="457200" indent="-457200" algn="l">
              <a:lnSpc>
                <a:spcPct val="125000"/>
              </a:lnSpc>
              <a:spcBef>
                <a:spcPts val="1200"/>
              </a:spcBef>
              <a:spcAft>
                <a:spcPts val="1200"/>
              </a:spcAft>
              <a:buFont typeface="Arial" panose="020B0604020202020204" pitchFamily="34" charset="0"/>
              <a:buChar char="•"/>
            </a:pPr>
            <a:r>
              <a:rPr lang="en-US" sz="2800" b="1" i="0" dirty="0">
                <a:effectLst/>
                <a:latin typeface="Söhne"/>
              </a:rPr>
              <a:t>Identify and briefly explain two ways Fintech solutions have transformed international money transfers, emphasizing their impact on reducing costs and ensuring security. </a:t>
            </a:r>
            <a:endParaRPr lang="en-US" sz="2800" b="0" i="0" dirty="0">
              <a:effectLst/>
              <a:latin typeface="Söhne"/>
            </a:endParaRPr>
          </a:p>
        </p:txBody>
      </p:sp>
    </p:spTree>
    <p:extLst>
      <p:ext uri="{BB962C8B-B14F-4D97-AF65-F5344CB8AC3E}">
        <p14:creationId xmlns:p14="http://schemas.microsoft.com/office/powerpoint/2010/main" val="21598591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is as a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s as a template" id="{1F980182-8A2F-49AE-8DD0-9B49D0F63D5F}" vid="{A5848E9A-D271-4762-9C50-408EDF7E57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2614394-192A-4459-BCC9-9D97A822BEFF}"/>
</file>

<file path=customXml/itemProps2.xml><?xml version="1.0" encoding="utf-8"?>
<ds:datastoreItem xmlns:ds="http://schemas.openxmlformats.org/officeDocument/2006/customXml" ds:itemID="{66DB988C-8423-4760-9898-E50E07BBD2EE}"/>
</file>

<file path=customXml/itemProps3.xml><?xml version="1.0" encoding="utf-8"?>
<ds:datastoreItem xmlns:ds="http://schemas.openxmlformats.org/officeDocument/2006/customXml" ds:itemID="{ED973F2E-1499-4D1C-B962-52BA80E8C955}"/>
</file>

<file path=docProps/app.xml><?xml version="1.0" encoding="utf-8"?>
<Properties xmlns="http://schemas.openxmlformats.org/officeDocument/2006/extended-properties" xmlns:vt="http://schemas.openxmlformats.org/officeDocument/2006/docPropsVTypes">
  <Template>this as a template</Template>
  <TotalTime>6166</TotalTime>
  <Words>3332</Words>
  <Application>Microsoft Office PowerPoint</Application>
  <PresentationFormat>Widescreen</PresentationFormat>
  <Paragraphs>318</Paragraphs>
  <Slides>42</Slides>
  <Notes>42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Segoe UI</vt:lpstr>
      <vt:lpstr>Söhne</vt:lpstr>
      <vt:lpstr>Times New Roman</vt:lpstr>
      <vt:lpstr>this as a template</vt:lpstr>
      <vt:lpstr>PowerPoint Presentation</vt:lpstr>
      <vt:lpstr>PowerPoint Presentation</vt:lpstr>
      <vt:lpstr>Discussion</vt:lpstr>
      <vt:lpstr>Discussion</vt:lpstr>
      <vt:lpstr>Discussion</vt:lpstr>
      <vt:lpstr>Objectives:</vt:lpstr>
      <vt:lpstr>Investment Management and Robo-Advisors  </vt:lpstr>
      <vt:lpstr>Investment Management and Robo-Advisors </vt:lpstr>
      <vt:lpstr>Investment Management and Robo-Advisors </vt:lpstr>
      <vt:lpstr>Investment Management and Robo-Advisors </vt:lpstr>
      <vt:lpstr>Investment Management and Robo-Advisors </vt:lpstr>
      <vt:lpstr>Investment Management and Robo-Advisors </vt:lpstr>
      <vt:lpstr>Insurance Technology (Insurtech)</vt:lpstr>
      <vt:lpstr>Insurance Technology (Insurtech)</vt:lpstr>
      <vt:lpstr>Insurance Technology (Insurtech)</vt:lpstr>
      <vt:lpstr>Insurance Technology (Insurtech)</vt:lpstr>
      <vt:lpstr>Insurance Technology (Insurtech)</vt:lpstr>
      <vt:lpstr>Insurance Technology (Insurtech)</vt:lpstr>
      <vt:lpstr>Insurance Technology (Insurtech)</vt:lpstr>
      <vt:lpstr>Insurance Technology (Insurtech)</vt:lpstr>
      <vt:lpstr>Wealth Management and Financial Planning</vt:lpstr>
      <vt:lpstr>Wealth Management and Financial Planning</vt:lpstr>
      <vt:lpstr>Wealth Management and Financial Planning</vt:lpstr>
      <vt:lpstr>PowerPoint Presentation</vt:lpstr>
      <vt:lpstr>PowerPoint Presentation</vt:lpstr>
      <vt:lpstr>PowerPoint Presentation</vt:lpstr>
      <vt:lpstr>PowerPoint Presentation</vt:lpstr>
      <vt:lpstr>PowerPoint Presentation</vt:lpstr>
      <vt:lpstr>Personal Financial Management Tools</vt:lpstr>
      <vt:lpstr>Personal Financial Management Tools</vt:lpstr>
      <vt:lpstr>Personal Financial Management Tools</vt:lpstr>
      <vt:lpstr>Fintech in Capital Markets</vt:lpstr>
      <vt:lpstr>Fintech in Capital Markets</vt:lpstr>
      <vt:lpstr>Fintech in Capital Markets</vt:lpstr>
      <vt:lpstr>Fintech in International Money Transfers and Remittances</vt:lpstr>
      <vt:lpstr>Fintech in International Money Transfers and Remittances</vt:lpstr>
      <vt:lpstr>Fintech in International Money Transfers and Remittances</vt:lpstr>
      <vt:lpstr>Emerging Technologies and Future Trends</vt:lpstr>
      <vt:lpstr>Emerging Technologies and Future Trends</vt:lpstr>
      <vt:lpstr>Emerging Technologies and Future Trends</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Muhammed Saleem</cp:lastModifiedBy>
  <cp:revision>73</cp:revision>
  <dcterms:created xsi:type="dcterms:W3CDTF">2023-09-15T16:04:41Z</dcterms:created>
  <dcterms:modified xsi:type="dcterms:W3CDTF">2024-11-10T09:51:28Z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