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22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23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</p:sldIdLst>
  <p:sldSz cy="6858000" cx="12192000"/>
  <p:notesSz cx="6858000" cy="9144000"/>
  <p:embeddedFontLst>
    <p:embeddedFont>
      <p:font typeface="Tajawal Medium"/>
      <p:regular r:id="rId30"/>
      <p:bold r:id="rId31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32" roundtripDataSignature="AMtx7mjfV7Ado1V9Lz/ei8pf454VUIjoX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29" Type="http://schemas.openxmlformats.org/officeDocument/2006/relationships/slide" Target="slides/slide25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font" Target="fonts/TajawalMedium-bold.fntdata"/><Relationship Id="rId30" Type="http://schemas.openxmlformats.org/officeDocument/2006/relationships/font" Target="fonts/TajawalMedium-regular.fntdata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32" Type="http://customschemas.google.com/relationships/presentationmetadata" Target="metadata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8" name="Google Shape;108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2" name="Google Shape;122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7" name="Google Shape;137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6" name="Google Shape;166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1" name="Google Shape;181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6" name="Google Shape;196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1" name="Google Shape;211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p1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p1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54" name="Google Shape;254;p1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8" name="Google Shape;268;p1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83" name="Google Shape;283;p1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8" name="Google Shape;298;p1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5" name="Google Shape;315;p1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8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0" name="Google Shape;330;p1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4" name="Google Shape;344;p1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9" name="Google Shape;359;p2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3" name="Google Shape;373;p2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85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6" name="Google Shape;386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7" name="Google Shape;387;p2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9" name="Shape 3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0" name="Google Shape;400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01" name="Google Shape;401;p2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3" name="Shape 4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" name="Google Shape;414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5" name="Google Shape;415;p2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27" name="Shape 4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8" name="Google Shape;428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29" name="Google Shape;429;p2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7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7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2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2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2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2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29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29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2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2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2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30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30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3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3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3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3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31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31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3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3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3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32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32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32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32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32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3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3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3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33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3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3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3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34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34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34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3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3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3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5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35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35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3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3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3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3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36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3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3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3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37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37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3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3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3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6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2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2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2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Relationship Id="rId4" Type="http://schemas.openxmlformats.org/officeDocument/2006/relationships/image" Target="../media/image8.png"/><Relationship Id="rId5" Type="http://schemas.openxmlformats.org/officeDocument/2006/relationships/image" Target="../media/image2.png"/><Relationship Id="rId6" Type="http://schemas.openxmlformats.org/officeDocument/2006/relationships/image" Target="../media/image7.png"/><Relationship Id="rId7" Type="http://schemas.openxmlformats.org/officeDocument/2006/relationships/image" Target="../media/image6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5.png"/><Relationship Id="rId4" Type="http://schemas.openxmlformats.org/officeDocument/2006/relationships/image" Target="../media/image1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2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7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6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22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24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1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21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28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8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26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20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3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7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5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27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28.png"/><Relationship Id="rId4" Type="http://schemas.openxmlformats.org/officeDocument/2006/relationships/image" Target="../media/image4.png"/><Relationship Id="rId5" Type="http://schemas.openxmlformats.org/officeDocument/2006/relationships/image" Target="../media/image9.png"/><Relationship Id="rId6" Type="http://schemas.openxmlformats.org/officeDocument/2006/relationships/image" Target="../media/image10.png"/><Relationship Id="rId7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75549" y="0"/>
            <a:ext cx="11616451" cy="6680068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>
            <a:gsLst>
              <a:gs pos="0">
                <a:srgbClr val="86CEFF">
                  <a:alpha val="32941"/>
                </a:srgbClr>
              </a:gs>
              <a:gs pos="50000">
                <a:srgbClr val="B6DFFF">
                  <a:alpha val="21960"/>
                </a:srgbClr>
              </a:gs>
              <a:gs pos="100000">
                <a:srgbClr val="DBEEFE">
                  <a:alpha val="43921"/>
                </a:srgbClr>
              </a:gs>
            </a:gsLst>
            <a:lin ang="5400000" scaled="0"/>
          </a:gra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86" name="Google Shape;86;p1"/>
          <p:cNvPicPr preferRelativeResize="0"/>
          <p:nvPr/>
        </p:nvPicPr>
        <p:blipFill rotWithShape="1">
          <a:blip r:embed="rId4">
            <a:alphaModFix/>
          </a:blip>
          <a:srcRect b="11911" l="984" r="913" t="0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" name="Google Shape;87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730762" y="4963885"/>
            <a:ext cx="1699476" cy="1524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12889" y="422122"/>
            <a:ext cx="7818614" cy="1972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1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237963" y="3125529"/>
            <a:ext cx="6078216" cy="1407469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"/>
          <p:cNvSpPr txBox="1"/>
          <p:nvPr/>
        </p:nvSpPr>
        <p:spPr>
          <a:xfrm>
            <a:off x="188383" y="715791"/>
            <a:ext cx="4544257" cy="138499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US" sz="2800" u="none" cap="none" strike="noStrike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Project Risk Management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24A9E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Prepared by </a:t>
            </a:r>
            <a:r>
              <a:rPr lang="en-US" sz="2800">
                <a:solidFill>
                  <a:srgbClr val="FF0000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Dr. Nael Zabel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91" name="Google Shape;91;p1"/>
          <p:cNvSpPr txBox="1"/>
          <p:nvPr/>
        </p:nvSpPr>
        <p:spPr>
          <a:xfrm>
            <a:off x="6237963" y="3185565"/>
            <a:ext cx="6078216" cy="95410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MGM 510</a:t>
            </a:r>
            <a:endParaRPr/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lt1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Project Risk Management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" name="Google Shape;96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734386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97" name="Google Shape;97;p2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8" name="Google Shape;98;p2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9" name="Google Shape;99;p2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0" name="Google Shape;100;p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" name="Google Shape;102;p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03" name="Google Shape;103;p2"/>
          <p:cNvSpPr txBox="1"/>
          <p:nvPr/>
        </p:nvSpPr>
        <p:spPr>
          <a:xfrm>
            <a:off x="2650377" y="543490"/>
            <a:ext cx="4354269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Topics to Cover in Week 1</a:t>
            </a:r>
            <a:endParaRPr/>
          </a:p>
        </p:txBody>
      </p:sp>
      <p:sp>
        <p:nvSpPr>
          <p:cNvPr id="104" name="Google Shape;104;p2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105" name="Google Shape;105;p2"/>
          <p:cNvSpPr txBox="1"/>
          <p:nvPr/>
        </p:nvSpPr>
        <p:spPr>
          <a:xfrm>
            <a:off x="1103312" y="1794043"/>
            <a:ext cx="9172575" cy="28623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Project Meaning</a:t>
            </a:r>
            <a:endParaRPr/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Definition of risk.</a:t>
            </a:r>
            <a:endParaRPr/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Risks vs. problems.</a:t>
            </a:r>
            <a:endParaRPr/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Risk triggers.</a:t>
            </a:r>
            <a:endParaRPr/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Risk management: what &amp; how ????</a:t>
            </a: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" name="Google Shape;110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111" name="Google Shape;111;p3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2" name="Google Shape;112;p3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3" name="Google Shape;113;p3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14" name="Google Shape;114;p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17" name="Google Shape;117;p3"/>
          <p:cNvSpPr txBox="1"/>
          <p:nvPr/>
        </p:nvSpPr>
        <p:spPr>
          <a:xfrm>
            <a:off x="2650377" y="543490"/>
            <a:ext cx="36231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Meaning of “ Project “</a:t>
            </a:r>
            <a:endParaRPr/>
          </a:p>
        </p:txBody>
      </p:sp>
      <p:sp>
        <p:nvSpPr>
          <p:cNvPr id="118" name="Google Shape;118;p3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119" name="Google Shape;119;p3"/>
          <p:cNvSpPr/>
          <p:nvPr/>
        </p:nvSpPr>
        <p:spPr>
          <a:xfrm>
            <a:off x="876713" y="1460174"/>
            <a:ext cx="10266128" cy="40934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Calibri"/>
              <a:buNone/>
            </a:pPr>
            <a:r>
              <a:rPr b="1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 project: </a:t>
            </a: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is a temporary endeavor undertaken to create a unique product, service, or result.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</a:pPr>
            <a:r>
              <a:t/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Calibri"/>
              <a:buNone/>
            </a:pPr>
            <a:r>
              <a:rPr b="1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Project characteristic:</a:t>
            </a:r>
            <a:endParaRPr/>
          </a:p>
          <a:p>
            <a:pPr indent="-546100" lvl="1" marL="10033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Noto Sans Symbols"/>
              <a:buChar char="►"/>
            </a:pPr>
            <a:r>
              <a:rPr b="0" i="0" lang="en-US" sz="20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Projects are temporary.</a:t>
            </a:r>
            <a:endParaRPr/>
          </a:p>
          <a:p>
            <a:pPr indent="0" lvl="1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Calibri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Has definite beginning and end, the end is reached when the project’s objective have been achieved.</a:t>
            </a:r>
            <a:endParaRPr/>
          </a:p>
          <a:p>
            <a:pPr indent="-546100" lvl="1" marL="10033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Noto Sans Symbols"/>
              <a:buChar char="►"/>
            </a:pPr>
            <a:r>
              <a:rPr b="0" i="0" lang="en-US" sz="20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Projects are unique.</a:t>
            </a:r>
            <a:endParaRPr/>
          </a:p>
          <a:p>
            <a:pPr indent="0" lvl="1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Calibri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Every project creates a unique product, service, or results.</a:t>
            </a:r>
            <a:endParaRPr/>
          </a:p>
          <a:p>
            <a:pPr indent="-546100" lvl="1" marL="10033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Noto Sans Symbols"/>
              <a:buChar char="►"/>
            </a:pPr>
            <a:r>
              <a:rPr b="0" i="0" lang="en-US" sz="20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Progressively elaborated.</a:t>
            </a:r>
            <a:endParaRPr/>
          </a:p>
          <a:p>
            <a:pPr indent="0" lvl="1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Calibri"/>
              <a:buNone/>
            </a:pPr>
            <a:r>
              <a:rPr b="1" i="0" lang="en-US" sz="20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Progressively: </a:t>
            </a: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proceeding in steps.</a:t>
            </a:r>
            <a:endParaRPr/>
          </a:p>
          <a:p>
            <a:pPr indent="0" lvl="1" marL="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0000"/>
              </a:buClr>
              <a:buSzPts val="1600"/>
              <a:buFont typeface="Calibri"/>
              <a:buNone/>
            </a:pPr>
            <a:r>
              <a:rPr b="1" i="0" lang="en-US" sz="2000" u="none" cap="none" strike="noStrike">
                <a:solidFill>
                  <a:srgbClr val="0070C0"/>
                </a:solidFill>
                <a:latin typeface="Calibri"/>
                <a:ea typeface="Calibri"/>
                <a:cs typeface="Calibri"/>
                <a:sym typeface="Calibri"/>
              </a:rPr>
              <a:t>Elaborated: </a:t>
            </a: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worked with care and detail.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3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" name="Google Shape;124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125" name="Google Shape;125;p4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6" name="Google Shape;126;p4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7" name="Google Shape;127;p4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8" name="Google Shape;128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0" name="Google Shape;130;p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4"/>
          <p:cNvSpPr txBox="1"/>
          <p:nvPr/>
        </p:nvSpPr>
        <p:spPr>
          <a:xfrm>
            <a:off x="2650377" y="543490"/>
            <a:ext cx="362310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Meaning of “ Project “</a:t>
            </a:r>
            <a:endParaRPr/>
          </a:p>
        </p:txBody>
      </p:sp>
      <p:sp>
        <p:nvSpPr>
          <p:cNvPr id="132" name="Google Shape;132;p4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133" name="Google Shape;133;p4"/>
          <p:cNvSpPr txBox="1"/>
          <p:nvPr/>
        </p:nvSpPr>
        <p:spPr>
          <a:xfrm>
            <a:off x="238563" y="1633537"/>
            <a:ext cx="9155763" cy="35394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❑"/>
            </a:pPr>
            <a:r>
              <a:rPr b="0" i="0" lang="en-US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temporary nature of projects indicates that a project has a definite beginning and end.</a:t>
            </a:r>
            <a:endParaRPr/>
          </a:p>
          <a:p>
            <a:pPr indent="-285750" lvl="0" marL="2857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❑"/>
            </a:pPr>
            <a:r>
              <a:rPr b="0" i="0" lang="en-US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Temporary </a:t>
            </a:r>
            <a:r>
              <a:rPr b="0" i="0" lang="en-US" sz="28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does not necessarily </a:t>
            </a:r>
            <a:r>
              <a:rPr b="0" i="0" lang="en-US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mean a project has </a:t>
            </a:r>
            <a:r>
              <a:rPr b="0" i="0" lang="en-US" sz="28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 short duration</a:t>
            </a:r>
            <a:r>
              <a:rPr b="0" i="0" lang="en-US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.</a:t>
            </a:r>
            <a:endParaRPr/>
          </a:p>
          <a:p>
            <a:pPr indent="-285750" lvl="0" marL="2857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❑"/>
            </a:pPr>
            <a:r>
              <a:rPr b="0" i="0" lang="en-US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The </a:t>
            </a:r>
            <a:r>
              <a:rPr b="0" i="0" lang="en-US" sz="28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end of the project</a:t>
            </a:r>
            <a:r>
              <a:rPr b="0" i="0" lang="en-US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 is reached when </a:t>
            </a:r>
            <a:r>
              <a:rPr b="0" i="0" lang="en-US" sz="2800" u="sng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one or more of the following </a:t>
            </a:r>
            <a:r>
              <a:rPr b="0" i="0" lang="en-US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is true:</a:t>
            </a:r>
            <a:endParaRPr/>
          </a:p>
          <a:p>
            <a:pPr indent="-285750" lvl="1" marL="6286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⮚"/>
            </a:pPr>
            <a:r>
              <a:rPr b="0" i="0" lang="en-US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project’s objectives have been achieved;</a:t>
            </a:r>
            <a:endParaRPr/>
          </a:p>
          <a:p>
            <a:pPr indent="-285750" lvl="1" marL="6286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⮚"/>
            </a:pPr>
            <a:r>
              <a:rPr b="0" i="0" lang="en-US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objectives will not or cannot be met;</a:t>
            </a:r>
            <a:endParaRPr/>
          </a:p>
        </p:txBody>
      </p:sp>
      <p:pic>
        <p:nvPicPr>
          <p:cNvPr id="134" name="Google Shape;134;p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9394327" y="1237896"/>
            <a:ext cx="3139712" cy="38042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" name="Google Shape;139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5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1" name="Google Shape;141;p5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5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43" name="Google Shape;143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46" name="Google Shape;146;p5"/>
          <p:cNvSpPr txBox="1"/>
          <p:nvPr/>
        </p:nvSpPr>
        <p:spPr>
          <a:xfrm>
            <a:off x="2650377" y="543490"/>
            <a:ext cx="252344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Project Ending</a:t>
            </a:r>
            <a:endParaRPr/>
          </a:p>
        </p:txBody>
      </p:sp>
      <p:sp>
        <p:nvSpPr>
          <p:cNvPr id="147" name="Google Shape;147;p5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148" name="Google Shape;148;p5"/>
          <p:cNvSpPr txBox="1"/>
          <p:nvPr/>
        </p:nvSpPr>
        <p:spPr>
          <a:xfrm>
            <a:off x="-44577" y="1765329"/>
            <a:ext cx="9599613" cy="353943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1" marL="6286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⮚"/>
            </a:pPr>
            <a:r>
              <a:rPr b="0" i="0" lang="en-US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Funding is exhausted or no longer available for allocation to the project;</a:t>
            </a:r>
            <a:endParaRPr/>
          </a:p>
          <a:p>
            <a:pPr indent="-285750" lvl="1" marL="6286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⮚"/>
            </a:pPr>
            <a:r>
              <a:rPr b="0" i="0" lang="en-US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need for the project no longer exists (e.g., the customer no longer wants the project completed, a change</a:t>
            </a:r>
            <a:endParaRPr/>
          </a:p>
          <a:p>
            <a:pPr indent="-285750" lvl="1" marL="6286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⮚"/>
            </a:pPr>
            <a:r>
              <a:rPr b="0" i="0" lang="en-US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 strategy or priority ends the project, the organizational management provides direction to end the project);</a:t>
            </a:r>
            <a:endParaRPr/>
          </a:p>
          <a:p>
            <a:pPr indent="-285750" lvl="1" marL="6286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⮚"/>
            </a:pPr>
            <a:r>
              <a:rPr b="0" i="0" lang="en-US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human or physical resources are no longer available; or</a:t>
            </a:r>
            <a:endParaRPr/>
          </a:p>
          <a:p>
            <a:pPr indent="-285750" lvl="1" marL="6286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Noto Sans Symbols"/>
              <a:buChar char="⮚"/>
            </a:pPr>
            <a:r>
              <a:rPr b="0" i="0" lang="en-US" sz="2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The project is terminated for legal cause or convenience.</a:t>
            </a:r>
            <a:endParaRPr/>
          </a:p>
        </p:txBody>
      </p:sp>
      <p:pic>
        <p:nvPicPr>
          <p:cNvPr id="149" name="Google Shape;149;p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9555036" y="1822768"/>
            <a:ext cx="2698475" cy="380423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" name="Google Shape;154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155" name="Google Shape;155;p6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6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7" name="Google Shape;157;p6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58" name="Google Shape;158;p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60" name="Google Shape;160;p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61" name="Google Shape;161;p6"/>
          <p:cNvSpPr txBox="1"/>
          <p:nvPr/>
        </p:nvSpPr>
        <p:spPr>
          <a:xfrm>
            <a:off x="2650377" y="543490"/>
            <a:ext cx="3340979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Meaning of “ RISK “</a:t>
            </a:r>
            <a:endParaRPr/>
          </a:p>
        </p:txBody>
      </p:sp>
      <p:sp>
        <p:nvSpPr>
          <p:cNvPr id="162" name="Google Shape;162;p6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163" name="Google Shape;163;p6"/>
          <p:cNvSpPr txBox="1"/>
          <p:nvPr/>
        </p:nvSpPr>
        <p:spPr>
          <a:xfrm>
            <a:off x="1308894" y="1794043"/>
            <a:ext cx="9902228" cy="23083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When the word “risk” is mentioned, most people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   tend to think of negative consequences.</a:t>
            </a:r>
            <a:endParaRPr/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risk is a possible/potential event.</a:t>
            </a:r>
            <a:endParaRPr/>
          </a:p>
          <a:p>
            <a:pPr indent="-571500" lvl="0" marL="5715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An example is fluctuations in exchange rate.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8" name="Google Shape;168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169" name="Google Shape;169;p7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7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7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72" name="Google Shape;172;p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p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75" name="Google Shape;175;p7"/>
          <p:cNvSpPr txBox="1"/>
          <p:nvPr/>
        </p:nvSpPr>
        <p:spPr>
          <a:xfrm>
            <a:off x="2650377" y="543490"/>
            <a:ext cx="2863284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Meaning of  Risk</a:t>
            </a:r>
            <a:endParaRPr/>
          </a:p>
        </p:txBody>
      </p:sp>
      <p:sp>
        <p:nvSpPr>
          <p:cNvPr id="176" name="Google Shape;176;p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177" name="Google Shape;177;p7"/>
          <p:cNvSpPr txBox="1"/>
          <p:nvPr/>
        </p:nvSpPr>
        <p:spPr>
          <a:xfrm>
            <a:off x="389469" y="1844525"/>
            <a:ext cx="11082442" cy="36267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546100" lvl="0" marL="546100" marR="0" rtl="0" algn="l"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2400"/>
              <a:buFont typeface="Arial"/>
              <a:buChar char="•"/>
            </a:pPr>
            <a:r>
              <a:rPr b="1"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Any</a:t>
            </a:r>
            <a:r>
              <a:rPr lang="en-US" sz="240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possible/potential event could have either:</a:t>
            </a:r>
            <a:endParaRPr/>
          </a:p>
          <a:p>
            <a:pPr indent="0" lvl="1" marL="725488" marR="0" rtl="0" algn="l">
              <a:spcBef>
                <a:spcPts val="1200"/>
              </a:spcBef>
              <a:spcAft>
                <a:spcPts val="0"/>
              </a:spcAft>
              <a:buClr>
                <a:srgbClr val="595959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Positive</a:t>
            </a: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consequence </a:t>
            </a:r>
            <a:r>
              <a:rPr b="0" i="0" lang="en-US" sz="2400" u="none" cap="none" strike="noStrike">
                <a:solidFill>
                  <a:srgbClr val="00605D"/>
                </a:solidFill>
                <a:latin typeface="Arial"/>
                <a:ea typeface="Arial"/>
                <a:cs typeface="Arial"/>
                <a:sym typeface="Arial"/>
              </a:rPr>
              <a:t>(opportunity)</a:t>
            </a:r>
            <a:endParaRPr/>
          </a:p>
          <a:p>
            <a:pPr indent="0" lvl="1" marL="725488" marR="0" rtl="0" algn="l">
              <a:spcBef>
                <a:spcPts val="1200"/>
              </a:spcBef>
              <a:spcAft>
                <a:spcPts val="0"/>
              </a:spcAft>
              <a:buClr>
                <a:srgbClr val="595959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Negative</a:t>
            </a:r>
            <a:r>
              <a:rPr b="0" i="0" lang="en-US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consequence </a:t>
            </a:r>
            <a:r>
              <a:rPr b="0" i="0" lang="en-US" sz="2400" u="none" cap="none" strike="noStrike">
                <a:solidFill>
                  <a:srgbClr val="FF0000"/>
                </a:solidFill>
                <a:latin typeface="Arial"/>
                <a:ea typeface="Arial"/>
                <a:cs typeface="Arial"/>
                <a:sym typeface="Arial"/>
              </a:rPr>
              <a:t>(threats)</a:t>
            </a:r>
            <a:endParaRPr/>
          </a:p>
          <a:p>
            <a:pPr indent="-546100" lvl="1" marL="546100" marR="0" rtl="0" algn="l">
              <a:spcBef>
                <a:spcPts val="2400"/>
              </a:spcBef>
              <a:spcAft>
                <a:spcPts val="0"/>
              </a:spcAft>
              <a:buClr>
                <a:srgbClr val="595959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Typically, we get more concerned about threats  than opportunities.</a:t>
            </a:r>
            <a:endParaRPr/>
          </a:p>
        </p:txBody>
      </p:sp>
      <p:pic>
        <p:nvPicPr>
          <p:cNvPr id="178" name="Google Shape;178;p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138463" y="724101"/>
            <a:ext cx="3539542" cy="210160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" name="Google Shape;183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8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5" name="Google Shape;185;p8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8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87" name="Google Shape;187;p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8" name="Google Shape;188;p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89" name="Google Shape;189;p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190" name="Google Shape;190;p8"/>
          <p:cNvSpPr txBox="1"/>
          <p:nvPr/>
        </p:nvSpPr>
        <p:spPr>
          <a:xfrm>
            <a:off x="2650377" y="543490"/>
            <a:ext cx="290015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Risk VS Problem</a:t>
            </a:r>
            <a:endParaRPr/>
          </a:p>
        </p:txBody>
      </p:sp>
      <p:sp>
        <p:nvSpPr>
          <p:cNvPr id="191" name="Google Shape;191;p8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192" name="Google Shape;192;p8"/>
          <p:cNvSpPr txBox="1"/>
          <p:nvPr/>
        </p:nvSpPr>
        <p:spPr>
          <a:xfrm>
            <a:off x="523664" y="1779799"/>
            <a:ext cx="10397260" cy="369440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3200"/>
              <a:buFont typeface="Noto Sans Symbols"/>
              <a:buChar char="▪"/>
            </a:pPr>
            <a:r>
              <a:rPr b="0" i="0" lang="en-US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Risks aren’t </a:t>
            </a:r>
            <a:r>
              <a:rPr b="1" i="0" lang="en-US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problems/Issues</a:t>
            </a:r>
            <a:r>
              <a:rPr b="0" i="0" lang="en-US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3200"/>
              <a:buFont typeface="Noto Sans Symbols"/>
              <a:buChar char="▪"/>
            </a:pPr>
            <a:r>
              <a:rPr b="1" i="0" lang="en-US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Problems/Issues</a:t>
            </a:r>
            <a:r>
              <a:rPr b="0" i="0" lang="en-US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are negative events that are in the process of occurring right now. </a:t>
            </a:r>
            <a:endParaRPr/>
          </a:p>
          <a:p>
            <a:pPr indent="-342900" lvl="0" marL="34290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595959"/>
              </a:buClr>
              <a:buSzPts val="3200"/>
              <a:buFont typeface="Noto Sans Symbols"/>
              <a:buChar char="▪"/>
            </a:pPr>
            <a:r>
              <a:rPr b="0" i="0" lang="en-US" sz="3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Risks are potential/possible event that can materialize and then become problems.</a:t>
            </a:r>
            <a:endParaRPr b="0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3" name="Google Shape;193;p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8248091" y="397229"/>
            <a:ext cx="3292169" cy="20708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8" name="Google Shape;198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199" name="Google Shape;199;p9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9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1" name="Google Shape;201;p9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2" name="Google Shape;202;p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3" name="Google Shape;203;p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" name="Google Shape;204;p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205" name="Google Shape;205;p9"/>
          <p:cNvSpPr txBox="1"/>
          <p:nvPr/>
        </p:nvSpPr>
        <p:spPr>
          <a:xfrm>
            <a:off x="2650377" y="543490"/>
            <a:ext cx="330840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Definitions of ‘Risk’ </a:t>
            </a:r>
            <a:endParaRPr/>
          </a:p>
        </p:txBody>
      </p:sp>
      <p:sp>
        <p:nvSpPr>
          <p:cNvPr id="206" name="Google Shape;206;p9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207" name="Google Shape;207;p9"/>
          <p:cNvSpPr txBox="1"/>
          <p:nvPr/>
        </p:nvSpPr>
        <p:spPr>
          <a:xfrm>
            <a:off x="277472" y="2267141"/>
            <a:ext cx="11666878" cy="31566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1250950" lvl="0" marL="12509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NOTE 1 – 	An effect is a deviation from the expected – positive and/or negative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50950" lvl="0" marL="1250950" marR="0" rt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الملاحظة 1 - التأثير هو التغير عن المتوقع إما إيجابا أو سلبا او كليهما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50950" lvl="0" marL="125095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NOTE 2 – 	Objectives can have different aspects (such as financial, health and safety, and environmental goals) and can apply at different levels (such as strategic, organization-wide, project, product and process).</a:t>
            </a:r>
            <a:endParaRPr b="0" i="0" sz="20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50950" lvl="0" marL="1250950" marR="0" rt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الملاحظة 2 – قد يكون للأهداف أبعاد مختلفة (مثل الأهداف المالية ، والصحة والسلامة ، والأهداف البيئية) ويمكن تطبيقها على مستويات مختلفة مثل (الاستراتيجية ، على مستوى المنظمة ، المشروع ، المنتج والعملية).</a:t>
            </a:r>
            <a:endParaRPr b="0" i="0" sz="3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8" name="Google Shape;208;p9"/>
          <p:cNvSpPr txBox="1"/>
          <p:nvPr/>
        </p:nvSpPr>
        <p:spPr>
          <a:xfrm>
            <a:off x="1665116" y="1312633"/>
            <a:ext cx="10441159" cy="846386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Calibri"/>
              <a:buNone/>
            </a:pPr>
            <a:r>
              <a:rPr b="1" i="0" lang="en-US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‘</a:t>
            </a:r>
            <a:r>
              <a:rPr b="1" i="1" lang="en-US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Effect of uncertainty on objectives’  -  "تأثير عدم اليقين على الأهداف"</a:t>
            </a:r>
            <a:endParaRPr b="1" i="1" sz="24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ISO 3100:2009 Risk Management – Principles and Guidelines</a:t>
            </a:r>
            <a:endParaRPr b="1" i="1" sz="1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3" name="Google Shape;213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214" name="Google Shape;214;p10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5" name="Google Shape;215;p10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6" name="Google Shape;216;p10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17" name="Google Shape;217;p1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18" name="Google Shape;218;p1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19" name="Google Shape;219;p1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220" name="Google Shape;220;p10"/>
          <p:cNvSpPr txBox="1"/>
          <p:nvPr/>
        </p:nvSpPr>
        <p:spPr>
          <a:xfrm>
            <a:off x="2650377" y="543490"/>
            <a:ext cx="3211135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Definitions of ‘Risk’</a:t>
            </a:r>
            <a:endParaRPr/>
          </a:p>
        </p:txBody>
      </p:sp>
      <p:sp>
        <p:nvSpPr>
          <p:cNvPr id="221" name="Google Shape;221;p10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222" name="Google Shape;222;p10"/>
          <p:cNvSpPr txBox="1"/>
          <p:nvPr/>
        </p:nvSpPr>
        <p:spPr>
          <a:xfrm>
            <a:off x="355714" y="1886813"/>
            <a:ext cx="11480572" cy="322652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1250950" lvl="0" marL="12509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NOTE 3 – 	Risk is often characterized by reference to potential events and consequences, or a combination of these.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50950" lvl="0" marL="1250950" marR="0" rt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الملاحظة 3 - تتصنف المخاطر في كثير من الأحيان بالرجوع إلى الأحداث والعواقب المحتملة ، أو مزيج منها.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50950" lvl="0" marL="125095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NOTE 4 – 	Risk is often expressed in terms of a combination of the consequences of an event (including change in circumstances) and the associated likelihood of occurrence.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50950" lvl="0" marL="1250950" marR="0" rt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الملاحظة 4 - يُعبَّر عن المخاطر في كثير من الأحيان من خلال مجموعة من عواقب الحدث (بما في ذلك التغيير في الظروف) وما يرتبط به من احتمالية حدوثه.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50950" lvl="0" marL="125095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NOTE 5 – 	Uncertainty is the state, even partial, of deficiency of information related to, understanding or knowledge of, an event, its consequence or likelihood.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1250950" lvl="0" marL="1250950" marR="0" rtl="0" algn="r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الملاحظة 5 - عدم اليقين هو حالة حتى ولو كانت جزئية ، لنقص المعلومات المتعلقة بفهم او معرفة عواقب اواحتمالية حدوث حدث ما.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7" name="Google Shape;227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228" name="Google Shape;228;p11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9" name="Google Shape;229;p11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0" name="Google Shape;230;p11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31" name="Google Shape;231;p1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2" name="Google Shape;232;p1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33" name="Google Shape;233;p1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11"/>
          <p:cNvSpPr txBox="1"/>
          <p:nvPr/>
        </p:nvSpPr>
        <p:spPr>
          <a:xfrm>
            <a:off x="2650377" y="543490"/>
            <a:ext cx="3211135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Definitions of ‘Risk’</a:t>
            </a:r>
            <a:endParaRPr/>
          </a:p>
        </p:txBody>
      </p:sp>
      <p:sp>
        <p:nvSpPr>
          <p:cNvPr id="235" name="Google Shape;235;p11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236" name="Google Shape;236;p11"/>
          <p:cNvSpPr txBox="1"/>
          <p:nvPr/>
        </p:nvSpPr>
        <p:spPr>
          <a:xfrm>
            <a:off x="294511" y="1629924"/>
            <a:ext cx="11802239" cy="2411303"/>
          </a:xfrm>
          <a:prstGeom prst="rect">
            <a:avLst/>
          </a:prstGeom>
          <a:solidFill>
            <a:srgbClr val="00605D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200"/>
              <a:buFont typeface="Arial"/>
              <a:buNone/>
            </a:pPr>
            <a:r>
              <a:rPr b="0" i="1" lang="en-US" sz="32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‘</a:t>
            </a:r>
            <a:r>
              <a:rPr b="1" i="1" lang="en-US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Uncertainty of outcome, whether positive opportunity or negative threat, of actions and events. It is the combination of likelihood and impact, including perceived importance.’</a:t>
            </a:r>
            <a:endParaRPr b="1" i="1" sz="24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2400"/>
              <a:buFont typeface="Arial"/>
              <a:buNone/>
            </a:pPr>
            <a:r>
              <a:rPr b="1" i="1" lang="en-US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"عدم اليقين من نتائج الأحداث أو الأفعال سواء كانت نتائج إيجابية(فرص) أو نتائج سلبيه (تهديد) ،. ولذلك فإن القيمة المتوقعة لأهمية الخطورة و تكون مزيج بين الاحتمالية والتأثير.</a:t>
            </a:r>
            <a:endParaRPr b="1" i="1" sz="24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Arial"/>
              <a:buNone/>
            </a:pPr>
            <a:r>
              <a:rPr b="0" i="0" lang="en-US" sz="1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UK HM Treasury, The Orange Book, 2004</a:t>
            </a:r>
            <a:endParaRPr/>
          </a:p>
          <a:p>
            <a:pPr indent="0" lvl="0" marL="0" marR="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t/>
            </a:r>
            <a:endParaRPr b="0" i="0" sz="20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5400" lvl="0" marL="228600" marR="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54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37" name="Google Shape;237;p11"/>
          <p:cNvSpPr txBox="1"/>
          <p:nvPr/>
        </p:nvSpPr>
        <p:spPr>
          <a:xfrm>
            <a:off x="294511" y="4123984"/>
            <a:ext cx="11802239" cy="1384995"/>
          </a:xfrm>
          <a:prstGeom prst="rect">
            <a:avLst/>
          </a:prstGeom>
          <a:solidFill>
            <a:srgbClr val="009999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1" i="1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‘The likelihood, measured by its probability, that a particular event will occur.’</a:t>
            </a:r>
            <a:endParaRPr b="1" i="1" sz="2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1" i="1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"الارجحية ، تقاس باحتمالية وقوع حدث معين".</a:t>
            </a:r>
            <a:endParaRPr b="1" i="1" sz="2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UK HM Treasury, The Green Book, July 2011</a:t>
            </a:r>
            <a:endParaRPr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2" name="Google Shape;242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243" name="Google Shape;243;p12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4" name="Google Shape;244;p12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45" name="Google Shape;245;p12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46" name="Google Shape;246;p1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47" name="Google Shape;247;p1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48" name="Google Shape;248;p1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249" name="Google Shape;249;p12"/>
          <p:cNvSpPr txBox="1"/>
          <p:nvPr/>
        </p:nvSpPr>
        <p:spPr>
          <a:xfrm>
            <a:off x="2650377" y="543490"/>
            <a:ext cx="3211135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Definitions of ‘Risk’</a:t>
            </a:r>
            <a:endParaRPr/>
          </a:p>
        </p:txBody>
      </p:sp>
      <p:sp>
        <p:nvSpPr>
          <p:cNvPr id="250" name="Google Shape;250;p12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251" name="Google Shape;251;p12"/>
          <p:cNvSpPr txBox="1"/>
          <p:nvPr/>
        </p:nvSpPr>
        <p:spPr>
          <a:xfrm>
            <a:off x="247651" y="1538661"/>
            <a:ext cx="11944349" cy="3970318"/>
          </a:xfrm>
          <a:prstGeom prst="rect">
            <a:avLst/>
          </a:prstGeom>
          <a:solidFill>
            <a:srgbClr val="33CCCC"/>
          </a:solidFill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1" i="1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‘A </a:t>
            </a:r>
            <a:r>
              <a:rPr b="1" i="1" lang="en-US" sz="2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hazard</a:t>
            </a:r>
            <a:r>
              <a:rPr b="1" i="1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is the potential for harm arising from an intrinsic property or disposition of something to cause detriment.’</a:t>
            </a:r>
            <a:endParaRPr b="1" i="1" sz="2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1" i="1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"</a:t>
            </a:r>
            <a:r>
              <a:rPr b="1" i="1" lang="en-US" sz="2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الخطورة</a:t>
            </a:r>
            <a:r>
              <a:rPr b="1" i="1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هو احتمال حدوث ضرر ناتج عن خاصية جوهرية أو التصرف في شيء ما لإلحاق الضرر ".</a:t>
            </a:r>
            <a:endParaRPr b="1" i="1" sz="2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1" i="1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‘</a:t>
            </a:r>
            <a:r>
              <a:rPr b="1" i="1" lang="en-US" sz="2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Risk</a:t>
            </a:r>
            <a:r>
              <a:rPr b="1" i="1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is the chance, high or low, that somebody or something could be harmed by these and other hazards, together with an indication of how serious the harm could be.’</a:t>
            </a:r>
            <a:endParaRPr b="1" i="1" sz="2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1" i="1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"</a:t>
            </a:r>
            <a:r>
              <a:rPr b="1" i="1" lang="en-US" sz="2800" u="none" cap="none" strike="noStrik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الخطورة</a:t>
            </a:r>
            <a:r>
              <a:rPr b="1" i="1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 هي فرصة حدوث( سواء كانت عالية أو منخفضة) ضرر شخص ما أو شيء ما، وكذلك مدى خطورة الضرر".</a:t>
            </a:r>
            <a:endParaRPr b="1" i="1" sz="28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UK Health and Safety Executive – www.hse.gov.uk/risk/index.htm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5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" name="Google Shape;256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257" name="Google Shape;257;p13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8" name="Google Shape;258;p13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59" name="Google Shape;259;p13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60" name="Google Shape;260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1" name="Google Shape;261;p1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62" name="Google Shape;262;p1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13"/>
          <p:cNvSpPr txBox="1"/>
          <p:nvPr/>
        </p:nvSpPr>
        <p:spPr>
          <a:xfrm>
            <a:off x="2650377" y="543490"/>
            <a:ext cx="228402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Risk Triggers</a:t>
            </a:r>
            <a:endParaRPr/>
          </a:p>
        </p:txBody>
      </p:sp>
      <p:sp>
        <p:nvSpPr>
          <p:cNvPr id="264" name="Google Shape;264;p13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265" name="Google Shape;265;p13"/>
          <p:cNvSpPr txBox="1"/>
          <p:nvPr/>
        </p:nvSpPr>
        <p:spPr>
          <a:xfrm>
            <a:off x="280194" y="1868674"/>
            <a:ext cx="9130506" cy="28623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Risk triggers are “signs” that a risk event is about to  occur.</a:t>
            </a:r>
            <a:endParaRPr/>
          </a:p>
          <a:p>
            <a:pPr indent="-571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None/>
            </a:pPr>
            <a:r>
              <a:t/>
            </a:r>
            <a:endParaRPr sz="36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85750" lvl="0" marL="28575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Char char="▪"/>
            </a:pPr>
            <a:r>
              <a:rPr lang="en-US" sz="36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A risk trigger signals that something more relevant to the project is on the horizon.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0" name="Google Shape;27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271" name="Google Shape;271;p14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2" name="Google Shape;272;p14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73" name="Google Shape;273;p14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74" name="Google Shape;274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5" name="Google Shape;275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76" name="Google Shape;276;p1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14"/>
          <p:cNvSpPr txBox="1"/>
          <p:nvPr/>
        </p:nvSpPr>
        <p:spPr>
          <a:xfrm>
            <a:off x="2650377" y="543490"/>
            <a:ext cx="2404826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Open thinking</a:t>
            </a:r>
            <a:endParaRPr/>
          </a:p>
        </p:txBody>
      </p:sp>
      <p:sp>
        <p:nvSpPr>
          <p:cNvPr id="278" name="Google Shape;278;p14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279" name="Google Shape;279;p14"/>
          <p:cNvSpPr txBox="1"/>
          <p:nvPr/>
        </p:nvSpPr>
        <p:spPr>
          <a:xfrm>
            <a:off x="609600" y="1286801"/>
            <a:ext cx="5384800" cy="4266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/>
          <a:p>
            <a:pPr indent="-76200" lvl="0" marL="22860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What risks did you face today as you traveled to the workshop?</a:t>
            </a:r>
            <a:endParaRPr/>
          </a:p>
          <a:p>
            <a:pPr indent="-762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What was the risk?</a:t>
            </a:r>
            <a:endParaRPr/>
          </a:p>
          <a:p>
            <a:pPr indent="-762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How did you manage the risk?</a:t>
            </a:r>
            <a:endParaRPr/>
          </a:p>
        </p:txBody>
      </p:sp>
      <p:pic>
        <p:nvPicPr>
          <p:cNvPr descr="Women Don’t Take Risks Like Men | Leadership Freak" id="280" name="Google Shape;280;p14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6197602" y="1633537"/>
            <a:ext cx="5783072" cy="382414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4" name="Shape 2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5" name="Google Shape;285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286" name="Google Shape;286;p15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7" name="Google Shape;287;p15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8" name="Google Shape;288;p15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89" name="Google Shape;289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290" name="Google Shape;290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291" name="Google Shape;291;p1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292" name="Google Shape;292;p15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Example</a:t>
            </a:r>
            <a:endParaRPr/>
          </a:p>
        </p:txBody>
      </p:sp>
      <p:sp>
        <p:nvSpPr>
          <p:cNvPr id="293" name="Google Shape;293;p15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pic>
        <p:nvPicPr>
          <p:cNvPr id="294" name="Google Shape;294;p1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748104" y="1335698"/>
            <a:ext cx="3346938" cy="4186604"/>
          </a:xfrm>
          <a:prstGeom prst="rect">
            <a:avLst/>
          </a:prstGeom>
          <a:noFill/>
          <a:ln>
            <a:noFill/>
          </a:ln>
        </p:spPr>
      </p:pic>
      <p:sp>
        <p:nvSpPr>
          <p:cNvPr id="295" name="Google Shape;295;p15"/>
          <p:cNvSpPr/>
          <p:nvPr/>
        </p:nvSpPr>
        <p:spPr>
          <a:xfrm>
            <a:off x="4560127" y="1966546"/>
            <a:ext cx="4287715" cy="2924908"/>
          </a:xfrm>
          <a:prstGeom prst="wedgeEllipseCallout">
            <a:avLst>
              <a:gd fmla="val -95388" name="adj1"/>
              <a:gd fmla="val -50357" name="adj2"/>
            </a:avLst>
          </a:prstGeom>
          <a:solidFill>
            <a:srgbClr val="2AABA8"/>
          </a:solidFill>
          <a:ln>
            <a:noFill/>
          </a:ln>
          <a:effectLst>
            <a:outerShdw rotWithShape="0" algn="ctr" dir="2700000" dist="35921">
              <a:srgbClr val="E7E6E6"/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215"/>
              <a:buFont typeface="Comic Sans MS"/>
              <a:buNone/>
            </a:pPr>
            <a:r>
              <a:rPr b="1" i="0" lang="en-US" sz="2215" u="none" cap="none" strike="noStrike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Boss!!!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1108"/>
              </a:spcBef>
              <a:spcAft>
                <a:spcPts val="0"/>
              </a:spcAft>
              <a:buClr>
                <a:srgbClr val="FFFFFF"/>
              </a:buClr>
              <a:buSzPts val="2215"/>
              <a:buFont typeface="Comic Sans MS"/>
              <a:buNone/>
            </a:pPr>
            <a:r>
              <a:rPr b="1" i="0" lang="en-US" sz="2215" u="none" cap="none" strike="noStrike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There is a strange sound coming from the excavation…??!!</a:t>
            </a:r>
            <a:endParaRPr b="0" i="0" sz="2215" u="none" cap="none" strike="noStrike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0" name="Google Shape;300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Google Shape;301;p16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2" name="Google Shape;302;p16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03" name="Google Shape;303;p16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04" name="Google Shape;304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5" name="Google Shape;305;p1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6" name="Google Shape;306;p16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07" name="Google Shape;307;p16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308" name="Google Shape;308;p16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Example</a:t>
            </a:r>
            <a:endParaRPr/>
          </a:p>
        </p:txBody>
      </p:sp>
      <p:pic>
        <p:nvPicPr>
          <p:cNvPr descr="Fuite_1" id="309" name="Google Shape;309;p16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181225" y="1408196"/>
            <a:ext cx="7829550" cy="4370747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grpSp>
        <p:nvGrpSpPr>
          <p:cNvPr id="310" name="Google Shape;310;p16"/>
          <p:cNvGrpSpPr/>
          <p:nvPr/>
        </p:nvGrpSpPr>
        <p:grpSpPr>
          <a:xfrm>
            <a:off x="3950169" y="2292560"/>
            <a:ext cx="2397050" cy="1301009"/>
            <a:chOff x="1164" y="1344"/>
            <a:chExt cx="1852" cy="1851"/>
          </a:xfrm>
        </p:grpSpPr>
        <p:cxnSp>
          <p:nvCxnSpPr>
            <p:cNvPr id="311" name="Google Shape;311;p16"/>
            <p:cNvCxnSpPr/>
            <p:nvPr/>
          </p:nvCxnSpPr>
          <p:spPr>
            <a:xfrm flipH="1" rot="10800000">
              <a:off x="1164" y="1853"/>
              <a:ext cx="420" cy="1342"/>
            </a:xfrm>
            <a:prstGeom prst="straightConnector1">
              <a:avLst/>
            </a:prstGeom>
            <a:noFill/>
            <a:ln cap="flat" cmpd="sng" w="38100">
              <a:solidFill>
                <a:srgbClr val="FFFFFF"/>
              </a:solidFill>
              <a:prstDash val="solid"/>
              <a:round/>
              <a:headEnd len="med" w="med" type="triangle"/>
              <a:tailEnd len="med" w="med" type="none"/>
            </a:ln>
          </p:spPr>
        </p:cxnSp>
        <p:sp>
          <p:nvSpPr>
            <p:cNvPr id="312" name="Google Shape;312;p16"/>
            <p:cNvSpPr txBox="1"/>
            <p:nvPr/>
          </p:nvSpPr>
          <p:spPr>
            <a:xfrm>
              <a:off x="1584" y="1344"/>
              <a:ext cx="1432" cy="296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45700" lIns="91425" spcFirstLastPara="1" rIns="91425" wrap="square" tIns="45700">
              <a:sp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FFFFFF"/>
                </a:buClr>
                <a:buSzPts val="2215"/>
                <a:buFont typeface="Times New Roman"/>
                <a:buNone/>
              </a:pPr>
              <a:r>
                <a:rPr b="1" i="0" lang="en-US" sz="2215" u="none" cap="none" strike="noStrike">
                  <a:solidFill>
                    <a:srgbClr val="FFFFFF"/>
                  </a:solidFill>
                  <a:latin typeface="Times New Roman"/>
                  <a:ea typeface="Times New Roman"/>
                  <a:cs typeface="Times New Roman"/>
                  <a:sym typeface="Times New Roman"/>
                </a:rPr>
                <a:t>Strange Sound</a:t>
              </a:r>
              <a:endParaRPr/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6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" name="Google Shape;317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318" name="Google Shape;318;p17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19" name="Google Shape;319;p17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0" name="Google Shape;320;p17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21" name="Google Shape;321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1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23" name="Google Shape;323;p17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24" name="Google Shape;324;p17"/>
          <p:cNvSpPr txBox="1"/>
          <p:nvPr/>
        </p:nvSpPr>
        <p:spPr>
          <a:xfrm>
            <a:off x="2650377" y="543490"/>
            <a:ext cx="158408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Example</a:t>
            </a:r>
            <a:endParaRPr/>
          </a:p>
        </p:txBody>
      </p:sp>
      <p:sp>
        <p:nvSpPr>
          <p:cNvPr id="325" name="Google Shape;325;p17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pic>
        <p:nvPicPr>
          <p:cNvPr id="326" name="Google Shape;326;p17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776326" y="1138146"/>
            <a:ext cx="7638286" cy="4842886"/>
          </a:xfrm>
          <a:prstGeom prst="rect">
            <a:avLst/>
          </a:prstGeom>
          <a:noFill/>
          <a:ln>
            <a:noFill/>
          </a:ln>
        </p:spPr>
      </p:pic>
      <p:sp>
        <p:nvSpPr>
          <p:cNvPr id="327" name="Google Shape;327;p17"/>
          <p:cNvSpPr/>
          <p:nvPr/>
        </p:nvSpPr>
        <p:spPr>
          <a:xfrm>
            <a:off x="2931808" y="1384157"/>
            <a:ext cx="2025764" cy="735199"/>
          </a:xfrm>
          <a:prstGeom prst="wedgeEllipseCallout">
            <a:avLst>
              <a:gd fmla="val 58159" name="adj1"/>
              <a:gd fmla="val 83229" name="adj2"/>
            </a:avLst>
          </a:prstGeom>
          <a:solidFill>
            <a:schemeClr val="dk1"/>
          </a:solidFill>
          <a:ln cap="flat" cmpd="sng" w="12700">
            <a:solidFill>
              <a:schemeClr val="dk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What Happen??</a:t>
            </a:r>
            <a:endParaRPr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2" name="Google Shape;332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19845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333" name="Google Shape;333;p18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4" name="Google Shape;334;p18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5" name="Google Shape;335;p18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36" name="Google Shape;336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37" name="Google Shape;337;p1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38" name="Google Shape;338;p1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39" name="Google Shape;339;p18"/>
          <p:cNvSpPr txBox="1"/>
          <p:nvPr/>
        </p:nvSpPr>
        <p:spPr>
          <a:xfrm>
            <a:off x="2650377" y="543490"/>
            <a:ext cx="2844048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Operational Risk</a:t>
            </a:r>
            <a:endParaRPr/>
          </a:p>
        </p:txBody>
      </p:sp>
      <p:sp>
        <p:nvSpPr>
          <p:cNvPr id="340" name="Google Shape;340;p18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pic>
        <p:nvPicPr>
          <p:cNvPr descr="Fuite_3" id="341" name="Google Shape;341;p1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2886075" y="1485307"/>
            <a:ext cx="6896100" cy="4216526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5" name="Shape 3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6" name="Google Shape;346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727653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347" name="Google Shape;347;p19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8" name="Google Shape;348;p19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9" name="Google Shape;349;p19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0" name="Google Shape;350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51" name="Google Shape;351;p1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19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53" name="Google Shape;353;p19"/>
          <p:cNvSpPr txBox="1"/>
          <p:nvPr/>
        </p:nvSpPr>
        <p:spPr>
          <a:xfrm>
            <a:off x="2650377" y="543490"/>
            <a:ext cx="460094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Without Risk Management!!</a:t>
            </a:r>
            <a:endParaRPr/>
          </a:p>
        </p:txBody>
      </p:sp>
      <p:sp>
        <p:nvSpPr>
          <p:cNvPr id="354" name="Google Shape;354;p19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355" name="Google Shape;355;p19"/>
          <p:cNvSpPr txBox="1"/>
          <p:nvPr/>
        </p:nvSpPr>
        <p:spPr>
          <a:xfrm>
            <a:off x="4373665" y="1832986"/>
            <a:ext cx="6949809" cy="29639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00CC99"/>
              </a:buClr>
              <a:buSzPts val="1820"/>
              <a:buFont typeface="Noto Sans Symbols"/>
              <a:buNone/>
            </a:pPr>
            <a:r>
              <a:rPr b="1" i="0" lang="en-US" sz="2800" u="none" cap="none" strike="noStrike">
                <a:solidFill>
                  <a:srgbClr val="00CC99"/>
                </a:solidFill>
                <a:latin typeface="Calibri"/>
                <a:ea typeface="Calibri"/>
                <a:cs typeface="Calibri"/>
                <a:sym typeface="Calibri"/>
              </a:rPr>
              <a:t>You will be surprised by the </a:t>
            </a:r>
            <a:r>
              <a:rPr b="1" i="0" lang="en-US" sz="4400" u="none" cap="none" strike="noStrike">
                <a:solidFill>
                  <a:srgbClr val="00CC99"/>
                </a:solidFill>
                <a:latin typeface="Calibri"/>
                <a:ea typeface="Calibri"/>
                <a:cs typeface="Calibri"/>
                <a:sym typeface="Calibri"/>
              </a:rPr>
              <a:t>T</a:t>
            </a:r>
            <a:r>
              <a:rPr b="1" i="0" lang="en-US" sz="2800" u="none" cap="none" strike="noStrike">
                <a:solidFill>
                  <a:srgbClr val="00CC99"/>
                </a:solidFill>
                <a:latin typeface="Calibri"/>
                <a:ea typeface="Calibri"/>
                <a:cs typeface="Calibri"/>
                <a:sym typeface="Calibri"/>
              </a:rPr>
              <a:t>hreats surrounding you and  will miss </a:t>
            </a:r>
            <a:r>
              <a:rPr b="1" i="0" lang="en-US" sz="4400" u="none" cap="none" strike="noStrike">
                <a:solidFill>
                  <a:srgbClr val="00CC99"/>
                </a:solidFill>
                <a:latin typeface="Calibri"/>
                <a:ea typeface="Calibri"/>
                <a:cs typeface="Calibri"/>
                <a:sym typeface="Calibri"/>
              </a:rPr>
              <a:t>o</a:t>
            </a:r>
            <a:r>
              <a:rPr b="1" i="0" lang="en-US" sz="2800" u="none" cap="none" strike="noStrike">
                <a:solidFill>
                  <a:srgbClr val="00CC99"/>
                </a:solidFill>
                <a:latin typeface="Calibri"/>
                <a:ea typeface="Calibri"/>
                <a:cs typeface="Calibri"/>
                <a:sym typeface="Calibri"/>
              </a:rPr>
              <a:t>pportunities, as well!</a:t>
            </a:r>
            <a:endParaRPr b="0" i="0" sz="2800" u="none" cap="none" strike="noStrike">
              <a:solidFill>
                <a:srgbClr val="00CC99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56" name="Google Shape;356;p19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141306" y="1553372"/>
            <a:ext cx="2394162" cy="39092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0" name="Shape 3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1" name="Google Shape;361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7534486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362" name="Google Shape;362;p20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3" name="Google Shape;363;p20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64" name="Google Shape;364;p20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5" name="Google Shape;365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66" name="Google Shape;366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67" name="Google Shape;367;p20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68" name="Google Shape;368;p20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369" name="Google Shape;369;p20"/>
          <p:cNvSpPr txBox="1"/>
          <p:nvPr/>
        </p:nvSpPr>
        <p:spPr>
          <a:xfrm>
            <a:off x="2650377" y="543490"/>
            <a:ext cx="4881465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Why does Risk Management </a:t>
            </a:r>
            <a:endParaRPr/>
          </a:p>
        </p:txBody>
      </p:sp>
      <p:pic>
        <p:nvPicPr>
          <p:cNvPr id="370" name="Google Shape;370;p20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889473" y="1144848"/>
            <a:ext cx="9378602" cy="45225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5" name="Google Shape;375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7667836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376" name="Google Shape;376;p21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7" name="Google Shape;377;p21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78" name="Google Shape;378;p21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79" name="Google Shape;379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80" name="Google Shape;380;p2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81" name="Google Shape;381;p2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82" name="Google Shape;382;p21"/>
          <p:cNvSpPr txBox="1"/>
          <p:nvPr/>
        </p:nvSpPr>
        <p:spPr>
          <a:xfrm>
            <a:off x="2650377" y="543490"/>
            <a:ext cx="4881465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Why does Risk Management </a:t>
            </a:r>
            <a:endParaRPr/>
          </a:p>
        </p:txBody>
      </p:sp>
      <p:sp>
        <p:nvSpPr>
          <p:cNvPr id="383" name="Google Shape;383;p21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384" name="Google Shape;384;p21"/>
          <p:cNvSpPr txBox="1"/>
          <p:nvPr/>
        </p:nvSpPr>
        <p:spPr>
          <a:xfrm>
            <a:off x="424676" y="2098776"/>
            <a:ext cx="11491099" cy="297687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Noto Sans Symbols"/>
              <a:buChar char="▪"/>
            </a:pPr>
            <a:r>
              <a:rPr b="0" i="0" lang="en-US" sz="3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Good risk management can save time, improve quality, and reduce the costs of achieving an agreed outcome.</a:t>
            </a:r>
            <a:endParaRPr/>
          </a:p>
          <a:p>
            <a:pPr indent="0" lvl="0" marL="22860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Noto Sans Symbols"/>
              <a:buNone/>
            </a:pPr>
            <a:r>
              <a:t/>
            </a:r>
            <a:endParaRPr b="0" i="0" sz="36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0" marL="22860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3600"/>
              <a:buFont typeface="Noto Sans Symbols"/>
              <a:buChar char="▪"/>
            </a:pPr>
            <a:r>
              <a:rPr b="0" i="0" lang="en-US" sz="36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Effective risk management can be a significant contributor to project success.</a:t>
            </a:r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8" name="Shape 3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" name="Google Shape;389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886786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390" name="Google Shape;390;p22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1" name="Google Shape;391;p22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2" name="Google Shape;392;p22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93" name="Google Shape;393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94" name="Google Shape;394;p22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395" name="Google Shape;395;p2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96" name="Google Shape;396;p22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397" name="Google Shape;397;p22"/>
          <p:cNvSpPr txBox="1"/>
          <p:nvPr/>
        </p:nvSpPr>
        <p:spPr>
          <a:xfrm>
            <a:off x="523664" y="1681317"/>
            <a:ext cx="11268286" cy="39292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28600" lvl="0" marL="2286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Noto Sans Symbols"/>
              <a:buChar char="▪"/>
            </a:pPr>
            <a:r>
              <a:rPr b="0" i="0" lang="en-U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Analysis of common causes of project failure by the UK’s National Audit Office (NAO) highlighted the following:</a:t>
            </a:r>
            <a:endParaRPr/>
          </a:p>
          <a:p>
            <a:pPr indent="-76200" lvl="0" marL="228600" marR="0" rtl="0" algn="just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None/>
            </a:pPr>
            <a:r>
              <a:t/>
            </a:r>
            <a:endParaRPr b="0" i="0" sz="24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28600" lvl="1" marL="685800" marR="0" rtl="0" algn="just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Importance of starting well</a:t>
            </a:r>
            <a:endParaRPr/>
          </a:p>
          <a:p>
            <a:pPr indent="-228600" lvl="1" marL="685800" marR="0" rtl="0" algn="just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Residual uncertainty related to following aspects can put project at risk:</a:t>
            </a:r>
            <a:endParaRPr/>
          </a:p>
          <a:p>
            <a:pPr indent="-228600" lvl="2" marL="1143000" marR="0" rtl="0" algn="just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­"/>
            </a:pPr>
            <a:r>
              <a:rPr b="0" i="0" lang="en-U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Size</a:t>
            </a:r>
            <a:endParaRPr/>
          </a:p>
          <a:p>
            <a:pPr indent="-228600" lvl="2" marL="1143000" marR="0" rtl="0" algn="just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­"/>
            </a:pPr>
            <a:r>
              <a:rPr b="0" i="0" lang="en-U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Timescale</a:t>
            </a:r>
            <a:endParaRPr/>
          </a:p>
          <a:p>
            <a:pPr indent="-228600" lvl="2" marL="1143000" marR="0" rtl="0" algn="just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­"/>
            </a:pPr>
            <a:r>
              <a:rPr b="0" i="0" lang="en-U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Ambition / scope</a:t>
            </a:r>
            <a:endParaRPr/>
          </a:p>
          <a:p>
            <a:pPr indent="-228600" lvl="2" marL="1143000" marR="0" rtl="0" algn="just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Calibri"/>
              <a:buChar char="­"/>
            </a:pPr>
            <a:r>
              <a:rPr b="0" i="0" lang="en-U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Complexity.</a:t>
            </a:r>
            <a:endParaRPr/>
          </a:p>
        </p:txBody>
      </p:sp>
      <p:sp>
        <p:nvSpPr>
          <p:cNvPr id="398" name="Google Shape;398;p22"/>
          <p:cNvSpPr txBox="1"/>
          <p:nvPr/>
        </p:nvSpPr>
        <p:spPr>
          <a:xfrm>
            <a:off x="2650377" y="543490"/>
            <a:ext cx="4881465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Why does Risk Management </a:t>
            </a:r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02" name="Shape 4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3" name="Google Shape;403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3" y="397229"/>
            <a:ext cx="7429711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404" name="Google Shape;404;p23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" name="Google Shape;405;p23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23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07" name="Google Shape;407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08" name="Google Shape;408;p23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09" name="Google Shape;409;p23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410" name="Google Shape;410;p23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411" name="Google Shape;411;p23"/>
          <p:cNvSpPr txBox="1"/>
          <p:nvPr/>
        </p:nvSpPr>
        <p:spPr>
          <a:xfrm>
            <a:off x="2650377" y="543490"/>
            <a:ext cx="498085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Benefits of Risk Management </a:t>
            </a:r>
            <a:endParaRPr/>
          </a:p>
        </p:txBody>
      </p:sp>
      <p:sp>
        <p:nvSpPr>
          <p:cNvPr id="412" name="Google Shape;412;p23"/>
          <p:cNvSpPr txBox="1"/>
          <p:nvPr/>
        </p:nvSpPr>
        <p:spPr>
          <a:xfrm>
            <a:off x="566015" y="1642386"/>
            <a:ext cx="11540260" cy="372918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AABA8"/>
              </a:buClr>
              <a:buSzPts val="2400"/>
              <a:buFont typeface="Arial"/>
              <a:buNone/>
            </a:pPr>
            <a:r>
              <a:rPr b="1" i="0" lang="en-US" sz="2400" u="none" cap="none" strike="noStrike">
                <a:solidFill>
                  <a:srgbClr val="2AABA8"/>
                </a:solidFill>
                <a:latin typeface="Calibri"/>
                <a:ea typeface="Calibri"/>
                <a:cs typeface="Calibri"/>
                <a:sym typeface="Calibri"/>
              </a:rPr>
              <a:t>‘HARD’ (tangible)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Enables better informed and more believable plans, schedules and budgets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Increases the likelihood of a project adhering to its schedules and budgets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Leads to the use of the most suitable type of contract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Allows a more meaningful assessment of contingencies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Contributes to the build-up of statistical information to assist in better management of future projects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Enables a more objective comparison of alternatives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Char char="•"/>
            </a:pPr>
            <a:r>
              <a:rPr b="0" i="0" lang="en-US" sz="20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Identifies, and allocates responsibility to, the best risk owner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6" name="Shape 4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7" name="Google Shape;417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886786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418" name="Google Shape;418;p24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19" name="Google Shape;419;p24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0" name="Google Shape;420;p24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21" name="Google Shape;421;p2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22" name="Google Shape;422;p2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23" name="Google Shape;423;p24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424" name="Google Shape;424;p24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sp>
        <p:nvSpPr>
          <p:cNvPr id="425" name="Google Shape;425;p24"/>
          <p:cNvSpPr txBox="1"/>
          <p:nvPr/>
        </p:nvSpPr>
        <p:spPr>
          <a:xfrm>
            <a:off x="2650377" y="543490"/>
            <a:ext cx="4980851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Benefits of Risk Management </a:t>
            </a:r>
            <a:endParaRPr/>
          </a:p>
        </p:txBody>
      </p:sp>
      <p:sp>
        <p:nvSpPr>
          <p:cNvPr id="426" name="Google Shape;426;p24"/>
          <p:cNvSpPr txBox="1"/>
          <p:nvPr/>
        </p:nvSpPr>
        <p:spPr>
          <a:xfrm>
            <a:off x="250361" y="2029180"/>
            <a:ext cx="11691277" cy="30841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2AABA8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2AABA8"/>
                </a:solidFill>
                <a:latin typeface="Calibri"/>
                <a:ea typeface="Calibri"/>
                <a:cs typeface="Calibri"/>
                <a:sym typeface="Calibri"/>
              </a:rPr>
              <a:t>‘SOFT’ (intangible)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Improves corporate experience and general; communication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Leads to a common understanding and improved team spirit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Helps distinguish between good luck / good management and bad luck / bad management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Helps develop the ability of staff to assess risks</a:t>
            </a:r>
            <a:endParaRPr/>
          </a:p>
          <a:p>
            <a:pPr indent="-228600" lvl="0" marL="2286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Char char="•"/>
            </a:pPr>
            <a:r>
              <a:rPr b="0" i="0" lang="en-US" sz="24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Focuses project management attention on the real and most important issues.</a:t>
            </a:r>
            <a:endParaRPr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30" name="Shape 4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1" name="Google Shape;431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3664" y="397229"/>
            <a:ext cx="6727653" cy="840667"/>
          </a:xfrm>
          <a:prstGeom prst="rect">
            <a:avLst/>
          </a:prstGeom>
          <a:noFill/>
          <a:ln>
            <a:noFill/>
          </a:ln>
        </p:spPr>
      </p:pic>
      <p:sp>
        <p:nvSpPr>
          <p:cNvPr id="432" name="Google Shape;432;p25"/>
          <p:cNvSpPr/>
          <p:nvPr/>
        </p:nvSpPr>
        <p:spPr>
          <a:xfrm>
            <a:off x="857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3" name="Google Shape;433;p25"/>
          <p:cNvSpPr/>
          <p:nvPr/>
        </p:nvSpPr>
        <p:spPr>
          <a:xfrm>
            <a:off x="-22225" y="1588"/>
            <a:ext cx="2446338" cy="1631950"/>
          </a:xfrm>
          <a:custGeom>
            <a:rect b="b" l="l" r="r" t="t"/>
            <a:pathLst>
              <a:path extrusionOk="0" h="754" w="1137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4" name="Google Shape;434;p25"/>
          <p:cNvSpPr/>
          <p:nvPr/>
        </p:nvSpPr>
        <p:spPr>
          <a:xfrm>
            <a:off x="-131763" y="1588"/>
            <a:ext cx="2470150" cy="1631950"/>
          </a:xfrm>
          <a:custGeom>
            <a:rect b="b" l="l" r="r" t="t"/>
            <a:pathLst>
              <a:path extrusionOk="0" h="754" w="1148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35" name="Google Shape;435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651740" y="5508979"/>
            <a:ext cx="1222425" cy="1096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436" name="Google Shape;436;p2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2440788" y="5949244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437" name="Google Shape;437;p25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438" name="Google Shape;438;p25"/>
          <p:cNvSpPr txBox="1"/>
          <p:nvPr/>
        </p:nvSpPr>
        <p:spPr>
          <a:xfrm>
            <a:off x="2650377" y="543490"/>
            <a:ext cx="2561920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9518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9518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Risk Examples</a:t>
            </a:r>
            <a:endParaRPr/>
          </a:p>
        </p:txBody>
      </p:sp>
      <p:sp>
        <p:nvSpPr>
          <p:cNvPr id="439" name="Google Shape;439;p25"/>
          <p:cNvSpPr txBox="1"/>
          <p:nvPr/>
        </p:nvSpPr>
        <p:spPr>
          <a:xfrm>
            <a:off x="-44577" y="236724"/>
            <a:ext cx="2117887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Tajawal Medium"/>
              <a:buNone/>
            </a:pPr>
            <a:r>
              <a:rPr b="0" i="0" lang="en-US" sz="2800" u="none" cap="none" strike="noStrike">
                <a:solidFill>
                  <a:srgbClr val="FFFFFF"/>
                </a:solidFill>
                <a:latin typeface="Tajawal Medium"/>
                <a:ea typeface="Tajawal Medium"/>
                <a:cs typeface="Tajawal Medium"/>
                <a:sym typeface="Tajawal Medium"/>
              </a:rPr>
              <a:t>Lecture 1</a:t>
            </a:r>
            <a:endParaRPr/>
          </a:p>
        </p:txBody>
      </p:sp>
      <p:pic>
        <p:nvPicPr>
          <p:cNvPr id="440" name="Google Shape;440;p25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980843" y="1495425"/>
            <a:ext cx="8230313" cy="436609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2021-08-03T13:03:26Z</dcterms:created>
  <dc:creator>LENOVO</dc:creator>
</cp:coreProperties>
</file>