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48"/>
  </p:notesMasterIdLst>
  <p:sldIdLst>
    <p:sldId id="257" r:id="rId2"/>
    <p:sldId id="258" r:id="rId3"/>
    <p:sldId id="342" r:id="rId4"/>
    <p:sldId id="308" r:id="rId5"/>
    <p:sldId id="307" r:id="rId6"/>
    <p:sldId id="306" r:id="rId7"/>
    <p:sldId id="305" r:id="rId8"/>
    <p:sldId id="304" r:id="rId9"/>
    <p:sldId id="303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293" r:id="rId20"/>
    <p:sldId id="292" r:id="rId21"/>
    <p:sldId id="291" r:id="rId22"/>
    <p:sldId id="290" r:id="rId23"/>
    <p:sldId id="289" r:id="rId24"/>
    <p:sldId id="288" r:id="rId25"/>
    <p:sldId id="287" r:id="rId26"/>
    <p:sldId id="286" r:id="rId27"/>
    <p:sldId id="285" r:id="rId28"/>
    <p:sldId id="284" r:id="rId29"/>
    <p:sldId id="283" r:id="rId30"/>
    <p:sldId id="282" r:id="rId31"/>
    <p:sldId id="309" r:id="rId32"/>
    <p:sldId id="317" r:id="rId33"/>
    <p:sldId id="318" r:id="rId34"/>
    <p:sldId id="324" r:id="rId35"/>
    <p:sldId id="329" r:id="rId36"/>
    <p:sldId id="328" r:id="rId37"/>
    <p:sldId id="327" r:id="rId38"/>
    <p:sldId id="326" r:id="rId39"/>
    <p:sldId id="325" r:id="rId40"/>
    <p:sldId id="323" r:id="rId41"/>
    <p:sldId id="322" r:id="rId42"/>
    <p:sldId id="321" r:id="rId43"/>
    <p:sldId id="320" r:id="rId44"/>
    <p:sldId id="319" r:id="rId45"/>
    <p:sldId id="350" r:id="rId46"/>
    <p:sldId id="277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280" autoAdjust="0"/>
  </p:normalViewPr>
  <p:slideViewPr>
    <p:cSldViewPr snapToGrid="0">
      <p:cViewPr varScale="1">
        <p:scale>
          <a:sx n="96" d="100"/>
          <a:sy n="96" d="100"/>
        </p:scale>
        <p:origin x="1064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6/4/24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80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036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5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429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97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070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088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786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250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179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142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838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1334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565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5033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650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318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224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168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30028140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65598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161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50" r:id="rId21"/>
    <p:sldLayoutId id="2147483660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hyperlink" Target="https://www.game-learn.com/leadership-styles-steve-jobs-apple-vs-bill-gates-microsoft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</a:rPr>
              <a:t>Theories of Leadership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8"/>
    </mc:Choice>
    <mc:Fallback xmlns="">
      <p:transition spd="slow" advTm="805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Leadership theories.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Types of leadership power (Influence).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Motivators.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Culture.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Professional discipline and Ethics.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Summary and conclusions.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329"/>
    </mc:Choice>
    <mc:Fallback xmlns="">
      <p:transition spd="slow" advTm="5732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252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Leadership Theories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The interest in leadership increased during the early part of the 1900’s. </a:t>
            </a:r>
          </a:p>
        </p:txBody>
      </p:sp>
      <p:pic>
        <p:nvPicPr>
          <p:cNvPr id="8" name="Google Shape;132;p4" descr="Image result for 1900">
            <a:extLst>
              <a:ext uri="{FF2B5EF4-FFF2-40B4-BE49-F238E27FC236}">
                <a16:creationId xmlns:a16="http://schemas.microsoft.com/office/drawing/2014/main" id="{9C71D0D3-26E9-E131-A5F3-091C29D0733E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060852" y="3339779"/>
            <a:ext cx="3810000" cy="21463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22201E-BED3-DC9B-2FF7-849300C63E4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D35686-CBEE-97BE-A637-5FBDD56DBCC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EEE713C-4BBE-9E57-AC72-BE2E6C0215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731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65799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“Great Man” Theory (1900’s)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2137831"/>
            <a:ext cx="8174479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Great Man theories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assume that the capacity for leadership is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+mj-lt"/>
                <a:sym typeface="Century Gothic"/>
              </a:rPr>
              <a:t>inherent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–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that great leaders are born, not made.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These theories often reveals a great leaders as hero, myth, and fated to end by leadership when needed.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term “Great Man” was used because, at that time, leadership was believed on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male quality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, especially in terms of military leadership.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</p:txBody>
      </p:sp>
      <p:pic>
        <p:nvPicPr>
          <p:cNvPr id="7" name="Google Shape;148;p6" descr="Image result for Great Man” Theory">
            <a:extLst>
              <a:ext uri="{FF2B5EF4-FFF2-40B4-BE49-F238E27FC236}">
                <a16:creationId xmlns:a16="http://schemas.microsoft.com/office/drawing/2014/main" id="{065687A1-6BE3-2EDE-0DC8-CAFA58D4DE2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363164" y="3642702"/>
            <a:ext cx="34544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2ED0B09-A16B-EC7A-E461-8E6B72F128D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782B8B-45EB-D76A-D8B5-4F239978F32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88B26A4-0AEB-44E7-807D-81EDE05880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49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685" y="79560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“Great Man” Theory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923862"/>
            <a:ext cx="6850530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Great Man approach actually emphasis </a:t>
            </a: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“charismatic leadership”</a:t>
            </a: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</a:p>
          <a:p>
            <a:pPr marL="641350" marR="0" lvl="0" indent="-4572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endParaRPr kumimoji="0" lang="en-US" sz="2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(Gandhi, Lincoln, Napoleon).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11" name="Google Shape;156;p7" descr="Image result for gandhi">
            <a:extLst>
              <a:ext uri="{FF2B5EF4-FFF2-40B4-BE49-F238E27FC236}">
                <a16:creationId xmlns:a16="http://schemas.microsoft.com/office/drawing/2014/main" id="{EC14FC0F-20AA-BAEB-C550-7F28E4C80B2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4662" y="1983915"/>
            <a:ext cx="1671674" cy="208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57;p7" descr="Image result for abraham lincoln">
            <a:extLst>
              <a:ext uri="{FF2B5EF4-FFF2-40B4-BE49-F238E27FC236}">
                <a16:creationId xmlns:a16="http://schemas.microsoft.com/office/drawing/2014/main" id="{B3783116-0F34-749E-9AFF-D12FAE9691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71735" y="4228278"/>
            <a:ext cx="1671675" cy="2098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58;p7" descr="Image result for naplion">
            <a:extLst>
              <a:ext uri="{FF2B5EF4-FFF2-40B4-BE49-F238E27FC236}">
                <a16:creationId xmlns:a16="http://schemas.microsoft.com/office/drawing/2014/main" id="{240D74B1-94A4-7DA8-E8CD-465FDAA0069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71094" y="2075600"/>
            <a:ext cx="2631689" cy="190368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190E8D4-3C1E-D5BF-B863-9E26FC34DC5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D92AD7-8525-0E17-FF5D-F13AF16DDD1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8B1945A7-E583-7C07-F2C6-BFBBEAEE08C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78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97713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Trait Theory (1940’s – 1950’s)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028832"/>
            <a:ext cx="7760766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Similar in some ways to “Great Man” theories, trait theory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sym typeface="Century Gothic"/>
              </a:rPr>
              <a:t>assumes that people inherit certain qualities and traits that make them better matched to leadership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Trait theories often identify certain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personality or behavioral characteristics shared by leaders.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Google Shape;175;p9" descr="Image result for trait theory of leadership">
            <a:extLst>
              <a:ext uri="{FF2B5EF4-FFF2-40B4-BE49-F238E27FC236}">
                <a16:creationId xmlns:a16="http://schemas.microsoft.com/office/drawing/2014/main" id="{83381E40-C9EF-5ADC-0D0D-C152CD25475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72656" y="3297629"/>
            <a:ext cx="2286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825F861-7EC9-3CA5-08FE-7480BF63395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983F8A-32C1-2564-95A0-C188F4A49A6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EBD1111-1AB7-CFCF-71B3-80C56B2B58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740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582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Trait Theories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690688"/>
            <a:ext cx="7311450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Trait Theories Of Leadership is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social, physical traits that differentiate leaders from non leaders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Trait theories of leadership deal with personality, Trait view has little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analytical or predictive value, Technical, and human skills.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All leaders would have to possess those unique and consistent characteristics, making it easy to find leaders in organizations.</a:t>
            </a:r>
          </a:p>
        </p:txBody>
      </p:sp>
      <p:pic>
        <p:nvPicPr>
          <p:cNvPr id="7" name="Google Shape;183;p10" descr="Image result for trait theory of leadership">
            <a:extLst>
              <a:ext uri="{FF2B5EF4-FFF2-40B4-BE49-F238E27FC236}">
                <a16:creationId xmlns:a16="http://schemas.microsoft.com/office/drawing/2014/main" id="{26151D6A-3F98-90CE-84C5-26B01F60338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56871" y="2117654"/>
            <a:ext cx="4276914" cy="298190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12D0FF-67E0-D36B-8584-F8947A3B178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6EC91B-03EC-E4AD-7009-C672F037757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F625F46-E8D3-AD7F-D0CB-17F2F880FE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793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543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Leadership Traits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190;p11">
            <a:extLst>
              <a:ext uri="{FF2B5EF4-FFF2-40B4-BE49-F238E27FC236}">
                <a16:creationId xmlns:a16="http://schemas.microsoft.com/office/drawing/2014/main" id="{68728808-8D4A-3ABC-181E-0D18C6E9F0B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7063"/>
          <a:stretch/>
        </p:blipFill>
        <p:spPr>
          <a:xfrm>
            <a:off x="838200" y="1687518"/>
            <a:ext cx="9596293" cy="454712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E278531-AB34-511C-F69F-0D36BC038D7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34E585-E6A6-A4C2-CD88-4C4949C4D5C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5AA50C4-9314-B5F9-3B4C-DE96CA3AC6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132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144" y="59080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Traits and Skills For Leaders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200;p12">
            <a:extLst>
              <a:ext uri="{FF2B5EF4-FFF2-40B4-BE49-F238E27FC236}">
                <a16:creationId xmlns:a16="http://schemas.microsoft.com/office/drawing/2014/main" id="{7826FAD8-C821-648E-4C18-438B7CB6817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325217" y="1690688"/>
            <a:ext cx="9698953" cy="450462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92F5EDB-4C75-7EB0-CE13-16F0CC92375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9353E2-4FB9-FB40-0E29-FD2615B65E8A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45885AB-9E9B-1D83-C9D7-4247E4D25A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830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Behavioral Theories (1950’s – 1960’s)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In behavioral theories Individuals need three primary skills to lead the followers – technical, human, and conceptual skills.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293E5D5-A4CE-0D00-94DF-9476547D73D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2BAB0-01E2-30F7-5986-F78BCCD4957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A9C4ED8-26A6-1038-1250-BEF2001273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85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6" y="54661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Different Studies on Behavioral Theories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001D0FD-D67C-383A-AB95-E5A347926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6278" y="1557895"/>
            <a:ext cx="9158060" cy="461448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59C99D-5DF5-B010-D223-0C3DB6EACF6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6DDF7D-9AF7-4159-3CEE-AAB84ED6641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579473F-8E49-58E7-7414-AA730955CD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26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913" y="4930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Different Studies on Behavioral Theories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923E076-AE32-B67C-531A-80C2AD9C52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9753" y="1458931"/>
            <a:ext cx="9308386" cy="466446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CD4CA93-6BB8-815E-265E-10363FA6056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DAF7A1-B503-2611-52CF-614749454AA7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3D5A9B7-DBA6-E684-A2B1-2588EBAE62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30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426" y="58160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Managerial Grid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358052B-50AB-8D4E-E976-80244474BA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322" b="7405"/>
          <a:stretch/>
        </p:blipFill>
        <p:spPr>
          <a:xfrm>
            <a:off x="2199861" y="1593754"/>
            <a:ext cx="8300328" cy="46837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05C8AB-74C9-84A5-C0B9-BAED4691105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B6EF52-13C5-E294-F148-07ECB9BD8A9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9C15630-5CFB-BDC8-751D-7D54C6D5A2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6374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Contingency Theories (1960’s – 1970’s)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There are four major contingency leadership theories:</a:t>
            </a:r>
          </a:p>
          <a:p>
            <a:pPr algn="l"/>
            <a:r>
              <a:rPr lang="en-US" sz="2400" dirty="0"/>
              <a:t>The Fiedler Model.</a:t>
            </a:r>
          </a:p>
          <a:p>
            <a:pPr algn="l"/>
            <a:r>
              <a:rPr lang="en-US" sz="2400" dirty="0"/>
              <a:t>Situational Leadership Theory.</a:t>
            </a:r>
          </a:p>
          <a:p>
            <a:pPr algn="l"/>
            <a:r>
              <a:rPr lang="en-US" sz="2400" dirty="0"/>
              <a:t>Leader-participation Model.</a:t>
            </a:r>
          </a:p>
          <a:p>
            <a:pPr algn="l"/>
            <a:r>
              <a:rPr lang="en-US" sz="2400" dirty="0"/>
              <a:t>Path-Goal Theory.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80CFA74-AE5E-D08A-4733-B54649B2802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29D017-C8B3-CFCE-3C91-D327C42803F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45AA258-FE0D-B115-F73A-20562F0DAB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805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50090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Fiedler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6309" y="1524685"/>
            <a:ext cx="7948916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Fiedler Contingency Model was created in the mid-1960s by Fred Fiedler.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The model states that there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no one best style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of leadership. Instead, a leader's effectiveness is based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on the situation.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Fiedler believes a key factor in leadership success is the individual’s basic leadership style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which could be categorized as either 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task oriented or relationship oriented.</a:t>
            </a:r>
            <a:endParaRPr lang="en-US" sz="3200" dirty="0">
              <a:latin typeface="+mj-lt"/>
            </a:endParaRPr>
          </a:p>
        </p:txBody>
      </p:sp>
      <p:pic>
        <p:nvPicPr>
          <p:cNvPr id="7" name="Google Shape;260;p19" descr="Image result for fiedler'">
            <a:extLst>
              <a:ext uri="{FF2B5EF4-FFF2-40B4-BE49-F238E27FC236}">
                <a16:creationId xmlns:a16="http://schemas.microsoft.com/office/drawing/2014/main" id="{26F0D076-96E7-4972-B023-0A9D49D5C0C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95328" y="2611664"/>
            <a:ext cx="1816100" cy="2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40C796F-B264-392C-CF2C-A30F452F4A7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B6A942-B715-76BA-EFBF-0E1036FDDC8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5AE169C-6940-02A7-D626-0D3F4EB724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23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54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Fiedler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963" y="1976287"/>
            <a:ext cx="602718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u="sng" kern="0" dirty="0">
                <a:solidFill>
                  <a:srgbClr val="002060"/>
                </a:solidFill>
                <a:latin typeface="+mj-lt"/>
                <a:sym typeface="Century Gothic"/>
              </a:rPr>
              <a:t>The Fiedler Model - Least-Preferred Coworker Questionnaire.</a:t>
            </a:r>
          </a:p>
          <a:p>
            <a:pPr algn="l">
              <a:buFont typeface="Wingdings" panose="05000000000000000000" pitchFamily="2" charset="2"/>
              <a:buChar char="Ø"/>
            </a:pPr>
            <a:endParaRPr kumimoji="0" lang="en-US" sz="2800" b="1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LPC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: An instrument that tells to measure whether a person is task or relationship oriented.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" name="Google Shape;267;p20" descr="EX_12_002.eps">
            <a:extLst>
              <a:ext uri="{FF2B5EF4-FFF2-40B4-BE49-F238E27FC236}">
                <a16:creationId xmlns:a16="http://schemas.microsoft.com/office/drawing/2014/main" id="{6C99A619-1E7E-BF71-70D2-52B0AC624FED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alphaModFix/>
          </a:blip>
          <a:srcRect l="-9879" r="-9879"/>
          <a:stretch/>
        </p:blipFill>
        <p:spPr>
          <a:xfrm>
            <a:off x="5585494" y="2434870"/>
            <a:ext cx="6351011" cy="337750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21C8306-FC25-54DB-468B-2500A622AEC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F5ED78-7AA8-67E6-CA51-2B4F8DFAAE89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6D7D8A7-A901-49B7-61BD-C49A3BB7CB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205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50090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Least-preferred Coworker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5657311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If the score of the LPC is low, then the person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task oriented.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If the score of the LPC is high, then the person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relationship oriented.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</p:txBody>
      </p:sp>
      <p:pic>
        <p:nvPicPr>
          <p:cNvPr id="7" name="Google Shape;280;p21">
            <a:extLst>
              <a:ext uri="{FF2B5EF4-FFF2-40B4-BE49-F238E27FC236}">
                <a16:creationId xmlns:a16="http://schemas.microsoft.com/office/drawing/2014/main" id="{2571CF2A-7FB8-C693-093D-77960CBE576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845996" y="1996750"/>
            <a:ext cx="6051478" cy="378506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169333-A272-B218-2308-549BB2300D3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99DD96-389F-2B7E-8DA6-6A363E95EEF3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841397B-5165-E94F-41F4-D0060F45A7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142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193" y="72313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 Situational Leadership Theory (SLT)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Which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leadership styles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might be suitable in different situations, and what are those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different situations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?</a:t>
            </a:r>
            <a:endParaRPr lang="en-US" sz="2400" dirty="0"/>
          </a:p>
        </p:txBody>
      </p:sp>
      <p:pic>
        <p:nvPicPr>
          <p:cNvPr id="7" name="Google Shape;290;p22" descr="Image result for Situation clip art">
            <a:extLst>
              <a:ext uri="{FF2B5EF4-FFF2-40B4-BE49-F238E27FC236}">
                <a16:creationId xmlns:a16="http://schemas.microsoft.com/office/drawing/2014/main" id="{A3518236-E1CD-042A-EAB2-E7207ABD35A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75649" y="3862843"/>
            <a:ext cx="2545932" cy="1985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91;p22" descr="Image result for Situation clip art">
            <a:extLst>
              <a:ext uri="{FF2B5EF4-FFF2-40B4-BE49-F238E27FC236}">
                <a16:creationId xmlns:a16="http://schemas.microsoft.com/office/drawing/2014/main" id="{4722924B-2A5B-B602-CE9C-997BAE92CB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78093" y="3862842"/>
            <a:ext cx="2463800" cy="198519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92;p22">
            <a:extLst>
              <a:ext uri="{FF2B5EF4-FFF2-40B4-BE49-F238E27FC236}">
                <a16:creationId xmlns:a16="http://schemas.microsoft.com/office/drawing/2014/main" id="{9C87893C-5FA8-C4A6-AF7C-64E60FF3BA12}"/>
              </a:ext>
            </a:extLst>
          </p:cNvPr>
          <p:cNvSpPr/>
          <p:nvPr/>
        </p:nvSpPr>
        <p:spPr>
          <a:xfrm rot="10800000">
            <a:off x="7102460" y="4853914"/>
            <a:ext cx="978408" cy="48463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CB779"/>
          </a:solidFill>
          <a:ln w="15875" cap="flat" cmpd="sng">
            <a:solidFill>
              <a:srgbClr val="2F3E6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2647A1-4A52-B41F-9BBB-C530C042ABB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85E5A6-3CDE-D73C-1CA1-1E67166FE0E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6DC2583-DC1E-1A54-325F-D0745B5FC1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309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03" y="4930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8749832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was developed by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Paul Hersey and Ken Blanchard.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a contingency theory that focuses on followers’ readiness.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refers to those leaders who adopt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different 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leadership styles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 according to the situation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and the development level of their team members.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an effective way of leadership because it adapts to the team’s needs and sets a beneficial balance for the whole organization.</a:t>
            </a:r>
          </a:p>
        </p:txBody>
      </p:sp>
      <p:pic>
        <p:nvPicPr>
          <p:cNvPr id="8" name="Google Shape;302;p23" descr="Image result for Paul Hersey  Ken Blanchard.">
            <a:extLst>
              <a:ext uri="{FF2B5EF4-FFF2-40B4-BE49-F238E27FC236}">
                <a16:creationId xmlns:a16="http://schemas.microsoft.com/office/drawing/2014/main" id="{38A28F37-16AD-F35B-5D67-9E79055F23F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5062"/>
          <a:stretch/>
        </p:blipFill>
        <p:spPr>
          <a:xfrm>
            <a:off x="9525998" y="1422213"/>
            <a:ext cx="1892300" cy="2304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03;p23" descr="Image result for Paul Hersey  Ken Blanchard.">
            <a:extLst>
              <a:ext uri="{FF2B5EF4-FFF2-40B4-BE49-F238E27FC236}">
                <a16:creationId xmlns:a16="http://schemas.microsoft.com/office/drawing/2014/main" id="{AA05EADE-DF25-DCEA-0483-2173D213559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33694" y="3916250"/>
            <a:ext cx="1930400" cy="213519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FBFE45E-E847-9F28-1E42-A3CB24A08E9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E2CF54-13A8-CE7C-705B-A895AD56FE4A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ADA6919-1088-0BC6-67AE-E35B2D816EA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8786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117" y="59276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310;p24">
            <a:extLst>
              <a:ext uri="{FF2B5EF4-FFF2-40B4-BE49-F238E27FC236}">
                <a16:creationId xmlns:a16="http://schemas.microsoft.com/office/drawing/2014/main" id="{079926E7-6598-E980-6475-25F1B0D60F0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52650" y="1669946"/>
            <a:ext cx="842010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311;p24">
            <a:extLst>
              <a:ext uri="{FF2B5EF4-FFF2-40B4-BE49-F238E27FC236}">
                <a16:creationId xmlns:a16="http://schemas.microsoft.com/office/drawing/2014/main" id="{7A44EEA9-D965-D31B-3D85-FA9B3EF0C4C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47900" y="2897188"/>
            <a:ext cx="8229600" cy="14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12;p24">
            <a:extLst>
              <a:ext uri="{FF2B5EF4-FFF2-40B4-BE49-F238E27FC236}">
                <a16:creationId xmlns:a16="http://schemas.microsoft.com/office/drawing/2014/main" id="{AAEA1F6D-947F-4DBF-30DA-F197D0F15A67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71700" y="4357993"/>
            <a:ext cx="8305800" cy="127793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F7F14C2-45B7-F67A-950E-A593BE60507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EEE674-6EFB-50FB-7FFA-3167163A097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64787073-8733-6D6E-181A-870465B1884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179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0322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844336"/>
            <a:ext cx="7588852" cy="4934138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en-US" kern="0" dirty="0">
                <a:solidFill>
                  <a:srgbClr val="002060"/>
                </a:solidFill>
                <a:latin typeface="+mj-lt"/>
                <a:sym typeface="Century Gothic"/>
              </a:rPr>
              <a:t>Situational theories propose that leaders choose the best course of action based upon situational variable.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Different styles of leadership may be </a:t>
            </a:r>
            <a:r>
              <a:rPr kumimoji="0" 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more appropriate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for certain types of decision- making. </a:t>
            </a: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Google Shape;324;p25">
            <a:extLst>
              <a:ext uri="{FF2B5EF4-FFF2-40B4-BE49-F238E27FC236}">
                <a16:creationId xmlns:a16="http://schemas.microsoft.com/office/drawing/2014/main" id="{018BF031-4F97-DC72-6DB6-8E8CABEAD2A8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949451" y="2080453"/>
            <a:ext cx="3968163" cy="361765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CDABC54-3EA5-AD84-D142-0B5E53160F7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125A0C-0D69-720D-DEEF-6A3A90A0EBD5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8E028C3-35D0-C5D6-4BB0-09BF0CD1FF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1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690688"/>
            <a:ext cx="8379962" cy="4934138"/>
          </a:xfrm>
        </p:spPr>
        <p:txBody>
          <a:bodyPr>
            <a:normAutofit fontScale="925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Hersey and Blanchard suggested that there are four primary leadership styles: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Merriweather"/>
              <a:cs typeface="Merriweather"/>
              <a:sym typeface="Merriweather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Telling (S1)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 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In this leadership style, the leader tells people what to do and how to do it.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Selling (S2)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 This style involves more back-and-forth between leaders and followers. Leaders "sell" their ideas and message to get group members to buy into the process.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Participating (S3)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 In this approach, the leader offers less direction and allows members of the group to take a more active role in coming up with ideas and making decisions.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Delegating (S4)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 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This style is characterized by a less involved, hands-off approach to leadership. Group members tend to make most of the decisions and take most of the responsibility for what happens.</a:t>
            </a:r>
          </a:p>
        </p:txBody>
      </p:sp>
      <p:pic>
        <p:nvPicPr>
          <p:cNvPr id="7" name="Google Shape;334;p26" descr="Image result for Situational Leadership Theory">
            <a:extLst>
              <a:ext uri="{FF2B5EF4-FFF2-40B4-BE49-F238E27FC236}">
                <a16:creationId xmlns:a16="http://schemas.microsoft.com/office/drawing/2014/main" id="{36B383F1-9472-EA4B-06EA-184B274E66A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982558" y="1976372"/>
            <a:ext cx="2918012" cy="35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2E1EFD6-0409-59DB-8908-E03C09FB3FE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47B22D-49F1-2FE9-1D6B-7DDACD74E00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04E0B4-207C-4723-384F-CE0D6E08BF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5802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1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Participative 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Leader-participation Model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(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Yroom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 &amp; Yetton’s).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A leadership theory that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provides a set of rules to determine the form and amount of participative decision making in different situations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Participative leadership theories suggest that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the ideal leadership style is one that takes the input of others into account.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These leaders encourage participation and contributions from group members and help group members feel more relevant and committed to the decision-making process.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997427-C11A-67BA-6758-D6420810917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DAF575-D264-AA11-7CE0-94A6A6698BF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50BCE05-E49E-1587-8E72-F96FCC8996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822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931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Contingency Variables of Leader-participation Model</a:t>
            </a:r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EE3CEDA-43A3-46E9-124E-E0EDD602E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0760" y="1825625"/>
            <a:ext cx="7910479" cy="43513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93A8895-1CBB-3231-1DD2-422F8C51D4C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787522-4818-1C3D-666A-4748BF8D980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96FFADCE-5525-730D-1BB4-069E98C3FB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090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173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Path-Goal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1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cs typeface="+mj-cs"/>
                <a:sym typeface="Century Gothic"/>
              </a:rPr>
              <a:t>Four leadership behaviors: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000"/>
              <a:buFont typeface="Arial"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directive leader 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ets subordinates know what’s expected of them, schedules work to be done, and gives specific guidance on how to accomplish tasks.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supportive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shows concern for the needs of followers and is friendly.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participative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consults with group members and uses their suggestions before making a decision.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An achievement-oriented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sets challenging goals and expects followers to perform at their highest level.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Google Shape;364;p29" descr="Image result for path goal theory">
            <a:extLst>
              <a:ext uri="{FF2B5EF4-FFF2-40B4-BE49-F238E27FC236}">
                <a16:creationId xmlns:a16="http://schemas.microsoft.com/office/drawing/2014/main" id="{BD729CF8-AD63-0325-D54A-0AD291A8483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5844" y="1376082"/>
            <a:ext cx="1695226" cy="10590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8B01C8A-50A9-4BC2-00DD-244825A5A62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185F0B-9E16-0640-B7C9-58218A5831F7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3D14E5A-A9AD-AF03-8E48-DE6F3876CE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44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67" y="62486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Path-Goal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371;p30" descr="EX_12_004.eps">
            <a:extLst>
              <a:ext uri="{FF2B5EF4-FFF2-40B4-BE49-F238E27FC236}">
                <a16:creationId xmlns:a16="http://schemas.microsoft.com/office/drawing/2014/main" id="{0FC77955-15A5-125F-EAD3-BF89E2291329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alphaModFix/>
          </a:blip>
          <a:srcRect l="-10902" r="-10902"/>
          <a:stretch/>
        </p:blipFill>
        <p:spPr>
          <a:xfrm>
            <a:off x="1420606" y="1484971"/>
            <a:ext cx="9902228" cy="480862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448A676-D696-9FDB-61D9-FA2737B5A85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F271B0-962A-B3C5-522E-B6D4E79DEDB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79A2FE0-81A0-EDD4-5FE1-A8C8DA9143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5832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Modern Views Of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Leader-member exchange (LMX).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Transformational-transactional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Charismatic-visionary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Team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7D98DE-0216-1F04-F4C6-98DF7DFC13E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127BA0-32C7-E415-A475-4A17528688B3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5590F9D-AF57-2F2D-D11A-250272F03F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5686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6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Leader-member Exchange Theory (LMX)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leadership theory that says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leaders create in-groups and out-groups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and those in the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in-group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will have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higher performance ratings, less turnover, and greater job satisfaction.</a:t>
            </a:r>
            <a:endParaRPr lang="en-US" sz="2400" dirty="0">
              <a:latin typeface="+mj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9726C4-E8D1-C197-4201-24808FA05C3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CF2F57-100B-1EE9-04CE-718D57F124D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6F3065D-68C3-E378-C3A8-27AD3773D4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7916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079" y="581820"/>
            <a:ext cx="10515600" cy="1325563"/>
          </a:xfrm>
        </p:spPr>
        <p:txBody>
          <a:bodyPr>
            <a:normAutofit/>
          </a:bodyPr>
          <a:lstStyle/>
          <a:p>
            <a:r>
              <a:rPr lang="fr-FR" sz="3600" dirty="0"/>
              <a:t>Transnational vs. Transformational Leaders</a:t>
            </a:r>
            <a:endParaRPr lang="en-US" sz="3600" dirty="0"/>
          </a:p>
        </p:txBody>
      </p:sp>
      <p:sp>
        <p:nvSpPr>
          <p:cNvPr id="7" name="Google Shape;405;p34">
            <a:extLst>
              <a:ext uri="{FF2B5EF4-FFF2-40B4-BE49-F238E27FC236}">
                <a16:creationId xmlns:a16="http://schemas.microsoft.com/office/drawing/2014/main" id="{78B8A9FD-D71A-B254-E7AF-79A8FA5E7F09}"/>
              </a:ext>
            </a:extLst>
          </p:cNvPr>
          <p:cNvSpPr txBox="1">
            <a:spLocks/>
          </p:cNvSpPr>
          <p:nvPr/>
        </p:nvSpPr>
        <p:spPr>
          <a:xfrm>
            <a:off x="6400799" y="2176669"/>
            <a:ext cx="5476127" cy="3306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rgbClr val="415588"/>
              </a:buClr>
              <a:buSzPct val="100000"/>
              <a:buNone/>
            </a:pPr>
            <a:r>
              <a:rPr lang="en-US" sz="3400" b="1" kern="0" dirty="0">
                <a:solidFill>
                  <a:srgbClr val="316F88"/>
                </a:solidFill>
                <a:latin typeface="+mj-lt"/>
              </a:rPr>
              <a:t>Transformational Leaders</a:t>
            </a:r>
          </a:p>
          <a:p>
            <a:pPr marL="0" indent="0">
              <a:buClr>
                <a:srgbClr val="415588"/>
              </a:buClr>
              <a:buSzPct val="100000"/>
              <a:buNone/>
              <a:defRPr/>
            </a:pPr>
            <a:r>
              <a:rPr lang="en-US" sz="3100" kern="0" dirty="0">
                <a:solidFill>
                  <a:srgbClr val="000000"/>
                </a:solidFill>
                <a:latin typeface="+mj-lt"/>
              </a:rPr>
              <a:t>leaders who stimulate and inspire (transform) followers to achieve extraordinary outcomes.</a:t>
            </a:r>
          </a:p>
        </p:txBody>
      </p:sp>
      <p:sp>
        <p:nvSpPr>
          <p:cNvPr id="8" name="Google Shape;406;p34">
            <a:extLst>
              <a:ext uri="{FF2B5EF4-FFF2-40B4-BE49-F238E27FC236}">
                <a16:creationId xmlns:a16="http://schemas.microsoft.com/office/drawing/2014/main" id="{9371B901-B7A5-226B-7867-7AA777BD9B60}"/>
              </a:ext>
            </a:extLst>
          </p:cNvPr>
          <p:cNvSpPr txBox="1">
            <a:spLocks/>
          </p:cNvSpPr>
          <p:nvPr/>
        </p:nvSpPr>
        <p:spPr>
          <a:xfrm>
            <a:off x="565079" y="2259609"/>
            <a:ext cx="5404206" cy="3306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3100" b="1" i="0" u="none" strike="noStrike" kern="0" cap="none" spc="0" normalizeH="0" baseline="0" noProof="0" dirty="0">
                <a:ln>
                  <a:noFill/>
                </a:ln>
                <a:solidFill>
                  <a:srgbClr val="316F88"/>
                </a:solidFill>
                <a:effectLst/>
                <a:uLnTx/>
                <a:uFillTx/>
                <a:latin typeface="+mj-lt"/>
                <a:sym typeface="Century Gothic"/>
              </a:rPr>
              <a:t>Transactional Leaders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3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Leaders who lead primarily by using social exchanges (or transactions).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3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642007-45B9-D2D9-C012-4653A6752D1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6ECF31-044A-5067-1EDF-3013A9C883A9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68A28EF-7DB8-EDD9-1F36-F294BE5312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949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679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Charismatic vs. Visionary Leaders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B9700056-07A9-4AE0-4B4A-D797C3B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6392" y="1825625"/>
            <a:ext cx="7539216" cy="43513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EA011C-7857-B033-ACB6-B532546BE17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7CF016-E24B-1E73-A9FA-1AFC8F97299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27ADBB1-E9BD-C477-EC00-EF48428D1E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637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7939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 and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033062"/>
            <a:ext cx="878065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role of a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team leader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is different from the traditional leadership role and many leaders are not equipped to handle the shift to employee teams.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4953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 good way to describe the team leader’s job is to focus on two priorities: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0884A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Managing the team’s external boundary; and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0884A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Facilitating the team processes.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</p:txBody>
      </p:sp>
      <p:pic>
        <p:nvPicPr>
          <p:cNvPr id="7" name="Google Shape;425;p36" descr="Image result for team and leader">
            <a:extLst>
              <a:ext uri="{FF2B5EF4-FFF2-40B4-BE49-F238E27FC236}">
                <a16:creationId xmlns:a16="http://schemas.microsoft.com/office/drawing/2014/main" id="{2621DB41-6433-2A82-BC82-37CDF61781A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806903" y="3073587"/>
            <a:ext cx="2895600" cy="23622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CC966F1-5ACC-1F89-5EDB-99C3F3AA98E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9E76F8-393E-4DEA-D4C1-78470D88D5DE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60BDABC-7997-808A-C26A-AFB112FC0E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454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183" y="77639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Influence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Not just the leader;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All team members have influence on their peers.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Can be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positive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or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negative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Choose appropriate combinations for each peer or team member.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Is being the ‘boss’ isn’t enough?</a:t>
            </a:r>
          </a:p>
        </p:txBody>
      </p:sp>
      <p:pic>
        <p:nvPicPr>
          <p:cNvPr id="7" name="Google Shape;445;p38" descr="Image result for Influence">
            <a:extLst>
              <a:ext uri="{FF2B5EF4-FFF2-40B4-BE49-F238E27FC236}">
                <a16:creationId xmlns:a16="http://schemas.microsoft.com/office/drawing/2014/main" id="{00A5F554-9050-C789-98CE-9701F0A08E5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095129" y="3703847"/>
            <a:ext cx="3048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0E96896-D3EF-11D5-D711-D7B8852F457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9E0086-90E3-8EFA-438D-94643280AB73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3321E43-A399-424B-510F-49FDFB0ED0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980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09" y="58549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Influence Types</a:t>
            </a:r>
          </a:p>
        </p:txBody>
      </p:sp>
      <p:sp>
        <p:nvSpPr>
          <p:cNvPr id="7" name="Google Shape;451;p39">
            <a:extLst>
              <a:ext uri="{FF2B5EF4-FFF2-40B4-BE49-F238E27FC236}">
                <a16:creationId xmlns:a16="http://schemas.microsoft.com/office/drawing/2014/main" id="{FBBBE44A-37FA-4655-9FF3-0E20BB4107FB}"/>
              </a:ext>
            </a:extLst>
          </p:cNvPr>
          <p:cNvSpPr txBox="1">
            <a:spLocks/>
          </p:cNvSpPr>
          <p:nvPr/>
        </p:nvSpPr>
        <p:spPr>
          <a:xfrm>
            <a:off x="939142" y="1695795"/>
            <a:ext cx="4597134" cy="420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Formal / Legitimate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Classic title-based position of authority.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CEO.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Penalty/Coercive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The ability or fear of punishment such as demotion.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 Sales manager who tells underperforming team members that they will be replaced if goals are not met.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Reward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The ability to reward.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Employee reward and recognition  as being the best achiever.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</p:txBody>
      </p:sp>
      <p:sp>
        <p:nvSpPr>
          <p:cNvPr id="8" name="Google Shape;455;p39">
            <a:extLst>
              <a:ext uri="{FF2B5EF4-FFF2-40B4-BE49-F238E27FC236}">
                <a16:creationId xmlns:a16="http://schemas.microsoft.com/office/drawing/2014/main" id="{EA8C6950-27E3-A9D1-D09D-A7363CF930B1}"/>
              </a:ext>
            </a:extLst>
          </p:cNvPr>
          <p:cNvSpPr txBox="1"/>
          <p:nvPr/>
        </p:nvSpPr>
        <p:spPr>
          <a:xfrm>
            <a:off x="6096000" y="1695794"/>
            <a:ext cx="4347754" cy="4422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indent="-228600">
              <a:lnSpc>
                <a:spcPct val="120000"/>
              </a:lnSpc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b="1" kern="0" dirty="0">
                <a:solidFill>
                  <a:srgbClr val="20884A"/>
                </a:solidFill>
                <a:latin typeface="+mj-lt"/>
                <a:ea typeface="Century Gothic"/>
                <a:cs typeface="Century Gothic"/>
                <a:sym typeface="Century Gothic"/>
              </a:rPr>
              <a:t>Expert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0000"/>
                </a:solidFill>
                <a:latin typeface="+mj-lt"/>
                <a:ea typeface="Century Gothic"/>
                <a:cs typeface="Century Gothic"/>
                <a:sym typeface="Century Gothic"/>
              </a:rPr>
              <a:t>A superior level of skill, experience, or knowledge.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70C0"/>
                </a:solidFill>
                <a:latin typeface="+mj-lt"/>
                <a:ea typeface="Century Gothic"/>
                <a:cs typeface="Century Gothic"/>
                <a:sym typeface="Century Gothic"/>
              </a:rPr>
              <a:t>Ex: statistician  who helps team interpret data for a project. 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b="1" kern="0" dirty="0">
                <a:solidFill>
                  <a:srgbClr val="20884A"/>
                </a:solidFill>
                <a:latin typeface="+mj-lt"/>
                <a:ea typeface="Century Gothic"/>
                <a:cs typeface="Century Gothic"/>
                <a:sym typeface="Century Gothic"/>
              </a:rPr>
              <a:t>Referent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0000"/>
                </a:solidFill>
                <a:latin typeface="+mj-lt"/>
                <a:ea typeface="Century Gothic"/>
                <a:cs typeface="Century Gothic"/>
                <a:sym typeface="Century Gothic"/>
              </a:rPr>
              <a:t>Based on trust and respect, similar to the influence of trusted family members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70C0"/>
                </a:solidFill>
                <a:latin typeface="+mj-lt"/>
                <a:ea typeface="Century Gothic"/>
                <a:cs typeface="Century Gothic"/>
                <a:sym typeface="Century Gothic"/>
              </a:rPr>
              <a:t>Ex: A coach who is known for preventing team member from bulling one anther.</a:t>
            </a:r>
            <a:endParaRPr sz="900" kern="0" dirty="0">
              <a:solidFill>
                <a:srgbClr val="0070C0"/>
              </a:solidFill>
              <a:latin typeface="+mj-lt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CBF7EE-A7A6-32A2-87FA-6B8F49333EC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3354A9-7241-EACC-48D5-A0E32E009CB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C7A4FA9-A6D7-E43A-D535-30B14E0558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525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59053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Influence Types Activity</a:t>
            </a:r>
          </a:p>
        </p:txBody>
      </p:sp>
      <p:sp>
        <p:nvSpPr>
          <p:cNvPr id="7" name="Google Shape;464;p40">
            <a:extLst>
              <a:ext uri="{FF2B5EF4-FFF2-40B4-BE49-F238E27FC236}">
                <a16:creationId xmlns:a16="http://schemas.microsoft.com/office/drawing/2014/main" id="{4DF8388C-C416-FEAB-AF63-BF053BA4A9EA}"/>
              </a:ext>
            </a:extLst>
          </p:cNvPr>
          <p:cNvSpPr txBox="1">
            <a:spLocks/>
          </p:cNvSpPr>
          <p:nvPr/>
        </p:nvSpPr>
        <p:spPr>
          <a:xfrm>
            <a:off x="1130270" y="1781712"/>
            <a:ext cx="4965730" cy="329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sym typeface="Century Gothic"/>
              </a:rPr>
              <a:t>-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For each </a:t>
            </a:r>
            <a:r>
              <a:rPr kumimoji="0" lang="en-US" sz="20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leadership style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, which </a:t>
            </a:r>
            <a:r>
              <a:rPr kumimoji="0" lang="en-US" sz="20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types of influence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are: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sym typeface="Century Gothic"/>
            </a:endParaRPr>
          </a:p>
          <a:p>
            <a:pPr marL="30003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Most likely or expected to be used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sym typeface="Century Gothic"/>
            </a:endParaRPr>
          </a:p>
          <a:p>
            <a:pPr marL="30003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Most likely to be effective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sym typeface="Century Gothic"/>
            </a:endParaRPr>
          </a:p>
          <a:p>
            <a:pPr marL="757231" marR="0" lvl="1" indent="-4572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sym typeface="Century Gothic"/>
              </a:rPr>
              <a:t>Least likely to be effective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sym typeface="Century Gothic"/>
            </a:endParaRPr>
          </a:p>
        </p:txBody>
      </p:sp>
      <p:sp>
        <p:nvSpPr>
          <p:cNvPr id="8" name="Google Shape;465;p40">
            <a:extLst>
              <a:ext uri="{FF2B5EF4-FFF2-40B4-BE49-F238E27FC236}">
                <a16:creationId xmlns:a16="http://schemas.microsoft.com/office/drawing/2014/main" id="{1BB70835-B065-F201-1C35-B3FCA16A4B24}"/>
              </a:ext>
            </a:extLst>
          </p:cNvPr>
          <p:cNvSpPr txBox="1"/>
          <p:nvPr/>
        </p:nvSpPr>
        <p:spPr>
          <a:xfrm>
            <a:off x="6478183" y="1422213"/>
            <a:ext cx="4583547" cy="2308324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Leadership Styles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Affiliative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Authoritarian/Commanding/Autocratic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Coaching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Democratic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Laissez-faire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Pacesetting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Transformational / Visionary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" name="Google Shape;466;p40">
            <a:extLst>
              <a:ext uri="{FF2B5EF4-FFF2-40B4-BE49-F238E27FC236}">
                <a16:creationId xmlns:a16="http://schemas.microsoft.com/office/drawing/2014/main" id="{AEA3843F-2FD7-3696-03DD-90756B8D5AF3}"/>
              </a:ext>
            </a:extLst>
          </p:cNvPr>
          <p:cNvSpPr txBox="1"/>
          <p:nvPr/>
        </p:nvSpPr>
        <p:spPr>
          <a:xfrm>
            <a:off x="6853740" y="4106792"/>
            <a:ext cx="4207990" cy="1938992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 kumimoji="0" b="1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</a:defRPr>
            </a:lvl1pPr>
          </a:lstStyle>
          <a:p>
            <a:r>
              <a:rPr lang="en-US" dirty="0">
                <a:sym typeface="Century Gothic"/>
              </a:rPr>
              <a:t>Types of Influence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Formal/Legitimate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Penalty/Coercive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Reward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Expert</a:t>
            </a:r>
            <a:endParaRPr dirty="0">
              <a:sym typeface="Arial"/>
            </a:endParaRPr>
          </a:p>
          <a:p>
            <a:r>
              <a:rPr lang="en-US" dirty="0">
                <a:sym typeface="Century Gothic"/>
              </a:rPr>
              <a:t>Referent</a:t>
            </a:r>
            <a:endParaRPr dirty="0">
              <a:sym typeface="Arial"/>
            </a:endParaRPr>
          </a:p>
        </p:txBody>
      </p:sp>
      <p:sp>
        <p:nvSpPr>
          <p:cNvPr id="10" name="Google Shape;467;p40">
            <a:extLst>
              <a:ext uri="{FF2B5EF4-FFF2-40B4-BE49-F238E27FC236}">
                <a16:creationId xmlns:a16="http://schemas.microsoft.com/office/drawing/2014/main" id="{99FE71B0-DE05-0D97-7764-1FBBA6B3848F}"/>
              </a:ext>
            </a:extLst>
          </p:cNvPr>
          <p:cNvSpPr/>
          <p:nvPr/>
        </p:nvSpPr>
        <p:spPr>
          <a:xfrm>
            <a:off x="470647" y="5196790"/>
            <a:ext cx="665961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en-US" sz="2000" b="1" kern="0" dirty="0">
                <a:solidFill>
                  <a:srgbClr val="FF0000"/>
                </a:solidFill>
                <a:latin typeface="+mj-lt"/>
                <a:ea typeface="Century Gothic"/>
                <a:cs typeface="Century Gothic"/>
                <a:sym typeface="Century Gothic"/>
              </a:rPr>
              <a:t>- Decide which type of influence is appropriate/inappropriate for multiple leadership styles?</a:t>
            </a:r>
            <a:endParaRPr sz="14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E97EB01-0B97-61A5-5037-29EB0EF4738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685057-8EFD-88DC-E966-35FEE97E56E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75B17D45-9305-1F61-C47A-66D7DE7C7B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5928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583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Motivators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923862"/>
            <a:ext cx="890394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what makes us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want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to come to work.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Norms often established by industry, organization, or previous leaders.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What motivates you may or may not motivate others?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Motivators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are highly personal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; the leader must consider each team member individually.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Divided into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Extrinsic and Intrinsic motivators.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</p:txBody>
      </p:sp>
      <p:pic>
        <p:nvPicPr>
          <p:cNvPr id="7" name="Google Shape;486;p42" descr="Image result for Motivators">
            <a:extLst>
              <a:ext uri="{FF2B5EF4-FFF2-40B4-BE49-F238E27FC236}">
                <a16:creationId xmlns:a16="http://schemas.microsoft.com/office/drawing/2014/main" id="{A941CBDA-6083-2105-33F5-7E375A95BD6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15252" y="2746282"/>
            <a:ext cx="2286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6163615-9A3D-E377-6114-D34D5BA62DC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1C7D07-AD1D-7409-6CD6-A466FA9A78E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C80274D-392B-8B38-074D-F4D3BE89AF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547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3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Extrinsic Motivators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Money/Power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Want to ‘move up’ in the organization or earn higher wages.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 Salespeople, CEO’s, Politicians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Recognition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Often motivated most by acknowledgement of those in power.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Entertainment, Lawyers, Interns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Interpersonal Relationships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Relationships with co-workers and a cooperative atmosphere are valued.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Religious Leaders, Social Workers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48CDA84-4FD2-F68A-88B4-6281FF02470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E81E66-31C6-524C-50FA-3F1910D7815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DE6A6F9-2D7B-CE58-EB4A-C2BD251D84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1743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229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Intrinsic Motivators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Autonomy/Interesting Work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Prefer the excitement of new and innovative endeavors.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Architects, Engineers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Purpose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Need to feel that their work is beneficial to the causes they care about.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Doctors, Teachers, Military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Mastery/Exploration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Personal achievement, problem solving opportunities, and creative endeavors are sought.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Artists, Scientists</a:t>
            </a:r>
            <a:endParaRPr lang="en-US" sz="2800" dirty="0">
              <a:latin typeface="+mj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91E5EB-B704-9F67-692E-BC646CC978B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ECDC2F-14C2-EAA0-784A-1A76C78CB35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DC135DD-0A5E-D23B-BC39-172CDDBE18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3824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 Your Motivators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Rank the following motivators from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most important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to you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to least important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to you: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Autonomy / Interesting Work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Interpersonal Relationships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Mastery / Exploration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Money / Power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Purpose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Recognition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Are the majority of your group members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intrinsically or extrinsically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motivate?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41738C-7B24-CBA7-AEC2-D08511E24B7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3D122D-D19C-2E6D-E925-BE140E2B3D5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9FB5BCBD-097A-175C-44F3-4B27C32EEF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2699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 Professional Ethics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Ethics (self-discipline) are key to professionalism.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Ethics influence and are influenced by organizational culture.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Examples: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Honesty regarding qualifications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Protecting proprietary information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Confronting conflict directly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Disclosing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conflicts of interest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Focusing on mutual cooperation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Advocating for team members and stakeholders</a:t>
            </a:r>
            <a:endParaRPr lang="en-US" dirty="0">
              <a:latin typeface="+mj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D57625-692E-73E8-5FDB-456B84B9535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737675-74A0-24EE-1CB1-7597ED10767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0CA7931-423E-4308-8310-DE6B3E035C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2617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072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National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set of behaviors or beliefs that determine how an organization or team interacts or carries out work.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Awareness of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culture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and different circumstances/attitudes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is key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Influenced by: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industry, environment, customers, organizational practices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Personalities, values, principles, etc. of the organization, leader, and team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Influences: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Decision making, risk tolerance, decisiveness, orderliness, competitiveness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Level of attention to detail, amount of process, emphasis on achievement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Supportiveness, reward/punishment, team vs. individual contribution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7E2C0A-CBFE-48AB-2D9E-348144F7CB9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EAE567-26CD-2C51-7C15-6C8E9A41C7B7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37CCED7-1EF3-331F-0113-F8C350F4F4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127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79" y="67540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National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844336"/>
            <a:ext cx="8246398" cy="4934138"/>
          </a:xfrm>
        </p:spPr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sym typeface="Century Gothic"/>
              </a:rPr>
              <a:t>Cross-Cultural Leadership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Korean leaders are expected to be paternalistic toward employees.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Arab leaders who show kindness or generosity without being asked to do so are seen by other Arabs as weak.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Japanese leaders are expected to be humble and speak frequently.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Scandinavian and Dutch leaders who single out individuals with public praise are likely to embarrass, not energize, those individuals.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</p:txBody>
      </p:sp>
      <p:pic>
        <p:nvPicPr>
          <p:cNvPr id="7" name="Google Shape;556;p50" descr="Image result for team and leader">
            <a:extLst>
              <a:ext uri="{FF2B5EF4-FFF2-40B4-BE49-F238E27FC236}">
                <a16:creationId xmlns:a16="http://schemas.microsoft.com/office/drawing/2014/main" id="{4BD7D221-9291-3B3F-C204-F91A01B92FBA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18550" y="2649831"/>
            <a:ext cx="3281556" cy="2159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89031C5-DE6F-5E5C-9D90-C89D94D162A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7F9212-C4B7-CB48-A60E-F8BBF056EE6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98748CB-20FD-8AD4-7076-550B1B0571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4636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66922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Emotional Intelligence (EI)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035" y="1844336"/>
            <a:ext cx="707514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EI, more than any other single factor, is the best predictor of who will emerge as a leader.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L="485140" marR="0" lvl="0" indent="-3429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 is an essential element in leadership effectiveness. 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</p:txBody>
      </p:sp>
      <p:pic>
        <p:nvPicPr>
          <p:cNvPr id="7" name="Google Shape;573;p52" descr="Image result for Emotional Intelligence (EI)">
            <a:extLst>
              <a:ext uri="{FF2B5EF4-FFF2-40B4-BE49-F238E27FC236}">
                <a16:creationId xmlns:a16="http://schemas.microsoft.com/office/drawing/2014/main" id="{E1ED5507-FF9A-9AC1-3DA8-291E05C46ED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20732" y="1941413"/>
            <a:ext cx="4349192" cy="409302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020B371-7B63-8ED9-665E-0A7CAEA7075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A63892-E3BD-CBD8-1AE2-F970536E46E7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4E03D71-A7A2-2CCA-53A7-82E0717B0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6251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Summary and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There are different leadership theories.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We must be intentional in how we </a:t>
            </a: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influence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and </a:t>
            </a: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motivate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others.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>
                <a:solidFill>
                  <a:srgbClr val="002060"/>
                </a:solidFill>
                <a:sym typeface="Century Gothic"/>
              </a:rPr>
              <a:t>Awareness of various types and techniques is the key.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Project Management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is an important discipline which requires diverse skills and a commitment to ethics.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Culture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influences every aspect of the organization and team.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 is an essential element in leadership effectiveness.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4FBC4C-2A49-4A10-C2CC-6DEEDAE264C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82530E-01A4-C428-D0CC-7B6CABEFABF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B255DBC-CE4D-6F41-A79D-FDCC7875D4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7758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998"/>
    </mc:Choice>
    <mc:Fallback xmlns="">
      <p:transition spd="slow" advTm="4599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81195E-D972-C136-379C-9CF094421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4707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37CC011-F39D-4DC9-AF3E-E42479B42D5C}"/>
</file>

<file path=customXml/itemProps2.xml><?xml version="1.0" encoding="utf-8"?>
<ds:datastoreItem xmlns:ds="http://schemas.openxmlformats.org/officeDocument/2006/customXml" ds:itemID="{4C7E6779-B9BF-4220-A483-109981173CD7}"/>
</file>

<file path=customXml/itemProps3.xml><?xml version="1.0" encoding="utf-8"?>
<ds:datastoreItem xmlns:ds="http://schemas.openxmlformats.org/officeDocument/2006/customXml" ds:itemID="{D38C870A-8731-4E55-84E6-FF45ABFA07A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761</TotalTime>
  <Words>2075</Words>
  <Application>Microsoft Macintosh PowerPoint</Application>
  <PresentationFormat>Widescreen</PresentationFormat>
  <Paragraphs>277</Paragraphs>
  <Slides>46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Century Gothic</vt:lpstr>
      <vt:lpstr>Roboto Light</vt:lpstr>
      <vt:lpstr>Wingdings</vt:lpstr>
      <vt:lpstr>1_Office Theme</vt:lpstr>
      <vt:lpstr>PowerPoint Presentation</vt:lpstr>
      <vt:lpstr>PowerPoint Presentation</vt:lpstr>
      <vt:lpstr>PowerPoint Presentation</vt:lpstr>
      <vt:lpstr>Leadership Theories </vt:lpstr>
      <vt:lpstr> “Great Man” Theory (1900’s) </vt:lpstr>
      <vt:lpstr>“Great Man” Theory </vt:lpstr>
      <vt:lpstr> Trait Theory (1940’s – 1950’s) </vt:lpstr>
      <vt:lpstr>Trait Theories </vt:lpstr>
      <vt:lpstr>Leadership Traits</vt:lpstr>
      <vt:lpstr>Traits and Skills For Leaders</vt:lpstr>
      <vt:lpstr> Behavioral Theories (1950’s – 1960’s) </vt:lpstr>
      <vt:lpstr>Different Studies on Behavioral Theories </vt:lpstr>
      <vt:lpstr>Different Studies on Behavioral Theories </vt:lpstr>
      <vt:lpstr>The Managerial Grid</vt:lpstr>
      <vt:lpstr>Contingency Theories (1960’s – 1970’s)</vt:lpstr>
      <vt:lpstr>The Fiedler Model</vt:lpstr>
      <vt:lpstr>The Fiedler Model</vt:lpstr>
      <vt:lpstr>Least-preferred Coworker Questionnaire</vt:lpstr>
      <vt:lpstr> Situational Leadership Theory (SLT)</vt:lpstr>
      <vt:lpstr>Situational Leadership Theory</vt:lpstr>
      <vt:lpstr>Situational Leadership Theory</vt:lpstr>
      <vt:lpstr>Situational Leadership Theory</vt:lpstr>
      <vt:lpstr>Situational Leadership Theory</vt:lpstr>
      <vt:lpstr>Participative Theories</vt:lpstr>
      <vt:lpstr>Contingency Variables of Leader-participation Model</vt:lpstr>
      <vt:lpstr>Path-Goal Theory</vt:lpstr>
      <vt:lpstr>Path-Goal Model</vt:lpstr>
      <vt:lpstr>Modern Views Of Leadership</vt:lpstr>
      <vt:lpstr>Leader-member Exchange Theory (LMX)</vt:lpstr>
      <vt:lpstr>Transnational vs. Transformational Leaders</vt:lpstr>
      <vt:lpstr>Charismatic vs. Visionary Leaders</vt:lpstr>
      <vt:lpstr>Leaders and Teams</vt:lpstr>
      <vt:lpstr>Influence</vt:lpstr>
      <vt:lpstr>Influence Types</vt:lpstr>
      <vt:lpstr>Influence Types Activity</vt:lpstr>
      <vt:lpstr>Motivators</vt:lpstr>
      <vt:lpstr>Extrinsic Motivators</vt:lpstr>
      <vt:lpstr>Intrinsic Motivators</vt:lpstr>
      <vt:lpstr> Your Motivators activity</vt:lpstr>
      <vt:lpstr>Leaders Professional Ethics</vt:lpstr>
      <vt:lpstr>National Culture</vt:lpstr>
      <vt:lpstr>National Culture</vt:lpstr>
      <vt:lpstr>Emotional Intelligence (EI)</vt:lpstr>
      <vt:lpstr>Summary and Conclusions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Ihab Mahmoud Bayoumi</cp:lastModifiedBy>
  <cp:revision>84</cp:revision>
  <dcterms:created xsi:type="dcterms:W3CDTF">2023-09-12T14:13:52Z</dcterms:created>
  <dcterms:modified xsi:type="dcterms:W3CDTF">2024-06-04T08:41:28Z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