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svg" ContentType="image/sv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480" r:id="rId2"/>
    <p:sldId id="303" r:id="rId3"/>
    <p:sldId id="271" r:id="rId4"/>
    <p:sldId id="313" r:id="rId5"/>
    <p:sldId id="481" r:id="rId6"/>
    <p:sldId id="276" r:id="rId7"/>
    <p:sldId id="256" r:id="rId8"/>
    <p:sldId id="482" r:id="rId9"/>
    <p:sldId id="34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271"/>
            <p14:sldId id="313"/>
            <p14:sldId id="276"/>
            <p14:sldId id="256"/>
            <p14:sldId id="306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>
        <p:scale>
          <a:sx n="66" d="100"/>
          <a:sy n="66" d="100"/>
        </p:scale>
        <p:origin x="-792" y="-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=""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=""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=""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=""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=""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=""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=""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=""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=""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=""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=""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pPr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5" r:id="rId15"/>
    <p:sldLayoutId id="2147483666" r:id="rId16"/>
    <p:sldLayoutId id="214748366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7.sv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=""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Prof.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Shereen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Taie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21674" y="2365980"/>
            <a:ext cx="5878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Structures and Algorithms</a:t>
            </a:r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=""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39452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IT251</a:t>
            </a: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 Department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=""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 cstate="print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=""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7498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=""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=""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520469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Structures and </a:t>
            </a: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Algorithms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=""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39452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IT251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Technology Department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Prof. </a:t>
            </a:r>
            <a:r>
              <a:rPr lang="en-US" sz="2800" b="1" dirty="0" err="1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Shereen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Taie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=""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=""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0163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=""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=""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=""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1127760" y="4884389"/>
            <a:ext cx="4747323" cy="1906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20000"/>
              </a:lnSpc>
              <a:buFont typeface="Arial" pitchFamily="34" charset="0"/>
              <a:buChar char="•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gain a solid foundation in 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designing, implementing, and analyzing algorithms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data structures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essential for 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efficient problem-solving in programming and software development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301339" y="1259391"/>
            <a:ext cx="3137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Outcome</a:t>
            </a:r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=""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5031436" y="11301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73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=""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0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=""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=""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429" y="3466097"/>
            <a:ext cx="4306700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Syllabus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=""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393430"/>
            <a:ext cx="841732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Data Structures and Algorithms</a:t>
            </a:r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Overview </a:t>
            </a:r>
            <a:r>
              <a:rPr lang="en-US" sz="2000" dirty="0" smtClean="0"/>
              <a:t>of fundamental concepts.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Importance </a:t>
            </a:r>
            <a:r>
              <a:rPr lang="en-US" sz="2000" dirty="0" smtClean="0"/>
              <a:t>of data structures in software development.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Basics </a:t>
            </a:r>
            <a:r>
              <a:rPr lang="en-US" sz="2000" dirty="0" smtClean="0"/>
              <a:t>of algorithmic thinking.</a:t>
            </a:r>
            <a:endParaRPr lang="en-US" sz="2000" dirty="0" smtClean="0"/>
          </a:p>
          <a:p>
            <a:r>
              <a:rPr lang="en-US" sz="2000" dirty="0" smtClean="0"/>
              <a:t> </a:t>
            </a: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Arrays and Linked Lists</a:t>
            </a:r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Implementation </a:t>
            </a:r>
            <a:r>
              <a:rPr lang="en-US" sz="2000" dirty="0" smtClean="0"/>
              <a:t>and manipulation of arrays.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Singly </a:t>
            </a:r>
            <a:r>
              <a:rPr lang="en-US" sz="2000" dirty="0" smtClean="0"/>
              <a:t>and doubly linked lists.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Time </a:t>
            </a:r>
            <a:r>
              <a:rPr lang="en-US" sz="2000" dirty="0" smtClean="0"/>
              <a:t>and space complexity analysis.</a:t>
            </a:r>
            <a:endParaRPr lang="en-US" sz="2000" dirty="0" smtClean="0"/>
          </a:p>
          <a:p>
            <a:r>
              <a:rPr lang="en-US" sz="2000" dirty="0" smtClean="0"/>
              <a:t> </a:t>
            </a: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Stacks and Queues</a:t>
            </a:r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Understanding </a:t>
            </a:r>
            <a:r>
              <a:rPr lang="en-US" sz="2000" dirty="0" smtClean="0"/>
              <a:t>stack and queue data structures.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Applications </a:t>
            </a:r>
            <a:r>
              <a:rPr lang="en-US" sz="2000" dirty="0" smtClean="0"/>
              <a:t>and practical implementation.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Evaluating </a:t>
            </a:r>
            <a:r>
              <a:rPr lang="en-US" sz="2000" dirty="0" smtClean="0"/>
              <a:t>efficiency in different scenarios</a:t>
            </a:r>
            <a:r>
              <a:rPr lang="en-US" sz="2000" dirty="0" smtClean="0"/>
              <a:t>.</a:t>
            </a:r>
            <a:endParaRPr lang="en-US" sz="2000" dirty="0" smtClean="0"/>
          </a:p>
        </p:txBody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6FE380F3-A68B-26EA-9084-2C15BB9E43F9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=""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92922" y="1347903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6940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=""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0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=""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=""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429" y="3466097"/>
            <a:ext cx="4306700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Syllabus (Cont.)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=""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396343" y="2074122"/>
            <a:ext cx="879565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4. Trees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Graphs</a:t>
            </a:r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Binary </a:t>
            </a:r>
            <a:r>
              <a:rPr lang="en-US" sz="2000" dirty="0" smtClean="0"/>
              <a:t>trees and their variants.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Graph </a:t>
            </a:r>
            <a:r>
              <a:rPr lang="en-US" sz="2000" dirty="0" smtClean="0"/>
              <a:t>representation and traversal.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Tree </a:t>
            </a:r>
            <a:r>
              <a:rPr lang="en-US" sz="2000" dirty="0" smtClean="0"/>
              <a:t>and graph algorithms.</a:t>
            </a:r>
            <a:endParaRPr lang="en-US" sz="2000" dirty="0" smtClean="0"/>
          </a:p>
          <a:p>
            <a:r>
              <a:rPr lang="en-US" sz="2000" dirty="0" smtClean="0"/>
              <a:t> 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 Sorting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Searching Algorithms</a:t>
            </a:r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Comparison </a:t>
            </a:r>
            <a:r>
              <a:rPr lang="en-US" sz="2000" dirty="0" smtClean="0"/>
              <a:t>of sorting algorithms (e.g., Bubble Sort, Quick Sort, Merge Sort).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Searching </a:t>
            </a:r>
            <a:r>
              <a:rPr lang="en-US" sz="2000" dirty="0" smtClean="0"/>
              <a:t>techniques (e.g., Linear Search, Binary Search).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Analysis </a:t>
            </a:r>
            <a:r>
              <a:rPr lang="en-US" sz="2000" dirty="0" smtClean="0"/>
              <a:t>of algorithmic complexity.</a:t>
            </a:r>
            <a:endParaRPr lang="en-US" sz="2000" dirty="0" smtClean="0"/>
          </a:p>
          <a:p>
            <a:r>
              <a:rPr lang="en-US" sz="2000" dirty="0" smtClean="0"/>
              <a:t> 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6. Algorithmic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Paradigms</a:t>
            </a:r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Divide </a:t>
            </a:r>
            <a:r>
              <a:rPr lang="en-US" sz="2000" dirty="0" smtClean="0"/>
              <a:t>and conquer strategies.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Dynamic </a:t>
            </a:r>
            <a:r>
              <a:rPr lang="en-US" sz="2000" dirty="0" smtClean="0"/>
              <a:t>programming principles.</a:t>
            </a:r>
            <a:endParaRPr lang="en-US" sz="2000" dirty="0" smtClean="0"/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Greedy </a:t>
            </a:r>
            <a:r>
              <a:rPr lang="en-US" sz="2000" dirty="0" smtClean="0"/>
              <a:t>algorithms and their applications.</a:t>
            </a:r>
            <a:endParaRPr lang="en-US" sz="2000" dirty="0" smtClean="0"/>
          </a:p>
          <a:p>
            <a:r>
              <a:rPr lang="en-US" sz="2000" dirty="0" smtClean="0"/>
              <a:t> 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 Practical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</a:t>
            </a:r>
          </a:p>
          <a:p>
            <a:pPr lvl="1">
              <a:buFont typeface="Arial" pitchFamily="34" charset="0"/>
              <a:buChar char="•"/>
            </a:pPr>
            <a:r>
              <a:rPr lang="en-US" sz="2000" dirty="0" smtClean="0"/>
              <a:t> Coding </a:t>
            </a:r>
            <a:r>
              <a:rPr lang="en-US" sz="2000" dirty="0" smtClean="0"/>
              <a:t>exercises applying learned concepts</a:t>
            </a:r>
            <a:r>
              <a:rPr lang="en-US" sz="2000" dirty="0" smtClean="0"/>
              <a:t>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6FE380F3-A68B-26EA-9084-2C15BB9E43F9}"/>
              </a:ext>
            </a:extLst>
          </p:cNvPr>
          <p:cNvSpPr/>
          <p:nvPr/>
        </p:nvSpPr>
        <p:spPr>
          <a:xfrm>
            <a:off x="3386537" y="1160906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=""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3492922" y="1202764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6940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Textbooks: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03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=""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595040"/>
            <a:ext cx="1054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"Introduction to Algorithms" by Thomas H.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Cormen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et al.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itchFamily="34" charset="0"/>
              <a:buChar char="•"/>
            </a:pP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"Data Structures and Algorithms in Python" by Michael T. Goodrich et al.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=""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306870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=""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012840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=""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5122" name="Picture 2" descr="E:\كلية الحاسبات والمعلومات\Midocean UAE\الميل والحساب\الأعمال وتوزيع الدرجات للطلاب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1" y="1378857"/>
            <a:ext cx="9216570" cy="4136572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788922" y="656212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Structure: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0967779" y="108664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04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439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306870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=""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012840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=""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=""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4818" name="Picture 2" descr="E:\كلية الحاسبات والمعلومات\Midocean UAE\الميل والحساب\مخطط الأسابيع الدراسية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77257" y="1378854"/>
            <a:ext cx="9114972" cy="4194631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876008" y="641698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Calendar: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0982293" y="1159218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43966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=""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=""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=""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=""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=""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626</TotalTime>
  <Words>178</Words>
  <Application>Microsoft Office PowerPoint</Application>
  <PresentationFormat>Custom</PresentationFormat>
  <Paragraphs>68</Paragraphs>
  <Slides>9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Prof. Dr. Shereen</cp:lastModifiedBy>
  <cp:revision>56</cp:revision>
  <dcterms:created xsi:type="dcterms:W3CDTF">2023-04-29T09:08:23Z</dcterms:created>
  <dcterms:modified xsi:type="dcterms:W3CDTF">2024-01-22T04:36:27Z</dcterms:modified>
</cp:coreProperties>
</file>