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309" r:id="rId4"/>
    <p:sldId id="259" r:id="rId5"/>
    <p:sldId id="278" r:id="rId6"/>
    <p:sldId id="310" r:id="rId7"/>
    <p:sldId id="279" r:id="rId8"/>
    <p:sldId id="280" r:id="rId9"/>
    <p:sldId id="281" r:id="rId10"/>
    <p:sldId id="282" r:id="rId11"/>
    <p:sldId id="311" r:id="rId12"/>
    <p:sldId id="284" r:id="rId13"/>
    <p:sldId id="285" r:id="rId14"/>
    <p:sldId id="312" r:id="rId15"/>
    <p:sldId id="286" r:id="rId16"/>
    <p:sldId id="287" r:id="rId17"/>
    <p:sldId id="288" r:id="rId18"/>
    <p:sldId id="313" r:id="rId19"/>
    <p:sldId id="289" r:id="rId20"/>
    <p:sldId id="290" r:id="rId21"/>
    <p:sldId id="291" r:id="rId22"/>
    <p:sldId id="292" r:id="rId23"/>
    <p:sldId id="293" r:id="rId24"/>
    <p:sldId id="294" r:id="rId25"/>
    <p:sldId id="295" r:id="rId26"/>
    <p:sldId id="296" r:id="rId27"/>
    <p:sldId id="297" r:id="rId28"/>
    <p:sldId id="314" r:id="rId29"/>
    <p:sldId id="298" r:id="rId30"/>
    <p:sldId id="299" r:id="rId31"/>
    <p:sldId id="300" r:id="rId32"/>
    <p:sldId id="27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sorterViewPr>
    <p:cViewPr>
      <p:scale>
        <a:sx n="100" d="100"/>
        <a:sy n="100" d="100"/>
      </p:scale>
      <p:origin x="0" y="-8717"/>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 Id="rId9" Type="http://schemas.openxmlformats.org/officeDocument/2006/relationships/image" Target="../media/image21.png"/></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smtClean="0">
                <a:solidFill>
                  <a:srgbClr val="24A9E1"/>
                </a:solidFill>
                <a:latin typeface="Tajawal Medium" panose="00000600000000000000" pitchFamily="2" charset="-78"/>
                <a:cs typeface="Tajawal Medium" panose="00000600000000000000" pitchFamily="2" charset="-78"/>
              </a:rPr>
              <a:t>Prepared by </a:t>
            </a:r>
          </a:p>
          <a:p>
            <a:pPr algn="ctr"/>
            <a:r>
              <a:rPr lang="en-US" sz="2800" dirty="0" smtClean="0">
                <a:solidFill>
                  <a:schemeClr val="bg1"/>
                </a:solidFill>
                <a:latin typeface="Tajawal Medium" panose="00000600000000000000" pitchFamily="2" charset="-78"/>
                <a:cs typeface="Tajawal Medium" panose="00000600000000000000" pitchFamily="2" charset="-78"/>
              </a:rPr>
              <a:t>Dr. Ibrahim Gomaa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99996" y="3340034"/>
            <a:ext cx="5949962" cy="523220"/>
          </a:xfrm>
          <a:prstGeom prst="rect">
            <a:avLst/>
          </a:prstGeom>
          <a:noFill/>
        </p:spPr>
        <p:txBody>
          <a:bodyPr wrap="none" rtlCol="0">
            <a:spAutoFit/>
          </a:bodyPr>
          <a:lstStyle/>
          <a:p>
            <a:r>
              <a:rPr lang="en-US" sz="2800" dirty="0">
                <a:solidFill>
                  <a:schemeClr val="bg1"/>
                </a:solidFill>
              </a:rPr>
              <a:t>Lecture 1: Network Security </a:t>
            </a:r>
            <a:r>
              <a:rPr lang="en-US" sz="2800" dirty="0" smtClean="0">
                <a:solidFill>
                  <a:schemeClr val="bg1"/>
                </a:solidFill>
              </a:rPr>
              <a:t>Monitoring</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a:solidFill>
                  <a:schemeClr val="bg1"/>
                </a:solidFill>
              </a:rPr>
              <a:t>Contents</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graphicFrame>
        <p:nvGraphicFramePr>
          <p:cNvPr id="15" name="Table 14"/>
          <p:cNvGraphicFramePr>
            <a:graphicFrameLocks noGrp="1"/>
          </p:cNvGraphicFramePr>
          <p:nvPr>
            <p:extLst>
              <p:ext uri="{D42A27DB-BD31-4B8C-83A1-F6EECF244321}">
                <p14:modId xmlns:p14="http://schemas.microsoft.com/office/powerpoint/2010/main" val="39799750"/>
              </p:ext>
            </p:extLst>
          </p:nvPr>
        </p:nvGraphicFramePr>
        <p:xfrm>
          <a:off x="235055" y="1723629"/>
          <a:ext cx="8231027" cy="3648260"/>
        </p:xfrm>
        <a:graphic>
          <a:graphicData uri="http://schemas.openxmlformats.org/drawingml/2006/table">
            <a:tbl>
              <a:tblPr firstRow="1" firstCol="1" bandRow="1">
                <a:tableStyleId>{5C22544A-7EE6-4342-B048-85BDC9FD1C3A}</a:tableStyleId>
              </a:tblPr>
              <a:tblGrid>
                <a:gridCol w="2906094">
                  <a:extLst>
                    <a:ext uri="{9D8B030D-6E8A-4147-A177-3AD203B41FA5}">
                      <a16:colId xmlns:a16="http://schemas.microsoft.com/office/drawing/2014/main" val="399010295"/>
                    </a:ext>
                  </a:extLst>
                </a:gridCol>
                <a:gridCol w="5324933">
                  <a:extLst>
                    <a:ext uri="{9D8B030D-6E8A-4147-A177-3AD203B41FA5}">
                      <a16:colId xmlns:a16="http://schemas.microsoft.com/office/drawing/2014/main" val="3417728144"/>
                    </a:ext>
                  </a:extLst>
                </a:gridCol>
              </a:tblGrid>
              <a:tr h="379859">
                <a:tc>
                  <a:txBody>
                    <a:bodyPr/>
                    <a:lstStyle/>
                    <a:p>
                      <a:pPr marL="0" marR="0" algn="ctr">
                        <a:lnSpc>
                          <a:spcPct val="107000"/>
                        </a:lnSpc>
                        <a:spcBef>
                          <a:spcPts val="0"/>
                        </a:spcBef>
                        <a:spcAft>
                          <a:spcPts val="0"/>
                        </a:spcAft>
                      </a:pPr>
                      <a:r>
                        <a:rPr lang="en-US" sz="1800" dirty="0">
                          <a:effectLst/>
                          <a:latin typeface="+mn-lt"/>
                        </a:rPr>
                        <a:t>Topic Title</a:t>
                      </a:r>
                      <a:endParaRPr lang="en-US" sz="1800" dirty="0">
                        <a:effectLst/>
                        <a:latin typeface="+mn-lt"/>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1800" dirty="0">
                          <a:effectLst/>
                          <a:latin typeface="+mn-lt"/>
                        </a:rPr>
                        <a:t>Topic Objective</a:t>
                      </a:r>
                      <a:endParaRPr lang="en-US" sz="1800" dirty="0">
                        <a:effectLst/>
                        <a:latin typeface="+mn-lt"/>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445577">
                <a:tc>
                  <a:txBody>
                    <a:bodyPr/>
                    <a:lstStyle/>
                    <a:p>
                      <a:pPr fontAlgn="ctr"/>
                      <a:r>
                        <a:rPr lang="en-US" sz="1800" b="1" dirty="0" smtClean="0">
                          <a:latin typeface="+mn-lt"/>
                        </a:rPr>
                        <a:t>Introduction</a:t>
                      </a:r>
                      <a:endParaRPr lang="en-US" sz="1800" b="1" dirty="0">
                        <a:latin typeface="+mn-lt"/>
                      </a:endParaRPr>
                    </a:p>
                  </a:txBody>
                  <a:tcPr marL="47625" marR="47625" marT="47625" marB="47625" anchor="ctr"/>
                </a:tc>
                <a:tc>
                  <a:txBody>
                    <a:bodyPr/>
                    <a:lstStyle/>
                    <a:p>
                      <a:pPr fontAlgn="ctr"/>
                      <a:r>
                        <a:rPr lang="en-US" sz="1800" dirty="0" smtClean="0"/>
                        <a:t>Monitoring, Alerting, and what they can do for you.</a:t>
                      </a:r>
                      <a:endParaRPr lang="en-US" sz="1800" b="0" dirty="0">
                        <a:latin typeface="+mn-lt"/>
                      </a:endParaRPr>
                    </a:p>
                  </a:txBody>
                  <a:tcPr marL="47625" marR="47625" marT="47625" marB="47625" anchor="ctr"/>
                </a:tc>
                <a:extLst>
                  <a:ext uri="{0D108BD9-81ED-4DB2-BD59-A6C34878D82A}">
                    <a16:rowId xmlns:a16="http://schemas.microsoft.com/office/drawing/2014/main" val="2646230504"/>
                  </a:ext>
                </a:extLst>
              </a:tr>
              <a:tr h="445577">
                <a:tc>
                  <a:txBody>
                    <a:bodyPr/>
                    <a:lstStyle/>
                    <a:p>
                      <a:pPr fontAlgn="ctr"/>
                      <a:r>
                        <a:rPr lang="en-US" sz="1800" b="1" dirty="0">
                          <a:latin typeface="+mn-lt"/>
                        </a:rPr>
                        <a:t>War Stories</a:t>
                      </a:r>
                    </a:p>
                  </a:txBody>
                  <a:tcPr marL="47625" marR="47625" marT="47625" marB="47625" anchor="ctr"/>
                </a:tc>
                <a:tc>
                  <a:txBody>
                    <a:bodyPr/>
                    <a:lstStyle/>
                    <a:p>
                      <a:pPr fontAlgn="ctr"/>
                      <a:r>
                        <a:rPr lang="en-US" sz="1800" b="0" dirty="0">
                          <a:latin typeface="+mn-lt"/>
                        </a:rPr>
                        <a:t>Explain why networks and data are attacked.</a:t>
                      </a:r>
                    </a:p>
                  </a:txBody>
                  <a:tcPr marL="47625" marR="47625" marT="47625" marB="47625" anchor="ctr"/>
                </a:tc>
                <a:extLst>
                  <a:ext uri="{0D108BD9-81ED-4DB2-BD59-A6C34878D82A}">
                    <a16:rowId xmlns:a16="http://schemas.microsoft.com/office/drawing/2014/main" val="999312931"/>
                  </a:ext>
                </a:extLst>
              </a:tr>
              <a:tr h="445577">
                <a:tc>
                  <a:txBody>
                    <a:bodyPr/>
                    <a:lstStyle/>
                    <a:p>
                      <a:pPr fontAlgn="ctr"/>
                      <a:r>
                        <a:rPr lang="en-US" sz="1800" b="1" dirty="0">
                          <a:latin typeface="+mn-lt"/>
                        </a:rPr>
                        <a:t>Threat Actors</a:t>
                      </a:r>
                    </a:p>
                  </a:txBody>
                  <a:tcPr marL="47625" marR="47625" marT="47625" marB="47625" anchor="ctr"/>
                </a:tc>
                <a:tc>
                  <a:txBody>
                    <a:bodyPr/>
                    <a:lstStyle/>
                    <a:p>
                      <a:pPr fontAlgn="ctr"/>
                      <a:r>
                        <a:rPr lang="en-US" sz="1800" b="0" dirty="0">
                          <a:latin typeface="+mn-lt"/>
                        </a:rPr>
                        <a:t>Explain the motivations of the threat actors behind specific security incidents.</a:t>
                      </a:r>
                    </a:p>
                  </a:txBody>
                  <a:tcPr marL="47625" marR="47625" marT="47625" marB="47625" anchor="ctr"/>
                </a:tc>
                <a:extLst>
                  <a:ext uri="{0D108BD9-81ED-4DB2-BD59-A6C34878D82A}">
                    <a16:rowId xmlns:a16="http://schemas.microsoft.com/office/drawing/2014/main" val="2296854508"/>
                  </a:ext>
                </a:extLst>
              </a:tr>
              <a:tr h="445577">
                <a:tc>
                  <a:txBody>
                    <a:bodyPr/>
                    <a:lstStyle/>
                    <a:p>
                      <a:pPr fontAlgn="ctr"/>
                      <a:r>
                        <a:rPr lang="en-US" sz="1800" b="1" dirty="0">
                          <a:latin typeface="+mn-lt"/>
                        </a:rPr>
                        <a:t>Threat Impact</a:t>
                      </a:r>
                    </a:p>
                  </a:txBody>
                  <a:tcPr marL="47625" marR="47625" marT="47625" marB="47625" anchor="ctr"/>
                </a:tc>
                <a:tc>
                  <a:txBody>
                    <a:bodyPr/>
                    <a:lstStyle/>
                    <a:p>
                      <a:pPr fontAlgn="ctr"/>
                      <a:r>
                        <a:rPr lang="en-US" sz="1800" b="0" dirty="0">
                          <a:latin typeface="+mn-lt"/>
                        </a:rPr>
                        <a:t>Explain the potential impact of network security attacks</a:t>
                      </a:r>
                      <a:r>
                        <a:rPr lang="en-US" sz="1800" b="0" dirty="0" smtClean="0">
                          <a:latin typeface="+mn-lt"/>
                        </a:rPr>
                        <a:t>.</a:t>
                      </a:r>
                      <a:endParaRPr lang="en-US" sz="1800" b="0" dirty="0">
                        <a:latin typeface="+mn-lt"/>
                      </a:endParaRPr>
                    </a:p>
                  </a:txBody>
                  <a:tcPr marL="47625" marR="47625" marT="47625" marB="47625" anchor="ctr"/>
                </a:tc>
                <a:extLst>
                  <a:ext uri="{0D108BD9-81ED-4DB2-BD59-A6C34878D82A}">
                    <a16:rowId xmlns:a16="http://schemas.microsoft.com/office/drawing/2014/main" val="2969059201"/>
                  </a:ext>
                </a:extLst>
              </a:tr>
              <a:tr h="445577">
                <a:tc>
                  <a:txBody>
                    <a:bodyPr/>
                    <a:lstStyle/>
                    <a:p>
                      <a:pPr fontAlgn="ctr"/>
                      <a:r>
                        <a:rPr lang="en-US" sz="1800" b="1" dirty="0"/>
                        <a:t>The Modern Security Operations Centre</a:t>
                      </a:r>
                    </a:p>
                  </a:txBody>
                  <a:tcPr marL="47625" marR="47625" marT="47625" marB="47625" anchor="ctr"/>
                </a:tc>
                <a:tc>
                  <a:txBody>
                    <a:bodyPr/>
                    <a:lstStyle/>
                    <a:p>
                      <a:pPr fontAlgn="ctr"/>
                      <a:r>
                        <a:rPr lang="en-US" sz="1800" b="0" dirty="0"/>
                        <a:t>Explain the mission of the Security Operations Center (SOC).</a:t>
                      </a:r>
                    </a:p>
                  </a:txBody>
                  <a:tcPr marL="47625" marR="47625" marT="47625" marB="47625" anchor="ctr"/>
                </a:tc>
                <a:extLst>
                  <a:ext uri="{0D108BD9-81ED-4DB2-BD59-A6C34878D82A}">
                    <a16:rowId xmlns:a16="http://schemas.microsoft.com/office/drawing/2014/main" val="225715641"/>
                  </a:ext>
                </a:extLst>
              </a:tr>
              <a:tr h="445577">
                <a:tc>
                  <a:txBody>
                    <a:bodyPr/>
                    <a:lstStyle/>
                    <a:p>
                      <a:pPr fontAlgn="ctr"/>
                      <a:r>
                        <a:rPr lang="en-US" sz="1800" b="1" dirty="0"/>
                        <a:t>Becoming a Defender</a:t>
                      </a:r>
                    </a:p>
                  </a:txBody>
                  <a:tcPr marL="47625" marR="47625" marT="47625" marB="47625" anchor="ctr"/>
                </a:tc>
                <a:tc>
                  <a:txBody>
                    <a:bodyPr/>
                    <a:lstStyle/>
                    <a:p>
                      <a:pPr fontAlgn="ctr"/>
                      <a:r>
                        <a:rPr lang="en-US" sz="1800" b="0" dirty="0"/>
                        <a:t>Describe resources available to prepare for a career in cybersecurity operations.</a:t>
                      </a:r>
                    </a:p>
                  </a:txBody>
                  <a:tcPr marL="47625" marR="47625" marT="47625" marB="47625" anchor="ctr"/>
                </a:tc>
                <a:extLst>
                  <a:ext uri="{0D108BD9-81ED-4DB2-BD59-A6C34878D82A}">
                    <a16:rowId xmlns:a16="http://schemas.microsoft.com/office/drawing/2014/main" val="3274301724"/>
                  </a:ext>
                </a:extLst>
              </a:tr>
            </a:tbl>
          </a:graphicData>
        </a:graphic>
      </p:graphicFrame>
    </p:spTree>
    <p:extLst>
      <p:ext uri="{BB962C8B-B14F-4D97-AF65-F5344CB8AC3E}">
        <p14:creationId xmlns:p14="http://schemas.microsoft.com/office/powerpoint/2010/main" val="42183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6408" y="527742"/>
            <a:ext cx="4419030" cy="523220"/>
          </a:xfrm>
          <a:prstGeom prst="rect">
            <a:avLst/>
          </a:prstGeom>
          <a:noFill/>
        </p:spPr>
        <p:txBody>
          <a:bodyPr wrap="none" rtlCol="0">
            <a:spAutoFit/>
          </a:bodyPr>
          <a:lstStyle/>
          <a:p>
            <a:r>
              <a:rPr lang="en-US" sz="2800" dirty="0" smtClean="0">
                <a:solidFill>
                  <a:schemeClr val="bg1"/>
                </a:solidFill>
              </a:rPr>
              <a:t>Network </a:t>
            </a:r>
            <a:r>
              <a:rPr lang="en-US" sz="2800" dirty="0">
                <a:solidFill>
                  <a:schemeClr val="bg1"/>
                </a:solidFill>
              </a:rPr>
              <a:t>Security Monitoring</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19" name="Title 1"/>
          <p:cNvSpPr txBox="1">
            <a:spLocks/>
          </p:cNvSpPr>
          <p:nvPr/>
        </p:nvSpPr>
        <p:spPr>
          <a:xfrm>
            <a:off x="2440788" y="2821582"/>
            <a:ext cx="345382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smtClean="0">
                <a:solidFill>
                  <a:srgbClr val="000000"/>
                </a:solidFill>
                <a:latin typeface="Times New Roman" panose="02020603050405020304" pitchFamily="18" charset="0"/>
                <a:cs typeface="Times New Roman" panose="02020603050405020304" pitchFamily="18" charset="0"/>
              </a:rPr>
              <a:t>Introduction</a:t>
            </a:r>
            <a:endParaRPr lang="en-US"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848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3770263" cy="523220"/>
          </a:xfrm>
          <a:prstGeom prst="rect">
            <a:avLst/>
          </a:prstGeom>
          <a:noFill/>
        </p:spPr>
        <p:txBody>
          <a:bodyPr wrap="none" rtlCol="0">
            <a:spAutoFit/>
          </a:bodyPr>
          <a:lstStyle/>
          <a:p>
            <a:r>
              <a:rPr lang="en-US" sz="2800" dirty="0" smtClean="0">
                <a:solidFill>
                  <a:schemeClr val="bg1"/>
                </a:solidFill>
              </a:rPr>
              <a:t>Monitoring and  Alerting</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11" name="Content Placeholder 1"/>
          <p:cNvSpPr txBox="1">
            <a:spLocks/>
          </p:cNvSpPr>
          <p:nvPr/>
        </p:nvSpPr>
        <p:spPr>
          <a:xfrm>
            <a:off x="130614" y="1610200"/>
            <a:ext cx="11819648" cy="15543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smtClean="0">
                <a:solidFill>
                  <a:srgbClr val="00B0F0"/>
                </a:solidFill>
              </a:rPr>
              <a:t>Monitoring</a:t>
            </a:r>
            <a:r>
              <a:rPr lang="en-US" b="1" dirty="0" smtClean="0">
                <a:solidFill>
                  <a:srgbClr val="0A1F61"/>
                </a:solidFill>
              </a:rPr>
              <a:t> </a:t>
            </a:r>
          </a:p>
          <a:p>
            <a:pPr lvl="1"/>
            <a:r>
              <a:rPr lang="en-US" sz="2000" dirty="0" smtClean="0"/>
              <a:t>is the process of maintaining surveillance over the existence and magnitude of state change and data flow in a system.</a:t>
            </a:r>
          </a:p>
          <a:p>
            <a:pPr lvl="1"/>
            <a:r>
              <a:rPr lang="en-US" sz="2000" dirty="0" smtClean="0"/>
              <a:t>the process of becoming aware of the state of a system.</a:t>
            </a:r>
          </a:p>
          <a:p>
            <a:pPr lvl="1"/>
            <a:r>
              <a:rPr lang="en-US" sz="2000" dirty="0" smtClean="0"/>
              <a:t>the process of measurement, which might not necessarily involve any human interaction</a:t>
            </a:r>
            <a:endParaRPr lang="en-US" sz="2000" dirty="0"/>
          </a:p>
        </p:txBody>
      </p:sp>
      <p:sp>
        <p:nvSpPr>
          <p:cNvPr id="12" name="Rectangle 11"/>
          <p:cNvSpPr/>
          <p:nvPr/>
        </p:nvSpPr>
        <p:spPr>
          <a:xfrm>
            <a:off x="2966719" y="3600363"/>
            <a:ext cx="5383619" cy="400110"/>
          </a:xfrm>
          <a:prstGeom prst="rect">
            <a:avLst/>
          </a:prstGeom>
        </p:spPr>
        <p:txBody>
          <a:bodyPr wrap="square">
            <a:spAutoFit/>
          </a:bodyPr>
          <a:lstStyle/>
          <a:p>
            <a:r>
              <a:rPr lang="en-US" sz="2000" dirty="0"/>
              <a:t>This is done in two ways, </a:t>
            </a:r>
            <a:r>
              <a:rPr lang="en-US" sz="2000" b="1" dirty="0" smtClean="0">
                <a:solidFill>
                  <a:srgbClr val="00B0F0"/>
                </a:solidFill>
              </a:rPr>
              <a:t>Proactive</a:t>
            </a:r>
            <a:r>
              <a:rPr lang="en-US" sz="2000" dirty="0" smtClean="0"/>
              <a:t> </a:t>
            </a:r>
            <a:r>
              <a:rPr lang="en-US" sz="2000" dirty="0"/>
              <a:t>and </a:t>
            </a:r>
            <a:r>
              <a:rPr lang="en-US" sz="2000" b="1" dirty="0" smtClean="0">
                <a:solidFill>
                  <a:srgbClr val="00B0F0"/>
                </a:solidFill>
              </a:rPr>
              <a:t>Reactive</a:t>
            </a:r>
            <a:endParaRPr lang="en-US" sz="2000" b="1" dirty="0">
              <a:solidFill>
                <a:srgbClr val="00B0F0"/>
              </a:solidFill>
            </a:endParaRPr>
          </a:p>
        </p:txBody>
      </p:sp>
      <p:sp>
        <p:nvSpPr>
          <p:cNvPr id="13" name="Rectangle 12"/>
          <p:cNvSpPr/>
          <p:nvPr/>
        </p:nvSpPr>
        <p:spPr>
          <a:xfrm>
            <a:off x="253028" y="3969695"/>
            <a:ext cx="11697234" cy="707886"/>
          </a:xfrm>
          <a:prstGeom prst="rect">
            <a:avLst/>
          </a:prstGeom>
        </p:spPr>
        <p:txBody>
          <a:bodyPr wrap="square">
            <a:spAutoFit/>
          </a:bodyPr>
          <a:lstStyle/>
          <a:p>
            <a:r>
              <a:rPr lang="en-US" sz="2000" dirty="0">
                <a:solidFill>
                  <a:srgbClr val="000000"/>
                </a:solidFill>
                <a:latin typeface="+mn-lt"/>
                <a:ea typeface="ＭＳ Ｐゴシック" charset="0"/>
                <a:cs typeface="CiscoSans"/>
              </a:rPr>
              <a:t>The former involves watching visual indicators, such as time series and dashboards, and is sometimes what administrators mean by </a:t>
            </a:r>
            <a:r>
              <a:rPr lang="en-US" sz="2000" b="1" dirty="0">
                <a:solidFill>
                  <a:srgbClr val="00B0F0"/>
                </a:solidFill>
                <a:latin typeface="+mn-lt"/>
                <a:ea typeface="ＭＳ Ｐゴシック" charset="0"/>
                <a:cs typeface="CiscoSans"/>
              </a:rPr>
              <a:t>monitoring</a:t>
            </a:r>
            <a:r>
              <a:rPr lang="en-US" sz="2000" dirty="0">
                <a:solidFill>
                  <a:srgbClr val="00B0F0"/>
                </a:solidFill>
                <a:latin typeface="+mn-lt"/>
                <a:ea typeface="ＭＳ Ｐゴシック" charset="0"/>
                <a:cs typeface="CiscoSans"/>
              </a:rPr>
              <a:t>.</a:t>
            </a:r>
            <a:r>
              <a:rPr lang="en-US" sz="2000" dirty="0">
                <a:solidFill>
                  <a:srgbClr val="000000"/>
                </a:solidFill>
                <a:latin typeface="+mn-lt"/>
                <a:ea typeface="ＭＳ Ｐゴシック" charset="0"/>
                <a:cs typeface="CiscoSans"/>
              </a:rPr>
              <a:t> </a:t>
            </a:r>
          </a:p>
        </p:txBody>
      </p:sp>
      <p:sp>
        <p:nvSpPr>
          <p:cNvPr id="14" name="Rectangle 13"/>
          <p:cNvSpPr/>
          <p:nvPr/>
        </p:nvSpPr>
        <p:spPr>
          <a:xfrm>
            <a:off x="253027" y="4801093"/>
            <a:ext cx="11697235" cy="707886"/>
          </a:xfrm>
          <a:prstGeom prst="rect">
            <a:avLst/>
          </a:prstGeom>
        </p:spPr>
        <p:txBody>
          <a:bodyPr wrap="square">
            <a:spAutoFit/>
          </a:bodyPr>
          <a:lstStyle/>
          <a:p>
            <a:r>
              <a:rPr lang="en-US" sz="2000" dirty="0">
                <a:solidFill>
                  <a:srgbClr val="000000"/>
                </a:solidFill>
                <a:latin typeface="+mn-lt"/>
                <a:ea typeface="ＭＳ Ｐゴシック" charset="0"/>
                <a:cs typeface="CiscoSans"/>
              </a:rPr>
              <a:t>The latter involves automated ways to deliver notifications </a:t>
            </a:r>
            <a:r>
              <a:rPr lang="en-US" sz="2000" dirty="0" smtClean="0">
                <a:solidFill>
                  <a:srgbClr val="000000"/>
                </a:solidFill>
                <a:latin typeface="+mn-lt"/>
                <a:ea typeface="ＭＳ Ｐゴシック" charset="0"/>
                <a:cs typeface="CiscoSans"/>
              </a:rPr>
              <a:t>to operators </a:t>
            </a:r>
            <a:r>
              <a:rPr lang="en-US" sz="2000" dirty="0">
                <a:solidFill>
                  <a:srgbClr val="000000"/>
                </a:solidFill>
                <a:latin typeface="+mn-lt"/>
                <a:ea typeface="ＭＳ Ｐゴシック" charset="0"/>
                <a:cs typeface="CiscoSans"/>
              </a:rPr>
              <a:t>in order to bring to their attention a grave change in system’s state; this </a:t>
            </a:r>
            <a:r>
              <a:rPr lang="en-US" sz="2000" dirty="0" smtClean="0">
                <a:solidFill>
                  <a:srgbClr val="000000"/>
                </a:solidFill>
                <a:latin typeface="+mn-lt"/>
                <a:ea typeface="ＭＳ Ｐゴシック" charset="0"/>
                <a:cs typeface="CiscoSans"/>
              </a:rPr>
              <a:t>is usually </a:t>
            </a:r>
            <a:r>
              <a:rPr lang="en-US" sz="2000" dirty="0">
                <a:solidFill>
                  <a:srgbClr val="000000"/>
                </a:solidFill>
                <a:latin typeface="+mn-lt"/>
                <a:ea typeface="ＭＳ Ｐゴシック" charset="0"/>
                <a:cs typeface="CiscoSans"/>
              </a:rPr>
              <a:t>referred to as </a:t>
            </a:r>
            <a:r>
              <a:rPr lang="en-US" sz="2000" b="1" dirty="0">
                <a:solidFill>
                  <a:srgbClr val="00B0F0"/>
                </a:solidFill>
                <a:latin typeface="+mn-lt"/>
                <a:ea typeface="ＭＳ Ｐゴシック" charset="0"/>
                <a:cs typeface="CiscoSans"/>
              </a:rPr>
              <a:t>alerting</a:t>
            </a:r>
            <a:r>
              <a:rPr lang="en-US" sz="2000" dirty="0">
                <a:solidFill>
                  <a:srgbClr val="FF0000"/>
                </a:solidFill>
                <a:latin typeface="+mn-lt"/>
                <a:ea typeface="ＭＳ Ｐゴシック" charset="0"/>
                <a:cs typeface="CiscoSans"/>
              </a:rPr>
              <a:t>.</a:t>
            </a:r>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098584" y="543490"/>
            <a:ext cx="7768280" cy="523220"/>
          </a:xfrm>
          <a:prstGeom prst="rect">
            <a:avLst/>
          </a:prstGeom>
          <a:noFill/>
        </p:spPr>
        <p:txBody>
          <a:bodyPr wrap="none" rtlCol="0">
            <a:spAutoFit/>
          </a:bodyPr>
          <a:lstStyle/>
          <a:p>
            <a:r>
              <a:rPr lang="en-US" sz="2700" dirty="0">
                <a:solidFill>
                  <a:schemeClr val="bg1"/>
                </a:solidFill>
              </a:rPr>
              <a:t>Monitoring, Alerting, and What They Can Do for You</a:t>
            </a:r>
            <a:endParaRPr lang="en-US" sz="27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a:xfrm>
            <a:off x="433099" y="1953635"/>
            <a:ext cx="11758901" cy="38644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smtClean="0"/>
              <a:t>* Early Problem Detection				</a:t>
            </a:r>
            <a:r>
              <a:rPr lang="en-US" sz="2400" dirty="0"/>
              <a:t> </a:t>
            </a:r>
            <a:r>
              <a:rPr lang="en-US" sz="2400" dirty="0" smtClean="0"/>
              <a:t>* Availability 				</a:t>
            </a:r>
          </a:p>
          <a:p>
            <a:pPr marL="0" indent="0">
              <a:buNone/>
            </a:pPr>
            <a:r>
              <a:rPr lang="en-US" sz="2400" dirty="0" smtClean="0"/>
              <a:t>* Decision Making					* Performance</a:t>
            </a:r>
          </a:p>
          <a:p>
            <a:pPr marL="0" indent="0">
              <a:buNone/>
            </a:pPr>
            <a:r>
              <a:rPr lang="en-US" sz="2400" dirty="0" smtClean="0"/>
              <a:t>* Baselining 						* Predictions</a:t>
            </a:r>
          </a:p>
          <a:p>
            <a:pPr marL="0" indent="0">
              <a:buNone/>
            </a:pPr>
            <a:r>
              <a:rPr lang="en-US" sz="2400" dirty="0" smtClean="0"/>
              <a:t>* Automation</a:t>
            </a:r>
          </a:p>
          <a:p>
            <a:pPr marL="0" indent="0">
              <a:buNone/>
            </a:pPr>
            <a:r>
              <a:rPr lang="en-US" sz="2400" dirty="0" smtClean="0"/>
              <a:t>* Autonomic Computing </a:t>
            </a:r>
          </a:p>
          <a:p>
            <a:pPr lvl="1"/>
            <a:r>
              <a:rPr lang="en-US" sz="2000" dirty="0" smtClean="0"/>
              <a:t>An architecture in which the system is capable of regulating itself and thus enabling self management and self-healing. The goal of AC is to </a:t>
            </a:r>
            <a:r>
              <a:rPr lang="en-US" sz="2000" b="1" dirty="0" smtClean="0">
                <a:solidFill>
                  <a:srgbClr val="00B0F0"/>
                </a:solidFill>
              </a:rPr>
              <a:t>minimize the need for human intervention </a:t>
            </a:r>
            <a:r>
              <a:rPr lang="en-US" sz="2000" dirty="0" smtClean="0"/>
              <a:t>in a similar way, by replacing it with self-regulation</a:t>
            </a:r>
            <a:endParaRPr lang="en-US" sz="2000" dirty="0"/>
          </a:p>
        </p:txBody>
      </p:sp>
    </p:spTree>
    <p:extLst>
      <p:ext uri="{BB962C8B-B14F-4D97-AF65-F5344CB8AC3E}">
        <p14:creationId xmlns:p14="http://schemas.microsoft.com/office/powerpoint/2010/main" val="462041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6408" y="527742"/>
            <a:ext cx="4419030" cy="523220"/>
          </a:xfrm>
          <a:prstGeom prst="rect">
            <a:avLst/>
          </a:prstGeom>
          <a:noFill/>
        </p:spPr>
        <p:txBody>
          <a:bodyPr wrap="none" rtlCol="0">
            <a:spAutoFit/>
          </a:bodyPr>
          <a:lstStyle/>
          <a:p>
            <a:r>
              <a:rPr lang="en-US" sz="2800" dirty="0" smtClean="0">
                <a:solidFill>
                  <a:schemeClr val="bg1"/>
                </a:solidFill>
              </a:rPr>
              <a:t>Network </a:t>
            </a:r>
            <a:r>
              <a:rPr lang="en-US" sz="2800" dirty="0">
                <a:solidFill>
                  <a:schemeClr val="bg1"/>
                </a:solidFill>
              </a:rPr>
              <a:t>Security Monitoring</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19" name="Title 1"/>
          <p:cNvSpPr txBox="1">
            <a:spLocks/>
          </p:cNvSpPr>
          <p:nvPr/>
        </p:nvSpPr>
        <p:spPr>
          <a:xfrm>
            <a:off x="2440788" y="2821582"/>
            <a:ext cx="345382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rgbClr val="000000"/>
                </a:solidFill>
                <a:latin typeface="Times New Roman" panose="02020603050405020304" pitchFamily="18" charset="0"/>
                <a:cs typeface="Times New Roman" panose="02020603050405020304" pitchFamily="18" charset="0"/>
              </a:rPr>
              <a:t>War Stories</a:t>
            </a:r>
            <a:endParaRPr lang="en-US"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4476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03126" cy="523220"/>
          </a:xfrm>
          <a:prstGeom prst="rect">
            <a:avLst/>
          </a:prstGeom>
          <a:noFill/>
        </p:spPr>
        <p:txBody>
          <a:bodyPr wrap="square" rtlCol="0">
            <a:spAutoFit/>
          </a:bodyPr>
          <a:lstStyle/>
          <a:p>
            <a:r>
              <a:rPr lang="en-US" altLang="en-US" sz="2800" dirty="0" smtClean="0">
                <a:solidFill>
                  <a:schemeClr val="bg1"/>
                </a:solidFill>
              </a:rPr>
              <a:t>Hijacked </a:t>
            </a:r>
            <a:r>
              <a:rPr lang="en-US" altLang="en-US" sz="2800" dirty="0">
                <a:solidFill>
                  <a:schemeClr val="bg1"/>
                </a:solidFill>
              </a:rPr>
              <a:t>People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71D4E293-1537-4618-807B-1364ED0E87A7}"/>
              </a:ext>
            </a:extLst>
          </p:cNvPr>
          <p:cNvPicPr>
            <a:picLocks noChangeAspect="1"/>
          </p:cNvPicPr>
          <p:nvPr/>
        </p:nvPicPr>
        <p:blipFill>
          <a:blip r:embed="rId6"/>
          <a:stretch>
            <a:fillRect/>
          </a:stretch>
        </p:blipFill>
        <p:spPr>
          <a:xfrm>
            <a:off x="7006369" y="2110196"/>
            <a:ext cx="4219142" cy="2804160"/>
          </a:xfrm>
          <a:prstGeom prst="rect">
            <a:avLst/>
          </a:prstGeom>
          <a:ln w="3175">
            <a:solidFill>
              <a:schemeClr val="tx1"/>
            </a:solidFill>
          </a:ln>
        </p:spPr>
      </p:pic>
      <p:sp>
        <p:nvSpPr>
          <p:cNvPr id="10" name="Content Placeholder 1"/>
          <p:cNvSpPr txBox="1">
            <a:spLocks/>
          </p:cNvSpPr>
          <p:nvPr/>
        </p:nvSpPr>
        <p:spPr>
          <a:xfrm>
            <a:off x="977778" y="2110196"/>
            <a:ext cx="5864456" cy="32053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indent="-223838"/>
            <a:r>
              <a:rPr lang="en-US" sz="2400" dirty="0" smtClean="0"/>
              <a:t>Hackers can set up open “</a:t>
            </a:r>
            <a:r>
              <a:rPr lang="en-US" sz="2400" b="1" dirty="0" smtClean="0">
                <a:solidFill>
                  <a:srgbClr val="00B0F0"/>
                </a:solidFill>
              </a:rPr>
              <a:t>rogue</a:t>
            </a:r>
            <a:r>
              <a:rPr lang="en-US" sz="2400" dirty="0" smtClean="0"/>
              <a:t>” wireless hotspots posing as a genuine wireless network.</a:t>
            </a:r>
          </a:p>
          <a:p>
            <a:pPr marL="0" indent="0">
              <a:buNone/>
            </a:pPr>
            <a:endParaRPr lang="en-US" sz="2400" dirty="0" smtClean="0"/>
          </a:p>
          <a:p>
            <a:pPr marL="223838" indent="-223838"/>
            <a:r>
              <a:rPr lang="en-US" sz="2400" dirty="0" smtClean="0"/>
              <a:t>Rogue wireless hotspots are also known as “</a:t>
            </a:r>
            <a:r>
              <a:rPr lang="en-US" sz="2400" b="1" dirty="0">
                <a:solidFill>
                  <a:srgbClr val="00B0F0"/>
                </a:solidFill>
              </a:rPr>
              <a:t>evil twin</a:t>
            </a:r>
            <a:r>
              <a:rPr lang="en-US" sz="2400" dirty="0" smtClean="0"/>
              <a:t>” hotspots.</a:t>
            </a:r>
            <a:endParaRPr lang="en-US" sz="2400" dirty="0"/>
          </a:p>
        </p:txBody>
      </p:sp>
    </p:spTree>
    <p:extLst>
      <p:ext uri="{BB962C8B-B14F-4D97-AF65-F5344CB8AC3E}">
        <p14:creationId xmlns:p14="http://schemas.microsoft.com/office/powerpoint/2010/main" val="428595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24335" cy="523220"/>
          </a:xfrm>
          <a:prstGeom prst="rect">
            <a:avLst/>
          </a:prstGeom>
          <a:noFill/>
        </p:spPr>
        <p:txBody>
          <a:bodyPr wrap="none" rtlCol="0">
            <a:spAutoFit/>
          </a:bodyPr>
          <a:lstStyle/>
          <a:p>
            <a:r>
              <a:rPr lang="en-US" sz="2800" dirty="0">
                <a:solidFill>
                  <a:schemeClr val="bg1"/>
                </a:solidFill>
              </a:rPr>
              <a:t>Ransomed Companies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C06FE0D4-904F-4CB9-8B84-C2499A22F1F0}"/>
              </a:ext>
            </a:extLst>
          </p:cNvPr>
          <p:cNvPicPr>
            <a:picLocks noChangeAspect="1"/>
          </p:cNvPicPr>
          <p:nvPr/>
        </p:nvPicPr>
        <p:blipFill>
          <a:blip r:embed="rId6"/>
          <a:stretch>
            <a:fillRect/>
          </a:stretch>
        </p:blipFill>
        <p:spPr>
          <a:xfrm>
            <a:off x="7023642" y="2083941"/>
            <a:ext cx="4246528" cy="2812299"/>
          </a:xfrm>
          <a:prstGeom prst="rect">
            <a:avLst/>
          </a:prstGeom>
          <a:ln w="3175">
            <a:solidFill>
              <a:schemeClr val="tx1"/>
            </a:solidFill>
          </a:ln>
        </p:spPr>
      </p:pic>
      <p:sp>
        <p:nvSpPr>
          <p:cNvPr id="10" name="Content Placeholder 1"/>
          <p:cNvSpPr txBox="1">
            <a:spLocks/>
          </p:cNvSpPr>
          <p:nvPr/>
        </p:nvSpPr>
        <p:spPr>
          <a:xfrm>
            <a:off x="144065" y="1982189"/>
            <a:ext cx="6879577" cy="3438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lvl="3" indent="-223838">
              <a:buSzPct val="100000"/>
            </a:pPr>
            <a:r>
              <a:rPr lang="en-US" sz="2400" dirty="0" smtClean="0"/>
              <a:t>Employees of an organization are often lured into opening attachments that install ransomware on the employees’ computers.</a:t>
            </a:r>
          </a:p>
          <a:p>
            <a:pPr marL="223838" lvl="3" indent="-223838">
              <a:buSzPct val="100000"/>
            </a:pPr>
            <a:r>
              <a:rPr lang="en-US" sz="2400" dirty="0" smtClean="0"/>
              <a:t>This </a:t>
            </a:r>
            <a:r>
              <a:rPr lang="en-US" sz="2400" b="1" dirty="0" smtClean="0">
                <a:solidFill>
                  <a:srgbClr val="00B0F0"/>
                </a:solidFill>
              </a:rPr>
              <a:t>ransomware</a:t>
            </a:r>
            <a:r>
              <a:rPr lang="en-US" sz="2400" dirty="0" smtClean="0"/>
              <a:t>, when installed, begins the process of </a:t>
            </a:r>
            <a:r>
              <a:rPr lang="en-US" sz="2400" b="1" dirty="0">
                <a:solidFill>
                  <a:srgbClr val="00B0F0"/>
                </a:solidFill>
              </a:rPr>
              <a:t>gathering and encrypting corporate data</a:t>
            </a:r>
            <a:r>
              <a:rPr lang="en-US" sz="2400" dirty="0" smtClean="0">
                <a:solidFill>
                  <a:srgbClr val="00B0F0"/>
                </a:solidFill>
              </a:rPr>
              <a:t>. </a:t>
            </a:r>
          </a:p>
          <a:p>
            <a:pPr marL="223838" lvl="3" indent="-223838">
              <a:buSzPct val="100000"/>
            </a:pPr>
            <a:r>
              <a:rPr lang="en-US" sz="2400" dirty="0" smtClean="0"/>
              <a:t>The goal of the attackers </a:t>
            </a:r>
            <a:r>
              <a:rPr lang="en-US" sz="2400" b="1" dirty="0">
                <a:solidFill>
                  <a:srgbClr val="0A1F61"/>
                </a:solidFill>
              </a:rPr>
              <a:t>is </a:t>
            </a:r>
            <a:r>
              <a:rPr lang="en-US" sz="2400" b="1" dirty="0">
                <a:solidFill>
                  <a:srgbClr val="00B0F0"/>
                </a:solidFill>
              </a:rPr>
              <a:t>financial gain</a:t>
            </a:r>
            <a:r>
              <a:rPr lang="en-US" sz="2400" dirty="0" smtClean="0"/>
              <a:t>, because they hold the company’s data for ransom until they are </a:t>
            </a:r>
            <a:r>
              <a:rPr lang="en-US" sz="2400" dirty="0" smtClean="0">
                <a:solidFill>
                  <a:srgbClr val="00B0F0"/>
                </a:solidFill>
              </a:rPr>
              <a:t>paid</a:t>
            </a:r>
            <a:r>
              <a:rPr lang="en-US" sz="2400" dirty="0" smtClean="0"/>
              <a:t>.</a:t>
            </a:r>
            <a:endParaRPr lang="en-US" sz="2400" dirty="0"/>
          </a:p>
        </p:txBody>
      </p:sp>
    </p:spTree>
    <p:extLst>
      <p:ext uri="{BB962C8B-B14F-4D97-AF65-F5344CB8AC3E}">
        <p14:creationId xmlns:p14="http://schemas.microsoft.com/office/powerpoint/2010/main" val="1175767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1495" cy="523220"/>
          </a:xfrm>
          <a:prstGeom prst="rect">
            <a:avLst/>
          </a:prstGeom>
          <a:noFill/>
        </p:spPr>
        <p:txBody>
          <a:bodyPr wrap="none" rtlCol="0">
            <a:spAutoFit/>
          </a:bodyPr>
          <a:lstStyle/>
          <a:p>
            <a:r>
              <a:rPr lang="en-US" sz="2800" dirty="0">
                <a:solidFill>
                  <a:schemeClr val="bg1"/>
                </a:solidFill>
              </a:rPr>
              <a:t>Targeted Nations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85362E93-0A1B-4FCC-99FF-B66DC86B0024}"/>
              </a:ext>
            </a:extLst>
          </p:cNvPr>
          <p:cNvPicPr>
            <a:picLocks noChangeAspect="1"/>
          </p:cNvPicPr>
          <p:nvPr/>
        </p:nvPicPr>
        <p:blipFill>
          <a:blip r:embed="rId6"/>
          <a:stretch>
            <a:fillRect/>
          </a:stretch>
        </p:blipFill>
        <p:spPr>
          <a:xfrm>
            <a:off x="8137321" y="2204822"/>
            <a:ext cx="3747266" cy="2550931"/>
          </a:xfrm>
          <a:prstGeom prst="rect">
            <a:avLst/>
          </a:prstGeom>
          <a:ln w="3175">
            <a:solidFill>
              <a:schemeClr val="tx1"/>
            </a:solidFill>
          </a:ln>
        </p:spPr>
      </p:pic>
      <p:sp>
        <p:nvSpPr>
          <p:cNvPr id="10" name="Content Placeholder 1"/>
          <p:cNvSpPr txBox="1">
            <a:spLocks/>
          </p:cNvSpPr>
          <p:nvPr/>
        </p:nvSpPr>
        <p:spPr>
          <a:xfrm>
            <a:off x="130614" y="1580077"/>
            <a:ext cx="8006707" cy="38827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lvl="3" indent="-223838">
              <a:buSzPct val="100000"/>
            </a:pPr>
            <a:r>
              <a:rPr lang="en-US" sz="2400" dirty="0" smtClean="0"/>
              <a:t>Some of today’s malware is so sophisticated </a:t>
            </a:r>
            <a:br>
              <a:rPr lang="en-US" sz="2400" dirty="0" smtClean="0"/>
            </a:br>
            <a:r>
              <a:rPr lang="en-US" sz="2400" dirty="0" smtClean="0"/>
              <a:t>and expensive to create that security experts believe only a nation state or group of nations could possibly have the influence and funding to create it.</a:t>
            </a:r>
          </a:p>
          <a:p>
            <a:pPr marL="223838" lvl="3" indent="-223838">
              <a:buSzPct val="100000"/>
            </a:pPr>
            <a:r>
              <a:rPr lang="en-US" sz="2400" dirty="0" smtClean="0"/>
              <a:t>Such </a:t>
            </a:r>
            <a:r>
              <a:rPr lang="en-US" sz="2400" dirty="0" smtClean="0">
                <a:solidFill>
                  <a:srgbClr val="0A1F61"/>
                </a:solidFill>
              </a:rPr>
              <a:t>malware</a:t>
            </a:r>
            <a:r>
              <a:rPr lang="en-US" sz="2400" dirty="0" smtClean="0"/>
              <a:t> can be targeted to attack a </a:t>
            </a:r>
            <a:r>
              <a:rPr lang="en-US" sz="2400" dirty="0" smtClean="0">
                <a:solidFill>
                  <a:srgbClr val="0A1F61"/>
                </a:solidFill>
              </a:rPr>
              <a:t>nation’s</a:t>
            </a:r>
            <a:r>
              <a:rPr lang="en-US" sz="2400" dirty="0" smtClean="0"/>
              <a:t> vulnerable infrastructure, such as the </a:t>
            </a:r>
            <a:r>
              <a:rPr lang="en-US" sz="2400" dirty="0" smtClean="0">
                <a:solidFill>
                  <a:srgbClr val="00B0F0"/>
                </a:solidFill>
              </a:rPr>
              <a:t>water system </a:t>
            </a:r>
            <a:r>
              <a:rPr lang="en-US" sz="2400" dirty="0" smtClean="0"/>
              <a:t>or </a:t>
            </a:r>
            <a:r>
              <a:rPr lang="en-US" sz="2400" dirty="0" smtClean="0">
                <a:solidFill>
                  <a:srgbClr val="00B0F0"/>
                </a:solidFill>
              </a:rPr>
              <a:t>power grid</a:t>
            </a:r>
            <a:r>
              <a:rPr lang="en-US" sz="2400" dirty="0" smtClean="0"/>
              <a:t>.</a:t>
            </a:r>
          </a:p>
          <a:p>
            <a:pPr marL="223838" lvl="3" indent="-223838">
              <a:buSzPct val="100000"/>
            </a:pPr>
            <a:r>
              <a:rPr lang="en-US" sz="2400" dirty="0" smtClean="0"/>
              <a:t>One such malware was the </a:t>
            </a:r>
            <a:r>
              <a:rPr lang="en-US" sz="2400" dirty="0" smtClean="0">
                <a:solidFill>
                  <a:srgbClr val="0A1F61"/>
                </a:solidFill>
              </a:rPr>
              <a:t>Stuxnet</a:t>
            </a:r>
            <a:r>
              <a:rPr lang="en-US" sz="2400" dirty="0" smtClean="0"/>
              <a:t> worm </a:t>
            </a:r>
            <a:br>
              <a:rPr lang="en-US" sz="2400" dirty="0" smtClean="0"/>
            </a:br>
            <a:r>
              <a:rPr lang="en-US" sz="2400" dirty="0" smtClean="0"/>
              <a:t>that </a:t>
            </a:r>
            <a:r>
              <a:rPr lang="en-US" sz="2400" dirty="0" smtClean="0">
                <a:solidFill>
                  <a:srgbClr val="00B0F0"/>
                </a:solidFill>
              </a:rPr>
              <a:t>infected USB </a:t>
            </a:r>
            <a:r>
              <a:rPr lang="en-US" sz="2400" dirty="0" smtClean="0"/>
              <a:t>drives and infiltrated </a:t>
            </a:r>
            <a:br>
              <a:rPr lang="en-US" sz="2400" dirty="0" smtClean="0"/>
            </a:br>
            <a:r>
              <a:rPr lang="en-US" sz="2400" dirty="0" smtClean="0">
                <a:solidFill>
                  <a:srgbClr val="00B0F0"/>
                </a:solidFill>
              </a:rPr>
              <a:t>Windows operating systems</a:t>
            </a:r>
            <a:r>
              <a:rPr lang="en-US" sz="2400" dirty="0" smtClean="0"/>
              <a:t>. It then targeted </a:t>
            </a:r>
            <a:r>
              <a:rPr lang="en-US" sz="2400" dirty="0" smtClean="0">
                <a:solidFill>
                  <a:srgbClr val="00B0F0"/>
                </a:solidFill>
              </a:rPr>
              <a:t>Step 7</a:t>
            </a:r>
            <a:r>
              <a:rPr lang="en-US" sz="2400" dirty="0" smtClean="0"/>
              <a:t> software that was developed by Siemens for their </a:t>
            </a:r>
            <a:r>
              <a:rPr lang="en-US" sz="2400" dirty="0" smtClean="0">
                <a:solidFill>
                  <a:srgbClr val="00B0F0"/>
                </a:solidFill>
              </a:rPr>
              <a:t>Programmable Logic Controllers (PLCs).</a:t>
            </a:r>
            <a:endParaRPr lang="en-US" sz="2400" dirty="0">
              <a:solidFill>
                <a:srgbClr val="00B0F0"/>
              </a:solidFill>
            </a:endParaRPr>
          </a:p>
        </p:txBody>
      </p:sp>
    </p:spTree>
    <p:extLst>
      <p:ext uri="{BB962C8B-B14F-4D97-AF65-F5344CB8AC3E}">
        <p14:creationId xmlns:p14="http://schemas.microsoft.com/office/powerpoint/2010/main" val="4169751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65903" cy="523220"/>
          </a:xfrm>
          <a:prstGeom prst="rect">
            <a:avLst/>
          </a:prstGeom>
          <a:noFill/>
        </p:spPr>
        <p:txBody>
          <a:bodyPr wrap="none" rtlCol="0">
            <a:spAutoFit/>
          </a:bodyPr>
          <a:lstStyle/>
          <a:p>
            <a:r>
              <a:rPr lang="en-US" sz="2800" dirty="0">
                <a:solidFill>
                  <a:schemeClr val="bg1"/>
                </a:solidFill>
              </a:rPr>
              <a:t>Installing the Virtual Machine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1</a:t>
            </a:r>
          </a:p>
          <a:p>
            <a:pPr algn="ctr"/>
            <a:r>
              <a:rPr lang="en-US" sz="2400" b="1" dirty="0" smtClean="0">
                <a:solidFill>
                  <a:schemeClr val="bg1"/>
                </a:solidFill>
                <a:latin typeface="Tajawal Medium" panose="00000600000000000000" pitchFamily="2" charset="-78"/>
                <a:cs typeface="Tajawal Medium" panose="00000600000000000000" pitchFamily="2" charset="-78"/>
              </a:rPr>
              <a:t>Lab</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Content Placeholder 1"/>
          <p:cNvSpPr txBox="1">
            <a:spLocks/>
          </p:cNvSpPr>
          <p:nvPr/>
        </p:nvSpPr>
        <p:spPr>
          <a:xfrm>
            <a:off x="651739" y="2139410"/>
            <a:ext cx="9453957" cy="12735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smtClean="0"/>
              <a:t>In this lab, you will complete the following objectives:</a:t>
            </a:r>
          </a:p>
          <a:p>
            <a:pPr marL="0" indent="0">
              <a:buFont typeface="Arial" panose="020B0604020202020204" pitchFamily="34" charset="0"/>
              <a:buNone/>
            </a:pPr>
            <a:endParaRPr lang="en-US" sz="2400" dirty="0" smtClean="0"/>
          </a:p>
          <a:p>
            <a:pPr marL="182563" indent="-182563"/>
            <a:r>
              <a:rPr lang="en-US" sz="2400" dirty="0" smtClean="0"/>
              <a:t>Install </a:t>
            </a:r>
            <a:r>
              <a:rPr lang="en-US" sz="2400" dirty="0" smtClean="0">
                <a:solidFill>
                  <a:srgbClr val="00B0F0"/>
                </a:solidFill>
              </a:rPr>
              <a:t>VirtualBox</a:t>
            </a:r>
            <a:r>
              <a:rPr lang="en-US" sz="2400" dirty="0" smtClean="0">
                <a:solidFill>
                  <a:srgbClr val="FF0000"/>
                </a:solidFill>
              </a:rPr>
              <a:t> </a:t>
            </a:r>
            <a:r>
              <a:rPr lang="en-US" sz="2400" dirty="0" smtClean="0"/>
              <a:t>on your personal computer</a:t>
            </a:r>
          </a:p>
          <a:p>
            <a:pPr marL="182563" indent="-182563"/>
            <a:r>
              <a:rPr lang="en-US" sz="2400" dirty="0" smtClean="0"/>
              <a:t>Download and install the </a:t>
            </a:r>
            <a:r>
              <a:rPr lang="en-US" sz="2400" dirty="0" smtClean="0">
                <a:solidFill>
                  <a:srgbClr val="00B0F0"/>
                </a:solidFill>
              </a:rPr>
              <a:t>CyberOps Workstation</a:t>
            </a:r>
            <a:r>
              <a:rPr lang="en-US" sz="2400" dirty="0" smtClean="0">
                <a:solidFill>
                  <a:srgbClr val="0A1F61"/>
                </a:solidFill>
              </a:rPr>
              <a:t> </a:t>
            </a:r>
            <a:r>
              <a:rPr lang="en-US" sz="2400" dirty="0" smtClean="0"/>
              <a:t>Virtual Machine (VM).</a:t>
            </a:r>
            <a:endParaRPr lang="en-US" sz="2400" dirty="0"/>
          </a:p>
        </p:txBody>
      </p:sp>
    </p:spTree>
    <p:extLst>
      <p:ext uri="{BB962C8B-B14F-4D97-AF65-F5344CB8AC3E}">
        <p14:creationId xmlns:p14="http://schemas.microsoft.com/office/powerpoint/2010/main" val="3320239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6408" y="527742"/>
            <a:ext cx="44190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Network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Security Monitoring</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1</a:t>
            </a:r>
          </a:p>
        </p:txBody>
      </p:sp>
      <p:sp>
        <p:nvSpPr>
          <p:cNvPr id="19" name="Title 1"/>
          <p:cNvSpPr txBox="1">
            <a:spLocks/>
          </p:cNvSpPr>
          <p:nvPr/>
        </p:nvSpPr>
        <p:spPr>
          <a:xfrm>
            <a:off x="2440787" y="2821582"/>
            <a:ext cx="390398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Threat Actors </a:t>
            </a:r>
            <a:endParaRPr kumimoji="0" lang="en-US" sz="4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49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43407" cy="523220"/>
          </a:xfrm>
          <a:prstGeom prst="rect">
            <a:avLst/>
          </a:prstGeom>
          <a:noFill/>
        </p:spPr>
        <p:txBody>
          <a:bodyPr wrap="none" rtlCol="0">
            <a:spAutoFit/>
          </a:bodyPr>
          <a:lstStyle/>
          <a:p>
            <a:r>
              <a:rPr lang="en-US" sz="2800" dirty="0">
                <a:solidFill>
                  <a:schemeClr val="bg1"/>
                </a:solidFill>
              </a:rPr>
              <a:t>Threat Actors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E4B3B658-473D-4E7F-BC97-FB89F57A15FE}"/>
              </a:ext>
            </a:extLst>
          </p:cNvPr>
          <p:cNvPicPr>
            <a:picLocks noChangeAspect="1"/>
          </p:cNvPicPr>
          <p:nvPr/>
        </p:nvPicPr>
        <p:blipFill>
          <a:blip r:embed="rId6"/>
          <a:stretch>
            <a:fillRect/>
          </a:stretch>
        </p:blipFill>
        <p:spPr>
          <a:xfrm>
            <a:off x="8596978" y="2187870"/>
            <a:ext cx="3164098" cy="2743438"/>
          </a:xfrm>
          <a:prstGeom prst="rect">
            <a:avLst/>
          </a:prstGeom>
        </p:spPr>
      </p:pic>
      <p:sp>
        <p:nvSpPr>
          <p:cNvPr id="10" name="Content Placeholder 1"/>
          <p:cNvSpPr txBox="1">
            <a:spLocks/>
          </p:cNvSpPr>
          <p:nvPr/>
        </p:nvSpPr>
        <p:spPr>
          <a:xfrm>
            <a:off x="130614" y="1607231"/>
            <a:ext cx="8466364" cy="33843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3">
              <a:buSzPct val="100000"/>
            </a:pPr>
            <a:r>
              <a:rPr lang="en-US" sz="2400" b="1" dirty="0" smtClean="0">
                <a:solidFill>
                  <a:srgbClr val="00B0F0"/>
                </a:solidFill>
              </a:rPr>
              <a:t>Threat actors </a:t>
            </a:r>
            <a:r>
              <a:rPr lang="en-US" sz="2400" dirty="0" smtClean="0"/>
              <a:t>are individuals or groups of individuals who </a:t>
            </a:r>
            <a:r>
              <a:rPr lang="en-US" sz="2400" b="1" dirty="0" smtClean="0">
                <a:solidFill>
                  <a:srgbClr val="00B0F0"/>
                </a:solidFill>
              </a:rPr>
              <a:t>perform cyberattacks</a:t>
            </a:r>
            <a:r>
              <a:rPr lang="en-US" sz="2400" dirty="0" smtClean="0"/>
              <a:t>. They include, but are not limited to:</a:t>
            </a:r>
          </a:p>
          <a:p>
            <a:pPr lvl="5">
              <a:buSzPct val="100000"/>
            </a:pPr>
            <a:r>
              <a:rPr lang="en-US" sz="2400" b="1" dirty="0" smtClean="0">
                <a:solidFill>
                  <a:srgbClr val="000000"/>
                </a:solidFill>
              </a:rPr>
              <a:t>Amateurs</a:t>
            </a:r>
          </a:p>
          <a:p>
            <a:pPr lvl="5">
              <a:buSzPct val="100000"/>
            </a:pPr>
            <a:r>
              <a:rPr lang="en-US" sz="2400" b="1" dirty="0" smtClean="0">
                <a:solidFill>
                  <a:srgbClr val="000000"/>
                </a:solidFill>
              </a:rPr>
              <a:t>Hacktivists</a:t>
            </a:r>
          </a:p>
          <a:p>
            <a:pPr lvl="5">
              <a:buSzPct val="100000"/>
            </a:pPr>
            <a:r>
              <a:rPr lang="en-US" sz="2400" b="1" dirty="0" smtClean="0">
                <a:solidFill>
                  <a:srgbClr val="000000"/>
                </a:solidFill>
              </a:rPr>
              <a:t>Organized crime groups</a:t>
            </a:r>
          </a:p>
          <a:p>
            <a:pPr lvl="5">
              <a:buSzPct val="100000"/>
            </a:pPr>
            <a:r>
              <a:rPr lang="en-US" sz="2400" b="1" dirty="0" smtClean="0">
                <a:solidFill>
                  <a:srgbClr val="000000"/>
                </a:solidFill>
              </a:rPr>
              <a:t>State-sponsored groups</a:t>
            </a:r>
          </a:p>
          <a:p>
            <a:pPr lvl="5">
              <a:buSzPct val="100000"/>
            </a:pPr>
            <a:r>
              <a:rPr lang="en-US" sz="2400" b="1" dirty="0" smtClean="0">
                <a:solidFill>
                  <a:srgbClr val="000000"/>
                </a:solidFill>
              </a:rPr>
              <a:t>Terrorist groups</a:t>
            </a:r>
          </a:p>
          <a:p>
            <a:pPr lvl="3">
              <a:buSzPct val="100000"/>
            </a:pPr>
            <a:r>
              <a:rPr lang="en-US" sz="2400" b="1" dirty="0" smtClean="0">
                <a:solidFill>
                  <a:srgbClr val="00B0F0"/>
                </a:solidFill>
              </a:rPr>
              <a:t>Cyberattacks</a:t>
            </a:r>
            <a:r>
              <a:rPr lang="en-US" sz="2400" dirty="0" smtClean="0"/>
              <a:t> are intentional </a:t>
            </a:r>
            <a:r>
              <a:rPr lang="en-US" sz="2400" b="1" dirty="0" smtClean="0">
                <a:solidFill>
                  <a:srgbClr val="00B0F0"/>
                </a:solidFill>
              </a:rPr>
              <a:t>malicious acts </a:t>
            </a:r>
            <a:r>
              <a:rPr lang="en-US" sz="2400" dirty="0" smtClean="0"/>
              <a:t>meant to negatively impact another individual or organization.</a:t>
            </a:r>
            <a:endParaRPr lang="en-US" sz="2400" b="1" dirty="0"/>
          </a:p>
        </p:txBody>
      </p:sp>
    </p:spTree>
    <p:extLst>
      <p:ext uri="{BB962C8B-B14F-4D97-AF65-F5344CB8AC3E}">
        <p14:creationId xmlns:p14="http://schemas.microsoft.com/office/powerpoint/2010/main" val="195233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05612" cy="523220"/>
          </a:xfrm>
          <a:prstGeom prst="rect">
            <a:avLst/>
          </a:prstGeom>
          <a:noFill/>
        </p:spPr>
        <p:txBody>
          <a:bodyPr wrap="none" rtlCol="0">
            <a:spAutoFit/>
          </a:bodyPr>
          <a:lstStyle/>
          <a:p>
            <a:r>
              <a:rPr lang="en-US" sz="2800" dirty="0">
                <a:solidFill>
                  <a:schemeClr val="bg1"/>
                </a:solidFill>
              </a:rPr>
              <a:t>Threat Actors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3"/>
          <p:cNvPicPr>
            <a:picLocks noChangeAspect="1" noChangeArrowheads="1"/>
          </p:cNvPicPr>
          <p:nvPr/>
        </p:nvPicPr>
        <p:blipFill>
          <a:blip r:embed="rId6"/>
          <a:srcRect/>
          <a:stretch>
            <a:fillRect/>
          </a:stretch>
        </p:blipFill>
        <p:spPr bwMode="auto">
          <a:xfrm>
            <a:off x="819654" y="1553606"/>
            <a:ext cx="731520" cy="701943"/>
          </a:xfrm>
          <a:prstGeom prst="rect">
            <a:avLst/>
          </a:prstGeom>
          <a:ln>
            <a:noFill/>
          </a:ln>
          <a:effectLst>
            <a:outerShdw blurRad="292100" dist="139700" dir="2700000" algn="tl" rotWithShape="0">
              <a:srgbClr val="333333">
                <a:alpha val="65000"/>
              </a:srgbClr>
            </a:outerShdw>
          </a:effectLst>
        </p:spPr>
      </p:pic>
      <p:pic>
        <p:nvPicPr>
          <p:cNvPr id="11" name="Picture 11">
            <a:extLst>
              <a:ext uri="{FF2B5EF4-FFF2-40B4-BE49-F238E27FC236}">
                <a16:creationId xmlns:a16="http://schemas.microsoft.com/office/drawing/2014/main" id="{5BC6BC91-79C0-4C7B-937D-6D7F0B48DD82}"/>
              </a:ext>
            </a:extLst>
          </p:cNvPr>
          <p:cNvPicPr>
            <a:picLocks noChangeAspect="1" noChangeArrowheads="1"/>
          </p:cNvPicPr>
          <p:nvPr/>
        </p:nvPicPr>
        <p:blipFill>
          <a:blip r:embed="rId7"/>
          <a:srcRect/>
          <a:stretch>
            <a:fillRect/>
          </a:stretch>
        </p:blipFill>
        <p:spPr bwMode="auto">
          <a:xfrm>
            <a:off x="4075294" y="1553606"/>
            <a:ext cx="731520" cy="643127"/>
          </a:xfrm>
          <a:prstGeom prst="rect">
            <a:avLst/>
          </a:prstGeom>
          <a:ln>
            <a:noFill/>
          </a:ln>
          <a:effectLst>
            <a:outerShdw blurRad="292100" dist="139700" dir="2700000" algn="tl" rotWithShape="0">
              <a:srgbClr val="333333">
                <a:alpha val="65000"/>
              </a:srgbClr>
            </a:outerShdw>
          </a:effectLst>
        </p:spPr>
      </p:pic>
      <p:sp>
        <p:nvSpPr>
          <p:cNvPr id="12" name="Content Placeholder 1">
            <a:extLst>
              <a:ext uri="{FF2B5EF4-FFF2-40B4-BE49-F238E27FC236}">
                <a16:creationId xmlns:a16="http://schemas.microsoft.com/office/drawing/2014/main" id="{A837C917-BA0A-431C-A79D-9F901170A4BF}"/>
              </a:ext>
            </a:extLst>
          </p:cNvPr>
          <p:cNvSpPr txBox="1">
            <a:spLocks/>
          </p:cNvSpPr>
          <p:nvPr/>
        </p:nvSpPr>
        <p:spPr bwMode="auto">
          <a:xfrm>
            <a:off x="2927948" y="2204822"/>
            <a:ext cx="2896938" cy="370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33375" lvl="3" indent="0" algn="ctr">
              <a:buSzPct val="100000"/>
              <a:buNone/>
            </a:pPr>
            <a:r>
              <a:rPr lang="en-US" sz="1800" b="1" dirty="0">
                <a:solidFill>
                  <a:srgbClr val="00B0F0"/>
                </a:solidFill>
              </a:rPr>
              <a:t>Hacktivists</a:t>
            </a:r>
          </a:p>
          <a:p>
            <a:pPr marL="336550" lvl="3" indent="-223838">
              <a:buSzPct val="100000"/>
            </a:pPr>
            <a:r>
              <a:rPr lang="en-US" sz="1800" dirty="0"/>
              <a:t>These are hackers who publicly </a:t>
            </a:r>
            <a:r>
              <a:rPr lang="en-US" sz="1800" dirty="0">
                <a:solidFill>
                  <a:schemeClr val="tx1"/>
                </a:solidFill>
              </a:rPr>
              <a:t>protest</a:t>
            </a:r>
            <a:r>
              <a:rPr lang="en-US" sz="1800" dirty="0"/>
              <a:t> against a variety of </a:t>
            </a:r>
            <a:r>
              <a:rPr lang="en-US" sz="1800" dirty="0">
                <a:solidFill>
                  <a:schemeClr val="tx1"/>
                </a:solidFill>
              </a:rPr>
              <a:t>political and social ideas.</a:t>
            </a:r>
          </a:p>
          <a:p>
            <a:pPr marL="336550" lvl="3" indent="-223838">
              <a:buSzPct val="100000"/>
            </a:pPr>
            <a:r>
              <a:rPr lang="en-US" sz="1800" dirty="0"/>
              <a:t>They post articles and videos, leaking sensitive information, and disrupting web services with illegitimate traffic in Distributed Denial of Service </a:t>
            </a:r>
            <a:r>
              <a:rPr lang="en-US" sz="1800" dirty="0">
                <a:solidFill>
                  <a:schemeClr val="tx1"/>
                </a:solidFill>
              </a:rPr>
              <a:t>(DDoS) </a:t>
            </a:r>
            <a:r>
              <a:rPr lang="en-US" sz="1800" dirty="0"/>
              <a:t>attacks.</a:t>
            </a:r>
          </a:p>
        </p:txBody>
      </p:sp>
      <p:pic>
        <p:nvPicPr>
          <p:cNvPr id="13" name="Picture 4">
            <a:extLst>
              <a:ext uri="{FF2B5EF4-FFF2-40B4-BE49-F238E27FC236}">
                <a16:creationId xmlns:a16="http://schemas.microsoft.com/office/drawing/2014/main" id="{13449B39-C796-46D7-AF17-871BE6C42695}"/>
              </a:ext>
            </a:extLst>
          </p:cNvPr>
          <p:cNvPicPr>
            <a:picLocks noChangeAspect="1" noChangeArrowheads="1"/>
          </p:cNvPicPr>
          <p:nvPr/>
        </p:nvPicPr>
        <p:blipFill>
          <a:blip r:embed="rId8"/>
          <a:srcRect/>
          <a:stretch>
            <a:fillRect/>
          </a:stretch>
        </p:blipFill>
        <p:spPr bwMode="auto">
          <a:xfrm>
            <a:off x="6700173" y="1574341"/>
            <a:ext cx="731520" cy="629828"/>
          </a:xfrm>
          <a:prstGeom prst="rect">
            <a:avLst/>
          </a:prstGeom>
          <a:ln>
            <a:noFill/>
          </a:ln>
          <a:effectLst>
            <a:outerShdw blurRad="292100" dist="139700" dir="2700000" algn="tl" rotWithShape="0">
              <a:srgbClr val="333333">
                <a:alpha val="65000"/>
              </a:srgbClr>
            </a:outerShdw>
          </a:effectLst>
        </p:spPr>
      </p:pic>
      <p:sp>
        <p:nvSpPr>
          <p:cNvPr id="14" name="Content Placeholder 1">
            <a:extLst>
              <a:ext uri="{FF2B5EF4-FFF2-40B4-BE49-F238E27FC236}">
                <a16:creationId xmlns:a16="http://schemas.microsoft.com/office/drawing/2014/main" id="{0530FB60-9F13-42DC-888E-9567D075250A}"/>
              </a:ext>
            </a:extLst>
          </p:cNvPr>
          <p:cNvSpPr txBox="1">
            <a:spLocks/>
          </p:cNvSpPr>
          <p:nvPr/>
        </p:nvSpPr>
        <p:spPr bwMode="auto">
          <a:xfrm>
            <a:off x="5372305" y="2240227"/>
            <a:ext cx="3199262" cy="370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33375" lvl="3" indent="0" algn="ctr">
              <a:buSzPct val="100000"/>
              <a:buFont typeface="Arial" charset="0"/>
              <a:buNone/>
            </a:pPr>
            <a:r>
              <a:rPr lang="en-US" sz="1800" b="1" dirty="0">
                <a:solidFill>
                  <a:srgbClr val="00B0F0"/>
                </a:solidFill>
              </a:rPr>
              <a:t>Financial Gain</a:t>
            </a:r>
          </a:p>
          <a:p>
            <a:pPr marL="336550" lvl="3" indent="-160338">
              <a:buSzPct val="100000"/>
            </a:pPr>
            <a:r>
              <a:rPr lang="en-US" sz="1800" dirty="0"/>
              <a:t>Much of the hacking activity that consistently threatens our security is motivated by </a:t>
            </a:r>
            <a:r>
              <a:rPr lang="en-US" sz="1800" dirty="0">
                <a:solidFill>
                  <a:schemeClr val="tx1"/>
                </a:solidFill>
              </a:rPr>
              <a:t>financial gain</a:t>
            </a:r>
            <a:r>
              <a:rPr lang="en-US" sz="1800" dirty="0">
                <a:solidFill>
                  <a:srgbClr val="FF0000"/>
                </a:solidFill>
              </a:rPr>
              <a:t>. </a:t>
            </a:r>
          </a:p>
          <a:p>
            <a:pPr marL="336550" lvl="3" indent="-160338">
              <a:buSzPct val="100000"/>
            </a:pPr>
            <a:r>
              <a:rPr lang="en-US" sz="1800" dirty="0"/>
              <a:t> Cybercriminals want to gain access to bank accounts, personal data, and anything else they can leverage to generate cash flow.</a:t>
            </a:r>
          </a:p>
          <a:p>
            <a:pPr marL="333375" lvl="3" indent="0">
              <a:buSzPct val="100000"/>
              <a:buNone/>
            </a:pPr>
            <a:endParaRPr lang="en-US" sz="1800" b="1" dirty="0"/>
          </a:p>
        </p:txBody>
      </p:sp>
      <p:pic>
        <p:nvPicPr>
          <p:cNvPr id="15" name="Picture 3">
            <a:extLst>
              <a:ext uri="{FF2B5EF4-FFF2-40B4-BE49-F238E27FC236}">
                <a16:creationId xmlns:a16="http://schemas.microsoft.com/office/drawing/2014/main" id="{FB9F488A-B38E-4C1C-ABEA-931A5B96888E}"/>
              </a:ext>
            </a:extLst>
          </p:cNvPr>
          <p:cNvPicPr>
            <a:picLocks noChangeAspect="1" noChangeArrowheads="1"/>
          </p:cNvPicPr>
          <p:nvPr/>
        </p:nvPicPr>
        <p:blipFill>
          <a:blip r:embed="rId9"/>
          <a:srcRect/>
          <a:stretch>
            <a:fillRect/>
          </a:stretch>
        </p:blipFill>
        <p:spPr bwMode="auto">
          <a:xfrm>
            <a:off x="10114105" y="1545996"/>
            <a:ext cx="731520" cy="599759"/>
          </a:xfrm>
          <a:prstGeom prst="rect">
            <a:avLst/>
          </a:prstGeom>
          <a:ln>
            <a:noFill/>
          </a:ln>
          <a:effectLst>
            <a:outerShdw blurRad="292100" dist="139700" dir="2700000" algn="tl" rotWithShape="0">
              <a:srgbClr val="333333">
                <a:alpha val="65000"/>
              </a:srgbClr>
            </a:outerShdw>
          </a:effectLst>
        </p:spPr>
      </p:pic>
      <p:sp>
        <p:nvSpPr>
          <p:cNvPr id="16" name="Content Placeholder 1">
            <a:extLst>
              <a:ext uri="{FF2B5EF4-FFF2-40B4-BE49-F238E27FC236}">
                <a16:creationId xmlns:a16="http://schemas.microsoft.com/office/drawing/2014/main" id="{CA60E042-4EDF-4320-9910-9BF6184142D8}"/>
              </a:ext>
            </a:extLst>
          </p:cNvPr>
          <p:cNvSpPr txBox="1">
            <a:spLocks/>
          </p:cNvSpPr>
          <p:nvPr/>
        </p:nvSpPr>
        <p:spPr bwMode="auto">
          <a:xfrm>
            <a:off x="8574535" y="2179145"/>
            <a:ext cx="3498140" cy="3703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333375" lvl="3" indent="0" algn="ctr">
              <a:buSzPct val="100000"/>
              <a:buNone/>
            </a:pPr>
            <a:r>
              <a:rPr lang="en-US" sz="1800" b="1" dirty="0">
                <a:solidFill>
                  <a:srgbClr val="00B0F0"/>
                </a:solidFill>
              </a:rPr>
              <a:t>Trade Secrets and Global Politics</a:t>
            </a:r>
          </a:p>
          <a:p>
            <a:pPr marL="336550" lvl="3" indent="-223838">
              <a:buSzPct val="100000"/>
            </a:pPr>
            <a:r>
              <a:rPr lang="en-US" sz="1800" dirty="0"/>
              <a:t>At times, nation states hack other countries, or interfere with their internal politics. </a:t>
            </a:r>
          </a:p>
          <a:p>
            <a:pPr marL="336550" lvl="3" indent="-223838">
              <a:buSzPct val="100000"/>
            </a:pPr>
            <a:r>
              <a:rPr lang="en-US" sz="1800" dirty="0"/>
              <a:t>Often, they may be interested in using </a:t>
            </a:r>
            <a:r>
              <a:rPr lang="en-US" sz="1800" dirty="0">
                <a:solidFill>
                  <a:schemeClr val="tx1"/>
                </a:solidFill>
              </a:rPr>
              <a:t>cyberspace for industrial espionage</a:t>
            </a:r>
            <a:r>
              <a:rPr lang="en-US" sz="1800" dirty="0"/>
              <a:t>. </a:t>
            </a:r>
          </a:p>
          <a:p>
            <a:pPr marL="336550" lvl="3" indent="-223838">
              <a:buSzPct val="100000"/>
            </a:pPr>
            <a:r>
              <a:rPr lang="en-US" sz="1800" dirty="0"/>
              <a:t>The theft of intellectual property can give a country a significant advantage in international trade.</a:t>
            </a:r>
          </a:p>
        </p:txBody>
      </p:sp>
      <p:sp>
        <p:nvSpPr>
          <p:cNvPr id="17" name="Content Placeholder 1"/>
          <p:cNvSpPr txBox="1">
            <a:spLocks/>
          </p:cNvSpPr>
          <p:nvPr/>
        </p:nvSpPr>
        <p:spPr>
          <a:xfrm>
            <a:off x="-1098260" y="2296651"/>
            <a:ext cx="4262265" cy="35913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33375" lvl="3" indent="0" algn="ctr">
              <a:buSzPct val="100000"/>
              <a:buFont typeface="Arial" panose="020B0604020202020204" pitchFamily="34" charset="0"/>
              <a:buNone/>
            </a:pPr>
            <a:r>
              <a:rPr lang="en-US" b="1" dirty="0" smtClean="0">
                <a:solidFill>
                  <a:srgbClr val="00B0F0"/>
                </a:solidFill>
              </a:rPr>
              <a:t>Amateurs</a:t>
            </a:r>
          </a:p>
          <a:p>
            <a:pPr lvl="3">
              <a:buSzPct val="100000"/>
            </a:pPr>
            <a:r>
              <a:rPr lang="en-US" dirty="0" smtClean="0"/>
              <a:t>They are also known as </a:t>
            </a:r>
            <a:r>
              <a:rPr lang="en-US" dirty="0" smtClean="0">
                <a:solidFill>
                  <a:srgbClr val="0A1F61"/>
                </a:solidFill>
              </a:rPr>
              <a:t>script kiddies </a:t>
            </a:r>
            <a:r>
              <a:rPr lang="en-US" dirty="0" smtClean="0"/>
              <a:t>and have little or no skill.</a:t>
            </a:r>
          </a:p>
          <a:p>
            <a:pPr lvl="3">
              <a:buSzPct val="100000"/>
            </a:pPr>
            <a:r>
              <a:rPr lang="en-US" dirty="0" smtClean="0"/>
              <a:t>They </a:t>
            </a:r>
            <a:r>
              <a:rPr lang="en-US" dirty="0"/>
              <a:t>existing tools or instructions </a:t>
            </a:r>
            <a:r>
              <a:rPr lang="en-US" dirty="0" smtClean="0"/>
              <a:t>often use found on </a:t>
            </a:r>
            <a:br>
              <a:rPr lang="en-US" dirty="0" smtClean="0"/>
            </a:br>
            <a:r>
              <a:rPr lang="en-US" dirty="0" smtClean="0"/>
              <a:t>the internet to launch attacks.</a:t>
            </a:r>
          </a:p>
          <a:p>
            <a:pPr lvl="3">
              <a:buSzPct val="100000"/>
            </a:pPr>
            <a:r>
              <a:rPr lang="en-US" dirty="0" smtClean="0"/>
              <a:t>Even </a:t>
            </a:r>
            <a:r>
              <a:rPr lang="en-US" dirty="0"/>
              <a:t>though they use basic tools, the results can still be devastating.</a:t>
            </a:r>
          </a:p>
        </p:txBody>
      </p:sp>
    </p:spTree>
    <p:extLst>
      <p:ext uri="{BB962C8B-B14F-4D97-AF65-F5344CB8AC3E}">
        <p14:creationId xmlns:p14="http://schemas.microsoft.com/office/powerpoint/2010/main" val="306271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6408" y="527742"/>
            <a:ext cx="44190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Network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Security Monitoring</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1</a:t>
            </a:r>
          </a:p>
        </p:txBody>
      </p:sp>
      <p:sp>
        <p:nvSpPr>
          <p:cNvPr id="19" name="Title 1"/>
          <p:cNvSpPr txBox="1">
            <a:spLocks/>
          </p:cNvSpPr>
          <p:nvPr/>
        </p:nvSpPr>
        <p:spPr>
          <a:xfrm>
            <a:off x="2440787" y="2821582"/>
            <a:ext cx="390398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4600" b="1" dirty="0">
                <a:solidFill>
                  <a:srgbClr val="000000"/>
                </a:solidFill>
                <a:latin typeface="Times New Roman" panose="02020603050405020304" pitchFamily="18" charset="0"/>
                <a:ea typeface="ＭＳ Ｐゴシック" charset="0"/>
                <a:cs typeface="Times New Roman" panose="02020603050405020304" pitchFamily="18" charset="0"/>
              </a:rPr>
              <a:t>Threat Impact </a:t>
            </a:r>
            <a:endParaRPr kumimoji="0" lang="en-US" sz="4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742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65740" cy="523220"/>
          </a:xfrm>
          <a:prstGeom prst="rect">
            <a:avLst/>
          </a:prstGeom>
          <a:noFill/>
        </p:spPr>
        <p:txBody>
          <a:bodyPr wrap="none" rtlCol="0">
            <a:spAutoFit/>
          </a:bodyPr>
          <a:lstStyle/>
          <a:p>
            <a:r>
              <a:rPr lang="en-US" sz="2800" dirty="0">
                <a:solidFill>
                  <a:schemeClr val="bg1"/>
                </a:solidFill>
              </a:rPr>
              <a:t>PII, PHI, and PSI</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ACCD5F9B-7610-47E9-85A5-C849C17A6126}"/>
              </a:ext>
            </a:extLst>
          </p:cNvPr>
          <p:cNvPicPr>
            <a:picLocks noChangeAspect="1"/>
          </p:cNvPicPr>
          <p:nvPr/>
        </p:nvPicPr>
        <p:blipFill>
          <a:blip r:embed="rId6"/>
          <a:stretch>
            <a:fillRect/>
          </a:stretch>
        </p:blipFill>
        <p:spPr>
          <a:xfrm>
            <a:off x="9425064" y="2019328"/>
            <a:ext cx="2426957" cy="3080523"/>
          </a:xfrm>
          <a:prstGeom prst="rect">
            <a:avLst/>
          </a:prstGeom>
          <a:ln w="6350">
            <a:solidFill>
              <a:schemeClr val="tx1"/>
            </a:solidFill>
          </a:ln>
        </p:spPr>
      </p:pic>
      <p:sp>
        <p:nvSpPr>
          <p:cNvPr id="10" name="Content Placeholder 1"/>
          <p:cNvSpPr txBox="1">
            <a:spLocks/>
          </p:cNvSpPr>
          <p:nvPr/>
        </p:nvSpPr>
        <p:spPr>
          <a:xfrm>
            <a:off x="199091" y="1526919"/>
            <a:ext cx="9225974" cy="37053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8288" indent="-182563"/>
            <a:r>
              <a:rPr lang="en-US" sz="2200" dirty="0" smtClean="0"/>
              <a:t>Personally Identifiable Information (</a:t>
            </a:r>
            <a:r>
              <a:rPr lang="en-US" sz="2200" dirty="0" smtClean="0">
                <a:solidFill>
                  <a:srgbClr val="00B0F0"/>
                </a:solidFill>
              </a:rPr>
              <a:t>PII</a:t>
            </a:r>
            <a:r>
              <a:rPr lang="en-US" sz="2200" dirty="0" smtClean="0"/>
              <a:t>) is any information </a:t>
            </a:r>
            <a:br>
              <a:rPr lang="en-US" sz="2200" dirty="0" smtClean="0"/>
            </a:br>
            <a:r>
              <a:rPr lang="en-US" sz="2200" dirty="0" smtClean="0"/>
              <a:t>that can be used to positively identify an individual, for example, name, social security number, birthdate, credit card numbers etc.</a:t>
            </a:r>
          </a:p>
          <a:p>
            <a:pPr marL="268288" indent="-182563"/>
            <a:r>
              <a:rPr lang="en-US" sz="2200" dirty="0" smtClean="0">
                <a:solidFill>
                  <a:srgbClr val="0A1F61"/>
                </a:solidFill>
              </a:rPr>
              <a:t>Cybercriminals</a:t>
            </a:r>
            <a:r>
              <a:rPr lang="en-US" sz="2200" dirty="0" smtClean="0"/>
              <a:t> aim to obtain these lists of PII that can then be sold on the </a:t>
            </a:r>
            <a:r>
              <a:rPr lang="en-US" sz="2200" dirty="0" smtClean="0">
                <a:solidFill>
                  <a:srgbClr val="0A1F61"/>
                </a:solidFill>
              </a:rPr>
              <a:t>dark web. Stolen PII </a:t>
            </a:r>
            <a:r>
              <a:rPr lang="en-US" sz="2200" dirty="0" smtClean="0"/>
              <a:t>can be used to create </a:t>
            </a:r>
            <a:r>
              <a:rPr lang="en-US" sz="2200" dirty="0" smtClean="0">
                <a:solidFill>
                  <a:srgbClr val="00B0F0"/>
                </a:solidFill>
              </a:rPr>
              <a:t>fake financial accounts</a:t>
            </a:r>
            <a:r>
              <a:rPr lang="en-US" sz="2200" dirty="0" smtClean="0"/>
              <a:t>, such as </a:t>
            </a:r>
            <a:r>
              <a:rPr lang="en-US" sz="2200" dirty="0" smtClean="0">
                <a:solidFill>
                  <a:srgbClr val="00B0F0"/>
                </a:solidFill>
              </a:rPr>
              <a:t>credit cards </a:t>
            </a:r>
            <a:r>
              <a:rPr lang="en-US" sz="2200" dirty="0" smtClean="0"/>
              <a:t>and </a:t>
            </a:r>
            <a:r>
              <a:rPr lang="en-US" sz="2200" dirty="0" smtClean="0">
                <a:solidFill>
                  <a:srgbClr val="00B0F0"/>
                </a:solidFill>
              </a:rPr>
              <a:t>short-term loans</a:t>
            </a:r>
            <a:r>
              <a:rPr lang="en-US" sz="2200" dirty="0" smtClean="0"/>
              <a:t>. </a:t>
            </a:r>
          </a:p>
          <a:p>
            <a:pPr marL="268288" indent="-182563"/>
            <a:r>
              <a:rPr lang="en-US" sz="2200" dirty="0" smtClean="0"/>
              <a:t>The medical community creates and maintains Electronic </a:t>
            </a:r>
            <a:br>
              <a:rPr lang="en-US" sz="2200" dirty="0" smtClean="0"/>
            </a:br>
            <a:r>
              <a:rPr lang="en-US" sz="2200" dirty="0" smtClean="0"/>
              <a:t>Medical Records (</a:t>
            </a:r>
            <a:r>
              <a:rPr lang="en-US" sz="2200" dirty="0" smtClean="0">
                <a:solidFill>
                  <a:srgbClr val="00B0F0"/>
                </a:solidFill>
              </a:rPr>
              <a:t>EMRs</a:t>
            </a:r>
            <a:r>
              <a:rPr lang="en-US" sz="2200" dirty="0" smtClean="0"/>
              <a:t>) that contain Protected Health </a:t>
            </a:r>
            <a:br>
              <a:rPr lang="en-US" sz="2200" dirty="0" smtClean="0"/>
            </a:br>
            <a:r>
              <a:rPr lang="en-US" sz="2200" dirty="0" smtClean="0"/>
              <a:t>Information (</a:t>
            </a:r>
            <a:r>
              <a:rPr lang="en-US" sz="2200" dirty="0" smtClean="0">
                <a:solidFill>
                  <a:srgbClr val="0A1F61"/>
                </a:solidFill>
              </a:rPr>
              <a:t>PHI</a:t>
            </a:r>
            <a:r>
              <a:rPr lang="en-US" sz="2200" dirty="0" smtClean="0"/>
              <a:t>), a subset of PII.</a:t>
            </a:r>
          </a:p>
          <a:p>
            <a:pPr marL="268288" indent="-182563"/>
            <a:r>
              <a:rPr lang="en-US" sz="2200" dirty="0" smtClean="0"/>
              <a:t>Personal Security Information (</a:t>
            </a:r>
            <a:r>
              <a:rPr lang="en-US" sz="2200" dirty="0" smtClean="0">
                <a:solidFill>
                  <a:srgbClr val="00B0F0"/>
                </a:solidFill>
              </a:rPr>
              <a:t>PSI</a:t>
            </a:r>
            <a:r>
              <a:rPr lang="en-US" sz="2200" dirty="0" smtClean="0"/>
              <a:t>), another type of PII, includes usernames, passwords, and other security-related information that individuals use to access information or services on the network.</a:t>
            </a:r>
            <a:endParaRPr lang="en-US" sz="2200" b="1" dirty="0">
              <a:solidFill>
                <a:srgbClr val="000000"/>
              </a:solidFill>
            </a:endParaRPr>
          </a:p>
        </p:txBody>
      </p:sp>
    </p:spTree>
    <p:extLst>
      <p:ext uri="{BB962C8B-B14F-4D97-AF65-F5344CB8AC3E}">
        <p14:creationId xmlns:p14="http://schemas.microsoft.com/office/powerpoint/2010/main" val="1559844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756" cy="523220"/>
          </a:xfrm>
          <a:prstGeom prst="rect">
            <a:avLst/>
          </a:prstGeom>
          <a:noFill/>
        </p:spPr>
        <p:txBody>
          <a:bodyPr wrap="none" rtlCol="0">
            <a:spAutoFit/>
          </a:bodyPr>
          <a:lstStyle/>
          <a:p>
            <a:r>
              <a:rPr lang="en-US" sz="2800" dirty="0">
                <a:solidFill>
                  <a:schemeClr val="bg1"/>
                </a:solidFill>
              </a:rPr>
              <a:t>Lost Competitive Advantage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a:xfrm>
            <a:off x="651740" y="1912835"/>
            <a:ext cx="108760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563" lvl="3" indent="-182563">
              <a:buSzPct val="100000"/>
            </a:pPr>
            <a:r>
              <a:rPr lang="en-US" sz="2800" dirty="0" smtClean="0"/>
              <a:t>The </a:t>
            </a:r>
            <a:r>
              <a:rPr lang="en-US" sz="2800" dirty="0" smtClean="0">
                <a:solidFill>
                  <a:srgbClr val="00B0F0"/>
                </a:solidFill>
              </a:rPr>
              <a:t>loss of intellectual property </a:t>
            </a:r>
            <a:r>
              <a:rPr lang="en-US" sz="2800" dirty="0" smtClean="0">
                <a:solidFill>
                  <a:srgbClr val="0A1F61"/>
                </a:solidFill>
              </a:rPr>
              <a:t>to competitors </a:t>
            </a:r>
            <a:r>
              <a:rPr lang="en-US" sz="2800" dirty="0" smtClean="0"/>
              <a:t>is a serious concern. </a:t>
            </a:r>
          </a:p>
          <a:p>
            <a:pPr marL="182563" lvl="3" indent="-182563">
              <a:buSzPct val="100000"/>
            </a:pPr>
            <a:endParaRPr lang="en-US" sz="2800" dirty="0" smtClean="0"/>
          </a:p>
          <a:p>
            <a:pPr marL="182563" lvl="3" indent="-182563">
              <a:buSzPct val="100000"/>
            </a:pPr>
            <a:r>
              <a:rPr lang="en-US" sz="2800" dirty="0" smtClean="0"/>
              <a:t>An additional major concern is the </a:t>
            </a:r>
            <a:r>
              <a:rPr lang="en-US" sz="2800" dirty="0" smtClean="0">
                <a:solidFill>
                  <a:srgbClr val="00B0F0"/>
                </a:solidFill>
              </a:rPr>
              <a:t>loss of trust </a:t>
            </a:r>
            <a:r>
              <a:rPr lang="en-US" sz="2800" dirty="0" smtClean="0"/>
              <a:t>that comes when a company is unable to protect its customers’ personal data. </a:t>
            </a:r>
          </a:p>
          <a:p>
            <a:pPr marL="182563" lvl="3" indent="-182563">
              <a:buSzPct val="100000"/>
            </a:pPr>
            <a:endParaRPr lang="en-US" sz="2800" dirty="0" smtClean="0"/>
          </a:p>
          <a:p>
            <a:pPr marL="182563" lvl="3" indent="-182563">
              <a:buSzPct val="100000"/>
            </a:pPr>
            <a:r>
              <a:rPr lang="en-US" sz="2800" dirty="0" smtClean="0"/>
              <a:t>The loss of competitive advantage may come from this loss of trust rather than another company or country </a:t>
            </a:r>
            <a:r>
              <a:rPr lang="en-US" sz="2800" dirty="0" smtClean="0">
                <a:solidFill>
                  <a:srgbClr val="0A1F61"/>
                </a:solidFill>
              </a:rPr>
              <a:t>stealing trade secrets</a:t>
            </a:r>
            <a:r>
              <a:rPr lang="en-US" sz="2800" dirty="0" smtClean="0"/>
              <a:t>.</a:t>
            </a:r>
            <a:endParaRPr lang="en-US" sz="2800" b="1" dirty="0">
              <a:solidFill>
                <a:srgbClr val="000000"/>
              </a:solidFill>
            </a:endParaRPr>
          </a:p>
        </p:txBody>
      </p:sp>
    </p:spTree>
    <p:extLst>
      <p:ext uri="{BB962C8B-B14F-4D97-AF65-F5344CB8AC3E}">
        <p14:creationId xmlns:p14="http://schemas.microsoft.com/office/powerpoint/2010/main" val="3516175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14093" cy="523220"/>
          </a:xfrm>
          <a:prstGeom prst="rect">
            <a:avLst/>
          </a:prstGeom>
          <a:noFill/>
        </p:spPr>
        <p:txBody>
          <a:bodyPr wrap="none" rtlCol="0">
            <a:spAutoFit/>
          </a:bodyPr>
          <a:lstStyle/>
          <a:p>
            <a:r>
              <a:rPr lang="en-US" sz="2800" dirty="0">
                <a:solidFill>
                  <a:schemeClr val="bg1"/>
                </a:solidFill>
              </a:rPr>
              <a:t>Politics and National Security</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a:xfrm>
            <a:off x="450794" y="1706927"/>
            <a:ext cx="11301701"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2563" lvl="3" indent="-182563">
              <a:buSzPct val="100000"/>
            </a:pPr>
            <a:r>
              <a:rPr lang="en-US" sz="2800" dirty="0" smtClean="0"/>
              <a:t>It is not just businesses that get hacked. </a:t>
            </a:r>
          </a:p>
          <a:p>
            <a:pPr marL="182563" lvl="3" indent="-182563">
              <a:buSzPct val="100000"/>
            </a:pPr>
            <a:endParaRPr lang="en-US" sz="2800" dirty="0" smtClean="0"/>
          </a:p>
          <a:p>
            <a:pPr marL="182563" lvl="3" indent="-182563">
              <a:buSzPct val="100000"/>
            </a:pPr>
            <a:r>
              <a:rPr lang="en-US" sz="2800" dirty="0" smtClean="0">
                <a:solidFill>
                  <a:srgbClr val="24A9E1"/>
                </a:solidFill>
              </a:rPr>
              <a:t>State-supported hacker warriors </a:t>
            </a:r>
            <a:r>
              <a:rPr lang="en-US" sz="2800" dirty="0" smtClean="0"/>
              <a:t>can cause disruption and destruction of vital services and resources within an enemy nation.</a:t>
            </a:r>
          </a:p>
          <a:p>
            <a:pPr marL="182563" lvl="3" indent="-182563">
              <a:buSzPct val="100000"/>
            </a:pPr>
            <a:endParaRPr lang="en-US" sz="2800" dirty="0" smtClean="0"/>
          </a:p>
          <a:p>
            <a:pPr marL="182563" lvl="3" indent="-182563">
              <a:buSzPct val="100000"/>
            </a:pPr>
            <a:r>
              <a:rPr lang="en-US" sz="2800" dirty="0" smtClean="0"/>
              <a:t>The </a:t>
            </a:r>
            <a:r>
              <a:rPr lang="en-US" sz="2800" dirty="0" smtClean="0">
                <a:solidFill>
                  <a:srgbClr val="24A9E1"/>
                </a:solidFill>
              </a:rPr>
              <a:t>internet</a:t>
            </a:r>
            <a:r>
              <a:rPr lang="en-US" sz="2800" dirty="0" smtClean="0"/>
              <a:t> has become essential as a </a:t>
            </a:r>
            <a:r>
              <a:rPr lang="en-US" sz="2800" dirty="0" smtClean="0">
                <a:solidFill>
                  <a:srgbClr val="24A9E1"/>
                </a:solidFill>
              </a:rPr>
              <a:t>medium for commercial and financial activities</a:t>
            </a:r>
            <a:r>
              <a:rPr lang="en-US" sz="2800" dirty="0" smtClean="0"/>
              <a:t>. Disruption of these activities can devastate a nation’s economy.</a:t>
            </a:r>
            <a:endParaRPr lang="en-US" sz="2800" b="1" dirty="0">
              <a:solidFill>
                <a:srgbClr val="000000"/>
              </a:solidFill>
            </a:endParaRPr>
          </a:p>
        </p:txBody>
      </p:sp>
    </p:spTree>
    <p:extLst>
      <p:ext uri="{BB962C8B-B14F-4D97-AF65-F5344CB8AC3E}">
        <p14:creationId xmlns:p14="http://schemas.microsoft.com/office/powerpoint/2010/main" val="29989059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6408" y="527742"/>
            <a:ext cx="44190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Network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Security Monitoring</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1</a:t>
            </a:r>
          </a:p>
        </p:txBody>
      </p:sp>
      <p:sp>
        <p:nvSpPr>
          <p:cNvPr id="19" name="Title 1"/>
          <p:cNvSpPr txBox="1">
            <a:spLocks/>
          </p:cNvSpPr>
          <p:nvPr/>
        </p:nvSpPr>
        <p:spPr>
          <a:xfrm>
            <a:off x="588603" y="2345808"/>
            <a:ext cx="7608350" cy="249552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r>
              <a:rPr lang="en-US" sz="4800" b="1" dirty="0">
                <a:solidFill>
                  <a:srgbClr val="000000"/>
                </a:solidFill>
                <a:latin typeface="Times New Roman" panose="02020603050405020304" pitchFamily="18" charset="0"/>
                <a:cs typeface="Times New Roman" panose="02020603050405020304" pitchFamily="18" charset="0"/>
              </a:rPr>
              <a:t>The Modern </a:t>
            </a:r>
            <a:br>
              <a:rPr lang="en-US" sz="4800" b="1" dirty="0">
                <a:solidFill>
                  <a:srgbClr val="000000"/>
                </a:solidFill>
                <a:latin typeface="Times New Roman" panose="02020603050405020304" pitchFamily="18" charset="0"/>
                <a:cs typeface="Times New Roman" panose="02020603050405020304" pitchFamily="18" charset="0"/>
              </a:rPr>
            </a:br>
            <a:r>
              <a:rPr lang="en-US" sz="4800" b="1" dirty="0">
                <a:solidFill>
                  <a:srgbClr val="000000"/>
                </a:solidFill>
                <a:latin typeface="Times New Roman" panose="02020603050405020304" pitchFamily="18" charset="0"/>
                <a:cs typeface="Times New Roman" panose="02020603050405020304" pitchFamily="18" charset="0"/>
              </a:rPr>
              <a:t>Security Operations Center</a:t>
            </a:r>
            <a:br>
              <a:rPr lang="en-US" sz="4800" b="1" dirty="0">
                <a:solidFill>
                  <a:srgbClr val="000000"/>
                </a:solidFill>
                <a:latin typeface="Times New Roman" panose="02020603050405020304" pitchFamily="18" charset="0"/>
                <a:cs typeface="Times New Roman" panose="02020603050405020304" pitchFamily="18" charset="0"/>
              </a:rPr>
            </a:br>
            <a:r>
              <a:rPr lang="en-US" sz="4800" b="1" dirty="0">
                <a:solidFill>
                  <a:srgbClr val="000000"/>
                </a:solidFill>
                <a:latin typeface="Times New Roman" panose="02020603050405020304" pitchFamily="18" charset="0"/>
                <a:cs typeface="Times New Roman" panose="02020603050405020304" pitchFamily="18" charset="0"/>
              </a:rPr>
              <a:t>(SOC)</a:t>
            </a:r>
            <a:endParaRPr kumimoji="0" lang="en-US" sz="4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7310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39111" cy="523220"/>
          </a:xfrm>
          <a:prstGeom prst="rect">
            <a:avLst/>
          </a:prstGeom>
          <a:noFill/>
        </p:spPr>
        <p:txBody>
          <a:bodyPr wrap="none" rtlCol="0">
            <a:spAutoFit/>
          </a:bodyPr>
          <a:lstStyle/>
          <a:p>
            <a:r>
              <a:rPr lang="en-US" sz="2800" dirty="0">
                <a:solidFill>
                  <a:schemeClr val="bg1"/>
                </a:solidFill>
              </a:rPr>
              <a:t>Elements of a SOC</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976738AF-14A0-4065-AD96-F4EA04265760}"/>
              </a:ext>
            </a:extLst>
          </p:cNvPr>
          <p:cNvPicPr>
            <a:picLocks noChangeAspect="1"/>
          </p:cNvPicPr>
          <p:nvPr/>
        </p:nvPicPr>
        <p:blipFill>
          <a:blip r:embed="rId6"/>
          <a:stretch>
            <a:fillRect/>
          </a:stretch>
        </p:blipFill>
        <p:spPr>
          <a:xfrm>
            <a:off x="7924247" y="1610200"/>
            <a:ext cx="3850419" cy="3523434"/>
          </a:xfrm>
          <a:prstGeom prst="rect">
            <a:avLst/>
          </a:prstGeom>
          <a:ln w="6350">
            <a:solidFill>
              <a:schemeClr val="tx1"/>
            </a:solidFill>
          </a:ln>
        </p:spPr>
      </p:pic>
      <p:sp>
        <p:nvSpPr>
          <p:cNvPr id="10" name="Content Placeholder 1"/>
          <p:cNvSpPr txBox="1">
            <a:spLocks/>
          </p:cNvSpPr>
          <p:nvPr/>
        </p:nvSpPr>
        <p:spPr>
          <a:xfrm>
            <a:off x="144064" y="1741714"/>
            <a:ext cx="7612569" cy="38747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smtClean="0"/>
              <a:t>To use a formalized, structured, and disciplined approach for defending against cyber threats, organizations typically use the services of professionals from a </a:t>
            </a:r>
            <a:r>
              <a:rPr lang="en-US" sz="2400" dirty="0" smtClean="0">
                <a:solidFill>
                  <a:srgbClr val="0A1F61"/>
                </a:solidFill>
              </a:rPr>
              <a:t>Security Operations Center (</a:t>
            </a:r>
            <a:r>
              <a:rPr lang="en-US" sz="2400" dirty="0" smtClean="0">
                <a:solidFill>
                  <a:srgbClr val="00B0F0"/>
                </a:solidFill>
              </a:rPr>
              <a:t>SOC</a:t>
            </a:r>
            <a:r>
              <a:rPr lang="en-US" sz="2400" dirty="0" smtClean="0">
                <a:solidFill>
                  <a:srgbClr val="0A1F61"/>
                </a:solidFill>
              </a:rPr>
              <a:t>). </a:t>
            </a:r>
          </a:p>
          <a:p>
            <a:pPr>
              <a:buSzPct val="100000"/>
            </a:pPr>
            <a:r>
              <a:rPr lang="en-US" sz="2400" dirty="0" smtClean="0">
                <a:solidFill>
                  <a:srgbClr val="0A1F61"/>
                </a:solidFill>
              </a:rPr>
              <a:t>SOCs</a:t>
            </a:r>
            <a:r>
              <a:rPr lang="en-US" sz="2400" dirty="0" smtClean="0"/>
              <a:t> provide a broad range of </a:t>
            </a:r>
            <a:r>
              <a:rPr lang="en-US" sz="2400" dirty="0" smtClean="0">
                <a:solidFill>
                  <a:srgbClr val="0A1F61"/>
                </a:solidFill>
              </a:rPr>
              <a:t>services</a:t>
            </a:r>
            <a:r>
              <a:rPr lang="en-US" sz="2400" dirty="0" smtClean="0"/>
              <a:t>, from </a:t>
            </a:r>
            <a:r>
              <a:rPr lang="en-US" sz="2400" dirty="0" smtClean="0">
                <a:solidFill>
                  <a:srgbClr val="00B0F0"/>
                </a:solidFill>
              </a:rPr>
              <a:t>monitoring</a:t>
            </a:r>
            <a:r>
              <a:rPr lang="en-US" sz="2400" dirty="0" smtClean="0">
                <a:solidFill>
                  <a:srgbClr val="0A1F61"/>
                </a:solidFill>
              </a:rPr>
              <a:t> and </a:t>
            </a:r>
            <a:r>
              <a:rPr lang="en-US" sz="2400" dirty="0" smtClean="0">
                <a:solidFill>
                  <a:srgbClr val="00B0F0"/>
                </a:solidFill>
              </a:rPr>
              <a:t>management</a:t>
            </a:r>
            <a:r>
              <a:rPr lang="en-US" sz="2400" dirty="0" smtClean="0"/>
              <a:t>, to comprehensive </a:t>
            </a:r>
            <a:br>
              <a:rPr lang="en-US" sz="2400" dirty="0" smtClean="0"/>
            </a:br>
            <a:r>
              <a:rPr lang="en-US" sz="2400" dirty="0" smtClean="0">
                <a:solidFill>
                  <a:srgbClr val="0A1F61"/>
                </a:solidFill>
              </a:rPr>
              <a:t>threat solutions </a:t>
            </a:r>
            <a:r>
              <a:rPr lang="en-US" sz="2400" dirty="0" smtClean="0"/>
              <a:t>and customized </a:t>
            </a:r>
            <a:r>
              <a:rPr lang="en-US" sz="2400" dirty="0" smtClean="0">
                <a:solidFill>
                  <a:srgbClr val="0A1F61"/>
                </a:solidFill>
              </a:rPr>
              <a:t>hosted security</a:t>
            </a:r>
            <a:r>
              <a:rPr lang="en-US" sz="2400" dirty="0" smtClean="0"/>
              <a:t>.</a:t>
            </a:r>
          </a:p>
          <a:p>
            <a:pPr>
              <a:buSzPct val="100000"/>
            </a:pPr>
            <a:r>
              <a:rPr lang="en-US" sz="2400" dirty="0" smtClean="0">
                <a:solidFill>
                  <a:srgbClr val="0A1F61"/>
                </a:solidFill>
              </a:rPr>
              <a:t>SOCs</a:t>
            </a:r>
            <a:r>
              <a:rPr lang="en-US" sz="2400" dirty="0" smtClean="0"/>
              <a:t> can be </a:t>
            </a:r>
            <a:r>
              <a:rPr lang="en-US" sz="2400" dirty="0" smtClean="0">
                <a:solidFill>
                  <a:srgbClr val="00B0F0"/>
                </a:solidFill>
              </a:rPr>
              <a:t>wholly in-house</a:t>
            </a:r>
            <a:r>
              <a:rPr lang="en-US" sz="2400" dirty="0" smtClean="0"/>
              <a:t>, owned and operated by a business, or elements of a SOC can be </a:t>
            </a:r>
            <a:r>
              <a:rPr lang="en-US" sz="2400" dirty="0" smtClean="0">
                <a:solidFill>
                  <a:srgbClr val="00B0F0"/>
                </a:solidFill>
              </a:rPr>
              <a:t>contracted out to security vendors.</a:t>
            </a:r>
            <a:endParaRPr lang="en-US" sz="2400" dirty="0"/>
          </a:p>
        </p:txBody>
      </p:sp>
    </p:spTree>
    <p:extLst>
      <p:ext uri="{BB962C8B-B14F-4D97-AF65-F5344CB8AC3E}">
        <p14:creationId xmlns:p14="http://schemas.microsoft.com/office/powerpoint/2010/main" val="3436685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61443"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People in the SOC</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a:xfrm>
            <a:off x="1639614" y="1448072"/>
            <a:ext cx="10216055" cy="39191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smtClean="0"/>
              <a:t>SOCs assign job roles by tiers, according to the </a:t>
            </a:r>
            <a:r>
              <a:rPr lang="en-US" sz="2400" dirty="0" smtClean="0">
                <a:solidFill>
                  <a:srgbClr val="00B0F0"/>
                </a:solidFill>
              </a:rPr>
              <a:t>expertise</a:t>
            </a:r>
            <a:r>
              <a:rPr lang="en-US" sz="2400" dirty="0" smtClean="0">
                <a:solidFill>
                  <a:srgbClr val="0A1F61"/>
                </a:solidFill>
              </a:rPr>
              <a:t> and </a:t>
            </a:r>
            <a:r>
              <a:rPr lang="en-US" sz="2400" dirty="0" smtClean="0">
                <a:solidFill>
                  <a:srgbClr val="00B0F0"/>
                </a:solidFill>
              </a:rPr>
              <a:t>responsibilities </a:t>
            </a:r>
            <a:r>
              <a:rPr lang="en-US" sz="2400" dirty="0" smtClean="0"/>
              <a:t>required for each. </a:t>
            </a:r>
            <a:endParaRPr lang="en-US" sz="2400" dirty="0"/>
          </a:p>
        </p:txBody>
      </p:sp>
      <p:graphicFrame>
        <p:nvGraphicFramePr>
          <p:cNvPr id="10" name="Table 7">
            <a:extLst>
              <a:ext uri="{FF2B5EF4-FFF2-40B4-BE49-F238E27FC236}">
                <a16:creationId xmlns:a16="http://schemas.microsoft.com/office/drawing/2014/main" id="{7860E060-C04D-4208-9BE0-DA527CA311C1}"/>
              </a:ext>
            </a:extLst>
          </p:cNvPr>
          <p:cNvGraphicFramePr>
            <a:graphicFrameLocks noGrp="1"/>
          </p:cNvGraphicFramePr>
          <p:nvPr>
            <p:extLst>
              <p:ext uri="{D42A27DB-BD31-4B8C-83A1-F6EECF244321}">
                <p14:modId xmlns:p14="http://schemas.microsoft.com/office/powerpoint/2010/main" val="428506560"/>
              </p:ext>
            </p:extLst>
          </p:nvPr>
        </p:nvGraphicFramePr>
        <p:xfrm>
          <a:off x="430065" y="2253172"/>
          <a:ext cx="11343159" cy="3251200"/>
        </p:xfrm>
        <a:graphic>
          <a:graphicData uri="http://schemas.openxmlformats.org/drawingml/2006/table">
            <a:tbl>
              <a:tblPr firstRow="1" bandRow="1">
                <a:tableStyleId>{5C22544A-7EE6-4342-B048-85BDC9FD1C3A}</a:tableStyleId>
              </a:tblPr>
              <a:tblGrid>
                <a:gridCol w="3193468">
                  <a:extLst>
                    <a:ext uri="{9D8B030D-6E8A-4147-A177-3AD203B41FA5}">
                      <a16:colId xmlns:a16="http://schemas.microsoft.com/office/drawing/2014/main" val="1078132617"/>
                    </a:ext>
                  </a:extLst>
                </a:gridCol>
                <a:gridCol w="8149691">
                  <a:extLst>
                    <a:ext uri="{9D8B030D-6E8A-4147-A177-3AD203B41FA5}">
                      <a16:colId xmlns:a16="http://schemas.microsoft.com/office/drawing/2014/main" val="1096461691"/>
                    </a:ext>
                  </a:extLst>
                </a:gridCol>
              </a:tblGrid>
              <a:tr h="243066">
                <a:tc>
                  <a:txBody>
                    <a:bodyPr/>
                    <a:lstStyle/>
                    <a:p>
                      <a:pPr algn="ctr"/>
                      <a:r>
                        <a:rPr lang="en-US" sz="1650" dirty="0"/>
                        <a:t>Tiers</a:t>
                      </a:r>
                    </a:p>
                  </a:txBody>
                  <a:tcPr/>
                </a:tc>
                <a:tc>
                  <a:txBody>
                    <a:bodyPr/>
                    <a:lstStyle/>
                    <a:p>
                      <a:pPr algn="ctr"/>
                      <a:r>
                        <a:rPr lang="en-US" sz="1650" dirty="0"/>
                        <a:t>Responsibilities</a:t>
                      </a:r>
                    </a:p>
                  </a:txBody>
                  <a:tcPr/>
                </a:tc>
                <a:extLst>
                  <a:ext uri="{0D108BD9-81ED-4DB2-BD59-A6C34878D82A}">
                    <a16:rowId xmlns:a16="http://schemas.microsoft.com/office/drawing/2014/main" val="1293765165"/>
                  </a:ext>
                </a:extLst>
              </a:tr>
              <a:tr h="370840">
                <a:tc>
                  <a:txBody>
                    <a:bodyPr/>
                    <a:lstStyle/>
                    <a:p>
                      <a:r>
                        <a:rPr lang="en-US" sz="1650" dirty="0"/>
                        <a:t>Tier 1 Alert Analyst </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Monitor incoming alerts, verify that a true incident has occurred, and forward tickets to Tier 2, if necessary.</a:t>
                      </a:r>
                    </a:p>
                  </a:txBody>
                  <a:tcPr/>
                </a:tc>
                <a:extLst>
                  <a:ext uri="{0D108BD9-81ED-4DB2-BD59-A6C34878D82A}">
                    <a16:rowId xmlns:a16="http://schemas.microsoft.com/office/drawing/2014/main" val="4170509707"/>
                  </a:ext>
                </a:extLst>
              </a:tr>
              <a:tr h="370840">
                <a:tc>
                  <a:txBody>
                    <a:bodyPr/>
                    <a:lstStyle/>
                    <a:p>
                      <a:r>
                        <a:rPr lang="en-US" sz="1650" dirty="0"/>
                        <a:t>Tier 2 Incident Responder</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Responsible for deep investigation of incidents and advise remediation or action to be taken.</a:t>
                      </a:r>
                    </a:p>
                  </a:txBody>
                  <a:tcPr/>
                </a:tc>
                <a:extLst>
                  <a:ext uri="{0D108BD9-81ED-4DB2-BD59-A6C34878D82A}">
                    <a16:rowId xmlns:a16="http://schemas.microsoft.com/office/drawing/2014/main" val="3961839620"/>
                  </a:ext>
                </a:extLst>
              </a:tr>
              <a:tr h="370840">
                <a:tc>
                  <a:txBody>
                    <a:bodyPr/>
                    <a:lstStyle/>
                    <a:p>
                      <a:r>
                        <a:rPr lang="en-US" sz="1650" dirty="0"/>
                        <a:t>Tier 3 Threat Hunter</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Experts in network, endpoint, threat intelligence, malware reverse engineering and tracing the processes of the malware to determine its impact and how it can be removed. They are also deeply involved in hunting for potential threats and implementing threat detection tools. Threat hunters search for cyber threats that are present in the network but have not yet been detected.</a:t>
                      </a:r>
                    </a:p>
                  </a:txBody>
                  <a:tcPr/>
                </a:tc>
                <a:extLst>
                  <a:ext uri="{0D108BD9-81ED-4DB2-BD59-A6C34878D82A}">
                    <a16:rowId xmlns:a16="http://schemas.microsoft.com/office/drawing/2014/main" val="3087456267"/>
                  </a:ext>
                </a:extLst>
              </a:tr>
              <a:tr h="370840">
                <a:tc>
                  <a:txBody>
                    <a:bodyPr/>
                    <a:lstStyle/>
                    <a:p>
                      <a:r>
                        <a:rPr lang="en-US" sz="1650" dirty="0"/>
                        <a:t>SOC Manager</a:t>
                      </a:r>
                    </a:p>
                  </a:txBody>
                  <a:tcP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50" dirty="0"/>
                        <a:t>Manages all the resources of the SOC and serves as the point of contact for the larger organization or customer.</a:t>
                      </a:r>
                    </a:p>
                  </a:txBody>
                  <a:tcPr/>
                </a:tc>
                <a:extLst>
                  <a:ext uri="{0D108BD9-81ED-4DB2-BD59-A6C34878D82A}">
                    <a16:rowId xmlns:a16="http://schemas.microsoft.com/office/drawing/2014/main" val="4039412546"/>
                  </a:ext>
                </a:extLst>
              </a:tr>
            </a:tbl>
          </a:graphicData>
        </a:graphic>
      </p:graphicFrame>
    </p:spTree>
    <p:extLst>
      <p:ext uri="{BB962C8B-B14F-4D97-AF65-F5344CB8AC3E}">
        <p14:creationId xmlns:p14="http://schemas.microsoft.com/office/powerpoint/2010/main" val="10788665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60864"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People in the SOC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CCB956A4-46F6-43CB-9DAA-A1008D6FB882}"/>
              </a:ext>
            </a:extLst>
          </p:cNvPr>
          <p:cNvPicPr>
            <a:picLocks noChangeAspect="1"/>
          </p:cNvPicPr>
          <p:nvPr/>
        </p:nvPicPr>
        <p:blipFill>
          <a:blip r:embed="rId6"/>
          <a:stretch>
            <a:fillRect/>
          </a:stretch>
        </p:blipFill>
        <p:spPr>
          <a:xfrm>
            <a:off x="5502166" y="1668396"/>
            <a:ext cx="6111291" cy="3840583"/>
          </a:xfrm>
          <a:prstGeom prst="rect">
            <a:avLst/>
          </a:prstGeom>
          <a:ln w="6350">
            <a:solidFill>
              <a:schemeClr val="tx1"/>
            </a:solidFill>
          </a:ln>
        </p:spPr>
      </p:pic>
      <p:sp>
        <p:nvSpPr>
          <p:cNvPr id="10" name="Content Placeholder 1"/>
          <p:cNvSpPr txBox="1">
            <a:spLocks/>
          </p:cNvSpPr>
          <p:nvPr/>
        </p:nvSpPr>
        <p:spPr>
          <a:xfrm>
            <a:off x="279229" y="1839988"/>
            <a:ext cx="5074321" cy="38549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dirty="0" smtClean="0">
                <a:solidFill>
                  <a:srgbClr val="00B0F0"/>
                </a:solidFill>
              </a:rPr>
              <a:t>First tier jobs </a:t>
            </a:r>
            <a:r>
              <a:rPr lang="en-US" dirty="0" smtClean="0"/>
              <a:t>are more </a:t>
            </a:r>
            <a:r>
              <a:rPr lang="en-US" dirty="0" smtClean="0">
                <a:solidFill>
                  <a:srgbClr val="0A1F61"/>
                </a:solidFill>
              </a:rPr>
              <a:t>entry level</a:t>
            </a:r>
            <a:r>
              <a:rPr lang="en-US" dirty="0" smtClean="0"/>
              <a:t>, while </a:t>
            </a:r>
            <a:r>
              <a:rPr lang="en-US" dirty="0" smtClean="0">
                <a:solidFill>
                  <a:srgbClr val="0A1F61"/>
                </a:solidFill>
              </a:rPr>
              <a:t>third tier </a:t>
            </a:r>
            <a:r>
              <a:rPr lang="en-US" dirty="0" smtClean="0"/>
              <a:t>jobs require </a:t>
            </a:r>
            <a:r>
              <a:rPr lang="en-US" dirty="0" smtClean="0">
                <a:solidFill>
                  <a:srgbClr val="0A1F61"/>
                </a:solidFill>
              </a:rPr>
              <a:t>extensive expertise</a:t>
            </a:r>
            <a:r>
              <a:rPr lang="en-US" dirty="0" smtClean="0"/>
              <a:t>.</a:t>
            </a:r>
          </a:p>
          <a:p>
            <a:pPr marL="177800" indent="-177800"/>
            <a:r>
              <a:rPr lang="en-US" dirty="0" smtClean="0"/>
              <a:t>The figure, which is originally from the </a:t>
            </a:r>
            <a:r>
              <a:rPr lang="en-US" dirty="0" smtClean="0">
                <a:solidFill>
                  <a:srgbClr val="00B0F0"/>
                </a:solidFill>
              </a:rPr>
              <a:t>SANS Institute</a:t>
            </a:r>
            <a:r>
              <a:rPr lang="en-US" dirty="0" smtClean="0"/>
              <a:t>, graphically represents how these roles interact with each other.</a:t>
            </a:r>
            <a:endParaRPr lang="en-US" dirty="0"/>
          </a:p>
        </p:txBody>
      </p:sp>
    </p:spTree>
    <p:extLst>
      <p:ext uri="{BB962C8B-B14F-4D97-AF65-F5344CB8AC3E}">
        <p14:creationId xmlns:p14="http://schemas.microsoft.com/office/powerpoint/2010/main" val="3639093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40740"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Process in the SOC	</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53B4DE54-5FBF-4028-A42D-6E321AEC5A6B}"/>
              </a:ext>
            </a:extLst>
          </p:cNvPr>
          <p:cNvPicPr>
            <a:picLocks noChangeAspect="1"/>
          </p:cNvPicPr>
          <p:nvPr/>
        </p:nvPicPr>
        <p:blipFill>
          <a:blip r:embed="rId6"/>
          <a:stretch>
            <a:fillRect/>
          </a:stretch>
        </p:blipFill>
        <p:spPr>
          <a:xfrm>
            <a:off x="7721906" y="1415429"/>
            <a:ext cx="4259413" cy="4355617"/>
          </a:xfrm>
          <a:prstGeom prst="rect">
            <a:avLst/>
          </a:prstGeom>
          <a:ln w="6350">
            <a:solidFill>
              <a:srgbClr val="58585B"/>
            </a:solidFill>
          </a:ln>
        </p:spPr>
      </p:pic>
      <p:sp>
        <p:nvSpPr>
          <p:cNvPr id="10" name="Content Placeholder 1"/>
          <p:cNvSpPr txBox="1">
            <a:spLocks/>
          </p:cNvSpPr>
          <p:nvPr/>
        </p:nvSpPr>
        <p:spPr>
          <a:xfrm>
            <a:off x="221969" y="1700431"/>
            <a:ext cx="7408581" cy="37053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1800" dirty="0" smtClean="0">
                <a:solidFill>
                  <a:srgbClr val="00B0F0"/>
                </a:solidFill>
              </a:rPr>
              <a:t>A Cybersecurity Analyst </a:t>
            </a:r>
            <a:r>
              <a:rPr lang="en-US" sz="1800" dirty="0" smtClean="0"/>
              <a:t>is required to </a:t>
            </a:r>
            <a:r>
              <a:rPr lang="en-US" sz="1800" dirty="0" smtClean="0">
                <a:solidFill>
                  <a:srgbClr val="0A1F61"/>
                </a:solidFill>
              </a:rPr>
              <a:t>monitor security alert </a:t>
            </a:r>
            <a:r>
              <a:rPr lang="en-US" sz="1800" dirty="0" smtClean="0"/>
              <a:t>queues and </a:t>
            </a:r>
            <a:r>
              <a:rPr lang="en-US" sz="1800" dirty="0" smtClean="0">
                <a:solidFill>
                  <a:srgbClr val="0A1F61"/>
                </a:solidFill>
              </a:rPr>
              <a:t>investigate the assigned alerts</a:t>
            </a:r>
            <a:r>
              <a:rPr lang="en-US" sz="1800" dirty="0" smtClean="0"/>
              <a:t>. A </a:t>
            </a:r>
            <a:r>
              <a:rPr lang="en-US" sz="1800" dirty="0" smtClean="0">
                <a:solidFill>
                  <a:srgbClr val="0A1F61"/>
                </a:solidFill>
              </a:rPr>
              <a:t>ticketing system </a:t>
            </a:r>
            <a:r>
              <a:rPr lang="en-US" sz="1800" dirty="0" smtClean="0"/>
              <a:t>is used to assign these alerts to the analyst’s queue. </a:t>
            </a:r>
          </a:p>
          <a:p>
            <a:pPr marL="177800" indent="-177800"/>
            <a:r>
              <a:rPr lang="en-US" sz="1800" dirty="0" smtClean="0"/>
              <a:t>The software that generates the alerts can trigger </a:t>
            </a:r>
            <a:r>
              <a:rPr lang="en-US" sz="1800" dirty="0" smtClean="0">
                <a:solidFill>
                  <a:srgbClr val="00B0F0"/>
                </a:solidFill>
              </a:rPr>
              <a:t>false alarms</a:t>
            </a:r>
            <a:r>
              <a:rPr lang="en-US" sz="1800" dirty="0" smtClean="0">
                <a:solidFill>
                  <a:srgbClr val="FF0000"/>
                </a:solidFill>
              </a:rPr>
              <a:t>.</a:t>
            </a:r>
            <a:r>
              <a:rPr lang="en-US" sz="1800" dirty="0" smtClean="0"/>
              <a:t> The analyst, therefore, needs to verify that an assigned alert represents a true security incident. </a:t>
            </a:r>
          </a:p>
          <a:p>
            <a:pPr marL="177800" indent="-177800"/>
            <a:r>
              <a:rPr lang="en-US" sz="1800" dirty="0" smtClean="0"/>
              <a:t>When this verification is established, the </a:t>
            </a:r>
            <a:r>
              <a:rPr lang="en-US" sz="1800" dirty="0" smtClean="0">
                <a:solidFill>
                  <a:srgbClr val="0A1F61"/>
                </a:solidFill>
              </a:rPr>
              <a:t>incident</a:t>
            </a:r>
            <a:r>
              <a:rPr lang="en-US" sz="1800" dirty="0" smtClean="0"/>
              <a:t> can be </a:t>
            </a:r>
            <a:r>
              <a:rPr lang="en-US" sz="1800" dirty="0"/>
              <a:t>forwarded to </a:t>
            </a:r>
            <a:r>
              <a:rPr lang="en-US" sz="1800" dirty="0">
                <a:solidFill>
                  <a:srgbClr val="00B0F0"/>
                </a:solidFill>
              </a:rPr>
              <a:t>investigators</a:t>
            </a:r>
            <a:r>
              <a:rPr lang="en-US" sz="1800" dirty="0" smtClean="0">
                <a:solidFill>
                  <a:srgbClr val="FF0000"/>
                </a:solidFill>
              </a:rPr>
              <a:t> </a:t>
            </a:r>
            <a:r>
              <a:rPr lang="en-US" sz="1800" dirty="0" smtClean="0"/>
              <a:t>or other security personnel to be acted upon. Otherwise, the alert is dismissed as a false alarm.</a:t>
            </a:r>
          </a:p>
          <a:p>
            <a:pPr marL="177800" indent="-177800"/>
            <a:r>
              <a:rPr lang="en-US" sz="1800" dirty="0" smtClean="0"/>
              <a:t>If a ticket cannot be resolved, the Cybersecurity Analyst forwards the ticket to </a:t>
            </a:r>
            <a:r>
              <a:rPr lang="en-US" sz="1800" dirty="0">
                <a:solidFill>
                  <a:srgbClr val="00B0F0"/>
                </a:solidFill>
              </a:rPr>
              <a:t>a Tier 2 Incident Responder </a:t>
            </a:r>
            <a:r>
              <a:rPr lang="en-US" sz="1800" dirty="0" smtClean="0"/>
              <a:t>for deeper investigation and remediation. </a:t>
            </a:r>
          </a:p>
          <a:p>
            <a:pPr marL="177800" indent="-177800"/>
            <a:r>
              <a:rPr lang="en-US" sz="1800" dirty="0" smtClean="0"/>
              <a:t>If the Incident Responder cannot resolve the ticket, it is forwarded it to a </a:t>
            </a:r>
            <a:r>
              <a:rPr lang="en-US" sz="1800" dirty="0">
                <a:solidFill>
                  <a:srgbClr val="00B0F0"/>
                </a:solidFill>
              </a:rPr>
              <a:t>Tier 3</a:t>
            </a:r>
            <a:r>
              <a:rPr lang="en-US" sz="1800" dirty="0" smtClean="0"/>
              <a:t> personnel.</a:t>
            </a:r>
            <a:endParaRPr lang="en-US" sz="1800" dirty="0"/>
          </a:p>
        </p:txBody>
      </p:sp>
    </p:spTree>
    <p:extLst>
      <p:ext uri="{BB962C8B-B14F-4D97-AF65-F5344CB8AC3E}">
        <p14:creationId xmlns:p14="http://schemas.microsoft.com/office/powerpoint/2010/main" val="2810512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4385"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Technologies in the SOC: SIEM	</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0B903253-4EED-45D8-A551-CEAF6AC48201}"/>
              </a:ext>
            </a:extLst>
          </p:cNvPr>
          <p:cNvPicPr>
            <a:picLocks noChangeAspect="1"/>
          </p:cNvPicPr>
          <p:nvPr/>
        </p:nvPicPr>
        <p:blipFill>
          <a:blip r:embed="rId6"/>
          <a:stretch>
            <a:fillRect/>
          </a:stretch>
        </p:blipFill>
        <p:spPr>
          <a:xfrm>
            <a:off x="6855353" y="1548979"/>
            <a:ext cx="5139423" cy="3960000"/>
          </a:xfrm>
          <a:prstGeom prst="rect">
            <a:avLst/>
          </a:prstGeom>
          <a:ln>
            <a:solidFill>
              <a:schemeClr val="tx1"/>
            </a:solidFill>
          </a:ln>
        </p:spPr>
      </p:pic>
      <p:sp>
        <p:nvSpPr>
          <p:cNvPr id="10" name="Content Placeholder 1"/>
          <p:cNvSpPr txBox="1">
            <a:spLocks/>
          </p:cNvSpPr>
          <p:nvPr/>
        </p:nvSpPr>
        <p:spPr>
          <a:xfrm>
            <a:off x="183014" y="1953635"/>
            <a:ext cx="6633389" cy="29257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dirty="0" smtClean="0"/>
              <a:t>An SOC needs a Security Information and Event </a:t>
            </a:r>
            <a:br>
              <a:rPr lang="en-US" sz="2400" dirty="0" smtClean="0"/>
            </a:br>
            <a:r>
              <a:rPr lang="en-US" sz="2400" dirty="0" smtClean="0"/>
              <a:t>Management (</a:t>
            </a:r>
            <a:r>
              <a:rPr lang="en-US" sz="2400" dirty="0" smtClean="0">
                <a:solidFill>
                  <a:srgbClr val="00B0F0"/>
                </a:solidFill>
              </a:rPr>
              <a:t>SIEM</a:t>
            </a:r>
            <a:r>
              <a:rPr lang="en-US" sz="2400" dirty="0" smtClean="0"/>
              <a:t>) system to understand the data that firewalls, network appliances, intrusion detection systems, and other devices generate.</a:t>
            </a:r>
          </a:p>
          <a:p>
            <a:pPr marL="177800" indent="-177800"/>
            <a:r>
              <a:rPr lang="en-US" sz="2400" dirty="0" smtClean="0">
                <a:solidFill>
                  <a:srgbClr val="00B0F0"/>
                </a:solidFill>
              </a:rPr>
              <a:t>SIEM</a:t>
            </a:r>
            <a:r>
              <a:rPr lang="en-US" sz="2400" dirty="0" smtClean="0"/>
              <a:t> systems </a:t>
            </a:r>
            <a:r>
              <a:rPr lang="en-US" sz="2400" dirty="0" smtClean="0">
                <a:solidFill>
                  <a:srgbClr val="00B0F0"/>
                </a:solidFill>
              </a:rPr>
              <a:t>collect and filter data, and detect, classify, analyze and investigate threats</a:t>
            </a:r>
            <a:r>
              <a:rPr lang="en-US" sz="2400" dirty="0" smtClean="0"/>
              <a:t>. They may also manage resources to implement preventive measures and address future threats. </a:t>
            </a:r>
            <a:endParaRPr lang="en-US" sz="2400" dirty="0"/>
          </a:p>
        </p:txBody>
      </p:sp>
    </p:spTree>
    <p:extLst>
      <p:ext uri="{BB962C8B-B14F-4D97-AF65-F5344CB8AC3E}">
        <p14:creationId xmlns:p14="http://schemas.microsoft.com/office/powerpoint/2010/main" val="898583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57813"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Technologies in the SOC: SOAR</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9AF2AFD1-457D-4A17-9E53-96C6A9DE04E9}"/>
              </a:ext>
            </a:extLst>
          </p:cNvPr>
          <p:cNvPicPr>
            <a:picLocks noChangeAspect="1"/>
          </p:cNvPicPr>
          <p:nvPr/>
        </p:nvPicPr>
        <p:blipFill>
          <a:blip r:embed="rId6"/>
          <a:stretch>
            <a:fillRect/>
          </a:stretch>
        </p:blipFill>
        <p:spPr>
          <a:xfrm>
            <a:off x="6877095" y="1610200"/>
            <a:ext cx="5095941" cy="3898779"/>
          </a:xfrm>
          <a:prstGeom prst="rect">
            <a:avLst/>
          </a:prstGeom>
          <a:ln w="6350">
            <a:solidFill>
              <a:schemeClr val="tx1"/>
            </a:solidFill>
          </a:ln>
        </p:spPr>
      </p:pic>
      <p:sp>
        <p:nvSpPr>
          <p:cNvPr id="10" name="Content Placeholder 1"/>
          <p:cNvSpPr txBox="1">
            <a:spLocks/>
          </p:cNvSpPr>
          <p:nvPr/>
        </p:nvSpPr>
        <p:spPr>
          <a:xfrm>
            <a:off x="251118" y="1696594"/>
            <a:ext cx="6477452" cy="38123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200" dirty="0" smtClean="0">
                <a:solidFill>
                  <a:srgbClr val="24A9E1"/>
                </a:solidFill>
              </a:rPr>
              <a:t>SIEM</a:t>
            </a:r>
            <a:r>
              <a:rPr lang="en-US" sz="2200" dirty="0" smtClean="0"/>
              <a:t> and Security Orchestration, Automation and Response (</a:t>
            </a:r>
            <a:r>
              <a:rPr lang="en-US" sz="2200" dirty="0">
                <a:solidFill>
                  <a:srgbClr val="24A9E1"/>
                </a:solidFill>
              </a:rPr>
              <a:t>SOAR</a:t>
            </a:r>
            <a:r>
              <a:rPr lang="en-US" sz="2200" dirty="0" smtClean="0"/>
              <a:t>) are often </a:t>
            </a:r>
            <a:r>
              <a:rPr lang="en-US" sz="2200" dirty="0">
                <a:solidFill>
                  <a:srgbClr val="24A9E1"/>
                </a:solidFill>
              </a:rPr>
              <a:t>paired together </a:t>
            </a:r>
            <a:r>
              <a:rPr lang="en-US" sz="2200" dirty="0" smtClean="0"/>
              <a:t>as they have capabilities that complement each other.</a:t>
            </a:r>
          </a:p>
          <a:p>
            <a:pPr marL="177800" indent="-177800"/>
            <a:r>
              <a:rPr lang="en-US" sz="2200" dirty="0" smtClean="0"/>
              <a:t>Large security operations (SecOps) teams use both technologies to optimize their SOC. </a:t>
            </a:r>
          </a:p>
          <a:p>
            <a:pPr marL="177800" indent="-177800"/>
            <a:r>
              <a:rPr lang="en-US" sz="2200" dirty="0">
                <a:solidFill>
                  <a:srgbClr val="24A9E1"/>
                </a:solidFill>
              </a:rPr>
              <a:t>SOAR </a:t>
            </a:r>
            <a:r>
              <a:rPr lang="en-US" sz="2200" dirty="0" smtClean="0"/>
              <a:t>platforms are similar to SIEMs as they </a:t>
            </a:r>
            <a:r>
              <a:rPr lang="en-US" sz="2200" dirty="0">
                <a:solidFill>
                  <a:srgbClr val="24A9E1"/>
                </a:solidFill>
              </a:rPr>
              <a:t>aggregate, correlate, and analyze alerts</a:t>
            </a:r>
            <a:r>
              <a:rPr lang="en-US" sz="2200" dirty="0" smtClean="0"/>
              <a:t>. In addition, SOAR technology </a:t>
            </a:r>
            <a:r>
              <a:rPr lang="en-US" sz="2200" dirty="0">
                <a:solidFill>
                  <a:srgbClr val="24A9E1"/>
                </a:solidFill>
              </a:rPr>
              <a:t>integrate threat intelligence and automate incident investigation and response </a:t>
            </a:r>
            <a:r>
              <a:rPr lang="en-US" sz="2200" dirty="0" smtClean="0"/>
              <a:t>workflows based on playbooks developed by the security team.</a:t>
            </a:r>
            <a:endParaRPr lang="en-US" sz="2200" dirty="0"/>
          </a:p>
        </p:txBody>
      </p:sp>
    </p:spTree>
    <p:extLst>
      <p:ext uri="{BB962C8B-B14F-4D97-AF65-F5344CB8AC3E}">
        <p14:creationId xmlns:p14="http://schemas.microsoft.com/office/powerpoint/2010/main" val="7867051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57234"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Technologies in the SOC: SOAR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a:xfrm>
            <a:off x="130614" y="1839988"/>
            <a:ext cx="11270169" cy="38123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t>SOAR security platforms:</a:t>
            </a:r>
          </a:p>
          <a:p>
            <a:pPr marL="627063" lvl="5" indent="-163513"/>
            <a:r>
              <a:rPr lang="en-US" sz="2400" dirty="0" smtClean="0">
                <a:solidFill>
                  <a:srgbClr val="24A9E1"/>
                </a:solidFill>
              </a:rPr>
              <a:t>Gather alarm data </a:t>
            </a:r>
            <a:r>
              <a:rPr lang="en-US" sz="2400" dirty="0" smtClean="0">
                <a:solidFill>
                  <a:srgbClr val="000000"/>
                </a:solidFill>
              </a:rPr>
              <a:t>from each component of the system.</a:t>
            </a:r>
          </a:p>
          <a:p>
            <a:pPr marL="627063" lvl="5" indent="-163513"/>
            <a:r>
              <a:rPr lang="en-US" sz="2400" dirty="0">
                <a:solidFill>
                  <a:srgbClr val="000000"/>
                </a:solidFill>
              </a:rPr>
              <a:t>Provide tools that </a:t>
            </a:r>
            <a:r>
              <a:rPr lang="en-US" sz="2400" dirty="0" smtClean="0">
                <a:solidFill>
                  <a:srgbClr val="000000"/>
                </a:solidFill>
              </a:rPr>
              <a:t>enable cases to be </a:t>
            </a:r>
            <a:r>
              <a:rPr lang="en-US" sz="2400" dirty="0">
                <a:solidFill>
                  <a:srgbClr val="24A9E1"/>
                </a:solidFill>
              </a:rPr>
              <a:t>researched, assessed, and investigated</a:t>
            </a:r>
            <a:r>
              <a:rPr lang="en-US" sz="2400" dirty="0" smtClean="0">
                <a:solidFill>
                  <a:srgbClr val="000000"/>
                </a:solidFill>
              </a:rPr>
              <a:t>.</a:t>
            </a:r>
          </a:p>
          <a:p>
            <a:pPr marL="627063" lvl="5" indent="-163513"/>
            <a:r>
              <a:rPr lang="en-US" sz="2400" dirty="0" smtClean="0">
                <a:solidFill>
                  <a:srgbClr val="000000"/>
                </a:solidFill>
              </a:rPr>
              <a:t>Emphasize integration as a means of </a:t>
            </a:r>
            <a:r>
              <a:rPr lang="en-US" sz="2400" dirty="0" smtClean="0">
                <a:solidFill>
                  <a:srgbClr val="0A1F61"/>
                </a:solidFill>
              </a:rPr>
              <a:t>automating complex incident response workflows</a:t>
            </a:r>
            <a:r>
              <a:rPr lang="en-US" sz="2400" dirty="0" smtClean="0">
                <a:solidFill>
                  <a:srgbClr val="FF0000"/>
                </a:solidFill>
              </a:rPr>
              <a:t> </a:t>
            </a:r>
            <a:r>
              <a:rPr lang="en-US" sz="2400" dirty="0" smtClean="0">
                <a:solidFill>
                  <a:srgbClr val="000000"/>
                </a:solidFill>
              </a:rPr>
              <a:t>that enable more rapid response and adaptive defense strategies.</a:t>
            </a:r>
          </a:p>
          <a:p>
            <a:pPr marL="627063" lvl="5" indent="-163513"/>
            <a:r>
              <a:rPr lang="en-US" sz="2400" dirty="0" smtClean="0">
                <a:solidFill>
                  <a:srgbClr val="000000"/>
                </a:solidFill>
              </a:rPr>
              <a:t>Include </a:t>
            </a:r>
            <a:r>
              <a:rPr lang="en-US" sz="2400" dirty="0">
                <a:solidFill>
                  <a:srgbClr val="24A9E1"/>
                </a:solidFill>
              </a:rPr>
              <a:t>pre-defined playbooks </a:t>
            </a:r>
            <a:r>
              <a:rPr lang="en-US" sz="2400" dirty="0" smtClean="0">
                <a:solidFill>
                  <a:srgbClr val="000000"/>
                </a:solidFill>
              </a:rPr>
              <a:t>that </a:t>
            </a:r>
            <a:r>
              <a:rPr lang="en-US" sz="2400" dirty="0" smtClean="0">
                <a:solidFill>
                  <a:srgbClr val="0A1F61"/>
                </a:solidFill>
              </a:rPr>
              <a:t>enable automatic response </a:t>
            </a:r>
            <a:r>
              <a:rPr lang="en-US" sz="2400" dirty="0" smtClean="0">
                <a:solidFill>
                  <a:srgbClr val="000000"/>
                </a:solidFill>
              </a:rPr>
              <a:t>to specific threats. </a:t>
            </a:r>
            <a:r>
              <a:rPr lang="en-US" sz="2400" dirty="0">
                <a:solidFill>
                  <a:srgbClr val="24A9E1"/>
                </a:solidFill>
              </a:rPr>
              <a:t>Playbooks</a:t>
            </a:r>
            <a:r>
              <a:rPr lang="en-US" sz="2400" dirty="0" smtClean="0">
                <a:solidFill>
                  <a:srgbClr val="000000"/>
                </a:solidFill>
              </a:rPr>
              <a:t> can be </a:t>
            </a:r>
            <a:r>
              <a:rPr lang="en-US" sz="2400" dirty="0">
                <a:solidFill>
                  <a:srgbClr val="24A9E1"/>
                </a:solidFill>
              </a:rPr>
              <a:t>initiated automatically </a:t>
            </a:r>
            <a:r>
              <a:rPr lang="en-US" sz="2400" dirty="0" smtClean="0">
                <a:solidFill>
                  <a:srgbClr val="000000"/>
                </a:solidFill>
              </a:rPr>
              <a:t>based on predefined </a:t>
            </a:r>
            <a:r>
              <a:rPr lang="en-US" sz="2400" dirty="0">
                <a:solidFill>
                  <a:srgbClr val="000000"/>
                </a:solidFill>
              </a:rPr>
              <a:t>rules or may be triggered by security personnel.</a:t>
            </a:r>
          </a:p>
          <a:p>
            <a:pPr marL="0" indent="0"/>
            <a:endParaRPr lang="en-US" sz="2400" dirty="0"/>
          </a:p>
        </p:txBody>
      </p:sp>
    </p:spTree>
    <p:extLst>
      <p:ext uri="{BB962C8B-B14F-4D97-AF65-F5344CB8AC3E}">
        <p14:creationId xmlns:p14="http://schemas.microsoft.com/office/powerpoint/2010/main" val="32108397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0480"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SOC Metrics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bwMode="auto">
          <a:xfrm>
            <a:off x="144065" y="1617705"/>
            <a:ext cx="11928610" cy="587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noAutofit/>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177800" marR="0" lvl="0" indent="-177800" algn="l" defTabSz="684213" rtl="0" eaLnBrk="1" fontAlgn="base" latinLnBrk="0" hangingPunct="1">
              <a:lnSpc>
                <a:spcPct val="100000"/>
              </a:lnSpc>
              <a:spcBef>
                <a:spcPts val="300"/>
              </a:spcBef>
              <a:spcAft>
                <a:spcPts val="300"/>
              </a:spcAft>
              <a:buClrTx/>
              <a:buSzPct val="100000"/>
              <a:buFont typeface="Arial" pitchFamily="34" charset="0"/>
              <a:buChar char="•"/>
              <a:tabLst/>
              <a:defRPr/>
            </a:pPr>
            <a:r>
              <a:rPr kumimoji="0" lang="en-US" sz="1800" b="0" i="0" u="none" strike="noStrike" kern="1200" cap="none" spc="0" normalizeH="0" baseline="0" noProof="0" dirty="0" smtClean="0">
                <a:ln>
                  <a:noFill/>
                </a:ln>
                <a:solidFill>
                  <a:srgbClr val="000000"/>
                </a:solidFill>
                <a:effectLst/>
                <a:uLnTx/>
                <a:uFillTx/>
                <a:latin typeface="Arial"/>
                <a:ea typeface="ＭＳ Ｐゴシック" charset="0"/>
              </a:rPr>
              <a:t>Many metrics or </a:t>
            </a:r>
            <a:r>
              <a:rPr kumimoji="0" lang="en-US" sz="1800" b="0" i="0" u="none" strike="noStrike" kern="1200" cap="none" spc="0" normalizeH="0" baseline="0" noProof="0" dirty="0" smtClean="0">
                <a:ln>
                  <a:noFill/>
                </a:ln>
                <a:solidFill>
                  <a:srgbClr val="24A9E1"/>
                </a:solidFill>
                <a:effectLst/>
                <a:uLnTx/>
                <a:uFillTx/>
                <a:latin typeface="Arial"/>
                <a:ea typeface="ＭＳ Ｐゴシック" charset="0"/>
              </a:rPr>
              <a:t>Key Performance Indicators </a:t>
            </a:r>
            <a:r>
              <a:rPr kumimoji="0" lang="en-US" sz="1800" b="0" i="0" u="none" strike="noStrike" kern="1200" cap="none" spc="0" normalizeH="0" baseline="0" noProof="0" dirty="0" smtClean="0">
                <a:ln>
                  <a:noFill/>
                </a:ln>
                <a:solidFill>
                  <a:srgbClr val="000000"/>
                </a:solidFill>
                <a:effectLst/>
                <a:uLnTx/>
                <a:uFillTx/>
                <a:latin typeface="Arial"/>
                <a:ea typeface="ＭＳ Ｐゴシック" charset="0"/>
              </a:rPr>
              <a:t>(KPI) can be devised to measure different aspects of SOC performance. However, </a:t>
            </a:r>
            <a:r>
              <a:rPr kumimoji="0" lang="en-US" sz="1800" b="0" i="0" u="none" strike="noStrike" kern="1200" cap="none" spc="0" normalizeH="0" baseline="0" noProof="0" dirty="0" smtClean="0">
                <a:ln>
                  <a:noFill/>
                </a:ln>
                <a:solidFill>
                  <a:srgbClr val="24A9E1"/>
                </a:solidFill>
                <a:effectLst/>
                <a:uLnTx/>
                <a:uFillTx/>
                <a:latin typeface="Arial"/>
                <a:ea typeface="ＭＳ Ｐゴシック" charset="0"/>
              </a:rPr>
              <a:t>five metrics </a:t>
            </a:r>
            <a:r>
              <a:rPr kumimoji="0" lang="en-US" sz="1800" b="0" i="0" u="none" strike="noStrike" kern="1200" cap="none" spc="0" normalizeH="0" baseline="0" noProof="0" dirty="0" smtClean="0">
                <a:ln>
                  <a:noFill/>
                </a:ln>
                <a:solidFill>
                  <a:srgbClr val="000000"/>
                </a:solidFill>
                <a:effectLst/>
                <a:uLnTx/>
                <a:uFillTx/>
                <a:latin typeface="Arial"/>
                <a:ea typeface="ＭＳ Ｐゴシック" charset="0"/>
              </a:rPr>
              <a:t>are commonly used as SOC metrics by SOC managers.</a:t>
            </a:r>
            <a:endParaRPr kumimoji="0" lang="en-US" sz="1800" b="0" i="0" u="none" strike="noStrike" kern="1200" cap="none" spc="0" normalizeH="0" baseline="0" noProof="0" dirty="0">
              <a:ln>
                <a:noFill/>
              </a:ln>
              <a:solidFill>
                <a:srgbClr val="000000"/>
              </a:solidFill>
              <a:effectLst/>
              <a:uLnTx/>
              <a:uFillTx/>
              <a:latin typeface="Arial"/>
              <a:ea typeface="ＭＳ Ｐゴシック" charset="0"/>
            </a:endParaRPr>
          </a:p>
        </p:txBody>
      </p:sp>
      <p:graphicFrame>
        <p:nvGraphicFramePr>
          <p:cNvPr id="10" name="Table 6">
            <a:extLst>
              <a:ext uri="{FF2B5EF4-FFF2-40B4-BE49-F238E27FC236}">
                <a16:creationId xmlns:a16="http://schemas.microsoft.com/office/drawing/2014/main" id="{EF585948-F856-4BA8-B6F5-6B8FBE336836}"/>
              </a:ext>
            </a:extLst>
          </p:cNvPr>
          <p:cNvGraphicFramePr>
            <a:graphicFrameLocks noGrp="1"/>
          </p:cNvGraphicFramePr>
          <p:nvPr>
            <p:extLst>
              <p:ext uri="{D42A27DB-BD31-4B8C-83A1-F6EECF244321}">
                <p14:modId xmlns:p14="http://schemas.microsoft.com/office/powerpoint/2010/main" val="2168643391"/>
              </p:ext>
            </p:extLst>
          </p:nvPr>
        </p:nvGraphicFramePr>
        <p:xfrm>
          <a:off x="280154" y="2296700"/>
          <a:ext cx="11591280" cy="3139440"/>
        </p:xfrm>
        <a:graphic>
          <a:graphicData uri="http://schemas.openxmlformats.org/drawingml/2006/table">
            <a:tbl>
              <a:tblPr firstRow="1" bandRow="1">
                <a:tableStyleId>{5C22544A-7EE6-4342-B048-85BDC9FD1C3A}</a:tableStyleId>
              </a:tblPr>
              <a:tblGrid>
                <a:gridCol w="2388931">
                  <a:extLst>
                    <a:ext uri="{9D8B030D-6E8A-4147-A177-3AD203B41FA5}">
                      <a16:colId xmlns:a16="http://schemas.microsoft.com/office/drawing/2014/main" val="3202697632"/>
                    </a:ext>
                  </a:extLst>
                </a:gridCol>
                <a:gridCol w="9202349">
                  <a:extLst>
                    <a:ext uri="{9D8B030D-6E8A-4147-A177-3AD203B41FA5}">
                      <a16:colId xmlns:a16="http://schemas.microsoft.com/office/drawing/2014/main" val="2379890372"/>
                    </a:ext>
                  </a:extLst>
                </a:gridCol>
              </a:tblGrid>
              <a:tr h="279854">
                <a:tc>
                  <a:txBody>
                    <a:bodyPr/>
                    <a:lstStyle/>
                    <a:p>
                      <a:pPr algn="ctr"/>
                      <a:r>
                        <a:rPr lang="en-US" sz="1700" dirty="0"/>
                        <a:t>Metrics</a:t>
                      </a:r>
                    </a:p>
                  </a:txBody>
                  <a:tcPr/>
                </a:tc>
                <a:tc>
                  <a:txBody>
                    <a:bodyPr/>
                    <a:lstStyle/>
                    <a:p>
                      <a:pPr algn="ctr"/>
                      <a:r>
                        <a:rPr lang="en-US" sz="1700" dirty="0"/>
                        <a:t>Definition</a:t>
                      </a:r>
                    </a:p>
                  </a:txBody>
                  <a:tcPr/>
                </a:tc>
                <a:extLst>
                  <a:ext uri="{0D108BD9-81ED-4DB2-BD59-A6C34878D82A}">
                    <a16:rowId xmlns:a16="http://schemas.microsoft.com/office/drawing/2014/main" val="893738194"/>
                  </a:ext>
                </a:extLst>
              </a:tr>
              <a:tr h="475751">
                <a:tc>
                  <a:txBody>
                    <a:bodyPr/>
                    <a:lstStyle/>
                    <a:p>
                      <a:r>
                        <a:rPr lang="en-US" sz="1700" b="0" dirty="0">
                          <a:solidFill>
                            <a:schemeClr val="tx1"/>
                          </a:solidFill>
                        </a:rPr>
                        <a:t>Dwell Time</a:t>
                      </a:r>
                    </a:p>
                  </a:txBody>
                  <a:tcPr/>
                </a:tc>
                <a:tc>
                  <a:txBody>
                    <a:bodyPr/>
                    <a:lstStyle/>
                    <a:p>
                      <a:pPr marL="0" indent="0">
                        <a:buClrTx/>
                        <a:buSzPct val="100000"/>
                        <a:buFont typeface="Arial" pitchFamily="34" charset="0"/>
                        <a:buNone/>
                      </a:pPr>
                      <a:r>
                        <a:rPr lang="en-US" sz="1700" kern="1200" dirty="0">
                          <a:solidFill>
                            <a:schemeClr val="tx1"/>
                          </a:solidFill>
                          <a:latin typeface="+mn-lt"/>
                          <a:ea typeface="+mn-ea"/>
                          <a:cs typeface="+mn-cs"/>
                        </a:rPr>
                        <a:t>The length of time that </a:t>
                      </a:r>
                      <a:r>
                        <a:rPr lang="en-US" sz="1700" dirty="0">
                          <a:solidFill>
                            <a:schemeClr val="tx1"/>
                          </a:solidFill>
                        </a:rPr>
                        <a:t>threat actors have access to a network before they are detected, and their access is stopped</a:t>
                      </a:r>
                    </a:p>
                  </a:txBody>
                  <a:tcPr/>
                </a:tc>
                <a:extLst>
                  <a:ext uri="{0D108BD9-81ED-4DB2-BD59-A6C34878D82A}">
                    <a16:rowId xmlns:a16="http://schemas.microsoft.com/office/drawing/2014/main" val="1143087975"/>
                  </a:ext>
                </a:extLst>
              </a:tr>
              <a:tr h="475751">
                <a:tc>
                  <a:txBody>
                    <a:bodyPr/>
                    <a:lstStyle/>
                    <a:p>
                      <a:r>
                        <a:rPr lang="en-US" sz="1700" b="0" dirty="0">
                          <a:solidFill>
                            <a:schemeClr val="tx1"/>
                          </a:solidFill>
                        </a:rPr>
                        <a:t>Mean Time to Detect (MTTD)</a:t>
                      </a:r>
                    </a:p>
                  </a:txBody>
                  <a:tcPr/>
                </a:tc>
                <a:tc>
                  <a:txBody>
                    <a:bodyPr/>
                    <a:lstStyle/>
                    <a:p>
                      <a:pPr marL="0" lvl="5" indent="0"/>
                      <a:r>
                        <a:rPr lang="en-US" sz="1700" dirty="0">
                          <a:solidFill>
                            <a:schemeClr val="tx1"/>
                          </a:solidFill>
                        </a:rPr>
                        <a:t>The average time that it takes for the SOC personnel to identify valid security incidents have occurred in the network</a:t>
                      </a:r>
                    </a:p>
                  </a:txBody>
                  <a:tcPr/>
                </a:tc>
                <a:extLst>
                  <a:ext uri="{0D108BD9-81ED-4DB2-BD59-A6C34878D82A}">
                    <a16:rowId xmlns:a16="http://schemas.microsoft.com/office/drawing/2014/main" val="3865522104"/>
                  </a:ext>
                </a:extLst>
              </a:tr>
              <a:tr h="475751">
                <a:tc>
                  <a:txBody>
                    <a:bodyPr/>
                    <a:lstStyle/>
                    <a:p>
                      <a:r>
                        <a:rPr lang="en-US" sz="1700" b="0" kern="1200" dirty="0">
                          <a:solidFill>
                            <a:schemeClr val="tx1"/>
                          </a:solidFill>
                          <a:latin typeface="+mn-lt"/>
                          <a:ea typeface="+mn-ea"/>
                          <a:cs typeface="+mn-cs"/>
                        </a:rPr>
                        <a:t>Mean Time to Respond (MTTR) </a:t>
                      </a:r>
                      <a:endParaRPr lang="en-US" sz="1700" b="0" dirty="0">
                        <a:solidFill>
                          <a:schemeClr val="tx1"/>
                        </a:solidFill>
                      </a:endParaRPr>
                    </a:p>
                  </a:txBody>
                  <a:tcPr/>
                </a:tc>
                <a:tc>
                  <a:txBody>
                    <a:bodyPr/>
                    <a:lstStyle/>
                    <a:p>
                      <a:pPr marL="0" lvl="5" indent="0" algn="l" defTabSz="685777" rtl="0" eaLnBrk="1" latinLnBrk="0" hangingPunct="1"/>
                      <a:r>
                        <a:rPr lang="en-US" sz="1700" b="0" kern="1200" dirty="0">
                          <a:solidFill>
                            <a:schemeClr val="tx1"/>
                          </a:solidFill>
                          <a:latin typeface="+mn-lt"/>
                          <a:ea typeface="+mn-ea"/>
                          <a:cs typeface="+mn-cs"/>
                        </a:rPr>
                        <a:t>The average time it takes to stop and remediate a security incident</a:t>
                      </a:r>
                    </a:p>
                  </a:txBody>
                  <a:tcPr/>
                </a:tc>
                <a:extLst>
                  <a:ext uri="{0D108BD9-81ED-4DB2-BD59-A6C34878D82A}">
                    <a16:rowId xmlns:a16="http://schemas.microsoft.com/office/drawing/2014/main" val="696299273"/>
                  </a:ext>
                </a:extLst>
              </a:tr>
              <a:tr h="475751">
                <a:tc>
                  <a:txBody>
                    <a:bodyPr/>
                    <a:lstStyle/>
                    <a:p>
                      <a:r>
                        <a:rPr lang="en-US" sz="1700" b="0" kern="1200" dirty="0">
                          <a:solidFill>
                            <a:schemeClr val="tx1"/>
                          </a:solidFill>
                          <a:latin typeface="+mn-lt"/>
                          <a:ea typeface="+mn-ea"/>
                          <a:cs typeface="+mn-cs"/>
                        </a:rPr>
                        <a:t>Mean Time to Contain (MTTC) </a:t>
                      </a:r>
                      <a:endParaRPr lang="en-US" sz="1700" b="0" dirty="0">
                        <a:solidFill>
                          <a:schemeClr val="tx1"/>
                        </a:solidFill>
                      </a:endParaRPr>
                    </a:p>
                  </a:txBody>
                  <a:tcPr/>
                </a:tc>
                <a:tc>
                  <a:txBody>
                    <a:bodyPr/>
                    <a:lstStyle/>
                    <a:p>
                      <a:pPr marL="0" lvl="5" indent="0" algn="l" defTabSz="685777" rtl="0" eaLnBrk="1" latinLnBrk="0" hangingPunct="1"/>
                      <a:r>
                        <a:rPr lang="en-US" sz="1700" b="0" kern="1200" dirty="0">
                          <a:solidFill>
                            <a:schemeClr val="tx1"/>
                          </a:solidFill>
                          <a:latin typeface="+mn-lt"/>
                          <a:ea typeface="+mn-ea"/>
                          <a:cs typeface="+mn-cs"/>
                        </a:rPr>
                        <a:t>The time required to stop the incident from causing further damage to systems or data</a:t>
                      </a:r>
                    </a:p>
                  </a:txBody>
                  <a:tcPr/>
                </a:tc>
                <a:extLst>
                  <a:ext uri="{0D108BD9-81ED-4DB2-BD59-A6C34878D82A}">
                    <a16:rowId xmlns:a16="http://schemas.microsoft.com/office/drawing/2014/main" val="2373930189"/>
                  </a:ext>
                </a:extLst>
              </a:tr>
              <a:tr h="279854">
                <a:tc>
                  <a:txBody>
                    <a:bodyPr/>
                    <a:lstStyle/>
                    <a:p>
                      <a:r>
                        <a:rPr lang="en-US" sz="1700" b="0" kern="1200" dirty="0">
                          <a:solidFill>
                            <a:schemeClr val="tx1"/>
                          </a:solidFill>
                          <a:latin typeface="+mn-lt"/>
                          <a:ea typeface="+mn-ea"/>
                          <a:cs typeface="+mn-cs"/>
                        </a:rPr>
                        <a:t>Time to Control</a:t>
                      </a:r>
                      <a:endParaRPr lang="en-US" sz="1700" b="0" dirty="0">
                        <a:solidFill>
                          <a:schemeClr val="tx1"/>
                        </a:solidFill>
                      </a:endParaRPr>
                    </a:p>
                  </a:txBody>
                  <a:tcPr/>
                </a:tc>
                <a:tc>
                  <a:txBody>
                    <a:bodyPr/>
                    <a:lstStyle/>
                    <a:p>
                      <a:pPr marL="0" lvl="5" indent="0" algn="l" defTabSz="685777" rtl="0" eaLnBrk="1" latinLnBrk="0" hangingPunct="1"/>
                      <a:r>
                        <a:rPr lang="en-US" sz="1700" b="0" kern="1200" dirty="0">
                          <a:solidFill>
                            <a:schemeClr val="tx1"/>
                          </a:solidFill>
                          <a:latin typeface="+mn-lt"/>
                          <a:ea typeface="+mn-ea"/>
                          <a:cs typeface="+mn-cs"/>
                        </a:rPr>
                        <a:t>The time required to stop the spread of malware in the network</a:t>
                      </a:r>
                    </a:p>
                  </a:txBody>
                  <a:tcPr/>
                </a:tc>
                <a:extLst>
                  <a:ext uri="{0D108BD9-81ED-4DB2-BD59-A6C34878D82A}">
                    <a16:rowId xmlns:a16="http://schemas.microsoft.com/office/drawing/2014/main" val="4022707893"/>
                  </a:ext>
                </a:extLst>
              </a:tr>
            </a:tbl>
          </a:graphicData>
        </a:graphic>
      </p:graphicFrame>
    </p:spTree>
    <p:extLst>
      <p:ext uri="{BB962C8B-B14F-4D97-AF65-F5344CB8AC3E}">
        <p14:creationId xmlns:p14="http://schemas.microsoft.com/office/powerpoint/2010/main" val="28082753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524269" cy="523220"/>
          </a:xfrm>
          <a:prstGeom prst="rect">
            <a:avLst/>
          </a:prstGeom>
          <a:noFill/>
        </p:spPr>
        <p:txBody>
          <a:bodyPr wrap="none" rtlCol="0">
            <a:spAutoFit/>
          </a:bodyPr>
          <a:lstStyle/>
          <a:p>
            <a:pPr lvl="0" defTabSz="684213" fontAlgn="base">
              <a:spcBef>
                <a:spcPct val="0"/>
              </a:spcBef>
              <a:spcAft>
                <a:spcPct val="0"/>
              </a:spcAft>
              <a:defRPr/>
            </a:pPr>
            <a:r>
              <a:rPr lang="en-US" sz="2800" dirty="0" smtClean="0">
                <a:solidFill>
                  <a:schemeClr val="bg1"/>
                </a:solidFill>
                <a:latin typeface="Arial"/>
                <a:ea typeface="ＭＳ Ｐゴシック" charset="0"/>
              </a:rPr>
              <a:t>Enterprise </a:t>
            </a:r>
            <a:r>
              <a:rPr lang="en-US" sz="2800" dirty="0">
                <a:solidFill>
                  <a:schemeClr val="bg1"/>
                </a:solidFill>
                <a:latin typeface="Arial"/>
                <a:ea typeface="ＭＳ Ｐゴシック" charset="0"/>
              </a:rPr>
              <a:t>and Managed Security</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9" name="Content Placeholder 1"/>
          <p:cNvSpPr txBox="1">
            <a:spLocks/>
          </p:cNvSpPr>
          <p:nvPr/>
        </p:nvSpPr>
        <p:spPr>
          <a:xfrm>
            <a:off x="364781" y="1839988"/>
            <a:ext cx="10812969" cy="246170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smtClean="0"/>
          </a:p>
          <a:p>
            <a:r>
              <a:rPr lang="en-US" sz="2400" dirty="0" smtClean="0"/>
              <a:t>For medium and large networks, the organization will benefit from implementing an </a:t>
            </a:r>
            <a:r>
              <a:rPr lang="en-US" sz="2400" dirty="0" smtClean="0">
                <a:solidFill>
                  <a:srgbClr val="24A9E1"/>
                </a:solidFill>
              </a:rPr>
              <a:t>enterprise-level SOC</a:t>
            </a:r>
            <a:r>
              <a:rPr lang="en-US" sz="2400" dirty="0" smtClean="0"/>
              <a:t>, which is a </a:t>
            </a:r>
            <a:r>
              <a:rPr lang="en-US" sz="2400" dirty="0" smtClean="0">
                <a:solidFill>
                  <a:srgbClr val="24A9E1"/>
                </a:solidFill>
              </a:rPr>
              <a:t>complete in-house solution</a:t>
            </a:r>
            <a:r>
              <a:rPr lang="en-US" sz="2400" dirty="0" smtClean="0"/>
              <a:t>. </a:t>
            </a:r>
          </a:p>
          <a:p>
            <a:endParaRPr lang="en-US" sz="2400" dirty="0" smtClean="0">
              <a:solidFill>
                <a:srgbClr val="FF0000"/>
              </a:solidFill>
            </a:endParaRPr>
          </a:p>
          <a:p>
            <a:r>
              <a:rPr lang="en-US" sz="2400" dirty="0" smtClean="0">
                <a:solidFill>
                  <a:srgbClr val="24A9E1"/>
                </a:solidFill>
              </a:rPr>
              <a:t>Larger organizations </a:t>
            </a:r>
            <a:r>
              <a:rPr lang="en-US" sz="2400" dirty="0" smtClean="0"/>
              <a:t>may </a:t>
            </a:r>
            <a:r>
              <a:rPr lang="en-US" sz="2400" dirty="0" smtClean="0">
                <a:solidFill>
                  <a:srgbClr val="0A1F61"/>
                </a:solidFill>
              </a:rPr>
              <a:t>outsource at least a part of the SOC </a:t>
            </a:r>
            <a:r>
              <a:rPr lang="en-US" sz="2400" dirty="0" smtClean="0"/>
              <a:t>operations to a security solutions provider.</a:t>
            </a:r>
          </a:p>
          <a:p>
            <a:endParaRPr lang="en-US" sz="2400" dirty="0"/>
          </a:p>
        </p:txBody>
      </p:sp>
    </p:spTree>
    <p:extLst>
      <p:ext uri="{BB962C8B-B14F-4D97-AF65-F5344CB8AC3E}">
        <p14:creationId xmlns:p14="http://schemas.microsoft.com/office/powerpoint/2010/main" val="14508091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56408" y="527742"/>
            <a:ext cx="44190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white"/>
                </a:solidFill>
                <a:effectLst/>
                <a:uLnTx/>
                <a:uFillTx/>
                <a:latin typeface="Calibri" panose="020F0502020204030204"/>
                <a:ea typeface="+mn-ea"/>
                <a:cs typeface="+mn-cs"/>
              </a:rPr>
              <a:t>Network </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Security Monitoring</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1</a:t>
            </a:r>
          </a:p>
        </p:txBody>
      </p:sp>
      <p:sp>
        <p:nvSpPr>
          <p:cNvPr id="19" name="Title 1"/>
          <p:cNvSpPr txBox="1">
            <a:spLocks/>
          </p:cNvSpPr>
          <p:nvPr/>
        </p:nvSpPr>
        <p:spPr>
          <a:xfrm>
            <a:off x="457080" y="3099045"/>
            <a:ext cx="7608350" cy="77576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r>
              <a:rPr lang="en-US" sz="4800" b="1" dirty="0">
                <a:solidFill>
                  <a:srgbClr val="000000"/>
                </a:solidFill>
                <a:latin typeface="Times New Roman" panose="02020603050405020304" pitchFamily="18" charset="0"/>
                <a:cs typeface="Times New Roman" panose="02020603050405020304" pitchFamily="18" charset="0"/>
              </a:rPr>
              <a:t>Becoming a Defender</a:t>
            </a:r>
            <a:endParaRPr kumimoji="0" lang="en-US" sz="4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82430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63761" cy="523220"/>
          </a:xfrm>
          <a:prstGeom prst="rect">
            <a:avLst/>
          </a:prstGeom>
          <a:noFill/>
        </p:spPr>
        <p:txBody>
          <a:bodyPr wrap="none" rtlCol="0">
            <a:spAutoFit/>
          </a:bodyPr>
          <a:lstStyle/>
          <a:p>
            <a:r>
              <a:rPr lang="en-US" sz="2800" dirty="0">
                <a:solidFill>
                  <a:schemeClr val="bg1"/>
                </a:solidFill>
                <a:latin typeface="Arial"/>
                <a:ea typeface="ＭＳ Ｐゴシック" charset="0"/>
              </a:rPr>
              <a:t>Certifications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a:extLst>
              <a:ext uri="{FF2B5EF4-FFF2-40B4-BE49-F238E27FC236}">
                <a16:creationId xmlns:a16="http://schemas.microsoft.com/office/drawing/2014/main" id="{B4B5A596-F0CC-4535-B467-3EBA747FACFD}"/>
              </a:ext>
            </a:extLst>
          </p:cNvPr>
          <p:cNvPicPr>
            <a:picLocks noChangeAspect="1"/>
          </p:cNvPicPr>
          <p:nvPr/>
        </p:nvPicPr>
        <p:blipFill>
          <a:blip r:embed="rId6"/>
          <a:stretch>
            <a:fillRect/>
          </a:stretch>
        </p:blipFill>
        <p:spPr>
          <a:xfrm>
            <a:off x="7884831" y="1560553"/>
            <a:ext cx="3900489" cy="1481138"/>
          </a:xfrm>
          <a:prstGeom prst="rect">
            <a:avLst/>
          </a:prstGeom>
          <a:ln w="6350">
            <a:solidFill>
              <a:schemeClr val="tx1"/>
            </a:solidFill>
          </a:ln>
        </p:spPr>
      </p:pic>
      <p:sp>
        <p:nvSpPr>
          <p:cNvPr id="10" name="Content Placeholder 1"/>
          <p:cNvSpPr txBox="1">
            <a:spLocks/>
          </p:cNvSpPr>
          <p:nvPr/>
        </p:nvSpPr>
        <p:spPr>
          <a:xfrm>
            <a:off x="130614" y="1627024"/>
            <a:ext cx="8432376"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dirty="0" smtClean="0"/>
              <a:t>A variety of cybersecurity certifications that are relevant to careers in SOCs are available:</a:t>
            </a:r>
          </a:p>
          <a:p>
            <a:pPr marL="366712" lvl="1" indent="-177800"/>
            <a:r>
              <a:rPr lang="en-US" dirty="0" smtClean="0">
                <a:solidFill>
                  <a:srgbClr val="24A9E1"/>
                </a:solidFill>
              </a:rPr>
              <a:t>Cisco Certified CyberOps Associate</a:t>
            </a:r>
          </a:p>
          <a:p>
            <a:pPr marL="366712" lvl="1" indent="-177800"/>
            <a:r>
              <a:rPr lang="en-US" dirty="0" smtClean="0">
                <a:solidFill>
                  <a:srgbClr val="24A9E1"/>
                </a:solidFill>
              </a:rPr>
              <a:t>CompTIA Cybersecurity Analyst Certification</a:t>
            </a:r>
          </a:p>
          <a:p>
            <a:pPr marL="366712" lvl="1" indent="-177800"/>
            <a:r>
              <a:rPr lang="en-US" dirty="0" smtClean="0">
                <a:solidFill>
                  <a:srgbClr val="24A9E1"/>
                </a:solidFill>
              </a:rPr>
              <a:t>(ISC)² Information Security Certifications</a:t>
            </a:r>
          </a:p>
          <a:p>
            <a:pPr marL="366712" lvl="1" indent="-177800"/>
            <a:r>
              <a:rPr lang="fr-FR" dirty="0" smtClean="0">
                <a:solidFill>
                  <a:srgbClr val="24A9E1"/>
                </a:solidFill>
              </a:rPr>
              <a:t>Global Information Assurance Certification (GIAC)</a:t>
            </a:r>
          </a:p>
          <a:p>
            <a:pPr marL="177800" indent="-177800"/>
            <a:r>
              <a:rPr lang="en-US" sz="2400" dirty="0" smtClean="0"/>
              <a:t>Search for “cybersecurity certifications” on the</a:t>
            </a:r>
            <a:br>
              <a:rPr lang="en-US" sz="2400" dirty="0" smtClean="0"/>
            </a:br>
            <a:r>
              <a:rPr lang="en-US" sz="2400" dirty="0" smtClean="0"/>
              <a:t>Internet to know more about other vendor </a:t>
            </a:r>
            <a:br>
              <a:rPr lang="en-US" sz="2400" dirty="0" smtClean="0"/>
            </a:br>
            <a:r>
              <a:rPr lang="en-US" sz="2400" dirty="0" smtClean="0"/>
              <a:t>and vendor-neutral certifications.</a:t>
            </a:r>
            <a:endParaRPr lang="en-US" sz="2400" dirty="0"/>
          </a:p>
        </p:txBody>
      </p:sp>
    </p:spTree>
    <p:extLst>
      <p:ext uri="{BB962C8B-B14F-4D97-AF65-F5344CB8AC3E}">
        <p14:creationId xmlns:p14="http://schemas.microsoft.com/office/powerpoint/2010/main" val="1449058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44423"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Further Education</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2"/>
          <p:cNvPicPr>
            <a:picLocks noChangeAspect="1" noChangeArrowheads="1"/>
          </p:cNvPicPr>
          <p:nvPr/>
        </p:nvPicPr>
        <p:blipFill rotWithShape="1">
          <a:blip r:embed="rId6"/>
          <a:srcRect l="4067" t="2298" r="3035" b="2748"/>
          <a:stretch/>
        </p:blipFill>
        <p:spPr bwMode="auto">
          <a:xfrm>
            <a:off x="9061297" y="2204822"/>
            <a:ext cx="2855259" cy="2458408"/>
          </a:xfrm>
          <a:prstGeom prst="rect">
            <a:avLst/>
          </a:prstGeom>
          <a:noFill/>
          <a:ln w="6350">
            <a:solidFill>
              <a:schemeClr val="tx1"/>
            </a:solidFill>
            <a:miter lim="800000"/>
            <a:headEnd/>
            <a:tailEnd/>
          </a:ln>
        </p:spPr>
      </p:pic>
      <p:sp>
        <p:nvSpPr>
          <p:cNvPr id="10" name="Content Placeholder 1"/>
          <p:cNvSpPr txBox="1">
            <a:spLocks/>
          </p:cNvSpPr>
          <p:nvPr/>
        </p:nvSpPr>
        <p:spPr>
          <a:xfrm>
            <a:off x="144065" y="1581364"/>
            <a:ext cx="89172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400" b="1" dirty="0" smtClean="0">
                <a:solidFill>
                  <a:srgbClr val="24A9E1"/>
                </a:solidFill>
              </a:rPr>
              <a:t>Degrees</a:t>
            </a:r>
            <a:r>
              <a:rPr lang="en-US" sz="2400" dirty="0" smtClean="0"/>
              <a:t>: When considering a career in the cybersecurity field, one should seriously consider pursuing a technical degree or bachelor’s degree in </a:t>
            </a:r>
            <a:r>
              <a:rPr lang="en-US" sz="2400" dirty="0" smtClean="0">
                <a:solidFill>
                  <a:srgbClr val="0A1F61"/>
                </a:solidFill>
              </a:rPr>
              <a:t>computer science, electrical engineering, information technology, or information security</a:t>
            </a:r>
            <a:r>
              <a:rPr lang="en-US" sz="2400" dirty="0" smtClean="0"/>
              <a:t>. </a:t>
            </a:r>
          </a:p>
          <a:p>
            <a:pPr marL="177800" indent="-177800"/>
            <a:r>
              <a:rPr lang="en-US" sz="2400" b="1" dirty="0" smtClean="0">
                <a:solidFill>
                  <a:srgbClr val="24A9E1"/>
                </a:solidFill>
              </a:rPr>
              <a:t>Python Programming</a:t>
            </a:r>
            <a:r>
              <a:rPr lang="en-US" sz="2400" dirty="0" smtClean="0"/>
              <a:t>: Computer programming is an essential skill for anyone who wishes to pursue a career in cybersecurity. If you have never learned how to program, then </a:t>
            </a:r>
            <a:r>
              <a:rPr lang="en-US" sz="2400" dirty="0" smtClean="0">
                <a:solidFill>
                  <a:srgbClr val="0A1F61"/>
                </a:solidFill>
              </a:rPr>
              <a:t>Python might be the first language to learn.</a:t>
            </a:r>
          </a:p>
          <a:p>
            <a:pPr marL="177800" indent="-177800"/>
            <a:r>
              <a:rPr lang="en-US" sz="2400" b="1" dirty="0" smtClean="0">
                <a:solidFill>
                  <a:srgbClr val="24A9E1"/>
                </a:solidFill>
              </a:rPr>
              <a:t>Linux Skills</a:t>
            </a:r>
            <a:r>
              <a:rPr lang="en-US" sz="2400" dirty="0" smtClean="0"/>
              <a:t>: Linux is widely used in SOCs and other networking and security environments. Linux skills are a valuable addition to your skillset as you work to develop a career in cybersecurity.</a:t>
            </a:r>
            <a:endParaRPr lang="en-US" sz="2400" dirty="0"/>
          </a:p>
        </p:txBody>
      </p:sp>
    </p:spTree>
    <p:extLst>
      <p:ext uri="{BB962C8B-B14F-4D97-AF65-F5344CB8AC3E}">
        <p14:creationId xmlns:p14="http://schemas.microsoft.com/office/powerpoint/2010/main" val="10561681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pPr lvl="0" defTabSz="684213" fontAlgn="base">
              <a:spcBef>
                <a:spcPct val="0"/>
              </a:spcBef>
              <a:spcAft>
                <a:spcPct val="0"/>
              </a:spcAft>
              <a:defRPr/>
            </a:pPr>
            <a:r>
              <a:rPr lang="en-US" sz="2800" dirty="0">
                <a:solidFill>
                  <a:schemeClr val="bg1"/>
                </a:solidFill>
                <a:latin typeface="Arial"/>
                <a:ea typeface="ＭＳ Ｐゴシック" charset="0"/>
              </a:rPr>
              <a:t>Getting Experience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pic>
        <p:nvPicPr>
          <p:cNvPr id="9" name="Picture 8"/>
          <p:cNvPicPr>
            <a:picLocks noChangeAspect="1"/>
          </p:cNvPicPr>
          <p:nvPr/>
        </p:nvPicPr>
        <p:blipFill>
          <a:blip r:embed="rId6"/>
          <a:stretch>
            <a:fillRect/>
          </a:stretch>
        </p:blipFill>
        <p:spPr>
          <a:xfrm>
            <a:off x="9163719" y="2645088"/>
            <a:ext cx="2764582" cy="1825591"/>
          </a:xfrm>
          <a:prstGeom prst="rect">
            <a:avLst/>
          </a:prstGeom>
          <a:ln w="9525">
            <a:solidFill>
              <a:schemeClr val="tx1"/>
            </a:solidFill>
          </a:ln>
        </p:spPr>
      </p:pic>
      <p:sp>
        <p:nvSpPr>
          <p:cNvPr id="10" name="Content Placeholder 1"/>
          <p:cNvSpPr txBox="1">
            <a:spLocks/>
          </p:cNvSpPr>
          <p:nvPr/>
        </p:nvSpPr>
        <p:spPr>
          <a:xfrm>
            <a:off x="274988" y="1599110"/>
            <a:ext cx="11380528"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000" b="1" dirty="0" smtClean="0">
                <a:solidFill>
                  <a:srgbClr val="24A9E1"/>
                </a:solidFill>
              </a:rPr>
              <a:t>Internships</a:t>
            </a:r>
            <a:r>
              <a:rPr lang="en-US" sz="2000" b="1" dirty="0" smtClean="0">
                <a:solidFill>
                  <a:srgbClr val="FF0000"/>
                </a:solidFill>
              </a:rPr>
              <a:t>:</a:t>
            </a:r>
            <a:r>
              <a:rPr lang="en-US" sz="2000" b="1" dirty="0" smtClean="0"/>
              <a:t> </a:t>
            </a:r>
            <a:r>
              <a:rPr lang="en-US" sz="2000" dirty="0" smtClean="0"/>
              <a:t>Internships are an excellent method for entering the cybersecurity field. Sometimes, internships turn into an offer of full time employment. However, even a temporary internship allows you the opportunity to gain experience in the inner workings of a cybersecurity organization</a:t>
            </a:r>
          </a:p>
          <a:p>
            <a:pPr marL="177800" indent="-177800"/>
            <a:r>
              <a:rPr lang="en-US" sz="2000" b="1" dirty="0">
                <a:solidFill>
                  <a:srgbClr val="24A9E1"/>
                </a:solidFill>
              </a:rPr>
              <a:t>Scholarships and Awards</a:t>
            </a:r>
            <a:r>
              <a:rPr lang="en-US" sz="2000" dirty="0" smtClean="0"/>
              <a:t>: To help close the security</a:t>
            </a:r>
            <a:br>
              <a:rPr lang="en-US" sz="2000" dirty="0" smtClean="0"/>
            </a:br>
            <a:r>
              <a:rPr lang="en-US" sz="2000" dirty="0" smtClean="0"/>
              <a:t>skills gap, organizations have</a:t>
            </a:r>
            <a:br>
              <a:rPr lang="en-US" sz="2000" dirty="0" smtClean="0"/>
            </a:br>
            <a:r>
              <a:rPr lang="en-US" sz="2000" dirty="0" smtClean="0"/>
              <a:t>introduced scholarship and awards programs.</a:t>
            </a:r>
          </a:p>
          <a:p>
            <a:pPr marL="177800" indent="-177800"/>
            <a:r>
              <a:rPr lang="en-US" sz="2000" b="1" dirty="0">
                <a:solidFill>
                  <a:srgbClr val="24A9E1"/>
                </a:solidFill>
              </a:rPr>
              <a:t>Temporary Agencies</a:t>
            </a:r>
            <a:r>
              <a:rPr lang="en-US" sz="2000" dirty="0" smtClean="0"/>
              <a:t>: Many organizations use temporary agencies to fill job </a:t>
            </a:r>
          </a:p>
          <a:p>
            <a:pPr marL="0" indent="0">
              <a:buNone/>
            </a:pPr>
            <a:r>
              <a:rPr lang="en-US" sz="2000" dirty="0" smtClean="0"/>
              <a:t>openings for the first 90 days. If the employee is a good match, the organization may </a:t>
            </a:r>
          </a:p>
          <a:p>
            <a:pPr marL="0" indent="0">
              <a:buNone/>
            </a:pPr>
            <a:r>
              <a:rPr lang="en-US" sz="2000" dirty="0" smtClean="0"/>
              <a:t>convert the employee to a full-time, permanent position.</a:t>
            </a:r>
          </a:p>
          <a:p>
            <a:pPr marL="177800" indent="-177800"/>
            <a:r>
              <a:rPr lang="en-US" sz="2000" b="1" dirty="0">
                <a:solidFill>
                  <a:srgbClr val="24A9E1"/>
                </a:solidFill>
              </a:rPr>
              <a:t>Your First Job</a:t>
            </a:r>
            <a:r>
              <a:rPr lang="en-US" sz="2000" b="1" dirty="0" smtClean="0"/>
              <a:t>: </a:t>
            </a:r>
            <a:r>
              <a:rPr lang="en-US" sz="2000" dirty="0" smtClean="0"/>
              <a:t>If you have no experience in the cybersecurity field, working for a call center or support desk may be your first step into gaining the experience you need to move ahead in your career. </a:t>
            </a:r>
            <a:endParaRPr lang="en-US" sz="2000" dirty="0"/>
          </a:p>
        </p:txBody>
      </p:sp>
    </p:spTree>
    <p:extLst>
      <p:ext uri="{BB962C8B-B14F-4D97-AF65-F5344CB8AC3E}">
        <p14:creationId xmlns:p14="http://schemas.microsoft.com/office/powerpoint/2010/main" val="2756850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a:t>
            </a:r>
          </a:p>
        </p:txBody>
      </p:sp>
      <p:sp>
        <p:nvSpPr>
          <p:cNvPr id="6" name="Rectangle 5"/>
          <p:cNvSpPr/>
          <p:nvPr/>
        </p:nvSpPr>
        <p:spPr>
          <a:xfrm>
            <a:off x="2527859" y="533330"/>
            <a:ext cx="3811108" cy="461665"/>
          </a:xfrm>
          <a:prstGeom prst="rect">
            <a:avLst/>
          </a:prstGeom>
        </p:spPr>
        <p:txBody>
          <a:bodyPr wrap="none">
            <a:spAutoFit/>
          </a:bodyPr>
          <a:lstStyle/>
          <a:p>
            <a:r>
              <a:rPr lang="en-US" sz="2400" dirty="0">
                <a:solidFill>
                  <a:schemeClr val="bg1"/>
                </a:solidFill>
              </a:rPr>
              <a:t>Network Security Monitoring</a:t>
            </a:r>
            <a:endParaRPr lang="en-US" sz="2400" dirty="0"/>
          </a:p>
        </p:txBody>
      </p:sp>
    </p:spTree>
    <p:extLst>
      <p:ext uri="{BB962C8B-B14F-4D97-AF65-F5344CB8AC3E}">
        <p14:creationId xmlns:p14="http://schemas.microsoft.com/office/powerpoint/2010/main" val="1229044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TotalTime>
  <Words>1738</Words>
  <Application>Microsoft Office PowerPoint</Application>
  <PresentationFormat>Widescreen</PresentationFormat>
  <Paragraphs>212</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ＭＳ Ｐゴシック</vt:lpstr>
      <vt:lpstr>Arial</vt:lpstr>
      <vt:lpstr>Arial Black</vt:lpstr>
      <vt:lpstr>Calibri</vt:lpstr>
      <vt:lpstr>Calibri Light</vt:lpstr>
      <vt:lpstr>CiscoSans</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40</cp:revision>
  <dcterms:created xsi:type="dcterms:W3CDTF">2021-08-03T13:03:26Z</dcterms:created>
  <dcterms:modified xsi:type="dcterms:W3CDTF">2023-02-17T20:54:43Z</dcterms:modified>
</cp:coreProperties>
</file>