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20" r:id="rId39"/>
    <p:sldId id="533" r:id="rId40"/>
    <p:sldId id="532"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20"/>
            <p14:sldId id="533"/>
            <p14:sldId id="532"/>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852F4A"/>
    <a:srgbClr val="9C898F"/>
    <a:srgbClr val="4472C4"/>
    <a:srgbClr val="8E5A6D"/>
    <a:srgbClr val="669BBC"/>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9.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9.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9.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1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2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2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2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10" Type="http://schemas.openxmlformats.org/officeDocument/2006/relationships/image" Target="../media/image23.emf"/><Relationship Id="rId4" Type="http://schemas.openxmlformats.org/officeDocument/2006/relationships/image" Target="../media/image13.png"/><Relationship Id="rId9" Type="http://schemas.openxmlformats.org/officeDocument/2006/relationships/image" Target="../media/image18.svg"/></Relationships>
</file>

<file path=ppt/slides/_rels/slide2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3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22.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18.svg"/></Relationships>
</file>

<file path=ppt/slides/_rels/slide3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jpeg"/><Relationship Id="rId7"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4.svg"/><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5.png"/><Relationship Id="rId7"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1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8"/>
          <a:stretch>
            <a:fillRect/>
          </a:stretch>
        </p:blipFill>
        <p:spPr>
          <a:xfrm>
            <a:off x="7073149" y="1626609"/>
            <a:ext cx="3779848" cy="749873"/>
          </a:xfrm>
          <a:prstGeom prst="rect">
            <a:avLst/>
          </a:prstGeom>
        </p:spPr>
      </p:pic>
      <p:pic>
        <p:nvPicPr>
          <p:cNvPr id="7" name="Picture 6"/>
          <p:cNvPicPr>
            <a:picLocks noChangeAspect="1"/>
          </p:cNvPicPr>
          <p:nvPr/>
        </p:nvPicPr>
        <p:blipFill>
          <a:blip r:embed="rId9"/>
          <a:stretch>
            <a:fillRect/>
          </a:stretch>
        </p:blipFill>
        <p:spPr>
          <a:xfrm>
            <a:off x="6922744" y="4452462"/>
            <a:ext cx="4279763" cy="1316850"/>
          </a:xfrm>
          <a:prstGeom prst="rect">
            <a:avLst/>
          </a:prstGeom>
        </p:spPr>
      </p:pic>
      <p:pic>
        <p:nvPicPr>
          <p:cNvPr id="8" name="Picture 7"/>
          <p:cNvPicPr>
            <a:picLocks noChangeAspect="1"/>
          </p:cNvPicPr>
          <p:nvPr/>
        </p:nvPicPr>
        <p:blipFill>
          <a:blip r:embed="rId10"/>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5033151" y="2665524"/>
            <a:ext cx="7859843" cy="153422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a:solidFill>
                  <a:srgbClr val="0070C0"/>
                </a:solidFill>
                <a:cs typeface="mohammad bold art 1" pitchFamily="2" charset="-78"/>
              </a:rPr>
              <a:t>المحاضرة الخامسة </a:t>
            </a:r>
            <a:endParaRPr lang="en-US" sz="2800" dirty="0">
              <a:solidFill>
                <a:srgbClr val="0070C0"/>
              </a:solidFill>
              <a:cs typeface="mohammad bold art 1" pitchFamily="2" charset="-78"/>
            </a:endParaRPr>
          </a:p>
          <a:p>
            <a:pPr algn="ctr"/>
            <a:endParaRPr lang="ar-EG" sz="1200" dirty="0">
              <a:solidFill>
                <a:schemeClr val="tx1">
                  <a:lumMod val="95000"/>
                  <a:lumOff val="5000"/>
                </a:schemeClr>
              </a:solidFill>
              <a:cs typeface="mohammad bold art 1" pitchFamily="2" charset="-78"/>
            </a:endParaRPr>
          </a:p>
          <a:p>
            <a:pPr algn="ctr"/>
            <a:r>
              <a:rPr lang="ar-EG" sz="2800" dirty="0">
                <a:solidFill>
                  <a:srgbClr val="C00000"/>
                </a:solidFill>
                <a:cs typeface="mohammad bold art 1" pitchFamily="2" charset="-78"/>
              </a:rPr>
              <a:t>نظريات التأثير القوي لوسائل الإعلام </a:t>
            </a:r>
          </a:p>
          <a:p>
            <a:pPr algn="ctr"/>
            <a:r>
              <a:rPr lang="ar-EG" sz="2800" dirty="0">
                <a:solidFill>
                  <a:srgbClr val="C00000"/>
                </a:solidFill>
                <a:cs typeface="mohammad bold art 1" pitchFamily="2" charset="-78"/>
              </a:rPr>
              <a:t>المعطيات &amp; الانتقادات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1597992"/>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الخامسة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التأثير القوي لوسائل الإعلام...المعطيات</a:t>
            </a:r>
            <a:r>
              <a:rPr lang="ar-EG" sz="2800" b="1" dirty="0">
                <a:solidFill>
                  <a:prstClr val="white"/>
                </a:solidFill>
                <a:latin typeface="Simplified Arabic" panose="02020603050405020304" pitchFamily="18" charset="-78"/>
                <a:ea typeface="Calibri"/>
                <a:cs typeface="+mj-cs"/>
              </a:rPr>
              <a:t>&amp;</a:t>
            </a:r>
            <a:r>
              <a:rPr lang="ar-EG" sz="2800" b="1" dirty="0">
                <a:solidFill>
                  <a:prstClr val="white"/>
                </a:solidFill>
                <a:latin typeface="Simplified Arabic" panose="02020603050405020304" pitchFamily="18" charset="-78"/>
                <a:ea typeface="Calibri"/>
                <a:cs typeface="Simplified Arabic" panose="02020603050405020304" pitchFamily="18" charset="-78"/>
              </a:rPr>
              <a:t> الانتقادات</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الخامسة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06961" y="781020"/>
            <a:ext cx="9887063" cy="5544465"/>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r" rtl="1">
              <a:lnSpc>
                <a:spcPct val="107000"/>
              </a:lnSpc>
              <a:buFont typeface="Wingdings" panose="05000000000000000000" pitchFamily="2" charset="2"/>
              <a:buChar char="§"/>
            </a:pPr>
            <a:r>
              <a:rPr lang="ar-EG" sz="2400" b="1" dirty="0">
                <a:solidFill>
                  <a:prstClr val="white"/>
                </a:solidFill>
                <a:ea typeface="Calibri"/>
                <a:cs typeface="Simplified Arabic"/>
              </a:rPr>
              <a:t>المحاضرة السابقة ( الرابعة) تحدثنا فيها بشكل سريع وموجز حول النقاط التالية</a:t>
            </a:r>
            <a:r>
              <a:rPr lang="ar-EG" sz="2800" b="1" dirty="0">
                <a:solidFill>
                  <a:prstClr val="white"/>
                </a:solidFill>
                <a:ea typeface="Calibri"/>
                <a:cs typeface="Simplified Arabic"/>
              </a:rPr>
              <a:t>:</a:t>
            </a:r>
          </a:p>
          <a:p>
            <a:pPr lvl="0" algn="r" rtl="1">
              <a:lnSpc>
                <a:spcPct val="107000"/>
              </a:lnSpc>
            </a:pPr>
            <a:endParaRPr lang="ar-EG" sz="2800" b="1" dirty="0">
              <a:solidFill>
                <a:prstClr val="white"/>
              </a:solidFill>
              <a:ea typeface="Calibri"/>
              <a:cs typeface="Simplified Arabic"/>
            </a:endParaRP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الاتجاهات البحثية لنظريات التأثير الانتقائي.</a:t>
            </a: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أولاً: نظرية الاستخدامات والإشباعات ( الأهداف، الفروض، العناصر، الانتقادات، والاتجاهات الجديدة في بحوث الاستخدامات والإشباعات).</a:t>
            </a: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ثانياً: نظرية انتقال الاتصال على مرحلتين ( خطوتين).</a:t>
            </a: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ثالثاً: نظرية انتشار المبتكرات (المستحدثات). </a:t>
            </a: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stretch>
            <a:fillRect/>
          </a:stretch>
        </p:blipFill>
        <p:spPr>
          <a:xfrm>
            <a:off x="10378576" y="1954470"/>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24460" y="843837"/>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 </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نظرية اجتياز المجتمع التقليدي ...</a:t>
            </a:r>
            <a:r>
              <a:rPr lang="ar-EG" sz="2800" dirty="0">
                <a:solidFill>
                  <a:srgbClr val="6C263C"/>
                </a:solidFill>
                <a:latin typeface="Times New Roman" panose="02020603050405020304" pitchFamily="18" charset="0"/>
                <a:ea typeface="Calibri" panose="020F0502020204030204" pitchFamily="34" charset="0"/>
              </a:rPr>
              <a:t> </a:t>
            </a:r>
            <a:r>
              <a:rPr lang="ar-SA" sz="2800" b="1" dirty="0">
                <a:solidFill>
                  <a:srgbClr val="6C263C"/>
                </a:solidFill>
                <a:ea typeface="Calibri" panose="020F0502020204030204" pitchFamily="34" charset="0"/>
              </a:rPr>
              <a:t>دانيال ليرنر</a:t>
            </a:r>
            <a:r>
              <a:rPr lang="ar-SA" sz="2800" dirty="0">
                <a:solidFill>
                  <a:srgbClr val="6C263C"/>
                </a:solidFill>
                <a:ea typeface="Calibri" panose="020F0502020204030204" pitchFamily="34" charset="0"/>
              </a:rPr>
              <a:t> </a:t>
            </a:r>
            <a:r>
              <a:rPr lang="ar-EG" sz="2800" dirty="0">
                <a:solidFill>
                  <a:srgbClr val="6C263C"/>
                </a:solidFill>
                <a:ea typeface="Calibri" panose="020F0502020204030204" pitchFamily="34" charset="0"/>
              </a:rPr>
              <a:t> </a:t>
            </a:r>
            <a:r>
              <a:rPr lang="en-US"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Traverse Traditional Society</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SA" sz="2800" b="1" dirty="0">
                <a:solidFill>
                  <a:srgbClr val="6C263C"/>
                </a:solidFill>
                <a:ea typeface="Calibri" panose="020F0502020204030204" pitchFamily="34" charset="0"/>
              </a:rPr>
              <a:t>نظرية الحتمية التكنولوجية </a:t>
            </a:r>
            <a:r>
              <a:rPr lang="ar-EG" sz="2800" b="1" dirty="0">
                <a:solidFill>
                  <a:srgbClr val="6C263C"/>
                </a:solidFill>
                <a:ea typeface="Calibri" panose="020F0502020204030204" pitchFamily="34" charset="0"/>
              </a:rPr>
              <a:t>.. مارشال ماكلوهان </a:t>
            </a:r>
            <a:endParaRPr lang="en-US" sz="2800" b="1" dirty="0">
              <a:solidFill>
                <a:srgbClr val="6C263C"/>
              </a:solidFill>
              <a:ea typeface="Calibri" panose="020F0502020204030204" pitchFamily="34" charset="0"/>
            </a:endParaRPr>
          </a:p>
          <a:p>
            <a:pPr lvl="0" rtl="1">
              <a:lnSpc>
                <a:spcPct val="107000"/>
              </a:lnSpc>
              <a:spcAft>
                <a:spcPts val="800"/>
              </a:spcAft>
              <a:tabLst>
                <a:tab pos="904875" algn="l"/>
              </a:tabLst>
            </a:pPr>
            <a:r>
              <a:rPr lang="en-US" sz="2800" b="1" dirty="0">
                <a:solidFill>
                  <a:srgbClr val="6C263C"/>
                </a:solidFill>
                <a:latin typeface="Times New Roman" panose="02020603050405020304" pitchFamily="18" charset="0"/>
                <a:ea typeface="Calibri" panose="020F0502020204030204" pitchFamily="34" charset="0"/>
              </a:rPr>
              <a:t>Theory Technological Determinism </a:t>
            </a:r>
            <a:endParaRPr lang="ar-EG" sz="2800" b="1" dirty="0">
              <a:solidFill>
                <a:srgbClr val="6C263C"/>
              </a:solidFill>
              <a:latin typeface="Times New Roman" panose="02020603050405020304" pitchFamily="18" charset="0"/>
              <a:ea typeface="Calibri" panose="020F0502020204030204" pitchFamily="34"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ea typeface="Calibri" panose="020F0502020204030204" pitchFamily="34" charset="0"/>
              </a:rPr>
              <a:t>نظرية دوامة الصمت...  أ. نويل نيومان              </a:t>
            </a:r>
            <a:r>
              <a:rPr lang="en-US" sz="2800" b="1" dirty="0">
                <a:solidFill>
                  <a:srgbClr val="6C263C"/>
                </a:solidFill>
                <a:latin typeface="Times New Roman" panose="02020603050405020304" pitchFamily="18" charset="0"/>
                <a:ea typeface="Calibri" panose="020F0502020204030204" pitchFamily="34" charset="0"/>
              </a:rPr>
              <a:t>Spiral Of Silence</a:t>
            </a:r>
            <a:endParaRPr lang="ar-EG" sz="2800" b="1" dirty="0">
              <a:solidFill>
                <a:srgbClr val="6C263C"/>
              </a:solidFill>
              <a:ea typeface="Calibri" panose="020F0502020204030204" pitchFamily="34"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66592"/>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4164" y="1080331"/>
            <a:ext cx="10528629" cy="496358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800"/>
              </a:spcAft>
              <a:tabLst>
                <a:tab pos="1131570" algn="l"/>
              </a:tabLst>
            </a:pPr>
            <a:r>
              <a:rPr lang="ar-EG" sz="2800" b="1" dirty="0">
                <a:solidFill>
                  <a:schemeClr val="tx1"/>
                </a:solidFill>
                <a:latin typeface="Calibri" panose="020F0502020204030204" pitchFamily="34" charset="0"/>
                <a:ea typeface="Calibri" panose="020F0502020204030204" pitchFamily="34" charset="0"/>
              </a:rPr>
              <a:t>نظريات التأثير القوي لوسائل الإعلام.</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tabLst>
                <a:tab pos="1131570" algn="l"/>
              </a:tabLst>
            </a:pPr>
            <a:r>
              <a:rPr lang="ar-EG" sz="2800" b="1" dirty="0">
                <a:solidFill>
                  <a:schemeClr val="tx1"/>
                </a:solidFill>
                <a:latin typeface="Calibri" panose="020F0502020204030204" pitchFamily="34" charset="0"/>
                <a:ea typeface="Calibri" panose="020F0502020204030204" pitchFamily="34" charset="0"/>
              </a:rPr>
              <a:t>تمهيد.</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chemeClr val="tx1"/>
                </a:solidFill>
                <a:latin typeface="Calibri" panose="020F0502020204030204" pitchFamily="34" charset="0"/>
                <a:ea typeface="Calibri" panose="020F0502020204030204" pitchFamily="34" charset="0"/>
              </a:rPr>
              <a:t>     يعتقد بعض الباحثين أن لوسائل الاتصال تأثيراً قوياً خصوصاً إذا تم استخدام هذه الوسائل في إطار حملات إعلامية منظمة، ومن النظريات التي تفترض قوة تأثير وسائل الاتصال نظرية اجتياز المجتمع التقليدي، ونظرية الحتمية التكنولوجية، ونظرية دوامة الصمت.</a:t>
            </a: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الخامسة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44136" y="-85670"/>
            <a:ext cx="2649477" cy="1166001"/>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tabLst>
                <a:tab pos="1131570" algn="l"/>
              </a:tabLst>
            </a:pPr>
            <a:r>
              <a:rPr lang="ar-EG" sz="2800" b="1" dirty="0">
                <a:latin typeface="Calibri" panose="020F0502020204030204" pitchFamily="34" charset="0"/>
                <a:ea typeface="Calibri" panose="020F0502020204030204" pitchFamily="34" charset="0"/>
              </a:rPr>
              <a:t>أولاً: نظرية اجتياز المجتمع التقليدي. </a:t>
            </a:r>
            <a:r>
              <a:rPr lang="en-US" sz="2800" b="1" dirty="0">
                <a:latin typeface="Calibri" panose="020F0502020204030204" pitchFamily="34" charset="0"/>
                <a:ea typeface="Calibri" panose="020F0502020204030204" pitchFamily="34" charset="0"/>
              </a:rPr>
              <a:t>Traverse Traditional Society</a:t>
            </a:r>
            <a:endParaRPr lang="en-US" sz="2800" dirty="0">
              <a:latin typeface="Calibri" panose="020F0502020204030204" pitchFamily="34" charset="0"/>
              <a:ea typeface="Calibri" panose="020F0502020204030204" pitchFamily="34" charset="0"/>
            </a:endParaRPr>
          </a:p>
          <a:p>
            <a:pPr algn="justLow" rtl="1">
              <a:lnSpc>
                <a:spcPct val="150000"/>
              </a:lnSpc>
              <a:spcAft>
                <a:spcPts val="800"/>
              </a:spcAft>
            </a:pPr>
            <a:r>
              <a:rPr lang="ar-SA" sz="2800" dirty="0">
                <a:latin typeface="Calibri" panose="020F0502020204030204" pitchFamily="34" charset="0"/>
                <a:ea typeface="Calibri" panose="020F0502020204030204" pitchFamily="34" charset="0"/>
              </a:rPr>
              <a:t>    تعتبر هذه النظرية من النظريات الاجتماعية المفسرة للوسائل الإعلامية، بحيث ظهرت في فترة السبعينات من قبل العالم الأمريكي "</a:t>
            </a:r>
            <a:r>
              <a:rPr lang="ar-SA" sz="2800" b="1" dirty="0">
                <a:latin typeface="Calibri" panose="020F0502020204030204" pitchFamily="34" charset="0"/>
                <a:ea typeface="Calibri" panose="020F0502020204030204" pitchFamily="34" charset="0"/>
              </a:rPr>
              <a:t>دانيال ليرنر</a:t>
            </a:r>
            <a:r>
              <a:rPr lang="ar-SA" sz="2800" dirty="0">
                <a:latin typeface="Calibri" panose="020F0502020204030204" pitchFamily="34" charset="0"/>
                <a:ea typeface="Calibri" panose="020F0502020204030204" pitchFamily="34" charset="0"/>
              </a:rPr>
              <a:t>"، حيث قام بدراسة الدور الذي تقوم به الوسائل الإعلامية تجاه المناطق النائية. </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الخامسة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2128602" y="796414"/>
            <a:ext cx="9129011" cy="504394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SA" dirty="0">
                <a:latin typeface="Calibri" panose="020F0502020204030204" pitchFamily="34" charset="0"/>
                <a:ea typeface="Calibri" panose="020F0502020204030204" pitchFamily="34" charset="0"/>
              </a:rPr>
              <a:t> </a:t>
            </a:r>
            <a:r>
              <a:rPr lang="ar-SA" sz="2800" dirty="0">
                <a:latin typeface="Calibri" panose="020F0502020204030204" pitchFamily="34" charset="0"/>
                <a:ea typeface="Calibri" panose="020F0502020204030204" pitchFamily="34" charset="0"/>
              </a:rPr>
              <a:t>وقد استهدفت النظرية التعرف على التنمية القومية والتي بدورها تساهم في اجتياز المجتمعات التقليدية، وتلعب دور كبير في التأثير على الأفكار ومن ثم إقناع الأفراد بالموضوعات والأفكار المقدمة، كما أنه لا بُد من التأكيد على أنّ هذه النظرية تساهم في التعرف على النماذج البحثية والتي تتعلق بالتحديثات الأساسية في المجتمعات</a:t>
            </a:r>
            <a:r>
              <a:rPr lang="en-US" sz="2800" dirty="0">
                <a:latin typeface="Arial" panose="020B0604020202020204" pitchFamily="34" charset="0"/>
                <a:ea typeface="Calibri" panose="020F0502020204030204" pitchFamily="34" charset="0"/>
                <a:cs typeface="Arial" panose="020B0604020202020204" pitchFamily="34" charset="0"/>
              </a:rPr>
              <a:t>.</a:t>
            </a:r>
          </a:p>
          <a:p>
            <a:pPr algn="justLow" rtl="1">
              <a:lnSpc>
                <a:spcPct val="115000"/>
              </a:lnSpc>
              <a:spcAft>
                <a:spcPts val="800"/>
              </a:spcAft>
            </a:pPr>
            <a:r>
              <a:rPr lang="en-US" sz="2400" dirty="0">
                <a:latin typeface="Arial" panose="020B0604020202020204" pitchFamily="34" charset="0"/>
                <a:ea typeface="Calibri" panose="020F0502020204030204" pitchFamily="34" charset="0"/>
                <a:cs typeface="Arial" panose="020B0604020202020204" pitchFamily="34" charset="0"/>
              </a:rPr>
              <a:t>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2447778" y="796414"/>
            <a:ext cx="9340178" cy="504394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SA" sz="2800" dirty="0">
                <a:latin typeface="Calibri" panose="020F0502020204030204" pitchFamily="34" charset="0"/>
                <a:ea typeface="Calibri" panose="020F0502020204030204" pitchFamily="34" charset="0"/>
              </a:rPr>
              <a:t>وبالتالي فإنَ نظرية اجتياز المعلومات تفترض بأنَ تطويرها يرتبط بالاتجاهات العقلانية، والتي تؤثر على الأنماط الحياتية التقليدية، وتحويلها إلى أنماط حياتية حديثة وجديدة، كما تساهم في إلغاء الحياة التقليدية وإزالتها من كافة الدراسات والأبحاث الإعلامية والعلمية</a:t>
            </a:r>
            <a:r>
              <a:rPr lang="en-US" sz="2800" dirty="0">
                <a:latin typeface="Arial" panose="020B0604020202020204" pitchFamily="34" charset="0"/>
                <a:ea typeface="Calibri" panose="020F0502020204030204" pitchFamily="34" charset="0"/>
                <a:cs typeface="Arial" panose="020B0604020202020204" pitchFamily="34" charset="0"/>
              </a:rPr>
              <a:t>.</a:t>
            </a:r>
            <a:r>
              <a:rPr lang="ar-SA" sz="2800" dirty="0">
                <a:latin typeface="Calibri" panose="020F0502020204030204" pitchFamily="34" charset="0"/>
                <a:ea typeface="Calibri" panose="020F0502020204030204" pitchFamily="34" charset="0"/>
              </a:rPr>
              <a:t> كذلك ركزت هذه النظرية على ممارسة التقمص الوجداني، وذلك من خلال تصور الفرد نفسه في كافة الظروف التي يقع بها الآخرين، وهو ما يساهم في تطور المجالات الاقتصادية والسياسية</a:t>
            </a:r>
            <a:r>
              <a:rPr lang="en-US" sz="2800" dirty="0">
                <a:latin typeface="Arial" panose="020B0604020202020204" pitchFamily="34" charset="0"/>
                <a:ea typeface="Calibri" panose="020F0502020204030204" pitchFamily="34" charset="0"/>
                <a:cs typeface="Arial" panose="020B0604020202020204" pitchFamily="34" charset="0"/>
              </a:rPr>
              <a:t>.</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08879" y="840198"/>
            <a:ext cx="10079078" cy="540396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1131570" algn="l"/>
              </a:tabLst>
            </a:pPr>
            <a:r>
              <a:rPr lang="ar-EG" dirty="0">
                <a:latin typeface="Calibri" panose="020F0502020204030204" pitchFamily="34" charset="0"/>
                <a:ea typeface="Calibri" panose="020F0502020204030204" pitchFamily="34" charset="0"/>
              </a:rPr>
              <a:t> </a:t>
            </a:r>
            <a:r>
              <a:rPr lang="ar-EG" sz="2800" dirty="0">
                <a:latin typeface="Calibri" panose="020F0502020204030204" pitchFamily="34" charset="0"/>
                <a:ea typeface="Calibri" panose="020F0502020204030204" pitchFamily="34" charset="0"/>
              </a:rPr>
              <a:t>قدم هذه النظرية الباحث الأمريكي دانيال ليرنر </a:t>
            </a:r>
            <a:r>
              <a:rPr lang="ar-EG" sz="2800" b="1" dirty="0">
                <a:latin typeface="Calibri" panose="020F0502020204030204" pitchFamily="34" charset="0"/>
                <a:ea typeface="Calibri" panose="020F0502020204030204" pitchFamily="34" charset="0"/>
                <a:cs typeface="Times New Roman" panose="02020603050405020304" pitchFamily="18" charset="0"/>
              </a:rPr>
              <a:t> </a:t>
            </a:r>
            <a:r>
              <a:rPr lang="en-US" sz="2800" b="1" dirty="0">
                <a:latin typeface="Times New Roman" panose="02020603050405020304" pitchFamily="18" charset="0"/>
                <a:ea typeface="Calibri" panose="020F0502020204030204" pitchFamily="34" charset="0"/>
                <a:cs typeface="Arial" panose="020B0604020202020204" pitchFamily="34" charset="0"/>
              </a:rPr>
              <a:t>Danial Lerner</a:t>
            </a:r>
            <a:r>
              <a:rPr lang="ar-EG" sz="2800" dirty="0">
                <a:latin typeface="Calibri" panose="020F0502020204030204" pitchFamily="34" charset="0"/>
                <a:ea typeface="Calibri" panose="020F0502020204030204" pitchFamily="34" charset="0"/>
                <a:cs typeface="Times New Roman" panose="02020603050405020304" pitchFamily="18" charset="0"/>
              </a:rPr>
              <a:t>وتتلخص</a:t>
            </a:r>
            <a:r>
              <a:rPr lang="ar-EG" sz="2800" dirty="0">
                <a:latin typeface="Calibri" panose="020F0502020204030204" pitchFamily="34" charset="0"/>
                <a:ea typeface="Calibri" panose="020F0502020204030204" pitchFamily="34" charset="0"/>
              </a:rPr>
              <a:t> النظرية في أن التحضر </a:t>
            </a:r>
            <a:r>
              <a:rPr lang="en-US" sz="2800" b="1" dirty="0">
                <a:latin typeface="Times New Roman" panose="02020603050405020304" pitchFamily="18" charset="0"/>
                <a:ea typeface="Calibri" panose="020F0502020204030204" pitchFamily="34" charset="0"/>
                <a:cs typeface="Arial" panose="020B0604020202020204" pitchFamily="34" charset="0"/>
              </a:rPr>
              <a:t>Modernization</a:t>
            </a:r>
            <a:r>
              <a:rPr lang="en-US" sz="2800" dirty="0">
                <a:latin typeface="Arial" panose="020B0604020202020204" pitchFamily="34" charset="0"/>
                <a:ea typeface="Calibri" panose="020F0502020204030204" pitchFamily="34" charset="0"/>
                <a:cs typeface="Arial" panose="020B0604020202020204" pitchFamily="34" charset="0"/>
              </a:rPr>
              <a:t> </a:t>
            </a:r>
            <a:r>
              <a:rPr lang="ar-EG" sz="2800" dirty="0">
                <a:latin typeface="Calibri" panose="020F0502020204030204" pitchFamily="34" charset="0"/>
                <a:ea typeface="Calibri" panose="020F0502020204030204" pitchFamily="34" charset="0"/>
              </a:rPr>
              <a:t> هو اتجاه عالمي ومنطقي، ينقل المجتمعات من نمط الحياة التقليدية إلى نمط حياة تزداد فيه أدوار الفرد، فالمدن المتحضرة تتسع لتشمل القرى المجاورة، وبمرور الزمن تزداد نسبة التعليم، ويزداد التعرض لوسائل الإعلام، وتدريب الأفراد على التعامل مع وسائل الإعلام، وعلى تكوين الآراء.</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dirty="0">
                <a:latin typeface="Calibri" panose="020F0502020204030204" pitchFamily="34" charset="0"/>
                <a:ea typeface="Calibri" panose="020F0502020204030204" pitchFamily="34" charset="0"/>
              </a:rPr>
              <a:t> </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53457" y="953261"/>
            <a:ext cx="9042807"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EG" sz="2800" b="1" dirty="0">
                <a:latin typeface="Calibri" panose="020F0502020204030204" pitchFamily="34" charset="0"/>
                <a:ea typeface="Calibri" panose="020F0502020204030204" pitchFamily="34" charset="0"/>
              </a:rPr>
              <a:t> ويشرح ليرنر اجتياز المجتمع التقليدي في </a:t>
            </a:r>
            <a:r>
              <a:rPr lang="ar-SA" sz="2800" b="1" dirty="0">
                <a:latin typeface="Calibri" panose="020F0502020204030204" pitchFamily="34" charset="0"/>
                <a:ea typeface="Calibri" panose="020F0502020204030204" pitchFamily="34" charset="0"/>
              </a:rPr>
              <a:t>مراحل أربعة هي:</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AutoNum type="arabicPeriod"/>
            </a:pPr>
            <a:r>
              <a:rPr lang="ar-SA" sz="2800" dirty="0">
                <a:latin typeface="Times New Roman" panose="02020603050405020304" pitchFamily="18" charset="0"/>
                <a:ea typeface="Calibri" panose="020F0502020204030204" pitchFamily="34" charset="0"/>
              </a:rPr>
              <a:t>انتقال الأفراد من الريف إلى المدن، حيث المهارات والإمكانات الاقتصادية والصناعية والخدمية.</a:t>
            </a:r>
            <a:endParaRPr lang="en-US" sz="2800" dirty="0">
              <a:latin typeface="Times New Roman" panose="02020603050405020304" pitchFamily="18" charset="0"/>
              <a:ea typeface="Calibri" panose="020F0502020204030204" pitchFamily="34" charset="0"/>
            </a:endParaRPr>
          </a:p>
          <a:p>
            <a:pPr algn="r"/>
            <a:r>
              <a:rPr lang="ar-EG" sz="2800" dirty="0">
                <a:latin typeface="Times New Roman" panose="02020603050405020304" pitchFamily="18" charset="0"/>
                <a:ea typeface="Calibri" panose="020F0502020204030204" pitchFamily="34" charset="0"/>
                <a:cs typeface="Times New Roman" panose="02020603050405020304" pitchFamily="18" charset="0"/>
              </a:rPr>
              <a:t>2. </a:t>
            </a:r>
            <a:r>
              <a:rPr lang="ar-SA" sz="2800" dirty="0">
                <a:ea typeface="Calibri" panose="020F0502020204030204" pitchFamily="34" charset="0"/>
              </a:rPr>
              <a:t>بعد ازدياد نسبة المتواجدين في المدن تزداد نسبة المتعلمين مع ازدياد نسبة المنتقلين من الأفراد إلى المدن، وحينما تصل نسبة المتعلمين إلى حوالي </a:t>
            </a:r>
            <a:r>
              <a:rPr lang="ar-SA" sz="2800" dirty="0">
                <a:ea typeface="Calibri" panose="020F0502020204030204" pitchFamily="34" charset="0"/>
                <a:cs typeface="Times New Roman" panose="02020603050405020304" pitchFamily="18" charset="0"/>
              </a:rPr>
              <a:t>25%</a:t>
            </a:r>
            <a:r>
              <a:rPr lang="ar-SA" sz="2800" dirty="0">
                <a:ea typeface="Calibri" panose="020F0502020204030204" pitchFamily="34" charset="0"/>
              </a:rPr>
              <a:t> من السكان يتجه الأفراد إلى الاعتماد على وسائل الاتصال الجماهيرية</a:t>
            </a:r>
            <a:r>
              <a:rPr lang="ar-EG" sz="2800" dirty="0">
                <a:ea typeface="Calibri" panose="020F050202020403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98853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الخامسة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16566" y="943898"/>
            <a:ext cx="9257382" cy="486052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justLow" rtl="1">
              <a:lnSpc>
                <a:spcPct val="150000"/>
              </a:lnSpc>
              <a:spcAft>
                <a:spcPts val="0"/>
              </a:spcAft>
            </a:pPr>
            <a:r>
              <a:rPr lang="ar-EG" sz="2800" b="1" dirty="0">
                <a:latin typeface="Times New Roman" panose="02020603050405020304" pitchFamily="18" charset="0"/>
                <a:ea typeface="Calibri" panose="020F0502020204030204" pitchFamily="34" charset="0"/>
                <a:cs typeface="+mj-cs"/>
              </a:rPr>
              <a:t>3</a:t>
            </a:r>
            <a:r>
              <a:rPr lang="ar-EG" sz="2800" dirty="0">
                <a:latin typeface="Times New Roman" panose="02020603050405020304" pitchFamily="18" charset="0"/>
                <a:ea typeface="Calibri" panose="020F0502020204030204" pitchFamily="34" charset="0"/>
              </a:rPr>
              <a:t>. </a:t>
            </a:r>
            <a:r>
              <a:rPr lang="ar-SA" sz="2800" dirty="0">
                <a:latin typeface="Times New Roman" panose="02020603050405020304" pitchFamily="18" charset="0"/>
                <a:ea typeface="Calibri" panose="020F0502020204030204" pitchFamily="34" charset="0"/>
              </a:rPr>
              <a:t>مع تطور المجتمع تكنولوجياً وصناعياً، يصبح لديه القدرة على بناء مؤسسات صحفية وشبكات إذاعية وسينمائية... الخ</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ar-EG" sz="2800" b="1" dirty="0">
                <a:latin typeface="Times New Roman" panose="02020603050405020304" pitchFamily="18" charset="0"/>
                <a:ea typeface="Calibri" panose="020F0502020204030204" pitchFamily="34" charset="0"/>
                <a:cs typeface="+mj-cs"/>
              </a:rPr>
              <a:t>4</a:t>
            </a:r>
            <a:r>
              <a:rPr lang="ar-EG" sz="2800" dirty="0">
                <a:latin typeface="Times New Roman" panose="02020603050405020304" pitchFamily="18" charset="0"/>
                <a:ea typeface="Calibri" panose="020F0502020204030204" pitchFamily="34" charset="0"/>
              </a:rPr>
              <a:t>. </a:t>
            </a:r>
            <a:r>
              <a:rPr lang="ar-SA" sz="2800" dirty="0">
                <a:latin typeface="Times New Roman" panose="02020603050405020304" pitchFamily="18" charset="0"/>
                <a:ea typeface="Calibri" panose="020F0502020204030204" pitchFamily="34" charset="0"/>
              </a:rPr>
              <a:t>مع التطور الاقتصادي تزداد مساهمات الأفراد السياسية والشؤون العامة.</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SA" sz="2800" dirty="0">
                <a:latin typeface="Calibri" panose="020F0502020204030204" pitchFamily="34" charset="0"/>
                <a:ea typeface="Calibri" panose="020F0502020204030204" pitchFamily="34" charset="0"/>
              </a:rPr>
              <a:t>أما المجتمعات التي تبقى تقليدية فتشكو من انعزال أفرادها وعدم اهتمامهم إلا بالأمور التي تخص نطاق حياتهم الخاصة.</a:t>
            </a: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Rounded Rectangle 2"/>
          <p:cNvSpPr/>
          <p:nvPr/>
        </p:nvSpPr>
        <p:spPr>
          <a:xfrm>
            <a:off x="3510116" y="943898"/>
            <a:ext cx="1489587" cy="48416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الثالثة</a:t>
            </a:r>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الخامسة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7639" y="786671"/>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SA" sz="2800" b="1">
                <a:latin typeface="Calibri" panose="020F0502020204030204" pitchFamily="34" charset="0"/>
                <a:ea typeface="Calibri" panose="020F0502020204030204" pitchFamily="34" charset="0"/>
              </a:rPr>
              <a:t>عناصر نظرية المجتمع التقليدية:</a:t>
            </a:r>
            <a:endParaRPr lang="en-US">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cs"/>
              <a:buAutoNum type="arabic1Minus"/>
            </a:pPr>
            <a:r>
              <a:rPr lang="ar-SA" sz="2800" b="1">
                <a:latin typeface="Calibri" panose="020F0502020204030204" pitchFamily="34" charset="0"/>
                <a:ea typeface="Calibri" panose="020F0502020204030204" pitchFamily="34" charset="0"/>
              </a:rPr>
              <a:t>التقمص الوجداني</a:t>
            </a:r>
            <a:r>
              <a:rPr lang="ar-SA" sz="2800">
                <a:latin typeface="Calibri" panose="020F0502020204030204" pitchFamily="34" charset="0"/>
                <a:ea typeface="Calibri" panose="020F0502020204030204" pitchFamily="34" charset="0"/>
              </a:rPr>
              <a:t>: يعني التقمص الوجداني مقدرة الأفراد على تخيل أنفسهم في مكان ومواقف الآخرين، والتقمص الوجداني هو الصفة التي تميز الفرد المتطور الذي يريد الانطلاق من المجتمع التقليدي إلى المجتمع المتحضر.</a:t>
            </a:r>
            <a:endParaRPr lang="en-US">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653310" y="914400"/>
            <a:ext cx="9149483" cy="539698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latin typeface="Arial" panose="020B0604020202020204" pitchFamily="34" charset="0"/>
                <a:ea typeface="Calibri" panose="020F0502020204030204" pitchFamily="34" charset="0"/>
                <a:cs typeface="Arial" panose="020B0604020202020204" pitchFamily="34" charset="0"/>
              </a:rPr>
              <a:t>ب. </a:t>
            </a:r>
            <a:r>
              <a:rPr lang="en-US" sz="2800" dirty="0">
                <a:latin typeface="Arial" panose="020B0604020202020204" pitchFamily="34" charset="0"/>
                <a:ea typeface="Calibri" panose="020F0502020204030204" pitchFamily="34" charset="0"/>
                <a:cs typeface="Arial" panose="020B0604020202020204" pitchFamily="34" charset="0"/>
              </a:rPr>
              <a:t> </a:t>
            </a:r>
            <a:r>
              <a:rPr lang="ar-SA" sz="2800" b="1" dirty="0">
                <a:latin typeface="Arial" panose="020B0604020202020204" pitchFamily="34" charset="0"/>
                <a:ea typeface="Calibri" panose="020F0502020204030204" pitchFamily="34" charset="0"/>
              </a:rPr>
              <a:t>استخدام وسائل الإعلام لإحداث عملية التقمص الوجداني</a:t>
            </a:r>
            <a:r>
              <a:rPr lang="ar-SA" sz="2800" dirty="0">
                <a:latin typeface="Arial" panose="020B0604020202020204" pitchFamily="34" charset="0"/>
                <a:ea typeface="Calibri" panose="020F0502020204030204" pitchFamily="34" charset="0"/>
              </a:rPr>
              <a:t>: يرى ليرنر أن وسائل الإعلام تقوم بدور كبير في دفع الناس نحو التقمص الوجداني من خلال ما تقدمه من نماذج لأشخاص أو أماكن أو أحداث في رسائلها الإعلامية.</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800" dirty="0">
                <a:latin typeface="Calibri" panose="020F0502020204030204" pitchFamily="34" charset="0"/>
                <a:ea typeface="Calibri" panose="020F0502020204030204" pitchFamily="34" charset="0"/>
              </a:rPr>
              <a:t>ج. </a:t>
            </a:r>
            <a:r>
              <a:rPr lang="ar-SA" sz="2800" b="1" dirty="0">
                <a:latin typeface="Calibri" panose="020F0502020204030204" pitchFamily="34" charset="0"/>
                <a:ea typeface="Calibri" panose="020F0502020204030204" pitchFamily="34" charset="0"/>
              </a:rPr>
              <a:t>نظام التحديث</a:t>
            </a:r>
            <a:r>
              <a:rPr lang="ar-SA" sz="2800" dirty="0">
                <a:latin typeface="Calibri" panose="020F0502020204030204" pitchFamily="34" charset="0"/>
                <a:ea typeface="Calibri" panose="020F0502020204030204" pitchFamily="34" charset="0"/>
              </a:rPr>
              <a:t>: يرى ليرنر وسائل الإعلام تُعبر عن حالة التطور الاجتماعي، كما أنها تقوم بتوجيه الجماعات في مختلف نواحي الحياة.</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228600" algn="justLow" rtl="1">
              <a:lnSpc>
                <a:spcPct val="150000"/>
              </a:lnSpc>
              <a:spcAft>
                <a:spcPts val="800"/>
              </a:spcAft>
            </a:pPr>
            <a:endParaRPr lang="ar-EG" sz="2400" b="1" dirty="0">
              <a:latin typeface="Calibri" panose="020F0502020204030204" pitchFamily="34" charset="0"/>
              <a:ea typeface="Calibri" panose="020F0502020204030204" pitchFamily="34" charset="0"/>
            </a:endParaRPr>
          </a:p>
          <a:p>
            <a:pPr marL="228600" algn="justLow" rtl="1">
              <a:lnSpc>
                <a:spcPct val="150000"/>
              </a:lnSpc>
              <a:spcAft>
                <a:spcPts val="800"/>
              </a:spcAft>
            </a:pPr>
            <a:r>
              <a:rPr lang="ar-SA" sz="2400" b="1" dirty="0">
                <a:latin typeface="Calibri" panose="020F0502020204030204" pitchFamily="34" charset="0"/>
                <a:ea typeface="Calibri" panose="020F0502020204030204" pitchFamily="34" charset="0"/>
              </a:rPr>
              <a:t>ثانياً: نظرية الحتمية التكنولوجية    </a:t>
            </a:r>
            <a:r>
              <a:rPr lang="en-US" sz="2400" b="1" dirty="0">
                <a:latin typeface="Times New Roman" panose="02020603050405020304" pitchFamily="18" charset="0"/>
                <a:ea typeface="Calibri" panose="020F0502020204030204" pitchFamily="34" charset="0"/>
                <a:cs typeface="Arial" panose="020B0604020202020204" pitchFamily="34" charset="0"/>
              </a:rPr>
              <a:t>Theory Technological Determinism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400" dirty="0">
                <a:solidFill>
                  <a:prstClr val="black"/>
                </a:solidFill>
                <a:ea typeface="Calibri" panose="020F0502020204030204" pitchFamily="34" charset="0"/>
              </a:rPr>
              <a:t>قدم مارشال ماكلوهان </a:t>
            </a:r>
            <a:r>
              <a:rPr lang="en-US" sz="2400" b="1" dirty="0">
                <a:solidFill>
                  <a:prstClr val="black"/>
                </a:solidFill>
                <a:latin typeface="Times New Roman" panose="02020603050405020304" pitchFamily="18" charset="0"/>
                <a:ea typeface="Calibri" panose="020F0502020204030204" pitchFamily="34" charset="0"/>
              </a:rPr>
              <a:t>Marshal McLuhan </a:t>
            </a:r>
            <a:r>
              <a:rPr lang="ar-EG" sz="2400" b="1" dirty="0">
                <a:solidFill>
                  <a:prstClr val="black"/>
                </a:solidFill>
                <a:latin typeface="Times New Roman" panose="02020603050405020304" pitchFamily="18" charset="0"/>
                <a:ea typeface="Calibri" panose="020F0502020204030204" pitchFamily="34" charset="0"/>
              </a:rPr>
              <a:t> </a:t>
            </a:r>
            <a:r>
              <a:rPr lang="ar-EG" sz="2400" dirty="0">
                <a:solidFill>
                  <a:prstClr val="black"/>
                </a:solidFill>
                <a:ea typeface="Calibri" panose="020F0502020204030204" pitchFamily="34" charset="0"/>
              </a:rPr>
              <a:t>في الستينات نظريته.</a:t>
            </a:r>
          </a:p>
          <a:p>
            <a:pPr marL="228600" algn="just" rtl="1">
              <a:lnSpc>
                <a:spcPct val="150000"/>
              </a:lnSpc>
              <a:spcAft>
                <a:spcPts val="800"/>
              </a:spcAft>
            </a:pPr>
            <a:r>
              <a:rPr lang="ar-EG" sz="2400" dirty="0">
                <a:solidFill>
                  <a:prstClr val="black"/>
                </a:solidFill>
                <a:ea typeface="Calibri" panose="020F0502020204030204" pitchFamily="34" charset="0"/>
              </a:rPr>
              <a:t>- و </a:t>
            </a:r>
            <a:r>
              <a:rPr lang="ar-EG" sz="2400" dirty="0">
                <a:latin typeface="Calibri" panose="020F0502020204030204" pitchFamily="34" charset="0"/>
                <a:ea typeface="Calibri" panose="020F0502020204030204" pitchFamily="34" charset="0"/>
              </a:rPr>
              <a:t>تعتبر نظرية الحتمية التكنولوجية من النظريات الحديثة  التي ظهرت </a:t>
            </a:r>
          </a:p>
          <a:p>
            <a:pPr marL="228600" algn="just" rtl="1">
              <a:lnSpc>
                <a:spcPct val="150000"/>
              </a:lnSpc>
              <a:spcAft>
                <a:spcPts val="800"/>
              </a:spcAft>
            </a:pPr>
            <a:r>
              <a:rPr lang="ar-EG" sz="2400" dirty="0">
                <a:latin typeface="Calibri" panose="020F0502020204030204" pitchFamily="34" charset="0"/>
                <a:ea typeface="Calibri" panose="020F0502020204030204" pitchFamily="34" charset="0"/>
              </a:rPr>
              <a:t>عن دور وسائل الإعلام وطبيعة تأثيرها على مختلف المجتمعات.</a:t>
            </a:r>
          </a:p>
          <a:p>
            <a:pPr marL="228600" algn="justLow" rtl="1">
              <a:lnSpc>
                <a:spcPct val="150000"/>
              </a:lnSpc>
              <a:spcAft>
                <a:spcPts val="800"/>
              </a:spcAft>
            </a:pPr>
            <a:endParaRPr lang="ar-EG" sz="2400" dirty="0">
              <a:latin typeface="Calibri" panose="020F0502020204030204" pitchFamily="34" charset="0"/>
              <a:ea typeface="Calibri" panose="020F0502020204030204" pitchFamily="34" charset="0"/>
            </a:endParaRPr>
          </a:p>
          <a:p>
            <a:pPr marL="228600" algn="justLow" rtl="1">
              <a:lnSpc>
                <a:spcPct val="150000"/>
              </a:lnSpc>
              <a:spcAft>
                <a:spcPts val="800"/>
              </a:spcAft>
            </a:pPr>
            <a:endParaRPr lang="ar-EG" sz="2400" dirty="0">
              <a:latin typeface="Calibri" panose="020F0502020204030204" pitchFamily="34" charset="0"/>
              <a:ea typeface="Calibri" panose="020F0502020204030204" pitchFamily="34" charset="0"/>
            </a:endParaRPr>
          </a:p>
          <a:p>
            <a:pPr marL="228600" algn="justLow" rtl="1">
              <a:lnSpc>
                <a:spcPct val="150000"/>
              </a:lnSpc>
              <a:spcAft>
                <a:spcPts val="800"/>
              </a:spcAft>
            </a:pPr>
            <a:endParaRPr lang="ar-EG" sz="2400" dirty="0">
              <a:latin typeface="Calibri" panose="020F0502020204030204" pitchFamily="34" charset="0"/>
              <a:ea typeface="Calibri" panose="020F050202020403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الخامسة</a:t>
            </a:r>
          </a:p>
        </p:txBody>
      </p:sp>
      <p:pic>
        <p:nvPicPr>
          <p:cNvPr id="10" name="Picture 9">
            <a:extLst>
              <a:ext uri="{FF2B5EF4-FFF2-40B4-BE49-F238E27FC236}">
                <a16:creationId xmlns:a16="http://schemas.microsoft.com/office/drawing/2014/main" id="{D6A04CD8-BBE0-45CF-A248-DB726EE34637}"/>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1172526" y="2140734"/>
            <a:ext cx="2598667" cy="3077947"/>
          </a:xfrm>
          <a:prstGeom prst="rect">
            <a:avLst/>
          </a:prstGeom>
          <a:noFill/>
          <a:ln>
            <a:noFill/>
          </a:ln>
        </p:spPr>
      </p:pic>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790950" y="975858"/>
            <a:ext cx="9691515" cy="506805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400" b="1" dirty="0">
                <a:latin typeface="Calibri" panose="020F0502020204030204" pitchFamily="34" charset="0"/>
                <a:ea typeface="Calibri" panose="020F0502020204030204" pitchFamily="34" charset="0"/>
              </a:rPr>
              <a:t>     أكد ماكلوهان من خلال نظريته أن مضمون وسائل الإعلام لا يمكن النظر إليه بعيداً عن تكنولوجيا الوسائل الإعلامية نفسها، فالكيفية التي تعرض بها المؤسسات الإعلامية الموضوعات، والجمهور الذي توجه له رسالتها، يؤثران على ما تقوله تلك الوسائل، ولكن طبيعة وسائل الإعلام التي يتصل بها الإنسان تشكل المجتمعات أكثر مما يشكلها مضمون الاتصال، ففي الوقت الذي يؤمن فيه كارل ماركس بالحتمية الاقتصادية وبأن التنظيم الاقتصادي للمجتمع يشكل جانباً أساسياً في حياة الفرد والمجتمع، يؤمن ماكلوهان بأن الاختراعات التكنولوجية المهمة هي التي تؤثر تأثيراً أساسياً على المجتمعات. </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93044" y="3579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929391" y="1105277"/>
            <a:ext cx="10873404"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chemeClr val="tx1"/>
                </a:solidFill>
                <a:latin typeface="Calibri" panose="020F0502020204030204" pitchFamily="34" charset="0"/>
                <a:ea typeface="Calibri" panose="020F0502020204030204" pitchFamily="34" charset="0"/>
              </a:rPr>
              <a:t>     ويُضيف ماكلوهان أن التحول الأساسي في الاتصال التكنولوجي يجعل التحولات الكبرى تبدأ، ليس فقط في التنظيم الاجتماعي، ولكن أيضا في الحساسيات الإنسانية، والنظام الاجتماعي في رأيه يحدده المضمون الذي تحمله هذه الوسائل، وبدون فهم الأسلوب الذي تعمل بمقتضاه وسائل الإعلام لا نستطيع أن نفهم التغيرات الاجتماعية والثقافية التي تطرأ على المجتمعات.</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lnSpc>
                <a:spcPct val="150000"/>
              </a:lnSpc>
              <a:spcAft>
                <a:spcPts val="800"/>
              </a:spcAft>
            </a:pPr>
            <a:r>
              <a:rPr lang="ar-EG" sz="2800" u="sng" dirty="0">
                <a:solidFill>
                  <a:schemeClr val="tx1"/>
                </a:solidFill>
                <a:latin typeface="Calibri" panose="020F0502020204030204" pitchFamily="34" charset="0"/>
                <a:ea typeface="Calibri" panose="020F0502020204030204" pitchFamily="34" charset="0"/>
              </a:rPr>
              <a:t>وقد قدم ماكلوهان أربع مراحل تعكس في رأيه تطور التاريخ الإنساني</a:t>
            </a:r>
            <a:r>
              <a:rPr lang="ar-EG" sz="2800" u="sng" dirty="0">
                <a:latin typeface="Calibri" panose="020F0502020204030204" pitchFamily="34" charset="0"/>
                <a:ea typeface="Calibri" panose="020F0502020204030204" pitchFamily="34" charset="0"/>
              </a:rPr>
              <a:t>:</a:t>
            </a:r>
            <a:endParaRPr lang="en-US" sz="28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EG" sz="2800" b="1" dirty="0">
                <a:solidFill>
                  <a:schemeClr val="tx1"/>
                </a:solidFill>
                <a:latin typeface="Calibri" panose="020F0502020204030204" pitchFamily="34" charset="0"/>
                <a:ea typeface="Calibri" panose="020F0502020204030204" pitchFamily="34" charset="0"/>
              </a:rPr>
              <a:t>المرحلة الأولي</a:t>
            </a:r>
            <a:r>
              <a:rPr lang="ar-EG" sz="2800" dirty="0">
                <a:solidFill>
                  <a:schemeClr val="tx1"/>
                </a:solidFill>
                <a:latin typeface="Calibri" panose="020F0502020204030204" pitchFamily="34" charset="0"/>
                <a:ea typeface="Calibri" panose="020F0502020204030204" pitchFamily="34" charset="0"/>
              </a:rPr>
              <a:t>: المرحلة الشفوية " مرحلة ما قبل التعلم" أي المرحلة القبلية.</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EG" sz="2800" b="1" dirty="0">
                <a:solidFill>
                  <a:schemeClr val="tx1"/>
                </a:solidFill>
                <a:latin typeface="Calibri" panose="020F0502020204030204" pitchFamily="34" charset="0"/>
                <a:ea typeface="Calibri" panose="020F0502020204030204" pitchFamily="34" charset="0"/>
              </a:rPr>
              <a:t>المرحلة الثانية</a:t>
            </a:r>
            <a:r>
              <a:rPr lang="ar-EG" sz="2800" dirty="0">
                <a:solidFill>
                  <a:schemeClr val="tx1"/>
                </a:solidFill>
                <a:latin typeface="Calibri" panose="020F0502020204030204" pitchFamily="34" charset="0"/>
                <a:ea typeface="Calibri" panose="020F0502020204030204" pitchFamily="34" charset="0"/>
              </a:rPr>
              <a:t>: مرحلة كتابة النسخ التي ظهرت بعد هومر في اليونان القديمة واستمرت ألفي عام.</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EG" sz="2800" b="1" dirty="0">
                <a:solidFill>
                  <a:schemeClr val="tx1"/>
                </a:solidFill>
                <a:latin typeface="Calibri" panose="020F0502020204030204" pitchFamily="34" charset="0"/>
                <a:ea typeface="Calibri" panose="020F0502020204030204" pitchFamily="34" charset="0"/>
              </a:rPr>
              <a:t>المرحلة الثالثة</a:t>
            </a:r>
            <a:r>
              <a:rPr lang="ar-EG" sz="2800" dirty="0">
                <a:solidFill>
                  <a:schemeClr val="tx1"/>
                </a:solidFill>
                <a:latin typeface="Calibri" panose="020F0502020204030204" pitchFamily="34" charset="0"/>
                <a:ea typeface="Calibri" panose="020F0502020204030204" pitchFamily="34" charset="0"/>
              </a:rPr>
              <a:t>: عصر الطباعة من سنة </a:t>
            </a:r>
            <a:r>
              <a:rPr lang="ar-EG" sz="2800" dirty="0">
                <a:solidFill>
                  <a:schemeClr val="tx1"/>
                </a:solidFill>
                <a:latin typeface="Calibri" panose="020F0502020204030204" pitchFamily="34" charset="0"/>
                <a:ea typeface="Calibri" panose="020F0502020204030204" pitchFamily="34" charset="0"/>
                <a:cs typeface="+mj-cs"/>
              </a:rPr>
              <a:t>1500</a:t>
            </a:r>
            <a:r>
              <a:rPr lang="ar-EG" sz="2800" dirty="0">
                <a:solidFill>
                  <a:schemeClr val="tx1"/>
                </a:solidFill>
                <a:latin typeface="Calibri" panose="020F0502020204030204" pitchFamily="34" charset="0"/>
                <a:ea typeface="Calibri" panose="020F0502020204030204" pitchFamily="34" charset="0"/>
              </a:rPr>
              <a:t> إلى سنة </a:t>
            </a:r>
            <a:r>
              <a:rPr lang="ar-EG" sz="2800" dirty="0">
                <a:solidFill>
                  <a:schemeClr val="tx1"/>
                </a:solidFill>
                <a:latin typeface="Calibri" panose="020F0502020204030204" pitchFamily="34" charset="0"/>
                <a:ea typeface="Calibri" panose="020F0502020204030204" pitchFamily="34" charset="0"/>
                <a:cs typeface="+mj-cs"/>
              </a:rPr>
              <a:t>1900</a:t>
            </a:r>
            <a:r>
              <a:rPr lang="ar-EG" sz="2800" dirty="0">
                <a:solidFill>
                  <a:schemeClr val="tx1"/>
                </a:solidFill>
                <a:latin typeface="Calibri" panose="020F0502020204030204" pitchFamily="34" charset="0"/>
                <a:ea typeface="Calibri" panose="020F0502020204030204" pitchFamily="34" charset="0"/>
              </a:rPr>
              <a:t> تقريباً</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800" b="1" dirty="0">
                <a:solidFill>
                  <a:schemeClr val="tx1"/>
                </a:solidFill>
                <a:latin typeface="Calibri" panose="020F0502020204030204" pitchFamily="34" charset="0"/>
                <a:ea typeface="Calibri" panose="020F0502020204030204" pitchFamily="34" charset="0"/>
              </a:rPr>
              <a:t>المرحلة الرابعة</a:t>
            </a:r>
            <a:r>
              <a:rPr lang="ar-EG" sz="2800" dirty="0">
                <a:solidFill>
                  <a:schemeClr val="tx1"/>
                </a:solidFill>
                <a:latin typeface="Calibri" panose="020F0502020204030204" pitchFamily="34" charset="0"/>
                <a:ea typeface="Calibri" panose="020F0502020204030204" pitchFamily="34" charset="0"/>
              </a:rPr>
              <a:t>: عصر وسائل الإعلام الالكترونية، من سنة </a:t>
            </a:r>
            <a:r>
              <a:rPr lang="ar-EG" sz="2800" dirty="0">
                <a:solidFill>
                  <a:schemeClr val="tx1"/>
                </a:solidFill>
                <a:latin typeface="Calibri" panose="020F0502020204030204" pitchFamily="34" charset="0"/>
                <a:ea typeface="Calibri" panose="020F0502020204030204" pitchFamily="34" charset="0"/>
                <a:cs typeface="+mj-cs"/>
              </a:rPr>
              <a:t>1900</a:t>
            </a:r>
            <a:r>
              <a:rPr lang="ar-EG" sz="2800" dirty="0">
                <a:solidFill>
                  <a:schemeClr val="tx1"/>
                </a:solidFill>
                <a:latin typeface="Calibri" panose="020F0502020204030204" pitchFamily="34" charset="0"/>
                <a:ea typeface="Calibri" panose="020F0502020204030204" pitchFamily="34" charset="0"/>
              </a:rPr>
              <a:t> تقريباً، وحتى الوقت الحالي.</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11031" y="-39566"/>
            <a:ext cx="2649477"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6285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783830" y="919622"/>
            <a:ext cx="10040704" cy="5391758"/>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EG" sz="2400" b="1" dirty="0">
                <a:latin typeface="Calibri" panose="020F0502020204030204" pitchFamily="34" charset="0"/>
                <a:ea typeface="Calibri" panose="020F0502020204030204" pitchFamily="34" charset="0"/>
              </a:rPr>
              <a:t>يقسم ماكلوهان وسائل الاتصال إلى:</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pPr>
            <a:r>
              <a:rPr lang="ar-EG" sz="2400" b="1" dirty="0">
                <a:latin typeface="Times New Roman" panose="02020603050405020304" pitchFamily="18" charset="0"/>
                <a:ea typeface="Calibri" panose="020F0502020204030204" pitchFamily="34" charset="0"/>
              </a:rPr>
              <a:t>الباردة: </a:t>
            </a:r>
            <a:r>
              <a:rPr lang="ar-EG" sz="2400" dirty="0">
                <a:latin typeface="Times New Roman" panose="02020603050405020304" pitchFamily="18" charset="0"/>
                <a:ea typeface="Calibri" panose="020F0502020204030204" pitchFamily="34" charset="0"/>
              </a:rPr>
              <a:t>وهي التي تتطلب من المستقبل جهداً إيجابيا في المشاركة والمعايشة والاندماج فيها مثل الكتابة والهاتف والتلفزيون.</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pPr>
            <a:r>
              <a:rPr lang="ar-EG" sz="2400" b="1" dirty="0">
                <a:latin typeface="Times New Roman" panose="02020603050405020304" pitchFamily="18" charset="0"/>
                <a:ea typeface="Calibri" panose="020F0502020204030204" pitchFamily="34" charset="0"/>
              </a:rPr>
              <a:t>الساخنة: </a:t>
            </a:r>
            <a:r>
              <a:rPr lang="ar-EG" sz="2400" dirty="0">
                <a:latin typeface="Times New Roman" panose="02020603050405020304" pitchFamily="18" charset="0"/>
                <a:ea typeface="Calibri" panose="020F0502020204030204" pitchFamily="34" charset="0"/>
              </a:rPr>
              <a:t>هي الوسائل الجاهزة المحددة نهائياً فلا تحتاج من المتلقي بذل جهد أو مشاركة أو معايشة، مثل الطباعة والإذاعة والسينما، وبما أن الكرة الأرضية أصبحت " قرية عالمية" فإن ماكلوهان يؤكد أن ذلك أدى إلى ما أسماه " عصر القلق" حيث توضح نظرية ماكلوهان أن وسائل الإعلام الإلكترونية ساعدت في انكماش الكرة الأرضية وتقلصها في الزمان والمكان حتى وصفت ب" بالقرية العالمية" فزاد وعي الإنسان بمسؤوليته إلى درجة قصوى</a:t>
            </a:r>
            <a:r>
              <a:rPr lang="ar-EG" sz="2400" b="1" dirty="0">
                <a:latin typeface="Times New Roman" panose="02020603050405020304" pitchFamily="18" charset="0"/>
                <a:ea typeface="Calibri" panose="020F0502020204030204" pitchFamily="34" charset="0"/>
              </a:rPr>
              <a:t>، </a:t>
            </a:r>
            <a:r>
              <a:rPr lang="ar-EG" sz="2400" dirty="0">
                <a:latin typeface="Times New Roman" panose="02020603050405020304" pitchFamily="18" charset="0"/>
                <a:ea typeface="Calibri" panose="020F0502020204030204" pitchFamily="34" charset="0"/>
              </a:rPr>
              <a:t>وهذه الحالة أدت إلى ما يمكن تسميته بعصر القلق، لأن الثورة الإلكترونية الفورية الجديدة تجبر الفرد على الالتزام والمشاركة بعمق.</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43039" y="1008449"/>
            <a:ext cx="9879315" cy="521084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chemeClr val="tx1"/>
                </a:solidFill>
                <a:latin typeface="Calibri" panose="020F0502020204030204" pitchFamily="34" charset="0"/>
                <a:ea typeface="Calibri" panose="020F0502020204030204" pitchFamily="34" charset="0"/>
              </a:rPr>
              <a:t>وينتقد</a:t>
            </a:r>
            <a:r>
              <a:rPr lang="ar-EG" sz="2800" dirty="0">
                <a:latin typeface="Calibri" panose="020F0502020204030204" pitchFamily="34" charset="0"/>
                <a:ea typeface="Calibri" panose="020F0502020204030204" pitchFamily="34" charset="0"/>
              </a:rPr>
              <a:t> </a:t>
            </a:r>
            <a:r>
              <a:rPr lang="ar-EG" sz="2800" dirty="0">
                <a:solidFill>
                  <a:schemeClr val="tx1"/>
                </a:solidFill>
                <a:latin typeface="Calibri" panose="020F0502020204030204" pitchFamily="34" charset="0"/>
                <a:ea typeface="Calibri" panose="020F0502020204030204" pitchFamily="34" charset="0"/>
              </a:rPr>
              <a:t>ريتشارد بلاك </a:t>
            </a:r>
            <a:r>
              <a:rPr lang="en-US" sz="2800" b="1" dirty="0">
                <a:solidFill>
                  <a:schemeClr val="tx1"/>
                </a:solidFill>
                <a:latin typeface="Times New Roman" panose="02020603050405020304" pitchFamily="18" charset="0"/>
                <a:ea typeface="Calibri" panose="020F0502020204030204" pitchFamily="34" charset="0"/>
                <a:cs typeface="Arial" panose="020B0604020202020204" pitchFamily="34" charset="0"/>
              </a:rPr>
              <a:t>Black</a:t>
            </a:r>
            <a:r>
              <a:rPr lang="ar-EG" sz="2800" dirty="0">
                <a:solidFill>
                  <a:schemeClr val="tx1"/>
                </a:solidFill>
                <a:latin typeface="Arial" panose="020B0604020202020204" pitchFamily="34" charset="0"/>
                <a:ea typeface="Calibri" panose="020F0502020204030204" pitchFamily="34" charset="0"/>
              </a:rPr>
              <a:t>مقولة ماكلوهان عن " </a:t>
            </a:r>
            <a:r>
              <a:rPr lang="ar-EG" sz="2800" b="1" dirty="0">
                <a:solidFill>
                  <a:schemeClr val="tx1"/>
                </a:solidFill>
                <a:latin typeface="Arial" panose="020B0604020202020204" pitchFamily="34" charset="0"/>
                <a:ea typeface="Calibri" panose="020F0502020204030204" pitchFamily="34" charset="0"/>
              </a:rPr>
              <a:t>القرية العالمية</a:t>
            </a:r>
            <a:r>
              <a:rPr lang="ar-EG" sz="2800" dirty="0">
                <a:solidFill>
                  <a:schemeClr val="tx1"/>
                </a:solidFill>
                <a:latin typeface="Arial" panose="020B0604020202020204" pitchFamily="34" charset="0"/>
                <a:ea typeface="Calibri" panose="020F0502020204030204" pitchFamily="34" charset="0"/>
              </a:rPr>
              <a:t>"، ويرى أن التطور التكنولوجي بدلاً من أن يحول العالم إلى قرية، حوله إلى شظايا، فكل فرد يعيش في عزلة ولا يعرف شيئا عن المُحيطين به من الجيران، وبدلاً من حدوث الاندماج الثقافي بين الشعوب، ابتعد الأفراد في قطاعات منعزلة، وأصبح كل فرد يستخدم وسيلته الخاصة، ويطور من اللغة التي تناسبه، وبالتالي سادت الفروق والتمايز بين الأفراد بدلاً من ترسيخ التماسك والاندماج. </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33299"/>
            <a:ext cx="2649477" cy="1166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53317" y="102483"/>
            <a:ext cx="2649477" cy="90809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803161" y="1010583"/>
            <a:ext cx="9246271" cy="530079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tx1"/>
                </a:solidFill>
                <a:latin typeface="Calibri" panose="020F0502020204030204" pitchFamily="34" charset="0"/>
                <a:ea typeface="Calibri" panose="020F0502020204030204" pitchFamily="34" charset="0"/>
              </a:rPr>
              <a:t>ويُشير ذلك إلى أن التطور التقني كما يؤكد بعض الباحثين تحول من التجميع إلى التفتيت، حيث أتاحت تقنيات الاتصال الحديثة عدداً من خدمات الاتصال المتنوعة (اندمجت جميعها في الشبكة العالمية "الإنترنت" مخاطبة الأفراد وتلبية رغباتهم الذاتية، وقد نتج عن هذه التقنية الجديدة تقلص أعداد الجماهير التي تشاهد برامج الشبكات الرئيسية وخدمات الإذاعة المسموعة والتلفزيون التي تعمل بنظام البث الهوائي التقليدي. </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90576"/>
            <a:ext cx="10190893" cy="502828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rPr>
              <a:t>افتراضات النظرية الحتمية التكنولوجية.</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pPr>
            <a:r>
              <a:rPr lang="ar-EG" sz="2400" b="1" dirty="0">
                <a:solidFill>
                  <a:schemeClr val="tx1"/>
                </a:solidFill>
                <a:latin typeface="Times New Roman" panose="02020603050405020304" pitchFamily="18" charset="0"/>
                <a:ea typeface="Calibri" panose="020F0502020204030204" pitchFamily="34" charset="0"/>
              </a:rPr>
              <a:t>وسائل الاتصال هي امتداد لحواس الإنسان</a:t>
            </a:r>
            <a:r>
              <a:rPr lang="ar-EG" sz="2400" dirty="0">
                <a:solidFill>
                  <a:schemeClr val="tx1"/>
                </a:solidFill>
                <a:latin typeface="Times New Roman" panose="02020603050405020304" pitchFamily="18" charset="0"/>
                <a:ea typeface="Calibri" panose="020F0502020204030204" pitchFamily="34" charset="0"/>
              </a:rPr>
              <a:t>:</a:t>
            </a:r>
            <a:endPar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457200" algn="justLow" rtl="1">
              <a:lnSpc>
                <a:spcPct val="150000"/>
              </a:lnSpc>
              <a:spcAft>
                <a:spcPts val="800"/>
              </a:spcAft>
            </a:pPr>
            <a:r>
              <a:rPr lang="ar-EG" sz="2400" dirty="0">
                <a:solidFill>
                  <a:schemeClr val="tx1"/>
                </a:solidFill>
                <a:latin typeface="Calibri" panose="020F0502020204030204" pitchFamily="34" charset="0"/>
                <a:ea typeface="Calibri" panose="020F0502020204030204" pitchFamily="34" charset="0"/>
              </a:rPr>
              <a:t>يذهب ماكلوهان أن التحول الأساسي في الاتصال التكنولوجي يترك أثره على الشعوب في تنظيمها وحواسها، وبدون فهم الأسلوب التي تعمل بمقتضاه وسائل الإعلام، لن تستطيع فهم التغييرات الاجتماعية والثقافية في المجتمعات، فأي وسيلة هي امتداد للإنسان، تؤثر على تفكيره وسلوكه، فكاميرا التلفزيون هي امتداد للعين البشرية، والميكروفون هو امتداد للأذن البشرية. ويرى ماكلوهان أن وسائل الاتصال الإلكترونية غيرت في نسب استخدام الحواس </a:t>
            </a:r>
            <a:r>
              <a:rPr lang="en-US" sz="2400" b="1" dirty="0">
                <a:solidFill>
                  <a:schemeClr val="tx1"/>
                </a:solidFill>
                <a:latin typeface="Times New Roman" panose="02020603050405020304" pitchFamily="18" charset="0"/>
                <a:ea typeface="Calibri" panose="020F0502020204030204" pitchFamily="34" charset="0"/>
                <a:cs typeface="Arial" panose="020B0604020202020204" pitchFamily="34" charset="0"/>
              </a:rPr>
              <a:t>Sensory Ration</a:t>
            </a:r>
            <a:r>
              <a:rPr lang="ar-EG" sz="2400" dirty="0">
                <a:solidFill>
                  <a:schemeClr val="tx1"/>
                </a:solidFill>
                <a:latin typeface="Calibri" panose="020F0502020204030204" pitchFamily="34" charset="0"/>
                <a:ea typeface="Calibri" panose="020F0502020204030204" pitchFamily="34" charset="0"/>
              </a:rPr>
              <a:t>، فامتداد أي حاسة يُعدل من تفكيرنا وتصرفاتنا وإدراكنا للعالم من حولنا، كما أن وسائل الإعلام حولت العالم إلى قرية عالمية </a:t>
            </a:r>
            <a:r>
              <a:rPr lang="en-US" sz="2400" b="1" dirty="0">
                <a:solidFill>
                  <a:schemeClr val="tx1"/>
                </a:solidFill>
                <a:latin typeface="Times New Roman" panose="02020603050405020304" pitchFamily="18" charset="0"/>
                <a:ea typeface="Calibri" panose="020F0502020204030204" pitchFamily="34" charset="0"/>
                <a:cs typeface="Arial" panose="020B0604020202020204" pitchFamily="34" charset="0"/>
              </a:rPr>
              <a:t>Global Village</a:t>
            </a:r>
            <a:r>
              <a:rPr lang="en-US" sz="2400" dirty="0">
                <a:solidFill>
                  <a:schemeClr val="tx1"/>
                </a:solidFill>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53317" y="0"/>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849329"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1752"/>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2983042" y="1144249"/>
            <a:ext cx="8841491" cy="5044801"/>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b="1" dirty="0">
                <a:solidFill>
                  <a:srgbClr val="852F4A"/>
                </a:solidFill>
                <a:latin typeface="Times New Roman" panose="02020603050405020304" pitchFamily="18" charset="0"/>
                <a:ea typeface="Calibri" panose="020F0502020204030204" pitchFamily="34" charset="0"/>
                <a:cs typeface="+mj-cs"/>
              </a:rPr>
              <a:t>2</a:t>
            </a:r>
            <a:r>
              <a:rPr lang="ar-EG" sz="2800" b="1" dirty="0">
                <a:solidFill>
                  <a:srgbClr val="852F4A"/>
                </a:solidFill>
                <a:latin typeface="Times New Roman" panose="02020603050405020304" pitchFamily="18" charset="0"/>
                <a:ea typeface="Calibri" panose="020F0502020204030204" pitchFamily="34" charset="0"/>
              </a:rPr>
              <a:t>. الوسيلة هي الرسالة:</a:t>
            </a:r>
            <a:endParaRPr lang="en-US" sz="2800" dirty="0">
              <a:solidFill>
                <a:srgbClr val="852F4A"/>
              </a:solidFill>
              <a:latin typeface="Times New Roman" panose="02020603050405020304" pitchFamily="18"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EG" sz="2800" dirty="0">
                <a:solidFill>
                  <a:srgbClr val="852F4A"/>
                </a:solidFill>
                <a:latin typeface="Calibri" panose="020F0502020204030204" pitchFamily="34" charset="0"/>
                <a:ea typeface="Calibri" panose="020F0502020204030204" pitchFamily="34" charset="0"/>
              </a:rPr>
              <a:t>يُشير ماكلوهان إلى أن لكل وسيلة إعلامية جمهوراً يهتم بها كوسيلة أكثر من اهتمامه بمضمون ما تقدمه، ويرى أن طبيعة كل وسيلة وليس مضمونها هو المؤثر في المجتمعات.</a:t>
            </a:r>
            <a:endParaRPr lang="en-US" sz="2800" dirty="0">
              <a:solidFill>
                <a:srgbClr val="852F4A"/>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055478" y="899653"/>
            <a:ext cx="9747313"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50000"/>
              </a:lnSpc>
              <a:spcAft>
                <a:spcPts val="0"/>
              </a:spcAft>
            </a:pPr>
            <a:r>
              <a:rPr lang="ar-EG" sz="2800" dirty="0">
                <a:latin typeface="Calibri" panose="020F0502020204030204" pitchFamily="34" charset="0"/>
                <a:ea typeface="Calibri" panose="020F0502020204030204" pitchFamily="34" charset="0"/>
              </a:rPr>
              <a:t> </a:t>
            </a:r>
            <a:endParaRPr lang="en-US" sz="28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800" b="1" dirty="0">
                <a:latin typeface="Times New Roman" panose="02020603050405020304" pitchFamily="18" charset="0"/>
                <a:ea typeface="Calibri" panose="020F0502020204030204" pitchFamily="34" charset="0"/>
                <a:cs typeface="+mj-cs"/>
              </a:rPr>
              <a:t>3</a:t>
            </a:r>
            <a:r>
              <a:rPr lang="ar-EG" sz="2800" b="1" dirty="0">
                <a:latin typeface="Times New Roman" panose="02020603050405020304" pitchFamily="18" charset="0"/>
                <a:ea typeface="Calibri" panose="020F0502020204030204" pitchFamily="34" charset="0"/>
              </a:rPr>
              <a:t>. وسائل الاتصال الساخنة ووسائل الاتصال الباردة</a:t>
            </a:r>
            <a:r>
              <a:rPr lang="ar-EG" sz="2800" dirty="0">
                <a:latin typeface="Times New Roman" panose="02020603050405020304" pitchFamily="18" charset="0"/>
                <a:ea typeface="Calibri" panose="020F0502020204030204" pitchFamily="34"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Low" rtl="1">
              <a:lnSpc>
                <a:spcPct val="150000"/>
              </a:lnSpc>
              <a:spcAft>
                <a:spcPts val="800"/>
              </a:spcAft>
            </a:pPr>
            <a:r>
              <a:rPr lang="ar-EG" sz="2800" dirty="0">
                <a:latin typeface="Calibri" panose="020F0502020204030204" pitchFamily="34" charset="0"/>
                <a:ea typeface="Calibri" panose="020F0502020204030204" pitchFamily="34" charset="0"/>
              </a:rPr>
              <a:t>يرى ماكلوهان أن الوسائل المطبوعة والراديو هي وسائل ساخنة لأنها تعتمد على حاسة واحدة، لا تحتاج إلى جهد كبير في التلقي، بينما السينما والتليفزيون من الوسائل الباردة التي تحتاج إلى ممارسة جهد كبير من جانب المشاهدين. بهذا المعنى فإن الوسيلة الساخنة هي ميكانيكية، وهي على درجة عالية من الوضوح في المضمون، وعلى درجة عالية من الفردية وتعطي معلومات كبيرة والأفراد الذين يتعاملون معها تقليديون.</a:t>
            </a:r>
          </a:p>
          <a:p>
            <a:pPr marL="457200" algn="justLow" rtl="1">
              <a:lnSpc>
                <a:spcPct val="150000"/>
              </a:lnSpc>
              <a:spcAft>
                <a:spcPts val="800"/>
              </a:spcAft>
            </a:pPr>
            <a:endParaRPr lang="en-US" sz="2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3692" y="1147044"/>
            <a:ext cx="9561244" cy="495586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ar-EG" sz="2800" dirty="0">
                <a:solidFill>
                  <a:srgbClr val="852F4A"/>
                </a:solidFill>
                <a:latin typeface="Calibri" panose="020F0502020204030204" pitchFamily="34" charset="0"/>
                <a:ea typeface="Calibri" panose="020F0502020204030204" pitchFamily="34" charset="0"/>
              </a:rPr>
              <a:t>    أما الوسيلة الباردة، فدرجة وضوحها منخفضة، وتنقل معلومات قليلة، والأفراد الذين يتعاملون معها متطورون، وتحتاج إلى جهد من جانب الجمهور لاستكمال التجربة.</a:t>
            </a:r>
            <a:endParaRPr lang="en-US" dirty="0">
              <a:solidFill>
                <a:srgbClr val="852F4A"/>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2800" dirty="0">
                <a:solidFill>
                  <a:srgbClr val="852F4A"/>
                </a:solidFill>
                <a:ea typeface="Calibri" panose="020F0502020204030204" pitchFamily="34" charset="0"/>
              </a:rPr>
              <a:t>   ويعتقد ماكلوهان أن مد جهازنا العصبي تكنولوجياً، سوف يمكن الإنسان من إدماج البشرية داخله، وأن الوسائل الإلكترونية (الإعلامية) سوف تجعلنا نعود إلى الترابط مرة أخرى</a:t>
            </a:r>
            <a:endParaRPr lang="en-US" sz="2800" dirty="0">
              <a:solidFill>
                <a:srgbClr val="852F4A"/>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9"/>
            <a:ext cx="2649477"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38230" y="-43542"/>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027036" y="1043199"/>
            <a:ext cx="10160671" cy="5071864"/>
          </a:xfrm>
          <a:prstGeom prst="roundRect">
            <a:avLst/>
          </a:prstGeom>
          <a:solidFill>
            <a:schemeClr val="bg2">
              <a:lumMod val="75000"/>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rPr>
              <a:t>الانتقادات الموجهة لنظرية الحتمية التكنولوجية.</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rPr>
              <a:t>يعتبر الباحث " ريتشارد" بلاك" من أكثر الباحثين انتقاداً لهذه النظرية، حيث يعتبر أن مصطلح القرية العالمية التي زعم ماكلوهان وجودها لم يُعد لها وجود حقيقي في المجتمع المعاصر. وفى هذا الصدد يقول "بلاك" إن التطور الذي استند إليه " ماكلوهان" عند وصفه للقرية العالمية استمر في مزيد من التطور، بحيث أدى إلى تحطيم هذه القرية العالمية وتحويلها إلى شظايا، فالعالم الآن أقرب ما يكون إلى البناية التي تضم عشرات الشقق السكنية التي يقيم فيها أناس كثيرون، ولكن لكل فرد منهم يعيش في عزلة ولا يدري شيئاً عن جيرانه الذين يقيمون معه في البناية.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660554" y="930139"/>
            <a:ext cx="9142240" cy="5113775"/>
          </a:xfrm>
          <a:prstGeom prst="roundRect">
            <a:avLst/>
          </a:prstGeom>
          <a:solidFill>
            <a:srgbClr val="6C263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6695" algn="justLow" rtl="1">
              <a:lnSpc>
                <a:spcPct val="150000"/>
              </a:lnSpc>
              <a:spcAft>
                <a:spcPts val="0"/>
              </a:spcAft>
            </a:pPr>
            <a:r>
              <a:rPr lang="ar-EG" sz="2400" dirty="0">
                <a:latin typeface="Calibri" panose="020F0502020204030204" pitchFamily="34" charset="0"/>
                <a:ea typeface="Calibri" panose="020F0502020204030204" pitchFamily="34" charset="0"/>
              </a:rPr>
              <a:t>       وما يسميه " ماكلوهان" بالاندماج الثقافي بين الشعوب بتحول العالم إلى قرية كونية هو غير موجود، حيث نجد أنفسنا مستقطبين إلى آلاف المقاطعات المنعزلة يستخدم كل فرد وسيلته الخاصة، ويطور اللغة التي تناسبه، وبالتالي تزداد الفروق بين الأفراد بدلاً من ترسيخ التماسك والدمج في أمة واحدة.</a:t>
            </a:r>
          </a:p>
          <a:p>
            <a:pPr marL="226695" algn="justLow" rtl="1">
              <a:lnSpc>
                <a:spcPct val="150000"/>
              </a:lnSpc>
              <a:spcAft>
                <a:spcPts val="0"/>
              </a:spcAft>
            </a:pPr>
            <a:r>
              <a:rPr lang="ar-EG" sz="2400" dirty="0">
                <a:solidFill>
                  <a:prstClr val="white"/>
                </a:solidFill>
                <a:latin typeface="Calibri" panose="020F0502020204030204" pitchFamily="34" charset="0"/>
                <a:ea typeface="Calibri" panose="020F0502020204030204" pitchFamily="34" charset="0"/>
              </a:rPr>
              <a:t>      فمثلاً من بين مميزات التليفزيون المعاصر، أنه خلق ما يسمى تليفزيون المشاركة </a:t>
            </a:r>
            <a:r>
              <a:rPr lang="en-US" sz="2400" b="1" dirty="0">
                <a:solidFill>
                  <a:prstClr val="white"/>
                </a:solidFill>
                <a:latin typeface="Times New Roman" panose="02020603050405020304" pitchFamily="18" charset="0"/>
                <a:ea typeface="Calibri" panose="020F0502020204030204" pitchFamily="34" charset="0"/>
                <a:cs typeface="Arial" panose="020B0604020202020204" pitchFamily="34" charset="0"/>
              </a:rPr>
              <a:t>Television interactive</a:t>
            </a:r>
            <a:r>
              <a:rPr lang="ar-EG" sz="2400" dirty="0">
                <a:solidFill>
                  <a:prstClr val="white"/>
                </a:solidFill>
                <a:latin typeface="Calibri" panose="020F0502020204030204" pitchFamily="34" charset="0"/>
                <a:ea typeface="Calibri" panose="020F0502020204030204" pitchFamily="34" charset="0"/>
              </a:rPr>
              <a:t> لتنمية مشاركة المشاهد، فهذا التغيير سيقلب موازين نظرية ماكلوهان من حيث تصنيفه لوسائل الإعلام إلى وسائل باردة وأخرى ساخنة، ووضع التليفزيون ضمن الوسائل الباردة التي لا تقضي ما يسمى بمشاركة المستقبل في صنع الرسالة الإعلامية.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99955" y="-33635"/>
            <a:ext cx="26494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672590" y="802770"/>
            <a:ext cx="8121278" cy="5300798"/>
          </a:xfrm>
          <a:prstGeom prst="roundRect">
            <a:avLst/>
          </a:prstGeom>
          <a:solidFill>
            <a:srgbClr val="6C263C">
              <a:alpha val="74902"/>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latin typeface="Calibri" panose="020F0502020204030204" pitchFamily="34" charset="0"/>
                <a:ea typeface="Calibri" panose="020F0502020204030204" pitchFamily="34" charset="0"/>
              </a:rPr>
              <a:t>ثالثاً: نظرية دوامة الصمت      </a:t>
            </a:r>
            <a:r>
              <a:rPr lang="en-US" sz="2400" b="1" dirty="0">
                <a:latin typeface="Times New Roman" panose="02020603050405020304" pitchFamily="18" charset="0"/>
                <a:ea typeface="Calibri" panose="020F0502020204030204" pitchFamily="34" charset="0"/>
                <a:cs typeface="Arial" panose="020B0604020202020204" pitchFamily="34" charset="0"/>
              </a:rPr>
              <a:t>Spiral Of Silence</a:t>
            </a: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rPr>
              <a:t>تؤكد الباحثة الألمانية </a:t>
            </a:r>
            <a:r>
              <a:rPr lang="ar-EG" sz="2400" b="1" dirty="0">
                <a:latin typeface="Calibri" panose="020F0502020204030204" pitchFamily="34" charset="0"/>
                <a:ea typeface="Calibri" panose="020F0502020204030204" pitchFamily="34" charset="0"/>
              </a:rPr>
              <a:t>أ. نويل نيومان</a:t>
            </a:r>
            <a:r>
              <a:rPr lang="ar-EG" sz="2400" dirty="0">
                <a:latin typeface="Calibri" panose="020F0502020204030204" pitchFamily="34" charset="0"/>
                <a:ea typeface="Calibri" panose="020F0502020204030204" pitchFamily="34" charset="0"/>
              </a:rPr>
              <a:t> </a:t>
            </a:r>
            <a:r>
              <a:rPr lang="en-US" sz="2400" b="1" dirty="0">
                <a:latin typeface="Times New Roman" panose="02020603050405020304" pitchFamily="18" charset="0"/>
                <a:ea typeface="Calibri" panose="020F0502020204030204" pitchFamily="34" charset="0"/>
                <a:cs typeface="Arial" panose="020B0604020202020204" pitchFamily="34" charset="0"/>
              </a:rPr>
              <a:t> EN. Neuman </a:t>
            </a:r>
            <a:r>
              <a:rPr lang="ar-EG" sz="2400" b="1" dirty="0">
                <a:latin typeface="Calibri" panose="020F0502020204030204" pitchFamily="34" charset="0"/>
                <a:ea typeface="Calibri" panose="020F0502020204030204" pitchFamily="34" charset="0"/>
                <a:cs typeface="Times New Roman" panose="02020603050405020304" pitchFamily="18" charset="0"/>
              </a:rPr>
              <a:t>1980</a:t>
            </a:r>
            <a:r>
              <a:rPr lang="ar-EG" sz="2400" dirty="0">
                <a:latin typeface="Calibri" panose="020F0502020204030204" pitchFamily="34" charset="0"/>
                <a:ea typeface="Calibri" panose="020F0502020204030204" pitchFamily="34" charset="0"/>
              </a:rPr>
              <a:t> في نظرية دوامة الصمت على قوة وسائل الإعلام في تكوين الرأي العام، والفكرة الأساسية للنظرية هي أن الفرد لا يُعلن عن رأيه الحقيقي ، بل يفضل الاحتفاظ به، وعدم البوح به للآخرين، خاصة إذا شعر بأن غالبية الأفراد لهم رأي آخر مختلف، وتفسر النظرية هذه الظاهرة في ضوء خوف الفرد من العزلة عن الآخرين إذا أعرب عن رأي مخالف لرأي الأغلبية</a:t>
            </a:r>
            <a:r>
              <a:rPr lang="ar-EG" sz="1050" dirty="0">
                <a:latin typeface="Calibri" panose="020F0502020204030204" pitchFamily="34" charset="0"/>
                <a:ea typeface="Calibri" panose="020F0502020204030204" pitchFamily="34" charset="0"/>
              </a:rPr>
              <a:t>.</a:t>
            </a:r>
          </a:p>
          <a:p>
            <a:pPr algn="justLow" rtl="1">
              <a:lnSpc>
                <a:spcPct val="150000"/>
              </a:lnSpc>
              <a:spcAft>
                <a:spcPts val="800"/>
              </a:spcAft>
            </a:pPr>
            <a:endParaRPr lang="ar-EG" sz="105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endParaRPr lang="ar-EG" sz="105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endParaRPr lang="ar-EG" sz="105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endParaRPr lang="en-US" sz="800" dirty="0">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5C2D596A-1968-462A-9DAB-8D89F796651A}"/>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398132" y="1414509"/>
            <a:ext cx="3162366" cy="4028982"/>
          </a:xfrm>
          <a:prstGeom prst="rect">
            <a:avLst/>
          </a:prstGeom>
          <a:noFill/>
          <a:ln>
            <a:noFill/>
          </a:ln>
        </p:spPr>
      </p:pic>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633927" y="1099592"/>
            <a:ext cx="10381641" cy="5012393"/>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pPr>
            <a:r>
              <a:rPr lang="ar-EG" sz="2800" dirty="0">
                <a:latin typeface="Calibri" panose="020F0502020204030204" pitchFamily="34" charset="0"/>
                <a:ea typeface="Calibri" panose="020F0502020204030204" pitchFamily="34" charset="0"/>
              </a:rPr>
              <a:t>تعتبر هذه النظرية من نظريات الرأي العام، ويمكن تصنيفها في إطار واحد مع نظرية  بناء الأجندة، حيث تهتم بالتأثير على المستوى الجمعي وتأثير الرأي العام، وإن كانت تسير في الاتجاه المعاكس من حيث الكشف عن مواطن التأثير وسدته، ففي الوقت الذي تهتم فيه وسائل الإعلام ببناء صور عامة للقضايا، نجدها تضغط على الآخرين لإخفاء آرائهم أو وجهات نظرهم التي يرون أنها لا تتفق مع الرأي العام الذي تشكله وسائل الإعلام، وهذه هي فكرة قيام وسائل الإعلام بتدعيم الصمت أو تصاعد الإحساس بتباين الآراء والأفكار مع المجموع، ما يدفع الفرد إلى التزام الصمت خوفاً من العزلة وهذا هو جوهر مصطلح دوامة الصمت </a:t>
            </a:r>
            <a:r>
              <a:rPr lang="en-US" sz="2800" b="1" dirty="0">
                <a:latin typeface="Times New Roman" panose="02020603050405020304" pitchFamily="18" charset="0"/>
                <a:ea typeface="Calibri" panose="020F0502020204030204" pitchFamily="34" charset="0"/>
                <a:cs typeface="Arial" panose="020B0604020202020204" pitchFamily="34" charset="0"/>
              </a:rPr>
              <a:t>Spiral OF Silence</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81968" y="-96528"/>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4" y="1010581"/>
            <a:ext cx="10573602"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مفهوم الرأي العام في نظرية دوامة الصمت.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   تميز نيومان بين نموذجين لتعريف الرأي العام، يركز الأول على الجانب المنطقي ويعتبر الرأي العام أنه الحكم الاجتماعي الذي تصل إليه الجماعة الواعية لإحدى القضايا التي تهمها بعد نقاش واسع وعام حول القضية.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    أما الاتجاه الثاني لتعريف الرأي العام فيركز على الجانب الوجداني وهو النموذج الذي تنطلق منه نظرية دوامة الصمت، حيث يرى أصحاب النظرية أن المجتمع يشعر الأفراد بتهديد أن يكونوا في عزلة اجتماعية إذا لم يتعرفوا على الرأي </a:t>
            </a:r>
            <a:r>
              <a:rPr lang="ar-EG" sz="2400">
                <a:solidFill>
                  <a:srgbClr val="002060"/>
                </a:solidFill>
                <a:latin typeface="Calibri" panose="020F0502020204030204" pitchFamily="34" charset="0"/>
                <a:ea typeface="Calibri" panose="020F0502020204030204" pitchFamily="34" charset="0"/>
              </a:rPr>
              <a:t>الغالب والتعبير </a:t>
            </a:r>
            <a:r>
              <a:rPr lang="ar-EG" sz="2400" dirty="0">
                <a:solidFill>
                  <a:srgbClr val="002060"/>
                </a:solidFill>
                <a:latin typeface="Calibri" panose="020F0502020204030204" pitchFamily="34" charset="0"/>
                <a:ea typeface="Calibri" panose="020F0502020204030204" pitchFamily="34" charset="0"/>
              </a:rPr>
              <a:t>عنه.</a:t>
            </a: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ويعرف الرأي العام هنا بأنه قوة ضبط اجتماعي وأنه الآراء التي يمكن التعبير عنها دون مخاطرة أو عزلة اجتماعية، وبهذا التفسير لمفهوم الرأي العام وتكوينه تُضيف نيومان أهمية إضفاء بعد اجتماعي ونفسي في تحليل الرأي العام.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26002" y="34339"/>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2127851" y="1010581"/>
            <a:ext cx="9674943"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الفروض الأساسية لنظرية دوامة الصمت.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لكل فرد حاسة سادسة تمكنه من التعرف على الرأي العام السائد.</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يوجد لدى الإنسان العادي خوف طبيعي من العزلة الاجتماعية، ويعرف نوع السلوك الذي يمكن أن يتسبب في حدوث هذه العزلة.</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يتجنب الأفراد التعبير عن آرائهم إذا كانت مخالفة لرأي الأغلبية، خوفاً من العزلة الاجتماعية التي قد تترتب على ذلك.</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39232" y="-294191"/>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262446" y="1047136"/>
            <a:ext cx="9540347" cy="526424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tabLst>
                <a:tab pos="1131570" algn="l"/>
              </a:tabLst>
            </a:pPr>
            <a:r>
              <a:rPr lang="ar-EG" sz="2800" b="1" dirty="0">
                <a:latin typeface="Calibri" panose="020F0502020204030204" pitchFamily="34" charset="0"/>
                <a:ea typeface="Calibri" panose="020F0502020204030204" pitchFamily="34" charset="0"/>
              </a:rPr>
              <a:t>الفروض الفرعية لنظرية دوامة الصمت.</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latin typeface="Calibri" panose="020F0502020204030204" pitchFamily="34" charset="0"/>
                <a:ea typeface="Calibri" panose="020F0502020204030204" pitchFamily="34" charset="0"/>
              </a:rPr>
              <a:t> قدمت نيومان فكرة دوامة الصمت من خلال مجموعة افتراضات وعناصر قوية هي:</a:t>
            </a:r>
            <a:endParaRPr lang="en-US" sz="28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latin typeface="Times New Roman" panose="02020603050405020304" pitchFamily="18" charset="0"/>
                <a:ea typeface="Calibri" panose="020F0502020204030204" pitchFamily="34" charset="0"/>
              </a:rPr>
              <a:t>كل أفراد المجتمع لديهم آراء.</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latin typeface="Times New Roman" panose="02020603050405020304" pitchFamily="18" charset="0"/>
                <a:ea typeface="Calibri" panose="020F0502020204030204" pitchFamily="34" charset="0"/>
              </a:rPr>
              <a:t>لاعتبارات تتصل بالخوف من العزلة الاجتماعية، فمن غير المتوقع أن يعبر الأفراد عن آرائهم إذا أدركوا أنهم غير مؤيدين من الآخرين.</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tabLst>
                <a:tab pos="1131570" algn="l"/>
              </a:tabLst>
            </a:pPr>
            <a:r>
              <a:rPr lang="ar-EG" sz="2800" dirty="0">
                <a:latin typeface="Times New Roman" panose="02020603050405020304" pitchFamily="18" charset="0"/>
                <a:ea typeface="Calibri" panose="020F0502020204030204" pitchFamily="34" charset="0"/>
              </a:rPr>
              <a:t>يسعى الأفراد لفحص البيئة المحيطة بحثاً عن علاقات التأييد.</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19134" y="899652"/>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1131570" algn="l"/>
              </a:tabLst>
            </a:pPr>
            <a:r>
              <a:rPr lang="ar-EG" sz="2400" dirty="0">
                <a:latin typeface="Times New Roman" panose="02020603050405020304" pitchFamily="18" charset="0"/>
                <a:ea typeface="Calibri" panose="020F0502020204030204" pitchFamily="34" charset="0"/>
              </a:rPr>
              <a:t>3. تشكل وسائل الإعلام المصدر الرئيسي للحصول على المعلومات حول توزيع الآراء، ومن ثم حول مناخ التأييد أو عدم التأييد.</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tabLst>
                <a:tab pos="1131570" algn="l"/>
              </a:tabLst>
            </a:pPr>
            <a:r>
              <a:rPr lang="ar-EG" sz="2400" dirty="0">
                <a:latin typeface="Times New Roman" panose="02020603050405020304" pitchFamily="18" charset="0"/>
                <a:ea typeface="Calibri" panose="020F0502020204030204" pitchFamily="34" charset="0"/>
              </a:rPr>
              <a:t>4. تشكل بعض الجماعات المرجعية مصدراً للمعلومات لبعض الأفراد بشكل تنافسي مع وسائل الإعلام.</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1131570" algn="l"/>
              </a:tabLst>
            </a:pPr>
            <a:r>
              <a:rPr lang="ar-EG" sz="2400" dirty="0">
                <a:latin typeface="Times New Roman" panose="02020603050405020304" pitchFamily="18" charset="0"/>
                <a:ea typeface="Calibri" panose="020F0502020204030204" pitchFamily="34" charset="0"/>
              </a:rPr>
              <a:t>5. يتجه خطاب وسائل الإعلام ليكون أحادي الاتجاه، وغالباً ما يكون هو الرأي المسيطر.</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14222" y="745205"/>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1131570" algn="l"/>
              </a:tabLst>
            </a:pPr>
            <a:r>
              <a:rPr lang="ar-EG" sz="2800" b="1" dirty="0">
                <a:latin typeface="Times New Roman" panose="02020603050405020304" pitchFamily="18" charset="0"/>
                <a:ea typeface="Calibri" panose="020F0502020204030204" pitchFamily="34" charset="0"/>
                <a:cs typeface="+mj-cs"/>
              </a:rPr>
              <a:t>7</a:t>
            </a:r>
            <a:r>
              <a:rPr lang="ar-EG" sz="2800" dirty="0">
                <a:latin typeface="Times New Roman" panose="02020603050405020304" pitchFamily="18" charset="0"/>
                <a:ea typeface="Calibri" panose="020F0502020204030204" pitchFamily="34" charset="0"/>
              </a:rPr>
              <a:t>. حينما يدرك الأفراد أن آرائهم لا تحظى بالتأييد من جانب الآخرين، فإنهم سيفقدون الثقة، وينسحبون من المناقشات الجماهيرية العامة، ويفضلون الصمت؛ إلا أنهم لا يغيرون من آرائهم الذاتية غالباً.</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tabLst>
                <a:tab pos="1131570" algn="l"/>
              </a:tabLst>
            </a:pPr>
            <a:r>
              <a:rPr lang="ar-EG" sz="2800" b="1" dirty="0">
                <a:latin typeface="Times New Roman" panose="02020603050405020304" pitchFamily="18" charset="0"/>
                <a:ea typeface="Calibri" panose="020F0502020204030204" pitchFamily="34" charset="0"/>
                <a:cs typeface="+mj-cs"/>
              </a:rPr>
              <a:t>8</a:t>
            </a:r>
            <a:r>
              <a:rPr lang="ar-EG" sz="2800" dirty="0">
                <a:latin typeface="Times New Roman" panose="02020603050405020304" pitchFamily="18" charset="0"/>
                <a:ea typeface="Calibri" panose="020F0502020204030204" pitchFamily="34" charset="0"/>
              </a:rPr>
              <a:t>. تتجه وسائل الإعلام نحو تحريف بعض الآراء في المجتمع، ويتأثر هذا التحريف بوجهات نظر الإعلاميين أنفسهم.</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1131570" algn="l"/>
              </a:tabLst>
            </a:pPr>
            <a:r>
              <a:rPr lang="ar-EG" sz="2800" b="1" dirty="0">
                <a:latin typeface="Times New Roman" panose="02020603050405020304" pitchFamily="18" charset="0"/>
                <a:ea typeface="Calibri" panose="020F0502020204030204" pitchFamily="34" charset="0"/>
                <a:cs typeface="+mj-cs"/>
              </a:rPr>
              <a:t>9</a:t>
            </a:r>
            <a:r>
              <a:rPr lang="ar-EG" sz="2800" dirty="0">
                <a:latin typeface="Times New Roman" panose="02020603050405020304" pitchFamily="18" charset="0"/>
                <a:ea typeface="Calibri" panose="020F0502020204030204" pitchFamily="34" charset="0"/>
              </a:rPr>
              <a:t>.  يتحقق التأثير القوي لوسائل الاتصال من خلال السيطرة على المجتمع وسلبه قوته، وينبغي التأكيد أن هذا التأثير ليس مباشراً.</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079292" y="899652"/>
            <a:ext cx="10723502"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tabLst>
                <a:tab pos="1131570" algn="l"/>
              </a:tabLst>
            </a:pPr>
            <a:r>
              <a:rPr lang="ar-EG" sz="2400" b="1" dirty="0">
                <a:latin typeface="Calibri" panose="020F0502020204030204" pitchFamily="34" charset="0"/>
                <a:ea typeface="Calibri" panose="020F0502020204030204" pitchFamily="34" charset="0"/>
              </a:rPr>
              <a:t>العوامل التي تدفع الناس لإعلان وجهات نظرهم.</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dirty="0">
                <a:latin typeface="Calibri" panose="020F0502020204030204" pitchFamily="34" charset="0"/>
                <a:ea typeface="Calibri" panose="020F0502020204030204" pitchFamily="34" charset="0"/>
              </a:rPr>
              <a:t>ترى نيومان أن هناك العديد من العوامل تجعل الناس حريصين على إعلان وجهات نظرهم وبالمشاركة بآرائهم:</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cs"/>
              <a:buAutoNum type="arabic1Minus"/>
              <a:tabLst>
                <a:tab pos="1131570" algn="l"/>
              </a:tabLst>
            </a:pPr>
            <a:r>
              <a:rPr lang="ar-EG" sz="2000" b="1" dirty="0">
                <a:latin typeface="Calibri" panose="020F0502020204030204" pitchFamily="34" charset="0"/>
                <a:ea typeface="Calibri" panose="020F0502020204030204" pitchFamily="34" charset="0"/>
              </a:rPr>
              <a:t>إحساس الفرد بانتمائه إلى رأي الأغلبية.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cs"/>
              <a:buAutoNum type="arabic1Minus"/>
              <a:tabLst>
                <a:tab pos="1131570" algn="l"/>
              </a:tabLst>
            </a:pPr>
            <a:r>
              <a:rPr lang="ar-EG" sz="2000" b="1" dirty="0">
                <a:latin typeface="Calibri" panose="020F0502020204030204" pitchFamily="34" charset="0"/>
                <a:ea typeface="Calibri" panose="020F0502020204030204" pitchFamily="34" charset="0"/>
              </a:rPr>
              <a:t>إدراكه وفهمه أن الرأي الحالي سيتفق مع توقعاته عن المستقبل واتجاهاته.</a:t>
            </a:r>
            <a:endParaRPr lang="en-US" sz="2000" b="1"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tabLst>
                <a:tab pos="1131570" algn="l"/>
              </a:tabLst>
            </a:pPr>
            <a:r>
              <a:rPr lang="ar-EG" sz="2000" b="1" dirty="0">
                <a:latin typeface="Calibri" panose="020F0502020204030204" pitchFamily="34" charset="0"/>
                <a:ea typeface="Calibri" panose="020F0502020204030204" pitchFamily="34" charset="0"/>
              </a:rPr>
              <a:t>ج. الميل للحديث مع من يتفقون معه أكثر ممن يعارضونه.</a:t>
            </a:r>
          </a:p>
          <a:p>
            <a:pPr lvl="0" algn="justLow" rtl="1">
              <a:lnSpc>
                <a:spcPct val="150000"/>
              </a:lnSpc>
              <a:spcAft>
                <a:spcPts val="0"/>
              </a:spcAft>
              <a:tabLst>
                <a:tab pos="1131570" algn="l"/>
              </a:tabLst>
            </a:pPr>
            <a:r>
              <a:rPr lang="ar-EG" sz="2000" b="1" dirty="0">
                <a:latin typeface="Calibri" panose="020F0502020204030204" pitchFamily="34" charset="0"/>
                <a:ea typeface="Calibri" panose="020F0502020204030204" pitchFamily="34" charset="0"/>
              </a:rPr>
              <a:t>د. إحساس الفرد بذاته- تقديره لذاته- يجعله يعلن رأيه، بينما العكس يجعل الفرد يتردد في إعلان رأيه ويفضل الصمت.</a:t>
            </a:r>
            <a:endParaRPr lang="en-US" sz="2000" b="1"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1131570" algn="l"/>
              </a:tabLst>
            </a:pPr>
            <a:r>
              <a:rPr lang="ar-EG" sz="2000" b="1" dirty="0">
                <a:latin typeface="Calibri" panose="020F0502020204030204" pitchFamily="34" charset="0"/>
                <a:ea typeface="Calibri" panose="020F0502020204030204" pitchFamily="34" charset="0"/>
              </a:rPr>
              <a:t>هـ. هناك فئات اجتماعية تميل أكثر من غيرها للحوار والمشاركة بسهولة وهم الرجال، صغار السن، الطبقة المتوسطة والأعلى.</a:t>
            </a:r>
            <a:endParaRPr lang="en-US" sz="2000" b="1"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tabLst>
                <a:tab pos="1131570" algn="l"/>
              </a:tabLst>
            </a:pPr>
            <a:r>
              <a:rPr lang="ar-EG" sz="2000" b="1" dirty="0">
                <a:latin typeface="Calibri" panose="020F0502020204030204" pitchFamily="34" charset="0"/>
                <a:ea typeface="Calibri" panose="020F0502020204030204" pitchFamily="34" charset="0"/>
              </a:rPr>
              <a:t>و. معظم القوانين تشجع الناس على التعبير عن آرائهم عندما يعتقدون أنهم أكثر عدداً ويشكلون أغلبية.</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cs"/>
              <a:buAutoNum type="arabic1Minus"/>
              <a:tabLst>
                <a:tab pos="1131570" algn="l"/>
              </a:tabLs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69233" y="1032357"/>
            <a:ext cx="1038570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buFont typeface="Wingdings" panose="05000000000000000000" pitchFamily="2" charset="2"/>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خصائص قوة وسائل الإعلام في نظرية دوامة الصمت: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حسب نظرية دوامة الصمت هناك ثلاثة خصائص رئيسية تتصف بها وسائل الإعلام تؤدي إلى غياب العمليات الانتقائية التي يقوم بها الفرد وأهمها عملية الإدراك الانتقائي وهي: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Arial" panose="020B0604020202020204" pitchFamily="34" charset="0"/>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الشيوع والانتشار</a:t>
            </a:r>
            <a:r>
              <a:rPr lang="ar-EG" sz="2800" dirty="0">
                <a:solidFill>
                  <a:srgbClr val="002060"/>
                </a:solidFill>
                <a:latin typeface="Calibri" panose="020F0502020204030204" pitchFamily="34" charset="0"/>
                <a:ea typeface="Calibri" panose="020F0502020204030204" pitchFamily="34" charset="0"/>
              </a:rPr>
              <a:t>: حيث تعتبر وسائل الإعلام أينما تكون مصدراً للمعلومات.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Arial" panose="020B0604020202020204" pitchFamily="34" charset="0"/>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التراكم:</a:t>
            </a:r>
            <a:r>
              <a:rPr lang="ar-EG" sz="2800" dirty="0">
                <a:solidFill>
                  <a:srgbClr val="002060"/>
                </a:solidFill>
                <a:latin typeface="Calibri" panose="020F0502020204030204" pitchFamily="34" charset="0"/>
                <a:ea typeface="Calibri" panose="020F0502020204030204" pitchFamily="34" charset="0"/>
              </a:rPr>
              <a:t> حيث تميل وسائل الإعلام الإخبارية إلى تكرار النشر والإذاعة للقصص الإخبارية.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Arial" panose="020B0604020202020204" pitchFamily="34" charset="0"/>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التناغم أو الاتفاق:</a:t>
            </a:r>
            <a:r>
              <a:rPr lang="ar-EG" sz="2800" dirty="0">
                <a:solidFill>
                  <a:srgbClr val="002060"/>
                </a:solidFill>
                <a:latin typeface="Calibri" panose="020F0502020204030204" pitchFamily="34" charset="0"/>
                <a:ea typeface="Calibri" panose="020F0502020204030204" pitchFamily="34" charset="0"/>
              </a:rPr>
              <a:t> حيث يؤثر تشابه القيم التي يتمسك بها العاملون في وسائل الإعلام على المحتوى الذي يقدمونه فيكون هذا المحتوى مشابهاً لقيمهم، والذي يُشير إلى الاتجاه السائد.</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وهذه العوامل تؤدي إلى ظهور الاتجاه الموحد تقريباً بين وسائل الإعلام في نشر وتعزيز الاتجاه السائد في الرأي العام، الذي يؤدي إلى (التزام الصمت) بين الأقليات، حتى لا يحدث تصادم بين إدراك الأقليات، وما يدركونه سائداً في الرأي العام من خلال 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وتقترح نيومان لاكتشاف قوة وسائل الإعلام استخدام مجموعة من مناهج تجمع بين المقاييس الميدانية والمسحية للجمهور والقائمين بالاتصال، فضلاً عن استخدام تحليل المحتوى، ويمكن استخدام هذه الأساليب البحثية على فترات ممتدة للكشف عن التأثير التراكمي لوسائل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
              <a:tabLst>
                <a:tab pos="1131570" algn="l"/>
              </a:tabLst>
            </a:pPr>
            <a:r>
              <a:rPr lang="ar-EG" sz="3200" b="1" dirty="0">
                <a:solidFill>
                  <a:srgbClr val="002060"/>
                </a:solidFill>
                <a:latin typeface="Calibri" panose="020F0502020204030204" pitchFamily="34" charset="0"/>
                <a:ea typeface="Calibri" panose="020F0502020204030204" pitchFamily="34" charset="0"/>
              </a:rPr>
              <a:t>الانتقادات الموجهة لنظرية دوامة الصمت:</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400" dirty="0">
                <a:solidFill>
                  <a:srgbClr val="002060"/>
                </a:solidFill>
                <a:latin typeface="Times New Roman" panose="02020603050405020304" pitchFamily="18" charset="0"/>
                <a:ea typeface="Calibri" panose="020F0502020204030204" pitchFamily="34" charset="0"/>
              </a:rPr>
              <a:t>أشارت بعض الدراسات إلى أن مصطلح الأقلية الصامتة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Silent Minority</a:t>
            </a:r>
            <a:r>
              <a:rPr lang="ar-EG" sz="2400" dirty="0">
                <a:solidFill>
                  <a:srgbClr val="002060"/>
                </a:solidFill>
                <a:latin typeface="Times New Roman" panose="02020603050405020304" pitchFamily="18" charset="0"/>
                <a:ea typeface="Calibri" panose="020F0502020204030204" pitchFamily="34" charset="0"/>
              </a:rPr>
              <a:t> يفتقد بعض الدقة.</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400" dirty="0">
                <a:solidFill>
                  <a:srgbClr val="002060"/>
                </a:solidFill>
                <a:latin typeface="Times New Roman" panose="02020603050405020304" pitchFamily="18" charset="0"/>
                <a:ea typeface="Calibri" panose="020F0502020204030204" pitchFamily="34" charset="0"/>
              </a:rPr>
              <a:t>يشكك بعض الباحثين في افتراض المضمون المتسق والمنسجم والمتكرر لوسائل الإعلام، على الأقل في وجود الديمقراطيات التي تتعدد فيها الآراء والمصالح، ويصعب على وسائل الإعلام أن تتبنى اتجاهاً واحداً وثابتاً من القضايا المثارة لفترة زمنية طويلة.</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tabLst>
                <a:tab pos="1131570" algn="l"/>
              </a:tabLst>
            </a:pPr>
            <a:r>
              <a:rPr lang="ar-EG" sz="2400" dirty="0">
                <a:solidFill>
                  <a:srgbClr val="002060"/>
                </a:solidFill>
                <a:latin typeface="Times New Roman" panose="02020603050405020304" pitchFamily="18" charset="0"/>
                <a:ea typeface="Calibri" panose="020F0502020204030204" pitchFamily="34" charset="0"/>
              </a:rPr>
              <a:t>يصعب تفسير عملية تكوين الرأي العام بمعزل عن دور المعلومات التي يحصل عليها الفرد من بيئته السياسية والاجتماعية المحيطة، وخاصة في القضايا المهمة التي تتصل بمصائر الشعوب.</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tabLst>
                <a:tab pos="1131570" algn="l"/>
              </a:tabLst>
            </a:pPr>
            <a:r>
              <a:rPr lang="ar-EG" sz="2400" dirty="0">
                <a:solidFill>
                  <a:srgbClr val="002060"/>
                </a:solidFill>
                <a:latin typeface="Times New Roman" panose="02020603050405020304" pitchFamily="18" charset="0"/>
                <a:ea typeface="Calibri" panose="020F0502020204030204" pitchFamily="34" charset="0"/>
              </a:rPr>
              <a:t>4. تأتي نظرية دوامة الصمت لتؤكد على فكرة " سلبية الجمهور" على عكس الكثير من النظريات التي تؤكد ايجابيته ونشاطه، ولم تقدم نظرية دوامة الصمت دليلاً قوياً على قدرة وسائل الإعلام على التغلب على العمليات الانتقائية التي يقوم بها الجمهور.</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tabLst>
                <a:tab pos="1131570" algn="l"/>
              </a:tabLst>
            </a:pPr>
            <a:r>
              <a:rPr lang="ar-EG" sz="2400" dirty="0">
                <a:solidFill>
                  <a:srgbClr val="002060"/>
                </a:solidFill>
                <a:latin typeface="Times New Roman" panose="02020603050405020304" pitchFamily="18" charset="0"/>
                <a:ea typeface="Calibri" panose="020F0502020204030204" pitchFamily="34" charset="0"/>
              </a:rPr>
              <a:t>5. هناك شكوك حول الفرض الخاص بدقة الجمهور في تقديره لمناخ الرأي السائد في المجتمع حول القضايا المثارة في أوساط الرأي العام، فالأفراد يدركون رأي الآخرين وفقاً لآرائهم الذاتية وهذا يشكل ما يمكن تسميته بالوعي الزائف لمناخ الرأي العام.</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1131570" algn="l"/>
              </a:tabLst>
            </a:pPr>
            <a:r>
              <a:rPr lang="ar-EG" sz="2400" dirty="0">
                <a:solidFill>
                  <a:srgbClr val="002060"/>
                </a:solidFill>
                <a:latin typeface="Times New Roman" panose="02020603050405020304" pitchFamily="18" charset="0"/>
                <a:ea typeface="Calibri" panose="020F0502020204030204" pitchFamily="34" charset="0"/>
              </a:rPr>
              <a:t>6. ركزت النظرية في تفسيرها لصمت الأقلية على فكرة الخوف من العزلة الاجتماعية كدافع، بينما لا ينكر وجود دوافع أخرى قد تلعب دوراً في ذلك، مثل تأثير تضامن وتكافل الجماعة التي ينتمي لها الفرد، وحاجة </a:t>
            </a:r>
            <a:r>
              <a:rPr lang="ar-EG" sz="2800" dirty="0">
                <a:latin typeface="Times New Roman" panose="02020603050405020304" pitchFamily="18" charset="0"/>
                <a:ea typeface="Calibri" panose="020F0502020204030204" pitchFamily="34" charset="0"/>
              </a:rPr>
              <a:t>الفرد لتقديم صورة متماسكة عن جماعته أمام الآخرين.</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236031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وقد ردت نيومان على هذه الانتقادات بأن أقرت بعضها، فاعترفت بأن هناك أقلية داخل مجموعة الأقلية الصامتة تتمسك برأيها، وهؤلاء يمكن أن يعبروا عن آرائهم إذا حظيت بتأثير الآخرين.</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وفى ردها على عدم وجود اتساق بالنسبة للمضمون أقرت بذلك في المجتمعات الغربية وأكدت أن ذلك ينطبق بالفعل على الدول النامية.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وقد تراجعت نيومان عن افتراض أن وسائل الإعلام تعكس الاتجاه السائد في المجتمع أو رأي الأغلبية، وفرقت بين الرأي العام الحقيقي، والرأي العام المزيف الذي يمكن أن تقدمه وسائل الإعلام.</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 ومع الإقرار بالانتقادات التي وجهت إلى نظرية دوامة الصمت؛ إلا أن النظرية حظيت باهتمام كثير من الباحثين في دراسات الرأي العام.</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02895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endParaRPr lang="en-US" sz="28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شهد مجال الإعلام وأدبياته ظهور تيار جديد يقر بوجود تأثير قوي لوسائل الإعلام على الجمهور، وقد استعرضت هذه المحاضرة لأبرز ثلاث نظريات منها: </a:t>
            </a:r>
            <a:r>
              <a:rPr lang="ar-EG" sz="2400" b="1" dirty="0">
                <a:solidFill>
                  <a:srgbClr val="002060"/>
                </a:solidFill>
                <a:latin typeface="Calibri" panose="020F0502020204030204" pitchFamily="34" charset="0"/>
                <a:ea typeface="Calibri" panose="020F0502020204030204" pitchFamily="34" charset="0"/>
              </a:rPr>
              <a:t>نظرية "اجتياز المجتمع التقليدي"</a:t>
            </a:r>
            <a:r>
              <a:rPr lang="ar-EG" sz="2400" dirty="0">
                <a:solidFill>
                  <a:srgbClr val="002060"/>
                </a:solidFill>
                <a:latin typeface="Calibri" panose="020F0502020204030204" pitchFamily="34" charset="0"/>
                <a:ea typeface="Calibri" panose="020F0502020204030204" pitchFamily="34" charset="0"/>
              </a:rPr>
              <a:t> وتدور فكرتها حول أن المجتمعات المتحضرة تمتد تأثيراتها للمجتمعات الأقل تحضراً، ومع ازدياد التعليم يزداد تأثير وسائل الإعلام والاتصال في المجتمعات للانتقال إلى مجتمعات أكثر تحضراً. أما "</a:t>
            </a:r>
            <a:r>
              <a:rPr lang="ar-EG" sz="2400" b="1" dirty="0">
                <a:solidFill>
                  <a:srgbClr val="002060"/>
                </a:solidFill>
                <a:latin typeface="Calibri" panose="020F0502020204030204" pitchFamily="34" charset="0"/>
                <a:ea typeface="Calibri" panose="020F0502020204030204" pitchFamily="34" charset="0"/>
              </a:rPr>
              <a:t>نظرية الحتمية التكنولوجية</a:t>
            </a:r>
            <a:r>
              <a:rPr lang="ar-EG" sz="2400" dirty="0">
                <a:solidFill>
                  <a:srgbClr val="002060"/>
                </a:solidFill>
                <a:latin typeface="Calibri" panose="020F0502020204030204" pitchFamily="34" charset="0"/>
                <a:ea typeface="Calibri" panose="020F0502020204030204" pitchFamily="34" charset="0"/>
              </a:rPr>
              <a:t>"، فتعتبر أن أي وسيلة إعلامية هي امتداد للحواس البشرية، وأن الوسيلة التقنية بما تملكه من خصائص هي الرسالة بحد ذاتها. أما النظرية الثالثة "</a:t>
            </a:r>
            <a:r>
              <a:rPr lang="ar-EG" sz="2400" b="1" dirty="0">
                <a:solidFill>
                  <a:srgbClr val="002060"/>
                </a:solidFill>
                <a:latin typeface="Calibri" panose="020F0502020204030204" pitchFamily="34" charset="0"/>
                <a:ea typeface="Calibri" panose="020F0502020204030204" pitchFamily="34" charset="0"/>
              </a:rPr>
              <a:t>دوامة الصمت</a:t>
            </a:r>
            <a:r>
              <a:rPr lang="ar-EG" sz="2400" dirty="0">
                <a:solidFill>
                  <a:srgbClr val="002060"/>
                </a:solidFill>
                <a:latin typeface="Calibri" panose="020F0502020204030204" pitchFamily="34" charset="0"/>
                <a:ea typeface="Calibri" panose="020F0502020204030204" pitchFamily="34" charset="0"/>
              </a:rPr>
              <a:t>" التي تركز على قوة وسائل الإعلام، وقدرتها على الضغط على الأفراد بإخفاء ما يعتقدونه إذا لم يكن متفقاً مع ما يعتقده الأغلبية، والرأي العام الذي تشكل بفعل تأثير وسائل الإعلام</a:t>
            </a:r>
            <a:r>
              <a:rPr lang="ar-EG" sz="2400" b="1"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lvl="0" algn="justLow" rtl="1">
              <a:lnSpc>
                <a:spcPct val="115000"/>
              </a:lnSpc>
            </a:pPr>
            <a:r>
              <a:rPr lang="en-US" sz="28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a:t>
            </a:r>
            <a:r>
              <a:rPr lang="ar-SA" sz="2800" dirty="0">
                <a:solidFill>
                  <a:srgbClr val="B64065"/>
                </a:solidFill>
                <a:latin typeface="Calibri" panose="020F0502020204030204" pitchFamily="34" charset="0"/>
                <a:ea typeface="Calibri" panose="020F0502020204030204" pitchFamily="34" charset="0"/>
                <a:cs typeface="Simplified Arabic" panose="02020603050405020304" pitchFamily="18" charset="-78"/>
              </a:rPr>
              <a:t> </a:t>
            </a:r>
            <a:r>
              <a:rPr lang="ar-SA" sz="2800" dirty="0">
                <a:solidFill>
                  <a:srgbClr val="002060"/>
                </a:solidFill>
                <a:latin typeface="Calibri" panose="020F0502020204030204" pitchFamily="34" charset="0"/>
                <a:ea typeface="Calibri" panose="020F0502020204030204" pitchFamily="34" charset="0"/>
              </a:rPr>
              <a:t>كمال الحاج، نظريات الإعلام والاتصال، </a:t>
            </a:r>
            <a:r>
              <a:rPr lang="ar-SA" sz="2800" b="1" dirty="0">
                <a:solidFill>
                  <a:srgbClr val="002060"/>
                </a:solidFill>
                <a:latin typeface="Calibri" panose="020F0502020204030204" pitchFamily="34" charset="0"/>
                <a:ea typeface="Calibri" panose="020F0502020204030204" pitchFamily="34" charset="0"/>
              </a:rPr>
              <a:t>الجامعة الافتراضية السورية</a:t>
            </a:r>
            <a:r>
              <a:rPr lang="ar-SA" sz="2800" dirty="0">
                <a:solidFill>
                  <a:srgbClr val="002060"/>
                </a:solidFill>
                <a:latin typeface="Calibri" panose="020F0502020204030204" pitchFamily="34" charset="0"/>
                <a:ea typeface="Calibri" panose="020F0502020204030204" pitchFamily="34" charset="0"/>
              </a:rPr>
              <a:t>، </a:t>
            </a:r>
            <a:r>
              <a:rPr lang="ar-SA" sz="2800" dirty="0">
                <a:solidFill>
                  <a:srgbClr val="002060"/>
                </a:solidFill>
                <a:latin typeface="Calibri" panose="020F0502020204030204" pitchFamily="34" charset="0"/>
                <a:ea typeface="Calibri" panose="020F0502020204030204" pitchFamily="34" charset="0"/>
                <a:cs typeface="+mj-cs"/>
              </a:rPr>
              <a:t>2020</a:t>
            </a:r>
            <a:r>
              <a:rPr lang="ar-SA" sz="2800" dirty="0">
                <a:solidFill>
                  <a:srgbClr val="002060"/>
                </a:solidFill>
                <a:latin typeface="Calibri" panose="020F0502020204030204" pitchFamily="34" charset="0"/>
                <a:ea typeface="Calibri" panose="020F0502020204030204" pitchFamily="34" charset="0"/>
              </a:rPr>
              <a:t>.</a:t>
            </a:r>
            <a:endParaRPr lang="en-US" sz="2800" dirty="0">
              <a:solidFill>
                <a:srgbClr val="002060"/>
              </a:solidFill>
              <a:latin typeface="Calibri" panose="020F0502020204030204" pitchFamily="34" charset="0"/>
              <a:ea typeface="Calibri" panose="020F0502020204030204" pitchFamily="34" charset="0"/>
            </a:endParaRPr>
          </a:p>
          <a:p>
            <a:pPr marL="457200" lvl="0" indent="-457200" algn="justLow" rtl="1">
              <a:lnSpc>
                <a:spcPct val="115000"/>
              </a:lnSpc>
              <a:buFontTx/>
              <a:buChar char="-"/>
            </a:pPr>
            <a:r>
              <a:rPr lang="ar-SA" sz="2800" dirty="0">
                <a:solidFill>
                  <a:srgbClr val="002060"/>
                </a:solidFill>
                <a:latin typeface="Calibri" panose="020F0502020204030204" pitchFamily="34" charset="0"/>
                <a:ea typeface="Calibri" panose="020F0502020204030204" pitchFamily="34" charset="0"/>
              </a:rPr>
              <a:t>رضا عكاشه، تأثيرات الإعلام " نظريات ونماذج الاتصال في مجال المنصات الرقمية"، ط</a:t>
            </a:r>
            <a:r>
              <a:rPr lang="ar-SA" sz="2800" dirty="0">
                <a:solidFill>
                  <a:srgbClr val="002060"/>
                </a:solidFill>
                <a:latin typeface="Calibri" panose="020F0502020204030204" pitchFamily="34" charset="0"/>
                <a:ea typeface="Calibri" panose="020F0502020204030204" pitchFamily="34" charset="0"/>
                <a:cs typeface="+mj-cs"/>
              </a:rPr>
              <a:t>4</a:t>
            </a:r>
            <a:r>
              <a:rPr lang="ar-SA" sz="2800" dirty="0">
                <a:solidFill>
                  <a:srgbClr val="002060"/>
                </a:solidFill>
                <a:latin typeface="Calibri" panose="020F0502020204030204" pitchFamily="34" charset="0"/>
                <a:ea typeface="Calibri" panose="020F0502020204030204" pitchFamily="34" charset="0"/>
              </a:rPr>
              <a:t>، يناير </a:t>
            </a:r>
            <a:r>
              <a:rPr lang="ar-SA" sz="2800" dirty="0">
                <a:solidFill>
                  <a:srgbClr val="002060"/>
                </a:solidFill>
                <a:latin typeface="Calibri" panose="020F0502020204030204" pitchFamily="34" charset="0"/>
                <a:ea typeface="Calibri" panose="020F0502020204030204" pitchFamily="34" charset="0"/>
                <a:cs typeface="+mj-cs"/>
              </a:rPr>
              <a:t>2020.</a:t>
            </a:r>
            <a:endParaRPr lang="ar-EG" sz="2800" dirty="0">
              <a:solidFill>
                <a:srgbClr val="002060"/>
              </a:solidFill>
              <a:latin typeface="Calibri" panose="020F0502020204030204" pitchFamily="34" charset="0"/>
              <a:ea typeface="Calibri" panose="020F0502020204030204" pitchFamily="34" charset="0"/>
              <a:cs typeface="+mj-cs"/>
            </a:endParaRPr>
          </a:p>
          <a:p>
            <a:pPr marL="457200" lvl="0" indent="-457200" algn="justLow" rtl="1">
              <a:lnSpc>
                <a:spcPct val="115000"/>
              </a:lnSpc>
              <a:buFontTx/>
              <a:buChar char="-"/>
            </a:pPr>
            <a:r>
              <a:rPr lang="ar-SA" sz="2800" dirty="0">
                <a:solidFill>
                  <a:srgbClr val="002060"/>
                </a:solidFill>
                <a:ea typeface="Calibri" panose="020F0502020204030204" pitchFamily="34" charset="0"/>
              </a:rPr>
              <a:t>عبد الرازق الدليمي، نظريات الاتصال ف</a:t>
            </a:r>
            <a:r>
              <a:rPr lang="ar-EG" sz="2800" dirty="0">
                <a:solidFill>
                  <a:srgbClr val="002060"/>
                </a:solidFill>
                <a:ea typeface="Calibri" panose="020F0502020204030204" pitchFamily="34" charset="0"/>
              </a:rPr>
              <a:t>ي</a:t>
            </a:r>
            <a:r>
              <a:rPr lang="ar-SA" sz="2800" dirty="0">
                <a:solidFill>
                  <a:srgbClr val="002060"/>
                </a:solidFill>
                <a:ea typeface="Calibri" panose="020F0502020204030204" pitchFamily="34" charset="0"/>
              </a:rPr>
              <a:t> القرن الحاد</a:t>
            </a:r>
            <a:r>
              <a:rPr lang="ar-EG" sz="2800" dirty="0">
                <a:solidFill>
                  <a:srgbClr val="002060"/>
                </a:solidFill>
                <a:ea typeface="Calibri" panose="020F0502020204030204" pitchFamily="34" charset="0"/>
              </a:rPr>
              <a:t>ي</a:t>
            </a:r>
            <a:r>
              <a:rPr lang="ar-SA" sz="2800" dirty="0">
                <a:solidFill>
                  <a:srgbClr val="002060"/>
                </a:solidFill>
                <a:ea typeface="Calibri" panose="020F0502020204030204" pitchFamily="34" charset="0"/>
              </a:rPr>
              <a:t> والعشرين، عمان، دار اليازو</a:t>
            </a:r>
            <a:r>
              <a:rPr lang="ar-EG" sz="2800" dirty="0">
                <a:solidFill>
                  <a:srgbClr val="002060"/>
                </a:solidFill>
                <a:ea typeface="Calibri" panose="020F0502020204030204" pitchFamily="34" charset="0"/>
              </a:rPr>
              <a:t>ى</a:t>
            </a:r>
            <a:r>
              <a:rPr lang="ar-SA" sz="2800" dirty="0">
                <a:solidFill>
                  <a:srgbClr val="002060"/>
                </a:solidFill>
                <a:ea typeface="Calibri" panose="020F0502020204030204" pitchFamily="34" charset="0"/>
              </a:rPr>
              <a:t> العلمية للنشر والتوزيع، </a:t>
            </a:r>
            <a:r>
              <a:rPr lang="ar-SA" sz="2800" dirty="0">
                <a:solidFill>
                  <a:srgbClr val="002060"/>
                </a:solidFill>
                <a:ea typeface="Calibri" panose="020F0502020204030204" pitchFamily="34" charset="0"/>
                <a:cs typeface="+mj-cs"/>
              </a:rPr>
              <a:t>2016</a:t>
            </a:r>
            <a:endParaRPr lang="ar-EG" sz="28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SA" sz="2800" dirty="0">
                <a:solidFill>
                  <a:srgbClr val="002060"/>
                </a:solidFill>
                <a:latin typeface="Calibri" panose="020F0502020204030204" pitchFamily="34" charset="0"/>
                <a:ea typeface="Calibri" panose="020F0502020204030204" pitchFamily="34" charset="0"/>
              </a:rPr>
              <a:t>- محمد عبد الحميد، نظريات الإعلام واتجاهات التأثير، </a:t>
            </a:r>
            <a:r>
              <a:rPr lang="ar-SA" sz="2800" b="1" dirty="0">
                <a:solidFill>
                  <a:srgbClr val="002060"/>
                </a:solidFill>
                <a:latin typeface="Calibri" panose="020F0502020204030204" pitchFamily="34" charset="0"/>
                <a:ea typeface="Calibri" panose="020F0502020204030204" pitchFamily="34" charset="0"/>
              </a:rPr>
              <a:t>عالم الكتب</a:t>
            </a:r>
            <a:r>
              <a:rPr lang="ar-SA" sz="2800" dirty="0">
                <a:solidFill>
                  <a:srgbClr val="002060"/>
                </a:solidFill>
                <a:latin typeface="Calibri" panose="020F0502020204030204" pitchFamily="34" charset="0"/>
                <a:ea typeface="Calibri" panose="020F0502020204030204" pitchFamily="34" charset="0"/>
              </a:rPr>
              <a:t>، ط</a:t>
            </a:r>
            <a:r>
              <a:rPr lang="ar-SA" sz="2800" dirty="0">
                <a:solidFill>
                  <a:srgbClr val="002060"/>
                </a:solidFill>
                <a:latin typeface="Calibri" panose="020F0502020204030204" pitchFamily="34" charset="0"/>
                <a:ea typeface="Calibri" panose="020F0502020204030204" pitchFamily="34" charset="0"/>
                <a:cs typeface="+mj-cs"/>
              </a:rPr>
              <a:t>3</a:t>
            </a:r>
            <a:r>
              <a:rPr lang="ar-SA" sz="2800" dirty="0">
                <a:solidFill>
                  <a:srgbClr val="002060"/>
                </a:solidFill>
                <a:latin typeface="Calibri" panose="020F0502020204030204" pitchFamily="34" charset="0"/>
                <a:ea typeface="Calibri" panose="020F0502020204030204" pitchFamily="34" charset="0"/>
              </a:rPr>
              <a:t>، 2</a:t>
            </a:r>
            <a:r>
              <a:rPr lang="ar-SA" sz="2800" dirty="0">
                <a:solidFill>
                  <a:srgbClr val="002060"/>
                </a:solidFill>
                <a:latin typeface="Calibri" panose="020F0502020204030204" pitchFamily="34" charset="0"/>
                <a:ea typeface="Calibri" panose="020F0502020204030204" pitchFamily="34" charset="0"/>
                <a:cs typeface="+mj-cs"/>
              </a:rPr>
              <a:t>004</a:t>
            </a:r>
            <a:r>
              <a:rPr lang="ar-SA" sz="2800" dirty="0">
                <a:solidFill>
                  <a:srgbClr val="002060"/>
                </a:solidFill>
                <a:latin typeface="Calibri" panose="020F0502020204030204" pitchFamily="34" charset="0"/>
                <a:ea typeface="Calibri" panose="020F0502020204030204" pitchFamily="34" charset="0"/>
              </a:rPr>
              <a:t>.</a:t>
            </a:r>
            <a:endParaRPr lang="en-US" sz="2800" dirty="0">
              <a:solidFill>
                <a:srgbClr val="002060"/>
              </a:solidFill>
              <a:latin typeface="Calibri" panose="020F0502020204030204" pitchFamily="34" charset="0"/>
              <a:ea typeface="Calibri" panose="020F0502020204030204" pitchFamily="34" charset="0"/>
            </a:endParaRPr>
          </a:p>
          <a:p>
            <a:pPr marL="457200" lvl="0" indent="-457200" algn="justLow" rtl="1">
              <a:lnSpc>
                <a:spcPct val="115000"/>
              </a:lnSpc>
              <a:buFontTx/>
              <a:buChar char="-"/>
            </a:pPr>
            <a:endParaRPr lang="ar-EG" sz="2800" dirty="0">
              <a:solidFill>
                <a:srgbClr val="002060"/>
              </a:solidFill>
              <a:latin typeface="Calibri" panose="020F0502020204030204" pitchFamily="34" charset="0"/>
              <a:ea typeface="Calibri" panose="020F0502020204030204" pitchFamily="34" charset="0"/>
            </a:endParaRPr>
          </a:p>
          <a:p>
            <a:pPr marL="457200" lvl="0" indent="-457200" algn="justLow" rtl="1">
              <a:lnSpc>
                <a:spcPct val="115000"/>
              </a:lnSpc>
              <a:buFontTx/>
              <a:buChar char="-"/>
            </a:pPr>
            <a:endParaRPr lang="ar-EG" sz="2800" dirty="0">
              <a:solidFill>
                <a:srgbClr val="B64065"/>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982789" y="1944584"/>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1837</TotalTime>
  <Words>3145</Words>
  <Application>Microsoft Office PowerPoint</Application>
  <PresentationFormat>Widescreen</PresentationFormat>
  <Paragraphs>180</Paragraphs>
  <Slides>42</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Arial</vt:lpstr>
      <vt:lpstr>Calibri</vt:lpstr>
      <vt:lpstr>Calibri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123</cp:revision>
  <dcterms:created xsi:type="dcterms:W3CDTF">2023-04-29T09:08:23Z</dcterms:created>
  <dcterms:modified xsi:type="dcterms:W3CDTF">2023-07-10T17:37:21Z</dcterms:modified>
</cp:coreProperties>
</file>